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829"/>
  </p:notesMasterIdLst>
  <p:sldIdLst>
    <p:sldId id="257" r:id="rId2"/>
    <p:sldId id="1267" r:id="rId3"/>
    <p:sldId id="586" r:id="rId4"/>
    <p:sldId id="279" r:id="rId5"/>
    <p:sldId id="325" r:id="rId6"/>
    <p:sldId id="643" r:id="rId7"/>
    <p:sldId id="284" r:id="rId8"/>
    <p:sldId id="326" r:id="rId9"/>
    <p:sldId id="615" r:id="rId10"/>
    <p:sldId id="609" r:id="rId11"/>
    <p:sldId id="587" r:id="rId12"/>
    <p:sldId id="286" r:id="rId13"/>
    <p:sldId id="499" r:id="rId14"/>
    <p:sldId id="500" r:id="rId15"/>
    <p:sldId id="501" r:id="rId16"/>
    <p:sldId id="502" r:id="rId17"/>
    <p:sldId id="644" r:id="rId18"/>
    <p:sldId id="504" r:id="rId19"/>
    <p:sldId id="291" r:id="rId20"/>
    <p:sldId id="505" r:id="rId21"/>
    <p:sldId id="645" r:id="rId22"/>
    <p:sldId id="506" r:id="rId23"/>
    <p:sldId id="610" r:id="rId24"/>
    <p:sldId id="512" r:id="rId25"/>
    <p:sldId id="507" r:id="rId26"/>
    <p:sldId id="508" r:id="rId27"/>
    <p:sldId id="509" r:id="rId28"/>
    <p:sldId id="607" r:id="rId29"/>
    <p:sldId id="510" r:id="rId30"/>
    <p:sldId id="511" r:id="rId31"/>
    <p:sldId id="603" r:id="rId32"/>
    <p:sldId id="473" r:id="rId33"/>
    <p:sldId id="604" r:id="rId34"/>
    <p:sldId id="515" r:id="rId35"/>
    <p:sldId id="516" r:id="rId36"/>
    <p:sldId id="539" r:id="rId37"/>
    <p:sldId id="540" r:id="rId38"/>
    <p:sldId id="566" r:id="rId39"/>
    <p:sldId id="611" r:id="rId40"/>
    <p:sldId id="585" r:id="rId41"/>
    <p:sldId id="593" r:id="rId42"/>
    <p:sldId id="518" r:id="rId43"/>
    <p:sldId id="637" r:id="rId44"/>
    <p:sldId id="519" r:id="rId45"/>
    <p:sldId id="547" r:id="rId46"/>
    <p:sldId id="548" r:id="rId47"/>
    <p:sldId id="588" r:id="rId48"/>
    <p:sldId id="258" r:id="rId49"/>
    <p:sldId id="612" r:id="rId50"/>
    <p:sldId id="407" r:id="rId51"/>
    <p:sldId id="492" r:id="rId52"/>
    <p:sldId id="259" r:id="rId53"/>
    <p:sldId id="260" r:id="rId54"/>
    <p:sldId id="606" r:id="rId55"/>
    <p:sldId id="402" r:id="rId56"/>
    <p:sldId id="485" r:id="rId57"/>
    <p:sldId id="486" r:id="rId58"/>
    <p:sldId id="491" r:id="rId59"/>
    <p:sldId id="405" r:id="rId60"/>
    <p:sldId id="406" r:id="rId61"/>
    <p:sldId id="555" r:id="rId62"/>
    <p:sldId id="266" r:id="rId63"/>
    <p:sldId id="601" r:id="rId64"/>
    <p:sldId id="414" r:id="rId65"/>
    <p:sldId id="415" r:id="rId66"/>
    <p:sldId id="416" r:id="rId67"/>
    <p:sldId id="521" r:id="rId68"/>
    <p:sldId id="418" r:id="rId69"/>
    <p:sldId id="522" r:id="rId70"/>
    <p:sldId id="613" r:id="rId71"/>
    <p:sldId id="614" r:id="rId72"/>
    <p:sldId id="893" r:id="rId73"/>
    <p:sldId id="487" r:id="rId74"/>
    <p:sldId id="642" r:id="rId75"/>
    <p:sldId id="408" r:id="rId76"/>
    <p:sldId id="420" r:id="rId77"/>
    <p:sldId id="421" r:id="rId78"/>
    <p:sldId id="602" r:id="rId79"/>
    <p:sldId id="594" r:id="rId80"/>
    <p:sldId id="423" r:id="rId81"/>
    <p:sldId id="425" r:id="rId82"/>
    <p:sldId id="428" r:id="rId83"/>
    <p:sldId id="608" r:id="rId84"/>
    <p:sldId id="430" r:id="rId85"/>
    <p:sldId id="431" r:id="rId86"/>
    <p:sldId id="432" r:id="rId87"/>
    <p:sldId id="433" r:id="rId88"/>
    <p:sldId id="554" r:id="rId89"/>
    <p:sldId id="676" r:id="rId90"/>
    <p:sldId id="894" r:id="rId91"/>
    <p:sldId id="483" r:id="rId92"/>
    <p:sldId id="545" r:id="rId93"/>
    <p:sldId id="443" r:id="rId94"/>
    <p:sldId id="319" r:id="rId95"/>
    <p:sldId id="675" r:id="rId96"/>
    <p:sldId id="348" r:id="rId97"/>
    <p:sldId id="690" r:id="rId98"/>
    <p:sldId id="691" r:id="rId99"/>
    <p:sldId id="692" r:id="rId100"/>
    <p:sldId id="681" r:id="rId101"/>
    <p:sldId id="686" r:id="rId102"/>
    <p:sldId id="685" r:id="rId103"/>
    <p:sldId id="272" r:id="rId104"/>
    <p:sldId id="684" r:id="rId105"/>
    <p:sldId id="274" r:id="rId106"/>
    <p:sldId id="678" r:id="rId107"/>
    <p:sldId id="895" r:id="rId108"/>
    <p:sldId id="335" r:id="rId109"/>
    <p:sldId id="896" r:id="rId110"/>
    <p:sldId id="600" r:id="rId111"/>
    <p:sldId id="336" r:id="rId112"/>
    <p:sldId id="677" r:id="rId113"/>
    <p:sldId id="549" r:id="rId114"/>
    <p:sldId id="523" r:id="rId115"/>
    <p:sldId id="465" r:id="rId116"/>
    <p:sldId id="466" r:id="rId117"/>
    <p:sldId id="477" r:id="rId118"/>
    <p:sldId id="544" r:id="rId119"/>
    <p:sldId id="682" r:id="rId120"/>
    <p:sldId id="346" r:id="rId121"/>
    <p:sldId id="897" r:id="rId122"/>
    <p:sldId id="340" r:id="rId123"/>
    <p:sldId id="671" r:id="rId124"/>
    <p:sldId id="898" r:id="rId125"/>
    <p:sldId id="672" r:id="rId126"/>
    <p:sldId id="338" r:id="rId127"/>
    <p:sldId id="342" r:id="rId128"/>
    <p:sldId id="343" r:id="rId129"/>
    <p:sldId id="467" r:id="rId130"/>
    <p:sldId id="673" r:id="rId131"/>
    <p:sldId id="687" r:id="rId132"/>
    <p:sldId id="525" r:id="rId133"/>
    <p:sldId id="526" r:id="rId134"/>
    <p:sldId id="527" r:id="rId135"/>
    <p:sldId id="683" r:id="rId136"/>
    <p:sldId id="590" r:id="rId137"/>
    <p:sldId id="596" r:id="rId138"/>
    <p:sldId id="597" r:id="rId139"/>
    <p:sldId id="598" r:id="rId140"/>
    <p:sldId id="543" r:id="rId141"/>
    <p:sldId id="468" r:id="rId142"/>
    <p:sldId id="472" r:id="rId143"/>
    <p:sldId id="679" r:id="rId144"/>
    <p:sldId id="469" r:id="rId145"/>
    <p:sldId id="471" r:id="rId146"/>
    <p:sldId id="470" r:id="rId147"/>
    <p:sldId id="476" r:id="rId148"/>
    <p:sldId id="495" r:id="rId149"/>
    <p:sldId id="589" r:id="rId150"/>
    <p:sldId id="899" r:id="rId151"/>
    <p:sldId id="474" r:id="rId152"/>
    <p:sldId id="550" r:id="rId153"/>
    <p:sldId id="674" r:id="rId154"/>
    <p:sldId id="551" r:id="rId155"/>
    <p:sldId id="900" r:id="rId156"/>
    <p:sldId id="688" r:id="rId157"/>
    <p:sldId id="475" r:id="rId158"/>
    <p:sldId id="531" r:id="rId159"/>
    <p:sldId id="689" r:id="rId160"/>
    <p:sldId id="599" r:id="rId161"/>
    <p:sldId id="901" r:id="rId162"/>
    <p:sldId id="381" r:id="rId163"/>
    <p:sldId id="382" r:id="rId164"/>
    <p:sldId id="384" r:id="rId165"/>
    <p:sldId id="385" r:id="rId166"/>
    <p:sldId id="386" r:id="rId167"/>
    <p:sldId id="387" r:id="rId168"/>
    <p:sldId id="388" r:id="rId169"/>
    <p:sldId id="605" r:id="rId170"/>
    <p:sldId id="562" r:id="rId171"/>
    <p:sldId id="564" r:id="rId172"/>
    <p:sldId id="902" r:id="rId173"/>
    <p:sldId id="334" r:id="rId174"/>
    <p:sldId id="362" r:id="rId175"/>
    <p:sldId id="577" r:id="rId176"/>
    <p:sldId id="580" r:id="rId177"/>
    <p:sldId id="581" r:id="rId178"/>
    <p:sldId id="903" r:id="rId179"/>
    <p:sldId id="578" r:id="rId180"/>
    <p:sldId id="579" r:id="rId181"/>
    <p:sldId id="582" r:id="rId182"/>
    <p:sldId id="583" r:id="rId183"/>
    <p:sldId id="584" r:id="rId184"/>
    <p:sldId id="904" r:id="rId185"/>
    <p:sldId id="680" r:id="rId186"/>
    <p:sldId id="389" r:id="rId187"/>
    <p:sldId id="574" r:id="rId188"/>
    <p:sldId id="352" r:id="rId189"/>
    <p:sldId id="905" r:id="rId190"/>
    <p:sldId id="906" r:id="rId191"/>
    <p:sldId id="907" r:id="rId192"/>
    <p:sldId id="556" r:id="rId193"/>
    <p:sldId id="908" r:id="rId194"/>
    <p:sldId id="459" r:id="rId195"/>
    <p:sldId id="460" r:id="rId196"/>
    <p:sldId id="461" r:id="rId197"/>
    <p:sldId id="576" r:id="rId198"/>
    <p:sldId id="909" r:id="rId199"/>
    <p:sldId id="910" r:id="rId200"/>
    <p:sldId id="435" r:id="rId201"/>
    <p:sldId id="463" r:id="rId202"/>
    <p:sldId id="462" r:id="rId203"/>
    <p:sldId id="434" r:id="rId204"/>
    <p:sldId id="911" r:id="rId205"/>
    <p:sldId id="912" r:id="rId206"/>
    <p:sldId id="913" r:id="rId207"/>
    <p:sldId id="440" r:id="rId208"/>
    <p:sldId id="914" r:id="rId209"/>
    <p:sldId id="330" r:id="rId210"/>
    <p:sldId id="915" r:id="rId211"/>
    <p:sldId id="916" r:id="rId212"/>
    <p:sldId id="917" r:id="rId213"/>
    <p:sldId id="918" r:id="rId214"/>
    <p:sldId id="919" r:id="rId215"/>
    <p:sldId id="760" r:id="rId216"/>
    <p:sldId id="920" r:id="rId217"/>
    <p:sldId id="442" r:id="rId218"/>
    <p:sldId id="921" r:id="rId219"/>
    <p:sldId id="922" r:id="rId220"/>
    <p:sldId id="923" r:id="rId221"/>
    <p:sldId id="924" r:id="rId222"/>
    <p:sldId id="528" r:id="rId223"/>
    <p:sldId id="445" r:id="rId224"/>
    <p:sldId id="925" r:id="rId225"/>
    <p:sldId id="395" r:id="rId226"/>
    <p:sldId id="396" r:id="rId227"/>
    <p:sldId id="573" r:id="rId228"/>
    <p:sldId id="397" r:id="rId229"/>
    <p:sldId id="398" r:id="rId230"/>
    <p:sldId id="764" r:id="rId231"/>
    <p:sldId id="743" r:id="rId232"/>
    <p:sldId id="745" r:id="rId233"/>
    <p:sldId id="926" r:id="rId234"/>
    <p:sldId id="478" r:id="rId235"/>
    <p:sldId id="441" r:id="rId236"/>
    <p:sldId id="571" r:id="rId237"/>
    <p:sldId id="572" r:id="rId238"/>
    <p:sldId id="446" r:id="rId239"/>
    <p:sldId id="927" r:id="rId240"/>
    <p:sldId id="482" r:id="rId241"/>
    <p:sldId id="928" r:id="rId242"/>
    <p:sldId id="929" r:id="rId243"/>
    <p:sldId id="484" r:id="rId244"/>
    <p:sldId id="529" r:id="rId245"/>
    <p:sldId id="530" r:id="rId246"/>
    <p:sldId id="930" r:id="rId247"/>
    <p:sldId id="532" r:id="rId248"/>
    <p:sldId id="533" r:id="rId249"/>
    <p:sldId id="931" r:id="rId250"/>
    <p:sldId id="932" r:id="rId251"/>
    <p:sldId id="538" r:id="rId252"/>
    <p:sldId id="761" r:id="rId253"/>
    <p:sldId id="933" r:id="rId254"/>
    <p:sldId id="490" r:id="rId255"/>
    <p:sldId id="934" r:id="rId256"/>
    <p:sldId id="534" r:id="rId257"/>
    <p:sldId id="560" r:id="rId258"/>
    <p:sldId id="561" r:id="rId259"/>
    <p:sldId id="575" r:id="rId260"/>
    <p:sldId id="763" r:id="rId261"/>
    <p:sldId id="374" r:id="rId262"/>
    <p:sldId id="488" r:id="rId263"/>
    <p:sldId id="535" r:id="rId264"/>
    <p:sldId id="935" r:id="rId265"/>
    <p:sldId id="936" r:id="rId266"/>
    <p:sldId id="563" r:id="rId267"/>
    <p:sldId id="546" r:id="rId268"/>
    <p:sldId id="762" r:id="rId269"/>
    <p:sldId id="937" r:id="rId270"/>
    <p:sldId id="938" r:id="rId271"/>
    <p:sldId id="570" r:id="rId272"/>
    <p:sldId id="939" r:id="rId273"/>
    <p:sldId id="940" r:id="rId274"/>
    <p:sldId id="565" r:id="rId275"/>
    <p:sldId id="941" r:id="rId276"/>
    <p:sldId id="567" r:id="rId277"/>
    <p:sldId id="568" r:id="rId278"/>
    <p:sldId id="569" r:id="rId279"/>
    <p:sldId id="558" r:id="rId280"/>
    <p:sldId id="759" r:id="rId281"/>
    <p:sldId id="942" r:id="rId282"/>
    <p:sldId id="943" r:id="rId283"/>
    <p:sldId id="321" r:id="rId284"/>
    <p:sldId id="944" r:id="rId285"/>
    <p:sldId id="327" r:id="rId286"/>
    <p:sldId id="328" r:id="rId287"/>
    <p:sldId id="329" r:id="rId288"/>
    <p:sldId id="945" r:id="rId289"/>
    <p:sldId id="946" r:id="rId290"/>
    <p:sldId id="355" r:id="rId291"/>
    <p:sldId id="947" r:id="rId292"/>
    <p:sldId id="331" r:id="rId293"/>
    <p:sldId id="356" r:id="rId294"/>
    <p:sldId id="357" r:id="rId295"/>
    <p:sldId id="332" r:id="rId296"/>
    <p:sldId id="948" r:id="rId297"/>
    <p:sldId id="949" r:id="rId298"/>
    <p:sldId id="950" r:id="rId299"/>
    <p:sldId id="364" r:id="rId300"/>
    <p:sldId id="358" r:id="rId301"/>
    <p:sldId id="360" r:id="rId302"/>
    <p:sldId id="359" r:id="rId303"/>
    <p:sldId id="361" r:id="rId304"/>
    <p:sldId id="369" r:id="rId305"/>
    <p:sldId id="371" r:id="rId306"/>
    <p:sldId id="370" r:id="rId307"/>
    <p:sldId id="372" r:id="rId308"/>
    <p:sldId id="380" r:id="rId309"/>
    <p:sldId id="951" r:id="rId310"/>
    <p:sldId id="952" r:id="rId311"/>
    <p:sldId id="373" r:id="rId312"/>
    <p:sldId id="378" r:id="rId313"/>
    <p:sldId id="379" r:id="rId314"/>
    <p:sldId id="524" r:id="rId315"/>
    <p:sldId id="953" r:id="rId316"/>
    <p:sldId id="954" r:id="rId317"/>
    <p:sldId id="955" r:id="rId318"/>
    <p:sldId id="956" r:id="rId319"/>
    <p:sldId id="261" r:id="rId320"/>
    <p:sldId id="263" r:id="rId321"/>
    <p:sldId id="262" r:id="rId322"/>
    <p:sldId id="264" r:id="rId323"/>
    <p:sldId id="265" r:id="rId324"/>
    <p:sldId id="957" r:id="rId325"/>
    <p:sldId id="323" r:id="rId326"/>
    <p:sldId id="292" r:id="rId327"/>
    <p:sldId id="294" r:id="rId328"/>
    <p:sldId id="324" r:id="rId329"/>
    <p:sldId id="958" r:id="rId330"/>
    <p:sldId id="394" r:id="rId331"/>
    <p:sldId id="295" r:id="rId332"/>
    <p:sldId id="959" r:id="rId333"/>
    <p:sldId id="960" r:id="rId334"/>
    <p:sldId id="961" r:id="rId335"/>
    <p:sldId id="962" r:id="rId336"/>
    <p:sldId id="297" r:id="rId337"/>
    <p:sldId id="300" r:id="rId338"/>
    <p:sldId id="298" r:id="rId339"/>
    <p:sldId id="301" r:id="rId340"/>
    <p:sldId id="963" r:id="rId341"/>
    <p:sldId id="302" r:id="rId342"/>
    <p:sldId id="964" r:id="rId343"/>
    <p:sldId id="965" r:id="rId344"/>
    <p:sldId id="267" r:id="rId345"/>
    <p:sldId id="304" r:id="rId346"/>
    <p:sldId id="305" r:id="rId347"/>
    <p:sldId id="306" r:id="rId348"/>
    <p:sldId id="966" r:id="rId349"/>
    <p:sldId id="967" r:id="rId350"/>
    <p:sldId id="968" r:id="rId351"/>
    <p:sldId id="376" r:id="rId352"/>
    <p:sldId id="377" r:id="rId353"/>
    <p:sldId id="310" r:id="rId354"/>
    <p:sldId id="969" r:id="rId355"/>
    <p:sldId id="970" r:id="rId356"/>
    <p:sldId id="971" r:id="rId357"/>
    <p:sldId id="439" r:id="rId358"/>
    <p:sldId id="972" r:id="rId359"/>
    <p:sldId id="383" r:id="rId360"/>
    <p:sldId id="973" r:id="rId361"/>
    <p:sldId id="974" r:id="rId362"/>
    <p:sldId id="975" r:id="rId363"/>
    <p:sldId id="976" r:id="rId364"/>
    <p:sldId id="436" r:id="rId365"/>
    <p:sldId id="437" r:id="rId366"/>
    <p:sldId id="977" r:id="rId367"/>
    <p:sldId id="393" r:id="rId368"/>
    <p:sldId id="399" r:id="rId369"/>
    <p:sldId id="400" r:id="rId370"/>
    <p:sldId id="401" r:id="rId371"/>
    <p:sldId id="438" r:id="rId372"/>
    <p:sldId id="316" r:id="rId373"/>
    <p:sldId id="978" r:id="rId374"/>
    <p:sldId id="979" r:id="rId375"/>
    <p:sldId id="980" r:id="rId376"/>
    <p:sldId id="981" r:id="rId377"/>
    <p:sldId id="368" r:id="rId378"/>
    <p:sldId id="982" r:id="rId379"/>
    <p:sldId id="983" r:id="rId380"/>
    <p:sldId id="984" r:id="rId381"/>
    <p:sldId id="985" r:id="rId382"/>
    <p:sldId id="986" r:id="rId383"/>
    <p:sldId id="987" r:id="rId384"/>
    <p:sldId id="403" r:id="rId385"/>
    <p:sldId id="988" r:id="rId386"/>
    <p:sldId id="989" r:id="rId387"/>
    <p:sldId id="990" r:id="rId388"/>
    <p:sldId id="404" r:id="rId389"/>
    <p:sldId id="991" r:id="rId390"/>
    <p:sldId id="992" r:id="rId391"/>
    <p:sldId id="993" r:id="rId392"/>
    <p:sldId id="994" r:id="rId393"/>
    <p:sldId id="995" r:id="rId394"/>
    <p:sldId id="339" r:id="rId395"/>
    <p:sldId id="996" r:id="rId396"/>
    <p:sldId id="997" r:id="rId397"/>
    <p:sldId id="998" r:id="rId398"/>
    <p:sldId id="999" r:id="rId399"/>
    <p:sldId id="1000" r:id="rId400"/>
    <p:sldId id="1001" r:id="rId401"/>
    <p:sldId id="1002" r:id="rId402"/>
    <p:sldId id="390" r:id="rId403"/>
    <p:sldId id="391" r:id="rId404"/>
    <p:sldId id="392" r:id="rId405"/>
    <p:sldId id="1003" r:id="rId406"/>
    <p:sldId id="1004" r:id="rId407"/>
    <p:sldId id="513" r:id="rId408"/>
    <p:sldId id="1005" r:id="rId409"/>
    <p:sldId id="514" r:id="rId410"/>
    <p:sldId id="353" r:id="rId411"/>
    <p:sldId id="1006" r:id="rId412"/>
    <p:sldId id="1007" r:id="rId413"/>
    <p:sldId id="311" r:id="rId414"/>
    <p:sldId id="1008" r:id="rId415"/>
    <p:sldId id="1009" r:id="rId416"/>
    <p:sldId id="1010" r:id="rId417"/>
    <p:sldId id="1011" r:id="rId418"/>
    <p:sldId id="1012" r:id="rId419"/>
    <p:sldId id="1013" r:id="rId420"/>
    <p:sldId id="312" r:id="rId421"/>
    <p:sldId id="1014" r:id="rId422"/>
    <p:sldId id="1015" r:id="rId423"/>
    <p:sldId id="317" r:id="rId424"/>
    <p:sldId id="1016" r:id="rId425"/>
    <p:sldId id="313" r:id="rId426"/>
    <p:sldId id="337" r:id="rId427"/>
    <p:sldId id="318" r:id="rId428"/>
    <p:sldId id="1017" r:id="rId429"/>
    <p:sldId id="1018" r:id="rId430"/>
    <p:sldId id="1019" r:id="rId431"/>
    <p:sldId id="1020" r:id="rId432"/>
    <p:sldId id="1021" r:id="rId433"/>
    <p:sldId id="1022" r:id="rId434"/>
    <p:sldId id="1023" r:id="rId435"/>
    <p:sldId id="322" r:id="rId436"/>
    <p:sldId id="1024" r:id="rId437"/>
    <p:sldId id="1025" r:id="rId438"/>
    <p:sldId id="1026" r:id="rId439"/>
    <p:sldId id="1027" r:id="rId440"/>
    <p:sldId id="559" r:id="rId441"/>
    <p:sldId id="705" r:id="rId442"/>
    <p:sldId id="704" r:id="rId443"/>
    <p:sldId id="1028" r:id="rId444"/>
    <p:sldId id="1029" r:id="rId445"/>
    <p:sldId id="1030" r:id="rId446"/>
    <p:sldId id="333" r:id="rId447"/>
    <p:sldId id="706" r:id="rId448"/>
    <p:sldId id="707" r:id="rId449"/>
    <p:sldId id="282" r:id="rId450"/>
    <p:sldId id="1031" r:id="rId451"/>
    <p:sldId id="1032" r:id="rId452"/>
    <p:sldId id="1033" r:id="rId453"/>
    <p:sldId id="1034" r:id="rId454"/>
    <p:sldId id="693" r:id="rId455"/>
    <p:sldId id="1035" r:id="rId456"/>
    <p:sldId id="694" r:id="rId457"/>
    <p:sldId id="695" r:id="rId458"/>
    <p:sldId id="696" r:id="rId459"/>
    <p:sldId id="700" r:id="rId460"/>
    <p:sldId id="1036" r:id="rId461"/>
    <p:sldId id="1037" r:id="rId462"/>
    <p:sldId id="702" r:id="rId463"/>
    <p:sldId id="1038" r:id="rId464"/>
    <p:sldId id="520" r:id="rId465"/>
    <p:sldId id="1039" r:id="rId466"/>
    <p:sldId id="697" r:id="rId467"/>
    <p:sldId id="1040" r:id="rId468"/>
    <p:sldId id="1041" r:id="rId469"/>
    <p:sldId id="1042" r:id="rId470"/>
    <p:sldId id="1043" r:id="rId471"/>
    <p:sldId id="1044" r:id="rId472"/>
    <p:sldId id="1045" r:id="rId473"/>
    <p:sldId id="1046" r:id="rId474"/>
    <p:sldId id="307" r:id="rId475"/>
    <p:sldId id="1047" r:id="rId476"/>
    <p:sldId id="1048" r:id="rId477"/>
    <p:sldId id="1049" r:id="rId478"/>
    <p:sldId id="731" r:id="rId479"/>
    <p:sldId id="1050" r:id="rId480"/>
    <p:sldId id="1051" r:id="rId481"/>
    <p:sldId id="271" r:id="rId482"/>
    <p:sldId id="413" r:id="rId483"/>
    <p:sldId id="1052" r:id="rId484"/>
    <p:sldId id="429" r:id="rId485"/>
    <p:sldId id="1053" r:id="rId486"/>
    <p:sldId id="1054" r:id="rId487"/>
    <p:sldId id="1055" r:id="rId488"/>
    <p:sldId id="1056" r:id="rId489"/>
    <p:sldId id="1057" r:id="rId490"/>
    <p:sldId id="1058" r:id="rId491"/>
    <p:sldId id="1059" r:id="rId492"/>
    <p:sldId id="1060" r:id="rId493"/>
    <p:sldId id="278" r:id="rId494"/>
    <p:sldId id="1061" r:id="rId495"/>
    <p:sldId id="1062" r:id="rId496"/>
    <p:sldId id="703" r:id="rId497"/>
    <p:sldId id="736" r:id="rId498"/>
    <p:sldId id="738" r:id="rId499"/>
    <p:sldId id="1063" r:id="rId500"/>
    <p:sldId id="734" r:id="rId501"/>
    <p:sldId id="1064" r:id="rId502"/>
    <p:sldId id="1065" r:id="rId503"/>
    <p:sldId id="290" r:id="rId504"/>
    <p:sldId id="1066" r:id="rId505"/>
    <p:sldId id="1067" r:id="rId506"/>
    <p:sldId id="1068" r:id="rId507"/>
    <p:sldId id="739" r:id="rId508"/>
    <p:sldId id="1069" r:id="rId509"/>
    <p:sldId id="1070" r:id="rId510"/>
    <p:sldId id="740" r:id="rId511"/>
    <p:sldId id="1071" r:id="rId512"/>
    <p:sldId id="1072" r:id="rId513"/>
    <p:sldId id="701" r:id="rId514"/>
    <p:sldId id="1073" r:id="rId515"/>
    <p:sldId id="741" r:id="rId516"/>
    <p:sldId id="1074" r:id="rId517"/>
    <p:sldId id="698" r:id="rId518"/>
    <p:sldId id="699" r:id="rId519"/>
    <p:sldId id="715" r:id="rId520"/>
    <p:sldId id="1075" r:id="rId521"/>
    <p:sldId id="1076" r:id="rId522"/>
    <p:sldId id="1077" r:id="rId523"/>
    <p:sldId id="450" r:id="rId524"/>
    <p:sldId id="1078" r:id="rId525"/>
    <p:sldId id="709" r:id="rId526"/>
    <p:sldId id="708" r:id="rId527"/>
    <p:sldId id="451" r:id="rId528"/>
    <p:sldId id="710" r:id="rId529"/>
    <p:sldId id="711" r:id="rId530"/>
    <p:sldId id="712" r:id="rId531"/>
    <p:sldId id="1079" r:id="rId532"/>
    <p:sldId id="716" r:id="rId533"/>
    <p:sldId id="742" r:id="rId534"/>
    <p:sldId id="713" r:id="rId535"/>
    <p:sldId id="1080" r:id="rId536"/>
    <p:sldId id="714" r:id="rId537"/>
    <p:sldId id="717" r:id="rId538"/>
    <p:sldId id="718" r:id="rId539"/>
    <p:sldId id="452" r:id="rId540"/>
    <p:sldId id="1081" r:id="rId541"/>
    <p:sldId id="456" r:id="rId542"/>
    <p:sldId id="455" r:id="rId543"/>
    <p:sldId id="453" r:id="rId544"/>
    <p:sldId id="1082" r:id="rId545"/>
    <p:sldId id="723" r:id="rId546"/>
    <p:sldId id="725" r:id="rId547"/>
    <p:sldId id="724" r:id="rId548"/>
    <p:sldId id="726" r:id="rId549"/>
    <p:sldId id="727" r:id="rId550"/>
    <p:sldId id="728" r:id="rId551"/>
    <p:sldId id="1083" r:id="rId552"/>
    <p:sldId id="729" r:id="rId553"/>
    <p:sldId id="1084" r:id="rId554"/>
    <p:sldId id="1085" r:id="rId555"/>
    <p:sldId id="1086" r:id="rId556"/>
    <p:sldId id="366" r:id="rId557"/>
    <p:sldId id="367" r:id="rId558"/>
    <p:sldId id="1087" r:id="rId559"/>
    <p:sldId id="1088" r:id="rId560"/>
    <p:sldId id="1089" r:id="rId561"/>
    <p:sldId id="422" r:id="rId562"/>
    <p:sldId id="730" r:id="rId563"/>
    <p:sldId id="1090" r:id="rId564"/>
    <p:sldId id="1091" r:id="rId565"/>
    <p:sldId id="1092" r:id="rId566"/>
    <p:sldId id="349" r:id="rId567"/>
    <p:sldId id="350" r:id="rId568"/>
    <p:sldId id="1093" r:id="rId569"/>
    <p:sldId id="354" r:id="rId570"/>
    <p:sldId id="1094" r:id="rId571"/>
    <p:sldId id="1095" r:id="rId572"/>
    <p:sldId id="426" r:id="rId573"/>
    <p:sldId id="1096" r:id="rId574"/>
    <p:sldId id="1097" r:id="rId575"/>
    <p:sldId id="1098" r:id="rId576"/>
    <p:sldId id="1099" r:id="rId577"/>
    <p:sldId id="1100" r:id="rId578"/>
    <p:sldId id="365" r:id="rId579"/>
    <p:sldId id="412" r:id="rId580"/>
    <p:sldId id="882" r:id="rId581"/>
    <p:sldId id="883" r:id="rId582"/>
    <p:sldId id="1101" r:id="rId583"/>
    <p:sldId id="1102" r:id="rId584"/>
    <p:sldId id="1103" r:id="rId585"/>
    <p:sldId id="1104" r:id="rId586"/>
    <p:sldId id="1105" r:id="rId587"/>
    <p:sldId id="1106" r:id="rId588"/>
    <p:sldId id="1107" r:id="rId589"/>
    <p:sldId id="1108" r:id="rId590"/>
    <p:sldId id="1109" r:id="rId591"/>
    <p:sldId id="409" r:id="rId592"/>
    <p:sldId id="427" r:id="rId593"/>
    <p:sldId id="1110" r:id="rId594"/>
    <p:sldId id="410" r:id="rId595"/>
    <p:sldId id="411" r:id="rId596"/>
    <p:sldId id="1111" r:id="rId597"/>
    <p:sldId id="375" r:id="rId598"/>
    <p:sldId id="1112" r:id="rId599"/>
    <p:sldId id="1113" r:id="rId600"/>
    <p:sldId id="1114" r:id="rId601"/>
    <p:sldId id="1115" r:id="rId602"/>
    <p:sldId id="1116" r:id="rId603"/>
    <p:sldId id="1117" r:id="rId604"/>
    <p:sldId id="417" r:id="rId605"/>
    <p:sldId id="1118" r:id="rId606"/>
    <p:sldId id="1119" r:id="rId607"/>
    <p:sldId id="1120" r:id="rId608"/>
    <p:sldId id="1121" r:id="rId609"/>
    <p:sldId id="1122" r:id="rId610"/>
    <p:sldId id="1123" r:id="rId611"/>
    <p:sldId id="1124" r:id="rId612"/>
    <p:sldId id="1125" r:id="rId613"/>
    <p:sldId id="419" r:id="rId614"/>
    <p:sldId id="1126" r:id="rId615"/>
    <p:sldId id="885" r:id="rId616"/>
    <p:sldId id="1127" r:id="rId617"/>
    <p:sldId id="881" r:id="rId618"/>
    <p:sldId id="886" r:id="rId619"/>
    <p:sldId id="887" r:id="rId620"/>
    <p:sldId id="888" r:id="rId621"/>
    <p:sldId id="889" r:id="rId622"/>
    <p:sldId id="890" r:id="rId623"/>
    <p:sldId id="891" r:id="rId624"/>
    <p:sldId id="892" r:id="rId625"/>
    <p:sldId id="1128" r:id="rId626"/>
    <p:sldId id="1129" r:id="rId627"/>
    <p:sldId id="1130" r:id="rId628"/>
    <p:sldId id="1131" r:id="rId629"/>
    <p:sldId id="1132" r:id="rId630"/>
    <p:sldId id="1133" r:id="rId631"/>
    <p:sldId id="1134" r:id="rId632"/>
    <p:sldId id="1135" r:id="rId633"/>
    <p:sldId id="1136" r:id="rId634"/>
    <p:sldId id="1137" r:id="rId635"/>
    <p:sldId id="1138" r:id="rId636"/>
    <p:sldId id="1139" r:id="rId637"/>
    <p:sldId id="1140" r:id="rId638"/>
    <p:sldId id="781" r:id="rId639"/>
    <p:sldId id="1141" r:id="rId640"/>
    <p:sldId id="782" r:id="rId641"/>
    <p:sldId id="783" r:id="rId642"/>
    <p:sldId id="1142" r:id="rId643"/>
    <p:sldId id="1143" r:id="rId644"/>
    <p:sldId id="746" r:id="rId645"/>
    <p:sldId id="747" r:id="rId646"/>
    <p:sldId id="748" r:id="rId647"/>
    <p:sldId id="752" r:id="rId648"/>
    <p:sldId id="753" r:id="rId649"/>
    <p:sldId id="750" r:id="rId650"/>
    <p:sldId id="754" r:id="rId651"/>
    <p:sldId id="749" r:id="rId652"/>
    <p:sldId id="755" r:id="rId653"/>
    <p:sldId id="1144" r:id="rId654"/>
    <p:sldId id="756" r:id="rId655"/>
    <p:sldId id="757" r:id="rId656"/>
    <p:sldId id="758" r:id="rId657"/>
    <p:sldId id="1145" r:id="rId658"/>
    <p:sldId id="1146" r:id="rId659"/>
    <p:sldId id="1147" r:id="rId660"/>
    <p:sldId id="1148" r:id="rId661"/>
    <p:sldId id="775" r:id="rId662"/>
    <p:sldId id="778" r:id="rId663"/>
    <p:sldId id="776" r:id="rId664"/>
    <p:sldId id="771" r:id="rId665"/>
    <p:sldId id="779" r:id="rId666"/>
    <p:sldId id="772" r:id="rId667"/>
    <p:sldId id="769" r:id="rId668"/>
    <p:sldId id="780" r:id="rId669"/>
    <p:sldId id="1149" r:id="rId670"/>
    <p:sldId id="1150" r:id="rId671"/>
    <p:sldId id="1151" r:id="rId672"/>
    <p:sldId id="1152" r:id="rId673"/>
    <p:sldId id="1153" r:id="rId674"/>
    <p:sldId id="1154" r:id="rId675"/>
    <p:sldId id="1155" r:id="rId676"/>
    <p:sldId id="1156" r:id="rId677"/>
    <p:sldId id="1157" r:id="rId678"/>
    <p:sldId id="1158" r:id="rId679"/>
    <p:sldId id="1159" r:id="rId680"/>
    <p:sldId id="1160" r:id="rId681"/>
    <p:sldId id="1161" r:id="rId682"/>
    <p:sldId id="1162" r:id="rId683"/>
    <p:sldId id="1163" r:id="rId684"/>
    <p:sldId id="1164" r:id="rId685"/>
    <p:sldId id="1165" r:id="rId686"/>
    <p:sldId id="1166" r:id="rId687"/>
    <p:sldId id="1167" r:id="rId688"/>
    <p:sldId id="744" r:id="rId689"/>
    <p:sldId id="788" r:id="rId690"/>
    <p:sldId id="790" r:id="rId691"/>
    <p:sldId id="1168" r:id="rId692"/>
    <p:sldId id="1169" r:id="rId693"/>
    <p:sldId id="737" r:id="rId694"/>
    <p:sldId id="1170" r:id="rId695"/>
    <p:sldId id="1171" r:id="rId696"/>
    <p:sldId id="1172" r:id="rId697"/>
    <p:sldId id="1173" r:id="rId698"/>
    <p:sldId id="1174" r:id="rId699"/>
    <p:sldId id="1175" r:id="rId700"/>
    <p:sldId id="1176" r:id="rId701"/>
    <p:sldId id="1177" r:id="rId702"/>
    <p:sldId id="1178" r:id="rId703"/>
    <p:sldId id="1179" r:id="rId704"/>
    <p:sldId id="1180" r:id="rId705"/>
    <p:sldId id="1181" r:id="rId706"/>
    <p:sldId id="1182" r:id="rId707"/>
    <p:sldId id="1183" r:id="rId708"/>
    <p:sldId id="785" r:id="rId709"/>
    <p:sldId id="791" r:id="rId710"/>
    <p:sldId id="794" r:id="rId711"/>
    <p:sldId id="784" r:id="rId712"/>
    <p:sldId id="735" r:id="rId713"/>
    <p:sldId id="1184" r:id="rId714"/>
    <p:sldId id="1185" r:id="rId715"/>
    <p:sldId id="1186" r:id="rId716"/>
    <p:sldId id="1187" r:id="rId717"/>
    <p:sldId id="1188" r:id="rId718"/>
    <p:sldId id="719" r:id="rId719"/>
    <p:sldId id="720" r:id="rId720"/>
    <p:sldId id="1189" r:id="rId721"/>
    <p:sldId id="721" r:id="rId722"/>
    <p:sldId id="722" r:id="rId723"/>
    <p:sldId id="732" r:id="rId724"/>
    <p:sldId id="733" r:id="rId725"/>
    <p:sldId id="1190" r:id="rId726"/>
    <p:sldId id="1191" r:id="rId727"/>
    <p:sldId id="767" r:id="rId728"/>
    <p:sldId id="1192" r:id="rId729"/>
    <p:sldId id="765" r:id="rId730"/>
    <p:sldId id="1193" r:id="rId731"/>
    <p:sldId id="768" r:id="rId732"/>
    <p:sldId id="638" r:id="rId733"/>
    <p:sldId id="1194" r:id="rId734"/>
    <p:sldId id="1195" r:id="rId735"/>
    <p:sldId id="1196" r:id="rId736"/>
    <p:sldId id="639" r:id="rId737"/>
    <p:sldId id="1197" r:id="rId738"/>
    <p:sldId id="640" r:id="rId739"/>
    <p:sldId id="641" r:id="rId740"/>
    <p:sldId id="1198" r:id="rId741"/>
    <p:sldId id="1199" r:id="rId742"/>
    <p:sldId id="1200" r:id="rId743"/>
    <p:sldId id="1201" r:id="rId744"/>
    <p:sldId id="552" r:id="rId745"/>
    <p:sldId id="273" r:id="rId746"/>
    <p:sldId id="1202" r:id="rId747"/>
    <p:sldId id="1203" r:id="rId748"/>
    <p:sldId id="1204" r:id="rId749"/>
    <p:sldId id="1205" r:id="rId750"/>
    <p:sldId id="1206" r:id="rId751"/>
    <p:sldId id="503" r:id="rId752"/>
    <p:sldId id="1207" r:id="rId753"/>
    <p:sldId id="1208" r:id="rId754"/>
    <p:sldId id="345" r:id="rId755"/>
    <p:sldId id="1209" r:id="rId756"/>
    <p:sldId id="1210" r:id="rId757"/>
    <p:sldId id="1211" r:id="rId758"/>
    <p:sldId id="1212" r:id="rId759"/>
    <p:sldId id="351" r:id="rId760"/>
    <p:sldId id="1213" r:id="rId761"/>
    <p:sldId id="299" r:id="rId762"/>
    <p:sldId id="1214" r:id="rId763"/>
    <p:sldId id="1215" r:id="rId764"/>
    <p:sldId id="1216" r:id="rId765"/>
    <p:sldId id="1217" r:id="rId766"/>
    <p:sldId id="341" r:id="rId767"/>
    <p:sldId id="1218" r:id="rId768"/>
    <p:sldId id="1219" r:id="rId769"/>
    <p:sldId id="1220" r:id="rId770"/>
    <p:sldId id="1221" r:id="rId771"/>
    <p:sldId id="1222" r:id="rId772"/>
    <p:sldId id="1223" r:id="rId773"/>
    <p:sldId id="1224" r:id="rId774"/>
    <p:sldId id="536" r:id="rId775"/>
    <p:sldId id="537" r:id="rId776"/>
    <p:sldId id="1225" r:id="rId777"/>
    <p:sldId id="1226" r:id="rId778"/>
    <p:sldId id="553" r:id="rId779"/>
    <p:sldId id="541" r:id="rId780"/>
    <p:sldId id="542" r:id="rId781"/>
    <p:sldId id="1227" r:id="rId782"/>
    <p:sldId id="1228" r:id="rId783"/>
    <p:sldId id="1229" r:id="rId784"/>
    <p:sldId id="1230" r:id="rId785"/>
    <p:sldId id="1231" r:id="rId786"/>
    <p:sldId id="1232" r:id="rId787"/>
    <p:sldId id="1233" r:id="rId788"/>
    <p:sldId id="1234" r:id="rId789"/>
    <p:sldId id="1235" r:id="rId790"/>
    <p:sldId id="1236" r:id="rId791"/>
    <p:sldId id="1237" r:id="rId792"/>
    <p:sldId id="1238" r:id="rId793"/>
    <p:sldId id="1239" r:id="rId794"/>
    <p:sldId id="1240" r:id="rId795"/>
    <p:sldId id="1241" r:id="rId796"/>
    <p:sldId id="1242" r:id="rId797"/>
    <p:sldId id="1243" r:id="rId798"/>
    <p:sldId id="1244" r:id="rId799"/>
    <p:sldId id="1245" r:id="rId800"/>
    <p:sldId id="1246" r:id="rId801"/>
    <p:sldId id="1247" r:id="rId802"/>
    <p:sldId id="1248" r:id="rId803"/>
    <p:sldId id="1249" r:id="rId804"/>
    <p:sldId id="1250" r:id="rId805"/>
    <p:sldId id="1251" r:id="rId806"/>
    <p:sldId id="1252" r:id="rId807"/>
    <p:sldId id="1253" r:id="rId808"/>
    <p:sldId id="1254" r:id="rId809"/>
    <p:sldId id="1255" r:id="rId810"/>
    <p:sldId id="1256" r:id="rId811"/>
    <p:sldId id="1257" r:id="rId812"/>
    <p:sldId id="1258" r:id="rId813"/>
    <p:sldId id="444" r:id="rId814"/>
    <p:sldId id="1259" r:id="rId815"/>
    <p:sldId id="1260" r:id="rId816"/>
    <p:sldId id="448" r:id="rId817"/>
    <p:sldId id="449" r:id="rId818"/>
    <p:sldId id="447" r:id="rId819"/>
    <p:sldId id="1261" r:id="rId820"/>
    <p:sldId id="1262" r:id="rId821"/>
    <p:sldId id="1263" r:id="rId822"/>
    <p:sldId id="454" r:id="rId823"/>
    <p:sldId id="1264" r:id="rId824"/>
    <p:sldId id="1265" r:id="rId825"/>
    <p:sldId id="457" r:id="rId826"/>
    <p:sldId id="458" r:id="rId827"/>
    <p:sldId id="1266" r:id="rId8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notesMaster" Target="notesMasters/notesMaster1.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viewProps" Target="viewProps.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presProps" Target="presProps.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theme" Target="theme/theme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tableStyles" Target="tableStyles.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7:06.682"/>
    </inkml:context>
    <inkml:brush xml:id="br0">
      <inkml:brushProperty name="width" value="0.035" units="cm"/>
      <inkml:brushProperty name="height" value="0.035" units="cm"/>
      <inkml:brushProperty name="color" value="#ED1C24"/>
      <inkml:brushProperty name="fitToCurve" value="1"/>
    </inkml:brush>
  </inkml:definitions>
  <inkml:trace contextRef="#ctx0" brushRef="#br0">125 481 2696 0,'0'14'25'15,"0"1"38"-15,-5 2 30 0,2 0 7 16,2-3-16-16,-2 6-17 0,-2-1-18 0,2 0 4 0,2 2-7 16,-4-1-1-16,-1 2-3 0,5-1 9 0,-2-2 3 15,3 1-7-15,-2-1 8 0,2-1-6 16,-3-2 30-16,3 1 17 0,0-2 12 0,-3 1 17 15,3-4-4-15,0 2 5 0,-2 0-15 0,-1-3-4 16,3 2-4-16,-4-2-15 0,4 1 5 0,0-1-6 16,-5-2 11-16,5 2 11 0,-6-1-14 0,6 1 5 15,0-2-20-15,-4-9-8 0,4 11 12 0,0 0-24 16,-8-11 8-16,8 10-3 0,0-10 0 0,0 8 8 16,-5-8-8-16,5 0-3 0,0 0-10 0,0 0 7 15,0 10-2-15,0-10 6 0,0 0 1 0,0 0-7 16,0 0-9-16,0 0-11 0,0 0-13 0,0 0-7 15,0 0 1-15,0 0-7 0,0 0 8 16,0 0 6-16,0 0-9 0,0 0 1 0,0 0-13 0,0 0 3 16,0 0-1-16,0 0 10 0,0 0 0 15,0 0-8-15,0 0-6 0,0 0-8 0,0 0 0 16,0 0-2-16,0 0 4 0,0 0-2 0,0 0 6 16,0 0-4-16,0 0 5 0,0 0 13 0,0 0-8 15,0 0 7-15,0 0-3 0,0 0-6 0,0 0 9 16,0 0-16-16,0 0 7 0,0 0-2 0,0 0 13 15,0 0 11-15,0 0-17 0,0 0 5 0,0 0-15 16,0 0-1-16,5 0 18 0,-5 0-24 0,0 0 17 16,0 0-3-16,0 0 0 0,3 0 23 0,0 0-32 15,-1 0 21-15,1-6-8 0,1 6-9 16,1-5 19-16,2 5-15 0,4-8 11 0,1 8 4 16,2-9-11-16,-2 5 11 0,3 4-20 0,2-8 14 15,-2 2 16-15,2 6 2 0,2-7 22 0,1 1-23 16,3 1 5-16,-2 1 2 0,2 0 9 0,1-3 18 15,1 4-21-15,-1-2 6 0,0 1-15 0,1-1-23 16,2 5 14-16,-3-4-16 0,0 4 10 0,1 0 12 16,2-6-3-16,0 6-1 0,2 0-15 0,2 0 13 15,-2 0 3-15,-1 0 16 0,4 0 2 0,0 0 1 16,0 0 0-16,0 0-13 0,0 0 13 16,0 0-12-16,3 0 19 0,-3-3-23 0,-1 3-2 15,0 0-1-15,1-4-17 0,-5 4 31 0,5-4-27 16,0 4-7-16,-3-7 8 0,1 7-14 0,-1-5 21 15,3 5-3-15,0-6-14 0,0-1-2 0,4 7-5 16,-4 0 7-16,4-5-9 0,2 5 4 0,-6 0-8 16,2 0-3-16,-5 0 12 0,2 0-8 0,-3 0 11 15,2 0 3-15,-6 0-9 0,2 0 8 0,2 0-8 16,3 0 0-16,6 0 0 0,2 0 0 0,8 0 0 16,5 0 0-16,1 0 0 0,11-9 0 0,3 1 0 15,1 0 0-15,2 1 0 0,6 7 0 0,-2-9 0 16,-1 4 0-16,3 5 0 0,0-5 0 0,-1 5 0 15,-7 0 0-15,-3 0 0 0,-1 0 0 16,-5 0 0-16,-3 0 0 0,-4 0 0 0,-6 0 0 16,-2 0 0-16,0 7 0 0,-5-7 0 0,1 5 0 15,-1-5 0-15,-2 0 0 0,-1 0 0 0,1 0 0 16,2 0 0-16,1 0 0 0,1 0 0 0,-2 0 0 16,5 0 0-16,-4 0 0 0,1-8 0 0,-2-1 0 15,-3 9 0-15,2-7 0 0,-4 7 0 0,-2 0 0 16,-2-7 0-16,-1 7 0 0,0 0 0 0,3 0 0 15,-5 0 0-15,2 0 0 0,3 0 0 0,0 0 0 16,0-7 0-16,4 7 0 0,4 0 0 0,-4-9 0 16,8 9 0-16,0-11 0 0,3 4 0 15,2 0 0-15,-5 7 0 0,0-9 0 0,0 2 0 16,-5 7 0-16,1-7 0 0,-5 7 0 0,-6 0 0 16,-2 0 0-16,-1 0 0 0,-6-7 0 0,-1 7 0 15,-2 0 0-15,-3 0 0 0,-2 0 0 0,0 0 0 16,-3 0 0-16,-1 0 0 0,-4 0 0 0,-4 0 0 15,8 0 0-15,-8 0 0 0,0 0 0 0,0 0 0 16,0 0 0-16,0 0 0 0,0 0 0 0,0 0 0 16,0 0 0-16,0 0 0 0,0 0 0 0,0 0 0 15,0 0 0-15,0 0 0 0,0-14 0 0,0 14 0 16,0-15 0-16,0 3 0 0,0-1 0 0,0-1 0 16,0 1 0-16,0-5 0 0,0 0 0 15,0 0 0-15,0-1 0 0,0-2 0 0,0 2 0 16,0-2 0-16,0-1 0 0,0 1 0 0,0 2 0 15,0-3-35-15,-9-1-29 0,3-2-36 0,1-2-17 16,5-1 28-16,-4-4 23 0,4-2 36 0,0 0 18 16,0 0 11-16,0 2-1 0,0 3 6 0,0 4-3 15,4 1-4-15,1 3 13 0,1 3-10 0,-5 3 5 16,-1 4 0-16,5-1-5 0,-5 3 3 0,0 1 4 16,0 4-1-16,0 0 1 0,0 4 3 0,0-2-9 15,0 2 25-15,0 0 11 0,0 0 14 0,0 0 9 16,0 0-4-16,0 0 21 0,0 0-15 0,-6 0-9 15,6 0-18-15,-8 0-35 0,8 0 3 16,-11 6-3-16,4-6 0 0,1 0 0 0,-5 0 0 16,4 0 0-16,-6 8 0 0,1-8 0 0,-1 0 0 15,-6 7 0-15,0-7 0 0,-6 7 0 0,1-7 0 16,0 8 0-16,-4-8 0 0,0 0 0 0,-1 10 0 16,-3-10 0-16,-6 7 0 0,0-7 0 0,-2 0 0 15,-2 6 0-15,-2-6 0 0,3 0 0 0,-6 8 0 16,-2-8 0-16,-2 0 0 0,2 8 0 0,-6-8 0 15,-1 8 0-15,0-1 0 0,-2-7 0 0,-4 10 0 16,4-2 0-16,-4-1 0 0,1-7 0 0,2 9 0 16,1 0 0-16,4-9 0 0,0 0 0 15,3 9 0-15,1-9 0 0,4 0 0 0,-1 0 0 16,3 0 0-16,3 0 0 0,4 0 0 0,0 0 0 16,0 0 0-16,1 0 0 0,1 0 0 0,1 0 0 15,-1 0 0-15,-1 0 0 0,-4 0 0 0,1 0 0 16,1 0 0-16,-5 0 0 0,2 0 0 0,-1 0 0 15,-2 0 0-15,0 11 0 0,0-11 0 0,0 0 0 16,0 0 0-16,3 7 0 0,-2-7 0 0,-1 0 0 16,3 0 0-16,5 0 0 0,-4 0 0 0,5 0 0 15,2 0 0-15,-2 0 0 0,3 0 0 16,0 0 0-16,0-7 0 0,3 7 0 0,2 0 0 0,1 0 0 16,-4 0 0-16,6 0 0 0,-1-6 0 15,2 6 0-15,-1 0 0 0,0 0 0 0,0 0 0 16,-1 0 0-16,-2 0 0 0,1 0 0 0,-4 0 0 15,1-7 0-15,-3 7 0 0,2 0 0 0,-1 0 0 16,1-5 0-16,-2 5 0 0,0 0 0 0,3 0 0 16,-3 0 0-16,3 0 0 0,-5 0 0 0,-1 0 0 15,-2 0 0-15,4 0 0 0,-2 0 0 0,1 0 0 16,-4 0 0-16,5 9 0 0,-2 0 0 0,-1-2 0 16,4-7 0-16,0 9 0 0,0-2 0 0,0-7 0 15,3 11 0-15,2-11 0 0,6 7 0 0,-2-7 0 16,3 0 0-16,0 0 0 0,4 0 0 0,0 0 0 15,4 0 0-15,-1 0 0 0,-1 0 0 0,0 0 0 16,-1 0 0-16,3 0 0 0,0 0 0 16,3 0 0-16,-5-6 0 0,2 6 0 0,3 0 0 15,0-6 0-15,9 6 0 0,-14 0 0 0,5 0 0 16,0 0 0-16,-2 0 0 0,4 0 0 0,-1 0 0 16,8 0 0-16,-12 0 0 0,6 0 0 0,6 0 0 15,-11 0 0-15,11 0 0 0,-7 0 0 0,7 0 0 16,-10 0 0-16,3 0-4 0,-1 0 1 0,1 0-15 15,-2 0-29-15,-4 0-10 0,3 0-25 0,-2 0 10 16,-2 0 16-16,-1 0 12 0,0 0 26 0,2 0-1 16,1 0 5-16,-3 0 8 0,3 0-6 0,0 0 3 15,4 0 3-15,-1 0-4 0,1 0-1 16,1 0 7-16,-1 0 11 0,4 0-16 0,-4 0 9 16,4 0 0-16,-4 0-8 0,2 7 8 0,-2-2 3 15,1-5-6-15,-1 4-3 0,1-4 0 0,-1 7-1 16,0-7-3-16,-1 6 3 0,2-6 12 0,-5 9-10 15,4-3 5-15,-1-2 6 0,1-4-5 0,1 6 9 16,2-6-14-16,0 0-7 0,5 0 6 0,-3 0 0 16,3 5 4-16,0-5 6 0,0 0-10 0,0 0-7 15,0 0 9-15,0 0-6 0,0 0 8 0,0 11 4 16,-4-4 4-16,1 0-3 0,1 0-2 16,-1 2-3-16,0 0-12 0,2 1 15 0,-2 0 3 0,3 2-1 15,-2 0-4-15,2 1 2 0,0-1 4 16,0 1-5-16,0-3 7 0,0 3-11 0,0-1-5 15,0 2 7-15,0-2 7 0,0 2-6 0,5 1 8 16,-4 3-14-16,2-1 5 0,2 0 2 0,-5 0-9 16,3 2 11-16,1-1-4 0,-4 2-1 0,5-1 6 15,-5 0 4-15,6-1-12 0,-6 1 12 0,2 3-11 16,-2-4-2-16,3 3 4 0,-3-1-2 0,0-1-4 16,0 0 15-16,0-1-1 0,0-2-10 0,0-1-7 15,0-2-31-15,-5-1-19 0,5 1-66 0,-6-5-57 16,6 2-91-16,-5-2-101 0,5-8-97 0,-12 10-92 15,5-2-132-15,-1-1-229 0,2-7-279 0,-5 4 57 16</inkml:trace>
  <inkml:trace contextRef="#ctx0" brushRef="#br0" timeOffset="1076">1249 146 3273 0,'0'-4'63'0,"0"4"56"16,0 0 57-16,0 0 37 0,0 0-33 0,0 0-3 15,0 0-31-15,0 0 7 0,0 0-3 0,0 0-28 16,0 0 24-16,0 0-11 0,0 0 21 0,0 0 1 16,0 0-1-16,0 0 19 0,0 0-3 0,0 0 16 15,0 0-8-15,0 0-9 0,0 11 21 0,0-1-1 16,0 1 8-16,0 6-9 0,0 3-33 15,0 5-9-15,0 5-21 0,-5 5-2 0,1 4-4 16,-4 2-33-16,4 3-21 0,-1 4-26 0,0-1-22 16,-5 4 17-16,2 0-22 0,1-1-10 0,-3-1 0 15,1-2-26-15,2-1 27 0,1-4-57 0,1-7-93 16,1-2-109-16,4-7-198 0,0-6-154 0,0-5-111 16,0-6-152-16,4-5-188 0,-4-4-272 0,12-8 159 15</inkml:trace>
  <inkml:trace contextRef="#ctx0" brushRef="#br0" timeOffset="1524">2256 153 4241 0,'0'0'86'0,"0"0"94"0,0 16 123 16,0-3 120-16,0 3 60 0,-8 6 35 16,2-1-58-16,0 6-62 0,0 6-109 0,-2 3-103 0,1 3-55 15,-4 3-49-15,5 3-40 0,-5 1-20 0,4-1-19 16,-1 1-16-16,2-2 13 0,-5-2-17 0,7-1-47 15,-1-6-90-15,5-3-132 0,0-3-137 16,0-5-117-16,0-7-85 0,0-3-74 0,8-5-91 0,-2-9-156 16,-6 0-181-16,15 0 150 0</inkml:trace>
  <inkml:trace contextRef="#ctx0" brushRef="#br0" timeOffset="1816">2919 100 4180 0,'0'11'98'15,"0"4"80"-15,0 1 91 0,0 6 83 0,-13 7 18 16,1 1 20-16,1 6-23 0,-1 2-34 0,-3 5-106 16,2 2-96-16,1 2-71 0,0 2-63 0,-3-1-4 15,1-1-17-15,2 0-47 0,0-1-113 16,0-4-184-16,1-3-141 0,4-3-184 0,2-7-144 0,5-4-227 16,0-1-147-16</inkml:trace>
  <inkml:trace contextRef="#ctx0" brushRef="#br0" timeOffset="2216">3870 21 3869 0,'0'0'77'0,"0"0"106"0,0 0 83 0,0 10 81 16,0 5 28-16,0 0 36 0,0 3 64 0,0 4 39 16,0 6-47-16,8 3-111 0,-8 7-109 15,0 2-97-15,0 0-61 0,0 5-35 0,0 2-31 16,0-1-34-16,0-4 6 0,-11 2-22 0,3-2-67 16,2-3-112-16,6 1-195 0,-7-1-172 0,7-5-160 15,-8-5-165-15,4-3-162 0,4-1-264 0,0-7 173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36.786"/>
    </inkml:context>
    <inkml:brush xml:id="br0">
      <inkml:brushProperty name="width" value="0.05" units="cm"/>
      <inkml:brushProperty name="height" value="0.05" units="cm"/>
      <inkml:brushProperty name="color" value="#66CC00"/>
    </inkml:brush>
  </inkml:definitions>
  <inkml:trace contextRef="#ctx0" brushRef="#br0">1289 2 24575,'-98'-1'0,"-108"3"0,168 3 0,1 2 0,0 1 0,0 2 0,0 2 0,2 1 0,-1 2 0,2 1 0,0 2 0,1 1 0,1 1 0,1 2 0,-30 28 0,-25 24 0,4 4 0,-79 97 0,147-157 0,1 0 0,2 0 0,-1 1 0,2 1 0,1 0 0,-13 37 0,-25 134 0,37-143 0,-2 34 0,3 0 0,4 0 0,8 118 0,0-59 0,-4 61 0,-2-28 0,35 317 0,-12-387 0,-10-54 0,-1 1 0,2 66 0,-12 50 0,-1-66 0,5 1 0,24 164 0,1-38 0,-20-145 0,21 101 0,-7-86 0,15 184 0,-30-229 0,1-1 0,25 81 0,-18-78 0,16 112 0,-25-109 0,3 0 0,1 0 0,28 84 0,66 229 0,-91-302 0,-8-42 0,0 0 0,2 0 0,17 43 0,11 20 0,15 32 0,0 0 0,-39-91 0,2 1 0,1-2 0,23 40 0,-22-46 0,7 10 0,2 0 0,1-1 0,29 30 0,58 64 0,-99-112 0,0 0 0,13 24 0,-17-25 0,0 0 0,1-1 0,0 0 0,20 18 0,-2-4 0,-2 0 0,32 43 0,19 20 0,-74-87-65,0 0 0,0-1 0,0 1 0,1-1 0,-1 0 0,1 1 0,0-2 0,-1 1 0,1 0 0,0-1 0,0 1 0,0-1 0,1 0 0,-1-1 0,0 1 0,0-1 0,0 0 0,0 0 0,1 0 0,7-2 0,3-2-6761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38.498"/>
    </inkml:context>
    <inkml:brush xml:id="br0">
      <inkml:brushProperty name="width" value="0.05" units="cm"/>
      <inkml:brushProperty name="height" value="0.05" units="cm"/>
      <inkml:brushProperty name="color" value="#66CC00"/>
    </inkml:brush>
  </inkml:definitions>
  <inkml:trace contextRef="#ctx0" brushRef="#br0">245 0 24575,'0'5'0,"0"4"0,0 7 0,0 3 0,-4 0 0,-6-5 0,-6-3 0,-3-5 0,-4-2 0,-2 5 0,-1 3 0,0 2 0,4 4 0,1-1 0,5 0 0,1 2 0,2 2 0,4-2-8191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40.151"/>
    </inkml:context>
    <inkml:brush xml:id="br0">
      <inkml:brushProperty name="width" value="0.05" units="cm"/>
      <inkml:brushProperty name="height" value="0.05" units="cm"/>
      <inkml:brushProperty name="color" value="#66CC00"/>
    </inkml:brush>
  </inkml:definitions>
  <inkml:trace contextRef="#ctx0" brushRef="#br0">239 1 24575,'8'16'0,"0"0"0,-1 1 0,-1 0 0,-1 0 0,0 0 0,-1 1 0,-1-1 0,0 1 0,-1 30 0,-2-45 0,-1 0 0,0 0 0,0 0 0,0 0 0,0 0 0,0 0 0,-1 0 0,1 0 0,-1 0 0,0-1 0,0 1 0,0-1 0,0 1 0,0-1 0,0 0 0,-4 3 0,-51 33 0,19-15 0,15-7 0,-1-2 0,-51 24 0,67-34 0,-12 7-1365,5 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53.692"/>
    </inkml:context>
    <inkml:brush xml:id="br0">
      <inkml:brushProperty name="width" value="0.05" units="cm"/>
      <inkml:brushProperty name="height" value="0.05" units="cm"/>
      <inkml:brushProperty name="color" value="#33CCFF"/>
    </inkml:brush>
  </inkml:definitions>
  <inkml:trace contextRef="#ctx0" brushRef="#br0">788 1 24575,'-5'1'0,"0"0"0,0 1 0,0 0 0,0 0 0,0 0 0,1 0 0,-1 1 0,1 0 0,0 0 0,0 0 0,-5 5 0,-14 9 0,-24 11 0,-7 4 0,-80 62 0,131-92 0,-220 198 0,201-175 0,0 0 0,1 1 0,2 2 0,1 0 0,1 1 0,-25 60 0,21-33 0,-26 110 0,42-140 0,1 1 0,1-1 0,2 1 0,0-1 0,2 1 0,6 47 0,-4-63 0,1 1 0,0-1 0,1 0 0,0 0 0,1 0 0,0-1 0,1 0 0,-1 0 0,2-1 0,0 1 0,0-2 0,0 1 0,12 7 0,6 6 0,2-2 0,1-1 0,39 20 0,-25-16 0,-12-5 0,40 15 0,12-2 0,1-3 0,1-5 0,120 19 0,-84-18 0,-82-15 0,0-1 0,70 5 0,-98-12 0,0 0 0,0 1 0,0 1 0,-1 0 0,1 0 0,-1 1 0,0 0 0,0 1 0,10 6 0,-6-3 0,0-1 0,0-1 0,29 8 0,2 0 0,-35-9 0,1-2 0,0 1 0,0-2 0,0 1 0,0-1 0,22 0 0,-31-2 0,0-1 0,0 0 0,0 1 0,0-1 0,0 0 0,0 0 0,0 0 0,-1-1 0,1 1 0,0 0 0,-1-1 0,1 1 0,-1-1 0,1 1 0,-1-1 0,0 0 0,0 0 0,0 1 0,0-1 0,0 0 0,0 0 0,0 0 0,-1 0 0,1 0 0,0 0 0,-1 0 0,0-1 0,0 1 0,0 0 0,1 0 0,-2 0 0,1 0 0,-1-3 0,1-4 0,-1 1 0,0 0 0,0-1 0,-1 1 0,0 0 0,0 0 0,-4-8 0,27 71 0,-13-43 0,-2-4 0,-1 0 0,0 1 0,0 0 0,-1 0 0,5 13 0,-9-20 0,0-1 0,0 0 0,0 0 0,0 0 0,-1 1 0,1-1 0,0 0 0,-1 0 0,1 0 0,0 0 0,-1 0 0,0 0 0,1 1 0,-1-1 0,0-1 0,1 1 0,-1 0 0,0 0 0,0 0 0,0 0 0,-2 1 0,-25 17 0,17-12 0,-35 33-1365,30-20-5461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58.165"/>
    </inkml:context>
    <inkml:brush xml:id="br0">
      <inkml:brushProperty name="width" value="0.05" units="cm"/>
      <inkml:brushProperty name="height" value="0.05" units="cm"/>
      <inkml:brushProperty name="color" value="#33CCFF"/>
    </inkml:brush>
  </inkml:definitions>
  <inkml:trace contextRef="#ctx0" brushRef="#br0">683 1 24575,'-13'2'0,"0"0"0,-1 1 0,1 1 0,0 1 0,0-1 0,1 2 0,0 0 0,0 1 0,-22 15 0,2-3 0,-139 95 0,151-101 0,1 2 0,1 1 0,0 0 0,1 1 0,-19 26 0,3 2 0,-32 57 0,58-86 0,1 1 0,0-1 0,1 1 0,1 0 0,1 1 0,0-1 0,1 0 0,1 20 0,-4 21 0,-2 27 0,6-53 0,-2 0 0,-1 0 0,-10 34 0,3-18 0,2 1 0,2 0 0,3 0 0,1 1 0,8 93 0,20 28 0,-11-86 0,37 124 0,-47-196 0,1 0 0,1-1 0,0 1 0,1-1 0,0-1 0,0 1 0,2-1 0,-1 0 0,1-1 0,1 0 0,0-1 0,0 0 0,1 0 0,15 9 0,4 0 0,0-2 0,0-1 0,2-1 0,50 15 0,398 123 0,-440-142 0,1-2 0,0-1 0,55 1 0,127-9 0,-88-1 0,-132 2 0,0 0 0,0 0 0,0 0 0,0 0 0,0 0 0,0-1 0,0 1 0,0-1 0,0 0 0,0 0 0,0 0 0,0 0 0,-1-1 0,1 1 0,-1-1 0,1 1 0,-1-1 0,1 0 0,-1 0 0,0 0 0,0-1 0,0 1 0,2-3 0,-1-1 0,-1 1 0,0-1 0,-1 0 0,1 0 0,-1 1 0,0-1 0,0 0 0,-1 0 0,0 0 0,0 0 0,-1-8 0,1 13 0,0-6 0,-1 0 0,0 0 0,1 0 0,-2 0 0,1 0 0,-1 0 0,0 0 0,-6-11 0,8 18 0,0 0 0,0 0 0,0 0 0,0-1 0,0 1 0,-1 0 0,1 0 0,0 0 0,0 0 0,0 0 0,0 0 0,0 0 0,0 0 0,0 0 0,0 0 0,0 0 0,0 0 0,0-1 0,-1 1 0,1 0 0,0 0 0,0 0 0,0 0 0,0 0 0,0 0 0,0 0 0,0 0 0,-1 0 0,1 0 0,0 0 0,0 0 0,0 0 0,0 0 0,0 0 0,0 0 0,0 0 0,0 0 0,-1 0 0,1 1 0,0-1 0,0 0 0,0 0 0,0 0 0,0 0 0,0 0 0,0 0 0,0 0 0,0 0 0,-1 0 0,1 0 0,0 0 0,0 0 0,0 1 0,0-1 0,0 0 0,0 0 0,0 0 0,0 0 0,0 0 0,0 0 0,0 0 0,0 1 0,0-1 0,-3 13 0,3 15 0,1-23 0,0-1 0,0 0 0,0 0 0,1 0 0,0 0 0,0-1 0,0 1 0,0 0 0,1-1 0,-1 0 0,1 1 0,0-1 0,0 0 0,0 0 0,0-1 0,0 1 0,5 2 0,0 0 0,1-1 0,0 0 0,0-1 0,0 1 0,0-2 0,14 3 0,-20-4 0,-1-1 0,0 0 0,0 1 0,1-1 0,-1 1 0,0 0 0,0 0 0,0 0 0,0 0 0,0 0 0,0 0 0,0 1 0,0-1 0,2 2 0,-4-2 0,1 0 0,-1-1 0,0 1 0,0 0 0,1 0 0,-1-1 0,0 1 0,0 0 0,0 0 0,0-1 0,0 1 0,0 0 0,0 0 0,0-1 0,0 1 0,0 0 0,0 0 0,0-1 0,-1 1 0,1 0 0,0 0 0,0-1 0,-1 1 0,1 0 0,-1-1 0,1 1 0,-1 0 0,-6 7 0,0-1 0,0 0 0,-1-1 0,0 0 0,-10 6 0,-5 5 0,18-12-136,0 0-1,0 1 1,1-1-1,-1 1 1,1 0-1,1 0 1,-1 1-1,1-1 0,-3 9 1,-2 9-6690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10:09.840"/>
    </inkml:context>
    <inkml:brush xml:id="br0">
      <inkml:brushProperty name="width" value="0.05" units="cm"/>
      <inkml:brushProperty name="height" value="0.05" units="cm"/>
      <inkml:brushProperty name="color" value="#33CCFF"/>
    </inkml:brush>
  </inkml:definitions>
  <inkml:trace contextRef="#ctx0" brushRef="#br0">788 1 24575,'-5'1'0,"0"0"0,0 1 0,0 0 0,0 0 0,0 0 0,1 0 0,-1 1 0,1 0 0,0 0 0,0 0 0,-5 5 0,-14 9 0,-24 11 0,-7 4 0,-80 62 0,131-92 0,-220 198 0,201-175 0,0 0 0,1 1 0,2 2 0,1 0 0,1 1 0,-25 60 0,21-33 0,-26 110 0,42-140 0,1 1 0,1-1 0,2 1 0,0-1 0,2 1 0,6 47 0,-4-63 0,1 1 0,0-1 0,1 0 0,0 0 0,1 0 0,0-1 0,1 0 0,-1 0 0,2-1 0,0 1 0,0-2 0,0 1 0,12 7 0,6 6 0,2-2 0,1-1 0,39 20 0,-25-16 0,-12-5 0,40 15 0,12-2 0,1-3 0,1-5 0,120 19 0,-84-18 0,-82-15 0,0-1 0,70 5 0,-98-12 0,0 0 0,0 1 0,0 1 0,-1 0 0,1 0 0,-1 1 0,0 0 0,0 1 0,10 6 0,-6-3 0,0-1 0,0-1 0,29 8 0,2 0 0,-35-9 0,1-2 0,0 1 0,0-2 0,0 1 0,0-1 0,22 0 0,-31-2 0,0-1 0,0 0 0,0 1 0,0-1 0,0 0 0,0 0 0,0 0 0,-1-1 0,1 1 0,0 0 0,-1-1 0,1 1 0,-1-1 0,1 1 0,-1-1 0,0 0 0,0 0 0,0 1 0,0-1 0,0 0 0,0 0 0,0 0 0,-1 0 0,1 0 0,0 0 0,-1 0 0,0-1 0,0 1 0,0 0 0,1 0 0,-2 0 0,1 0 0,-1-3 0,1-4 0,-1 1 0,0 0 0,0-1 0,-1 1 0,0 0 0,0 0 0,-4-8 0,27 71 0,-13-43 0,-2-4 0,-1 0 0,0 1 0,0 0 0,-1 0 0,5 13 0,-9-20 0,0-1 0,0 0 0,0 0 0,0 0 0,-1 1 0,1-1 0,0 0 0,-1 0 0,1 0 0,0 0 0,-1 0 0,0 0 0,1 1 0,-1-1 0,0-1 0,1 1 0,-1 0 0,0 0 0,0 0 0,0 0 0,-2 1 0,-25 17 0,17-12 0,-35 33-1365,30-20-5461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10:09.841"/>
    </inkml:context>
    <inkml:brush xml:id="br0">
      <inkml:brushProperty name="width" value="0.05" units="cm"/>
      <inkml:brushProperty name="height" value="0.05" units="cm"/>
      <inkml:brushProperty name="color" value="#33CCFF"/>
    </inkml:brush>
  </inkml:definitions>
  <inkml:trace contextRef="#ctx0" brushRef="#br0">683 1 24575,'-13'2'0,"0"0"0,-1 1 0,1 1 0,0 1 0,0-1 0,1 2 0,0 0 0,0 1 0,-22 15 0,2-3 0,-139 95 0,151-101 0,1 2 0,1 1 0,0 0 0,1 1 0,-19 26 0,3 2 0,-32 57 0,58-86 0,1 1 0,0-1 0,1 1 0,1 0 0,1 1 0,0-1 0,1 0 0,1 20 0,-4 21 0,-2 27 0,6-53 0,-2 0 0,-1 0 0,-10 34 0,3-18 0,2 1 0,2 0 0,3 0 0,1 1 0,8 93 0,20 28 0,-11-86 0,37 124 0,-47-196 0,1 0 0,1-1 0,0 1 0,1-1 0,0-1 0,0 1 0,2-1 0,-1 0 0,1-1 0,1 0 0,0-1 0,0 0 0,1 0 0,15 9 0,4 0 0,0-2 0,0-1 0,2-1 0,50 15 0,398 123 0,-440-142 0,1-2 0,0-1 0,55 1 0,127-9 0,-88-1 0,-132 2 0,0 0 0,0 0 0,0 0 0,0 0 0,0 0 0,0-1 0,0 1 0,0-1 0,0 0 0,0 0 0,0 0 0,0 0 0,-1-1 0,1 1 0,-1-1 0,1 1 0,-1-1 0,1 0 0,-1 0 0,0 0 0,0-1 0,0 1 0,2-3 0,-1-1 0,-1 1 0,0-1 0,-1 0 0,1 0 0,-1 1 0,0-1 0,0 0 0,-1 0 0,0 0 0,0 0 0,-1-8 0,1 13 0,0-6 0,-1 0 0,0 0 0,1 0 0,-2 0 0,1 0 0,-1 0 0,0 0 0,-6-11 0,8 18 0,0 0 0,0 0 0,0 0 0,0-1 0,0 1 0,-1 0 0,1 0 0,0 0 0,0 0 0,0 0 0,0 0 0,0 0 0,0 0 0,0 0 0,0 0 0,0 0 0,0 0 0,0-1 0,-1 1 0,1 0 0,0 0 0,0 0 0,0 0 0,0 0 0,0 0 0,0 0 0,0 0 0,-1 0 0,1 0 0,0 0 0,0 0 0,0 0 0,0 0 0,0 0 0,0 0 0,0 0 0,0 0 0,-1 0 0,1 1 0,0-1 0,0 0 0,0 0 0,0 0 0,0 0 0,0 0 0,0 0 0,0 0 0,0 0 0,-1 0 0,1 0 0,0 0 0,0 0 0,0 1 0,0-1 0,0 0 0,0 0 0,0 0 0,0 0 0,0 0 0,0 0 0,0 0 0,0 1 0,0-1 0,-3 13 0,3 15 0,1-23 0,0-1 0,0 0 0,0 0 0,1 0 0,0 0 0,0-1 0,0 1 0,0 0 0,1-1 0,-1 0 0,1 1 0,0-1 0,0 0 0,0 0 0,0-1 0,0 1 0,5 2 0,0 0 0,1-1 0,0 0 0,0-1 0,0 1 0,0-2 0,14 3 0,-20-4 0,-1-1 0,0 0 0,0 1 0,1-1 0,-1 1 0,0 0 0,0 0 0,0 0 0,0 0 0,0 0 0,0 0 0,0 1 0,0-1 0,2 2 0,-4-2 0,1 0 0,-1-1 0,0 1 0,0 0 0,1 0 0,-1-1 0,0 1 0,0 0 0,0 0 0,0-1 0,0 1 0,0 0 0,0 0 0,0-1 0,0 1 0,0 0 0,0 0 0,0-1 0,-1 1 0,1 0 0,0 0 0,0-1 0,-1 1 0,1 0 0,-1-1 0,1 1 0,-1 0 0,-6 7 0,0-1 0,0 0 0,-1-1 0,0 0 0,-10 6 0,-5 5 0,18-12-136,0 0-1,0 1 1,1-1-1,-1 1 1,1 0-1,1 0 1,-1 1-1,1-1 0,-3 9 1,-2 9-6690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10:38.650"/>
    </inkml:context>
    <inkml:brush xml:id="br0">
      <inkml:brushProperty name="width" value="0.05" units="cm"/>
      <inkml:brushProperty name="height" value="0.05" units="cm"/>
      <inkml:brushProperty name="color" value="#FFC114"/>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10:42.415"/>
    </inkml:context>
    <inkml:brush xml:id="br0">
      <inkml:brushProperty name="width" value="0.05" units="cm"/>
      <inkml:brushProperty name="height" value="0.05" units="cm"/>
      <inkml:brushProperty name="color" value="#FFC114"/>
    </inkml:brush>
  </inkml:definitions>
  <inkml:trace contextRef="#ctx0" brushRef="#br0">661 0 24575,'-16'2'0,"1"0"0,-1 1 0,1 0 0,-1 2 0,1-1 0,1 2 0,-1 0 0,-24 15 0,17-10 0,0-1 0,-37 12 0,23-12 0,2 1 0,-1 2 0,1 1 0,1 2 0,-37 23 0,59-32 0,0 0 0,0 1 0,1 1 0,0 0 0,0 0 0,1 1 0,0 0 0,1 0 0,0 1 0,1 0 0,0 1 0,0 0 0,2 0 0,-1 0 0,1 1 0,1-1 0,-4 20 0,3 26 0,1 0 0,7 84 0,1-37 0,0-37 0,2 0 0,4 0 0,3-1 0,3 0 0,39 105 0,41 140 0,199 487 0,-266-718 0,-18-48 0,0-2 0,3 0 0,0 0 0,20 29 0,143 198 0,-159-232 0,2-1 0,1-1 0,47 43 0,83 51 0,-38-31 0,-87-69 0,0 0 0,31 14 0,37 26 0,-81-50 0,0-1 0,0 0 0,0-1 0,1-1 0,0 0 0,18 4 0,-11-3 0,-2 0 0,25 12 0,11 9 0,71 49 0,-97-58 0,55 26 0,16 9 0,60 45-1365,-144-88-5461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10:43.978"/>
    </inkml:context>
    <inkml:brush xml:id="br0">
      <inkml:brushProperty name="width" value="0.05" units="cm"/>
      <inkml:brushProperty name="height" value="0.05" units="cm"/>
      <inkml:brushProperty name="color" value="#FFC114"/>
    </inkml:brush>
  </inkml:definitions>
  <inkml:trace contextRef="#ctx0" brushRef="#br0">211 1 24575,'8'164'0,"-8"-163"0,0 1 0,0-1 0,0 1 0,-1-1 0,1 1 0,0-1 0,-1 1 0,0-1 0,1 1 0,-1-1 0,0 0 0,0 1 0,1-1 0,-1 0 0,0 1 0,-1-1 0,1 0 0,0 0 0,0 0 0,0 0 0,-1 0 0,1 0 0,0-1 0,-1 1 0,1 0 0,0-1 0,-1 1 0,-2 0 0,-54 12 0,27-7 0,25-4-85,-1 1 0,1 1-1,0-1 1,0 1 0,0 0-1,0 0 1,1 1 0,-1 0-1,1 0 1,0 0 0,1 0-1,-1 1 1,1 0 0,0 0-1,-4 9 1,-4 7-6741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7:18.608"/>
    </inkml:context>
    <inkml:brush xml:id="br0">
      <inkml:brushProperty name="width" value="0.035" units="cm"/>
      <inkml:brushProperty name="height" value="0.035" units="cm"/>
      <inkml:brushProperty name="color" value="#ED1C24"/>
      <inkml:brushProperty name="fitToCurve" value="1"/>
    </inkml:brush>
  </inkml:definitions>
  <inkml:trace contextRef="#ctx0" brushRef="#br0">163 31 2679 0,'0'-7'44'0,"0"2"43"16,0 5 20-16,0-7 43 0,6 1-26 0,-6 0 9 16,0 6 14-16,0 0 5 0,0 0 26 0,0 0 17 15,0 0 9-15,0 0-19 0,0 0-2 0,0 0-32 16,0 0 15-16,0 0 27 0,0 0 7 0,0 0 41 16,0 0 8-16,0 0-1 0,0 0-23 0,0 0-41 15,0 0-14-15,0 0-10 0,0 8 4 0,0 3-1 16,0-2-18-16,0 3-20 0,0 3-27 0,0 3-2 15,0 3-23-15,0 1-12 0,0 4 10 16,0 0-30-16,0 5 2 0,0-3 0 0,0 5-13 16,0-2 4-16,0 4-13 0,0 1 0 0,0 0 7 15,0 2-1-15,0 0 0 0,0 0-3 0,0 1 2 16,0 1-16-16,0-2 3 0,0-1 1 0,0-2-15 16,0-4 15-16,0-1-3 0,11-1-12 0,-11-3 10 15,0-4-7-15,0-3-3 0,0-2 4 0,0-2-3 16,0-4 0-16,0-11 2 0,0 11-2 0,0-11 0 15,0 0 0-15,0 0 0 0,0 0-2 0,0 0-3 16,0 0-5-16,0 0-34 0,0 0-54 16,0 0-88-16,0 0-107 0,0 0-134 0,0 0-138 0,0 0-65 15,0-13-67-15,0-1-57 0,0-1-89 16,0 1-160-16,0-3-45 0</inkml:trace>
  <inkml:trace contextRef="#ctx0" brushRef="#br0" timeOffset="392">0 805 3675 0,'0'0'51'0,"0"0"51"0,0 0 54 0,0 0 29 16,0 0-10-16,0 0 7 0,0 0 11 0,0 0 51 15,0 0 50-15,11 0 20 0,-5 16 3 0,2-1-19 16,-1 1-64-16,5 0-29 0,1 1-37 0,-1 1-38 16,0-1 4-16,3-3-19 0,-3 1-16 0,0-2 0 15,4-1-21-15,-4-4-26 0,3 2 12 0,-3-10-19 16,2 10 0-16,-2-10 17 0,6 10-38 0,-4-10 18 15,4 0-12-15,2 0-13 0,1 0 3 16,2 0-22-16,-2 0 9 0,3-20-6 0,-1 2 2 16,-2-4-7-16,4-2-10 0,-2-1-4 0,-4-3-27 15,1 0-33-15,-3 2-82 0,-5-2-102 0,3 4-124 16,-6 3-119-16,-4 3-100 0,-5 2-103 0,6 3-99 16,-6 4-214-16,0 9-168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7:37.297"/>
    </inkml:context>
    <inkml:brush xml:id="br0">
      <inkml:brushProperty name="width" value="0.035" units="cm"/>
      <inkml:brushProperty name="height" value="0.035" units="cm"/>
      <inkml:brushProperty name="color" value="#ED1C24"/>
      <inkml:brushProperty name="fitToCurve" value="1"/>
    </inkml:brush>
  </inkml:definitions>
  <inkml:trace contextRef="#ctx0" brushRef="#br0">214 3102 3498 0,'0'-11'64'15,"0"1"61"-15,0 10 36 0,0-12 45 0,0 12-14 16,0 0-20-16,0 0-2 0,0 0-25 0,0 0-4 16,0 0 25-16,11 0 33 0,-11 0 85 0,7 0 51 15,1 0-17-15,-4 0-18 0,1 17-71 0,2-1-82 16,-2 6-41-16,0-1-53 0,2 5-31 16,-2-2-8-16,1 2-11 0,-6 0 7 0,0 0-14 0,4-1 2 15,-4 0-38-15,0-3-111 0,0-2-120 0,0-1-159 16,0-7-130-16,0-1-114 0,0-4-97 15,0-7-211-15,0 0-182 0</inkml:trace>
  <inkml:trace contextRef="#ctx0" brushRef="#br0" timeOffset="359">474 3064 5200 0,'7'-16'88'16,"5"16"73"-16,-1 0 118 0,-2 0 61 0,2 0-37 15,1 0-31-15,5 0-96 0,-2 0-54 16,1 0-34-16,1 0-17 0,0 0-2 0,1 0 0 0,-1 16-1 16,0 1-17-16,-2-1-14 0,-3 5-1 15,3 1-5-15,-6 2-10 0,-1 0-4 0,-4 0-8 16,1 3-4-16,-5-1-3 0,0-2 2 0,-6 3-4 16,-2-2 0-16,-2-1 1 0,-3-4-8 0,1 1-16 15,0-3-63-15,-2-2-30 0,-5-2-17 0,0-2-1 16,0-3 35-16,1-9 28 0,-1 7 8 0,6-7 22 15,-6 0 11-15,7 0-2 0,3 0 15 0,2 0-12 16,2-12 18-16,5 0-2 0,0 1 2 16,0-1 25-16,8-1 2 0,4-2 48 0,-3 0 13 15,6-1 5-15,-1-1 8 0,5 2-40 0,1-2-11 0,0 2-13 16,3-2-13-16,1 4 4 0,-3 0-12 16,4-1 0-16,-1 3-8 0,-1 2-42 0,-1-3-95 15,-3 12-156-15,0-12-196 0,1 0-161 0,-2 1-194 16,-1 11-218-16,-3-15-214 0</inkml:trace>
  <inkml:trace contextRef="#ctx0" brushRef="#br0" timeOffset="-3349">50 1214 3430 0,'0'0'27'0,"0"0"35"0,0 0 30 0,0 0 56 16,0 8 3-16,0-8-8 0,0 0 0 0,0 0-13 16,0 10-11-16,0-1 19 0,0-9 3 0,0 12-4 15,0 0 18-15,0-1 2 0,0 2 12 0,0 1-18 16,0-1 11-16,0 2-9 0,0 2 4 16,0-1 22-16,6 2-31 0,-6 1-9 0,0 2-38 0,5 1-25 15,-5 0-10-15,0 4-10 0,0-1 1 16,0 1-11-16,0 1 3 0,-11-2-12 0,5 4-1 15,0-1-3-15,-2 0-17 0,4 2-2 0,-4-3-10 16,3 1 2-16,1-3-2 0,1-2-6 0,-2 2 0 16,5-5-2-16,0 0 8 0,0-3 1 0,0-1-3 15,0-1-5-15,0-4-1 0,0-1-10 0,5-10 11 16,1 15 0-16,-2-15 3 0,1 7 14 0,0-7-17 16,-1 0 7-16,4 10-5 0,-1-10-2 0,1 0 2 15,1 0-1-15,3 8 1 0,2-8-4 0,-5 0 11 16,8 0-12-16,-2 0 6 0,0 0 2 0,-1 0-5 15,4 0 9-15,-4 0 0 0,4 0-1 16,-1 0-6-16,-2 0 3 0,-2 0-10 0,7 0 2 16,-3 0 16-16,3 0-12 0,2 0 16 0,-2 0-17 15,0 0-4-15,0 0 4 0,-2 0-7 0,0 0 11 16,-1 0 1-16,-2 0-1 0,-3 0-2 0,0 0-1 16,0 0-4-16,-2 0 10 0,-3 0 5 0,1 0 1 15,-1 0-2-15,-2 0-10 0,-1 0-4 0,4 0-3 16,-3 0 10-16,-2 0-1 0,0-8-2 0,-2 8 9 15,4 0-12-15,-2-10 3 0,0 10 9 0,-2-15-8 16,4 7 2-16,-2-5-6 0,0 1-4 16,-2 1 10-16,2-2 3 0,1 1 2 0,-3-1-7 0,-1 1-4 15,3-2 7-15,-1 2-9 0,-2-4 7 16,6 2 0-16,-6-3-8 0,0 0 18 0,0 2-8 16,1-1-1-16,-1 0-5 0,3-2-1 0,-1-2-1 15,-2 3 3-15,3-4 5 0,1 0-16 0,1 1 19 16,-2-3-6-16,1 3-2 0,3-1 9 0,-1-1-5 15,-3 4-13-15,1-1 9 0,4-1-2 0,-5 1-5 16,1 3 13-16,-1-2-8 0,-1 0 6 0,1 1 8 16,-1 2-12-16,-2 3 3 0,0 0 6 0,0 4-6 15,0 1 3-15,0 0 3 0,0 7-12 0,0-5 8 16,-5 5 6-16,3-6-5 0,-1 6 9 0,0 0-11 16,2 0-7-16,-2-7 13 0,-2 7-21 15,2-5 10-15,-1 5 9 0,-4-5-10 0,4 2 17 16,-4 3-9-16,0-7-5 0,-1 2-2 0,-3 1 4 15,0-3-7-15,-3 0 8 0,3 3 5 0,-5 1-12 16,-1-2 14-16,4 5-4 0,-4-5-6 0,1 5 8 16,2 0-2-16,-2-5 5 0,-3 5 18 0,7 0 8 15,-5 0-1-15,-2-5 7 0,0 5-14 0,2 0-10 16,-5 0 7-16,3 0-14 0,-1 0 0 0,1 0 9 16,1 0-7-16,-4 0 1 0,2 0-4 0,-2 0-13 15,3 0 4-15,3-7-5 0,-2 7 1 0,5-4 8 16,0 4-17-16,5-4-7 0,1 4-30 0,1 0-83 15,7 0-96-15,0 0-140 0,0 0-125 16,0 0-95-16,0-8-117 0,0 2-141 0,0 6-179 16,0-7-77-16</inkml:trace>
  <inkml:trace contextRef="#ctx0" brushRef="#br0" timeOffset="-482">378 1736 3239 0,'3'0'23'0,"-3"0"22"0,0 0 33 16,3 0 42-16,-3 0-18 0,0 0 15 0,0 0 4 15,0 0-2-15,0 0 64 0,0 0 22 0,0 0 18 16,0 12 22-16,0 2-5 0,0-14 6 0,0 20 27 15,0-2 23-15,8 5-10 0,-8 1-51 0,0 7-45 16,0 1-46-16,0 4-39 0,0 2-1 0,0 3-31 16,0 3-19-16,0-1 22 0,0 1 14 15,0-2 2-15,0 0-7 0,0-1-31 0,0-2-13 0,0-4-2 16,0 2-14-16,0-6 13 0,0 0-8 0,0-6-5 16,0 1-1-16,0-5-27 0,0-3 6 15,0-5-5-15,0-3 1 0,0-4 9 0,0-6-20 16,0 0-24-16,0 0-43 0,0 0-85 0,0 0-134 15,0 0-152-15,0 0-120 0,0 0-103 0,0-8-86 16,-6 1-144-16,6 7-214 0,-5-14 31 0</inkml:trace>
  <inkml:trace contextRef="#ctx0" brushRef="#br0" timeOffset="2808">1168 1241 3346 0,'1'0'64'15,"-1"0"70"-15,0 0 64 0,0 0 65 0,0 0-25 16,0 0-38-16,0 0-17 0,8 8-27 0,-1 1 3 16,-7-9 9-16,8 13 6 0,-8-2 17 0,9-2 14 15,-1 0 1-15,-1 5 3 0,-2-2-19 0,-1 4-14 16,4-1 21-16,-3 1-25 0,-2 4-5 0,0 2-5 15,-3 1-43-15,0 2-20 0,0 1-23 0,-11 3-32 16,3-1-28-16,-1 1 3 0,-1 2-4 0,1 1-12 16,-1 0 13-16,0-2-8 0,1 0-3 0,-2-1 3 15,2-1-17-15,1-2 3 0,1 1 6 0,-1-5-10 16,4-2 21-16,-1-2-26 0,0 0 9 16,2-4 11-16,0-2-15 0,3-3 16 0,0-9-25 15,0 11 6-15,0-11 16 0,0 9-3 0,0-9 2 16,6 0-6-16,1 9-2 0,0-9 6 0,1 0 11 15,4 0 3-15,0 0-18 0,3 0 5 0,2 0 0 16,6 0 2-16,-2 0 18 0,3 0-14 0,1 0 1 16,0 0-8-16,-3-9 1 0,2 9 5 0,-1 0-10 15,-4 0 3-15,1 0-2 0,-6 0 9 0,1 0-3 16,0 0-11-16,-1 0 12 0,-2 0-8 16,0 0 15-16,3 0 0 0,1 0-12 0,-3 0 1 15,2 0 2-15,2 0 7 0,-2 0-5 0,2-11-4 16,-5-1-7-16,3 2 4 0,-2 0 3 0,-1 1 14 15,0-5-20-15,3 0 6 0,-6 0-4 0,3-3-6 16,2-2 15-16,-5 0-16 0,3-1 9 0,-3-2-5 16,-1-2 10-16,0-1-9 0,-4 0-16 0,4-1 6 15,-4-3-9-15,4 3 18 0,-2-1 12 0,-5 2-18 16,4 2 3-16,-2-1 10 0,0 2 1 0,-3 4 8 16,2 0-9-16,-2 1 9 0,0 1-12 0,0 1 9 15,0 3 6-15,0-1-26 0,0 2 15 0,-8 2 4 16,3 2-8-16,4 1 11 0,-5-1-9 0,1 3-7 15,2 0 13-15,2 4-7 0,-2-6 13 16,1 6-7-16,-4 0 0 0,2-4 17 0,-1 4-12 16,-3 0 18-16,5 0-16 0,-3 0-4 0,0 0 4 15,0 0-11-15,-5 0 7 0,4 0-12 0,-1 0-8 16,-1 0 11-16,0 0-1 0,-5 0 10 0,1 0-3 16,-2 0-4-16,-1 0 6 0,-2 0-3 0,0 0 10 15,-2 0-9-15,0 0-8 0,2 0 10 0,-2 0-7 16,2 0 5-16,-2 0-4 0,4 0-4 0,-1 0 6 15,0 0 3-15,-1 0 0 0,1-6-23 0,1 3-16 16,1-2-38-16,-1 1-64 0,4 4-85 0,0 0-94 16,4-9-102-16,-1 9-54 0,0-9-52 0,-1 2-64 15,5 2-76-15,-3 5-193 0,8 0-189 0,-4-6 65 16</inkml:trace>
  <inkml:trace contextRef="#ctx0" brushRef="#br0" timeOffset="3813">1505 1827 3767 0,'0'0'54'0,"0"0"31"0,0 0 34 16,0 0 34-16,0 0-11 0,0 0-8 0,0 0 7 15,0 0 30-15,0 0 9 0,0 0 61 0,0 0 37 16,0 13 15-16,0 3 18 0,0 0-24 0,7 7-8 16,1 3-18-16,-3 4-30 0,-1 3-39 0,4 1-47 15,-4 5-29-15,4 1-18 0,-1 2-7 0,1 1-23 16,0-1-19-16,1-1-36 0,3-1 1 0,-5 0-10 15,6-5-2-15,-6 0 13 0,5-5-20 0,-1-1 13 16,-2-2-9-16,0-5-10 0,-1-1 9 0,-1-5-80 16,4-3-76-16,-6 0-116 0,-5-13-163 0,0 12-118 15,0-12-122-15,0 0-114 0,0 6-155 16,0-6-142-16,0 0-63 0</inkml:trace>
  <inkml:trace contextRef="#ctx0" brushRef="#br0" timeOffset="4359">1816 3216 4804 0,'-9'0'45'0,"-2"0"56"15,-1 0 50-15,3 0 25 0,-1 0-23 16,2 0-35-16,8 0-22 0,-8 0-9 0,8 0 13 16,-9 0 18-16,2 0 28 0,-1 19 13 0,3-1 18 15,-2 0 19-15,2 2-26 0,1 2-5 0,-1 1-28 16,5 0-52-16,0 2-17 0,0-3-20 0,0 0-24 16,0-3-4-16,9-4-6 0,2-1-13 0,-2 1-3 15,3-6-14-15,0 0-9 0,1-9 1 0,2 0-2 16,1 0-23-16,1 0-15 0,3 0-22 0,0-18-36 15,-1 0 1-15,-2-1 7 0,3-3 25 0,-2-2 36 16,-6 0 28-16,-3-1 16 0,3-1 8 0,-7-2 18 16,-5 2 1-16,0 0 0 0,0 3-2 0,0 4-6 15,-9-4 39-15,-6 6-8 0,3 2 3 16,-1 1-1-16,-3 5-47 0,-1 9 6 0,-1-9-27 16,1 9-20-16,-3 0-51 0,1 0-106 0,5 0-60 15,-4 0-115-15,4 0-85 0,-1 0-90 0,0 10-162 16,2-10-279-16,4 18-143 0</inkml:trace>
  <inkml:trace contextRef="#ctx0" brushRef="#br0" timeOffset="4814">2220 3084 3551 0,'0'0'84'0,"0"0"86"0,0 0 74 16,0 0 50-16,0 0-52 0,0 0-81 0,0 0-72 15,-7 0-44-15,2 0 3 0,-3 0 36 0,8 13 50 16,-7-13 20-16,1 18 13 0,-2-2 23 15,2 1-12-15,0-3 23 0,6 2-19 0,-6 1-41 16,6-1-18-16,0 1-53 0,0-1-28 0,0-1-18 16,0 3-26-16,0-6 12 0,11 1-6 0,-4-2-6 15,2 0-1-15,3-2-7 0,1 0 13 0,5-9 5 16,-5 10-2-16,4-10 3 0,1 10-14 0,-1-10 3 16,0 0 1-16,-2 8-6 0,2-8 15 0,-5 0-9 15,0 0 13-15,-4 0 21 0,4 0 33 0,-6 0 30 16,-5 0 27-16,-1 0 28 0,0 6-10 0,0-6-18 15,-7 11-47-15,-5-4-41 0,-1 0-38 0,-3 4-6 16,-7 1 7-16,-1-1 0 0,-2 1-11 0,-5 2-53 16,3-3-78-16,-1-1-114 0,-2-10-140 15,7 0-92-15,3 11-84 0,1-11-82 0,2 0-56 16,4 0-132-16,4 0-159 0,2-21 46 0</inkml:trace>
  <inkml:trace contextRef="#ctx0" brushRef="#br0" timeOffset="5199">2399 2878 5095 0,'0'0'81'0,"8"0"64"16,-8 18 91-16,0 1 89 0,6 1-17 0,0 2 19 15,-1 5-37-15,-1 1-31 0,1 2-41 0,1 4-67 16,-2 3-15-16,1-1-61 0,-2 3-17 0,-3-2-11 15,1 1-47-15,6 1 17 0,-6-3-7 0,2-4-15 16,-1-3 10-16,4-2-24 0,-6-5-1 0,1-4-16 16,4-4-52-16,-2-3-65 0,-3-4-43 0,7-7-45 15,-7 0 4-15,10 0 32 0,-3 0 4 0,-7 0 40 16,11-18 9-16,-5 0 30 0,-6-1 21 0,12 4 46 16,2-3 27-16,-5 0 11 0,0 2 24 15,-2-1-2-15,4 2 2 0,-2 0 4 0,2 2-11 0,-2 13 10 16,-9-14 22-16,12 14 44 0,-1-11 65 15,-11 11 14-15,9 0 15 0,-2 0 5 0,3 0-14 16,-3 12 0-16,1 1 0 0,-1 4-26 0,-2-1-17 16,-5 4-28-16,11 0-29 0,-11 1-32 0,0 0-24 15,0-2-5-15,4 3-19 0,-4-1-71 0,0-3-148 16,0 0-219-16,0-7-205 0,0 1-212 0,0-3-262 16,0-9-271-16</inkml:trace>
  <inkml:trace contextRef="#ctx0" brushRef="#br0" timeOffset="5551">2975 3291 3803 0,'0'11'74'0,"0"0"33"0,0 2 37 0,9-1 32 16,-1 2-47-16,1-1-2 0,-2-2-28 0,1 0-31 15,0-11-17-15,-1 9-33 0,2-9 6 0,-1 0 21 16,-8 0 39-16,7 0 46 0,-7 0 56 0,0 0 29 16,8 0 30-16,-8-15 41 0,0-3-24 15,0 0 27-15,5-1 0 0,-2-4-35 0,-2 0-29 16,-1-2-65-16,5 0-67 0,-2 0-56 0,1 0-15 15,4-1-26-15,2 1-14 0,-3 2 3 0,3-1-54 16,-1 6-78-16,2 2-115 0,1-2-150 0,-3 5-84 16,3 13-69-16,1-12-68 0,-1 2-68 0,1 10-101 15,-4 0-120-15,1 0-71 0,3 0 211 0</inkml:trace>
  <inkml:trace contextRef="#ctx0" brushRef="#br0" timeOffset="5748">3320 3237 6450 0,'0'10'124'0,"-8"2"105"15,8-2 70-15,-8 3 56 0,8 0-106 0,0 4-88 16,0 0-67-16,0 5-57 0,0-2-14 0,0 1-33 16,0-2-8-16,0-1-25 0,0-4-87 0,0 1-104 15,0-3-186-15,0-12-168 0,0 12-142 0,8-12-161 16,-8 9-141-16,0-9-193 0,0 0 75 0</inkml:trace>
  <inkml:trace contextRef="#ctx0" brushRef="#br0" timeOffset="5916">3315 2871 8191 0,'0'0'0'16,"-11"0"0"-16,11-11 0 0,-6 11 0 0,6 0 0 15,-7 0 0-15,7 0 0 0,0 0 0 16,0-10 0-16,0 10-99 0,0 0-158 0,0 0-177 0,0 0-245 16,0 0-173-16,0 0-200 0,0 0-292 0,0 0-25 15</inkml:trace>
  <inkml:trace contextRef="#ctx0" brushRef="#br0" timeOffset="8163">2372 0 3108 0,'-8'6'42'0,"4"4"46"16,-4 1 55-16,4 1 71 0,-4 6 26 0,4 2 19 16,-4 4-12-16,3 2-4 0,5 3-19 0,0 4-13 15,0 4 19-15,0-4-22 0,0 6 23 0,13 1 19 16,-1 3-13-16,3 1 17 0,-1 0-21 0,5-2-58 16,-2 1-28-16,3 0-48 0,3-2-45 0,-2-1-4 15,2-3-22-15,-2-3-17 0,-1-4-4 0,4-1-9 16,-4-4-1-16,4 1 3 0,-4-5-5 15,-1 0-1-15,1-2-9 0,0-2-37 0,-3 0-122 0,1-1-132 16,2 1-114-16,-4-3-119 0,6-1-42 16,-3 0-88-16,4-3-152 0,-3 2-175 0,0 0-51 15</inkml:trace>
  <inkml:trace contextRef="#ctx0" brushRef="#br0" timeOffset="8507">2664 1051 4146 0,'0'0'112'0,"0"0"64"15,0 0 64-15,0 14 55 0,0 0-54 0,9-2-6 16,-9 5 3-16,12-3 11 0,2 1-3 0,-2 1-26 16,1-2-2-16,6 1-43 0,-3-1-37 0,6-3-18 15,2 0-66-15,6-4 1 0,-2-1-14 0,0-6-8 16,1 0-1-16,2 0-30 0,-6 0 9 16,6-7-14-16,-7-3 10 0,0-3-3 0,-2-3-22 15,-3-2 20-15,1-3-33 0,-2 0-28 0,-4 0-65 0,-3-1-113 16,-2 1-124-16,-5-3-115 0,-4 1-71 15,6-1-101-15,-4 4-72 0,-2 1-200 0,0 0-215 16</inkml:trace>
  <inkml:trace contextRef="#ctx0" brushRef="#br0" timeOffset="9267">1525 2392 2310 0,'0'0'102'0,"0"0"67"0,4 0 36 0,2 0 51 15,-1 0-48-15,-4 0-2 0,-1 6 49 0,0-6 27 16,0 0 26-16,0 0 11 0,0 11-22 15,0-11-7-15,12 0-5 0,-1 14 37 0,1-4-2 16,0 1 32-16,0 0-14 0,4 0-58 0,0 4-31 16,0 1-72-16,-3 0-59 0,5 1-12 0,-1-1-27 15,0 2-25-15,1-2 25 0,0-2-43 0,-2 0 28 16,3 1-14-16,1-6-19 0,0-9 0 0,1 9-31 16,3-9 10-16,4 0-10 0,2 0-5 0,2-15 5 15,0-4-8-15,1-5 8 0,4-4-45 0,-1-7-66 16,-1-2-77-16,-3-5-105 0,-3 4-84 0,-2-6-110 15,-3 2-74-15,-4 2-68 0,0 2-81 0,-8 2-156 16,-1 4-226-16,-10 0-34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8:02.922"/>
    </inkml:context>
    <inkml:brush xml:id="br0">
      <inkml:brushProperty name="width" value="0.035" units="cm"/>
      <inkml:brushProperty name="height" value="0.035" units="cm"/>
      <inkml:brushProperty name="color" value="#ED1C24"/>
      <inkml:brushProperty name="fitToCurve" value="1"/>
    </inkml:brush>
  </inkml:definitions>
  <inkml:trace contextRef="#ctx0" brushRef="#br0">9 19 3008 0,'-3'-10'56'0,"1"10"53"0,-1 0 57 15,3 0 72-15,-1 0-2 0,1 0-1 0,0 0-18 0,0 0-36 16,0 0-17-16,0 0-20 0,0 0-1 0,0 0-7 15,0-9 1-15,0 9 25 0,0 0 7 16,0 0 38-16,0 0 39 0,0 0-16 0,0 0-17 16,0 0-25-16,0 0-42 0,0 0-30 0,0 0-14 15,0 0-21-15,0 0-31 0,0 0 17 0,0 0-12 16,0 0 1-16,1 0 2 0,-1 0-16 0,0 0 2 16,3 0-26-16,-1 0 19 0,-2 0-10 0,3 0 19 15,2 0 23-15,-2 0-17 0,1 0 8 0,4 0-21 16,1 0 0-16,-2 0-9 0,1 0 4 0,3 0 5 15,1 0-21-15,1 0 14 0,0 0-6 0,-1 0 8 16,3 0-2-16,5 0-19 0,-4 0 1 16,0 0-15-16,5 0 24 0,-3 0-7 0,2 0-18 15,0 7 11-15,-2-7-17 0,0 0 20 0,3 0 6 16,-1 0-20-16,0 0 5 0,0 0-11 0,1 0 16 16,-1 0-2-16,-2 0-6 0,-2 0 3 0,1 6-9 15,0-6 15-15,-2 0-10 0,0 0-1 0,-3 0-5 16,4 0-4-16,-3 11 26 0,2-11-10 0,1 0 4 15,-3 10-5-15,-1-10-19 0,4 0 27 0,-4 8-23 16,0-8 8-16,0 10 4 0,3-10-14 0,2 11 31 16,0-11-14-16,-2 10-5 0,5-10 8 0,-4 10-20 15,4-10 27-15,0 9-13 0,-3-9-11 0,1 0 11 16,-2 0-18-16,1 11 31 0,1-11-10 0,1 0-5 16,-4 0 5-16,1 0-19 0,4 0 25 15,-5 0-15-15,2 8-2 0,-2-8-1 0,2 0-8 16,1 0 36-16,0 12-14 0,-2-12 5 0,0 0-6 15,0 0-21-15,0 0 29 0,2 0-15 0,-1 7 0 16,0-7 6-16,1 0-15 0,-4 0 25 0,2 0-16 16,3 0-5-16,-6 0 8 0,7 0-18 0,-5 0 36 15,0 0-9-15,-1 0-12 0,1 0-1 0,2 0-14 16,-5 0 25-16,3 0 1 0,2 0-5 0,-2 0 1 16,2 0-12-16,1 11 12 0,-1-11 0 0,0 0-8 15,-1 0-9-15,3 0 1 0,-3 0 21 16,1 0-5-16,1 0 3 0,-1 0-10 0,-2 0-14 0,3 0 27 15,-3 0-5-15,-2 0-5 0,2 0-1 0,0 0-12 16,-1 0 16-16,-2 0-4 0,0 0 2 16,0 0-6-16,-1 0-7 0,-2 0 23 0,3 0-6 15,0 0-7-15,2 0 1 0,-2 0-3 0,2 0 12 16,1 0 0-16,2 0-6 0,-2 0-11 0,4 0-5 16,-2 0 20-16,0 0-15 0,1 0-1 0,-1 0 2 15,0 0-8-15,-2 0 32 0,1 0-5 0,-3 0 3 16,2 0-18-16,-3 0-19 0,3 0 29 0,-1 0-7 15,-2 0 5-15,0 0 6 0,2 0-29 0,-2 0 24 16,-3 0-2-16,3 0-5 0,0 0 10 0,0 0-24 16,-1 0 23-16,-2 0-4 0,3 0-6 0,0 0 4 15,-1 0-21-15,1 0 28 0,0 0-18 16,1 0 11-16,-1 0-2 0,0 0-17 0,0 0 36 16,3 0-21-16,-1-11 5 0,-3 11-2 0,1 0-20 15,-3 0 33-15,1-9-17 0,0 9 4 0,-3 0 7 16,1 0-24-16,-1 0 34 0,-2-10-18 0,2 10-8 15,-2 0 11-15,3 0-11 0,-1 0 22 0,-2 0-16 16,2 0 2-16,-2 0 1 0,-1-8-14 0,3 8 32 16,-1 0-29-16,-3 0-1 0,4 0 8 0,1-8-18 15,-2 8 45-15,-3 0-27 0,1 0 1 0,4 0 6 16,-3 0-23-16,2-10 41 0,-2 10-21 0,2 0-2 16,-1 0-2-16,1-8-19 0,0 8 30 0,-2 0-9 15,2-10-8-15,-2 10 6 0,2 0-5 16,-1 0 21-16,1-7-4 0,-1 7-11 0,-2 0-5 15,1-8-15-15,-1 8 32 0,4 0-9 0,-4-7-4 16,-1 7 5-16,2 0-20 0,0 0 39 0,-2 0-17 16,-3-9-5-16,4 9 7 0,-4 0-27 0,5 0 43 15,-2 0-27-15,-3-6 0 0,0 6 7 0,0 0-23 16,0 0 35-16,0 0-9 0,0 0-8 16,0 0 0-16,0 0-9 0,0 0 23 0,0 0-8 0,0 0-3 15,0 0 5-15,0 0-16 0,0 0 25 0,0 0-14 16,0 0-7-16,0 0 10 0,0 0-17 15,0 0 35-15,0 0-18 0,0 0-1 0,0 0-1 16,0 0-13-16,0 0 34 0,0 0-20 0,0 0 7 16,0 0-10-16,0 0-14 0,0 0 32 0,0 0-31 15,0 0 20-15,0 0-7 0,0 0-13 0,0 0 41 16,0 0-33-16,0 0 4 0,0 0 0 0,0 0-20 16,0 0 34-16,0 0-10 0,0 0-5 0,0 0 9 15,0 0-13-15,0 0 28 0,0 0-15 0,0 0-18 16,0 0 6-16,0 0-16 0,0 0 36 0,0 0-12 15,0 0 0-15,0 0 1 0,0 0-23 0,0 0 45 16,0 0-23-16,0 0-3 0,0 0 4 16,0 0-27-16,0 0 33 0,0 0-14 0,0 0-6 0,0 0 14 15,0 0-19-15,0 0 31 0,0 0-12 16,0 0 4-16,0 0 2 0,0 0-21 0,0 0 32 16,0 0-23-16,0 0-4 0,0 0-1 0,0 0-35 15,0 0-18-15,0 0-67 0,0 0-71 0,0 0-117 16,0 0-145-16,0 0-137 0,0 0-169 0,-8 0-194 15,1 0-312-15,1-10-27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8:05.078"/>
    </inkml:context>
    <inkml:brush xml:id="br0">
      <inkml:brushProperty name="width" value="0.035" units="cm"/>
      <inkml:brushProperty name="height" value="0.035" units="cm"/>
      <inkml:brushProperty name="color" value="#ED1C24"/>
      <inkml:brushProperty name="fitToCurve" value="1"/>
    </inkml:brush>
  </inkml:definitions>
  <inkml:trace contextRef="#ctx0" brushRef="#br0">179 0 3038 0,'2'0'50'0,"-2"0"29"0,0 0 54 16,0 0 49-16,0 0 4 0,0 0 16 0,0 0-5 16,0 0-9-16,0 0-19 0,0 0-11 0,0 0-16 15,0 0-12-15,0 0-8 0,0 0 7 0,0 0-10 16,0 0 25-16,0 0 1 0,0 0-1 0,0 0 31 15,0 0 15-15,0 0 17 0,0 0 0 0,0 14-9 16,0 1-51-16,0-1-28 0,-5 3-36 0,5 2-49 16,-7 4 11-16,5 2-14 0,-1 1 18 0,2 0 23 15,-6 1-47-15,6 1 25 0,-5 0-19 0,4 0-6 16,-1 0 11-16,2 0-45 0,-2-1 16 0,0 1-17 16,1-3 1-16,-1-2 23 0,3 0-23 15,0-1 15-15,0-6 9 0,-1-1-14 0,1-1 7 16,0-3-28-16,0-4 10 0,-3 1-11 0,3-8-45 15,0 0-79-15,0 0-111 0,0 0-128 0,0 0-102 16,0 0-58-16,0 0-98 0,0 0-45 0,0 0-133 16,0-15-163-16,0 3 39 0</inkml:trace>
  <inkml:trace contextRef="#ctx0" brushRef="#br0" timeOffset="380">0 346 2980 0,'0'0'53'16,"0"0"43"-16,0 0 46 0,0 0 55 0,0 0 43 16,0 0 38-16,0 0 30 0,0 0-11 0,8 14-44 15,-8-4-47-15,0 4-3 0,9-3-22 0,-9 3 6 16,7 0 24-16,-2-1-10 0,3 5 16 0,-4-3-30 15,2-1-22-15,-1 1-20 0,2-3-18 0,-2 3-37 16,4-4 4-16,-3 0-13 0,-1-1-13 0,4-2 23 16,-2 0-35-16,1-1-6 0,1-1 0 15,-1-3-5-15,-1-3 12 0,1 0-22 0,1 0 2 16,5 0-1-16,-5 0-14 0,3 0-4 0,3-9-7 16,-1-3-12-16,1-6 1 0,2 4 16 0,2-4-6 15,-3-2 1-15,-4-1-1 0,3 0-20 0,-3 1 6 16,-3 0 6-16,-1 2-5 0,-1 0-9 0,-2 4-9 15,-1-1-54-15,-1 1-93 0,-3 2-111 0,0 0-133 16,0 1-75-16,0-1-46 0,0 3-43 0,5-1-57 16,-5 1-151-16,0 9-156 0,0 0-128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0-11-03T15:48:09.264"/>
    </inkml:context>
    <inkml:brush xml:id="br0">
      <inkml:brushProperty name="width" value="0.035" units="cm"/>
      <inkml:brushProperty name="height" value="0.035" units="cm"/>
      <inkml:brushProperty name="color" value="#ED1C24"/>
      <inkml:brushProperty name="fitToCurve" value="1"/>
    </inkml:brush>
  </inkml:definitions>
  <inkml:trace contextRef="#ctx0" brushRef="#br0">49 53 3167 0,'0'0'45'0,"0"0"69"0,0 0 55 0,0-9 53 0,0 9-3 16,0-5-30-16,0 5-6 0,0 0-8 16,8 0-10-16,-8-7-9 0,5 7-4 0,2 0 5 15,-7 0 29-15,8-11 46 0,-1 11 17 0,2-10 15 16,-1 10-42-16,0-7-58 0,1 7-38 0,1 0-11 16,0-4-5-16,-3 4 7 0,4 0-25 0,-5 0-39 15,1 0-13-15,1 0-35 0,3 7 31 0,-5 0 7 16,4 4 16-16,-2-1 26 0,0-1-17 0,-2 1-11 15,-3 1-11-15,1 1-21 0,-4-1-7 16,0 3-14-16,0 1 6 0,0-2 5 0,-9 3-9 0,-2-2-3 16,2 2-14-16,-3-1-3 0,0-1 6 0,0 0-8 15,1-3-7-15,-1-1-20 0,3-2 1 16,1-2 12-16,1-2 4 0,4-4 13 0,-2 0-27 16,5 0-4-16,0 0-8 0,0 0-3 0,0 0 27 15,0 0-17-15,0 0 24 0,0 0 15 0,5 0-12 16,-5 0 21-16,3 0-17 0,1 0 6 0,1 0 3 15,-2 0 2-15,2 0 10 0,2 0-17 0,1 0 17 16,1 0-1-16,-2 0-5 0,4 0 11 0,-2 0-16 16,6 6 1-16,-6-6 0 0,4 6 10 0,-1-6 2 15,0 5-11-15,-1-1 23 0,1-4-7 0,-3 5 1 16,-2 2 14-16,1-3-28 0,-3 0 18 0,2 1 25 16,-4 0-1-16,-1 1 15 0,-2-1-17 15,3 1-9-15,-3-1 6 0,0 4-4 0,0-3 4 16,0 4-21-16,0-2 1 0,-8 1-2 0,1 1-10 15,2 1 7-15,-3 0-7 0,4-5 1 0,-4 6 10 16,4-2-4-16,-4-2-2 0,-1 1-3 0,-2 0-8 16,2-2 7-16,-1 0 2 0,-3 0-3 0,4-2-1 15,-3 0 6-15,2-2 4 0,-3 2 8 0,4-5 7 16,-1 6 5-16,-4-6-1 0,2 6-6 0,0-6 2 16,1 5-13-16,-4-5 8 0,3 5-5 0,0-5 2 15,2 0-2-15,0 0-1 0,-2 0 21 0,3 7-9 16,-2-7 23-16,6 0-5 0,1 0-15 0,-1 0-1 15,5 0-26-15,0 0-7 0,0 0 0 0,0 0 0 16,0 0 0-16,0 0 0 0,0 0 0 0,0 0 0 16,0 0 0-16,0 0 0 0,0 0 0 15,0 0 0-15,0 0 0 0,0 0-5 0,0 0-82 16,5-5-111-16,-2 5-145 0,-3 0-167 0,0 0-116 16,0 0-97-16,0 0-121 0,0 0-189 0,0 0-250 15,0 0 156-15</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0-11-03T15:49:18.065"/>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0,'0'52'63,"0"-26"-63,0 25 15,0-25 1,0 26-16,0-26 16,0 0 15,25-26 125,53 0-140,-52 0-1,52 0-15,-26 0 16,-26 0-16,51 0 16,-25 0-16,0 0 15,-26 0-15,52 0 16,-26 0-16,-1 0 16,-25 0-16,26 0 15,52 0-15,-26 0 16,-53 0-1,27 0-15,-26 0 16,0 0-16,26 0 16,0 26-16,0-26 15,0 0-15,25 0 16,-51 26-16,52 0 16,0-26-16,-52 0 15,25 0-15,-25 0 16,26 0-16,-26 26 15,26-26-15,-26 0 16,0 0-16,0 0 16,0 0-1,0 0-15,-1 0 16,-25-26 281,0 0-297,0 0 15,0 0-15,0 0 16,0-26 0,0 26 15</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86527" units="1/cm"/>
          <inkml:channelProperty channel="Y" name="resolution" value="36.48649" units="1/cm"/>
          <inkml:channelProperty channel="T" name="resolution" value="1" units="1/dev"/>
        </inkml:channelProperties>
      </inkml:inkSource>
      <inkml:timestamp xml:id="ts0" timeString="2020-11-03T15:49:27.314"/>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0,'0'26'172,"26"-26"-156,26 0 15,-27 0-15,1 0-16,26 0 15,-26 0 1,0 0-16,26 0 15,0 0-15,-26 0 16,25 0-16,-25 0 16,52 0-16,-52 0 15,26 0-15,-26 0 16,26 0 0,25 0-1,-51 0-15,26 0 16,-26 0-16,26 0 15,0 0 1,0 0-16,-27 0 16,27 0-1,-26 0 1,0 0 0,0 0-1,0 0-15,0 0 16,0 0-1,0 0 1,0 0 0,0 0-1,25 0 1,-25 0 0,26 0-1,-26 0-15,26 0 16,-26 25-1,26-25 1,0 0 0,-27 0-16,1 0 15,0 0-15,26 0 16,0 0 0,-26 0-16,0 0 15,26 0 1,-26 0-16,-1 0 31,1 0 47,0 0-62,0 0-1,0 0 1,0 0 0,0 0-1,0 0 1,0 0 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17:09:32.895"/>
    </inkml:context>
    <inkml:brush xml:id="br0">
      <inkml:brushProperty name="width" value="0.05" units="cm"/>
      <inkml:brushProperty name="height" value="0.05" units="cm"/>
      <inkml:brushProperty name="color" value="#66CC00"/>
    </inkml:brush>
  </inkml:definitions>
  <inkml:trace contextRef="#ctx0" brushRef="#br0">957 1 24575,'-19'0'0,"-8"-1"0,0 1 0,0 2 0,0 0 0,0 2 0,0 1 0,-28 9 0,21-5 0,-53 10 0,54-14 0,-53 17 0,73-17 0,1 1 0,0 1 0,0 0 0,0 1 0,1 0 0,0 1 0,0 0 0,-15 17 0,-71 94 0,73-88 0,-6 10 0,1 2 0,3 1 0,1 1 0,2 1 0,3 1 0,1 1 0,3 1 0,2 0 0,2 1 0,3 1 0,1-1 0,3 1 0,2 73 0,2-34 0,4 119 0,-2-195 0,1 1 0,0-1 0,1 0 0,0 0 0,2 0 0,0 0 0,0-1 0,1 0 0,1 0 0,1 0 0,0-1 0,15 19 0,-14-20 0,19 25 0,2-1 0,1-2 0,2-1 0,69 54 0,-71-65 0,1-2 0,59 28 0,-40-25 0,-31-13 0,0-1 0,1-1 0,0 0 0,0-2 0,0 0 0,1-1 0,0-2 0,24 2 0,-28-6 0,0-1 0,0 0 0,-1-2 0,1 0 0,-1-1 0,0-1 0,-1 0 0,1-1 0,-1-1 0,0-1 0,-1 0 0,0-1 0,-1-1 0,0 0 0,0-1 0,16-18 0,-25 23 0,0 0 0,0 0 0,-1-1 0,0 1 0,-1-1 0,0 0 0,0 0 0,0 0 0,1-10 0,-3 14 0,-1-1 0,1 1 0,-1 0 0,0 0 0,0 0 0,0 0 0,-1-1 0,1 1 0,-2-5 0,1 7 0,0 0 0,0 0 0,1 0 0,-1 1 0,0-1 0,0 1 0,-1-1 0,1 1 0,0-1 0,0 1 0,-1-1 0,1 1 0,-1 0 0,1 0 0,-1 0 0,1 0 0,-1 0 0,0 0 0,0 0 0,-3-1 0,2 2 0,0 0 0,-1 1 0,1-1 0,0 0 0,-1 1 0,1 0 0,0 0 0,0 0 0,-1 0 0,1 0 0,0 1 0,0-1 0,0 1 0,1 0 0,-1 0 0,0 0 0,1 0 0,-1 1 0,1-1 0,0 0 0,-1 1 0,-1 3 0,4-5 0,0-1 0,-1 0 0,1 1 0,0-1 0,0 0 0,0 1 0,0-1 0,-1 0 0,1 1 0,0-1 0,0 0 0,0 1 0,0-1 0,0 0 0,0 1 0,0-1 0,0 0 0,0 1 0,0-1 0,0 0 0,0 1 0,0-1 0,1 0 0,-1 1 0,0-1 0,0 0 0,0 1 0,0-1 0,1 0 0,-1 0 0,0 1 0,0-1 0,0 0 0,1 0 0,-1 1 0,0-1 0,0 0 0,1 0 0,-1 0 0,0 1 0,1-1 0,-1 0 0,0 0 0,1 0 0,-1 0 0,0 0 0,1 0 0,-1 0 0,0 0 0,1 0 0,-1 0 0,0 0 0,1 0 0,-1 0 0,0 0 0,1 0 0,-1 0 0,0 0 0,1 0 0,-1 0 0,0 0 0,1 0 0,-1-1 0,26-2 0,2-11 0,-20 10 0,0-1 0,0 2 0,0-1 0,1 1 0,-1 1 0,12-3 0,-17 5 0,-1 0 0,0 0 0,1 0 0,-1 0 0,0 0 0,0 1 0,1-1 0,-1 1 0,0 0 0,0-1 0,0 1 0,0 0 0,0 0 0,0 1 0,0-1 0,0 0 0,0 1 0,-1-1 0,1 1 0,0-1 0,-1 1 0,1 0 0,-1 0 0,0-1 0,1 1 0,-1 0 0,0 0 0,0 0 0,0 1 0,0 1 0,6 15 45,-1 0-1,5 28 1,6 21-1544,-9-45-5327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1A5C7B1-1086-4F9F-98E8-0043AEF631CB}" type="datetimeFigureOut">
              <a:rPr lang="he-IL" smtClean="0"/>
              <a:t>י"ד/טבת/תשפ"ד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3F57337-0740-4ED3-BCD2-6852EEFB9225}" type="slidenum">
              <a:rPr lang="he-IL" smtClean="0"/>
              <a:t>‹#›</a:t>
            </a:fld>
            <a:endParaRPr lang="he-IL"/>
          </a:p>
        </p:txBody>
      </p:sp>
    </p:spTree>
    <p:extLst>
      <p:ext uri="{BB962C8B-B14F-4D97-AF65-F5344CB8AC3E}">
        <p14:creationId xmlns:p14="http://schemas.microsoft.com/office/powerpoint/2010/main" val="395291228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218.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219.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csharp-station.com/Article/Index/ObjectClass" TargetMode="External"/><Relationship Id="rId2" Type="http://schemas.openxmlformats.org/officeDocument/2006/relationships/slide" Target="../slides/slide220.xml"/><Relationship Id="rId1" Type="http://schemas.openxmlformats.org/officeDocument/2006/relationships/notesMaster" Target="../notesMasters/notesMaster1.xml"/><Relationship Id="rId4" Type="http://schemas.openxmlformats.org/officeDocument/2006/relationships/hyperlink" Target="https://www.codeproject.com/Articles/18714/Comparing-Values-for-Equality-in-NET-Identity-and"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www.wpftutorial.net/dependencyproperties.html" TargetMode="External"/><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Framework 4.8 – last version – we don’t use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Core – last is 3 and (4). In version 5 the removed the ‘core’</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יועד להיות </a:t>
            </a:r>
            <a:r>
              <a:rPr lang="he-IL" dirty="0" err="1"/>
              <a:t>מולטיפלטפורם</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CLR</a:t>
            </a:r>
            <a:r>
              <a:rPr lang="he-IL" dirty="0"/>
              <a:t> חדש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a:t>
            </a:r>
            <a:r>
              <a:rPr lang="en-US" dirty="0"/>
              <a:t>CLR</a:t>
            </a:r>
            <a:r>
              <a:rPr lang="he-IL" dirty="0"/>
              <a:t> לסביבות של לינוקס, יוניקס ועוד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קומפיילרים פעילים בשפות אחרות שמתרגמות לשפת הביניים </a:t>
            </a:r>
            <a:r>
              <a:rPr lang="en-US" dirty="0"/>
              <a:t>IL</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וגם חזרה להתקדם שפת </a:t>
            </a:r>
            <a:r>
              <a:rPr lang="en-US" dirty="0"/>
              <a:t>C</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אנחנו נעבוד עם </a:t>
            </a:r>
            <a:r>
              <a:rPr lang="en-US" dirty="0"/>
              <a:t>VS</a:t>
            </a:r>
            <a:r>
              <a:rPr lang="he-IL" dirty="0"/>
              <a:t> 2019 דוט נט 5</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בקרוב תצא </a:t>
            </a:r>
            <a:r>
              <a:rPr lang="he-IL" dirty="0" err="1"/>
              <a:t>גרסא</a:t>
            </a:r>
            <a:r>
              <a:rPr lang="he-IL" dirty="0"/>
              <a:t> חדשה ל</a:t>
            </a:r>
            <a:r>
              <a:rPr lang="en-US" dirty="0"/>
              <a:t>VS</a:t>
            </a:r>
            <a:r>
              <a:rPr lang="he-IL" dirty="0"/>
              <a:t> 2022 עם דוט נט 6</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4829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F66306-4690-44E0-9291-157159C0F2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05984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0" dirty="0">
              <a:solidFill>
                <a:schemeClr val="tx1"/>
              </a:solidFill>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179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235143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defTabSz="887242"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21065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a:t>
            </a:r>
            <a:r>
              <a:rPr lang="en-US" dirty="0"/>
              <a:t>C++</a:t>
            </a:r>
            <a:r>
              <a:rPr lang="he-IL" dirty="0"/>
              <a:t> ההמרה המפורשת במקרה של הזה לא</a:t>
            </a:r>
            <a:r>
              <a:rPr lang="he-IL" baseline="0" dirty="0"/>
              <a:t> מחוייבת.</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462700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defTabSz="887242"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21065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defTabSz="887242" rtl="0" eaLnBrk="0" fontAlgn="base" hangingPunct="0">
              <a:spcBef>
                <a:spcPct val="0"/>
              </a:spcBef>
              <a:spcAft>
                <a:spcPct val="0"/>
              </a:spcAft>
            </a:pP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621065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70464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71223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871" indent="-285719" eaLnBrk="0" hangingPunct="0">
              <a:defRPr>
                <a:solidFill>
                  <a:schemeClr val="tx1"/>
                </a:solidFill>
                <a:latin typeface="Verdana" pitchFamily="34" charset="0"/>
                <a:cs typeface="Arial" pitchFamily="34" charset="0"/>
              </a:defRPr>
            </a:lvl2pPr>
            <a:lvl3pPr marL="1142879" indent="-228576" eaLnBrk="0" hangingPunct="0">
              <a:defRPr>
                <a:solidFill>
                  <a:schemeClr val="tx1"/>
                </a:solidFill>
                <a:latin typeface="Verdana" pitchFamily="34" charset="0"/>
                <a:cs typeface="Arial" pitchFamily="34" charset="0"/>
              </a:defRPr>
            </a:lvl3pPr>
            <a:lvl4pPr marL="1600031" indent="-228576" eaLnBrk="0" hangingPunct="0">
              <a:defRPr>
                <a:solidFill>
                  <a:schemeClr val="tx1"/>
                </a:solidFill>
                <a:latin typeface="Verdana" pitchFamily="34" charset="0"/>
                <a:cs typeface="Arial" pitchFamily="34" charset="0"/>
              </a:defRPr>
            </a:lvl4pPr>
            <a:lvl5pPr marL="2057183" indent="-228576" eaLnBrk="0" hangingPunct="0">
              <a:defRPr>
                <a:solidFill>
                  <a:schemeClr val="tx1"/>
                </a:solidFill>
                <a:latin typeface="Verdana" pitchFamily="34" charset="0"/>
                <a:cs typeface="Arial" pitchFamily="34" charset="0"/>
              </a:defRPr>
            </a:lvl5pPr>
            <a:lvl6pPr marL="2514334" indent="-228576" eaLnBrk="0" fontAlgn="base" hangingPunct="0">
              <a:spcBef>
                <a:spcPct val="0"/>
              </a:spcBef>
              <a:spcAft>
                <a:spcPct val="0"/>
              </a:spcAft>
              <a:defRPr>
                <a:solidFill>
                  <a:schemeClr val="tx1"/>
                </a:solidFill>
                <a:latin typeface="Verdana" pitchFamily="34" charset="0"/>
                <a:cs typeface="Arial" pitchFamily="34" charset="0"/>
              </a:defRPr>
            </a:lvl6pPr>
            <a:lvl7pPr marL="2971486" indent="-228576" eaLnBrk="0" fontAlgn="base" hangingPunct="0">
              <a:spcBef>
                <a:spcPct val="0"/>
              </a:spcBef>
              <a:spcAft>
                <a:spcPct val="0"/>
              </a:spcAft>
              <a:defRPr>
                <a:solidFill>
                  <a:schemeClr val="tx1"/>
                </a:solidFill>
                <a:latin typeface="Verdana" pitchFamily="34" charset="0"/>
                <a:cs typeface="Arial" pitchFamily="34" charset="0"/>
              </a:defRPr>
            </a:lvl7pPr>
            <a:lvl8pPr marL="3428638" indent="-228576" eaLnBrk="0" fontAlgn="base" hangingPunct="0">
              <a:spcBef>
                <a:spcPct val="0"/>
              </a:spcBef>
              <a:spcAft>
                <a:spcPct val="0"/>
              </a:spcAft>
              <a:defRPr>
                <a:solidFill>
                  <a:schemeClr val="tx1"/>
                </a:solidFill>
                <a:latin typeface="Verdana" pitchFamily="34" charset="0"/>
                <a:cs typeface="Arial" pitchFamily="34" charset="0"/>
              </a:defRPr>
            </a:lvl8pPr>
            <a:lvl9pPr marL="3885789" indent="-228576"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9"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he-IL"/>
              <a:t>הרחבה באופן עצמאי</a:t>
            </a:r>
          </a:p>
        </p:txBody>
      </p:sp>
    </p:spTree>
    <p:extLst>
      <p:ext uri="{BB962C8B-B14F-4D97-AF65-F5344CB8AC3E}">
        <p14:creationId xmlns:p14="http://schemas.microsoft.com/office/powerpoint/2010/main" val="2227735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65610" indent="-294465" eaLnBrk="0" hangingPunct="0">
              <a:defRPr>
                <a:solidFill>
                  <a:schemeClr val="tx1"/>
                </a:solidFill>
                <a:latin typeface="Verdana" pitchFamily="34" charset="0"/>
                <a:cs typeface="Arial" pitchFamily="34" charset="0"/>
              </a:defRPr>
            </a:lvl2pPr>
            <a:lvl3pPr marL="1177862" indent="-235572" eaLnBrk="0" hangingPunct="0">
              <a:defRPr>
                <a:solidFill>
                  <a:schemeClr val="tx1"/>
                </a:solidFill>
                <a:latin typeface="Verdana" pitchFamily="34" charset="0"/>
                <a:cs typeface="Arial" pitchFamily="34" charset="0"/>
              </a:defRPr>
            </a:lvl3pPr>
            <a:lvl4pPr marL="1649006" indent="-235572" eaLnBrk="0" hangingPunct="0">
              <a:defRPr>
                <a:solidFill>
                  <a:schemeClr val="tx1"/>
                </a:solidFill>
                <a:latin typeface="Verdana" pitchFamily="34" charset="0"/>
                <a:cs typeface="Arial" pitchFamily="34" charset="0"/>
              </a:defRPr>
            </a:lvl4pPr>
            <a:lvl5pPr marL="2120151" indent="-235572" eaLnBrk="0" hangingPunct="0">
              <a:defRPr>
                <a:solidFill>
                  <a:schemeClr val="tx1"/>
                </a:solidFill>
                <a:latin typeface="Verdana" pitchFamily="34" charset="0"/>
                <a:cs typeface="Arial" pitchFamily="34" charset="0"/>
              </a:defRPr>
            </a:lvl5pPr>
            <a:lvl6pPr marL="2591295" indent="-235572" eaLnBrk="0" fontAlgn="base" hangingPunct="0">
              <a:spcBef>
                <a:spcPct val="0"/>
              </a:spcBef>
              <a:spcAft>
                <a:spcPct val="0"/>
              </a:spcAft>
              <a:defRPr>
                <a:solidFill>
                  <a:schemeClr val="tx1"/>
                </a:solidFill>
                <a:latin typeface="Verdana" pitchFamily="34" charset="0"/>
                <a:cs typeface="Arial" pitchFamily="34" charset="0"/>
              </a:defRPr>
            </a:lvl6pPr>
            <a:lvl7pPr marL="3062440" indent="-235572" eaLnBrk="0" fontAlgn="base" hangingPunct="0">
              <a:spcBef>
                <a:spcPct val="0"/>
              </a:spcBef>
              <a:spcAft>
                <a:spcPct val="0"/>
              </a:spcAft>
              <a:defRPr>
                <a:solidFill>
                  <a:schemeClr val="tx1"/>
                </a:solidFill>
                <a:latin typeface="Verdana" pitchFamily="34" charset="0"/>
                <a:cs typeface="Arial" pitchFamily="34" charset="0"/>
              </a:defRPr>
            </a:lvl7pPr>
            <a:lvl8pPr marL="3533585" indent="-235572" eaLnBrk="0" fontAlgn="base" hangingPunct="0">
              <a:spcBef>
                <a:spcPct val="0"/>
              </a:spcBef>
              <a:spcAft>
                <a:spcPct val="0"/>
              </a:spcAft>
              <a:defRPr>
                <a:solidFill>
                  <a:schemeClr val="tx1"/>
                </a:solidFill>
                <a:latin typeface="Verdana" pitchFamily="34" charset="0"/>
                <a:cs typeface="Arial" pitchFamily="34" charset="0"/>
              </a:defRPr>
            </a:lvl8pPr>
            <a:lvl9pPr marL="4004729" indent="-235572"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645" y="8917422"/>
            <a:ext cx="3077739" cy="46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9" tIns="47114" rIns="94229" bIns="47114"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dirty="0"/>
          </a:p>
        </p:txBody>
      </p:sp>
    </p:spTree>
    <p:extLst>
      <p:ext uri="{BB962C8B-B14F-4D97-AF65-F5344CB8AC3E}">
        <p14:creationId xmlns:p14="http://schemas.microsoft.com/office/powerpoint/2010/main" val="412313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r>
              <a:rPr lang="he-IL" sz="1200" kern="1200" dirty="0">
                <a:solidFill>
                  <a:schemeClr val="tx1"/>
                </a:solidFill>
                <a:effectLst/>
                <a:latin typeface="+mn-lt"/>
                <a:ea typeface="+mn-ea"/>
                <a:cs typeface="+mn-cs"/>
              </a:rPr>
              <a:t>בקצרה – נרחיב עוד מעט</a:t>
            </a:r>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433609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189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56358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 להתבלבל. זה לא הקשר </a:t>
            </a:r>
            <a:r>
              <a:rPr lang="en-US" dirty="0"/>
              <a:t>has a</a:t>
            </a:r>
            <a:r>
              <a:rPr lang="he-IL" dirty="0"/>
              <a:t> שמיוצג ע"י </a:t>
            </a:r>
            <a:r>
              <a:rPr lang="en-US" dirty="0"/>
              <a:t>aggregation, </a:t>
            </a:r>
            <a:r>
              <a:rPr lang="en-US" dirty="0" err="1"/>
              <a:t>compsition</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194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814351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מציין מיקום של תמונת שקופית 1"/>
          <p:cNvSpPr>
            <a:spLocks noGrp="1" noRot="1" noChangeAspect="1" noTextEdit="1"/>
          </p:cNvSpPr>
          <p:nvPr>
            <p:ph type="sldImg"/>
          </p:nvPr>
        </p:nvSpPr>
        <p:spPr>
          <a:ln/>
        </p:spPr>
      </p:sp>
      <p:sp>
        <p:nvSpPr>
          <p:cNvPr id="7171"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a:latin typeface="Arial" charset="0"/>
              <a:cs typeface="Arial" charset="0"/>
            </a:endParaRPr>
          </a:p>
        </p:txBody>
      </p:sp>
      <p:sp>
        <p:nvSpPr>
          <p:cNvPr id="7172"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6B110E70-9A67-4A7E-A47E-1BC607813022}"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198</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מציין מיקום של תמונת שקופית 1"/>
          <p:cNvSpPr>
            <a:spLocks noGrp="1" noRot="1" noChangeAspect="1" noTextEdit="1"/>
          </p:cNvSpPr>
          <p:nvPr>
            <p:ph type="sldImg"/>
          </p:nvPr>
        </p:nvSpPr>
        <p:spPr>
          <a:ln/>
        </p:spPr>
      </p:sp>
      <p:sp>
        <p:nvSpPr>
          <p:cNvPr id="9219"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dirty="0">
              <a:latin typeface="Arial" charset="0"/>
              <a:cs typeface="Arial" charset="0"/>
            </a:endParaRPr>
          </a:p>
        </p:txBody>
      </p:sp>
      <p:sp>
        <p:nvSpPr>
          <p:cNvPr id="9220"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0551BBF6-4D57-4261-A012-B38FB75A3717}"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199</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מציין מיקום של תמונת שקופית 1"/>
          <p:cNvSpPr>
            <a:spLocks noGrp="1" noRot="1" noChangeAspect="1" noTextEdit="1"/>
          </p:cNvSpPr>
          <p:nvPr>
            <p:ph type="sldImg"/>
          </p:nvPr>
        </p:nvSpPr>
        <p:spPr>
          <a:ln/>
        </p:spPr>
      </p:sp>
      <p:sp>
        <p:nvSpPr>
          <p:cNvPr id="13315"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he-IL" altLang="he-IL" dirty="0">
              <a:latin typeface="Arial" charset="0"/>
              <a:cs typeface="Arial" charset="0"/>
            </a:endParaRPr>
          </a:p>
        </p:txBody>
      </p:sp>
      <p:sp>
        <p:nvSpPr>
          <p:cNvPr id="13316"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5087FDCE-D38A-4719-81E8-AE8EA0E5B46D}"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200</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202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25380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מציין מיקום של תמונת שקופית 1"/>
          <p:cNvSpPr>
            <a:spLocks noGrp="1" noRot="1" noChangeAspect="1" noTextEdit="1"/>
          </p:cNvSpPr>
          <p:nvPr>
            <p:ph type="sldImg"/>
          </p:nvPr>
        </p:nvSpPr>
        <p:spPr>
          <a:ln/>
        </p:spPr>
      </p:sp>
      <p:sp>
        <p:nvSpPr>
          <p:cNvPr id="1126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he-IL" altLang="he-IL" dirty="0">
              <a:latin typeface="Arial" charset="0"/>
              <a:cs typeface="Arial" charset="0"/>
            </a:endParaRPr>
          </a:p>
        </p:txBody>
      </p:sp>
      <p:sp>
        <p:nvSpPr>
          <p:cNvPr id="1126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BF7AAB06-B9CC-4E62-855F-DC880013A9AA}"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203</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מציין מיקום של תמונת שקופית 1"/>
          <p:cNvSpPr>
            <a:spLocks noGrp="1" noRot="1" noChangeAspect="1" noTextEdit="1"/>
          </p:cNvSpPr>
          <p:nvPr>
            <p:ph type="sldImg"/>
          </p:nvPr>
        </p:nvSpPr>
        <p:spPr>
          <a:ln/>
        </p:spPr>
      </p:sp>
      <p:sp>
        <p:nvSpPr>
          <p:cNvPr id="1126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he-IL" altLang="he-IL" dirty="0">
              <a:latin typeface="Arial" charset="0"/>
              <a:cs typeface="Arial" charset="0"/>
            </a:endParaRPr>
          </a:p>
        </p:txBody>
      </p:sp>
      <p:sp>
        <p:nvSpPr>
          <p:cNvPr id="1126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BF7AAB06-B9CC-4E62-855F-DC880013A9AA}"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204</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משתמש</a:t>
            </a:r>
            <a:r>
              <a:rPr lang="he-IL" baseline="0" dirty="0"/>
              <a:t> בהמרה כלפי מעלה</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208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14034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he-IL" dirty="0"/>
              <a:t>אם הגדרנו מתודה ב </a:t>
            </a:r>
            <a:r>
              <a:rPr lang="en-US" dirty="0"/>
              <a:t>new</a:t>
            </a:r>
            <a:r>
              <a:rPr lang="he-IL" dirty="0"/>
              <a:t>, יש לציין במפורש </a:t>
            </a:r>
            <a:r>
              <a:rPr lang="en-US" dirty="0"/>
              <a:t>virtual</a:t>
            </a:r>
            <a:r>
              <a:rPr lang="he-IL" dirty="0"/>
              <a:t> על מנת שהיא תהיה וירטואלית</a:t>
            </a:r>
          </a:p>
          <a:p>
            <a:pPr lvl="0"/>
            <a:r>
              <a:rPr lang="he-IL" dirty="0"/>
              <a:t>או לכתוב רק </a:t>
            </a:r>
            <a:r>
              <a:rPr lang="en-US" dirty="0"/>
              <a:t>virtual</a:t>
            </a:r>
            <a:r>
              <a:rPr lang="he-IL" dirty="0"/>
              <a:t>....</a:t>
            </a:r>
          </a:p>
          <a:p>
            <a:pPr lvl="0"/>
            <a:r>
              <a:rPr lang="he-IL" b="1" dirty="0"/>
              <a:t>חשוב!! זה הפוך ממש מ++</a:t>
            </a:r>
            <a:r>
              <a:rPr lang="en-US" b="1" dirty="0"/>
              <a:t>C</a:t>
            </a:r>
            <a:r>
              <a:rPr lang="he-IL" b="1" dirty="0"/>
              <a:t>, שם כתבנו </a:t>
            </a:r>
            <a:r>
              <a:rPr lang="en-US" b="1" dirty="0"/>
              <a:t>virtual</a:t>
            </a:r>
            <a:r>
              <a:rPr lang="he-IL" b="1" dirty="0"/>
              <a:t> כדי להמשיך את שרשרת הירושה הווירטואלית.</a:t>
            </a:r>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366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endParaRPr lang="en-US" sz="120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8930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13531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YYY</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916942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08708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56574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hlinkClick r:id="rId3"/>
              </a:rPr>
              <a:t>https://csharp-station.com/Article/Index/ObjectClass</a:t>
            </a:r>
            <a:endParaRPr lang="en-US" dirty="0"/>
          </a:p>
          <a:p>
            <a:r>
              <a:rPr lang="en-US" dirty="0">
                <a:hlinkClick r:id="rId4"/>
              </a:rPr>
              <a:t>https://www.codeproject.com/Articles/18714/Comparing-Values-for-Equality-in-NET-Identity-and</a:t>
            </a:r>
            <a:endParaRPr lang="en-US" dirty="0"/>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306173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29000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מציין מיקום של תמונת שקופית 1"/>
          <p:cNvSpPr>
            <a:spLocks noGrp="1" noRot="1" noChangeAspect="1" noTextEdit="1"/>
          </p:cNvSpPr>
          <p:nvPr>
            <p:ph type="sldImg"/>
          </p:nvPr>
        </p:nvSpPr>
        <p:spPr>
          <a:ln/>
        </p:spPr>
      </p:sp>
      <p:sp>
        <p:nvSpPr>
          <p:cNvPr id="24579"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dirty="0">
              <a:latin typeface="Arial" charset="0"/>
              <a:cs typeface="Arial" charset="0"/>
            </a:endParaRPr>
          </a:p>
        </p:txBody>
      </p:sp>
      <p:sp>
        <p:nvSpPr>
          <p:cNvPr id="24580"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B131A887-1B17-41A9-BF0F-A4FAE114FD03}"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225</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מציין מיקום של תמונת שקופית 1"/>
          <p:cNvSpPr>
            <a:spLocks noGrp="1" noRot="1" noChangeAspect="1" noTextEdit="1"/>
          </p:cNvSpPr>
          <p:nvPr>
            <p:ph type="sldImg"/>
          </p:nvPr>
        </p:nvSpPr>
        <p:spPr>
          <a:ln/>
        </p:spPr>
      </p:sp>
      <p:sp>
        <p:nvSpPr>
          <p:cNvPr id="26627"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dirty="0">
              <a:latin typeface="Arial" charset="0"/>
              <a:cs typeface="Arial" charset="0"/>
            </a:endParaRPr>
          </a:p>
        </p:txBody>
      </p:sp>
      <p:sp>
        <p:nvSpPr>
          <p:cNvPr id="26628"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8901C26C-F434-4B4F-A210-7336CAC2CF7F}"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226</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מציין מיקום של תמונת שקופית 1"/>
          <p:cNvSpPr>
            <a:spLocks noGrp="1" noRot="1" noChangeAspect="1" noTextEdit="1"/>
          </p:cNvSpPr>
          <p:nvPr>
            <p:ph type="sldImg"/>
          </p:nvPr>
        </p:nvSpPr>
        <p:spPr>
          <a:ln/>
        </p:spPr>
      </p:sp>
      <p:sp>
        <p:nvSpPr>
          <p:cNvPr id="29699" name="מציין מיקום של הערות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dirty="0">
              <a:latin typeface="Arial" charset="0"/>
              <a:cs typeface="Arial" charset="0"/>
            </a:endParaRPr>
          </a:p>
        </p:txBody>
      </p:sp>
      <p:sp>
        <p:nvSpPr>
          <p:cNvPr id="29700" name="מציין מיקום של מספר שקופית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Arial" charset="0"/>
                <a:cs typeface="Arial" charset="0"/>
              </a:defRPr>
            </a:lvl1pPr>
            <a:lvl2pPr marL="765610" indent="-294465" algn="r" rtl="1">
              <a:spcBef>
                <a:spcPct val="30000"/>
              </a:spcBef>
              <a:defRPr sz="1200">
                <a:solidFill>
                  <a:schemeClr val="tx1"/>
                </a:solidFill>
                <a:latin typeface="Arial" charset="0"/>
                <a:cs typeface="Arial" charset="0"/>
              </a:defRPr>
            </a:lvl2pPr>
            <a:lvl3pPr marL="1177862" indent="-235572" algn="r" rtl="1">
              <a:spcBef>
                <a:spcPct val="30000"/>
              </a:spcBef>
              <a:defRPr sz="1200">
                <a:solidFill>
                  <a:schemeClr val="tx1"/>
                </a:solidFill>
                <a:latin typeface="Arial" charset="0"/>
                <a:cs typeface="Arial" charset="0"/>
              </a:defRPr>
            </a:lvl3pPr>
            <a:lvl4pPr marL="1649006" indent="-235572" algn="r" rtl="1">
              <a:spcBef>
                <a:spcPct val="30000"/>
              </a:spcBef>
              <a:defRPr sz="1200">
                <a:solidFill>
                  <a:schemeClr val="tx1"/>
                </a:solidFill>
                <a:latin typeface="Arial" charset="0"/>
                <a:cs typeface="Arial" charset="0"/>
              </a:defRPr>
            </a:lvl4pPr>
            <a:lvl5pPr marL="2120151" indent="-235572" algn="r" rtl="1">
              <a:spcBef>
                <a:spcPct val="30000"/>
              </a:spcBef>
              <a:defRPr sz="1200">
                <a:solidFill>
                  <a:schemeClr val="tx1"/>
                </a:solidFill>
                <a:latin typeface="Arial" charset="0"/>
                <a:cs typeface="Arial" charset="0"/>
              </a:defRPr>
            </a:lvl5pPr>
            <a:lvl6pPr marL="2591295" indent="-235572" eaLnBrk="0" fontAlgn="base" hangingPunct="0">
              <a:spcBef>
                <a:spcPct val="30000"/>
              </a:spcBef>
              <a:spcAft>
                <a:spcPct val="0"/>
              </a:spcAft>
              <a:defRPr sz="1200">
                <a:solidFill>
                  <a:schemeClr val="tx1"/>
                </a:solidFill>
                <a:latin typeface="Arial" charset="0"/>
                <a:cs typeface="Arial" charset="0"/>
              </a:defRPr>
            </a:lvl6pPr>
            <a:lvl7pPr marL="3062440" indent="-235572" eaLnBrk="0" fontAlgn="base" hangingPunct="0">
              <a:spcBef>
                <a:spcPct val="30000"/>
              </a:spcBef>
              <a:spcAft>
                <a:spcPct val="0"/>
              </a:spcAft>
              <a:defRPr sz="1200">
                <a:solidFill>
                  <a:schemeClr val="tx1"/>
                </a:solidFill>
                <a:latin typeface="Arial" charset="0"/>
                <a:cs typeface="Arial" charset="0"/>
              </a:defRPr>
            </a:lvl7pPr>
            <a:lvl8pPr marL="3533585" indent="-235572" eaLnBrk="0" fontAlgn="base" hangingPunct="0">
              <a:spcBef>
                <a:spcPct val="30000"/>
              </a:spcBef>
              <a:spcAft>
                <a:spcPct val="0"/>
              </a:spcAft>
              <a:defRPr sz="1200">
                <a:solidFill>
                  <a:schemeClr val="tx1"/>
                </a:solidFill>
                <a:latin typeface="Arial" charset="0"/>
                <a:cs typeface="Arial" charset="0"/>
              </a:defRPr>
            </a:lvl8pPr>
            <a:lvl9pPr marL="4004729" indent="-235572" eaLnBrk="0" fontAlgn="base" hangingPunct="0">
              <a:spcBef>
                <a:spcPct val="30000"/>
              </a:spcBef>
              <a:spcAft>
                <a:spcPct val="0"/>
              </a:spcAft>
              <a:defRPr sz="1200">
                <a:solidFill>
                  <a:schemeClr val="tx1"/>
                </a:solidFill>
                <a:latin typeface="Arial" charset="0"/>
                <a:cs typeface="Arial" charset="0"/>
              </a:defRPr>
            </a:lvl9pPr>
          </a:lstStyle>
          <a:p>
            <a:pPr marL="0" marR="0" lvl="0" indent="0" algn="l" defTabSz="914400" rtl="1" eaLnBrk="1" fontAlgn="auto" latinLnBrk="0" hangingPunct="1">
              <a:lnSpc>
                <a:spcPct val="100000"/>
              </a:lnSpc>
              <a:spcBef>
                <a:spcPct val="0"/>
              </a:spcBef>
              <a:spcAft>
                <a:spcPts val="0"/>
              </a:spcAft>
              <a:buClrTx/>
              <a:buSzTx/>
              <a:buFontTx/>
              <a:buNone/>
              <a:tabLst/>
              <a:defRPr/>
            </a:pPr>
            <a:fld id="{A0864CA0-E78B-41B0-969F-DB6C98C8C514}" type="slidenum">
              <a:rPr kumimoji="0" lang="he-IL" altLang="he-IL" sz="1200" b="0" i="0" u="none" strike="noStrike" kern="1200" cap="none" spc="0" normalizeH="0" baseline="0" noProof="0">
                <a:ln>
                  <a:noFill/>
                </a:ln>
                <a:solidFill>
                  <a:prstClr val="black"/>
                </a:solidFill>
                <a:effectLst/>
                <a:uLnTx/>
                <a:uFillTx/>
                <a:latin typeface="Arial" charset="0"/>
                <a:ea typeface="+mn-ea"/>
                <a:cs typeface="Arial" charset="0"/>
              </a:rPr>
              <a:pPr marL="0" marR="0" lvl="0" indent="0" algn="l" defTabSz="914400" rtl="1" eaLnBrk="1" fontAlgn="auto" latinLnBrk="0" hangingPunct="1">
                <a:lnSpc>
                  <a:spcPct val="100000"/>
                </a:lnSpc>
                <a:spcBef>
                  <a:spcPct val="0"/>
                </a:spcBef>
                <a:spcAft>
                  <a:spcPts val="0"/>
                </a:spcAft>
                <a:buClrTx/>
                <a:buSzTx/>
                <a:buFontTx/>
                <a:buNone/>
                <a:tabLst/>
                <a:defRPr/>
              </a:pPr>
              <a:t>229</a:t>
            </a:fld>
            <a:endParaRPr kumimoji="0" lang="en-US" altLang="he-IL" sz="1200" b="0" i="0" u="none" strike="noStrike" kern="1200" cap="none" spc="0" normalizeH="0" baseline="0" noProof="0">
              <a:ln>
                <a:noFill/>
              </a:ln>
              <a:solidFill>
                <a:prstClr val="black"/>
              </a:solidFill>
              <a:effectLst/>
              <a:uLnTx/>
              <a:uFillTx/>
              <a:latin typeface="Arial" charset="0"/>
              <a:ea typeface="+mn-ea"/>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endParaRPr lang="en-US" sz="1200" kern="1200" dirty="0">
              <a:solidFill>
                <a:schemeClr val="tx1"/>
              </a:solidFill>
              <a:effectLst/>
              <a:latin typeface="+mn-lt"/>
              <a:ea typeface="+mn-ea"/>
              <a:cs typeface="+mn-cs"/>
            </a:endParaRPr>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075054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119258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זה לא בדיוק כמו שלמדנו ב </a:t>
            </a:r>
            <a:r>
              <a:rPr lang="en-US" dirty="0"/>
              <a:t>UML</a:t>
            </a:r>
            <a:r>
              <a:rPr lang="he-IL" dirty="0"/>
              <a:t>. אנחנו דיברנו</a:t>
            </a:r>
            <a:r>
              <a:rPr lang="he-IL" baseline="0" dirty="0"/>
              <a:t> על העיקרון הכללי. </a:t>
            </a:r>
            <a:r>
              <a:rPr lang="he-IL" baseline="0" dirty="0" err="1"/>
              <a:t>הויזואל</a:t>
            </a:r>
            <a:r>
              <a:rPr lang="he-IL" baseline="0" dirty="0"/>
              <a:t> עושה טיפה שונה, אך אותו רעיון</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4560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79429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79429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220361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Ex91</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79429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399482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045906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20591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4403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5018597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87087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2412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1756395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28709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894900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60364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360364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752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30264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939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פירוש המילה </a:t>
            </a:r>
            <a:r>
              <a:rPr lang="en-US" dirty="0"/>
              <a:t>yield</a:t>
            </a:r>
            <a:r>
              <a:rPr lang="he-IL" dirty="0"/>
              <a:t> באנגלית: נסוג, נכנע, ויתר</a:t>
            </a:r>
            <a:endParaRPr lang="en-US" dirty="0"/>
          </a:p>
          <a:p>
            <a:pPr algn="l" rtl="0"/>
            <a:r>
              <a:rPr lang="en-US" sz="1200" b="0" i="0" kern="1200" dirty="0">
                <a:solidFill>
                  <a:schemeClr val="tx1"/>
                </a:solidFill>
                <a:effectLst/>
                <a:latin typeface="+mn-lt"/>
                <a:ea typeface="+mn-ea"/>
                <a:cs typeface="+mn-cs"/>
              </a:rPr>
              <a:t>“Yield” keyword will return back the control to the caller, the caller will do his work and re-enter the function from where he had left and continue iteration from that point onwards. In other words “yield” keyword moves control of the program to and </a:t>
            </a:r>
            <a:r>
              <a:rPr lang="en-US" sz="1200" b="0" i="0" kern="1200" dirty="0" err="1">
                <a:solidFill>
                  <a:schemeClr val="tx1"/>
                </a:solidFill>
                <a:effectLst/>
                <a:latin typeface="+mn-lt"/>
                <a:ea typeface="+mn-ea"/>
                <a:cs typeface="+mn-cs"/>
              </a:rPr>
              <a:t>fro</a:t>
            </a:r>
            <a:r>
              <a:rPr lang="en-US" sz="1200" b="0" i="0" kern="1200" dirty="0">
                <a:solidFill>
                  <a:schemeClr val="tx1"/>
                </a:solidFill>
                <a:effectLst/>
                <a:latin typeface="+mn-lt"/>
                <a:ea typeface="+mn-ea"/>
                <a:cs typeface="+mn-cs"/>
              </a:rPr>
              <a:t> between caller and the collection.</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575110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פירוש המילה </a:t>
            </a:r>
            <a:r>
              <a:rPr lang="en-US" dirty="0"/>
              <a:t>yield</a:t>
            </a:r>
            <a:r>
              <a:rPr lang="he-IL" dirty="0"/>
              <a:t> באנגלית: נסוג, נכנע, ויתר</a:t>
            </a:r>
            <a:endParaRPr lang="en-US" dirty="0"/>
          </a:p>
          <a:p>
            <a:pPr algn="l" rtl="0"/>
            <a:r>
              <a:rPr lang="en-US" sz="1200" b="0" i="0" kern="1200" dirty="0">
                <a:solidFill>
                  <a:schemeClr val="tx1"/>
                </a:solidFill>
                <a:effectLst/>
                <a:latin typeface="+mn-lt"/>
                <a:ea typeface="+mn-ea"/>
                <a:cs typeface="+mn-cs"/>
              </a:rPr>
              <a:t>“Yield” keyword will return back the control to the caller, the caller will do his work and re-enter the function from where he had left and continue iteration from that point onwards. In other words “yield” keyword moves control of the program to and </a:t>
            </a:r>
            <a:r>
              <a:rPr lang="en-US" sz="1200" b="0" i="0" kern="1200" dirty="0" err="1">
                <a:solidFill>
                  <a:schemeClr val="tx1"/>
                </a:solidFill>
                <a:effectLst/>
                <a:latin typeface="+mn-lt"/>
                <a:ea typeface="+mn-ea"/>
                <a:cs typeface="+mn-cs"/>
              </a:rPr>
              <a:t>fro</a:t>
            </a:r>
            <a:r>
              <a:rPr lang="en-US" sz="1200" b="0" i="0" kern="1200" dirty="0">
                <a:solidFill>
                  <a:schemeClr val="tx1"/>
                </a:solidFill>
                <a:effectLst/>
                <a:latin typeface="+mn-lt"/>
                <a:ea typeface="+mn-ea"/>
                <a:cs typeface="+mn-cs"/>
              </a:rPr>
              <a:t> between caller and the collection.</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37770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669160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76870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 חובה לעבור על דוגמא זו</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870809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 חובה לעבור על דוגמא זו</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623297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 חובה לעבור על דוגמא זו</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7603992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6965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1152056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8668466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2102241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816222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03614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44532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0459352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557644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לעבור כאן לטיפוס אנונימי</a:t>
            </a: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41666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baseline="0"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D1B2F36-385B-440C-9236-BCC4B9907FE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0827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l" rtl="0"/>
            <a:r>
              <a:rPr lang="en-US" dirty="0"/>
              <a:t>4.8 is last and final .NET Framework version – according to Microsoft announcement there won’t be anymore .NET framework versions.</a:t>
            </a:r>
          </a:p>
          <a:p>
            <a:pPr algn="l" rtl="0"/>
            <a:endParaRPr lang="en-US" dirty="0"/>
          </a:p>
          <a:p>
            <a:pPr algn="l" rtl="0"/>
            <a:r>
              <a:rPr lang="en-US" dirty="0"/>
              <a:t>Nevertheless, it will continue to be used mainly for desktop applications and some more environments, among with .NET Core.</a:t>
            </a:r>
          </a:p>
          <a:p>
            <a:pPr algn="l" rtl="0"/>
            <a:endParaRPr lang="en-US" dirty="0"/>
          </a:p>
          <a:p>
            <a:pPr algn="l" rtl="0"/>
            <a:r>
              <a:rPr lang="en-US" dirty="0"/>
              <a:t>Current .NET Core 5 provides support of most of old .NET Framework. Next version .NET Core 6 is planned to be released at the end of 2021.</a:t>
            </a:r>
          </a:p>
          <a:p>
            <a:pPr algn="l" rtl="0"/>
            <a:r>
              <a:rPr lang="en-US" dirty="0"/>
              <a:t>From November 2020 .NET Core 5 is actually called .NET 5 and from now on .NET is the same as .NET Core.</a:t>
            </a:r>
            <a:endParaRPr lang="he-IL" dirty="0"/>
          </a:p>
          <a:p>
            <a:pPr algn="l" rtl="0"/>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43993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406176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0.8</a:t>
            </a:r>
          </a:p>
          <a:p>
            <a:r>
              <a:rPr lang="he-IL" dirty="0"/>
              <a:t>שימו לב על חידוש\שינוי בדוט נט בקשר </a:t>
            </a:r>
            <a:r>
              <a:rPr lang="he-IL" dirty="0" err="1"/>
              <a:t>לדלגטים</a:t>
            </a:r>
            <a:r>
              <a:rPr lang="he-IL" dirty="0"/>
              <a:t> (בשונה </a:t>
            </a:r>
            <a:r>
              <a:rPr lang="he-IL" dirty="0" err="1"/>
              <a:t>מדוט</a:t>
            </a:r>
            <a:r>
              <a:rPr lang="he-IL" dirty="0"/>
              <a:t>-נט </a:t>
            </a:r>
            <a:r>
              <a:rPr lang="he-IL" dirty="0" err="1"/>
              <a:t>פריימוורק</a:t>
            </a:r>
            <a:r>
              <a:rPr lang="he-IL" dirty="0"/>
              <a:t>):</a:t>
            </a:r>
          </a:p>
          <a:p>
            <a:r>
              <a:rPr lang="he-IL" dirty="0"/>
              <a:t>לא ניתן להפעיל את </a:t>
            </a:r>
            <a:r>
              <a:rPr lang="he-IL" dirty="0" err="1"/>
              <a:t>הדלגטים</a:t>
            </a:r>
            <a:r>
              <a:rPr lang="he-IL" dirty="0"/>
              <a:t> הבודדים דרך </a:t>
            </a:r>
            <a:r>
              <a:rPr lang="en-US" dirty="0" err="1"/>
              <a:t>InvocationList</a:t>
            </a:r>
            <a:r>
              <a:rPr lang="en-US" dirty="0"/>
              <a:t> </a:t>
            </a:r>
            <a:r>
              <a:rPr lang="he-IL" dirty="0"/>
              <a:t>כמו שמופיע ב-</a:t>
            </a:r>
            <a:r>
              <a:rPr lang="en-US" dirty="0"/>
              <a:t>OSF </a:t>
            </a:r>
            <a:r>
              <a:rPr lang="he-IL" dirty="0"/>
              <a:t>ובדוגמאות שלנו משנים שעברו.</a:t>
            </a:r>
            <a:endParaRPr lang="en-US" dirty="0"/>
          </a:p>
          <a:p>
            <a:r>
              <a:rPr lang="he-IL" dirty="0"/>
              <a:t> צריך להפעיל בעזרת מתודת דלגת שנקראת </a:t>
            </a:r>
            <a:r>
              <a:rPr lang="en-US" dirty="0" err="1"/>
              <a:t>DynamicInvoke</a:t>
            </a:r>
            <a:r>
              <a:rPr lang="en-US" dirty="0"/>
              <a:t> (</a:t>
            </a:r>
            <a:r>
              <a:rPr lang="he-IL" dirty="0"/>
              <a:t>קודם היינו מזמנים ישירות (2 ,3)</a:t>
            </a:r>
            <a:r>
              <a:rPr lang="en-US" dirty="0"/>
              <a:t>item):</a:t>
            </a:r>
          </a:p>
          <a:p>
            <a:r>
              <a:rPr lang="en-US" dirty="0"/>
              <a:t>foreach (var item in </a:t>
            </a:r>
            <a:r>
              <a:rPr lang="en-US" dirty="0" err="1"/>
              <a:t>myDlgt.GetInvocationList</a:t>
            </a:r>
            <a:r>
              <a:rPr lang="en-US" dirty="0"/>
              <a:t>())</a:t>
            </a:r>
          </a:p>
          <a:p>
            <a:r>
              <a:rPr lang="en-US" dirty="0"/>
              <a:t>     </a:t>
            </a:r>
            <a:r>
              <a:rPr lang="en-US" dirty="0" err="1"/>
              <a:t>Console.WriteLine</a:t>
            </a:r>
            <a:r>
              <a:rPr lang="en-US" dirty="0"/>
              <a:t>( </a:t>
            </a:r>
            <a:r>
              <a:rPr lang="en-US" dirty="0" err="1"/>
              <a:t>item.DynamicInvoke</a:t>
            </a:r>
            <a:r>
              <a:rPr lang="en-US" dirty="0"/>
              <a:t>(3, 2) );</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369102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קצת</a:t>
            </a:r>
            <a:r>
              <a:rPr lang="he-IL" baseline="0" dirty="0"/>
              <a:t> דומה למחרוזת. אתחול אוטומטי עם = או שהופך ל</a:t>
            </a:r>
            <a:r>
              <a:rPr lang="en-US" baseline="0" dirty="0"/>
              <a:t>NULL</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9691790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327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68563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7758376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delegate bool BI (int x);</a:t>
            </a:r>
          </a:p>
          <a:p>
            <a:pPr algn="l" rtl="0">
              <a:lnSpc>
                <a:spcPct val="107000"/>
              </a:lnSpc>
              <a:spcAft>
                <a:spcPts val="800"/>
              </a:spcAft>
            </a:pPr>
            <a:r>
              <a:rPr lang="en-US" sz="12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BI p = f3;</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721853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4857154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048545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45064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Action&lt;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a1 = Mistery1;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Action&lt;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a2 = Mistery3;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Predicate&lt;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p1 = Mistery2;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Predicate&lt;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p2 = Mistery5;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Converter&lt;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c1 = Mistery4;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Converter&lt;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c2 = Mistery6;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Converter&lt;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bool</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c3 = Mistery2;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Converter&lt;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bool</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c4 = Mistery5;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bool</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f1 = Mistery2;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f2 = Mistery4;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bool</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f3 = Mistery5;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&lt;</a:t>
            </a:r>
            <a:r>
              <a:rPr lang="en-US"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f4 = Mistery6;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char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&gt; f5 = Mistery7;</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465124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הקומפיילר יחליף בכל קריאה לפונקציה את השם שכתבנו בפונקציה עצמה. אנחנו כותבים את המצביע לפונקציה – וזה הזימון שלה.</a:t>
            </a:r>
          </a:p>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D1B2F36-385B-440C-9236-BCC4B9907FE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69734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905619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D1B2F36-385B-440C-9236-BCC4B9907FE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341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823534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362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16801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372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8094304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382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7340879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397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31860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398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818622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399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991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algn="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A8CD3B66-C7D7-4D49-81D4-95DAA8503EB0}"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410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389431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4827418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Canvas</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pPr algn="l" rtl="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Button</a:t>
            </a:r>
            <a:r>
              <a:rPr lang="en-US" sz="1800" dirty="0">
                <a:solidFill>
                  <a:srgbClr val="FF0000"/>
                </a:solidFill>
                <a:latin typeface="Consolas" panose="020B0609020204030204" pitchFamily="49" charset="0"/>
              </a:rPr>
              <a:t> Content</a:t>
            </a:r>
            <a:r>
              <a:rPr lang="en-US" sz="1800" dirty="0">
                <a:solidFill>
                  <a:srgbClr val="0000FF"/>
                </a:solidFill>
                <a:latin typeface="Consolas" panose="020B0609020204030204" pitchFamily="49" charset="0"/>
              </a:rPr>
              <a:t>="Push"</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HorizontalAlignment</a:t>
            </a:r>
            <a:r>
              <a:rPr lang="en-US" sz="1800" dirty="0">
                <a:solidFill>
                  <a:srgbClr val="0000FF"/>
                </a:solidFill>
                <a:latin typeface="Consolas" panose="020B0609020204030204" pitchFamily="49" charset="0"/>
              </a:rPr>
              <a:t>="Left"</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VerticalAlignment</a:t>
            </a:r>
            <a:r>
              <a:rPr lang="en-US" sz="1800" dirty="0">
                <a:solidFill>
                  <a:srgbClr val="0000FF"/>
                </a:solidFill>
                <a:latin typeface="Consolas" panose="020B0609020204030204" pitchFamily="49" charset="0"/>
              </a:rPr>
              <a:t>="Top"</a:t>
            </a:r>
            <a:r>
              <a:rPr lang="en-US" sz="1800" dirty="0">
                <a:solidFill>
                  <a:srgbClr val="FF0000"/>
                </a:solidFill>
                <a:latin typeface="Consolas" panose="020B0609020204030204" pitchFamily="49" charset="0"/>
              </a:rPr>
              <a:t> Width</a:t>
            </a:r>
            <a:r>
              <a:rPr lang="en-US" sz="1800" dirty="0">
                <a:solidFill>
                  <a:srgbClr val="0000FF"/>
                </a:solidFill>
                <a:latin typeface="Consolas" panose="020B0609020204030204" pitchFamily="49" charset="0"/>
              </a:rPr>
              <a:t>="128"</a:t>
            </a:r>
            <a:r>
              <a:rPr lang="en-US" sz="1800" dirty="0">
                <a:solidFill>
                  <a:srgbClr val="FF0000"/>
                </a:solidFill>
                <a:latin typeface="Consolas" panose="020B0609020204030204" pitchFamily="49" charset="0"/>
              </a:rPr>
              <a:t> Height</a:t>
            </a:r>
            <a:r>
              <a:rPr lang="en-US" sz="1800" dirty="0">
                <a:solidFill>
                  <a:srgbClr val="0000FF"/>
                </a:solidFill>
                <a:latin typeface="Consolas" panose="020B0609020204030204" pitchFamily="49" charset="0"/>
              </a:rPr>
              <a:t>="40"</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Canvas.Left</a:t>
            </a:r>
            <a:r>
              <a:rPr lang="en-US" sz="1800" dirty="0">
                <a:solidFill>
                  <a:srgbClr val="0000FF"/>
                </a:solidFill>
                <a:latin typeface="Consolas" panose="020B0609020204030204" pitchFamily="49" charset="0"/>
              </a:rPr>
              <a:t>="71"</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Canvas.Top</a:t>
            </a:r>
            <a:r>
              <a:rPr lang="en-US" sz="1800" dirty="0">
                <a:solidFill>
                  <a:srgbClr val="0000FF"/>
                </a:solidFill>
                <a:latin typeface="Consolas" panose="020B0609020204030204" pitchFamily="49" charset="0"/>
              </a:rPr>
              <a:t>="36"/&gt;</a:t>
            </a:r>
            <a:endParaRPr lang="en-US" sz="1800" dirty="0">
              <a:solidFill>
                <a:srgbClr val="000000"/>
              </a:solidFill>
              <a:latin typeface="Consolas" panose="020B0609020204030204" pitchFamily="49" charset="0"/>
            </a:endParaRPr>
          </a:p>
          <a:p>
            <a:pPr algn="l" rtl="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Button</a:t>
            </a:r>
            <a:r>
              <a:rPr lang="en-US" sz="1800" dirty="0">
                <a:solidFill>
                  <a:srgbClr val="FF0000"/>
                </a:solidFill>
                <a:latin typeface="Consolas" panose="020B0609020204030204" pitchFamily="49" charset="0"/>
              </a:rPr>
              <a:t> x</a:t>
            </a:r>
            <a:r>
              <a:rPr lang="en-US" sz="1800" dirty="0">
                <a:solidFill>
                  <a:srgbClr val="0000FF"/>
                </a:solidFill>
                <a:latin typeface="Consolas" panose="020B0609020204030204" pitchFamily="49" charset="0"/>
              </a:rPr>
              <a:t>:</a:t>
            </a:r>
            <a:r>
              <a:rPr lang="en-US" sz="1800" dirty="0">
                <a:solidFill>
                  <a:srgbClr val="FF0000"/>
                </a:solidFill>
                <a:latin typeface="Consolas" panose="020B0609020204030204" pitchFamily="49" charset="0"/>
              </a:rPr>
              <a:t>Name</a:t>
            </a:r>
            <a:r>
              <a:rPr lang="en-US" sz="1800" dirty="0">
                <a:solidFill>
                  <a:srgbClr val="0000FF"/>
                </a:solidFill>
                <a:latin typeface="Consolas" panose="020B0609020204030204" pitchFamily="49" charset="0"/>
              </a:rPr>
              <a:t>="btnPress"</a:t>
            </a:r>
            <a:r>
              <a:rPr lang="en-US" sz="1800" dirty="0">
                <a:solidFill>
                  <a:srgbClr val="FF0000"/>
                </a:solidFill>
                <a:latin typeface="Consolas" panose="020B0609020204030204" pitchFamily="49" charset="0"/>
              </a:rPr>
              <a:t> Content</a:t>
            </a:r>
            <a:r>
              <a:rPr lang="en-US" sz="1800" dirty="0">
                <a:solidFill>
                  <a:srgbClr val="0000FF"/>
                </a:solidFill>
                <a:latin typeface="Consolas" panose="020B0609020204030204" pitchFamily="49" charset="0"/>
              </a:rPr>
              <a:t>="Press ME"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 Height</a:t>
            </a:r>
            <a:r>
              <a:rPr lang="en-US" sz="1800" dirty="0">
                <a:solidFill>
                  <a:srgbClr val="0000FF"/>
                </a:solidFill>
                <a:latin typeface="Consolas" panose="020B0609020204030204" pitchFamily="49" charset="0"/>
              </a:rPr>
              <a:t>="40"</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Canvas.Left</a:t>
            </a:r>
            <a:r>
              <a:rPr lang="en-US" sz="1800" dirty="0">
                <a:solidFill>
                  <a:srgbClr val="0000FF"/>
                </a:solidFill>
                <a:latin typeface="Consolas" panose="020B0609020204030204" pitchFamily="49" charset="0"/>
              </a:rPr>
              <a:t>="71"</a:t>
            </a:r>
            <a:r>
              <a:rPr lang="en-US" sz="1800" dirty="0">
                <a:solidFill>
                  <a:srgbClr val="FF0000"/>
                </a:solidFill>
                <a:latin typeface="Consolas" panose="020B0609020204030204" pitchFamily="49" charset="0"/>
              </a:rPr>
              <a:t> </a:t>
            </a:r>
            <a:r>
              <a:rPr lang="en-US" sz="1800" dirty="0" err="1">
                <a:solidFill>
                  <a:srgbClr val="FF0000"/>
                </a:solidFill>
                <a:latin typeface="Consolas" panose="020B0609020204030204" pitchFamily="49" charset="0"/>
              </a:rPr>
              <a:t>Canvas.Top</a:t>
            </a:r>
            <a:r>
              <a:rPr lang="en-US" sz="1800" dirty="0">
                <a:solidFill>
                  <a:srgbClr val="0000FF"/>
                </a:solidFill>
                <a:latin typeface="Consolas" panose="020B0609020204030204" pitchFamily="49" charset="0"/>
              </a:rPr>
              <a:t>="121"</a:t>
            </a:r>
            <a:r>
              <a:rPr lang="en-US" sz="1800" dirty="0">
                <a:solidFill>
                  <a:srgbClr val="FF0000"/>
                </a:solidFill>
                <a:latin typeface="Consolas" panose="020B0609020204030204" pitchFamily="49" charset="0"/>
              </a:rPr>
              <a:t> Width</a:t>
            </a:r>
            <a:r>
              <a:rPr lang="en-US" sz="1800" dirty="0">
                <a:solidFill>
                  <a:srgbClr val="0000FF"/>
                </a:solidFill>
                <a:latin typeface="Consolas" panose="020B0609020204030204" pitchFamily="49" charset="0"/>
              </a:rPr>
              <a:t>="128"</a:t>
            </a:r>
            <a:r>
              <a:rPr lang="en-US" sz="1800" dirty="0">
                <a:solidFill>
                  <a:srgbClr val="FF0000"/>
                </a:solidFill>
                <a:latin typeface="Consolas" panose="020B0609020204030204" pitchFamily="49" charset="0"/>
              </a:rPr>
              <a:t> Click</a:t>
            </a:r>
            <a:r>
              <a:rPr lang="en-US" sz="1800" dirty="0">
                <a:solidFill>
                  <a:srgbClr val="0000FF"/>
                </a:solidFill>
                <a:latin typeface="Consolas" panose="020B0609020204030204" pitchFamily="49" charset="0"/>
              </a:rPr>
              <a:t>="</a:t>
            </a:r>
            <a:r>
              <a:rPr lang="en-US" sz="1800" dirty="0" err="1">
                <a:solidFill>
                  <a:srgbClr val="0000FF"/>
                </a:solidFill>
                <a:latin typeface="Consolas" panose="020B0609020204030204" pitchFamily="49" charset="0"/>
              </a:rPr>
              <a:t>Button_Click</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pPr algn="l" rtl="0"/>
            <a:endParaRPr lang="en-US" sz="1800" dirty="0">
              <a:solidFill>
                <a:srgbClr val="000000"/>
              </a:solidFill>
              <a:latin typeface="Consolas" panose="020B0609020204030204" pitchFamily="49" charset="0"/>
            </a:endParaRPr>
          </a:p>
          <a:p>
            <a:pPr algn="l" rtl="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Canvas</a:t>
            </a:r>
            <a:r>
              <a:rPr lang="en-US" sz="1800" dirty="0">
                <a:solidFill>
                  <a:srgbClr val="0000FF"/>
                </a:solidFill>
                <a:latin typeface="Consolas" panose="020B0609020204030204" pitchFamily="49" charset="0"/>
              </a:rPr>
              <a:t>&gt;</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427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8897395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428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865395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0" dirty="0">
                <a:latin typeface="Consolas" panose="020B0609020204030204" pitchFamily="49" charset="0"/>
                <a:cs typeface="+mj-cs"/>
              </a:rPr>
              <a:t>בקומפילציה נוצר קובץ בינרי </a:t>
            </a:r>
            <a:r>
              <a:rPr lang="en-US" sz="1200" b="1" kern="0" dirty="0">
                <a:solidFill>
                  <a:srgbClr val="FFCC00"/>
                </a:solidFill>
                <a:latin typeface="Consolas" panose="020B0609020204030204" pitchFamily="49" charset="0"/>
                <a:cs typeface="+mj-cs"/>
              </a:rPr>
              <a:t>*.</a:t>
            </a:r>
            <a:r>
              <a:rPr lang="en-US" sz="1200" b="1" kern="0" dirty="0" err="1">
                <a:solidFill>
                  <a:srgbClr val="FFCC00"/>
                </a:solidFill>
                <a:latin typeface="Consolas" panose="020B0609020204030204" pitchFamily="49" charset="0"/>
                <a:cs typeface="+mj-cs"/>
              </a:rPr>
              <a:t>xaml</a:t>
            </a:r>
            <a:r>
              <a:rPr lang="he-IL" sz="1200" b="1" kern="0" dirty="0">
                <a:latin typeface="Consolas" panose="020B0609020204030204" pitchFamily="49" charset="0"/>
                <a:cs typeface="+mj-cs"/>
              </a:rPr>
              <a:t> =&gt; </a:t>
            </a:r>
            <a:r>
              <a:rPr lang="en-US" sz="1200" b="1" kern="0" dirty="0">
                <a:solidFill>
                  <a:srgbClr val="FFCC00"/>
                </a:solidFill>
                <a:latin typeface="Consolas" panose="020B0609020204030204" pitchFamily="49" charset="0"/>
                <a:cs typeface="+mj-cs"/>
              </a:rPr>
              <a:t>*.</a:t>
            </a:r>
            <a:r>
              <a:rPr lang="en-US" sz="1200" b="1" kern="0" dirty="0" err="1">
                <a:solidFill>
                  <a:srgbClr val="FFCC00"/>
                </a:solidFill>
                <a:latin typeface="Consolas" panose="020B0609020204030204" pitchFamily="49" charset="0"/>
                <a:cs typeface="+mj-cs"/>
              </a:rPr>
              <a:t>baml</a:t>
            </a:r>
            <a:endParaRPr lang="he-IL" sz="1200" b="1" kern="0" dirty="0">
              <a:solidFill>
                <a:srgbClr val="FFCC00"/>
              </a:solidFill>
              <a:latin typeface="Consolas" panose="020B0609020204030204" pitchFamily="49" charset="0"/>
              <a:cs typeface="+mj-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1" kern="0" dirty="0">
                <a:solidFill>
                  <a:srgbClr val="000000"/>
                </a:solidFill>
                <a:latin typeface="Consolas" panose="020B0609020204030204" pitchFamily="49" charset="0"/>
                <a:cs typeface="+mj-cs"/>
              </a:rPr>
              <a:t>כל קבצי </a:t>
            </a:r>
            <a:r>
              <a:rPr lang="en-US" sz="1200" b="1" kern="0" dirty="0" err="1">
                <a:solidFill>
                  <a:srgbClr val="000000"/>
                </a:solidFill>
                <a:latin typeface="Consolas" panose="020B0609020204030204" pitchFamily="49" charset="0"/>
                <a:cs typeface="+mj-cs"/>
              </a:rPr>
              <a:t>baml</a:t>
            </a:r>
            <a:r>
              <a:rPr lang="he-IL" sz="1200" b="1" kern="0" dirty="0">
                <a:solidFill>
                  <a:srgbClr val="000000"/>
                </a:solidFill>
                <a:latin typeface="Consolas" panose="020B0609020204030204" pitchFamily="49" charset="0"/>
                <a:cs typeface="+mj-cs"/>
              </a:rPr>
              <a:t> מצורפים לקובץ משאבים מאוחד </a:t>
            </a:r>
            <a:r>
              <a:rPr lang="en-US" sz="1200" b="1" kern="0" dirty="0" err="1">
                <a:solidFill>
                  <a:srgbClr val="000000"/>
                </a:solidFill>
                <a:latin typeface="Consolas" panose="020B0609020204030204" pitchFamily="49" charset="0"/>
                <a:cs typeface="+mj-cs"/>
              </a:rPr>
              <a:t>MyApp.g.resources</a:t>
            </a:r>
            <a:r>
              <a:rPr lang="he-IL" sz="1200" b="1" kern="0" dirty="0">
                <a:solidFill>
                  <a:srgbClr val="000000"/>
                </a:solidFill>
                <a:latin typeface="Consolas" panose="020B0609020204030204" pitchFamily="49" charset="0"/>
                <a:cs typeface="+mj-cs"/>
              </a:rPr>
              <a:t> ובסוף נכללים בתוך קובץ הרצה </a:t>
            </a:r>
            <a:r>
              <a:rPr lang="en-US" sz="1200" b="1" kern="0" dirty="0">
                <a:solidFill>
                  <a:srgbClr val="000000"/>
                </a:solidFill>
                <a:latin typeface="Consolas" panose="020B0609020204030204" pitchFamily="49" charset="0"/>
                <a:cs typeface="+mj-cs"/>
              </a:rPr>
              <a:t>MyApp.exe</a:t>
            </a:r>
            <a:r>
              <a:rPr lang="he-IL" sz="1200" b="1" kern="0" dirty="0">
                <a:solidFill>
                  <a:srgbClr val="000000"/>
                </a:solidFill>
                <a:latin typeface="Consolas" panose="020B0609020204030204" pitchFamily="49" charset="0"/>
                <a:cs typeface="+mj-cs"/>
              </a:rPr>
              <a:t> או </a:t>
            </a:r>
            <a:r>
              <a:rPr lang="en-US" sz="1200" b="1" kern="0" dirty="0">
                <a:solidFill>
                  <a:srgbClr val="000000"/>
                </a:solidFill>
                <a:latin typeface="Consolas" panose="020B0609020204030204" pitchFamily="49" charset="0"/>
                <a:cs typeface="+mj-cs"/>
              </a:rPr>
              <a:t>MyApp.dll</a:t>
            </a:r>
            <a:endParaRPr lang="he-IL" sz="1200" b="1" kern="0">
              <a:solidFill>
                <a:srgbClr val="FFCC00"/>
              </a:solidFill>
              <a:latin typeface="Consolas" panose="020B0609020204030204" pitchFamily="49" charset="0"/>
              <a:cs typeface="+mj-cs"/>
            </a:endParaRPr>
          </a:p>
          <a:p>
            <a:endParaRPr lang="en-US"/>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429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49733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תוכן השקף ברובו לקוח מהמסמך של אריק פוזננסקי</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7089685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דוגמא של סטונט</a:t>
            </a:r>
          </a:p>
          <a:p>
            <a:r>
              <a:rPr lang="he-IL" dirty="0"/>
              <a:t>עם תז שם</a:t>
            </a:r>
          </a:p>
          <a:p>
            <a:r>
              <a:rPr lang="he-IL" dirty="0"/>
              <a:t>האם יש בן זוג</a:t>
            </a:r>
          </a:p>
          <a:p>
            <a:r>
              <a:rPr lang="he-IL" dirty="0"/>
              <a:t>פרטי בן זוג מוצגים/לא מוצגים בהתאם לקיומו</a:t>
            </a:r>
          </a:p>
          <a:p>
            <a:r>
              <a:rPr lang="he-IL" dirty="0"/>
              <a:t>בחירה בין כפתורי תארים</a:t>
            </a:r>
          </a:p>
          <a:p>
            <a:r>
              <a:rPr lang="he-IL" dirty="0"/>
              <a:t>רשימת קורסים</a:t>
            </a:r>
          </a:p>
          <a:p>
            <a:r>
              <a:rPr lang="he-IL" dirty="0"/>
              <a:t>בחירת שנת לימוד</a:t>
            </a:r>
          </a:p>
          <a:p>
            <a:r>
              <a:rPr lang="he-IL" dirty="0"/>
              <a:t>קישור אובייקט סטודנט מדטה סורס</a:t>
            </a:r>
          </a:p>
          <a:p>
            <a:endParaRPr lang="he-IL" dirty="0"/>
          </a:p>
          <a:p>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440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550207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b="0" dirty="0"/>
              <a:t>דוגמא נוספת:</a:t>
            </a:r>
          </a:p>
          <a:p>
            <a:pPr eaLnBrk="1" hangingPunct="1">
              <a:buClr>
                <a:schemeClr val="tx1"/>
              </a:buClr>
            </a:pPr>
            <a:r>
              <a:rPr lang="he-IL" sz="2000" b="0" kern="0" dirty="0">
                <a:latin typeface="Consolas" panose="020B0609020204030204" pitchFamily="49" charset="0"/>
              </a:rPr>
              <a:t>דוגמה עם כפתור בורח</a:t>
            </a:r>
          </a:p>
          <a:p>
            <a:pPr marL="0" indent="0" algn="l" rtl="0" eaLnBrk="1" hangingPunct="1">
              <a:buClr>
                <a:schemeClr val="tx1"/>
              </a:buClr>
              <a:buNone/>
            </a:pPr>
            <a:r>
              <a:rPr lang="en-US" sz="1200" b="0" kern="0" dirty="0">
                <a:solidFill>
                  <a:srgbClr val="FFC000"/>
                </a:solidFill>
                <a:latin typeface="Consolas" panose="020B0609020204030204" pitchFamily="49" charset="0"/>
              </a:rPr>
              <a:t>void </a:t>
            </a:r>
            <a:r>
              <a:rPr lang="en-US" sz="1200" b="0" kern="0" dirty="0" err="1">
                <a:solidFill>
                  <a:srgbClr val="FFC000"/>
                </a:solidFill>
                <a:latin typeface="Consolas" panose="020B0609020204030204" pitchFamily="49" charset="0"/>
              </a:rPr>
              <a:t>btnMy_MouseMove</a:t>
            </a:r>
            <a:r>
              <a:rPr lang="en-US" sz="1200" b="0" kern="0" dirty="0">
                <a:solidFill>
                  <a:srgbClr val="FFC000"/>
                </a:solidFill>
                <a:latin typeface="Consolas" panose="020B0609020204030204" pitchFamily="49" charset="0"/>
              </a:rPr>
              <a:t>(object sender, </a:t>
            </a:r>
            <a:r>
              <a:rPr lang="en-US" sz="1200" b="0" kern="0" dirty="0" err="1">
                <a:solidFill>
                  <a:srgbClr val="FFC000"/>
                </a:solidFill>
                <a:latin typeface="Consolas" panose="020B0609020204030204" pitchFamily="49" charset="0"/>
              </a:rPr>
              <a:t>MouseEventArgs</a:t>
            </a:r>
            <a:r>
              <a:rPr lang="en-US" sz="1200" b="0" kern="0" dirty="0">
                <a:solidFill>
                  <a:srgbClr val="FFC000"/>
                </a:solidFill>
                <a:latin typeface="Consolas" panose="020B0609020204030204" pitchFamily="49" charset="0"/>
              </a:rPr>
              <a:t> e)</a:t>
            </a:r>
          </a:p>
          <a:p>
            <a:pPr marL="0" indent="0" algn="l" rtl="0" eaLnBrk="1" hangingPunct="1">
              <a:buClr>
                <a:schemeClr val="tx1"/>
              </a:buClr>
              <a:buNone/>
            </a:pPr>
            <a:r>
              <a:rPr lang="en-US" sz="1200" b="0" kern="0" dirty="0">
                <a:solidFill>
                  <a:srgbClr val="FFC000"/>
                </a:solidFill>
                <a:latin typeface="Consolas" panose="020B0609020204030204" pitchFamily="49" charset="0"/>
              </a:rPr>
              <a:t>{</a:t>
            </a:r>
          </a:p>
          <a:p>
            <a:pPr marL="0" indent="0" algn="l" rtl="0" eaLnBrk="1" hangingPunct="1">
              <a:buClr>
                <a:schemeClr val="tx1"/>
              </a:buClr>
              <a:buNone/>
            </a:pPr>
            <a:r>
              <a:rPr lang="en-US" sz="1200" b="0" kern="0" dirty="0">
                <a:solidFill>
                  <a:srgbClr val="FFC000"/>
                </a:solidFill>
                <a:latin typeface="Consolas" panose="020B0609020204030204" pitchFamily="49" charset="0"/>
              </a:rPr>
              <a:t>   Button </a:t>
            </a:r>
            <a:r>
              <a:rPr lang="en-US" sz="1200" b="0" kern="0" dirty="0" err="1">
                <a:solidFill>
                  <a:srgbClr val="FFC000"/>
                </a:solidFill>
                <a:latin typeface="Consolas" panose="020B0609020204030204" pitchFamily="49" charset="0"/>
              </a:rPr>
              <a:t>btn</a:t>
            </a:r>
            <a:r>
              <a:rPr lang="en-US" sz="1200" b="0" kern="0" dirty="0">
                <a:solidFill>
                  <a:srgbClr val="FFC000"/>
                </a:solidFill>
                <a:latin typeface="Consolas" panose="020B0609020204030204" pitchFamily="49" charset="0"/>
              </a:rPr>
              <a:t> = sender as Button;</a:t>
            </a:r>
          </a:p>
          <a:p>
            <a:pPr marL="0" indent="0" algn="l" rtl="0" eaLnBrk="1" hangingPunct="1">
              <a:buClr>
                <a:schemeClr val="tx1"/>
              </a:buClr>
              <a:buNone/>
            </a:pPr>
            <a:r>
              <a:rPr lang="en-US" sz="1200" b="0" kern="0" dirty="0">
                <a:solidFill>
                  <a:srgbClr val="FFC000"/>
                </a:solidFill>
                <a:latin typeface="Consolas" panose="020B0609020204030204" pitchFamily="49" charset="0"/>
              </a:rPr>
              <a:t>   Size </a:t>
            </a:r>
            <a:r>
              <a:rPr lang="en-US" sz="1200" b="0" kern="0" dirty="0" err="1">
                <a:solidFill>
                  <a:srgbClr val="FFC000"/>
                </a:solidFill>
                <a:latin typeface="Consolas" panose="020B0609020204030204" pitchFamily="49" charset="0"/>
              </a:rPr>
              <a:t>size</a:t>
            </a:r>
            <a:r>
              <a:rPr lang="en-US" sz="1200" b="0" kern="0" dirty="0">
                <a:solidFill>
                  <a:srgbClr val="FFC000"/>
                </a:solidFill>
                <a:latin typeface="Consolas" panose="020B0609020204030204" pitchFamily="49" charset="0"/>
              </a:rPr>
              <a:t> = (</a:t>
            </a:r>
            <a:r>
              <a:rPr lang="en-US" sz="1200" b="0" kern="0" dirty="0" err="1">
                <a:solidFill>
                  <a:srgbClr val="FFC000"/>
                </a:solidFill>
                <a:latin typeface="Consolas" panose="020B0609020204030204" pitchFamily="49" charset="0"/>
              </a:rPr>
              <a:t>btn.Parent</a:t>
            </a:r>
            <a:r>
              <a:rPr lang="en-US" sz="1200" b="0" kern="0" dirty="0">
                <a:solidFill>
                  <a:srgbClr val="FFC000"/>
                </a:solidFill>
                <a:latin typeface="Consolas" panose="020B0609020204030204" pitchFamily="49" charset="0"/>
              </a:rPr>
              <a:t> as Grid).</a:t>
            </a:r>
            <a:r>
              <a:rPr lang="en-US" sz="1200" b="0" kern="0" dirty="0" err="1">
                <a:solidFill>
                  <a:srgbClr val="FFC000"/>
                </a:solidFill>
                <a:latin typeface="Consolas" panose="020B0609020204030204" pitchFamily="49" charset="0"/>
              </a:rPr>
              <a:t>RenderSize</a:t>
            </a:r>
            <a:r>
              <a:rPr lang="en-US" sz="1200" b="0" kern="0" dirty="0">
                <a:solidFill>
                  <a:srgbClr val="FFC000"/>
                </a:solidFill>
                <a:latin typeface="Consolas" panose="020B0609020204030204" pitchFamily="49" charset="0"/>
              </a:rPr>
              <a:t>;</a:t>
            </a:r>
          </a:p>
          <a:p>
            <a:pPr marL="0" indent="0" algn="l" rtl="0" eaLnBrk="1" hangingPunct="1">
              <a:buClr>
                <a:schemeClr val="tx1"/>
              </a:buClr>
              <a:buNone/>
            </a:pPr>
            <a:r>
              <a:rPr lang="en-US" sz="1200" b="0" kern="0" dirty="0">
                <a:solidFill>
                  <a:srgbClr val="FFC000"/>
                </a:solidFill>
                <a:latin typeface="Consolas" panose="020B0609020204030204" pitchFamily="49" charset="0"/>
              </a:rPr>
              <a:t>   Thickness margin = </a:t>
            </a:r>
            <a:r>
              <a:rPr lang="en-US" sz="1200" b="0" kern="0" dirty="0" err="1">
                <a:solidFill>
                  <a:srgbClr val="FFC000"/>
                </a:solidFill>
                <a:latin typeface="Consolas" panose="020B0609020204030204" pitchFamily="49" charset="0"/>
              </a:rPr>
              <a:t>btn.Margin</a:t>
            </a:r>
            <a:r>
              <a:rPr lang="en-US" sz="1200" b="0" kern="0" dirty="0">
                <a:solidFill>
                  <a:srgbClr val="FFC000"/>
                </a:solidFill>
                <a:latin typeface="Consolas" panose="020B0609020204030204" pitchFamily="49" charset="0"/>
              </a:rPr>
              <a:t>;</a:t>
            </a:r>
          </a:p>
          <a:p>
            <a:pPr marL="0" indent="0" algn="l" rtl="0" eaLnBrk="1" hangingPunct="1">
              <a:buClr>
                <a:schemeClr val="tx1"/>
              </a:buClr>
              <a:buNone/>
            </a:pPr>
            <a:r>
              <a:rPr lang="en-US" sz="1200" b="0" kern="0" dirty="0">
                <a:solidFill>
                  <a:srgbClr val="FFC000"/>
                </a:solidFill>
                <a:latin typeface="Consolas" panose="020B0609020204030204" pitchFamily="49" charset="0"/>
              </a:rPr>
              <a:t>   </a:t>
            </a:r>
            <a:r>
              <a:rPr lang="en-US" sz="1200" b="0" kern="0" dirty="0" err="1">
                <a:solidFill>
                  <a:srgbClr val="FFC000"/>
                </a:solidFill>
                <a:latin typeface="Consolas" panose="020B0609020204030204" pitchFamily="49" charset="0"/>
              </a:rPr>
              <a:t>margin.Left</a:t>
            </a:r>
            <a:r>
              <a:rPr lang="en-US" sz="1200" b="0" kern="0" dirty="0">
                <a:solidFill>
                  <a:srgbClr val="FFC000"/>
                </a:solidFill>
                <a:latin typeface="Consolas" panose="020B0609020204030204" pitchFamily="49" charset="0"/>
              </a:rPr>
              <a:t> = </a:t>
            </a:r>
            <a:r>
              <a:rPr lang="en-US" sz="1200" b="0" kern="0" dirty="0" err="1">
                <a:solidFill>
                  <a:srgbClr val="FFC000"/>
                </a:solidFill>
                <a:latin typeface="Consolas" panose="020B0609020204030204" pitchFamily="49" charset="0"/>
              </a:rPr>
              <a:t>random.NextDouble</a:t>
            </a:r>
            <a:r>
              <a:rPr lang="en-US" sz="1200" b="0" kern="0" dirty="0">
                <a:solidFill>
                  <a:srgbClr val="FFC000"/>
                </a:solidFill>
                <a:latin typeface="Consolas" panose="020B0609020204030204" pitchFamily="49" charset="0"/>
              </a:rPr>
              <a:t>() * (</a:t>
            </a:r>
            <a:r>
              <a:rPr lang="en-US" sz="1200" b="0" kern="0" dirty="0" err="1">
                <a:solidFill>
                  <a:srgbClr val="FFC000"/>
                </a:solidFill>
                <a:latin typeface="Consolas" panose="020B0609020204030204" pitchFamily="49" charset="0"/>
              </a:rPr>
              <a:t>size.Width</a:t>
            </a:r>
            <a:r>
              <a:rPr lang="en-US" sz="1200" b="0" kern="0" dirty="0">
                <a:solidFill>
                  <a:srgbClr val="FFC000"/>
                </a:solidFill>
                <a:latin typeface="Consolas" panose="020B0609020204030204" pitchFamily="49" charset="0"/>
              </a:rPr>
              <a:t> - </a:t>
            </a:r>
            <a:r>
              <a:rPr lang="en-US" sz="1200" b="0" kern="0" dirty="0" err="1">
                <a:solidFill>
                  <a:srgbClr val="FFC000"/>
                </a:solidFill>
                <a:latin typeface="Consolas" panose="020B0609020204030204" pitchFamily="49" charset="0"/>
              </a:rPr>
              <a:t>btn.ActualWidth</a:t>
            </a:r>
            <a:r>
              <a:rPr lang="en-US" sz="1200" b="0" kern="0" dirty="0">
                <a:solidFill>
                  <a:srgbClr val="FFC000"/>
                </a:solidFill>
                <a:latin typeface="Consolas" panose="020B0609020204030204" pitchFamily="49" charset="0"/>
              </a:rPr>
              <a:t>);</a:t>
            </a:r>
          </a:p>
          <a:p>
            <a:pPr marL="0" indent="0" algn="l" rtl="0" eaLnBrk="1" hangingPunct="1">
              <a:buClr>
                <a:schemeClr val="tx1"/>
              </a:buClr>
              <a:buNone/>
            </a:pPr>
            <a:r>
              <a:rPr lang="en-US" sz="1200" b="0" kern="0" dirty="0">
                <a:solidFill>
                  <a:srgbClr val="FFC000"/>
                </a:solidFill>
                <a:latin typeface="Consolas" panose="020B0609020204030204" pitchFamily="49" charset="0"/>
              </a:rPr>
              <a:t>   </a:t>
            </a:r>
            <a:r>
              <a:rPr lang="en-US" sz="1200" b="0" kern="0" dirty="0" err="1">
                <a:solidFill>
                  <a:srgbClr val="FFC000"/>
                </a:solidFill>
                <a:latin typeface="Consolas" panose="020B0609020204030204" pitchFamily="49" charset="0"/>
              </a:rPr>
              <a:t>margin.Top</a:t>
            </a:r>
            <a:r>
              <a:rPr lang="en-US" sz="1200" b="0" kern="0" dirty="0">
                <a:solidFill>
                  <a:srgbClr val="FFC000"/>
                </a:solidFill>
                <a:latin typeface="Consolas" panose="020B0609020204030204" pitchFamily="49" charset="0"/>
              </a:rPr>
              <a:t> = </a:t>
            </a:r>
            <a:r>
              <a:rPr lang="en-US" sz="1200" b="0" kern="0" dirty="0" err="1">
                <a:solidFill>
                  <a:srgbClr val="FFC000"/>
                </a:solidFill>
                <a:latin typeface="Consolas" panose="020B0609020204030204" pitchFamily="49" charset="0"/>
              </a:rPr>
              <a:t>random.NextDouble</a:t>
            </a:r>
            <a:r>
              <a:rPr lang="en-US" sz="1200" b="0" kern="0" dirty="0">
                <a:solidFill>
                  <a:srgbClr val="FFC000"/>
                </a:solidFill>
                <a:latin typeface="Consolas" panose="020B0609020204030204" pitchFamily="49" charset="0"/>
              </a:rPr>
              <a:t>() * (</a:t>
            </a:r>
            <a:r>
              <a:rPr lang="en-US" sz="1100" b="0" kern="0" dirty="0" err="1">
                <a:solidFill>
                  <a:srgbClr val="FFC000"/>
                </a:solidFill>
                <a:latin typeface="Consolas" panose="020B0609020204030204" pitchFamily="49" charset="0"/>
              </a:rPr>
              <a:t>size.Height</a:t>
            </a:r>
            <a:r>
              <a:rPr lang="en-US" sz="1100" b="0" kern="0" dirty="0">
                <a:solidFill>
                  <a:srgbClr val="FFC000"/>
                </a:solidFill>
                <a:latin typeface="Consolas" panose="020B0609020204030204" pitchFamily="49" charset="0"/>
              </a:rPr>
              <a:t> - </a:t>
            </a:r>
            <a:r>
              <a:rPr lang="en-US" sz="1100" b="0" kern="0" dirty="0" err="1">
                <a:solidFill>
                  <a:srgbClr val="FFC000"/>
                </a:solidFill>
                <a:latin typeface="Consolas" panose="020B0609020204030204" pitchFamily="49" charset="0"/>
              </a:rPr>
              <a:t>btn.ActualHeight</a:t>
            </a:r>
            <a:r>
              <a:rPr lang="en-US" sz="1200" b="0" kern="0" dirty="0">
                <a:solidFill>
                  <a:srgbClr val="FFC000"/>
                </a:solidFill>
                <a:latin typeface="Consolas" panose="020B0609020204030204" pitchFamily="49" charset="0"/>
              </a:rPr>
              <a:t>);</a:t>
            </a:r>
          </a:p>
          <a:p>
            <a:pPr marL="0" indent="0" algn="l" rtl="0" eaLnBrk="1" hangingPunct="1">
              <a:buClr>
                <a:schemeClr val="tx1"/>
              </a:buClr>
              <a:buNone/>
            </a:pPr>
            <a:r>
              <a:rPr lang="en-US" sz="1200" b="0" kern="0" dirty="0">
                <a:solidFill>
                  <a:srgbClr val="FFC000"/>
                </a:solidFill>
                <a:latin typeface="Consolas" panose="020B0609020204030204" pitchFamily="49" charset="0"/>
              </a:rPr>
              <a:t>   </a:t>
            </a:r>
            <a:r>
              <a:rPr lang="en-US" sz="1200" b="0" kern="0" dirty="0" err="1">
                <a:solidFill>
                  <a:srgbClr val="FFC000"/>
                </a:solidFill>
                <a:latin typeface="Consolas" panose="020B0609020204030204" pitchFamily="49" charset="0"/>
              </a:rPr>
              <a:t>btn.Margin</a:t>
            </a:r>
            <a:r>
              <a:rPr lang="en-US" sz="1200" b="0" kern="0" dirty="0">
                <a:solidFill>
                  <a:srgbClr val="FFC000"/>
                </a:solidFill>
                <a:latin typeface="Consolas" panose="020B0609020204030204" pitchFamily="49" charset="0"/>
              </a:rPr>
              <a:t> = margin;</a:t>
            </a:r>
          </a:p>
          <a:p>
            <a:pPr marL="0" indent="0" algn="l" rtl="0" eaLnBrk="1" hangingPunct="1">
              <a:buClr>
                <a:schemeClr val="tx1"/>
              </a:buClr>
              <a:buNone/>
            </a:pPr>
            <a:r>
              <a:rPr lang="en-US" sz="1200" b="0" kern="0" dirty="0">
                <a:solidFill>
                  <a:srgbClr val="FFC000"/>
                </a:solidFill>
                <a:latin typeface="Consolas" panose="020B0609020204030204" pitchFamily="49" charset="0"/>
              </a:rPr>
              <a:t>}</a:t>
            </a:r>
            <a:endParaRPr lang="he-IL" sz="1200" b="0" kern="0" dirty="0">
              <a:solidFill>
                <a:srgbClr val="FFC000"/>
              </a:solidFill>
              <a:latin typeface="Consolas" panose="020B0609020204030204" pitchFamily="49"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452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5525619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454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07787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474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2942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51088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a:t>
            </a:r>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476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8524607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479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054244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484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469925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487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0742197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842869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159854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802767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20076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122497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37666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buClrTx/>
              <a:buSzTx/>
              <a:buNone/>
              <a:defRPr/>
            </a:pPr>
            <a:r>
              <a:rPr lang="en-US" dirty="0"/>
              <a:t>JVM</a:t>
            </a:r>
            <a:r>
              <a:rPr lang="he-IL" dirty="0"/>
              <a:t> – </a:t>
            </a:r>
            <a:r>
              <a:rPr lang="en-US" dirty="0"/>
              <a:t>CLR</a:t>
            </a:r>
            <a:endParaRPr lang="he-IL" dirty="0"/>
          </a:p>
          <a:p>
            <a:pPr marL="0" lvl="0" indent="0">
              <a:spcBef>
                <a:spcPts val="0"/>
              </a:spcBef>
              <a:buClrTx/>
              <a:buSzTx/>
              <a:buNone/>
              <a:defRPr/>
            </a:pPr>
            <a:r>
              <a:rPr lang="en-US" dirty="0"/>
              <a:t>JRE</a:t>
            </a:r>
            <a:r>
              <a:rPr lang="he-IL" dirty="0"/>
              <a:t> – </a:t>
            </a:r>
            <a:r>
              <a:rPr lang="en-US" dirty="0"/>
              <a:t>FCL</a:t>
            </a:r>
            <a:endParaRPr lang="he-IL" dirty="0"/>
          </a:p>
          <a:p>
            <a:pPr marL="0" lvl="0" indent="0">
              <a:spcBef>
                <a:spcPts val="0"/>
              </a:spcBef>
              <a:buClrTx/>
              <a:buSzTx/>
              <a:buNone/>
              <a:defRPr/>
            </a:pPr>
            <a:r>
              <a:rPr lang="en-US" dirty="0"/>
              <a:t>BYTE CODE</a:t>
            </a:r>
            <a:r>
              <a:rPr lang="he-IL" dirty="0"/>
              <a:t> –  </a:t>
            </a:r>
            <a:r>
              <a:rPr lang="en-US" dirty="0"/>
              <a:t>CODE</a:t>
            </a:r>
            <a:r>
              <a:rPr lang="he-IL" dirty="0"/>
              <a:t> </a:t>
            </a:r>
            <a:r>
              <a:rPr lang="en-US" dirty="0"/>
              <a:t>IL</a:t>
            </a:r>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910170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5220354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בהמשך שיבוט</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509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90921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בהמשך שיבוט</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7875931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sealed</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285384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sealed</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2050023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58016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he-IL" sz="25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931296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he-IL" sz="25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911393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5078340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868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buClrTx/>
              <a:buSzTx/>
              <a:buNone/>
              <a:defRPr/>
            </a:pPr>
            <a:r>
              <a:rPr lang="en-US" dirty="0"/>
              <a:t>JVM</a:t>
            </a:r>
            <a:r>
              <a:rPr lang="he-IL" dirty="0"/>
              <a:t> – </a:t>
            </a:r>
            <a:r>
              <a:rPr lang="en-US" dirty="0"/>
              <a:t>CLR</a:t>
            </a:r>
            <a:endParaRPr lang="he-IL" dirty="0"/>
          </a:p>
          <a:p>
            <a:pPr marL="0" lvl="0" indent="0">
              <a:spcBef>
                <a:spcPts val="0"/>
              </a:spcBef>
              <a:buClrTx/>
              <a:buSzTx/>
              <a:buNone/>
              <a:defRPr/>
            </a:pPr>
            <a:r>
              <a:rPr lang="en-US" dirty="0"/>
              <a:t>JRE</a:t>
            </a:r>
            <a:r>
              <a:rPr lang="he-IL" dirty="0"/>
              <a:t> – </a:t>
            </a:r>
            <a:r>
              <a:rPr lang="en-US" dirty="0"/>
              <a:t>FCL</a:t>
            </a:r>
            <a:endParaRPr lang="he-IL" dirty="0"/>
          </a:p>
          <a:p>
            <a:pPr marL="0" lvl="0" indent="0">
              <a:spcBef>
                <a:spcPts val="0"/>
              </a:spcBef>
              <a:buClrTx/>
              <a:buSzTx/>
              <a:buNone/>
              <a:defRPr/>
            </a:pPr>
            <a:r>
              <a:rPr lang="en-US" dirty="0"/>
              <a:t>BYTE CODE</a:t>
            </a:r>
            <a:r>
              <a:rPr lang="he-IL" dirty="0"/>
              <a:t> –  </a:t>
            </a:r>
            <a:r>
              <a:rPr lang="en-US" dirty="0"/>
              <a:t>CODE</a:t>
            </a:r>
            <a:r>
              <a:rPr lang="he-IL" dirty="0"/>
              <a:t> </a:t>
            </a:r>
            <a:r>
              <a:rPr lang="en-US" dirty="0"/>
              <a:t>IL</a:t>
            </a:r>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4941165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9088993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616475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520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680745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1116445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421813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054371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865598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5627785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430794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540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3038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Clr>
                <a:schemeClr val="tx1"/>
              </a:buClr>
            </a:pPr>
            <a:endParaRPr lang="he-IL" sz="1200" b="0" kern="0" dirty="0">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541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9216860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542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3000111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XXX</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543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859664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551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8183400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a:t>הערה: לא נרחיב בשלב זה לגבי ה </a:t>
            </a:r>
            <a:r>
              <a:rPr lang="en-US" dirty="0"/>
              <a:t>out</a:t>
            </a:r>
            <a:r>
              <a:rPr lang="he-IL" dirty="0"/>
              <a:t>, רק נאמר שהוא נועד על מנת שנוכל לבצע באוסף הגנרי הצבה של הבן באב, כאשר </a:t>
            </a:r>
            <a:r>
              <a:rPr lang="en-US" dirty="0"/>
              <a:t>T</a:t>
            </a:r>
            <a:r>
              <a:rPr lang="he-IL" dirty="0"/>
              <a:t> היא מחלקה יורשת.</a:t>
            </a:r>
          </a:p>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2100674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177602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arr</a:t>
            </a:r>
            <a:r>
              <a:rPr lang="en-US" sz="1200" kern="1200" dirty="0">
                <a:solidFill>
                  <a:schemeClr val="tx1"/>
                </a:solidFill>
                <a:latin typeface="+mn-lt"/>
                <a:ea typeface="+mn-ea"/>
                <a:cs typeface="+mn-cs"/>
              </a:rPr>
              <a:t> = new </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 1, 2, 3, 4, 5, 6, 7, 8, 9 };</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6451730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arr</a:t>
            </a:r>
            <a:r>
              <a:rPr lang="en-US" sz="1200" kern="1200" dirty="0">
                <a:solidFill>
                  <a:schemeClr val="tx1"/>
                </a:solidFill>
                <a:latin typeface="+mn-lt"/>
                <a:ea typeface="+mn-ea"/>
                <a:cs typeface="+mn-cs"/>
              </a:rPr>
              <a:t> = new </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 1, 2, 3, 4, 5, 6, 7, 8, 9 };</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378862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arr</a:t>
            </a:r>
            <a:r>
              <a:rPr lang="en-US" sz="1200" kern="1200" dirty="0">
                <a:solidFill>
                  <a:schemeClr val="tx1"/>
                </a:solidFill>
                <a:latin typeface="+mn-lt"/>
                <a:ea typeface="+mn-ea"/>
                <a:cs typeface="+mn-cs"/>
              </a:rPr>
              <a:t> = new </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 { 1, 2, 3, 4, 5, 6, 7, 8, 9 };</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4704268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578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0259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582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6665037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words =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“23"</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“55"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sum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words.Sum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 =&gt;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int.Parse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584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886265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sz="1200" dirty="0"/>
              <a:t>var </a:t>
            </a:r>
            <a:r>
              <a:rPr lang="en-US" sz="1200" dirty="0" err="1"/>
              <a:t>selectedPerson</a:t>
            </a:r>
            <a:r>
              <a:rPr lang="en-US" sz="1200" dirty="0"/>
              <a:t> = </a:t>
            </a:r>
            <a:r>
              <a:rPr lang="en-US" sz="1200" dirty="0" err="1"/>
              <a:t>persons.</a:t>
            </a:r>
            <a:r>
              <a:rPr lang="en-US" sz="1200" b="1" dirty="0" err="1"/>
              <a:t>Where</a:t>
            </a:r>
            <a:r>
              <a:rPr lang="en-US" sz="1200" dirty="0"/>
              <a:t>(p =&gt; </a:t>
            </a:r>
            <a:r>
              <a:rPr lang="en-US" sz="1200" dirty="0" err="1"/>
              <a:t>p.Name.StartWith</a:t>
            </a:r>
            <a:r>
              <a:rPr lang="en-US" sz="1200" dirty="0"/>
              <a:t>("Is")).</a:t>
            </a:r>
            <a:r>
              <a:rPr lang="en-US" sz="1200" b="1" dirty="0"/>
              <a:t>Average</a:t>
            </a:r>
            <a:r>
              <a:rPr lang="en-US" sz="1200" dirty="0"/>
              <a:t>(p =&gt; </a:t>
            </a:r>
            <a:r>
              <a:rPr lang="en-US" sz="1200" dirty="0" err="1"/>
              <a:t>p.Age</a:t>
            </a:r>
            <a:r>
              <a:rPr lang="en-US" sz="1200" dirty="0"/>
              <a:t>);</a:t>
            </a:r>
            <a:endParaRPr lang="he-IL" sz="1200"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585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1274073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589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2487245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600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740798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a:lnSpc>
                <a:spcPct val="107000"/>
              </a:lnSpc>
              <a:spcBef>
                <a:spcPts val="0"/>
              </a:spcBef>
              <a:spcAft>
                <a:spcPts val="0"/>
              </a:spcAft>
              <a:buNone/>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Ienum</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 </a:t>
            </a:r>
            <a:r>
              <a:rPr lang="en-US" sz="12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Igrouping</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&lt;char, string&gt;&gt;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wordGroups</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from</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words</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group</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by</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w[0]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into</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marR="0" indent="0" algn="l" rtl="0">
              <a:lnSpc>
                <a:spcPct val="107000"/>
              </a:lnSpc>
              <a:spcBef>
                <a:spcPts val="0"/>
              </a:spcBef>
              <a:spcAft>
                <a:spcPts val="0"/>
              </a:spcAft>
              <a:buNone/>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select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w;</a:t>
            </a:r>
            <a:endParaRPr lang="en-US" sz="1600" dirty="0">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601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9152680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602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034399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Grid1.datacontext = </a:t>
            </a:r>
            <a:r>
              <a:rPr lang="en-US" dirty="0" err="1"/>
              <a:t>bl.GetStud</a:t>
            </a:r>
            <a:r>
              <a:rPr lang="en-US" dirty="0"/>
              <a:t>()</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611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523313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27387115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632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4198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2969603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634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1973369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637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018009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224385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err="1"/>
              <a:t>GetValue</a:t>
            </a:r>
            <a:r>
              <a:rPr lang="en-US" sz="1200" dirty="0"/>
              <a:t>(</a:t>
            </a:r>
            <a:r>
              <a:rPr lang="en-US" sz="1200" dirty="0" err="1">
                <a:solidFill>
                  <a:srgbClr val="00B0F0"/>
                </a:solidFill>
                <a:cs typeface="+mj-cs"/>
              </a:rPr>
              <a:t>XXXProperty</a:t>
            </a:r>
            <a:r>
              <a:rPr lang="en-US" sz="1200" dirty="0">
                <a:solidFill>
                  <a:srgbClr val="00B0F0"/>
                </a:solidFill>
                <a:cs typeface="+mj-cs"/>
              </a:rPr>
              <a:t>)</a:t>
            </a:r>
            <a:r>
              <a:rPr lang="he-IL" sz="1200" dirty="0">
                <a:solidFill>
                  <a:srgbClr val="00B0F0"/>
                </a:solidFill>
                <a:cs typeface="+mj-cs"/>
              </a:rPr>
              <a:t> - מ</a:t>
            </a:r>
            <a:r>
              <a:rPr lang="he-IL" sz="1200" dirty="0"/>
              <a:t>חפש את ערך התכונה במקורות חיצוניים כגון: </a:t>
            </a:r>
            <a:r>
              <a:rPr lang="en-US" sz="1200" dirty="0"/>
              <a:t>Binding, Style, etc.</a:t>
            </a:r>
            <a:r>
              <a:rPr lang="he-IL" sz="1200" dirty="0"/>
              <a:t> ואם לא מצא אז הוא הולך לחפש במילוני ה </a:t>
            </a:r>
            <a:r>
              <a:rPr lang="en-US" sz="1200" dirty="0"/>
              <a:t>DP</a:t>
            </a:r>
            <a:r>
              <a:rPr lang="he-IL" sz="1200" dirty="0"/>
              <a:t> בצורה היררכית כלפי מעלה. מתחיל במילון המקומי, ועולה כלפי מעלה עד למילון הכללי. שם ימצא את ה </a:t>
            </a:r>
            <a:r>
              <a:rPr lang="en-US" sz="1200" dirty="0"/>
              <a:t>default value</a:t>
            </a:r>
            <a:r>
              <a:rPr lang="he-IL" sz="1200" dirty="0"/>
              <a:t>.</a:t>
            </a:r>
            <a:endParaRPr lang="en-US" sz="120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dirty="0"/>
          </a:p>
          <a:p>
            <a:endParaRPr lang="en-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663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139603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07000"/>
              </a:lnSpc>
              <a:spcAft>
                <a:spcPts val="800"/>
              </a:spcAft>
            </a:pPr>
            <a:r>
              <a:rPr lang="he-IL"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ראו הרחבה אצל אושרי כהן ב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OSF</a:t>
            </a:r>
            <a:r>
              <a:rPr lang="he-IL"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 תחת,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WPF</a:t>
            </a:r>
            <a:r>
              <a:rPr lang="he-IL"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 נושאים מתקדמים.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מקור נוסף וחשוב לעיון:</a:t>
            </a:r>
            <a:r>
              <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https://www.wpftutorial.net/dependencyproperties.html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668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698763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688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9419384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689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8166027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248935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725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8215527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745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00555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914673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749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511559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6218887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037794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8583127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b="1" dirty="0"/>
              <a:t>הערה חשובה:</a:t>
            </a:r>
          </a:p>
          <a:p>
            <a:r>
              <a:rPr lang="he-IL" b="1" dirty="0"/>
              <a:t>אם ננסה להוסיף בסוף:</a:t>
            </a:r>
          </a:p>
          <a:p>
            <a:pPr algn="l" rtl="0"/>
            <a:r>
              <a:rPr lang="en-US" sz="1800" b="1" dirty="0">
                <a:solidFill>
                  <a:srgbClr val="000000"/>
                </a:solidFill>
                <a:latin typeface="Consolas" panose="020B0609020204030204" pitchFamily="49" charset="0"/>
              </a:rPr>
              <a:t>t1.Abort(); </a:t>
            </a:r>
            <a:r>
              <a:rPr lang="en-US" sz="1800" b="1" dirty="0">
                <a:solidFill>
                  <a:srgbClr val="008000"/>
                </a:solidFill>
                <a:latin typeface="Consolas" panose="020B0609020204030204" pitchFamily="49" charset="0"/>
              </a:rPr>
              <a:t>//stop an already stopped thread. nothing will happen!</a:t>
            </a:r>
            <a:endParaRPr lang="en-US" sz="1800" b="1" dirty="0">
              <a:solidFill>
                <a:srgbClr val="000000"/>
              </a:solidFill>
              <a:latin typeface="Consolas" panose="020B0609020204030204" pitchFamily="49" charset="0"/>
            </a:endParaRPr>
          </a:p>
          <a:p>
            <a:pPr algn="l" rtl="0"/>
            <a:r>
              <a:rPr lang="en-US" sz="1800" b="1" dirty="0">
                <a:solidFill>
                  <a:srgbClr val="000000"/>
                </a:solidFill>
                <a:latin typeface="Consolas" panose="020B0609020204030204" pitchFamily="49" charset="0"/>
              </a:rPr>
              <a:t>t1.Start(); </a:t>
            </a:r>
            <a:r>
              <a:rPr lang="en-US" sz="1800" b="1" dirty="0">
                <a:solidFill>
                  <a:srgbClr val="008000"/>
                </a:solidFill>
                <a:latin typeface="Consolas" panose="020B0609020204030204" pitchFamily="49" charset="0"/>
              </a:rPr>
              <a:t>//exception!! cannot Start same thread object twice. even if it already stopped!!!</a:t>
            </a:r>
            <a:endParaRPr lang="en-US" sz="1800" b="1" dirty="0">
              <a:solidFill>
                <a:srgbClr val="000000"/>
              </a:solidFill>
              <a:latin typeface="Consolas" panose="020B0609020204030204" pitchFamily="49" charset="0"/>
            </a:endParaRPr>
          </a:p>
          <a:p>
            <a:endParaRPr lang="he-IL"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4082212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857970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http://dotnetpattern.com/wpf-dispatcher</a:t>
            </a:r>
          </a:p>
          <a:p>
            <a:pPr algn="l" rtl="0" fontAlgn="base"/>
            <a:r>
              <a:rPr lang="en-US" sz="1200" b="1" i="0" kern="1200" dirty="0">
                <a:solidFill>
                  <a:schemeClr val="tx1"/>
                </a:solidFill>
                <a:effectLst/>
                <a:latin typeface="+mn-lt"/>
                <a:ea typeface="+mn-ea"/>
                <a:cs typeface="+mn-cs"/>
              </a:rPr>
              <a:t>Single-Threaded Apartment (STA)</a:t>
            </a:r>
          </a:p>
          <a:p>
            <a:pPr algn="l" rtl="0" fontAlgn="base"/>
            <a:r>
              <a:rPr lang="en-US" sz="1200" b="0" i="0" kern="1200" dirty="0">
                <a:solidFill>
                  <a:schemeClr val="tx1"/>
                </a:solidFill>
                <a:effectLst/>
                <a:latin typeface="+mn-lt"/>
                <a:ea typeface="+mn-ea"/>
                <a:cs typeface="+mn-cs"/>
              </a:rPr>
              <a:t>Single-threaded apartments contains only one thread. All objects in this apartment can receive method calls from only this thread. Objects does not need synchronization because all methods calls are comes synchronously from single thread.</a:t>
            </a:r>
          </a:p>
          <a:p>
            <a:pPr algn="l" rtl="0" fontAlgn="base"/>
            <a:r>
              <a:rPr lang="en-US" sz="1200" b="0" i="0" kern="1200" dirty="0">
                <a:solidFill>
                  <a:schemeClr val="tx1"/>
                </a:solidFill>
                <a:effectLst/>
                <a:latin typeface="+mn-lt"/>
                <a:ea typeface="+mn-ea"/>
                <a:cs typeface="+mn-cs"/>
              </a:rPr>
              <a:t>Single-threaded apartment needs a message queue to handle calls from other threads. When other threads calls an object in STA thread then the method call are queued in the message queue and STA object will receive a call from that message queue.</a:t>
            </a:r>
          </a:p>
          <a:p>
            <a:pPr algn="l" rtl="0" fontAlgn="base"/>
            <a:r>
              <a:rPr lang="en-US" sz="1200" b="1" i="0" kern="1200" dirty="0">
                <a:solidFill>
                  <a:schemeClr val="tx1"/>
                </a:solidFill>
                <a:effectLst/>
                <a:latin typeface="+mn-lt"/>
                <a:ea typeface="+mn-ea"/>
                <a:cs typeface="+mn-cs"/>
              </a:rPr>
              <a:t>Multi-Threaded Apartment (MTA)</a:t>
            </a:r>
          </a:p>
          <a:p>
            <a:pPr algn="l" rtl="0" fontAlgn="base"/>
            <a:r>
              <a:rPr lang="en-US" sz="1200" b="0" i="0" kern="1200" dirty="0">
                <a:solidFill>
                  <a:schemeClr val="tx1"/>
                </a:solidFill>
                <a:effectLst/>
                <a:latin typeface="+mn-lt"/>
                <a:ea typeface="+mn-ea"/>
                <a:cs typeface="+mn-cs"/>
              </a:rPr>
              <a:t>Multi-threaded apartments contains one or more threads. All objects in this apartment can receive calls from any thread. All objects are self responsible for maintaining the synchronization of their data.</a:t>
            </a:r>
          </a:p>
          <a:p>
            <a:pPr algn="l" rtl="0" fontAlgn="base"/>
            <a:r>
              <a:rPr lang="en-US" sz="1200" b="1" i="0" kern="1200" dirty="0">
                <a:solidFill>
                  <a:schemeClr val="tx1"/>
                </a:solidFill>
                <a:effectLst/>
                <a:latin typeface="+mn-lt"/>
                <a:ea typeface="+mn-ea"/>
                <a:cs typeface="+mn-cs"/>
              </a:rPr>
              <a:t>WPF Dispatcher</a:t>
            </a:r>
          </a:p>
          <a:p>
            <a:pPr algn="l" rtl="0" fontAlgn="base"/>
            <a:r>
              <a:rPr lang="en-US" sz="1200" b="0" i="0" kern="1200" dirty="0">
                <a:solidFill>
                  <a:schemeClr val="tx1"/>
                </a:solidFill>
                <a:effectLst/>
                <a:latin typeface="+mn-lt"/>
                <a:ea typeface="+mn-ea"/>
                <a:cs typeface="+mn-cs"/>
              </a:rPr>
              <a:t>A WPF application must start in single-threaded apartment thread. STA have a message queue to synchronize method calls within his apartment. As well as other threads outside the apartment can't update the objects directly. They must place their method call into the message queue to update the objects in STA.</a:t>
            </a:r>
          </a:p>
          <a:p>
            <a:pPr algn="l" rtl="0" fontAlgn="base"/>
            <a:r>
              <a:rPr lang="en-US" sz="1200" b="1" i="1" kern="1200" dirty="0">
                <a:solidFill>
                  <a:schemeClr val="tx1"/>
                </a:solidFill>
                <a:effectLst/>
                <a:latin typeface="+mn-lt"/>
                <a:ea typeface="+mn-ea"/>
                <a:cs typeface="+mn-cs"/>
              </a:rPr>
              <a:t>  Dispatcher owns the message queue for the STA thread.</a:t>
            </a:r>
            <a:endParaRPr lang="en-US" sz="1200" b="0" i="0" kern="1200" dirty="0">
              <a:solidFill>
                <a:schemeClr val="tx1"/>
              </a:solidFill>
              <a:effectLst/>
              <a:latin typeface="+mn-lt"/>
              <a:ea typeface="+mn-ea"/>
              <a:cs typeface="+mn-cs"/>
            </a:endParaRPr>
          </a:p>
          <a:p>
            <a:pPr algn="l" rtl="0"/>
            <a:endParaRPr lang="en-US" dirty="0"/>
          </a:p>
          <a:p>
            <a:pPr algn="l" rtl="0" fontAlgn="base"/>
            <a:r>
              <a:rPr lang="en-US" sz="1200" b="0" i="0" kern="1200" dirty="0">
                <a:solidFill>
                  <a:schemeClr val="tx1"/>
                </a:solidFill>
                <a:effectLst/>
                <a:latin typeface="+mn-lt"/>
                <a:ea typeface="+mn-ea"/>
                <a:cs typeface="+mn-cs"/>
              </a:rPr>
              <a:t>When you execute a WPF application, it automatically create a new Dispatcher object and calls its Run method. Run method is used for initializing the message queue.</a:t>
            </a:r>
          </a:p>
          <a:p>
            <a:pPr algn="l" rtl="0" fontAlgn="base"/>
            <a:r>
              <a:rPr lang="en-US" sz="1200" b="0" i="0" kern="1200" dirty="0">
                <a:solidFill>
                  <a:schemeClr val="tx1"/>
                </a:solidFill>
                <a:effectLst/>
                <a:latin typeface="+mn-lt"/>
                <a:ea typeface="+mn-ea"/>
                <a:cs typeface="+mn-cs"/>
              </a:rPr>
              <a:t>When WPF application starts, it creates two threads:</a:t>
            </a:r>
          </a:p>
          <a:p>
            <a:pPr algn="l" rtl="0" fontAlgn="base"/>
            <a:r>
              <a:rPr lang="en-US" sz="1200" b="0" i="0" kern="1200" dirty="0">
                <a:solidFill>
                  <a:schemeClr val="tx1"/>
                </a:solidFill>
                <a:effectLst/>
                <a:latin typeface="+mn-lt"/>
                <a:ea typeface="+mn-ea"/>
                <a:cs typeface="+mn-cs"/>
              </a:rPr>
              <a:t>Render thread</a:t>
            </a:r>
          </a:p>
          <a:p>
            <a:pPr algn="l" rtl="0" fontAlgn="base"/>
            <a:r>
              <a:rPr lang="en-US" sz="1200" b="0" i="0" kern="1200" dirty="0">
                <a:solidFill>
                  <a:schemeClr val="tx1"/>
                </a:solidFill>
                <a:effectLst/>
                <a:latin typeface="+mn-lt"/>
                <a:ea typeface="+mn-ea"/>
                <a:cs typeface="+mn-cs"/>
              </a:rPr>
              <a:t>UI thread</a:t>
            </a:r>
          </a:p>
          <a:p>
            <a:pPr algn="l" rtl="0" fontAlgn="base"/>
            <a:r>
              <a:rPr lang="en-US" sz="1200" b="0" i="0" kern="1200" dirty="0">
                <a:solidFill>
                  <a:schemeClr val="tx1"/>
                </a:solidFill>
                <a:effectLst/>
                <a:latin typeface="+mn-lt"/>
                <a:ea typeface="+mn-ea"/>
                <a:cs typeface="+mn-cs"/>
              </a:rPr>
              <a:t>UI thread is responsible all the user inputs, handle events, paints screen and run the application code. Render threads runs in the background and used for render the WPF screen.</a:t>
            </a:r>
          </a:p>
          <a:p>
            <a:pPr algn="l" rtl="0" fontAlgn="base"/>
            <a:r>
              <a:rPr lang="en-US" sz="1200" b="0" i="0" kern="1200" dirty="0">
                <a:solidFill>
                  <a:schemeClr val="tx1"/>
                </a:solidFill>
                <a:effectLst/>
                <a:latin typeface="+mn-lt"/>
                <a:ea typeface="+mn-ea"/>
                <a:cs typeface="+mn-cs"/>
              </a:rPr>
              <a:t>WPF Dispatcher is associated with the UI thread. The UI thread queues methods call inside the Dispatcher object. Whenever your changes the screen or any event executes, or call a method in the code-behind all this happen in the UI thread and UI thread queue the called method into the Dispatcher queue. Dispatcher execute its message queue into the synchronous order.</a:t>
            </a:r>
          </a:p>
          <a:p>
            <a:pPr algn="l" rtl="0" fontAlgn="base"/>
            <a:endParaRPr lang="en-US" sz="1200" b="1" i="0" kern="1200" dirty="0">
              <a:solidFill>
                <a:schemeClr val="tx1"/>
              </a:solidFill>
              <a:effectLst/>
              <a:latin typeface="+mn-lt"/>
              <a:ea typeface="+mn-ea"/>
              <a:cs typeface="+mn-cs"/>
            </a:endParaRPr>
          </a:p>
          <a:p>
            <a:pPr algn="l" rtl="0" fontAlgn="base"/>
            <a:r>
              <a:rPr lang="en-US" sz="1200" b="1" i="0" kern="1200" dirty="0">
                <a:solidFill>
                  <a:schemeClr val="tx1"/>
                </a:solidFill>
                <a:effectLst/>
                <a:latin typeface="+mn-lt"/>
                <a:ea typeface="+mn-ea"/>
                <a:cs typeface="+mn-cs"/>
              </a:rPr>
              <a:t>How all WPF objects refers to single Dispatcher?</a:t>
            </a:r>
          </a:p>
          <a:p>
            <a:pPr algn="l" rtl="0" fontAlgn="base"/>
            <a:r>
              <a:rPr lang="en-US" sz="1200" b="0" i="0" kern="1200" dirty="0">
                <a:solidFill>
                  <a:schemeClr val="tx1"/>
                </a:solidFill>
                <a:effectLst/>
                <a:latin typeface="+mn-lt"/>
                <a:ea typeface="+mn-ea"/>
                <a:cs typeface="+mn-cs"/>
              </a:rPr>
              <a:t>Every WPF control whether it is Window, button or textbox inherits from </a:t>
            </a:r>
            <a:r>
              <a:rPr lang="en-US" sz="1200" b="0" i="0" kern="1200" dirty="0" err="1">
                <a:solidFill>
                  <a:schemeClr val="tx1"/>
                </a:solidFill>
                <a:effectLst/>
                <a:latin typeface="+mn-lt"/>
                <a:ea typeface="+mn-ea"/>
                <a:cs typeface="+mn-cs"/>
              </a:rPr>
              <a:t>DispatcherObject</a:t>
            </a:r>
            <a:r>
              <a:rPr lang="en-US" sz="1200" b="0" i="0" kern="1200" dirty="0">
                <a:solidFill>
                  <a:schemeClr val="tx1"/>
                </a:solidFill>
                <a:effectLst/>
                <a:latin typeface="+mn-lt"/>
                <a:ea typeface="+mn-ea"/>
                <a:cs typeface="+mn-cs"/>
              </a:rPr>
              <a:t>.</a:t>
            </a:r>
          </a:p>
          <a:p>
            <a:pPr algn="l" rtl="0" fontAlgn="base"/>
            <a:r>
              <a:rPr lang="en-US" sz="1200" b="0" i="0" kern="1200" dirty="0">
                <a:solidFill>
                  <a:schemeClr val="tx1"/>
                </a:solidFill>
                <a:effectLst/>
                <a:latin typeface="+mn-lt"/>
                <a:ea typeface="+mn-ea"/>
                <a:cs typeface="+mn-cs"/>
              </a:rPr>
              <a:t>When WPF creates an instance of Button, it calls the protected constructor of </a:t>
            </a:r>
            <a:r>
              <a:rPr lang="en-US" sz="1200" b="0" i="0" kern="1200" dirty="0" err="1">
                <a:solidFill>
                  <a:schemeClr val="tx1"/>
                </a:solidFill>
                <a:effectLst/>
                <a:latin typeface="+mn-lt"/>
                <a:ea typeface="+mn-ea"/>
                <a:cs typeface="+mn-cs"/>
              </a:rPr>
              <a:t>DispatcherObject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DispatcherObject</a:t>
            </a:r>
            <a:r>
              <a:rPr lang="en-US" sz="1200" b="0" i="0" kern="1200" dirty="0">
                <a:solidFill>
                  <a:schemeClr val="tx1"/>
                </a:solidFill>
                <a:effectLst/>
                <a:latin typeface="+mn-lt"/>
                <a:ea typeface="+mn-ea"/>
                <a:cs typeface="+mn-cs"/>
              </a:rPr>
              <a:t> contains a property of type Dispatcher. In the constructor, it save the reference of current thread Dispatcher to Dispatcher property of </a:t>
            </a:r>
            <a:r>
              <a:rPr lang="en-US" sz="1200" b="0" i="0" kern="1200" dirty="0" err="1">
                <a:solidFill>
                  <a:schemeClr val="tx1"/>
                </a:solidFill>
                <a:effectLst/>
                <a:latin typeface="+mn-lt"/>
                <a:ea typeface="+mn-ea"/>
                <a:cs typeface="+mn-cs"/>
              </a:rPr>
              <a:t>DispatcherObject</a:t>
            </a:r>
            <a:r>
              <a:rPr lang="en-US" sz="1200" b="0" i="0" kern="1200" dirty="0">
                <a:solidFill>
                  <a:schemeClr val="tx1"/>
                </a:solidFill>
                <a:effectLst/>
                <a:latin typeface="+mn-lt"/>
                <a:ea typeface="+mn-ea"/>
                <a:cs typeface="+mn-cs"/>
              </a:rPr>
              <a:t>.</a:t>
            </a:r>
          </a:p>
          <a:p>
            <a:pPr algn="l" rtl="0" fontAlgn="base"/>
            <a:endParaRPr lang="en-US" sz="1200" b="1" i="0" kern="1200" dirty="0">
              <a:solidFill>
                <a:schemeClr val="tx1"/>
              </a:solidFill>
              <a:effectLst/>
              <a:latin typeface="+mn-lt"/>
              <a:ea typeface="+mn-ea"/>
              <a:cs typeface="+mn-cs"/>
            </a:endParaRPr>
          </a:p>
          <a:p>
            <a:pPr algn="l" rtl="0" fontAlgn="base"/>
            <a:r>
              <a:rPr lang="en-US" sz="1200" b="1" i="0" kern="1200" dirty="0">
                <a:solidFill>
                  <a:schemeClr val="tx1"/>
                </a:solidFill>
                <a:effectLst/>
                <a:latin typeface="+mn-lt"/>
                <a:ea typeface="+mn-ea"/>
                <a:cs typeface="+mn-cs"/>
              </a:rPr>
              <a:t>Why we need Dispatcher?</a:t>
            </a:r>
          </a:p>
          <a:p>
            <a:pPr algn="l" rtl="0" fontAlgn="base"/>
            <a:r>
              <a:rPr lang="en-US" sz="1200" b="0" i="0" kern="1200" dirty="0">
                <a:solidFill>
                  <a:schemeClr val="tx1"/>
                </a:solidFill>
                <a:effectLst/>
                <a:latin typeface="+mn-lt"/>
                <a:ea typeface="+mn-ea"/>
                <a:cs typeface="+mn-cs"/>
              </a:rPr>
              <a:t>WPF works with Dispatcher object behind the scenes and we don't need to work with Dispatcher when we are working on the UI thread.</a:t>
            </a:r>
          </a:p>
          <a:p>
            <a:pPr algn="l" rtl="0" fontAlgn="base"/>
            <a:r>
              <a:rPr lang="en-US" sz="1200" b="0" i="0" kern="1200" dirty="0">
                <a:solidFill>
                  <a:schemeClr val="tx1"/>
                </a:solidFill>
                <a:effectLst/>
                <a:latin typeface="+mn-lt"/>
                <a:ea typeface="+mn-ea"/>
                <a:cs typeface="+mn-cs"/>
              </a:rPr>
              <a:t>When we create a new thread for offloading the work and want to update the UI from the other thread then we must need Dispatcher. Only Dispatcher can update the objects in the UI from non-UI thread.</a:t>
            </a:r>
          </a:p>
          <a:p>
            <a:pPr algn="l" rtl="0" fontAlgn="base"/>
            <a:r>
              <a:rPr lang="en-US" sz="1200" b="0" i="0" kern="1200" dirty="0">
                <a:solidFill>
                  <a:schemeClr val="tx1"/>
                </a:solidFill>
                <a:effectLst/>
                <a:latin typeface="+mn-lt"/>
                <a:ea typeface="+mn-ea"/>
                <a:cs typeface="+mn-cs"/>
              </a:rPr>
              <a:t>Dispatcher provides two methods for registering method to execute into the message queue.</a:t>
            </a:r>
          </a:p>
          <a:p>
            <a:pPr algn="l" rtl="0" fontAlgn="base"/>
            <a:r>
              <a:rPr lang="en-US" sz="1200" b="0" i="0" kern="1200" dirty="0">
                <a:solidFill>
                  <a:schemeClr val="tx1"/>
                </a:solidFill>
                <a:effectLst/>
                <a:latin typeface="+mn-lt"/>
                <a:ea typeface="+mn-ea"/>
                <a:cs typeface="+mn-cs"/>
              </a:rPr>
              <a:t>Invoke</a:t>
            </a:r>
          </a:p>
          <a:p>
            <a:pPr algn="l" rtl="0" fontAlgn="base"/>
            <a:r>
              <a:rPr lang="en-US" sz="1200" b="0" i="0" kern="1200" dirty="0" err="1">
                <a:solidFill>
                  <a:schemeClr val="tx1"/>
                </a:solidFill>
                <a:effectLst/>
                <a:latin typeface="+mn-lt"/>
                <a:ea typeface="+mn-ea"/>
                <a:cs typeface="+mn-cs"/>
              </a:rPr>
              <a:t>BeginInvoke</a:t>
            </a:r>
            <a:endParaRPr lang="en-US" sz="1200" b="0" i="0" kern="1200" dirty="0">
              <a:solidFill>
                <a:schemeClr val="tx1"/>
              </a:solidFill>
              <a:effectLst/>
              <a:latin typeface="+mn-lt"/>
              <a:ea typeface="+mn-ea"/>
              <a:cs typeface="+mn-cs"/>
            </a:endParaRPr>
          </a:p>
          <a:p>
            <a:pPr algn="l" rtl="0" fontAlgn="base"/>
            <a:r>
              <a:rPr lang="en-US" sz="1200" b="1" i="0" kern="1200" dirty="0">
                <a:solidFill>
                  <a:schemeClr val="tx1"/>
                </a:solidFill>
                <a:effectLst/>
                <a:latin typeface="+mn-lt"/>
                <a:ea typeface="+mn-ea"/>
                <a:cs typeface="+mn-cs"/>
              </a:rPr>
              <a:t>Invoke</a:t>
            </a:r>
          </a:p>
          <a:p>
            <a:pPr algn="l" rtl="0" fontAlgn="base"/>
            <a:r>
              <a:rPr lang="en-US" sz="1200" b="0" i="0" kern="1200" dirty="0">
                <a:solidFill>
                  <a:schemeClr val="tx1"/>
                </a:solidFill>
                <a:effectLst/>
                <a:latin typeface="+mn-lt"/>
                <a:ea typeface="+mn-ea"/>
                <a:cs typeface="+mn-cs"/>
              </a:rPr>
              <a:t>Invoke method takes an Action or Delegate and execute the method synchronously. That means it does not return until the Dispatcher complete the execution of the method.</a:t>
            </a:r>
            <a:endParaRPr lang="he-IL" sz="1200" b="0" i="0" kern="1200" dirty="0">
              <a:solidFill>
                <a:schemeClr val="tx1"/>
              </a:solidFill>
              <a:effectLst/>
              <a:latin typeface="+mn-lt"/>
              <a:ea typeface="+mn-ea"/>
              <a:cs typeface="+mn-cs"/>
            </a:endParaRPr>
          </a:p>
          <a:p>
            <a:pPr algn="l" rtl="0" fontAlgn="base"/>
            <a:r>
              <a:rPr lang="en-US" sz="1200" b="0" i="0" kern="1200" dirty="0">
                <a:solidFill>
                  <a:schemeClr val="tx1"/>
                </a:solidFill>
                <a:effectLst/>
                <a:latin typeface="+mn-lt"/>
                <a:ea typeface="+mn-ea"/>
                <a:cs typeface="+mn-cs"/>
              </a:rPr>
              <a:t>Above code will create a new thread using </a:t>
            </a:r>
            <a:r>
              <a:rPr lang="en-US" sz="1200" b="0" i="0" kern="1200" dirty="0" err="1">
                <a:solidFill>
                  <a:schemeClr val="tx1"/>
                </a:solidFill>
                <a:effectLst/>
                <a:latin typeface="+mn-lt"/>
                <a:ea typeface="+mn-ea"/>
                <a:cs typeface="+mn-cs"/>
              </a:rPr>
              <a:t>Task.Factory</a:t>
            </a:r>
            <a:r>
              <a:rPr lang="en-US" sz="1200" b="0" i="0" kern="1200" dirty="0">
                <a:solidFill>
                  <a:schemeClr val="tx1"/>
                </a:solidFill>
                <a:effectLst/>
                <a:latin typeface="+mn-lt"/>
                <a:ea typeface="+mn-ea"/>
                <a:cs typeface="+mn-cs"/>
              </a:rPr>
              <a:t> and immediately start the thread. In the </a:t>
            </a:r>
            <a:r>
              <a:rPr lang="en-US" sz="1200" b="0" i="0" kern="1200" dirty="0" err="1">
                <a:solidFill>
                  <a:schemeClr val="tx1"/>
                </a:solidFill>
                <a:effectLst/>
                <a:latin typeface="+mn-lt"/>
                <a:ea typeface="+mn-ea"/>
                <a:cs typeface="+mn-cs"/>
              </a:rPr>
              <a:t>InvokeMethodExample</a:t>
            </a:r>
            <a:r>
              <a:rPr lang="en-US" sz="1200" b="0" i="0" kern="1200" dirty="0">
                <a:solidFill>
                  <a:schemeClr val="tx1"/>
                </a:solidFill>
                <a:effectLst/>
                <a:latin typeface="+mn-lt"/>
                <a:ea typeface="+mn-ea"/>
                <a:cs typeface="+mn-cs"/>
              </a:rPr>
              <a:t> if we try to directly call to update the Content property of btn1 object. It will throws a </a:t>
            </a:r>
            <a:r>
              <a:rPr lang="en-US" sz="1200" b="0" i="1" kern="1200" dirty="0" err="1">
                <a:solidFill>
                  <a:schemeClr val="tx1"/>
                </a:solidFill>
                <a:effectLst/>
                <a:latin typeface="+mn-lt"/>
                <a:ea typeface="+mn-ea"/>
                <a:cs typeface="+mn-cs"/>
              </a:rPr>
              <a:t>System.InvalidOperationException</a:t>
            </a:r>
            <a:r>
              <a:rPr lang="en-US" sz="1200" b="0" i="0" kern="1200" dirty="0">
                <a:solidFill>
                  <a:schemeClr val="tx1"/>
                </a:solidFill>
                <a:effectLst/>
                <a:latin typeface="+mn-lt"/>
                <a:ea typeface="+mn-ea"/>
                <a:cs typeface="+mn-cs"/>
              </a:rPr>
              <a:t>. We have used Invoke method of Dispatcher. In the Invoke method, I pass the Action and update the Content property of Button object. It will not throws any error and successfully update the Content property.</a:t>
            </a:r>
          </a:p>
          <a:p>
            <a:pPr algn="l" rtl="0" fontAlgn="base"/>
            <a:r>
              <a:rPr lang="en-US" sz="1200" b="1" i="0" kern="1200" dirty="0" err="1">
                <a:solidFill>
                  <a:schemeClr val="tx1"/>
                </a:solidFill>
                <a:effectLst/>
                <a:latin typeface="+mn-lt"/>
                <a:ea typeface="+mn-ea"/>
                <a:cs typeface="+mn-cs"/>
              </a:rPr>
              <a:t>BeginInvoke</a:t>
            </a:r>
            <a:endParaRPr lang="en-US" sz="1200" b="1" i="0" kern="1200" dirty="0">
              <a:solidFill>
                <a:schemeClr val="tx1"/>
              </a:solidFill>
              <a:effectLst/>
              <a:latin typeface="+mn-lt"/>
              <a:ea typeface="+mn-ea"/>
              <a:cs typeface="+mn-cs"/>
            </a:endParaRPr>
          </a:p>
          <a:p>
            <a:pPr algn="l" rtl="0" fontAlgn="base"/>
            <a:r>
              <a:rPr lang="en-US" sz="1200" b="0" i="0" kern="1200" dirty="0" err="1">
                <a:solidFill>
                  <a:schemeClr val="tx1"/>
                </a:solidFill>
                <a:effectLst/>
                <a:latin typeface="+mn-lt"/>
                <a:ea typeface="+mn-ea"/>
                <a:cs typeface="+mn-cs"/>
              </a:rPr>
              <a:t>BeginInvoke</a:t>
            </a:r>
            <a:r>
              <a:rPr lang="en-US" sz="1200" b="0" i="0" kern="1200" dirty="0">
                <a:solidFill>
                  <a:schemeClr val="tx1"/>
                </a:solidFill>
                <a:effectLst/>
                <a:latin typeface="+mn-lt"/>
                <a:ea typeface="+mn-ea"/>
                <a:cs typeface="+mn-cs"/>
              </a:rPr>
              <a:t> method take a Delegate but it executes the method asynchronously. That means it immediately returns before calling the method.</a:t>
            </a:r>
          </a:p>
          <a:p>
            <a:pPr algn="l" rtl="0" fontAlgn="base"/>
            <a:r>
              <a:rPr lang="en-US" sz="1200" b="0" i="0" kern="1200" dirty="0" err="1">
                <a:solidFill>
                  <a:schemeClr val="tx1"/>
                </a:solidFill>
                <a:effectLst/>
                <a:latin typeface="+mn-lt"/>
                <a:ea typeface="+mn-ea"/>
                <a:cs typeface="+mn-cs"/>
              </a:rPr>
              <a:t>BeginInvoke</a:t>
            </a:r>
            <a:r>
              <a:rPr lang="en-US" sz="1200" b="0" i="0" kern="1200" dirty="0">
                <a:solidFill>
                  <a:schemeClr val="tx1"/>
                </a:solidFill>
                <a:effectLst/>
                <a:latin typeface="+mn-lt"/>
                <a:ea typeface="+mn-ea"/>
                <a:cs typeface="+mn-cs"/>
              </a:rPr>
              <a:t> returns a </a:t>
            </a:r>
            <a:r>
              <a:rPr lang="en-US" sz="1200" b="0" i="0" kern="1200" dirty="0" err="1">
                <a:solidFill>
                  <a:schemeClr val="tx1"/>
                </a:solidFill>
                <a:effectLst/>
                <a:latin typeface="+mn-lt"/>
                <a:ea typeface="+mn-ea"/>
                <a:cs typeface="+mn-cs"/>
              </a:rPr>
              <a:t>DispatcherOperation</a:t>
            </a:r>
            <a:r>
              <a:rPr lang="en-US" sz="1200" b="0" i="0" kern="1200" dirty="0">
                <a:solidFill>
                  <a:schemeClr val="tx1"/>
                </a:solidFill>
                <a:effectLst/>
                <a:latin typeface="+mn-lt"/>
                <a:ea typeface="+mn-ea"/>
                <a:cs typeface="+mn-cs"/>
              </a:rPr>
              <a:t> object. This object can be used for knowing the status of operation whether it is completed or not. It also provides two event Aborted and Completed.</a:t>
            </a:r>
          </a:p>
          <a:p>
            <a:pPr algn="l" rtl="0"/>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766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857575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767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798458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773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41198840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C69E0AA1-8A91-48D1-8D27-206E5A624201}"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792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36366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SRP</a:t>
            </a:r>
            <a:r>
              <a:rPr lang="he-IL" dirty="0"/>
              <a:t> – פונקציונליות אחת כולה נתמכת ברכיב האחראי לה והוא היחיד שאחראי לה. רכיב אחד אחראי על פוקנציונליות אחת או מספר פונקציונליויות שיש ביניהן קשר ותו לא.</a:t>
            </a:r>
          </a:p>
          <a:p>
            <a:r>
              <a:rPr lang="en-US" dirty="0"/>
              <a:t>HIGH COHESION</a:t>
            </a:r>
            <a:r>
              <a:rPr lang="he-IL" dirty="0"/>
              <a:t> + </a:t>
            </a:r>
            <a:r>
              <a:rPr lang="en-US" dirty="0"/>
              <a:t>LOW COUPLING</a:t>
            </a:r>
            <a:r>
              <a:rPr lang="he-IL" dirty="0"/>
              <a:t> =&gt; לכידות גבוהה + צמידות\קשירות נמוכה</a:t>
            </a:r>
          </a:p>
          <a:p>
            <a:endParaRPr lang="he-IL" dirty="0"/>
          </a:p>
          <a:p>
            <a:r>
              <a:rPr lang="en-US" dirty="0"/>
              <a:t>OCP</a:t>
            </a:r>
            <a:r>
              <a:rPr lang="he-IL" dirty="0"/>
              <a:t> – ירושה הינה אחד הכלים ל-</a:t>
            </a:r>
            <a:r>
              <a:rPr lang="en-US" dirty="0"/>
              <a:t>OCP</a:t>
            </a:r>
            <a:r>
              <a:rPr lang="he-IL" dirty="0"/>
              <a:t>. רוצים להרחיב משהו? תבנו מחלקה יורשת ואל תגעו במחלקה קיימת. כמובן זה לא אולטימטיבי – הדיון המעמיק בעניין ירושה לא בקורס הזה אלא בקורס מבוא להנדסת תכנה.</a:t>
            </a:r>
          </a:p>
          <a:p>
            <a:endParaRPr lang="he-IL" dirty="0"/>
          </a:p>
          <a:p>
            <a:r>
              <a:rPr lang="en-US" dirty="0"/>
              <a:t>LSP</a:t>
            </a:r>
            <a:r>
              <a:rPr lang="he-IL" dirty="0"/>
              <a:t> – הדיון בקורס חדש שמאחד את הקורסים הישנים של תכנות מונחה עצמים מתקדם + תיכון תכנה (שחר גולן)</a:t>
            </a:r>
          </a:p>
          <a:p>
            <a:r>
              <a:rPr lang="he-IL" dirty="0"/>
              <a:t>הסבר בגדול – מה שרשום בשקף</a:t>
            </a:r>
          </a:p>
          <a:p>
            <a:endParaRPr lang="he-IL" dirty="0"/>
          </a:p>
          <a:p>
            <a:r>
              <a:rPr lang="en-US" dirty="0"/>
              <a:t>ISP</a:t>
            </a:r>
            <a:r>
              <a:rPr lang="he-IL" dirty="0"/>
              <a:t> – די פשוט. על דוגמא של ++</a:t>
            </a:r>
            <a:r>
              <a:rPr lang="en-US" dirty="0"/>
              <a:t>C</a:t>
            </a:r>
            <a:r>
              <a:rPr lang="he-IL" dirty="0"/>
              <a:t> – במקום קובץ </a:t>
            </a:r>
            <a:r>
              <a:rPr lang="en-US" dirty="0"/>
              <a:t>.h</a:t>
            </a:r>
            <a:r>
              <a:rPr lang="he-IL" dirty="0"/>
              <a:t> אחד ענק שמכיל את כל מה שצריך – עדיף מספר קבצי </a:t>
            </a:r>
            <a:r>
              <a:rPr lang="en-US" dirty="0"/>
              <a:t>.h</a:t>
            </a:r>
            <a:r>
              <a:rPr lang="he-IL" dirty="0"/>
              <a:t> קטנים – כל אחד אחראי על פונקציונליות מסוימת.</a:t>
            </a:r>
          </a:p>
          <a:p>
            <a:endParaRPr lang="he-IL" dirty="0"/>
          </a:p>
          <a:p>
            <a:r>
              <a:rPr lang="en-US" dirty="0"/>
              <a:t>DIP</a:t>
            </a:r>
            <a:r>
              <a:rPr lang="he-IL" dirty="0"/>
              <a:t> – תלות במודולים אבסטקטיים יותר – כמו בירושה. אסור לעשות תלות במימושים ספציפיים. עם (כמו שראינו ב-++</a:t>
            </a:r>
            <a:r>
              <a:rPr lang="en-US" dirty="0"/>
              <a:t>C</a:t>
            </a:r>
            <a:r>
              <a:rPr lang="he-IL" dirty="0"/>
              <a:t>) יש תלות הדדית – בונים מודולים חדשים עם מחלקה אבסטרקטית\ממשק עבור כל אחד (או אחד מ-) המודלים ישנים ואז שני המודולים הישנים תלויים במודולים החדשים אך אין תלות ביניהם.</a:t>
            </a:r>
            <a:endParaRPr lang="en-US" dirty="0"/>
          </a:p>
          <a:p>
            <a:endParaRPr lang="en-US" dirty="0"/>
          </a:p>
          <a:p>
            <a:r>
              <a:rPr lang="he-IL" dirty="0"/>
              <a:t>נרחיב בהמשך הקורס. ניתן לראות פירוט כאן:</a:t>
            </a:r>
          </a:p>
          <a:p>
            <a:r>
              <a:rPr lang="en-US" dirty="0"/>
              <a:t>http://www.codeguru.com/columns/experts/solid-principles-in-c-an-overview.htm</a:t>
            </a:r>
            <a:endParaRPr lang="he-IL" dirty="0"/>
          </a:p>
          <a:p>
            <a:r>
              <a:rPr lang="en-US" dirty="0"/>
              <a:t>https://www.codeproject.com/Tips/1033646/SOLID-Principle-with-Csharp-Example</a:t>
            </a:r>
            <a:endParaRPr lang="he-IL" dirty="0"/>
          </a:p>
          <a:p>
            <a:endParaRPr lang="he-IL" dirty="0"/>
          </a:p>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7456569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811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811</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he-IL" dirty="0"/>
              <a:t>יש </a:t>
            </a:r>
            <a:r>
              <a:rPr lang="he-IL" dirty="0" err="1"/>
              <a:t>אצלינו</a:t>
            </a:r>
            <a:r>
              <a:rPr lang="he-IL" dirty="0"/>
              <a:t> את רוב הפרדיגמות הללו </a:t>
            </a:r>
          </a:p>
          <a:p>
            <a:pPr eaLnBrk="1" hangingPunct="1"/>
            <a:r>
              <a:rPr lang="he-IL" dirty="0"/>
              <a:t>זה אימפרטיבי = רצף של פקודות (פרוצדורלי ומונחה עצמים הם </a:t>
            </a:r>
            <a:r>
              <a:rPr lang="he-IL" dirty="0" err="1"/>
              <a:t>אימפרטיבים</a:t>
            </a:r>
            <a:r>
              <a:rPr lang="he-IL" dirty="0"/>
              <a:t>)</a:t>
            </a:r>
          </a:p>
          <a:p>
            <a:pPr eaLnBrk="1" hangingPunct="1"/>
            <a:r>
              <a:rPr lang="he-IL" dirty="0"/>
              <a:t>[אבל</a:t>
            </a:r>
            <a:r>
              <a:rPr lang="he-IL" baseline="0" dirty="0"/>
              <a:t> לא הצהרתי – לא תכנות לוגי ולא פונקציונלי]</a:t>
            </a:r>
            <a:endParaRPr lang="he-IL" dirty="0"/>
          </a:p>
          <a:p>
            <a:pPr eaLnBrk="1" hangingPunct="1"/>
            <a:r>
              <a:rPr lang="he-IL" dirty="0"/>
              <a:t>מובנה</a:t>
            </a:r>
            <a:r>
              <a:rPr lang="he-IL" baseline="0" dirty="0"/>
              <a:t> (יש מבני בקרה בתכנית. לא </a:t>
            </a:r>
            <a:r>
              <a:rPr lang="en-US" baseline="0" dirty="0" err="1"/>
              <a:t>goto</a:t>
            </a:r>
            <a:r>
              <a:rPr lang="he-IL" baseline="0" dirty="0"/>
              <a:t>)</a:t>
            </a:r>
          </a:p>
          <a:p>
            <a:pPr eaLnBrk="1" hangingPunct="1"/>
            <a:r>
              <a:rPr lang="he-IL" baseline="0" dirty="0" err="1"/>
              <a:t>מודלארי</a:t>
            </a:r>
            <a:r>
              <a:rPr lang="he-IL" baseline="0" dirty="0"/>
              <a:t> (יש ספריות)</a:t>
            </a:r>
          </a:p>
          <a:p>
            <a:pPr eaLnBrk="1" hangingPunct="1"/>
            <a:r>
              <a:rPr lang="he-IL" baseline="0" dirty="0"/>
              <a:t>מונחה אירועים (אפשרות </a:t>
            </a:r>
            <a:r>
              <a:rPr lang="he-IL" baseline="0" dirty="0" err="1"/>
              <a:t>לדלגטים</a:t>
            </a:r>
            <a:r>
              <a:rPr lang="he-IL" baseline="0" dirty="0"/>
              <a:t> </a:t>
            </a:r>
            <a:r>
              <a:rPr lang="he-IL" baseline="0" dirty="0" err="1"/>
              <a:t>ואוונטים</a:t>
            </a:r>
            <a:r>
              <a:rPr lang="he-IL" baseline="0" dirty="0"/>
              <a:t>)</a:t>
            </a:r>
            <a:endParaRPr lang="he-IL" dirty="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12B2E794-BAF9-4A98-9D81-19ABF3065FBD}"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818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14757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1583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7939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namespace ex1 </a:t>
            </a:r>
          </a:p>
          <a:p>
            <a:pPr algn="l"/>
            <a:r>
              <a:rPr lang="en-US" dirty="0"/>
              <a:t>{ </a:t>
            </a:r>
          </a:p>
          <a:p>
            <a:pPr algn="l"/>
            <a:r>
              <a:rPr lang="en-US" dirty="0"/>
              <a:t>    class Program </a:t>
            </a:r>
          </a:p>
          <a:p>
            <a:pPr algn="l"/>
            <a:r>
              <a:rPr lang="en-US" dirty="0"/>
              <a:t>    { </a:t>
            </a:r>
          </a:p>
          <a:p>
            <a:pPr algn="l"/>
            <a:r>
              <a:rPr lang="en-US" dirty="0"/>
              <a:t>        static void Main(string[] </a:t>
            </a:r>
            <a:r>
              <a:rPr lang="en-US" dirty="0" err="1"/>
              <a:t>args</a:t>
            </a:r>
            <a:r>
              <a:rPr lang="en-US" dirty="0"/>
              <a:t>) </a:t>
            </a:r>
          </a:p>
          <a:p>
            <a:pPr algn="l"/>
            <a:r>
              <a:rPr lang="en-US" dirty="0"/>
              <a:t>        { </a:t>
            </a:r>
          </a:p>
          <a:p>
            <a:pPr algn="l"/>
            <a:r>
              <a:rPr lang="en-US" dirty="0"/>
              <a:t>            </a:t>
            </a:r>
            <a:r>
              <a:rPr lang="en-US" dirty="0" err="1"/>
              <a:t>System.Console.WriteLine</a:t>
            </a:r>
            <a:r>
              <a:rPr lang="en-US" dirty="0"/>
              <a:t>("hello world"); </a:t>
            </a:r>
          </a:p>
          <a:p>
            <a:pPr algn="l"/>
            <a:r>
              <a:rPr lang="en-US" dirty="0"/>
              <a:t>        } </a:t>
            </a:r>
          </a:p>
          <a:p>
            <a:pPr algn="l"/>
            <a:r>
              <a:rPr lang="en-US" dirty="0"/>
              <a:t>    } </a:t>
            </a:r>
          </a:p>
          <a:p>
            <a:pPr algn="l"/>
            <a:r>
              <a:rPr lang="en-US" dirty="0"/>
              <a:t>} </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927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7841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67429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82165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1426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77157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להדגיש סטרינג פורמט </a:t>
            </a:r>
            <a:r>
              <a:rPr lang="en-US" dirty="0"/>
              <a:t>FORMAT</a:t>
            </a:r>
            <a:endParaRPr lang="he-IL" dirty="0"/>
          </a:p>
          <a:p>
            <a:r>
              <a:rPr lang="he-IL" dirty="0"/>
              <a:t>בלי קשר לפלט</a:t>
            </a: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46809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00895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85157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404845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8502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978502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extLst>
      <p:ext uri="{BB962C8B-B14F-4D97-AF65-F5344CB8AC3E}">
        <p14:creationId xmlns:p14="http://schemas.microsoft.com/office/powerpoint/2010/main" val="3363828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3358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41211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21345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להדגים ב </a:t>
            </a:r>
            <a:r>
              <a:rPr lang="en-US" dirty="0"/>
              <a:t>Ex94</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4811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7113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15137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86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1601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04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7B8D4F4C-2DD6-4D9A-A5F9-0C18185CD653}" type="slidenum">
              <a:rPr kumimoji="0" lang="he-IL" sz="12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1" name="Rectangle 7"/>
          <p:cNvSpPr txBox="1">
            <a:spLocks noGrp="1" noChangeArrowheads="1"/>
          </p:cNvSpPr>
          <p:nvPr/>
        </p:nvSpPr>
        <p:spPr bwMode="auto">
          <a:xfrm>
            <a:off x="1588"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65E37E7A-D9C2-4FA9-8E1A-7F4A6B73CF95}" type="slidenum">
              <a:rPr kumimoji="0" lang="he-IL" sz="12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892" name="Rectangle 2"/>
          <p:cNvSpPr>
            <a:spLocks noGrp="1" noRot="1" noChangeAspect="1" noChangeArrowheads="1" noTextEdit="1"/>
          </p:cNvSpPr>
          <p:nvPr>
            <p:ph type="sldImg"/>
          </p:nvPr>
        </p:nvSpPr>
        <p:spPr>
          <a:ln/>
        </p:spPr>
      </p:sp>
      <p:sp>
        <p:nvSpPr>
          <p:cNvPr id="378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739169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7413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15134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לקוח מ:</a:t>
            </a:r>
          </a:p>
          <a:p>
            <a:r>
              <a:rPr lang="en-US" dirty="0"/>
              <a:t>https://docs.microsoft.com/en-us/dotnet/csharp/language-reference/keywords/private-protected</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07967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לקוח מ:</a:t>
            </a:r>
          </a:p>
          <a:p>
            <a:r>
              <a:rPr lang="en-US" dirty="0"/>
              <a:t>https://docs.microsoft.com/en-us/dotnet/csharp/language-reference/keywords/private-protected</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498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2295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00339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38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922834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מיד נדגים</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67823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מיד נדגים</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53194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להתייחס להרשאת ברירת המחדל </a:t>
            </a:r>
            <a:r>
              <a:rPr lang="en-US" dirty="0"/>
              <a:t>INTERNAL</a:t>
            </a:r>
            <a:r>
              <a:rPr lang="he-IL" dirty="0"/>
              <a:t> של המחלקה</a:t>
            </a:r>
          </a:p>
          <a:p>
            <a:r>
              <a:rPr lang="he-IL" dirty="0"/>
              <a:t>וכן לציין את ההרשאה לכל שדה ומתודה</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06872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Ex92</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104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Ex92</a:t>
            </a:r>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13717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Ex921</a:t>
            </a:r>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F66306-4690-44E0-9291-157159C0F2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64447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Ex922</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1162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F66306-4690-44E0-9291-157159C0F2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2687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F66306-4690-44E0-9291-157159C0F2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98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Ex922</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043351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YYY</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16249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698609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Ex933</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72463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Ex933</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839626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937007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435913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782124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Ex94</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129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51780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ניתן להדגים ב </a:t>
            </a:r>
            <a:r>
              <a:rPr lang="en-US" dirty="0"/>
              <a:t>Ex94</a:t>
            </a:r>
          </a:p>
          <a:p>
            <a:r>
              <a:rPr lang="en-US" dirty="0"/>
              <a:t>XXX</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10481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74293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485497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475066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139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18087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123210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sz="1800" dirty="0">
                <a:solidFill>
                  <a:srgbClr val="0000FF"/>
                </a:solidFill>
                <a:latin typeface="Consolas" panose="020B0609020204030204" pitchFamily="49" charset="0"/>
              </a:rPr>
              <a:t>public</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X { </a:t>
            </a:r>
            <a:r>
              <a:rPr lang="en-US" sz="1800" dirty="0">
                <a:solidFill>
                  <a:srgbClr val="0000FF"/>
                </a:solidFill>
                <a:latin typeface="Consolas" panose="020B0609020204030204" pitchFamily="49" charset="0"/>
              </a:rPr>
              <a:t>get</a:t>
            </a:r>
            <a:r>
              <a:rPr lang="en-US" sz="1800" dirty="0">
                <a:solidFill>
                  <a:srgbClr val="000000"/>
                </a:solidFill>
                <a:latin typeface="Consolas" panose="020B0609020204030204" pitchFamily="49" charset="0"/>
              </a:rPr>
              <a:t> =&gt; x;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=&gt; x = value; }</a:t>
            </a:r>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51048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 </a:t>
            </a:r>
            <a:r>
              <a:rPr lang="en-US" dirty="0">
                <a:solidFill>
                  <a:srgbClr val="FF0000"/>
                </a:solidFill>
              </a:rPr>
              <a:t>public</a:t>
            </a:r>
            <a:r>
              <a:rPr lang="en-US" dirty="0"/>
              <a:t> int </a:t>
            </a:r>
            <a:r>
              <a:rPr lang="en-US" b="1" dirty="0"/>
              <a:t>X</a:t>
            </a:r>
            <a:r>
              <a:rPr lang="en-US" dirty="0"/>
              <a:t> </a:t>
            </a:r>
          </a:p>
          <a:p>
            <a:pPr marL="0" indent="0" algn="l" rtl="0">
              <a:buNone/>
            </a:pPr>
            <a:r>
              <a:rPr lang="en-US" dirty="0"/>
              <a:t>    { </a:t>
            </a:r>
          </a:p>
          <a:p>
            <a:pPr marL="0" indent="0" algn="l" rtl="0">
              <a:buNone/>
            </a:pPr>
            <a:r>
              <a:rPr lang="en-US" dirty="0"/>
              <a:t>        </a:t>
            </a:r>
            <a:r>
              <a:rPr lang="en-US" dirty="0">
                <a:solidFill>
                  <a:srgbClr val="FF0000"/>
                </a:solidFill>
              </a:rPr>
              <a:t>get</a:t>
            </a:r>
            <a:r>
              <a:rPr lang="en-US" dirty="0"/>
              <a:t> { return </a:t>
            </a:r>
            <a:r>
              <a:rPr lang="en-US" b="1" dirty="0" err="1"/>
              <a:t>m_x</a:t>
            </a:r>
            <a:r>
              <a:rPr lang="en-US" dirty="0"/>
              <a:t>; } </a:t>
            </a:r>
          </a:p>
          <a:p>
            <a:pPr marL="0" indent="0" algn="l" rtl="0">
              <a:buNone/>
            </a:pPr>
            <a:r>
              <a:rPr lang="en-US" dirty="0"/>
              <a:t>        </a:t>
            </a:r>
            <a:r>
              <a:rPr lang="en-US" dirty="0">
                <a:solidFill>
                  <a:srgbClr val="FF0000"/>
                </a:solidFill>
              </a:rPr>
              <a:t>set</a:t>
            </a:r>
            <a:r>
              <a:rPr lang="en-US" dirty="0"/>
              <a:t> { </a:t>
            </a:r>
            <a:r>
              <a:rPr lang="en-US" b="1" dirty="0" err="1"/>
              <a:t>m_x</a:t>
            </a:r>
            <a:r>
              <a:rPr lang="en-US" dirty="0"/>
              <a:t> = </a:t>
            </a:r>
            <a:r>
              <a:rPr lang="en-US" dirty="0">
                <a:solidFill>
                  <a:srgbClr val="FF0000"/>
                </a:solidFill>
              </a:rPr>
              <a:t>value</a:t>
            </a:r>
            <a:r>
              <a:rPr lang="en-US" dirty="0"/>
              <a:t>; } </a:t>
            </a:r>
          </a:p>
          <a:p>
            <a:pPr marL="0" indent="0" algn="l" rtl="0">
              <a:buNone/>
            </a:pPr>
            <a:r>
              <a:rPr lang="en-US" dirty="0"/>
              <a:t>    } </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312692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587577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125361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148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8905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pPr rtl="1"/>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98E29AF6-5D2D-4FE4-8718-BED3D5985547}"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727411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476274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92354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en-US"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154</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261723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0"/>
            <a:endParaRPr lang="en-US"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F3D19D6-5CED-4368-A95C-BDC3735AF7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9981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157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337501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160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55326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162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32525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להעביר למצגת אחרת</a:t>
            </a:r>
          </a:p>
          <a:p>
            <a:r>
              <a:rPr lang="he-IL" dirty="0"/>
              <a:t>להתמקד רק ב </a:t>
            </a:r>
            <a:r>
              <a:rPr lang="en-US" dirty="0"/>
              <a:t>INDEXER</a:t>
            </a:r>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E772479E-0EEF-49F8-B050-BFE52A41463C}"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175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1358142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2DD1DA84-FFB6-4A5A-9C70-E5D6CC1E0C8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176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401986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46F66306-4690-44E0-9291-157159C0F2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1"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217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1"/>
      </p:bgRef>
    </p:bg>
    <p:spTree>
      <p:nvGrpSpPr>
        <p:cNvPr id="1" name=""/>
        <p:cNvGrpSpPr/>
        <p:nvPr/>
      </p:nvGrpSpPr>
      <p:grpSpPr>
        <a:xfrm>
          <a:off x="0" y="0"/>
          <a:ext cx="0" cy="0"/>
          <a:chOff x="0" y="0"/>
          <a:chExt cx="0" cy="0"/>
        </a:xfrm>
      </p:grpSpPr>
      <p:sp>
        <p:nvSpPr>
          <p:cNvPr id="8" name="מלבן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מחבר ישר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sz="1800"/>
          </a:p>
        </p:txBody>
      </p:sp>
      <p:sp>
        <p:nvSpPr>
          <p:cNvPr id="12" name="כותרת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he-IL"/>
              <a:t>לחץ כדי לערוך סגנון כותרת של תבנית בסיס</a:t>
            </a:r>
            <a:endParaRPr kumimoji="0" lang="en-US"/>
          </a:p>
        </p:txBody>
      </p:sp>
      <p:sp>
        <p:nvSpPr>
          <p:cNvPr id="25" name="כותרת משנה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he-IL"/>
              <a:t>לחץ כדי לערוך סגנון כותרת משנה של תבנית בסיס</a:t>
            </a:r>
            <a:endParaRPr kumimoji="0" lang="en-US"/>
          </a:p>
        </p:txBody>
      </p:sp>
      <p:sp>
        <p:nvSpPr>
          <p:cNvPr id="31" name="מציין מיקום של תאריך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414CE3A7-C5AF-48D9-8C37-B0132E2CD9A9}" type="datetime8">
              <a:rPr lang="he-IL" smtClean="0"/>
              <a:t>26 דצמבר 23</a:t>
            </a:fld>
            <a:endParaRPr lang="he-IL"/>
          </a:p>
        </p:txBody>
      </p:sp>
      <p:sp>
        <p:nvSpPr>
          <p:cNvPr id="18" name="מציין מיקום של כותרת תחתונה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he-IL"/>
          </a:p>
        </p:txBody>
      </p:sp>
      <p:sp>
        <p:nvSpPr>
          <p:cNvPr id="29" name="מציין מיקום של מספר שקופית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5EC9654E-5318-4238-B03D-55CEA01D4D35}" type="slidenum">
              <a:rPr lang="he-IL" smtClean="0"/>
              <a:t>‹#›</a:t>
            </a:fld>
            <a:endParaRPr lang="he-IL"/>
          </a:p>
        </p:txBody>
      </p:sp>
    </p:spTree>
    <p:extLst>
      <p:ext uri="{BB962C8B-B14F-4D97-AF65-F5344CB8AC3E}">
        <p14:creationId xmlns:p14="http://schemas.microsoft.com/office/powerpoint/2010/main" val="35134710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0D9EDB62-7127-42ED-BCE5-B5DED5A3EB11}" type="datetime8">
              <a:rPr lang="he-IL" smtClean="0"/>
              <a:t>26 דצמבר 23</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216727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37600" y="274956"/>
            <a:ext cx="2032000" cy="5851525"/>
          </a:xfrm>
        </p:spPr>
        <p:txBody>
          <a:bodyPr vert="eaVert" ancho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609600" y="274643"/>
            <a:ext cx="8026400" cy="5851525"/>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a:xfrm>
            <a:off x="5657088" y="6557946"/>
            <a:ext cx="2669952" cy="226902"/>
          </a:xfrm>
        </p:spPr>
        <p:txBody>
          <a:bodyPr/>
          <a:lstStyle/>
          <a:p>
            <a:fld id="{2125302C-E773-4E55-9999-907071EB798F}" type="datetime8">
              <a:rPr lang="he-IL" smtClean="0"/>
              <a:t>26 דצמבר 23</a:t>
            </a:fld>
            <a:endParaRPr lang="he-IL"/>
          </a:p>
        </p:txBody>
      </p:sp>
      <p:sp>
        <p:nvSpPr>
          <p:cNvPr id="5" name="מציין מיקום של כותרת תחתונה 4"/>
          <p:cNvSpPr>
            <a:spLocks noGrp="1"/>
          </p:cNvSpPr>
          <p:nvPr>
            <p:ph type="ftr" sz="quarter" idx="11"/>
          </p:nvPr>
        </p:nvSpPr>
        <p:spPr>
          <a:xfrm>
            <a:off x="609600" y="6556248"/>
            <a:ext cx="4876800" cy="228600"/>
          </a:xfrm>
        </p:spPr>
        <p:txBody>
          <a:bodyPr/>
          <a:lstStyle/>
          <a:p>
            <a:endParaRPr lang="he-IL"/>
          </a:p>
        </p:txBody>
      </p:sp>
      <p:sp>
        <p:nvSpPr>
          <p:cNvPr id="6" name="מציין מיקום של מספר שקופית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5EC9654E-5318-4238-B03D-55CEA01D4D35}" type="slidenum">
              <a:rPr lang="he-IL" smtClean="0"/>
              <a:t>‹#›</a:t>
            </a:fld>
            <a:endParaRPr lang="he-IL"/>
          </a:p>
        </p:txBody>
      </p:sp>
    </p:spTree>
    <p:extLst>
      <p:ext uri="{BB962C8B-B14F-4D97-AF65-F5344CB8AC3E}">
        <p14:creationId xmlns:p14="http://schemas.microsoft.com/office/powerpoint/2010/main" val="133649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fld id="{7AA04592-9F7F-453A-852B-9A8DB673F254}" type="datetime8">
              <a:rPr lang="he-IL" smtClean="0"/>
              <a:t>26 דצמבר 23</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13220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1">
        <a:schemeClr val="bg1"/>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he-IL"/>
              <a:t>לחץ כדי לערוך סגנונות טקסט של תבנית בסיס</a:t>
            </a:r>
          </a:p>
        </p:txBody>
      </p:sp>
      <p:sp>
        <p:nvSpPr>
          <p:cNvPr id="4" name="מציין מיקום של תאריך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1CF75BFB-AAC8-495C-B501-99539486131A}" type="datetime8">
              <a:rPr lang="he-IL" smtClean="0"/>
              <a:t>26 דצמבר 23</a:t>
            </a:fld>
            <a:endParaRPr lang="he-IL"/>
          </a:p>
        </p:txBody>
      </p:sp>
      <p:sp>
        <p:nvSpPr>
          <p:cNvPr id="5" name="מציין מיקום של כותרת תחתונה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he-IL"/>
          </a:p>
        </p:txBody>
      </p:sp>
      <p:sp>
        <p:nvSpPr>
          <p:cNvPr id="6" name="מציין מיקום של מספר שקופית 5"/>
          <p:cNvSpPr>
            <a:spLocks noGrp="1"/>
          </p:cNvSpPr>
          <p:nvPr>
            <p:ph type="sldNum" sz="quarter" idx="12"/>
          </p:nvPr>
        </p:nvSpPr>
        <p:spPr>
          <a:xfrm>
            <a:off x="8978603" y="6555112"/>
            <a:ext cx="784448" cy="228600"/>
          </a:xfrm>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24551815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320040"/>
            <a:ext cx="9656064" cy="1143000"/>
          </a:xfrm>
        </p:spPr>
        <p:txBody>
          <a:bodyPr/>
          <a:lstStyle/>
          <a:p>
            <a:r>
              <a:rPr kumimoji="0" lang="he-IL"/>
              <a:t>לחץ כדי לערוך סגנון כותרת של תבנית בסיס</a:t>
            </a:r>
            <a:endParaRPr kumimoji="0" lang="en-US"/>
          </a:p>
        </p:txBody>
      </p:sp>
      <p:sp>
        <p:nvSpPr>
          <p:cNvPr id="3" name="מציין מיקום תוכן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תוכן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AA5DAEAA-A631-42AC-9CBD-4C26A9771202}" type="datetime8">
              <a:rPr lang="he-IL" smtClean="0"/>
              <a:t>26 דצמבר 23</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281110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320040"/>
            <a:ext cx="9656064" cy="1143000"/>
          </a:xfrm>
        </p:spPr>
        <p:txBody>
          <a:bodyPr anchor="b"/>
          <a:lstStyle>
            <a:lvl1pPr>
              <a:defRPr/>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4" name="מציין מיקום טקסט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he-IL"/>
              <a:t>לחץ כדי לערוך סגנונות טקסט של תבנית בסיס</a:t>
            </a:r>
          </a:p>
        </p:txBody>
      </p:sp>
      <p:sp>
        <p:nvSpPr>
          <p:cNvPr id="5" name="מציין מיקום תוכן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6" name="מציין מיקום תוכן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תאריך 6"/>
          <p:cNvSpPr>
            <a:spLocks noGrp="1"/>
          </p:cNvSpPr>
          <p:nvPr>
            <p:ph type="dt" sz="half" idx="10"/>
          </p:nvPr>
        </p:nvSpPr>
        <p:spPr/>
        <p:txBody>
          <a:bodyPr/>
          <a:lstStyle/>
          <a:p>
            <a:fld id="{5C6D2078-2B89-43D7-88A6-3FE350A8D759}" type="datetime8">
              <a:rPr lang="he-IL" smtClean="0"/>
              <a:t>26 דצמבר 23</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3253935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320040"/>
            <a:ext cx="9656064" cy="1143000"/>
          </a:xfrm>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fld id="{E8C079F4-FB8A-4E31-96EA-AA12465047DA}" type="datetime8">
              <a:rPr lang="he-IL" smtClean="0"/>
              <a:t>26 דצמבר 23</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215902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lvl1pPr>
              <a:defRPr>
                <a:solidFill>
                  <a:schemeClr val="tx2"/>
                </a:solidFill>
              </a:defRPr>
            </a:lvl1pPr>
            <a:extLst/>
          </a:lstStyle>
          <a:p>
            <a:fld id="{0D5AC0AA-BF3C-4A1A-8C94-6BEFC5F9C95F}" type="datetime8">
              <a:rPr lang="he-IL" smtClean="0"/>
              <a:t>26 דצמבר 23</a:t>
            </a:fld>
            <a:endParaRPr lang="he-IL"/>
          </a:p>
        </p:txBody>
      </p:sp>
      <p:sp>
        <p:nvSpPr>
          <p:cNvPr id="3" name="מציין מיקום של כותרת תחתונה 2"/>
          <p:cNvSpPr>
            <a:spLocks noGrp="1"/>
          </p:cNvSpPr>
          <p:nvPr>
            <p:ph type="ftr" sz="quarter" idx="11"/>
          </p:nvPr>
        </p:nvSpPr>
        <p:spPr/>
        <p:txBody>
          <a:bodyPr/>
          <a:lstStyle>
            <a:lvl1pPr>
              <a:defRPr>
                <a:solidFill>
                  <a:schemeClr val="tx2"/>
                </a:solidFill>
              </a:defRPr>
            </a:lvl1pPr>
            <a:extLst/>
          </a:lstStyle>
          <a:p>
            <a:endParaRPr lang="he-IL"/>
          </a:p>
        </p:txBody>
      </p:sp>
      <p:sp>
        <p:nvSpPr>
          <p:cNvPr id="4" name="מציין מיקום של מספר שקופית 3"/>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376201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he-IL"/>
              <a:t>לחץ כדי לערוך סגנון כותרת של תבנית בסיס</a:t>
            </a:r>
            <a:endParaRPr kumimoji="0" lang="en-US"/>
          </a:p>
        </p:txBody>
      </p:sp>
      <p:sp>
        <p:nvSpPr>
          <p:cNvPr id="3" name="מציין מיקום טקסט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he-IL"/>
              <a:t>לחץ כדי לערוך סגנונות טקסט של תבנית בסיס</a:t>
            </a:r>
          </a:p>
        </p:txBody>
      </p:sp>
      <p:sp>
        <p:nvSpPr>
          <p:cNvPr id="4" name="מציין מיקום תוכן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5" name="מציין מיקום של תאריך 4"/>
          <p:cNvSpPr>
            <a:spLocks noGrp="1"/>
          </p:cNvSpPr>
          <p:nvPr>
            <p:ph type="dt" sz="half" idx="10"/>
          </p:nvPr>
        </p:nvSpPr>
        <p:spPr/>
        <p:txBody>
          <a:bodyPr/>
          <a:lstStyle/>
          <a:p>
            <a:fld id="{8250758C-F311-44ED-9DB0-8E09071F1672}" type="datetime8">
              <a:rPr lang="he-IL" smtClean="0"/>
              <a:t>26 דצמבר 23</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EC9654E-5318-4238-B03D-55CEA01D4D35}" type="slidenum">
              <a:rPr lang="he-IL" smtClean="0"/>
              <a:t>‹#›</a:t>
            </a:fld>
            <a:endParaRPr lang="he-IL"/>
          </a:p>
        </p:txBody>
      </p:sp>
    </p:spTree>
    <p:extLst>
      <p:ext uri="{BB962C8B-B14F-4D97-AF65-F5344CB8AC3E}">
        <p14:creationId xmlns:p14="http://schemas.microsoft.com/office/powerpoint/2010/main" val="44900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2">
        <a:schemeClr val="bg2"/>
      </p:bgRef>
    </p:bg>
    <p:spTree>
      <p:nvGrpSpPr>
        <p:cNvPr id="1" name=""/>
        <p:cNvGrpSpPr/>
        <p:nvPr/>
      </p:nvGrpSpPr>
      <p:grpSpPr>
        <a:xfrm>
          <a:off x="0" y="0"/>
          <a:ext cx="0" cy="0"/>
          <a:chOff x="0" y="0"/>
          <a:chExt cx="0" cy="0"/>
        </a:xfrm>
      </p:grpSpPr>
      <p:sp>
        <p:nvSpPr>
          <p:cNvPr id="8" name="מלבן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מלבן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כותרת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he-IL"/>
              <a:t>לחץ כדי לערוך סגנון כותרת של תבנית בסיס</a:t>
            </a:r>
            <a:endParaRPr kumimoji="0" lang="en-US" dirty="0"/>
          </a:p>
        </p:txBody>
      </p:sp>
      <p:sp>
        <p:nvSpPr>
          <p:cNvPr id="4" name="מציין מיקום טקסט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A076E44F-C561-406D-BB4D-1B5CF17999CD}" type="datetime8">
              <a:rPr lang="he-IL" smtClean="0"/>
              <a:t>26 דצמבר 23</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EC9654E-5318-4238-B03D-55CEA01D4D35}" type="slidenum">
              <a:rPr lang="he-IL" smtClean="0"/>
              <a:t>‹#›</a:t>
            </a:fld>
            <a:endParaRPr lang="he-IL"/>
          </a:p>
        </p:txBody>
      </p:sp>
      <p:sp>
        <p:nvSpPr>
          <p:cNvPr id="10" name="מציין מיקום של תמונה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he-IL"/>
              <a:t>לחץ על הסמל כדי להוסיף תמונה</a:t>
            </a:r>
            <a:endParaRPr kumimoji="0" lang="en-US" dirty="0"/>
          </a:p>
        </p:txBody>
      </p:sp>
    </p:spTree>
    <p:extLst>
      <p:ext uri="{BB962C8B-B14F-4D97-AF65-F5344CB8AC3E}">
        <p14:creationId xmlns:p14="http://schemas.microsoft.com/office/powerpoint/2010/main" val="336265838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מלבן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מציין מיקום של כותרת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he-IL"/>
              <a:t>לחץ כדי לערוך סגנון כותרת של תבנית בסיס</a:t>
            </a:r>
            <a:endParaRPr kumimoji="0" lang="en-US"/>
          </a:p>
        </p:txBody>
      </p:sp>
      <p:sp>
        <p:nvSpPr>
          <p:cNvPr id="31" name="מציין מיקום טקסט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27" name="מציין מיקום של תאריך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94B523CB-5DC8-430A-AB06-02F041DEC60F}" type="datetime8">
              <a:rPr lang="he-IL" smtClean="0"/>
              <a:t>26 דצמבר 23</a:t>
            </a:fld>
            <a:endParaRPr lang="he-IL"/>
          </a:p>
        </p:txBody>
      </p:sp>
      <p:sp>
        <p:nvSpPr>
          <p:cNvPr id="4" name="מציין מיקום של כותרת תחתונה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he-IL"/>
          </a:p>
        </p:txBody>
      </p:sp>
      <p:sp>
        <p:nvSpPr>
          <p:cNvPr id="16" name="מציין מיקום של מספר שקופית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5EC9654E-5318-4238-B03D-55CEA01D4D35}" type="slidenum">
              <a:rPr lang="he-IL" smtClean="0"/>
              <a:t>‹#›</a:t>
            </a:fld>
            <a:endParaRPr lang="he-IL"/>
          </a:p>
        </p:txBody>
      </p:sp>
    </p:spTree>
    <p:extLst>
      <p:ext uri="{BB962C8B-B14F-4D97-AF65-F5344CB8AC3E}">
        <p14:creationId xmlns:p14="http://schemas.microsoft.com/office/powerpoint/2010/main" val="2662951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docs.microsoft.com/en-us/dotnet/csharp/whats-new/csharp-8#readonly-members"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docs.microsoft.com/en-us/dotnet/csharp/whats-new/csharp-8#readonly-members"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6.xml"/><Relationship Id="rId18" Type="http://schemas.openxmlformats.org/officeDocument/2006/relationships/image" Target="../media/image5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7.png"/><Relationship Id="rId17" Type="http://schemas.openxmlformats.org/officeDocument/2006/relationships/customXml" Target="../ink/ink8.xml"/><Relationship Id="rId2" Type="http://schemas.openxmlformats.org/officeDocument/2006/relationships/image" Target="../media/image42.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customXml" Target="../ink/ink4.xml"/><Relationship Id="rId14" Type="http://schemas.openxmlformats.org/officeDocument/2006/relationships/image" Target="../media/image4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gi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 Id="rId5" Type="http://schemas.openxmlformats.org/officeDocument/2006/relationships/image" Target="../media/image70.emf"/><Relationship Id="rId4" Type="http://schemas.openxmlformats.org/officeDocument/2006/relationships/image" Target="../media/image69.emf"/></Relationships>
</file>

<file path=ppt/slides/_rels/slide3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xml.rels><?xml version="1.0" encoding="UTF-8" standalone="yes"?>
<Relationships xmlns="http://schemas.openxmlformats.org/package/2006/relationships"><Relationship Id="rId3" Type="http://schemas.openxmlformats.org/officeDocument/2006/relationships/hyperlink" Target="https://github.com/dzilbers/dotNet5782-3Tier" TargetMode="External"/><Relationship Id="rId2" Type="http://schemas.openxmlformats.org/officeDocument/2006/relationships/hyperlink" Target="https://docs.google.com/document/d/1VI2QVeJtFfnjzTvKH4KksuHbSb8WdbibaG8SIa08CjQ/edit" TargetMode="External"/><Relationship Id="rId1" Type="http://schemas.openxmlformats.org/officeDocument/2006/relationships/slideLayout" Target="../slideLayouts/slideLayout2.xml"/><Relationship Id="rId4" Type="http://schemas.openxmlformats.org/officeDocument/2006/relationships/hyperlink" Target="https://github.com/efratiamar/3TA_Sample.git" TargetMode="Externa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4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4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4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hyperlink" Target="https://github.com/dzilbers/dotNet5782-3Tier" TargetMode="External"/><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hyperlink" Target="http://webmaster.org.il/" TargetMode="External"/><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176.jpg"/></Relationships>
</file>

<file path=ppt/slides/_rels/slide66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webmaster.org.il/data/upl/articles2/-WPF--Data-Binding---_8E22/image%5b8%5d_2.png" TargetMode="Externa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webmaster.org.il/data/upl/articles2/-WPF--Data-Binding_8E6B/image%5b11%5d_2.png" TargetMode="External"/><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webmaster.org.il/data/upl/articles2/-WPF--Data-Binding_8E6B/image%5b11%5d_2.png" TargetMode="Externa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webmaster.org.il/data/upl/articles2/-WPF--Data-Binding--_8CC4/image%5b17%5d_2.png" TargetMode="Externa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oodle.jct.ac.il/mod/resource/view.php?id=454566"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14.xml"/><Relationship Id="rId18" Type="http://schemas.openxmlformats.org/officeDocument/2006/relationships/image" Target="../media/image193.png"/><Relationship Id="rId3" Type="http://schemas.openxmlformats.org/officeDocument/2006/relationships/image" Target="../media/image190.png"/><Relationship Id="rId21" Type="http://schemas.openxmlformats.org/officeDocument/2006/relationships/customXml" Target="../ink/ink19.xml"/><Relationship Id="rId7" Type="http://schemas.openxmlformats.org/officeDocument/2006/relationships/customXml" Target="../ink/ink11.xml"/><Relationship Id="rId12" Type="http://schemas.openxmlformats.org/officeDocument/2006/relationships/image" Target="../media/image191.png"/><Relationship Id="rId17" Type="http://schemas.openxmlformats.org/officeDocument/2006/relationships/customXml" Target="../ink/ink17.xml"/><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13.xml"/><Relationship Id="rId15" Type="http://schemas.openxmlformats.org/officeDocument/2006/relationships/customXml" Target="../ink/ink15.xml"/><Relationship Id="rId23" Type="http://schemas.openxmlformats.org/officeDocument/2006/relationships/image" Target="../media/image189.png"/><Relationship Id="rId10" Type="http://schemas.openxmlformats.org/officeDocument/2006/relationships/image" Target="NULL"/><Relationship Id="rId19" Type="http://schemas.openxmlformats.org/officeDocument/2006/relationships/customXml" Target="../ink/ink18.xml"/><Relationship Id="rId4" Type="http://schemas.openxmlformats.org/officeDocument/2006/relationships/customXml" Target="../ink/ink10.xml"/><Relationship Id="rId9" Type="http://schemas.openxmlformats.org/officeDocument/2006/relationships/customXml" Target="../ink/ink12.xml"/><Relationship Id="rId14" Type="http://schemas.openxmlformats.org/officeDocument/2006/relationships/image" Target="../media/image192.png"/><Relationship Id="rId22" Type="http://schemas.openxmlformats.org/officeDocument/2006/relationships/image" Target="NULL"/></Relationships>
</file>

<file path=ppt/slides/_rels/slide71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docs.microsoft.com/en-us/dotnet/standard/base-types/formatting-types" TargetMode="Externa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hyperlink" Target="http://www.wpf-tutorial.com/styles/trigger-datatrigger-event-trigger/" TargetMode="External"/><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736.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3" Type="http://schemas.openxmlformats.org/officeDocument/2006/relationships/hyperlink" Target="https://github.com/efratiamar/3TA_Sample.git" TargetMode="External"/><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hyperlink" Target="https://github.com/efratiamar/3TA_Sample.git" TargetMode="External"/></Relationships>
</file>

<file path=ppt/slides/_rels/slide79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hyperlink" Target="https://github.com/efratiamar/3TA_Sample.git" TargetMode="External"/><Relationship Id="rId2" Type="http://schemas.openxmlformats.org/officeDocument/2006/relationships/hyperlink" Target="&#1491;&#1493;&#1496;%20&#1504;&#1496;%20-%20&#1504;&#1493;&#1513;&#1488;%2010%20-%20LinqToXml%20-%20XElement.pdf" TargetMode="Externa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2" Type="http://schemas.openxmlformats.org/officeDocument/2006/relationships/hyperlink" Target="https://docs.microsoft.com/en-us/dotnet/api/system.xml.serialization.xmlserializer?view=netframework-4.8"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1 – מבוא והכרת השפה</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227206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DA95-7AAA-43F4-85B1-79B121419634}"/>
              </a:ext>
            </a:extLst>
          </p:cNvPr>
          <p:cNvSpPr>
            <a:spLocks noGrp="1"/>
          </p:cNvSpPr>
          <p:nvPr>
            <p:ph type="title"/>
          </p:nvPr>
        </p:nvSpPr>
        <p:spPr>
          <a:xfrm>
            <a:off x="2063552" y="2420888"/>
            <a:ext cx="7239000" cy="1336144"/>
          </a:xfrm>
        </p:spPr>
        <p:txBody>
          <a:bodyPr>
            <a:normAutofit/>
          </a:bodyPr>
          <a:lstStyle/>
          <a:p>
            <a:pPr algn="ctr"/>
            <a:r>
              <a:rPr lang="he-IL" dirty="0"/>
              <a:t>נדגים פרוייקט מצטיין אחד כדי לתת תחושה ומוטיבציה...</a:t>
            </a:r>
            <a:endParaRPr lang="en-US" dirty="0"/>
          </a:p>
        </p:txBody>
      </p:sp>
      <p:sp>
        <p:nvSpPr>
          <p:cNvPr id="4" name="Slide Number Placeholder 3">
            <a:extLst>
              <a:ext uri="{FF2B5EF4-FFF2-40B4-BE49-F238E27FC236}">
                <a16:creationId xmlns:a16="http://schemas.microsoft.com/office/drawing/2014/main" id="{445BFFD9-7F42-46D7-ACC9-51ABD1C0A273}"/>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74861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ADCB-B585-450B-8776-AAE028B02727}"/>
              </a:ext>
            </a:extLst>
          </p:cNvPr>
          <p:cNvSpPr>
            <a:spLocks noGrp="1"/>
          </p:cNvSpPr>
          <p:nvPr>
            <p:ph type="title"/>
          </p:nvPr>
        </p:nvSpPr>
        <p:spPr>
          <a:xfrm>
            <a:off x="1985776" y="82368"/>
            <a:ext cx="7239000" cy="667508"/>
          </a:xfrm>
        </p:spPr>
        <p:txBody>
          <a:bodyPr>
            <a:normAutofit fontScale="90000"/>
          </a:bodyPr>
          <a:lstStyle/>
          <a:p>
            <a:pPr algn="ctr"/>
            <a:r>
              <a:rPr lang="he-IL" sz="4400" dirty="0"/>
              <a:t>טיפוסי הפניה</a:t>
            </a:r>
            <a:r>
              <a:rPr lang="en-US" sz="3600" dirty="0"/>
              <a:t>REFERECE TYPES </a:t>
            </a:r>
          </a:p>
        </p:txBody>
      </p:sp>
      <p:sp>
        <p:nvSpPr>
          <p:cNvPr id="3" name="Content Placeholder 2">
            <a:extLst>
              <a:ext uri="{FF2B5EF4-FFF2-40B4-BE49-F238E27FC236}">
                <a16:creationId xmlns:a16="http://schemas.microsoft.com/office/drawing/2014/main" id="{53B5B3E3-FAEE-4DB9-8A16-11B2B00CC9FC}"/>
              </a:ext>
            </a:extLst>
          </p:cNvPr>
          <p:cNvSpPr>
            <a:spLocks noGrp="1"/>
          </p:cNvSpPr>
          <p:nvPr>
            <p:ph idx="1"/>
          </p:nvPr>
        </p:nvSpPr>
        <p:spPr>
          <a:xfrm>
            <a:off x="1985776" y="1124744"/>
            <a:ext cx="7387096" cy="4968552"/>
          </a:xfrm>
        </p:spPr>
        <p:txBody>
          <a:bodyPr>
            <a:normAutofit lnSpcReduction="10000"/>
          </a:bodyPr>
          <a:lstStyle/>
          <a:p>
            <a:r>
              <a:rPr lang="he-IL" sz="2400" b="1" dirty="0"/>
              <a:t>מהי הפניה? </a:t>
            </a:r>
          </a:p>
          <a:p>
            <a:pPr lvl="1"/>
            <a:r>
              <a:rPr lang="he-IL" sz="2400" dirty="0"/>
              <a:t>הפניה – היא מצביע ששקוף למשתמש.</a:t>
            </a:r>
          </a:p>
          <a:p>
            <a:pPr lvl="1"/>
            <a:r>
              <a:rPr lang="he-IL" sz="2400" dirty="0"/>
              <a:t>זהו מצביע אבל ללא שימוש ב*, כך שאין אפשרות להבחנה סמנטית בין שינוי המצביע לשינוי המוצבע.</a:t>
            </a:r>
          </a:p>
          <a:p>
            <a:pPr marL="0" indent="0">
              <a:buNone/>
            </a:pPr>
            <a:endParaRPr lang="en-US" sz="2400" b="1" dirty="0"/>
          </a:p>
          <a:p>
            <a:r>
              <a:rPr lang="he-IL" sz="2400" b="1" dirty="0"/>
              <a:t>הגדרת משתנה מטיפוס הפניה:</a:t>
            </a:r>
          </a:p>
          <a:p>
            <a:pPr lvl="1"/>
            <a:r>
              <a:rPr lang="he-IL" sz="2400" dirty="0"/>
              <a:t>כשמגדירים משתנה מטיפוס הפניה בעצם מגדירים מצביע לאובייקט מסוג מחלקה מסויימת.</a:t>
            </a:r>
          </a:p>
          <a:p>
            <a:pPr lvl="1"/>
            <a:r>
              <a:rPr lang="he-IL" sz="2400" dirty="0"/>
              <a:t>ולמרות שקשה לנו לזכור ולשים לב, ההתנהלות מאחורי הקלעים, היא של מצביע!!</a:t>
            </a:r>
          </a:p>
          <a:p>
            <a:endParaRPr lang="he-IL" sz="2400" b="1" dirty="0"/>
          </a:p>
          <a:p>
            <a:r>
              <a:rPr lang="he-IL" sz="2400" b="1" dirty="0"/>
              <a:t>טיפוסי הפניה יורשים ממחלקת </a:t>
            </a:r>
            <a:r>
              <a:rPr lang="en-US" sz="2400" b="1" dirty="0"/>
              <a:t>OBJECT</a:t>
            </a:r>
          </a:p>
        </p:txBody>
      </p:sp>
      <p:sp>
        <p:nvSpPr>
          <p:cNvPr id="4" name="Slide Number Placeholder 3">
            <a:extLst>
              <a:ext uri="{FF2B5EF4-FFF2-40B4-BE49-F238E27FC236}">
                <a16:creationId xmlns:a16="http://schemas.microsoft.com/office/drawing/2014/main" id="{84631E3D-155A-4BB5-A6AA-E9F6A881F66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19256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ADCB-B585-450B-8776-AAE028B02727}"/>
              </a:ext>
            </a:extLst>
          </p:cNvPr>
          <p:cNvSpPr>
            <a:spLocks noGrp="1"/>
          </p:cNvSpPr>
          <p:nvPr>
            <p:ph type="title"/>
          </p:nvPr>
        </p:nvSpPr>
        <p:spPr>
          <a:xfrm>
            <a:off x="1985776" y="82368"/>
            <a:ext cx="7239000" cy="667508"/>
          </a:xfrm>
        </p:spPr>
        <p:txBody>
          <a:bodyPr>
            <a:normAutofit fontScale="90000"/>
          </a:bodyPr>
          <a:lstStyle/>
          <a:p>
            <a:pPr algn="ctr"/>
            <a:r>
              <a:rPr lang="he-IL" sz="4400" dirty="0"/>
              <a:t>טיפוסי הפניה</a:t>
            </a:r>
            <a:r>
              <a:rPr lang="en-US" sz="3600" dirty="0"/>
              <a:t>REFERECE TYPES </a:t>
            </a:r>
          </a:p>
        </p:txBody>
      </p:sp>
      <p:sp>
        <p:nvSpPr>
          <p:cNvPr id="3" name="Content Placeholder 2">
            <a:extLst>
              <a:ext uri="{FF2B5EF4-FFF2-40B4-BE49-F238E27FC236}">
                <a16:creationId xmlns:a16="http://schemas.microsoft.com/office/drawing/2014/main" id="{53B5B3E3-FAEE-4DB9-8A16-11B2B00CC9FC}"/>
              </a:ext>
            </a:extLst>
          </p:cNvPr>
          <p:cNvSpPr>
            <a:spLocks noGrp="1"/>
          </p:cNvSpPr>
          <p:nvPr>
            <p:ph idx="1"/>
          </p:nvPr>
        </p:nvSpPr>
        <p:spPr>
          <a:xfrm>
            <a:off x="2347504" y="957721"/>
            <a:ext cx="6877272" cy="5389060"/>
          </a:xfrm>
        </p:spPr>
        <p:txBody>
          <a:bodyPr>
            <a:normAutofit lnSpcReduction="10000"/>
          </a:bodyPr>
          <a:lstStyle/>
          <a:p>
            <a:r>
              <a:rPr lang="he-IL" sz="2000" b="1" dirty="0"/>
              <a:t>הקצאת זיכרון למשתנה הפניה</a:t>
            </a:r>
            <a:r>
              <a:rPr lang="en-US" sz="2000" b="1" dirty="0"/>
              <a:t> </a:t>
            </a:r>
            <a:r>
              <a:rPr lang="he-IL" sz="2000" b="1" dirty="0"/>
              <a:t>ואתחולו:</a:t>
            </a:r>
            <a:endParaRPr lang="en-US" sz="2000" b="1" dirty="0"/>
          </a:p>
          <a:p>
            <a:pPr lvl="1"/>
            <a:r>
              <a:rPr lang="he-IL" sz="2000" dirty="0"/>
              <a:t>האחריות של המתכנת תהיה להקצות זיכרון לאובייקט ולאתחלו וזה יעשה בעזרת </a:t>
            </a:r>
            <a:r>
              <a:rPr lang="en-US" sz="2000" dirty="0"/>
              <a:t>new()</a:t>
            </a:r>
            <a:r>
              <a:rPr lang="he-IL" sz="2000" dirty="0"/>
              <a:t> והוא יוקצה על הערימה </a:t>
            </a:r>
            <a:r>
              <a:rPr lang="en-US" sz="2000" dirty="0"/>
              <a:t>(heap)</a:t>
            </a:r>
          </a:p>
          <a:p>
            <a:pPr marL="0" indent="0">
              <a:buNone/>
            </a:pPr>
            <a:endParaRPr lang="en-US" sz="2000" b="1" dirty="0"/>
          </a:p>
          <a:p>
            <a:r>
              <a:rPr lang="he-IL" sz="2000" b="1" dirty="0"/>
              <a:t>שחרור זיכרון למשתנה הפניה:</a:t>
            </a:r>
          </a:p>
          <a:p>
            <a:pPr lvl="1"/>
            <a:r>
              <a:rPr lang="he-IL" sz="2000" dirty="0"/>
              <a:t>האחריות לשחרור היא לא של המתכנת אלא של  ה</a:t>
            </a:r>
            <a:r>
              <a:rPr lang="en-US" sz="2000" dirty="0"/>
              <a:t>garbage collector</a:t>
            </a:r>
          </a:p>
          <a:p>
            <a:pPr lvl="1"/>
            <a:r>
              <a:rPr lang="he-IL" sz="2000" dirty="0"/>
              <a:t>בזמן ריצה, ה</a:t>
            </a:r>
            <a:r>
              <a:rPr lang="en-US" sz="2000" dirty="0"/>
              <a:t>CLR</a:t>
            </a:r>
            <a:r>
              <a:rPr lang="he-IL" sz="2000" dirty="0"/>
              <a:t> מחזיק טבלאות לניהול הערימה.</a:t>
            </a:r>
            <a:r>
              <a:rPr lang="en-US" sz="2000" dirty="0"/>
              <a:t> </a:t>
            </a:r>
            <a:r>
              <a:rPr lang="he-IL" sz="2000" dirty="0"/>
              <a:t>עבור כל עצם נשמרים, בין השאר:</a:t>
            </a:r>
          </a:p>
          <a:p>
            <a:pPr lvl="2"/>
            <a:r>
              <a:rPr lang="he-IL" sz="1700" dirty="0"/>
              <a:t>כתובתו בערימה</a:t>
            </a:r>
          </a:p>
          <a:p>
            <a:pPr lvl="2"/>
            <a:r>
              <a:rPr lang="he-IL" sz="1700" dirty="0"/>
              <a:t>מונה משתמשים (כמה ישויות משתמשות בהפניה זו כרגע)</a:t>
            </a:r>
          </a:p>
          <a:p>
            <a:pPr lvl="2"/>
            <a:r>
              <a:rPr lang="he-IL" sz="1700" dirty="0"/>
              <a:t>כאשר ה </a:t>
            </a:r>
            <a:r>
              <a:rPr lang="en-US" sz="1700" dirty="0"/>
              <a:t>CLR</a:t>
            </a:r>
            <a:r>
              <a:rPr lang="he-IL" sz="1700" dirty="0"/>
              <a:t> מוודא שאין עוד שימוש בעצם, הוא יפעיל </a:t>
            </a:r>
            <a:r>
              <a:rPr lang="en-US" sz="1700" dirty="0"/>
              <a:t>GC- Garbage Collector</a:t>
            </a:r>
            <a:endParaRPr lang="he-IL" sz="1700" dirty="0"/>
          </a:p>
          <a:p>
            <a:endParaRPr lang="en-US" sz="2000" b="1" dirty="0"/>
          </a:p>
          <a:p>
            <a:r>
              <a:rPr lang="he-IL" sz="2000" b="1" dirty="0"/>
              <a:t>השמה בין טיפוסי הפניה היא העתקת כתובת בין ההפניות (המצביעים)</a:t>
            </a:r>
          </a:p>
        </p:txBody>
      </p:sp>
      <p:sp>
        <p:nvSpPr>
          <p:cNvPr id="4" name="Slide Number Placeholder 3">
            <a:extLst>
              <a:ext uri="{FF2B5EF4-FFF2-40B4-BE49-F238E27FC236}">
                <a16:creationId xmlns:a16="http://schemas.microsoft.com/office/drawing/2014/main" id="{84631E3D-155A-4BB5-A6AA-E9F6A881F66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101</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7F569411-6D3F-4EE8-B0F6-64DAE827CDEA}"/>
              </a:ext>
            </a:extLst>
          </p:cNvPr>
          <p:cNvSpPr/>
          <p:nvPr/>
        </p:nvSpPr>
        <p:spPr>
          <a:xfrm>
            <a:off x="1985776" y="2113420"/>
            <a:ext cx="1733960" cy="667508"/>
          </a:xfrm>
          <a:prstGeom prst="wedgeRoundRectCallout">
            <a:avLst>
              <a:gd name="adj1" fmla="val 101318"/>
              <a:gd name="adj2" fmla="val 5926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prstClr val="black"/>
                </a:solidFill>
                <a:latin typeface="Trebuchet MS"/>
              </a:rPr>
              <a:t>Managed Code</a:t>
            </a:r>
          </a:p>
          <a:p>
            <a:pPr algn="ctr"/>
            <a:r>
              <a:rPr lang="he-IL" dirty="0">
                <a:solidFill>
                  <a:prstClr val="black"/>
                </a:solidFill>
                <a:latin typeface="Trebuchet MS"/>
                <a:cs typeface="Gisha" panose="020B0502040204020203" pitchFamily="34" charset="-79"/>
              </a:rPr>
              <a:t>קוד מנוהל</a:t>
            </a:r>
            <a:endParaRPr lang="en-US" dirty="0">
              <a:solidFill>
                <a:prstClr val="black"/>
              </a:solidFill>
              <a:latin typeface="Trebuchet MS"/>
            </a:endParaRPr>
          </a:p>
        </p:txBody>
      </p:sp>
    </p:spTree>
    <p:extLst>
      <p:ext uri="{BB962C8B-B14F-4D97-AF65-F5344CB8AC3E}">
        <p14:creationId xmlns:p14="http://schemas.microsoft.com/office/powerpoint/2010/main" val="26053938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ADCB-B585-450B-8776-AAE028B02727}"/>
              </a:ext>
            </a:extLst>
          </p:cNvPr>
          <p:cNvSpPr>
            <a:spLocks noGrp="1"/>
          </p:cNvSpPr>
          <p:nvPr>
            <p:ph type="title"/>
          </p:nvPr>
        </p:nvSpPr>
        <p:spPr>
          <a:xfrm>
            <a:off x="1985776" y="82368"/>
            <a:ext cx="7239000" cy="667508"/>
          </a:xfrm>
        </p:spPr>
        <p:txBody>
          <a:bodyPr>
            <a:normAutofit fontScale="90000"/>
          </a:bodyPr>
          <a:lstStyle/>
          <a:p>
            <a:pPr algn="ctr"/>
            <a:r>
              <a:rPr lang="he-IL" sz="4400" dirty="0"/>
              <a:t>טיפוסי הפניה</a:t>
            </a:r>
            <a:r>
              <a:rPr lang="en-US" sz="3600" dirty="0"/>
              <a:t>REFERECE TYPES </a:t>
            </a:r>
          </a:p>
        </p:txBody>
      </p:sp>
      <p:sp>
        <p:nvSpPr>
          <p:cNvPr id="3" name="Content Placeholder 2">
            <a:extLst>
              <a:ext uri="{FF2B5EF4-FFF2-40B4-BE49-F238E27FC236}">
                <a16:creationId xmlns:a16="http://schemas.microsoft.com/office/drawing/2014/main" id="{53B5B3E3-FAEE-4DB9-8A16-11B2B00CC9FC}"/>
              </a:ext>
            </a:extLst>
          </p:cNvPr>
          <p:cNvSpPr>
            <a:spLocks noGrp="1"/>
          </p:cNvSpPr>
          <p:nvPr>
            <p:ph idx="1"/>
          </p:nvPr>
        </p:nvSpPr>
        <p:spPr>
          <a:xfrm>
            <a:off x="2207568" y="842417"/>
            <a:ext cx="7239000" cy="5804120"/>
          </a:xfrm>
        </p:spPr>
        <p:txBody>
          <a:bodyPr>
            <a:normAutofit/>
          </a:bodyPr>
          <a:lstStyle/>
          <a:p>
            <a:r>
              <a:rPr lang="he-IL" sz="2400" b="1" dirty="0"/>
              <a:t>תחת ההגדרה טיפוסי הפניה נמצא את:</a:t>
            </a:r>
          </a:p>
          <a:p>
            <a:pPr marL="0" indent="0">
              <a:buNone/>
            </a:pPr>
            <a:endParaRPr lang="he-IL" sz="2400" dirty="0"/>
          </a:p>
          <a:p>
            <a:pPr algn="l" rtl="0">
              <a:lnSpc>
                <a:spcPct val="115000"/>
              </a:lnSpc>
              <a:buFont typeface="Wingdings" panose="05000000000000000000" pitchFamily="2" charset="2"/>
              <a:buChar char="v"/>
              <a:tabLst>
                <a:tab pos="228600" algn="l"/>
              </a:tabLst>
            </a:pPr>
            <a:r>
              <a:rPr lang="en-US" sz="2400" b="1" dirty="0">
                <a:latin typeface="Calibri"/>
                <a:ea typeface="Calibri"/>
                <a:cs typeface="Arial"/>
              </a:rPr>
              <a:t>Classes		class Foo {...}</a:t>
            </a:r>
          </a:p>
          <a:p>
            <a:pPr algn="l" rtl="0">
              <a:lnSpc>
                <a:spcPct val="115000"/>
              </a:lnSpc>
              <a:buFont typeface="Wingdings" panose="05000000000000000000" pitchFamily="2" charset="2"/>
              <a:buChar char="v"/>
              <a:tabLst>
                <a:tab pos="228600" algn="l"/>
              </a:tabLst>
            </a:pPr>
            <a:r>
              <a:rPr lang="en-US" sz="2400" dirty="0">
                <a:latin typeface="Calibri"/>
                <a:ea typeface="Calibri"/>
                <a:cs typeface="Arial"/>
              </a:rPr>
              <a:t>Strings           	string s = "Hello world";</a:t>
            </a:r>
          </a:p>
          <a:p>
            <a:pPr algn="l" rtl="0">
              <a:lnSpc>
                <a:spcPct val="115000"/>
              </a:lnSpc>
              <a:buFont typeface="Wingdings" panose="05000000000000000000" pitchFamily="2" charset="2"/>
              <a:buChar char="v"/>
              <a:tabLst>
                <a:tab pos="228600" algn="l"/>
              </a:tabLst>
            </a:pPr>
            <a:r>
              <a:rPr lang="en-US" sz="2400" dirty="0">
                <a:latin typeface="Calibri"/>
                <a:ea typeface="Calibri"/>
                <a:cs typeface="Arial"/>
              </a:rPr>
              <a:t>Interfaces</a:t>
            </a:r>
            <a:r>
              <a:rPr lang="he-IL" sz="2400" dirty="0">
                <a:latin typeface="Calibri"/>
                <a:ea typeface="Calibri"/>
                <a:cs typeface="Arial"/>
              </a:rPr>
              <a:t> </a:t>
            </a:r>
            <a:r>
              <a:rPr lang="en-US" sz="2400" dirty="0">
                <a:latin typeface="Calibri"/>
                <a:ea typeface="Calibri"/>
                <a:cs typeface="Arial"/>
              </a:rPr>
              <a:t>		Interface Foo {...}</a:t>
            </a:r>
          </a:p>
          <a:p>
            <a:pPr algn="l" rtl="0">
              <a:lnSpc>
                <a:spcPct val="115000"/>
              </a:lnSpc>
              <a:buFont typeface="Wingdings" panose="05000000000000000000" pitchFamily="2" charset="2"/>
              <a:buChar char="v"/>
              <a:tabLst>
                <a:tab pos="228600" algn="l"/>
              </a:tabLst>
            </a:pPr>
            <a:r>
              <a:rPr lang="en-US" sz="2400" dirty="0">
                <a:latin typeface="Calibri"/>
                <a:ea typeface="Calibri"/>
                <a:cs typeface="Arial"/>
              </a:rPr>
              <a:t>Arrays		string[] a = new string[10];</a:t>
            </a:r>
          </a:p>
          <a:p>
            <a:pPr algn="l" rtl="0">
              <a:lnSpc>
                <a:spcPct val="115000"/>
              </a:lnSpc>
              <a:buFont typeface="Wingdings" panose="05000000000000000000" pitchFamily="2" charset="2"/>
              <a:buChar char="v"/>
              <a:tabLst>
                <a:tab pos="228600" algn="l"/>
              </a:tabLst>
            </a:pPr>
            <a:r>
              <a:rPr lang="en-US" sz="2400" dirty="0">
                <a:latin typeface="Calibri"/>
                <a:ea typeface="Calibri"/>
                <a:cs typeface="Arial"/>
              </a:rPr>
              <a:t>Delegates</a:t>
            </a:r>
            <a:r>
              <a:rPr lang="he-IL" sz="2400" dirty="0">
                <a:latin typeface="Calibri"/>
                <a:ea typeface="Calibri"/>
                <a:cs typeface="Arial"/>
              </a:rPr>
              <a:t> </a:t>
            </a:r>
            <a:r>
              <a:rPr lang="en-US" sz="2400" dirty="0">
                <a:latin typeface="Calibri"/>
                <a:ea typeface="Calibri"/>
                <a:cs typeface="Arial"/>
              </a:rPr>
              <a:t>		delegate void Empty();</a:t>
            </a:r>
          </a:p>
          <a:p>
            <a:endParaRPr lang="he-IL" sz="2400" dirty="0"/>
          </a:p>
        </p:txBody>
      </p:sp>
      <p:sp>
        <p:nvSpPr>
          <p:cNvPr id="4" name="Slide Number Placeholder 3">
            <a:extLst>
              <a:ext uri="{FF2B5EF4-FFF2-40B4-BE49-F238E27FC236}">
                <a16:creationId xmlns:a16="http://schemas.microsoft.com/office/drawing/2014/main" id="{84631E3D-155A-4BB5-A6AA-E9F6A881F66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102</a:t>
            </a:fld>
            <a:endParaRPr lang="he-IL">
              <a:solidFill>
                <a:srgbClr val="B13F9A"/>
              </a:solidFill>
              <a:latin typeface="Trebuchet MS"/>
              <a:cs typeface="Gisha" panose="020B0502040204020203" pitchFamily="34" charset="-79"/>
            </a:endParaRPr>
          </a:p>
        </p:txBody>
      </p:sp>
      <p:sp>
        <p:nvSpPr>
          <p:cNvPr id="6" name="Callout: Bent Line 5">
            <a:extLst>
              <a:ext uri="{FF2B5EF4-FFF2-40B4-BE49-F238E27FC236}">
                <a16:creationId xmlns:a16="http://schemas.microsoft.com/office/drawing/2014/main" id="{DABCBC22-798B-4661-96E0-3725CAFB0655}"/>
              </a:ext>
            </a:extLst>
          </p:cNvPr>
          <p:cNvSpPr/>
          <p:nvPr/>
        </p:nvSpPr>
        <p:spPr>
          <a:xfrm>
            <a:off x="2351584" y="4797152"/>
            <a:ext cx="2785048" cy="936104"/>
          </a:xfrm>
          <a:prstGeom prst="borderCallout2">
            <a:avLst>
              <a:gd name="adj1" fmla="val -8723"/>
              <a:gd name="adj2" fmla="val 48782"/>
              <a:gd name="adj3" fmla="val -136366"/>
              <a:gd name="adj4" fmla="val 81337"/>
              <a:gd name="adj5" fmla="val -289339"/>
              <a:gd name="adj6" fmla="val 4488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מחלקה הוא טיפוס ההפניה העיקרי ונתמקד בו במצגת זו.</a:t>
            </a:r>
            <a:endParaRPr lang="en-US" sz="1400" b="1" dirty="0">
              <a:solidFill>
                <a:prstClr val="black"/>
              </a:solidFill>
              <a:latin typeface="Trebuchet MS"/>
            </a:endParaRPr>
          </a:p>
        </p:txBody>
      </p:sp>
      <p:sp>
        <p:nvSpPr>
          <p:cNvPr id="7" name="Callout: Bent Line 6">
            <a:extLst>
              <a:ext uri="{FF2B5EF4-FFF2-40B4-BE49-F238E27FC236}">
                <a16:creationId xmlns:a16="http://schemas.microsoft.com/office/drawing/2014/main" id="{67849CB7-4DC8-429A-ABCC-40D328D830B0}"/>
              </a:ext>
            </a:extLst>
          </p:cNvPr>
          <p:cNvSpPr/>
          <p:nvPr/>
        </p:nvSpPr>
        <p:spPr>
          <a:xfrm>
            <a:off x="5955705" y="4797152"/>
            <a:ext cx="3312368" cy="936104"/>
          </a:xfrm>
          <a:prstGeom prst="borderCallout2">
            <a:avLst>
              <a:gd name="adj1" fmla="val -9370"/>
              <a:gd name="adj2" fmla="val 49903"/>
              <a:gd name="adj3" fmla="val -152472"/>
              <a:gd name="adj4" fmla="val 101033"/>
              <a:gd name="adj5" fmla="val -241216"/>
              <a:gd name="adj6" fmla="val 64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highlight>
                  <a:srgbClr val="FFFF00"/>
                </a:highlight>
                <a:latin typeface="Trebuchet MS"/>
                <a:cs typeface="Gisha" panose="020B0502040204020203" pitchFamily="34" charset="-79"/>
              </a:rPr>
              <a:t>מחרוזות הן טיפוסי הפניה </a:t>
            </a:r>
            <a:r>
              <a:rPr lang="he-IL" sz="1200" b="1" dirty="0">
                <a:solidFill>
                  <a:prstClr val="black"/>
                </a:solidFill>
                <a:latin typeface="Trebuchet MS"/>
                <a:cs typeface="Gisha" panose="020B0502040204020203" pitchFamily="34" charset="-79"/>
              </a:rPr>
              <a:t>ומוקצים על הערימה.</a:t>
            </a:r>
          </a:p>
          <a:p>
            <a:pPr algn="ctr"/>
            <a:r>
              <a:rPr lang="he-IL" sz="1200" b="1" dirty="0">
                <a:solidFill>
                  <a:prstClr val="black"/>
                </a:solidFill>
                <a:latin typeface="Trebuchet MS"/>
                <a:cs typeface="Gisha" panose="020B0502040204020203" pitchFamily="34" charset="-79"/>
              </a:rPr>
              <a:t>אך מתנהגות כמו טיפוסי ערך בהשמה. יהיה מובן יותר בהמשך.</a:t>
            </a:r>
            <a:endParaRPr lang="en-US" sz="1200" b="1" dirty="0">
              <a:solidFill>
                <a:prstClr val="black"/>
              </a:solidFill>
              <a:latin typeface="Trebuchet MS"/>
            </a:endParaRPr>
          </a:p>
        </p:txBody>
      </p:sp>
    </p:spTree>
    <p:extLst>
      <p:ext uri="{BB962C8B-B14F-4D97-AF65-F5344CB8AC3E}">
        <p14:creationId xmlns:p14="http://schemas.microsoft.com/office/powerpoint/2010/main" val="835919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353612"/>
            <a:ext cx="7239000" cy="594320"/>
          </a:xfrm>
        </p:spPr>
        <p:txBody>
          <a:bodyPr/>
          <a:lstStyle/>
          <a:p>
            <a:pPr algn="ctr"/>
            <a:r>
              <a:rPr lang="en-US" dirty="0"/>
              <a:t>Class </a:t>
            </a:r>
            <a:r>
              <a:rPr lang="en-US" sz="2400" dirty="0"/>
              <a:t>is</a:t>
            </a:r>
            <a:r>
              <a:rPr lang="en-US" dirty="0"/>
              <a:t> reference type</a:t>
            </a:r>
            <a:endParaRPr lang="he-IL" dirty="0"/>
          </a:p>
        </p:txBody>
      </p:sp>
      <p:sp>
        <p:nvSpPr>
          <p:cNvPr id="3" name="מציין מיקום תוכן 2"/>
          <p:cNvSpPr>
            <a:spLocks noGrp="1"/>
          </p:cNvSpPr>
          <p:nvPr>
            <p:ph idx="1"/>
          </p:nvPr>
        </p:nvSpPr>
        <p:spPr>
          <a:xfrm>
            <a:off x="2063552" y="1192774"/>
            <a:ext cx="7239000" cy="4396466"/>
          </a:xfrm>
        </p:spPr>
        <p:txBody>
          <a:bodyPr>
            <a:normAutofit/>
          </a:bodyPr>
          <a:lstStyle/>
          <a:p>
            <a:r>
              <a:rPr lang="he-IL" sz="2000" dirty="0"/>
              <a:t>מחלקה ב</a:t>
            </a:r>
            <a:r>
              <a:rPr lang="en-US" sz="2000" dirty="0"/>
              <a:t>C</a:t>
            </a:r>
            <a:r>
              <a:rPr lang="he-IL" sz="2000" dirty="0"/>
              <a:t># היא מטיפוס הפניה </a:t>
            </a:r>
            <a:r>
              <a:rPr lang="en-US" sz="2000" dirty="0"/>
              <a:t>reference type</a:t>
            </a:r>
            <a:r>
              <a:rPr lang="he-IL" sz="2000" dirty="0"/>
              <a:t> – כלומר האובייקטים בזמן ריצה מוקצים/מאוחסנים על </a:t>
            </a:r>
            <a:r>
              <a:rPr lang="he-IL" sz="2000" b="1" dirty="0"/>
              <a:t>הערימה</a:t>
            </a:r>
            <a:r>
              <a:rPr lang="he-IL" sz="2000" dirty="0"/>
              <a:t> (</a:t>
            </a:r>
            <a:r>
              <a:rPr lang="en-US" sz="2000" dirty="0"/>
              <a:t>heap</a:t>
            </a:r>
            <a:r>
              <a:rPr lang="he-IL" sz="2000" dirty="0"/>
              <a:t>).</a:t>
            </a:r>
          </a:p>
          <a:p>
            <a:r>
              <a:rPr lang="he-IL" sz="2000" b="1" dirty="0"/>
              <a:t>כשמגדירים אובייקט מטיפוס מחלקה נוצרת רק הפניה (מעין מצביע):</a:t>
            </a:r>
          </a:p>
          <a:p>
            <a:pPr lvl="1"/>
            <a:r>
              <a:rPr lang="he-IL" sz="2000" dirty="0">
                <a:solidFill>
                  <a:schemeClr val="tx1"/>
                </a:solidFill>
              </a:rPr>
              <a:t>כדי ליצור מופע/אובייקט המשוייך להפניה (להקצות זיכרון לאובייקט)</a:t>
            </a:r>
            <a:r>
              <a:rPr lang="en-US" sz="2000" dirty="0">
                <a:solidFill>
                  <a:schemeClr val="tx1"/>
                </a:solidFill>
              </a:rPr>
              <a:t> </a:t>
            </a:r>
            <a:r>
              <a:rPr lang="he-IL" sz="2000" dirty="0">
                <a:solidFill>
                  <a:schemeClr val="tx1"/>
                </a:solidFill>
              </a:rPr>
              <a:t>אזי יש לקרוא ל </a:t>
            </a:r>
            <a:r>
              <a:rPr lang="en-US" sz="2000" dirty="0">
                <a:solidFill>
                  <a:schemeClr val="tx1"/>
                </a:solidFill>
              </a:rPr>
              <a:t>new()</a:t>
            </a:r>
            <a:r>
              <a:rPr lang="he-IL" sz="2000" dirty="0">
                <a:solidFill>
                  <a:schemeClr val="tx1"/>
                </a:solidFill>
              </a:rPr>
              <a:t>.</a:t>
            </a:r>
          </a:p>
          <a:p>
            <a:pPr lvl="1"/>
            <a:r>
              <a:rPr lang="he-IL" sz="2000" b="1" dirty="0">
                <a:solidFill>
                  <a:schemeClr val="tx1"/>
                </a:solidFill>
              </a:rPr>
              <a:t>אחרת, לא יוקצה זיכרון וכן לא יאותחלו השדות</a:t>
            </a:r>
            <a:endParaRPr lang="en-US" sz="2000" b="1" dirty="0">
              <a:solidFill>
                <a:schemeClr val="tx1"/>
              </a:solidFill>
            </a:endParaRPr>
          </a:p>
          <a:p>
            <a:pPr lvl="1"/>
            <a:r>
              <a:rPr lang="he-IL" sz="2000" dirty="0">
                <a:solidFill>
                  <a:schemeClr val="tx1"/>
                </a:solidFill>
              </a:rPr>
              <a:t>במידה ולא קראנו ל </a:t>
            </a:r>
            <a:r>
              <a:rPr lang="en-US" sz="2000" dirty="0">
                <a:solidFill>
                  <a:schemeClr val="tx1"/>
                </a:solidFill>
              </a:rPr>
              <a:t>new()</a:t>
            </a:r>
            <a:r>
              <a:rPr lang="he-IL" sz="2000" dirty="0">
                <a:solidFill>
                  <a:schemeClr val="tx1"/>
                </a:solidFill>
              </a:rPr>
              <a:t> אזי</a:t>
            </a:r>
            <a:r>
              <a:rPr lang="en-US" sz="2000" dirty="0">
                <a:solidFill>
                  <a:schemeClr val="tx1"/>
                </a:solidFill>
              </a:rPr>
              <a:t> </a:t>
            </a:r>
            <a:r>
              <a:rPr lang="he-IL" sz="2000" dirty="0">
                <a:solidFill>
                  <a:schemeClr val="tx1"/>
                </a:solidFill>
              </a:rPr>
              <a:t>המצביע יאותחל ב </a:t>
            </a:r>
            <a:r>
              <a:rPr lang="en-US" sz="2000" dirty="0">
                <a:solidFill>
                  <a:schemeClr val="tx1"/>
                </a:solidFill>
              </a:rPr>
              <a:t>null</a:t>
            </a:r>
            <a:r>
              <a:rPr lang="he-IL" sz="2000" dirty="0">
                <a:solidFill>
                  <a:schemeClr val="tx1"/>
                </a:solidFill>
              </a:rPr>
              <a:t>.</a:t>
            </a:r>
          </a:p>
          <a:p>
            <a:r>
              <a:rPr lang="he-IL" sz="2000" b="1" dirty="0"/>
              <a:t>השמה תהיה העתקה בין הפניות (מצביעים)</a:t>
            </a:r>
            <a:r>
              <a:rPr lang="he-IL" sz="2000" dirty="0"/>
              <a:t>, כך שבעקבות ההשמה יש שתי הפניות לאותה כתובת בזיכרון.</a:t>
            </a:r>
          </a:p>
          <a:p>
            <a:r>
              <a:rPr lang="he-IL" sz="2000" dirty="0"/>
              <a:t>אין זה תפקידינו לשחרר את האובייקט או להפעיל </a:t>
            </a:r>
            <a:r>
              <a:rPr lang="en-US" sz="2000" dirty="0"/>
              <a:t>Garbage Collector</a:t>
            </a:r>
            <a:r>
              <a:rPr lang="he-IL" sz="2000" dirty="0"/>
              <a:t> (</a:t>
            </a:r>
            <a:r>
              <a:rPr lang="he-IL" sz="2000" b="1" dirty="0"/>
              <a:t>אוסף אשפה)</a:t>
            </a:r>
            <a:r>
              <a:rPr lang="he-IL" sz="2000" dirty="0"/>
              <a:t>, ואין דרך לדעת מתי יופעל.</a:t>
            </a: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1291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08C123-CBC5-4C7F-A114-340485C545B9}"/>
              </a:ext>
            </a:extLst>
          </p:cNvPr>
          <p:cNvSpPr>
            <a:spLocks noGrp="1"/>
          </p:cNvSpPr>
          <p:nvPr>
            <p:ph type="sldNum" sz="quarter" idx="12"/>
          </p:nvPr>
        </p:nvSpPr>
        <p:spPr>
          <a:xfrm>
            <a:off x="1859773" y="6580691"/>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104</a:t>
            </a:fld>
            <a:endParaRPr lang="he-IL" dirty="0">
              <a:solidFill>
                <a:srgbClr val="B13F9A"/>
              </a:solidFill>
              <a:latin typeface="Trebuchet MS"/>
              <a:cs typeface="Gisha" panose="020B0502040204020203" pitchFamily="34" charset="-79"/>
            </a:endParaRPr>
          </a:p>
        </p:txBody>
      </p:sp>
      <p:grpSp>
        <p:nvGrpSpPr>
          <p:cNvPr id="9" name="Group 8">
            <a:extLst>
              <a:ext uri="{FF2B5EF4-FFF2-40B4-BE49-F238E27FC236}">
                <a16:creationId xmlns:a16="http://schemas.microsoft.com/office/drawing/2014/main" id="{2046FB33-915E-4B56-9DE1-287BA01378D8}"/>
              </a:ext>
            </a:extLst>
          </p:cNvPr>
          <p:cNvGrpSpPr/>
          <p:nvPr/>
        </p:nvGrpSpPr>
        <p:grpSpPr>
          <a:xfrm>
            <a:off x="5807968" y="1013321"/>
            <a:ext cx="1356340" cy="2550172"/>
            <a:chOff x="335773" y="3059988"/>
            <a:chExt cx="1645920" cy="2828724"/>
          </a:xfrm>
        </p:grpSpPr>
        <p:sp>
          <p:nvSpPr>
            <p:cNvPr id="23" name="Rechteck 22">
              <a:extLst>
                <a:ext uri="{FF2B5EF4-FFF2-40B4-BE49-F238E27FC236}">
                  <a16:creationId xmlns:a16="http://schemas.microsoft.com/office/drawing/2014/main" id="{DCCF5247-1FD2-4174-A298-0A98D9181E79}"/>
                </a:ext>
              </a:extLst>
            </p:cNvPr>
            <p:cNvSpPr/>
            <p:nvPr/>
          </p:nvSpPr>
          <p:spPr>
            <a:xfrm>
              <a:off x="335773" y="5157192"/>
              <a:ext cx="1645920" cy="731520"/>
            </a:xfrm>
            <a:prstGeom prst="rect">
              <a:avLst/>
            </a:prstGeom>
            <a:solidFill>
              <a:srgbClr val="FF0066">
                <a:alpha val="5000"/>
              </a:srgbClr>
            </a:solidFill>
            <a:ln w="180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FF0066"/>
                  </a:solidFill>
                  <a:latin typeface="Trebuchet MS"/>
                </a:rPr>
                <a:t>B</a:t>
              </a:r>
            </a:p>
          </p:txBody>
        </p:sp>
        <p:sp>
          <p:nvSpPr>
            <p:cNvPr id="19" name="Rechteck 22">
              <a:extLst>
                <a:ext uri="{FF2B5EF4-FFF2-40B4-BE49-F238E27FC236}">
                  <a16:creationId xmlns:a16="http://schemas.microsoft.com/office/drawing/2014/main" id="{200A6D75-E077-4CCF-8593-866FC6D5C578}"/>
                </a:ext>
              </a:extLst>
            </p:cNvPr>
            <p:cNvSpPr/>
            <p:nvPr/>
          </p:nvSpPr>
          <p:spPr>
            <a:xfrm>
              <a:off x="335773" y="3059988"/>
              <a:ext cx="1645920" cy="731520"/>
            </a:xfrm>
            <a:prstGeom prst="rect">
              <a:avLst/>
            </a:prstGeom>
            <a:solidFill>
              <a:srgbClr val="FF0066">
                <a:alpha val="5000"/>
              </a:srgbClr>
            </a:solidFill>
            <a:ln w="180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FF0066"/>
                  </a:solidFill>
                  <a:latin typeface="Trebuchet MS"/>
                </a:rPr>
                <a:t>Object</a:t>
              </a:r>
            </a:p>
          </p:txBody>
        </p:sp>
        <p:sp>
          <p:nvSpPr>
            <p:cNvPr id="20" name="Rechteck 22">
              <a:extLst>
                <a:ext uri="{FF2B5EF4-FFF2-40B4-BE49-F238E27FC236}">
                  <a16:creationId xmlns:a16="http://schemas.microsoft.com/office/drawing/2014/main" id="{3F13EBAD-D46F-4013-A27D-551C1E56D0F3}"/>
                </a:ext>
              </a:extLst>
            </p:cNvPr>
            <p:cNvSpPr/>
            <p:nvPr/>
          </p:nvSpPr>
          <p:spPr>
            <a:xfrm>
              <a:off x="335773" y="4110585"/>
              <a:ext cx="1645920" cy="731520"/>
            </a:xfrm>
            <a:prstGeom prst="rect">
              <a:avLst/>
            </a:prstGeom>
            <a:solidFill>
              <a:srgbClr val="FF0066">
                <a:alpha val="5000"/>
              </a:srgbClr>
            </a:solidFill>
            <a:ln w="180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FF0066"/>
                  </a:solidFill>
                  <a:latin typeface="Trebuchet MS"/>
                </a:rPr>
                <a:t>A</a:t>
              </a:r>
            </a:p>
          </p:txBody>
        </p:sp>
        <p:sp>
          <p:nvSpPr>
            <p:cNvPr id="30" name="Flèche : bas 29">
              <a:extLst>
                <a:ext uri="{FF2B5EF4-FFF2-40B4-BE49-F238E27FC236}">
                  <a16:creationId xmlns:a16="http://schemas.microsoft.com/office/drawing/2014/main" id="{168807E8-8DB6-4B2F-B886-1937539209FF}"/>
                </a:ext>
              </a:extLst>
            </p:cNvPr>
            <p:cNvSpPr/>
            <p:nvPr/>
          </p:nvSpPr>
          <p:spPr>
            <a:xfrm rot="10800000">
              <a:off x="1067294" y="3740835"/>
              <a:ext cx="182880" cy="365760"/>
            </a:xfrm>
            <a:prstGeom prst="downArrow">
              <a:avLst/>
            </a:prstGeom>
            <a:solidFill>
              <a:srgbClr val="66CC00">
                <a:alpha val="5000"/>
              </a:srgbClr>
            </a:solidFill>
            <a:ln w="18000">
              <a:solidFill>
                <a:srgbClr val="66CC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66CC00"/>
                </a:solidFill>
                <a:latin typeface="Trebuchet MS"/>
              </a:endParaRPr>
            </a:p>
          </p:txBody>
        </p:sp>
        <p:sp>
          <p:nvSpPr>
            <p:cNvPr id="27" name="Flèche : bas 29">
              <a:extLst>
                <a:ext uri="{FF2B5EF4-FFF2-40B4-BE49-F238E27FC236}">
                  <a16:creationId xmlns:a16="http://schemas.microsoft.com/office/drawing/2014/main" id="{86F4CFE4-6DB2-475F-920E-83304A3CBCFC}"/>
                </a:ext>
              </a:extLst>
            </p:cNvPr>
            <p:cNvSpPr/>
            <p:nvPr/>
          </p:nvSpPr>
          <p:spPr>
            <a:xfrm rot="10800000">
              <a:off x="1067293" y="4791432"/>
              <a:ext cx="182880" cy="365760"/>
            </a:xfrm>
            <a:prstGeom prst="downArrow">
              <a:avLst/>
            </a:prstGeom>
            <a:solidFill>
              <a:srgbClr val="66CC00">
                <a:alpha val="5000"/>
              </a:srgbClr>
            </a:solidFill>
            <a:ln w="18000">
              <a:solidFill>
                <a:srgbClr val="66CC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de-DE">
                <a:solidFill>
                  <a:srgbClr val="66CC00"/>
                </a:solidFill>
                <a:latin typeface="Trebuchet MS"/>
              </a:endParaRPr>
            </a:p>
          </p:txBody>
        </p:sp>
      </p:grpSp>
      <p:sp>
        <p:nvSpPr>
          <p:cNvPr id="2" name="Title 1">
            <a:extLst>
              <a:ext uri="{FF2B5EF4-FFF2-40B4-BE49-F238E27FC236}">
                <a16:creationId xmlns:a16="http://schemas.microsoft.com/office/drawing/2014/main" id="{A459B22B-901B-42CA-9E2F-767D24A82B61}"/>
              </a:ext>
            </a:extLst>
          </p:cNvPr>
          <p:cNvSpPr>
            <a:spLocks noGrp="1"/>
          </p:cNvSpPr>
          <p:nvPr>
            <p:ph type="title"/>
          </p:nvPr>
        </p:nvSpPr>
        <p:spPr>
          <a:xfrm>
            <a:off x="5591945" y="165268"/>
            <a:ext cx="4917480" cy="423449"/>
          </a:xfrm>
          <a:solidFill>
            <a:schemeClr val="bg1"/>
          </a:solidFill>
        </p:spPr>
        <p:txBody>
          <a:bodyPr>
            <a:noAutofit/>
          </a:bodyPr>
          <a:lstStyle/>
          <a:p>
            <a:pPr algn="ctr"/>
            <a:r>
              <a:rPr lang="he-IL" sz="2400" dirty="0"/>
              <a:t>דוגמית – ירושה, הרשאות, הפניה</a:t>
            </a:r>
            <a:endParaRPr lang="en-IL" sz="2400" dirty="0"/>
          </a:p>
        </p:txBody>
      </p:sp>
      <p:grpSp>
        <p:nvGrpSpPr>
          <p:cNvPr id="7" name="Group 6">
            <a:extLst>
              <a:ext uri="{FF2B5EF4-FFF2-40B4-BE49-F238E27FC236}">
                <a16:creationId xmlns:a16="http://schemas.microsoft.com/office/drawing/2014/main" id="{7105684E-26B5-4BF2-96A5-2FFD2712D700}"/>
              </a:ext>
            </a:extLst>
          </p:cNvPr>
          <p:cNvGrpSpPr/>
          <p:nvPr/>
        </p:nvGrpSpPr>
        <p:grpSpPr>
          <a:xfrm>
            <a:off x="1727831" y="197773"/>
            <a:ext cx="3261297" cy="4269710"/>
            <a:chOff x="4485864" y="1648833"/>
            <a:chExt cx="3842601" cy="4996557"/>
          </a:xfrm>
        </p:grpSpPr>
        <p:pic>
          <p:nvPicPr>
            <p:cNvPr id="8" name="Picture 7">
              <a:extLst>
                <a:ext uri="{FF2B5EF4-FFF2-40B4-BE49-F238E27FC236}">
                  <a16:creationId xmlns:a16="http://schemas.microsoft.com/office/drawing/2014/main" id="{9B808AE8-7A78-4E13-B410-826595393BA4}"/>
                </a:ext>
              </a:extLst>
            </p:cNvPr>
            <p:cNvPicPr>
              <a:picLocks noChangeAspect="1"/>
            </p:cNvPicPr>
            <p:nvPr/>
          </p:nvPicPr>
          <p:blipFill>
            <a:blip r:embed="rId2"/>
            <a:stretch>
              <a:fillRect/>
            </a:stretch>
          </p:blipFill>
          <p:spPr>
            <a:xfrm>
              <a:off x="4485864" y="1648833"/>
              <a:ext cx="3842601" cy="465120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F6C84F5-B3B1-4B1A-88E0-1CE9D912A42C}"/>
                </a:ext>
              </a:extLst>
            </p:cNvPr>
            <p:cNvPicPr>
              <a:picLocks noChangeAspect="1"/>
            </p:cNvPicPr>
            <p:nvPr/>
          </p:nvPicPr>
          <p:blipFill>
            <a:blip r:embed="rId3"/>
            <a:stretch>
              <a:fillRect/>
            </a:stretch>
          </p:blipFill>
          <p:spPr>
            <a:xfrm>
              <a:off x="5604607" y="5013176"/>
              <a:ext cx="911609" cy="1632214"/>
            </a:xfrm>
            <a:prstGeom prst="rect">
              <a:avLst/>
            </a:prstGeom>
            <a:ln>
              <a:noFill/>
            </a:ln>
            <a:effectLst>
              <a:outerShdw blurRad="292100" dist="139700" dir="2700000" algn="tl" rotWithShape="0">
                <a:srgbClr val="333333">
                  <a:alpha val="65000"/>
                </a:srgbClr>
              </a:outerShdw>
            </a:effectLst>
          </p:spPr>
        </p:pic>
      </p:grpSp>
      <p:sp>
        <p:nvSpPr>
          <p:cNvPr id="6" name="TextBox 5">
            <a:extLst>
              <a:ext uri="{FF2B5EF4-FFF2-40B4-BE49-F238E27FC236}">
                <a16:creationId xmlns:a16="http://schemas.microsoft.com/office/drawing/2014/main" id="{FF4BB1DB-FA31-4F4E-9532-0AD153308915}"/>
              </a:ext>
            </a:extLst>
          </p:cNvPr>
          <p:cNvSpPr txBox="1"/>
          <p:nvPr/>
        </p:nvSpPr>
        <p:spPr>
          <a:xfrm>
            <a:off x="3117500" y="4050846"/>
            <a:ext cx="7488831" cy="267765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A</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x;</a:t>
            </a: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float</a:t>
            </a:r>
            <a:r>
              <a:rPr lang="en-US" sz="1200" dirty="0">
                <a:solidFill>
                  <a:srgbClr val="000000"/>
                </a:solidFill>
                <a:latin typeface="Consolas" panose="020B0609020204030204" pitchFamily="49" charset="0"/>
              </a:rPr>
              <a:t> y;</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GetX</a:t>
            </a:r>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=&gt;</a:t>
            </a:r>
            <a:r>
              <a:rPr lang="en-US" sz="1200" dirty="0">
                <a:solidFill>
                  <a:srgbClr val="000000"/>
                </a:solidFill>
                <a:latin typeface="Consolas" panose="020B0609020204030204" pitchFamily="49" charset="0"/>
              </a:rPr>
              <a:t> x; </a:t>
            </a: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//same as: public string </a:t>
            </a:r>
            <a:r>
              <a:rPr lang="en-US" sz="1200" dirty="0" err="1">
                <a:solidFill>
                  <a:srgbClr val="008000"/>
                </a:solidFill>
                <a:latin typeface="Consolas" panose="020B0609020204030204" pitchFamily="49" charset="0"/>
              </a:rPr>
              <a:t>GetX</a:t>
            </a:r>
            <a:r>
              <a:rPr lang="en-US" sz="1200" dirty="0">
                <a:solidFill>
                  <a:srgbClr val="008000"/>
                </a:solidFill>
                <a:latin typeface="Consolas" panose="020B0609020204030204" pitchFamily="49" charset="0"/>
              </a:rPr>
              <a:t>() { return x; }</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B91AF"/>
                </a:solidFill>
                <a:highlight>
                  <a:srgbClr val="FFFF00"/>
                </a:highlight>
                <a:latin typeface="Consolas" panose="020B0609020204030204" pitchFamily="49" charset="0"/>
              </a:rPr>
              <a:t>B</a:t>
            </a:r>
            <a:r>
              <a:rPr lang="en-US" sz="1200" dirty="0">
                <a:solidFill>
                  <a:srgbClr val="000000"/>
                </a:solidFill>
                <a:highlight>
                  <a:srgbClr val="FFFF00"/>
                </a:highlight>
                <a:latin typeface="Consolas" panose="020B0609020204030204" pitchFamily="49" charset="0"/>
              </a:rPr>
              <a:t> : A</a:t>
            </a:r>
          </a:p>
          <a:p>
            <a:pPr algn="l" rtl="0"/>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z;</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print() </a:t>
            </a:r>
            <a:r>
              <a:rPr lang="en-US" sz="1200" dirty="0">
                <a:solidFill>
                  <a:srgbClr val="000000"/>
                </a:solidFill>
                <a:highlight>
                  <a:srgbClr val="FFFF00"/>
                </a:highlight>
                <a:latin typeface="Consolas" panose="020B0609020204030204" pitchFamily="49" charset="0"/>
              </a:rPr>
              <a:t>=&gt;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$"values are: </a:t>
            </a:r>
            <a:r>
              <a:rPr lang="en-US" sz="1200" dirty="0">
                <a:solidFill>
                  <a:srgbClr val="000000"/>
                </a:solidFill>
                <a:latin typeface="Consolas" panose="020B0609020204030204" pitchFamily="49" charset="0"/>
              </a:rPr>
              <a:t>{x}</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{y}</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{z}</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//same as: public void print() { </a:t>
            </a:r>
            <a:r>
              <a:rPr lang="en-US" sz="1200" dirty="0" err="1">
                <a:solidFill>
                  <a:srgbClr val="008000"/>
                </a:solidFill>
                <a:latin typeface="Consolas" panose="020B0609020204030204" pitchFamily="49" charset="0"/>
              </a:rPr>
              <a:t>Console.WriteLine</a:t>
            </a:r>
            <a:r>
              <a:rPr lang="en-US" sz="1200" dirty="0">
                <a:solidFill>
                  <a:srgbClr val="008000"/>
                </a:solidFill>
                <a:latin typeface="Consolas" panose="020B0609020204030204" pitchFamily="49" charset="0"/>
              </a:rPr>
              <a:t>($"values are: {x},{y},{z}") };</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endParaRPr lang="en-IL" sz="1200" dirty="0">
              <a:solidFill>
                <a:prstClr val="black"/>
              </a:solidFill>
              <a:latin typeface="Trebuchet MS"/>
            </a:endParaRPr>
          </a:p>
        </p:txBody>
      </p:sp>
    </p:spTree>
    <p:extLst>
      <p:ext uri="{BB962C8B-B14F-4D97-AF65-F5344CB8AC3E}">
        <p14:creationId xmlns:p14="http://schemas.microsoft.com/office/powerpoint/2010/main" val="26046069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97507" y="291812"/>
            <a:ext cx="7239000" cy="770344"/>
          </a:xfrm>
        </p:spPr>
        <p:txBody>
          <a:bodyPr>
            <a:normAutofit fontScale="90000"/>
          </a:bodyPr>
          <a:lstStyle/>
          <a:p>
            <a:pPr algn="ctr"/>
            <a:r>
              <a:rPr lang="he-IL" sz="5400" dirty="0"/>
              <a:t>בנאים</a:t>
            </a:r>
          </a:p>
        </p:txBody>
      </p:sp>
      <p:sp>
        <p:nvSpPr>
          <p:cNvPr id="3" name="מציין מיקום תוכן 2"/>
          <p:cNvSpPr>
            <a:spLocks noGrp="1"/>
          </p:cNvSpPr>
          <p:nvPr>
            <p:ph idx="1"/>
          </p:nvPr>
        </p:nvSpPr>
        <p:spPr>
          <a:xfrm>
            <a:off x="2097508" y="1165328"/>
            <a:ext cx="7072347" cy="5184576"/>
          </a:xfrm>
        </p:spPr>
        <p:txBody>
          <a:bodyPr>
            <a:normAutofit/>
          </a:bodyPr>
          <a:lstStyle/>
          <a:p>
            <a:r>
              <a:rPr lang="he-IL" sz="2000" dirty="0"/>
              <a:t>יש </a:t>
            </a:r>
            <a:r>
              <a:rPr lang="he-IL" sz="2000" b="1" dirty="0"/>
              <a:t>בנאי ברירת מחדל </a:t>
            </a:r>
            <a:r>
              <a:rPr lang="he-IL" sz="2000" dirty="0"/>
              <a:t>והוא מאתחל את השדות בערכי ברירת מחדל </a:t>
            </a:r>
            <a:r>
              <a:rPr lang="en-US" sz="2000" b="1" dirty="0"/>
              <a:t>null, 0, false</a:t>
            </a:r>
            <a:r>
              <a:rPr lang="he-IL" sz="2000" b="1" dirty="0"/>
              <a:t>.</a:t>
            </a:r>
          </a:p>
          <a:p>
            <a:r>
              <a:rPr lang="he-IL" sz="2000" dirty="0"/>
              <a:t>אם נגדיר בעצמנו בנאי </a:t>
            </a:r>
            <a:r>
              <a:rPr lang="he-IL" sz="2000" b="1" dirty="0"/>
              <a:t>ריק</a:t>
            </a:r>
            <a:r>
              <a:rPr lang="he-IL" sz="2000" dirty="0"/>
              <a:t> </a:t>
            </a:r>
            <a:r>
              <a:rPr lang="he-IL" sz="2000" b="1" dirty="0"/>
              <a:t>מפרמטרים</a:t>
            </a:r>
            <a:r>
              <a:rPr lang="he-IL" sz="2000" dirty="0"/>
              <a:t> – אז הוא דורס את בנאי ברירת המחדל ונצטרך לאתחל את השדות בעצמנו.</a:t>
            </a:r>
          </a:p>
          <a:p>
            <a:r>
              <a:rPr lang="he-IL" sz="2000" dirty="0"/>
              <a:t>ניתן להגדיר בנאים נוספים, אך הם ידרסו את בנאי ברירת מחדל.</a:t>
            </a:r>
            <a:endParaRPr lang="en-US" sz="2000" dirty="0"/>
          </a:p>
          <a:p>
            <a:r>
              <a:rPr lang="he-IL" sz="2000" dirty="0"/>
              <a:t>כדי ליצור מופע של מחלקה, </a:t>
            </a:r>
            <a:r>
              <a:rPr lang="he-IL" sz="2000" b="1" dirty="0"/>
              <a:t>חובה</a:t>
            </a:r>
            <a:r>
              <a:rPr lang="he-IL" sz="2000" dirty="0"/>
              <a:t> לזמן את הבנאי והוא מזומן ע"י </a:t>
            </a:r>
            <a:r>
              <a:rPr lang="en-US" sz="2000" dirty="0"/>
              <a:t>new()</a:t>
            </a:r>
            <a:r>
              <a:rPr lang="he-IL" sz="2000" dirty="0"/>
              <a:t> – </a:t>
            </a:r>
            <a:r>
              <a:rPr lang="he-IL" sz="2000" b="1" dirty="0"/>
              <a:t>הסוגריים הן חובה</a:t>
            </a:r>
          </a:p>
          <a:p>
            <a:pPr lvl="1"/>
            <a:r>
              <a:rPr lang="he-IL" sz="1700" dirty="0"/>
              <a:t>ב </a:t>
            </a:r>
            <a:r>
              <a:rPr lang="en-US" sz="1700" dirty="0"/>
              <a:t>Value Types</a:t>
            </a:r>
            <a:r>
              <a:rPr lang="he-IL" sz="1700" dirty="0"/>
              <a:t> (טיפוסי ערך) - זו לא חובה</a:t>
            </a:r>
            <a:r>
              <a:rPr lang="en-US" sz="1700" dirty="0"/>
              <a:t>!</a:t>
            </a:r>
            <a:r>
              <a:rPr lang="he-IL" sz="1700" dirty="0"/>
              <a:t> נרחיב בהמשך.</a:t>
            </a:r>
          </a:p>
          <a:p>
            <a:pPr lvl="1"/>
            <a:r>
              <a:rPr lang="he-IL" sz="1700" dirty="0"/>
              <a:t>וגם ב </a:t>
            </a:r>
            <a:r>
              <a:rPr lang="en-US" sz="1700" dirty="0"/>
              <a:t>string</a:t>
            </a:r>
            <a:r>
              <a:rPr lang="he-IL" sz="1700" dirty="0"/>
              <a:t> שהיא טיפוס הפניה שמתנהג כמו טיפוסי ערך - אפשר לאתחל על ידי נתינת ערך כך: </a:t>
            </a:r>
            <a:r>
              <a:rPr lang="en-US" sz="1700" dirty="0"/>
              <a:t>string s = “</a:t>
            </a:r>
            <a:r>
              <a:rPr lang="en-US" sz="1700" dirty="0" err="1"/>
              <a:t>abc</a:t>
            </a:r>
            <a:r>
              <a:rPr lang="en-US" sz="1700" dirty="0"/>
              <a:t>”;</a:t>
            </a:r>
            <a:endParaRPr lang="he-IL" sz="1700" dirty="0"/>
          </a:p>
          <a:p>
            <a:r>
              <a:rPr lang="he-IL" sz="2000" dirty="0"/>
              <a:t>אם לא נקרא ל </a:t>
            </a:r>
            <a:r>
              <a:rPr lang="en-US" sz="2000" dirty="0"/>
              <a:t>new</a:t>
            </a:r>
            <a:r>
              <a:rPr lang="he-IL" sz="2000" dirty="0"/>
              <a:t> תהיה שגיאת קומפילציה כאשר נרצה להשתמש באובייקט דרך ההפניה שלו.</a:t>
            </a:r>
          </a:p>
          <a:p>
            <a:pPr lvl="1"/>
            <a:r>
              <a:rPr lang="he-IL" sz="1700" dirty="0"/>
              <a:t>כפי שלמדנו בשיעור שעבר: </a:t>
            </a:r>
            <a:r>
              <a:rPr lang="he-IL" sz="1700" b="1" dirty="0"/>
              <a:t>ב #</a:t>
            </a:r>
            <a:r>
              <a:rPr lang="en-US" sz="1700" b="1" dirty="0"/>
              <a:t>C</a:t>
            </a:r>
            <a:r>
              <a:rPr lang="he-IL" sz="1700" b="1" dirty="0"/>
              <a:t> חובה לאתחל אובייקטים.</a:t>
            </a:r>
          </a:p>
          <a:p>
            <a:r>
              <a:rPr lang="he-IL" sz="2000" dirty="0"/>
              <a:t>אם הגדרנו בנאי עם פרמטרים, נשלח את הפרמטרים בתוך הסוגריים של ה </a:t>
            </a:r>
            <a:r>
              <a:rPr lang="en-US" sz="2000" dirty="0"/>
              <a:t>new</a:t>
            </a:r>
            <a:r>
              <a:rPr lang="he-IL" sz="2000" dirty="0"/>
              <a:t>.</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017212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14181" y="188640"/>
            <a:ext cx="7239000" cy="770344"/>
          </a:xfrm>
        </p:spPr>
        <p:txBody>
          <a:bodyPr>
            <a:normAutofit fontScale="90000"/>
          </a:bodyPr>
          <a:lstStyle/>
          <a:p>
            <a:pPr algn="ctr"/>
            <a:r>
              <a:rPr lang="he-IL" sz="5400" dirty="0"/>
              <a:t>הורס</a:t>
            </a:r>
            <a:endParaRPr lang="he-IL" sz="4400" dirty="0"/>
          </a:p>
        </p:txBody>
      </p:sp>
      <p:sp>
        <p:nvSpPr>
          <p:cNvPr id="3" name="מציין מיקום תוכן 2"/>
          <p:cNvSpPr>
            <a:spLocks noGrp="1"/>
          </p:cNvSpPr>
          <p:nvPr>
            <p:ph idx="1"/>
          </p:nvPr>
        </p:nvSpPr>
        <p:spPr>
          <a:xfrm>
            <a:off x="1817257" y="1336581"/>
            <a:ext cx="7632848" cy="5184576"/>
          </a:xfrm>
        </p:spPr>
        <p:txBody>
          <a:bodyPr>
            <a:normAutofit/>
          </a:bodyPr>
          <a:lstStyle/>
          <a:p>
            <a:r>
              <a:rPr lang="he-IL" dirty="0"/>
              <a:t>הורס, </a:t>
            </a:r>
            <a:r>
              <a:rPr lang="en-US" dirty="0"/>
              <a:t>destructor, </a:t>
            </a:r>
            <a:r>
              <a:rPr lang="en-US" dirty="0" err="1"/>
              <a:t>dtor</a:t>
            </a:r>
            <a:r>
              <a:rPr lang="en-US" dirty="0"/>
              <a:t>, finalizer</a:t>
            </a:r>
            <a:endParaRPr lang="he-IL" b="1" dirty="0"/>
          </a:p>
          <a:p>
            <a:r>
              <a:rPr lang="he-IL" b="1" dirty="0"/>
              <a:t>ניתן להגדיר הורס</a:t>
            </a:r>
            <a:r>
              <a:rPr lang="he-IL" dirty="0"/>
              <a:t>, אך </a:t>
            </a:r>
            <a:r>
              <a:rPr lang="he-IL" b="1" dirty="0"/>
              <a:t>לא ניתן לקרוא לו </a:t>
            </a:r>
            <a:r>
              <a:rPr lang="he-IL" dirty="0"/>
              <a:t>במפורש ע"י </a:t>
            </a:r>
            <a:r>
              <a:rPr lang="en-US" dirty="0"/>
              <a:t>delete</a:t>
            </a:r>
            <a:r>
              <a:rPr lang="he-IL" dirty="0"/>
              <a:t>. כיוון ששחרור הזכרון זהו תפקידו של ה </a:t>
            </a:r>
            <a:r>
              <a:rPr lang="en-US" dirty="0"/>
              <a:t>GC</a:t>
            </a:r>
            <a:r>
              <a:rPr lang="he-IL" dirty="0"/>
              <a:t> </a:t>
            </a:r>
            <a:r>
              <a:rPr lang="en-US" dirty="0"/>
              <a:t>(Garbage Collector)</a:t>
            </a:r>
            <a:endParaRPr lang="he-IL" dirty="0"/>
          </a:p>
          <a:p>
            <a:r>
              <a:rPr lang="he-IL" dirty="0"/>
              <a:t>אם מגדירים הורס, לא ניתן להגדיר לו הרשאת גישה</a:t>
            </a:r>
          </a:p>
          <a:p>
            <a:pPr lvl="2" algn="l" rtl="0"/>
            <a:r>
              <a:rPr lang="en-US" sz="2100" dirty="0"/>
              <a:t>~</a:t>
            </a:r>
            <a:r>
              <a:rPr lang="en-US" sz="2100" dirty="0" err="1"/>
              <a:t>MyClass</a:t>
            </a:r>
            <a:r>
              <a:rPr lang="en-US" sz="2100" dirty="0"/>
              <a:t>() { ... }</a:t>
            </a:r>
            <a:endParaRPr lang="he-IL" sz="2100" dirty="0"/>
          </a:p>
          <a:p>
            <a:pPr lvl="2" algn="l" rtl="0"/>
            <a:r>
              <a:rPr lang="en-US" sz="2100" dirty="0"/>
              <a:t>~</a:t>
            </a:r>
            <a:r>
              <a:rPr lang="en-US" sz="2100" dirty="0" err="1"/>
              <a:t>MyClass</a:t>
            </a:r>
            <a:r>
              <a:rPr lang="en-US" sz="2100" dirty="0"/>
              <a:t>() =&gt; expression;</a:t>
            </a:r>
          </a:p>
          <a:p>
            <a:pPr marL="0" indent="0">
              <a:buNone/>
            </a:pPr>
            <a:endParaRPr lang="he-IL" sz="2000" dirty="0"/>
          </a:p>
          <a:p>
            <a:r>
              <a:rPr lang="he-IL" sz="2000" dirty="0"/>
              <a:t>בהמשך נלמד להשתמש בממשק -</a:t>
            </a:r>
            <a:r>
              <a:rPr lang="en-US" sz="2000" dirty="0" err="1"/>
              <a:t>IDisposable</a:t>
            </a:r>
            <a:r>
              <a:rPr lang="he-IL" sz="2000" dirty="0"/>
              <a:t> עם תבנית </a:t>
            </a:r>
            <a:r>
              <a:rPr lang="en-US" sz="2000" dirty="0"/>
              <a:t>using</a:t>
            </a:r>
            <a:endParaRPr lang="he-IL" sz="20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44697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663952" y="366421"/>
            <a:ext cx="3312368" cy="896558"/>
          </a:xfrm>
        </p:spPr>
        <p:txBody>
          <a:bodyPr>
            <a:normAutofit fontScale="90000"/>
          </a:bodyPr>
          <a:lstStyle/>
          <a:p>
            <a:pPr algn="ctr"/>
            <a:r>
              <a:rPr lang="he-IL" sz="6000" dirty="0"/>
              <a:t>בנאים</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107</a:t>
            </a:fld>
            <a:endParaRPr lang="he-IL">
              <a:solidFill>
                <a:srgbClr val="B13F9A"/>
              </a:solidFill>
              <a:latin typeface="Trebuchet MS"/>
              <a:cs typeface="Gisha" panose="020B0502040204020203" pitchFamily="34" charset="-79"/>
            </a:endParaRPr>
          </a:p>
        </p:txBody>
      </p:sp>
      <p:sp>
        <p:nvSpPr>
          <p:cNvPr id="9" name="Rectangle 8">
            <a:extLst>
              <a:ext uri="{FF2B5EF4-FFF2-40B4-BE49-F238E27FC236}">
                <a16:creationId xmlns:a16="http://schemas.microsoft.com/office/drawing/2014/main" id="{DEDF7522-4E2A-493E-A2BC-7E29133AEDE4}"/>
              </a:ext>
            </a:extLst>
          </p:cNvPr>
          <p:cNvSpPr/>
          <p:nvPr/>
        </p:nvSpPr>
        <p:spPr>
          <a:xfrm>
            <a:off x="1703512" y="250797"/>
            <a:ext cx="3672408" cy="37700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33;</a:t>
            </a:r>
            <a:endParaRPr lang="en-US" sz="1400" dirty="0">
              <a:solidFill>
                <a:srgbClr val="000000"/>
              </a:solidFill>
              <a:latin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_x,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_x;</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_y;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F10CD24-2D97-4534-8360-06397208F8AE}"/>
              </a:ext>
            </a:extLst>
          </p:cNvPr>
          <p:cNvSpPr/>
          <p:nvPr/>
        </p:nvSpPr>
        <p:spPr>
          <a:xfrm>
            <a:off x="3497616" y="3140969"/>
            <a:ext cx="4572000" cy="3539559"/>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p1.x = 7;</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Point(5,6);</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Arrow: Left 7">
            <a:extLst>
              <a:ext uri="{FF2B5EF4-FFF2-40B4-BE49-F238E27FC236}">
                <a16:creationId xmlns:a16="http://schemas.microsoft.com/office/drawing/2014/main" id="{619883C6-83A0-47DD-A024-1424848784A5}"/>
              </a:ext>
            </a:extLst>
          </p:cNvPr>
          <p:cNvSpPr/>
          <p:nvPr/>
        </p:nvSpPr>
        <p:spPr>
          <a:xfrm>
            <a:off x="5990801" y="5042979"/>
            <a:ext cx="4405132" cy="770344"/>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אם לא נקרא ל</a:t>
            </a:r>
            <a:r>
              <a:rPr lang="en-US" sz="1200" b="1" dirty="0">
                <a:solidFill>
                  <a:prstClr val="black"/>
                </a:solidFill>
                <a:latin typeface="Trebuchet MS"/>
              </a:rPr>
              <a:t>new </a:t>
            </a:r>
            <a:r>
              <a:rPr lang="he-IL" sz="1200" b="1" dirty="0">
                <a:solidFill>
                  <a:prstClr val="black"/>
                </a:solidFill>
                <a:latin typeface="Trebuchet MS"/>
                <a:cs typeface="Gisha" panose="020B0502040204020203" pitchFamily="34" charset="-79"/>
              </a:rPr>
              <a:t> תהיה שיאת קומפילציה בשורה </a:t>
            </a:r>
            <a:r>
              <a:rPr lang="en-US" sz="1200" b="1" dirty="0">
                <a:solidFill>
                  <a:prstClr val="black"/>
                </a:solidFill>
                <a:latin typeface="Trebuchet MS"/>
              </a:rPr>
              <a:t>p1.x=7</a:t>
            </a:r>
            <a:r>
              <a:rPr lang="he-IL" sz="1200" b="1" dirty="0">
                <a:solidFill>
                  <a:prstClr val="black"/>
                </a:solidFill>
                <a:latin typeface="Trebuchet MS"/>
                <a:cs typeface="Gisha" panose="020B0502040204020203" pitchFamily="34" charset="-79"/>
              </a:rPr>
              <a:t> כיוון שזה הוא נסיון לגשת לזכרון שאינו מאותחל</a:t>
            </a:r>
            <a:r>
              <a:rPr lang="en-US" sz="1200" b="1" dirty="0">
                <a:solidFill>
                  <a:prstClr val="black"/>
                </a:solidFill>
                <a:latin typeface="Trebuchet MS"/>
              </a:rPr>
              <a:t> </a:t>
            </a:r>
            <a:r>
              <a:rPr lang="he-IL" sz="1200" b="1" dirty="0">
                <a:solidFill>
                  <a:prstClr val="black"/>
                </a:solidFill>
                <a:latin typeface="Trebuchet MS"/>
                <a:cs typeface="Gisha" panose="020B0502040204020203" pitchFamily="34" charset="-79"/>
              </a:rPr>
              <a:t>. </a:t>
            </a:r>
            <a:endParaRPr lang="en-US" sz="1200" b="1" dirty="0">
              <a:solidFill>
                <a:prstClr val="black"/>
              </a:solidFill>
              <a:latin typeface="Trebuchet MS"/>
            </a:endParaRPr>
          </a:p>
        </p:txBody>
      </p:sp>
      <p:sp>
        <p:nvSpPr>
          <p:cNvPr id="10" name="Arrow: Left 9">
            <a:extLst>
              <a:ext uri="{FF2B5EF4-FFF2-40B4-BE49-F238E27FC236}">
                <a16:creationId xmlns:a16="http://schemas.microsoft.com/office/drawing/2014/main" id="{3BE24D08-9E92-4468-BA9A-0627783AE47B}"/>
              </a:ext>
            </a:extLst>
          </p:cNvPr>
          <p:cNvSpPr/>
          <p:nvPr/>
        </p:nvSpPr>
        <p:spPr>
          <a:xfrm>
            <a:off x="5303912" y="4020867"/>
            <a:ext cx="5256584"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נוצרת הפניה (מצביע) ל </a:t>
            </a:r>
            <a:r>
              <a:rPr lang="en-US" sz="1200" b="1" dirty="0">
                <a:solidFill>
                  <a:prstClr val="black"/>
                </a:solidFill>
                <a:latin typeface="Trebuchet MS"/>
              </a:rPr>
              <a:t>Point</a:t>
            </a:r>
            <a:r>
              <a:rPr lang="he-IL" sz="1200" b="1" dirty="0">
                <a:solidFill>
                  <a:prstClr val="black"/>
                </a:solidFill>
                <a:latin typeface="Trebuchet MS"/>
                <a:cs typeface="Gisha" panose="020B0502040204020203" pitchFamily="34" charset="-79"/>
              </a:rPr>
              <a:t> על המחסנית. עם ערך ברירת מחדל </a:t>
            </a:r>
            <a:r>
              <a:rPr lang="en-US" sz="1200" b="1" dirty="0">
                <a:solidFill>
                  <a:prstClr val="black"/>
                </a:solidFill>
                <a:latin typeface="Trebuchet MS"/>
              </a:rPr>
              <a:t>null</a:t>
            </a:r>
            <a:r>
              <a:rPr lang="he-IL" sz="1200" b="1" dirty="0">
                <a:solidFill>
                  <a:prstClr val="black"/>
                </a:solidFill>
                <a:latin typeface="Trebuchet MS"/>
                <a:cs typeface="Gisha" panose="020B0502040204020203" pitchFamily="34" charset="-79"/>
              </a:rPr>
              <a:t>.</a:t>
            </a:r>
            <a:endParaRPr lang="en-US" sz="1200" b="1" dirty="0">
              <a:solidFill>
                <a:prstClr val="black"/>
              </a:solidFill>
              <a:latin typeface="Trebuchet MS"/>
            </a:endParaRPr>
          </a:p>
        </p:txBody>
      </p:sp>
      <p:sp>
        <p:nvSpPr>
          <p:cNvPr id="11" name="Arrow: Left 10">
            <a:extLst>
              <a:ext uri="{FF2B5EF4-FFF2-40B4-BE49-F238E27FC236}">
                <a16:creationId xmlns:a16="http://schemas.microsoft.com/office/drawing/2014/main" id="{72ABFE09-B866-4970-AF45-D515D18E07E7}"/>
              </a:ext>
            </a:extLst>
          </p:cNvPr>
          <p:cNvSpPr/>
          <p:nvPr/>
        </p:nvSpPr>
        <p:spPr>
          <a:xfrm>
            <a:off x="6826857" y="4469163"/>
            <a:ext cx="2736304"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נוצר מופע של </a:t>
            </a:r>
            <a:r>
              <a:rPr lang="en-US" sz="1200" b="1" dirty="0">
                <a:solidFill>
                  <a:prstClr val="black"/>
                </a:solidFill>
                <a:latin typeface="Trebuchet MS"/>
              </a:rPr>
              <a:t>Point</a:t>
            </a:r>
            <a:r>
              <a:rPr lang="he-IL" sz="1200" b="1" dirty="0">
                <a:solidFill>
                  <a:prstClr val="black"/>
                </a:solidFill>
                <a:latin typeface="Trebuchet MS"/>
                <a:cs typeface="Gisha" panose="020B0502040204020203" pitchFamily="34" charset="-79"/>
              </a:rPr>
              <a:t> על הערימה</a:t>
            </a:r>
            <a:endParaRPr lang="en-US" sz="1200" b="1" dirty="0">
              <a:solidFill>
                <a:prstClr val="black"/>
              </a:solidFill>
              <a:latin typeface="Trebuchet MS"/>
            </a:endParaRPr>
          </a:p>
        </p:txBody>
      </p:sp>
      <p:sp>
        <p:nvSpPr>
          <p:cNvPr id="12" name="Arrow: Left 11">
            <a:extLst>
              <a:ext uri="{FF2B5EF4-FFF2-40B4-BE49-F238E27FC236}">
                <a16:creationId xmlns:a16="http://schemas.microsoft.com/office/drawing/2014/main" id="{4083B701-A21F-43C2-ABFC-FD3449EA3137}"/>
              </a:ext>
            </a:extLst>
          </p:cNvPr>
          <p:cNvSpPr/>
          <p:nvPr/>
        </p:nvSpPr>
        <p:spPr>
          <a:xfrm>
            <a:off x="3764973" y="1833952"/>
            <a:ext cx="5798189"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בנאי ריק מפרמטרים שדרס את בנאי ברירת המחדל. ומאתחל את השדות בעצמו.</a:t>
            </a:r>
            <a:endParaRPr lang="en-US" sz="1200" b="1" dirty="0">
              <a:solidFill>
                <a:prstClr val="black"/>
              </a:solidFill>
              <a:latin typeface="Trebuchet MS"/>
            </a:endParaRPr>
          </a:p>
        </p:txBody>
      </p:sp>
      <p:sp>
        <p:nvSpPr>
          <p:cNvPr id="13" name="Arrow: Left 12">
            <a:extLst>
              <a:ext uri="{FF2B5EF4-FFF2-40B4-BE49-F238E27FC236}">
                <a16:creationId xmlns:a16="http://schemas.microsoft.com/office/drawing/2014/main" id="{8A664E77-6A28-4C70-8BF3-EF32353DB1E9}"/>
              </a:ext>
            </a:extLst>
          </p:cNvPr>
          <p:cNvSpPr/>
          <p:nvPr/>
        </p:nvSpPr>
        <p:spPr>
          <a:xfrm>
            <a:off x="5143877" y="2643431"/>
            <a:ext cx="1904247"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בנאי עם פרמטרים</a:t>
            </a:r>
            <a:endParaRPr lang="en-US" sz="1200" b="1" dirty="0">
              <a:solidFill>
                <a:prstClr val="black"/>
              </a:solidFill>
              <a:latin typeface="Trebuchet MS"/>
            </a:endParaRPr>
          </a:p>
        </p:txBody>
      </p:sp>
      <p:sp>
        <p:nvSpPr>
          <p:cNvPr id="14" name="Arrow: Left 13">
            <a:extLst>
              <a:ext uri="{FF2B5EF4-FFF2-40B4-BE49-F238E27FC236}">
                <a16:creationId xmlns:a16="http://schemas.microsoft.com/office/drawing/2014/main" id="{C5A6E7D3-6A63-47E2-A3B8-18983FDDCDB8}"/>
              </a:ext>
            </a:extLst>
          </p:cNvPr>
          <p:cNvSpPr/>
          <p:nvPr/>
        </p:nvSpPr>
        <p:spPr>
          <a:xfrm>
            <a:off x="6683914" y="5878812"/>
            <a:ext cx="2724455"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קריאה לבנאי עם פרמטרים</a:t>
            </a:r>
            <a:endParaRPr lang="en-US" sz="1200" b="1" dirty="0">
              <a:solidFill>
                <a:prstClr val="black"/>
              </a:solidFill>
              <a:latin typeface="Trebuchet MS"/>
            </a:endParaRPr>
          </a:p>
        </p:txBody>
      </p:sp>
      <p:sp>
        <p:nvSpPr>
          <p:cNvPr id="3" name="Speech Bubble: Rectangle with Corners Rounded 2">
            <a:extLst>
              <a:ext uri="{FF2B5EF4-FFF2-40B4-BE49-F238E27FC236}">
                <a16:creationId xmlns:a16="http://schemas.microsoft.com/office/drawing/2014/main" id="{E7061FFA-4DCD-4DD5-B9BB-73128C902774}"/>
              </a:ext>
            </a:extLst>
          </p:cNvPr>
          <p:cNvSpPr/>
          <p:nvPr/>
        </p:nvSpPr>
        <p:spPr>
          <a:xfrm>
            <a:off x="1847528" y="4293097"/>
            <a:ext cx="1296144" cy="1872209"/>
          </a:xfrm>
          <a:prstGeom prst="wedgeRoundRectCallout">
            <a:avLst>
              <a:gd name="adj1" fmla="val 64567"/>
              <a:gd name="adj2" fmla="val 40393"/>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חידוש ב </a:t>
            </a:r>
            <a:r>
              <a:rPr lang="en-US" sz="1200" dirty="0">
                <a:solidFill>
                  <a:prstClr val="black"/>
                </a:solidFill>
                <a:latin typeface="Trebuchet MS"/>
              </a:rPr>
              <a:t>C# 9.0</a:t>
            </a:r>
          </a:p>
          <a:p>
            <a:pPr algn="ctr"/>
            <a:r>
              <a:rPr lang="he-IL" sz="1200" dirty="0">
                <a:solidFill>
                  <a:prstClr val="black"/>
                </a:solidFill>
                <a:latin typeface="Trebuchet MS"/>
                <a:cs typeface="Gisha" panose="020B0502040204020203" pitchFamily="34" charset="-79"/>
              </a:rPr>
              <a:t>בטיפוסי הפניה ניתן לוותר על שם המחלקה אחרי ה </a:t>
            </a:r>
            <a:r>
              <a:rPr lang="en-US" sz="1200" dirty="0">
                <a:solidFill>
                  <a:prstClr val="black"/>
                </a:solidFill>
                <a:latin typeface="Trebuchet MS"/>
              </a:rPr>
              <a:t>new</a:t>
            </a:r>
            <a:endParaRPr lang="he-IL" sz="1200" dirty="0">
              <a:solidFill>
                <a:prstClr val="black"/>
              </a:solidFill>
              <a:latin typeface="Trebuchet MS"/>
              <a:cs typeface="Gisha" panose="020B0502040204020203" pitchFamily="34" charset="-79"/>
            </a:endParaRPr>
          </a:p>
          <a:p>
            <a:pPr algn="ctr"/>
            <a:endParaRPr lang="he-IL" sz="1200" dirty="0">
              <a:solidFill>
                <a:prstClr val="black"/>
              </a:solidFill>
              <a:latin typeface="Trebuchet MS"/>
              <a:cs typeface="Gisha" panose="020B0502040204020203" pitchFamily="34" charset="-79"/>
            </a:endParaRPr>
          </a:p>
          <a:p>
            <a:pPr algn="ct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 </a:t>
            </a:r>
            <a:endParaRPr lang="en-US" sz="1200" dirty="0">
              <a:solidFill>
                <a:prstClr val="black"/>
              </a:solidFill>
              <a:latin typeface="Trebuchet MS"/>
            </a:endParaRPr>
          </a:p>
        </p:txBody>
      </p:sp>
    </p:spTree>
    <p:extLst>
      <p:ext uri="{BB962C8B-B14F-4D97-AF65-F5344CB8AC3E}">
        <p14:creationId xmlns:p14="http://schemas.microsoft.com/office/powerpoint/2010/main" val="25333874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41182" y="167439"/>
            <a:ext cx="7777394" cy="868315"/>
          </a:xfrm>
        </p:spPr>
        <p:txBody>
          <a:bodyPr>
            <a:noAutofit/>
          </a:bodyPr>
          <a:lstStyle/>
          <a:p>
            <a:pPr algn="ctr"/>
            <a:r>
              <a:rPr lang="he-IL" sz="2800" dirty="0"/>
              <a:t>אתחול שדה כבר בזמן הגדרתו – כשלא נדרס הבנאי</a:t>
            </a:r>
          </a:p>
        </p:txBody>
      </p:sp>
      <p:sp>
        <p:nvSpPr>
          <p:cNvPr id="3" name="מציין מיקום תוכן 2"/>
          <p:cNvSpPr>
            <a:spLocks noGrp="1"/>
          </p:cNvSpPr>
          <p:nvPr>
            <p:ph idx="1"/>
          </p:nvPr>
        </p:nvSpPr>
        <p:spPr>
          <a:xfrm>
            <a:off x="1919536" y="1199566"/>
            <a:ext cx="7599040" cy="402113"/>
          </a:xfrm>
        </p:spPr>
        <p:txBody>
          <a:bodyPr>
            <a:noAutofit/>
          </a:bodyPr>
          <a:lstStyle/>
          <a:p>
            <a:pPr marL="0" indent="0" algn="ctr">
              <a:buNone/>
            </a:pPr>
            <a:r>
              <a:rPr lang="he-IL" sz="2000" dirty="0"/>
              <a:t>ניתן לתת ערך התחלתי לשדה!! כבר </a:t>
            </a:r>
            <a:r>
              <a:rPr lang="he-IL" sz="2000" dirty="0">
                <a:solidFill>
                  <a:srgbClr val="FF0000"/>
                </a:solidFill>
              </a:rPr>
              <a:t>בהגדרת השדה</a:t>
            </a:r>
            <a:r>
              <a:rPr lang="he-IL" sz="2000" dirty="0"/>
              <a:t> ולא רק בבנאי.</a:t>
            </a:r>
          </a:p>
          <a:p>
            <a:pPr marL="0" indent="0" algn="ctr">
              <a:buNone/>
            </a:pPr>
            <a:endParaRPr lang="he-IL" sz="2000" dirty="0">
              <a:solidFill>
                <a:srgbClr val="FF0000"/>
              </a:solidFill>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108</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A38B7193-9DC7-4EF1-9B0B-B759E79A347A}"/>
              </a:ext>
            </a:extLst>
          </p:cNvPr>
          <p:cNvSpPr/>
          <p:nvPr/>
        </p:nvSpPr>
        <p:spPr>
          <a:xfrm>
            <a:off x="2101222" y="2260458"/>
            <a:ext cx="5716574" cy="4164025"/>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=6</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=7</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p1.x = 8;</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Arrow: Left 5">
            <a:extLst>
              <a:ext uri="{FF2B5EF4-FFF2-40B4-BE49-F238E27FC236}">
                <a16:creationId xmlns:a16="http://schemas.microsoft.com/office/drawing/2014/main" id="{B0238993-5467-4AF7-95F5-CB40AB02A0CA}"/>
              </a:ext>
            </a:extLst>
          </p:cNvPr>
          <p:cNvSpPr/>
          <p:nvPr/>
        </p:nvSpPr>
        <p:spPr>
          <a:xfrm>
            <a:off x="5225314" y="5193610"/>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latin typeface="Trebuchet MS"/>
              </a:rPr>
              <a:t>x=6, y=7</a:t>
            </a:r>
          </a:p>
        </p:txBody>
      </p:sp>
      <p:sp>
        <p:nvSpPr>
          <p:cNvPr id="7" name="Arrow: Left 6">
            <a:extLst>
              <a:ext uri="{FF2B5EF4-FFF2-40B4-BE49-F238E27FC236}">
                <a16:creationId xmlns:a16="http://schemas.microsoft.com/office/drawing/2014/main" id="{405AEA6C-D4BC-47F8-9434-BB9897694ED5}"/>
              </a:ext>
            </a:extLst>
          </p:cNvPr>
          <p:cNvSpPr/>
          <p:nvPr/>
        </p:nvSpPr>
        <p:spPr>
          <a:xfrm>
            <a:off x="4223792" y="5593022"/>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latin typeface="Trebuchet MS"/>
              </a:rPr>
              <a:t>x=8, y=7</a:t>
            </a:r>
          </a:p>
        </p:txBody>
      </p:sp>
      <p:sp>
        <p:nvSpPr>
          <p:cNvPr id="8" name="מציין מיקום תוכן 2">
            <a:extLst>
              <a:ext uri="{FF2B5EF4-FFF2-40B4-BE49-F238E27FC236}">
                <a16:creationId xmlns:a16="http://schemas.microsoft.com/office/drawing/2014/main" id="{0A80D2FB-1808-4162-A550-B356B93EE2C9}"/>
              </a:ext>
            </a:extLst>
          </p:cNvPr>
          <p:cNvSpPr txBox="1">
            <a:spLocks/>
          </p:cNvSpPr>
          <p:nvPr/>
        </p:nvSpPr>
        <p:spPr>
          <a:xfrm>
            <a:off x="6086671" y="1914214"/>
            <a:ext cx="4225527" cy="1443166"/>
          </a:xfrm>
          <a:prstGeom prst="rect">
            <a:avLst/>
          </a:prstGeom>
        </p:spPr>
        <p:style>
          <a:lnRef idx="1">
            <a:schemeClr val="accent5"/>
          </a:lnRef>
          <a:fillRef idx="2">
            <a:schemeClr val="accent5"/>
          </a:fillRef>
          <a:effectRef idx="1">
            <a:schemeClr val="accent5"/>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buClr>
                <a:srgbClr val="B13F9A"/>
              </a:buClr>
            </a:pPr>
            <a:r>
              <a:rPr lang="he-IL" sz="1800" dirty="0">
                <a:solidFill>
                  <a:prstClr val="black"/>
                </a:solidFill>
                <a:latin typeface="Trebuchet MS"/>
                <a:cs typeface="Gisha" panose="020B0502040204020203" pitchFamily="34" charset="-79"/>
              </a:rPr>
              <a:t>אם ניתן </a:t>
            </a:r>
            <a:r>
              <a:rPr lang="he-IL" sz="1800" dirty="0">
                <a:solidFill>
                  <a:srgbClr val="FF0000"/>
                </a:solidFill>
                <a:latin typeface="Trebuchet MS"/>
                <a:cs typeface="Gisha" panose="020B0502040204020203" pitchFamily="34" charset="-79"/>
              </a:rPr>
              <a:t>ערך התחלתי לשדה בזמן הגדרתו</a:t>
            </a:r>
          </a:p>
          <a:p>
            <a:pPr>
              <a:buClr>
                <a:srgbClr val="B13F9A"/>
              </a:buClr>
            </a:pPr>
            <a:r>
              <a:rPr lang="he-IL" sz="1800" b="1" dirty="0">
                <a:solidFill>
                  <a:prstClr val="black"/>
                </a:solidFill>
                <a:latin typeface="Trebuchet MS"/>
                <a:cs typeface="Gisha" panose="020B0502040204020203" pitchFamily="34" charset="-79"/>
              </a:rPr>
              <a:t>ולא</a:t>
            </a:r>
            <a:r>
              <a:rPr lang="he-IL" sz="1800" dirty="0">
                <a:solidFill>
                  <a:prstClr val="black"/>
                </a:solidFill>
                <a:latin typeface="Trebuchet MS"/>
                <a:cs typeface="Gisha" panose="020B0502040204020203" pitchFamily="34" charset="-79"/>
              </a:rPr>
              <a:t> נדרס בנאי ברירת המחדל</a:t>
            </a:r>
          </a:p>
          <a:p>
            <a:pPr>
              <a:buClr>
                <a:srgbClr val="B13F9A"/>
              </a:buClr>
            </a:pPr>
            <a:r>
              <a:rPr lang="he-IL" sz="1800" dirty="0">
                <a:solidFill>
                  <a:prstClr val="black"/>
                </a:solidFill>
                <a:latin typeface="Trebuchet MS"/>
                <a:cs typeface="Gisha" panose="020B0502040204020203" pitchFamily="34" charset="-79"/>
              </a:rPr>
              <a:t>אזי ערך השדה יהיה </a:t>
            </a:r>
            <a:r>
              <a:rPr lang="he-IL" sz="1800" dirty="0">
                <a:solidFill>
                  <a:srgbClr val="FF0000"/>
                </a:solidFill>
                <a:latin typeface="Trebuchet MS"/>
                <a:cs typeface="Gisha" panose="020B0502040204020203" pitchFamily="34" charset="-79"/>
              </a:rPr>
              <a:t>הערך ההתחלתי שניתן לשדה בזמן ההגדרה</a:t>
            </a:r>
            <a:r>
              <a:rPr lang="he-IL" sz="1800" dirty="0">
                <a:solidFill>
                  <a:prstClr val="black"/>
                </a:solidFill>
                <a:latin typeface="Trebuchet MS"/>
                <a:cs typeface="Gisha" panose="020B0502040204020203" pitchFamily="34" charset="-79"/>
              </a:rPr>
              <a:t>.</a:t>
            </a:r>
          </a:p>
        </p:txBody>
      </p:sp>
    </p:spTree>
    <p:extLst>
      <p:ext uri="{BB962C8B-B14F-4D97-AF65-F5344CB8AC3E}">
        <p14:creationId xmlns:p14="http://schemas.microsoft.com/office/powerpoint/2010/main" val="12228650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5807968" y="1899932"/>
            <a:ext cx="4502998" cy="1229416"/>
          </a:xfrm>
        </p:spPr>
        <p:style>
          <a:lnRef idx="1">
            <a:schemeClr val="accent5"/>
          </a:lnRef>
          <a:fillRef idx="2">
            <a:schemeClr val="accent5"/>
          </a:fillRef>
          <a:effectRef idx="1">
            <a:schemeClr val="accent5"/>
          </a:effectRef>
          <a:fontRef idx="minor">
            <a:schemeClr val="dk1"/>
          </a:fontRef>
        </p:style>
        <p:txBody>
          <a:bodyPr vert="horz">
            <a:noAutofit/>
          </a:bodyPr>
          <a:lstStyle/>
          <a:p>
            <a:r>
              <a:rPr lang="he-IL" sz="1800" dirty="0"/>
              <a:t>אם ניתן </a:t>
            </a:r>
            <a:r>
              <a:rPr lang="he-IL" sz="1800" dirty="0">
                <a:solidFill>
                  <a:srgbClr val="FF0000"/>
                </a:solidFill>
              </a:rPr>
              <a:t>ערך התחלתי לשדה בזמן הגדרתו</a:t>
            </a:r>
          </a:p>
          <a:p>
            <a:r>
              <a:rPr lang="he-IL" sz="1800" dirty="0"/>
              <a:t>וגם </a:t>
            </a:r>
            <a:r>
              <a:rPr lang="he-IL" sz="1800" b="1" dirty="0"/>
              <a:t>הוגדר בנאי </a:t>
            </a:r>
            <a:r>
              <a:rPr lang="he-IL" sz="1800" dirty="0"/>
              <a:t>שבו </a:t>
            </a:r>
            <a:r>
              <a:rPr lang="he-IL" sz="1800" dirty="0">
                <a:solidFill>
                  <a:srgbClr val="FF0000"/>
                </a:solidFill>
              </a:rPr>
              <a:t>ניתן ערך לאותו שדה</a:t>
            </a:r>
          </a:p>
          <a:p>
            <a:r>
              <a:rPr lang="he-IL" sz="1800" dirty="0"/>
              <a:t>אזי ערך השדה יהיה </a:t>
            </a:r>
            <a:r>
              <a:rPr lang="he-IL" sz="1800" dirty="0">
                <a:solidFill>
                  <a:srgbClr val="FF0000"/>
                </a:solidFill>
              </a:rPr>
              <a:t>הערך שנקבע בבנאי</a:t>
            </a:r>
            <a:r>
              <a:rPr lang="he-IL" sz="1800" dirty="0"/>
              <a:t>.</a:t>
            </a:r>
          </a:p>
        </p:txBody>
      </p:sp>
      <p:sp>
        <p:nvSpPr>
          <p:cNvPr id="4" name="Slide Number Placeholder 3"/>
          <p:cNvSpPr>
            <a:spLocks noGrp="1"/>
          </p:cNvSpPr>
          <p:nvPr>
            <p:ph type="sldNum" sz="quarter" idx="12"/>
          </p:nvPr>
        </p:nvSpPr>
        <p:spPr>
          <a:xfrm>
            <a:off x="8904312" y="6490328"/>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109</a:t>
            </a:fld>
            <a:endParaRPr lang="he-IL" dirty="0">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A38B7193-9DC7-4EF1-9B0B-B759E79A347A}"/>
              </a:ext>
            </a:extLst>
          </p:cNvPr>
          <p:cNvSpPr/>
          <p:nvPr/>
        </p:nvSpPr>
        <p:spPr>
          <a:xfrm>
            <a:off x="2058874" y="1014214"/>
            <a:ext cx="5716574" cy="5476114"/>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x=6;</a:t>
            </a:r>
            <a:endPar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y=7;</a:t>
            </a:r>
            <a:endPar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endParaRPr lang="en-US" sz="28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p1.x = 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Arrow: Left 5">
            <a:extLst>
              <a:ext uri="{FF2B5EF4-FFF2-40B4-BE49-F238E27FC236}">
                <a16:creationId xmlns:a16="http://schemas.microsoft.com/office/drawing/2014/main" id="{B0238993-5467-4AF7-95F5-CB40AB02A0CA}"/>
              </a:ext>
            </a:extLst>
          </p:cNvPr>
          <p:cNvSpPr/>
          <p:nvPr/>
        </p:nvSpPr>
        <p:spPr>
          <a:xfrm>
            <a:off x="5350463" y="5252094"/>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latin typeface="Trebuchet MS"/>
              </a:rPr>
              <a:t>x=22, y=7</a:t>
            </a:r>
          </a:p>
        </p:txBody>
      </p:sp>
      <p:sp>
        <p:nvSpPr>
          <p:cNvPr id="7" name="Arrow: Left 6">
            <a:extLst>
              <a:ext uri="{FF2B5EF4-FFF2-40B4-BE49-F238E27FC236}">
                <a16:creationId xmlns:a16="http://schemas.microsoft.com/office/drawing/2014/main" id="{405AEA6C-D4BC-47F8-9434-BB9897694ED5}"/>
              </a:ext>
            </a:extLst>
          </p:cNvPr>
          <p:cNvSpPr/>
          <p:nvPr/>
        </p:nvSpPr>
        <p:spPr>
          <a:xfrm>
            <a:off x="4151784" y="5599825"/>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latin typeface="Trebuchet MS"/>
              </a:rPr>
              <a:t>x=8, y=7</a:t>
            </a:r>
          </a:p>
        </p:txBody>
      </p:sp>
      <p:sp>
        <p:nvSpPr>
          <p:cNvPr id="10" name="כותרת 1">
            <a:extLst>
              <a:ext uri="{FF2B5EF4-FFF2-40B4-BE49-F238E27FC236}">
                <a16:creationId xmlns:a16="http://schemas.microsoft.com/office/drawing/2014/main" id="{32349B4F-E5BE-49F4-85D3-EF64E0AF17C0}"/>
              </a:ext>
            </a:extLst>
          </p:cNvPr>
          <p:cNvSpPr>
            <a:spLocks noGrp="1"/>
          </p:cNvSpPr>
          <p:nvPr>
            <p:ph type="title"/>
          </p:nvPr>
        </p:nvSpPr>
        <p:spPr>
          <a:xfrm>
            <a:off x="1775520" y="73153"/>
            <a:ext cx="7777394" cy="668081"/>
          </a:xfrm>
        </p:spPr>
        <p:txBody>
          <a:bodyPr>
            <a:noAutofit/>
          </a:bodyPr>
          <a:lstStyle/>
          <a:p>
            <a:pPr algn="ctr"/>
            <a:r>
              <a:rPr lang="he-IL" sz="2800" dirty="0"/>
              <a:t>אתחול שדה כבר בזמן הגדרתו – כשנדרס הבנאי</a:t>
            </a:r>
          </a:p>
        </p:txBody>
      </p:sp>
    </p:spTree>
    <p:extLst>
      <p:ext uri="{BB962C8B-B14F-4D97-AF65-F5344CB8AC3E}">
        <p14:creationId xmlns:p14="http://schemas.microsoft.com/office/powerpoint/2010/main" val="416372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655840" y="533400"/>
            <a:ext cx="5688632" cy="2895600"/>
          </a:xfrm>
        </p:spPr>
        <p:txBody>
          <a:bodyPr/>
          <a:lstStyle/>
          <a:p>
            <a:pPr algn="r"/>
            <a:r>
              <a:rPr lang="he-IL" sz="5400" dirty="0"/>
              <a:t>מבוא</a:t>
            </a:r>
            <a:br>
              <a:rPr lang="he-IL" sz="5400" dirty="0"/>
            </a:br>
            <a:r>
              <a:rPr lang="he-IL" sz="5400" dirty="0"/>
              <a:t>פלטפורמת </a:t>
            </a:r>
            <a:r>
              <a:rPr lang="en-US" sz="5400" dirty="0"/>
              <a:t>.NET</a:t>
            </a:r>
            <a:r>
              <a:rPr lang="he-IL" sz="5400" dirty="0"/>
              <a:t> </a:t>
            </a:r>
          </a:p>
        </p:txBody>
      </p:sp>
      <p:sp>
        <p:nvSpPr>
          <p:cNvPr id="3" name="כותרת משנה 2"/>
          <p:cNvSpPr>
            <a:spLocks noGrp="1"/>
          </p:cNvSpPr>
          <p:nvPr>
            <p:ph type="subTitle" idx="1"/>
          </p:nvPr>
        </p:nvSpPr>
        <p:spPr>
          <a:xfrm>
            <a:off x="4878442" y="3539864"/>
            <a:ext cx="5114778" cy="609216"/>
          </a:xfrm>
        </p:spPr>
        <p:txBody>
          <a:bodyPr>
            <a:normAutofit/>
          </a:bodyPr>
          <a:lstStyle/>
          <a:p>
            <a:pPr algn="l"/>
            <a:r>
              <a:rPr lang="en-US" sz="3200" dirty="0"/>
              <a:t>.NET Core</a:t>
            </a:r>
            <a:endParaRPr lang="he-IL" sz="2800"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277360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93985" y="1450855"/>
            <a:ext cx="4968552" cy="3252039"/>
          </a:xfrm>
        </p:spPr>
        <p:txBody>
          <a:bodyPr>
            <a:noAutofit/>
          </a:bodyPr>
          <a:lstStyle/>
          <a:p>
            <a:pPr>
              <a:lnSpc>
                <a:spcPts val="3400"/>
              </a:lnSpc>
              <a:tabLst>
                <a:tab pos="457200" algn="l"/>
                <a:tab pos="2578100" algn="l"/>
              </a:tabLst>
            </a:pPr>
            <a:r>
              <a:rPr lang="he-IL" altLang="zh-CN" sz="1600" dirty="0"/>
              <a:t>ניתן לאתחל </a:t>
            </a:r>
            <a:r>
              <a:rPr lang="he-IL" altLang="zh-CN" sz="1600" b="1" dirty="0">
                <a:solidFill>
                  <a:srgbClr val="FF0000"/>
                </a:solidFill>
              </a:rPr>
              <a:t>שדות ציבוריים בלבד </a:t>
            </a:r>
            <a:r>
              <a:rPr lang="he-IL" altLang="zh-CN" sz="1600" dirty="0"/>
              <a:t>(וגם מאפיינים ציבוריים, יורחב בהמשך), בתוך סוגריים מסולסלים בזמן יצירת המופע (</a:t>
            </a:r>
            <a:r>
              <a:rPr lang="en-US" altLang="zh-CN" sz="1600" dirty="0"/>
              <a:t>new</a:t>
            </a:r>
            <a:r>
              <a:rPr lang="he-IL" altLang="zh-CN" sz="1600" dirty="0"/>
              <a:t>)</a:t>
            </a:r>
          </a:p>
          <a:p>
            <a:pPr>
              <a:lnSpc>
                <a:spcPts val="3400"/>
              </a:lnSpc>
              <a:tabLst>
                <a:tab pos="457200" algn="l"/>
                <a:tab pos="2578100" algn="l"/>
              </a:tabLst>
            </a:pPr>
            <a:r>
              <a:rPr lang="he-IL" altLang="zh-CN" sz="1600" dirty="0"/>
              <a:t>ולאו דווקא מתוך גוף הבנאי</a:t>
            </a:r>
          </a:p>
          <a:p>
            <a:pPr>
              <a:lnSpc>
                <a:spcPts val="3400"/>
              </a:lnSpc>
              <a:tabLst>
                <a:tab pos="457200" algn="l"/>
                <a:tab pos="2578100" algn="l"/>
              </a:tabLst>
            </a:pPr>
            <a:r>
              <a:rPr lang="he-IL" altLang="zh-CN" sz="1600" dirty="0"/>
              <a:t>האתחול המהיר שבתוך הסוגריים נעשה </a:t>
            </a:r>
            <a:r>
              <a:rPr lang="he-IL" altLang="zh-CN" sz="1600" b="1" dirty="0">
                <a:solidFill>
                  <a:srgbClr val="FF0000"/>
                </a:solidFill>
              </a:rPr>
              <a:t>לאחר</a:t>
            </a:r>
            <a:r>
              <a:rPr lang="he-IL" altLang="zh-CN" sz="1600" dirty="0"/>
              <a:t> שנקרא גוף הבנאי (כך שאם יש שדה שאותחל בגוף הבנאי וגם באתחול המהיר אזי </a:t>
            </a:r>
            <a:r>
              <a:rPr lang="he-IL" altLang="zh-CN" sz="1600" b="1" dirty="0"/>
              <a:t>ערכו יקבע לפי האתחול המהיר</a:t>
            </a:r>
            <a:r>
              <a:rPr lang="he-IL" altLang="zh-CN" sz="1600" dirty="0"/>
              <a:t>)</a:t>
            </a:r>
          </a:p>
        </p:txBody>
      </p:sp>
      <p:sp>
        <p:nvSpPr>
          <p:cNvPr id="4" name="כותרת 3"/>
          <p:cNvSpPr>
            <a:spLocks noGrp="1"/>
          </p:cNvSpPr>
          <p:nvPr>
            <p:ph type="title"/>
          </p:nvPr>
        </p:nvSpPr>
        <p:spPr>
          <a:xfrm>
            <a:off x="1784039" y="183918"/>
            <a:ext cx="7704856" cy="1239014"/>
          </a:xfrm>
        </p:spPr>
        <p:txBody>
          <a:bodyPr>
            <a:normAutofit fontScale="90000"/>
          </a:bodyPr>
          <a:lstStyle/>
          <a:p>
            <a:pPr algn="ctr"/>
            <a:r>
              <a:rPr lang="he-IL" dirty="0"/>
              <a:t>אתחול </a:t>
            </a:r>
            <a:r>
              <a:rPr lang="he-IL" sz="4900" dirty="0"/>
              <a:t>מהיר</a:t>
            </a:r>
            <a:r>
              <a:rPr lang="he-IL" dirty="0"/>
              <a:t> של שדות ציבוריים בשורת </a:t>
            </a:r>
            <a:r>
              <a:rPr lang="he-IL" sz="4900" dirty="0"/>
              <a:t>יצירת</a:t>
            </a:r>
            <a:r>
              <a:rPr lang="he-IL" dirty="0"/>
              <a:t> המופע</a:t>
            </a:r>
          </a:p>
        </p:txBody>
      </p:sp>
      <p:sp>
        <p:nvSpPr>
          <p:cNvPr id="3" name="Slide Number Placeholder 2"/>
          <p:cNvSpPr>
            <a:spLocks noGrp="1"/>
          </p:cNvSpPr>
          <p:nvPr>
            <p:ph type="sldNum" sz="quarter" idx="12"/>
          </p:nvPr>
        </p:nvSpPr>
        <p:spPr>
          <a:xfrm>
            <a:off x="8869930" y="6555060"/>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110</a:t>
            </a:fld>
            <a:endParaRPr lang="he-IL" dirty="0">
              <a:solidFill>
                <a:srgbClr val="B13F9A"/>
              </a:solidFill>
              <a:latin typeface="Trebuchet MS"/>
              <a:cs typeface="Gisha" panose="020B0502040204020203" pitchFamily="34" charset="-79"/>
            </a:endParaRPr>
          </a:p>
        </p:txBody>
      </p:sp>
      <p:sp>
        <p:nvSpPr>
          <p:cNvPr id="5" name="Arrow: Left 4">
            <a:extLst>
              <a:ext uri="{FF2B5EF4-FFF2-40B4-BE49-F238E27FC236}">
                <a16:creationId xmlns:a16="http://schemas.microsoft.com/office/drawing/2014/main" id="{53433BA2-A17E-4CEE-B549-89C6F54061BF}"/>
              </a:ext>
            </a:extLst>
          </p:cNvPr>
          <p:cNvSpPr/>
          <p:nvPr/>
        </p:nvSpPr>
        <p:spPr>
          <a:xfrm>
            <a:off x="7536160" y="5175270"/>
            <a:ext cx="2808312" cy="1356590"/>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זהו אתחול מהיר</a:t>
            </a:r>
          </a:p>
          <a:p>
            <a:pPr algn="ctr"/>
            <a:r>
              <a:rPr lang="he-IL" sz="1200" b="1" dirty="0">
                <a:solidFill>
                  <a:prstClr val="black"/>
                </a:solidFill>
                <a:latin typeface="Trebuchet MS"/>
                <a:cs typeface="Gisha" panose="020B0502040204020203" pitchFamily="34" charset="-79"/>
              </a:rPr>
              <a:t>הערך של </a:t>
            </a:r>
            <a:r>
              <a:rPr lang="en-US" sz="1200" b="1" dirty="0">
                <a:solidFill>
                  <a:prstClr val="black"/>
                </a:solidFill>
                <a:latin typeface="Trebuchet MS"/>
              </a:rPr>
              <a:t>x,y</a:t>
            </a:r>
            <a:r>
              <a:rPr lang="he-IL" sz="1200" b="1" dirty="0">
                <a:solidFill>
                  <a:prstClr val="black"/>
                </a:solidFill>
                <a:latin typeface="Trebuchet MS"/>
                <a:cs typeface="Gisha" panose="020B0502040204020203" pitchFamily="34" charset="-79"/>
              </a:rPr>
              <a:t> לאחר שורה זו יהיה </a:t>
            </a:r>
            <a:r>
              <a:rPr lang="en-US" sz="1200" b="1" dirty="0">
                <a:solidFill>
                  <a:prstClr val="black"/>
                </a:solidFill>
                <a:latin typeface="Trebuchet MS"/>
              </a:rPr>
              <a:t>2,3</a:t>
            </a:r>
            <a:r>
              <a:rPr lang="he-IL" sz="1200" b="1" dirty="0">
                <a:solidFill>
                  <a:prstClr val="black"/>
                </a:solidFill>
                <a:latin typeface="Trebuchet MS"/>
                <a:cs typeface="Gisha" panose="020B0502040204020203" pitchFamily="34" charset="-79"/>
              </a:rPr>
              <a:t> ולא </a:t>
            </a:r>
            <a:r>
              <a:rPr lang="en-US" sz="1200" b="1" dirty="0">
                <a:solidFill>
                  <a:prstClr val="black"/>
                </a:solidFill>
                <a:latin typeface="Trebuchet MS"/>
              </a:rPr>
              <a:t>22,33</a:t>
            </a:r>
          </a:p>
        </p:txBody>
      </p:sp>
      <p:sp>
        <p:nvSpPr>
          <p:cNvPr id="6" name="Rectangle 5">
            <a:extLst>
              <a:ext uri="{FF2B5EF4-FFF2-40B4-BE49-F238E27FC236}">
                <a16:creationId xmlns:a16="http://schemas.microsoft.com/office/drawing/2014/main" id="{BEFB2C69-01B1-42F6-942D-6B821B9B580D}"/>
              </a:ext>
            </a:extLst>
          </p:cNvPr>
          <p:cNvSpPr/>
          <p:nvPr/>
        </p:nvSpPr>
        <p:spPr>
          <a:xfrm>
            <a:off x="1919536" y="1450854"/>
            <a:ext cx="5616624" cy="5081006"/>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 = 6;</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y = 7;</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 = 22;</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y = 33;</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a:t>
            </a:r>
            <a:r>
              <a:rPr lang="en-US" sz="1600" b="1" dirty="0">
                <a:solidFill>
                  <a:srgbClr val="FF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x = 2, y = 3 }</a:t>
            </a:r>
            <a:r>
              <a:rPr lang="en-US" sz="16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Trebuchet MS"/>
            </a:endParaRPr>
          </a:p>
        </p:txBody>
      </p:sp>
    </p:spTree>
    <p:extLst>
      <p:ext uri="{BB962C8B-B14F-4D97-AF65-F5344CB8AC3E}">
        <p14:creationId xmlns:p14="http://schemas.microsoft.com/office/powerpoint/2010/main" val="11997136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07568" y="116161"/>
            <a:ext cx="7239000" cy="496082"/>
          </a:xfrm>
        </p:spPr>
        <p:txBody>
          <a:bodyPr>
            <a:normAutofit fontScale="90000"/>
          </a:bodyPr>
          <a:lstStyle/>
          <a:p>
            <a:pPr algn="ctr"/>
            <a:r>
              <a:rPr lang="he-IL" dirty="0"/>
              <a:t>מתודת מופע/אובייקט/עצם</a:t>
            </a:r>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111</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C414965F-D1D2-4BC6-B640-F82475CD0437}"/>
              </a:ext>
            </a:extLst>
          </p:cNvPr>
          <p:cNvSpPr/>
          <p:nvPr/>
        </p:nvSpPr>
        <p:spPr>
          <a:xfrm>
            <a:off x="1744992" y="614762"/>
            <a:ext cx="8164152" cy="6170087"/>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GetPointString</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r>
              <a:rPr lang="en-US" sz="1400" b="1"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a:t>
            </a:r>
          </a:p>
          <a:p>
            <a:pPr algn="l" rtl="0"/>
            <a:r>
              <a:rPr lang="en-US" sz="1600" dirty="0">
                <a:solidFill>
                  <a:srgbClr val="000000"/>
                </a:solidFill>
                <a:latin typeface="Consolas" panose="020B0609020204030204" pitchFamily="49" charset="0"/>
              </a:rPr>
              <a:t>	s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 x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 y + </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algn="l" rtl="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s;</a:t>
            </a:r>
          </a:p>
          <a:p>
            <a:pPr algn="l" rtl="0"/>
            <a:r>
              <a:rPr lang="en-US" sz="1600" dirty="0">
                <a:solidFill>
                  <a:srgbClr val="000000"/>
                </a:solidFill>
                <a:latin typeface="Consolas" panose="020B0609020204030204" pitchFamily="49" charset="0"/>
              </a:rPr>
              <a:t>       </a:t>
            </a:r>
          </a:p>
          <a:p>
            <a:pPr algn="l" rtl="0"/>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//return    "("  +      x     +   ","  +   y + ")";</a:t>
            </a:r>
          </a:p>
          <a:p>
            <a:pPr algn="l" rtl="0"/>
            <a:r>
              <a:rPr lang="en-US" sz="1600" dirty="0">
                <a:solidFill>
                  <a:srgbClr val="008000"/>
                </a:solidFill>
                <a:latin typeface="Consolas" panose="020B0609020204030204" pitchFamily="49" charset="0"/>
              </a:rPr>
              <a:t>	//return </a:t>
            </a:r>
            <a:r>
              <a:rPr lang="en-US" sz="1600" dirty="0" err="1">
                <a:solidFill>
                  <a:srgbClr val="008000"/>
                </a:solidFill>
                <a:latin typeface="Consolas" panose="020B0609020204030204" pitchFamily="49" charset="0"/>
              </a:rPr>
              <a:t>string.Format</a:t>
            </a:r>
            <a:r>
              <a:rPr lang="en-US" sz="1600" dirty="0">
                <a:solidFill>
                  <a:srgbClr val="008000"/>
                </a:solidFill>
                <a:latin typeface="Consolas" panose="020B0609020204030204" pitchFamily="49" charset="0"/>
              </a:rPr>
              <a:t>("({0},{1})", x, y);</a:t>
            </a:r>
          </a:p>
          <a:p>
            <a:pPr algn="l" rtl="0"/>
            <a:r>
              <a:rPr lang="en-US" sz="1600" dirty="0">
                <a:solidFill>
                  <a:srgbClr val="008000"/>
                </a:solidFill>
                <a:latin typeface="Consolas" panose="020B0609020204030204" pitchFamily="49" charset="0"/>
              </a:rPr>
              <a:t>	//return </a:t>
            </a:r>
            <a:r>
              <a:rPr lang="en-US" sz="1600" dirty="0" err="1">
                <a:solidFill>
                  <a:srgbClr val="008000"/>
                </a:solidFill>
                <a:latin typeface="Consolas" panose="020B0609020204030204" pitchFamily="49" charset="0"/>
              </a:rPr>
              <a:t>string.Format</a:t>
            </a:r>
            <a:r>
              <a:rPr lang="en-US" sz="1600" dirty="0">
                <a:solidFill>
                  <a:srgbClr val="008000"/>
                </a:solidFill>
                <a:latin typeface="Consolas" panose="020B0609020204030204" pitchFamily="49" charset="0"/>
              </a:rPr>
              <a:t>("({0},{1})", </a:t>
            </a:r>
            <a:r>
              <a:rPr lang="en-US" sz="1600" dirty="0" err="1">
                <a:solidFill>
                  <a:srgbClr val="008000"/>
                </a:solidFill>
                <a:latin typeface="Consolas" panose="020B0609020204030204" pitchFamily="49" charset="0"/>
              </a:rPr>
              <a:t>this.x</a:t>
            </a:r>
            <a:r>
              <a:rPr lang="en-US" sz="1600" dirty="0">
                <a:solidFill>
                  <a:srgbClr val="008000"/>
                </a:solidFill>
                <a:latin typeface="Consolas" panose="020B0609020204030204" pitchFamily="49" charset="0"/>
              </a:rPr>
              <a:t>, </a:t>
            </a:r>
            <a:r>
              <a:rPr lang="en-US" sz="1600" dirty="0" err="1">
                <a:solidFill>
                  <a:srgbClr val="008000"/>
                </a:solidFill>
                <a:latin typeface="Consolas" panose="020B0609020204030204" pitchFamily="49" charset="0"/>
              </a:rPr>
              <a:t>this.y</a:t>
            </a:r>
            <a:r>
              <a:rPr lang="en-US" sz="1600" dirty="0">
                <a:solidFill>
                  <a:srgbClr val="008000"/>
                </a:solidFill>
                <a:latin typeface="Consolas" panose="020B0609020204030204" pitchFamily="49" charset="0"/>
              </a:rPr>
              <a:t>);</a:t>
            </a:r>
            <a:endParaRPr lang="en-US" sz="1400" b="1" dirty="0">
              <a:solidFill>
                <a:srgbClr val="000000"/>
              </a:solidFill>
              <a:latin typeface="Consolas" panose="020B0609020204030204" pitchFamily="49" charset="0"/>
            </a:endParaRPr>
          </a:p>
          <a:p>
            <a:pPr algn="l" rtl="0"/>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Point() { x = 2, y = 3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p1.y = 6;</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A31515"/>
                </a:solidFill>
                <a:latin typeface="Consolas" panose="020B0609020204030204" pitchFamily="49" charset="0"/>
                <a:ea typeface="Calibri" panose="020F0502020204030204" pitchFamily="34" charset="0"/>
                <a:cs typeface="Consolas" panose="020B0609020204030204" pitchFamily="49" charset="0"/>
              </a:rPr>
              <a:t>"p1: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FF0000"/>
                </a:solidFill>
                <a:latin typeface="Consolas" panose="020B0609020204030204" pitchFamily="49" charset="0"/>
                <a:ea typeface="Calibri" panose="020F0502020204030204" pitchFamily="34" charset="0"/>
                <a:cs typeface="Consolas" panose="020B0609020204030204" pitchFamily="49" charset="0"/>
              </a:rPr>
              <a:t>p1</a:t>
            </a:r>
            <a:r>
              <a:rPr lang="en-US" sz="1400" b="1" dirty="0">
                <a:solidFill>
                  <a:srgbClr val="FF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FF0000"/>
                </a:solidFill>
                <a:latin typeface="Consolas" panose="020B0609020204030204" pitchFamily="49" charset="0"/>
                <a:ea typeface="Calibri" panose="020F0502020204030204" pitchFamily="34" charset="0"/>
                <a:cs typeface="Consolas" panose="020B0609020204030204" pitchFamily="49" charset="0"/>
              </a:rPr>
              <a:t>GetPointString()</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8000"/>
                </a:solidFill>
                <a:latin typeface="Consolas" panose="020B0609020204030204" pitchFamily="49" charset="0"/>
                <a:ea typeface="Calibri" panose="020F0502020204030204" pitchFamily="34" charset="0"/>
                <a:cs typeface="Consolas" panose="020B0609020204030204" pitchFamily="49" charset="0"/>
              </a:rPr>
              <a:t>//p1: (2,6)</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3" name="מציין מיקום תוכן 2"/>
          <p:cNvSpPr>
            <a:spLocks noGrp="1"/>
          </p:cNvSpPr>
          <p:nvPr>
            <p:ph idx="1"/>
          </p:nvPr>
        </p:nvSpPr>
        <p:spPr>
          <a:xfrm>
            <a:off x="6528048" y="1030242"/>
            <a:ext cx="3816424" cy="1894703"/>
          </a:xfrm>
        </p:spPr>
        <p:style>
          <a:lnRef idx="2">
            <a:schemeClr val="accent2"/>
          </a:lnRef>
          <a:fillRef idx="1">
            <a:schemeClr val="lt1"/>
          </a:fillRef>
          <a:effectRef idx="0">
            <a:schemeClr val="accent2"/>
          </a:effectRef>
          <a:fontRef idx="minor">
            <a:schemeClr val="dk1"/>
          </a:fontRef>
        </p:style>
        <p:txBody>
          <a:bodyPr>
            <a:noAutofit/>
          </a:bodyPr>
          <a:lstStyle/>
          <a:p>
            <a:r>
              <a:rPr lang="he-IL" sz="1400" dirty="0"/>
              <a:t>הגדרת המתודה נכתבת בתוך המחלקה. </a:t>
            </a:r>
            <a:r>
              <a:rPr lang="he-IL" sz="1400" b="1" dirty="0"/>
              <a:t>אין הפרדה לקובץ הגדרה וקובץ מימוש כמו ב ++</a:t>
            </a:r>
            <a:r>
              <a:rPr lang="en-US" sz="1400" b="1" dirty="0"/>
              <a:t>C</a:t>
            </a:r>
            <a:r>
              <a:rPr lang="he-IL" sz="1400" b="1" dirty="0"/>
              <a:t>.</a:t>
            </a:r>
          </a:p>
          <a:p>
            <a:r>
              <a:rPr lang="he-IL" sz="1400" dirty="0"/>
              <a:t>זימון המתודה באמצעות </a:t>
            </a:r>
            <a:r>
              <a:rPr lang="he-IL" sz="1400" b="1" dirty="0"/>
              <a:t>אופרטור </a:t>
            </a:r>
            <a:r>
              <a:rPr lang="he-IL" sz="1400" b="1" dirty="0">
                <a:solidFill>
                  <a:srgbClr val="FF0000"/>
                </a:solidFill>
              </a:rPr>
              <a:t>נקודה </a:t>
            </a:r>
            <a:r>
              <a:rPr lang="he-IL" sz="1800" b="1" dirty="0">
                <a:solidFill>
                  <a:srgbClr val="FF0000"/>
                </a:solidFill>
              </a:rPr>
              <a:t>.</a:t>
            </a:r>
            <a:r>
              <a:rPr lang="he-IL" sz="1400" b="1" dirty="0">
                <a:solidFill>
                  <a:srgbClr val="FF0000"/>
                </a:solidFill>
              </a:rPr>
              <a:t> </a:t>
            </a:r>
            <a:r>
              <a:rPr lang="he-IL" sz="1400" b="1" dirty="0"/>
              <a:t>(ולא באמצעות חץ </a:t>
            </a:r>
            <a:r>
              <a:rPr lang="he-IL" sz="2000" b="1" dirty="0"/>
              <a:t>&lt;-</a:t>
            </a:r>
            <a:r>
              <a:rPr lang="he-IL" sz="1400" b="1" dirty="0"/>
              <a:t> , אפילו ש </a:t>
            </a:r>
            <a:r>
              <a:rPr lang="en-US" sz="1400" b="1" dirty="0"/>
              <a:t>p1</a:t>
            </a:r>
            <a:r>
              <a:rPr lang="he-IL" sz="1400" b="1" dirty="0"/>
              <a:t> הוא הפניה/מצביע)</a:t>
            </a:r>
          </a:p>
        </p:txBody>
      </p:sp>
    </p:spTree>
    <p:extLst>
      <p:ext uri="{BB962C8B-B14F-4D97-AF65-F5344CB8AC3E}">
        <p14:creationId xmlns:p14="http://schemas.microsoft.com/office/powerpoint/2010/main" val="338815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07568" y="1452990"/>
            <a:ext cx="6984776" cy="4496291"/>
          </a:xfrm>
        </p:spPr>
        <p:txBody>
          <a:bodyPr>
            <a:noAutofit/>
          </a:bodyPr>
          <a:lstStyle/>
          <a:p>
            <a:pPr marL="0" indent="0">
              <a:buNone/>
            </a:pPr>
            <a:r>
              <a:rPr lang="he-IL" sz="2400" b="1" dirty="0"/>
              <a:t>בכל קריאה למתודת מופע מקבלים אוטומטית הפניה לאובייקט עצמו, באמצעות המילה השמורה </a:t>
            </a:r>
            <a:r>
              <a:rPr lang="en-US" sz="2400" b="1" dirty="0"/>
              <a:t>this</a:t>
            </a:r>
            <a:r>
              <a:rPr lang="he-IL" sz="2400" b="1" dirty="0"/>
              <a:t> וניתן להשתמש בו.</a:t>
            </a:r>
          </a:p>
          <a:p>
            <a:pPr marL="0" indent="0">
              <a:buNone/>
            </a:pPr>
            <a:endParaRPr lang="he-IL" sz="2400" dirty="0"/>
          </a:p>
          <a:p>
            <a:pPr marL="0" indent="0">
              <a:buNone/>
            </a:pPr>
            <a:r>
              <a:rPr lang="he-IL" sz="2400" dirty="0"/>
              <a:t>למשל בדוגמא מהשקף הקודם בתוך המתודה </a:t>
            </a:r>
            <a:r>
              <a:rPr lang="en-US" sz="2400" dirty="0" err="1"/>
              <a:t>GetPointString</a:t>
            </a:r>
            <a:r>
              <a:rPr lang="he-IL" sz="2400" dirty="0"/>
              <a:t> יכולנו לכתוב:</a:t>
            </a:r>
          </a:p>
          <a:p>
            <a:pPr marL="0" indent="0">
              <a:buNone/>
            </a:pPr>
            <a:endParaRPr lang="he-IL" sz="2400" dirty="0"/>
          </a:p>
          <a:p>
            <a:pPr marL="0" indent="0" algn="l" rtl="0">
              <a:buNone/>
            </a:pPr>
            <a:r>
              <a:rPr lang="en-US" sz="2400" dirty="0"/>
              <a:t>return </a:t>
            </a:r>
            <a:r>
              <a:rPr lang="en-US" sz="2400" dirty="0" err="1"/>
              <a:t>string.Format</a:t>
            </a:r>
            <a:r>
              <a:rPr lang="en-US" sz="2400" dirty="0"/>
              <a:t>("({0},{1})", </a:t>
            </a:r>
            <a:r>
              <a:rPr lang="en-US" sz="2400" b="1" dirty="0" err="1">
                <a:solidFill>
                  <a:srgbClr val="FF0000"/>
                </a:solidFill>
              </a:rPr>
              <a:t>this</a:t>
            </a:r>
            <a:r>
              <a:rPr lang="en-US" sz="2400" dirty="0" err="1"/>
              <a:t>.x</a:t>
            </a:r>
            <a:r>
              <a:rPr lang="en-US" sz="2400" dirty="0"/>
              <a:t>, </a:t>
            </a:r>
            <a:r>
              <a:rPr lang="en-US" sz="2400" b="1" dirty="0" err="1">
                <a:solidFill>
                  <a:srgbClr val="FF0000"/>
                </a:solidFill>
              </a:rPr>
              <a:t>this</a:t>
            </a:r>
            <a:r>
              <a:rPr lang="en-US" sz="2400" dirty="0" err="1"/>
              <a:t>.y</a:t>
            </a:r>
            <a:r>
              <a:rPr lang="en-US" sz="2400" dirty="0"/>
              <a:t>); </a:t>
            </a:r>
            <a:endParaRPr lang="en-US" altLang="zh-CN" sz="2400" b="1" dirty="0"/>
          </a:p>
          <a:p>
            <a:pPr marL="0" indent="0">
              <a:lnSpc>
                <a:spcPts val="3400"/>
              </a:lnSpc>
              <a:buNone/>
              <a:tabLst>
                <a:tab pos="457200" algn="l"/>
                <a:tab pos="2578100" algn="l"/>
              </a:tabLst>
            </a:pPr>
            <a:endParaRPr lang="he-IL" altLang="zh-CN" sz="2400" b="1" dirty="0"/>
          </a:p>
        </p:txBody>
      </p:sp>
      <p:sp>
        <p:nvSpPr>
          <p:cNvPr id="4" name="כותרת 3"/>
          <p:cNvSpPr>
            <a:spLocks noGrp="1"/>
          </p:cNvSpPr>
          <p:nvPr>
            <p:ph type="title"/>
          </p:nvPr>
        </p:nvSpPr>
        <p:spPr>
          <a:xfrm>
            <a:off x="1703512" y="73152"/>
            <a:ext cx="7848872" cy="1123600"/>
          </a:xfrm>
        </p:spPr>
        <p:txBody>
          <a:bodyPr>
            <a:normAutofit/>
          </a:bodyPr>
          <a:lstStyle/>
          <a:p>
            <a:pPr algn="ctr"/>
            <a:r>
              <a:rPr lang="he-IL" dirty="0"/>
              <a:t>המילה השמורה </a:t>
            </a:r>
            <a:r>
              <a:rPr lang="en-US" dirty="0"/>
              <a:t>this</a:t>
            </a:r>
            <a:endParaRPr lang="he-IL" dirty="0"/>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354662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47528" y="1393164"/>
            <a:ext cx="7559580" cy="5163085"/>
          </a:xfrm>
        </p:spPr>
        <p:txBody>
          <a:bodyPr>
            <a:noAutofit/>
          </a:bodyPr>
          <a:lstStyle/>
          <a:p>
            <a:pPr marL="0" indent="0">
              <a:lnSpc>
                <a:spcPts val="3400"/>
              </a:lnSpc>
              <a:buNone/>
              <a:tabLst>
                <a:tab pos="457200" algn="l"/>
                <a:tab pos="2578100" algn="l"/>
              </a:tabLst>
            </a:pPr>
            <a:r>
              <a:rPr lang="he-IL" altLang="zh-CN" sz="1400" b="1" dirty="0"/>
              <a:t>בנאי יכול לזמן </a:t>
            </a:r>
            <a:r>
              <a:rPr lang="he-IL" altLang="zh-CN" sz="1400" b="1" dirty="0">
                <a:solidFill>
                  <a:srgbClr val="FF0000"/>
                </a:solidFill>
              </a:rPr>
              <a:t>בנאי אחר </a:t>
            </a:r>
            <a:r>
              <a:rPr lang="he-IL" altLang="zh-CN" sz="1400" b="1" u="sng" dirty="0">
                <a:solidFill>
                  <a:srgbClr val="FF0000"/>
                </a:solidFill>
              </a:rPr>
              <a:t>מאותה המחלקה</a:t>
            </a:r>
            <a:r>
              <a:rPr lang="he-IL" altLang="zh-CN" sz="1400" b="1" dirty="0"/>
              <a:t>! בעזרת המילה </a:t>
            </a:r>
            <a:r>
              <a:rPr lang="en-US" altLang="zh-CN" sz="1400" b="1" dirty="0"/>
              <a:t>this</a:t>
            </a:r>
            <a:r>
              <a:rPr lang="he-IL" altLang="zh-CN" sz="1400" b="1" dirty="0"/>
              <a:t>.</a:t>
            </a:r>
          </a:p>
          <a:p>
            <a:pPr marL="0" indent="0">
              <a:lnSpc>
                <a:spcPts val="3400"/>
              </a:lnSpc>
              <a:buNone/>
              <a:tabLst>
                <a:tab pos="457200" algn="l"/>
                <a:tab pos="2578100" algn="l"/>
              </a:tabLst>
            </a:pPr>
            <a:r>
              <a:rPr lang="he-IL" altLang="zh-CN" sz="1400" dirty="0"/>
              <a:t>למשל:</a:t>
            </a:r>
          </a:p>
          <a:p>
            <a:pPr marL="0" indent="0" algn="l" rtl="0">
              <a:lnSpc>
                <a:spcPct val="107000"/>
              </a:lnSpc>
              <a:spcAft>
                <a:spcPts val="80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h;</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width)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(width, 10) {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width,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height) { w = width; h = height;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a:solidFill>
                  <a:srgbClr val="008000"/>
                </a:solidFill>
                <a:latin typeface="Consolas" panose="020B0609020204030204" pitchFamily="49" charset="0"/>
              </a:rPr>
              <a:t>//Main </a:t>
            </a:r>
          </a:p>
          <a:p>
            <a:pPr marL="0" indent="0" algn="l" rtl="0">
              <a:lnSpc>
                <a:spcPct val="107000"/>
              </a:lnSpc>
              <a:spcAft>
                <a:spcPts val="800"/>
              </a:spcAft>
              <a:buNone/>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mc1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//3,10</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mc2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(3, 6);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//3,6</a:t>
            </a:r>
            <a:endParaRPr lang="en-US" altLang="zh-CN" sz="1800" dirty="0"/>
          </a:p>
        </p:txBody>
      </p:sp>
      <p:sp>
        <p:nvSpPr>
          <p:cNvPr id="4" name="כותרת 3"/>
          <p:cNvSpPr>
            <a:spLocks noGrp="1"/>
          </p:cNvSpPr>
          <p:nvPr>
            <p:ph type="title"/>
          </p:nvPr>
        </p:nvSpPr>
        <p:spPr>
          <a:xfrm>
            <a:off x="1703512" y="73152"/>
            <a:ext cx="7848872" cy="1123600"/>
          </a:xfrm>
        </p:spPr>
        <p:txBody>
          <a:bodyPr>
            <a:normAutofit fontScale="90000"/>
          </a:bodyPr>
          <a:lstStyle/>
          <a:p>
            <a:pPr algn="ctr"/>
            <a:r>
              <a:rPr lang="he-IL" dirty="0"/>
              <a:t>חידוש: בנאי מזמן בנאי אחר</a:t>
            </a:r>
            <a:r>
              <a:rPr lang="en-US" dirty="0"/>
              <a:t> </a:t>
            </a:r>
            <a:r>
              <a:rPr lang="he-IL" dirty="0"/>
              <a:t>מאותה מחלקה בעזרת </a:t>
            </a:r>
            <a:r>
              <a:rPr lang="en-US" dirty="0"/>
              <a:t>THIS</a:t>
            </a:r>
            <a:endParaRPr lang="he-IL" dirty="0"/>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03384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083" y="76736"/>
            <a:ext cx="7848872" cy="637050"/>
          </a:xfrm>
        </p:spPr>
        <p:txBody>
          <a:bodyPr>
            <a:noAutofit/>
          </a:bodyPr>
          <a:lstStyle/>
          <a:p>
            <a:pPr algn="ctr"/>
            <a:r>
              <a:rPr lang="he-IL" sz="3600" dirty="0"/>
              <a:t>השמה בין </a:t>
            </a:r>
            <a:r>
              <a:rPr lang="en-US" sz="2800" dirty="0"/>
              <a:t>reference </a:t>
            </a:r>
            <a:r>
              <a:rPr lang="en-US" sz="2800" dirty="0" err="1"/>
              <a:t>TypeS</a:t>
            </a:r>
            <a:r>
              <a:rPr lang="he-IL" sz="2800" dirty="0"/>
              <a:t> (מעין מצביעים)</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114</a:t>
            </a:fld>
            <a:endParaRPr lang="he-IL">
              <a:solidFill>
                <a:srgbClr val="B13F9A"/>
              </a:solidFill>
              <a:latin typeface="Trebuchet MS"/>
              <a:cs typeface="Gisha" panose="020B0502040204020203" pitchFamily="34" charset="-79"/>
            </a:endParaRPr>
          </a:p>
        </p:txBody>
      </p:sp>
      <p:sp>
        <p:nvSpPr>
          <p:cNvPr id="6" name="Rectangle 5"/>
          <p:cNvSpPr/>
          <p:nvPr/>
        </p:nvSpPr>
        <p:spPr>
          <a:xfrm>
            <a:off x="1818222" y="1053673"/>
            <a:ext cx="7014082" cy="5383653"/>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GetPointString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x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y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 x = 2, y = 3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p2 = p1;</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p2.y = 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"p1: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p1.GetPointString());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//p1: (2,6)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"p2: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p2.GetPointString());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//p2: (2,6)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grpSp>
        <p:nvGrpSpPr>
          <p:cNvPr id="16" name="Group 15"/>
          <p:cNvGrpSpPr/>
          <p:nvPr/>
        </p:nvGrpSpPr>
        <p:grpSpPr>
          <a:xfrm>
            <a:off x="7100178" y="1038054"/>
            <a:ext cx="3147990" cy="1368152"/>
            <a:chOff x="5182567" y="3933056"/>
            <a:chExt cx="3147990" cy="1368152"/>
          </a:xfrm>
          <a:solidFill>
            <a:schemeClr val="bg2"/>
          </a:solidFill>
        </p:grpSpPr>
        <p:sp>
          <p:nvSpPr>
            <p:cNvPr id="7" name="Rectangle 6"/>
            <p:cNvSpPr/>
            <p:nvPr/>
          </p:nvSpPr>
          <p:spPr>
            <a:xfrm>
              <a:off x="5182567" y="3933056"/>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P1</a:t>
              </a:r>
              <a:endParaRPr lang="he-IL" dirty="0">
                <a:solidFill>
                  <a:prstClr val="black"/>
                </a:solidFill>
                <a:latin typeface="Trebuchet MS"/>
                <a:cs typeface="Gisha" panose="020B0502040204020203" pitchFamily="34" charset="-79"/>
              </a:endParaRPr>
            </a:p>
          </p:txBody>
        </p:sp>
        <p:sp>
          <p:nvSpPr>
            <p:cNvPr id="8" name="Rectangle 7"/>
            <p:cNvSpPr/>
            <p:nvPr/>
          </p:nvSpPr>
          <p:spPr>
            <a:xfrm>
              <a:off x="5202936" y="4869160"/>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P2</a:t>
              </a:r>
              <a:endParaRPr lang="he-IL" dirty="0">
                <a:solidFill>
                  <a:prstClr val="black"/>
                </a:solidFill>
                <a:latin typeface="Trebuchet MS"/>
                <a:cs typeface="Gisha" panose="020B0502040204020203" pitchFamily="34" charset="-79"/>
              </a:endParaRPr>
            </a:p>
          </p:txBody>
        </p:sp>
        <p:sp>
          <p:nvSpPr>
            <p:cNvPr id="9" name="Rectangle 8"/>
            <p:cNvSpPr/>
            <p:nvPr/>
          </p:nvSpPr>
          <p:spPr>
            <a:xfrm>
              <a:off x="6660233" y="4337971"/>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x=2</a:t>
              </a:r>
              <a:endParaRPr lang="he-IL" dirty="0">
                <a:solidFill>
                  <a:prstClr val="black"/>
                </a:solidFill>
                <a:latin typeface="Trebuchet MS"/>
                <a:cs typeface="Gisha" panose="020B0502040204020203" pitchFamily="34" charset="-79"/>
              </a:endParaRPr>
            </a:p>
          </p:txBody>
        </p:sp>
        <p:sp>
          <p:nvSpPr>
            <p:cNvPr id="10" name="Rectangle 9"/>
            <p:cNvSpPr/>
            <p:nvPr/>
          </p:nvSpPr>
          <p:spPr>
            <a:xfrm>
              <a:off x="7380312" y="4337972"/>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y=3</a:t>
              </a:r>
              <a:endParaRPr lang="he-IL" dirty="0">
                <a:solidFill>
                  <a:prstClr val="black"/>
                </a:solidFill>
                <a:latin typeface="Trebuchet MS"/>
                <a:cs typeface="Gisha" panose="020B0502040204020203" pitchFamily="34" charset="-79"/>
              </a:endParaRPr>
            </a:p>
          </p:txBody>
        </p:sp>
        <p:cxnSp>
          <p:nvCxnSpPr>
            <p:cNvPr id="12" name="Straight Arrow Connector 11"/>
            <p:cNvCxnSpPr>
              <a:stCxn id="7" idx="3"/>
              <a:endCxn id="9" idx="1"/>
            </p:cNvCxnSpPr>
            <p:nvPr/>
          </p:nvCxnSpPr>
          <p:spPr>
            <a:xfrm>
              <a:off x="6046663" y="4149080"/>
              <a:ext cx="613570" cy="449679"/>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1"/>
            </p:cNvCxnSpPr>
            <p:nvPr/>
          </p:nvCxnSpPr>
          <p:spPr>
            <a:xfrm flipV="1">
              <a:off x="6067032" y="4598759"/>
              <a:ext cx="593201" cy="486425"/>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C9B671-69BF-4128-BD52-7EF7814B6256}"/>
                </a:ext>
              </a:extLst>
            </p:cNvPr>
            <p:cNvSpPr/>
            <p:nvPr/>
          </p:nvSpPr>
          <p:spPr>
            <a:xfrm>
              <a:off x="7610477" y="4741338"/>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latin typeface="Trebuchet MS"/>
                </a:rPr>
                <a:t>y=6</a:t>
              </a:r>
              <a:endParaRPr lang="he-IL" dirty="0">
                <a:solidFill>
                  <a:srgbClr val="FF0000"/>
                </a:solidFill>
                <a:latin typeface="Trebuchet MS"/>
                <a:cs typeface="Gisha" panose="020B0502040204020203" pitchFamily="34" charset="-79"/>
              </a:endParaRPr>
            </a:p>
          </p:txBody>
        </p:sp>
      </p:grpSp>
      <p:sp>
        <p:nvSpPr>
          <p:cNvPr id="3" name="Arrow: Left 2">
            <a:extLst>
              <a:ext uri="{FF2B5EF4-FFF2-40B4-BE49-F238E27FC236}">
                <a16:creationId xmlns:a16="http://schemas.microsoft.com/office/drawing/2014/main" id="{1EC2A1AE-784E-4F9D-9EAE-4BE4903DC10A}"/>
              </a:ext>
            </a:extLst>
          </p:cNvPr>
          <p:cNvSpPr/>
          <p:nvPr/>
        </p:nvSpPr>
        <p:spPr>
          <a:xfrm>
            <a:off x="3719736" y="4932561"/>
            <a:ext cx="2194742" cy="43204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ישנה את ערכו של </a:t>
            </a:r>
            <a:r>
              <a:rPr lang="en-US" sz="1200" b="1" dirty="0">
                <a:solidFill>
                  <a:prstClr val="black"/>
                </a:solidFill>
                <a:latin typeface="Trebuchet MS"/>
              </a:rPr>
              <a:t>y</a:t>
            </a:r>
            <a:r>
              <a:rPr lang="he-IL" sz="1200" b="1" dirty="0">
                <a:solidFill>
                  <a:prstClr val="black"/>
                </a:solidFill>
                <a:latin typeface="Trebuchet MS"/>
                <a:cs typeface="Gisha" panose="020B0502040204020203" pitchFamily="34" charset="-79"/>
              </a:rPr>
              <a:t> גם ב </a:t>
            </a:r>
            <a:r>
              <a:rPr lang="en-US" sz="1200" b="1" dirty="0">
                <a:solidFill>
                  <a:prstClr val="black"/>
                </a:solidFill>
                <a:latin typeface="Trebuchet MS"/>
              </a:rPr>
              <a:t>p1</a:t>
            </a:r>
          </a:p>
        </p:txBody>
      </p:sp>
      <p:sp>
        <p:nvSpPr>
          <p:cNvPr id="14" name="Arrow: Left 13">
            <a:extLst>
              <a:ext uri="{FF2B5EF4-FFF2-40B4-BE49-F238E27FC236}">
                <a16:creationId xmlns:a16="http://schemas.microsoft.com/office/drawing/2014/main" id="{14DE1B92-113E-436E-99CF-F725ED4A1306}"/>
              </a:ext>
            </a:extLst>
          </p:cNvPr>
          <p:cNvSpPr/>
          <p:nvPr/>
        </p:nvSpPr>
        <p:spPr>
          <a:xfrm>
            <a:off x="6699329" y="4004889"/>
            <a:ext cx="3328911" cy="460398"/>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נוצר מופע עם </a:t>
            </a:r>
            <a:r>
              <a:rPr lang="en-US" sz="1200" b="1" dirty="0">
                <a:solidFill>
                  <a:prstClr val="black"/>
                </a:solidFill>
                <a:latin typeface="Trebuchet MS"/>
              </a:rPr>
              <a:t>2,3</a:t>
            </a:r>
            <a:r>
              <a:rPr lang="he-IL" sz="1200" b="1" dirty="0">
                <a:solidFill>
                  <a:prstClr val="black"/>
                </a:solidFill>
                <a:latin typeface="Trebuchet MS"/>
                <a:cs typeface="Gisha" panose="020B0502040204020203" pitchFamily="34" charset="-79"/>
              </a:rPr>
              <a:t> וההפניה מצביעה עליו</a:t>
            </a:r>
            <a:endParaRPr lang="en-US" sz="1200" b="1" dirty="0">
              <a:solidFill>
                <a:prstClr val="black"/>
              </a:solidFill>
              <a:latin typeface="Trebuchet MS"/>
            </a:endParaRPr>
          </a:p>
        </p:txBody>
      </p:sp>
      <p:sp>
        <p:nvSpPr>
          <p:cNvPr id="15" name="Arrow: Left 14">
            <a:extLst>
              <a:ext uri="{FF2B5EF4-FFF2-40B4-BE49-F238E27FC236}">
                <a16:creationId xmlns:a16="http://schemas.microsoft.com/office/drawing/2014/main" id="{88C78CAA-40D1-483F-8FC4-F765ED5A268D}"/>
              </a:ext>
            </a:extLst>
          </p:cNvPr>
          <p:cNvSpPr/>
          <p:nvPr/>
        </p:nvSpPr>
        <p:spPr>
          <a:xfrm>
            <a:off x="4222815" y="4452478"/>
            <a:ext cx="4737060" cy="486683"/>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השמה בין הפניות. שניהם מצביעים לאותה כתובת.</a:t>
            </a:r>
            <a:endParaRPr lang="en-US" sz="1200" b="1" dirty="0">
              <a:solidFill>
                <a:prstClr val="black"/>
              </a:solidFill>
              <a:latin typeface="Trebuchet MS"/>
            </a:endParaRPr>
          </a:p>
        </p:txBody>
      </p:sp>
    </p:spTree>
    <p:extLst>
      <p:ext uri="{BB962C8B-B14F-4D97-AF65-F5344CB8AC3E}">
        <p14:creationId xmlns:p14="http://schemas.microsoft.com/office/powerpoint/2010/main" val="29696399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5317" y="3769876"/>
            <a:ext cx="1008112"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rtl="0"/>
            <a:r>
              <a:rPr lang="en-US" sz="2800" dirty="0">
                <a:solidFill>
                  <a:prstClr val="black"/>
                </a:solidFill>
                <a:latin typeface="Trebuchet MS"/>
              </a:rPr>
              <a:t>P_11</a:t>
            </a:r>
            <a:endParaRPr lang="he-IL" sz="2800" dirty="0">
              <a:solidFill>
                <a:prstClr val="black"/>
              </a:solidFill>
              <a:latin typeface="Trebuchet MS"/>
              <a:cs typeface="Gisha" panose="020B0502040204020203" pitchFamily="34" charset="-79"/>
            </a:endParaRPr>
          </a:p>
        </p:txBody>
      </p:sp>
      <p:grpSp>
        <p:nvGrpSpPr>
          <p:cNvPr id="6" name="קבוצה 5"/>
          <p:cNvGrpSpPr/>
          <p:nvPr/>
        </p:nvGrpSpPr>
        <p:grpSpPr>
          <a:xfrm>
            <a:off x="3113831" y="2932284"/>
            <a:ext cx="2607448" cy="769441"/>
            <a:chOff x="5292080" y="3645024"/>
            <a:chExt cx="2304256" cy="828427"/>
          </a:xfrm>
        </p:grpSpPr>
        <p:sp>
          <p:nvSpPr>
            <p:cNvPr id="8" name="TextBox 7"/>
            <p:cNvSpPr txBox="1"/>
            <p:nvPr/>
          </p:nvSpPr>
          <p:spPr>
            <a:xfrm>
              <a:off x="5292080"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rtl="0"/>
              <a:r>
                <a:rPr lang="en-US" sz="4400" dirty="0">
                  <a:solidFill>
                    <a:prstClr val="black"/>
                  </a:solidFill>
                  <a:latin typeface="Trebuchet MS"/>
                </a:rPr>
                <a:t>x=2</a:t>
              </a:r>
              <a:endParaRPr lang="he-IL" sz="4400" dirty="0">
                <a:solidFill>
                  <a:prstClr val="black"/>
                </a:solidFill>
                <a:latin typeface="Trebuchet MS"/>
                <a:cs typeface="Gisha" panose="020B0502040204020203" pitchFamily="34" charset="-79"/>
              </a:endParaRPr>
            </a:p>
          </p:txBody>
        </p:sp>
        <p:sp>
          <p:nvSpPr>
            <p:cNvPr id="9" name="TextBox 8"/>
            <p:cNvSpPr txBox="1"/>
            <p:nvPr/>
          </p:nvSpPr>
          <p:spPr>
            <a:xfrm>
              <a:off x="6444208"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rtl="0"/>
              <a:r>
                <a:rPr lang="en-US" sz="4400" dirty="0">
                  <a:solidFill>
                    <a:prstClr val="black"/>
                  </a:solidFill>
                  <a:latin typeface="Trebuchet MS"/>
                </a:rPr>
                <a:t>y=3</a:t>
              </a:r>
              <a:endParaRPr lang="he-IL" sz="4400" dirty="0">
                <a:solidFill>
                  <a:prstClr val="black"/>
                </a:solidFill>
                <a:latin typeface="Trebuchet MS"/>
                <a:cs typeface="Gisha" panose="020B0502040204020203" pitchFamily="34" charset="-79"/>
              </a:endParaRPr>
            </a:p>
          </p:txBody>
        </p:sp>
      </p:grpSp>
      <p:cxnSp>
        <p:nvCxnSpPr>
          <p:cNvPr id="7" name="מחבר חץ ישר 6"/>
          <p:cNvCxnSpPr>
            <a:cxnSpLocks/>
          </p:cNvCxnSpPr>
          <p:nvPr/>
        </p:nvCxnSpPr>
        <p:spPr>
          <a:xfrm flipV="1">
            <a:off x="2600474" y="3301635"/>
            <a:ext cx="660095" cy="5325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9673897" y="3735923"/>
            <a:ext cx="96590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rtl="0"/>
            <a:r>
              <a:rPr lang="en-US" sz="2800" dirty="0">
                <a:solidFill>
                  <a:prstClr val="black"/>
                </a:solidFill>
                <a:latin typeface="Trebuchet MS"/>
              </a:rPr>
              <a:t>P_12</a:t>
            </a:r>
            <a:endParaRPr lang="he-IL" sz="2800" dirty="0">
              <a:solidFill>
                <a:prstClr val="black"/>
              </a:solidFill>
              <a:latin typeface="Trebuchet MS"/>
              <a:cs typeface="Gisha" panose="020B0502040204020203" pitchFamily="34" charset="-79"/>
            </a:endParaRPr>
          </a:p>
        </p:txBody>
      </p:sp>
      <p:grpSp>
        <p:nvGrpSpPr>
          <p:cNvPr id="12" name="קבוצה 11"/>
          <p:cNvGrpSpPr/>
          <p:nvPr/>
        </p:nvGrpSpPr>
        <p:grpSpPr>
          <a:xfrm>
            <a:off x="6497463" y="2949423"/>
            <a:ext cx="2607448" cy="769441"/>
            <a:chOff x="5292080" y="3645024"/>
            <a:chExt cx="2304256" cy="828427"/>
          </a:xfrm>
        </p:grpSpPr>
        <p:sp>
          <p:nvSpPr>
            <p:cNvPr id="14" name="TextBox 13"/>
            <p:cNvSpPr txBox="1"/>
            <p:nvPr/>
          </p:nvSpPr>
          <p:spPr>
            <a:xfrm>
              <a:off x="5292080"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rtl="0"/>
              <a:r>
                <a:rPr lang="en-US" sz="4400" dirty="0">
                  <a:solidFill>
                    <a:prstClr val="black"/>
                  </a:solidFill>
                  <a:latin typeface="Trebuchet MS"/>
                </a:rPr>
                <a:t>x=4</a:t>
              </a:r>
              <a:endParaRPr lang="he-IL" sz="4400" dirty="0">
                <a:solidFill>
                  <a:prstClr val="black"/>
                </a:solidFill>
                <a:latin typeface="Trebuchet MS"/>
                <a:cs typeface="Gisha" panose="020B0502040204020203" pitchFamily="34" charset="-79"/>
              </a:endParaRPr>
            </a:p>
          </p:txBody>
        </p:sp>
        <p:sp>
          <p:nvSpPr>
            <p:cNvPr id="15" name="TextBox 14"/>
            <p:cNvSpPr txBox="1"/>
            <p:nvPr/>
          </p:nvSpPr>
          <p:spPr>
            <a:xfrm>
              <a:off x="6444208"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rtl="0"/>
              <a:r>
                <a:rPr lang="en-US" sz="4400" dirty="0">
                  <a:solidFill>
                    <a:prstClr val="black"/>
                  </a:solidFill>
                  <a:latin typeface="Trebuchet MS"/>
                </a:rPr>
                <a:t>y=5</a:t>
              </a:r>
              <a:endParaRPr lang="he-IL" sz="4400" dirty="0">
                <a:solidFill>
                  <a:prstClr val="black"/>
                </a:solidFill>
                <a:latin typeface="Trebuchet MS"/>
                <a:cs typeface="Gisha" panose="020B0502040204020203" pitchFamily="34" charset="-79"/>
              </a:endParaRPr>
            </a:p>
          </p:txBody>
        </p:sp>
      </p:grpSp>
      <p:cxnSp>
        <p:nvCxnSpPr>
          <p:cNvPr id="13" name="מחבר חץ ישר 12"/>
          <p:cNvCxnSpPr>
            <a:cxnSpLocks/>
            <a:stCxn id="11" idx="1"/>
          </p:cNvCxnSpPr>
          <p:nvPr/>
        </p:nvCxnSpPr>
        <p:spPr>
          <a:xfrm flipH="1" flipV="1">
            <a:off x="9141320" y="3495347"/>
            <a:ext cx="532576" cy="502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115</a:t>
            </a:fld>
            <a:endParaRPr lang="he-IL">
              <a:solidFill>
                <a:srgbClr val="B13F9A"/>
              </a:solidFill>
              <a:latin typeface="Trebuchet MS"/>
              <a:cs typeface="Gisha" panose="020B0502040204020203" pitchFamily="34" charset="-79"/>
            </a:endParaRPr>
          </a:p>
        </p:txBody>
      </p:sp>
      <p:sp>
        <p:nvSpPr>
          <p:cNvPr id="23" name="TextBox 22"/>
          <p:cNvSpPr txBox="1"/>
          <p:nvPr/>
        </p:nvSpPr>
        <p:spPr>
          <a:xfrm>
            <a:off x="2351584" y="1026985"/>
            <a:ext cx="7128792" cy="5661871"/>
          </a:xfrm>
          <a:prstGeom prst="rect">
            <a:avLst/>
          </a:prstGeom>
          <a:noFill/>
        </p:spPr>
        <p:txBody>
          <a:bodyPr wrap="square" rtlCol="1">
            <a:spAutoFit/>
          </a:bodyPr>
          <a:lstStyle/>
          <a:p>
            <a:pPr>
              <a:lnSpc>
                <a:spcPct val="115000"/>
              </a:lnSpc>
            </a:pPr>
            <a:r>
              <a:rPr lang="he-IL" sz="2400" dirty="0">
                <a:solidFill>
                  <a:srgbClr val="000000"/>
                </a:solidFill>
                <a:highlight>
                  <a:srgbClr val="FFFFFF"/>
                </a:highlight>
                <a:latin typeface="Consolas"/>
                <a:cs typeface="Arial"/>
              </a:rPr>
              <a:t>נקצה 2 נקודות:</a:t>
            </a:r>
          </a:p>
          <a:p>
            <a:pPr>
              <a:lnSpc>
                <a:spcPct val="115000"/>
              </a:lnSpc>
            </a:pPr>
            <a:endParaRPr lang="he-IL" sz="2400" dirty="0">
              <a:solidFill>
                <a:srgbClr val="000000"/>
              </a:solidFill>
              <a:highlight>
                <a:srgbClr val="FFFFFF"/>
              </a:highlight>
              <a:latin typeface="Consolas"/>
              <a:cs typeface="Arial"/>
            </a:endParaRPr>
          </a:p>
          <a:p>
            <a:pPr algn="l" rtl="0">
              <a:lnSpc>
                <a:spcPct val="115000"/>
              </a:lnSpc>
            </a:pPr>
            <a:r>
              <a:rPr lang="en-US" sz="1600" dirty="0">
                <a:solidFill>
                  <a:srgbClr val="2B91AF"/>
                </a:solidFill>
                <a:highlight>
                  <a:srgbClr val="FFFFFF"/>
                </a:highlight>
                <a:latin typeface="Consolas"/>
                <a:ea typeface="Calibri"/>
                <a:cs typeface="Arial"/>
              </a:rPr>
              <a:t>Point</a:t>
            </a:r>
            <a:r>
              <a:rPr lang="en-US" sz="1600" dirty="0">
                <a:solidFill>
                  <a:srgbClr val="000000"/>
                </a:solidFill>
                <a:highlight>
                  <a:srgbClr val="FFFFFF"/>
                </a:highlight>
                <a:latin typeface="Consolas"/>
                <a:ea typeface="Calibri"/>
                <a:cs typeface="Arial"/>
              </a:rPr>
              <a:t> p_11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Point</a:t>
            </a:r>
            <a:r>
              <a:rPr lang="en-US" sz="1600" dirty="0">
                <a:solidFill>
                  <a:srgbClr val="000000"/>
                </a:solidFill>
                <a:highlight>
                  <a:srgbClr val="FFFFFF"/>
                </a:highlight>
                <a:latin typeface="Consolas"/>
                <a:ea typeface="Calibri"/>
                <a:cs typeface="Arial"/>
              </a:rPr>
              <a:t>() { x = 2, y = 3 };</a:t>
            </a:r>
            <a:endParaRPr lang="en-US" sz="2000" dirty="0">
              <a:solidFill>
                <a:prstClr val="black"/>
              </a:solidFill>
              <a:latin typeface="Calibri"/>
              <a:ea typeface="Calibri"/>
              <a:cs typeface="Arial"/>
            </a:endParaRPr>
          </a:p>
          <a:p>
            <a:pPr algn="l" rtl="0">
              <a:lnSpc>
                <a:spcPct val="115000"/>
              </a:lnSpc>
            </a:pPr>
            <a:r>
              <a:rPr lang="en-US" sz="1600" dirty="0">
                <a:solidFill>
                  <a:srgbClr val="2B91AF"/>
                </a:solidFill>
                <a:highlight>
                  <a:srgbClr val="FFFFFF"/>
                </a:highlight>
                <a:latin typeface="Consolas"/>
                <a:ea typeface="Calibri"/>
                <a:cs typeface="Arial"/>
              </a:rPr>
              <a:t>Point</a:t>
            </a:r>
            <a:r>
              <a:rPr lang="en-US" sz="1600" dirty="0">
                <a:solidFill>
                  <a:srgbClr val="000000"/>
                </a:solidFill>
                <a:highlight>
                  <a:srgbClr val="FFFFFF"/>
                </a:highlight>
                <a:latin typeface="Consolas"/>
                <a:ea typeface="Calibri"/>
                <a:cs typeface="Arial"/>
              </a:rPr>
              <a:t> p_12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Point</a:t>
            </a:r>
            <a:r>
              <a:rPr lang="en-US" sz="1600" dirty="0">
                <a:solidFill>
                  <a:srgbClr val="000000"/>
                </a:solidFill>
                <a:highlight>
                  <a:srgbClr val="FFFFFF"/>
                </a:highlight>
                <a:latin typeface="Consolas"/>
                <a:ea typeface="Calibri"/>
                <a:cs typeface="Arial"/>
              </a:rPr>
              <a:t>() { x = 4, y = 5 };</a:t>
            </a:r>
            <a:endParaRPr lang="en-US" sz="2000" dirty="0">
              <a:solidFill>
                <a:prstClr val="black"/>
              </a:solidFill>
              <a:latin typeface="Calibri"/>
              <a:ea typeface="Calibri"/>
              <a:cs typeface="Arial"/>
            </a:endParaRPr>
          </a:p>
          <a:p>
            <a:pPr>
              <a:lnSpc>
                <a:spcPct val="115000"/>
              </a:lnSpc>
            </a:pPr>
            <a:endParaRPr lang="he-IL" sz="1200" dirty="0">
              <a:solidFill>
                <a:srgbClr val="000000"/>
              </a:solidFill>
              <a:highlight>
                <a:srgbClr val="FFFFFF"/>
              </a:highlight>
              <a:latin typeface="Consolas"/>
              <a:ea typeface="Calibri"/>
              <a:cs typeface="Arial"/>
            </a:endParaRPr>
          </a:p>
          <a:p>
            <a:pPr>
              <a:lnSpc>
                <a:spcPct val="115000"/>
              </a:lnSpc>
            </a:pPr>
            <a:endParaRPr lang="en-US" sz="2400" dirty="0">
              <a:solidFill>
                <a:srgbClr val="000000"/>
              </a:solidFill>
              <a:highlight>
                <a:srgbClr val="FFFFFF"/>
              </a:highlight>
              <a:latin typeface="Consolas"/>
              <a:ea typeface="Calibri"/>
              <a:cs typeface="Arial"/>
            </a:endParaRPr>
          </a:p>
          <a:p>
            <a:pPr>
              <a:lnSpc>
                <a:spcPct val="115000"/>
              </a:lnSpc>
            </a:pPr>
            <a:endParaRPr lang="en-US" sz="2400" dirty="0">
              <a:solidFill>
                <a:srgbClr val="000000"/>
              </a:solidFill>
              <a:highlight>
                <a:srgbClr val="FFFFFF"/>
              </a:highlight>
              <a:latin typeface="Consolas"/>
              <a:ea typeface="Calibri"/>
              <a:cs typeface="Arial"/>
            </a:endParaRPr>
          </a:p>
          <a:p>
            <a:pPr>
              <a:lnSpc>
                <a:spcPct val="115000"/>
              </a:lnSpc>
            </a:pPr>
            <a:endParaRPr lang="en-US" sz="2400" dirty="0">
              <a:solidFill>
                <a:srgbClr val="000000"/>
              </a:solidFill>
              <a:highlight>
                <a:srgbClr val="FFFFFF"/>
              </a:highlight>
              <a:latin typeface="Consolas"/>
              <a:ea typeface="Calibri"/>
              <a:cs typeface="Arial"/>
            </a:endParaRPr>
          </a:p>
          <a:p>
            <a:pPr>
              <a:lnSpc>
                <a:spcPct val="115000"/>
              </a:lnSpc>
            </a:pPr>
            <a:endParaRPr lang="en-US" sz="2400" dirty="0">
              <a:solidFill>
                <a:srgbClr val="000000"/>
              </a:solidFill>
              <a:highlight>
                <a:srgbClr val="FFFFFF"/>
              </a:highlight>
              <a:latin typeface="Consolas"/>
              <a:ea typeface="Calibri"/>
              <a:cs typeface="Arial"/>
            </a:endParaRPr>
          </a:p>
          <a:p>
            <a:pPr>
              <a:lnSpc>
                <a:spcPct val="115000"/>
              </a:lnSpc>
            </a:pPr>
            <a:endParaRPr lang="en-US" sz="2400" dirty="0">
              <a:solidFill>
                <a:srgbClr val="000000"/>
              </a:solidFill>
              <a:highlight>
                <a:srgbClr val="FFFFFF"/>
              </a:highlight>
              <a:latin typeface="Consolas"/>
              <a:ea typeface="Calibri"/>
              <a:cs typeface="Arial"/>
            </a:endParaRPr>
          </a:p>
          <a:p>
            <a:pPr>
              <a:lnSpc>
                <a:spcPct val="115000"/>
              </a:lnSpc>
            </a:pPr>
            <a:r>
              <a:rPr lang="he-IL" sz="2400" dirty="0">
                <a:solidFill>
                  <a:srgbClr val="000000"/>
                </a:solidFill>
                <a:highlight>
                  <a:srgbClr val="FFFFFF"/>
                </a:highlight>
                <a:latin typeface="Consolas"/>
                <a:ea typeface="Calibri"/>
                <a:cs typeface="Arial"/>
              </a:rPr>
              <a:t>ונרצה לבצע החלפה ביניהן:</a:t>
            </a:r>
          </a:p>
          <a:p>
            <a:pPr algn="ctr" rtl="0">
              <a:lnSpc>
                <a:spcPct val="115000"/>
              </a:lnSpc>
            </a:pPr>
            <a:r>
              <a:rPr lang="en-US" sz="2000" dirty="0">
                <a:solidFill>
                  <a:srgbClr val="000000"/>
                </a:solidFill>
                <a:highlight>
                  <a:srgbClr val="FFFFFF"/>
                </a:highlight>
                <a:latin typeface="Consolas"/>
                <a:ea typeface="Calibri"/>
                <a:cs typeface="Arial"/>
              </a:rPr>
              <a:t>Swap(p_11, p_12);</a:t>
            </a:r>
          </a:p>
          <a:p>
            <a:pPr>
              <a:lnSpc>
                <a:spcPct val="115000"/>
              </a:lnSpc>
            </a:pPr>
            <a:endParaRPr lang="he-IL" sz="2000" dirty="0">
              <a:solidFill>
                <a:srgbClr val="000000"/>
              </a:solidFill>
              <a:highlight>
                <a:srgbClr val="FFFFFF"/>
              </a:highlight>
              <a:latin typeface="Consolas"/>
              <a:ea typeface="Calibri"/>
              <a:cs typeface="Arial"/>
            </a:endParaRPr>
          </a:p>
          <a:p>
            <a:pPr>
              <a:lnSpc>
                <a:spcPct val="115000"/>
              </a:lnSpc>
            </a:pPr>
            <a:r>
              <a:rPr lang="he-IL" sz="2000" dirty="0">
                <a:solidFill>
                  <a:srgbClr val="000000"/>
                </a:solidFill>
                <a:highlight>
                  <a:srgbClr val="FFFFFF"/>
                </a:highlight>
                <a:latin typeface="Consolas"/>
                <a:ea typeface="Calibri"/>
                <a:cs typeface="Arial"/>
              </a:rPr>
              <a:t>בשקפים הבאים, נראה 3 מימושים שונים של </a:t>
            </a:r>
            <a:r>
              <a:rPr lang="en-US" sz="2000" dirty="0">
                <a:solidFill>
                  <a:srgbClr val="000000"/>
                </a:solidFill>
                <a:highlight>
                  <a:srgbClr val="FFFFFF"/>
                </a:highlight>
                <a:latin typeface="Consolas"/>
                <a:ea typeface="Calibri"/>
                <a:cs typeface="Arial"/>
              </a:rPr>
              <a:t>SWAP</a:t>
            </a:r>
            <a:r>
              <a:rPr lang="he-IL" sz="2000" dirty="0">
                <a:solidFill>
                  <a:srgbClr val="000000"/>
                </a:solidFill>
                <a:highlight>
                  <a:srgbClr val="FFFFFF"/>
                </a:highlight>
                <a:latin typeface="Consolas"/>
                <a:ea typeface="Calibri"/>
                <a:cs typeface="Arial"/>
              </a:rPr>
              <a:t> ונראה האם הם מבצעים את ההחלפה?</a:t>
            </a:r>
            <a:endParaRPr lang="en-US" sz="2800" dirty="0">
              <a:solidFill>
                <a:prstClr val="black"/>
              </a:solidFill>
              <a:latin typeface="Calibri"/>
              <a:ea typeface="Calibri"/>
              <a:cs typeface="Arial"/>
            </a:endParaRPr>
          </a:p>
        </p:txBody>
      </p:sp>
      <p:sp>
        <p:nvSpPr>
          <p:cNvPr id="27" name="Title 6">
            <a:extLst>
              <a:ext uri="{FF2B5EF4-FFF2-40B4-BE49-F238E27FC236}">
                <a16:creationId xmlns:a16="http://schemas.microsoft.com/office/drawing/2014/main" id="{5E41C1EF-414F-48B0-A01B-CEC9E28F1E35}"/>
              </a:ext>
            </a:extLst>
          </p:cNvPr>
          <p:cNvSpPr txBox="1">
            <a:spLocks/>
          </p:cNvSpPr>
          <p:nvPr/>
        </p:nvSpPr>
        <p:spPr>
          <a:xfrm>
            <a:off x="2351584" y="106639"/>
            <a:ext cx="7239000" cy="710952"/>
          </a:xfrm>
          <a:prstGeom prst="rect">
            <a:avLst/>
          </a:prstGeom>
        </p:spPr>
        <p:txBody>
          <a:bodyPr vert="horz" lIns="45720" tIns="0" rIns="45720" bIns="0" anchor="b" anchorCtr="0">
            <a:norm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ננסה לבצע </a:t>
            </a: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SWAP</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בין 2 נקודות:</a:t>
            </a:r>
          </a:p>
        </p:txBody>
      </p:sp>
    </p:spTree>
    <p:extLst>
      <p:ext uri="{BB962C8B-B14F-4D97-AF65-F5344CB8AC3E}">
        <p14:creationId xmlns:p14="http://schemas.microsoft.com/office/powerpoint/2010/main" val="2391034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3513" y="4766900"/>
            <a:ext cx="103577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solidFill>
                  <a:prstClr val="black"/>
                </a:solidFill>
                <a:latin typeface="Trebuchet MS"/>
              </a:rPr>
              <a:t>P_11</a:t>
            </a:r>
            <a:endParaRPr lang="he-IL" sz="2800" dirty="0">
              <a:solidFill>
                <a:prstClr val="black"/>
              </a:solidFill>
              <a:latin typeface="Trebuchet MS"/>
              <a:cs typeface="Gisha" panose="020B0502040204020203" pitchFamily="34" charset="-79"/>
            </a:endParaRPr>
          </a:p>
        </p:txBody>
      </p:sp>
      <p:grpSp>
        <p:nvGrpSpPr>
          <p:cNvPr id="6" name="קבוצה 5"/>
          <p:cNvGrpSpPr/>
          <p:nvPr/>
        </p:nvGrpSpPr>
        <p:grpSpPr>
          <a:xfrm>
            <a:off x="3178434" y="3866581"/>
            <a:ext cx="2607448" cy="769441"/>
            <a:chOff x="5292080" y="3645024"/>
            <a:chExt cx="2304256" cy="828427"/>
          </a:xfrm>
        </p:grpSpPr>
        <p:sp>
          <p:nvSpPr>
            <p:cNvPr id="8" name="TextBox 7"/>
            <p:cNvSpPr txBox="1"/>
            <p:nvPr/>
          </p:nvSpPr>
          <p:spPr>
            <a:xfrm>
              <a:off x="5292080"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solidFill>
                    <a:prstClr val="black"/>
                  </a:solidFill>
                  <a:latin typeface="Trebuchet MS"/>
                </a:rPr>
                <a:t>x=2</a:t>
              </a:r>
              <a:endParaRPr lang="he-IL" sz="4400" dirty="0">
                <a:solidFill>
                  <a:prstClr val="black"/>
                </a:solidFill>
                <a:latin typeface="Trebuchet MS"/>
                <a:cs typeface="Gisha" panose="020B0502040204020203" pitchFamily="34" charset="-79"/>
              </a:endParaRPr>
            </a:p>
          </p:txBody>
        </p:sp>
        <p:sp>
          <p:nvSpPr>
            <p:cNvPr id="9" name="TextBox 8"/>
            <p:cNvSpPr txBox="1"/>
            <p:nvPr/>
          </p:nvSpPr>
          <p:spPr>
            <a:xfrm>
              <a:off x="6444208"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solidFill>
                    <a:prstClr val="black"/>
                  </a:solidFill>
                  <a:latin typeface="Trebuchet MS"/>
                </a:rPr>
                <a:t>y=3</a:t>
              </a:r>
              <a:endParaRPr lang="he-IL" sz="4400" dirty="0">
                <a:solidFill>
                  <a:prstClr val="black"/>
                </a:solidFill>
                <a:latin typeface="Trebuchet MS"/>
                <a:cs typeface="Gisha" panose="020B0502040204020203" pitchFamily="34" charset="-79"/>
              </a:endParaRPr>
            </a:p>
          </p:txBody>
        </p:sp>
      </p:grpSp>
      <p:cxnSp>
        <p:nvCxnSpPr>
          <p:cNvPr id="7" name="מחבר חץ ישר 6"/>
          <p:cNvCxnSpPr/>
          <p:nvPr/>
        </p:nvCxnSpPr>
        <p:spPr>
          <a:xfrm flipV="1">
            <a:off x="2518340" y="4230613"/>
            <a:ext cx="660095" cy="53251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9702092" y="4732947"/>
            <a:ext cx="96590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en-US" sz="2800" dirty="0">
                <a:solidFill>
                  <a:prstClr val="black"/>
                </a:solidFill>
                <a:latin typeface="Trebuchet MS"/>
              </a:rPr>
              <a:t>P_12</a:t>
            </a:r>
            <a:endParaRPr lang="he-IL" sz="2800" dirty="0">
              <a:solidFill>
                <a:prstClr val="black"/>
              </a:solidFill>
              <a:latin typeface="Trebuchet MS"/>
              <a:cs typeface="Gisha" panose="020B0502040204020203" pitchFamily="34" charset="-79"/>
            </a:endParaRPr>
          </a:p>
        </p:txBody>
      </p:sp>
      <p:grpSp>
        <p:nvGrpSpPr>
          <p:cNvPr id="12" name="קבוצה 11"/>
          <p:cNvGrpSpPr/>
          <p:nvPr/>
        </p:nvGrpSpPr>
        <p:grpSpPr>
          <a:xfrm>
            <a:off x="6562066" y="3777716"/>
            <a:ext cx="2607448" cy="769441"/>
            <a:chOff x="5292080" y="3645024"/>
            <a:chExt cx="2304256" cy="828427"/>
          </a:xfrm>
        </p:grpSpPr>
        <p:sp>
          <p:nvSpPr>
            <p:cNvPr id="14" name="TextBox 13"/>
            <p:cNvSpPr txBox="1"/>
            <p:nvPr/>
          </p:nvSpPr>
          <p:spPr>
            <a:xfrm>
              <a:off x="5292080"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solidFill>
                    <a:prstClr val="black"/>
                  </a:solidFill>
                  <a:latin typeface="Trebuchet MS"/>
                </a:rPr>
                <a:t>x=4</a:t>
              </a:r>
              <a:endParaRPr lang="he-IL" sz="4400" dirty="0">
                <a:solidFill>
                  <a:prstClr val="black"/>
                </a:solidFill>
                <a:latin typeface="Trebuchet MS"/>
                <a:cs typeface="Gisha" panose="020B0502040204020203" pitchFamily="34" charset="-79"/>
              </a:endParaRPr>
            </a:p>
          </p:txBody>
        </p:sp>
        <p:sp>
          <p:nvSpPr>
            <p:cNvPr id="15" name="TextBox 14"/>
            <p:cNvSpPr txBox="1"/>
            <p:nvPr/>
          </p:nvSpPr>
          <p:spPr>
            <a:xfrm>
              <a:off x="6444208" y="3645024"/>
              <a:ext cx="1152128" cy="828427"/>
            </a:xfrm>
            <a:prstGeom prst="rect">
              <a:avLst/>
            </a:prstGeom>
          </p:spPr>
          <p:style>
            <a:lnRef idx="1">
              <a:schemeClr val="dk1"/>
            </a:lnRef>
            <a:fillRef idx="2">
              <a:schemeClr val="dk1"/>
            </a:fillRef>
            <a:effectRef idx="1">
              <a:schemeClr val="dk1"/>
            </a:effectRef>
            <a:fontRef idx="minor">
              <a:schemeClr val="dk1"/>
            </a:fontRef>
          </p:style>
          <p:txBody>
            <a:bodyPr wrap="square" rtlCol="1">
              <a:spAutoFit/>
            </a:bodyPr>
            <a:lstStyle/>
            <a:p>
              <a:pPr algn="ctr"/>
              <a:r>
                <a:rPr lang="en-US" sz="4400" dirty="0">
                  <a:solidFill>
                    <a:prstClr val="black"/>
                  </a:solidFill>
                  <a:latin typeface="Trebuchet MS"/>
                </a:rPr>
                <a:t>y=5</a:t>
              </a:r>
              <a:endParaRPr lang="he-IL" sz="4400" dirty="0">
                <a:solidFill>
                  <a:prstClr val="black"/>
                </a:solidFill>
                <a:latin typeface="Trebuchet MS"/>
                <a:cs typeface="Gisha" panose="020B0502040204020203" pitchFamily="34" charset="-79"/>
              </a:endParaRPr>
            </a:p>
          </p:txBody>
        </p:sp>
      </p:grpSp>
      <p:cxnSp>
        <p:nvCxnSpPr>
          <p:cNvPr id="13" name="מחבר חץ ישר 12"/>
          <p:cNvCxnSpPr>
            <a:cxnSpLocks/>
            <a:stCxn id="11" idx="1"/>
          </p:cNvCxnSpPr>
          <p:nvPr/>
        </p:nvCxnSpPr>
        <p:spPr>
          <a:xfrm flipH="1" flipV="1">
            <a:off x="9169515" y="4492371"/>
            <a:ext cx="532576" cy="5021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מחבר חץ ישר 16"/>
          <p:cNvCxnSpPr/>
          <p:nvPr/>
        </p:nvCxnSpPr>
        <p:spPr>
          <a:xfrm flipH="1" flipV="1">
            <a:off x="9113719" y="4595956"/>
            <a:ext cx="532577" cy="1160580"/>
          </a:xfrm>
          <a:prstGeom prst="straightConnector1">
            <a:avLst/>
          </a:prstGeom>
          <a:ln>
            <a:prstDash val="dash"/>
            <a:tailEnd type="arrow"/>
          </a:ln>
        </p:spPr>
        <p:style>
          <a:lnRef idx="3">
            <a:schemeClr val="accent2"/>
          </a:lnRef>
          <a:fillRef idx="0">
            <a:schemeClr val="accent2"/>
          </a:fillRef>
          <a:effectRef idx="2">
            <a:schemeClr val="accent2"/>
          </a:effectRef>
          <a:fontRef idx="minor">
            <a:schemeClr val="tx1"/>
          </a:fontRef>
        </p:style>
      </p:cxnSp>
      <p:cxnSp>
        <p:nvCxnSpPr>
          <p:cNvPr id="18" name="מחבר חץ ישר 17"/>
          <p:cNvCxnSpPr/>
          <p:nvPr/>
        </p:nvCxnSpPr>
        <p:spPr>
          <a:xfrm flipV="1">
            <a:off x="2518340" y="4598990"/>
            <a:ext cx="617517" cy="1016673"/>
          </a:xfrm>
          <a:prstGeom prst="straightConnector1">
            <a:avLst/>
          </a:prstGeom>
          <a:ln>
            <a:prstDash val="dash"/>
            <a:tailEnd type="arrow"/>
          </a:ln>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9702092" y="5615662"/>
            <a:ext cx="77608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solidFill>
                  <a:prstClr val="black"/>
                </a:solidFill>
                <a:latin typeface="Trebuchet MS"/>
              </a:rPr>
              <a:t>p2</a:t>
            </a:r>
            <a:endParaRPr lang="he-IL" sz="2800" dirty="0">
              <a:solidFill>
                <a:prstClr val="black"/>
              </a:solidFill>
              <a:latin typeface="Trebuchet MS"/>
              <a:cs typeface="Gisha" panose="020B0502040204020203" pitchFamily="34" charset="-79"/>
            </a:endParaRPr>
          </a:p>
        </p:txBody>
      </p:sp>
      <p:sp>
        <p:nvSpPr>
          <p:cNvPr id="20" name="TextBox 19"/>
          <p:cNvSpPr txBox="1"/>
          <p:nvPr/>
        </p:nvSpPr>
        <p:spPr>
          <a:xfrm>
            <a:off x="1770593" y="5471646"/>
            <a:ext cx="77608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solidFill>
                  <a:prstClr val="black"/>
                </a:solidFill>
                <a:latin typeface="Trebuchet MS"/>
              </a:rPr>
              <a:t>p1</a:t>
            </a:r>
            <a:endParaRPr lang="he-IL" sz="2800" dirty="0">
              <a:solidFill>
                <a:prstClr val="black"/>
              </a:solidFill>
              <a:latin typeface="Trebuchet MS"/>
              <a:cs typeface="Gisha" panose="020B0502040204020203" pitchFamily="34" charset="-79"/>
            </a:endParaRPr>
          </a:p>
        </p:txBody>
      </p:sp>
      <p:sp>
        <p:nvSpPr>
          <p:cNvPr id="21" name="TextBox 20"/>
          <p:cNvSpPr txBox="1"/>
          <p:nvPr/>
        </p:nvSpPr>
        <p:spPr>
          <a:xfrm>
            <a:off x="3754795" y="1062943"/>
            <a:ext cx="3866925"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solidFill>
                  <a:prstClr val="black"/>
                </a:solidFill>
                <a:latin typeface="Trebuchet MS"/>
              </a:rPr>
              <a:t>Swap1(p_11, p_12);</a:t>
            </a:r>
          </a:p>
        </p:txBody>
      </p:sp>
      <p:sp>
        <p:nvSpPr>
          <p:cNvPr id="22" name="TextBox 21"/>
          <p:cNvSpPr txBox="1"/>
          <p:nvPr/>
        </p:nvSpPr>
        <p:spPr>
          <a:xfrm>
            <a:off x="1770592" y="6218148"/>
            <a:ext cx="1188270"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l"/>
            <a:r>
              <a:rPr lang="en-US" sz="2800" dirty="0">
                <a:solidFill>
                  <a:prstClr val="black"/>
                </a:solidFill>
                <a:latin typeface="Trebuchet MS"/>
              </a:rPr>
              <a:t>temp</a:t>
            </a:r>
            <a:endParaRPr lang="he-IL" sz="2800" dirty="0">
              <a:solidFill>
                <a:prstClr val="black"/>
              </a:solidFill>
              <a:latin typeface="Trebuchet MS"/>
              <a:cs typeface="Gisha" panose="020B0502040204020203" pitchFamily="34" charset="-79"/>
            </a:endParaRPr>
          </a:p>
        </p:txBody>
      </p:sp>
      <p:cxnSp>
        <p:nvCxnSpPr>
          <p:cNvPr id="23" name="מחבר חץ ישר 22"/>
          <p:cNvCxnSpPr/>
          <p:nvPr/>
        </p:nvCxnSpPr>
        <p:spPr>
          <a:xfrm flipV="1">
            <a:off x="2865184" y="4611731"/>
            <a:ext cx="439144" cy="17188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מחבר חץ ישר 23"/>
          <p:cNvCxnSpPr>
            <a:cxnSpLocks/>
          </p:cNvCxnSpPr>
          <p:nvPr/>
        </p:nvCxnSpPr>
        <p:spPr>
          <a:xfrm flipV="1">
            <a:off x="2507208" y="4595957"/>
            <a:ext cx="4054859" cy="117210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מחבר חץ ישר 24"/>
          <p:cNvCxnSpPr>
            <a:cxnSpLocks/>
          </p:cNvCxnSpPr>
          <p:nvPr/>
        </p:nvCxnSpPr>
        <p:spPr>
          <a:xfrm flipH="1" flipV="1">
            <a:off x="5785883" y="4581235"/>
            <a:ext cx="3866925" cy="135179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116</a:t>
            </a:fld>
            <a:endParaRPr lang="he-IL">
              <a:solidFill>
                <a:srgbClr val="B13F9A"/>
              </a:solidFill>
              <a:latin typeface="Trebuchet MS"/>
              <a:cs typeface="Gisha" panose="020B0502040204020203" pitchFamily="34" charset="-79"/>
            </a:endParaRPr>
          </a:p>
        </p:txBody>
      </p:sp>
      <p:sp>
        <p:nvSpPr>
          <p:cNvPr id="27" name="כותרת 1"/>
          <p:cNvSpPr txBox="1">
            <a:spLocks/>
          </p:cNvSpPr>
          <p:nvPr/>
        </p:nvSpPr>
        <p:spPr>
          <a:xfrm>
            <a:off x="1722509" y="137288"/>
            <a:ext cx="7931499" cy="659744"/>
          </a:xfrm>
          <a:prstGeom prst="rect">
            <a:avLst/>
          </a:prstGeom>
        </p:spPr>
        <p:txBody>
          <a:bodyPr vert="horz" lIns="45720" tIns="0" rIns="45720" bIns="0" anchor="b" anchorCtr="0">
            <a:normAutofit fontScale="82500" lnSpcReduction="10000"/>
          </a:bodyPr>
          <a:lstStyle>
            <a:lvl1pPr algn="r" rtl="1" eaLnBrk="1" latinLnBrk="0" hangingPunct="1">
              <a:spcBef>
                <a:spcPct val="0"/>
              </a:spcBef>
              <a:buNone/>
              <a:defRPr kumimoji="0" sz="42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במקרה זה ההחלפה </a:t>
            </a:r>
            <a:r>
              <a:rPr lang="he-IL" sz="5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לא</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תתבצע כראוי:</a:t>
            </a:r>
          </a:p>
        </p:txBody>
      </p:sp>
      <p:sp>
        <p:nvSpPr>
          <p:cNvPr id="28" name="TextBox 27">
            <a:extLst>
              <a:ext uri="{FF2B5EF4-FFF2-40B4-BE49-F238E27FC236}">
                <a16:creationId xmlns:a16="http://schemas.microsoft.com/office/drawing/2014/main" id="{88F71CA6-A67E-4569-9220-420081A2A186}"/>
              </a:ext>
            </a:extLst>
          </p:cNvPr>
          <p:cNvSpPr txBox="1"/>
          <p:nvPr/>
        </p:nvSpPr>
        <p:spPr>
          <a:xfrm>
            <a:off x="1808710" y="1947031"/>
            <a:ext cx="6650621" cy="1983043"/>
          </a:xfrm>
          <a:prstGeom prst="rect">
            <a:avLst/>
          </a:prstGeom>
          <a:noFill/>
        </p:spPr>
        <p:txBody>
          <a:bodyPr wrap="square" rtlCol="1">
            <a:spAutoFit/>
          </a:bodyPr>
          <a:lstStyle/>
          <a:p>
            <a:pPr algn="l" rtl="0">
              <a:lnSpc>
                <a:spcPct val="115000"/>
              </a:lnSpc>
            </a:pP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static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void</a:t>
            </a:r>
            <a:r>
              <a:rPr lang="en-US" dirty="0">
                <a:solidFill>
                  <a:srgbClr val="000000"/>
                </a:solidFill>
                <a:highlight>
                  <a:srgbClr val="FFFFFF"/>
                </a:highlight>
                <a:latin typeface="Consolas"/>
                <a:ea typeface="Calibri"/>
                <a:cs typeface="Arial"/>
              </a:rPr>
              <a:t> Swap1(</a:t>
            </a:r>
            <a:r>
              <a:rPr lang="en-US" dirty="0">
                <a:solidFill>
                  <a:srgbClr val="2B91AF"/>
                </a:solidFill>
                <a:highlight>
                  <a:srgbClr val="FFFFFF"/>
                </a:highlight>
                <a:latin typeface="Consolas"/>
                <a:ea typeface="Calibri"/>
                <a:cs typeface="Arial"/>
              </a:rPr>
              <a:t>Point</a:t>
            </a:r>
            <a:r>
              <a:rPr lang="en-US" dirty="0">
                <a:solidFill>
                  <a:srgbClr val="000000"/>
                </a:solidFill>
                <a:highlight>
                  <a:srgbClr val="FFFFFF"/>
                </a:highlight>
                <a:latin typeface="Consolas"/>
                <a:ea typeface="Calibri"/>
                <a:cs typeface="Arial"/>
              </a:rPr>
              <a:t> p1, </a:t>
            </a:r>
            <a:r>
              <a:rPr lang="en-US" dirty="0">
                <a:solidFill>
                  <a:srgbClr val="2B91AF"/>
                </a:solidFill>
                <a:highlight>
                  <a:srgbClr val="FFFFFF"/>
                </a:highlight>
                <a:latin typeface="Consolas"/>
                <a:ea typeface="Calibri"/>
                <a:cs typeface="Arial"/>
              </a:rPr>
              <a:t>Point</a:t>
            </a:r>
            <a:r>
              <a:rPr lang="en-US" dirty="0">
                <a:solidFill>
                  <a:srgbClr val="000000"/>
                </a:solidFill>
                <a:highlight>
                  <a:srgbClr val="FFFFFF"/>
                </a:highlight>
                <a:latin typeface="Consolas"/>
                <a:ea typeface="Calibri"/>
                <a:cs typeface="Arial"/>
              </a:rPr>
              <a:t> p2)</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Point</a:t>
            </a:r>
            <a:r>
              <a:rPr lang="en-US" dirty="0">
                <a:solidFill>
                  <a:srgbClr val="000000"/>
                </a:solidFill>
                <a:highlight>
                  <a:srgbClr val="FFFFFF"/>
                </a:highlight>
                <a:latin typeface="Consolas"/>
                <a:ea typeface="Calibri"/>
                <a:cs typeface="Arial"/>
              </a:rPr>
              <a:t> temp = p1;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p1 = p2;</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p2 = temp;</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he-IL" dirty="0">
              <a:solidFill>
                <a:prstClr val="black"/>
              </a:solidFill>
              <a:latin typeface="Trebuchet MS"/>
              <a:cs typeface="Gisha" panose="020B0502040204020203" pitchFamily="34" charset="-79"/>
            </a:endParaRPr>
          </a:p>
        </p:txBody>
      </p:sp>
      <p:sp>
        <p:nvSpPr>
          <p:cNvPr id="29" name="Arrow: Left 28">
            <a:extLst>
              <a:ext uri="{FF2B5EF4-FFF2-40B4-BE49-F238E27FC236}">
                <a16:creationId xmlns:a16="http://schemas.microsoft.com/office/drawing/2014/main" id="{4773B58D-5865-4B74-AA3A-6BD19B7A2CEE}"/>
              </a:ext>
            </a:extLst>
          </p:cNvPr>
          <p:cNvSpPr/>
          <p:nvPr/>
        </p:nvSpPr>
        <p:spPr>
          <a:xfrm>
            <a:off x="5014539" y="2342231"/>
            <a:ext cx="5368752" cy="1391052"/>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sz="1200" b="1" dirty="0">
                <a:solidFill>
                  <a:srgbClr val="000000"/>
                </a:solidFill>
                <a:highlight>
                  <a:srgbClr val="FFFFFF"/>
                </a:highlight>
                <a:latin typeface="Consolas"/>
                <a:ea typeface="Calibri"/>
                <a:cs typeface="Arial"/>
              </a:rPr>
              <a:t>ההפניות נשלחות</a:t>
            </a:r>
            <a:r>
              <a:rPr lang="en-US" sz="1200" b="1" dirty="0">
                <a:solidFill>
                  <a:srgbClr val="000000"/>
                </a:solidFill>
                <a:highlight>
                  <a:srgbClr val="FFFFFF"/>
                </a:highlight>
                <a:latin typeface="Consolas"/>
                <a:ea typeface="Calibri"/>
                <a:cs typeface="Arial"/>
              </a:rPr>
              <a:t>by value </a:t>
            </a:r>
            <a:r>
              <a:rPr lang="he-IL" sz="1200" b="1" dirty="0">
                <a:solidFill>
                  <a:srgbClr val="000000"/>
                </a:solidFill>
                <a:highlight>
                  <a:srgbClr val="FFFFFF"/>
                </a:highlight>
                <a:latin typeface="Consolas"/>
                <a:ea typeface="Calibri"/>
                <a:cs typeface="Arial"/>
              </a:rPr>
              <a:t> ולכן:</a:t>
            </a:r>
          </a:p>
          <a:p>
            <a:pPr algn="ctr">
              <a:lnSpc>
                <a:spcPct val="115000"/>
              </a:lnSpc>
            </a:pPr>
            <a:r>
              <a:rPr lang="he-IL" sz="1200" b="1" dirty="0">
                <a:solidFill>
                  <a:srgbClr val="000000"/>
                </a:solidFill>
                <a:highlight>
                  <a:srgbClr val="FFFFFF"/>
                </a:highlight>
                <a:latin typeface="Consolas"/>
                <a:ea typeface="Calibri"/>
                <a:cs typeface="Arial"/>
              </a:rPr>
              <a:t> מתבצעת בפועל החלפה בין ערכי </a:t>
            </a:r>
            <a:r>
              <a:rPr lang="en-US" sz="1200" b="1" dirty="0">
                <a:solidFill>
                  <a:srgbClr val="000000"/>
                </a:solidFill>
                <a:highlight>
                  <a:srgbClr val="FFFFFF"/>
                </a:highlight>
                <a:latin typeface="Consolas"/>
                <a:ea typeface="Calibri"/>
                <a:cs typeface="Arial"/>
              </a:rPr>
              <a:t>p_11, p_12</a:t>
            </a:r>
            <a:r>
              <a:rPr lang="he-IL" sz="1200" b="1" dirty="0">
                <a:solidFill>
                  <a:srgbClr val="000000"/>
                </a:solidFill>
                <a:highlight>
                  <a:srgbClr val="FFFFFF"/>
                </a:highlight>
                <a:latin typeface="Consolas"/>
                <a:ea typeface="Calibri"/>
                <a:cs typeface="Arial"/>
              </a:rPr>
              <a:t> שהם  </a:t>
            </a:r>
            <a:r>
              <a:rPr lang="he-IL" sz="1200" b="1" u="sng" dirty="0">
                <a:solidFill>
                  <a:srgbClr val="000000"/>
                </a:solidFill>
                <a:highlight>
                  <a:srgbClr val="FFFFFF"/>
                </a:highlight>
                <a:latin typeface="Consolas"/>
                <a:ea typeface="Calibri"/>
                <a:cs typeface="Arial"/>
              </a:rPr>
              <a:t>העותקים</a:t>
            </a:r>
            <a:r>
              <a:rPr lang="he-IL" sz="1200" b="1" dirty="0">
                <a:solidFill>
                  <a:srgbClr val="000000"/>
                </a:solidFill>
                <a:highlight>
                  <a:srgbClr val="FFFFFF"/>
                </a:highlight>
                <a:latin typeface="Consolas"/>
                <a:ea typeface="Calibri"/>
                <a:cs typeface="Arial"/>
              </a:rPr>
              <a:t> של ההפניות.</a:t>
            </a:r>
          </a:p>
          <a:p>
            <a:pPr algn="ctr">
              <a:lnSpc>
                <a:spcPct val="115000"/>
              </a:lnSpc>
            </a:pPr>
            <a:r>
              <a:rPr lang="he-IL" sz="1200" b="1" dirty="0">
                <a:solidFill>
                  <a:srgbClr val="000000"/>
                </a:solidFill>
                <a:highlight>
                  <a:srgbClr val="FFFFFF"/>
                </a:highlight>
                <a:latin typeface="Consolas"/>
                <a:ea typeface="Calibri"/>
                <a:cs typeface="Arial"/>
              </a:rPr>
              <a:t>אך ערכי ההפניות </a:t>
            </a:r>
            <a:r>
              <a:rPr lang="en-US" sz="1200" b="1" dirty="0">
                <a:solidFill>
                  <a:srgbClr val="000000"/>
                </a:solidFill>
                <a:highlight>
                  <a:srgbClr val="FFFFFF"/>
                </a:highlight>
                <a:latin typeface="Consolas"/>
                <a:ea typeface="Calibri"/>
                <a:cs typeface="Arial"/>
              </a:rPr>
              <a:t>p_11, p_12</a:t>
            </a:r>
            <a:r>
              <a:rPr lang="he-IL" sz="1200" b="1" dirty="0">
                <a:solidFill>
                  <a:srgbClr val="000000"/>
                </a:solidFill>
                <a:highlight>
                  <a:srgbClr val="FFFFFF"/>
                </a:highlight>
                <a:latin typeface="Consolas"/>
                <a:ea typeface="Calibri"/>
                <a:cs typeface="Arial"/>
              </a:rPr>
              <a:t> המקוריות לא השתנו.</a:t>
            </a:r>
            <a:endParaRPr lang="en-US" sz="1200" b="1" dirty="0">
              <a:solidFill>
                <a:srgbClr val="000000"/>
              </a:solidFill>
              <a:highlight>
                <a:srgbClr val="FFFFFF"/>
              </a:highlight>
              <a:latin typeface="Consolas"/>
              <a:ea typeface="Calibri"/>
              <a:cs typeface="Arial"/>
            </a:endParaRPr>
          </a:p>
        </p:txBody>
      </p:sp>
    </p:spTree>
    <p:extLst>
      <p:ext uri="{BB962C8B-B14F-4D97-AF65-F5344CB8AC3E}">
        <p14:creationId xmlns:p14="http://schemas.microsoft.com/office/powerpoint/2010/main" val="5440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73153"/>
            <a:ext cx="7446224" cy="584776"/>
          </a:xfrm>
        </p:spPr>
        <p:txBody>
          <a:bodyPr>
            <a:normAutofit/>
          </a:bodyPr>
          <a:lstStyle/>
          <a:p>
            <a:pPr algn="ctr"/>
            <a:r>
              <a:rPr lang="he-IL" sz="2800" dirty="0"/>
              <a:t>ב2 המקרים האלו ההחלפות תתבצענה כראוי:</a:t>
            </a:r>
          </a:p>
        </p:txBody>
      </p:sp>
      <p:sp>
        <p:nvSpPr>
          <p:cNvPr id="3" name="מציין מיקום תוכן 2"/>
          <p:cNvSpPr>
            <a:spLocks noGrp="1"/>
          </p:cNvSpPr>
          <p:nvPr>
            <p:ph idx="1"/>
          </p:nvPr>
        </p:nvSpPr>
        <p:spPr>
          <a:xfrm>
            <a:off x="1631504" y="868982"/>
            <a:ext cx="7211144" cy="5976664"/>
          </a:xfrm>
        </p:spPr>
        <p:txBody>
          <a:bodyPr>
            <a:noAutofit/>
          </a:bodyPr>
          <a:lstStyle/>
          <a:p>
            <a:pPr marL="0" indent="0" algn="l" rtl="0">
              <a:lnSpc>
                <a:spcPct val="115000"/>
              </a:lnSpc>
              <a:buNone/>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b="1" dirty="0">
                <a:solidFill>
                  <a:srgbClr val="000000"/>
                </a:solidFill>
                <a:highlight>
                  <a:srgbClr val="FFFFFF"/>
                </a:highlight>
                <a:latin typeface="Consolas"/>
                <a:ea typeface="Calibri"/>
                <a:cs typeface="Arial"/>
              </a:rPr>
              <a:t>Swap2</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p1,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p2)</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temp;</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temp = p1.x;</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p1.x = p2.x;</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p2.x = temp;</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temp = p1.y;</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p1.y = p2.y;</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p2.y = temp;</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buNone/>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b="1" dirty="0">
                <a:solidFill>
                  <a:srgbClr val="000000"/>
                </a:solidFill>
                <a:highlight>
                  <a:srgbClr val="FFFFFF"/>
                </a:highlight>
                <a:latin typeface="Consolas"/>
                <a:ea typeface="Calibri"/>
                <a:cs typeface="Arial"/>
              </a:rPr>
              <a:t>Swap3</a:t>
            </a:r>
            <a:r>
              <a:rPr lang="en-US" sz="1400" dirty="0">
                <a:solidFill>
                  <a:srgbClr val="000000"/>
                </a:solidFill>
                <a:highlight>
                  <a:srgbClr val="FFFFFF"/>
                </a:highlight>
                <a:latin typeface="Consolas"/>
                <a:ea typeface="Calibri"/>
                <a:cs typeface="Arial"/>
              </a:rPr>
              <a:t>(</a:t>
            </a:r>
            <a:r>
              <a:rPr lang="en-US" sz="1400" dirty="0">
                <a:solidFill>
                  <a:srgbClr val="0000FF"/>
                </a:solidFill>
                <a:highlight>
                  <a:srgbClr val="FFFFFF"/>
                </a:highlight>
                <a:latin typeface="Consolas"/>
                <a:ea typeface="Calibri"/>
                <a:cs typeface="Arial"/>
              </a:rPr>
              <a:t>ref</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p1, </a:t>
            </a:r>
            <a:r>
              <a:rPr lang="en-US" sz="1400" dirty="0">
                <a:solidFill>
                  <a:srgbClr val="0000FF"/>
                </a:solidFill>
                <a:highlight>
                  <a:srgbClr val="FFFFFF"/>
                </a:highlight>
                <a:latin typeface="Consolas"/>
                <a:ea typeface="Calibri"/>
                <a:cs typeface="Arial"/>
              </a:rPr>
              <a:t>ref</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p2)</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Point</a:t>
            </a:r>
            <a:r>
              <a:rPr lang="en-US" sz="1400" dirty="0">
                <a:solidFill>
                  <a:srgbClr val="000000"/>
                </a:solidFill>
                <a:highlight>
                  <a:srgbClr val="FFFFFF"/>
                </a:highlight>
                <a:latin typeface="Consolas"/>
                <a:ea typeface="Calibri"/>
                <a:cs typeface="Arial"/>
              </a:rPr>
              <a:t> temp = p1;</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p1 = p2;</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     p2 = temp;</a:t>
            </a:r>
            <a:endParaRPr lang="en-US" sz="1800" dirty="0">
              <a:latin typeface="Calibri"/>
              <a:ea typeface="Calibri"/>
              <a:cs typeface="Arial"/>
            </a:endParaRPr>
          </a:p>
          <a:p>
            <a:pPr marL="0" indent="0" algn="l" rtl="0">
              <a:lnSpc>
                <a:spcPct val="115000"/>
              </a:lnSpc>
              <a:buNone/>
            </a:pPr>
            <a:r>
              <a:rPr lang="en-US" sz="1400" dirty="0">
                <a:solidFill>
                  <a:srgbClr val="000000"/>
                </a:solidFill>
                <a:highlight>
                  <a:srgbClr val="FFFFFF"/>
                </a:highlight>
                <a:latin typeface="Consolas"/>
                <a:ea typeface="Calibri"/>
                <a:cs typeface="Arial"/>
              </a:rPr>
              <a:t>}</a:t>
            </a:r>
            <a:endParaRPr lang="en-US" sz="1800" dirty="0">
              <a:latin typeface="Calibri"/>
              <a:ea typeface="Calibri"/>
              <a:cs typeface="Arial"/>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117</a:t>
            </a:fld>
            <a:endParaRPr lang="he-IL">
              <a:solidFill>
                <a:srgbClr val="B13F9A"/>
              </a:solidFill>
              <a:latin typeface="Trebuchet MS"/>
              <a:cs typeface="Gisha" panose="020B0502040204020203" pitchFamily="34" charset="-79"/>
            </a:endParaRPr>
          </a:p>
        </p:txBody>
      </p:sp>
      <p:sp>
        <p:nvSpPr>
          <p:cNvPr id="5" name="TextBox 4">
            <a:extLst>
              <a:ext uri="{FF2B5EF4-FFF2-40B4-BE49-F238E27FC236}">
                <a16:creationId xmlns:a16="http://schemas.microsoft.com/office/drawing/2014/main" id="{832CEA3A-F9CC-4204-8728-43489EADEAD4}"/>
              </a:ext>
            </a:extLst>
          </p:cNvPr>
          <p:cNvSpPr txBox="1"/>
          <p:nvPr/>
        </p:nvSpPr>
        <p:spPr>
          <a:xfrm>
            <a:off x="5375921" y="1700809"/>
            <a:ext cx="3866925"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solidFill>
                  <a:prstClr val="black"/>
                </a:solidFill>
                <a:latin typeface="Trebuchet MS"/>
              </a:rPr>
              <a:t>Swap2(p_11, p_12);</a:t>
            </a:r>
          </a:p>
        </p:txBody>
      </p:sp>
      <p:sp>
        <p:nvSpPr>
          <p:cNvPr id="6" name="TextBox 5">
            <a:extLst>
              <a:ext uri="{FF2B5EF4-FFF2-40B4-BE49-F238E27FC236}">
                <a16:creationId xmlns:a16="http://schemas.microsoft.com/office/drawing/2014/main" id="{4D90B91D-7C53-478F-9884-8BBAA269CAF9}"/>
              </a:ext>
            </a:extLst>
          </p:cNvPr>
          <p:cNvSpPr txBox="1"/>
          <p:nvPr/>
        </p:nvSpPr>
        <p:spPr>
          <a:xfrm>
            <a:off x="4681090" y="5169807"/>
            <a:ext cx="5256584"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pPr algn="l" rtl="0"/>
            <a:r>
              <a:rPr lang="en-US" sz="3200" dirty="0">
                <a:solidFill>
                  <a:prstClr val="black"/>
                </a:solidFill>
                <a:latin typeface="Trebuchet MS"/>
              </a:rPr>
              <a:t>Swap3(</a:t>
            </a:r>
            <a:r>
              <a:rPr lang="en-US" sz="3200" dirty="0">
                <a:solidFill>
                  <a:srgbClr val="FF0000"/>
                </a:solidFill>
                <a:latin typeface="Trebuchet MS"/>
              </a:rPr>
              <a:t>ref</a:t>
            </a:r>
            <a:r>
              <a:rPr lang="en-US" sz="3200" dirty="0">
                <a:solidFill>
                  <a:prstClr val="black"/>
                </a:solidFill>
                <a:latin typeface="Trebuchet MS"/>
              </a:rPr>
              <a:t> p_11, </a:t>
            </a:r>
            <a:r>
              <a:rPr lang="en-US" sz="3200" dirty="0">
                <a:solidFill>
                  <a:srgbClr val="FF0000"/>
                </a:solidFill>
                <a:latin typeface="Trebuchet MS"/>
              </a:rPr>
              <a:t>ref</a:t>
            </a:r>
            <a:r>
              <a:rPr lang="en-US" sz="3200" dirty="0">
                <a:solidFill>
                  <a:prstClr val="black"/>
                </a:solidFill>
                <a:latin typeface="Trebuchet MS"/>
              </a:rPr>
              <a:t> p_12);</a:t>
            </a:r>
          </a:p>
        </p:txBody>
      </p:sp>
      <p:sp>
        <p:nvSpPr>
          <p:cNvPr id="7" name="Arrow: Left 6">
            <a:extLst>
              <a:ext uri="{FF2B5EF4-FFF2-40B4-BE49-F238E27FC236}">
                <a16:creationId xmlns:a16="http://schemas.microsoft.com/office/drawing/2014/main" id="{B2B3C2C7-6EB5-4840-AB9E-757DC5FF4833}"/>
              </a:ext>
            </a:extLst>
          </p:cNvPr>
          <p:cNvSpPr/>
          <p:nvPr/>
        </p:nvSpPr>
        <p:spPr>
          <a:xfrm>
            <a:off x="5375920" y="2532219"/>
            <a:ext cx="3876608" cy="52157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sz="1200" b="1" dirty="0">
                <a:solidFill>
                  <a:srgbClr val="000000"/>
                </a:solidFill>
                <a:highlight>
                  <a:srgbClr val="FFFFFF"/>
                </a:highlight>
                <a:latin typeface="Consolas"/>
                <a:ea typeface="Calibri"/>
                <a:cs typeface="Arial"/>
              </a:rPr>
              <a:t>מתבצעת בפועל החלפה בין ערכי </a:t>
            </a:r>
            <a:r>
              <a:rPr lang="he-IL" sz="1200" b="1" u="sng" dirty="0">
                <a:solidFill>
                  <a:srgbClr val="000000"/>
                </a:solidFill>
                <a:highlight>
                  <a:srgbClr val="FFFFFF"/>
                </a:highlight>
                <a:latin typeface="Consolas"/>
                <a:ea typeface="Calibri"/>
                <a:cs typeface="Arial"/>
              </a:rPr>
              <a:t>השדות</a:t>
            </a:r>
            <a:r>
              <a:rPr lang="he-IL" sz="1200" b="1" dirty="0">
                <a:solidFill>
                  <a:srgbClr val="000000"/>
                </a:solidFill>
                <a:highlight>
                  <a:srgbClr val="FFFFFF"/>
                </a:highlight>
                <a:latin typeface="Consolas"/>
                <a:ea typeface="Calibri"/>
                <a:cs typeface="Arial"/>
              </a:rPr>
              <a:t> של האובייקטים</a:t>
            </a:r>
          </a:p>
        </p:txBody>
      </p:sp>
      <p:sp>
        <p:nvSpPr>
          <p:cNvPr id="8" name="Arrow: Left 7">
            <a:extLst>
              <a:ext uri="{FF2B5EF4-FFF2-40B4-BE49-F238E27FC236}">
                <a16:creationId xmlns:a16="http://schemas.microsoft.com/office/drawing/2014/main" id="{62635660-5885-4889-B451-F16D1865AB26}"/>
              </a:ext>
            </a:extLst>
          </p:cNvPr>
          <p:cNvSpPr/>
          <p:nvPr/>
        </p:nvSpPr>
        <p:spPr>
          <a:xfrm>
            <a:off x="5375920" y="5754582"/>
            <a:ext cx="3876608" cy="1042879"/>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he-IL" sz="1200" b="1" dirty="0">
                <a:solidFill>
                  <a:srgbClr val="000000"/>
                </a:solidFill>
                <a:highlight>
                  <a:srgbClr val="FFFFFF"/>
                </a:highlight>
                <a:latin typeface="Consolas"/>
                <a:ea typeface="Calibri"/>
                <a:cs typeface="Arial"/>
              </a:rPr>
              <a:t>ההפניות נשלחות </a:t>
            </a:r>
            <a:r>
              <a:rPr lang="en-US" sz="1200" b="1" dirty="0">
                <a:solidFill>
                  <a:srgbClr val="000000"/>
                </a:solidFill>
                <a:highlight>
                  <a:srgbClr val="FFFFFF"/>
                </a:highlight>
                <a:latin typeface="Consolas"/>
                <a:ea typeface="Calibri"/>
                <a:cs typeface="Arial"/>
              </a:rPr>
              <a:t>by reference</a:t>
            </a:r>
            <a:r>
              <a:rPr lang="he-IL" sz="1200" b="1" dirty="0">
                <a:solidFill>
                  <a:srgbClr val="000000"/>
                </a:solidFill>
                <a:highlight>
                  <a:srgbClr val="FFFFFF"/>
                </a:highlight>
                <a:latin typeface="Consolas"/>
                <a:ea typeface="Calibri"/>
                <a:cs typeface="Arial"/>
              </a:rPr>
              <a:t> ולכן:</a:t>
            </a:r>
          </a:p>
          <a:p>
            <a:pPr algn="ctr">
              <a:lnSpc>
                <a:spcPct val="115000"/>
              </a:lnSpc>
            </a:pPr>
            <a:r>
              <a:rPr lang="he-IL" sz="1200" b="1" dirty="0">
                <a:solidFill>
                  <a:srgbClr val="000000"/>
                </a:solidFill>
                <a:highlight>
                  <a:srgbClr val="FFFFFF"/>
                </a:highlight>
                <a:latin typeface="Consolas"/>
                <a:ea typeface="Calibri"/>
                <a:cs typeface="Arial"/>
              </a:rPr>
              <a:t>מתבצעת בפועל החלפה בין ערכי ההפניות המקוריות.</a:t>
            </a:r>
          </a:p>
        </p:txBody>
      </p:sp>
    </p:spTree>
    <p:extLst>
      <p:ext uri="{BB962C8B-B14F-4D97-AF65-F5344CB8AC3E}">
        <p14:creationId xmlns:p14="http://schemas.microsoft.com/office/powerpoint/2010/main" val="2996684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he-IL" dirty="0"/>
              <a:t>מבנה </a:t>
            </a:r>
            <a:r>
              <a:rPr lang="en-US" dirty="0"/>
              <a:t>STRUCT</a:t>
            </a:r>
            <a:endParaRPr lang="he-IL" dirty="0"/>
          </a:p>
        </p:txBody>
      </p:sp>
      <p:sp>
        <p:nvSpPr>
          <p:cNvPr id="5" name="כותרת משנה 4"/>
          <p:cNvSpPr>
            <a:spLocks noGrp="1"/>
          </p:cNvSpPr>
          <p:nvPr>
            <p:ph type="subTitle" idx="1"/>
          </p:nvPr>
        </p:nvSpPr>
        <p:spPr>
          <a:xfrm>
            <a:off x="4875111" y="3717032"/>
            <a:ext cx="5114778" cy="1101248"/>
          </a:xfrm>
        </p:spPr>
        <p:txBody>
          <a:bodyPr>
            <a:normAutofit lnSpcReduction="10000"/>
          </a:bodyPr>
          <a:lstStyle/>
          <a:p>
            <a:pPr algn="ctr"/>
            <a:r>
              <a:rPr lang="en-US" sz="3600" dirty="0"/>
              <a:t>Value Type</a:t>
            </a:r>
            <a:endParaRPr lang="he-IL" sz="3600" dirty="0"/>
          </a:p>
          <a:p>
            <a:pPr algn="ctr"/>
            <a:r>
              <a:rPr lang="he-IL" sz="3600" dirty="0"/>
              <a:t>טיפוס ערך</a:t>
            </a:r>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118</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2377415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ADCB-B585-450B-8776-AAE028B02727}"/>
              </a:ext>
            </a:extLst>
          </p:cNvPr>
          <p:cNvSpPr>
            <a:spLocks noGrp="1"/>
          </p:cNvSpPr>
          <p:nvPr>
            <p:ph type="title"/>
          </p:nvPr>
        </p:nvSpPr>
        <p:spPr>
          <a:xfrm>
            <a:off x="1981200" y="220564"/>
            <a:ext cx="7239000" cy="622932"/>
          </a:xfrm>
        </p:spPr>
        <p:txBody>
          <a:bodyPr>
            <a:normAutofit/>
          </a:bodyPr>
          <a:lstStyle/>
          <a:p>
            <a:pPr algn="ctr"/>
            <a:r>
              <a:rPr lang="he-IL" sz="3600" dirty="0"/>
              <a:t>טיפוסי ערך</a:t>
            </a:r>
            <a:r>
              <a:rPr lang="en-US" sz="3600" dirty="0"/>
              <a:t>VALUE TYPES </a:t>
            </a:r>
          </a:p>
        </p:txBody>
      </p:sp>
      <p:sp>
        <p:nvSpPr>
          <p:cNvPr id="3" name="Content Placeholder 2">
            <a:extLst>
              <a:ext uri="{FF2B5EF4-FFF2-40B4-BE49-F238E27FC236}">
                <a16:creationId xmlns:a16="http://schemas.microsoft.com/office/drawing/2014/main" id="{53B5B3E3-FAEE-4DB9-8A16-11B2B00CC9FC}"/>
              </a:ext>
            </a:extLst>
          </p:cNvPr>
          <p:cNvSpPr>
            <a:spLocks noGrp="1"/>
          </p:cNvSpPr>
          <p:nvPr>
            <p:ph idx="1"/>
          </p:nvPr>
        </p:nvSpPr>
        <p:spPr>
          <a:xfrm>
            <a:off x="1981200" y="1107584"/>
            <a:ext cx="7427168" cy="5184576"/>
          </a:xfrm>
        </p:spPr>
        <p:txBody>
          <a:bodyPr>
            <a:normAutofit fontScale="92500" lnSpcReduction="20000"/>
          </a:bodyPr>
          <a:lstStyle/>
          <a:p>
            <a:r>
              <a:rPr lang="he-IL" sz="1800" b="1" dirty="0"/>
              <a:t>הגדרת משתנה מטיפוס ערך:</a:t>
            </a:r>
          </a:p>
          <a:p>
            <a:pPr lvl="1"/>
            <a:r>
              <a:rPr lang="he-IL" sz="1800" dirty="0">
                <a:solidFill>
                  <a:schemeClr val="tx1"/>
                </a:solidFill>
              </a:rPr>
              <a:t>כשמגדירים משתנה מטיפוס ערך, אזי </a:t>
            </a:r>
            <a:r>
              <a:rPr lang="he-IL" sz="1800" b="1" dirty="0">
                <a:solidFill>
                  <a:schemeClr val="tx1"/>
                </a:solidFill>
              </a:rPr>
              <a:t>מוגדר </a:t>
            </a:r>
            <a:r>
              <a:rPr lang="he-IL" sz="1800" b="1" dirty="0">
                <a:solidFill>
                  <a:srgbClr val="FF0000"/>
                </a:solidFill>
              </a:rPr>
              <a:t>אובייקט ממש </a:t>
            </a:r>
            <a:r>
              <a:rPr lang="he-IL" sz="1800" b="1" dirty="0">
                <a:solidFill>
                  <a:schemeClr val="tx1"/>
                </a:solidFill>
              </a:rPr>
              <a:t>(ולא מצביע/הפניה)</a:t>
            </a:r>
            <a:r>
              <a:rPr lang="he-IL" sz="1800" dirty="0">
                <a:solidFill>
                  <a:schemeClr val="tx1"/>
                </a:solidFill>
              </a:rPr>
              <a:t> וכבר מוקצה לו זיכרון והוא יוקצה על </a:t>
            </a:r>
            <a:r>
              <a:rPr lang="he-IL" sz="1800" b="1" dirty="0">
                <a:solidFill>
                  <a:srgbClr val="FF0000"/>
                </a:solidFill>
              </a:rPr>
              <a:t>המחסנית</a:t>
            </a:r>
            <a:r>
              <a:rPr lang="he-IL" sz="1800" dirty="0">
                <a:solidFill>
                  <a:schemeClr val="tx1"/>
                </a:solidFill>
              </a:rPr>
              <a:t> </a:t>
            </a:r>
            <a:r>
              <a:rPr lang="en-US" sz="1800" dirty="0">
                <a:solidFill>
                  <a:schemeClr val="tx1"/>
                </a:solidFill>
              </a:rPr>
              <a:t>(stack)</a:t>
            </a:r>
            <a:endParaRPr lang="he-IL" sz="1800" dirty="0">
              <a:solidFill>
                <a:schemeClr val="tx1"/>
              </a:solidFill>
            </a:endParaRPr>
          </a:p>
          <a:p>
            <a:endParaRPr lang="en-US" sz="1800" b="1" dirty="0">
              <a:solidFill>
                <a:srgbClr val="FF0000"/>
              </a:solidFill>
            </a:endParaRPr>
          </a:p>
          <a:p>
            <a:r>
              <a:rPr lang="he-IL" sz="1800" b="1" dirty="0">
                <a:solidFill>
                  <a:srgbClr val="FF0000"/>
                </a:solidFill>
              </a:rPr>
              <a:t>אתחול</a:t>
            </a:r>
            <a:r>
              <a:rPr lang="he-IL" sz="1800" b="1" dirty="0"/>
              <a:t> המשתנה יעשה גם כן בעזרת </a:t>
            </a:r>
            <a:r>
              <a:rPr lang="en-US" sz="1800" b="1" dirty="0"/>
              <a:t>new()</a:t>
            </a:r>
            <a:r>
              <a:rPr lang="he-IL" sz="1800" b="1" dirty="0"/>
              <a:t> </a:t>
            </a:r>
            <a:endParaRPr lang="en-US" sz="1800" b="1" dirty="0"/>
          </a:p>
          <a:p>
            <a:endParaRPr lang="en-US" sz="1800" b="1" dirty="0"/>
          </a:p>
          <a:p>
            <a:r>
              <a:rPr lang="he-IL" sz="1800" b="1" dirty="0"/>
              <a:t>שחרור זיכרון למשתנה ערך:</a:t>
            </a:r>
          </a:p>
          <a:p>
            <a:pPr lvl="1"/>
            <a:r>
              <a:rPr lang="he-IL" sz="1800" dirty="0">
                <a:solidFill>
                  <a:schemeClr val="tx1"/>
                </a:solidFill>
              </a:rPr>
              <a:t>האחריות לשחרור היא </a:t>
            </a:r>
            <a:r>
              <a:rPr lang="he-IL" sz="1800" b="1" dirty="0">
                <a:solidFill>
                  <a:schemeClr val="tx1"/>
                </a:solidFill>
              </a:rPr>
              <a:t>לא של המתכנת ולא של ה </a:t>
            </a:r>
            <a:r>
              <a:rPr lang="en-US" sz="1800" b="1" dirty="0">
                <a:solidFill>
                  <a:schemeClr val="tx1"/>
                </a:solidFill>
              </a:rPr>
              <a:t>GC</a:t>
            </a:r>
            <a:r>
              <a:rPr lang="he-IL" sz="1800" b="1" dirty="0">
                <a:solidFill>
                  <a:schemeClr val="tx1"/>
                </a:solidFill>
              </a:rPr>
              <a:t> </a:t>
            </a:r>
            <a:r>
              <a:rPr lang="he-IL" sz="1800" dirty="0">
                <a:solidFill>
                  <a:schemeClr val="tx1"/>
                </a:solidFill>
              </a:rPr>
              <a:t>אלא הוא משתחרר </a:t>
            </a:r>
            <a:r>
              <a:rPr lang="he-IL" sz="1800" b="1" dirty="0">
                <a:solidFill>
                  <a:srgbClr val="FF0000"/>
                </a:solidFill>
              </a:rPr>
              <a:t>אוטומטית</a:t>
            </a:r>
            <a:r>
              <a:rPr lang="he-IL" sz="1800" dirty="0">
                <a:solidFill>
                  <a:schemeClr val="tx1"/>
                </a:solidFill>
              </a:rPr>
              <a:t> ביציאה מטווח ההכרה שלו.</a:t>
            </a:r>
          </a:p>
          <a:p>
            <a:endParaRPr lang="en-US" sz="1800" b="1" dirty="0"/>
          </a:p>
          <a:p>
            <a:r>
              <a:rPr lang="he-IL" sz="1800" b="1" dirty="0"/>
              <a:t>השמה בין טיפוסי ערך היא </a:t>
            </a:r>
            <a:r>
              <a:rPr lang="he-IL" sz="1800" b="1" dirty="0">
                <a:solidFill>
                  <a:srgbClr val="FF0000"/>
                </a:solidFill>
              </a:rPr>
              <a:t>העתקה רדודה</a:t>
            </a:r>
            <a:r>
              <a:rPr lang="he-IL" sz="1800" b="1" dirty="0"/>
              <a:t> בין ערכי השדות </a:t>
            </a:r>
          </a:p>
          <a:p>
            <a:endParaRPr lang="en-US" sz="2000" b="1" dirty="0"/>
          </a:p>
          <a:p>
            <a:r>
              <a:rPr lang="he-IL" sz="2000" b="1" dirty="0"/>
              <a:t>כל טיפוסי הערך יורשים ממחלקת </a:t>
            </a:r>
            <a:r>
              <a:rPr lang="en-US" sz="2000" b="1" dirty="0" err="1"/>
              <a:t>ValueType</a:t>
            </a:r>
            <a:r>
              <a:rPr lang="he-IL" sz="2000" b="1" dirty="0"/>
              <a:t> שיורשת ממחלקת </a:t>
            </a:r>
            <a:r>
              <a:rPr lang="en-US" sz="2000" b="1" dirty="0"/>
              <a:t>object</a:t>
            </a:r>
            <a:r>
              <a:rPr lang="he-IL" sz="2000" b="1" dirty="0"/>
              <a:t>.</a:t>
            </a:r>
            <a:endParaRPr lang="en-US" sz="2000" b="1" dirty="0"/>
          </a:p>
          <a:p>
            <a:endParaRPr lang="en-US" sz="1800" b="1" dirty="0"/>
          </a:p>
          <a:p>
            <a:r>
              <a:rPr lang="he-IL" sz="1800" b="1" dirty="0"/>
              <a:t>תחת ההגדרה טיפוסי ערך נמצא את:</a:t>
            </a:r>
          </a:p>
          <a:p>
            <a:pPr lvl="1"/>
            <a:r>
              <a:rPr lang="he-IL" sz="1800" b="1" dirty="0"/>
              <a:t>מבנים </a:t>
            </a:r>
            <a:r>
              <a:rPr lang="en-US" sz="1800" b="1" dirty="0"/>
              <a:t>structs</a:t>
            </a:r>
          </a:p>
          <a:p>
            <a:pPr lvl="1"/>
            <a:r>
              <a:rPr lang="he-IL" sz="1800" dirty="0"/>
              <a:t>טיפוסים פרימיטיביים המובנים בשפה </a:t>
            </a:r>
            <a:r>
              <a:rPr lang="en-US" sz="1800" dirty="0"/>
              <a:t>(int, char, …)</a:t>
            </a:r>
          </a:p>
          <a:p>
            <a:pPr lvl="1"/>
            <a:r>
              <a:rPr lang="en-US" sz="1800" dirty="0"/>
              <a:t>Enums</a:t>
            </a:r>
            <a:endParaRPr lang="he-IL" sz="1800" dirty="0"/>
          </a:p>
        </p:txBody>
      </p:sp>
      <p:sp>
        <p:nvSpPr>
          <p:cNvPr id="4" name="Slide Number Placeholder 3">
            <a:extLst>
              <a:ext uri="{FF2B5EF4-FFF2-40B4-BE49-F238E27FC236}">
                <a16:creationId xmlns:a16="http://schemas.microsoft.com/office/drawing/2014/main" id="{84631E3D-155A-4BB5-A6AA-E9F6A881F66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119</a:t>
            </a:fld>
            <a:endParaRPr lang="he-IL">
              <a:solidFill>
                <a:srgbClr val="B13F9A"/>
              </a:solidFill>
              <a:latin typeface="Trebuchet MS"/>
              <a:cs typeface="Gisha" panose="020B0502040204020203" pitchFamily="34" charset="-79"/>
            </a:endParaRPr>
          </a:p>
        </p:txBody>
      </p:sp>
      <p:sp>
        <p:nvSpPr>
          <p:cNvPr id="6" name="Callout: Bent Line 5">
            <a:extLst>
              <a:ext uri="{FF2B5EF4-FFF2-40B4-BE49-F238E27FC236}">
                <a16:creationId xmlns:a16="http://schemas.microsoft.com/office/drawing/2014/main" id="{DABCBC22-798B-4661-96E0-3725CAFB0655}"/>
              </a:ext>
            </a:extLst>
          </p:cNvPr>
          <p:cNvSpPr/>
          <p:nvPr/>
        </p:nvSpPr>
        <p:spPr>
          <a:xfrm>
            <a:off x="1981200" y="5020048"/>
            <a:ext cx="1566934" cy="857224"/>
          </a:xfrm>
          <a:prstGeom prst="borderCallout2">
            <a:avLst>
              <a:gd name="adj1" fmla="val 35356"/>
              <a:gd name="adj2" fmla="val 119560"/>
              <a:gd name="adj3" fmla="val 75404"/>
              <a:gd name="adj4" fmla="val 152949"/>
              <a:gd name="adj5" fmla="val 63254"/>
              <a:gd name="adj6" fmla="val 26609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מבנה/</a:t>
            </a:r>
            <a:r>
              <a:rPr lang="en-US" sz="1200" b="1" dirty="0">
                <a:solidFill>
                  <a:prstClr val="black"/>
                </a:solidFill>
                <a:latin typeface="Trebuchet MS"/>
              </a:rPr>
              <a:t>struct</a:t>
            </a:r>
            <a:r>
              <a:rPr lang="he-IL" sz="1200" b="1" dirty="0">
                <a:solidFill>
                  <a:prstClr val="black"/>
                </a:solidFill>
                <a:latin typeface="Trebuchet MS"/>
                <a:cs typeface="Gisha" panose="020B0502040204020203" pitchFamily="34" charset="-79"/>
              </a:rPr>
              <a:t> הוא טיפוס הערך העיקרי ונתמקד בו במצגת זו.</a:t>
            </a:r>
            <a:endParaRPr lang="en-US" sz="1200" b="1" dirty="0">
              <a:solidFill>
                <a:prstClr val="black"/>
              </a:solidFill>
              <a:latin typeface="Trebuchet MS"/>
            </a:endParaRPr>
          </a:p>
        </p:txBody>
      </p:sp>
    </p:spTree>
    <p:extLst>
      <p:ext uri="{BB962C8B-B14F-4D97-AF65-F5344CB8AC3E}">
        <p14:creationId xmlns:p14="http://schemas.microsoft.com/office/powerpoint/2010/main" val="174076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קצת היסטוריה...</a:t>
            </a:r>
          </a:p>
        </p:txBody>
      </p:sp>
      <p:sp>
        <p:nvSpPr>
          <p:cNvPr id="3" name="מציין מיקום תוכן 2"/>
          <p:cNvSpPr>
            <a:spLocks noGrp="1"/>
          </p:cNvSpPr>
          <p:nvPr>
            <p:ph idx="1"/>
          </p:nvPr>
        </p:nvSpPr>
        <p:spPr>
          <a:xfrm>
            <a:off x="1981200" y="1916832"/>
            <a:ext cx="7239000" cy="4034848"/>
          </a:xfrm>
        </p:spPr>
        <p:txBody>
          <a:bodyPr/>
          <a:lstStyle/>
          <a:p>
            <a:r>
              <a:rPr lang="he-IL" dirty="0"/>
              <a:t>דור </a:t>
            </a:r>
            <a:r>
              <a:rPr lang="en-US" dirty="0"/>
              <a:t>I</a:t>
            </a:r>
            <a:r>
              <a:rPr lang="he-IL" dirty="0"/>
              <a:t> : יישום תואם לחומרה ספציפית</a:t>
            </a:r>
          </a:p>
          <a:p>
            <a:r>
              <a:rPr lang="he-IL" dirty="0"/>
              <a:t>דור </a:t>
            </a:r>
            <a:r>
              <a:rPr lang="en-US" dirty="0"/>
              <a:t>II</a:t>
            </a:r>
            <a:r>
              <a:rPr lang="he-IL" dirty="0"/>
              <a:t>: יישום תואם מערכת הפעלה ספציפית</a:t>
            </a:r>
          </a:p>
          <a:p>
            <a:r>
              <a:rPr lang="he-IL" dirty="0"/>
              <a:t>דור </a:t>
            </a:r>
            <a:r>
              <a:rPr lang="en-US" dirty="0"/>
              <a:t>III</a:t>
            </a:r>
            <a:r>
              <a:rPr lang="he-IL" dirty="0"/>
              <a:t>: יישום תואם פלטפורמה אוניברסלית</a:t>
            </a:r>
          </a:p>
          <a:p>
            <a:endParaRPr lang="he-IL" dirty="0"/>
          </a:p>
          <a:p>
            <a:endParaRPr lang="he-IL" dirty="0"/>
          </a:p>
          <a:p>
            <a:pPr lvl="1"/>
            <a:endParaRPr lang="he-IL" dirty="0"/>
          </a:p>
          <a:p>
            <a:endParaRPr lang="he-IL" dirty="0"/>
          </a:p>
          <a:p>
            <a:endParaRPr lang="he-IL" dirty="0"/>
          </a:p>
        </p:txBody>
      </p:sp>
    </p:spTree>
    <p:extLst>
      <p:ext uri="{BB962C8B-B14F-4D97-AF65-F5344CB8AC3E}">
        <p14:creationId xmlns:p14="http://schemas.microsoft.com/office/powerpoint/2010/main" val="12794822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529242" y="188640"/>
            <a:ext cx="1931825" cy="1512168"/>
          </a:xfr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he-IL" sz="3200" dirty="0">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תאור סכמתי של ההיררכיה</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120</a:t>
            </a:fld>
            <a:endParaRPr lang="he-IL">
              <a:solidFill>
                <a:srgbClr val="B13F9A"/>
              </a:solidFill>
              <a:latin typeface="Trebuchet MS"/>
              <a:cs typeface="Gisha" panose="020B0502040204020203" pitchFamily="34" charset="-79"/>
            </a:endParaRPr>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77" t="11301" r="41137" b="12944"/>
          <a:stretch/>
        </p:blipFill>
        <p:spPr bwMode="auto">
          <a:xfrm>
            <a:off x="1739048" y="188640"/>
            <a:ext cx="6624736" cy="570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מלבן 4">
            <a:extLst>
              <a:ext uri="{FF2B5EF4-FFF2-40B4-BE49-F238E27FC236}">
                <a16:creationId xmlns:a16="http://schemas.microsoft.com/office/drawing/2014/main" id="{31532A67-6774-4E60-AA96-4C15012F6BF2}"/>
              </a:ext>
            </a:extLst>
          </p:cNvPr>
          <p:cNvSpPr/>
          <p:nvPr/>
        </p:nvSpPr>
        <p:spPr>
          <a:xfrm>
            <a:off x="1847528" y="332656"/>
            <a:ext cx="1080120" cy="298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white"/>
                </a:solidFill>
                <a:latin typeface="Trebuchet MS"/>
              </a:rPr>
              <a:t>object</a:t>
            </a:r>
            <a:endParaRPr lang="he-IL" dirty="0">
              <a:solidFill>
                <a:prstClr val="white"/>
              </a:solidFill>
              <a:latin typeface="Trebuchet MS"/>
              <a:cs typeface="Gisha" panose="020B0502040204020203" pitchFamily="34" charset="-79"/>
            </a:endParaRPr>
          </a:p>
        </p:txBody>
      </p:sp>
      <p:sp>
        <p:nvSpPr>
          <p:cNvPr id="6" name="מלבן 5">
            <a:extLst>
              <a:ext uri="{FF2B5EF4-FFF2-40B4-BE49-F238E27FC236}">
                <a16:creationId xmlns:a16="http://schemas.microsoft.com/office/drawing/2014/main" id="{B9305E7C-E18B-41CC-B2AF-9907BC5D3BCE}"/>
              </a:ext>
            </a:extLst>
          </p:cNvPr>
          <p:cNvSpPr/>
          <p:nvPr/>
        </p:nvSpPr>
        <p:spPr>
          <a:xfrm>
            <a:off x="4439816" y="1999480"/>
            <a:ext cx="79208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white"/>
                </a:solidFill>
                <a:latin typeface="Trebuchet MS"/>
              </a:rPr>
              <a:t>Value</a:t>
            </a:r>
          </a:p>
          <a:p>
            <a:pPr algn="ctr"/>
            <a:r>
              <a:rPr lang="en-US" dirty="0">
                <a:solidFill>
                  <a:prstClr val="white"/>
                </a:solidFill>
                <a:latin typeface="Trebuchet MS"/>
              </a:rPr>
              <a:t>Type</a:t>
            </a:r>
            <a:endParaRPr lang="he-IL" dirty="0">
              <a:solidFill>
                <a:prstClr val="white"/>
              </a:solidFill>
              <a:latin typeface="Trebuchet MS"/>
              <a:cs typeface="Gisha" panose="020B0502040204020203" pitchFamily="34" charset="-79"/>
            </a:endParaRPr>
          </a:p>
        </p:txBody>
      </p:sp>
      <p:sp>
        <p:nvSpPr>
          <p:cNvPr id="9" name="מלבן 5">
            <a:extLst>
              <a:ext uri="{FF2B5EF4-FFF2-40B4-BE49-F238E27FC236}">
                <a16:creationId xmlns:a16="http://schemas.microsoft.com/office/drawing/2014/main" id="{5E428288-FE9A-4107-9967-6FB61956BAA3}"/>
              </a:ext>
            </a:extLst>
          </p:cNvPr>
          <p:cNvSpPr/>
          <p:nvPr/>
        </p:nvSpPr>
        <p:spPr>
          <a:xfrm>
            <a:off x="6983360" y="5949280"/>
            <a:ext cx="2064969" cy="572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white"/>
                </a:solidFill>
                <a:latin typeface="Trebuchet MS"/>
              </a:rPr>
              <a:t>User Defined Structs</a:t>
            </a:r>
            <a:endParaRPr lang="he-IL" dirty="0">
              <a:solidFill>
                <a:prstClr val="white"/>
              </a:solidFill>
              <a:latin typeface="Trebuchet MS"/>
              <a:cs typeface="Gisha" panose="020B0502040204020203" pitchFamily="34" charset="-79"/>
            </a:endParaRPr>
          </a:p>
        </p:txBody>
      </p:sp>
      <p:cxnSp>
        <p:nvCxnSpPr>
          <p:cNvPr id="10" name="Straight Arrow Connector 9">
            <a:extLst>
              <a:ext uri="{FF2B5EF4-FFF2-40B4-BE49-F238E27FC236}">
                <a16:creationId xmlns:a16="http://schemas.microsoft.com/office/drawing/2014/main" id="{557F42FC-C43A-4AEE-BFED-8FB81E748654}"/>
              </a:ext>
            </a:extLst>
          </p:cNvPr>
          <p:cNvCxnSpPr>
            <a:cxnSpLocks/>
            <a:endCxn id="27650" idx="2"/>
          </p:cNvCxnSpPr>
          <p:nvPr/>
        </p:nvCxnSpPr>
        <p:spPr>
          <a:xfrm flipH="1" flipV="1">
            <a:off x="5051416" y="5890424"/>
            <a:ext cx="1931944" cy="368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מלבן 5">
            <a:extLst>
              <a:ext uri="{FF2B5EF4-FFF2-40B4-BE49-F238E27FC236}">
                <a16:creationId xmlns:a16="http://schemas.microsoft.com/office/drawing/2014/main" id="{E8AB2005-8E37-4C42-B737-3D7F2EA1F211}"/>
              </a:ext>
            </a:extLst>
          </p:cNvPr>
          <p:cNvSpPr/>
          <p:nvPr/>
        </p:nvSpPr>
        <p:spPr>
          <a:xfrm>
            <a:off x="1739048" y="5051170"/>
            <a:ext cx="1692652" cy="983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white"/>
                </a:solidFill>
                <a:latin typeface="Trebuchet MS"/>
              </a:rPr>
              <a:t>User Defined Classes</a:t>
            </a:r>
            <a:endParaRPr lang="he-IL" dirty="0">
              <a:solidFill>
                <a:prstClr val="white"/>
              </a:solidFill>
              <a:latin typeface="Trebuchet MS"/>
              <a:cs typeface="Gisha" panose="020B0502040204020203" pitchFamily="34" charset="-79"/>
            </a:endParaRPr>
          </a:p>
        </p:txBody>
      </p:sp>
      <p:cxnSp>
        <p:nvCxnSpPr>
          <p:cNvPr id="15" name="Straight Arrow Connector 14">
            <a:extLst>
              <a:ext uri="{FF2B5EF4-FFF2-40B4-BE49-F238E27FC236}">
                <a16:creationId xmlns:a16="http://schemas.microsoft.com/office/drawing/2014/main" id="{8FD86D7B-AED3-4257-AA74-9CD54EBD0BE6}"/>
              </a:ext>
            </a:extLst>
          </p:cNvPr>
          <p:cNvCxnSpPr>
            <a:cxnSpLocks/>
          </p:cNvCxnSpPr>
          <p:nvPr/>
        </p:nvCxnSpPr>
        <p:spPr>
          <a:xfrm flipV="1">
            <a:off x="2022807" y="631330"/>
            <a:ext cx="1" cy="4394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23050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7AA5-FA57-412F-9F1F-3168E7641341}"/>
              </a:ext>
            </a:extLst>
          </p:cNvPr>
          <p:cNvSpPr>
            <a:spLocks noGrp="1"/>
          </p:cNvSpPr>
          <p:nvPr>
            <p:ph type="title"/>
          </p:nvPr>
        </p:nvSpPr>
        <p:spPr>
          <a:xfrm>
            <a:off x="2059404" y="73152"/>
            <a:ext cx="7239000" cy="770344"/>
          </a:xfrm>
        </p:spPr>
        <p:txBody>
          <a:bodyPr/>
          <a:lstStyle/>
          <a:p>
            <a:pPr algn="ctr"/>
            <a:r>
              <a:rPr lang="en-US" dirty="0"/>
              <a:t>Struct </a:t>
            </a:r>
            <a:r>
              <a:rPr lang="en-US" sz="2800" dirty="0"/>
              <a:t>is</a:t>
            </a:r>
            <a:r>
              <a:rPr lang="en-US" dirty="0"/>
              <a:t> value type</a:t>
            </a:r>
          </a:p>
        </p:txBody>
      </p:sp>
      <p:sp>
        <p:nvSpPr>
          <p:cNvPr id="3" name="Content Placeholder 2">
            <a:extLst>
              <a:ext uri="{FF2B5EF4-FFF2-40B4-BE49-F238E27FC236}">
                <a16:creationId xmlns:a16="http://schemas.microsoft.com/office/drawing/2014/main" id="{C9D226EC-92A5-4BE0-9B40-D3F8E4433674}"/>
              </a:ext>
            </a:extLst>
          </p:cNvPr>
          <p:cNvSpPr>
            <a:spLocks noGrp="1"/>
          </p:cNvSpPr>
          <p:nvPr>
            <p:ph idx="1"/>
          </p:nvPr>
        </p:nvSpPr>
        <p:spPr>
          <a:xfrm>
            <a:off x="1991544" y="1095028"/>
            <a:ext cx="7560840" cy="5214292"/>
          </a:xfrm>
        </p:spPr>
        <p:txBody>
          <a:bodyPr>
            <a:noAutofit/>
          </a:bodyPr>
          <a:lstStyle/>
          <a:p>
            <a:r>
              <a:rPr lang="he-IL" sz="1400" b="1" dirty="0"/>
              <a:t>מבחינות מסויימות, מבנה</a:t>
            </a:r>
            <a:r>
              <a:rPr lang="en-US" sz="1400" b="1" dirty="0"/>
              <a:t>(struct) </a:t>
            </a:r>
            <a:r>
              <a:rPr lang="he-IL" sz="1400" b="1" dirty="0"/>
              <a:t> הוא כמו מחלקה </a:t>
            </a:r>
            <a:r>
              <a:rPr lang="en-US" sz="1400" b="1" dirty="0"/>
              <a:t>(class)</a:t>
            </a:r>
            <a:r>
              <a:rPr lang="he-IL" sz="1400" b="1" dirty="0"/>
              <a:t>:</a:t>
            </a:r>
          </a:p>
          <a:p>
            <a:pPr lvl="1"/>
            <a:r>
              <a:rPr lang="he-IL" sz="1400" dirty="0">
                <a:solidFill>
                  <a:schemeClr val="tx1"/>
                </a:solidFill>
              </a:rPr>
              <a:t>מאפשר לנו לאחד מידע ופונקציונליות בטיפוס אחד, ומכיל: </a:t>
            </a:r>
          </a:p>
          <a:p>
            <a:pPr lvl="2"/>
            <a:r>
              <a:rPr lang="he-IL" sz="1400" kern="0" dirty="0">
                <a:latin typeface="Arial" pitchFamily="34" charset="0"/>
              </a:rPr>
              <a:t>שדות ותכונות</a:t>
            </a:r>
          </a:p>
          <a:p>
            <a:pPr lvl="2"/>
            <a:r>
              <a:rPr lang="he-IL" sz="1400" kern="0" dirty="0">
                <a:latin typeface="Arial" pitchFamily="34" charset="0"/>
              </a:rPr>
              <a:t>מתודות</a:t>
            </a:r>
          </a:p>
          <a:p>
            <a:pPr lvl="2"/>
            <a:r>
              <a:rPr lang="he-IL" sz="1400" kern="0" dirty="0">
                <a:latin typeface="Arial" pitchFamily="34" charset="0"/>
              </a:rPr>
              <a:t>סדרנים, אופרטורים, אירועים (נלמד בהמשך)</a:t>
            </a:r>
            <a:endParaRPr lang="he-IL" sz="1400" dirty="0"/>
          </a:p>
          <a:p>
            <a:r>
              <a:rPr lang="he-IL" sz="1400" b="1" dirty="0"/>
              <a:t>אך ישנם </a:t>
            </a:r>
            <a:r>
              <a:rPr lang="he-IL" sz="1400" b="1" dirty="0">
                <a:solidFill>
                  <a:srgbClr val="FF0000"/>
                </a:solidFill>
              </a:rPr>
              <a:t>הבדלים</a:t>
            </a:r>
            <a:r>
              <a:rPr lang="he-IL" sz="1400" b="1" dirty="0"/>
              <a:t> בין מבנה למחלקה:</a:t>
            </a:r>
          </a:p>
          <a:p>
            <a:pPr lvl="1"/>
            <a:r>
              <a:rPr lang="en-US" sz="1400" dirty="0">
                <a:solidFill>
                  <a:schemeClr val="tx1"/>
                </a:solidFill>
              </a:rPr>
              <a:t>struct</a:t>
            </a:r>
            <a:r>
              <a:rPr lang="he-IL" sz="1400" dirty="0">
                <a:solidFill>
                  <a:schemeClr val="tx1"/>
                </a:solidFill>
              </a:rPr>
              <a:t> הוא מטיפוס </a:t>
            </a:r>
            <a:r>
              <a:rPr lang="en-US" sz="1400" b="1" dirty="0">
                <a:solidFill>
                  <a:schemeClr val="tx1"/>
                </a:solidFill>
              </a:rPr>
              <a:t>Value Type</a:t>
            </a:r>
            <a:r>
              <a:rPr lang="he-IL" sz="1400" b="1" dirty="0">
                <a:solidFill>
                  <a:schemeClr val="tx1"/>
                </a:solidFill>
              </a:rPr>
              <a:t> </a:t>
            </a:r>
            <a:r>
              <a:rPr lang="he-IL" sz="1400" dirty="0">
                <a:solidFill>
                  <a:schemeClr val="tx1"/>
                </a:solidFill>
              </a:rPr>
              <a:t>ואיננו </a:t>
            </a:r>
            <a:r>
              <a:rPr lang="en-US" sz="1400" dirty="0">
                <a:solidFill>
                  <a:schemeClr val="tx1"/>
                </a:solidFill>
              </a:rPr>
              <a:t>Reference Type </a:t>
            </a:r>
            <a:r>
              <a:rPr lang="he-IL" sz="1400" dirty="0">
                <a:solidFill>
                  <a:schemeClr val="tx1"/>
                </a:solidFill>
              </a:rPr>
              <a:t> כלומר: כשמגדירים משתנה מטיפוס מבנה אזי, </a:t>
            </a:r>
            <a:r>
              <a:rPr lang="he-IL" sz="1400" b="1" dirty="0">
                <a:solidFill>
                  <a:schemeClr val="tx1"/>
                </a:solidFill>
              </a:rPr>
              <a:t>באופן אוטומטי מוקצה על המחסנית, האובייקט של המבנה עצמו </a:t>
            </a:r>
            <a:r>
              <a:rPr lang="he-IL" sz="1400" dirty="0">
                <a:solidFill>
                  <a:schemeClr val="tx1"/>
                </a:solidFill>
              </a:rPr>
              <a:t>ולא רק הפניה (מצביע) לאובייקט.</a:t>
            </a:r>
          </a:p>
          <a:p>
            <a:pPr lvl="1"/>
            <a:r>
              <a:rPr lang="he-IL" sz="1400" dirty="0">
                <a:solidFill>
                  <a:schemeClr val="tx1"/>
                </a:solidFill>
              </a:rPr>
              <a:t>שדות המבנה מוקצים על המחסנית אך </a:t>
            </a:r>
            <a:r>
              <a:rPr lang="he-IL" sz="1400" b="1" dirty="0">
                <a:solidFill>
                  <a:schemeClr val="tx1"/>
                </a:solidFill>
              </a:rPr>
              <a:t>לא מאותחלים</a:t>
            </a:r>
            <a:r>
              <a:rPr lang="he-IL" sz="1400" dirty="0">
                <a:solidFill>
                  <a:schemeClr val="tx1"/>
                </a:solidFill>
              </a:rPr>
              <a:t>. האתחול יעשה רק בעזרת </a:t>
            </a:r>
            <a:r>
              <a:rPr lang="en-US" sz="1400" dirty="0">
                <a:solidFill>
                  <a:schemeClr val="tx1"/>
                </a:solidFill>
              </a:rPr>
              <a:t>new()</a:t>
            </a:r>
            <a:r>
              <a:rPr lang="he-IL" sz="1400" dirty="0">
                <a:solidFill>
                  <a:schemeClr val="tx1"/>
                </a:solidFill>
              </a:rPr>
              <a:t>. ראה פירוט בשקף הבא.</a:t>
            </a:r>
          </a:p>
          <a:p>
            <a:pPr lvl="1"/>
            <a:r>
              <a:rPr lang="he-IL" sz="1400" dirty="0">
                <a:solidFill>
                  <a:schemeClr val="tx1"/>
                </a:solidFill>
              </a:rPr>
              <a:t>לא ניתן לאתחל </a:t>
            </a:r>
            <a:r>
              <a:rPr lang="he-IL" sz="1400" b="1" dirty="0">
                <a:solidFill>
                  <a:schemeClr val="tx1"/>
                </a:solidFill>
              </a:rPr>
              <a:t>שדה</a:t>
            </a:r>
            <a:r>
              <a:rPr lang="he-IL" sz="1400" dirty="0">
                <a:solidFill>
                  <a:schemeClr val="tx1"/>
                </a:solidFill>
              </a:rPr>
              <a:t> כבר בזמן הגדרתו.</a:t>
            </a:r>
          </a:p>
          <a:p>
            <a:pPr lvl="1"/>
            <a:r>
              <a:rPr lang="he-IL" sz="1400" b="1" dirty="0">
                <a:solidFill>
                  <a:schemeClr val="tx1"/>
                </a:solidFill>
              </a:rPr>
              <a:t>השמה בין מבנים – העתקה ממשית של השדות (העתקה רדודה) ולא בין הפניות.</a:t>
            </a:r>
          </a:p>
          <a:p>
            <a:pPr lvl="1"/>
            <a:r>
              <a:rPr lang="he-IL" sz="1400" dirty="0">
                <a:solidFill>
                  <a:schemeClr val="tx1"/>
                </a:solidFill>
              </a:rPr>
              <a:t>מבנה יורש ממחלקת </a:t>
            </a:r>
            <a:r>
              <a:rPr lang="en-US" sz="1400" dirty="0" err="1">
                <a:solidFill>
                  <a:schemeClr val="tx1"/>
                </a:solidFill>
              </a:rPr>
              <a:t>ValueType</a:t>
            </a:r>
            <a:r>
              <a:rPr lang="he-IL" sz="1400" dirty="0">
                <a:solidFill>
                  <a:schemeClr val="tx1"/>
                </a:solidFill>
              </a:rPr>
              <a:t> שיורשת ממחלקת </a:t>
            </a:r>
            <a:r>
              <a:rPr lang="en-US" sz="1400" dirty="0">
                <a:solidFill>
                  <a:schemeClr val="tx1"/>
                </a:solidFill>
              </a:rPr>
              <a:t>object</a:t>
            </a:r>
          </a:p>
          <a:p>
            <a:pPr lvl="1"/>
            <a:r>
              <a:rPr lang="he-IL" sz="1400" dirty="0">
                <a:solidFill>
                  <a:schemeClr val="tx1"/>
                </a:solidFill>
              </a:rPr>
              <a:t>אין ירושה נוספת!!! כלומר, </a:t>
            </a:r>
            <a:r>
              <a:rPr lang="he-IL" sz="1400" b="1" dirty="0">
                <a:solidFill>
                  <a:schemeClr val="tx1"/>
                </a:solidFill>
              </a:rPr>
              <a:t>מבנה לא יכול לרשת ממחלקה שהגדרנו</a:t>
            </a:r>
            <a:r>
              <a:rPr lang="he-IL" sz="1400" dirty="0">
                <a:solidFill>
                  <a:schemeClr val="tx1"/>
                </a:solidFill>
              </a:rPr>
              <a:t>. אך מממש ממשקים (נלמד בהמשך).</a:t>
            </a:r>
          </a:p>
          <a:p>
            <a:pPr lvl="1"/>
            <a:r>
              <a:rPr lang="he-IL" sz="1400" dirty="0">
                <a:solidFill>
                  <a:schemeClr val="tx1"/>
                </a:solidFill>
              </a:rPr>
              <a:t>המחלקה </a:t>
            </a:r>
            <a:r>
              <a:rPr lang="en-US" sz="1400" dirty="0" err="1">
                <a:solidFill>
                  <a:schemeClr val="tx1"/>
                </a:solidFill>
              </a:rPr>
              <a:t>ValueType</a:t>
            </a:r>
            <a:r>
              <a:rPr lang="he-IL" sz="1400" dirty="0">
                <a:solidFill>
                  <a:schemeClr val="tx1"/>
                </a:solidFill>
              </a:rPr>
              <a:t> דורסת</a:t>
            </a:r>
            <a:r>
              <a:rPr lang="en-US" sz="1400" dirty="0">
                <a:solidFill>
                  <a:schemeClr val="tx1"/>
                </a:solidFill>
              </a:rPr>
              <a:t>override </a:t>
            </a:r>
            <a:r>
              <a:rPr lang="he-IL" sz="1400" dirty="0">
                <a:solidFill>
                  <a:schemeClr val="tx1"/>
                </a:solidFill>
              </a:rPr>
              <a:t> את המתודות </a:t>
            </a:r>
            <a:r>
              <a:rPr lang="en-US" sz="1400" dirty="0">
                <a:solidFill>
                  <a:schemeClr val="tx1"/>
                </a:solidFill>
              </a:rPr>
              <a:t>equals</a:t>
            </a:r>
            <a:r>
              <a:rPr lang="he-IL" sz="1400" dirty="0">
                <a:solidFill>
                  <a:schemeClr val="tx1"/>
                </a:solidFill>
              </a:rPr>
              <a:t> של </a:t>
            </a:r>
            <a:r>
              <a:rPr lang="en-US" sz="1400" dirty="0">
                <a:solidFill>
                  <a:schemeClr val="tx1"/>
                </a:solidFill>
              </a:rPr>
              <a:t>object</a:t>
            </a:r>
            <a:r>
              <a:rPr lang="he-IL" sz="1400" dirty="0">
                <a:solidFill>
                  <a:schemeClr val="tx1"/>
                </a:solidFill>
              </a:rPr>
              <a:t>, לצורך השוואת תוכן המבנה ולא השוואת ערך ההפניה.</a:t>
            </a:r>
          </a:p>
          <a:p>
            <a:pPr lvl="1"/>
            <a:r>
              <a:rPr lang="he-IL" sz="1400" kern="0" dirty="0">
                <a:solidFill>
                  <a:schemeClr val="tx1"/>
                </a:solidFill>
                <a:latin typeface="Arial" pitchFamily="34" charset="0"/>
              </a:rPr>
              <a:t>כמובן שאי אפשר להגדיר הורס של מבנה – כיוון שהוא מוקצה ומשתחרר באופן אוטומטי על המחסנית.</a:t>
            </a:r>
            <a:endParaRPr lang="he-IL" sz="1400" dirty="0">
              <a:solidFill>
                <a:schemeClr val="tx1"/>
              </a:solidFill>
            </a:endParaRPr>
          </a:p>
          <a:p>
            <a:endParaRPr lang="en-US" sz="1400" dirty="0"/>
          </a:p>
        </p:txBody>
      </p:sp>
      <p:sp>
        <p:nvSpPr>
          <p:cNvPr id="4" name="Slide Number Placeholder 3">
            <a:extLst>
              <a:ext uri="{FF2B5EF4-FFF2-40B4-BE49-F238E27FC236}">
                <a16:creationId xmlns:a16="http://schemas.microsoft.com/office/drawing/2014/main" id="{C1246437-8C4D-44ED-97C2-2D2B6EE140B9}"/>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463249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78835" y="73152"/>
            <a:ext cx="7239000" cy="770344"/>
          </a:xfrm>
        </p:spPr>
        <p:txBody>
          <a:bodyPr/>
          <a:lstStyle/>
          <a:p>
            <a:pPr algn="ctr"/>
            <a:r>
              <a:rPr lang="he-IL" dirty="0"/>
              <a:t>בנאי של </a:t>
            </a:r>
            <a:r>
              <a:rPr lang="en-US" dirty="0"/>
              <a:t>struct</a:t>
            </a:r>
            <a:endParaRPr lang="he-IL" dirty="0"/>
          </a:p>
        </p:txBody>
      </p:sp>
      <p:sp>
        <p:nvSpPr>
          <p:cNvPr id="3" name="מציין מיקום תוכן 2"/>
          <p:cNvSpPr>
            <a:spLocks noGrp="1"/>
          </p:cNvSpPr>
          <p:nvPr>
            <p:ph idx="1"/>
          </p:nvPr>
        </p:nvSpPr>
        <p:spPr>
          <a:xfrm>
            <a:off x="1795449" y="945874"/>
            <a:ext cx="7605773" cy="5219431"/>
          </a:xfrm>
        </p:spPr>
        <p:txBody>
          <a:bodyPr>
            <a:noAutofit/>
          </a:bodyPr>
          <a:lstStyle/>
          <a:p>
            <a:r>
              <a:rPr lang="he-IL" sz="1800" b="1" dirty="0"/>
              <a:t>הבנאי הריק </a:t>
            </a:r>
            <a:r>
              <a:rPr lang="he-IL" sz="1800" dirty="0"/>
              <a:t>(בנאי ללא פרמטרים) של מבנה:</a:t>
            </a:r>
          </a:p>
          <a:p>
            <a:pPr lvl="1"/>
            <a:r>
              <a:rPr lang="he-IL" sz="1800" dirty="0">
                <a:solidFill>
                  <a:schemeClr val="tx1"/>
                </a:solidFill>
              </a:rPr>
              <a:t>בנאי ברירת המחדל הוא הבנאי הריק.</a:t>
            </a:r>
          </a:p>
          <a:p>
            <a:pPr lvl="1"/>
            <a:r>
              <a:rPr lang="he-IL" sz="1800" b="1" dirty="0">
                <a:solidFill>
                  <a:schemeClr val="tx1"/>
                </a:solidFill>
              </a:rPr>
              <a:t>אין אפשרות להגדירו מחדש</a:t>
            </a:r>
            <a:r>
              <a:rPr lang="he-IL" sz="1800" dirty="0">
                <a:solidFill>
                  <a:schemeClr val="tx1"/>
                </a:solidFill>
              </a:rPr>
              <a:t>. </a:t>
            </a:r>
            <a:r>
              <a:rPr lang="he-IL" sz="1800" dirty="0">
                <a:solidFill>
                  <a:srgbClr val="FF0000"/>
                </a:solidFill>
              </a:rPr>
              <a:t>כלומר אין אפשרות לדרוס את הבנאי הריק, ובנוסף, הוא קיים תמיד גם אם הגדרנו בנאי עם פרמטרים.</a:t>
            </a:r>
          </a:p>
          <a:p>
            <a:pPr lvl="1"/>
            <a:r>
              <a:rPr lang="he-IL" sz="1800" dirty="0">
                <a:solidFill>
                  <a:schemeClr val="tx1"/>
                </a:solidFill>
              </a:rPr>
              <a:t>כשמגדירים משתנה מטיפוס מבנה:</a:t>
            </a:r>
          </a:p>
          <a:p>
            <a:pPr lvl="2"/>
            <a:r>
              <a:rPr lang="he-IL" sz="1800" dirty="0"/>
              <a:t>הבנאי הריק נקרא </a:t>
            </a:r>
            <a:r>
              <a:rPr lang="he-IL" sz="1800" b="1" dirty="0"/>
              <a:t>רק כאשר קוראים לו במפורש בעזרת </a:t>
            </a:r>
            <a:r>
              <a:rPr lang="en-US" sz="1800" b="1" dirty="0"/>
              <a:t>new()</a:t>
            </a:r>
            <a:r>
              <a:rPr lang="he-IL" sz="1800" b="1" dirty="0"/>
              <a:t> </a:t>
            </a:r>
            <a:r>
              <a:rPr lang="he-IL" sz="1800" dirty="0"/>
              <a:t>ורק אז הוא מאתחל את השדות בערכי ברירת מחדל.</a:t>
            </a:r>
          </a:p>
          <a:p>
            <a:pPr lvl="2"/>
            <a:r>
              <a:rPr lang="he-IL" sz="1800" b="1" dirty="0"/>
              <a:t>אם לא קראנו ל </a:t>
            </a:r>
            <a:r>
              <a:rPr lang="en-US" sz="1800" b="1" dirty="0"/>
              <a:t>new()</a:t>
            </a:r>
            <a:r>
              <a:rPr lang="he-IL" sz="1800" b="1" dirty="0"/>
              <a:t> , </a:t>
            </a:r>
            <a:r>
              <a:rPr lang="he-IL" sz="1800" dirty="0"/>
              <a:t>אזי השדות נוצרים אוטומטית בזיכרון המחסנית אך לא מאותחלים. במקרה כזה, הקומפיילר לא ייתן לנו להשתמש בשדות האובייקט או לקרוא למתודות שלו אלא רק לאחר שנאתחל את השדות עצמאית, שדה שדה.</a:t>
            </a:r>
            <a:endParaRPr lang="en-US" sz="1800" dirty="0"/>
          </a:p>
          <a:p>
            <a:r>
              <a:rPr lang="he-IL" sz="1800" b="1" dirty="0"/>
              <a:t>בנאי עם פרמטרים </a:t>
            </a:r>
            <a:r>
              <a:rPr lang="he-IL" sz="1800" dirty="0"/>
              <a:t>של מבנה:</a:t>
            </a:r>
          </a:p>
          <a:p>
            <a:pPr lvl="1"/>
            <a:r>
              <a:rPr lang="he-IL" sz="1800" dirty="0">
                <a:solidFill>
                  <a:schemeClr val="tx1"/>
                </a:solidFill>
              </a:rPr>
              <a:t>ניתן להגדיר </a:t>
            </a:r>
            <a:r>
              <a:rPr lang="he-IL" sz="1800" b="1" dirty="0">
                <a:solidFill>
                  <a:schemeClr val="tx1"/>
                </a:solidFill>
              </a:rPr>
              <a:t>בנאי עם פרמטרים</a:t>
            </a:r>
            <a:r>
              <a:rPr lang="he-IL" sz="1800" dirty="0">
                <a:solidFill>
                  <a:schemeClr val="tx1"/>
                </a:solidFill>
              </a:rPr>
              <a:t>, ועליו לתת ערך </a:t>
            </a:r>
            <a:r>
              <a:rPr lang="he-IL" sz="1800" b="1" dirty="0">
                <a:solidFill>
                  <a:schemeClr val="tx1"/>
                </a:solidFill>
              </a:rPr>
              <a:t>לכל</a:t>
            </a:r>
            <a:r>
              <a:rPr lang="he-IL" sz="1800" dirty="0">
                <a:solidFill>
                  <a:schemeClr val="tx1"/>
                </a:solidFill>
              </a:rPr>
              <a:t> השדות.</a:t>
            </a:r>
          </a:p>
          <a:p>
            <a:pPr lvl="1"/>
            <a:r>
              <a:rPr lang="he-IL" sz="1800" dirty="0">
                <a:solidFill>
                  <a:srgbClr val="FF0000"/>
                </a:solidFill>
              </a:rPr>
              <a:t>בנאי עם פרמטרים של מבנה </a:t>
            </a:r>
            <a:r>
              <a:rPr lang="he-IL" sz="1800" b="1" dirty="0">
                <a:solidFill>
                  <a:srgbClr val="FF0000"/>
                </a:solidFill>
              </a:rPr>
              <a:t>לא דורס </a:t>
            </a:r>
            <a:r>
              <a:rPr lang="he-IL" sz="1800" dirty="0">
                <a:solidFill>
                  <a:srgbClr val="FF0000"/>
                </a:solidFill>
              </a:rPr>
              <a:t>את בנאי ברירת המחדל הריק. בשונה ממחלקה. </a:t>
            </a:r>
          </a:p>
          <a:p>
            <a:pPr lvl="1"/>
            <a:r>
              <a:rPr lang="he-IL" sz="1800" dirty="0">
                <a:solidFill>
                  <a:schemeClr val="tx1"/>
                </a:solidFill>
              </a:rPr>
              <a:t>קריאה ל</a:t>
            </a:r>
            <a:r>
              <a:rPr lang="he-IL" sz="1800" b="1" dirty="0">
                <a:solidFill>
                  <a:schemeClr val="tx1"/>
                </a:solidFill>
              </a:rPr>
              <a:t>בנאי עם פרמטרים נעשית</a:t>
            </a:r>
            <a:r>
              <a:rPr lang="he-IL" sz="1800" dirty="0">
                <a:solidFill>
                  <a:schemeClr val="tx1"/>
                </a:solidFill>
              </a:rPr>
              <a:t> בעזרת</a:t>
            </a:r>
            <a:r>
              <a:rPr lang="en-US" sz="1800" dirty="0">
                <a:solidFill>
                  <a:schemeClr val="tx1"/>
                </a:solidFill>
              </a:rPr>
              <a:t>:</a:t>
            </a:r>
            <a:r>
              <a:rPr lang="he-IL" sz="1800" dirty="0">
                <a:solidFill>
                  <a:schemeClr val="tx1"/>
                </a:solidFill>
              </a:rPr>
              <a:t> </a:t>
            </a:r>
            <a:r>
              <a:rPr lang="en-US" sz="1800" dirty="0">
                <a:solidFill>
                  <a:schemeClr val="tx1"/>
                </a:solidFill>
              </a:rPr>
              <a:t>new(par1, par2, …)</a:t>
            </a:r>
            <a:endParaRPr lang="he-IL" sz="1800" b="1" dirty="0">
              <a:solidFill>
                <a:schemeClr val="tx1"/>
              </a:solidFill>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181449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888089" y="179040"/>
            <a:ext cx="2545771" cy="1377752"/>
          </a:xfrm>
        </p:spPr>
        <p:txBody>
          <a:bodyPr>
            <a:normAutofit/>
          </a:bodyPr>
          <a:lstStyle/>
          <a:p>
            <a:pPr algn="ctr"/>
            <a:r>
              <a:rPr lang="he-IL" dirty="0"/>
              <a:t>בנאי של </a:t>
            </a:r>
            <a:r>
              <a:rPr lang="en-US" dirty="0"/>
              <a:t>struct</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123</a:t>
            </a:fld>
            <a:endParaRPr lang="he-IL">
              <a:solidFill>
                <a:srgbClr val="B13F9A"/>
              </a:solidFill>
              <a:latin typeface="Trebuchet MS"/>
              <a:cs typeface="Gisha" panose="020B0502040204020203" pitchFamily="34" charset="-79"/>
            </a:endParaRPr>
          </a:p>
        </p:txBody>
      </p:sp>
      <p:sp>
        <p:nvSpPr>
          <p:cNvPr id="7" name="Rectangle 6">
            <a:extLst>
              <a:ext uri="{FF2B5EF4-FFF2-40B4-BE49-F238E27FC236}">
                <a16:creationId xmlns:a16="http://schemas.microsoft.com/office/drawing/2014/main" id="{211646E6-7964-49CB-B7E5-41823C119971}"/>
              </a:ext>
            </a:extLst>
          </p:cNvPr>
          <p:cNvSpPr/>
          <p:nvPr/>
        </p:nvSpPr>
        <p:spPr>
          <a:xfrm>
            <a:off x="1775521" y="219196"/>
            <a:ext cx="5477615" cy="6638805"/>
          </a:xfrm>
          <a:prstGeom prst="rect">
            <a:avLst/>
          </a:prstGeom>
        </p:spPr>
        <p:txBody>
          <a:bodyPr wrap="square">
            <a:spAutoFit/>
          </a:bodyPr>
          <a:lstStyle/>
          <a:p>
            <a:pPr algn="l" rtl="0">
              <a:lnSpc>
                <a:spcPct val="107000"/>
              </a:lnSpc>
            </a:pP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_x,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_y)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_x;</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_y;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Point sp1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sp1.x = 1;</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sp1.y = 98;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Point sp2 =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Point();</a:t>
            </a:r>
            <a:endParaRPr lang="en-US" sz="20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sp3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 { x = 2, y = 3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sp4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(6, 7);</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1" name="Callout: Bent Line 10">
            <a:extLst>
              <a:ext uri="{FF2B5EF4-FFF2-40B4-BE49-F238E27FC236}">
                <a16:creationId xmlns:a16="http://schemas.microsoft.com/office/drawing/2014/main" id="{888E1C8F-9B2A-4AA9-B681-FA2E5F87E1D8}"/>
              </a:ext>
            </a:extLst>
          </p:cNvPr>
          <p:cNvSpPr/>
          <p:nvPr/>
        </p:nvSpPr>
        <p:spPr>
          <a:xfrm>
            <a:off x="6888088" y="1601990"/>
            <a:ext cx="3528392" cy="1224137"/>
          </a:xfrm>
          <a:prstGeom prst="borderCallout2">
            <a:avLst>
              <a:gd name="adj1" fmla="val 41795"/>
              <a:gd name="adj2" fmla="val -10814"/>
              <a:gd name="adj3" fmla="val 195163"/>
              <a:gd name="adj4" fmla="val -43685"/>
              <a:gd name="adj5" fmla="val 203869"/>
              <a:gd name="adj6" fmla="val -88658"/>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prstClr val="black"/>
                </a:solidFill>
                <a:latin typeface="Trebuchet MS"/>
                <a:cs typeface="Gisha" panose="020B0502040204020203" pitchFamily="34" charset="-79"/>
              </a:rPr>
              <a:t>בהגדרת </a:t>
            </a:r>
            <a:r>
              <a:rPr lang="en-US" sz="1400" dirty="0">
                <a:solidFill>
                  <a:prstClr val="black"/>
                </a:solidFill>
                <a:latin typeface="Trebuchet MS"/>
              </a:rPr>
              <a:t>sp1</a:t>
            </a:r>
            <a:r>
              <a:rPr lang="he-IL" sz="1400" dirty="0">
                <a:solidFill>
                  <a:prstClr val="black"/>
                </a:solidFill>
                <a:latin typeface="Trebuchet MS"/>
                <a:cs typeface="Gisha" panose="020B0502040204020203" pitchFamily="34" charset="-79"/>
              </a:rPr>
              <a:t> הוקצו 2 שדות על </a:t>
            </a:r>
            <a:r>
              <a:rPr lang="he-IL" sz="1400" dirty="0">
                <a:solidFill>
                  <a:srgbClr val="FF0000"/>
                </a:solidFill>
                <a:latin typeface="Trebuchet MS"/>
                <a:cs typeface="Gisha" panose="020B0502040204020203" pitchFamily="34" charset="-79"/>
              </a:rPr>
              <a:t>המחסנית</a:t>
            </a:r>
            <a:r>
              <a:rPr lang="he-IL" sz="1400" dirty="0">
                <a:solidFill>
                  <a:prstClr val="black"/>
                </a:solidFill>
                <a:latin typeface="Trebuchet MS"/>
                <a:cs typeface="Gisha" panose="020B0502040204020203" pitchFamily="34" charset="-79"/>
              </a:rPr>
              <a:t>. לא נקרא הבנאי הריק ולכן השדות </a:t>
            </a:r>
            <a:r>
              <a:rPr lang="he-IL" sz="1400" dirty="0">
                <a:solidFill>
                  <a:srgbClr val="FF0000"/>
                </a:solidFill>
                <a:latin typeface="Trebuchet MS"/>
                <a:cs typeface="Gisha" panose="020B0502040204020203" pitchFamily="34" charset="-79"/>
              </a:rPr>
              <a:t>לא אותחלו</a:t>
            </a:r>
            <a:r>
              <a:rPr lang="he-IL" sz="1400" dirty="0">
                <a:solidFill>
                  <a:prstClr val="black"/>
                </a:solidFill>
                <a:latin typeface="Trebuchet MS"/>
                <a:cs typeface="Gisha" panose="020B0502040204020203" pitchFamily="34" charset="-79"/>
              </a:rPr>
              <a:t>.</a:t>
            </a:r>
          </a:p>
          <a:p>
            <a:r>
              <a:rPr lang="he-IL" sz="1400" dirty="0">
                <a:solidFill>
                  <a:prstClr val="black"/>
                </a:solidFill>
                <a:latin typeface="Trebuchet MS"/>
                <a:cs typeface="Gisha" panose="020B0502040204020203" pitchFamily="34" charset="-79"/>
              </a:rPr>
              <a:t>אם נרצה בהמשך להשתמש ב</a:t>
            </a:r>
            <a:r>
              <a:rPr lang="en-US" sz="1400" dirty="0">
                <a:solidFill>
                  <a:prstClr val="black"/>
                </a:solidFill>
                <a:latin typeface="Trebuchet MS"/>
              </a:rPr>
              <a:t> sp1 </a:t>
            </a:r>
            <a:r>
              <a:rPr lang="he-IL" sz="1400" dirty="0">
                <a:solidFill>
                  <a:prstClr val="black"/>
                </a:solidFill>
                <a:latin typeface="Trebuchet MS"/>
                <a:cs typeface="Gisha" panose="020B0502040204020203" pitchFamily="34" charset="-79"/>
              </a:rPr>
              <a:t>אזי השמת הערכים לשדות תהיה </a:t>
            </a:r>
            <a:r>
              <a:rPr lang="he-IL" sz="1400" dirty="0">
                <a:solidFill>
                  <a:srgbClr val="FF0000"/>
                </a:solidFill>
                <a:latin typeface="Trebuchet MS"/>
                <a:cs typeface="Gisha" panose="020B0502040204020203" pitchFamily="34" charset="-79"/>
              </a:rPr>
              <a:t>הכרחית מבחינת הקומפיילר. </a:t>
            </a:r>
          </a:p>
        </p:txBody>
      </p:sp>
      <p:sp>
        <p:nvSpPr>
          <p:cNvPr id="12" name="Callout: Bent Line 11">
            <a:extLst>
              <a:ext uri="{FF2B5EF4-FFF2-40B4-BE49-F238E27FC236}">
                <a16:creationId xmlns:a16="http://schemas.microsoft.com/office/drawing/2014/main" id="{196C0C92-3DCA-4D06-AE1C-84B845B7C42B}"/>
              </a:ext>
            </a:extLst>
          </p:cNvPr>
          <p:cNvSpPr/>
          <p:nvPr/>
        </p:nvSpPr>
        <p:spPr>
          <a:xfrm>
            <a:off x="6888088" y="2924945"/>
            <a:ext cx="3528392" cy="1660278"/>
          </a:xfrm>
          <a:prstGeom prst="borderCallout2">
            <a:avLst>
              <a:gd name="adj1" fmla="val 18750"/>
              <a:gd name="adj2" fmla="val -8333"/>
              <a:gd name="adj3" fmla="val 18750"/>
              <a:gd name="adj4" fmla="val -16667"/>
              <a:gd name="adj5" fmla="val 123458"/>
              <a:gd name="adj6" fmla="val -48046"/>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srgbClr val="FF0000"/>
                </a:solidFill>
                <a:latin typeface="Trebuchet MS"/>
                <a:cs typeface="Gisha" panose="020B0502040204020203" pitchFamily="34" charset="-79"/>
              </a:rPr>
              <a:t>בנאי עם פרמטרים של מבנה לא דורס את בנאי ברירת המחדל הריק. בשונה ממחלקה. </a:t>
            </a:r>
          </a:p>
          <a:p>
            <a:r>
              <a:rPr lang="he-IL" sz="1400" dirty="0">
                <a:solidFill>
                  <a:prstClr val="black"/>
                </a:solidFill>
                <a:latin typeface="Trebuchet MS"/>
                <a:cs typeface="Gisha" panose="020B0502040204020203" pitchFamily="34" charset="-79"/>
              </a:rPr>
              <a:t>בהגדרת </a:t>
            </a:r>
            <a:r>
              <a:rPr lang="en-US" sz="1400" dirty="0">
                <a:solidFill>
                  <a:prstClr val="black"/>
                </a:solidFill>
                <a:latin typeface="Trebuchet MS"/>
              </a:rPr>
              <a:t>sp2</a:t>
            </a:r>
            <a:r>
              <a:rPr lang="he-IL" sz="1400" dirty="0">
                <a:solidFill>
                  <a:prstClr val="black"/>
                </a:solidFill>
                <a:latin typeface="Trebuchet MS"/>
                <a:cs typeface="Gisha" panose="020B0502040204020203" pitchFamily="34" charset="-79"/>
              </a:rPr>
              <a:t> הוקצו 2 שדות על המחסנית. נקרא הבנאי הריק ולכן השדות אותחלו בערכי ברירת מחדל.</a:t>
            </a:r>
          </a:p>
          <a:p>
            <a:r>
              <a:rPr lang="he-IL" sz="1400" dirty="0">
                <a:solidFill>
                  <a:prstClr val="black"/>
                </a:solidFill>
                <a:latin typeface="Trebuchet MS"/>
                <a:cs typeface="Gisha" panose="020B0502040204020203" pitchFamily="34" charset="-79"/>
              </a:rPr>
              <a:t>כנ"ל בהגדרת </a:t>
            </a:r>
            <a:r>
              <a:rPr lang="en-US" sz="1400" dirty="0">
                <a:solidFill>
                  <a:prstClr val="black"/>
                </a:solidFill>
                <a:latin typeface="Trebuchet MS"/>
              </a:rPr>
              <a:t>sp3</a:t>
            </a:r>
            <a:r>
              <a:rPr lang="he-IL" sz="1400" dirty="0">
                <a:solidFill>
                  <a:prstClr val="black"/>
                </a:solidFill>
                <a:latin typeface="Trebuchet MS"/>
                <a:cs typeface="Gisha" panose="020B0502040204020203" pitchFamily="34" charset="-79"/>
              </a:rPr>
              <a:t> , רק ששם היה לאחר מכן אתחול מהיר נוסף.</a:t>
            </a:r>
          </a:p>
        </p:txBody>
      </p:sp>
      <p:sp>
        <p:nvSpPr>
          <p:cNvPr id="13" name="Callout: Bent Line 12">
            <a:extLst>
              <a:ext uri="{FF2B5EF4-FFF2-40B4-BE49-F238E27FC236}">
                <a16:creationId xmlns:a16="http://schemas.microsoft.com/office/drawing/2014/main" id="{FC0E9BA5-9CC7-4AC7-9DFE-FAAF7907C980}"/>
              </a:ext>
            </a:extLst>
          </p:cNvPr>
          <p:cNvSpPr/>
          <p:nvPr/>
        </p:nvSpPr>
        <p:spPr>
          <a:xfrm>
            <a:off x="6888088" y="4797153"/>
            <a:ext cx="3528392" cy="1224137"/>
          </a:xfrm>
          <a:prstGeom prst="borderCallout2">
            <a:avLst>
              <a:gd name="adj1" fmla="val 75171"/>
              <a:gd name="adj2" fmla="val -3370"/>
              <a:gd name="adj3" fmla="val 118876"/>
              <a:gd name="adj4" fmla="val -19424"/>
              <a:gd name="adj5" fmla="val 93047"/>
              <a:gd name="adj6" fmla="val -33059"/>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prstClr val="black"/>
                </a:solidFill>
                <a:latin typeface="Trebuchet MS"/>
                <a:cs typeface="Gisha" panose="020B0502040204020203" pitchFamily="34" charset="-79"/>
              </a:rPr>
              <a:t>בהגדרת </a:t>
            </a:r>
            <a:r>
              <a:rPr lang="en-US" sz="1400" dirty="0">
                <a:solidFill>
                  <a:prstClr val="black"/>
                </a:solidFill>
                <a:latin typeface="Trebuchet MS"/>
              </a:rPr>
              <a:t>sp4</a:t>
            </a:r>
            <a:r>
              <a:rPr lang="he-IL" sz="1400" dirty="0">
                <a:solidFill>
                  <a:prstClr val="black"/>
                </a:solidFill>
                <a:latin typeface="Trebuchet MS"/>
                <a:cs typeface="Gisha" panose="020B0502040204020203" pitchFamily="34" charset="-79"/>
              </a:rPr>
              <a:t> הוקצו 2 שדות על המחסנית. נקרא הבנאי עם הפרמטרים שאתחל את השדות בהתאמה.</a:t>
            </a:r>
          </a:p>
        </p:txBody>
      </p:sp>
    </p:spTree>
    <p:extLst>
      <p:ext uri="{BB962C8B-B14F-4D97-AF65-F5344CB8AC3E}">
        <p14:creationId xmlns:p14="http://schemas.microsoft.com/office/powerpoint/2010/main" val="18096456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99F7-976F-4772-AFBE-ACB8C236A781}"/>
              </a:ext>
            </a:extLst>
          </p:cNvPr>
          <p:cNvSpPr>
            <a:spLocks noGrp="1"/>
          </p:cNvSpPr>
          <p:nvPr>
            <p:ph type="title"/>
          </p:nvPr>
        </p:nvSpPr>
        <p:spPr>
          <a:xfrm>
            <a:off x="1946981" y="260648"/>
            <a:ext cx="7239000" cy="770344"/>
          </a:xfrm>
        </p:spPr>
        <p:txBody>
          <a:bodyPr/>
          <a:lstStyle/>
          <a:p>
            <a:pPr algn="ctr"/>
            <a:r>
              <a:rPr lang="en-US" dirty="0"/>
              <a:t>Vs. CLASS</a:t>
            </a:r>
            <a:r>
              <a:rPr lang="he-IL" dirty="0"/>
              <a:t> </a:t>
            </a:r>
            <a:r>
              <a:rPr lang="en-US" dirty="0"/>
              <a:t> struct</a:t>
            </a:r>
          </a:p>
        </p:txBody>
      </p:sp>
      <p:sp>
        <p:nvSpPr>
          <p:cNvPr id="3" name="Content Placeholder 2">
            <a:extLst>
              <a:ext uri="{FF2B5EF4-FFF2-40B4-BE49-F238E27FC236}">
                <a16:creationId xmlns:a16="http://schemas.microsoft.com/office/drawing/2014/main" id="{4BA6F609-AAE5-4985-8A0D-6B6C72F369B6}"/>
              </a:ext>
            </a:extLst>
          </p:cNvPr>
          <p:cNvSpPr>
            <a:spLocks noGrp="1"/>
          </p:cNvSpPr>
          <p:nvPr>
            <p:ph idx="1"/>
          </p:nvPr>
        </p:nvSpPr>
        <p:spPr>
          <a:xfrm>
            <a:off x="2022276" y="1370460"/>
            <a:ext cx="8676456" cy="4846320"/>
          </a:xfrm>
        </p:spPr>
        <p:txBody>
          <a:bodyPr>
            <a:noAutofit/>
          </a:bodyPr>
          <a:lstStyle/>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ST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CL</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y = 0;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F()</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ST a;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//a is an instance of ST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CL b;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//b is a reference to an CL</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a.x</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//OK, the memory exists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8000"/>
                </a:solidFill>
                <a:latin typeface="Consolas" panose="020B0609020204030204" pitchFamily="49" charset="0"/>
                <a:ea typeface="Calibri" panose="020F0502020204030204" pitchFamily="34" charset="0"/>
                <a:cs typeface="Consolas" panose="020B0609020204030204" pitchFamily="49" charset="0"/>
              </a:rPr>
              <a:t>b.y</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2; //error, there is no instance yet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CL();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//allocates new memory, with default values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ST(); </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//overwrites memory, x=0;</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CL();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//allocates new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4978F05-2E09-45F0-8464-9295148B1789}"/>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435891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789" y="4793"/>
            <a:ext cx="8145728" cy="723710"/>
          </a:xfrm>
        </p:spPr>
        <p:txBody>
          <a:bodyPr>
            <a:noAutofit/>
          </a:bodyPr>
          <a:lstStyle/>
          <a:p>
            <a:pPr algn="ctr"/>
            <a:r>
              <a:rPr lang="he-IL" sz="3200" dirty="0"/>
              <a:t>השמה בין </a:t>
            </a:r>
            <a:r>
              <a:rPr lang="en-US" sz="3200" dirty="0"/>
              <a:t>value </a:t>
            </a:r>
            <a:r>
              <a:rPr lang="en-US" sz="3200" dirty="0" err="1"/>
              <a:t>TypeS</a:t>
            </a:r>
            <a:endParaRPr lang="he-IL" sz="32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125</a:t>
            </a:fld>
            <a:endParaRPr lang="he-IL">
              <a:solidFill>
                <a:srgbClr val="B13F9A"/>
              </a:solidFill>
              <a:latin typeface="Trebuchet MS"/>
              <a:cs typeface="Gisha" panose="020B0502040204020203" pitchFamily="34" charset="-79"/>
            </a:endParaRPr>
          </a:p>
        </p:txBody>
      </p:sp>
      <p:sp>
        <p:nvSpPr>
          <p:cNvPr id="6" name="Rectangle 5"/>
          <p:cNvSpPr/>
          <p:nvPr/>
        </p:nvSpPr>
        <p:spPr>
          <a:xfrm>
            <a:off x="1679217" y="776537"/>
            <a:ext cx="7848872" cy="5548314"/>
          </a:xfrm>
          <a:prstGeom prst="rect">
            <a:avLst/>
          </a:prstGeom>
        </p:spPr>
        <p:txBody>
          <a:bodyPr wrap="square">
            <a:spAutoFit/>
          </a:bodyPr>
          <a:lstStyle/>
          <a:p>
            <a:pPr algn="l" rtl="0">
              <a:lnSpc>
                <a:spcPct val="107000"/>
              </a:lnSpc>
            </a:pP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struct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Point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GetPointString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x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y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 x = 2, y = 3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p2 = p1;</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p2.y = 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"p1: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p1.GetPointString());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//p1: (2,3)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"p2: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p2.GetPointString());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//p2: (2,6)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grpSp>
        <p:nvGrpSpPr>
          <p:cNvPr id="16" name="Group 15"/>
          <p:cNvGrpSpPr/>
          <p:nvPr/>
        </p:nvGrpSpPr>
        <p:grpSpPr>
          <a:xfrm>
            <a:off x="7132185" y="1442969"/>
            <a:ext cx="3081550" cy="1671230"/>
            <a:chOff x="5214574" y="4337971"/>
            <a:chExt cx="3081550" cy="1671230"/>
          </a:xfrm>
          <a:solidFill>
            <a:schemeClr val="bg2"/>
          </a:solidFill>
        </p:grpSpPr>
        <p:sp>
          <p:nvSpPr>
            <p:cNvPr id="7" name="Rectangle 6"/>
            <p:cNvSpPr/>
            <p:nvPr/>
          </p:nvSpPr>
          <p:spPr>
            <a:xfrm>
              <a:off x="5245105" y="4341246"/>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P1</a:t>
              </a:r>
              <a:endParaRPr lang="he-IL" dirty="0">
                <a:solidFill>
                  <a:prstClr val="black"/>
                </a:solidFill>
                <a:latin typeface="Trebuchet MS"/>
                <a:cs typeface="Gisha" panose="020B0502040204020203" pitchFamily="34" charset="-79"/>
              </a:endParaRPr>
            </a:p>
          </p:txBody>
        </p:sp>
        <p:sp>
          <p:nvSpPr>
            <p:cNvPr id="8" name="Rectangle 7"/>
            <p:cNvSpPr/>
            <p:nvPr/>
          </p:nvSpPr>
          <p:spPr>
            <a:xfrm>
              <a:off x="5214574" y="5116729"/>
              <a:ext cx="864096" cy="4320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P2</a:t>
              </a:r>
              <a:endParaRPr lang="he-IL" dirty="0">
                <a:solidFill>
                  <a:prstClr val="black"/>
                </a:solidFill>
                <a:latin typeface="Trebuchet MS"/>
                <a:cs typeface="Gisha" panose="020B0502040204020203" pitchFamily="34" charset="-79"/>
              </a:endParaRPr>
            </a:p>
          </p:txBody>
        </p:sp>
        <p:sp>
          <p:nvSpPr>
            <p:cNvPr id="9" name="Rectangle 8"/>
            <p:cNvSpPr/>
            <p:nvPr/>
          </p:nvSpPr>
          <p:spPr>
            <a:xfrm>
              <a:off x="6660233" y="4337971"/>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x=2</a:t>
              </a:r>
              <a:endParaRPr lang="he-IL" dirty="0">
                <a:solidFill>
                  <a:prstClr val="black"/>
                </a:solidFill>
                <a:latin typeface="Trebuchet MS"/>
                <a:cs typeface="Gisha" panose="020B0502040204020203" pitchFamily="34" charset="-79"/>
              </a:endParaRPr>
            </a:p>
          </p:txBody>
        </p:sp>
        <p:sp>
          <p:nvSpPr>
            <p:cNvPr id="10" name="Rectangle 9"/>
            <p:cNvSpPr/>
            <p:nvPr/>
          </p:nvSpPr>
          <p:spPr>
            <a:xfrm>
              <a:off x="7380312" y="4337972"/>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y=3</a:t>
              </a:r>
              <a:endParaRPr lang="he-IL" dirty="0">
                <a:solidFill>
                  <a:prstClr val="black"/>
                </a:solidFill>
                <a:latin typeface="Trebuchet MS"/>
                <a:cs typeface="Gisha" panose="020B0502040204020203" pitchFamily="34" charset="-79"/>
              </a:endParaRPr>
            </a:p>
          </p:txBody>
        </p:sp>
        <p:cxnSp>
          <p:nvCxnSpPr>
            <p:cNvPr id="12" name="Straight Arrow Connector 11"/>
            <p:cNvCxnSpPr>
              <a:stCxn id="7" idx="3"/>
              <a:endCxn id="9" idx="1"/>
            </p:cNvCxnSpPr>
            <p:nvPr/>
          </p:nvCxnSpPr>
          <p:spPr>
            <a:xfrm>
              <a:off x="6109201" y="4557270"/>
              <a:ext cx="551032" cy="41489"/>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8" idx="3"/>
              <a:endCxn id="19" idx="1"/>
            </p:cNvCxnSpPr>
            <p:nvPr/>
          </p:nvCxnSpPr>
          <p:spPr>
            <a:xfrm>
              <a:off x="6078670" y="5332753"/>
              <a:ext cx="547130" cy="12294"/>
            </a:xfrm>
            <a:prstGeom prst="straightConnector1">
              <a:avLst/>
            </a:prstGeom>
            <a:grpFill/>
            <a:ln w="63500">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D131035-4DCB-4323-AC9F-C0365FBFC06C}"/>
                </a:ext>
              </a:extLst>
            </p:cNvPr>
            <p:cNvSpPr/>
            <p:nvPr/>
          </p:nvSpPr>
          <p:spPr>
            <a:xfrm>
              <a:off x="6625800" y="5084259"/>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x=2</a:t>
              </a:r>
              <a:endParaRPr lang="he-IL" dirty="0">
                <a:solidFill>
                  <a:prstClr val="black"/>
                </a:solidFill>
                <a:latin typeface="Trebuchet MS"/>
                <a:cs typeface="Gisha" panose="020B0502040204020203" pitchFamily="34" charset="-79"/>
              </a:endParaRPr>
            </a:p>
          </p:txBody>
        </p:sp>
        <p:sp>
          <p:nvSpPr>
            <p:cNvPr id="20" name="Rectangle 19">
              <a:extLst>
                <a:ext uri="{FF2B5EF4-FFF2-40B4-BE49-F238E27FC236}">
                  <a16:creationId xmlns:a16="http://schemas.microsoft.com/office/drawing/2014/main" id="{28178EE1-DF34-4A2F-8CAC-4478C7F527D7}"/>
                </a:ext>
              </a:extLst>
            </p:cNvPr>
            <p:cNvSpPr/>
            <p:nvPr/>
          </p:nvSpPr>
          <p:spPr>
            <a:xfrm>
              <a:off x="7345879" y="5084260"/>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y=3</a:t>
              </a:r>
              <a:endParaRPr lang="he-IL" dirty="0">
                <a:solidFill>
                  <a:prstClr val="black"/>
                </a:solidFill>
                <a:latin typeface="Trebuchet MS"/>
                <a:cs typeface="Gisha" panose="020B0502040204020203" pitchFamily="34" charset="-79"/>
              </a:endParaRPr>
            </a:p>
          </p:txBody>
        </p:sp>
        <p:sp>
          <p:nvSpPr>
            <p:cNvPr id="21" name="Rectangle 20">
              <a:extLst>
                <a:ext uri="{FF2B5EF4-FFF2-40B4-BE49-F238E27FC236}">
                  <a16:creationId xmlns:a16="http://schemas.microsoft.com/office/drawing/2014/main" id="{1435F006-52AD-4AEE-B47B-232D8F151333}"/>
                </a:ext>
              </a:extLst>
            </p:cNvPr>
            <p:cNvSpPr/>
            <p:nvPr/>
          </p:nvSpPr>
          <p:spPr>
            <a:xfrm>
              <a:off x="7576044" y="5487626"/>
              <a:ext cx="720080" cy="5215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rgbClr val="FF0000"/>
                  </a:solidFill>
                  <a:latin typeface="Trebuchet MS"/>
                </a:rPr>
                <a:t>y=6</a:t>
              </a:r>
              <a:endParaRPr lang="he-IL" dirty="0">
                <a:solidFill>
                  <a:srgbClr val="FF0000"/>
                </a:solidFill>
                <a:latin typeface="Trebuchet MS"/>
                <a:cs typeface="Gisha" panose="020B0502040204020203" pitchFamily="34" charset="-79"/>
              </a:endParaRPr>
            </a:p>
          </p:txBody>
        </p:sp>
      </p:grpSp>
      <p:sp>
        <p:nvSpPr>
          <p:cNvPr id="3" name="Arrow: Left 2">
            <a:extLst>
              <a:ext uri="{FF2B5EF4-FFF2-40B4-BE49-F238E27FC236}">
                <a16:creationId xmlns:a16="http://schemas.microsoft.com/office/drawing/2014/main" id="{1EC2A1AE-784E-4F9D-9EAE-4BE4903DC10A}"/>
              </a:ext>
            </a:extLst>
          </p:cNvPr>
          <p:cNvSpPr/>
          <p:nvPr/>
        </p:nvSpPr>
        <p:spPr>
          <a:xfrm>
            <a:off x="3597729" y="4781274"/>
            <a:ext cx="2194742" cy="44792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ישנה את ערכו של </a:t>
            </a:r>
            <a:r>
              <a:rPr lang="en-US" sz="1200" b="1" dirty="0">
                <a:solidFill>
                  <a:prstClr val="black"/>
                </a:solidFill>
                <a:latin typeface="Trebuchet MS"/>
              </a:rPr>
              <a:t>y</a:t>
            </a:r>
            <a:r>
              <a:rPr lang="he-IL" sz="1200" b="1" dirty="0">
                <a:solidFill>
                  <a:prstClr val="black"/>
                </a:solidFill>
                <a:latin typeface="Trebuchet MS"/>
                <a:cs typeface="Gisha" panose="020B0502040204020203" pitchFamily="34" charset="-79"/>
              </a:rPr>
              <a:t> רק ב </a:t>
            </a:r>
            <a:r>
              <a:rPr lang="en-US" sz="1200" b="1" dirty="0">
                <a:solidFill>
                  <a:prstClr val="black"/>
                </a:solidFill>
                <a:latin typeface="Trebuchet MS"/>
              </a:rPr>
              <a:t>p2</a:t>
            </a:r>
          </a:p>
        </p:txBody>
      </p:sp>
      <p:sp>
        <p:nvSpPr>
          <p:cNvPr id="14" name="Arrow: Left 13">
            <a:extLst>
              <a:ext uri="{FF2B5EF4-FFF2-40B4-BE49-F238E27FC236}">
                <a16:creationId xmlns:a16="http://schemas.microsoft.com/office/drawing/2014/main" id="{14DE1B92-113E-436E-99CF-F725ED4A1306}"/>
              </a:ext>
            </a:extLst>
          </p:cNvPr>
          <p:cNvSpPr/>
          <p:nvPr/>
        </p:nvSpPr>
        <p:spPr>
          <a:xfrm>
            <a:off x="6627087" y="3780629"/>
            <a:ext cx="3832648" cy="575452"/>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נוצר מופע בלבד עם </a:t>
            </a:r>
            <a:r>
              <a:rPr lang="en-US" sz="1200" b="1" dirty="0">
                <a:solidFill>
                  <a:prstClr val="black"/>
                </a:solidFill>
                <a:latin typeface="Trebuchet MS"/>
              </a:rPr>
              <a:t>2,3</a:t>
            </a:r>
            <a:r>
              <a:rPr lang="he-IL" sz="1200" b="1" dirty="0">
                <a:solidFill>
                  <a:prstClr val="black"/>
                </a:solidFill>
                <a:latin typeface="Trebuchet MS"/>
                <a:cs typeface="Gisha" panose="020B0502040204020203" pitchFamily="34" charset="-79"/>
              </a:rPr>
              <a:t> ולא נוצרת הפניה (מצביע)</a:t>
            </a:r>
            <a:endParaRPr lang="en-US" sz="1200" b="1" dirty="0">
              <a:solidFill>
                <a:prstClr val="black"/>
              </a:solidFill>
              <a:latin typeface="Trebuchet MS"/>
            </a:endParaRPr>
          </a:p>
        </p:txBody>
      </p:sp>
      <p:sp>
        <p:nvSpPr>
          <p:cNvPr id="15" name="Arrow: Left 14">
            <a:extLst>
              <a:ext uri="{FF2B5EF4-FFF2-40B4-BE49-F238E27FC236}">
                <a16:creationId xmlns:a16="http://schemas.microsoft.com/office/drawing/2014/main" id="{88C78CAA-40D1-483F-8FC4-F765ED5A268D}"/>
              </a:ext>
            </a:extLst>
          </p:cNvPr>
          <p:cNvSpPr/>
          <p:nvPr/>
        </p:nvSpPr>
        <p:spPr>
          <a:xfrm>
            <a:off x="4039461" y="4293853"/>
            <a:ext cx="5978542" cy="58774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b="1" dirty="0">
                <a:solidFill>
                  <a:prstClr val="black"/>
                </a:solidFill>
                <a:latin typeface="Trebuchet MS"/>
                <a:cs typeface="Gisha" panose="020B0502040204020203" pitchFamily="34" charset="-79"/>
              </a:rPr>
              <a:t>נוצר מבנה נוסף, השמה בין כל השדות ממבנה אחד לשני. כמו העתקה רדודה.</a:t>
            </a:r>
          </a:p>
        </p:txBody>
      </p:sp>
    </p:spTree>
    <p:extLst>
      <p:ext uri="{BB962C8B-B14F-4D97-AF65-F5344CB8AC3E}">
        <p14:creationId xmlns:p14="http://schemas.microsoft.com/office/powerpoint/2010/main" val="32149622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35599" y="85899"/>
            <a:ext cx="7239000" cy="710952"/>
          </a:xfrm>
        </p:spPr>
        <p:txBody>
          <a:bodyPr/>
          <a:lstStyle/>
          <a:p>
            <a:pPr algn="ctr"/>
            <a:r>
              <a:rPr lang="he-IL" dirty="0"/>
              <a:t>מחלקה/מבנה יתרונות וחסרונות</a:t>
            </a:r>
          </a:p>
        </p:txBody>
      </p:sp>
      <p:sp>
        <p:nvSpPr>
          <p:cNvPr id="3" name="מציין מיקום תוכן 2"/>
          <p:cNvSpPr>
            <a:spLocks noGrp="1"/>
          </p:cNvSpPr>
          <p:nvPr>
            <p:ph idx="1"/>
          </p:nvPr>
        </p:nvSpPr>
        <p:spPr>
          <a:xfrm>
            <a:off x="1919536" y="829870"/>
            <a:ext cx="7615142" cy="5191418"/>
          </a:xfrm>
        </p:spPr>
        <p:txBody>
          <a:bodyPr>
            <a:noAutofit/>
          </a:bodyPr>
          <a:lstStyle/>
          <a:p>
            <a:r>
              <a:rPr lang="he-IL" sz="1600" b="1" dirty="0"/>
              <a:t>מחלקה – </a:t>
            </a:r>
            <a:r>
              <a:rPr lang="en-US" sz="1600" b="1" dirty="0"/>
              <a:t>reference type</a:t>
            </a:r>
            <a:endParaRPr lang="he-IL" sz="1600" b="1" dirty="0"/>
          </a:p>
          <a:p>
            <a:pPr lvl="1"/>
            <a:r>
              <a:rPr lang="he-IL" sz="1600" b="1" dirty="0">
                <a:solidFill>
                  <a:schemeClr val="tx1"/>
                </a:solidFill>
              </a:rPr>
              <a:t>חסרונות:</a:t>
            </a:r>
          </a:p>
          <a:p>
            <a:pPr lvl="2"/>
            <a:r>
              <a:rPr lang="he-IL" sz="1600" dirty="0"/>
              <a:t>האובייקטים מאוחסנים </a:t>
            </a:r>
            <a:r>
              <a:rPr lang="he-IL" sz="1600" b="1" dirty="0"/>
              <a:t>בערימה </a:t>
            </a:r>
            <a:r>
              <a:rPr lang="he-IL" sz="1600" dirty="0"/>
              <a:t>ולכן ההתייחסות היא עקיפה דרך מצביעים, עודף עבודה</a:t>
            </a:r>
          </a:p>
          <a:p>
            <a:pPr lvl="2"/>
            <a:r>
              <a:rPr lang="he-IL" sz="1600" dirty="0"/>
              <a:t>משפיע על ביצוע (בזמן הקצאה יופעל אוסף אשפה)</a:t>
            </a:r>
          </a:p>
          <a:p>
            <a:pPr lvl="2"/>
            <a:r>
              <a:rPr lang="he-IL" sz="1600" dirty="0"/>
              <a:t>זיכרון נוסף – גם למצביע וגם לאובייקט. בזבוז במחלקות קטנות.</a:t>
            </a:r>
          </a:p>
          <a:p>
            <a:pPr lvl="1"/>
            <a:r>
              <a:rPr lang="he-IL" sz="1600" b="1" dirty="0">
                <a:solidFill>
                  <a:schemeClr val="tx1"/>
                </a:solidFill>
              </a:rPr>
              <a:t>יתרון:</a:t>
            </a:r>
          </a:p>
          <a:p>
            <a:pPr lvl="2"/>
            <a:r>
              <a:rPr lang="he-IL" sz="1600" dirty="0"/>
              <a:t>כשנרצה להעביר נתונים בין מתודות עדיף להשתשמש במחלקה ולהעביר מצביע מאשר להעביר מבנה שלם</a:t>
            </a:r>
          </a:p>
          <a:p>
            <a:pPr lvl="2"/>
            <a:r>
              <a:rPr lang="he-IL" sz="1600" dirty="0"/>
              <a:t>לפעמים לא יודעים את גודל ההקצאה.</a:t>
            </a:r>
          </a:p>
          <a:p>
            <a:r>
              <a:rPr lang="he-IL" sz="1600" b="1" dirty="0"/>
              <a:t>מבנה – </a:t>
            </a:r>
            <a:r>
              <a:rPr lang="en-US" sz="1600" b="1" dirty="0"/>
              <a:t>value type</a:t>
            </a:r>
            <a:endParaRPr lang="he-IL" sz="1600" b="1" dirty="0"/>
          </a:p>
          <a:p>
            <a:pPr lvl="1"/>
            <a:r>
              <a:rPr lang="he-IL" sz="1600" b="1" dirty="0">
                <a:solidFill>
                  <a:schemeClr val="tx1"/>
                </a:solidFill>
              </a:rPr>
              <a:t>יתרונות</a:t>
            </a:r>
            <a:r>
              <a:rPr lang="he-IL" sz="1600" dirty="0">
                <a:solidFill>
                  <a:schemeClr val="tx1"/>
                </a:solidFill>
              </a:rPr>
              <a:t>:</a:t>
            </a:r>
          </a:p>
          <a:p>
            <a:pPr lvl="2"/>
            <a:r>
              <a:rPr lang="he-IL" sz="1600" dirty="0"/>
              <a:t>הנתונים נשמרים </a:t>
            </a:r>
            <a:r>
              <a:rPr lang="he-IL" sz="1600" b="1" dirty="0"/>
              <a:t>במחסנית</a:t>
            </a:r>
            <a:r>
              <a:rPr lang="he-IL" sz="1600" dirty="0"/>
              <a:t> ולא בערימה, ולכן הגישה מהירה יותר</a:t>
            </a:r>
          </a:p>
          <a:p>
            <a:pPr lvl="2"/>
            <a:r>
              <a:rPr lang="he-IL" sz="1600" dirty="0"/>
              <a:t>אין מצביעים – חסכון בזיכרון</a:t>
            </a:r>
          </a:p>
          <a:p>
            <a:pPr lvl="1"/>
            <a:r>
              <a:rPr lang="he-IL" sz="1600" b="1" dirty="0">
                <a:solidFill>
                  <a:schemeClr val="tx1"/>
                </a:solidFill>
              </a:rPr>
              <a:t>חסרונות</a:t>
            </a:r>
            <a:r>
              <a:rPr lang="he-IL" sz="1600" dirty="0">
                <a:solidFill>
                  <a:schemeClr val="tx1"/>
                </a:solidFill>
              </a:rPr>
              <a:t>:</a:t>
            </a:r>
          </a:p>
          <a:p>
            <a:pPr lvl="2"/>
            <a:r>
              <a:rPr lang="he-IL" sz="1600" dirty="0">
                <a:solidFill>
                  <a:srgbClr val="FF0000"/>
                </a:solidFill>
              </a:rPr>
              <a:t>משתנה מטיפוס מבנה לא יכול להיות </a:t>
            </a:r>
            <a:r>
              <a:rPr lang="en-US" sz="1600" dirty="0">
                <a:solidFill>
                  <a:srgbClr val="FF0000"/>
                </a:solidFill>
              </a:rPr>
              <a:t>null</a:t>
            </a:r>
            <a:r>
              <a:rPr lang="he-IL" sz="1600" dirty="0">
                <a:solidFill>
                  <a:srgbClr val="FF0000"/>
                </a:solidFill>
              </a:rPr>
              <a:t>, כי אינו הפניה/מצביע</a:t>
            </a:r>
          </a:p>
          <a:p>
            <a:pPr lvl="2"/>
            <a:r>
              <a:rPr lang="he-IL" sz="1600" dirty="0"/>
              <a:t>מבנה לא יכול לרשת ממחלקה או להוריש (למבנה או מחלקה)</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196679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166994"/>
            <a:ext cx="7704856" cy="1080119"/>
          </a:xfrm>
        </p:spPr>
        <p:txBody>
          <a:bodyPr>
            <a:normAutofit fontScale="90000"/>
          </a:bodyPr>
          <a:lstStyle/>
          <a:p>
            <a:pPr algn="ctr"/>
            <a:r>
              <a:rPr lang="he-IL" dirty="0"/>
              <a:t>טיפוסים פרימטיביים המובנים בשפה גם הם יורשים מ- </a:t>
            </a:r>
            <a:r>
              <a:rPr lang="en-US" dirty="0"/>
              <a:t>VALUE TYPE</a:t>
            </a:r>
            <a:endParaRPr lang="he-IL" dirty="0"/>
          </a:p>
        </p:txBody>
      </p:sp>
      <p:sp>
        <p:nvSpPr>
          <p:cNvPr id="3" name="מציין מיקום תוכן 2"/>
          <p:cNvSpPr>
            <a:spLocks noGrp="1"/>
          </p:cNvSpPr>
          <p:nvPr>
            <p:ph idx="1"/>
          </p:nvPr>
        </p:nvSpPr>
        <p:spPr>
          <a:xfrm>
            <a:off x="1972555" y="1478520"/>
            <a:ext cx="7499176" cy="4846320"/>
          </a:xfrm>
        </p:spPr>
        <p:txBody>
          <a:bodyPr>
            <a:normAutofit fontScale="85000" lnSpcReduction="20000"/>
          </a:bodyPr>
          <a:lstStyle/>
          <a:p>
            <a:r>
              <a:rPr lang="he-IL" dirty="0"/>
              <a:t>הטיפוסים הפשוטים </a:t>
            </a:r>
            <a:r>
              <a:rPr lang="en-US" dirty="0"/>
              <a:t>(int, float, char, bool, …)</a:t>
            </a:r>
            <a:r>
              <a:rPr lang="he-IL" dirty="0"/>
              <a:t> מוגדרים כמבנים ומוקצים באופן אוטומטי על המחסנית.</a:t>
            </a:r>
            <a:endParaRPr lang="en-US" dirty="0"/>
          </a:p>
          <a:p>
            <a:r>
              <a:rPr lang="he-IL" dirty="0"/>
              <a:t>כלומר, יורשים</a:t>
            </a:r>
            <a:r>
              <a:rPr lang="en-US" dirty="0"/>
              <a:t> </a:t>
            </a:r>
            <a:r>
              <a:rPr lang="he-IL" dirty="0"/>
              <a:t> מ </a:t>
            </a:r>
            <a:r>
              <a:rPr lang="en-US" dirty="0" err="1"/>
              <a:t>ValueType</a:t>
            </a:r>
            <a:r>
              <a:rPr lang="he-IL" dirty="0"/>
              <a:t> ובסופו של דבר מ </a:t>
            </a:r>
            <a:r>
              <a:rPr lang="en-US" dirty="0"/>
              <a:t>object</a:t>
            </a:r>
            <a:endParaRPr lang="he-IL" dirty="0"/>
          </a:p>
          <a:p>
            <a:r>
              <a:rPr lang="he-IL" dirty="0"/>
              <a:t>לכן, גם לטיפוסים הפשוטים ניתן להפעיל את אופרטור </a:t>
            </a:r>
            <a:r>
              <a:rPr lang="he-IL" sz="3800" b="1" dirty="0"/>
              <a:t>.</a:t>
            </a:r>
            <a:r>
              <a:rPr lang="he-IL" dirty="0"/>
              <a:t> (נקודה)</a:t>
            </a:r>
          </a:p>
          <a:p>
            <a:r>
              <a:rPr lang="he-IL" dirty="0"/>
              <a:t>לדוגמא:</a:t>
            </a:r>
          </a:p>
          <a:p>
            <a:pPr lvl="1" algn="l" rtl="0"/>
            <a:r>
              <a:rPr lang="en-US" b="1" dirty="0"/>
              <a:t>int</a:t>
            </a:r>
            <a:r>
              <a:rPr lang="en-US" dirty="0"/>
              <a:t>.Equals()</a:t>
            </a:r>
            <a:endParaRPr lang="he-IL" dirty="0"/>
          </a:p>
          <a:p>
            <a:pPr lvl="1" algn="l" rtl="0"/>
            <a:r>
              <a:rPr lang="en-US" b="1" dirty="0" err="1"/>
              <a:t>int</a:t>
            </a:r>
            <a:r>
              <a:rPr lang="en-US" dirty="0" err="1"/>
              <a:t>.TryParse</a:t>
            </a:r>
            <a:r>
              <a:rPr lang="en-US" dirty="0"/>
              <a:t>()</a:t>
            </a:r>
            <a:endParaRPr lang="he-IL" dirty="0"/>
          </a:p>
          <a:p>
            <a:pPr marL="0" indent="0">
              <a:buNone/>
            </a:pPr>
            <a:endParaRPr lang="he-IL" dirty="0"/>
          </a:p>
          <a:p>
            <a:r>
              <a:rPr lang="he-IL" dirty="0"/>
              <a:t>ניתן לאתחל כל טיפוס פשוט ע"י בנאי ריק </a:t>
            </a:r>
            <a:r>
              <a:rPr lang="en-US" dirty="0"/>
              <a:t>new()</a:t>
            </a:r>
            <a:r>
              <a:rPr lang="he-IL" dirty="0"/>
              <a:t> – ואז הוא יקבל את ערכי ברירת המחדל (</a:t>
            </a:r>
            <a:r>
              <a:rPr lang="he-IL" dirty="0">
                <a:latin typeface="arial" panose="020B0604020202020204" pitchFamily="34" charset="0"/>
                <a:cs typeface="arial" panose="020B0604020202020204" pitchFamily="34" charset="0"/>
              </a:rPr>
              <a:t>0, </a:t>
            </a:r>
            <a:r>
              <a:rPr lang="en-US" dirty="0">
                <a:latin typeface="arial" panose="020B0604020202020204" pitchFamily="34" charset="0"/>
                <a:cs typeface="arial" panose="020B0604020202020204" pitchFamily="34" charset="0"/>
              </a:rPr>
              <a:t>false</a:t>
            </a:r>
            <a:r>
              <a:rPr lang="he-IL" dirty="0">
                <a:latin typeface="arial" panose="020B0604020202020204" pitchFamily="34" charset="0"/>
                <a:cs typeface="arial" panose="020B0604020202020204" pitchFamily="34" charset="0"/>
              </a:rPr>
              <a:t>, '0/'</a:t>
            </a:r>
            <a:r>
              <a:rPr lang="he-IL" dirty="0">
                <a:latin typeface="arial" panose="020B0604020202020204" pitchFamily="34" charset="0"/>
              </a:rPr>
              <a:t>)</a:t>
            </a:r>
          </a:p>
          <a:p>
            <a:r>
              <a:rPr lang="he-IL" dirty="0">
                <a:latin typeface="arial" panose="020B0604020202020204" pitchFamily="34" charset="0"/>
              </a:rPr>
              <a:t>אבל זה בהחלט לא נחוץ...</a:t>
            </a:r>
          </a:p>
          <a:p>
            <a:pPr algn="l" rtl="0"/>
            <a:r>
              <a:rPr lang="en-US" dirty="0" err="1">
                <a:latin typeface="arial" panose="020B0604020202020204" pitchFamily="34" charset="0"/>
              </a:rPr>
              <a:t>int</a:t>
            </a:r>
            <a:r>
              <a:rPr lang="en-US" dirty="0">
                <a:latin typeface="arial" panose="020B0604020202020204" pitchFamily="34" charset="0"/>
              </a:rPr>
              <a:t> num1 = new </a:t>
            </a:r>
            <a:r>
              <a:rPr lang="en-US" dirty="0" err="1">
                <a:latin typeface="arial" panose="020B0604020202020204" pitchFamily="34" charset="0"/>
              </a:rPr>
              <a:t>int</a:t>
            </a:r>
            <a:r>
              <a:rPr lang="en-US" dirty="0">
                <a:latin typeface="arial" panose="020B0604020202020204" pitchFamily="34" charset="0"/>
              </a:rPr>
              <a:t>();</a:t>
            </a:r>
          </a:p>
          <a:p>
            <a:pPr algn="l" rtl="0"/>
            <a:r>
              <a:rPr lang="en-US" dirty="0">
                <a:latin typeface="arial" panose="020B0604020202020204" pitchFamily="34" charset="0"/>
              </a:rPr>
              <a:t>int num</a:t>
            </a:r>
            <a:r>
              <a:rPr lang="he-IL" dirty="0">
                <a:latin typeface="arial" panose="020B0604020202020204" pitchFamily="34" charset="0"/>
              </a:rPr>
              <a:t>2</a:t>
            </a:r>
            <a:r>
              <a:rPr lang="en-US" dirty="0">
                <a:latin typeface="arial" panose="020B0604020202020204" pitchFamily="34" charset="0"/>
              </a:rPr>
              <a:t> = 0;</a:t>
            </a:r>
            <a:endParaRPr lang="he-IL" dirty="0"/>
          </a:p>
          <a:p>
            <a:pPr algn="l" rtl="0"/>
            <a:r>
              <a:rPr lang="en-US" dirty="0">
                <a:latin typeface="arial" panose="020B0604020202020204" pitchFamily="34" charset="0"/>
              </a:rPr>
              <a:t>int num</a:t>
            </a:r>
            <a:r>
              <a:rPr lang="he-IL" dirty="0">
                <a:latin typeface="arial" panose="020B0604020202020204" pitchFamily="34" charset="0"/>
              </a:rPr>
              <a:t>3</a:t>
            </a:r>
            <a:r>
              <a:rPr lang="en-US" dirty="0">
                <a:latin typeface="arial" panose="020B0604020202020204" pitchFamily="34" charset="0"/>
              </a:rPr>
              <a:t>;</a:t>
            </a:r>
          </a:p>
          <a:p>
            <a:endParaRPr lang="he-IL" dirty="0"/>
          </a:p>
          <a:p>
            <a:endParaRPr lang="he-IL" dirty="0"/>
          </a:p>
        </p:txBody>
      </p:sp>
      <p:sp>
        <p:nvSpPr>
          <p:cNvPr id="9" name="Slide Number Placeholder 8"/>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127</a:t>
            </a:fld>
            <a:endParaRPr lang="he-IL" dirty="0">
              <a:solidFill>
                <a:srgbClr val="B13F9A"/>
              </a:solidFill>
              <a:latin typeface="Trebuchet MS"/>
              <a:cs typeface="Gisha" panose="020B0502040204020203" pitchFamily="34" charset="-79"/>
            </a:endParaRPr>
          </a:p>
        </p:txBody>
      </p:sp>
      <p:grpSp>
        <p:nvGrpSpPr>
          <p:cNvPr id="12" name="Group 11">
            <a:extLst>
              <a:ext uri="{FF2B5EF4-FFF2-40B4-BE49-F238E27FC236}">
                <a16:creationId xmlns:a16="http://schemas.microsoft.com/office/drawing/2014/main" id="{FE4EF6A8-2276-492B-914A-0E72C7EB22CC}"/>
              </a:ext>
            </a:extLst>
          </p:cNvPr>
          <p:cNvGrpSpPr/>
          <p:nvPr/>
        </p:nvGrpSpPr>
        <p:grpSpPr>
          <a:xfrm>
            <a:off x="4926857" y="5258117"/>
            <a:ext cx="5292588" cy="1207152"/>
            <a:chOff x="5004048" y="5157192"/>
            <a:chExt cx="5292588" cy="1207152"/>
          </a:xfrm>
        </p:grpSpPr>
        <p:sp>
          <p:nvSpPr>
            <p:cNvPr id="4" name="מלבן מעוגל 3"/>
            <p:cNvSpPr/>
            <p:nvPr/>
          </p:nvSpPr>
          <p:spPr>
            <a:xfrm>
              <a:off x="6166720" y="5511552"/>
              <a:ext cx="504056"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prstClr val="black"/>
                  </a:solidFill>
                  <a:latin typeface="Trebuchet MS"/>
                </a:rPr>
                <a:t>0</a:t>
              </a:r>
              <a:endParaRPr lang="he-IL" sz="2000" b="1" dirty="0">
                <a:solidFill>
                  <a:prstClr val="black"/>
                </a:solidFill>
                <a:latin typeface="Trebuchet MS"/>
                <a:cs typeface="Gisha" panose="020B0502040204020203" pitchFamily="34" charset="-79"/>
              </a:endParaRPr>
            </a:p>
          </p:txBody>
        </p:sp>
        <p:sp>
          <p:nvSpPr>
            <p:cNvPr id="5" name="מלבן מעוגל 4"/>
            <p:cNvSpPr/>
            <p:nvPr/>
          </p:nvSpPr>
          <p:spPr>
            <a:xfrm>
              <a:off x="5364088" y="5517232"/>
              <a:ext cx="504056"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b="1" dirty="0">
                  <a:solidFill>
                    <a:prstClr val="black"/>
                  </a:solidFill>
                  <a:latin typeface="Trebuchet MS"/>
                </a:rPr>
                <a:t>0</a:t>
              </a:r>
              <a:endParaRPr lang="he-IL" sz="2000" b="1" dirty="0">
                <a:solidFill>
                  <a:prstClr val="black"/>
                </a:solidFill>
                <a:latin typeface="Trebuchet MS"/>
                <a:cs typeface="Gisha" panose="020B0502040204020203" pitchFamily="34" charset="-79"/>
              </a:endParaRPr>
            </a:p>
          </p:txBody>
        </p:sp>
        <p:sp>
          <p:nvSpPr>
            <p:cNvPr id="6" name="TextBox 5"/>
            <p:cNvSpPr txBox="1"/>
            <p:nvPr/>
          </p:nvSpPr>
          <p:spPr>
            <a:xfrm>
              <a:off x="5004048" y="5177845"/>
              <a:ext cx="1008112" cy="369332"/>
            </a:xfrm>
            <a:prstGeom prst="rect">
              <a:avLst/>
            </a:prstGeom>
            <a:noFill/>
          </p:spPr>
          <p:txBody>
            <a:bodyPr wrap="square" rtlCol="1">
              <a:spAutoFit/>
            </a:bodyPr>
            <a:lstStyle/>
            <a:p>
              <a:r>
                <a:rPr lang="en-US" dirty="0">
                  <a:solidFill>
                    <a:prstClr val="black"/>
                  </a:solidFill>
                  <a:latin typeface="Trebuchet MS"/>
                </a:rPr>
                <a:t>num1</a:t>
              </a:r>
              <a:endParaRPr lang="he-IL" dirty="0">
                <a:solidFill>
                  <a:prstClr val="black"/>
                </a:solidFill>
                <a:latin typeface="Trebuchet MS"/>
                <a:cs typeface="Gisha" panose="020B0502040204020203" pitchFamily="34" charset="-79"/>
              </a:endParaRPr>
            </a:p>
          </p:txBody>
        </p:sp>
        <p:sp>
          <p:nvSpPr>
            <p:cNvPr id="7" name="TextBox 6"/>
            <p:cNvSpPr txBox="1"/>
            <p:nvPr/>
          </p:nvSpPr>
          <p:spPr>
            <a:xfrm>
              <a:off x="5796136" y="5177845"/>
              <a:ext cx="1008112" cy="369332"/>
            </a:xfrm>
            <a:prstGeom prst="rect">
              <a:avLst/>
            </a:prstGeom>
            <a:noFill/>
          </p:spPr>
          <p:txBody>
            <a:bodyPr wrap="square" rtlCol="1">
              <a:spAutoFit/>
            </a:bodyPr>
            <a:lstStyle/>
            <a:p>
              <a:r>
                <a:rPr lang="en-US" dirty="0">
                  <a:solidFill>
                    <a:prstClr val="black"/>
                  </a:solidFill>
                  <a:latin typeface="Trebuchet MS"/>
                </a:rPr>
                <a:t>num2</a:t>
              </a:r>
              <a:endParaRPr lang="he-IL" dirty="0">
                <a:solidFill>
                  <a:prstClr val="black"/>
                </a:solidFill>
                <a:latin typeface="Trebuchet MS"/>
                <a:cs typeface="Gisha" panose="020B0502040204020203" pitchFamily="34" charset="-79"/>
              </a:endParaRPr>
            </a:p>
          </p:txBody>
        </p:sp>
        <p:sp>
          <p:nvSpPr>
            <p:cNvPr id="8" name="TextBox 7"/>
            <p:cNvSpPr txBox="1"/>
            <p:nvPr/>
          </p:nvSpPr>
          <p:spPr>
            <a:xfrm>
              <a:off x="6732240" y="5157192"/>
              <a:ext cx="1008112" cy="369332"/>
            </a:xfrm>
            <a:prstGeom prst="rect">
              <a:avLst/>
            </a:prstGeom>
            <a:noFill/>
          </p:spPr>
          <p:txBody>
            <a:bodyPr wrap="square" rtlCol="1">
              <a:spAutoFit/>
            </a:bodyPr>
            <a:lstStyle/>
            <a:p>
              <a:r>
                <a:rPr lang="en-US" dirty="0">
                  <a:solidFill>
                    <a:prstClr val="black"/>
                  </a:solidFill>
                  <a:latin typeface="Trebuchet MS"/>
                </a:rPr>
                <a:t>num3</a:t>
              </a:r>
              <a:endParaRPr lang="he-IL" dirty="0">
                <a:solidFill>
                  <a:prstClr val="black"/>
                </a:solidFill>
                <a:latin typeface="Trebuchet MS"/>
                <a:cs typeface="Gisha" panose="020B0502040204020203" pitchFamily="34" charset="-79"/>
              </a:endParaRPr>
            </a:p>
          </p:txBody>
        </p:sp>
        <p:sp>
          <p:nvSpPr>
            <p:cNvPr id="10" name="מלבן מעוגל 3">
              <a:extLst>
                <a:ext uri="{FF2B5EF4-FFF2-40B4-BE49-F238E27FC236}">
                  <a16:creationId xmlns:a16="http://schemas.microsoft.com/office/drawing/2014/main" id="{BEEA4036-3DA5-490C-AFCA-D1CB21C5041C}"/>
                </a:ext>
              </a:extLst>
            </p:cNvPr>
            <p:cNvSpPr/>
            <p:nvPr/>
          </p:nvSpPr>
          <p:spPr>
            <a:xfrm>
              <a:off x="6943121" y="5519381"/>
              <a:ext cx="742237" cy="5760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050" dirty="0">
                  <a:solidFill>
                    <a:prstClr val="black"/>
                  </a:solidFill>
                  <a:latin typeface="Trebuchet MS"/>
                  <a:cs typeface="Gisha" panose="020B0502040204020203" pitchFamily="34" charset="-79"/>
                </a:rPr>
                <a:t>לא מאותחל</a:t>
              </a:r>
              <a:endParaRPr lang="he-IL" sz="1050" b="1" dirty="0">
                <a:solidFill>
                  <a:prstClr val="black"/>
                </a:solidFill>
                <a:latin typeface="Trebuchet MS"/>
                <a:cs typeface="Gisha" panose="020B0502040204020203" pitchFamily="34" charset="-79"/>
              </a:endParaRPr>
            </a:p>
          </p:txBody>
        </p:sp>
        <p:sp>
          <p:nvSpPr>
            <p:cNvPr id="11" name="Speech Bubble: Rectangle with Corners Rounded 10">
              <a:extLst>
                <a:ext uri="{FF2B5EF4-FFF2-40B4-BE49-F238E27FC236}">
                  <a16:creationId xmlns:a16="http://schemas.microsoft.com/office/drawing/2014/main" id="{82E36F6E-6DB7-4D59-A7A1-C7D34BBF5DE9}"/>
                </a:ext>
              </a:extLst>
            </p:cNvPr>
            <p:cNvSpPr/>
            <p:nvPr/>
          </p:nvSpPr>
          <p:spPr>
            <a:xfrm>
              <a:off x="8089674" y="5341858"/>
              <a:ext cx="2206962" cy="1022486"/>
            </a:xfrm>
            <a:prstGeom prst="wedgeRoundRectCallout">
              <a:avLst>
                <a:gd name="adj1" fmla="val -74392"/>
                <a:gd name="adj2" fmla="val -741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לא מאותחל. אם ננסה להשתמש בערכו נקבל שגיאת קומפילציה.</a:t>
              </a:r>
            </a:p>
          </p:txBody>
        </p:sp>
      </p:grpSp>
    </p:spTree>
    <p:extLst>
      <p:ext uri="{BB962C8B-B14F-4D97-AF65-F5344CB8AC3E}">
        <p14:creationId xmlns:p14="http://schemas.microsoft.com/office/powerpoint/2010/main" val="407360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1619" y="73152"/>
            <a:ext cx="7239000" cy="770344"/>
          </a:xfrm>
        </p:spPr>
        <p:txBody>
          <a:bodyPr/>
          <a:lstStyle/>
          <a:p>
            <a:pPr algn="ctr"/>
            <a:r>
              <a:rPr lang="he-IL" cap="none" dirty="0"/>
              <a:t>גם </a:t>
            </a:r>
            <a:r>
              <a:rPr lang="en-US" cap="none" dirty="0" err="1"/>
              <a:t>Enum</a:t>
            </a:r>
            <a:r>
              <a:rPr lang="he-IL" cap="none" dirty="0"/>
              <a:t> </a:t>
            </a:r>
            <a:r>
              <a:rPr lang="he-IL" dirty="0"/>
              <a:t>יורש מ </a:t>
            </a:r>
            <a:r>
              <a:rPr lang="en-US" dirty="0"/>
              <a:t>VALUE TYPE</a:t>
            </a:r>
            <a:endParaRPr lang="he-IL" cap="none" dirty="0"/>
          </a:p>
        </p:txBody>
      </p:sp>
      <p:sp>
        <p:nvSpPr>
          <p:cNvPr id="3" name="מציין מיקום תוכן 2"/>
          <p:cNvSpPr>
            <a:spLocks noGrp="1"/>
          </p:cNvSpPr>
          <p:nvPr>
            <p:ph idx="1"/>
          </p:nvPr>
        </p:nvSpPr>
        <p:spPr>
          <a:xfrm>
            <a:off x="1998718" y="1026246"/>
            <a:ext cx="7481658" cy="5287488"/>
          </a:xfrm>
        </p:spPr>
        <p:txBody>
          <a:bodyPr>
            <a:noAutofit/>
          </a:bodyPr>
          <a:lstStyle/>
          <a:p>
            <a:pPr marL="0" indent="0" algn="ctr" rtl="0">
              <a:buNone/>
            </a:pPr>
            <a:r>
              <a:rPr lang="en-US" sz="2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MyEnum</a:t>
            </a: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 { male, female };</a:t>
            </a:r>
            <a:endParaRPr lang="he-IL" sz="24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ctr">
              <a:buNone/>
            </a:pPr>
            <a:endParaRPr lang="he-IL" sz="1800" kern="0" dirty="0">
              <a:latin typeface="Arial" pitchFamily="34" charset="0"/>
            </a:endParaRPr>
          </a:p>
          <a:p>
            <a:r>
              <a:rPr lang="he-IL" sz="1800" kern="0" dirty="0">
                <a:latin typeface="Arial" pitchFamily="34" charset="0"/>
              </a:rPr>
              <a:t>כשמגדירים </a:t>
            </a:r>
            <a:r>
              <a:rPr lang="en-US" sz="1800" kern="0" dirty="0">
                <a:latin typeface="Arial" pitchFamily="34" charset="0"/>
              </a:rPr>
              <a:t>ENUM</a:t>
            </a:r>
            <a:r>
              <a:rPr lang="he-IL" sz="1800" kern="0" dirty="0">
                <a:latin typeface="Arial" pitchFamily="34" charset="0"/>
              </a:rPr>
              <a:t> בשם מסויים (למשל </a:t>
            </a:r>
            <a:r>
              <a:rPr lang="en-US" sz="1800" kern="0" dirty="0">
                <a:latin typeface="Arial" pitchFamily="34" charset="0"/>
              </a:rPr>
              <a:t>MyEnum</a:t>
            </a:r>
            <a:r>
              <a:rPr lang="he-IL" sz="1800" kern="0" dirty="0">
                <a:latin typeface="Arial" pitchFamily="34" charset="0"/>
              </a:rPr>
              <a:t>), בעצם מגדירים טיפוס חדש, שערכו יכול להיות אחד מבין רשימת "קבועים" שלמים המפורטים בזמן הגדרתו.</a:t>
            </a:r>
            <a:endParaRPr lang="he-IL" sz="1800" dirty="0"/>
          </a:p>
          <a:p>
            <a:r>
              <a:rPr lang="he-IL" sz="1800" dirty="0"/>
              <a:t>אפשר גם ערכים בעברית!</a:t>
            </a:r>
          </a:p>
          <a:p>
            <a:r>
              <a:rPr lang="en-US" sz="1800" dirty="0"/>
              <a:t>MyEnum </a:t>
            </a:r>
            <a:r>
              <a:rPr lang="he-IL" sz="1800" dirty="0"/>
              <a:t> יורש ממחלקת </a:t>
            </a:r>
            <a:r>
              <a:rPr lang="en-US" sz="1800" dirty="0" err="1"/>
              <a:t>Enum</a:t>
            </a:r>
            <a:r>
              <a:rPr lang="he-IL" sz="1800" dirty="0"/>
              <a:t>, שיורש מ</a:t>
            </a:r>
            <a:r>
              <a:rPr lang="en-US" sz="1800" dirty="0" err="1"/>
              <a:t>ValueType</a:t>
            </a:r>
            <a:r>
              <a:rPr lang="en-US" sz="1800" dirty="0"/>
              <a:t> </a:t>
            </a:r>
            <a:endParaRPr lang="he-IL" sz="1800" dirty="0"/>
          </a:p>
          <a:p>
            <a:r>
              <a:rPr lang="he-IL" sz="1800" b="1" dirty="0"/>
              <a:t>השמה בין 2 טיפוסי </a:t>
            </a:r>
            <a:r>
              <a:rPr lang="en-US" sz="1800" b="1" dirty="0" err="1"/>
              <a:t>Enum</a:t>
            </a:r>
            <a:r>
              <a:rPr lang="he-IL" sz="1800" b="1" dirty="0"/>
              <a:t> היא </a:t>
            </a:r>
            <a:r>
              <a:rPr lang="he-IL" sz="1800" b="1" dirty="0">
                <a:highlight>
                  <a:srgbClr val="FFFF00"/>
                </a:highlight>
              </a:rPr>
              <a:t>השמה של ערך </a:t>
            </a:r>
            <a:r>
              <a:rPr lang="he-IL" sz="1800" b="1" dirty="0"/>
              <a:t>ולא של מצביע.</a:t>
            </a:r>
          </a:p>
          <a:p>
            <a:r>
              <a:rPr lang="he-IL" sz="1800" b="1" kern="0" dirty="0">
                <a:highlight>
                  <a:srgbClr val="FFFF00"/>
                </a:highlight>
                <a:latin typeface="Arial" pitchFamily="34" charset="0"/>
              </a:rPr>
              <a:t>ניתן להגדיר </a:t>
            </a:r>
            <a:r>
              <a:rPr lang="en-US" sz="1800" b="1" kern="0" dirty="0" err="1">
                <a:highlight>
                  <a:srgbClr val="FFFF00"/>
                </a:highlight>
                <a:latin typeface="Arial" pitchFamily="34" charset="0"/>
              </a:rPr>
              <a:t>Enum</a:t>
            </a:r>
            <a:r>
              <a:rPr lang="he-IL" sz="1800" b="1" kern="0" dirty="0">
                <a:highlight>
                  <a:srgbClr val="FFFF00"/>
                </a:highlight>
                <a:latin typeface="Arial" pitchFamily="34" charset="0"/>
              </a:rPr>
              <a:t> מחוץ למחלקה, ברמה של </a:t>
            </a:r>
            <a:r>
              <a:rPr lang="en-US" sz="1800" b="1" kern="0" dirty="0">
                <a:highlight>
                  <a:srgbClr val="FFFF00"/>
                </a:highlight>
                <a:latin typeface="Arial" pitchFamily="34" charset="0"/>
              </a:rPr>
              <a:t>namespace</a:t>
            </a:r>
            <a:r>
              <a:rPr lang="he-IL" sz="1800" b="1" kern="0" dirty="0">
                <a:highlight>
                  <a:srgbClr val="FFFF00"/>
                </a:highlight>
                <a:latin typeface="Arial" pitchFamily="34" charset="0"/>
              </a:rPr>
              <a:t>. וגם בתוך מחלקה.</a:t>
            </a:r>
          </a:p>
          <a:p>
            <a:r>
              <a:rPr lang="he-IL" sz="1800" kern="0" dirty="0">
                <a:latin typeface="Arial" pitchFamily="34" charset="0"/>
              </a:rPr>
              <a:t>ניתן להכתיב ערכים שונים ולאו דווקא ברצף – בדומה ל-</a:t>
            </a:r>
            <a:r>
              <a:rPr lang="en-US" sz="1800" kern="0" dirty="0">
                <a:latin typeface="Arial" pitchFamily="34" charset="0"/>
              </a:rPr>
              <a:t>C++</a:t>
            </a:r>
          </a:p>
          <a:p>
            <a:r>
              <a:rPr lang="he-IL" sz="1800" kern="0" dirty="0">
                <a:latin typeface="Arial" pitchFamily="34" charset="0"/>
              </a:rPr>
              <a:t>ברירת המחדל של אובייקט מטיפוס </a:t>
            </a:r>
            <a:r>
              <a:rPr lang="en-US" sz="1800" kern="0" dirty="0" err="1">
                <a:latin typeface="Arial" pitchFamily="34" charset="0"/>
              </a:rPr>
              <a:t>Enum</a:t>
            </a:r>
            <a:r>
              <a:rPr lang="he-IL" sz="1800" kern="0" dirty="0">
                <a:latin typeface="Arial" pitchFamily="34" charset="0"/>
              </a:rPr>
              <a:t> היא הערך הראשון ברשימה.</a:t>
            </a:r>
            <a:endParaRPr lang="he-IL" sz="1800" dirty="0"/>
          </a:p>
          <a:p>
            <a:r>
              <a:rPr lang="he-IL" sz="1800" dirty="0"/>
              <a:t>כל נתון ב </a:t>
            </a:r>
            <a:r>
              <a:rPr lang="en-US" sz="1800" dirty="0" err="1"/>
              <a:t>Enum</a:t>
            </a:r>
            <a:r>
              <a:rPr lang="he-IL" sz="1800" dirty="0"/>
              <a:t> מקביל לערך מספרי שלם ולכן תופס 4 בתים.</a:t>
            </a:r>
          </a:p>
          <a:p>
            <a:r>
              <a:rPr lang="he-IL" sz="1800" dirty="0"/>
              <a:t>אך אפשר לאלץ את גודלו, כך:</a:t>
            </a:r>
          </a:p>
          <a:p>
            <a:pPr marL="0" indent="0" algn="ctr">
              <a:buNone/>
            </a:pPr>
            <a:r>
              <a:rPr lang="en-US" sz="1800" dirty="0"/>
              <a:t>public </a:t>
            </a:r>
            <a:r>
              <a:rPr lang="en-US" sz="1800" dirty="0" err="1"/>
              <a:t>enum</a:t>
            </a:r>
            <a:r>
              <a:rPr lang="en-US" sz="1800" dirty="0"/>
              <a:t> MyEnum : </a:t>
            </a:r>
            <a:r>
              <a:rPr lang="en-US" sz="1800" b="1" dirty="0"/>
              <a:t>short</a:t>
            </a:r>
            <a:r>
              <a:rPr lang="en-US" sz="1800" dirty="0"/>
              <a:t> { male , female }</a:t>
            </a:r>
            <a:endParaRPr lang="he-IL" sz="1800" dirty="0"/>
          </a:p>
          <a:p>
            <a:endParaRPr lang="he-IL" sz="1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0337109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102746" y="404665"/>
            <a:ext cx="3312368" cy="675897"/>
          </a:xfrm>
        </p:spPr>
        <p:txBody>
          <a:bodyPr/>
          <a:lstStyle/>
          <a:p>
            <a:pPr algn="ctr"/>
            <a:r>
              <a:rPr lang="en-US" dirty="0"/>
              <a:t>ENUM</a:t>
            </a:r>
            <a:r>
              <a:rPr lang="he-IL" dirty="0"/>
              <a:t> דוגמא</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129</a:t>
            </a:fld>
            <a:endParaRPr lang="he-IL">
              <a:solidFill>
                <a:srgbClr val="B13F9A"/>
              </a:solidFill>
              <a:latin typeface="Trebuchet MS"/>
              <a:cs typeface="Gisha" panose="020B0502040204020203" pitchFamily="34" charset="-79"/>
            </a:endParaRPr>
          </a:p>
        </p:txBody>
      </p:sp>
      <p:sp>
        <p:nvSpPr>
          <p:cNvPr id="7" name="Rectangle 6">
            <a:extLst>
              <a:ext uri="{FF2B5EF4-FFF2-40B4-BE49-F238E27FC236}">
                <a16:creationId xmlns:a16="http://schemas.microsoft.com/office/drawing/2014/main" id="{3289284A-D57E-4FD4-8F51-1D242AA05A46}"/>
              </a:ext>
            </a:extLst>
          </p:cNvPr>
          <p:cNvSpPr/>
          <p:nvPr/>
        </p:nvSpPr>
        <p:spPr>
          <a:xfrm>
            <a:off x="1782266" y="91276"/>
            <a:ext cx="7632848" cy="6766724"/>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Ex94</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2B91AF"/>
                </a:solidFill>
                <a:latin typeface="Consolas" panose="020B0609020204030204" pitchFamily="49" charset="0"/>
                <a:ea typeface="Calibri" panose="020F0502020204030204" pitchFamily="34" charset="0"/>
                <a:cs typeface="Consolas" panose="020B0609020204030204" pitchFamily="49" charset="0"/>
              </a:rPr>
              <a:t>MyEnum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male, female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2B91AF"/>
                </a:solidFill>
                <a:latin typeface="Consolas" panose="020B0609020204030204" pitchFamily="49" charset="0"/>
                <a:ea typeface="Calibri" panose="020F0502020204030204" pitchFamily="34" charset="0"/>
                <a:cs typeface="Consolas" panose="020B0609020204030204" pitchFamily="49" charset="0"/>
              </a:rPr>
              <a:t>Days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Sat = 4, Sun, Mon, Tue, Wed, Thu, Fri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DaysHeb</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ראשון</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שני</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שלישי</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רבעי</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חמישי</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שישי</a:t>
            </a:r>
            <a:r>
              <a:rPr lang="he-IL" sz="1400" b="1" dirty="0">
                <a:solidFill>
                  <a:srgbClr val="000000"/>
                </a:solidFill>
                <a:latin typeface="Calibri" panose="020F0502020204030204" pitchFamily="34" charset="0"/>
                <a:ea typeface="Calibri" panose="020F0502020204030204" pitchFamily="34" charset="0"/>
                <a:cs typeface="Consolas" panose="020B0609020204030204" pitchFamily="49" charset="0"/>
              </a:rPr>
              <a:t>, </a:t>
            </a:r>
            <a:r>
              <a:rPr lang="he-IL" sz="1400" b="1" dirty="0">
                <a:solidFill>
                  <a:srgbClr val="000000"/>
                </a:solidFill>
                <a:latin typeface="Consolas" panose="020B0609020204030204" pitchFamily="49" charset="0"/>
                <a:ea typeface="Calibri" panose="020F0502020204030204" pitchFamily="34" charset="0"/>
                <a:cs typeface="Times New Roman" panose="02020603050405020304" pitchFamily="18" charset="0"/>
              </a:rPr>
              <a:t>שבת</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Days d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Days.Fri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(m.E1);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//male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e1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MyEnum.male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e2 = e1;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e3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MyEnum.female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"e1: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e1);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//male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"e2: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e2);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//male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"e3: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e3);</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//female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97911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לוחית 3"/>
          <p:cNvSpPr/>
          <p:nvPr/>
        </p:nvSpPr>
        <p:spPr>
          <a:xfrm>
            <a:off x="3863752" y="2996952"/>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חומרה</a:t>
            </a:r>
          </a:p>
        </p:txBody>
      </p:sp>
      <p:sp>
        <p:nvSpPr>
          <p:cNvPr id="5" name="לוחית 4"/>
          <p:cNvSpPr/>
          <p:nvPr/>
        </p:nvSpPr>
        <p:spPr>
          <a:xfrm>
            <a:off x="3863752" y="1772816"/>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6000" dirty="0">
                <a:solidFill>
                  <a:prstClr val="black"/>
                </a:solidFill>
                <a:latin typeface="Trebuchet MS"/>
                <a:cs typeface="Gisha" panose="020B0502040204020203" pitchFamily="34" charset="-79"/>
              </a:rPr>
              <a:t>יישום </a:t>
            </a:r>
            <a:r>
              <a:rPr lang="he-IL" sz="2800" dirty="0">
                <a:solidFill>
                  <a:prstClr val="black"/>
                </a:solidFill>
                <a:latin typeface="Trebuchet MS"/>
                <a:cs typeface="Gisha" panose="020B0502040204020203" pitchFamily="34" charset="-79"/>
              </a:rPr>
              <a:t>(אפליקציה)</a:t>
            </a:r>
          </a:p>
        </p:txBody>
      </p:sp>
      <p:sp>
        <p:nvSpPr>
          <p:cNvPr id="7" name="TextBox 6"/>
          <p:cNvSpPr txBox="1"/>
          <p:nvPr/>
        </p:nvSpPr>
        <p:spPr>
          <a:xfrm>
            <a:off x="1524566" y="260649"/>
            <a:ext cx="7920880" cy="769441"/>
          </a:xfrm>
          <a:prstGeom prst="rect">
            <a:avLst/>
          </a:prstGeom>
          <a:noFill/>
        </p:spPr>
        <p:txBody>
          <a:bodyPr wrap="square" rtlCol="1">
            <a:spAutoFit/>
          </a:bodyPr>
          <a:lstStyle/>
          <a:p>
            <a:r>
              <a:rPr lang="he-IL" sz="4400"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rPr>
              <a:t>דור ראשון של מערכות תוכנה</a:t>
            </a:r>
          </a:p>
        </p:txBody>
      </p:sp>
      <p:pic>
        <p:nvPicPr>
          <p:cNvPr id="2050" name="Picture 2" descr="C:\Users\oshri\AppData\Local\Microsoft\Windows\Temporary Internet Files\Content.IE5\2BUKZHY3\MC900433884[1].png"/>
          <p:cNvPicPr>
            <a:picLocks noChangeAspect="1" noChangeArrowheads="1"/>
          </p:cNvPicPr>
          <p:nvPr/>
        </p:nvPicPr>
        <p:blipFill>
          <a:blip r:embed="rId3" cstate="print"/>
          <a:srcRect/>
          <a:stretch>
            <a:fillRect/>
          </a:stretch>
        </p:blipFill>
        <p:spPr bwMode="auto">
          <a:xfrm>
            <a:off x="3884639" y="4365104"/>
            <a:ext cx="1828800" cy="1828800"/>
          </a:xfrm>
          <a:prstGeom prst="rect">
            <a:avLst/>
          </a:prstGeom>
          <a:noFill/>
        </p:spPr>
      </p:pic>
      <p:sp>
        <p:nvSpPr>
          <p:cNvPr id="2" name="Rectangle 1"/>
          <p:cNvSpPr/>
          <p:nvPr/>
        </p:nvSpPr>
        <p:spPr>
          <a:xfrm>
            <a:off x="5015880" y="4368139"/>
            <a:ext cx="4572000" cy="1323439"/>
          </a:xfrm>
          <a:prstGeom prst="rect">
            <a:avLst/>
          </a:prstGeom>
        </p:spPr>
        <p:txBody>
          <a:bodyPr>
            <a:spAutoFit/>
          </a:bodyPr>
          <a:lstStyle/>
          <a:p>
            <a:r>
              <a:rPr lang="he-IL" sz="2000" dirty="0">
                <a:solidFill>
                  <a:prstClr val="black"/>
                </a:solidFill>
                <a:latin typeface="Trebuchet MS"/>
                <a:cs typeface="Gisha" panose="020B0502040204020203" pitchFamily="34" charset="-79"/>
              </a:rPr>
              <a:t>יישום יעודי המתאים לחומרה ספציפית</a:t>
            </a:r>
            <a:endParaRPr lang="en-US" sz="2000" dirty="0">
              <a:solidFill>
                <a:prstClr val="black"/>
              </a:solidFill>
              <a:latin typeface="Trebuchet MS"/>
            </a:endParaRPr>
          </a:p>
          <a:p>
            <a:r>
              <a:rPr lang="he-IL" sz="2000" b="1" dirty="0">
                <a:solidFill>
                  <a:prstClr val="black"/>
                </a:solidFill>
                <a:latin typeface="Trebuchet MS"/>
                <a:cs typeface="Gisha" panose="020B0502040204020203" pitchFamily="34" charset="-79"/>
              </a:rPr>
              <a:t>למשל:</a:t>
            </a:r>
            <a:endParaRPr lang="en-US" sz="2000" b="1" dirty="0">
              <a:solidFill>
                <a:prstClr val="black"/>
              </a:solidFill>
              <a:latin typeface="Trebuchet MS"/>
            </a:endParaRPr>
          </a:p>
          <a:p>
            <a:r>
              <a:rPr lang="he-IL" sz="2000" dirty="0">
                <a:solidFill>
                  <a:prstClr val="black"/>
                </a:solidFill>
                <a:latin typeface="Trebuchet MS"/>
                <a:cs typeface="Gisha" panose="020B0502040204020203" pitchFamily="34" charset="-79"/>
              </a:rPr>
              <a:t>יישום של חישובים והצגתם למחשבון.</a:t>
            </a:r>
          </a:p>
          <a:p>
            <a:r>
              <a:rPr lang="he-IL" sz="2000" dirty="0">
                <a:solidFill>
                  <a:prstClr val="black"/>
                </a:solidFill>
                <a:latin typeface="Trebuchet MS"/>
                <a:cs typeface="Gisha" panose="020B0502040204020203" pitchFamily="34" charset="-79"/>
              </a:rPr>
              <a:t>יישום גרפי וחישובי למשחק טטריס.</a:t>
            </a:r>
            <a:endParaRPr lang="en-US" sz="2000" dirty="0">
              <a:solidFill>
                <a:prstClr val="black"/>
              </a:solidFill>
              <a:latin typeface="Trebuchet MS"/>
            </a:endParaRPr>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85081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הסבר מלבני מעוגל 17"/>
          <p:cNvSpPr/>
          <p:nvPr/>
        </p:nvSpPr>
        <p:spPr bwMode="auto">
          <a:xfrm flipH="1">
            <a:off x="6021421" y="2708920"/>
            <a:ext cx="4392486" cy="3312368"/>
          </a:xfrm>
          <a:prstGeom prst="wedgeRoundRectCallout">
            <a:avLst>
              <a:gd name="adj1" fmla="val 69802"/>
              <a:gd name="adj2" fmla="val 13392"/>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אם מבצעים את ה </a:t>
            </a:r>
            <a:r>
              <a:rPr lang="en-US" sz="2000" dirty="0">
                <a:solidFill>
                  <a:prstClr val="black"/>
                </a:solidFill>
                <a:latin typeface="Trebuchet MS"/>
              </a:rPr>
              <a:t>Snippet</a:t>
            </a:r>
            <a:r>
              <a:rPr lang="he-IL" sz="2000" dirty="0">
                <a:solidFill>
                  <a:prstClr val="black"/>
                </a:solidFill>
                <a:latin typeface="Trebuchet MS"/>
                <a:cs typeface="Gisha" panose="020B0502040204020203" pitchFamily="34" charset="-79"/>
              </a:rPr>
              <a:t> (קיצור המקש) </a:t>
            </a:r>
            <a:r>
              <a:rPr lang="en-US" sz="2800" b="1" dirty="0" err="1">
                <a:solidFill>
                  <a:prstClr val="black"/>
                </a:solidFill>
                <a:latin typeface="Trebuchet MS"/>
              </a:rPr>
              <a:t>sw</a:t>
            </a:r>
            <a:r>
              <a:rPr lang="he-IL" sz="2000" dirty="0">
                <a:solidFill>
                  <a:prstClr val="black"/>
                </a:solidFill>
                <a:latin typeface="Trebuchet MS"/>
                <a:cs typeface="Gisha" panose="020B0502040204020203" pitchFamily="34" charset="-79"/>
              </a:rPr>
              <a:t> על </a:t>
            </a:r>
            <a:r>
              <a:rPr lang="en-US" sz="2000" dirty="0" err="1">
                <a:solidFill>
                  <a:prstClr val="black"/>
                </a:solidFill>
                <a:latin typeface="Trebuchet MS"/>
              </a:rPr>
              <a:t>enum</a:t>
            </a:r>
            <a:r>
              <a:rPr lang="he-IL" sz="2000" dirty="0">
                <a:solidFill>
                  <a:prstClr val="black"/>
                </a:solidFill>
                <a:latin typeface="Trebuchet MS"/>
                <a:cs typeface="Gisha" panose="020B0502040204020203" pitchFamily="34" charset="-79"/>
              </a:rPr>
              <a:t> קיים, אז המקרים נוצרים אוטומטית.</a:t>
            </a:r>
            <a:endParaRPr lang="en-US" sz="2000" dirty="0">
              <a:solidFill>
                <a:prstClr val="black"/>
              </a:solidFill>
              <a:latin typeface="Trebuchet MS"/>
            </a:endParaRP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אופן הפעולה:</a:t>
            </a:r>
          </a:p>
          <a:p>
            <a:pPr marL="800100" lvl="1" indent="-342900" fontAlgn="base">
              <a:spcBef>
                <a:spcPct val="0"/>
              </a:spcBef>
              <a:spcAft>
                <a:spcPct val="0"/>
              </a:spcAft>
              <a:buFont typeface="Arial" panose="020B0604020202020204" pitchFamily="34" charset="0"/>
              <a:buChar char="•"/>
            </a:pPr>
            <a:r>
              <a:rPr lang="en-US" sz="2000" dirty="0" err="1">
                <a:solidFill>
                  <a:prstClr val="black"/>
                </a:solidFill>
                <a:latin typeface="Trebuchet MS"/>
              </a:rPr>
              <a:t>sw</a:t>
            </a:r>
            <a:endParaRPr lang="en-US" sz="2000" dirty="0">
              <a:solidFill>
                <a:prstClr val="black"/>
              </a:solidFill>
              <a:latin typeface="Trebuchet MS"/>
            </a:endParaRP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פעמיים </a:t>
            </a:r>
            <a:r>
              <a:rPr lang="en-US" sz="2000" dirty="0">
                <a:solidFill>
                  <a:prstClr val="black"/>
                </a:solidFill>
                <a:latin typeface="Trebuchet MS"/>
              </a:rPr>
              <a:t>tab</a:t>
            </a:r>
            <a:endParaRPr lang="he-IL" sz="2000" dirty="0">
              <a:solidFill>
                <a:prstClr val="black"/>
              </a:solidFill>
              <a:latin typeface="Trebuchet MS"/>
              <a:cs typeface="Gisha" panose="020B0502040204020203" pitchFamily="34" charset="-79"/>
            </a:endParaRP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הקשת שם משתנה הסודר </a:t>
            </a:r>
            <a:r>
              <a:rPr lang="en-US" sz="2000" dirty="0">
                <a:solidFill>
                  <a:prstClr val="black"/>
                </a:solidFill>
                <a:latin typeface="Trebuchet MS"/>
              </a:rPr>
              <a:t>d</a:t>
            </a:r>
            <a:r>
              <a:rPr lang="he-IL" sz="2000" dirty="0">
                <a:solidFill>
                  <a:prstClr val="black"/>
                </a:solidFill>
                <a:latin typeface="Trebuchet MS"/>
                <a:cs typeface="Gisha" panose="020B0502040204020203" pitchFamily="34" charset="-79"/>
              </a:rPr>
              <a:t> בתוך ה </a:t>
            </a:r>
            <a:r>
              <a:rPr lang="en-US" sz="2000" dirty="0">
                <a:solidFill>
                  <a:prstClr val="black"/>
                </a:solidFill>
                <a:latin typeface="Trebuchet MS"/>
              </a:rPr>
              <a:t>switch</a:t>
            </a: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לחיצה  על </a:t>
            </a:r>
            <a:r>
              <a:rPr lang="en-US" sz="2000" dirty="0">
                <a:solidFill>
                  <a:prstClr val="black"/>
                </a:solidFill>
                <a:latin typeface="Trebuchet MS"/>
              </a:rPr>
              <a:t>enter </a:t>
            </a:r>
            <a:r>
              <a:rPr lang="he-IL" sz="2000" dirty="0">
                <a:solidFill>
                  <a:prstClr val="black"/>
                </a:solidFill>
                <a:latin typeface="Trebuchet MS"/>
                <a:cs typeface="Gisha" panose="020B0502040204020203" pitchFamily="34" charset="-79"/>
              </a:rPr>
              <a:t> פעמיים</a:t>
            </a:r>
          </a:p>
          <a:p>
            <a:pPr marL="342900" indent="-342900" fontAlgn="base">
              <a:spcBef>
                <a:spcPct val="0"/>
              </a:spcBef>
              <a:spcAft>
                <a:spcPct val="0"/>
              </a:spcAft>
              <a:buFont typeface="Arial" panose="020B0604020202020204" pitchFamily="34" charset="0"/>
              <a:buChar char="•"/>
            </a:pPr>
            <a:endParaRPr lang="he-IL" sz="2000" dirty="0">
              <a:solidFill>
                <a:prstClr val="black"/>
              </a:solidFill>
              <a:latin typeface="Trebuchet MS"/>
              <a:cs typeface="Gisha" panose="020B0502040204020203" pitchFamily="34" charset="-79"/>
            </a:endParaRPr>
          </a:p>
        </p:txBody>
      </p:sp>
      <p:sp>
        <p:nvSpPr>
          <p:cNvPr id="2" name="כותרת 1"/>
          <p:cNvSpPr>
            <a:spLocks noGrp="1"/>
          </p:cNvSpPr>
          <p:nvPr>
            <p:ph type="title"/>
          </p:nvPr>
        </p:nvSpPr>
        <p:spPr>
          <a:xfrm>
            <a:off x="6617414" y="73152"/>
            <a:ext cx="3200500" cy="1224136"/>
          </a:xfrm>
        </p:spPr>
        <p:txBody>
          <a:bodyPr>
            <a:normAutofit/>
          </a:bodyPr>
          <a:lstStyle/>
          <a:p>
            <a:pPr algn="ctr"/>
            <a:r>
              <a:rPr lang="en-US" cap="none" dirty="0"/>
              <a:t>switch with </a:t>
            </a:r>
            <a:r>
              <a:rPr lang="en-US" cap="none" dirty="0" err="1"/>
              <a:t>Enum</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130</a:t>
            </a:fld>
            <a:endParaRPr lang="he-IL">
              <a:solidFill>
                <a:srgbClr val="B13F9A"/>
              </a:solidFill>
              <a:latin typeface="Trebuchet MS"/>
              <a:cs typeface="Gisha" panose="020B0502040204020203" pitchFamily="34" charset="-79"/>
            </a:endParaRPr>
          </a:p>
        </p:txBody>
      </p:sp>
      <p:sp>
        <p:nvSpPr>
          <p:cNvPr id="3" name="Rectangle 2">
            <a:extLst>
              <a:ext uri="{FF2B5EF4-FFF2-40B4-BE49-F238E27FC236}">
                <a16:creationId xmlns:a16="http://schemas.microsoft.com/office/drawing/2014/main" id="{D046AA46-307E-4D95-9CB2-E55C2A8C513A}"/>
              </a:ext>
            </a:extLst>
          </p:cNvPr>
          <p:cNvSpPr/>
          <p:nvPr/>
        </p:nvSpPr>
        <p:spPr>
          <a:xfrm>
            <a:off x="1778093" y="103394"/>
            <a:ext cx="4968552" cy="7109639"/>
          </a:xfrm>
          <a:prstGeom prst="rect">
            <a:avLst/>
          </a:prstGeom>
        </p:spPr>
        <p:txBody>
          <a:bodyPr wrap="square">
            <a:spAutoFit/>
          </a:bodyPr>
          <a:lstStyle/>
          <a:p>
            <a:pPr algn="l" rtl="0"/>
            <a:r>
              <a:rPr lang="en-US" sz="1200" dirty="0">
                <a:solidFill>
                  <a:srgbClr val="0000FF"/>
                </a:solidFill>
                <a:latin typeface="Consolas" panose="020B0609020204030204" pitchFamily="49" charset="0"/>
              </a:rPr>
              <a:t>namespace</a:t>
            </a:r>
            <a:r>
              <a:rPr lang="en-US" sz="1200" dirty="0">
                <a:solidFill>
                  <a:srgbClr val="000000"/>
                </a:solidFill>
                <a:latin typeface="Consolas" panose="020B0609020204030204" pitchFamily="49" charset="0"/>
              </a:rPr>
              <a:t> Ex94</a:t>
            </a:r>
          </a:p>
          <a:p>
            <a:pPr algn="l" rtl="0"/>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    </a:t>
            </a:r>
            <a:r>
              <a:rPr lang="en-US" sz="1200" dirty="0" err="1">
                <a:solidFill>
                  <a:srgbClr val="0000FF"/>
                </a:solidFill>
                <a:latin typeface="Consolas" panose="020B0609020204030204" pitchFamily="49" charset="0"/>
              </a:rPr>
              <a:t>enum</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Days</a:t>
            </a:r>
            <a:r>
              <a:rPr lang="en-US" sz="1200" dirty="0">
                <a:solidFill>
                  <a:srgbClr val="000000"/>
                </a:solidFill>
                <a:latin typeface="Consolas" panose="020B0609020204030204" pitchFamily="49" charset="0"/>
              </a:rPr>
              <a:t> { Sat, Sun, Mon, Tue, Wed, Thu, Fri };</a:t>
            </a: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enum</a:t>
            </a:r>
            <a:r>
              <a:rPr lang="en-US" sz="1200" dirty="0">
                <a:solidFill>
                  <a:srgbClr val="008000"/>
                </a:solidFill>
                <a:latin typeface="Consolas" panose="020B0609020204030204" pitchFamily="49" charset="0"/>
              </a:rPr>
              <a:t> Days { </a:t>
            </a:r>
            <a:r>
              <a:rPr lang="he-IL" sz="1200" dirty="0">
                <a:solidFill>
                  <a:srgbClr val="008000"/>
                </a:solidFill>
                <a:latin typeface="Consolas" panose="020B0609020204030204" pitchFamily="49" charset="0"/>
                <a:cs typeface="Gisha" panose="020B0502040204020203" pitchFamily="34" charset="-79"/>
              </a:rPr>
              <a:t>ראשון,שני,שלישי,רבעי,חמישי,שישי,שבת };</a:t>
            </a:r>
            <a:endParaRPr lang="he-IL" sz="1200" dirty="0">
              <a:solidFill>
                <a:srgbClr val="000000"/>
              </a:solidFill>
              <a:latin typeface="Consolas" panose="020B0609020204030204" pitchFamily="49" charset="0"/>
              <a:cs typeface="Gisha" panose="020B0502040204020203" pitchFamily="34" charset="-79"/>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Program</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Main(</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args</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Days d;</a:t>
            </a:r>
            <a:r>
              <a:rPr lang="en-US" sz="1200" dirty="0">
                <a:solidFill>
                  <a:srgbClr val="008000"/>
                </a:solidFill>
                <a:latin typeface="Consolas" panose="020B0609020204030204" pitchFamily="49" charset="0"/>
              </a:rPr>
              <a:t>//= </a:t>
            </a:r>
            <a:r>
              <a:rPr lang="en-US" sz="1200" dirty="0" err="1">
                <a:solidFill>
                  <a:srgbClr val="008000"/>
                </a:solidFill>
                <a:latin typeface="Consolas" panose="020B0609020204030204" pitchFamily="49" charset="0"/>
              </a:rPr>
              <a:t>Days.Fri</a:t>
            </a:r>
            <a:r>
              <a:rPr lang="en-US" sz="1200" dirty="0">
                <a:solidFill>
                  <a:srgbClr val="008000"/>
                </a:solidFill>
                <a:latin typeface="Consolas" panose="020B0609020204030204" pitchFamily="49" charset="0"/>
              </a:rPr>
              <a:t>;</a:t>
            </a:r>
            <a:endParaRPr lang="en-US" sz="1200" dirty="0">
              <a:solidFill>
                <a:srgbClr val="000000"/>
              </a:solidFill>
              <a:latin typeface="Consolas" panose="020B0609020204030204" pitchFamily="49" charset="0"/>
            </a:endParaRPr>
          </a:p>
          <a:p>
            <a:pPr algn="l" rtl="0"/>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	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sd</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Console.ReadLine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d = (Days)</a:t>
            </a:r>
            <a:r>
              <a:rPr lang="en-US" sz="1200" dirty="0" err="1">
                <a:solidFill>
                  <a:srgbClr val="0000FF"/>
                </a:solidFill>
                <a:latin typeface="Consolas" panose="020B0609020204030204" pitchFamily="49" charset="0"/>
              </a:rPr>
              <a:t>int</a:t>
            </a:r>
            <a:r>
              <a:rPr lang="en-US" sz="1200" dirty="0" err="1">
                <a:solidFill>
                  <a:srgbClr val="000000"/>
                </a:solidFill>
                <a:latin typeface="Consolas" panose="020B0609020204030204" pitchFamily="49" charset="0"/>
              </a:rPr>
              <a:t>.Parse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sd</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switch</a:t>
            </a:r>
            <a:r>
              <a:rPr lang="en-US" sz="1200" dirty="0">
                <a:solidFill>
                  <a:srgbClr val="000000"/>
                </a:solidFill>
                <a:highlight>
                  <a:srgbClr val="FFFF00"/>
                </a:highlight>
                <a:latin typeface="Consolas" panose="020B0609020204030204" pitchFamily="49" charset="0"/>
              </a:rPr>
              <a:t> (d)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Days.Sat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Days.Sun</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Days.Mon</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Days.Tue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Days.Wed</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Days.Thu</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Days.Fri</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default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break</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Console.ReadLine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84164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0C05-8C0F-465A-BCE7-06DF82ED62C1}"/>
              </a:ext>
            </a:extLst>
          </p:cNvPr>
          <p:cNvSpPr>
            <a:spLocks noGrp="1"/>
          </p:cNvSpPr>
          <p:nvPr>
            <p:ph type="title"/>
          </p:nvPr>
        </p:nvSpPr>
        <p:spPr>
          <a:xfrm>
            <a:off x="2179299" y="130990"/>
            <a:ext cx="7239000" cy="451448"/>
          </a:xfrm>
        </p:spPr>
        <p:txBody>
          <a:bodyPr>
            <a:normAutofit/>
          </a:bodyPr>
          <a:lstStyle/>
          <a:p>
            <a:pPr algn="ctr"/>
            <a:r>
              <a:rPr lang="he-IL" sz="2400" dirty="0"/>
              <a:t>חידוש ב </a:t>
            </a:r>
            <a:r>
              <a:rPr lang="en-US" sz="2400" dirty="0"/>
              <a:t>C# 8.0</a:t>
            </a:r>
            <a:r>
              <a:rPr lang="he-IL" sz="2400" dirty="0"/>
              <a:t> – צורת כתיבה קצרה יותר ל </a:t>
            </a:r>
            <a:r>
              <a:rPr lang="en-US" sz="2400" dirty="0"/>
              <a:t>SWITCH</a:t>
            </a:r>
          </a:p>
        </p:txBody>
      </p:sp>
      <p:pic>
        <p:nvPicPr>
          <p:cNvPr id="12" name="Content Placeholder 11">
            <a:extLst>
              <a:ext uri="{FF2B5EF4-FFF2-40B4-BE49-F238E27FC236}">
                <a16:creationId xmlns:a16="http://schemas.microsoft.com/office/drawing/2014/main" id="{7A8FE0F1-AC5B-4A24-BB78-40D5F9DFD6DD}"/>
              </a:ext>
            </a:extLst>
          </p:cNvPr>
          <p:cNvPicPr>
            <a:picLocks noGrp="1" noChangeAspect="1"/>
          </p:cNvPicPr>
          <p:nvPr>
            <p:ph idx="1"/>
          </p:nvPr>
        </p:nvPicPr>
        <p:blipFill>
          <a:blip r:embed="rId3"/>
          <a:stretch>
            <a:fillRect/>
          </a:stretch>
        </p:blipFill>
        <p:spPr>
          <a:xfrm>
            <a:off x="1703513" y="858037"/>
            <a:ext cx="5689001" cy="332253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5B87E310-470D-40E4-9A3A-4B463945B868}"/>
              </a:ext>
            </a:extLst>
          </p:cNvPr>
          <p:cNvSpPr>
            <a:spLocks noGrp="1"/>
          </p:cNvSpPr>
          <p:nvPr>
            <p:ph type="sldNum" sz="quarter" idx="12"/>
          </p:nvPr>
        </p:nvSpPr>
        <p:spPr>
          <a:xfrm>
            <a:off x="1556860" y="6567160"/>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131</a:t>
            </a:fld>
            <a:endParaRPr lang="he-IL" dirty="0">
              <a:solidFill>
                <a:srgbClr val="B13F9A"/>
              </a:solidFill>
              <a:latin typeface="Trebuchet MS"/>
              <a:cs typeface="Gisha" panose="020B0502040204020203" pitchFamily="34" charset="-79"/>
            </a:endParaRPr>
          </a:p>
        </p:txBody>
      </p:sp>
      <p:pic>
        <p:nvPicPr>
          <p:cNvPr id="8" name="Picture 7">
            <a:extLst>
              <a:ext uri="{FF2B5EF4-FFF2-40B4-BE49-F238E27FC236}">
                <a16:creationId xmlns:a16="http://schemas.microsoft.com/office/drawing/2014/main" id="{8FF97EAA-2F62-4F79-A6F9-B3B3E91903DA}"/>
              </a:ext>
            </a:extLst>
          </p:cNvPr>
          <p:cNvPicPr>
            <a:picLocks noChangeAspect="1"/>
          </p:cNvPicPr>
          <p:nvPr/>
        </p:nvPicPr>
        <p:blipFill>
          <a:blip r:embed="rId4"/>
          <a:stretch>
            <a:fillRect/>
          </a:stretch>
        </p:blipFill>
        <p:spPr>
          <a:xfrm>
            <a:off x="8472264" y="885826"/>
            <a:ext cx="1847850" cy="25431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D5D34E8-2C54-4F78-9681-1C236531A58C}"/>
              </a:ext>
            </a:extLst>
          </p:cNvPr>
          <p:cNvPicPr>
            <a:picLocks noChangeAspect="1"/>
          </p:cNvPicPr>
          <p:nvPr/>
        </p:nvPicPr>
        <p:blipFill>
          <a:blip r:embed="rId5"/>
          <a:stretch>
            <a:fillRect/>
          </a:stretch>
        </p:blipFill>
        <p:spPr>
          <a:xfrm>
            <a:off x="2999656" y="4005064"/>
            <a:ext cx="7421636" cy="2400888"/>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CD0E730-3AA7-4125-BEE6-C38C92FF07DE}"/>
              </a:ext>
            </a:extLst>
          </p:cNvPr>
          <p:cNvSpPr txBox="1"/>
          <p:nvPr/>
        </p:nvSpPr>
        <p:spPr>
          <a:xfrm>
            <a:off x="5292639" y="739633"/>
            <a:ext cx="2639750" cy="37613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he-IL" dirty="0">
                <a:solidFill>
                  <a:prstClr val="black"/>
                </a:solidFill>
                <a:latin typeface="Trebuchet MS"/>
                <a:cs typeface="Gisha" panose="020B0502040204020203" pitchFamily="34" charset="-79"/>
              </a:rPr>
              <a:t>במקום הצורה הקודמת:</a:t>
            </a:r>
            <a:endParaRPr lang="en-US" dirty="0">
              <a:solidFill>
                <a:prstClr val="black"/>
              </a:solidFill>
              <a:latin typeface="Trebuchet MS"/>
            </a:endParaRPr>
          </a:p>
        </p:txBody>
      </p:sp>
      <p:sp>
        <p:nvSpPr>
          <p:cNvPr id="15" name="TextBox 14">
            <a:extLst>
              <a:ext uri="{FF2B5EF4-FFF2-40B4-BE49-F238E27FC236}">
                <a16:creationId xmlns:a16="http://schemas.microsoft.com/office/drawing/2014/main" id="{D6955F36-2809-413C-9B9C-E5073FBB4B5F}"/>
              </a:ext>
            </a:extLst>
          </p:cNvPr>
          <p:cNvSpPr txBox="1"/>
          <p:nvPr/>
        </p:nvSpPr>
        <p:spPr>
          <a:xfrm>
            <a:off x="7872469" y="3886661"/>
            <a:ext cx="2639750" cy="37613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he-IL">
                <a:solidFill>
                  <a:prstClr val="black"/>
                </a:solidFill>
                <a:latin typeface="Trebuchet MS"/>
                <a:cs typeface="Gisha" panose="020B0502040204020203" pitchFamily="34" charset="-79"/>
              </a:rPr>
              <a:t>נוכל לקצר ולכתוב כך:</a:t>
            </a:r>
            <a:endParaRPr lang="en-US" dirty="0">
              <a:solidFill>
                <a:prstClr val="black"/>
              </a:solidFill>
              <a:latin typeface="Trebuchet MS"/>
            </a:endParaRPr>
          </a:p>
        </p:txBody>
      </p:sp>
      <p:sp>
        <p:nvSpPr>
          <p:cNvPr id="17" name="TextBox 16">
            <a:extLst>
              <a:ext uri="{FF2B5EF4-FFF2-40B4-BE49-F238E27FC236}">
                <a16:creationId xmlns:a16="http://schemas.microsoft.com/office/drawing/2014/main" id="{B388426D-5698-4422-AD9A-BAF1B39D4796}"/>
              </a:ext>
            </a:extLst>
          </p:cNvPr>
          <p:cNvSpPr txBox="1"/>
          <p:nvPr/>
        </p:nvSpPr>
        <p:spPr>
          <a:xfrm>
            <a:off x="2145197" y="6465400"/>
            <a:ext cx="7865909" cy="523220"/>
          </a:xfrm>
          <a:prstGeom prst="rect">
            <a:avLst/>
          </a:prstGeom>
          <a:noFill/>
        </p:spPr>
        <p:txBody>
          <a:bodyPr wrap="square">
            <a:spAutoFit/>
          </a:bodyPr>
          <a:lstStyle/>
          <a:p>
            <a:pPr algn="l" rtl="0"/>
            <a:r>
              <a:rPr lang="en-US" sz="1400" dirty="0">
                <a:solidFill>
                  <a:srgbClr val="DE6C36"/>
                </a:solidFill>
                <a:latin typeface="Trebuchet MS"/>
                <a:hlinkClick r:id="rId6">
                  <a:extLst>
                    <a:ext uri="{A12FA001-AC4F-418D-AE19-62706E023703}">
                      <ahyp:hlinkClr xmlns:ahyp="http://schemas.microsoft.com/office/drawing/2018/hyperlinkcolor" val="tx"/>
                    </a:ext>
                  </a:extLst>
                </a:hlinkClick>
              </a:rPr>
              <a:t>https://docs.microsoft.com/en-us/dotnet/csharp/whats-new/csharp-8#readonly-members</a:t>
            </a:r>
            <a:endParaRPr lang="he-IL" sz="1400" dirty="0">
              <a:solidFill>
                <a:srgbClr val="DE6C36"/>
              </a:solidFill>
              <a:latin typeface="Trebuchet MS"/>
              <a:cs typeface="Gisha" panose="020B0502040204020203" pitchFamily="34" charset="-79"/>
            </a:endParaRPr>
          </a:p>
          <a:p>
            <a:pPr algn="l" rtl="0"/>
            <a:endParaRPr lang="en-US" sz="1400" dirty="0">
              <a:solidFill>
                <a:prstClr val="black"/>
              </a:solidFill>
              <a:latin typeface="Trebuchet MS"/>
            </a:endParaRPr>
          </a:p>
        </p:txBody>
      </p:sp>
    </p:spTree>
    <p:extLst>
      <p:ext uri="{BB962C8B-B14F-4D97-AF65-F5344CB8AC3E}">
        <p14:creationId xmlns:p14="http://schemas.microsoft.com/office/powerpoint/2010/main" val="2475197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88640"/>
            <a:ext cx="7992888" cy="576064"/>
          </a:xfrm>
        </p:spPr>
        <p:txBody>
          <a:bodyPr>
            <a:normAutofit/>
          </a:bodyPr>
          <a:lstStyle/>
          <a:p>
            <a:pPr algn="r"/>
            <a:r>
              <a:rPr lang="he-IL" sz="2800" dirty="0"/>
              <a:t>השוואה בין </a:t>
            </a:r>
            <a:r>
              <a:rPr lang="en-US" sz="2800" dirty="0"/>
              <a:t>Value Type</a:t>
            </a:r>
            <a:r>
              <a:rPr lang="he-IL" sz="2800" dirty="0"/>
              <a:t> לבין </a:t>
            </a:r>
            <a:r>
              <a:rPr lang="en-US" sz="2800" dirty="0"/>
              <a:t>Reference Type</a:t>
            </a:r>
            <a:endParaRPr lang="he-IL" sz="2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132</a:t>
            </a:fld>
            <a:endParaRPr lang="he-IL">
              <a:solidFill>
                <a:srgbClr val="B13F9A"/>
              </a:solidFill>
              <a:latin typeface="Trebuchet MS"/>
              <a:cs typeface="Gisha" panose="020B0502040204020203" pitchFamily="34" charset="-79"/>
            </a:endParaRPr>
          </a:p>
        </p:txBody>
      </p:sp>
      <p:graphicFrame>
        <p:nvGraphicFramePr>
          <p:cNvPr id="6" name="Table 5"/>
          <p:cNvGraphicFramePr>
            <a:graphicFrameLocks noGrp="1"/>
          </p:cNvGraphicFramePr>
          <p:nvPr/>
        </p:nvGraphicFramePr>
        <p:xfrm>
          <a:off x="2135561" y="980728"/>
          <a:ext cx="7309501" cy="5204630"/>
        </p:xfrm>
        <a:graphic>
          <a:graphicData uri="http://schemas.openxmlformats.org/drawingml/2006/table">
            <a:tbl>
              <a:tblPr rtl="1" firstRow="1" firstCol="1" bandRow="1"/>
              <a:tblGrid>
                <a:gridCol w="804716">
                  <a:extLst>
                    <a:ext uri="{9D8B030D-6E8A-4147-A177-3AD203B41FA5}">
                      <a16:colId xmlns:a16="http://schemas.microsoft.com/office/drawing/2014/main" val="20000"/>
                    </a:ext>
                  </a:extLst>
                </a:gridCol>
                <a:gridCol w="3302158">
                  <a:extLst>
                    <a:ext uri="{9D8B030D-6E8A-4147-A177-3AD203B41FA5}">
                      <a16:colId xmlns:a16="http://schemas.microsoft.com/office/drawing/2014/main" val="20001"/>
                    </a:ext>
                  </a:extLst>
                </a:gridCol>
                <a:gridCol w="3202627">
                  <a:extLst>
                    <a:ext uri="{9D8B030D-6E8A-4147-A177-3AD203B41FA5}">
                      <a16:colId xmlns:a16="http://schemas.microsoft.com/office/drawing/2014/main" val="20002"/>
                    </a:ext>
                  </a:extLst>
                </a:gridCol>
              </a:tblGrid>
              <a:tr h="227612">
                <a:tc>
                  <a:txBody>
                    <a:bodyPr/>
                    <a:lstStyle/>
                    <a:p>
                      <a:pPr algn="ctr" rtl="1">
                        <a:lnSpc>
                          <a:spcPct val="115000"/>
                        </a:lnSpc>
                        <a:spcAft>
                          <a:spcPts val="0"/>
                        </a:spcAft>
                      </a:pPr>
                      <a:r>
                        <a:rPr lang="he-IL" sz="1100" b="1"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dirty="0">
                          <a:effectLst/>
                          <a:latin typeface="Calibri"/>
                          <a:ea typeface="Calibri"/>
                          <a:cs typeface="Arial"/>
                        </a:rPr>
                        <a:t>Value Type</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a:effectLst/>
                          <a:latin typeface="Calibri"/>
                          <a:ea typeface="Calibri"/>
                          <a:cs typeface="Arial"/>
                        </a:rPr>
                        <a:t>Reference Type</a:t>
                      </a:r>
                      <a:endParaRPr lang="en-US" sz="11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5223">
                <a:tc>
                  <a:txBody>
                    <a:bodyPr/>
                    <a:lstStyle/>
                    <a:p>
                      <a:pPr algn="r" rtl="1">
                        <a:lnSpc>
                          <a:spcPct val="115000"/>
                        </a:lnSpc>
                        <a:spcAft>
                          <a:spcPts val="0"/>
                        </a:spcAft>
                      </a:pPr>
                      <a:r>
                        <a:rPr lang="he-IL" sz="1100" b="1" dirty="0">
                          <a:effectLst/>
                          <a:latin typeface="Calibri"/>
                          <a:ea typeface="Calibri"/>
                          <a:cs typeface="Arial"/>
                        </a:rPr>
                        <a:t>מוקצה  בזיכרון</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על המחסנית</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על הערימה</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8057">
                <a:tc>
                  <a:txBody>
                    <a:bodyPr/>
                    <a:lstStyle/>
                    <a:p>
                      <a:pPr algn="r" rtl="1">
                        <a:lnSpc>
                          <a:spcPct val="115000"/>
                        </a:lnSpc>
                        <a:spcAft>
                          <a:spcPts val="0"/>
                        </a:spcAft>
                      </a:pPr>
                      <a:r>
                        <a:rPr lang="he-IL" sz="1100" b="1">
                          <a:effectLst/>
                          <a:latin typeface="Calibri"/>
                          <a:ea typeface="Calibri"/>
                          <a:cs typeface="Arial"/>
                        </a:rPr>
                        <a:t> </a:t>
                      </a:r>
                      <a:endParaRPr lang="en-US" sz="11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15000"/>
                        </a:lnSpc>
                        <a:spcAft>
                          <a:spcPts val="0"/>
                        </a:spcAft>
                      </a:pPr>
                      <a:r>
                        <a:rPr lang="en-US" sz="1100" b="1" dirty="0">
                          <a:effectLst/>
                          <a:latin typeface="Calibri"/>
                          <a:ea typeface="Calibri"/>
                          <a:cs typeface="Arial"/>
                        </a:rPr>
                        <a:t>Directly contain data </a:t>
                      </a:r>
                    </a:p>
                    <a:p>
                      <a:pPr algn="l" rtl="0">
                        <a:lnSpc>
                          <a:spcPct val="115000"/>
                        </a:lnSpc>
                        <a:spcAft>
                          <a:spcPts val="0"/>
                        </a:spcAft>
                      </a:pPr>
                      <a:r>
                        <a:rPr lang="en-US" sz="1100" dirty="0">
                          <a:effectLst/>
                          <a:latin typeface="Calibri"/>
                          <a:ea typeface="Calibri"/>
                          <a:cs typeface="Arial"/>
                        </a:rPr>
                        <a:t> </a:t>
                      </a:r>
                    </a:p>
                    <a:p>
                      <a:pPr algn="l" rtl="0">
                        <a:lnSpc>
                          <a:spcPct val="115000"/>
                        </a:lnSpc>
                        <a:spcAft>
                          <a:spcPts val="0"/>
                        </a:spcAft>
                      </a:pPr>
                      <a:r>
                        <a:rPr lang="en-US" sz="1100" dirty="0" err="1">
                          <a:effectLst/>
                          <a:latin typeface="Calibri"/>
                          <a:ea typeface="Calibri"/>
                          <a:cs typeface="Arial"/>
                        </a:rPr>
                        <a:t>int</a:t>
                      </a:r>
                      <a:r>
                        <a:rPr lang="en-US" sz="1100" dirty="0">
                          <a:effectLst/>
                          <a:latin typeface="Calibri"/>
                          <a:ea typeface="Calibri"/>
                          <a:cs typeface="Arial"/>
                        </a:rPr>
                        <a:t> </a:t>
                      </a:r>
                      <a:r>
                        <a:rPr lang="en-US" sz="1100" dirty="0" err="1">
                          <a:effectLst/>
                          <a:latin typeface="Calibri"/>
                          <a:ea typeface="Calibri"/>
                          <a:cs typeface="Arial"/>
                        </a:rPr>
                        <a:t>i</a:t>
                      </a:r>
                      <a:r>
                        <a:rPr lang="en-US" sz="1100" dirty="0">
                          <a:effectLst/>
                          <a:latin typeface="Calibri"/>
                          <a:ea typeface="Calibri"/>
                          <a:cs typeface="Arial"/>
                        </a:rPr>
                        <a:t> = 123;</a:t>
                      </a:r>
                    </a:p>
                    <a:p>
                      <a:pPr algn="r" rtl="1">
                        <a:lnSpc>
                          <a:spcPct val="115000"/>
                        </a:lnSpc>
                        <a:spcAft>
                          <a:spcPts val="0"/>
                        </a:spcAft>
                      </a:pPr>
                      <a:r>
                        <a:rPr lang="he-IL" sz="1100" dirty="0">
                          <a:effectLst/>
                          <a:latin typeface="Calibri"/>
                          <a:ea typeface="Calibri"/>
                          <a:cs typeface="Arial"/>
                        </a:rPr>
                        <a:t>המזהה </a:t>
                      </a:r>
                      <a:r>
                        <a:rPr lang="en-US" sz="1100" dirty="0" err="1">
                          <a:effectLst/>
                          <a:latin typeface="Calibri"/>
                          <a:ea typeface="Calibri"/>
                          <a:cs typeface="Arial"/>
                        </a:rPr>
                        <a:t>i</a:t>
                      </a:r>
                      <a:r>
                        <a:rPr lang="he-IL" sz="1100" dirty="0">
                          <a:effectLst/>
                          <a:latin typeface="Calibri"/>
                          <a:ea typeface="Calibri"/>
                          <a:cs typeface="Arial"/>
                        </a:rPr>
                        <a:t> מייצג את האובייקט עצמו</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15000"/>
                        </a:lnSpc>
                        <a:spcAft>
                          <a:spcPts val="0"/>
                        </a:spcAft>
                      </a:pPr>
                      <a:r>
                        <a:rPr lang="en-US" sz="1100" b="1" dirty="0">
                          <a:effectLst/>
                          <a:latin typeface="Calibri"/>
                          <a:ea typeface="Calibri"/>
                          <a:cs typeface="Arial"/>
                        </a:rPr>
                        <a:t>Contain references to objects </a:t>
                      </a:r>
                    </a:p>
                    <a:p>
                      <a:pPr algn="l" rtl="0">
                        <a:lnSpc>
                          <a:spcPct val="115000"/>
                        </a:lnSpc>
                        <a:spcAft>
                          <a:spcPts val="0"/>
                        </a:spcAft>
                      </a:pPr>
                      <a:r>
                        <a:rPr lang="en-US" sz="1100" dirty="0">
                          <a:effectLst/>
                          <a:latin typeface="Calibri"/>
                          <a:ea typeface="Calibri"/>
                          <a:cs typeface="Arial"/>
                        </a:rPr>
                        <a:t> </a:t>
                      </a:r>
                    </a:p>
                    <a:p>
                      <a:pPr algn="l" rtl="0">
                        <a:lnSpc>
                          <a:spcPct val="115000"/>
                        </a:lnSpc>
                        <a:spcAft>
                          <a:spcPts val="0"/>
                        </a:spcAft>
                      </a:pPr>
                      <a:r>
                        <a:rPr lang="en-US" sz="1100" dirty="0">
                          <a:effectLst/>
                          <a:latin typeface="Calibri"/>
                          <a:ea typeface="Calibri"/>
                          <a:cs typeface="Arial"/>
                        </a:rPr>
                        <a:t>string s = "Hello world";</a:t>
                      </a: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endParaRPr lang="he-IL"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המזהה </a:t>
                      </a:r>
                      <a:r>
                        <a:rPr lang="en-US" sz="1100" dirty="0">
                          <a:effectLst/>
                          <a:latin typeface="Calibri"/>
                          <a:ea typeface="Calibri"/>
                          <a:cs typeface="Arial"/>
                        </a:rPr>
                        <a:t>s</a:t>
                      </a:r>
                      <a:r>
                        <a:rPr lang="he-IL" sz="1100" dirty="0">
                          <a:effectLst/>
                          <a:latin typeface="Calibri"/>
                          <a:ea typeface="Calibri"/>
                          <a:cs typeface="Arial"/>
                        </a:rPr>
                        <a:t> מייצג הפניה לאובייקט</a:t>
                      </a:r>
                    </a:p>
                    <a:p>
                      <a:pPr algn="r" rtl="1">
                        <a:lnSpc>
                          <a:spcPct val="115000"/>
                        </a:lnSpc>
                        <a:spcAft>
                          <a:spcPts val="0"/>
                        </a:spcAft>
                      </a:pP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7167">
                <a:tc>
                  <a:txBody>
                    <a:bodyPr/>
                    <a:lstStyle/>
                    <a:p>
                      <a:pPr algn="r" rtl="1">
                        <a:lnSpc>
                          <a:spcPct val="115000"/>
                        </a:lnSpc>
                        <a:spcAft>
                          <a:spcPts val="0"/>
                        </a:spcAft>
                      </a:pPr>
                      <a:r>
                        <a:rPr lang="he-IL" sz="1100" b="1" dirty="0">
                          <a:effectLst/>
                          <a:latin typeface="Calibri"/>
                          <a:ea typeface="Calibri"/>
                          <a:cs typeface="Arial"/>
                        </a:rPr>
                        <a:t>סוגי הטיפוסים</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rtl="0">
                        <a:lnSpc>
                          <a:spcPct val="115000"/>
                        </a:lnSpc>
                        <a:spcAft>
                          <a:spcPts val="0"/>
                        </a:spcAft>
                        <a:buFont typeface="Times New Roman"/>
                        <a:buChar char="◦"/>
                      </a:pPr>
                      <a:r>
                        <a:rPr lang="en-US" sz="1100" dirty="0">
                          <a:effectLst/>
                          <a:latin typeface="Calibri"/>
                          <a:ea typeface="Calibri"/>
                          <a:cs typeface="Arial"/>
                        </a:rPr>
                        <a:t>Primitives		 </a:t>
                      </a:r>
                      <a:r>
                        <a:rPr lang="en-US" sz="1100" dirty="0" err="1">
                          <a:effectLst/>
                          <a:latin typeface="Calibri"/>
                          <a:ea typeface="Calibri"/>
                          <a:cs typeface="Arial"/>
                        </a:rPr>
                        <a:t>int</a:t>
                      </a:r>
                      <a:r>
                        <a:rPr lang="en-US" sz="1100" dirty="0">
                          <a:effectLst/>
                          <a:latin typeface="Calibri"/>
                          <a:ea typeface="Calibri"/>
                          <a:cs typeface="Arial"/>
                        </a:rPr>
                        <a:t> </a:t>
                      </a:r>
                      <a:r>
                        <a:rPr lang="en-US" sz="1100" dirty="0" err="1">
                          <a:effectLst/>
                          <a:latin typeface="Calibri"/>
                          <a:ea typeface="Calibri"/>
                          <a:cs typeface="Arial"/>
                        </a:rPr>
                        <a:t>i</a:t>
                      </a:r>
                      <a:r>
                        <a:rPr lang="en-US" sz="1100" dirty="0">
                          <a:effectLst/>
                          <a:latin typeface="Calibri"/>
                          <a:ea typeface="Calibri"/>
                          <a:cs typeface="Arial"/>
                        </a:rPr>
                        <a:t>;  double d; bool b;</a:t>
                      </a:r>
                    </a:p>
                    <a:p>
                      <a:pPr marL="342900" lvl="0" indent="-342900" algn="l" rtl="0">
                        <a:lnSpc>
                          <a:spcPct val="115000"/>
                        </a:lnSpc>
                        <a:spcAft>
                          <a:spcPts val="0"/>
                        </a:spcAft>
                        <a:buFont typeface="Times New Roman"/>
                        <a:buChar char="◦"/>
                      </a:pPr>
                      <a:r>
                        <a:rPr lang="en-US" sz="1100" dirty="0" err="1">
                          <a:effectLst/>
                          <a:latin typeface="Calibri"/>
                          <a:ea typeface="Calibri"/>
                          <a:cs typeface="Arial"/>
                        </a:rPr>
                        <a:t>Enums</a:t>
                      </a:r>
                      <a:r>
                        <a:rPr lang="en-US" sz="1100" dirty="0">
                          <a:effectLst/>
                          <a:latin typeface="Calibri"/>
                          <a:ea typeface="Calibri"/>
                          <a:cs typeface="Arial"/>
                        </a:rPr>
                        <a:t>		</a:t>
                      </a:r>
                      <a:r>
                        <a:rPr lang="en-US" sz="1100" dirty="0" err="1">
                          <a:effectLst/>
                          <a:latin typeface="Calibri"/>
                          <a:ea typeface="Calibri"/>
                          <a:cs typeface="Arial"/>
                        </a:rPr>
                        <a:t>enum</a:t>
                      </a:r>
                      <a:r>
                        <a:rPr lang="en-US" sz="1100" dirty="0">
                          <a:effectLst/>
                          <a:latin typeface="Calibri"/>
                          <a:ea typeface="Calibri"/>
                          <a:cs typeface="Arial"/>
                        </a:rPr>
                        <a:t> State { Off, On }</a:t>
                      </a:r>
                    </a:p>
                    <a:p>
                      <a:pPr marL="342900" lvl="0" indent="-342900" algn="l" rtl="0">
                        <a:lnSpc>
                          <a:spcPct val="115000"/>
                        </a:lnSpc>
                        <a:spcAft>
                          <a:spcPts val="0"/>
                        </a:spcAft>
                        <a:buFont typeface="Times New Roman"/>
                        <a:buChar char="◦"/>
                      </a:pPr>
                      <a:r>
                        <a:rPr lang="en-US" sz="1100" dirty="0" err="1">
                          <a:effectLst/>
                          <a:latin typeface="Calibri"/>
                          <a:ea typeface="Calibri"/>
                          <a:cs typeface="Arial"/>
                        </a:rPr>
                        <a:t>Structs</a:t>
                      </a:r>
                      <a:r>
                        <a:rPr lang="en-US" sz="1100" dirty="0">
                          <a:effectLst/>
                          <a:latin typeface="Calibri"/>
                          <a:ea typeface="Calibri"/>
                          <a:cs typeface="Arial"/>
                        </a:rPr>
                        <a:t>		</a:t>
                      </a:r>
                      <a:r>
                        <a:rPr lang="en-US" sz="1100" dirty="0" err="1">
                          <a:effectLst/>
                          <a:latin typeface="Calibri"/>
                          <a:ea typeface="Calibri"/>
                          <a:cs typeface="Arial"/>
                        </a:rPr>
                        <a:t>Struct</a:t>
                      </a:r>
                      <a:r>
                        <a:rPr lang="en-US" sz="1100" dirty="0">
                          <a:effectLst/>
                          <a:latin typeface="Calibri"/>
                          <a:ea typeface="Calibri"/>
                          <a:cs typeface="Arial"/>
                        </a:rPr>
                        <a:t> Point { </a:t>
                      </a:r>
                      <a:r>
                        <a:rPr lang="en-US" sz="1100" dirty="0" err="1">
                          <a:effectLst/>
                          <a:latin typeface="Calibri"/>
                          <a:ea typeface="Calibri"/>
                          <a:cs typeface="Arial"/>
                        </a:rPr>
                        <a:t>int</a:t>
                      </a:r>
                      <a:r>
                        <a:rPr lang="en-US" sz="1100" dirty="0">
                          <a:effectLst/>
                          <a:latin typeface="Calibri"/>
                          <a:ea typeface="Calibri"/>
                          <a:cs typeface="Arial"/>
                        </a:rPr>
                        <a:t> x, y; }</a:t>
                      </a: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l" rtl="0">
                        <a:lnSpc>
                          <a:spcPct val="115000"/>
                        </a:lnSpc>
                        <a:spcAft>
                          <a:spcPts val="0"/>
                        </a:spcAft>
                        <a:buFont typeface="Times New Roman"/>
                        <a:buChar char="◦"/>
                        <a:tabLst>
                          <a:tab pos="228600" algn="l"/>
                        </a:tabLst>
                      </a:pPr>
                      <a:r>
                        <a:rPr lang="en-US" sz="1100" dirty="0">
                          <a:effectLst/>
                          <a:latin typeface="Calibri"/>
                          <a:ea typeface="Calibri"/>
                          <a:cs typeface="Arial"/>
                        </a:rPr>
                        <a:t>Classes	class Foo {...}</a:t>
                      </a:r>
                    </a:p>
                    <a:p>
                      <a:pPr marL="342900" lvl="0" indent="-342900" algn="l" rtl="0">
                        <a:lnSpc>
                          <a:spcPct val="115000"/>
                        </a:lnSpc>
                        <a:spcAft>
                          <a:spcPts val="0"/>
                        </a:spcAft>
                        <a:buFont typeface="Times New Roman"/>
                        <a:buChar char="◦"/>
                        <a:tabLst>
                          <a:tab pos="228600" algn="l"/>
                        </a:tabLst>
                      </a:pPr>
                      <a:r>
                        <a:rPr lang="en-US" sz="1100" dirty="0">
                          <a:effectLst/>
                          <a:latin typeface="Calibri"/>
                          <a:ea typeface="Calibri"/>
                          <a:cs typeface="Arial"/>
                        </a:rPr>
                        <a:t>String           </a:t>
                      </a:r>
                      <a:r>
                        <a:rPr lang="en-US" sz="1100" dirty="0" err="1">
                          <a:effectLst/>
                          <a:latin typeface="Calibri"/>
                          <a:ea typeface="Calibri"/>
                          <a:cs typeface="Arial"/>
                        </a:rPr>
                        <a:t>string</a:t>
                      </a:r>
                      <a:r>
                        <a:rPr lang="en-US" sz="1100" dirty="0">
                          <a:effectLst/>
                          <a:latin typeface="Calibri"/>
                          <a:ea typeface="Calibri"/>
                          <a:cs typeface="Arial"/>
                        </a:rPr>
                        <a:t> s = "Hello world";</a:t>
                      </a:r>
                    </a:p>
                    <a:p>
                      <a:pPr marL="342900" lvl="0" indent="-342900" algn="l" rtl="0">
                        <a:lnSpc>
                          <a:spcPct val="115000"/>
                        </a:lnSpc>
                        <a:spcAft>
                          <a:spcPts val="0"/>
                        </a:spcAft>
                        <a:buFont typeface="Times New Roman"/>
                        <a:buChar char="◦"/>
                        <a:tabLst>
                          <a:tab pos="228600" algn="l"/>
                        </a:tabLst>
                      </a:pPr>
                      <a:r>
                        <a:rPr lang="en-US" sz="1100" dirty="0">
                          <a:effectLst/>
                          <a:latin typeface="Calibri"/>
                          <a:ea typeface="Calibri"/>
                          <a:cs typeface="Arial"/>
                        </a:rPr>
                        <a:t>Interfaces</a:t>
                      </a:r>
                      <a:r>
                        <a:rPr lang="he-IL" sz="1100" dirty="0">
                          <a:effectLst/>
                          <a:latin typeface="Calibri"/>
                          <a:ea typeface="Calibri"/>
                          <a:cs typeface="Arial"/>
                        </a:rPr>
                        <a:t> </a:t>
                      </a:r>
                      <a:r>
                        <a:rPr lang="en-US" sz="1100" dirty="0">
                          <a:effectLst/>
                          <a:latin typeface="Calibri"/>
                          <a:ea typeface="Calibri"/>
                          <a:cs typeface="Arial"/>
                        </a:rPr>
                        <a:t>interface </a:t>
                      </a:r>
                      <a:r>
                        <a:rPr lang="en-US" sz="1100" dirty="0" err="1">
                          <a:effectLst/>
                          <a:latin typeface="Calibri"/>
                          <a:ea typeface="Calibri"/>
                          <a:cs typeface="Arial"/>
                        </a:rPr>
                        <a:t>IFoo</a:t>
                      </a:r>
                      <a:r>
                        <a:rPr lang="en-US" sz="1100" dirty="0">
                          <a:effectLst/>
                          <a:latin typeface="Calibri"/>
                          <a:ea typeface="Calibri"/>
                          <a:cs typeface="Arial"/>
                        </a:rPr>
                        <a:t> {...}</a:t>
                      </a:r>
                    </a:p>
                    <a:p>
                      <a:pPr marL="342900" lvl="0" indent="-342900" algn="l" rtl="0">
                        <a:lnSpc>
                          <a:spcPct val="115000"/>
                        </a:lnSpc>
                        <a:spcAft>
                          <a:spcPts val="0"/>
                        </a:spcAft>
                        <a:buFont typeface="Times New Roman"/>
                        <a:buChar char="◦"/>
                        <a:tabLst>
                          <a:tab pos="228600" algn="l"/>
                        </a:tabLst>
                      </a:pPr>
                      <a:r>
                        <a:rPr lang="en-US" sz="1100" dirty="0">
                          <a:effectLst/>
                          <a:latin typeface="Calibri"/>
                          <a:ea typeface="Calibri"/>
                          <a:cs typeface="Arial"/>
                        </a:rPr>
                        <a:t>Arrays	string[] a = new string[10];</a:t>
                      </a:r>
                    </a:p>
                    <a:p>
                      <a:pPr marL="342900" lvl="0" indent="-342900" algn="l" rtl="0">
                        <a:lnSpc>
                          <a:spcPct val="115000"/>
                        </a:lnSpc>
                        <a:spcAft>
                          <a:spcPts val="0"/>
                        </a:spcAft>
                        <a:buFont typeface="Times New Roman"/>
                        <a:buChar char="◦"/>
                        <a:tabLst>
                          <a:tab pos="228600" algn="l"/>
                        </a:tabLst>
                      </a:pPr>
                      <a:r>
                        <a:rPr lang="en-US" sz="1100" dirty="0">
                          <a:effectLst/>
                          <a:latin typeface="Calibri"/>
                          <a:ea typeface="Calibri"/>
                          <a:cs typeface="Arial"/>
                        </a:rPr>
                        <a:t>Delegates</a:t>
                      </a:r>
                      <a:r>
                        <a:rPr lang="he-IL" sz="1100" dirty="0">
                          <a:effectLst/>
                          <a:latin typeface="Calibri"/>
                          <a:ea typeface="Calibri"/>
                          <a:cs typeface="Arial"/>
                        </a:rPr>
                        <a:t> </a:t>
                      </a:r>
                      <a:r>
                        <a:rPr lang="en-US" sz="1100" dirty="0">
                          <a:effectLst/>
                          <a:latin typeface="Calibri"/>
                          <a:ea typeface="Calibri"/>
                          <a:cs typeface="Arial"/>
                        </a:rPr>
                        <a:t>delegate void Empty();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7612">
                <a:tc>
                  <a:txBody>
                    <a:bodyPr/>
                    <a:lstStyle/>
                    <a:p>
                      <a:pPr algn="r" rtl="1">
                        <a:lnSpc>
                          <a:spcPct val="115000"/>
                        </a:lnSpc>
                        <a:spcAft>
                          <a:spcPts val="0"/>
                        </a:spcAft>
                      </a:pPr>
                      <a:r>
                        <a:rPr lang="he-IL" sz="1100" b="1">
                          <a:effectLst/>
                          <a:latin typeface="Calibri"/>
                          <a:ea typeface="Calibri"/>
                          <a:cs typeface="Arial"/>
                        </a:rPr>
                        <a:t>יורש מ</a:t>
                      </a:r>
                      <a:endParaRPr lang="en-US" sz="11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יורשים מ </a:t>
                      </a:r>
                      <a:r>
                        <a:rPr lang="en-US" sz="1100" dirty="0" err="1">
                          <a:effectLst/>
                          <a:latin typeface="Calibri"/>
                          <a:ea typeface="Calibri"/>
                          <a:cs typeface="Arial"/>
                        </a:rPr>
                        <a:t>ValueType</a:t>
                      </a:r>
                      <a:r>
                        <a:rPr lang="he-IL" sz="1100" dirty="0">
                          <a:effectLst/>
                          <a:latin typeface="Calibri"/>
                          <a:ea typeface="Calibri"/>
                          <a:cs typeface="Arial"/>
                        </a:rPr>
                        <a:t> שיורש מ </a:t>
                      </a:r>
                      <a:r>
                        <a:rPr lang="en-US" sz="1100" dirty="0">
                          <a:effectLst/>
                          <a:latin typeface="Calibri"/>
                          <a:ea typeface="Calibri"/>
                          <a:cs typeface="Arial"/>
                        </a:rPr>
                        <a:t>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יורשים מ </a:t>
                      </a:r>
                      <a:r>
                        <a:rPr lang="en-US" sz="1100" dirty="0">
                          <a:effectLst/>
                          <a:latin typeface="Calibri"/>
                          <a:ea typeface="Calibri"/>
                          <a:cs typeface="Arial"/>
                        </a:rPr>
                        <a:t>Object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82835">
                <a:tc>
                  <a:txBody>
                    <a:bodyPr/>
                    <a:lstStyle/>
                    <a:p>
                      <a:pPr algn="r" rtl="1">
                        <a:lnSpc>
                          <a:spcPct val="115000"/>
                        </a:lnSpc>
                        <a:spcAft>
                          <a:spcPts val="0"/>
                        </a:spcAft>
                      </a:pPr>
                      <a:r>
                        <a:rPr lang="he-IL" sz="1100" b="1" dirty="0">
                          <a:effectLst/>
                          <a:latin typeface="Calibri"/>
                          <a:ea typeface="Calibri"/>
                          <a:cs typeface="Arial"/>
                        </a:rPr>
                        <a:t>מאפשר ירושה</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לא ניתן לרשת ממנו ולא יכול לרשת מאף אחד (פרט לאינטרפייס וכמובן שיורש מ </a:t>
                      </a:r>
                      <a:r>
                        <a:rPr lang="en-US" sz="1100" dirty="0" err="1">
                          <a:effectLst/>
                          <a:latin typeface="Calibri"/>
                          <a:ea typeface="Calibri"/>
                          <a:cs typeface="Arial"/>
                        </a:rPr>
                        <a:t>ValueType</a:t>
                      </a:r>
                      <a:r>
                        <a:rPr lang="he-IL" sz="1100" dirty="0">
                          <a:effectLst/>
                          <a:latin typeface="Calibri"/>
                          <a:ea typeface="Calibri"/>
                          <a:cs typeface="Arial"/>
                        </a:rPr>
                        <a:t> שיורש מ </a:t>
                      </a:r>
                      <a:r>
                        <a:rPr lang="en-US" sz="1100" dirty="0">
                          <a:effectLst/>
                          <a:latin typeface="Calibri"/>
                          <a:ea typeface="Calibri"/>
                          <a:cs typeface="Arial"/>
                        </a:rPr>
                        <a:t>Object</a:t>
                      </a:r>
                      <a:r>
                        <a:rPr lang="he-IL" sz="1100" dirty="0">
                          <a:effectLst/>
                          <a:latin typeface="Calibri"/>
                          <a:ea typeface="Calibri"/>
                          <a:cs typeface="Arial"/>
                        </a:rPr>
                        <a:t>)</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ניתן לרשת ממנו ויכול לרשת ממחלקה אחרת (אחת בלבד) וגם מאינטרפייס</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75982">
                <a:tc>
                  <a:txBody>
                    <a:bodyPr/>
                    <a:lstStyle/>
                    <a:p>
                      <a:pPr algn="r" rtl="1">
                        <a:lnSpc>
                          <a:spcPct val="115000"/>
                        </a:lnSpc>
                        <a:spcAft>
                          <a:spcPts val="0"/>
                        </a:spcAft>
                      </a:pPr>
                      <a:r>
                        <a:rPr lang="en-US" sz="1100" b="1" dirty="0">
                          <a:effectLst/>
                          <a:latin typeface="Calibri"/>
                          <a:ea typeface="Calibri"/>
                          <a:cs typeface="Arial"/>
                        </a:rPr>
                        <a:t>null</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לא יכול להיות </a:t>
                      </a:r>
                      <a:r>
                        <a:rPr lang="en-US" sz="1100" dirty="0">
                          <a:effectLst/>
                          <a:latin typeface="Calibri"/>
                          <a:ea typeface="Calibri"/>
                          <a:cs typeface="Arial"/>
                        </a:rPr>
                        <a:t>null</a:t>
                      </a:r>
                    </a:p>
                    <a:p>
                      <a:pPr algn="r" rtl="1">
                        <a:lnSpc>
                          <a:spcPct val="115000"/>
                        </a:lnSpc>
                        <a:spcAft>
                          <a:spcPts val="0"/>
                        </a:spcAft>
                      </a:pPr>
                      <a:r>
                        <a:rPr lang="he-IL" sz="950" dirty="0">
                          <a:solidFill>
                            <a:srgbClr val="2B91AF"/>
                          </a:solidFill>
                          <a:effectLst/>
                          <a:highlight>
                            <a:srgbClr val="FFFFFF"/>
                          </a:highlight>
                          <a:latin typeface="Calibri"/>
                          <a:ea typeface="Calibri"/>
                          <a:cs typeface="Consolas"/>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Struct A;</a:t>
                      </a:r>
                      <a:endParaRPr lang="en-US" sz="1100" dirty="0">
                        <a:effectLst/>
                        <a:latin typeface="Calibri"/>
                        <a:ea typeface="Calibri"/>
                        <a:cs typeface="Arial"/>
                      </a:endParaRPr>
                    </a:p>
                    <a:p>
                      <a:pPr algn="r" rtl="1">
                        <a:lnSpc>
                          <a:spcPct val="115000"/>
                        </a:lnSpc>
                        <a:spcAft>
                          <a:spcPts val="0"/>
                        </a:spcAft>
                      </a:pPr>
                      <a:r>
                        <a:rPr lang="he-IL" sz="950" dirty="0">
                          <a:solidFill>
                            <a:srgbClr val="2B91AF"/>
                          </a:solidFill>
                          <a:effectLst/>
                          <a:highlight>
                            <a:srgbClr val="FFFFFF"/>
                          </a:highlight>
                          <a:latin typeface="Calibri"/>
                          <a:ea typeface="Calibri"/>
                          <a:cs typeface="Consolas"/>
                        </a:rPr>
                        <a:t>  </a:t>
                      </a:r>
                      <a:r>
                        <a:rPr lang="en-US" sz="950" dirty="0">
                          <a:solidFill>
                            <a:srgbClr val="2B91AF"/>
                          </a:solidFill>
                          <a:effectLst/>
                          <a:highlight>
                            <a:srgbClr val="FFFFFF"/>
                          </a:highlight>
                          <a:latin typeface="Consolas"/>
                          <a:ea typeface="Calibri"/>
                          <a:cs typeface="Arial"/>
                        </a:rPr>
                        <a:t>A</a:t>
                      </a:r>
                      <a:r>
                        <a:rPr lang="en-US" sz="950" dirty="0">
                          <a:solidFill>
                            <a:srgbClr val="000000"/>
                          </a:solidFill>
                          <a:effectLst/>
                          <a:highlight>
                            <a:srgbClr val="FFFFFF"/>
                          </a:highlight>
                          <a:latin typeface="Consolas"/>
                          <a:ea typeface="Calibri"/>
                          <a:cs typeface="Arial"/>
                        </a:rPr>
                        <a:t> a = </a:t>
                      </a:r>
                      <a:r>
                        <a:rPr lang="en-US" sz="950" dirty="0">
                          <a:solidFill>
                            <a:srgbClr val="0000FF"/>
                          </a:solidFill>
                          <a:effectLst/>
                          <a:highlight>
                            <a:srgbClr val="FFFFFF"/>
                          </a:highlight>
                          <a:latin typeface="Consolas"/>
                          <a:ea typeface="Calibri"/>
                          <a:cs typeface="Arial"/>
                        </a:rPr>
                        <a:t>null</a:t>
                      </a:r>
                      <a:r>
                        <a:rPr lang="en-US" sz="950" dirty="0">
                          <a:solidFill>
                            <a:srgbClr val="000000"/>
                          </a:solidFill>
                          <a:effectLst/>
                          <a:highlight>
                            <a:srgbClr val="FFFFFF"/>
                          </a:highlight>
                          <a:latin typeface="Consolas"/>
                          <a:ea typeface="Calibri"/>
                          <a:cs typeface="Arial"/>
                        </a:rPr>
                        <a:t>; </a:t>
                      </a:r>
                      <a:r>
                        <a:rPr lang="en-US" sz="950" dirty="0">
                          <a:solidFill>
                            <a:srgbClr val="008000"/>
                          </a:solidFill>
                          <a:effectLst/>
                          <a:highlight>
                            <a:srgbClr val="FFFFFF"/>
                          </a:highlight>
                          <a:latin typeface="Consolas"/>
                          <a:ea typeface="Calibri"/>
                          <a:cs typeface="Arial"/>
                        </a:rPr>
                        <a:t>//compilation error</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יכול להיות </a:t>
                      </a:r>
                      <a:r>
                        <a:rPr lang="en-US" sz="1100" dirty="0">
                          <a:effectLst/>
                          <a:latin typeface="Calibri"/>
                          <a:ea typeface="Calibri"/>
                          <a:cs typeface="Arial"/>
                        </a:rPr>
                        <a:t>null</a:t>
                      </a: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Class B;</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 b = </a:t>
                      </a:r>
                      <a:r>
                        <a:rPr lang="en-US" sz="950" dirty="0">
                          <a:solidFill>
                            <a:srgbClr val="0000FF"/>
                          </a:solidFill>
                          <a:effectLst/>
                          <a:highlight>
                            <a:srgbClr val="FFFFFF"/>
                          </a:highlight>
                          <a:latin typeface="Consolas"/>
                          <a:ea typeface="Calibri"/>
                          <a:cs typeface="Arial"/>
                        </a:rPr>
                        <a:t>null</a:t>
                      </a:r>
                      <a:r>
                        <a:rPr lang="en-US" sz="950" dirty="0">
                          <a:solidFill>
                            <a:srgbClr val="000000"/>
                          </a:solidFill>
                          <a:effectLst/>
                          <a:highlight>
                            <a:srgbClr val="FFFFFF"/>
                          </a:highlight>
                          <a:latin typeface="Consolas"/>
                          <a:ea typeface="Calibri"/>
                          <a:cs typeface="Arial"/>
                        </a:rPr>
                        <a:t>; </a:t>
                      </a:r>
                      <a:r>
                        <a:rPr lang="en-US" sz="950" dirty="0">
                          <a:solidFill>
                            <a:srgbClr val="008000"/>
                          </a:solidFill>
                          <a:effectLst/>
                          <a:highlight>
                            <a:srgbClr val="FFFFFF"/>
                          </a:highlight>
                          <a:latin typeface="Consolas"/>
                          <a:ea typeface="Calibri"/>
                          <a:cs typeface="Arial"/>
                        </a:rPr>
                        <a:t>//OK</a:t>
                      </a:r>
                      <a:endParaRPr lang="en-US" sz="1100" dirty="0">
                        <a:effectLst/>
                        <a:latin typeface="Calibri"/>
                        <a:ea typeface="Calibri"/>
                        <a:cs typeface="Arial"/>
                      </a:endParaRPr>
                    </a:p>
                    <a:p>
                      <a:pPr algn="r" rtl="1">
                        <a:lnSpc>
                          <a:spcPct val="115000"/>
                        </a:lnSpc>
                        <a:spcAft>
                          <a:spcPts val="0"/>
                        </a:spcAft>
                      </a:pPr>
                      <a:r>
                        <a:rPr lang="en-US" sz="1100" dirty="0">
                          <a:effectLst/>
                          <a:latin typeface="Calibri"/>
                          <a:ea typeface="Calibri"/>
                          <a:cs typeface="Arial"/>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4100" name="תמונה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5921" y="2295698"/>
            <a:ext cx="1235075" cy="4651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תמונה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4575" y="2348881"/>
            <a:ext cx="2560638" cy="35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6782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88640"/>
            <a:ext cx="7992888" cy="576064"/>
          </a:xfrm>
        </p:spPr>
        <p:txBody>
          <a:bodyPr>
            <a:normAutofit/>
          </a:bodyPr>
          <a:lstStyle/>
          <a:p>
            <a:pPr algn="r"/>
            <a:r>
              <a:rPr lang="he-IL" sz="2800" dirty="0"/>
              <a:t>השוואה בין </a:t>
            </a:r>
            <a:r>
              <a:rPr lang="en-US" sz="2800" dirty="0"/>
              <a:t>Value Type</a:t>
            </a:r>
            <a:r>
              <a:rPr lang="he-IL" sz="2800" dirty="0"/>
              <a:t> לבין </a:t>
            </a:r>
            <a:r>
              <a:rPr lang="en-US" sz="2800" dirty="0"/>
              <a:t>Reference Type</a:t>
            </a:r>
            <a:endParaRPr lang="he-IL" sz="2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133</a:t>
            </a:fld>
            <a:endParaRPr lang="he-IL">
              <a:solidFill>
                <a:srgbClr val="B13F9A"/>
              </a:solidFill>
              <a:latin typeface="Trebuchet MS"/>
              <a:cs typeface="Gisha" panose="020B0502040204020203" pitchFamily="34" charset="-79"/>
            </a:endParaRPr>
          </a:p>
        </p:txBody>
      </p:sp>
      <p:graphicFrame>
        <p:nvGraphicFramePr>
          <p:cNvPr id="6" name="Table 5"/>
          <p:cNvGraphicFramePr>
            <a:graphicFrameLocks noGrp="1"/>
          </p:cNvGraphicFramePr>
          <p:nvPr/>
        </p:nvGraphicFramePr>
        <p:xfrm>
          <a:off x="2135561" y="980729"/>
          <a:ext cx="7309501" cy="5326107"/>
        </p:xfrm>
        <a:graphic>
          <a:graphicData uri="http://schemas.openxmlformats.org/drawingml/2006/table">
            <a:tbl>
              <a:tblPr rtl="1" firstRow="1" firstCol="1" bandRow="1"/>
              <a:tblGrid>
                <a:gridCol w="804716">
                  <a:extLst>
                    <a:ext uri="{9D8B030D-6E8A-4147-A177-3AD203B41FA5}">
                      <a16:colId xmlns:a16="http://schemas.microsoft.com/office/drawing/2014/main" val="20000"/>
                    </a:ext>
                  </a:extLst>
                </a:gridCol>
                <a:gridCol w="3302158">
                  <a:extLst>
                    <a:ext uri="{9D8B030D-6E8A-4147-A177-3AD203B41FA5}">
                      <a16:colId xmlns:a16="http://schemas.microsoft.com/office/drawing/2014/main" val="20001"/>
                    </a:ext>
                  </a:extLst>
                </a:gridCol>
                <a:gridCol w="3202627">
                  <a:extLst>
                    <a:ext uri="{9D8B030D-6E8A-4147-A177-3AD203B41FA5}">
                      <a16:colId xmlns:a16="http://schemas.microsoft.com/office/drawing/2014/main" val="20002"/>
                    </a:ext>
                  </a:extLst>
                </a:gridCol>
              </a:tblGrid>
              <a:tr h="227612">
                <a:tc>
                  <a:txBody>
                    <a:bodyPr/>
                    <a:lstStyle/>
                    <a:p>
                      <a:pPr algn="ctr" rtl="1">
                        <a:lnSpc>
                          <a:spcPct val="115000"/>
                        </a:lnSpc>
                        <a:spcAft>
                          <a:spcPts val="0"/>
                        </a:spcAft>
                      </a:pPr>
                      <a:r>
                        <a:rPr lang="he-IL" sz="1100" b="1"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dirty="0">
                          <a:effectLst/>
                          <a:latin typeface="Calibri"/>
                          <a:ea typeface="Calibri"/>
                          <a:cs typeface="Arial"/>
                        </a:rPr>
                        <a:t>Value Type</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dirty="0">
                          <a:effectLst/>
                          <a:latin typeface="Calibri"/>
                          <a:ea typeface="Calibri"/>
                          <a:cs typeface="Arial"/>
                        </a:rPr>
                        <a:t>Reference Type</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5223">
                <a:tc>
                  <a:txBody>
                    <a:bodyPr/>
                    <a:lstStyle/>
                    <a:p>
                      <a:pPr algn="r" rtl="1">
                        <a:lnSpc>
                          <a:spcPct val="115000"/>
                        </a:lnSpc>
                        <a:spcAft>
                          <a:spcPts val="0"/>
                        </a:spcAft>
                      </a:pPr>
                      <a:r>
                        <a:rPr lang="he-IL" sz="1100" b="1" dirty="0">
                          <a:effectLst/>
                          <a:latin typeface="Calibri"/>
                          <a:ea typeface="Calibri"/>
                          <a:cs typeface="Arial"/>
                        </a:rPr>
                        <a:t>בנאי</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בנאי ברירת מחדל נוצר אוטומטית ומאתחל את כל המשתנים הפנימיים ל </a:t>
                      </a:r>
                      <a:r>
                        <a:rPr lang="en-US" sz="1100" dirty="0">
                          <a:effectLst/>
                          <a:latin typeface="Calibri"/>
                          <a:ea typeface="Calibri"/>
                          <a:cs typeface="Arial"/>
                        </a:rPr>
                        <a:t>0,false,null</a:t>
                      </a:r>
                    </a:p>
                    <a:p>
                      <a:pPr algn="r" rtl="1">
                        <a:lnSpc>
                          <a:spcPct val="115000"/>
                        </a:lnSpc>
                        <a:spcAft>
                          <a:spcPts val="0"/>
                        </a:spcAft>
                      </a:pPr>
                      <a:r>
                        <a:rPr lang="he-IL" sz="1100" dirty="0">
                          <a:effectLst/>
                          <a:latin typeface="Calibri"/>
                          <a:ea typeface="Calibri"/>
                          <a:cs typeface="Arial"/>
                        </a:rPr>
                        <a:t>ולא ניתן לדרוס אותו</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אך ניתן ליצור בנאי נוסף שמקבל פרמטרים</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אם לא הוגדר בנאי יווצר בנאי ברירת מחדל</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אם הוגדר בנאי ללא פרמטרים הוא ידרוס את בנאי הברירת מחדל</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אם הוגדר </a:t>
                      </a:r>
                      <a:r>
                        <a:rPr lang="he-IL" sz="1100" b="1" dirty="0">
                          <a:effectLst/>
                          <a:latin typeface="Calibri"/>
                          <a:ea typeface="Calibri"/>
                          <a:cs typeface="Arial"/>
                        </a:rPr>
                        <a:t>רק</a:t>
                      </a:r>
                      <a:r>
                        <a:rPr lang="he-IL" sz="1100" dirty="0">
                          <a:effectLst/>
                          <a:latin typeface="Calibri"/>
                          <a:ea typeface="Calibri"/>
                          <a:cs typeface="Arial"/>
                        </a:rPr>
                        <a:t> בנאי עם פרמטרים אז הוא מבטל את בנאי ברירת המחדל</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8618">
                <a:tc>
                  <a:txBody>
                    <a:bodyPr/>
                    <a:lstStyle/>
                    <a:p>
                      <a:pPr algn="r" rtl="1">
                        <a:lnSpc>
                          <a:spcPct val="115000"/>
                        </a:lnSpc>
                        <a:spcAft>
                          <a:spcPts val="0"/>
                        </a:spcAft>
                      </a:pPr>
                      <a:r>
                        <a:rPr lang="he-IL" sz="1100" b="1" dirty="0">
                          <a:effectLst/>
                          <a:latin typeface="Calibri"/>
                          <a:ea typeface="Calibri"/>
                          <a:cs typeface="Arial"/>
                        </a:rPr>
                        <a:t>הורס</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אין</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יש</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97167">
                <a:tc>
                  <a:txBody>
                    <a:bodyPr/>
                    <a:lstStyle/>
                    <a:p>
                      <a:pPr algn="r" rtl="1">
                        <a:lnSpc>
                          <a:spcPct val="115000"/>
                        </a:lnSpc>
                        <a:spcAft>
                          <a:spcPts val="0"/>
                        </a:spcAft>
                      </a:pPr>
                      <a:r>
                        <a:rPr lang="he-IL" sz="1100" b="1" dirty="0">
                          <a:effectLst/>
                          <a:latin typeface="Calibri"/>
                          <a:ea typeface="Calibri"/>
                          <a:cs typeface="Arial"/>
                        </a:rPr>
                        <a:t>אתחול / הקצאה</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בהצהרה נוצר אובייקט עם ערך ברירת מחדל אך אי אפשר להשתמש ללא אתחול השדות או ללא קריאה ל </a:t>
                      </a:r>
                      <a:r>
                        <a:rPr lang="en-US" sz="1100" dirty="0">
                          <a:effectLst/>
                          <a:latin typeface="Calibri"/>
                          <a:ea typeface="Calibri"/>
                          <a:cs typeface="Arial"/>
                        </a:rPr>
                        <a:t> new</a:t>
                      </a:r>
                      <a:r>
                        <a:rPr lang="he-IL" sz="1100" dirty="0">
                          <a:effectLst/>
                          <a:latin typeface="Calibri"/>
                          <a:ea typeface="Calibri"/>
                          <a:cs typeface="Arial"/>
                        </a:rPr>
                        <a:t> שמאתחל את השדות.</a:t>
                      </a:r>
                      <a:endParaRPr lang="en-US" sz="1100" dirty="0">
                        <a:effectLst/>
                        <a:latin typeface="Calibri"/>
                        <a:ea typeface="Calibri"/>
                        <a:cs typeface="Arial"/>
                      </a:endParaRPr>
                    </a:p>
                    <a:p>
                      <a:pPr algn="l" rtl="0">
                        <a:lnSpc>
                          <a:spcPct val="115000"/>
                        </a:lnSpc>
                        <a:spcAft>
                          <a:spcPts val="0"/>
                        </a:spcAft>
                      </a:pPr>
                      <a:r>
                        <a:rPr lang="en-US" sz="950" dirty="0" err="1">
                          <a:solidFill>
                            <a:srgbClr val="0000FF"/>
                          </a:solidFill>
                          <a:effectLst/>
                          <a:highlight>
                            <a:srgbClr val="FFFFFF"/>
                          </a:highlight>
                          <a:latin typeface="Consolas"/>
                          <a:ea typeface="Calibri"/>
                          <a:cs typeface="Arial"/>
                        </a:rPr>
                        <a:t>int</a:t>
                      </a:r>
                      <a:r>
                        <a:rPr lang="en-US" sz="950" dirty="0">
                          <a:solidFill>
                            <a:srgbClr val="000000"/>
                          </a:solidFill>
                          <a:effectLst/>
                          <a:highlight>
                            <a:srgbClr val="FFFFFF"/>
                          </a:highlight>
                          <a:latin typeface="Consolas"/>
                          <a:ea typeface="Calibri"/>
                          <a:cs typeface="Arial"/>
                        </a:rPr>
                        <a:t> </a:t>
                      </a:r>
                      <a:r>
                        <a:rPr lang="en-US" sz="950" dirty="0" err="1">
                          <a:solidFill>
                            <a:srgbClr val="000000"/>
                          </a:solidFill>
                          <a:effectLst/>
                          <a:highlight>
                            <a:srgbClr val="FFFFFF"/>
                          </a:highlight>
                          <a:latin typeface="Consolas"/>
                          <a:ea typeface="Calibri"/>
                          <a:cs typeface="Arial"/>
                        </a:rPr>
                        <a:t>i</a:t>
                      </a: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a:t>
                      </a:r>
                      <a:r>
                        <a:rPr lang="en-US" sz="950" dirty="0" err="1">
                          <a:solidFill>
                            <a:srgbClr val="000000"/>
                          </a:solidFill>
                          <a:effectLst/>
                          <a:highlight>
                            <a:srgbClr val="FFFFFF"/>
                          </a:highlight>
                          <a:latin typeface="Consolas"/>
                          <a:ea typeface="Calibri"/>
                          <a:cs typeface="Arial"/>
                        </a:rPr>
                        <a:t>i</a:t>
                      </a:r>
                      <a:r>
                        <a:rPr lang="en-US" sz="950" dirty="0">
                          <a:solidFill>
                            <a:srgbClr val="000000"/>
                          </a:solidFill>
                          <a:effectLst/>
                          <a:highlight>
                            <a:srgbClr val="FFFFFF"/>
                          </a:highlight>
                          <a:latin typeface="Consolas"/>
                          <a:ea typeface="Calibri"/>
                          <a:cs typeface="Arial"/>
                        </a:rPr>
                        <a:t>); </a:t>
                      </a:r>
                      <a:r>
                        <a:rPr lang="en-US" sz="950" dirty="0">
                          <a:solidFill>
                            <a:srgbClr val="008000"/>
                          </a:solidFill>
                          <a:effectLst/>
                          <a:highlight>
                            <a:srgbClr val="FFFFFF"/>
                          </a:highlight>
                          <a:latin typeface="Consolas"/>
                          <a:ea typeface="Calibri"/>
                          <a:cs typeface="Arial"/>
                        </a:rPr>
                        <a:t>//compilation error</a:t>
                      </a:r>
                      <a:endParaRPr lang="en-US" sz="1100" dirty="0">
                        <a:effectLst/>
                        <a:latin typeface="Calibri"/>
                        <a:ea typeface="Calibri"/>
                        <a:cs typeface="Arial"/>
                      </a:endParaRPr>
                    </a:p>
                    <a:p>
                      <a:pPr algn="l" rtl="0">
                        <a:lnSpc>
                          <a:spcPct val="115000"/>
                        </a:lnSpc>
                        <a:spcAft>
                          <a:spcPts val="0"/>
                        </a:spcAft>
                      </a:pPr>
                      <a:r>
                        <a:rPr lang="en-US" sz="950" dirty="0">
                          <a:solidFill>
                            <a:srgbClr val="0000FF"/>
                          </a:solidFill>
                          <a:effectLst/>
                          <a:highlight>
                            <a:srgbClr val="FFFFFF"/>
                          </a:highlight>
                          <a:latin typeface="Consolas"/>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err="1">
                          <a:solidFill>
                            <a:srgbClr val="0000FF"/>
                          </a:solidFill>
                          <a:effectLst/>
                          <a:highlight>
                            <a:srgbClr val="FFFFFF"/>
                          </a:highlight>
                          <a:latin typeface="Consolas"/>
                          <a:ea typeface="Calibri"/>
                          <a:cs typeface="Arial"/>
                        </a:rPr>
                        <a:t>int</a:t>
                      </a:r>
                      <a:r>
                        <a:rPr lang="en-US" sz="950" dirty="0">
                          <a:solidFill>
                            <a:srgbClr val="000000"/>
                          </a:solidFill>
                          <a:effectLst/>
                          <a:highlight>
                            <a:srgbClr val="FFFFFF"/>
                          </a:highlight>
                          <a:latin typeface="Consolas"/>
                          <a:ea typeface="Calibri"/>
                          <a:cs typeface="Arial"/>
                        </a:rPr>
                        <a:t> j=4;</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(j); </a:t>
                      </a:r>
                      <a:r>
                        <a:rPr lang="en-US" sz="950" dirty="0">
                          <a:solidFill>
                            <a:srgbClr val="008000"/>
                          </a:solidFill>
                          <a:effectLst/>
                          <a:highlight>
                            <a:srgbClr val="FFFFFF"/>
                          </a:highlight>
                          <a:latin typeface="Consolas"/>
                          <a:ea typeface="Calibri"/>
                          <a:cs typeface="Arial"/>
                        </a:rPr>
                        <a:t>//OK</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err="1">
                          <a:solidFill>
                            <a:srgbClr val="0000FF"/>
                          </a:solidFill>
                          <a:effectLst/>
                          <a:highlight>
                            <a:srgbClr val="FFFFFF"/>
                          </a:highlight>
                          <a:latin typeface="Consolas"/>
                          <a:ea typeface="Calibri"/>
                          <a:cs typeface="Arial"/>
                        </a:rPr>
                        <a:t>struct</a:t>
                      </a:r>
                      <a:r>
                        <a:rPr lang="en-US" sz="950" dirty="0">
                          <a:solidFill>
                            <a:srgbClr val="000000"/>
                          </a:solidFill>
                          <a:effectLst/>
                          <a:highlight>
                            <a:srgbClr val="FFFFFF"/>
                          </a:highlight>
                          <a:latin typeface="Consolas"/>
                          <a:ea typeface="Calibri"/>
                          <a:cs typeface="Arial"/>
                        </a:rPr>
                        <a:t> </a:t>
                      </a:r>
                      <a:r>
                        <a:rPr lang="en-US" sz="950" dirty="0">
                          <a:solidFill>
                            <a:srgbClr val="2B91AF"/>
                          </a:solidFill>
                          <a:effectLst/>
                          <a:highlight>
                            <a:srgbClr val="FFFFFF"/>
                          </a:highlight>
                          <a:latin typeface="Consolas"/>
                          <a:ea typeface="Calibri"/>
                          <a:cs typeface="Arial"/>
                        </a:rPr>
                        <a:t>A</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a:solidFill>
                            <a:srgbClr val="0000FF"/>
                          </a:solidFill>
                          <a:effectLst/>
                          <a:highlight>
                            <a:srgbClr val="FFFFFF"/>
                          </a:highlight>
                          <a:latin typeface="Consolas"/>
                          <a:ea typeface="Calibri"/>
                          <a:cs typeface="Arial"/>
                        </a:rPr>
                        <a:t>   public</a:t>
                      </a:r>
                      <a:r>
                        <a:rPr lang="en-US" sz="950" dirty="0">
                          <a:solidFill>
                            <a:srgbClr val="000000"/>
                          </a:solidFill>
                          <a:effectLst/>
                          <a:highlight>
                            <a:srgbClr val="FFFFFF"/>
                          </a:highlight>
                          <a:latin typeface="Consolas"/>
                          <a:ea typeface="Calibri"/>
                          <a:cs typeface="Arial"/>
                        </a:rPr>
                        <a:t> </a:t>
                      </a:r>
                      <a:r>
                        <a:rPr lang="en-US" sz="950" dirty="0" err="1">
                          <a:solidFill>
                            <a:srgbClr val="0000FF"/>
                          </a:solidFill>
                          <a:effectLst/>
                          <a:highlight>
                            <a:srgbClr val="FFFFFF"/>
                          </a:highlight>
                          <a:latin typeface="Consolas"/>
                          <a:ea typeface="Calibri"/>
                          <a:cs typeface="Arial"/>
                        </a:rPr>
                        <a:t>int</a:t>
                      </a:r>
                      <a:r>
                        <a:rPr lang="en-US" sz="950" dirty="0">
                          <a:solidFill>
                            <a:srgbClr val="000000"/>
                          </a:solidFill>
                          <a:effectLst/>
                          <a:highlight>
                            <a:srgbClr val="FFFFFF"/>
                          </a:highlight>
                          <a:latin typeface="Consolas"/>
                          <a:ea typeface="Calibri"/>
                          <a:cs typeface="Arial"/>
                        </a:rPr>
                        <a:t> a;</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A</a:t>
                      </a:r>
                      <a:r>
                        <a:rPr lang="en-US" sz="950" dirty="0">
                          <a:solidFill>
                            <a:srgbClr val="000000"/>
                          </a:solidFill>
                          <a:effectLst/>
                          <a:highlight>
                            <a:srgbClr val="FFFFFF"/>
                          </a:highlight>
                          <a:latin typeface="Consolas"/>
                          <a:ea typeface="Calibri"/>
                          <a:cs typeface="Arial"/>
                        </a:rPr>
                        <a:t> a1;</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(a1);</a:t>
                      </a:r>
                      <a:r>
                        <a:rPr lang="en-US" sz="950" dirty="0">
                          <a:solidFill>
                            <a:srgbClr val="2B91AF"/>
                          </a:solidFill>
                          <a:effectLst/>
                          <a:highlight>
                            <a:srgbClr val="FFFFFF"/>
                          </a:highlight>
                          <a:latin typeface="Consolas"/>
                          <a:ea typeface="Calibri"/>
                          <a:cs typeface="Arial"/>
                        </a:rPr>
                        <a:t> </a:t>
                      </a:r>
                      <a:r>
                        <a:rPr lang="en-US" sz="950" dirty="0">
                          <a:solidFill>
                            <a:srgbClr val="008000"/>
                          </a:solidFill>
                          <a:effectLst/>
                          <a:highlight>
                            <a:srgbClr val="FFFFFF"/>
                          </a:highlight>
                          <a:latin typeface="Consolas"/>
                          <a:ea typeface="Calibri"/>
                          <a:cs typeface="Arial"/>
                        </a:rPr>
                        <a:t>//compilation error</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A</a:t>
                      </a:r>
                      <a:r>
                        <a:rPr lang="en-US" sz="950" dirty="0">
                          <a:solidFill>
                            <a:srgbClr val="000000"/>
                          </a:solidFill>
                          <a:effectLst/>
                          <a:highlight>
                            <a:srgbClr val="FFFFFF"/>
                          </a:highlight>
                          <a:latin typeface="Consolas"/>
                          <a:ea typeface="Calibri"/>
                          <a:cs typeface="Arial"/>
                        </a:rPr>
                        <a:t> a1= </a:t>
                      </a:r>
                      <a:r>
                        <a:rPr lang="en-US" sz="950" dirty="0">
                          <a:solidFill>
                            <a:srgbClr val="0000FF"/>
                          </a:solidFill>
                          <a:effectLst/>
                          <a:highlight>
                            <a:srgbClr val="FFFFFF"/>
                          </a:highlight>
                          <a:latin typeface="Consolas"/>
                          <a:ea typeface="Calibri"/>
                          <a:cs typeface="Arial"/>
                        </a:rPr>
                        <a:t>new</a:t>
                      </a:r>
                      <a:r>
                        <a:rPr lang="en-US" sz="950" dirty="0">
                          <a:solidFill>
                            <a:srgbClr val="000000"/>
                          </a:solidFill>
                          <a:effectLst/>
                          <a:highlight>
                            <a:srgbClr val="FFFFFF"/>
                          </a:highlight>
                          <a:latin typeface="Consolas"/>
                          <a:ea typeface="Calibri"/>
                          <a:cs typeface="Arial"/>
                        </a:rPr>
                        <a:t> </a:t>
                      </a:r>
                      <a:r>
                        <a:rPr lang="en-US" sz="950" dirty="0">
                          <a:solidFill>
                            <a:srgbClr val="2B91AF"/>
                          </a:solidFill>
                          <a:effectLst/>
                          <a:highlight>
                            <a:srgbClr val="FFFFFF"/>
                          </a:highlight>
                          <a:latin typeface="Consolas"/>
                          <a:ea typeface="Calibri"/>
                          <a:cs typeface="Arial"/>
                        </a:rPr>
                        <a:t>A</a:t>
                      </a: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(a1); </a:t>
                      </a:r>
                      <a:r>
                        <a:rPr lang="en-US" sz="950" dirty="0">
                          <a:solidFill>
                            <a:srgbClr val="008000"/>
                          </a:solidFill>
                          <a:effectLst/>
                          <a:highlight>
                            <a:srgbClr val="FFFFFF"/>
                          </a:highlight>
                          <a:latin typeface="Consolas"/>
                          <a:ea typeface="Calibri"/>
                          <a:cs typeface="Arial"/>
                        </a:rPr>
                        <a:t>//OK</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A</a:t>
                      </a:r>
                      <a:r>
                        <a:rPr lang="en-US" sz="950" dirty="0">
                          <a:solidFill>
                            <a:srgbClr val="000000"/>
                          </a:solidFill>
                          <a:effectLst/>
                          <a:highlight>
                            <a:srgbClr val="FFFFFF"/>
                          </a:highlight>
                          <a:latin typeface="Consolas"/>
                          <a:ea typeface="Calibri"/>
                          <a:cs typeface="Arial"/>
                        </a:rPr>
                        <a:t> a1;</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a1.a = 6;</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(a1); </a:t>
                      </a:r>
                      <a:r>
                        <a:rPr lang="en-US" sz="950" dirty="0">
                          <a:solidFill>
                            <a:srgbClr val="008000"/>
                          </a:solidFill>
                          <a:effectLst/>
                          <a:highlight>
                            <a:srgbClr val="FFFFFF"/>
                          </a:highlight>
                          <a:latin typeface="Consolas"/>
                          <a:ea typeface="Calibri"/>
                          <a:cs typeface="Arial"/>
                        </a:rPr>
                        <a:t>//OK</a:t>
                      </a:r>
                      <a:endParaRPr lang="en-US" sz="1100" dirty="0">
                        <a:effectLst/>
                        <a:latin typeface="Calibri"/>
                        <a:ea typeface="Calibri"/>
                        <a:cs typeface="Arial"/>
                      </a:endParaRPr>
                    </a:p>
                    <a:p>
                      <a:pPr algn="l" rtl="0">
                        <a:lnSpc>
                          <a:spcPct val="115000"/>
                        </a:lnSpc>
                        <a:spcAft>
                          <a:spcPts val="0"/>
                        </a:spcAft>
                      </a:pPr>
                      <a:r>
                        <a:rPr lang="he-IL" sz="950" dirty="0">
                          <a:solidFill>
                            <a:srgbClr val="000000"/>
                          </a:solidFill>
                          <a:effectLst/>
                          <a:highlight>
                            <a:srgbClr val="FFFFFF"/>
                          </a:highlight>
                          <a:latin typeface="Calibri"/>
                          <a:ea typeface="Calibri"/>
                          <a:cs typeface="Consolas"/>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בהצהרה נוצר מצביע עם ערך ברירת מחדל </a:t>
                      </a:r>
                      <a:r>
                        <a:rPr lang="en-US" sz="1100" dirty="0">
                          <a:effectLst/>
                          <a:latin typeface="Calibri"/>
                          <a:ea typeface="Calibri"/>
                          <a:cs typeface="Arial"/>
                        </a:rPr>
                        <a:t>null</a:t>
                      </a:r>
                      <a:r>
                        <a:rPr lang="he-IL" sz="1100" dirty="0">
                          <a:effectLst/>
                          <a:latin typeface="Calibri"/>
                          <a:ea typeface="Calibri"/>
                          <a:cs typeface="Arial"/>
                        </a:rPr>
                        <a:t>. ואי אפשר להשתמש ללא אתחול </a:t>
                      </a:r>
                      <a:r>
                        <a:rPr lang="en-US" sz="1100" dirty="0">
                          <a:effectLst/>
                          <a:latin typeface="Calibri"/>
                          <a:ea typeface="Calibri"/>
                          <a:cs typeface="Arial"/>
                        </a:rPr>
                        <a:t> new</a:t>
                      </a:r>
                      <a:r>
                        <a:rPr lang="he-IL" sz="1100" dirty="0">
                          <a:effectLst/>
                          <a:latin typeface="Calibri"/>
                          <a:ea typeface="Calibri"/>
                          <a:cs typeface="Arial"/>
                        </a:rPr>
                        <a:t> שמקצה זיכרון לאובייקט.</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 </a:t>
                      </a:r>
                      <a:r>
                        <a:rPr lang="en-US" sz="950" dirty="0" err="1">
                          <a:solidFill>
                            <a:srgbClr val="000000"/>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(b);</a:t>
                      </a:r>
                      <a:r>
                        <a:rPr lang="en-US" sz="950" dirty="0">
                          <a:solidFill>
                            <a:srgbClr val="008000"/>
                          </a:solidFill>
                          <a:effectLst/>
                          <a:highlight>
                            <a:srgbClr val="FFFFFF"/>
                          </a:highlight>
                          <a:latin typeface="Consolas"/>
                          <a:ea typeface="Calibri"/>
                          <a:cs typeface="Arial"/>
                        </a:rPr>
                        <a:t> //compilation error</a:t>
                      </a:r>
                      <a:endParaRPr lang="en-US" sz="1100" dirty="0">
                        <a:effectLst/>
                        <a:latin typeface="Calibri"/>
                        <a:ea typeface="Calibri"/>
                        <a:cs typeface="Arial"/>
                      </a:endParaRPr>
                    </a:p>
                    <a:p>
                      <a:pPr algn="l" rtl="0">
                        <a:lnSpc>
                          <a:spcPct val="115000"/>
                        </a:lnSpc>
                        <a:spcAft>
                          <a:spcPts val="0"/>
                        </a:spcAft>
                      </a:pPr>
                      <a:r>
                        <a:rPr lang="en-US" sz="950" dirty="0">
                          <a:solidFill>
                            <a:srgbClr val="000000"/>
                          </a:solidFill>
                          <a:effectLst/>
                          <a:highlight>
                            <a:srgbClr val="FFFFFF"/>
                          </a:highlight>
                          <a:latin typeface="Consolas"/>
                          <a:ea typeface="Calibri"/>
                          <a:cs typeface="Arial"/>
                        </a:rPr>
                        <a:t> </a:t>
                      </a:r>
                      <a:endParaRPr lang="en-US" sz="1100" dirty="0">
                        <a:effectLst/>
                        <a:latin typeface="Calibri"/>
                        <a:ea typeface="Calibri"/>
                        <a:cs typeface="Arial"/>
                      </a:endParaRPr>
                    </a:p>
                    <a:p>
                      <a:pPr algn="l" rtl="0">
                        <a:lnSpc>
                          <a:spcPct val="115000"/>
                        </a:lnSpc>
                        <a:spcAft>
                          <a:spcPts val="0"/>
                        </a:spcAft>
                      </a:pPr>
                      <a:r>
                        <a:rPr lang="en-US" sz="950" dirty="0">
                          <a:solidFill>
                            <a:srgbClr val="2B91AF"/>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 </a:t>
                      </a:r>
                      <a:r>
                        <a:rPr lang="en-US" sz="950" dirty="0" err="1">
                          <a:solidFill>
                            <a:srgbClr val="000000"/>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 = </a:t>
                      </a:r>
                      <a:r>
                        <a:rPr lang="en-US" sz="950" dirty="0">
                          <a:solidFill>
                            <a:srgbClr val="0000FF"/>
                          </a:solidFill>
                          <a:effectLst/>
                          <a:highlight>
                            <a:srgbClr val="FFFFFF"/>
                          </a:highlight>
                          <a:latin typeface="Consolas"/>
                          <a:ea typeface="Calibri"/>
                          <a:cs typeface="Arial"/>
                        </a:rPr>
                        <a:t>new</a:t>
                      </a:r>
                      <a:r>
                        <a:rPr lang="en-US" sz="950" dirty="0">
                          <a:solidFill>
                            <a:srgbClr val="000000"/>
                          </a:solidFill>
                          <a:effectLst/>
                          <a:highlight>
                            <a:srgbClr val="FFFFFF"/>
                          </a:highlight>
                          <a:latin typeface="Consolas"/>
                          <a:ea typeface="Calibri"/>
                          <a:cs typeface="Arial"/>
                        </a:rPr>
                        <a:t> </a:t>
                      </a:r>
                      <a:r>
                        <a:rPr lang="en-US" sz="950" dirty="0">
                          <a:solidFill>
                            <a:srgbClr val="2B91AF"/>
                          </a:solidFill>
                          <a:effectLst/>
                          <a:highlight>
                            <a:srgbClr val="FFFFFF"/>
                          </a:highlight>
                          <a:latin typeface="Consolas"/>
                          <a:ea typeface="Calibri"/>
                          <a:cs typeface="Arial"/>
                        </a:rPr>
                        <a:t>B</a:t>
                      </a:r>
                      <a:r>
                        <a:rPr lang="en-US" sz="950" dirty="0">
                          <a:solidFill>
                            <a:srgbClr val="000000"/>
                          </a:solidFill>
                          <a:effectLst/>
                          <a:highlight>
                            <a:srgbClr val="FFFFFF"/>
                          </a:highlight>
                          <a:latin typeface="Consolas"/>
                          <a:ea typeface="Calibri"/>
                          <a:cs typeface="Arial"/>
                        </a:rPr>
                        <a:t>();</a:t>
                      </a:r>
                      <a:endParaRPr lang="en-US" sz="1100" dirty="0">
                        <a:effectLst/>
                        <a:latin typeface="Calibri"/>
                        <a:ea typeface="Calibri"/>
                        <a:cs typeface="Arial"/>
                      </a:endParaRPr>
                    </a:p>
                    <a:p>
                      <a:pPr algn="l" rtl="0">
                        <a:lnSpc>
                          <a:spcPct val="115000"/>
                        </a:lnSpc>
                        <a:spcAft>
                          <a:spcPts val="0"/>
                        </a:spcAft>
                      </a:pPr>
                      <a:r>
                        <a:rPr lang="en-US" sz="950" dirty="0" err="1">
                          <a:solidFill>
                            <a:srgbClr val="2B91AF"/>
                          </a:solidFill>
                          <a:effectLst/>
                          <a:highlight>
                            <a:srgbClr val="FFFFFF"/>
                          </a:highlight>
                          <a:latin typeface="Consolas"/>
                          <a:ea typeface="Calibri"/>
                          <a:cs typeface="Arial"/>
                        </a:rPr>
                        <a:t>Console</a:t>
                      </a:r>
                      <a:r>
                        <a:rPr lang="en-US" sz="950" dirty="0" err="1">
                          <a:solidFill>
                            <a:srgbClr val="000000"/>
                          </a:solidFill>
                          <a:effectLst/>
                          <a:highlight>
                            <a:srgbClr val="FFFFFF"/>
                          </a:highlight>
                          <a:latin typeface="Consolas"/>
                          <a:ea typeface="Calibri"/>
                          <a:cs typeface="Arial"/>
                        </a:rPr>
                        <a:t>.WriteLine</a:t>
                      </a:r>
                      <a:r>
                        <a:rPr lang="en-US" sz="950" dirty="0">
                          <a:solidFill>
                            <a:srgbClr val="000000"/>
                          </a:solidFill>
                          <a:effectLst/>
                          <a:highlight>
                            <a:srgbClr val="FFFFFF"/>
                          </a:highlight>
                          <a:latin typeface="Consolas"/>
                          <a:ea typeface="Calibri"/>
                          <a:cs typeface="Arial"/>
                        </a:rPr>
                        <a:t>(b);</a:t>
                      </a:r>
                      <a:r>
                        <a:rPr lang="en-US" sz="950" dirty="0">
                          <a:solidFill>
                            <a:srgbClr val="008000"/>
                          </a:solidFill>
                          <a:effectLst/>
                          <a:highlight>
                            <a:srgbClr val="FFFFFF"/>
                          </a:highlight>
                          <a:latin typeface="Consolas"/>
                          <a:ea typeface="Calibri"/>
                          <a:cs typeface="Arial"/>
                        </a:rPr>
                        <a:t>//OK</a:t>
                      </a:r>
                      <a:endParaRPr lang="en-US" sz="1100" dirty="0">
                        <a:effectLst/>
                        <a:latin typeface="Calibri"/>
                        <a:ea typeface="Calibri"/>
                        <a:cs typeface="Arial"/>
                      </a:endParaRPr>
                    </a:p>
                    <a:p>
                      <a:pPr algn="l" rtl="0">
                        <a:lnSpc>
                          <a:spcPct val="115000"/>
                        </a:lnSpc>
                        <a:spcAft>
                          <a:spcPts val="0"/>
                        </a:spcAft>
                      </a:pPr>
                      <a:r>
                        <a:rPr lang="he-IL" sz="950" dirty="0">
                          <a:solidFill>
                            <a:srgbClr val="000000"/>
                          </a:solidFill>
                          <a:effectLst/>
                          <a:highlight>
                            <a:srgbClr val="FFFFFF"/>
                          </a:highlight>
                          <a:latin typeface="Calibri"/>
                          <a:ea typeface="Calibri"/>
                          <a:cs typeface="Consolas"/>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202468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88640"/>
            <a:ext cx="7992888" cy="576064"/>
          </a:xfrm>
        </p:spPr>
        <p:txBody>
          <a:bodyPr>
            <a:normAutofit/>
          </a:bodyPr>
          <a:lstStyle/>
          <a:p>
            <a:pPr algn="r"/>
            <a:r>
              <a:rPr lang="he-IL" sz="2800" dirty="0"/>
              <a:t>השוואה בין </a:t>
            </a:r>
            <a:r>
              <a:rPr lang="en-US" sz="2800" dirty="0"/>
              <a:t>Value Type</a:t>
            </a:r>
            <a:r>
              <a:rPr lang="he-IL" sz="2800" dirty="0"/>
              <a:t> לבין </a:t>
            </a:r>
            <a:r>
              <a:rPr lang="en-US" sz="2800" dirty="0"/>
              <a:t>Reference Type</a:t>
            </a:r>
            <a:endParaRPr lang="he-IL" sz="2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134</a:t>
            </a:fld>
            <a:endParaRPr lang="he-IL">
              <a:solidFill>
                <a:srgbClr val="B13F9A"/>
              </a:solidFill>
              <a:latin typeface="Trebuchet MS"/>
              <a:cs typeface="Gisha" panose="020B0502040204020203" pitchFamily="34" charset="-79"/>
            </a:endParaRPr>
          </a:p>
        </p:txBody>
      </p:sp>
      <p:graphicFrame>
        <p:nvGraphicFramePr>
          <p:cNvPr id="6" name="Table 5"/>
          <p:cNvGraphicFramePr>
            <a:graphicFrameLocks noGrp="1"/>
          </p:cNvGraphicFramePr>
          <p:nvPr/>
        </p:nvGraphicFramePr>
        <p:xfrm>
          <a:off x="2135561" y="980729"/>
          <a:ext cx="7309501" cy="4235847"/>
        </p:xfrm>
        <a:graphic>
          <a:graphicData uri="http://schemas.openxmlformats.org/drawingml/2006/table">
            <a:tbl>
              <a:tblPr rtl="1" firstRow="1" firstCol="1" bandRow="1"/>
              <a:tblGrid>
                <a:gridCol w="804716">
                  <a:extLst>
                    <a:ext uri="{9D8B030D-6E8A-4147-A177-3AD203B41FA5}">
                      <a16:colId xmlns:a16="http://schemas.microsoft.com/office/drawing/2014/main" val="20000"/>
                    </a:ext>
                  </a:extLst>
                </a:gridCol>
                <a:gridCol w="3302158">
                  <a:extLst>
                    <a:ext uri="{9D8B030D-6E8A-4147-A177-3AD203B41FA5}">
                      <a16:colId xmlns:a16="http://schemas.microsoft.com/office/drawing/2014/main" val="20001"/>
                    </a:ext>
                  </a:extLst>
                </a:gridCol>
                <a:gridCol w="3202627">
                  <a:extLst>
                    <a:ext uri="{9D8B030D-6E8A-4147-A177-3AD203B41FA5}">
                      <a16:colId xmlns:a16="http://schemas.microsoft.com/office/drawing/2014/main" val="20002"/>
                    </a:ext>
                  </a:extLst>
                </a:gridCol>
              </a:tblGrid>
              <a:tr h="288032">
                <a:tc>
                  <a:txBody>
                    <a:bodyPr/>
                    <a:lstStyle/>
                    <a:p>
                      <a:pPr algn="ctr" rtl="1">
                        <a:lnSpc>
                          <a:spcPct val="115000"/>
                        </a:lnSpc>
                        <a:spcAft>
                          <a:spcPts val="0"/>
                        </a:spcAft>
                      </a:pPr>
                      <a:r>
                        <a:rPr lang="he-IL" sz="1100" b="1"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a:effectLst/>
                          <a:latin typeface="Calibri"/>
                          <a:ea typeface="Calibri"/>
                          <a:cs typeface="Arial"/>
                        </a:rPr>
                        <a:t>Value Type</a:t>
                      </a:r>
                      <a:endParaRPr lang="en-US" sz="11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1">
                        <a:lnSpc>
                          <a:spcPct val="115000"/>
                        </a:lnSpc>
                        <a:spcAft>
                          <a:spcPts val="0"/>
                        </a:spcAft>
                      </a:pPr>
                      <a:r>
                        <a:rPr lang="en-US" sz="1100" b="1">
                          <a:effectLst/>
                          <a:latin typeface="Calibri"/>
                          <a:ea typeface="Calibri"/>
                          <a:cs typeface="Arial"/>
                        </a:rPr>
                        <a:t>Reference Type</a:t>
                      </a:r>
                      <a:endParaRPr lang="en-US" sz="110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7612">
                <a:tc>
                  <a:txBody>
                    <a:bodyPr/>
                    <a:lstStyle/>
                    <a:p>
                      <a:pPr algn="r" rtl="1">
                        <a:lnSpc>
                          <a:spcPct val="115000"/>
                        </a:lnSpc>
                        <a:spcAft>
                          <a:spcPts val="0"/>
                        </a:spcAft>
                      </a:pPr>
                      <a:r>
                        <a:rPr lang="he-IL" sz="1100" b="1" dirty="0">
                          <a:effectLst/>
                          <a:latin typeface="Calibri"/>
                          <a:ea typeface="Calibri"/>
                          <a:cs typeface="Arial"/>
                        </a:rPr>
                        <a:t>העברה כפרמטר ל</a:t>
                      </a:r>
                      <a:r>
                        <a:rPr lang="he-IL" sz="1100" dirty="0"/>
                        <a:t>מתודה</a:t>
                      </a: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r>
                        <a:rPr lang="he-IL" sz="1100" b="1" dirty="0">
                          <a:effectLst/>
                          <a:latin typeface="Calibri"/>
                          <a:ea typeface="Calibri"/>
                          <a:cs typeface="Arial"/>
                        </a:rPr>
                        <a:t>כזכור</a:t>
                      </a:r>
                      <a:r>
                        <a:rPr lang="he-IL" sz="1100" dirty="0">
                          <a:effectLst/>
                          <a:latin typeface="Calibri"/>
                          <a:ea typeface="Calibri"/>
                          <a:cs typeface="Arial"/>
                        </a:rPr>
                        <a:t>: כברירת מחדל פרמטרים מועברים </a:t>
                      </a:r>
                      <a:r>
                        <a:rPr lang="en-US" sz="1100" dirty="0">
                          <a:effectLst/>
                          <a:latin typeface="Calibri"/>
                          <a:ea typeface="Calibri"/>
                          <a:cs typeface="Arial"/>
                        </a:rPr>
                        <a:t>by value</a:t>
                      </a:r>
                    </a:p>
                    <a:p>
                      <a:pPr algn="r" rtl="1">
                        <a:lnSpc>
                          <a:spcPct val="115000"/>
                        </a:lnSpc>
                        <a:spcAft>
                          <a:spcPts val="0"/>
                        </a:spcAft>
                      </a:pPr>
                      <a:r>
                        <a:rPr lang="he-IL" sz="1100" dirty="0">
                          <a:effectLst/>
                          <a:latin typeface="Calibri"/>
                          <a:ea typeface="Calibri"/>
                          <a:cs typeface="Arial"/>
                        </a:rPr>
                        <a:t>אלא אם כן ציינו במפורש </a:t>
                      </a:r>
                      <a:r>
                        <a:rPr lang="en-US" sz="1100" dirty="0">
                          <a:effectLst/>
                          <a:latin typeface="Calibri"/>
                          <a:ea typeface="Calibri"/>
                          <a:cs typeface="Arial"/>
                        </a:rPr>
                        <a:t>ref</a:t>
                      </a:r>
                      <a:r>
                        <a:rPr lang="he-IL" sz="1100" dirty="0">
                          <a:effectLst/>
                          <a:latin typeface="Calibri"/>
                          <a:ea typeface="Calibri"/>
                          <a:cs typeface="Arial"/>
                        </a:rPr>
                        <a:t> ואז הם יועברו </a:t>
                      </a:r>
                      <a:r>
                        <a:rPr lang="en-US" sz="1100" dirty="0">
                          <a:effectLst/>
                          <a:latin typeface="Calibri"/>
                          <a:ea typeface="Calibri"/>
                          <a:cs typeface="Arial"/>
                        </a:rPr>
                        <a:t>by reference</a:t>
                      </a:r>
                    </a:p>
                    <a:p>
                      <a:pPr algn="r" rtl="1">
                        <a:lnSpc>
                          <a:spcPct val="115000"/>
                        </a:lnSpc>
                        <a:spcAft>
                          <a:spcPts val="0"/>
                        </a:spcAft>
                      </a:pPr>
                      <a:r>
                        <a:rPr lang="he-IL" sz="1100" b="1"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אם אובייקט שהוא </a:t>
                      </a:r>
                      <a:r>
                        <a:rPr lang="en-US" sz="1100" dirty="0">
                          <a:effectLst/>
                          <a:latin typeface="Calibri"/>
                          <a:ea typeface="Calibri"/>
                          <a:cs typeface="Arial"/>
                        </a:rPr>
                        <a:t> Value Type </a:t>
                      </a:r>
                      <a:r>
                        <a:rPr lang="he-IL" sz="1100" dirty="0">
                          <a:effectLst/>
                          <a:latin typeface="Calibri"/>
                          <a:ea typeface="Calibri"/>
                          <a:cs typeface="Arial"/>
                        </a:rPr>
                        <a:t>מועבר למתודה  </a:t>
                      </a:r>
                      <a:r>
                        <a:rPr lang="en-US" sz="1100" dirty="0">
                          <a:effectLst/>
                          <a:latin typeface="Calibri"/>
                          <a:ea typeface="Calibri"/>
                          <a:cs typeface="Arial"/>
                        </a:rPr>
                        <a:t>by value</a:t>
                      </a:r>
                      <a:r>
                        <a:rPr lang="he-IL" sz="1100" dirty="0">
                          <a:effectLst/>
                          <a:latin typeface="Calibri"/>
                          <a:ea typeface="Calibri"/>
                          <a:cs typeface="Arial"/>
                        </a:rPr>
                        <a:t> אז מועבר </a:t>
                      </a:r>
                      <a:r>
                        <a:rPr lang="he-IL" sz="1100" b="1" dirty="0">
                          <a:effectLst/>
                          <a:latin typeface="Calibri"/>
                          <a:ea typeface="Calibri"/>
                          <a:cs typeface="Arial"/>
                        </a:rPr>
                        <a:t>העתק</a:t>
                      </a:r>
                      <a:r>
                        <a:rPr lang="he-IL" sz="1100" dirty="0">
                          <a:effectLst/>
                          <a:latin typeface="Calibri"/>
                          <a:ea typeface="Calibri"/>
                          <a:cs typeface="Arial"/>
                        </a:rPr>
                        <a:t> של האובייקט.</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אם אובייקט שהוא </a:t>
                      </a:r>
                      <a:r>
                        <a:rPr lang="en-US" sz="1100" dirty="0">
                          <a:effectLst/>
                          <a:latin typeface="Calibri"/>
                          <a:ea typeface="Calibri"/>
                          <a:cs typeface="Arial"/>
                        </a:rPr>
                        <a:t> Value Type </a:t>
                      </a:r>
                      <a:r>
                        <a:rPr lang="he-IL" sz="1100" dirty="0">
                          <a:effectLst/>
                          <a:latin typeface="Calibri"/>
                          <a:ea typeface="Calibri"/>
                          <a:cs typeface="Arial"/>
                        </a:rPr>
                        <a:t>מועבר למתודה  </a:t>
                      </a:r>
                      <a:r>
                        <a:rPr lang="en-US" sz="1100" dirty="0">
                          <a:effectLst/>
                          <a:latin typeface="Calibri"/>
                          <a:ea typeface="Calibri"/>
                          <a:cs typeface="Arial"/>
                        </a:rPr>
                        <a:t>by reference</a:t>
                      </a:r>
                      <a:r>
                        <a:rPr lang="he-IL" sz="1100" dirty="0">
                          <a:effectLst/>
                          <a:latin typeface="Calibri"/>
                          <a:ea typeface="Calibri"/>
                          <a:cs typeface="Arial"/>
                        </a:rPr>
                        <a:t> אז מועבר האובייקט עצמו.</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אם אובייקט שהוא</a:t>
                      </a:r>
                      <a:r>
                        <a:rPr lang="en-US" sz="1100" dirty="0">
                          <a:effectLst/>
                          <a:latin typeface="Calibri"/>
                          <a:ea typeface="Calibri"/>
                          <a:cs typeface="Arial"/>
                        </a:rPr>
                        <a:t>Reference Type </a:t>
                      </a:r>
                      <a:r>
                        <a:rPr lang="he-IL" sz="1100" dirty="0">
                          <a:effectLst/>
                          <a:latin typeface="Calibri"/>
                          <a:ea typeface="Calibri"/>
                          <a:cs typeface="Arial"/>
                        </a:rPr>
                        <a:t> מועבר למתודה  </a:t>
                      </a:r>
                      <a:r>
                        <a:rPr lang="en-US" sz="1100" dirty="0">
                          <a:effectLst/>
                          <a:latin typeface="Calibri"/>
                          <a:ea typeface="Calibri"/>
                          <a:cs typeface="Arial"/>
                        </a:rPr>
                        <a:t>by value</a:t>
                      </a:r>
                      <a:r>
                        <a:rPr lang="he-IL" sz="1100" dirty="0">
                          <a:effectLst/>
                          <a:latin typeface="Calibri"/>
                          <a:ea typeface="Calibri"/>
                          <a:cs typeface="Arial"/>
                        </a:rPr>
                        <a:t> אז מועבר </a:t>
                      </a:r>
                      <a:r>
                        <a:rPr lang="he-IL" sz="1100" b="1" dirty="0">
                          <a:effectLst/>
                          <a:latin typeface="Calibri"/>
                          <a:ea typeface="Calibri"/>
                          <a:cs typeface="Arial"/>
                        </a:rPr>
                        <a:t>העתק</a:t>
                      </a:r>
                      <a:r>
                        <a:rPr lang="he-IL" sz="1100" dirty="0">
                          <a:effectLst/>
                          <a:latin typeface="Calibri"/>
                          <a:ea typeface="Calibri"/>
                          <a:cs typeface="Arial"/>
                        </a:rPr>
                        <a:t> של </a:t>
                      </a:r>
                      <a:r>
                        <a:rPr lang="he-IL" sz="1100" b="1" dirty="0">
                          <a:effectLst/>
                          <a:latin typeface="Calibri"/>
                          <a:ea typeface="Calibri"/>
                          <a:cs typeface="Arial"/>
                        </a:rPr>
                        <a:t>ההפניה</a:t>
                      </a:r>
                      <a:r>
                        <a:rPr lang="he-IL" sz="1100" dirty="0">
                          <a:effectLst/>
                          <a:latin typeface="Calibri"/>
                          <a:ea typeface="Calibri"/>
                          <a:cs typeface="Arial"/>
                        </a:rPr>
                        <a:t> לאובייקט.</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 </a:t>
                      </a:r>
                      <a:endParaRPr lang="en-US" sz="1100" dirty="0">
                        <a:effectLst/>
                        <a:latin typeface="Calibri"/>
                        <a:ea typeface="Calibri"/>
                        <a:cs typeface="Arial"/>
                      </a:endParaRPr>
                    </a:p>
                    <a:p>
                      <a:pPr algn="r" rtl="1">
                        <a:lnSpc>
                          <a:spcPct val="115000"/>
                        </a:lnSpc>
                        <a:spcAft>
                          <a:spcPts val="0"/>
                        </a:spcAft>
                      </a:pPr>
                      <a:r>
                        <a:rPr lang="he-IL" sz="1100" dirty="0">
                          <a:effectLst/>
                          <a:latin typeface="Calibri"/>
                          <a:ea typeface="Calibri"/>
                          <a:cs typeface="Arial"/>
                        </a:rPr>
                        <a:t>אם אובייקט שהוא </a:t>
                      </a:r>
                      <a:r>
                        <a:rPr lang="en-US" sz="1100" dirty="0">
                          <a:effectLst/>
                          <a:latin typeface="Calibri"/>
                          <a:ea typeface="Calibri"/>
                          <a:cs typeface="Arial"/>
                        </a:rPr>
                        <a:t> Reference Type </a:t>
                      </a:r>
                      <a:r>
                        <a:rPr lang="he-IL" sz="1100" dirty="0">
                          <a:effectLst/>
                          <a:latin typeface="Calibri"/>
                          <a:ea typeface="Calibri"/>
                          <a:cs typeface="Arial"/>
                        </a:rPr>
                        <a:t>מועבר למתודה  </a:t>
                      </a:r>
                      <a:r>
                        <a:rPr lang="en-US" sz="1100" dirty="0">
                          <a:effectLst/>
                          <a:latin typeface="Calibri"/>
                          <a:ea typeface="Calibri"/>
                          <a:cs typeface="Arial"/>
                        </a:rPr>
                        <a:t>by reference</a:t>
                      </a:r>
                      <a:r>
                        <a:rPr lang="he-IL" sz="1100" dirty="0">
                          <a:effectLst/>
                          <a:latin typeface="Calibri"/>
                          <a:ea typeface="Calibri"/>
                          <a:cs typeface="Arial"/>
                        </a:rPr>
                        <a:t> אז מועברת ההפניה בעצמה לאובייקט .</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2835">
                <a:tc>
                  <a:txBody>
                    <a:bodyPr/>
                    <a:lstStyle/>
                    <a:p>
                      <a:pPr algn="r" rtl="1">
                        <a:lnSpc>
                          <a:spcPct val="115000"/>
                        </a:lnSpc>
                        <a:spcAft>
                          <a:spcPts val="0"/>
                        </a:spcAft>
                      </a:pPr>
                      <a:r>
                        <a:rPr lang="he-IL" sz="1100" b="1" dirty="0">
                          <a:effectLst/>
                          <a:latin typeface="Calibri"/>
                          <a:ea typeface="Calibri"/>
                          <a:cs typeface="Arial"/>
                        </a:rPr>
                        <a:t>השמה</a:t>
                      </a:r>
                      <a:endParaRPr lang="en-US" sz="1100" dirty="0">
                        <a:effectLst/>
                        <a:latin typeface="Calibri"/>
                        <a:ea typeface="Calibri"/>
                        <a:cs typeface="Arial"/>
                      </a:endParaRPr>
                    </a:p>
                    <a:p>
                      <a:pPr algn="r" rtl="1">
                        <a:lnSpc>
                          <a:spcPct val="115000"/>
                        </a:lnSpc>
                        <a:spcAft>
                          <a:spcPts val="0"/>
                        </a:spcAft>
                      </a:pPr>
                      <a:r>
                        <a:rPr lang="en-US" sz="1100" b="1" dirty="0">
                          <a:effectLst/>
                          <a:latin typeface="Calibri"/>
                          <a:ea typeface="Calibri"/>
                          <a:cs typeface="Arial"/>
                        </a:rPr>
                        <a:t>a=b</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הערך מועתק</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1">
                        <a:lnSpc>
                          <a:spcPct val="115000"/>
                        </a:lnSpc>
                        <a:spcAft>
                          <a:spcPts val="0"/>
                        </a:spcAft>
                      </a:pPr>
                      <a:r>
                        <a:rPr lang="he-IL" sz="1100" dirty="0">
                          <a:effectLst/>
                          <a:latin typeface="Calibri"/>
                          <a:ea typeface="Calibri"/>
                          <a:cs typeface="Arial"/>
                        </a:rPr>
                        <a:t>ערך ההפניה (המצביע/כתובת) מועתק</a:t>
                      </a:r>
                      <a:endParaRPr lang="en-US" sz="1100" dirty="0">
                        <a:effectLst/>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105745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51BB-FF39-4048-8634-B5E339F02C17}"/>
              </a:ext>
            </a:extLst>
          </p:cNvPr>
          <p:cNvSpPr>
            <a:spLocks noGrp="1"/>
          </p:cNvSpPr>
          <p:nvPr>
            <p:ph type="title"/>
          </p:nvPr>
        </p:nvSpPr>
        <p:spPr/>
        <p:txBody>
          <a:bodyPr>
            <a:normAutofit fontScale="90000"/>
          </a:bodyPr>
          <a:lstStyle/>
          <a:p>
            <a:pPr algn="ctr"/>
            <a:r>
              <a:rPr lang="he-IL" dirty="0"/>
              <a:t>האם </a:t>
            </a:r>
            <a:r>
              <a:rPr lang="en-US" dirty="0"/>
              <a:t>STRING</a:t>
            </a:r>
            <a:r>
              <a:rPr lang="he-IL" dirty="0"/>
              <a:t> היא </a:t>
            </a:r>
            <a:r>
              <a:rPr lang="en-US" dirty="0"/>
              <a:t>Reference TYPE</a:t>
            </a:r>
            <a:r>
              <a:rPr lang="he-IL" dirty="0"/>
              <a:t> או </a:t>
            </a:r>
            <a:r>
              <a:rPr lang="en-US" dirty="0"/>
              <a:t>VALUE TYPE</a:t>
            </a:r>
            <a:r>
              <a:rPr lang="he-IL" dirty="0"/>
              <a:t>?</a:t>
            </a:r>
            <a:endParaRPr lang="en-US" dirty="0"/>
          </a:p>
        </p:txBody>
      </p:sp>
      <p:sp>
        <p:nvSpPr>
          <p:cNvPr id="3" name="Content Placeholder 2">
            <a:extLst>
              <a:ext uri="{FF2B5EF4-FFF2-40B4-BE49-F238E27FC236}">
                <a16:creationId xmlns:a16="http://schemas.microsoft.com/office/drawing/2014/main" id="{9E580189-B084-4AEA-A926-7EBA8EB6B41F}"/>
              </a:ext>
            </a:extLst>
          </p:cNvPr>
          <p:cNvSpPr>
            <a:spLocks noGrp="1"/>
          </p:cNvSpPr>
          <p:nvPr>
            <p:ph idx="1"/>
          </p:nvPr>
        </p:nvSpPr>
        <p:spPr>
          <a:xfrm>
            <a:off x="2279576" y="1889146"/>
            <a:ext cx="7239000" cy="2259934"/>
          </a:xfrm>
        </p:spPr>
        <p:txBody>
          <a:bodyPr>
            <a:normAutofit/>
          </a:bodyPr>
          <a:lstStyle/>
          <a:p>
            <a:pPr algn="just"/>
            <a:r>
              <a:rPr lang="he-IL" sz="2000" dirty="0">
                <a:highlight>
                  <a:srgbClr val="FFFF00"/>
                </a:highlight>
              </a:rPr>
              <a:t>מחלקת </a:t>
            </a:r>
            <a:r>
              <a:rPr lang="en-US" sz="2000" dirty="0">
                <a:highlight>
                  <a:srgbClr val="FFFF00"/>
                </a:highlight>
              </a:rPr>
              <a:t>STRING</a:t>
            </a:r>
            <a:r>
              <a:rPr lang="he-IL" sz="2000" dirty="0">
                <a:highlight>
                  <a:srgbClr val="FFFF00"/>
                </a:highlight>
              </a:rPr>
              <a:t> היא </a:t>
            </a:r>
            <a:r>
              <a:rPr lang="en-US" sz="2000" dirty="0">
                <a:highlight>
                  <a:srgbClr val="FFFF00"/>
                </a:highlight>
              </a:rPr>
              <a:t>reference type</a:t>
            </a:r>
            <a:r>
              <a:rPr lang="he-IL" sz="2000" dirty="0">
                <a:highlight>
                  <a:srgbClr val="FFFF00"/>
                </a:highlight>
              </a:rPr>
              <a:t> שמתנהגת כמו </a:t>
            </a:r>
            <a:r>
              <a:rPr lang="en-US" sz="2000" dirty="0">
                <a:highlight>
                  <a:srgbClr val="FFFF00"/>
                </a:highlight>
              </a:rPr>
              <a:t>value type</a:t>
            </a:r>
          </a:p>
          <a:p>
            <a:pPr algn="just"/>
            <a:r>
              <a:rPr lang="he-IL" sz="2000" dirty="0"/>
              <a:t>מצד אחד, כמגדירים משתנה מטיפוס מחרוזת, נוצר </a:t>
            </a:r>
            <a:r>
              <a:rPr lang="he-IL" sz="2000" dirty="0" err="1"/>
              <a:t>רפרנס</a:t>
            </a:r>
            <a:r>
              <a:rPr lang="he-IL" sz="2000" dirty="0"/>
              <a:t> (מצביע) למחרוזת בגודל שעדיין לא ידוע. ואין אתחול של זיכרון המחרוזת.</a:t>
            </a:r>
          </a:p>
          <a:p>
            <a:pPr lvl="1" algn="just"/>
            <a:r>
              <a:rPr lang="he-IL" sz="1800" dirty="0"/>
              <a:t>הזיכרון יוקצה כשישימו במחרוזת ערך, על פי גודלו.</a:t>
            </a:r>
          </a:p>
          <a:p>
            <a:pPr algn="just"/>
            <a:r>
              <a:rPr lang="he-IL" sz="2000" dirty="0"/>
              <a:t>מצד שני, כשעושים השמה בין 2 מחרוזות, אזי זו לא השמה בין </a:t>
            </a:r>
            <a:r>
              <a:rPr lang="he-IL" sz="2000" dirty="0" err="1"/>
              <a:t>רפרנסים</a:t>
            </a:r>
            <a:r>
              <a:rPr lang="he-IL" sz="2000" dirty="0"/>
              <a:t> (מצביעים), אלא השמה של ערכים.</a:t>
            </a:r>
          </a:p>
        </p:txBody>
      </p:sp>
      <p:sp>
        <p:nvSpPr>
          <p:cNvPr id="4" name="Slide Number Placeholder 3">
            <a:extLst>
              <a:ext uri="{FF2B5EF4-FFF2-40B4-BE49-F238E27FC236}">
                <a16:creationId xmlns:a16="http://schemas.microsoft.com/office/drawing/2014/main" id="{259619D1-C00E-4E06-9FC3-732F6F5D9411}"/>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135</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22F39A83-C8DF-4152-A56B-8DBA851C8C83}"/>
              </a:ext>
            </a:extLst>
          </p:cNvPr>
          <p:cNvSpPr/>
          <p:nvPr/>
        </p:nvSpPr>
        <p:spPr>
          <a:xfrm>
            <a:off x="1703512" y="1036934"/>
            <a:ext cx="1268288" cy="852212"/>
          </a:xfrm>
          <a:prstGeom prst="wedgeRoundRectCallout">
            <a:avLst>
              <a:gd name="adj1" fmla="val 111445"/>
              <a:gd name="adj2" fmla="val -5041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שאלה נפוצה בראיונות...</a:t>
            </a:r>
            <a:endParaRPr lang="en-US" sz="1400" dirty="0">
              <a:solidFill>
                <a:prstClr val="black"/>
              </a:solidFill>
              <a:latin typeface="Trebuchet MS"/>
            </a:endParaRPr>
          </a:p>
        </p:txBody>
      </p:sp>
      <p:sp>
        <p:nvSpPr>
          <p:cNvPr id="7" name="TextBox 6">
            <a:extLst>
              <a:ext uri="{FF2B5EF4-FFF2-40B4-BE49-F238E27FC236}">
                <a16:creationId xmlns:a16="http://schemas.microsoft.com/office/drawing/2014/main" id="{CA29BC35-0AC3-46EF-BEBC-4252FBC849E8}"/>
              </a:ext>
            </a:extLst>
          </p:cNvPr>
          <p:cNvSpPr txBox="1"/>
          <p:nvPr/>
        </p:nvSpPr>
        <p:spPr>
          <a:xfrm>
            <a:off x="1847529" y="4666382"/>
            <a:ext cx="8188865" cy="1323439"/>
          </a:xfrm>
          <a:prstGeom prst="rect">
            <a:avLst/>
          </a:prstGeom>
          <a:noFill/>
        </p:spPr>
        <p:txBody>
          <a:bodyPr wrap="square">
            <a:spAutoFit/>
          </a:bodyPr>
          <a:lstStyle/>
          <a:p>
            <a:pPr algn="l" rtl="0"/>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stA; </a:t>
            </a:r>
            <a:r>
              <a:rPr lang="en-US" sz="1600" dirty="0">
                <a:solidFill>
                  <a:srgbClr val="008000"/>
                </a:solidFill>
                <a:latin typeface="Consolas" panose="020B0609020204030204" pitchFamily="49" charset="0"/>
              </a:rPr>
              <a:t>//stA is reference</a:t>
            </a:r>
            <a:endParaRPr lang="en-US" sz="1600" dirty="0">
              <a:solidFill>
                <a:srgbClr val="000000"/>
              </a:solidFill>
              <a:latin typeface="Consolas" panose="020B0609020204030204" pitchFamily="49" charset="0"/>
            </a:endParaRPr>
          </a:p>
          <a:p>
            <a:pPr algn="l" rtl="0"/>
            <a:r>
              <a:rPr lang="en-US" sz="1600" dirty="0">
                <a:solidFill>
                  <a:srgbClr val="008000"/>
                </a:solidFill>
                <a:latin typeface="Consolas" panose="020B0609020204030204" pitchFamily="49" charset="0"/>
              </a:rPr>
              <a:t>stA</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aaa</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stA points to "</a:t>
            </a:r>
            <a:r>
              <a:rPr lang="en-US" sz="1600" dirty="0" err="1">
                <a:solidFill>
                  <a:srgbClr val="008000"/>
                </a:solidFill>
                <a:latin typeface="Consolas" panose="020B0609020204030204" pitchFamily="49" charset="0"/>
              </a:rPr>
              <a:t>aaa</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pPr algn="l" rtl="0"/>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stB</a:t>
            </a:r>
            <a:r>
              <a:rPr lang="en-US" sz="1600" dirty="0">
                <a:solidFill>
                  <a:srgbClr val="000000"/>
                </a:solidFill>
                <a:latin typeface="Consolas" panose="020B0609020204030204" pitchFamily="49" charset="0"/>
              </a:rPr>
              <a:t> = stA; </a:t>
            </a:r>
            <a:r>
              <a:rPr lang="en-US" sz="1600" dirty="0">
                <a:solidFill>
                  <a:srgbClr val="00800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8000"/>
                </a:solidFill>
                <a:latin typeface="Consolas" panose="020B0609020204030204" pitchFamily="49" charset="0"/>
              </a:rPr>
              <a:t>stB</a:t>
            </a:r>
            <a:r>
              <a:rPr lang="en-US" sz="1600" dirty="0">
                <a:solidFill>
                  <a:srgbClr val="008000"/>
                </a:solidFill>
                <a:latin typeface="Consolas" panose="020B0609020204030204" pitchFamily="49" charset="0"/>
              </a:rPr>
              <a:t> is another </a:t>
            </a:r>
            <a:r>
              <a:rPr lang="en-US" sz="1600" dirty="0" err="1">
                <a:solidFill>
                  <a:srgbClr val="008000"/>
                </a:solidFill>
                <a:latin typeface="Consolas" panose="020B0609020204030204" pitchFamily="49" charset="0"/>
              </a:rPr>
              <a:t>refernce</a:t>
            </a:r>
            <a:r>
              <a:rPr lang="en-US" sz="1600" dirty="0">
                <a:solidFill>
                  <a:srgbClr val="008000"/>
                </a:solidFill>
                <a:latin typeface="Consolas" panose="020B0609020204030204" pitchFamily="49" charset="0"/>
              </a:rPr>
              <a:t> points to another "</a:t>
            </a:r>
            <a:r>
              <a:rPr lang="en-US" sz="1600" dirty="0" err="1">
                <a:solidFill>
                  <a:srgbClr val="008000"/>
                </a:solidFill>
                <a:latin typeface="Consolas" panose="020B0609020204030204" pitchFamily="49" charset="0"/>
              </a:rPr>
              <a:t>aaa</a:t>
            </a:r>
            <a:r>
              <a:rPr lang="en-US" sz="1600" dirty="0">
                <a:solidFill>
                  <a:srgbClr val="008000"/>
                </a:solidFill>
                <a:latin typeface="Consolas" panose="020B0609020204030204" pitchFamily="49" charset="0"/>
              </a:rPr>
              <a:t>"</a:t>
            </a:r>
            <a:endParaRPr lang="en-US" sz="1600" dirty="0">
              <a:solidFill>
                <a:srgbClr val="000000"/>
              </a:solidFill>
              <a:latin typeface="Consolas" panose="020B0609020204030204" pitchFamily="49" charset="0"/>
            </a:endParaRPr>
          </a:p>
          <a:p>
            <a:pPr algn="l" rtl="0"/>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(s2); </a:t>
            </a:r>
            <a:r>
              <a:rPr lang="en-US" sz="1600" dirty="0">
                <a:solidFill>
                  <a:srgbClr val="008000"/>
                </a:solidFill>
                <a:latin typeface="Consolas" panose="020B0609020204030204" pitchFamily="49" charset="0"/>
              </a:rPr>
              <a:t>//</a:t>
            </a:r>
            <a:r>
              <a:rPr lang="en-US" sz="1600" dirty="0" err="1">
                <a:solidFill>
                  <a:srgbClr val="008000"/>
                </a:solidFill>
                <a:latin typeface="Consolas" panose="020B0609020204030204" pitchFamily="49" charset="0"/>
              </a:rPr>
              <a:t>aaa</a:t>
            </a:r>
            <a:endParaRPr lang="en-US" sz="1600" dirty="0">
              <a:solidFill>
                <a:srgbClr val="000000"/>
              </a:solidFill>
              <a:latin typeface="Consolas" panose="020B0609020204030204" pitchFamily="49" charset="0"/>
            </a:endParaRPr>
          </a:p>
          <a:p>
            <a:pPr algn="l" rtl="0"/>
            <a:r>
              <a:rPr lang="en-US" sz="1600" dirty="0">
                <a:solidFill>
                  <a:srgbClr val="008000"/>
                </a:solidFill>
                <a:latin typeface="Consolas" panose="020B0609020204030204" pitchFamily="49" charset="0"/>
              </a:rPr>
              <a:t>//changes in </a:t>
            </a:r>
            <a:r>
              <a:rPr lang="en-US" sz="1600" dirty="0" err="1">
                <a:solidFill>
                  <a:srgbClr val="008000"/>
                </a:solidFill>
                <a:latin typeface="Consolas" panose="020B0609020204030204" pitchFamily="49" charset="0"/>
              </a:rPr>
              <a:t>stB</a:t>
            </a:r>
            <a:r>
              <a:rPr lang="en-US" sz="1600" dirty="0">
                <a:solidFill>
                  <a:srgbClr val="008000"/>
                </a:solidFill>
                <a:latin typeface="Consolas" panose="020B0609020204030204" pitchFamily="49" charset="0"/>
              </a:rPr>
              <a:t> will not affect stA and vice versa</a:t>
            </a:r>
            <a:endParaRPr lang="en-US"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139667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136</a:t>
            </a:fld>
            <a:endParaRPr lang="he-IL">
              <a:solidFill>
                <a:srgbClr val="B13F9A"/>
              </a:solidFill>
              <a:latin typeface="Trebuchet MS"/>
              <a:cs typeface="Gisha" panose="020B0502040204020203" pitchFamily="34" charset="-79"/>
            </a:endParaRPr>
          </a:p>
        </p:txBody>
      </p:sp>
      <p:pic>
        <p:nvPicPr>
          <p:cNvPr id="5" name="Picture 2"/>
          <p:cNvPicPr>
            <a:picLocks noChangeAspect="1" noChangeArrowheads="1"/>
          </p:cNvPicPr>
          <p:nvPr/>
        </p:nvPicPr>
        <p:blipFill>
          <a:blip r:embed="rId2" cstate="print"/>
          <a:srcRect l="12448" r="12838"/>
          <a:stretch>
            <a:fillRect/>
          </a:stretch>
        </p:blipFill>
        <p:spPr bwMode="auto">
          <a:xfrm>
            <a:off x="1524000" y="0"/>
            <a:ext cx="9144000" cy="6858000"/>
          </a:xfrm>
          <a:prstGeom prst="rect">
            <a:avLst/>
          </a:prstGeom>
          <a:noFill/>
          <a:ln w="9525">
            <a:noFill/>
            <a:miter lim="800000"/>
            <a:headEnd/>
            <a:tailEnd/>
          </a:ln>
        </p:spPr>
      </p:pic>
      <p:sp>
        <p:nvSpPr>
          <p:cNvPr id="6" name="Rectangle 5"/>
          <p:cNvSpPr/>
          <p:nvPr/>
        </p:nvSpPr>
        <p:spPr>
          <a:xfrm>
            <a:off x="6600056" y="2276872"/>
            <a:ext cx="3932608" cy="4392488"/>
          </a:xfrm>
          <a:prstGeom prst="rect">
            <a:avLst/>
          </a:prstGeom>
          <a:ln/>
        </p:spPr>
        <p:style>
          <a:lnRef idx="2">
            <a:schemeClr val="accent4"/>
          </a:lnRef>
          <a:fillRef idx="1">
            <a:schemeClr val="lt1"/>
          </a:fillRef>
          <a:effectRef idx="0">
            <a:schemeClr val="accent4"/>
          </a:effectRef>
          <a:fontRef idx="minor">
            <a:schemeClr val="dk1"/>
          </a:fontRef>
        </p:style>
        <p:txBody>
          <a:bodyPr vert="horz">
            <a:normAutofit fontScale="77500" lnSpcReduction="20000"/>
          </a:bodyPr>
          <a:lstStyle/>
          <a:p>
            <a:pPr>
              <a:spcBef>
                <a:spcPts val="600"/>
              </a:spcBef>
              <a:buClr>
                <a:srgbClr val="B13F9A"/>
              </a:buClr>
              <a:buSzPct val="73000"/>
            </a:pPr>
            <a:endParaRPr lang="he-IL" b="1" dirty="0">
              <a:solidFill>
                <a:prstClr val="black"/>
              </a:solidFill>
              <a:highlight>
                <a:srgbClr val="FFFF00"/>
              </a:highlight>
              <a:latin typeface="Trebuchet MS"/>
              <a:cs typeface="Gisha" panose="020B0502040204020203" pitchFamily="34" charset="-79"/>
            </a:endParaRPr>
          </a:p>
          <a:p>
            <a:pPr>
              <a:spcBef>
                <a:spcPts val="600"/>
              </a:spcBef>
              <a:buClr>
                <a:srgbClr val="B13F9A"/>
              </a:buClr>
              <a:buSzPct val="73000"/>
            </a:pPr>
            <a:r>
              <a:rPr lang="he-IL" b="1" dirty="0">
                <a:solidFill>
                  <a:prstClr val="black"/>
                </a:solidFill>
                <a:highlight>
                  <a:srgbClr val="FFFF00"/>
                </a:highlight>
                <a:latin typeface="Trebuchet MS"/>
                <a:cs typeface="Gisha" panose="020B0502040204020203" pitchFamily="34" charset="-79"/>
              </a:rPr>
              <a:t>מאחר וגם </a:t>
            </a:r>
            <a:r>
              <a:rPr lang="en-US" b="1" dirty="0" err="1">
                <a:solidFill>
                  <a:prstClr val="black"/>
                </a:solidFill>
                <a:highlight>
                  <a:srgbClr val="FFFF00"/>
                </a:highlight>
                <a:latin typeface="Trebuchet MS"/>
              </a:rPr>
              <a:t>ValueType</a:t>
            </a:r>
            <a:r>
              <a:rPr lang="he-IL" b="1" dirty="0">
                <a:solidFill>
                  <a:prstClr val="black"/>
                </a:solidFill>
                <a:highlight>
                  <a:srgbClr val="FFFF00"/>
                </a:highlight>
                <a:latin typeface="Trebuchet MS"/>
                <a:cs typeface="Gisha" panose="020B0502040204020203" pitchFamily="34" charset="-79"/>
              </a:rPr>
              <a:t> יורש מ </a:t>
            </a:r>
            <a:r>
              <a:rPr lang="en-US" b="1" dirty="0">
                <a:solidFill>
                  <a:prstClr val="black"/>
                </a:solidFill>
                <a:highlight>
                  <a:srgbClr val="FFFF00"/>
                </a:highlight>
                <a:latin typeface="Trebuchet MS"/>
              </a:rPr>
              <a:t>Object</a:t>
            </a:r>
            <a:r>
              <a:rPr lang="he-IL" b="1" dirty="0">
                <a:solidFill>
                  <a:prstClr val="black"/>
                </a:solidFill>
                <a:highlight>
                  <a:srgbClr val="FFFF00"/>
                </a:highlight>
                <a:latin typeface="Trebuchet MS"/>
                <a:cs typeface="Gisha" panose="020B0502040204020203" pitchFamily="34" charset="-79"/>
              </a:rPr>
              <a:t> ניתן לבצע המרות בין טיפוסי ערך לטיפוסי הפניה</a:t>
            </a:r>
          </a:p>
          <a:p>
            <a:pPr marL="274320" indent="-274320">
              <a:spcBef>
                <a:spcPts val="600"/>
              </a:spcBef>
              <a:buClr>
                <a:srgbClr val="B13F9A"/>
              </a:buClr>
              <a:buSzPct val="73000"/>
              <a:buFont typeface="Wingdings 2"/>
              <a:buChar char=""/>
            </a:pPr>
            <a:r>
              <a:rPr lang="he-IL" b="1" dirty="0">
                <a:solidFill>
                  <a:prstClr val="black"/>
                </a:solidFill>
                <a:latin typeface="Trebuchet MS"/>
                <a:cs typeface="Gisha" panose="020B0502040204020203" pitchFamily="34" charset="-79"/>
              </a:rPr>
              <a:t>פעולת ה</a:t>
            </a:r>
            <a:r>
              <a:rPr lang="en-US" b="1" dirty="0">
                <a:solidFill>
                  <a:prstClr val="black"/>
                </a:solidFill>
                <a:latin typeface="Trebuchet MS"/>
              </a:rPr>
              <a:t>boxing </a:t>
            </a:r>
            <a:r>
              <a:rPr lang="he-IL" b="1" dirty="0">
                <a:solidFill>
                  <a:prstClr val="black"/>
                </a:solidFill>
                <a:latin typeface="Trebuchet MS"/>
                <a:cs typeface="Gisha" panose="020B0502040204020203" pitchFamily="34" charset="-79"/>
              </a:rPr>
              <a:t>:</a:t>
            </a: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הפיכת משתנה  </a:t>
            </a:r>
            <a:r>
              <a:rPr lang="en-US" dirty="0">
                <a:solidFill>
                  <a:prstClr val="black"/>
                </a:solidFill>
                <a:latin typeface="Trebuchet MS"/>
              </a:rPr>
              <a:t>Value Type</a:t>
            </a:r>
            <a:r>
              <a:rPr lang="he-IL" dirty="0">
                <a:solidFill>
                  <a:prstClr val="black"/>
                </a:solidFill>
                <a:latin typeface="Trebuchet MS"/>
                <a:cs typeface="Gisha" panose="020B0502040204020203" pitchFamily="34" charset="-79"/>
              </a:rPr>
              <a:t> למשתנה </a:t>
            </a:r>
            <a:r>
              <a:rPr lang="en-US" dirty="0">
                <a:solidFill>
                  <a:prstClr val="black"/>
                </a:solidFill>
                <a:latin typeface="Trebuchet MS"/>
              </a:rPr>
              <a:t>Reference Type</a:t>
            </a:r>
            <a:r>
              <a:rPr lang="he-IL" dirty="0">
                <a:solidFill>
                  <a:prstClr val="black"/>
                </a:solidFill>
                <a:latin typeface="Trebuchet MS"/>
                <a:cs typeface="Gisha" panose="020B0502040204020203" pitchFamily="34" charset="-79"/>
              </a:rPr>
              <a:t>.</a:t>
            </a: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נעשית ע"י השמת משתנה ערך למשתנה מטיפוס </a:t>
            </a:r>
            <a:r>
              <a:rPr lang="en-US" dirty="0">
                <a:solidFill>
                  <a:prstClr val="black"/>
                </a:solidFill>
                <a:latin typeface="Trebuchet MS"/>
              </a:rPr>
              <a:t> .object</a:t>
            </a:r>
            <a:endParaRPr lang="he-IL" dirty="0">
              <a:solidFill>
                <a:prstClr val="black"/>
              </a:solidFill>
              <a:latin typeface="Trebuchet MS"/>
              <a:cs typeface="Gisha" panose="020B0502040204020203" pitchFamily="34" charset="-79"/>
            </a:endParaRP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סוג של המרה מרומזת.</a:t>
            </a: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בדוגמא: כאילו שמים את ה 3 בתוך קופסא</a:t>
            </a:r>
          </a:p>
          <a:p>
            <a:pPr marL="274320" indent="-274320">
              <a:spcBef>
                <a:spcPts val="600"/>
              </a:spcBef>
              <a:buClr>
                <a:srgbClr val="B13F9A"/>
              </a:buClr>
              <a:buSzPct val="73000"/>
              <a:buFont typeface="Wingdings 2"/>
              <a:buChar char=""/>
            </a:pPr>
            <a:endParaRPr lang="he-IL" dirty="0">
              <a:solidFill>
                <a:prstClr val="black"/>
              </a:solidFill>
              <a:latin typeface="Trebuchet MS"/>
              <a:cs typeface="Gisha" panose="020B0502040204020203" pitchFamily="34" charset="-79"/>
            </a:endParaRPr>
          </a:p>
          <a:p>
            <a:pPr marL="274320" indent="-274320">
              <a:spcBef>
                <a:spcPts val="600"/>
              </a:spcBef>
              <a:buClr>
                <a:srgbClr val="B13F9A"/>
              </a:buClr>
              <a:buSzPct val="73000"/>
              <a:buFont typeface="Wingdings 2"/>
              <a:buChar char=""/>
            </a:pPr>
            <a:r>
              <a:rPr lang="he-IL" b="1" dirty="0">
                <a:solidFill>
                  <a:prstClr val="black"/>
                </a:solidFill>
                <a:latin typeface="Trebuchet MS"/>
                <a:cs typeface="Gisha" panose="020B0502040204020203" pitchFamily="34" charset="-79"/>
              </a:rPr>
              <a:t>פעולת ה </a:t>
            </a:r>
            <a:r>
              <a:rPr lang="en-US" b="1" dirty="0">
                <a:solidFill>
                  <a:prstClr val="black"/>
                </a:solidFill>
                <a:latin typeface="Trebuchet MS"/>
              </a:rPr>
              <a:t>unboxing</a:t>
            </a:r>
            <a:r>
              <a:rPr lang="he-IL" b="1" dirty="0">
                <a:solidFill>
                  <a:prstClr val="black"/>
                </a:solidFill>
                <a:latin typeface="Trebuchet MS"/>
                <a:cs typeface="Gisha" panose="020B0502040204020203" pitchFamily="34" charset="-79"/>
              </a:rPr>
              <a:t> היא הפעולה ההפוכה:</a:t>
            </a: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בפעולת ה</a:t>
            </a:r>
            <a:r>
              <a:rPr lang="en-US" dirty="0">
                <a:solidFill>
                  <a:prstClr val="black"/>
                </a:solidFill>
                <a:latin typeface="Trebuchet MS"/>
              </a:rPr>
              <a:t>unboxing </a:t>
            </a:r>
            <a:r>
              <a:rPr lang="he-IL" dirty="0">
                <a:solidFill>
                  <a:prstClr val="black"/>
                </a:solidFill>
                <a:latin typeface="Trebuchet MS"/>
                <a:cs typeface="Gisha" panose="020B0502040204020203" pitchFamily="34" charset="-79"/>
              </a:rPr>
              <a:t>, כדי להפוך משתנה הפניה למשתנה ערך נשתמש ב המרה מפורשת</a:t>
            </a:r>
            <a:r>
              <a:rPr lang="en-US" dirty="0">
                <a:solidFill>
                  <a:prstClr val="black"/>
                </a:solidFill>
                <a:latin typeface="Trebuchet MS"/>
              </a:rPr>
              <a:t>(explicit casting) </a:t>
            </a:r>
            <a:endParaRPr lang="he-IL" dirty="0">
              <a:solidFill>
                <a:prstClr val="black"/>
              </a:solidFill>
              <a:latin typeface="Trebuchet MS"/>
              <a:cs typeface="Gisha" panose="020B0502040204020203" pitchFamily="34" charset="-79"/>
            </a:endParaRP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בדוגמא: כאילו מוציאים את ה 3 מתוך הקופסא</a:t>
            </a:r>
            <a:endParaRPr lang="en-US" dirty="0">
              <a:solidFill>
                <a:prstClr val="black"/>
              </a:solidFill>
              <a:latin typeface="Trebuchet MS"/>
            </a:endParaRPr>
          </a:p>
          <a:p>
            <a:pPr marL="742950" lvl="1" indent="-285750">
              <a:spcBef>
                <a:spcPts val="600"/>
              </a:spcBef>
              <a:buClr>
                <a:srgbClr val="B13F9A"/>
              </a:buClr>
              <a:buSzPct val="73000"/>
              <a:buFont typeface="Wingdings" panose="05000000000000000000" pitchFamily="2" charset="2"/>
              <a:buChar char="v"/>
            </a:pPr>
            <a:r>
              <a:rPr lang="he-IL" dirty="0">
                <a:solidFill>
                  <a:prstClr val="black"/>
                </a:solidFill>
                <a:latin typeface="Trebuchet MS"/>
                <a:cs typeface="Gisha" panose="020B0502040204020203" pitchFamily="34" charset="-79"/>
              </a:rPr>
              <a:t>בהמרה, חייב להיות תאום – אחרת תהיה חריגה:</a:t>
            </a:r>
          </a:p>
          <a:p>
            <a:pPr algn="l" rtl="0">
              <a:buClr>
                <a:prstClr val="black"/>
              </a:buClr>
            </a:pPr>
            <a:r>
              <a:rPr lang="en-US" sz="1900" b="1" kern="0" dirty="0" err="1">
                <a:solidFill>
                  <a:srgbClr val="FF0000"/>
                </a:solidFill>
                <a:latin typeface="Arial" pitchFamily="34" charset="0"/>
              </a:rPr>
              <a:t>InvalidCastException</a:t>
            </a:r>
            <a:endParaRPr lang="he-IL" sz="1600" b="1" kern="0" dirty="0">
              <a:solidFill>
                <a:srgbClr val="FF0000"/>
              </a:solidFill>
              <a:latin typeface="Arial" pitchFamily="34" charset="0"/>
              <a:cs typeface="Gisha" panose="020B0502040204020203" pitchFamily="34" charset="-79"/>
            </a:endParaRPr>
          </a:p>
        </p:txBody>
      </p:sp>
    </p:spTree>
    <p:extLst>
      <p:ext uri="{BB962C8B-B14F-4D97-AF65-F5344CB8AC3E}">
        <p14:creationId xmlns:p14="http://schemas.microsoft.com/office/powerpoint/2010/main" val="754855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76215"/>
            <a:ext cx="7239000" cy="770344"/>
          </a:xfrm>
        </p:spPr>
        <p:txBody>
          <a:bodyPr/>
          <a:lstStyle/>
          <a:p>
            <a:pPr algn="ctr"/>
            <a:r>
              <a:rPr lang="he-IL" dirty="0"/>
              <a:t>מועד א, תשע"ז, 7 נק'</a:t>
            </a:r>
          </a:p>
        </p:txBody>
      </p:sp>
      <p:sp>
        <p:nvSpPr>
          <p:cNvPr id="3" name="מציין מיקום תוכן 2"/>
          <p:cNvSpPr>
            <a:spLocks noGrp="1"/>
          </p:cNvSpPr>
          <p:nvPr>
            <p:ph idx="1"/>
          </p:nvPr>
        </p:nvSpPr>
        <p:spPr/>
        <p:txBody>
          <a:bodyPr>
            <a:normAutofit/>
          </a:bodyPr>
          <a:lstStyle/>
          <a:p>
            <a:r>
              <a:rPr lang="he-IL" sz="2000" dirty="0"/>
              <a:t>לפנייך מימוש של המחלקה</a:t>
            </a:r>
            <a:r>
              <a:rPr lang="en-US" sz="2000" dirty="0" err="1"/>
              <a:t>MyClass</a:t>
            </a:r>
            <a:r>
              <a:rPr lang="en-US" sz="2000" dirty="0"/>
              <a:t> </a:t>
            </a:r>
            <a:r>
              <a:rPr lang="he-IL" sz="2000" dirty="0"/>
              <a:t> והמבנה</a:t>
            </a:r>
            <a:r>
              <a:rPr lang="en-US" sz="2000" dirty="0" err="1"/>
              <a:t>MyStruct</a:t>
            </a:r>
            <a:r>
              <a:rPr lang="en-US" sz="2000" dirty="0"/>
              <a:t> </a:t>
            </a:r>
            <a:r>
              <a:rPr lang="he-IL" sz="2000" dirty="0"/>
              <a:t>:</a:t>
            </a:r>
          </a:p>
          <a:p>
            <a:pPr marL="0" indent="0">
              <a:buNone/>
            </a:pPr>
            <a:endParaRPr lang="he-IL" sz="2000" dirty="0"/>
          </a:p>
          <a:p>
            <a:pPr marL="0" indent="0">
              <a:buNone/>
            </a:pPr>
            <a:endParaRPr lang="he-IL" sz="2000" dirty="0"/>
          </a:p>
          <a:p>
            <a:r>
              <a:rPr lang="he-IL" sz="2000" dirty="0"/>
              <a:t>לפנייך קטע תכנית העושה שימוש במחלקה ומבנה אלו. </a:t>
            </a:r>
            <a:br>
              <a:rPr lang="en-US" sz="2000" dirty="0"/>
            </a:br>
            <a:r>
              <a:rPr lang="he-IL" sz="2000" dirty="0"/>
              <a:t>מה הפלט שיתקבל בעת הרצת התכנית? </a:t>
            </a:r>
            <a:endParaRPr lang="en-US" sz="2000" dirty="0"/>
          </a:p>
          <a:p>
            <a:endParaRPr lang="en-US" sz="2000" dirty="0"/>
          </a:p>
          <a:p>
            <a:endParaRPr lang="en-US" sz="2000" dirty="0"/>
          </a:p>
          <a:p>
            <a:endParaRPr lang="he-IL" sz="2000" dirty="0"/>
          </a:p>
        </p:txBody>
      </p:sp>
      <p:sp>
        <p:nvSpPr>
          <p:cNvPr id="21" name="תיבת טקסט 23"/>
          <p:cNvSpPr txBox="1">
            <a:spLocks noChangeArrowheads="1"/>
          </p:cNvSpPr>
          <p:nvPr/>
        </p:nvSpPr>
        <p:spPr bwMode="auto">
          <a:xfrm flipH="1">
            <a:off x="4370700" y="1988840"/>
            <a:ext cx="2085340" cy="7505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r>
              <a:rPr lang="en-US" sz="1100">
                <a:solidFill>
                  <a:prstClr val="black"/>
                </a:solidFill>
                <a:highlight>
                  <a:srgbClr val="FFFFFF"/>
                </a:highlight>
                <a:latin typeface="Consolas"/>
                <a:ea typeface="Calibri"/>
                <a:cs typeface="Consolas"/>
              </a:rPr>
              <a:t>struct MyStruct</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    public int s;</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a:t>
            </a:r>
            <a:endParaRPr lang="en-US" sz="1200">
              <a:solidFill>
                <a:prstClr val="black"/>
              </a:solidFill>
              <a:latin typeface="Times New Roman"/>
              <a:ea typeface="Times New Roman"/>
              <a:cs typeface="David"/>
            </a:endParaRPr>
          </a:p>
          <a:p>
            <a:pPr algn="l" rtl="0"/>
            <a:r>
              <a:rPr lang="he-IL" sz="1100">
                <a:solidFill>
                  <a:prstClr val="black"/>
                </a:solidFill>
                <a:latin typeface="Times New Roman"/>
                <a:ea typeface="Times New Roman"/>
                <a:cs typeface="David"/>
              </a:rPr>
              <a:t> </a:t>
            </a:r>
            <a:endParaRPr lang="en-US" sz="1200">
              <a:solidFill>
                <a:prstClr val="black"/>
              </a:solidFill>
              <a:latin typeface="Times New Roman"/>
              <a:ea typeface="Times New Roman"/>
              <a:cs typeface="David"/>
            </a:endParaRPr>
          </a:p>
        </p:txBody>
      </p:sp>
      <p:sp>
        <p:nvSpPr>
          <p:cNvPr id="22" name="תיבת טקסט 24"/>
          <p:cNvSpPr txBox="1">
            <a:spLocks noChangeArrowheads="1"/>
          </p:cNvSpPr>
          <p:nvPr/>
        </p:nvSpPr>
        <p:spPr bwMode="auto">
          <a:xfrm flipH="1">
            <a:off x="6857454" y="1988840"/>
            <a:ext cx="1974850" cy="7835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r>
              <a:rPr lang="en-US" sz="1100">
                <a:solidFill>
                  <a:prstClr val="black"/>
                </a:solidFill>
                <a:highlight>
                  <a:srgbClr val="FFFFFF"/>
                </a:highlight>
                <a:latin typeface="Consolas"/>
                <a:ea typeface="Calibri"/>
                <a:cs typeface="Consolas"/>
              </a:rPr>
              <a:t>class MyClass</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    public int c;</a:t>
            </a:r>
            <a:endParaRPr lang="en-US" sz="1200">
              <a:solidFill>
                <a:prstClr val="black"/>
              </a:solidFill>
              <a:latin typeface="Times New Roman"/>
              <a:ea typeface="Times New Roman"/>
              <a:cs typeface="David"/>
            </a:endParaRPr>
          </a:p>
          <a:p>
            <a:pPr algn="l" rtl="0"/>
            <a:r>
              <a:rPr lang="en-US" sz="1100">
                <a:solidFill>
                  <a:prstClr val="black"/>
                </a:solidFill>
                <a:highlight>
                  <a:srgbClr val="FFFFFF"/>
                </a:highlight>
                <a:latin typeface="Consolas"/>
                <a:ea typeface="Calibri"/>
                <a:cs typeface="Consolas"/>
              </a:rPr>
              <a:t>}</a:t>
            </a:r>
            <a:endParaRPr lang="en-US" sz="1200">
              <a:solidFill>
                <a:prstClr val="black"/>
              </a:solidFill>
              <a:latin typeface="Times New Roman"/>
              <a:ea typeface="Times New Roman"/>
              <a:cs typeface="David"/>
            </a:endParaRPr>
          </a:p>
          <a:p>
            <a:pPr algn="l" rtl="0"/>
            <a:r>
              <a:rPr lang="he-IL" sz="1100">
                <a:solidFill>
                  <a:prstClr val="black"/>
                </a:solidFill>
                <a:highlight>
                  <a:srgbClr val="FFFFFF"/>
                </a:highlight>
                <a:latin typeface="Times New Roman"/>
                <a:ea typeface="Calibri"/>
                <a:cs typeface="Consolas"/>
              </a:rPr>
              <a:t> </a:t>
            </a:r>
            <a:endParaRPr lang="en-US" sz="1200">
              <a:solidFill>
                <a:prstClr val="black"/>
              </a:solidFill>
              <a:latin typeface="Times New Roman"/>
              <a:ea typeface="Times New Roman"/>
              <a:cs typeface="David"/>
            </a:endParaRPr>
          </a:p>
        </p:txBody>
      </p:sp>
      <p:sp>
        <p:nvSpPr>
          <p:cNvPr id="23" name="תיבת טקסט 22"/>
          <p:cNvSpPr txBox="1">
            <a:spLocks noChangeArrowheads="1"/>
          </p:cNvSpPr>
          <p:nvPr/>
        </p:nvSpPr>
        <p:spPr bwMode="auto">
          <a:xfrm flipH="1">
            <a:off x="4759538" y="3429000"/>
            <a:ext cx="4288790" cy="280289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r>
              <a:rPr lang="en-US" sz="1100" dirty="0">
                <a:solidFill>
                  <a:prstClr val="black"/>
                </a:solidFill>
                <a:highlight>
                  <a:srgbClr val="FFFFFF"/>
                </a:highlight>
                <a:latin typeface="Consolas"/>
                <a:ea typeface="Calibri"/>
                <a:cs typeface="Consolas"/>
              </a:rPr>
              <a:t>static void Main(string[] </a:t>
            </a:r>
            <a:r>
              <a:rPr lang="en-US" sz="1100" dirty="0" err="1">
                <a:solidFill>
                  <a:prstClr val="black"/>
                </a:solidFill>
                <a:highlight>
                  <a:srgbClr val="FFFFFF"/>
                </a:highlight>
                <a:latin typeface="Consolas"/>
                <a:ea typeface="Calibri"/>
                <a:cs typeface="Consolas"/>
              </a:rPr>
              <a:t>args</a:t>
            </a:r>
            <a:r>
              <a:rPr lang="en-US" sz="1100" dirty="0">
                <a:solidFill>
                  <a:prstClr val="black"/>
                </a:solidFill>
                <a:highlight>
                  <a:srgbClr val="FFFFFF"/>
                </a:highlight>
                <a:latin typeface="Consolas"/>
                <a:ea typeface="Calibri"/>
                <a:cs typeface="Consolas"/>
              </a:rPr>
              <a:t>)</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MyClass</a:t>
            </a:r>
            <a:r>
              <a:rPr lang="en-US" sz="1100" dirty="0">
                <a:solidFill>
                  <a:prstClr val="black"/>
                </a:solidFill>
                <a:highlight>
                  <a:srgbClr val="FFFFFF"/>
                </a:highlight>
                <a:latin typeface="Consolas"/>
                <a:ea typeface="Calibri"/>
                <a:cs typeface="Consolas"/>
              </a:rPr>
              <a:t> c1 = new </a:t>
            </a:r>
            <a:r>
              <a:rPr lang="en-US" sz="1100" dirty="0" err="1">
                <a:solidFill>
                  <a:prstClr val="black"/>
                </a:solidFill>
                <a:highlight>
                  <a:srgbClr val="FFFFFF"/>
                </a:highlight>
                <a:latin typeface="Consolas"/>
                <a:ea typeface="Calibri"/>
                <a:cs typeface="Consolas"/>
              </a:rPr>
              <a:t>MyClass</a:t>
            </a:r>
            <a:r>
              <a:rPr lang="en-US" sz="1100" dirty="0">
                <a:solidFill>
                  <a:prstClr val="black"/>
                </a:solidFill>
                <a:highlight>
                  <a:srgbClr val="FFFFFF"/>
                </a:highlight>
                <a:latin typeface="Consolas"/>
                <a:ea typeface="Calibri"/>
                <a:cs typeface="Consolas"/>
              </a:rPr>
              <a:t>();</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MyClass</a:t>
            </a:r>
            <a:r>
              <a:rPr lang="en-US" sz="1100" dirty="0">
                <a:solidFill>
                  <a:prstClr val="black"/>
                </a:solidFill>
                <a:highlight>
                  <a:srgbClr val="FFFFFF"/>
                </a:highlight>
                <a:latin typeface="Consolas"/>
                <a:ea typeface="Calibri"/>
                <a:cs typeface="Consolas"/>
              </a:rPr>
              <a:t> c2 = c1;</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MyStruct</a:t>
            </a:r>
            <a:r>
              <a:rPr lang="en-US" sz="1100" dirty="0">
                <a:solidFill>
                  <a:prstClr val="black"/>
                </a:solidFill>
                <a:highlight>
                  <a:srgbClr val="FFFFFF"/>
                </a:highlight>
                <a:latin typeface="Consolas"/>
                <a:ea typeface="Calibri"/>
                <a:cs typeface="Consolas"/>
              </a:rPr>
              <a:t> s1 = new </a:t>
            </a:r>
            <a:r>
              <a:rPr lang="en-US" sz="1100" dirty="0" err="1">
                <a:solidFill>
                  <a:prstClr val="black"/>
                </a:solidFill>
                <a:highlight>
                  <a:srgbClr val="FFFFFF"/>
                </a:highlight>
                <a:latin typeface="Consolas"/>
                <a:ea typeface="Calibri"/>
                <a:cs typeface="Consolas"/>
              </a:rPr>
              <a:t>MyStruct</a:t>
            </a:r>
            <a:r>
              <a:rPr lang="en-US" sz="1100" dirty="0">
                <a:solidFill>
                  <a:prstClr val="black"/>
                </a:solidFill>
                <a:highlight>
                  <a:srgbClr val="FFFFFF"/>
                </a:highlight>
                <a:latin typeface="Consolas"/>
                <a:ea typeface="Calibri"/>
                <a:cs typeface="Consolas"/>
              </a:rPr>
              <a:t>();</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MyStruct</a:t>
            </a:r>
            <a:r>
              <a:rPr lang="en-US" sz="1100" dirty="0">
                <a:solidFill>
                  <a:prstClr val="black"/>
                </a:solidFill>
                <a:highlight>
                  <a:srgbClr val="FFFFFF"/>
                </a:highlight>
                <a:latin typeface="Consolas"/>
                <a:ea typeface="Calibri"/>
                <a:cs typeface="Consolas"/>
              </a:rPr>
              <a:t> s2 = s1;</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c1.c = 7;</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c2.c = 8;</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s1.s = 7;</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s2.s = 8;</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Console.WriteLine</a:t>
            </a:r>
            <a:r>
              <a:rPr lang="en-US" sz="1100" dirty="0">
                <a:solidFill>
                  <a:prstClr val="black"/>
                </a:solidFill>
                <a:highlight>
                  <a:srgbClr val="FFFFFF"/>
                </a:highlight>
                <a:latin typeface="Consolas"/>
                <a:ea typeface="Calibri"/>
                <a:cs typeface="Consolas"/>
              </a:rPr>
              <a:t>("c1.c={0}", c1.c);</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Console.WriteLine</a:t>
            </a:r>
            <a:r>
              <a:rPr lang="en-US" sz="1100" dirty="0">
                <a:solidFill>
                  <a:prstClr val="black"/>
                </a:solidFill>
                <a:highlight>
                  <a:srgbClr val="FFFFFF"/>
                </a:highlight>
                <a:latin typeface="Consolas"/>
                <a:ea typeface="Calibri"/>
                <a:cs typeface="Consolas"/>
              </a:rPr>
              <a:t>("c2.c={0}", c2.c);</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Console.WriteLine</a:t>
            </a:r>
            <a:r>
              <a:rPr lang="en-US" sz="1100" dirty="0">
                <a:solidFill>
                  <a:prstClr val="black"/>
                </a:solidFill>
                <a:highlight>
                  <a:srgbClr val="FFFFFF"/>
                </a:highlight>
                <a:latin typeface="Consolas"/>
                <a:ea typeface="Calibri"/>
                <a:cs typeface="Consolas"/>
              </a:rPr>
              <a:t>("s1.s={0}", s1.s);</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    </a:t>
            </a:r>
            <a:r>
              <a:rPr lang="en-US" sz="1100" dirty="0" err="1">
                <a:solidFill>
                  <a:prstClr val="black"/>
                </a:solidFill>
                <a:highlight>
                  <a:srgbClr val="FFFFFF"/>
                </a:highlight>
                <a:latin typeface="Consolas"/>
                <a:ea typeface="Calibri"/>
                <a:cs typeface="Consolas"/>
              </a:rPr>
              <a:t>Console.WriteLine</a:t>
            </a:r>
            <a:r>
              <a:rPr lang="en-US" sz="1100" dirty="0">
                <a:solidFill>
                  <a:prstClr val="black"/>
                </a:solidFill>
                <a:highlight>
                  <a:srgbClr val="FFFFFF"/>
                </a:highlight>
                <a:latin typeface="Consolas"/>
                <a:ea typeface="Calibri"/>
                <a:cs typeface="Consolas"/>
              </a:rPr>
              <a:t>("s2.s={0}", s2.s);</a:t>
            </a:r>
            <a:endParaRPr lang="en-US" sz="1200" dirty="0">
              <a:solidFill>
                <a:prstClr val="black"/>
              </a:solidFill>
              <a:latin typeface="Times New Roman"/>
              <a:ea typeface="Times New Roman"/>
              <a:cs typeface="David"/>
            </a:endParaRPr>
          </a:p>
          <a:p>
            <a:pPr algn="l" rtl="0"/>
            <a:r>
              <a:rPr lang="en-US" sz="1100" dirty="0">
                <a:solidFill>
                  <a:prstClr val="black"/>
                </a:solidFill>
                <a:highlight>
                  <a:srgbClr val="FFFFFF"/>
                </a:highlight>
                <a:latin typeface="Consolas"/>
                <a:ea typeface="Calibri"/>
                <a:cs typeface="Consolas"/>
              </a:rPr>
              <a:t>}</a:t>
            </a:r>
            <a:endParaRPr lang="en-US" sz="1200" dirty="0">
              <a:solidFill>
                <a:prstClr val="black"/>
              </a:solidFill>
              <a:latin typeface="Times New Roman"/>
              <a:ea typeface="Times New Roman"/>
              <a:cs typeface="David"/>
            </a:endParaRPr>
          </a:p>
          <a:p>
            <a:pPr algn="l" rtl="0"/>
            <a:r>
              <a:rPr lang="he-IL" sz="1100" dirty="0">
                <a:solidFill>
                  <a:prstClr val="black"/>
                </a:solidFill>
                <a:latin typeface="Times New Roman"/>
                <a:ea typeface="Times New Roman"/>
                <a:cs typeface="David"/>
              </a:rPr>
              <a:t> </a:t>
            </a:r>
            <a:endParaRPr lang="en-US" sz="1200" dirty="0">
              <a:solidFill>
                <a:prstClr val="black"/>
              </a:solidFill>
              <a:latin typeface="Times New Roman"/>
              <a:ea typeface="Times New Roman"/>
              <a:cs typeface="David"/>
            </a:endParaRPr>
          </a:p>
        </p:txBody>
      </p:sp>
      <p:graphicFrame>
        <p:nvGraphicFramePr>
          <p:cNvPr id="24" name="טבלה 23"/>
          <p:cNvGraphicFramePr>
            <a:graphicFrameLocks noGrp="1"/>
          </p:cNvGraphicFramePr>
          <p:nvPr/>
        </p:nvGraphicFramePr>
        <p:xfrm>
          <a:off x="1775520" y="1720552"/>
          <a:ext cx="1323266" cy="4876800"/>
        </p:xfrm>
        <a:graphic>
          <a:graphicData uri="http://schemas.openxmlformats.org/drawingml/2006/table">
            <a:tbl>
              <a:tblPr rtl="1" firstCol="1">
                <a:tableStyleId>{616DA210-FB5B-4158-B5E0-FEB733F419BA}</a:tableStyleId>
              </a:tblPr>
              <a:tblGrid>
                <a:gridCol w="396018">
                  <a:extLst>
                    <a:ext uri="{9D8B030D-6E8A-4147-A177-3AD203B41FA5}">
                      <a16:colId xmlns:a16="http://schemas.microsoft.com/office/drawing/2014/main" val="20000"/>
                    </a:ext>
                  </a:extLst>
                </a:gridCol>
                <a:gridCol w="927248">
                  <a:extLst>
                    <a:ext uri="{9D8B030D-6E8A-4147-A177-3AD203B41FA5}">
                      <a16:colId xmlns:a16="http://schemas.microsoft.com/office/drawing/2014/main" val="20001"/>
                    </a:ext>
                  </a:extLst>
                </a:gridCol>
              </a:tblGrid>
              <a:tr h="638810">
                <a:tc>
                  <a:txBody>
                    <a:bodyPr/>
                    <a:lstStyle/>
                    <a:p>
                      <a:pPr algn="l" rtl="0">
                        <a:spcAft>
                          <a:spcPts val="0"/>
                        </a:spcAft>
                      </a:pPr>
                      <a:r>
                        <a:rPr lang="he-IL" sz="2000" baseline="0" dirty="0">
                          <a:effectLst/>
                        </a:rPr>
                        <a:t> א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c1.c=7</a:t>
                      </a:r>
                    </a:p>
                    <a:p>
                      <a:pPr algn="l" rtl="0">
                        <a:spcAft>
                          <a:spcPts val="0"/>
                        </a:spcAft>
                      </a:pPr>
                      <a:r>
                        <a:rPr lang="en-US" sz="2000" dirty="0">
                          <a:effectLst/>
                        </a:rPr>
                        <a:t>c2.c=8</a:t>
                      </a:r>
                    </a:p>
                    <a:p>
                      <a:pPr algn="l" rtl="0">
                        <a:spcAft>
                          <a:spcPts val="0"/>
                        </a:spcAft>
                      </a:pPr>
                      <a:r>
                        <a:rPr lang="en-US" sz="2000" dirty="0">
                          <a:effectLst/>
                        </a:rPr>
                        <a:t>s1.s=7</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0"/>
                  </a:ext>
                </a:extLst>
              </a:tr>
              <a:tr h="638810">
                <a:tc>
                  <a:txBody>
                    <a:bodyPr/>
                    <a:lstStyle/>
                    <a:p>
                      <a:pPr algn="l" rtl="0">
                        <a:spcAft>
                          <a:spcPts val="0"/>
                        </a:spcAft>
                      </a:pPr>
                      <a:r>
                        <a:rPr lang="he-IL" sz="2000" dirty="0">
                          <a:effectLst/>
                        </a:rPr>
                        <a:t>ב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highlight>
                            <a:srgbClr val="FFFFFF"/>
                          </a:highlight>
                        </a:rPr>
                        <a:t>c1.c=8</a:t>
                      </a:r>
                      <a:endParaRPr lang="en-US" sz="2000" dirty="0">
                        <a:effectLst/>
                      </a:endParaRPr>
                    </a:p>
                    <a:p>
                      <a:pPr algn="l" rtl="0">
                        <a:spcAft>
                          <a:spcPts val="0"/>
                        </a:spcAft>
                      </a:pPr>
                      <a:r>
                        <a:rPr lang="en-US" sz="2000" dirty="0">
                          <a:effectLst/>
                          <a:highlight>
                            <a:srgbClr val="FFFFFF"/>
                          </a:highlight>
                        </a:rPr>
                        <a:t>c2.c=8</a:t>
                      </a:r>
                      <a:endParaRPr lang="en-US" sz="2000" dirty="0">
                        <a:effectLst/>
                      </a:endParaRPr>
                    </a:p>
                    <a:p>
                      <a:pPr algn="l" rtl="0">
                        <a:spcAft>
                          <a:spcPts val="0"/>
                        </a:spcAft>
                      </a:pPr>
                      <a:r>
                        <a:rPr lang="en-US" sz="2000" dirty="0">
                          <a:effectLst/>
                          <a:highlight>
                            <a:srgbClr val="FFFFFF"/>
                          </a:highlight>
                        </a:rPr>
                        <a:t>s1.s=7</a:t>
                      </a:r>
                      <a:endParaRPr lang="en-US" sz="2000" dirty="0">
                        <a:effectLst/>
                      </a:endParaRPr>
                    </a:p>
                    <a:p>
                      <a:pPr algn="l" rtl="0">
                        <a:spcAft>
                          <a:spcPts val="0"/>
                        </a:spcAft>
                      </a:pPr>
                      <a:r>
                        <a:rPr lang="en-US" sz="2000" dirty="0">
                          <a:effectLst/>
                          <a:highlight>
                            <a:srgbClr val="FFFFFF"/>
                          </a:highligh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1"/>
                  </a:ext>
                </a:extLst>
              </a:tr>
              <a:tr h="638810">
                <a:tc>
                  <a:txBody>
                    <a:bodyPr/>
                    <a:lstStyle/>
                    <a:p>
                      <a:pPr algn="l" rtl="0">
                        <a:spcAft>
                          <a:spcPts val="0"/>
                        </a:spcAft>
                      </a:pPr>
                      <a:r>
                        <a:rPr lang="he-IL" sz="2000" dirty="0">
                          <a:effectLst/>
                        </a:rPr>
                        <a:t>ג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c1.c=7</a:t>
                      </a:r>
                    </a:p>
                    <a:p>
                      <a:pPr algn="l" rtl="0">
                        <a:spcAft>
                          <a:spcPts val="0"/>
                        </a:spcAft>
                      </a:pPr>
                      <a:r>
                        <a:rPr lang="en-US" sz="2000" dirty="0">
                          <a:effectLst/>
                        </a:rPr>
                        <a:t>c2.c=8</a:t>
                      </a:r>
                    </a:p>
                    <a:p>
                      <a:pPr algn="l" rtl="0">
                        <a:spcAft>
                          <a:spcPts val="0"/>
                        </a:spcAft>
                      </a:pPr>
                      <a:r>
                        <a:rPr lang="en-US" sz="2000" dirty="0">
                          <a:effectLst/>
                        </a:rPr>
                        <a:t>s1.s=8</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2"/>
                  </a:ext>
                </a:extLst>
              </a:tr>
              <a:tr h="638810">
                <a:tc>
                  <a:txBody>
                    <a:bodyPr/>
                    <a:lstStyle/>
                    <a:p>
                      <a:pPr algn="l" rtl="0">
                        <a:spcAft>
                          <a:spcPts val="0"/>
                        </a:spcAft>
                      </a:pPr>
                      <a:r>
                        <a:rPr lang="he-IL" sz="2000" dirty="0">
                          <a:effectLst/>
                        </a:rPr>
                        <a:t>ד -</a:t>
                      </a:r>
                      <a:endParaRPr lang="en-US" sz="2000" dirty="0">
                        <a:effectLst/>
                        <a:latin typeface="Times New Roman"/>
                        <a:ea typeface="Times New Roman"/>
                        <a:cs typeface="David"/>
                      </a:endParaRPr>
                    </a:p>
                  </a:txBody>
                  <a:tcPr marL="68580" marR="68580" marT="0" marB="0"/>
                </a:tc>
                <a:tc>
                  <a:txBody>
                    <a:bodyPr/>
                    <a:lstStyle/>
                    <a:p>
                      <a:pPr algn="l" rtl="0">
                        <a:spcAft>
                          <a:spcPts val="0"/>
                        </a:spcAft>
                      </a:pPr>
                      <a:r>
                        <a:rPr lang="en-US" sz="2000" dirty="0">
                          <a:effectLst/>
                        </a:rPr>
                        <a:t>c1.c=8</a:t>
                      </a:r>
                    </a:p>
                    <a:p>
                      <a:pPr algn="l" rtl="0">
                        <a:spcAft>
                          <a:spcPts val="0"/>
                        </a:spcAft>
                      </a:pPr>
                      <a:r>
                        <a:rPr lang="en-US" sz="2000" dirty="0">
                          <a:effectLst/>
                        </a:rPr>
                        <a:t>c2.c=8</a:t>
                      </a:r>
                    </a:p>
                    <a:p>
                      <a:pPr algn="l" rtl="0">
                        <a:spcAft>
                          <a:spcPts val="0"/>
                        </a:spcAft>
                      </a:pPr>
                      <a:r>
                        <a:rPr lang="en-US" sz="2000" dirty="0">
                          <a:effectLst/>
                        </a:rPr>
                        <a:t>s1.s=8</a:t>
                      </a:r>
                    </a:p>
                    <a:p>
                      <a:pPr algn="l" rtl="0">
                        <a:spcAft>
                          <a:spcPts val="0"/>
                        </a:spcAft>
                      </a:pPr>
                      <a:r>
                        <a:rPr lang="en-US" sz="2000" dirty="0">
                          <a:effectLst/>
                        </a:rPr>
                        <a:t>s2.s=8</a:t>
                      </a:r>
                      <a:endParaRPr lang="en-US" sz="2000" dirty="0">
                        <a:effectLst/>
                        <a:latin typeface="Times New Roman"/>
                        <a:ea typeface="Times New Roman"/>
                        <a:cs typeface="David"/>
                      </a:endParaRPr>
                    </a:p>
                  </a:txBody>
                  <a:tcPr marL="68580" marR="68580" marT="0" marB="0"/>
                </a:tc>
                <a:extLst>
                  <a:ext uri="{0D108BD9-81ED-4DB2-BD59-A6C34878D82A}">
                    <a16:rowId xmlns:a16="http://schemas.microsoft.com/office/drawing/2014/main" val="10003"/>
                  </a:ext>
                </a:extLst>
              </a:tr>
            </a:tbl>
          </a:graphicData>
        </a:graphic>
      </p:graphicFrame>
      <p:sp>
        <p:nvSpPr>
          <p:cNvPr id="4" name="Slide Number Placeholder 3">
            <a:extLst>
              <a:ext uri="{FF2B5EF4-FFF2-40B4-BE49-F238E27FC236}">
                <a16:creationId xmlns:a16="http://schemas.microsoft.com/office/drawing/2014/main" id="{635C177B-D2D8-4EA6-AD43-07D00AB5818E}"/>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587946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lstStyle/>
          <a:p>
            <a:pPr algn="ctr"/>
            <a:r>
              <a:rPr lang="he-IL" dirty="0"/>
              <a:t>מועד א, תשע"ג, 7 נק'</a:t>
            </a:r>
          </a:p>
        </p:txBody>
      </p:sp>
      <p:sp>
        <p:nvSpPr>
          <p:cNvPr id="3" name="מציין מיקום תוכן 2"/>
          <p:cNvSpPr>
            <a:spLocks noGrp="1"/>
          </p:cNvSpPr>
          <p:nvPr>
            <p:ph idx="1"/>
          </p:nvPr>
        </p:nvSpPr>
        <p:spPr>
          <a:xfrm>
            <a:off x="1981200" y="1609416"/>
            <a:ext cx="7239000" cy="4846320"/>
          </a:xfrm>
        </p:spPr>
        <p:txBody>
          <a:bodyPr>
            <a:normAutofit fontScale="77500" lnSpcReduction="20000"/>
          </a:bodyPr>
          <a:lstStyle/>
          <a:p>
            <a:pPr lvl="0"/>
            <a:r>
              <a:rPr lang="he-IL" sz="2800" dirty="0"/>
              <a:t>נתונות 3 שורות של הגדרת משתנים.</a:t>
            </a:r>
            <a:br>
              <a:rPr lang="en-US" sz="2800" dirty="0"/>
            </a:br>
            <a:r>
              <a:rPr lang="he-IL" sz="2800" dirty="0"/>
              <a:t>לאחר מכן מופיעות 2 שורות של השמה</a:t>
            </a:r>
            <a:br>
              <a:rPr lang="en-US" sz="2800" dirty="0"/>
            </a:br>
            <a:r>
              <a:rPr lang="he-IL" sz="2800" dirty="0"/>
              <a:t>מה ההבדל המהותי בין </a:t>
            </a:r>
            <a:r>
              <a:rPr lang="he-IL" sz="2800" dirty="0" err="1"/>
              <a:t>ההשמות</a:t>
            </a:r>
            <a:r>
              <a:rPr lang="he-IL" sz="2800" dirty="0"/>
              <a:t> הללו?</a:t>
            </a:r>
            <a:endParaRPr lang="en-US" sz="2400" dirty="0"/>
          </a:p>
          <a:p>
            <a:pPr algn="l" rtl="0"/>
            <a:r>
              <a:rPr lang="en-US" sz="2800" dirty="0"/>
              <a:t>int x = 10 , y = 20;</a:t>
            </a:r>
            <a:endParaRPr lang="en-US" sz="2400" dirty="0"/>
          </a:p>
          <a:p>
            <a:pPr algn="l" rtl="0"/>
            <a:r>
              <a:rPr lang="en-US" sz="2800" dirty="0"/>
              <a:t>Student s1 = new Student ( );</a:t>
            </a:r>
            <a:endParaRPr lang="en-US" sz="2400" dirty="0"/>
          </a:p>
          <a:p>
            <a:pPr algn="l" rtl="0"/>
            <a:r>
              <a:rPr lang="en-US" sz="2800" dirty="0"/>
              <a:t>Student s2 = new Student ( );</a:t>
            </a:r>
            <a:endParaRPr lang="en-US" sz="2400" dirty="0"/>
          </a:p>
          <a:p>
            <a:pPr algn="l" rtl="0"/>
            <a:r>
              <a:rPr lang="en-US" sz="2800" dirty="0"/>
              <a:t>x = y;</a:t>
            </a:r>
            <a:endParaRPr lang="en-US" sz="2400" dirty="0"/>
          </a:p>
          <a:p>
            <a:pPr algn="l" rtl="0"/>
            <a:r>
              <a:rPr lang="en-US" sz="2800" dirty="0"/>
              <a:t>s1 = s2;</a:t>
            </a:r>
            <a:endParaRPr lang="en-US" sz="2400" dirty="0"/>
          </a:p>
          <a:p>
            <a:pPr lvl="1"/>
            <a:r>
              <a:rPr lang="en-US" sz="2400" dirty="0"/>
              <a:t>X</a:t>
            </a:r>
            <a:r>
              <a:rPr lang="he-IL" sz="2400" dirty="0"/>
              <a:t> ו </a:t>
            </a:r>
            <a:r>
              <a:rPr lang="en-US" sz="2400" dirty="0"/>
              <a:t>y</a:t>
            </a:r>
            <a:r>
              <a:rPr lang="he-IL" sz="2400" dirty="0"/>
              <a:t> מכילים ממש ערכים בעוד </a:t>
            </a:r>
            <a:r>
              <a:rPr lang="he-IL" sz="2400" dirty="0" err="1"/>
              <a:t>שהאוביקטים</a:t>
            </a:r>
            <a:r>
              <a:rPr lang="he-IL" sz="2400" dirty="0"/>
              <a:t> </a:t>
            </a:r>
            <a:r>
              <a:rPr lang="en-US" sz="2400" dirty="0"/>
              <a:t>s1,s2</a:t>
            </a:r>
            <a:r>
              <a:rPr lang="he-IL" sz="2400" dirty="0"/>
              <a:t> מאותחלים עם </a:t>
            </a:r>
            <a:r>
              <a:rPr lang="he-IL" sz="2400" dirty="0" err="1"/>
              <a:t>קונסטרקטור</a:t>
            </a:r>
            <a:r>
              <a:rPr lang="he-IL" sz="2400" dirty="0"/>
              <a:t> ריק.</a:t>
            </a:r>
            <a:endParaRPr lang="en-US" sz="2000" dirty="0"/>
          </a:p>
          <a:p>
            <a:pPr lvl="1"/>
            <a:r>
              <a:rPr lang="he-IL" sz="2400" dirty="0"/>
              <a:t>זה ממש אותו דבר, אחד זה השמה של </a:t>
            </a:r>
            <a:r>
              <a:rPr lang="en-US" sz="2400" dirty="0"/>
              <a:t>int</a:t>
            </a:r>
            <a:r>
              <a:rPr lang="he-IL" sz="2400" dirty="0"/>
              <a:t> והשני השמה של </a:t>
            </a:r>
            <a:r>
              <a:rPr lang="en-US" sz="2400" dirty="0"/>
              <a:t>student</a:t>
            </a:r>
            <a:r>
              <a:rPr lang="he-IL" sz="2400" dirty="0"/>
              <a:t>.</a:t>
            </a:r>
            <a:endParaRPr lang="en-US" sz="2000" dirty="0"/>
          </a:p>
          <a:p>
            <a:pPr lvl="1"/>
            <a:r>
              <a:rPr lang="he-IL" sz="2400" dirty="0"/>
              <a:t>הראשון הוא השמה של שני טיפוסי </a:t>
            </a:r>
            <a:r>
              <a:rPr lang="en-US" sz="2400" dirty="0"/>
              <a:t>value type</a:t>
            </a:r>
            <a:r>
              <a:rPr lang="he-IL" sz="2400" dirty="0"/>
              <a:t> ויש העתקה של הערך, ובשני השמה של</a:t>
            </a:r>
            <a:r>
              <a:rPr lang="en-US" sz="2400" dirty="0"/>
              <a:t>reference type  </a:t>
            </a:r>
            <a:r>
              <a:rPr lang="he-IL" sz="2400" dirty="0"/>
              <a:t> ויש העתקה של הכתובת בלבד.</a:t>
            </a:r>
            <a:endParaRPr lang="en-US" sz="2000" dirty="0"/>
          </a:p>
          <a:p>
            <a:pPr lvl="1"/>
            <a:r>
              <a:rPr lang="he-IL" sz="2400" dirty="0"/>
              <a:t>זה שונה לגמרי, אחד הוא משתנה רגיל ואחד הוא </a:t>
            </a:r>
            <a:r>
              <a:rPr lang="he-IL" sz="2400" dirty="0" err="1"/>
              <a:t>אוביקט</a:t>
            </a:r>
            <a:r>
              <a:rPr lang="he-IL" sz="2400" dirty="0"/>
              <a:t>.</a:t>
            </a:r>
            <a:endParaRPr lang="en-US" sz="2000" dirty="0"/>
          </a:p>
          <a:p>
            <a:endParaRPr lang="he-IL" dirty="0"/>
          </a:p>
        </p:txBody>
      </p:sp>
      <p:sp>
        <p:nvSpPr>
          <p:cNvPr id="4" name="Slide Number Placeholder 3">
            <a:extLst>
              <a:ext uri="{FF2B5EF4-FFF2-40B4-BE49-F238E27FC236}">
                <a16:creationId xmlns:a16="http://schemas.microsoft.com/office/drawing/2014/main" id="{C39AE1AD-B9D6-4E41-959E-93AD145AEBD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511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8" end="8"/>
                                            </p:txEl>
                                          </p:spTgt>
                                        </p:tgtEl>
                                        <p:attrNameLst>
                                          <p:attrName>style.color</p:attrName>
                                        </p:attrNameLst>
                                      </p:cBhvr>
                                      <p:to>
                                        <a:schemeClr val="bg1"/>
                                      </p:to>
                                    </p:animClr>
                                    <p:animClr clrSpc="rgb" dir="cw">
                                      <p:cBhvr>
                                        <p:cTn id="7" dur="250" autoRev="1" fill="remove"/>
                                        <p:tgtEl>
                                          <p:spTgt spid="3">
                                            <p:txEl>
                                              <p:pRg st="8" end="8"/>
                                            </p:txEl>
                                          </p:spTgt>
                                        </p:tgtEl>
                                        <p:attrNameLst>
                                          <p:attrName>fillcolor</p:attrName>
                                        </p:attrNameLst>
                                      </p:cBhvr>
                                      <p:to>
                                        <a:schemeClr val="bg1"/>
                                      </p:to>
                                    </p:animClr>
                                    <p:set>
                                      <p:cBhvr>
                                        <p:cTn id="8" dur="250" autoRev="1" fill="remove"/>
                                        <p:tgtEl>
                                          <p:spTgt spid="3">
                                            <p:txEl>
                                              <p:pRg st="8" end="8"/>
                                            </p:txEl>
                                          </p:spTgt>
                                        </p:tgtEl>
                                        <p:attrNameLst>
                                          <p:attrName>fill.type</p:attrName>
                                        </p:attrNameLst>
                                      </p:cBhvr>
                                      <p:to>
                                        <p:strVal val="solid"/>
                                      </p:to>
                                    </p:set>
                                    <p:set>
                                      <p:cBhvr>
                                        <p:cTn id="9" dur="250" autoRev="1" fill="remove"/>
                                        <p:tgtEl>
                                          <p:spTgt spid="3">
                                            <p:txEl>
                                              <p:pRg st="8" end="8"/>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2554" y="260648"/>
            <a:ext cx="7239000" cy="914360"/>
          </a:xfrm>
        </p:spPr>
        <p:txBody>
          <a:bodyPr/>
          <a:lstStyle/>
          <a:p>
            <a:pPr algn="ctr"/>
            <a:r>
              <a:rPr lang="he-IL" dirty="0"/>
              <a:t>מועד ב, תשע"ז, 7 נק'</a:t>
            </a:r>
          </a:p>
        </p:txBody>
      </p:sp>
      <p:sp>
        <p:nvSpPr>
          <p:cNvPr id="3" name="מציין מיקום תוכן 2"/>
          <p:cNvSpPr>
            <a:spLocks noGrp="1"/>
          </p:cNvSpPr>
          <p:nvPr>
            <p:ph idx="1"/>
          </p:nvPr>
        </p:nvSpPr>
        <p:spPr/>
        <p:txBody>
          <a:bodyPr>
            <a:normAutofit/>
          </a:bodyPr>
          <a:lstStyle/>
          <a:p>
            <a:r>
              <a:rPr lang="he-IL" b="1" dirty="0"/>
              <a:t> </a:t>
            </a:r>
            <a:r>
              <a:rPr lang="he-IL" dirty="0"/>
              <a:t>לפנייך רשימות המכילות ישויות בשפת </a:t>
            </a:r>
            <a:r>
              <a:rPr lang="en-US" dirty="0"/>
              <a:t>C#</a:t>
            </a:r>
            <a:r>
              <a:rPr lang="he-IL" dirty="0"/>
              <a:t>. איזו מבין הרשימות הללו מכילה </a:t>
            </a:r>
            <a:r>
              <a:rPr lang="he-IL" b="1" dirty="0"/>
              <a:t>אך ורק</a:t>
            </a:r>
            <a:r>
              <a:rPr lang="he-IL" dirty="0"/>
              <a:t> ישויות מטיפוס </a:t>
            </a:r>
            <a:r>
              <a:rPr lang="en-US" dirty="0"/>
              <a:t>value type</a:t>
            </a:r>
            <a:r>
              <a:rPr lang="he-IL" dirty="0"/>
              <a:t>?</a:t>
            </a:r>
            <a:endParaRPr lang="en-US" dirty="0"/>
          </a:p>
          <a:p>
            <a:pPr lvl="1"/>
            <a:endParaRPr lang="en-US" dirty="0"/>
          </a:p>
          <a:p>
            <a:pPr lvl="1"/>
            <a:r>
              <a:rPr lang="he-IL" dirty="0" err="1"/>
              <a:t>היישויות</a:t>
            </a:r>
            <a:r>
              <a:rPr lang="he-IL" dirty="0"/>
              <a:t>:	 </a:t>
            </a:r>
            <a:r>
              <a:rPr lang="en-US" dirty="0"/>
              <a:t>double, </a:t>
            </a:r>
            <a:r>
              <a:rPr lang="en-US" dirty="0" err="1"/>
              <a:t>enum</a:t>
            </a:r>
            <a:r>
              <a:rPr lang="en-US" dirty="0"/>
              <a:t>, delegate, </a:t>
            </a:r>
            <a:r>
              <a:rPr lang="en-US" dirty="0" err="1"/>
              <a:t>int</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err="1"/>
              <a:t>struct</a:t>
            </a:r>
            <a:r>
              <a:rPr lang="en-US" dirty="0"/>
              <a:t>, float, string, class </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a:t>string, </a:t>
            </a:r>
            <a:r>
              <a:rPr lang="en-US" dirty="0" err="1"/>
              <a:t>int</a:t>
            </a:r>
            <a:r>
              <a:rPr lang="en-US" dirty="0"/>
              <a:t>, double, List&lt;</a:t>
            </a:r>
            <a:r>
              <a:rPr lang="en-US" dirty="0" err="1"/>
              <a:t>int</a:t>
            </a:r>
            <a:r>
              <a:rPr lang="en-US" dirty="0"/>
              <a:t>&gt;</a:t>
            </a:r>
            <a:r>
              <a:rPr lang="he-IL" dirty="0"/>
              <a:t> 	</a:t>
            </a:r>
            <a:br>
              <a:rPr lang="en-US" dirty="0"/>
            </a:br>
            <a:r>
              <a:rPr lang="he-IL" dirty="0"/>
              <a:t>- הן כולן מטיפוס </a:t>
            </a:r>
            <a:r>
              <a:rPr lang="en-US" dirty="0"/>
              <a:t>value type</a:t>
            </a:r>
          </a:p>
          <a:p>
            <a:pPr lvl="1"/>
            <a:r>
              <a:rPr lang="he-IL" dirty="0" err="1"/>
              <a:t>היישויות</a:t>
            </a:r>
            <a:r>
              <a:rPr lang="he-IL" dirty="0"/>
              <a:t>: 	</a:t>
            </a:r>
            <a:r>
              <a:rPr lang="en-US" dirty="0" err="1"/>
              <a:t>struct</a:t>
            </a:r>
            <a:r>
              <a:rPr lang="en-US" dirty="0"/>
              <a:t>, </a:t>
            </a:r>
            <a:r>
              <a:rPr lang="en-US" dirty="0" err="1"/>
              <a:t>enum</a:t>
            </a:r>
            <a:r>
              <a:rPr lang="en-US" dirty="0"/>
              <a:t>, float, </a:t>
            </a:r>
            <a:r>
              <a:rPr lang="en-US" dirty="0" err="1"/>
              <a:t>int</a:t>
            </a:r>
            <a:r>
              <a:rPr lang="he-IL" dirty="0"/>
              <a:t> 		</a:t>
            </a:r>
            <a:br>
              <a:rPr lang="en-US" dirty="0"/>
            </a:br>
            <a:r>
              <a:rPr lang="he-IL" dirty="0"/>
              <a:t>- הן כולן מטיפוס </a:t>
            </a:r>
            <a:r>
              <a:rPr lang="en-US" dirty="0"/>
              <a:t>value type</a:t>
            </a:r>
          </a:p>
          <a:p>
            <a:endParaRPr lang="en-US" dirty="0"/>
          </a:p>
          <a:p>
            <a:endParaRPr lang="he-IL" dirty="0"/>
          </a:p>
        </p:txBody>
      </p:sp>
      <p:sp>
        <p:nvSpPr>
          <p:cNvPr id="4" name="Slide Number Placeholder 3">
            <a:extLst>
              <a:ext uri="{FF2B5EF4-FFF2-40B4-BE49-F238E27FC236}">
                <a16:creationId xmlns:a16="http://schemas.microsoft.com/office/drawing/2014/main" id="{6893086F-51E2-4F63-BF55-58985D94415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139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8352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chemeClr val="accent2"/>
                                      </p:to>
                                    </p:animClr>
                                    <p:animClr clrSpc="rgb" dir="cw">
                                      <p:cBhvr>
                                        <p:cTn id="7" dur="500" fill="hold"/>
                                        <p:tgtEl>
                                          <p:spTgt spid="3">
                                            <p:txEl>
                                              <p:pRg st="5" end="5"/>
                                            </p:txEl>
                                          </p:spTgt>
                                        </p:tgtEl>
                                        <p:attrNameLst>
                                          <p:attrName>fillcolor</p:attrName>
                                        </p:attrNameLst>
                                      </p:cBhvr>
                                      <p:to>
                                        <a:schemeClr val="accent2"/>
                                      </p:to>
                                    </p:animClr>
                                    <p:set>
                                      <p:cBhvr>
                                        <p:cTn id="8" dur="500" fill="hold"/>
                                        <p:tgtEl>
                                          <p:spTgt spid="3">
                                            <p:txEl>
                                              <p:pRg st="5" end="5"/>
                                            </p:txEl>
                                          </p:spTgt>
                                        </p:tgtEl>
                                        <p:attrNameLst>
                                          <p:attrName>fill.type</p:attrName>
                                        </p:attrNameLst>
                                      </p:cBhvr>
                                      <p:to>
                                        <p:strVal val="solid"/>
                                      </p:to>
                                    </p:set>
                                    <p:set>
                                      <p:cBhvr>
                                        <p:cTn id="9"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לוחית 3"/>
          <p:cNvSpPr/>
          <p:nvPr/>
        </p:nvSpPr>
        <p:spPr>
          <a:xfrm>
            <a:off x="3863752" y="4365104"/>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חומרה</a:t>
            </a:r>
          </a:p>
        </p:txBody>
      </p:sp>
      <p:sp>
        <p:nvSpPr>
          <p:cNvPr id="5" name="לוחית 4"/>
          <p:cNvSpPr/>
          <p:nvPr/>
        </p:nvSpPr>
        <p:spPr>
          <a:xfrm>
            <a:off x="4583832" y="1916832"/>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יישום</a:t>
            </a:r>
          </a:p>
        </p:txBody>
      </p:sp>
      <p:sp>
        <p:nvSpPr>
          <p:cNvPr id="7" name="TextBox 6"/>
          <p:cNvSpPr txBox="1"/>
          <p:nvPr/>
        </p:nvSpPr>
        <p:spPr>
          <a:xfrm>
            <a:off x="1875068" y="260649"/>
            <a:ext cx="7344816" cy="769441"/>
          </a:xfrm>
          <a:prstGeom prst="rect">
            <a:avLst/>
          </a:prstGeom>
          <a:noFill/>
        </p:spPr>
        <p:txBody>
          <a:bodyPr wrap="square" rtlCol="1">
            <a:spAutoFit/>
          </a:bodyPr>
          <a:lstStyle/>
          <a:p>
            <a:r>
              <a:rPr lang="he-IL" sz="4400"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rPr>
              <a:t>דור שני של מערכות תוכנה</a:t>
            </a:r>
          </a:p>
        </p:txBody>
      </p:sp>
      <p:sp>
        <p:nvSpPr>
          <p:cNvPr id="6" name="לוחית 5"/>
          <p:cNvSpPr/>
          <p:nvPr/>
        </p:nvSpPr>
        <p:spPr>
          <a:xfrm>
            <a:off x="3503712" y="3140968"/>
            <a:ext cx="496855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5400" dirty="0">
                <a:solidFill>
                  <a:prstClr val="black"/>
                </a:solidFill>
                <a:latin typeface="Trebuchet MS"/>
                <a:cs typeface="Gisha" panose="020B0502040204020203" pitchFamily="34" charset="-79"/>
              </a:rPr>
              <a:t>מערכת הפעלה</a:t>
            </a:r>
          </a:p>
        </p:txBody>
      </p:sp>
      <p:pic>
        <p:nvPicPr>
          <p:cNvPr id="3074" name="Picture 2" descr="C:\Users\oshri\AppData\Local\Microsoft\Windows\Temporary Internet Files\Content.IE5\EPM6ZJAF\MC900440454[1].wmf"/>
          <p:cNvPicPr>
            <a:picLocks noChangeAspect="1" noChangeArrowheads="1"/>
          </p:cNvPicPr>
          <p:nvPr/>
        </p:nvPicPr>
        <p:blipFill>
          <a:blip r:embed="rId3" cstate="print"/>
          <a:srcRect/>
          <a:stretch>
            <a:fillRect/>
          </a:stretch>
        </p:blipFill>
        <p:spPr bwMode="auto">
          <a:xfrm>
            <a:off x="1847529" y="3666728"/>
            <a:ext cx="1412875" cy="1828800"/>
          </a:xfrm>
          <a:prstGeom prst="rect">
            <a:avLst/>
          </a:prstGeom>
          <a:noFill/>
        </p:spPr>
      </p:pic>
      <p:sp>
        <p:nvSpPr>
          <p:cNvPr id="2" name="Rectangle 1"/>
          <p:cNvSpPr/>
          <p:nvPr/>
        </p:nvSpPr>
        <p:spPr>
          <a:xfrm>
            <a:off x="1902697" y="5508568"/>
            <a:ext cx="7681987" cy="1015663"/>
          </a:xfrm>
          <a:prstGeom prst="rect">
            <a:avLst/>
          </a:prstGeom>
        </p:spPr>
        <p:txBody>
          <a:bodyPr wrap="square">
            <a:spAutoFit/>
          </a:bodyPr>
          <a:lstStyle/>
          <a:p>
            <a:r>
              <a:rPr lang="he-IL" sz="2000" dirty="0">
                <a:solidFill>
                  <a:prstClr val="black"/>
                </a:solidFill>
                <a:latin typeface="Trebuchet MS"/>
                <a:cs typeface="Gisha" panose="020B0502040204020203" pitchFamily="34" charset="-79"/>
              </a:rPr>
              <a:t>תקשורת של הרבה יישומים שונים עם מערכת ההפעלה על אותה חומרה</a:t>
            </a:r>
          </a:p>
          <a:p>
            <a:r>
              <a:rPr lang="he-IL" sz="2000" b="1" dirty="0">
                <a:solidFill>
                  <a:prstClr val="black"/>
                </a:solidFill>
                <a:latin typeface="Trebuchet MS"/>
                <a:cs typeface="Gisha" panose="020B0502040204020203" pitchFamily="34" charset="-79"/>
              </a:rPr>
              <a:t>ובנוסף! </a:t>
            </a:r>
            <a:r>
              <a:rPr lang="he-IL" sz="2000" dirty="0">
                <a:solidFill>
                  <a:prstClr val="black"/>
                </a:solidFill>
                <a:latin typeface="Trebuchet MS"/>
                <a:cs typeface="Gisha" panose="020B0502040204020203" pitchFamily="34" charset="-79"/>
              </a:rPr>
              <a:t>יישום שמקומפל על מחשב עם מערכת הפעלה מסויימת יכול לרוץ גם על מחשב אחר עם אותה מערכת הפעלה.</a:t>
            </a:r>
            <a:endParaRPr lang="en-US" sz="2000" dirty="0">
              <a:solidFill>
                <a:prstClr val="black"/>
              </a:solidFill>
              <a:latin typeface="Trebuchet MS"/>
            </a:endParaRPr>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a:t>
            </a:fld>
            <a:endParaRPr lang="he-IL">
              <a:solidFill>
                <a:srgbClr val="B13F9A"/>
              </a:solidFill>
              <a:latin typeface="Trebuchet MS"/>
              <a:cs typeface="Gisha" panose="020B0502040204020203" pitchFamily="34" charset="-79"/>
            </a:endParaRPr>
          </a:p>
        </p:txBody>
      </p:sp>
      <p:sp>
        <p:nvSpPr>
          <p:cNvPr id="9" name="לוחית 4">
            <a:extLst>
              <a:ext uri="{FF2B5EF4-FFF2-40B4-BE49-F238E27FC236}">
                <a16:creationId xmlns:a16="http://schemas.microsoft.com/office/drawing/2014/main" id="{6AEAE98A-D22F-4AE1-8EC7-571A089C343F}"/>
              </a:ext>
            </a:extLst>
          </p:cNvPr>
          <p:cNvSpPr/>
          <p:nvPr/>
        </p:nvSpPr>
        <p:spPr>
          <a:xfrm>
            <a:off x="2582573" y="1176192"/>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יישום</a:t>
            </a:r>
          </a:p>
        </p:txBody>
      </p:sp>
    </p:spTree>
    <p:extLst>
      <p:ext uri="{BB962C8B-B14F-4D97-AF65-F5344CB8AC3E}">
        <p14:creationId xmlns:p14="http://schemas.microsoft.com/office/powerpoint/2010/main" val="15479281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887820" y="1340768"/>
            <a:ext cx="5105400" cy="2868168"/>
          </a:xfrm>
        </p:spPr>
        <p:txBody>
          <a:bodyPr/>
          <a:lstStyle/>
          <a:p>
            <a:pPr algn="ctr"/>
            <a:r>
              <a:rPr lang="he-IL" sz="4800" dirty="0"/>
              <a:t>מאפיינים/תכונות </a:t>
            </a:r>
            <a:br>
              <a:rPr lang="he-IL" dirty="0"/>
            </a:br>
            <a:br>
              <a:rPr lang="he-IL" dirty="0"/>
            </a:br>
            <a:r>
              <a:rPr lang="en-US" dirty="0"/>
              <a:t>Properties</a:t>
            </a:r>
            <a:endParaRPr lang="he-IL"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140</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8106118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60259" y="233507"/>
            <a:ext cx="7507932" cy="770344"/>
          </a:xfrm>
        </p:spPr>
        <p:txBody>
          <a:bodyPr>
            <a:normAutofit fontScale="90000"/>
          </a:bodyPr>
          <a:lstStyle/>
          <a:p>
            <a:pPr algn="ctr"/>
            <a:r>
              <a:rPr lang="he-IL" sz="5400" dirty="0"/>
              <a:t>מאפיין / תכונה / </a:t>
            </a:r>
            <a:r>
              <a:rPr lang="en-US" sz="5400" cap="none" dirty="0"/>
              <a:t>property</a:t>
            </a:r>
            <a:endParaRPr lang="he-IL" sz="5400" dirty="0"/>
          </a:p>
        </p:txBody>
      </p:sp>
      <p:sp>
        <p:nvSpPr>
          <p:cNvPr id="3" name="מציין מיקום תוכן 2"/>
          <p:cNvSpPr>
            <a:spLocks noGrp="1"/>
          </p:cNvSpPr>
          <p:nvPr>
            <p:ph idx="1"/>
          </p:nvPr>
        </p:nvSpPr>
        <p:spPr>
          <a:xfrm>
            <a:off x="1991544" y="1362270"/>
            <a:ext cx="7376647" cy="4587011"/>
          </a:xfrm>
        </p:spPr>
        <p:txBody>
          <a:bodyPr>
            <a:noAutofit/>
          </a:bodyPr>
          <a:lstStyle/>
          <a:p>
            <a:r>
              <a:rPr lang="he-IL" sz="2000" dirty="0"/>
              <a:t>מאפיין של מחלקה </a:t>
            </a:r>
            <a:r>
              <a:rPr lang="he-IL" sz="2000" b="1" dirty="0"/>
              <a:t>מזכיר מאוד שדה </a:t>
            </a:r>
            <a:r>
              <a:rPr lang="he-IL" sz="2000" dirty="0"/>
              <a:t>אך</a:t>
            </a:r>
            <a:r>
              <a:rPr lang="he-IL" sz="2000" b="1" dirty="0"/>
              <a:t> </a:t>
            </a:r>
            <a:r>
              <a:rPr lang="he-IL" sz="2000" dirty="0"/>
              <a:t>מאפיין </a:t>
            </a:r>
            <a:r>
              <a:rPr lang="he-IL" sz="2000" b="1" dirty="0"/>
              <a:t>אינו שדה רגיל</a:t>
            </a:r>
            <a:r>
              <a:rPr lang="he-IL" sz="2000" dirty="0"/>
              <a:t>, </a:t>
            </a:r>
            <a:r>
              <a:rPr lang="he-IL" sz="2000" b="1" dirty="0"/>
              <a:t>אלא הוא בעצם 2 מתודות</a:t>
            </a:r>
            <a:r>
              <a:rPr lang="he-IL" sz="2000" dirty="0"/>
              <a:t>.</a:t>
            </a:r>
          </a:p>
          <a:p>
            <a:r>
              <a:rPr lang="he-IL" sz="2000" dirty="0"/>
              <a:t>מאפיין </a:t>
            </a:r>
            <a:r>
              <a:rPr lang="he-IL" sz="2000" b="1" u="sng" dirty="0"/>
              <a:t>בד"כ</a:t>
            </a:r>
            <a:r>
              <a:rPr lang="he-IL" sz="2000" dirty="0"/>
              <a:t> מייצג שדה פרטי באופן ציבורי (נדגים בהמשך גם מקרה שלא מיייצג שדה) </a:t>
            </a:r>
          </a:p>
          <a:p>
            <a:r>
              <a:rPr lang="he-IL" sz="2000" b="1" dirty="0"/>
              <a:t>שדה הוא חלק מהזיכרון של האובייקט אך מאפיין לא!!</a:t>
            </a:r>
            <a:endParaRPr lang="en-US" sz="2000" b="1" dirty="0"/>
          </a:p>
          <a:p>
            <a:r>
              <a:rPr lang="he-IL" sz="2000" kern="0" dirty="0">
                <a:latin typeface="Arial" pitchFamily="34" charset="0"/>
              </a:rPr>
              <a:t>השימוש בו הוא כמו בשדה, אך מאחורי הקלעים הוא בעצם שתי מתודות:</a:t>
            </a:r>
          </a:p>
          <a:p>
            <a:pPr lvl="1"/>
            <a:r>
              <a:rPr lang="en-US" sz="2000" b="1" dirty="0"/>
              <a:t>get</a:t>
            </a:r>
            <a:r>
              <a:rPr lang="he-IL" sz="2000" b="1" dirty="0"/>
              <a:t> – החזרת ערך המאפיין</a:t>
            </a:r>
          </a:p>
          <a:p>
            <a:pPr lvl="1"/>
            <a:r>
              <a:rPr lang="en-US" sz="2000" b="1" dirty="0"/>
              <a:t>set</a:t>
            </a:r>
            <a:r>
              <a:rPr lang="he-IL" sz="2000" b="1" dirty="0"/>
              <a:t> – עדכון ערך המאפיין</a:t>
            </a:r>
          </a:p>
          <a:p>
            <a:r>
              <a:rPr lang="en-US" sz="2000" b="1" kern="0" dirty="0">
                <a:solidFill>
                  <a:srgbClr val="FF0000"/>
                </a:solidFill>
                <a:latin typeface="Arial" pitchFamily="34" charset="0"/>
              </a:rPr>
              <a:t>value</a:t>
            </a:r>
            <a:r>
              <a:rPr lang="he-IL" sz="2000" kern="0" dirty="0">
                <a:solidFill>
                  <a:srgbClr val="FF0000"/>
                </a:solidFill>
                <a:latin typeface="Arial" pitchFamily="34" charset="0"/>
              </a:rPr>
              <a:t> </a:t>
            </a:r>
            <a:r>
              <a:rPr lang="he-IL" sz="2000" b="1" kern="0" dirty="0">
                <a:latin typeface="Arial" pitchFamily="34" charset="0"/>
              </a:rPr>
              <a:t>-</a:t>
            </a:r>
            <a:r>
              <a:rPr lang="he-IL" sz="2000" kern="0" dirty="0">
                <a:solidFill>
                  <a:srgbClr val="FF0000"/>
                </a:solidFill>
                <a:latin typeface="Arial" pitchFamily="34" charset="0"/>
              </a:rPr>
              <a:t> </a:t>
            </a:r>
            <a:r>
              <a:rPr lang="he-IL" sz="2000" kern="0" dirty="0">
                <a:latin typeface="Arial" pitchFamily="34" charset="0"/>
              </a:rPr>
              <a:t>מילה שמורה שמיוחדת לערך המתקבל במאפיין בלבד</a:t>
            </a:r>
            <a:endParaRPr lang="he-IL" sz="2000" dirty="0"/>
          </a:p>
          <a:p>
            <a:r>
              <a:rPr lang="he-IL" sz="2000" dirty="0"/>
              <a:t>מאפיינים יהיו משמעותיים לנו בהמשך – כי רק משתנים כאלו יעילים בכל מיני פעולות ב</a:t>
            </a:r>
            <a:r>
              <a:rPr lang="en-US" sz="2000" dirty="0"/>
              <a:t>WPF</a:t>
            </a:r>
            <a:endParaRPr lang="he-IL" sz="2000" dirty="0"/>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062713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הסבר מלבני מעוגל 17"/>
          <p:cNvSpPr/>
          <p:nvPr/>
        </p:nvSpPr>
        <p:spPr bwMode="auto">
          <a:xfrm flipH="1">
            <a:off x="5519936" y="3678065"/>
            <a:ext cx="4752528" cy="593814"/>
          </a:xfrm>
          <a:prstGeom prst="wedgeRoundRectCallout">
            <a:avLst>
              <a:gd name="adj1" fmla="val 47024"/>
              <a:gd name="adj2" fmla="val 197416"/>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השימוש בשדה הוא דרך שם המאפיין הציבורי.</a:t>
            </a:r>
          </a:p>
          <a:p>
            <a:r>
              <a:rPr lang="he-IL" sz="1200" b="1" dirty="0">
                <a:solidFill>
                  <a:prstClr val="black"/>
                </a:solidFill>
                <a:latin typeface="Trebuchet MS"/>
                <a:cs typeface="Gisha" panose="020B0502040204020203" pitchFamily="34" charset="-79"/>
              </a:rPr>
              <a:t>ולא מפורשות דרך </a:t>
            </a:r>
            <a:r>
              <a:rPr lang="en-US" sz="1200" b="1" dirty="0">
                <a:solidFill>
                  <a:prstClr val="black"/>
                </a:solidFill>
                <a:latin typeface="Trebuchet MS"/>
              </a:rPr>
              <a:t>GET/SET</a:t>
            </a:r>
            <a:endParaRPr lang="he-IL" sz="1200" b="1" dirty="0">
              <a:solidFill>
                <a:prstClr val="black"/>
              </a:solidFill>
              <a:latin typeface="Trebuchet MS"/>
              <a:cs typeface="Gisha" panose="020B0502040204020203" pitchFamily="34" charset="-79"/>
            </a:endParaRPr>
          </a:p>
        </p:txBody>
      </p:sp>
      <p:sp>
        <p:nvSpPr>
          <p:cNvPr id="2" name="כותרת 1"/>
          <p:cNvSpPr>
            <a:spLocks noGrp="1"/>
          </p:cNvSpPr>
          <p:nvPr>
            <p:ph type="title"/>
          </p:nvPr>
        </p:nvSpPr>
        <p:spPr>
          <a:xfrm>
            <a:off x="2029205" y="109625"/>
            <a:ext cx="7449488" cy="626931"/>
          </a:xfrm>
        </p:spPr>
        <p:txBody>
          <a:bodyPr>
            <a:noAutofit/>
          </a:bodyPr>
          <a:lstStyle/>
          <a:p>
            <a:pPr algn="ctr"/>
            <a:r>
              <a:rPr lang="he-IL" sz="4400" dirty="0"/>
              <a:t>מאפיין - דוגמא</a:t>
            </a:r>
          </a:p>
        </p:txBody>
      </p:sp>
      <p:sp>
        <p:nvSpPr>
          <p:cNvPr id="3" name="מציין מיקום תוכן 2"/>
          <p:cNvSpPr>
            <a:spLocks noGrp="1"/>
          </p:cNvSpPr>
          <p:nvPr>
            <p:ph idx="1"/>
          </p:nvPr>
        </p:nvSpPr>
        <p:spPr>
          <a:xfrm>
            <a:off x="1837184" y="984640"/>
            <a:ext cx="7571184" cy="5156048"/>
          </a:xfrm>
        </p:spPr>
        <p:txBody>
          <a:bodyPr>
            <a:normAutofit fontScale="70000" lnSpcReduction="20000"/>
          </a:bodyPr>
          <a:lstStyle/>
          <a:p>
            <a:pPr marL="0" indent="0" algn="l" rtl="0">
              <a:buNone/>
            </a:pPr>
            <a:r>
              <a:rPr lang="en-US" dirty="0"/>
              <a:t>class </a:t>
            </a:r>
            <a:r>
              <a:rPr lang="en-US" dirty="0" err="1"/>
              <a:t>MyClass</a:t>
            </a:r>
            <a:r>
              <a:rPr lang="en-US" dirty="0"/>
              <a:t> </a:t>
            </a:r>
          </a:p>
          <a:p>
            <a:pPr marL="0" indent="0" algn="l" rtl="0">
              <a:buNone/>
            </a:pPr>
            <a:r>
              <a:rPr lang="en-US" dirty="0"/>
              <a:t>{ </a:t>
            </a:r>
          </a:p>
          <a:p>
            <a:pPr marL="0" indent="0" algn="l" rtl="0">
              <a:buNone/>
            </a:pPr>
            <a:r>
              <a:rPr lang="en-US" dirty="0"/>
              <a:t>    </a:t>
            </a:r>
            <a:r>
              <a:rPr lang="en-US" dirty="0">
                <a:solidFill>
                  <a:srgbClr val="FF0000"/>
                </a:solidFill>
              </a:rPr>
              <a:t>private</a:t>
            </a:r>
            <a:r>
              <a:rPr lang="en-US" dirty="0"/>
              <a:t> int </a:t>
            </a:r>
            <a:r>
              <a:rPr lang="en-US" b="1" dirty="0"/>
              <a:t>m_x</a:t>
            </a:r>
            <a:r>
              <a:rPr lang="en-US" dirty="0"/>
              <a:t>; </a:t>
            </a:r>
          </a:p>
          <a:p>
            <a:pPr marL="0" indent="0" algn="l" rtl="0">
              <a:buNone/>
            </a:pPr>
            <a:r>
              <a:rPr lang="en-US" dirty="0"/>
              <a:t> </a:t>
            </a:r>
          </a:p>
          <a:p>
            <a:pPr marL="0" indent="0" algn="l" rtl="0">
              <a:buNone/>
            </a:pPr>
            <a:r>
              <a:rPr lang="en-US" dirty="0"/>
              <a:t>    </a:t>
            </a:r>
            <a:r>
              <a:rPr lang="en-US" dirty="0">
                <a:solidFill>
                  <a:srgbClr val="FF0000"/>
                </a:solidFill>
              </a:rPr>
              <a:t>public</a:t>
            </a:r>
            <a:r>
              <a:rPr lang="en-US" dirty="0"/>
              <a:t> int </a:t>
            </a:r>
            <a:r>
              <a:rPr lang="en-US" b="1" dirty="0"/>
              <a:t>X</a:t>
            </a:r>
            <a:r>
              <a:rPr lang="en-US" dirty="0"/>
              <a:t> </a:t>
            </a:r>
          </a:p>
          <a:p>
            <a:pPr marL="0" indent="0" algn="l" rtl="0">
              <a:buNone/>
            </a:pPr>
            <a:r>
              <a:rPr lang="en-US" dirty="0"/>
              <a:t>    { </a:t>
            </a:r>
          </a:p>
          <a:p>
            <a:pPr marL="0" indent="0" algn="l" rtl="0">
              <a:buNone/>
            </a:pPr>
            <a:r>
              <a:rPr lang="en-US" dirty="0"/>
              <a:t>        </a:t>
            </a:r>
            <a:r>
              <a:rPr lang="en-US" dirty="0">
                <a:solidFill>
                  <a:srgbClr val="FF0000"/>
                </a:solidFill>
              </a:rPr>
              <a:t>get</a:t>
            </a:r>
            <a:r>
              <a:rPr lang="en-US" dirty="0"/>
              <a:t> { return </a:t>
            </a:r>
            <a:r>
              <a:rPr lang="en-US" b="1" dirty="0"/>
              <a:t>m_x</a:t>
            </a:r>
            <a:r>
              <a:rPr lang="en-US" dirty="0"/>
              <a:t>; } </a:t>
            </a:r>
          </a:p>
          <a:p>
            <a:pPr marL="0" indent="0" algn="l" rtl="0">
              <a:buNone/>
            </a:pPr>
            <a:r>
              <a:rPr lang="en-US" dirty="0"/>
              <a:t>        </a:t>
            </a:r>
            <a:r>
              <a:rPr lang="en-US" dirty="0">
                <a:solidFill>
                  <a:srgbClr val="FF0000"/>
                </a:solidFill>
              </a:rPr>
              <a:t>set</a:t>
            </a:r>
            <a:r>
              <a:rPr lang="en-US" dirty="0"/>
              <a:t> { </a:t>
            </a:r>
            <a:r>
              <a:rPr lang="en-US" b="1" dirty="0"/>
              <a:t>m_x</a:t>
            </a:r>
            <a:r>
              <a:rPr lang="en-US" dirty="0"/>
              <a:t> = </a:t>
            </a:r>
            <a:r>
              <a:rPr lang="en-US" dirty="0">
                <a:solidFill>
                  <a:srgbClr val="FF0000"/>
                </a:solidFill>
              </a:rPr>
              <a:t>value</a:t>
            </a:r>
            <a:r>
              <a:rPr lang="en-US" dirty="0"/>
              <a:t>; } </a:t>
            </a:r>
          </a:p>
          <a:p>
            <a:pPr marL="0" indent="0" algn="l" rtl="0">
              <a:buNone/>
            </a:pPr>
            <a:r>
              <a:rPr lang="en-US" dirty="0"/>
              <a:t>    } </a:t>
            </a:r>
          </a:p>
          <a:p>
            <a:pPr marL="0" indent="0" algn="l" rtl="0">
              <a:buNone/>
            </a:pPr>
            <a:r>
              <a:rPr lang="en-US" dirty="0"/>
              <a:t>}</a:t>
            </a:r>
          </a:p>
          <a:p>
            <a:pPr marL="0" indent="0" algn="l" rtl="0">
              <a:buNone/>
            </a:pPr>
            <a:endParaRPr lang="en-US" dirty="0"/>
          </a:p>
          <a:p>
            <a:pPr marL="0" indent="0" algn="l" rtl="0">
              <a:buNone/>
            </a:pPr>
            <a:r>
              <a:rPr lang="en-US" dirty="0"/>
              <a:t>static void Main(string[] </a:t>
            </a:r>
            <a:r>
              <a:rPr lang="en-US" dirty="0" err="1"/>
              <a:t>args</a:t>
            </a:r>
            <a:r>
              <a:rPr lang="en-US" dirty="0"/>
              <a:t>) </a:t>
            </a:r>
          </a:p>
          <a:p>
            <a:pPr marL="0" indent="0" algn="l" rtl="0">
              <a:buNone/>
            </a:pPr>
            <a:r>
              <a:rPr lang="en-US" dirty="0"/>
              <a:t>{ </a:t>
            </a:r>
          </a:p>
          <a:p>
            <a:pPr marL="0" indent="0" algn="l" rtl="0">
              <a:buNone/>
            </a:pPr>
            <a:r>
              <a:rPr lang="en-US" dirty="0"/>
              <a:t>    </a:t>
            </a:r>
            <a:r>
              <a:rPr lang="en-US" dirty="0" err="1"/>
              <a:t>MyClass</a:t>
            </a:r>
            <a:r>
              <a:rPr lang="en-US" dirty="0"/>
              <a:t> </a:t>
            </a:r>
            <a:r>
              <a:rPr lang="en-US" dirty="0" err="1"/>
              <a:t>myClass</a:t>
            </a:r>
            <a:r>
              <a:rPr lang="en-US" dirty="0"/>
              <a:t> = new </a:t>
            </a:r>
            <a:r>
              <a:rPr lang="en-US" dirty="0" err="1"/>
              <a:t>MyClass</a:t>
            </a:r>
            <a:r>
              <a:rPr lang="en-US" dirty="0"/>
              <a:t>(); </a:t>
            </a:r>
          </a:p>
          <a:p>
            <a:pPr marL="0" indent="0" algn="l" rtl="0">
              <a:buNone/>
            </a:pPr>
            <a:r>
              <a:rPr lang="en-US" dirty="0"/>
              <a:t>    </a:t>
            </a:r>
            <a:r>
              <a:rPr lang="en-US" dirty="0" err="1"/>
              <a:t>myClass</a:t>
            </a:r>
            <a:r>
              <a:rPr lang="en-US" dirty="0" err="1">
                <a:highlight>
                  <a:srgbClr val="FFFF00"/>
                </a:highlight>
              </a:rPr>
              <a:t>.</a:t>
            </a:r>
            <a:r>
              <a:rPr lang="en-US" b="1" dirty="0" err="1">
                <a:highlight>
                  <a:srgbClr val="FFFF00"/>
                </a:highlight>
              </a:rPr>
              <a:t>X</a:t>
            </a:r>
            <a:r>
              <a:rPr lang="en-US" dirty="0"/>
              <a:t> = 8; </a:t>
            </a:r>
          </a:p>
          <a:p>
            <a:pPr marL="0" indent="0" algn="l" rtl="0">
              <a:buNone/>
            </a:pPr>
            <a:r>
              <a:rPr lang="en-US" dirty="0"/>
              <a:t>    </a:t>
            </a:r>
            <a:r>
              <a:rPr lang="en-US" dirty="0" err="1"/>
              <a:t>Console.WriteLine</a:t>
            </a:r>
            <a:r>
              <a:rPr lang="en-US" dirty="0"/>
              <a:t>(</a:t>
            </a:r>
            <a:r>
              <a:rPr lang="en-US" dirty="0" err="1"/>
              <a:t>myClass.</a:t>
            </a:r>
            <a:r>
              <a:rPr lang="en-US" b="1" dirty="0" err="1"/>
              <a:t>X</a:t>
            </a:r>
            <a:r>
              <a:rPr lang="en-US" dirty="0"/>
              <a:t>); </a:t>
            </a:r>
          </a:p>
          <a:p>
            <a:pPr marL="0" indent="0" algn="l" rtl="0">
              <a:buNone/>
            </a:pPr>
            <a:r>
              <a:rPr lang="en-US" dirty="0"/>
              <a:t>}</a:t>
            </a:r>
            <a:endParaRPr lang="he-IL" dirty="0"/>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142</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flipH="1">
            <a:off x="5519936" y="893006"/>
            <a:ext cx="4752528" cy="331033"/>
          </a:xfrm>
          <a:prstGeom prst="wedgeRoundRectCallout">
            <a:avLst>
              <a:gd name="adj1" fmla="val 79621"/>
              <a:gd name="adj2" fmla="val 192018"/>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שדה פרטי</a:t>
            </a:r>
          </a:p>
        </p:txBody>
      </p:sp>
      <p:sp>
        <p:nvSpPr>
          <p:cNvPr id="7" name="הסבר מלבני מעוגל 17"/>
          <p:cNvSpPr/>
          <p:nvPr/>
        </p:nvSpPr>
        <p:spPr bwMode="auto">
          <a:xfrm flipH="1">
            <a:off x="5519936" y="1616465"/>
            <a:ext cx="4752528" cy="331033"/>
          </a:xfrm>
          <a:prstGeom prst="wedgeRoundRectCallout">
            <a:avLst>
              <a:gd name="adj1" fmla="val 89379"/>
              <a:gd name="adj2" fmla="val 167783"/>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מאפיין </a:t>
            </a:r>
            <a:r>
              <a:rPr lang="en-US" sz="1400" dirty="0">
                <a:solidFill>
                  <a:prstClr val="black"/>
                </a:solidFill>
                <a:latin typeface="Trebuchet MS"/>
              </a:rPr>
              <a:t>(property)</a:t>
            </a:r>
            <a:r>
              <a:rPr lang="he-IL" sz="1400" dirty="0">
                <a:solidFill>
                  <a:prstClr val="black"/>
                </a:solidFill>
                <a:latin typeface="Trebuchet MS"/>
                <a:cs typeface="Gisha" panose="020B0502040204020203" pitchFamily="34" charset="-79"/>
              </a:rPr>
              <a:t> ציבורי שעוטף את השדה הפרטי</a:t>
            </a:r>
          </a:p>
        </p:txBody>
      </p:sp>
      <p:sp>
        <p:nvSpPr>
          <p:cNvPr id="9" name="הסבר מלבני מעוגל 17"/>
          <p:cNvSpPr/>
          <p:nvPr/>
        </p:nvSpPr>
        <p:spPr bwMode="auto">
          <a:xfrm flipH="1">
            <a:off x="7320136" y="4582138"/>
            <a:ext cx="3168352" cy="1852773"/>
          </a:xfrm>
          <a:prstGeom prst="wedgeRoundRectCallout">
            <a:avLst>
              <a:gd name="adj1" fmla="val 115548"/>
              <a:gd name="adj2" fmla="val 5348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b="1" dirty="0">
                <a:solidFill>
                  <a:prstClr val="black"/>
                </a:solidFill>
                <a:latin typeface="Trebuchet MS"/>
                <a:cs typeface="Gisha" panose="020B0502040204020203" pitchFamily="34" charset="-79"/>
              </a:rPr>
              <a:t>אז מה התועלת?</a:t>
            </a:r>
          </a:p>
          <a:p>
            <a:r>
              <a:rPr lang="he-IL" sz="1600" dirty="0">
                <a:solidFill>
                  <a:prstClr val="black"/>
                </a:solidFill>
                <a:latin typeface="Trebuchet MS"/>
                <a:cs typeface="Gisha" panose="020B0502040204020203" pitchFamily="34" charset="-79"/>
              </a:rPr>
              <a:t>למה שלא נגדיר את השדה כציבורי מלכתחילה?</a:t>
            </a:r>
            <a:endParaRPr lang="en-US" sz="1600" dirty="0">
              <a:solidFill>
                <a:prstClr val="black"/>
              </a:solidFill>
              <a:latin typeface="Trebuchet MS"/>
            </a:endParaRPr>
          </a:p>
          <a:p>
            <a:r>
              <a:rPr lang="he-IL" sz="1600" dirty="0">
                <a:solidFill>
                  <a:prstClr val="black"/>
                </a:solidFill>
                <a:latin typeface="Trebuchet MS"/>
                <a:cs typeface="Gisha" panose="020B0502040204020203" pitchFamily="34" charset="-79"/>
              </a:rPr>
              <a:t>או שנשאיר אותו פרטי ונעטוף אותו במתודות </a:t>
            </a:r>
            <a:r>
              <a:rPr lang="en-US" sz="1600" dirty="0">
                <a:solidFill>
                  <a:prstClr val="black"/>
                </a:solidFill>
                <a:latin typeface="Trebuchet MS"/>
              </a:rPr>
              <a:t>get/set</a:t>
            </a:r>
            <a:r>
              <a:rPr lang="he-IL" sz="1600" dirty="0">
                <a:solidFill>
                  <a:prstClr val="black"/>
                </a:solidFill>
                <a:latin typeface="Trebuchet MS"/>
                <a:cs typeface="Gisha" panose="020B0502040204020203" pitchFamily="34" charset="-79"/>
              </a:rPr>
              <a:t> ציבוריות?</a:t>
            </a:r>
          </a:p>
          <a:p>
            <a:r>
              <a:rPr lang="he-IL" sz="1600" dirty="0">
                <a:solidFill>
                  <a:prstClr val="black"/>
                </a:solidFill>
                <a:latin typeface="Trebuchet MS"/>
                <a:cs typeface="Gisha" panose="020B0502040204020203" pitchFamily="34" charset="-79"/>
              </a:rPr>
              <a:t>נסביר מיד.</a:t>
            </a:r>
          </a:p>
        </p:txBody>
      </p:sp>
      <p:sp>
        <p:nvSpPr>
          <p:cNvPr id="10" name="הסבר מלבני מעוגל 17">
            <a:extLst>
              <a:ext uri="{FF2B5EF4-FFF2-40B4-BE49-F238E27FC236}">
                <a16:creationId xmlns:a16="http://schemas.microsoft.com/office/drawing/2014/main" id="{1825EF7F-E540-4A07-9054-CB5ECFDFA6A0}"/>
              </a:ext>
            </a:extLst>
          </p:cNvPr>
          <p:cNvSpPr/>
          <p:nvPr/>
        </p:nvSpPr>
        <p:spPr bwMode="auto">
          <a:xfrm flipH="1">
            <a:off x="5519936" y="2264611"/>
            <a:ext cx="4752528" cy="859608"/>
          </a:xfrm>
          <a:prstGeom prst="wedgeRoundRectCallout">
            <a:avLst>
              <a:gd name="adj1" fmla="val 64309"/>
              <a:gd name="adj2" fmla="val 1794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המילים השמורות </a:t>
            </a:r>
            <a:r>
              <a:rPr lang="en-US" sz="1400" dirty="0">
                <a:solidFill>
                  <a:prstClr val="black"/>
                </a:solidFill>
                <a:latin typeface="Trebuchet MS"/>
              </a:rPr>
              <a:t>get/set</a:t>
            </a:r>
            <a:r>
              <a:rPr lang="he-IL" sz="1400" dirty="0">
                <a:solidFill>
                  <a:prstClr val="black"/>
                </a:solidFill>
                <a:latin typeface="Trebuchet MS"/>
                <a:cs typeface="Gisha" panose="020B0502040204020203" pitchFamily="34" charset="-79"/>
              </a:rPr>
              <a:t> נועדו לקריאת השדה ולהשמה אליו.</a:t>
            </a:r>
          </a:p>
          <a:p>
            <a:r>
              <a:rPr lang="he-IL" sz="1400" dirty="0">
                <a:solidFill>
                  <a:prstClr val="black"/>
                </a:solidFill>
                <a:latin typeface="Trebuchet MS"/>
                <a:cs typeface="Gisha" panose="020B0502040204020203" pitchFamily="34" charset="-79"/>
              </a:rPr>
              <a:t>המילה השמורה </a:t>
            </a:r>
            <a:r>
              <a:rPr lang="en-US" sz="1400" dirty="0">
                <a:solidFill>
                  <a:prstClr val="black"/>
                </a:solidFill>
                <a:latin typeface="Trebuchet MS"/>
              </a:rPr>
              <a:t>value</a:t>
            </a:r>
            <a:r>
              <a:rPr lang="he-IL" sz="1400" dirty="0">
                <a:solidFill>
                  <a:prstClr val="black"/>
                </a:solidFill>
                <a:latin typeface="Trebuchet MS"/>
                <a:cs typeface="Gisha" panose="020B0502040204020203" pitchFamily="34" charset="-79"/>
              </a:rPr>
              <a:t> מחזירה את הערך שהתקבל בהשמה בצד ימין (8 במקרה הפרטי שלמטה).</a:t>
            </a:r>
          </a:p>
        </p:txBody>
      </p:sp>
    </p:spTree>
    <p:extLst>
      <p:ext uri="{BB962C8B-B14F-4D97-AF65-F5344CB8AC3E}">
        <p14:creationId xmlns:p14="http://schemas.microsoft.com/office/powerpoint/2010/main" val="151774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P spid="9" grpId="0" animBg="1"/>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28061" y="97623"/>
            <a:ext cx="7560840" cy="644530"/>
          </a:xfrm>
        </p:spPr>
        <p:txBody>
          <a:bodyPr>
            <a:normAutofit/>
          </a:bodyPr>
          <a:lstStyle/>
          <a:p>
            <a:pPr algn="ctr"/>
            <a:r>
              <a:rPr lang="he-IL" dirty="0"/>
              <a:t>הגדרה מקוצרת של מאפיין</a:t>
            </a:r>
          </a:p>
        </p:txBody>
      </p:sp>
      <p:sp>
        <p:nvSpPr>
          <p:cNvPr id="3" name="מציין מיקום תוכן 2"/>
          <p:cNvSpPr>
            <a:spLocks noGrp="1"/>
          </p:cNvSpPr>
          <p:nvPr>
            <p:ph idx="1"/>
          </p:nvPr>
        </p:nvSpPr>
        <p:spPr>
          <a:xfrm>
            <a:off x="1991544" y="742153"/>
            <a:ext cx="7578396" cy="5814095"/>
          </a:xfrm>
        </p:spPr>
        <p:txBody>
          <a:bodyPr>
            <a:noAutofit/>
          </a:bodyPr>
          <a:lstStyle/>
          <a:p>
            <a:r>
              <a:rPr lang="he-IL" sz="2000" b="1" dirty="0">
                <a:latin typeface="Arial" panose="020B0604020202020204" pitchFamily="34" charset="0"/>
                <a:cs typeface="Arial" panose="020B0604020202020204" pitchFamily="34" charset="0"/>
              </a:rPr>
              <a:t>ניתן להגדיר מאפיין בצורה מקוצרת ע"י חץ &lt;= </a:t>
            </a:r>
            <a:endParaRPr lang="en-US" sz="2000" b="1" dirty="0">
              <a:latin typeface="Arial" panose="020B0604020202020204" pitchFamily="34" charset="0"/>
              <a:cs typeface="Arial" panose="020B0604020202020204" pitchFamily="34" charset="0"/>
            </a:endParaRPr>
          </a:p>
          <a:p>
            <a:pPr marL="0" indent="0" algn="l" rtl="0">
              <a:buNone/>
            </a:pPr>
            <a:endParaRPr lang="en-US" sz="2000" dirty="0">
              <a:latin typeface="Arial" panose="020B0604020202020204" pitchFamily="34" charset="0"/>
              <a:cs typeface="Arial" panose="020B0604020202020204" pitchFamily="34" charset="0"/>
            </a:endParaRPr>
          </a:p>
          <a:p>
            <a:pPr marL="0" indent="0" algn="l" rtl="0">
              <a:buNone/>
            </a:pPr>
            <a:r>
              <a:rPr lang="en-US" sz="2000" dirty="0">
                <a:solidFill>
                  <a:srgbClr val="FF0000"/>
                </a:solidFill>
                <a:latin typeface="Arial" panose="020B0604020202020204" pitchFamily="34" charset="0"/>
                <a:cs typeface="Arial" panose="020B0604020202020204" pitchFamily="34" charset="0"/>
              </a:rPr>
              <a:t>private</a:t>
            </a:r>
            <a:r>
              <a:rPr lang="en-US" sz="2000" dirty="0">
                <a:latin typeface="Arial" panose="020B0604020202020204" pitchFamily="34" charset="0"/>
                <a:cs typeface="Arial" panose="020B0604020202020204" pitchFamily="34" charset="0"/>
              </a:rPr>
              <a:t> int </a:t>
            </a:r>
            <a:r>
              <a:rPr lang="en-US" sz="2000"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a:t>
            </a:r>
          </a:p>
          <a:p>
            <a:pPr marL="0" indent="0" algn="l" rtl="0">
              <a:buNone/>
            </a:pPr>
            <a:r>
              <a:rPr lang="en-US" sz="2000" dirty="0">
                <a:latin typeface="Arial" panose="020B0604020202020204" pitchFamily="34" charset="0"/>
                <a:cs typeface="Arial" panose="020B0604020202020204" pitchFamily="34" charset="0"/>
              </a:rPr>
              <a:t>public int </a:t>
            </a:r>
            <a:r>
              <a:rPr lang="en-US" sz="2000" b="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a:t>
            </a:r>
          </a:p>
          <a:p>
            <a:pPr marL="0" indent="0" algn="l" rtl="0">
              <a:buNone/>
            </a:pPr>
            <a:r>
              <a:rPr lang="en-US" sz="2000" dirty="0">
                <a:latin typeface="Arial" panose="020B0604020202020204" pitchFamily="34" charset="0"/>
                <a:cs typeface="Arial" panose="020B0604020202020204" pitchFamily="34" charset="0"/>
              </a:rPr>
              <a:t>{</a:t>
            </a:r>
          </a:p>
          <a:p>
            <a:pPr marL="0" indent="0" algn="l" rtl="0">
              <a:buNone/>
            </a:pPr>
            <a:r>
              <a:rPr lang="en-US" sz="2000" dirty="0">
                <a:latin typeface="Arial" panose="020B0604020202020204" pitchFamily="34" charset="0"/>
                <a:cs typeface="Arial" panose="020B0604020202020204" pitchFamily="34" charset="0"/>
              </a:rPr>
              <a:t>	get </a:t>
            </a:r>
            <a:r>
              <a:rPr lang="en-US" sz="2000" b="1" dirty="0">
                <a:solidFill>
                  <a:srgbClr val="FF0000"/>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 </a:t>
            </a:r>
          </a:p>
          <a:p>
            <a:pPr marL="0" indent="0" algn="l" rtl="0">
              <a:buNone/>
            </a:pPr>
            <a:r>
              <a:rPr lang="en-US" sz="2000" dirty="0">
                <a:latin typeface="Arial" panose="020B0604020202020204" pitchFamily="34" charset="0"/>
                <a:cs typeface="Arial" panose="020B0604020202020204" pitchFamily="34" charset="0"/>
              </a:rPr>
              <a:t>	set </a:t>
            </a:r>
            <a:r>
              <a:rPr lang="en-US" sz="2000" b="1" dirty="0">
                <a:solidFill>
                  <a:srgbClr val="FF0000"/>
                </a:solidFill>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 = </a:t>
            </a:r>
            <a:r>
              <a:rPr lang="en-US" sz="2000" dirty="0">
                <a:solidFill>
                  <a:srgbClr val="FF0000"/>
                </a:solidFill>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a:t>
            </a:r>
          </a:p>
          <a:p>
            <a:pPr marL="0" indent="0" algn="l" rtl="0">
              <a:buNone/>
            </a:pPr>
            <a:r>
              <a:rPr lang="en-US" sz="2000" dirty="0">
                <a:latin typeface="Arial" panose="020B0604020202020204" pitchFamily="34" charset="0"/>
                <a:cs typeface="Arial" panose="020B0604020202020204" pitchFamily="34" charset="0"/>
              </a:rPr>
              <a:t>};</a:t>
            </a:r>
            <a:endParaRPr lang="he-IL" sz="2000" dirty="0">
              <a:latin typeface="Arial" panose="020B0604020202020204" pitchFamily="34" charset="0"/>
              <a:cs typeface="Arial" panose="020B0604020202020204" pitchFamily="34" charset="0"/>
            </a:endParaRPr>
          </a:p>
          <a:p>
            <a:pPr marL="0" indent="0">
              <a:buNone/>
            </a:pPr>
            <a:r>
              <a:rPr lang="he-IL" sz="2000" b="1" dirty="0">
                <a:latin typeface="Arial" panose="020B0604020202020204" pitchFamily="34" charset="0"/>
                <a:cs typeface="Arial" panose="020B0604020202020204" pitchFamily="34" charset="0"/>
              </a:rPr>
              <a:t>שקול ל:</a:t>
            </a:r>
          </a:p>
          <a:p>
            <a:pPr marL="0" indent="0" algn="l" rtl="0">
              <a:buNone/>
            </a:pPr>
            <a:r>
              <a:rPr lang="en-US" sz="2000" dirty="0">
                <a:solidFill>
                  <a:srgbClr val="FF0000"/>
                </a:solidFill>
                <a:latin typeface="Arial" panose="020B0604020202020204" pitchFamily="34" charset="0"/>
                <a:cs typeface="Arial" panose="020B0604020202020204" pitchFamily="34" charset="0"/>
              </a:rPr>
              <a:t>private</a:t>
            </a:r>
            <a:r>
              <a:rPr lang="en-US" sz="2000" dirty="0">
                <a:latin typeface="Arial" panose="020B0604020202020204" pitchFamily="34" charset="0"/>
                <a:cs typeface="Arial" panose="020B0604020202020204" pitchFamily="34" charset="0"/>
              </a:rPr>
              <a:t> int </a:t>
            </a:r>
            <a:r>
              <a:rPr lang="en-US" sz="2000"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a:t>
            </a:r>
          </a:p>
          <a:p>
            <a:pPr marL="0" indent="0" algn="l" rtl="0">
              <a:buNone/>
            </a:pPr>
            <a:r>
              <a:rPr lang="en-US" sz="2000" dirty="0">
                <a:solidFill>
                  <a:srgbClr val="FF0000"/>
                </a:solidFill>
                <a:latin typeface="Arial" panose="020B0604020202020204" pitchFamily="34" charset="0"/>
                <a:cs typeface="Arial" panose="020B0604020202020204" pitchFamily="34" charset="0"/>
              </a:rPr>
              <a:t>public</a:t>
            </a:r>
            <a:r>
              <a:rPr lang="en-US" sz="2000" dirty="0">
                <a:latin typeface="Arial" panose="020B0604020202020204" pitchFamily="34" charset="0"/>
                <a:cs typeface="Arial" panose="020B0604020202020204" pitchFamily="34" charset="0"/>
              </a:rPr>
              <a:t> int </a:t>
            </a:r>
            <a:r>
              <a:rPr lang="en-US" sz="2000" b="1" dirty="0">
                <a:latin typeface="Arial" panose="020B0604020202020204" pitchFamily="34" charset="0"/>
                <a:cs typeface="Arial" panose="020B0604020202020204" pitchFamily="34" charset="0"/>
              </a:rPr>
              <a:t>X</a:t>
            </a:r>
            <a:r>
              <a:rPr lang="en-US" sz="2000" dirty="0">
                <a:latin typeface="Arial" panose="020B0604020202020204" pitchFamily="34" charset="0"/>
                <a:cs typeface="Arial" panose="020B0604020202020204" pitchFamily="34" charset="0"/>
              </a:rPr>
              <a:t> </a:t>
            </a:r>
          </a:p>
          <a:p>
            <a:pPr marL="0" indent="0" algn="l" rtl="0">
              <a:buNone/>
            </a:pPr>
            <a:r>
              <a:rPr lang="en-US" sz="2000" dirty="0">
                <a:latin typeface="Arial" panose="020B0604020202020204" pitchFamily="34" charset="0"/>
                <a:cs typeface="Arial" panose="020B0604020202020204" pitchFamily="34" charset="0"/>
              </a:rPr>
              <a:t>{ </a:t>
            </a:r>
          </a:p>
          <a:p>
            <a:pPr marL="0" indent="0" algn="l" rtl="0">
              <a:buNone/>
            </a:pPr>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get</a:t>
            </a:r>
            <a:r>
              <a:rPr lang="en-US" sz="2000" dirty="0">
                <a:latin typeface="Arial" panose="020B0604020202020204" pitchFamily="34" charset="0"/>
                <a:cs typeface="Arial" panose="020B0604020202020204" pitchFamily="34" charset="0"/>
              </a:rPr>
              <a:t> { return </a:t>
            </a:r>
            <a:r>
              <a:rPr lang="en-US" sz="2000" b="1"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 } </a:t>
            </a:r>
          </a:p>
          <a:p>
            <a:pPr marL="0" indent="0" algn="l" rtl="0">
              <a:buNone/>
            </a:pPr>
            <a:r>
              <a:rPr lang="en-US" sz="2000" dirty="0">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set</a:t>
            </a:r>
            <a:r>
              <a:rPr lang="en-US" sz="2000" dirty="0">
                <a:latin typeface="Arial" panose="020B0604020202020204" pitchFamily="34" charset="0"/>
                <a:cs typeface="Arial" panose="020B0604020202020204" pitchFamily="34" charset="0"/>
              </a:rPr>
              <a:t> { </a:t>
            </a:r>
            <a:r>
              <a:rPr lang="en-US" sz="2000" b="1" dirty="0" err="1">
                <a:latin typeface="Arial" panose="020B0604020202020204" pitchFamily="34" charset="0"/>
                <a:cs typeface="Arial" panose="020B0604020202020204" pitchFamily="34" charset="0"/>
              </a:rPr>
              <a:t>m_x</a:t>
            </a:r>
            <a:r>
              <a:rPr lang="en-US" sz="2000" dirty="0">
                <a:latin typeface="Arial" panose="020B0604020202020204" pitchFamily="34" charset="0"/>
                <a:cs typeface="Arial" panose="020B0604020202020204" pitchFamily="34" charset="0"/>
              </a:rPr>
              <a:t> = </a:t>
            </a:r>
            <a:r>
              <a:rPr lang="en-US" sz="2000" dirty="0">
                <a:solidFill>
                  <a:srgbClr val="FF0000"/>
                </a:solidFill>
                <a:latin typeface="Arial" panose="020B0604020202020204" pitchFamily="34" charset="0"/>
                <a:cs typeface="Arial" panose="020B0604020202020204" pitchFamily="34" charset="0"/>
              </a:rPr>
              <a:t>value</a:t>
            </a:r>
            <a:r>
              <a:rPr lang="en-US" sz="2000" dirty="0">
                <a:latin typeface="Arial" panose="020B0604020202020204" pitchFamily="34" charset="0"/>
                <a:cs typeface="Arial" panose="020B0604020202020204" pitchFamily="34" charset="0"/>
              </a:rPr>
              <a:t>; } </a:t>
            </a:r>
          </a:p>
          <a:p>
            <a:pPr marL="0" indent="0" algn="l" rtl="0">
              <a:buNone/>
            </a:pPr>
            <a:r>
              <a:rPr lang="en-US" sz="2000" dirty="0">
                <a:latin typeface="Arial" panose="020B0604020202020204" pitchFamily="34" charset="0"/>
                <a:cs typeface="Arial" panose="020B0604020202020204" pitchFamily="34" charset="0"/>
              </a:rPr>
              <a:t>} </a:t>
            </a:r>
          </a:p>
          <a:p>
            <a:pPr marL="0" indent="0" algn="l" rtl="0">
              <a:buNone/>
            </a:pPr>
            <a:endParaRPr lang="he-IL" sz="2000" dirty="0">
              <a:latin typeface="Arial" panose="020B0604020202020204" pitchFamily="34" charset="0"/>
              <a:cs typeface="Arial" panose="020B0604020202020204" pitchFamily="34" charset="0"/>
            </a:endParaRPr>
          </a:p>
          <a:p>
            <a:pPr marL="0" indent="0">
              <a:buNone/>
            </a:pPr>
            <a:endParaRPr lang="he-IL"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2671741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230936"/>
            <a:ext cx="7527032" cy="626328"/>
          </a:xfrm>
        </p:spPr>
        <p:txBody>
          <a:bodyPr>
            <a:noAutofit/>
          </a:bodyPr>
          <a:lstStyle/>
          <a:p>
            <a:pPr algn="ctr"/>
            <a:r>
              <a:rPr lang="he-IL" sz="3200" dirty="0"/>
              <a:t>הרשאות גישה שונות ל </a:t>
            </a:r>
            <a:r>
              <a:rPr lang="en-US" sz="3200" cap="none" dirty="0"/>
              <a:t>get/set</a:t>
            </a:r>
            <a:r>
              <a:rPr lang="he-IL" sz="3200" cap="none" dirty="0"/>
              <a:t> של </a:t>
            </a:r>
            <a:r>
              <a:rPr lang="he-IL" sz="3200" dirty="0"/>
              <a:t>מאפיין</a:t>
            </a:r>
          </a:p>
        </p:txBody>
      </p:sp>
      <p:sp>
        <p:nvSpPr>
          <p:cNvPr id="3" name="מציין מיקום תוכן 2"/>
          <p:cNvSpPr>
            <a:spLocks noGrp="1"/>
          </p:cNvSpPr>
          <p:nvPr>
            <p:ph idx="1"/>
          </p:nvPr>
        </p:nvSpPr>
        <p:spPr>
          <a:xfrm>
            <a:off x="2063552" y="1052736"/>
            <a:ext cx="7239000" cy="5112568"/>
          </a:xfrm>
        </p:spPr>
        <p:txBody>
          <a:bodyPr>
            <a:normAutofit fontScale="92500" lnSpcReduction="20000"/>
          </a:bodyPr>
          <a:lstStyle/>
          <a:p>
            <a:r>
              <a:rPr lang="he-IL" dirty="0"/>
              <a:t>ניתן לצמצם את הרשאות הגישה:</a:t>
            </a:r>
          </a:p>
          <a:p>
            <a:pPr marL="0" indent="0" algn="l" rtl="0">
              <a:buNone/>
            </a:pPr>
            <a:r>
              <a:rPr lang="en-US" dirty="0"/>
              <a:t>class </a:t>
            </a:r>
            <a:r>
              <a:rPr lang="en-US" dirty="0" err="1"/>
              <a:t>MyClass</a:t>
            </a:r>
            <a:endParaRPr lang="en-US" dirty="0"/>
          </a:p>
          <a:p>
            <a:pPr marL="0" indent="0" algn="l" rtl="0">
              <a:buNone/>
            </a:pPr>
            <a:r>
              <a:rPr lang="en-US" dirty="0"/>
              <a:t>{ </a:t>
            </a:r>
          </a:p>
          <a:p>
            <a:pPr marL="0" indent="0" algn="l" rtl="0">
              <a:buNone/>
            </a:pPr>
            <a:r>
              <a:rPr lang="en-US" dirty="0"/>
              <a:t>    </a:t>
            </a:r>
            <a:r>
              <a:rPr lang="en-US" dirty="0">
                <a:solidFill>
                  <a:srgbClr val="FF0000"/>
                </a:solidFill>
              </a:rPr>
              <a:t>private</a:t>
            </a:r>
            <a:r>
              <a:rPr lang="en-US" dirty="0"/>
              <a:t> </a:t>
            </a:r>
            <a:r>
              <a:rPr lang="en-US" dirty="0" err="1"/>
              <a:t>int</a:t>
            </a:r>
            <a:r>
              <a:rPr lang="en-US" dirty="0"/>
              <a:t> m_x; </a:t>
            </a:r>
          </a:p>
          <a:p>
            <a:pPr marL="0" indent="0" algn="l" rtl="0">
              <a:buNone/>
            </a:pPr>
            <a:r>
              <a:rPr lang="en-US" dirty="0"/>
              <a:t>    </a:t>
            </a:r>
            <a:r>
              <a:rPr lang="en-US" dirty="0">
                <a:solidFill>
                  <a:srgbClr val="FF0000"/>
                </a:solidFill>
              </a:rPr>
              <a:t>public</a:t>
            </a:r>
            <a:r>
              <a:rPr lang="en-US" dirty="0"/>
              <a:t> </a:t>
            </a:r>
            <a:r>
              <a:rPr lang="en-US" dirty="0" err="1"/>
              <a:t>int</a:t>
            </a:r>
            <a:r>
              <a:rPr lang="en-US" dirty="0"/>
              <a:t> X </a:t>
            </a:r>
          </a:p>
          <a:p>
            <a:pPr marL="0" indent="0" algn="l" rtl="0">
              <a:buNone/>
            </a:pPr>
            <a:r>
              <a:rPr lang="en-US" dirty="0"/>
              <a:t>    { </a:t>
            </a:r>
          </a:p>
          <a:p>
            <a:pPr marL="0" indent="0" algn="l" rtl="0">
              <a:buNone/>
            </a:pPr>
            <a:r>
              <a:rPr lang="en-US" dirty="0"/>
              <a:t>        </a:t>
            </a:r>
            <a:r>
              <a:rPr lang="en-US" dirty="0">
                <a:solidFill>
                  <a:srgbClr val="FF0000"/>
                </a:solidFill>
              </a:rPr>
              <a:t>get</a:t>
            </a:r>
            <a:r>
              <a:rPr lang="en-US" dirty="0"/>
              <a:t> { return m_x; } </a:t>
            </a:r>
          </a:p>
          <a:p>
            <a:pPr marL="0" indent="0" algn="l" rtl="0">
              <a:buNone/>
            </a:pPr>
            <a:r>
              <a:rPr lang="en-US" dirty="0"/>
              <a:t>        </a:t>
            </a:r>
            <a:r>
              <a:rPr lang="en-US" dirty="0">
                <a:solidFill>
                  <a:srgbClr val="FF0000"/>
                </a:solidFill>
                <a:highlight>
                  <a:srgbClr val="FFFF00"/>
                </a:highlight>
              </a:rPr>
              <a:t>private</a:t>
            </a:r>
            <a:r>
              <a:rPr lang="en-US" dirty="0"/>
              <a:t> </a:t>
            </a:r>
            <a:r>
              <a:rPr lang="en-US" dirty="0">
                <a:solidFill>
                  <a:srgbClr val="FF0000"/>
                </a:solidFill>
              </a:rPr>
              <a:t>set</a:t>
            </a:r>
            <a:r>
              <a:rPr lang="en-US" dirty="0"/>
              <a:t> { m_x = value; } </a:t>
            </a:r>
          </a:p>
          <a:p>
            <a:pPr marL="0" indent="0" algn="l" rtl="0">
              <a:buNone/>
            </a:pPr>
            <a:r>
              <a:rPr lang="en-US" dirty="0"/>
              <a:t>    } </a:t>
            </a:r>
          </a:p>
          <a:p>
            <a:pPr marL="0" indent="0" algn="l" rtl="0">
              <a:buNone/>
            </a:pPr>
            <a:r>
              <a:rPr lang="en-US" dirty="0"/>
              <a:t>} </a:t>
            </a:r>
            <a:r>
              <a:rPr lang="he-IL" dirty="0"/>
              <a:t> </a:t>
            </a:r>
          </a:p>
          <a:p>
            <a:r>
              <a:rPr lang="he-IL" dirty="0"/>
              <a:t>במקרה זה לא נוכל לעדכן את הערך מחוץ למחלקה</a:t>
            </a:r>
          </a:p>
          <a:p>
            <a:r>
              <a:rPr lang="he-IL" dirty="0">
                <a:highlight>
                  <a:srgbClr val="FFFF00"/>
                </a:highlight>
              </a:rPr>
              <a:t>ניתן גם ליצור רק </a:t>
            </a:r>
            <a:r>
              <a:rPr lang="en-US" dirty="0">
                <a:highlight>
                  <a:srgbClr val="FFFF00"/>
                </a:highlight>
              </a:rPr>
              <a:t>get</a:t>
            </a:r>
            <a:r>
              <a:rPr lang="he-IL" dirty="0">
                <a:highlight>
                  <a:srgbClr val="FFFF00"/>
                </a:highlight>
              </a:rPr>
              <a:t> או רק </a:t>
            </a:r>
            <a:r>
              <a:rPr lang="en-US" dirty="0">
                <a:highlight>
                  <a:srgbClr val="FFFF00"/>
                </a:highlight>
              </a:rPr>
              <a:t>set</a:t>
            </a:r>
            <a:r>
              <a:rPr lang="he-IL" dirty="0"/>
              <a:t> – אבל אז גם מתוך המחלקה עצמה לא יהיה ניתן להשתמש במאפיין</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591932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145</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30064453-4144-4C2A-B485-5D53042DFB61}"/>
              </a:ext>
            </a:extLst>
          </p:cNvPr>
          <p:cNvSpPr/>
          <p:nvPr/>
        </p:nvSpPr>
        <p:spPr>
          <a:xfrm>
            <a:off x="1631504" y="45638"/>
            <a:ext cx="7304232" cy="676672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Try</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m_x;</a:t>
            </a:r>
          </a:p>
          <a:p>
            <a:pPr algn="l" rtl="0">
              <a:lnSpc>
                <a:spcPct val="107000"/>
              </a:lnSpc>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(m_x &gt;= 0 &amp;&amp; m_x &lt; 100)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m_x;</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m_x =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m_x = </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m_str;</a:t>
            </a:r>
          </a:p>
          <a:p>
            <a:pPr algn="l" rtl="0">
              <a:lnSpc>
                <a:spcPct val="107000"/>
              </a:lnSpc>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m_str;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m_str = </a:t>
            </a:r>
            <a:r>
              <a:rPr lang="en-US"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value</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.Trim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he-IL" sz="14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קיצוץ</a:t>
            </a:r>
            <a:r>
              <a:rPr lang="he-IL" sz="14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רווחים</a:t>
            </a:r>
            <a:r>
              <a:rPr lang="he-IL" sz="14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מתחילת</a:t>
            </a:r>
            <a:r>
              <a:rPr lang="he-IL" sz="14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וסוף</a:t>
            </a:r>
            <a:r>
              <a:rPr lang="he-IL" sz="14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מחרוזת</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C366813-7126-415D-A1FC-28EB99AC9F5E}"/>
              </a:ext>
            </a:extLst>
          </p:cNvPr>
          <p:cNvSpPr/>
          <p:nvPr/>
        </p:nvSpPr>
        <p:spPr>
          <a:xfrm>
            <a:off x="5816786" y="908274"/>
            <a:ext cx="4607443" cy="330904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rPr>
              <a:t>Try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rPr>
              <a:t>Try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400" dirty="0" err="1">
                <a:solidFill>
                  <a:srgbClr val="000000"/>
                </a:solidFill>
                <a:latin typeface="Consolas" panose="020B0609020204030204" pitchFamily="49" charset="0"/>
                <a:ea typeface="Calibri" panose="020F0502020204030204" pitchFamily="34" charset="0"/>
                <a:cs typeface="Arial" panose="020B0604020202020204" pitchFamily="34" charset="0"/>
              </a:rPr>
              <a:t>cw</a:t>
            </a: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t.X</a:t>
            </a: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400" dirty="0">
                <a:solidFill>
                  <a:srgbClr val="008000"/>
                </a:solidFill>
                <a:latin typeface="Consolas" panose="020B0609020204030204" pitchFamily="49" charset="0"/>
              </a:rPr>
              <a:t>//get </a:t>
            </a:r>
            <a:r>
              <a:rPr lang="en-US" sz="1400" dirty="0" err="1">
                <a:solidFill>
                  <a:srgbClr val="008000"/>
                </a:solidFill>
                <a:latin typeface="Consolas" panose="020B0609020204030204" pitchFamily="49" charset="0"/>
              </a:rPr>
              <a:t>m_x</a:t>
            </a:r>
            <a:endParaRPr lang="en-US" sz="1400" dirty="0">
              <a:solidFill>
                <a:srgbClr val="008000"/>
              </a:solidFill>
              <a:latin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int y =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t.X</a:t>
            </a: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400" dirty="0">
                <a:solidFill>
                  <a:srgbClr val="008000"/>
                </a:solidFill>
                <a:latin typeface="Consolas" panose="020B0609020204030204" pitchFamily="49" charset="0"/>
              </a:rPr>
              <a:t>//get </a:t>
            </a:r>
            <a:r>
              <a:rPr lang="en-US" sz="1400" dirty="0" err="1">
                <a:solidFill>
                  <a:srgbClr val="008000"/>
                </a:solidFill>
                <a:latin typeface="Consolas" panose="020B0609020204030204" pitchFamily="49" charset="0"/>
              </a:rPr>
              <a:t>m_x</a:t>
            </a:r>
            <a:endParaRPr lang="en-US" sz="1400" dirty="0">
              <a:solidFill>
                <a:srgbClr val="008000"/>
              </a:solidFill>
              <a:latin typeface="Consolas" panose="020B0609020204030204" pitchFamily="49"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-7;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//set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m_x</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 0</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8;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//set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m_x</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 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t.Str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ABC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m_str</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 "ABC";</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כותרת 1"/>
          <p:cNvSpPr>
            <a:spLocks noGrp="1"/>
          </p:cNvSpPr>
          <p:nvPr>
            <p:ph type="title"/>
          </p:nvPr>
        </p:nvSpPr>
        <p:spPr>
          <a:xfrm>
            <a:off x="6558312" y="94045"/>
            <a:ext cx="3888432" cy="614245"/>
          </a:xfrm>
          <a:solidFill>
            <a:schemeClr val="bg1"/>
          </a:solidFill>
        </p:spPr>
        <p:txBody>
          <a:bodyPr>
            <a:normAutofit/>
          </a:bodyPr>
          <a:lstStyle/>
          <a:p>
            <a:pPr algn="ctr"/>
            <a:r>
              <a:rPr lang="he-IL" dirty="0"/>
              <a:t>מאפיין – יתרונות</a:t>
            </a:r>
          </a:p>
        </p:txBody>
      </p:sp>
      <p:sp>
        <p:nvSpPr>
          <p:cNvPr id="10" name="Callout: Bent Line 9">
            <a:extLst>
              <a:ext uri="{FF2B5EF4-FFF2-40B4-BE49-F238E27FC236}">
                <a16:creationId xmlns:a16="http://schemas.microsoft.com/office/drawing/2014/main" id="{DEDEF202-439F-427B-83C3-8EF97428D222}"/>
              </a:ext>
            </a:extLst>
          </p:cNvPr>
          <p:cNvSpPr/>
          <p:nvPr/>
        </p:nvSpPr>
        <p:spPr>
          <a:xfrm>
            <a:off x="5775250" y="4545770"/>
            <a:ext cx="4671494" cy="1373532"/>
          </a:xfrm>
          <a:prstGeom prst="borderCallout2">
            <a:avLst>
              <a:gd name="adj1" fmla="val 45984"/>
              <a:gd name="adj2" fmla="val -1729"/>
              <a:gd name="adj3" fmla="val 12085"/>
              <a:gd name="adj4" fmla="val -13015"/>
              <a:gd name="adj5" fmla="val -44512"/>
              <a:gd name="adj6" fmla="val 1961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נוכל לשלוט בערכים שיוצאים ונכנסים לשדה הפרטי בעזרת מתודות מורכבות יותר ותנאים על הערכים.</a:t>
            </a:r>
          </a:p>
          <a:p>
            <a:pPr algn="ctr"/>
            <a:r>
              <a:rPr lang="he-IL" sz="1400" dirty="0">
                <a:solidFill>
                  <a:prstClr val="black"/>
                </a:solidFill>
                <a:latin typeface="Trebuchet MS"/>
                <a:cs typeface="Gisha" panose="020B0502040204020203" pitchFamily="34" charset="-79"/>
              </a:rPr>
              <a:t>ועדיין נוכל להשתמש במאפיין בשמו בלבד ולא דרך קריאה למתודות </a:t>
            </a:r>
            <a:r>
              <a:rPr lang="en-US" sz="1400" dirty="0">
                <a:solidFill>
                  <a:prstClr val="black"/>
                </a:solidFill>
                <a:latin typeface="Trebuchet MS"/>
              </a:rPr>
              <a:t>get/set</a:t>
            </a:r>
            <a:r>
              <a:rPr lang="he-IL" sz="1400" dirty="0">
                <a:solidFill>
                  <a:prstClr val="black"/>
                </a:solidFill>
                <a:latin typeface="Trebuchet MS"/>
                <a:cs typeface="Gisha" panose="020B0502040204020203" pitchFamily="34" charset="-79"/>
              </a:rPr>
              <a:t>.</a:t>
            </a:r>
          </a:p>
          <a:p>
            <a:pPr algn="ctr"/>
            <a:r>
              <a:rPr lang="he-IL" sz="1400" b="1" dirty="0">
                <a:solidFill>
                  <a:prstClr val="black"/>
                </a:solidFill>
                <a:latin typeface="Trebuchet MS"/>
                <a:cs typeface="Gisha" panose="020B0502040204020203" pitchFamily="34" charset="-79"/>
              </a:rPr>
              <a:t>וכן נוכל לבצע על השדה השמה פשוטה.</a:t>
            </a:r>
          </a:p>
        </p:txBody>
      </p:sp>
    </p:spTree>
    <p:extLst>
      <p:ext uri="{BB962C8B-B14F-4D97-AF65-F5344CB8AC3E}">
        <p14:creationId xmlns:p14="http://schemas.microsoft.com/office/powerpoint/2010/main" val="19836060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88640"/>
            <a:ext cx="7239000" cy="698336"/>
          </a:xfrm>
        </p:spPr>
        <p:txBody>
          <a:bodyPr>
            <a:normAutofit fontScale="90000"/>
          </a:bodyPr>
          <a:lstStyle/>
          <a:p>
            <a:pPr algn="ctr"/>
            <a:r>
              <a:rPr lang="he-IL" dirty="0"/>
              <a:t>מאפיין ציבורי ללא!! שדה פרטי מתאים</a:t>
            </a:r>
          </a:p>
        </p:txBody>
      </p:sp>
      <p:sp>
        <p:nvSpPr>
          <p:cNvPr id="3" name="מציין מיקום תוכן 2"/>
          <p:cNvSpPr>
            <a:spLocks noGrp="1"/>
          </p:cNvSpPr>
          <p:nvPr>
            <p:ph idx="1"/>
          </p:nvPr>
        </p:nvSpPr>
        <p:spPr>
          <a:xfrm>
            <a:off x="2000189" y="1298818"/>
            <a:ext cx="7239000" cy="5082510"/>
          </a:xfrm>
        </p:spPr>
        <p:txBody>
          <a:bodyPr>
            <a:normAutofit fontScale="85000" lnSpcReduction="20000"/>
          </a:bodyPr>
          <a:lstStyle/>
          <a:p>
            <a:pPr marL="0" indent="0" algn="l" rtl="0">
              <a:buNone/>
            </a:pPr>
            <a:r>
              <a:rPr lang="en-US" dirty="0"/>
              <a:t>class </a:t>
            </a:r>
            <a:r>
              <a:rPr lang="en-US" dirty="0" err="1"/>
              <a:t>MyClass</a:t>
            </a:r>
            <a:r>
              <a:rPr lang="en-US" dirty="0"/>
              <a:t> </a:t>
            </a:r>
          </a:p>
          <a:p>
            <a:pPr marL="0" indent="0" algn="l" rtl="0">
              <a:buNone/>
            </a:pPr>
            <a:r>
              <a:rPr lang="en-US" dirty="0"/>
              <a:t>{     </a:t>
            </a:r>
          </a:p>
          <a:p>
            <a:pPr marL="0" indent="0" algn="l" rtl="0">
              <a:buNone/>
            </a:pPr>
            <a:r>
              <a:rPr lang="en-US" dirty="0">
                <a:solidFill>
                  <a:srgbClr val="FF0000"/>
                </a:solidFill>
              </a:rPr>
              <a:t>	public int X { get; set; } </a:t>
            </a:r>
          </a:p>
          <a:p>
            <a:pPr marL="0" indent="0" algn="l" rtl="0">
              <a:buNone/>
            </a:pPr>
            <a:r>
              <a:rPr lang="en-US" dirty="0"/>
              <a:t>} </a:t>
            </a:r>
            <a:endParaRPr lang="he-IL" dirty="0"/>
          </a:p>
          <a:p>
            <a:r>
              <a:rPr lang="he-IL" dirty="0"/>
              <a:t>ההגדרה של </a:t>
            </a:r>
            <a:r>
              <a:rPr lang="en-US" dirty="0"/>
              <a:t>get/set</a:t>
            </a:r>
            <a:r>
              <a:rPr lang="he-IL" dirty="0"/>
              <a:t> ריקים גורמת לכך שנוצר מאפיין אך אין שדה מסוים ששייך למאפיין זה.</a:t>
            </a:r>
          </a:p>
          <a:p>
            <a:r>
              <a:rPr lang="he-IL" dirty="0"/>
              <a:t>זהו פשוט שדה נסתר שנוסף למחלקה.</a:t>
            </a:r>
          </a:p>
          <a:p>
            <a:r>
              <a:rPr lang="he-IL" dirty="0"/>
              <a:t>ולמרות שהוא מאפיין הוא תופס זיכרון.</a:t>
            </a:r>
          </a:p>
          <a:p>
            <a:r>
              <a:rPr lang="he-IL" dirty="0"/>
              <a:t>ואין באמת 2 מתודות נסתרות.</a:t>
            </a:r>
          </a:p>
          <a:p>
            <a:r>
              <a:rPr lang="he-IL" dirty="0"/>
              <a:t>אם בעתיד נרצה להרחיב את ה </a:t>
            </a:r>
            <a:r>
              <a:rPr lang="en-US" dirty="0"/>
              <a:t>GET/SET</a:t>
            </a:r>
            <a:r>
              <a:rPr lang="he-IL" dirty="0"/>
              <a:t> נצטרך להוסיף כמובן שדה פרטי מאחוריו.</a:t>
            </a:r>
          </a:p>
          <a:p>
            <a:r>
              <a:rPr lang="he-IL" dirty="0">
                <a:highlight>
                  <a:srgbClr val="FFFF00"/>
                </a:highlight>
              </a:rPr>
              <a:t>היתרון</a:t>
            </a:r>
            <a:r>
              <a:rPr lang="he-IL" dirty="0"/>
              <a:t>, שאז לא נצטרך לשנות את כל המחלקות האחרות שמשתמשות במאפיין הזה בשמו הפשוט.</a:t>
            </a:r>
          </a:p>
          <a:p>
            <a:r>
              <a:rPr lang="he-IL" dirty="0"/>
              <a:t>זוהי שיטת עבודה מאוד מקובלת שמכינה את השטח לשינויים עתידיים.</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146</a:t>
            </a:fld>
            <a:endParaRPr lang="he-IL">
              <a:solidFill>
                <a:srgbClr val="B13F9A"/>
              </a:solidFill>
              <a:latin typeface="Trebuchet MS"/>
              <a:cs typeface="Gisha" panose="020B0502040204020203" pitchFamily="34" charset="-79"/>
            </a:endParaRPr>
          </a:p>
        </p:txBody>
      </p:sp>
      <p:sp>
        <p:nvSpPr>
          <p:cNvPr id="6" name="פיצוץ 1 3">
            <a:extLst>
              <a:ext uri="{FF2B5EF4-FFF2-40B4-BE49-F238E27FC236}">
                <a16:creationId xmlns:a16="http://schemas.microsoft.com/office/drawing/2014/main" id="{5B57839E-6FFA-441B-A5E8-D25988EBDFA1}"/>
              </a:ext>
            </a:extLst>
          </p:cNvPr>
          <p:cNvSpPr/>
          <p:nvPr/>
        </p:nvSpPr>
        <p:spPr>
          <a:xfrm>
            <a:off x="6672064" y="980728"/>
            <a:ext cx="3744416" cy="1524752"/>
          </a:xfrm>
          <a:prstGeom prst="irregularSeal1">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600" b="1" dirty="0">
                <a:solidFill>
                  <a:prstClr val="black"/>
                </a:solidFill>
                <a:latin typeface="Trebuchet MS"/>
                <a:cs typeface="Gisha" panose="020B0502040204020203" pitchFamily="34" charset="-79"/>
              </a:rPr>
              <a:t>דוגמא לעקרון </a:t>
            </a:r>
            <a:r>
              <a:rPr lang="en-US" sz="1600" b="1" dirty="0">
                <a:solidFill>
                  <a:prstClr val="black"/>
                </a:solidFill>
                <a:latin typeface="Trebuchet MS"/>
              </a:rPr>
              <a:t>OCP</a:t>
            </a:r>
            <a:r>
              <a:rPr lang="he-IL" sz="1600" b="1" dirty="0">
                <a:solidFill>
                  <a:prstClr val="black"/>
                </a:solidFill>
                <a:latin typeface="Trebuchet MS"/>
                <a:cs typeface="Gisha" panose="020B0502040204020203" pitchFamily="34" charset="-79"/>
              </a:rPr>
              <a:t>.</a:t>
            </a:r>
          </a:p>
          <a:p>
            <a:pPr algn="ctr"/>
            <a:r>
              <a:rPr lang="en-US" sz="1600" b="1" dirty="0">
                <a:solidFill>
                  <a:prstClr val="black"/>
                </a:solidFill>
                <a:latin typeface="Trebuchet MS"/>
              </a:rPr>
              <a:t>SOLID</a:t>
            </a:r>
            <a:r>
              <a:rPr lang="he-IL" sz="1600" b="1" dirty="0">
                <a:solidFill>
                  <a:prstClr val="black"/>
                </a:solidFill>
                <a:latin typeface="Trebuchet MS"/>
                <a:cs typeface="Gisha" panose="020B0502040204020203" pitchFamily="34" charset="-79"/>
              </a:rPr>
              <a:t> זוכרים???</a:t>
            </a:r>
          </a:p>
        </p:txBody>
      </p:sp>
    </p:spTree>
    <p:extLst>
      <p:ext uri="{BB962C8B-B14F-4D97-AF65-F5344CB8AC3E}">
        <p14:creationId xmlns:p14="http://schemas.microsoft.com/office/powerpoint/2010/main" val="32899478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3369" y="178396"/>
            <a:ext cx="7560840" cy="860554"/>
          </a:xfrm>
        </p:spPr>
        <p:txBody>
          <a:bodyPr>
            <a:normAutofit/>
          </a:bodyPr>
          <a:lstStyle/>
          <a:p>
            <a:pPr algn="ctr"/>
            <a:r>
              <a:rPr lang="he-IL" sz="2800" dirty="0"/>
              <a:t>אתחול מהיר של שדות ומאפיינים</a:t>
            </a:r>
            <a:r>
              <a:rPr lang="en-US" sz="2800" dirty="0"/>
              <a:t> </a:t>
            </a:r>
            <a:r>
              <a:rPr lang="he-IL" sz="2800" dirty="0"/>
              <a:t>ציבוריים בשורת יצירת המופע</a:t>
            </a:r>
          </a:p>
        </p:txBody>
      </p:sp>
      <p:sp>
        <p:nvSpPr>
          <p:cNvPr id="3" name="מציין מיקום תוכן 2"/>
          <p:cNvSpPr>
            <a:spLocks noGrp="1"/>
          </p:cNvSpPr>
          <p:nvPr>
            <p:ph idx="1"/>
          </p:nvPr>
        </p:nvSpPr>
        <p:spPr>
          <a:xfrm>
            <a:off x="1979211" y="1124744"/>
            <a:ext cx="7494999" cy="5431504"/>
          </a:xfrm>
        </p:spPr>
        <p:txBody>
          <a:bodyPr>
            <a:noAutofit/>
          </a:bodyPr>
          <a:lstStyle/>
          <a:p>
            <a:r>
              <a:rPr lang="he-IL" sz="1600" dirty="0"/>
              <a:t>כפי שראינו בשקפים קודמים, </a:t>
            </a:r>
            <a:r>
              <a:rPr lang="he-IL" sz="1600" b="1" dirty="0">
                <a:highlight>
                  <a:srgbClr val="FFFF00"/>
                </a:highlight>
              </a:rPr>
              <a:t>לשדות</a:t>
            </a:r>
            <a:r>
              <a:rPr lang="he-IL" sz="1600" b="1" dirty="0"/>
              <a:t> </a:t>
            </a:r>
            <a:r>
              <a:rPr lang="he-IL" sz="1600" b="1" dirty="0">
                <a:highlight>
                  <a:srgbClr val="FFFF00"/>
                </a:highlight>
              </a:rPr>
              <a:t>ציבוריים</a:t>
            </a:r>
            <a:r>
              <a:rPr lang="he-IL" sz="1600" b="1" dirty="0"/>
              <a:t> ניתן לתת ערך באתחול מהיר</a:t>
            </a:r>
            <a:r>
              <a:rPr lang="he-IL" sz="1600" dirty="0"/>
              <a:t> </a:t>
            </a:r>
            <a:r>
              <a:rPr lang="he-IL" sz="1600" b="1" dirty="0"/>
              <a:t>באמצעות סוגריים מסולסלות { } </a:t>
            </a:r>
            <a:r>
              <a:rPr lang="he-IL" sz="1600" dirty="0"/>
              <a:t>, מיד לאחר הקריאה לבנאי. לדוגמא:</a:t>
            </a:r>
          </a:p>
          <a:p>
            <a:pPr marL="0" indent="0" algn="ctr">
              <a:buNone/>
            </a:pPr>
            <a:r>
              <a:rPr lang="fr-FR" sz="1600" dirty="0">
                <a:solidFill>
                  <a:srgbClr val="FF0000"/>
                </a:solidFill>
              </a:rPr>
              <a:t>Point p1 = new Point() {x=2,y=3 };</a:t>
            </a:r>
            <a:endParaRPr lang="he-IL" sz="1600" dirty="0">
              <a:solidFill>
                <a:srgbClr val="FF0000"/>
              </a:solidFill>
            </a:endParaRPr>
          </a:p>
          <a:p>
            <a:r>
              <a:rPr lang="he-IL" sz="1600" dirty="0"/>
              <a:t>מכיוון </a:t>
            </a:r>
            <a:r>
              <a:rPr lang="he-IL" sz="1600" b="1" dirty="0">
                <a:highlight>
                  <a:srgbClr val="FFFF00"/>
                </a:highlight>
              </a:rPr>
              <a:t>שמאפיינים</a:t>
            </a:r>
            <a:r>
              <a:rPr lang="he-IL" sz="1600" b="1" dirty="0"/>
              <a:t> גם הם </a:t>
            </a:r>
            <a:r>
              <a:rPr lang="he-IL" sz="1600" b="1" dirty="0">
                <a:highlight>
                  <a:srgbClr val="FFFF00"/>
                </a:highlight>
              </a:rPr>
              <a:t>ציבוריים</a:t>
            </a:r>
            <a:r>
              <a:rPr lang="he-IL" sz="1600" b="1" dirty="0"/>
              <a:t> </a:t>
            </a:r>
            <a:r>
              <a:rPr lang="he-IL" sz="1600" dirty="0"/>
              <a:t>אזי זה מתאפשר גם כאן, לדוגמא:</a:t>
            </a:r>
            <a:endParaRPr lang="en-US" sz="1600" dirty="0"/>
          </a:p>
          <a:p>
            <a:pPr marL="0" indent="0" algn="l" rtl="0">
              <a:spcAft>
                <a:spcPts val="800"/>
              </a:spcAft>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m_x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value;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spcAft>
                <a:spcPts val="800"/>
              </a:spcAft>
              <a:buNone/>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X = 6</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16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147</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EEFD25EA-2988-4A1E-BDDD-4503301EAF2C}"/>
              </a:ext>
            </a:extLst>
          </p:cNvPr>
          <p:cNvSpPr/>
          <p:nvPr/>
        </p:nvSpPr>
        <p:spPr>
          <a:xfrm>
            <a:off x="5447929" y="2996952"/>
            <a:ext cx="5000519" cy="936104"/>
          </a:xfrm>
          <a:prstGeom prst="wedgeRoundRectCallout">
            <a:avLst>
              <a:gd name="adj1" fmla="val -52813"/>
              <a:gd name="adj2" fmla="val 11333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Consolas" panose="020B0609020204030204" pitchFamily="49" charset="0"/>
                <a:cs typeface="Gisha" panose="020B0502040204020203" pitchFamily="34" charset="-79"/>
              </a:rPr>
              <a:t>כאמור אפשר גם בכתיבה מקוצרת של מאפיין:</a:t>
            </a:r>
          </a:p>
          <a:p>
            <a:pPr algn="ctr"/>
            <a:endParaRPr lang="en-US" sz="1400" b="1" dirty="0">
              <a:solidFill>
                <a:srgbClr val="0000FF"/>
              </a:solidFill>
              <a:latin typeface="Consolas" panose="020B0609020204030204" pitchFamily="49" charset="0"/>
            </a:endParaRPr>
          </a:p>
          <a:p>
            <a:pPr algn="ct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=&gt; </a:t>
            </a:r>
            <a:r>
              <a:rPr lang="en-US" sz="1400" dirty="0" err="1">
                <a:solidFill>
                  <a:srgbClr val="000000"/>
                </a:solidFill>
                <a:latin typeface="Consolas" panose="020B0609020204030204" pitchFamily="49" charset="0"/>
              </a:rPr>
              <a:t>m_x</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=&gt; </a:t>
            </a:r>
            <a:r>
              <a:rPr lang="en-US" sz="1400" dirty="0" err="1">
                <a:solidFill>
                  <a:srgbClr val="000000"/>
                </a:solidFill>
                <a:latin typeface="Consolas" panose="020B0609020204030204" pitchFamily="49" charset="0"/>
              </a:rPr>
              <a:t>m_x</a:t>
            </a:r>
            <a:r>
              <a:rPr lang="en-US" sz="1400" dirty="0">
                <a:solidFill>
                  <a:srgbClr val="000000"/>
                </a:solidFill>
                <a:latin typeface="Consolas" panose="020B0609020204030204" pitchFamily="49" charset="0"/>
              </a:rPr>
              <a:t> = value; }</a:t>
            </a:r>
            <a:endParaRPr lang="en-US" sz="1400" dirty="0">
              <a:solidFill>
                <a:prstClr val="black"/>
              </a:solidFill>
              <a:latin typeface="Trebuchet MS"/>
            </a:endParaRPr>
          </a:p>
        </p:txBody>
      </p:sp>
    </p:spTree>
    <p:extLst>
      <p:ext uri="{BB962C8B-B14F-4D97-AF65-F5344CB8AC3E}">
        <p14:creationId xmlns:p14="http://schemas.microsoft.com/office/powerpoint/2010/main" val="36310193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02854" y="136636"/>
            <a:ext cx="7612677" cy="666348"/>
          </a:xfrm>
        </p:spPr>
        <p:txBody>
          <a:bodyPr>
            <a:noAutofit/>
          </a:bodyPr>
          <a:lstStyle/>
          <a:p>
            <a:pPr algn="ctr"/>
            <a:r>
              <a:rPr lang="he-IL" sz="3600" dirty="0"/>
              <a:t>הגדרה מהירה של מאפיין - </a:t>
            </a:r>
            <a:r>
              <a:rPr lang="en-US" sz="3600" dirty="0"/>
              <a:t>SNIPPETS</a:t>
            </a:r>
            <a:endParaRPr lang="he-IL" sz="3600" dirty="0"/>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148</a:t>
            </a:fld>
            <a:endParaRPr lang="he-IL">
              <a:solidFill>
                <a:srgbClr val="B13F9A"/>
              </a:solidFill>
              <a:latin typeface="Trebuchet MS"/>
              <a:cs typeface="Gisha" panose="020B0502040204020203" pitchFamily="34" charset="-79"/>
            </a:endParaRPr>
          </a:p>
        </p:txBody>
      </p:sp>
      <p:sp>
        <p:nvSpPr>
          <p:cNvPr id="6" name="מציין מיקום תוכן 2"/>
          <p:cNvSpPr txBox="1">
            <a:spLocks/>
          </p:cNvSpPr>
          <p:nvPr/>
        </p:nvSpPr>
        <p:spPr>
          <a:xfrm>
            <a:off x="1703512" y="961788"/>
            <a:ext cx="7848872" cy="5400600"/>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buClr>
                <a:srgbClr val="B13F9A"/>
              </a:buClr>
            </a:pPr>
            <a:r>
              <a:rPr lang="he-IL" sz="1800" b="1" dirty="0">
                <a:solidFill>
                  <a:prstClr val="black"/>
                </a:solidFill>
                <a:latin typeface="Trebuchet MS"/>
                <a:cs typeface="Gisha" panose="020B0502040204020203" pitchFamily="34" charset="-79"/>
              </a:rPr>
              <a:t>הגדרה מהירה של מאפיין לשדה שכבר מוגדר:</a:t>
            </a:r>
          </a:p>
          <a:p>
            <a:pPr lvl="1">
              <a:buClr>
                <a:srgbClr val="F9B639"/>
              </a:buClr>
            </a:pPr>
            <a:r>
              <a:rPr lang="he-IL" sz="1800" dirty="0">
                <a:solidFill>
                  <a:srgbClr val="FF0000"/>
                </a:solidFill>
                <a:latin typeface="Trebuchet MS"/>
                <a:cs typeface="Gisha" panose="020B0502040204020203" pitchFamily="34" charset="-79"/>
              </a:rPr>
              <a:t>לאחר שיצרנו שדה פרטי של המחלקה</a:t>
            </a:r>
            <a:r>
              <a:rPr lang="he-IL" sz="1800" dirty="0">
                <a:solidFill>
                  <a:prstClr val="black"/>
                </a:solidFill>
                <a:latin typeface="Trebuchet MS"/>
                <a:cs typeface="Gisha" panose="020B0502040204020203" pitchFamily="34" charset="-79"/>
              </a:rPr>
              <a:t>, נרצה להוסיף לו מאפיין ציבורי באופן אוטומטי</a:t>
            </a:r>
          </a:p>
          <a:p>
            <a:pPr lvl="1">
              <a:buClr>
                <a:srgbClr val="F9B639"/>
              </a:buClr>
            </a:pPr>
            <a:r>
              <a:rPr lang="he-IL" sz="1800" dirty="0">
                <a:solidFill>
                  <a:prstClr val="black"/>
                </a:solidFill>
                <a:latin typeface="Trebuchet MS"/>
                <a:cs typeface="Gisha" panose="020B0502040204020203" pitchFamily="34" charset="-79"/>
              </a:rPr>
              <a:t>נעמוד עם עכבר ימני על שם השדה הפרטי שכבר הגדרנו</a:t>
            </a:r>
          </a:p>
          <a:p>
            <a:pPr lvl="1">
              <a:buClr>
                <a:srgbClr val="F9B639"/>
              </a:buClr>
            </a:pPr>
            <a:r>
              <a:rPr lang="he-IL" sz="1800" dirty="0">
                <a:solidFill>
                  <a:prstClr val="black"/>
                </a:solidFill>
                <a:latin typeface="Trebuchet MS"/>
                <a:cs typeface="Gisha" panose="020B0502040204020203" pitchFamily="34" charset="-79"/>
              </a:rPr>
              <a:t>יתקבל תפריט.</a:t>
            </a:r>
          </a:p>
          <a:p>
            <a:pPr lvl="1">
              <a:buClr>
                <a:srgbClr val="F9B639"/>
              </a:buClr>
            </a:pPr>
            <a:r>
              <a:rPr lang="he-IL" sz="1800" dirty="0">
                <a:solidFill>
                  <a:prstClr val="black"/>
                </a:solidFill>
                <a:latin typeface="Trebuchet MS"/>
                <a:cs typeface="Gisha" panose="020B0502040204020203" pitchFamily="34" charset="-79"/>
              </a:rPr>
              <a:t>נבחר ב- הגדרה אוטומטית של מאפיין</a:t>
            </a:r>
          </a:p>
          <a:p>
            <a:pPr lvl="1">
              <a:buClr>
                <a:srgbClr val="F9B639"/>
              </a:buClr>
            </a:pPr>
            <a:r>
              <a:rPr lang="he-IL" sz="1800" dirty="0">
                <a:solidFill>
                  <a:prstClr val="black"/>
                </a:solidFill>
                <a:latin typeface="Trebuchet MS"/>
                <a:cs typeface="Gisha" panose="020B0502040204020203" pitchFamily="34" charset="-79"/>
              </a:rPr>
              <a:t>הקוד יתווסף באופן אוטומטי</a:t>
            </a:r>
          </a:p>
          <a:p>
            <a:pPr>
              <a:buClr>
                <a:srgbClr val="B13F9A"/>
              </a:buClr>
            </a:pPr>
            <a:r>
              <a:rPr lang="he-IL" sz="1800" b="1" dirty="0">
                <a:solidFill>
                  <a:prstClr val="black"/>
                </a:solidFill>
                <a:latin typeface="Trebuchet MS"/>
                <a:cs typeface="Gisha" panose="020B0502040204020203" pitchFamily="34" charset="-79"/>
              </a:rPr>
              <a:t>הגדרה מהירה של מאפיין ושדה (השדה עדיין לא מוגדר):</a:t>
            </a:r>
          </a:p>
          <a:p>
            <a:pPr lvl="1">
              <a:buClr>
                <a:srgbClr val="F9B639"/>
              </a:buClr>
            </a:pPr>
            <a:r>
              <a:rPr lang="he-IL" sz="1800" dirty="0">
                <a:solidFill>
                  <a:prstClr val="black"/>
                </a:solidFill>
                <a:latin typeface="Trebuchet MS"/>
                <a:cs typeface="Gisha" panose="020B0502040204020203" pitchFamily="34" charset="-79"/>
              </a:rPr>
              <a:t>יש לכתוב את ה </a:t>
            </a:r>
            <a:r>
              <a:rPr lang="en-US" sz="1800" dirty="0">
                <a:solidFill>
                  <a:prstClr val="black"/>
                </a:solidFill>
                <a:latin typeface="Trebuchet MS"/>
              </a:rPr>
              <a:t>SNIPPET</a:t>
            </a:r>
            <a:r>
              <a:rPr lang="he-IL" sz="1800" dirty="0">
                <a:solidFill>
                  <a:prstClr val="black"/>
                </a:solidFill>
                <a:latin typeface="Trebuchet MS"/>
                <a:cs typeface="Gisha" panose="020B0502040204020203" pitchFamily="34" charset="-79"/>
              </a:rPr>
              <a:t>:  </a:t>
            </a:r>
            <a:r>
              <a:rPr lang="en-US" sz="1800" dirty="0" err="1">
                <a:solidFill>
                  <a:srgbClr val="FF0000"/>
                </a:solidFill>
                <a:latin typeface="Trebuchet MS"/>
              </a:rPr>
              <a:t>propfull</a:t>
            </a:r>
            <a:endParaRPr lang="en-US" sz="1800" dirty="0">
              <a:solidFill>
                <a:srgbClr val="FF0000"/>
              </a:solidFill>
              <a:latin typeface="Trebuchet MS"/>
            </a:endParaRPr>
          </a:p>
          <a:p>
            <a:pPr lvl="1">
              <a:buClr>
                <a:srgbClr val="F9B639"/>
              </a:buClr>
            </a:pPr>
            <a:r>
              <a:rPr lang="he-IL" sz="1800" dirty="0">
                <a:solidFill>
                  <a:prstClr val="black"/>
                </a:solidFill>
                <a:latin typeface="Trebuchet MS"/>
                <a:cs typeface="Gisha" panose="020B0502040204020203" pitchFamily="34" charset="-79"/>
              </a:rPr>
              <a:t>לחיצה כפולה על </a:t>
            </a:r>
            <a:r>
              <a:rPr lang="en-US" sz="1800" dirty="0">
                <a:solidFill>
                  <a:prstClr val="black"/>
                </a:solidFill>
                <a:latin typeface="Trebuchet MS"/>
              </a:rPr>
              <a:t>TAB</a:t>
            </a:r>
            <a:endParaRPr lang="he-IL" sz="1800" dirty="0">
              <a:solidFill>
                <a:prstClr val="black"/>
              </a:solidFill>
              <a:latin typeface="Trebuchet MS"/>
              <a:cs typeface="Gisha" panose="020B0502040204020203" pitchFamily="34" charset="-79"/>
            </a:endParaRPr>
          </a:p>
          <a:p>
            <a:pPr lvl="1">
              <a:buClr>
                <a:srgbClr val="F9B639"/>
              </a:buClr>
            </a:pPr>
            <a:r>
              <a:rPr lang="he-IL" sz="1800" dirty="0">
                <a:solidFill>
                  <a:prstClr val="black"/>
                </a:solidFill>
                <a:latin typeface="Trebuchet MS"/>
                <a:cs typeface="Gisha" panose="020B0502040204020203" pitchFamily="34" charset="-79"/>
              </a:rPr>
              <a:t>נוצרים באופן אוטומטי גם שדה פרטי וגם מאפיין ציבורי</a:t>
            </a:r>
          </a:p>
          <a:p>
            <a:pPr lvl="1">
              <a:buClr>
                <a:srgbClr val="F9B639"/>
              </a:buClr>
            </a:pPr>
            <a:r>
              <a:rPr lang="he-IL" sz="1800" dirty="0">
                <a:solidFill>
                  <a:prstClr val="black"/>
                </a:solidFill>
                <a:latin typeface="Trebuchet MS"/>
                <a:cs typeface="Gisha" panose="020B0502040204020203" pitchFamily="34" charset="-79"/>
              </a:rPr>
              <a:t>יש לשנות את שם הטיפוס, שם השדה ושם המאפיין לשם הרצוי (מסומנים באופן אוטומטי בצבע צהוב)</a:t>
            </a:r>
            <a:endParaRPr lang="en-US" sz="1800" dirty="0">
              <a:solidFill>
                <a:prstClr val="black"/>
              </a:solidFill>
              <a:latin typeface="Trebuchet MS"/>
            </a:endParaRPr>
          </a:p>
          <a:p>
            <a:pPr>
              <a:buClr>
                <a:srgbClr val="B13F9A"/>
              </a:buClr>
            </a:pPr>
            <a:r>
              <a:rPr lang="he-IL" sz="1800" b="1" dirty="0">
                <a:solidFill>
                  <a:prstClr val="black"/>
                </a:solidFill>
                <a:latin typeface="Trebuchet MS"/>
                <a:cs typeface="Gisha" panose="020B0502040204020203" pitchFamily="34" charset="-79"/>
              </a:rPr>
              <a:t>הגדרה מהירה של מאפיין ציבורי שאין מאחוריו שדה כלל וכרגע גם לא יהיה:</a:t>
            </a:r>
          </a:p>
          <a:p>
            <a:pPr lvl="1">
              <a:buClr>
                <a:srgbClr val="F9B639"/>
              </a:buClr>
            </a:pPr>
            <a:r>
              <a:rPr lang="he-IL" sz="1800" dirty="0">
                <a:solidFill>
                  <a:prstClr val="black"/>
                </a:solidFill>
                <a:latin typeface="Trebuchet MS"/>
                <a:cs typeface="Gisha" panose="020B0502040204020203" pitchFamily="34" charset="-79"/>
              </a:rPr>
              <a:t>יש לכתוב את ה </a:t>
            </a:r>
            <a:r>
              <a:rPr lang="en-US" sz="1800" dirty="0">
                <a:solidFill>
                  <a:prstClr val="black"/>
                </a:solidFill>
                <a:latin typeface="Trebuchet MS"/>
              </a:rPr>
              <a:t>SNIPPET</a:t>
            </a:r>
            <a:r>
              <a:rPr lang="he-IL" sz="1800" dirty="0">
                <a:solidFill>
                  <a:prstClr val="black"/>
                </a:solidFill>
                <a:latin typeface="Trebuchet MS"/>
                <a:cs typeface="Gisha" panose="020B0502040204020203" pitchFamily="34" charset="-79"/>
              </a:rPr>
              <a:t>:  </a:t>
            </a:r>
            <a:r>
              <a:rPr lang="en-US" sz="1800" dirty="0">
                <a:solidFill>
                  <a:srgbClr val="FF0000"/>
                </a:solidFill>
                <a:latin typeface="Trebuchet MS"/>
              </a:rPr>
              <a:t>prop</a:t>
            </a:r>
          </a:p>
          <a:p>
            <a:pPr lvl="1">
              <a:buClr>
                <a:srgbClr val="F9B639"/>
              </a:buClr>
            </a:pPr>
            <a:r>
              <a:rPr lang="he-IL" sz="1800" dirty="0">
                <a:solidFill>
                  <a:prstClr val="black"/>
                </a:solidFill>
                <a:latin typeface="Trebuchet MS"/>
                <a:cs typeface="Gisha" panose="020B0502040204020203" pitchFamily="34" charset="-79"/>
              </a:rPr>
              <a:t>לחיצה כפולה על </a:t>
            </a:r>
            <a:r>
              <a:rPr lang="en-US" sz="1800" dirty="0">
                <a:solidFill>
                  <a:prstClr val="black"/>
                </a:solidFill>
                <a:latin typeface="Trebuchet MS"/>
              </a:rPr>
              <a:t>TAB</a:t>
            </a:r>
            <a:endParaRPr lang="he-IL" sz="1800" dirty="0">
              <a:solidFill>
                <a:prstClr val="black"/>
              </a:solidFill>
              <a:latin typeface="Trebuchet MS"/>
              <a:cs typeface="Gisha" panose="020B0502040204020203" pitchFamily="34" charset="-79"/>
            </a:endParaRPr>
          </a:p>
          <a:p>
            <a:pPr lvl="1">
              <a:buClr>
                <a:srgbClr val="F9B639"/>
              </a:buClr>
            </a:pPr>
            <a:endParaRPr lang="he-IL" sz="18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3043697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en-US" sz="5400" dirty="0"/>
              <a:t>STATIC</a:t>
            </a:r>
            <a:r>
              <a:rPr lang="he-IL" sz="5400" dirty="0"/>
              <a:t> ועוד</a:t>
            </a:r>
          </a:p>
        </p:txBody>
      </p:sp>
      <p:sp>
        <p:nvSpPr>
          <p:cNvPr id="5" name="כותרת משנה 4"/>
          <p:cNvSpPr>
            <a:spLocks noGrp="1"/>
          </p:cNvSpPr>
          <p:nvPr>
            <p:ph type="subTitle" idx="1"/>
          </p:nvPr>
        </p:nvSpPr>
        <p:spPr>
          <a:xfrm>
            <a:off x="4878442" y="3539864"/>
            <a:ext cx="5114778" cy="1977368"/>
          </a:xfrm>
        </p:spPr>
        <p:txBody>
          <a:bodyPr>
            <a:normAutofit fontScale="92500" lnSpcReduction="20000"/>
          </a:bodyPr>
          <a:lstStyle/>
          <a:p>
            <a:r>
              <a:rPr lang="he-IL" dirty="0"/>
              <a:t>שדה סטטי</a:t>
            </a:r>
          </a:p>
          <a:p>
            <a:r>
              <a:rPr lang="he-IL" sz="2000" dirty="0"/>
              <a:t>מתודה</a:t>
            </a:r>
            <a:r>
              <a:rPr lang="he-IL" dirty="0"/>
              <a:t> סטטית</a:t>
            </a:r>
          </a:p>
          <a:p>
            <a:r>
              <a:rPr lang="he-IL" dirty="0"/>
              <a:t>מחלקה סטטית</a:t>
            </a:r>
            <a:endParaRPr lang="en-US" dirty="0"/>
          </a:p>
          <a:p>
            <a:r>
              <a:rPr lang="he-IL" dirty="0"/>
              <a:t>בנאי סטטי</a:t>
            </a:r>
          </a:p>
          <a:p>
            <a:r>
              <a:rPr lang="he-IL" dirty="0"/>
              <a:t>שדה קבוע </a:t>
            </a:r>
            <a:r>
              <a:rPr lang="en-US" dirty="0"/>
              <a:t>const</a:t>
            </a:r>
          </a:p>
          <a:p>
            <a:r>
              <a:rPr lang="he-IL" dirty="0"/>
              <a:t>שדה לקריאה בלבד </a:t>
            </a:r>
            <a:r>
              <a:rPr lang="en-US" dirty="0"/>
              <a:t>read only</a:t>
            </a:r>
          </a:p>
          <a:p>
            <a:endParaRPr lang="he-IL" dirty="0"/>
          </a:p>
          <a:p>
            <a:endParaRPr lang="he-IL"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149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090978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75520" y="1052736"/>
            <a:ext cx="8568952" cy="707886"/>
          </a:xfrm>
          <a:prstGeom prst="rect">
            <a:avLst/>
          </a:prstGeom>
          <a:noFill/>
        </p:spPr>
        <p:txBody>
          <a:bodyPr wrap="square" rtlCol="1">
            <a:spAutoFit/>
          </a:bodyPr>
          <a:lstStyle/>
          <a:p>
            <a:pPr algn="ctr"/>
            <a:r>
              <a:rPr lang="en-US" sz="4000" b="1" i="1" dirty="0">
                <a:solidFill>
                  <a:prstClr val="black"/>
                </a:solidFill>
                <a:latin typeface="Trebuchet MS"/>
              </a:rPr>
              <a:t>Native code = </a:t>
            </a:r>
            <a:r>
              <a:rPr lang="en-US" sz="4000" b="1" dirty="0">
                <a:solidFill>
                  <a:prstClr val="black"/>
                </a:solidFill>
                <a:latin typeface="Trebuchet MS"/>
              </a:rPr>
              <a:t>Unmanaged</a:t>
            </a:r>
            <a:r>
              <a:rPr lang="en-US" sz="4000" b="1" i="1" dirty="0">
                <a:solidFill>
                  <a:prstClr val="black"/>
                </a:solidFill>
                <a:latin typeface="Trebuchet MS"/>
              </a:rPr>
              <a:t> code</a:t>
            </a:r>
            <a:endParaRPr lang="en-US" sz="4000" b="1" dirty="0">
              <a:solidFill>
                <a:prstClr val="black"/>
              </a:solidFill>
              <a:latin typeface="Trebuchet MS"/>
            </a:endParaRPr>
          </a:p>
        </p:txBody>
      </p:sp>
      <p:sp>
        <p:nvSpPr>
          <p:cNvPr id="6" name="לוחית 5"/>
          <p:cNvSpPr/>
          <p:nvPr/>
        </p:nvSpPr>
        <p:spPr>
          <a:xfrm>
            <a:off x="1743760" y="50509"/>
            <a:ext cx="8136904" cy="1000125"/>
          </a:xfrm>
          <a:prstGeom prst="plaque">
            <a:avLst/>
          </a:prstGeom>
          <a:noFill/>
        </p:spPr>
        <p:txBody>
          <a:bodyPr wrap="square" rtlCol="1">
            <a:spAutoFit/>
          </a:bodyPr>
          <a:lstStyle/>
          <a:p>
            <a:pPr algn="ctr"/>
            <a:r>
              <a:rPr lang="he-IL" sz="4400"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rPr>
              <a:t>דור שני של מערכות תוכנה</a:t>
            </a:r>
          </a:p>
        </p:txBody>
      </p:sp>
      <p:sp>
        <p:nvSpPr>
          <p:cNvPr id="8" name="תרשים זרימה: ריבוי מסמכים 7"/>
          <p:cNvSpPr/>
          <p:nvPr/>
        </p:nvSpPr>
        <p:spPr>
          <a:xfrm>
            <a:off x="2600042" y="2060848"/>
            <a:ext cx="2016224" cy="1008112"/>
          </a:xfrm>
          <a:prstGeom prst="flowChartMultidocumen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My code</a:t>
            </a:r>
            <a:endParaRPr lang="he-IL" sz="2800" dirty="0">
              <a:solidFill>
                <a:prstClr val="black"/>
              </a:solidFill>
              <a:latin typeface="Trebuchet MS"/>
              <a:cs typeface="Gisha" panose="020B0502040204020203" pitchFamily="34" charset="-79"/>
            </a:endParaRPr>
          </a:p>
        </p:txBody>
      </p:sp>
      <p:grpSp>
        <p:nvGrpSpPr>
          <p:cNvPr id="15" name="קבוצה 14"/>
          <p:cNvGrpSpPr/>
          <p:nvPr/>
        </p:nvGrpSpPr>
        <p:grpSpPr>
          <a:xfrm>
            <a:off x="8000642" y="1700808"/>
            <a:ext cx="2343830" cy="1440160"/>
            <a:chOff x="6012160" y="3356992"/>
            <a:chExt cx="2343830" cy="1440160"/>
          </a:xfrm>
        </p:grpSpPr>
        <p:pic>
          <p:nvPicPr>
            <p:cNvPr id="10" name="Picture 2" descr="C:\Program Files (x86)\Microsoft Office\MEDIA\CAGCAT10\j0285750.wmf"/>
            <p:cNvPicPr>
              <a:picLocks noChangeAspect="1" noChangeArrowheads="1"/>
            </p:cNvPicPr>
            <p:nvPr/>
          </p:nvPicPr>
          <p:blipFill>
            <a:blip r:embed="rId3" cstate="print"/>
            <a:srcRect/>
            <a:stretch>
              <a:fillRect/>
            </a:stretch>
          </p:blipFill>
          <p:spPr bwMode="auto">
            <a:xfrm>
              <a:off x="6012160" y="3356992"/>
              <a:ext cx="2343830" cy="1440160"/>
            </a:xfrm>
            <a:prstGeom prst="rect">
              <a:avLst/>
            </a:prstGeom>
            <a:noFill/>
          </p:spPr>
        </p:pic>
        <p:pic>
          <p:nvPicPr>
            <p:cNvPr id="13" name="תמונה 12" descr="win-mac-unix.gif"/>
            <p:cNvPicPr>
              <a:picLocks noChangeAspect="1"/>
            </p:cNvPicPr>
            <p:nvPr/>
          </p:nvPicPr>
          <p:blipFill>
            <a:blip r:embed="rId4" cstate="print">
              <a:clrChange>
                <a:clrFrom>
                  <a:srgbClr val="FFFFFF"/>
                </a:clrFrom>
                <a:clrTo>
                  <a:srgbClr val="FFFFFF">
                    <a:alpha val="0"/>
                  </a:srgbClr>
                </a:clrTo>
              </a:clrChange>
            </a:blip>
            <a:srcRect l="51659" t="33352" r="6761" b="2166"/>
            <a:stretch>
              <a:fillRect/>
            </a:stretch>
          </p:blipFill>
          <p:spPr>
            <a:xfrm>
              <a:off x="6588224" y="3645024"/>
              <a:ext cx="576064" cy="506238"/>
            </a:xfrm>
            <a:prstGeom prst="rect">
              <a:avLst/>
            </a:prstGeom>
          </p:spPr>
        </p:pic>
      </p:grpSp>
      <p:grpSp>
        <p:nvGrpSpPr>
          <p:cNvPr id="16" name="קבוצה 15"/>
          <p:cNvGrpSpPr/>
          <p:nvPr/>
        </p:nvGrpSpPr>
        <p:grpSpPr>
          <a:xfrm>
            <a:off x="8072650" y="3429000"/>
            <a:ext cx="2343830" cy="1440160"/>
            <a:chOff x="6012160" y="4941168"/>
            <a:chExt cx="2343830" cy="1440160"/>
          </a:xfrm>
        </p:grpSpPr>
        <p:pic>
          <p:nvPicPr>
            <p:cNvPr id="11" name="Picture 2" descr="C:\Program Files (x86)\Microsoft Office\MEDIA\CAGCAT10\j0285750.wmf"/>
            <p:cNvPicPr>
              <a:picLocks noChangeAspect="1" noChangeArrowheads="1"/>
            </p:cNvPicPr>
            <p:nvPr/>
          </p:nvPicPr>
          <p:blipFill>
            <a:blip r:embed="rId3" cstate="print"/>
            <a:srcRect/>
            <a:stretch>
              <a:fillRect/>
            </a:stretch>
          </p:blipFill>
          <p:spPr bwMode="auto">
            <a:xfrm>
              <a:off x="6012160" y="4941168"/>
              <a:ext cx="2343830" cy="1440160"/>
            </a:xfrm>
            <a:prstGeom prst="rect">
              <a:avLst/>
            </a:prstGeom>
            <a:noFill/>
          </p:spPr>
        </p:pic>
        <p:pic>
          <p:nvPicPr>
            <p:cNvPr id="14" name="תמונה 13" descr="win-mac-unix.gif"/>
            <p:cNvPicPr>
              <a:picLocks noChangeAspect="1"/>
            </p:cNvPicPr>
            <p:nvPr/>
          </p:nvPicPr>
          <p:blipFill>
            <a:blip r:embed="rId4" cstate="print">
              <a:clrChange>
                <a:clrFrom>
                  <a:srgbClr val="FFFFFF"/>
                </a:clrFrom>
                <a:clrTo>
                  <a:srgbClr val="FFFFFF">
                    <a:alpha val="0"/>
                  </a:srgbClr>
                </a:clrTo>
              </a:clrChange>
            </a:blip>
            <a:srcRect l="5040" t="33352" r="63461"/>
            <a:stretch>
              <a:fillRect/>
            </a:stretch>
          </p:blipFill>
          <p:spPr>
            <a:xfrm>
              <a:off x="6588224" y="5157192"/>
              <a:ext cx="599033" cy="718220"/>
            </a:xfrm>
            <a:prstGeom prst="rect">
              <a:avLst/>
            </a:prstGeom>
          </p:spPr>
        </p:pic>
      </p:grpSp>
      <p:pic>
        <p:nvPicPr>
          <p:cNvPr id="18" name="תמונה 17" descr="lg_gm730_00_6xm7egmhtm04cs8wook44ssog_6ylu316ao144c8c4woosog48w_th.jpg"/>
          <p:cNvPicPr>
            <a:picLocks noChangeAspect="1"/>
          </p:cNvPicPr>
          <p:nvPr/>
        </p:nvPicPr>
        <p:blipFill>
          <a:blip r:embed="rId5" cstate="print">
            <a:clrChange>
              <a:clrFrom>
                <a:srgbClr val="FFFFFF"/>
              </a:clrFrom>
              <a:clrTo>
                <a:srgbClr val="FFFFFF">
                  <a:alpha val="0"/>
                </a:srgbClr>
              </a:clrTo>
            </a:clrChange>
          </a:blip>
          <a:stretch>
            <a:fillRect/>
          </a:stretch>
        </p:blipFill>
        <p:spPr>
          <a:xfrm>
            <a:off x="8504698" y="5085184"/>
            <a:ext cx="1182638" cy="1221202"/>
          </a:xfrm>
          <a:prstGeom prst="rect">
            <a:avLst/>
          </a:prstGeom>
        </p:spPr>
      </p:pic>
      <p:cxnSp>
        <p:nvCxnSpPr>
          <p:cNvPr id="25" name="מחבר חץ ישר 24"/>
          <p:cNvCxnSpPr>
            <a:endCxn id="19" idx="1"/>
          </p:cNvCxnSpPr>
          <p:nvPr/>
        </p:nvCxnSpPr>
        <p:spPr>
          <a:xfrm>
            <a:off x="4616266" y="2348880"/>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מחבר חץ ישר 28"/>
          <p:cNvCxnSpPr/>
          <p:nvPr/>
        </p:nvCxnSpPr>
        <p:spPr>
          <a:xfrm>
            <a:off x="7280562" y="2276872"/>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41" name="קבוצה 40"/>
          <p:cNvGrpSpPr/>
          <p:nvPr/>
        </p:nvGrpSpPr>
        <p:grpSpPr>
          <a:xfrm>
            <a:off x="5480362" y="2060848"/>
            <a:ext cx="2592288" cy="576064"/>
            <a:chOff x="3347864" y="2204864"/>
            <a:chExt cx="2592288" cy="576064"/>
          </a:xfrm>
          <a:solidFill>
            <a:schemeClr val="accent2">
              <a:lumMod val="20000"/>
              <a:lumOff val="80000"/>
            </a:schemeClr>
          </a:solidFill>
        </p:grpSpPr>
        <p:sp>
          <p:nvSpPr>
            <p:cNvPr id="19" name="מלבן מעוגל 18"/>
            <p:cNvSpPr/>
            <p:nvPr/>
          </p:nvSpPr>
          <p:spPr>
            <a:xfrm>
              <a:off x="3347864" y="2204864"/>
              <a:ext cx="2160240" cy="57606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compiler</a:t>
              </a:r>
              <a:endParaRPr lang="he-IL" sz="2800" dirty="0">
                <a:solidFill>
                  <a:prstClr val="black"/>
                </a:solidFill>
                <a:latin typeface="Trebuchet MS"/>
                <a:cs typeface="Gisha" panose="020B0502040204020203" pitchFamily="34" charset="-79"/>
              </a:endParaRPr>
            </a:p>
          </p:txBody>
        </p:sp>
        <p:pic>
          <p:nvPicPr>
            <p:cNvPr id="37" name="תמונה 36" descr="Overview_of_the_Common_Language_Infrastructure.png"/>
            <p:cNvPicPr>
              <a:picLocks noChangeAspect="1"/>
            </p:cNvPicPr>
            <p:nvPr/>
          </p:nvPicPr>
          <p:blipFill>
            <a:blip r:embed="rId6" cstate="print"/>
            <a:srcRect l="38084" t="88974" r="51981" b="2415"/>
            <a:stretch>
              <a:fillRect/>
            </a:stretch>
          </p:blipFill>
          <p:spPr>
            <a:xfrm>
              <a:off x="5508104" y="2204864"/>
              <a:ext cx="432048" cy="432048"/>
            </a:xfrm>
            <a:prstGeom prst="rect">
              <a:avLst/>
            </a:prstGeom>
            <a:grpFill/>
            <a:ln w="9525" cap="flat" cmpd="sng" algn="ctr">
              <a:solidFill>
                <a:schemeClr val="tx1"/>
              </a:solidFill>
              <a:prstDash val="solid"/>
              <a:round/>
              <a:headEnd type="none" w="med" len="med"/>
              <a:tailEnd type="none" w="med" len="med"/>
            </a:ln>
            <a:effectLst/>
          </p:spPr>
        </p:pic>
      </p:grpSp>
      <p:grpSp>
        <p:nvGrpSpPr>
          <p:cNvPr id="42" name="קבוצה 41"/>
          <p:cNvGrpSpPr/>
          <p:nvPr/>
        </p:nvGrpSpPr>
        <p:grpSpPr>
          <a:xfrm>
            <a:off x="4328234" y="2852936"/>
            <a:ext cx="3960440" cy="1512168"/>
            <a:chOff x="2195736" y="2996952"/>
            <a:chExt cx="3960440" cy="1512168"/>
          </a:xfrm>
        </p:grpSpPr>
        <p:grpSp>
          <p:nvGrpSpPr>
            <p:cNvPr id="35" name="קבוצה 34"/>
            <p:cNvGrpSpPr/>
            <p:nvPr/>
          </p:nvGrpSpPr>
          <p:grpSpPr>
            <a:xfrm>
              <a:off x="2195736" y="2996952"/>
              <a:ext cx="3960440" cy="1512168"/>
              <a:chOff x="2195736" y="2996952"/>
              <a:chExt cx="3960440" cy="1512168"/>
            </a:xfrm>
          </p:grpSpPr>
          <p:sp>
            <p:nvSpPr>
              <p:cNvPr id="9" name="מלבן מעוגל 8"/>
              <p:cNvSpPr/>
              <p:nvPr/>
            </p:nvSpPr>
            <p:spPr>
              <a:xfrm>
                <a:off x="3347864" y="3933056"/>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compiler</a:t>
                </a:r>
                <a:endParaRPr lang="he-IL" sz="2800" dirty="0">
                  <a:solidFill>
                    <a:prstClr val="black"/>
                  </a:solidFill>
                  <a:latin typeface="Trebuchet MS"/>
                  <a:cs typeface="Gisha" panose="020B0502040204020203" pitchFamily="34" charset="-79"/>
                </a:endParaRPr>
              </a:p>
            </p:txBody>
          </p:sp>
          <p:cxnSp>
            <p:nvCxnSpPr>
              <p:cNvPr id="23" name="מחבר חץ ישר 22"/>
              <p:cNvCxnSpPr>
                <a:endCxn id="9" idx="1"/>
              </p:cNvCxnSpPr>
              <p:nvPr/>
            </p:nvCxnSpPr>
            <p:spPr>
              <a:xfrm rot="16200000" flipH="1">
                <a:off x="2159732" y="3032956"/>
                <a:ext cx="1224136" cy="1152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מחבר חץ ישר 32"/>
              <p:cNvCxnSpPr/>
              <p:nvPr/>
            </p:nvCxnSpPr>
            <p:spPr>
              <a:xfrm>
                <a:off x="5292080" y="4221088"/>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38" name="תמונה 37" descr="Overview_of_the_Common_Language_Infrastructure.png"/>
            <p:cNvPicPr>
              <a:picLocks noChangeAspect="1"/>
            </p:cNvPicPr>
            <p:nvPr/>
          </p:nvPicPr>
          <p:blipFill>
            <a:blip r:embed="rId6" cstate="print"/>
            <a:srcRect l="38084" t="88974" r="51981" b="2415"/>
            <a:stretch>
              <a:fillRect/>
            </a:stretch>
          </p:blipFill>
          <p:spPr>
            <a:xfrm>
              <a:off x="5580112" y="4005064"/>
              <a:ext cx="432048" cy="432048"/>
            </a:xfrm>
            <a:prstGeom prst="rect">
              <a:avLst/>
            </a:prstGeom>
            <a:solidFill>
              <a:schemeClr val="accent2">
                <a:lumMod val="20000"/>
                <a:lumOff val="80000"/>
              </a:schemeClr>
            </a:solidFill>
          </p:spPr>
        </p:pic>
      </p:grpSp>
      <p:grpSp>
        <p:nvGrpSpPr>
          <p:cNvPr id="43" name="קבוצה 42"/>
          <p:cNvGrpSpPr/>
          <p:nvPr/>
        </p:nvGrpSpPr>
        <p:grpSpPr>
          <a:xfrm>
            <a:off x="4328234" y="2852936"/>
            <a:ext cx="4104456" cy="3024336"/>
            <a:chOff x="2195736" y="2996952"/>
            <a:chExt cx="4104456" cy="3024336"/>
          </a:xfrm>
        </p:grpSpPr>
        <p:grpSp>
          <p:nvGrpSpPr>
            <p:cNvPr id="36" name="קבוצה 35"/>
            <p:cNvGrpSpPr/>
            <p:nvPr/>
          </p:nvGrpSpPr>
          <p:grpSpPr>
            <a:xfrm>
              <a:off x="2195736" y="2996952"/>
              <a:ext cx="4104456" cy="3024336"/>
              <a:chOff x="2195736" y="2996952"/>
              <a:chExt cx="4104456" cy="3024336"/>
            </a:xfrm>
          </p:grpSpPr>
          <p:sp>
            <p:nvSpPr>
              <p:cNvPr id="20" name="מלבן מעוגל 19"/>
              <p:cNvSpPr/>
              <p:nvPr/>
            </p:nvSpPr>
            <p:spPr>
              <a:xfrm>
                <a:off x="3347864" y="5445224"/>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compiler</a:t>
                </a:r>
                <a:endParaRPr lang="he-IL" sz="2800" dirty="0">
                  <a:solidFill>
                    <a:prstClr val="black"/>
                  </a:solidFill>
                  <a:latin typeface="Trebuchet MS"/>
                  <a:cs typeface="Gisha" panose="020B0502040204020203" pitchFamily="34" charset="-79"/>
                </a:endParaRPr>
              </a:p>
            </p:txBody>
          </p:sp>
          <p:cxnSp>
            <p:nvCxnSpPr>
              <p:cNvPr id="22" name="מחבר חץ ישר 21"/>
              <p:cNvCxnSpPr>
                <a:endCxn id="20" idx="1"/>
              </p:cNvCxnSpPr>
              <p:nvPr/>
            </p:nvCxnSpPr>
            <p:spPr>
              <a:xfrm rot="16200000" flipH="1">
                <a:off x="1403648" y="3789040"/>
                <a:ext cx="2736304" cy="1152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מחבר חץ ישר 33"/>
              <p:cNvCxnSpPr/>
              <p:nvPr/>
            </p:nvCxnSpPr>
            <p:spPr>
              <a:xfrm>
                <a:off x="5436096" y="5733256"/>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40" name="תמונה 39" descr="Overview_of_the_Common_Language_Infrastructure.png"/>
            <p:cNvPicPr>
              <a:picLocks noChangeAspect="1"/>
            </p:cNvPicPr>
            <p:nvPr/>
          </p:nvPicPr>
          <p:blipFill>
            <a:blip r:embed="rId6" cstate="print"/>
            <a:srcRect l="38084" t="88974" r="51981" b="2415"/>
            <a:stretch>
              <a:fillRect/>
            </a:stretch>
          </p:blipFill>
          <p:spPr>
            <a:xfrm>
              <a:off x="5580112" y="5517232"/>
              <a:ext cx="432048" cy="43204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pic>
      </p:grpSp>
      <p:sp>
        <p:nvSpPr>
          <p:cNvPr id="2" name="Rectangle 1"/>
          <p:cNvSpPr/>
          <p:nvPr/>
        </p:nvSpPr>
        <p:spPr>
          <a:xfrm>
            <a:off x="1847528" y="3314016"/>
            <a:ext cx="2808312" cy="3108543"/>
          </a:xfrm>
          <a:prstGeom prst="rect">
            <a:avLst/>
          </a:prstGeom>
        </p:spPr>
        <p:txBody>
          <a:bodyPr wrap="square">
            <a:spAutoFit/>
          </a:bodyPr>
          <a:lstStyle/>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המתכנת כותב קוד בשפה עילית </a:t>
            </a: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מקמפל אותה על מערכת ההפעלה.</a:t>
            </a: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הקומפיילר מייצר קוד בינארי (קובץ </a:t>
            </a:r>
            <a:r>
              <a:rPr lang="en-US" sz="1400" dirty="0">
                <a:solidFill>
                  <a:prstClr val="black"/>
                </a:solidFill>
                <a:latin typeface="Trebuchet MS"/>
              </a:rPr>
              <a:t>exe</a:t>
            </a:r>
            <a:r>
              <a:rPr lang="he-IL" sz="1400" dirty="0">
                <a:solidFill>
                  <a:prstClr val="black"/>
                </a:solidFill>
                <a:latin typeface="Trebuchet MS"/>
                <a:cs typeface="Gisha" panose="020B0502040204020203" pitchFamily="34" charset="-79"/>
              </a:rPr>
              <a:t>) שמתאים למערכת ההפעלה ולחומרה</a:t>
            </a:r>
          </a:p>
          <a:p>
            <a:pPr marL="285750" indent="-285750">
              <a:buFont typeface="Arial" panose="020B0604020202020204" pitchFamily="34" charset="0"/>
              <a:buChar char="•"/>
            </a:pPr>
            <a:r>
              <a:rPr lang="he-IL" sz="1400" b="1" dirty="0">
                <a:solidFill>
                  <a:prstClr val="black"/>
                </a:solidFill>
                <a:latin typeface="Trebuchet MS"/>
                <a:cs typeface="Gisha" panose="020B0502040204020203" pitchFamily="34" charset="-79"/>
              </a:rPr>
              <a:t>את קובץ ה </a:t>
            </a:r>
            <a:r>
              <a:rPr lang="en-US" sz="1400" b="1" dirty="0">
                <a:solidFill>
                  <a:prstClr val="black"/>
                </a:solidFill>
                <a:highlight>
                  <a:srgbClr val="FFFF00"/>
                </a:highlight>
                <a:latin typeface="Trebuchet MS"/>
              </a:rPr>
              <a:t>exe</a:t>
            </a:r>
            <a:r>
              <a:rPr lang="he-IL" sz="1400" b="1" dirty="0">
                <a:solidFill>
                  <a:prstClr val="black"/>
                </a:solidFill>
                <a:latin typeface="Trebuchet MS"/>
                <a:cs typeface="Gisha" panose="020B0502040204020203" pitchFamily="34" charset="-79"/>
              </a:rPr>
              <a:t> הזה ניתן </a:t>
            </a:r>
            <a:r>
              <a:rPr lang="he-IL" sz="1400" b="1" dirty="0">
                <a:solidFill>
                  <a:prstClr val="black"/>
                </a:solidFill>
                <a:highlight>
                  <a:srgbClr val="FFFF00"/>
                </a:highlight>
                <a:latin typeface="Trebuchet MS"/>
                <a:cs typeface="Gisha" panose="020B0502040204020203" pitchFamily="34" charset="-79"/>
              </a:rPr>
              <a:t>לנייד</a:t>
            </a:r>
            <a:r>
              <a:rPr lang="he-IL" sz="1400" b="1" dirty="0">
                <a:solidFill>
                  <a:prstClr val="black"/>
                </a:solidFill>
                <a:latin typeface="Trebuchet MS"/>
                <a:cs typeface="Gisha" panose="020B0502040204020203" pitchFamily="34" charset="-79"/>
              </a:rPr>
              <a:t> למחשב אחר ובלבד שהוא עם מערכת הפעלה זהה</a:t>
            </a:r>
            <a:endParaRPr lang="en-US" sz="1400" b="1" dirty="0">
              <a:solidFill>
                <a:prstClr val="black"/>
              </a:solidFill>
              <a:latin typeface="Trebuchet MS"/>
            </a:endParaRP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בכדי להריץ את </a:t>
            </a:r>
            <a:r>
              <a:rPr lang="he-IL" sz="1400" dirty="0">
                <a:solidFill>
                  <a:prstClr val="black"/>
                </a:solidFill>
                <a:highlight>
                  <a:srgbClr val="00FFFF"/>
                </a:highlight>
                <a:latin typeface="Trebuchet MS"/>
                <a:cs typeface="Gisha" panose="020B0502040204020203" pitchFamily="34" charset="-79"/>
              </a:rPr>
              <a:t>אותו קוד </a:t>
            </a:r>
            <a:r>
              <a:rPr lang="he-IL" sz="1400" dirty="0">
                <a:solidFill>
                  <a:prstClr val="black"/>
                </a:solidFill>
                <a:latin typeface="Trebuchet MS"/>
                <a:cs typeface="Gisha" panose="020B0502040204020203" pitchFamily="34" charset="-79"/>
              </a:rPr>
              <a:t>על </a:t>
            </a:r>
            <a:r>
              <a:rPr lang="he-IL" sz="1400" b="1" dirty="0">
                <a:solidFill>
                  <a:prstClr val="black"/>
                </a:solidFill>
                <a:latin typeface="Trebuchet MS"/>
                <a:cs typeface="Gisha" panose="020B0502040204020203" pitchFamily="34" charset="-79"/>
              </a:rPr>
              <a:t>מערכת הפעלה אחרת</a:t>
            </a:r>
            <a:r>
              <a:rPr lang="he-IL" sz="1400" dirty="0">
                <a:solidFill>
                  <a:prstClr val="black"/>
                </a:solidFill>
                <a:latin typeface="Trebuchet MS"/>
                <a:cs typeface="Gisha" panose="020B0502040204020203" pitchFamily="34" charset="-79"/>
              </a:rPr>
              <a:t>, המתכנת ייקח את הקוד </a:t>
            </a:r>
            <a:r>
              <a:rPr lang="he-IL" sz="1400" b="1" dirty="0">
                <a:solidFill>
                  <a:prstClr val="black"/>
                </a:solidFill>
                <a:highlight>
                  <a:srgbClr val="00FFFF"/>
                </a:highlight>
                <a:latin typeface="Trebuchet MS"/>
                <a:cs typeface="Gisha" panose="020B0502040204020203" pitchFamily="34" charset="-79"/>
              </a:rPr>
              <a:t>ויקמפל</a:t>
            </a:r>
            <a:r>
              <a:rPr lang="he-IL" sz="1400" b="1" dirty="0">
                <a:solidFill>
                  <a:prstClr val="black"/>
                </a:solidFill>
                <a:latin typeface="Trebuchet MS"/>
                <a:cs typeface="Gisha" panose="020B0502040204020203" pitchFamily="34" charset="-79"/>
              </a:rPr>
              <a:t> מחדש</a:t>
            </a:r>
            <a:r>
              <a:rPr lang="he-IL" sz="1400" dirty="0">
                <a:solidFill>
                  <a:prstClr val="black"/>
                </a:solidFill>
                <a:latin typeface="Trebuchet MS"/>
                <a:cs typeface="Gisha" panose="020B0502040204020203" pitchFamily="34" charset="-79"/>
              </a:rPr>
              <a:t> על מערכת ההפעלה האחרת </a:t>
            </a:r>
            <a:endParaRPr lang="en-US" sz="1400" dirty="0">
              <a:solidFill>
                <a:prstClr val="black"/>
              </a:solidFill>
              <a:latin typeface="Trebuchet MS"/>
            </a:endParaRPr>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671311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80456" y="62536"/>
            <a:ext cx="7239000" cy="609069"/>
          </a:xfrm>
        </p:spPr>
        <p:txBody>
          <a:bodyPr>
            <a:normAutofit fontScale="90000"/>
          </a:bodyPr>
          <a:lstStyle/>
          <a:p>
            <a:pPr algn="ctr"/>
            <a:r>
              <a:rPr lang="he-IL" cap="none" dirty="0"/>
              <a:t>שדה סטטי ו</a:t>
            </a:r>
            <a:r>
              <a:rPr lang="he-IL" sz="4000" dirty="0"/>
              <a:t>מתודה</a:t>
            </a:r>
            <a:r>
              <a:rPr lang="he-IL" cap="none" dirty="0"/>
              <a:t> סטטית</a:t>
            </a:r>
            <a:endParaRPr lang="he-IL" dirty="0"/>
          </a:p>
        </p:txBody>
      </p:sp>
      <p:sp>
        <p:nvSpPr>
          <p:cNvPr id="3" name="מציין מיקום תוכן 2"/>
          <p:cNvSpPr>
            <a:spLocks noGrp="1"/>
          </p:cNvSpPr>
          <p:nvPr>
            <p:ph idx="1"/>
          </p:nvPr>
        </p:nvSpPr>
        <p:spPr>
          <a:xfrm>
            <a:off x="1847528" y="4055031"/>
            <a:ext cx="7704856" cy="2664296"/>
          </a:xfrm>
        </p:spPr>
        <p:txBody>
          <a:bodyPr>
            <a:noAutofit/>
          </a:bodyPr>
          <a:lstStyle/>
          <a:p>
            <a:r>
              <a:rPr lang="he-IL" sz="1400" dirty="0"/>
              <a:t>שדה סטטי שייך למחלקה ולא לאובייקט מסוים. כלומר, משותף לכל האובייקטים של המחלקה.</a:t>
            </a:r>
          </a:p>
          <a:p>
            <a:r>
              <a:rPr lang="he-IL" sz="1400" b="1" dirty="0"/>
              <a:t>שדה סטטי יכול לקבל ערך התחלתי בשורת ההגדרה או מתוך הבנאי הסטטי (תיכף נסביר).</a:t>
            </a:r>
          </a:p>
          <a:p>
            <a:pPr lvl="1"/>
            <a:r>
              <a:rPr lang="he-IL" sz="1200" b="1" dirty="0">
                <a:solidFill>
                  <a:srgbClr val="FF0000"/>
                </a:solidFill>
              </a:rPr>
              <a:t>אם לא ניתן לו ערך התחלתי, אז הוא יקבל ערך ברירת מחדל</a:t>
            </a:r>
          </a:p>
          <a:p>
            <a:r>
              <a:rPr lang="he-IL" sz="1400" dirty="0"/>
              <a:t>הגישה למתודות ושדות סטטיים </a:t>
            </a:r>
            <a:r>
              <a:rPr lang="he-IL" sz="1400" b="1" dirty="0"/>
              <a:t>נעשית דרך שם המחלקה </a:t>
            </a:r>
            <a:r>
              <a:rPr lang="he-IL" sz="1400" dirty="0"/>
              <a:t>בצירוף האופרטור נקודה (.) </a:t>
            </a:r>
            <a:r>
              <a:rPr lang="he-IL" sz="1400" dirty="0">
                <a:solidFill>
                  <a:srgbClr val="FF0000"/>
                </a:solidFill>
              </a:rPr>
              <a:t>ולא גישה דרך אובייקט.</a:t>
            </a:r>
          </a:p>
          <a:p>
            <a:r>
              <a:rPr lang="he-IL" sz="1400" dirty="0"/>
              <a:t>לשדות סטטיים נוצר מקום בזיכרון כבר בתחילת התוכנית ללא קשר אם נוצר או לא נוצר אובייקט מטיפוס המחלקה.</a:t>
            </a:r>
          </a:p>
          <a:p>
            <a:pPr lvl="1"/>
            <a:r>
              <a:rPr lang="he-IL" sz="1200" b="1" dirty="0">
                <a:solidFill>
                  <a:schemeClr val="tx1"/>
                </a:solidFill>
              </a:rPr>
              <a:t>בשונה מ</a:t>
            </a:r>
            <a:r>
              <a:rPr lang="en-US" sz="1200" b="1" dirty="0">
                <a:solidFill>
                  <a:schemeClr val="tx1"/>
                </a:solidFill>
              </a:rPr>
              <a:t>C</a:t>
            </a:r>
            <a:r>
              <a:rPr lang="he-IL" sz="1200" b="1" dirty="0">
                <a:solidFill>
                  <a:schemeClr val="tx1"/>
                </a:solidFill>
              </a:rPr>
              <a:t>++ ששם הגישה הייתה דרך </a:t>
            </a:r>
            <a:r>
              <a:rPr lang="he-IL" sz="1200" b="1" dirty="0" err="1">
                <a:solidFill>
                  <a:schemeClr val="tx1"/>
                </a:solidFill>
              </a:rPr>
              <a:t>נקודותיים</a:t>
            </a:r>
            <a:r>
              <a:rPr lang="he-IL" sz="1200" b="1" dirty="0">
                <a:solidFill>
                  <a:schemeClr val="tx1"/>
                </a:solidFill>
              </a:rPr>
              <a:t> :: ובנוסף התאפשרה גם דרך אובייקט</a:t>
            </a:r>
            <a:endParaRPr lang="en-US" sz="1200" b="1" dirty="0">
              <a:solidFill>
                <a:schemeClr val="tx1"/>
              </a:solidFill>
            </a:endParaRPr>
          </a:p>
          <a:p>
            <a:r>
              <a:rPr lang="he-IL" sz="1400" dirty="0">
                <a:solidFill>
                  <a:srgbClr val="FF0000"/>
                </a:solidFill>
              </a:rPr>
              <a:t>מתודות סטטיות יכולות להשתמש רק בשדות סטטיים וגם לא מכירות את </a:t>
            </a:r>
            <a:r>
              <a:rPr lang="en-US" sz="1400" dirty="0">
                <a:solidFill>
                  <a:srgbClr val="FF0000"/>
                </a:solidFill>
              </a:rPr>
              <a:t>this</a:t>
            </a:r>
            <a:endParaRPr lang="he-IL" sz="1400" dirty="0">
              <a:solidFill>
                <a:srgbClr val="FF0000"/>
              </a:solidFill>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150</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57FF7C55-F35B-4328-B331-07FFF03B012D}"/>
              </a:ext>
            </a:extLst>
          </p:cNvPr>
          <p:cNvSpPr txBox="1"/>
          <p:nvPr/>
        </p:nvSpPr>
        <p:spPr>
          <a:xfrm>
            <a:off x="1991544" y="764704"/>
            <a:ext cx="5256584" cy="3140924"/>
          </a:xfrm>
          <a:prstGeom prst="rect">
            <a:avLst/>
          </a:prstGeom>
          <a:noFill/>
        </p:spPr>
        <p:txBody>
          <a:bodyPr wrap="square">
            <a:spAutoFit/>
          </a:bodyPr>
          <a:lstStyle/>
          <a:p>
            <a:pPr algn="l" rtl="0">
              <a:lnSpc>
                <a:spcPct val="107000"/>
              </a:lnSpc>
              <a:spcAft>
                <a:spcPts val="800"/>
              </a:spcAft>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code = 0;</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code = 7;</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Program</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.code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8;</a:t>
            </a:r>
          </a:p>
        </p:txBody>
      </p:sp>
    </p:spTree>
    <p:extLst>
      <p:ext uri="{BB962C8B-B14F-4D97-AF65-F5344CB8AC3E}">
        <p14:creationId xmlns:p14="http://schemas.microsoft.com/office/powerpoint/2010/main" val="12297620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879976" y="260648"/>
            <a:ext cx="3604942" cy="2232248"/>
          </a:xfrm>
        </p:spPr>
        <p:txBody>
          <a:bodyPr>
            <a:normAutofit fontScale="90000"/>
          </a:bodyPr>
          <a:lstStyle/>
          <a:p>
            <a:pPr algn="ctr"/>
            <a:r>
              <a:rPr lang="he-IL" dirty="0"/>
              <a:t> שדה סטטי ופונקציה סטטית</a:t>
            </a:r>
            <a:br>
              <a:rPr lang="he-IL" dirty="0"/>
            </a:br>
            <a:r>
              <a:rPr lang="he-IL" dirty="0"/>
              <a:t> - דוגמא –</a:t>
            </a:r>
            <a:br>
              <a:rPr lang="he-IL" dirty="0"/>
            </a:br>
            <a:r>
              <a:rPr lang="he-IL" dirty="0"/>
              <a:t> מספר פריט סודר</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151</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AA1165EA-851C-40D9-AC15-C82043657F3D}"/>
              </a:ext>
            </a:extLst>
          </p:cNvPr>
          <p:cNvSpPr/>
          <p:nvPr/>
        </p:nvSpPr>
        <p:spPr>
          <a:xfrm>
            <a:off x="1770978" y="1"/>
            <a:ext cx="6912768" cy="6933949"/>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Product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code = 0;</a:t>
            </a:r>
            <a:endParaRPr lang="en-US" sz="20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code++;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name;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f1()</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code = 5; }</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(code);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 p1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"mouse"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 p2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"keyboard"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Product.code</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Product.f1();</a:t>
            </a:r>
            <a:endParaRPr lang="en-US"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 p3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Product(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"microphone"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"p1: id={0,-3} name = {1}"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p1.Id, p1.Name);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"p2: id={0,-3} name = {1}"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p2.Id, p2.Name);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"p3: id={0,-3} name = {1}"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p3.Id, p3.Name);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29655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70232" y="276760"/>
            <a:ext cx="7239000" cy="626328"/>
          </a:xfrm>
        </p:spPr>
        <p:txBody>
          <a:bodyPr/>
          <a:lstStyle/>
          <a:p>
            <a:pPr algn="ctr"/>
            <a:r>
              <a:rPr lang="he-IL" dirty="0"/>
              <a:t>מחלקה סטטית</a:t>
            </a:r>
          </a:p>
        </p:txBody>
      </p:sp>
      <p:sp>
        <p:nvSpPr>
          <p:cNvPr id="3" name="מציין מיקום תוכן 2"/>
          <p:cNvSpPr>
            <a:spLocks noGrp="1"/>
          </p:cNvSpPr>
          <p:nvPr>
            <p:ph idx="1"/>
          </p:nvPr>
        </p:nvSpPr>
        <p:spPr>
          <a:xfrm>
            <a:off x="1853430" y="1268760"/>
            <a:ext cx="7435924" cy="3096344"/>
          </a:xfrm>
        </p:spPr>
        <p:txBody>
          <a:bodyPr>
            <a:noAutofit/>
          </a:bodyPr>
          <a:lstStyle/>
          <a:p>
            <a:r>
              <a:rPr lang="he-IL" sz="1600" dirty="0"/>
              <a:t>מחלקה סטטית היא כזו שבשורת ההגדרה שלה כתוב </a:t>
            </a:r>
            <a:r>
              <a:rPr lang="en-US" sz="1600" b="1" dirty="0"/>
              <a:t>static</a:t>
            </a:r>
            <a:r>
              <a:rPr lang="he-IL" sz="1600" dirty="0"/>
              <a:t> וגם </a:t>
            </a:r>
            <a:r>
              <a:rPr lang="he-IL" sz="1600" b="1" u="sng" dirty="0"/>
              <a:t>כל</a:t>
            </a:r>
            <a:r>
              <a:rPr lang="he-IL" sz="1600" b="1" dirty="0"/>
              <a:t> המתודות והשדות שלה סטטיים</a:t>
            </a:r>
          </a:p>
          <a:p>
            <a:r>
              <a:rPr lang="he-IL" sz="1600" dirty="0"/>
              <a:t>לא ניתן לרשת ממחלקה סטטית.</a:t>
            </a:r>
            <a:endParaRPr lang="en-US" sz="1600" dirty="0"/>
          </a:p>
          <a:p>
            <a:r>
              <a:rPr lang="he-IL" sz="1600" dirty="0"/>
              <a:t>אין לה בנאי</a:t>
            </a:r>
            <a:r>
              <a:rPr lang="en-US" sz="1600" dirty="0"/>
              <a:t> </a:t>
            </a:r>
            <a:r>
              <a:rPr lang="he-IL" sz="1600" dirty="0"/>
              <a:t>רגיל, אך אפשר להגדיר לה </a:t>
            </a:r>
            <a:r>
              <a:rPr lang="he-IL" sz="1600" b="1" dirty="0"/>
              <a:t>בנאי סטטי</a:t>
            </a:r>
            <a:r>
              <a:rPr lang="he-IL" sz="1600" dirty="0"/>
              <a:t>.</a:t>
            </a:r>
            <a:endParaRPr lang="en-US" sz="1600" dirty="0"/>
          </a:p>
          <a:p>
            <a:r>
              <a:rPr lang="he-IL" sz="1600" dirty="0"/>
              <a:t>הקומפיילר לא יאפשר לי לייצר עצם ממחלקה סטטית, כמובן.</a:t>
            </a:r>
          </a:p>
          <a:p>
            <a:r>
              <a:rPr lang="he-IL" sz="1600" dirty="0"/>
              <a:t>ברגע שהגדרתי את המחלקה כסטטית </a:t>
            </a:r>
            <a:r>
              <a:rPr lang="he-IL" sz="1600" dirty="0">
                <a:highlight>
                  <a:srgbClr val="FFFF00"/>
                </a:highlight>
              </a:rPr>
              <a:t>אזי הקומפיילר לא יאפשר לי בטעות </a:t>
            </a:r>
            <a:r>
              <a:rPr lang="he-IL" sz="1600" dirty="0"/>
              <a:t>להוסיף למחלקה מתודה שאינה סטטית.</a:t>
            </a:r>
          </a:p>
          <a:p>
            <a:r>
              <a:rPr lang="he-IL" sz="1600" dirty="0"/>
              <a:t>משמשת כמחלקה </a:t>
            </a:r>
            <a:r>
              <a:rPr lang="he-IL" sz="1600" dirty="0">
                <a:highlight>
                  <a:srgbClr val="FFFF00"/>
                </a:highlight>
              </a:rPr>
              <a:t>שמספקת שירותים </a:t>
            </a:r>
            <a:r>
              <a:rPr lang="he-IL" sz="1600" dirty="0"/>
              <a:t>מכיוון שמאפשרת להפעיל את המתודות שלה בלי ליצר ממנה אובייקט.</a:t>
            </a:r>
          </a:p>
          <a:p>
            <a:r>
              <a:rPr lang="he-IL" sz="1600" b="1" kern="0" dirty="0">
                <a:latin typeface="Arial" pitchFamily="34" charset="0"/>
              </a:rPr>
              <a:t>למשל המחלקה </a:t>
            </a:r>
            <a:r>
              <a:rPr lang="en-US" sz="1600" b="1" kern="0" dirty="0" err="1">
                <a:latin typeface="Consolas" panose="020B0609020204030204" pitchFamily="49" charset="0"/>
                <a:cs typeface="Consolas" panose="020B0609020204030204" pitchFamily="49" charset="0"/>
              </a:rPr>
              <a:t>System.Math</a:t>
            </a:r>
            <a:r>
              <a:rPr lang="he-IL" sz="1600" b="1" kern="0" dirty="0">
                <a:latin typeface="Consolas" panose="020B0609020204030204" pitchFamily="49" charset="0"/>
                <a:cs typeface="Consolas" panose="020B0609020204030204" pitchFamily="49" charset="0"/>
              </a:rPr>
              <a:t> </a:t>
            </a:r>
            <a:r>
              <a:rPr lang="he-IL" sz="1600" b="1" kern="0" dirty="0">
                <a:latin typeface="Arial" pitchFamily="34" charset="0"/>
              </a:rPr>
              <a:t>מספקת שירותים מתמטיים:</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152</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315534B9-C01D-40C4-8D68-02F93ADDB499}"/>
              </a:ext>
            </a:extLst>
          </p:cNvPr>
          <p:cNvSpPr/>
          <p:nvPr/>
        </p:nvSpPr>
        <p:spPr>
          <a:xfrm>
            <a:off x="2779000" y="4624575"/>
            <a:ext cx="5584784" cy="1200329"/>
          </a:xfrm>
          <a:prstGeom prst="rect">
            <a:avLst/>
          </a:prstGeom>
        </p:spPr>
        <p:txBody>
          <a:bodyPr wrap="square">
            <a:spAutoFit/>
          </a:bodyPr>
          <a:lstStyle/>
          <a:p>
            <a:pPr algn="l" rtl="0"/>
            <a:r>
              <a:rPr lang="en-US" dirty="0">
                <a:solidFill>
                  <a:srgbClr val="0101FD"/>
                </a:solidFill>
                <a:latin typeface="SFMono-Regular"/>
              </a:rPr>
              <a:t>double</a:t>
            </a:r>
            <a:r>
              <a:rPr lang="en-US" dirty="0">
                <a:solidFill>
                  <a:srgbClr val="171717"/>
                </a:solidFill>
                <a:latin typeface="SFMono-Regular"/>
              </a:rPr>
              <a:t> dub = -3.14;</a:t>
            </a:r>
          </a:p>
          <a:p>
            <a:pPr algn="l" rtl="0"/>
            <a:r>
              <a:rPr lang="en-US" dirty="0" err="1">
                <a:solidFill>
                  <a:srgbClr val="171717"/>
                </a:solidFill>
                <a:latin typeface="SFMono-Regular"/>
              </a:rPr>
              <a:t>Console.WriteLine</a:t>
            </a:r>
            <a:r>
              <a:rPr lang="en-US" dirty="0">
                <a:solidFill>
                  <a:srgbClr val="171717"/>
                </a:solidFill>
                <a:latin typeface="SFMono-Regular"/>
              </a:rPr>
              <a:t>(</a:t>
            </a:r>
            <a:r>
              <a:rPr lang="en-US" b="1" dirty="0" err="1">
                <a:solidFill>
                  <a:srgbClr val="171717"/>
                </a:solidFill>
                <a:latin typeface="SFMono-Regular"/>
              </a:rPr>
              <a:t>Math.Abs</a:t>
            </a:r>
            <a:r>
              <a:rPr lang="en-US" b="1" dirty="0">
                <a:solidFill>
                  <a:srgbClr val="171717"/>
                </a:solidFill>
                <a:latin typeface="SFMono-Regular"/>
              </a:rPr>
              <a:t>(dub)</a:t>
            </a:r>
            <a:r>
              <a:rPr lang="en-US" dirty="0">
                <a:solidFill>
                  <a:srgbClr val="171717"/>
                </a:solidFill>
                <a:latin typeface="SFMono-Regular"/>
              </a:rPr>
              <a:t>);</a:t>
            </a:r>
            <a:r>
              <a:rPr lang="en-US" dirty="0">
                <a:solidFill>
                  <a:srgbClr val="008000"/>
                </a:solidFill>
                <a:latin typeface="SFMono-Regular"/>
              </a:rPr>
              <a:t> // 3.14 </a:t>
            </a:r>
            <a:r>
              <a:rPr lang="en-US" dirty="0">
                <a:solidFill>
                  <a:srgbClr val="171717"/>
                </a:solidFill>
                <a:latin typeface="SFMono-Regular"/>
              </a:rPr>
              <a:t> </a:t>
            </a:r>
            <a:r>
              <a:rPr lang="en-US" dirty="0" err="1">
                <a:solidFill>
                  <a:srgbClr val="171717"/>
                </a:solidFill>
                <a:latin typeface="SFMono-Regular"/>
              </a:rPr>
              <a:t>Console.WriteLine</a:t>
            </a:r>
            <a:r>
              <a:rPr lang="en-US" dirty="0">
                <a:solidFill>
                  <a:srgbClr val="171717"/>
                </a:solidFill>
                <a:latin typeface="SFMono-Regular"/>
              </a:rPr>
              <a:t>(</a:t>
            </a:r>
            <a:r>
              <a:rPr lang="en-US" b="1" dirty="0" err="1">
                <a:solidFill>
                  <a:srgbClr val="171717"/>
                </a:solidFill>
                <a:latin typeface="SFMono-Regular"/>
              </a:rPr>
              <a:t>Math.Floor</a:t>
            </a:r>
            <a:r>
              <a:rPr lang="en-US" b="1" dirty="0">
                <a:solidFill>
                  <a:srgbClr val="171717"/>
                </a:solidFill>
                <a:latin typeface="SFMono-Regular"/>
              </a:rPr>
              <a:t>(dub)</a:t>
            </a:r>
            <a:r>
              <a:rPr lang="en-US" dirty="0">
                <a:solidFill>
                  <a:srgbClr val="171717"/>
                </a:solidFill>
                <a:latin typeface="SFMono-Regular"/>
              </a:rPr>
              <a:t>);</a:t>
            </a:r>
            <a:r>
              <a:rPr lang="en-US" dirty="0">
                <a:solidFill>
                  <a:srgbClr val="008000"/>
                </a:solidFill>
                <a:latin typeface="SFMono-Regular"/>
              </a:rPr>
              <a:t> // -4 </a:t>
            </a:r>
            <a:r>
              <a:rPr lang="en-US" dirty="0" err="1">
                <a:solidFill>
                  <a:srgbClr val="171717"/>
                </a:solidFill>
                <a:latin typeface="SFMono-Regular"/>
              </a:rPr>
              <a:t>Console.WriteLine</a:t>
            </a:r>
            <a:r>
              <a:rPr lang="en-US" dirty="0">
                <a:solidFill>
                  <a:srgbClr val="171717"/>
                </a:solidFill>
                <a:latin typeface="SFMono-Regular"/>
              </a:rPr>
              <a:t>(</a:t>
            </a:r>
            <a:r>
              <a:rPr lang="en-US" b="1" dirty="0" err="1">
                <a:solidFill>
                  <a:srgbClr val="171717"/>
                </a:solidFill>
                <a:latin typeface="SFMono-Regular"/>
              </a:rPr>
              <a:t>Math.Round</a:t>
            </a:r>
            <a:r>
              <a:rPr lang="en-US" b="1" dirty="0">
                <a:solidFill>
                  <a:srgbClr val="171717"/>
                </a:solidFill>
                <a:latin typeface="SFMono-Regular"/>
              </a:rPr>
              <a:t>(</a:t>
            </a:r>
            <a:r>
              <a:rPr lang="en-US" b="1" dirty="0" err="1">
                <a:solidFill>
                  <a:srgbClr val="171717"/>
                </a:solidFill>
                <a:latin typeface="SFMono-Regular"/>
              </a:rPr>
              <a:t>Math.Abs</a:t>
            </a:r>
            <a:r>
              <a:rPr lang="en-US" b="1" dirty="0">
                <a:solidFill>
                  <a:srgbClr val="171717"/>
                </a:solidFill>
                <a:latin typeface="SFMono-Regular"/>
              </a:rPr>
              <a:t>(dub))</a:t>
            </a:r>
            <a:r>
              <a:rPr lang="en-US" dirty="0">
                <a:solidFill>
                  <a:srgbClr val="171717"/>
                </a:solidFill>
                <a:latin typeface="SFMono-Regular"/>
              </a:rPr>
              <a:t>); </a:t>
            </a:r>
            <a:r>
              <a:rPr lang="en-US" dirty="0">
                <a:solidFill>
                  <a:srgbClr val="008000"/>
                </a:solidFill>
                <a:latin typeface="SFMono-Regular"/>
              </a:rPr>
              <a:t>// 3 </a:t>
            </a:r>
            <a:endParaRPr lang="en-US" dirty="0">
              <a:solidFill>
                <a:prstClr val="black"/>
              </a:solidFill>
              <a:latin typeface="Trebuchet MS"/>
            </a:endParaRPr>
          </a:p>
        </p:txBody>
      </p:sp>
    </p:spTree>
    <p:extLst>
      <p:ext uri="{BB962C8B-B14F-4D97-AF65-F5344CB8AC3E}">
        <p14:creationId xmlns:p14="http://schemas.microsoft.com/office/powerpoint/2010/main" val="39874430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384032" y="95004"/>
            <a:ext cx="3528392" cy="1030407"/>
          </a:xfrm>
        </p:spPr>
        <p:txBody>
          <a:bodyPr>
            <a:normAutofit fontScale="90000"/>
          </a:bodyPr>
          <a:lstStyle/>
          <a:p>
            <a:pPr algn="ctr"/>
            <a:r>
              <a:rPr lang="he-IL" dirty="0"/>
              <a:t>מחלקה סטטית דוגמא</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153</a:t>
            </a:fld>
            <a:endParaRPr lang="he-IL">
              <a:solidFill>
                <a:srgbClr val="B13F9A"/>
              </a:solidFill>
              <a:latin typeface="Trebuchet MS"/>
              <a:cs typeface="Gisha" panose="020B0502040204020203" pitchFamily="34" charset="-79"/>
            </a:endParaRPr>
          </a:p>
        </p:txBody>
      </p:sp>
      <p:sp>
        <p:nvSpPr>
          <p:cNvPr id="10" name="Rectangle 9">
            <a:extLst>
              <a:ext uri="{FF2B5EF4-FFF2-40B4-BE49-F238E27FC236}">
                <a16:creationId xmlns:a16="http://schemas.microsoft.com/office/drawing/2014/main" id="{9FAFA926-29C5-445B-8D48-C397B9A61472}"/>
              </a:ext>
            </a:extLst>
          </p:cNvPr>
          <p:cNvSpPr/>
          <p:nvPr/>
        </p:nvSpPr>
        <p:spPr>
          <a:xfrm>
            <a:off x="1775520" y="31237"/>
            <a:ext cx="7560840" cy="6601038"/>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8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8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MyStaticClass</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myStaticVariable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MyStaticMethod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"This is a static method."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MyStaticProperty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.myStaticVariable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.MyStaticMethod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.MyStaticProperty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MyStaticClass</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.MyStaticProperty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513924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26333"/>
            <a:ext cx="7239000" cy="792088"/>
          </a:xfrm>
        </p:spPr>
        <p:txBody>
          <a:bodyPr>
            <a:normAutofit fontScale="90000"/>
          </a:bodyPr>
          <a:lstStyle/>
          <a:p>
            <a:pPr algn="ctr"/>
            <a:r>
              <a:rPr lang="he-IL" sz="5400" dirty="0"/>
              <a:t>בנאי סטטי</a:t>
            </a:r>
          </a:p>
        </p:txBody>
      </p:sp>
      <p:sp>
        <p:nvSpPr>
          <p:cNvPr id="3" name="מציין מיקום תוכן 2"/>
          <p:cNvSpPr>
            <a:spLocks noGrp="1"/>
          </p:cNvSpPr>
          <p:nvPr>
            <p:ph idx="1"/>
          </p:nvPr>
        </p:nvSpPr>
        <p:spPr>
          <a:xfrm>
            <a:off x="1991544" y="1407023"/>
            <a:ext cx="7239000" cy="3894186"/>
          </a:xfrm>
        </p:spPr>
        <p:txBody>
          <a:bodyPr>
            <a:normAutofit/>
          </a:bodyPr>
          <a:lstStyle/>
          <a:p>
            <a:r>
              <a:rPr lang="he-IL" dirty="0"/>
              <a:t>משמש לאתחול שדות סטטיים. </a:t>
            </a:r>
          </a:p>
          <a:p>
            <a:pPr lvl="1"/>
            <a:r>
              <a:rPr lang="he-IL" dirty="0"/>
              <a:t>דרך אחרת: אתחול בשורת ההגדרה</a:t>
            </a:r>
            <a:endParaRPr lang="en-US" dirty="0"/>
          </a:p>
          <a:p>
            <a:r>
              <a:rPr lang="he-IL" dirty="0"/>
              <a:t>נקרא </a:t>
            </a:r>
            <a:r>
              <a:rPr lang="he-IL" dirty="0">
                <a:highlight>
                  <a:srgbClr val="FFFF00"/>
                </a:highlight>
              </a:rPr>
              <a:t>אוטומטית</a:t>
            </a:r>
            <a:r>
              <a:rPr lang="he-IL" dirty="0"/>
              <a:t> </a:t>
            </a:r>
            <a:r>
              <a:rPr lang="he-IL" dirty="0">
                <a:highlight>
                  <a:srgbClr val="FFFF00"/>
                </a:highlight>
              </a:rPr>
              <a:t>עוד לפני שנוצר </a:t>
            </a:r>
            <a:r>
              <a:rPr lang="he-IL" dirty="0"/>
              <a:t>מופע של המחלקה.</a:t>
            </a:r>
            <a:endParaRPr lang="en-US" dirty="0"/>
          </a:p>
          <a:p>
            <a:r>
              <a:rPr lang="he-IL" dirty="0"/>
              <a:t>לא ניתן לדעת מתי בדיוק הוא נקרא. </a:t>
            </a:r>
          </a:p>
          <a:p>
            <a:pPr lvl="1"/>
            <a:r>
              <a:rPr lang="he-IL" dirty="0"/>
              <a:t>לפני פניה לטיפוס בפעם הראשונה</a:t>
            </a:r>
          </a:p>
          <a:p>
            <a:pPr lvl="1"/>
            <a:r>
              <a:rPr lang="he-IL" dirty="0"/>
              <a:t>פעם אחת בלבד בכל תכנית</a:t>
            </a:r>
            <a:endParaRPr lang="en-US" dirty="0"/>
          </a:p>
          <a:p>
            <a:r>
              <a:rPr lang="he-IL" dirty="0"/>
              <a:t>אי אפשר להעביר לו פרמטרים.</a:t>
            </a:r>
          </a:p>
          <a:p>
            <a:r>
              <a:rPr lang="he-IL" dirty="0"/>
              <a:t>אי אפשר להגדיר לו הרשאת גישה</a:t>
            </a:r>
            <a:endParaRPr lang="en-US"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918834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626328"/>
          </a:xfrm>
        </p:spPr>
        <p:txBody>
          <a:bodyPr/>
          <a:lstStyle/>
          <a:p>
            <a:pPr algn="ctr"/>
            <a:r>
              <a:rPr lang="he-IL" dirty="0"/>
              <a:t>בנאי סטטי</a:t>
            </a:r>
          </a:p>
        </p:txBody>
      </p:sp>
      <p:sp>
        <p:nvSpPr>
          <p:cNvPr id="3" name="מציין מיקום תוכן 2"/>
          <p:cNvSpPr>
            <a:spLocks noGrp="1"/>
          </p:cNvSpPr>
          <p:nvPr>
            <p:ph idx="1"/>
          </p:nvPr>
        </p:nvSpPr>
        <p:spPr>
          <a:xfrm>
            <a:off x="1614600" y="1001032"/>
            <a:ext cx="8136904" cy="5550408"/>
          </a:xfrm>
        </p:spPr>
        <p:txBody>
          <a:bodyPr>
            <a:normAutofit fontScale="85000" lnSpcReduction="20000"/>
          </a:bodyPr>
          <a:lstStyle/>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StaticConstructor</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400" dirty="0">
                <a:solidFill>
                  <a:srgbClr val="008000"/>
                </a:solidFill>
                <a:latin typeface="Consolas" panose="020B0609020204030204" pitchFamily="49" charset="0"/>
              </a:rPr>
              <a:t>// = 10;</a:t>
            </a:r>
          </a:p>
          <a:p>
            <a:pPr marL="0" indent="0" algn="l" rtl="0">
              <a:lnSpc>
                <a:spcPct val="107000"/>
              </a:lnSpc>
              <a:spcBef>
                <a:spcPts val="0"/>
              </a:spcBef>
              <a:buNone/>
            </a:pPr>
            <a:endPar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    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//y++;   //compilation error</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10;</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SampleClass</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static constructor called. x={0}"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(int b)</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b;</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SampleClass</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instance constructor called. x={0}"</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MainClass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sc2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sc3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StaticConstructor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155</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2664CF98-0E8A-4366-B74D-F41E20D1277E}"/>
              </a:ext>
            </a:extLst>
          </p:cNvPr>
          <p:cNvSpPr/>
          <p:nvPr/>
        </p:nvSpPr>
        <p:spPr bwMode="auto">
          <a:xfrm flipH="1">
            <a:off x="6703568" y="1140130"/>
            <a:ext cx="3320429" cy="632686"/>
          </a:xfrm>
          <a:prstGeom prst="wedgeRoundRectCallout">
            <a:avLst>
              <a:gd name="adj1" fmla="val 64614"/>
              <a:gd name="adj2" fmla="val 9063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dirty="0">
                <a:solidFill>
                  <a:prstClr val="black"/>
                </a:solidFill>
                <a:latin typeface="Trebuchet MS"/>
                <a:cs typeface="Gisha" panose="020B0502040204020203" pitchFamily="34" charset="-79"/>
              </a:rPr>
              <a:t>לא ניתן לדעת מתי יקרא הבנאי הסטטי באופן אוטומטי</a:t>
            </a:r>
          </a:p>
        </p:txBody>
      </p:sp>
      <p:sp>
        <p:nvSpPr>
          <p:cNvPr id="6" name="הסבר מלבני מעוגל 17">
            <a:extLst>
              <a:ext uri="{FF2B5EF4-FFF2-40B4-BE49-F238E27FC236}">
                <a16:creationId xmlns:a16="http://schemas.microsoft.com/office/drawing/2014/main" id="{DFB6509A-6EBB-43FA-8F7A-6C91D9CAD97D}"/>
              </a:ext>
            </a:extLst>
          </p:cNvPr>
          <p:cNvSpPr/>
          <p:nvPr/>
        </p:nvSpPr>
        <p:spPr bwMode="auto">
          <a:xfrm flipH="1">
            <a:off x="7256970" y="4365104"/>
            <a:ext cx="2367421" cy="864096"/>
          </a:xfrm>
          <a:prstGeom prst="wedgeRoundRectCallout">
            <a:avLst>
              <a:gd name="adj1" fmla="val 65904"/>
              <a:gd name="adj2" fmla="val 20140"/>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dirty="0">
                <a:solidFill>
                  <a:prstClr val="black"/>
                </a:solidFill>
                <a:latin typeface="Trebuchet MS"/>
                <a:cs typeface="Gisha" panose="020B0502040204020203" pitchFamily="34" charset="-79"/>
              </a:rPr>
              <a:t>דרך מופע, יקרא הבנאי הרגיל 3 פעמים</a:t>
            </a:r>
          </a:p>
        </p:txBody>
      </p:sp>
    </p:spTree>
    <p:extLst>
      <p:ext uri="{BB962C8B-B14F-4D97-AF65-F5344CB8AC3E}">
        <p14:creationId xmlns:p14="http://schemas.microsoft.com/office/powerpoint/2010/main" val="154448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3799-3BC8-4D34-91B0-D7977798280D}"/>
              </a:ext>
            </a:extLst>
          </p:cNvPr>
          <p:cNvSpPr>
            <a:spLocks noGrp="1"/>
          </p:cNvSpPr>
          <p:nvPr>
            <p:ph type="title"/>
          </p:nvPr>
        </p:nvSpPr>
        <p:spPr>
          <a:xfrm>
            <a:off x="1981200" y="402264"/>
            <a:ext cx="7239000" cy="770344"/>
          </a:xfrm>
        </p:spPr>
        <p:txBody>
          <a:bodyPr>
            <a:normAutofit/>
          </a:bodyPr>
          <a:lstStyle/>
          <a:p>
            <a:pPr algn="ctr"/>
            <a:r>
              <a:rPr lang="en-US" b="1" dirty="0"/>
              <a:t>Static local functions</a:t>
            </a:r>
            <a:endParaRPr lang="en-US" dirty="0"/>
          </a:p>
        </p:txBody>
      </p:sp>
      <p:sp>
        <p:nvSpPr>
          <p:cNvPr id="3" name="Content Placeholder 2">
            <a:extLst>
              <a:ext uri="{FF2B5EF4-FFF2-40B4-BE49-F238E27FC236}">
                <a16:creationId xmlns:a16="http://schemas.microsoft.com/office/drawing/2014/main" id="{F383B42A-AFB2-4E6D-8CBD-22A285DD3868}"/>
              </a:ext>
            </a:extLst>
          </p:cNvPr>
          <p:cNvSpPr>
            <a:spLocks noGrp="1"/>
          </p:cNvSpPr>
          <p:nvPr>
            <p:ph idx="1"/>
          </p:nvPr>
        </p:nvSpPr>
        <p:spPr/>
        <p:txBody>
          <a:bodyPr/>
          <a:lstStyle/>
          <a:p>
            <a:r>
              <a:rPr lang="he-IL" dirty="0"/>
              <a:t>חידוש ב </a:t>
            </a:r>
            <a:r>
              <a:rPr lang="en-US" dirty="0"/>
              <a:t>C# 8.0</a:t>
            </a:r>
            <a:r>
              <a:rPr lang="he-IL" dirty="0"/>
              <a:t> - לימוד עצמי</a:t>
            </a:r>
            <a:endParaRPr lang="en-US" dirty="0">
              <a:hlinkClick r:id="rId2">
                <a:extLst>
                  <a:ext uri="{A12FA001-AC4F-418D-AE19-62706E023703}">
                    <ahyp:hlinkClr xmlns:ahyp="http://schemas.microsoft.com/office/drawing/2018/hyperlinkcolor" val="tx"/>
                  </a:ext>
                </a:extLst>
              </a:hlinkClick>
            </a:endParaRPr>
          </a:p>
          <a:p>
            <a:r>
              <a:rPr lang="en-US" dirty="0">
                <a:hlinkClick r:id="rId2"/>
              </a:rPr>
              <a:t>https://docs.microsoft.com/en-us/dotnet/csharp/whats-new/csharp-8#readonly-members</a:t>
            </a:r>
            <a:endParaRPr lang="en-US" dirty="0"/>
          </a:p>
          <a:p>
            <a:endParaRPr lang="en-US" dirty="0"/>
          </a:p>
        </p:txBody>
      </p:sp>
      <p:sp>
        <p:nvSpPr>
          <p:cNvPr id="4" name="Slide Number Placeholder 3">
            <a:extLst>
              <a:ext uri="{FF2B5EF4-FFF2-40B4-BE49-F238E27FC236}">
                <a16:creationId xmlns:a16="http://schemas.microsoft.com/office/drawing/2014/main" id="{75E0CB96-AF98-4EEE-84C0-3ECB8DFFFFD8}"/>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831455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332656"/>
            <a:ext cx="7239000" cy="698336"/>
          </a:xfrm>
        </p:spPr>
        <p:txBody>
          <a:bodyPr/>
          <a:lstStyle/>
          <a:p>
            <a:pPr algn="ctr"/>
            <a:r>
              <a:rPr lang="he-IL" dirty="0"/>
              <a:t> שדה קבוע </a:t>
            </a:r>
            <a:r>
              <a:rPr lang="en-US" dirty="0"/>
              <a:t>CONST</a:t>
            </a:r>
            <a:r>
              <a:rPr lang="he-IL" dirty="0"/>
              <a:t> </a:t>
            </a:r>
          </a:p>
        </p:txBody>
      </p:sp>
      <p:sp>
        <p:nvSpPr>
          <p:cNvPr id="3" name="מציין מיקום תוכן 2"/>
          <p:cNvSpPr>
            <a:spLocks noGrp="1"/>
          </p:cNvSpPr>
          <p:nvPr>
            <p:ph idx="1"/>
          </p:nvPr>
        </p:nvSpPr>
        <p:spPr>
          <a:xfrm>
            <a:off x="2063552" y="1268760"/>
            <a:ext cx="7239000" cy="4846320"/>
          </a:xfrm>
        </p:spPr>
        <p:txBody>
          <a:bodyPr>
            <a:normAutofit/>
          </a:bodyPr>
          <a:lstStyle/>
          <a:p>
            <a:pPr marL="0" indent="0" algn="ctr">
              <a:buNone/>
            </a:pPr>
            <a:r>
              <a:rPr lang="en-US" sz="2800" dirty="0"/>
              <a:t>public </a:t>
            </a:r>
            <a:r>
              <a:rPr lang="en-US" sz="2800" dirty="0">
                <a:solidFill>
                  <a:srgbClr val="FF0000"/>
                </a:solidFill>
              </a:rPr>
              <a:t>const</a:t>
            </a:r>
            <a:r>
              <a:rPr lang="en-US" sz="2800" dirty="0"/>
              <a:t> int x = 10;</a:t>
            </a:r>
            <a:endParaRPr lang="he-IL" sz="2800" dirty="0"/>
          </a:p>
          <a:p>
            <a:pPr marL="0" indent="0">
              <a:buNone/>
            </a:pPr>
            <a:endParaRPr lang="he-IL" dirty="0"/>
          </a:p>
          <a:p>
            <a:r>
              <a:rPr lang="he-IL" dirty="0"/>
              <a:t>הגדרה של שדה עם ערך קבוע</a:t>
            </a:r>
          </a:p>
          <a:p>
            <a:r>
              <a:rPr lang="he-IL" dirty="0"/>
              <a:t>כמו שדה סטטי:</a:t>
            </a:r>
          </a:p>
          <a:p>
            <a:pPr lvl="1"/>
            <a:r>
              <a:rPr lang="he-IL" dirty="0"/>
              <a:t>שייך למחלקה ולא לאובייקט</a:t>
            </a:r>
          </a:p>
          <a:p>
            <a:pPr lvl="1"/>
            <a:r>
              <a:rPr lang="he-IL" dirty="0"/>
              <a:t>גישה דרך </a:t>
            </a:r>
            <a:r>
              <a:rPr lang="he-IL" dirty="0">
                <a:solidFill>
                  <a:srgbClr val="FF0000"/>
                </a:solidFill>
              </a:rPr>
              <a:t>שם המחלקה </a:t>
            </a:r>
            <a:r>
              <a:rPr lang="he-IL" dirty="0"/>
              <a:t>(ואופרטור .) </a:t>
            </a:r>
            <a:r>
              <a:rPr lang="he-IL" dirty="0">
                <a:solidFill>
                  <a:srgbClr val="FF0000"/>
                </a:solidFill>
              </a:rPr>
              <a:t>ולא מאובייקט</a:t>
            </a:r>
          </a:p>
          <a:p>
            <a:pPr lvl="1"/>
            <a:r>
              <a:rPr lang="he-IL" dirty="0"/>
              <a:t>נוצר מקום בזיכרון כבר בתחילת התוכנית ללא קשר אם נוצר או לא נוצר אובייקט מטיפוס המחלקה.</a:t>
            </a:r>
          </a:p>
          <a:p>
            <a:r>
              <a:rPr lang="he-IL" dirty="0"/>
              <a:t>בשונה מ</a:t>
            </a:r>
            <a:r>
              <a:rPr lang="en-US" dirty="0"/>
              <a:t>static</a:t>
            </a:r>
            <a:r>
              <a:rPr lang="he-IL" dirty="0"/>
              <a:t>:</a:t>
            </a:r>
            <a:endParaRPr lang="en-US" dirty="0"/>
          </a:p>
          <a:p>
            <a:pPr lvl="1"/>
            <a:r>
              <a:rPr lang="he-IL" dirty="0"/>
              <a:t>חייב לקבל ערך בזמן ההגדרה</a:t>
            </a:r>
          </a:p>
          <a:p>
            <a:pPr lvl="1"/>
            <a:r>
              <a:rPr lang="he-IL" dirty="0"/>
              <a:t>קבועים לא ניתן לשנות!!</a:t>
            </a:r>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1721717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332656"/>
            <a:ext cx="7239000" cy="698336"/>
          </a:xfrm>
        </p:spPr>
        <p:txBody>
          <a:bodyPr/>
          <a:lstStyle/>
          <a:p>
            <a:pPr algn="ctr"/>
            <a:r>
              <a:rPr lang="he-IL" dirty="0"/>
              <a:t> שדה לקריאה בלבד </a:t>
            </a:r>
            <a:r>
              <a:rPr lang="en-US" dirty="0"/>
              <a:t>READ ONLY</a:t>
            </a:r>
            <a:endParaRPr lang="he-IL" dirty="0"/>
          </a:p>
        </p:txBody>
      </p:sp>
      <p:sp>
        <p:nvSpPr>
          <p:cNvPr id="3" name="מציין מיקום תוכן 2"/>
          <p:cNvSpPr>
            <a:spLocks noGrp="1"/>
          </p:cNvSpPr>
          <p:nvPr>
            <p:ph idx="1"/>
          </p:nvPr>
        </p:nvSpPr>
        <p:spPr>
          <a:xfrm>
            <a:off x="2063552" y="1370460"/>
            <a:ext cx="7239000" cy="4846320"/>
          </a:xfrm>
        </p:spPr>
        <p:txBody>
          <a:bodyPr>
            <a:normAutofit/>
          </a:bodyPr>
          <a:lstStyle/>
          <a:p>
            <a:pPr marL="0" indent="0" algn="ctr">
              <a:buNone/>
            </a:pPr>
            <a:r>
              <a:rPr lang="en-US" sz="2800" dirty="0"/>
              <a:t>public </a:t>
            </a:r>
            <a:r>
              <a:rPr lang="en-US" sz="2800" dirty="0" err="1">
                <a:solidFill>
                  <a:srgbClr val="FF0000"/>
                </a:solidFill>
              </a:rPr>
              <a:t>readonly</a:t>
            </a:r>
            <a:r>
              <a:rPr lang="en-US" sz="2800" dirty="0"/>
              <a:t> int x = 10;</a:t>
            </a:r>
            <a:endParaRPr lang="he-IL" sz="2800" dirty="0"/>
          </a:p>
          <a:p>
            <a:pPr marL="0" indent="0">
              <a:buNone/>
            </a:pPr>
            <a:endParaRPr lang="he-IL" dirty="0"/>
          </a:p>
          <a:p>
            <a:r>
              <a:rPr lang="he-IL" dirty="0"/>
              <a:t>הגדרה של שדה או מאפיין לקריאה בלבד, שיכול לקבל ערך רק </a:t>
            </a:r>
            <a:r>
              <a:rPr lang="he-IL" dirty="0">
                <a:solidFill>
                  <a:srgbClr val="FF0000"/>
                </a:solidFill>
              </a:rPr>
              <a:t>בזמן ההגדרה או מתוך הבנאי.</a:t>
            </a:r>
          </a:p>
          <a:p>
            <a:r>
              <a:rPr lang="he-IL" dirty="0"/>
              <a:t>אך לא חייב לקבל ערך בזמן ההגדרה</a:t>
            </a:r>
            <a:r>
              <a:rPr lang="en-US" dirty="0"/>
              <a:t> </a:t>
            </a:r>
            <a:r>
              <a:rPr lang="he-IL" dirty="0"/>
              <a:t>(בנאי).</a:t>
            </a:r>
          </a:p>
          <a:p>
            <a:r>
              <a:rPr lang="he-IL" b="1" dirty="0"/>
              <a:t>שלא כמו שדה סטטי</a:t>
            </a:r>
            <a:r>
              <a:rPr lang="he-IL" dirty="0"/>
              <a:t>, </a:t>
            </a:r>
            <a:r>
              <a:rPr lang="he-IL" b="1" dirty="0"/>
              <a:t>שייך לאובייקט </a:t>
            </a:r>
            <a:r>
              <a:rPr lang="he-IL" dirty="0"/>
              <a:t>מסויים ולא למחלקה. </a:t>
            </a:r>
          </a:p>
          <a:p>
            <a:r>
              <a:rPr lang="he-IL" dirty="0"/>
              <a:t>בשונה מ</a:t>
            </a:r>
            <a:r>
              <a:rPr lang="en-US" dirty="0"/>
              <a:t> static </a:t>
            </a:r>
            <a:r>
              <a:rPr lang="he-IL" dirty="0"/>
              <a:t>ובשונה מ </a:t>
            </a:r>
            <a:r>
              <a:rPr lang="en-US" dirty="0"/>
              <a:t>const</a:t>
            </a:r>
            <a:r>
              <a:rPr lang="he-IL" dirty="0"/>
              <a:t>, ניתן לשנות את הערך אבל </a:t>
            </a:r>
            <a:r>
              <a:rPr lang="he-IL" b="1" dirty="0"/>
              <a:t>אך ורק מתוך הבנאי ואחר כך אסור לשנותו.</a:t>
            </a:r>
          </a:p>
          <a:p>
            <a:endParaRPr lang="he-IL"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88641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8421" y="233936"/>
            <a:ext cx="7239000" cy="698336"/>
          </a:xfrm>
        </p:spPr>
        <p:txBody>
          <a:bodyPr/>
          <a:lstStyle/>
          <a:p>
            <a:pPr algn="ctr"/>
            <a:r>
              <a:rPr lang="he-IL" dirty="0"/>
              <a:t> שדה לקריאה בלבד </a:t>
            </a:r>
            <a:r>
              <a:rPr lang="en-US" dirty="0"/>
              <a:t>READ ONLY</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159</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A1CCA82B-7685-460B-AA6E-31C520388ACF}"/>
              </a:ext>
            </a:extLst>
          </p:cNvPr>
          <p:cNvSpPr txBox="1"/>
          <p:nvPr/>
        </p:nvSpPr>
        <p:spPr>
          <a:xfrm>
            <a:off x="1951733" y="1647634"/>
            <a:ext cx="7432376" cy="4278094"/>
          </a:xfrm>
          <a:prstGeom prst="rect">
            <a:avLst/>
          </a:prstGeom>
          <a:noFill/>
        </p:spPr>
        <p:txBody>
          <a:bodyPr wrap="square">
            <a:spAutoFit/>
          </a:bodyPr>
          <a:lstStyle/>
          <a:p>
            <a:pPr algn="l" rtl="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readonly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field1 = 10;</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MyClass</a:t>
            </a:r>
            <a:r>
              <a:rPr lang="en-US" sz="1600" dirty="0">
                <a:solidFill>
                  <a:srgbClr val="000000"/>
                </a:solidFill>
                <a:latin typeface="Consolas" panose="020B0609020204030204" pitchFamily="49" charset="0"/>
              </a:rPr>
              <a:t>() { field1 = 9; } </a:t>
            </a:r>
            <a:r>
              <a:rPr lang="en-US" sz="1600" dirty="0">
                <a:solidFill>
                  <a:srgbClr val="008000"/>
                </a:solidFill>
                <a:latin typeface="Consolas" panose="020B0609020204030204" pitchFamily="49" charset="0"/>
              </a:rPr>
              <a:t>//ok</a:t>
            </a:r>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//public void </a:t>
            </a:r>
            <a:r>
              <a:rPr lang="en-US" sz="1600" dirty="0" err="1">
                <a:solidFill>
                  <a:srgbClr val="008000"/>
                </a:solidFill>
                <a:latin typeface="Consolas" panose="020B0609020204030204" pitchFamily="49" charset="0"/>
              </a:rPr>
              <a:t>Func</a:t>
            </a:r>
            <a:r>
              <a:rPr lang="en-US" sz="1600" dirty="0">
                <a:solidFill>
                  <a:srgbClr val="008000"/>
                </a:solidFill>
                <a:latin typeface="Consolas" panose="020B0609020204030204" pitchFamily="49" charset="0"/>
              </a:rPr>
              <a:t>() { field1 = 6; }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compialtion</a:t>
            </a:r>
            <a:r>
              <a:rPr lang="en-US" sz="1600" dirty="0">
                <a:solidFill>
                  <a:srgbClr val="FF0000"/>
                </a:solidFill>
                <a:latin typeface="Consolas" panose="020B0609020204030204" pitchFamily="49" charset="0"/>
              </a:rPr>
              <a:t> error!</a:t>
            </a:r>
          </a:p>
          <a:p>
            <a:pPr algn="l" rtl="0"/>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readonly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field2;</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Field12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=&gt; field2; </a:t>
            </a:r>
            <a:r>
              <a:rPr lang="en-US" sz="1600" dirty="0" err="1">
                <a:solidFill>
                  <a:srgbClr val="0000FF"/>
                </a:solidFill>
                <a:highlight>
                  <a:srgbClr val="FFFF00"/>
                </a:highlight>
                <a:latin typeface="Consolas" panose="020B0609020204030204" pitchFamily="49" charset="0"/>
              </a:rPr>
              <a:t>init</a:t>
            </a:r>
            <a:r>
              <a:rPr lang="en-US" sz="1600" dirty="0">
                <a:solidFill>
                  <a:srgbClr val="000000"/>
                </a:solidFill>
                <a:highlight>
                  <a:srgbClr val="FFFF00"/>
                </a:highlight>
                <a:latin typeface="Consolas" panose="020B0609020204030204" pitchFamily="49" charset="0"/>
              </a:rPr>
              <a:t> =&gt; field2 = </a:t>
            </a:r>
            <a:r>
              <a:rPr lang="en-US" sz="1600" dirty="0">
                <a:solidFill>
                  <a:srgbClr val="0000FF"/>
                </a:solidFill>
                <a:highlight>
                  <a:srgbClr val="FFFF00"/>
                </a:highlight>
                <a:latin typeface="Consolas" panose="020B0609020204030204" pitchFamily="49" charset="0"/>
              </a:rPr>
              <a:t>value</a:t>
            </a:r>
            <a:r>
              <a:rPr lang="en-US" sz="1600" dirty="0">
                <a:solidFill>
                  <a:srgbClr val="000000"/>
                </a:solidFill>
                <a:highlight>
                  <a:srgbClr val="FFFF00"/>
                </a:highlight>
                <a:latin typeface="Consolas" panose="020B0609020204030204" pitchFamily="49" charset="0"/>
              </a:rPr>
              <a:t>; </a:t>
            </a:r>
            <a:r>
              <a:rPr lang="en-US" sz="1600" dirty="0">
                <a:solidFill>
                  <a:srgbClr val="000000"/>
                </a:solidFill>
                <a:latin typeface="Consolas" panose="020B0609020204030204" pitchFamily="49" charset="0"/>
              </a:rPr>
              <a:t>}</a:t>
            </a:r>
          </a:p>
          <a:p>
            <a:pPr algn="l" rtl="0"/>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field4;</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Field4</a:t>
            </a:r>
          </a:p>
          <a:p>
            <a:pPr algn="l" rtl="0"/>
            <a:r>
              <a:rPr lang="en-US" sz="1600" dirty="0">
                <a:solidFill>
                  <a:srgbClr val="000000"/>
                </a:solidFill>
                <a:latin typeface="Consolas" panose="020B0609020204030204" pitchFamily="49" charset="0"/>
              </a:rPr>
              <a:t>    {</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field4 &lt; 0 ? 0 : field4; }</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 field4 = value &gt; 1000 ? 1000 : value; }</a:t>
            </a:r>
          </a:p>
          <a:p>
            <a:pPr algn="l" rtl="0"/>
            <a:r>
              <a:rPr lang="en-US" sz="1600" dirty="0">
                <a:solidFill>
                  <a:srgbClr val="000000"/>
                </a:solidFill>
                <a:latin typeface="Consolas" panose="020B0609020204030204" pitchFamily="49" charset="0"/>
              </a:rPr>
              <a:t>    }</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Field5 {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set</a:t>
            </a:r>
            <a:r>
              <a:rPr lang="en-US" sz="1600" dirty="0">
                <a:solidFill>
                  <a:srgbClr val="000000"/>
                </a:solidFill>
                <a:latin typeface="Consolas" panose="020B0609020204030204" pitchFamily="49" charset="0"/>
              </a:rPr>
              <a:t>; }</a:t>
            </a:r>
          </a:p>
          <a:p>
            <a:pPr algn="l" rtl="0"/>
            <a:r>
              <a:rPr lang="en-US" sz="1600" dirty="0">
                <a:solidFill>
                  <a:srgbClr val="000000"/>
                </a:solidFill>
                <a:latin typeface="Consolas" panose="020B0609020204030204" pitchFamily="49" charset="0"/>
              </a:rPr>
              <a:t>}</a:t>
            </a:r>
            <a:endParaRPr lang="en-US" sz="1600" dirty="0">
              <a:solidFill>
                <a:prstClr val="black"/>
              </a:solidFill>
              <a:latin typeface="Trebuchet MS"/>
            </a:endParaRPr>
          </a:p>
        </p:txBody>
      </p:sp>
      <p:sp>
        <p:nvSpPr>
          <p:cNvPr id="3" name="Speech Bubble: Rectangle with Corners Rounded 2">
            <a:extLst>
              <a:ext uri="{FF2B5EF4-FFF2-40B4-BE49-F238E27FC236}">
                <a16:creationId xmlns:a16="http://schemas.microsoft.com/office/drawing/2014/main" id="{B59C0CF4-78AB-4C45-AE2D-01C0909886FC}"/>
              </a:ext>
            </a:extLst>
          </p:cNvPr>
          <p:cNvSpPr/>
          <p:nvPr/>
        </p:nvSpPr>
        <p:spPr>
          <a:xfrm>
            <a:off x="9120336" y="202355"/>
            <a:ext cx="1368152" cy="2736304"/>
          </a:xfrm>
          <a:prstGeom prst="wedgeRoundRectCallout">
            <a:avLst>
              <a:gd name="adj1" fmla="val -65158"/>
              <a:gd name="adj2" fmla="val 6525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חידוש ב </a:t>
            </a:r>
            <a:r>
              <a:rPr lang="en-US" sz="1600" dirty="0">
                <a:solidFill>
                  <a:prstClr val="black"/>
                </a:solidFill>
                <a:latin typeface="Trebuchet MS"/>
              </a:rPr>
              <a:t>C# 9.0</a:t>
            </a:r>
            <a:r>
              <a:rPr lang="he-IL" sz="1600" dirty="0">
                <a:solidFill>
                  <a:prstClr val="black"/>
                </a:solidFill>
                <a:latin typeface="Trebuchet MS"/>
                <a:cs typeface="Gisha" panose="020B0502040204020203" pitchFamily="34" charset="-79"/>
              </a:rPr>
              <a:t> </a:t>
            </a:r>
          </a:p>
          <a:p>
            <a:pPr algn="ctr"/>
            <a:r>
              <a:rPr lang="he-IL" sz="1600" dirty="0">
                <a:solidFill>
                  <a:prstClr val="black"/>
                </a:solidFill>
                <a:latin typeface="Trebuchet MS"/>
                <a:cs typeface="Gisha" panose="020B0502040204020203" pitchFamily="34" charset="-79"/>
              </a:rPr>
              <a:t>הגדרת  </a:t>
            </a:r>
            <a:r>
              <a:rPr lang="he-IL" sz="1600" b="1" dirty="0">
                <a:solidFill>
                  <a:prstClr val="black"/>
                </a:solidFill>
                <a:latin typeface="Trebuchet MS"/>
                <a:cs typeface="Gisha" panose="020B0502040204020203" pitchFamily="34" charset="-79"/>
              </a:rPr>
              <a:t>מאפיין</a:t>
            </a:r>
            <a:r>
              <a:rPr lang="he-IL" sz="1600" dirty="0">
                <a:solidFill>
                  <a:prstClr val="black"/>
                </a:solidFill>
                <a:latin typeface="Trebuchet MS"/>
                <a:cs typeface="Gisha" panose="020B0502040204020203" pitchFamily="34" charset="-79"/>
              </a:rPr>
              <a:t> שהוא </a:t>
            </a:r>
            <a:r>
              <a:rPr lang="en-US" sz="1600" b="1" dirty="0" err="1">
                <a:solidFill>
                  <a:prstClr val="black"/>
                </a:solidFill>
                <a:latin typeface="Trebuchet MS"/>
              </a:rPr>
              <a:t>readonly</a:t>
            </a:r>
            <a:endParaRPr lang="he-IL" sz="1600" b="1"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ואז במקום </a:t>
            </a:r>
            <a:r>
              <a:rPr lang="en-US" sz="1600" dirty="0">
                <a:solidFill>
                  <a:prstClr val="black"/>
                </a:solidFill>
                <a:latin typeface="Trebuchet MS"/>
              </a:rPr>
              <a:t>set</a:t>
            </a:r>
            <a:r>
              <a:rPr lang="he-IL" sz="1600" dirty="0">
                <a:solidFill>
                  <a:prstClr val="black"/>
                </a:solidFill>
                <a:latin typeface="Trebuchet MS"/>
                <a:cs typeface="Gisha" panose="020B0502040204020203" pitchFamily="34" charset="-79"/>
              </a:rPr>
              <a:t> נכתוב </a:t>
            </a:r>
            <a:r>
              <a:rPr lang="en-US" sz="1600" b="1" dirty="0" err="1">
                <a:solidFill>
                  <a:srgbClr val="FF0000"/>
                </a:solidFill>
                <a:latin typeface="Trebuchet MS"/>
              </a:rPr>
              <a:t>init</a:t>
            </a:r>
            <a:endParaRPr lang="he-IL" sz="1600" b="1" dirty="0">
              <a:solidFill>
                <a:srgbClr val="FF0000"/>
              </a:solidFill>
              <a:latin typeface="Trebuchet MS"/>
              <a:cs typeface="Gisha" panose="020B0502040204020203" pitchFamily="34" charset="-79"/>
            </a:endParaRPr>
          </a:p>
        </p:txBody>
      </p:sp>
    </p:spTree>
    <p:extLst>
      <p:ext uri="{BB962C8B-B14F-4D97-AF65-F5344CB8AC3E}">
        <p14:creationId xmlns:p14="http://schemas.microsoft.com/office/powerpoint/2010/main" val="21378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לוחית 3"/>
          <p:cNvSpPr/>
          <p:nvPr/>
        </p:nvSpPr>
        <p:spPr>
          <a:xfrm>
            <a:off x="2909994" y="5373216"/>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חומרה</a:t>
            </a:r>
          </a:p>
        </p:txBody>
      </p:sp>
      <p:sp>
        <p:nvSpPr>
          <p:cNvPr id="5" name="לוחית 4"/>
          <p:cNvSpPr/>
          <p:nvPr/>
        </p:nvSpPr>
        <p:spPr>
          <a:xfrm>
            <a:off x="2863544" y="1844824"/>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יישום</a:t>
            </a:r>
          </a:p>
        </p:txBody>
      </p:sp>
      <p:sp>
        <p:nvSpPr>
          <p:cNvPr id="7" name="TextBox 6"/>
          <p:cNvSpPr txBox="1"/>
          <p:nvPr/>
        </p:nvSpPr>
        <p:spPr>
          <a:xfrm>
            <a:off x="1631504" y="332656"/>
            <a:ext cx="7784768" cy="707886"/>
          </a:xfrm>
          <a:prstGeom prst="rect">
            <a:avLst/>
          </a:prstGeom>
          <a:noFill/>
        </p:spPr>
        <p:txBody>
          <a:bodyPr wrap="square" rtlCol="1">
            <a:spAutoFit/>
          </a:bodyPr>
          <a:lstStyle/>
          <a:p>
            <a:r>
              <a:rPr lang="he-IL" sz="4000"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rPr>
              <a:t>דור חדש ושלישי של מערכות תוכנה</a:t>
            </a:r>
          </a:p>
        </p:txBody>
      </p:sp>
      <p:sp>
        <p:nvSpPr>
          <p:cNvPr id="6" name="לוחית 5"/>
          <p:cNvSpPr/>
          <p:nvPr/>
        </p:nvSpPr>
        <p:spPr>
          <a:xfrm>
            <a:off x="2647520" y="3068960"/>
            <a:ext cx="496855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srgbClr val="AC66BB">
                    <a:lumMod val="75000"/>
                  </a:srgbClr>
                </a:solidFill>
                <a:latin typeface="Trebuchet MS"/>
                <a:cs typeface="Gisha" panose="020B0502040204020203" pitchFamily="34" charset="-79"/>
              </a:rPr>
              <a:t>פלטפורמה</a:t>
            </a:r>
            <a:r>
              <a:rPr lang="he-IL" sz="7200" dirty="0">
                <a:solidFill>
                  <a:prstClr val="black"/>
                </a:solidFill>
                <a:latin typeface="Trebuchet MS"/>
                <a:cs typeface="Gisha" panose="020B0502040204020203" pitchFamily="34" charset="-79"/>
              </a:rPr>
              <a:t> </a:t>
            </a:r>
          </a:p>
        </p:txBody>
      </p:sp>
      <p:sp>
        <p:nvSpPr>
          <p:cNvPr id="8" name="לוחית 7"/>
          <p:cNvSpPr/>
          <p:nvPr/>
        </p:nvSpPr>
        <p:spPr>
          <a:xfrm>
            <a:off x="2567608" y="4221088"/>
            <a:ext cx="496855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5400" dirty="0">
                <a:solidFill>
                  <a:prstClr val="black"/>
                </a:solidFill>
                <a:latin typeface="Trebuchet MS"/>
                <a:cs typeface="Gisha" panose="020B0502040204020203" pitchFamily="34" charset="-79"/>
              </a:rPr>
              <a:t>מערכת הפעלה</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a:t>
            </a:fld>
            <a:endParaRPr lang="he-IL">
              <a:solidFill>
                <a:srgbClr val="B13F9A"/>
              </a:solidFill>
              <a:latin typeface="Trebuchet MS"/>
              <a:cs typeface="Gisha" panose="020B0502040204020203" pitchFamily="34" charset="-79"/>
            </a:endParaRPr>
          </a:p>
        </p:txBody>
      </p:sp>
      <p:sp>
        <p:nvSpPr>
          <p:cNvPr id="3" name="Speech Bubble: Rectangle with Corners Rounded 2">
            <a:extLst>
              <a:ext uri="{FF2B5EF4-FFF2-40B4-BE49-F238E27FC236}">
                <a16:creationId xmlns:a16="http://schemas.microsoft.com/office/drawing/2014/main" id="{800AA214-1845-4C05-B9DC-E20897192D4D}"/>
              </a:ext>
            </a:extLst>
          </p:cNvPr>
          <p:cNvSpPr/>
          <p:nvPr/>
        </p:nvSpPr>
        <p:spPr>
          <a:xfrm>
            <a:off x="7896200" y="1040542"/>
            <a:ext cx="2555776" cy="5340786"/>
          </a:xfrm>
          <a:prstGeom prst="wedgeRoundRectCallout">
            <a:avLst>
              <a:gd name="adj1" fmla="val -77262"/>
              <a:gd name="adj2" fmla="val -3120"/>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000" dirty="0">
                <a:solidFill>
                  <a:prstClr val="black"/>
                </a:solidFill>
                <a:latin typeface="Trebuchet MS"/>
                <a:cs typeface="Gisha" panose="020B0502040204020203" pitchFamily="34" charset="-79"/>
              </a:rPr>
              <a:t>הפרדה בין היישום (התוכנה) לבין מערכת ההפעלה – חוסר תלות.</a:t>
            </a:r>
          </a:p>
          <a:p>
            <a:pPr algn="ctr"/>
            <a:endParaRPr lang="he-IL" sz="2000" dirty="0">
              <a:solidFill>
                <a:prstClr val="black"/>
              </a:solidFill>
              <a:latin typeface="Trebuchet MS"/>
              <a:cs typeface="Gisha" panose="020B0502040204020203" pitchFamily="34" charset="-79"/>
            </a:endParaRPr>
          </a:p>
          <a:p>
            <a:pPr algn="ctr"/>
            <a:r>
              <a:rPr lang="he-IL" sz="2000" dirty="0">
                <a:solidFill>
                  <a:prstClr val="black"/>
                </a:solidFill>
                <a:latin typeface="Trebuchet MS"/>
                <a:cs typeface="Gisha" panose="020B0502040204020203" pitchFamily="34" charset="-79"/>
              </a:rPr>
              <a:t>פלטפורמה הינה </a:t>
            </a:r>
            <a:r>
              <a:rPr lang="he-IL" sz="2000" b="1" dirty="0">
                <a:solidFill>
                  <a:prstClr val="black"/>
                </a:solidFill>
                <a:latin typeface="Trebuchet MS"/>
                <a:cs typeface="Gisha" panose="020B0502040204020203" pitchFamily="34" charset="-79"/>
              </a:rPr>
              <a:t>סביבה לבניה ולהרצה </a:t>
            </a:r>
            <a:r>
              <a:rPr lang="he-IL" sz="2000" dirty="0">
                <a:solidFill>
                  <a:prstClr val="black"/>
                </a:solidFill>
                <a:latin typeface="Trebuchet MS"/>
                <a:cs typeface="Gisha" panose="020B0502040204020203" pitchFamily="34" charset="-79"/>
              </a:rPr>
              <a:t>של מערכות תכנה,</a:t>
            </a:r>
          </a:p>
          <a:p>
            <a:pPr algn="ctr"/>
            <a:endParaRPr lang="he-IL" sz="2000" dirty="0">
              <a:solidFill>
                <a:prstClr val="black"/>
              </a:solidFill>
              <a:latin typeface="Trebuchet MS"/>
              <a:cs typeface="Gisha" panose="020B0502040204020203" pitchFamily="34" charset="-79"/>
            </a:endParaRPr>
          </a:p>
          <a:p>
            <a:pPr algn="ctr"/>
            <a:r>
              <a:rPr lang="he-IL" sz="2000" dirty="0">
                <a:solidFill>
                  <a:prstClr val="black"/>
                </a:solidFill>
                <a:latin typeface="Trebuchet MS"/>
                <a:cs typeface="Gisha" panose="020B0502040204020203" pitchFamily="34" charset="-79"/>
              </a:rPr>
              <a:t>מטרת הפלטפורמה לפתח יישומים עם קוד בשפה עילית </a:t>
            </a:r>
            <a:r>
              <a:rPr lang="he-IL" sz="2000" b="1" dirty="0">
                <a:solidFill>
                  <a:prstClr val="black"/>
                </a:solidFill>
                <a:latin typeface="Trebuchet MS"/>
                <a:cs typeface="Gisha" panose="020B0502040204020203" pitchFamily="34" charset="-79"/>
              </a:rPr>
              <a:t>בלי קשר למערכת הפעלה </a:t>
            </a:r>
            <a:r>
              <a:rPr lang="he-IL" sz="2000" dirty="0">
                <a:solidFill>
                  <a:prstClr val="black"/>
                </a:solidFill>
                <a:latin typeface="Trebuchet MS"/>
                <a:cs typeface="Gisha" panose="020B0502040204020203" pitchFamily="34" charset="-79"/>
              </a:rPr>
              <a:t>ספציפית.</a:t>
            </a:r>
          </a:p>
          <a:p>
            <a:pPr algn="ctr"/>
            <a:r>
              <a:rPr lang="he-IL" sz="2000" b="1" dirty="0">
                <a:solidFill>
                  <a:prstClr val="black"/>
                </a:solidFill>
                <a:latin typeface="Trebuchet MS"/>
                <a:cs typeface="Gisha" panose="020B0502040204020203" pitchFamily="34" charset="-79"/>
              </a:rPr>
              <a:t>ואפילו בכמה שפות עיליות שונות.</a:t>
            </a:r>
            <a:endParaRPr lang="en-US" sz="2000" b="1" dirty="0">
              <a:solidFill>
                <a:prstClr val="black"/>
              </a:solidFill>
              <a:latin typeface="Trebuchet MS"/>
            </a:endParaRPr>
          </a:p>
        </p:txBody>
      </p:sp>
    </p:spTree>
    <p:extLst>
      <p:ext uri="{BB962C8B-B14F-4D97-AF65-F5344CB8AC3E}">
        <p14:creationId xmlns:p14="http://schemas.microsoft.com/office/powerpoint/2010/main" val="31206356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53562" y="332656"/>
            <a:ext cx="7239000" cy="554320"/>
          </a:xfrm>
        </p:spPr>
        <p:txBody>
          <a:bodyPr>
            <a:normAutofit fontScale="90000"/>
          </a:bodyPr>
          <a:lstStyle/>
          <a:p>
            <a:r>
              <a:rPr lang="he-IL" dirty="0"/>
              <a:t>מועד א, תשע"ג, 7 נק'</a:t>
            </a:r>
          </a:p>
        </p:txBody>
      </p:sp>
      <p:sp>
        <p:nvSpPr>
          <p:cNvPr id="3" name="מציין מיקום תוכן 2"/>
          <p:cNvSpPr>
            <a:spLocks noGrp="1"/>
          </p:cNvSpPr>
          <p:nvPr>
            <p:ph idx="1"/>
          </p:nvPr>
        </p:nvSpPr>
        <p:spPr>
          <a:xfrm>
            <a:off x="2063552" y="1052736"/>
            <a:ext cx="7239000" cy="4846320"/>
          </a:xfrm>
        </p:spPr>
        <p:txBody>
          <a:bodyPr>
            <a:normAutofit fontScale="77500" lnSpcReduction="20000"/>
          </a:bodyPr>
          <a:lstStyle/>
          <a:p>
            <a:pPr lvl="0"/>
            <a:r>
              <a:rPr lang="he-IL" dirty="0"/>
              <a:t>(7  נקודות) נתון הקוד הבא:</a:t>
            </a:r>
            <a:endParaRPr lang="en-US" dirty="0"/>
          </a:p>
          <a:p>
            <a:pPr marL="0" indent="0" algn="l" rtl="0">
              <a:buNone/>
            </a:pPr>
            <a:r>
              <a:rPr lang="en-US" dirty="0"/>
              <a:t>public class </a:t>
            </a:r>
            <a:r>
              <a:rPr lang="en-US" dirty="0" err="1"/>
              <a:t>DoesSomthing</a:t>
            </a:r>
            <a:endParaRPr lang="en-US" dirty="0"/>
          </a:p>
          <a:p>
            <a:pPr marL="0" indent="0" algn="l" rtl="0">
              <a:buNone/>
            </a:pPr>
            <a:r>
              <a:rPr lang="en-US" dirty="0"/>
              <a:t>    {</a:t>
            </a:r>
          </a:p>
          <a:p>
            <a:pPr marL="0" indent="0" algn="l" rtl="0">
              <a:buNone/>
            </a:pPr>
            <a:r>
              <a:rPr lang="en-US" dirty="0"/>
              <a:t>        public </a:t>
            </a:r>
            <a:r>
              <a:rPr lang="en-US" dirty="0">
                <a:solidFill>
                  <a:srgbClr val="FF0000"/>
                </a:solidFill>
              </a:rPr>
              <a:t>static</a:t>
            </a:r>
            <a:r>
              <a:rPr lang="en-US" dirty="0"/>
              <a:t> void </a:t>
            </a:r>
            <a:r>
              <a:rPr lang="en-US" dirty="0" err="1"/>
              <a:t>staticMethod</a:t>
            </a:r>
            <a:r>
              <a:rPr lang="en-US" dirty="0"/>
              <a:t>()</a:t>
            </a:r>
          </a:p>
          <a:p>
            <a:pPr marL="0" indent="0" algn="l" rtl="0">
              <a:buNone/>
            </a:pPr>
            <a:r>
              <a:rPr lang="en-US" dirty="0"/>
              <a:t>        {</a:t>
            </a:r>
          </a:p>
          <a:p>
            <a:pPr marL="0" indent="0" algn="l" rtl="0">
              <a:buNone/>
            </a:pPr>
            <a:r>
              <a:rPr lang="en-US" dirty="0"/>
              <a:t>            </a:t>
            </a:r>
            <a:r>
              <a:rPr lang="en-US" dirty="0" err="1"/>
              <a:t>Console.WriteLine</a:t>
            </a:r>
            <a:r>
              <a:rPr lang="en-US" dirty="0"/>
              <a:t>("printing...");</a:t>
            </a:r>
          </a:p>
          <a:p>
            <a:pPr marL="0" indent="0" algn="l" rtl="0">
              <a:buNone/>
            </a:pPr>
            <a:r>
              <a:rPr lang="en-US" dirty="0"/>
              <a:t>        }</a:t>
            </a:r>
          </a:p>
          <a:p>
            <a:pPr marL="0" indent="0" algn="l" rtl="0">
              <a:buNone/>
            </a:pPr>
            <a:r>
              <a:rPr lang="en-US" dirty="0"/>
              <a:t>    }</a:t>
            </a:r>
          </a:p>
          <a:p>
            <a:r>
              <a:rPr lang="he-IL" u="sng" dirty="0"/>
              <a:t>השימוש במתודה סטטית מאפשר במקרה זה:</a:t>
            </a:r>
            <a:endParaRPr lang="en-US" dirty="0"/>
          </a:p>
          <a:p>
            <a:r>
              <a:rPr lang="he-IL" dirty="0"/>
              <a:t> </a:t>
            </a:r>
            <a:endParaRPr lang="en-US" dirty="0"/>
          </a:p>
          <a:p>
            <a:r>
              <a:rPr lang="he-IL" dirty="0"/>
              <a:t>א. שכל </a:t>
            </a:r>
            <a:r>
              <a:rPr lang="he-IL" dirty="0" err="1"/>
              <a:t>האוביקטים</a:t>
            </a:r>
            <a:r>
              <a:rPr lang="he-IL" dirty="0"/>
              <a:t> של מחלקה זו יוכלו לגשת למתודה זו.</a:t>
            </a:r>
            <a:endParaRPr lang="en-US" dirty="0"/>
          </a:p>
          <a:p>
            <a:r>
              <a:rPr lang="he-IL" dirty="0"/>
              <a:t>ב. ניתן להגדיר </a:t>
            </a:r>
            <a:r>
              <a:rPr lang="he-IL" dirty="0" err="1"/>
              <a:t>אוביקט</a:t>
            </a:r>
            <a:r>
              <a:rPr lang="he-IL" dirty="0"/>
              <a:t> מהמחלקה ללא צורך </a:t>
            </a:r>
            <a:r>
              <a:rPr lang="he-IL" dirty="0" err="1"/>
              <a:t>בקונסטרקטור</a:t>
            </a:r>
            <a:r>
              <a:rPr lang="he-IL" dirty="0"/>
              <a:t>.</a:t>
            </a:r>
            <a:endParaRPr lang="en-US" dirty="0"/>
          </a:p>
          <a:p>
            <a:r>
              <a:rPr lang="he-IL" dirty="0"/>
              <a:t>ג. ניתן לקרוא למתודה בלי צורך ליצור מופע מהמחלקה.</a:t>
            </a:r>
            <a:endParaRPr lang="en-US" dirty="0"/>
          </a:p>
          <a:p>
            <a:r>
              <a:rPr lang="he-IL" dirty="0"/>
              <a:t>ד. אף אחת מהתשובות למעלה אינה נכונה.</a:t>
            </a:r>
            <a:endParaRPr lang="en-US" dirty="0"/>
          </a:p>
          <a:p>
            <a:r>
              <a:rPr lang="he-IL" dirty="0"/>
              <a:t> </a:t>
            </a:r>
            <a:endParaRPr lang="en-US" dirty="0"/>
          </a:p>
          <a:p>
            <a:endParaRPr lang="he-IL" dirty="0"/>
          </a:p>
        </p:txBody>
      </p:sp>
      <p:sp>
        <p:nvSpPr>
          <p:cNvPr id="4" name="Slide Number Placeholder 3">
            <a:extLst>
              <a:ext uri="{FF2B5EF4-FFF2-40B4-BE49-F238E27FC236}">
                <a16:creationId xmlns:a16="http://schemas.microsoft.com/office/drawing/2014/main" id="{AF06449C-F6DD-46F8-96CB-D4A6B4F11DF0}"/>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546545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511824" y="1340768"/>
            <a:ext cx="5484444" cy="2088232"/>
          </a:xfrm>
        </p:spPr>
        <p:txBody>
          <a:bodyPr/>
          <a:lstStyle/>
          <a:p>
            <a:pPr algn="ctr"/>
            <a:r>
              <a:rPr lang="en-US" dirty="0"/>
              <a:t>Simple COLLECTIONS </a:t>
            </a:r>
            <a:br>
              <a:rPr lang="en-US" dirty="0"/>
            </a:br>
            <a:r>
              <a:rPr lang="he-IL" dirty="0"/>
              <a:t>אוספים פשוטים</a:t>
            </a:r>
          </a:p>
        </p:txBody>
      </p:sp>
      <p:sp>
        <p:nvSpPr>
          <p:cNvPr id="5" name="כותרת משנה 4"/>
          <p:cNvSpPr>
            <a:spLocks noGrp="1"/>
          </p:cNvSpPr>
          <p:nvPr>
            <p:ph type="subTitle" idx="1"/>
          </p:nvPr>
        </p:nvSpPr>
        <p:spPr>
          <a:xfrm>
            <a:off x="4878442" y="3539864"/>
            <a:ext cx="5114778" cy="1401304"/>
          </a:xfrm>
        </p:spPr>
        <p:txBody>
          <a:bodyPr>
            <a:normAutofit/>
          </a:bodyPr>
          <a:lstStyle/>
          <a:p>
            <a:pPr algn="ctr" rtl="0"/>
            <a:r>
              <a:rPr lang="en-US" sz="6000" dirty="0"/>
              <a:t>Array</a:t>
            </a:r>
          </a:p>
          <a:p>
            <a:pPr algn="ctr" rtl="0"/>
            <a:endParaRPr lang="he-IL" sz="6000" dirty="0"/>
          </a:p>
          <a:p>
            <a:pPr algn="ctr" rtl="0"/>
            <a:endParaRPr lang="en-US" sz="6000" dirty="0"/>
          </a:p>
          <a:p>
            <a:pPr algn="ctr" rtl="0"/>
            <a:endParaRPr lang="en-US" sz="6000"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161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0844056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260648"/>
            <a:ext cx="7239000" cy="842352"/>
          </a:xfrm>
        </p:spPr>
        <p:txBody>
          <a:bodyPr>
            <a:normAutofit/>
          </a:bodyPr>
          <a:lstStyle/>
          <a:p>
            <a:pPr algn="ctr"/>
            <a:r>
              <a:rPr lang="he-IL" sz="4400" dirty="0"/>
              <a:t>מערך חד מימדי </a:t>
            </a:r>
            <a:r>
              <a:rPr lang="en-US" sz="4400" dirty="0"/>
              <a:t>Array</a:t>
            </a:r>
            <a:endParaRPr lang="he-IL" sz="2400" dirty="0"/>
          </a:p>
        </p:txBody>
      </p:sp>
      <p:sp>
        <p:nvSpPr>
          <p:cNvPr id="3" name="מציין מיקום תוכן 2"/>
          <p:cNvSpPr>
            <a:spLocks noGrp="1"/>
          </p:cNvSpPr>
          <p:nvPr>
            <p:ph idx="1"/>
          </p:nvPr>
        </p:nvSpPr>
        <p:spPr>
          <a:xfrm>
            <a:off x="1991544" y="1268760"/>
            <a:ext cx="7632848" cy="4846320"/>
          </a:xfrm>
        </p:spPr>
        <p:txBody>
          <a:bodyPr>
            <a:normAutofit fontScale="85000" lnSpcReduction="20000"/>
          </a:bodyPr>
          <a:lstStyle/>
          <a:p>
            <a:r>
              <a:rPr lang="he-IL" dirty="0"/>
              <a:t>מערך הוא אוסף של נתונים (מבנה נתונים) שמוגדר מראש ב </a:t>
            </a:r>
            <a:r>
              <a:rPr lang="en-US" dirty="0"/>
              <a:t>C</a:t>
            </a:r>
            <a:r>
              <a:rPr lang="he-IL" dirty="0"/>
              <a:t>#</a:t>
            </a:r>
          </a:p>
          <a:p>
            <a:r>
              <a:rPr lang="he-IL" dirty="0"/>
              <a:t>הגדרה:</a:t>
            </a:r>
          </a:p>
          <a:p>
            <a:pPr marL="0" indent="0" algn="l" rtl="0">
              <a:buNone/>
            </a:pPr>
            <a:r>
              <a:rPr lang="en-US" dirty="0" err="1"/>
              <a:t>int</a:t>
            </a:r>
            <a:r>
              <a:rPr lang="en-US" dirty="0"/>
              <a:t>[] </a:t>
            </a:r>
            <a:r>
              <a:rPr lang="en-US" dirty="0" err="1"/>
              <a:t>intArray</a:t>
            </a:r>
            <a:r>
              <a:rPr lang="en-US" dirty="0"/>
              <a:t> = new </a:t>
            </a:r>
            <a:r>
              <a:rPr lang="en-US" dirty="0" err="1"/>
              <a:t>int</a:t>
            </a:r>
            <a:r>
              <a:rPr lang="en-US" dirty="0"/>
              <a:t>[4]; </a:t>
            </a:r>
          </a:p>
          <a:p>
            <a:pPr marL="0" indent="0" algn="l" rtl="0">
              <a:buNone/>
            </a:pPr>
            <a:r>
              <a:rPr lang="en-US" dirty="0"/>
              <a:t>string[] </a:t>
            </a:r>
            <a:r>
              <a:rPr lang="en-US" dirty="0" err="1"/>
              <a:t>stringArray</a:t>
            </a:r>
            <a:r>
              <a:rPr lang="en-US" dirty="0"/>
              <a:t> = new string[4]; </a:t>
            </a:r>
          </a:p>
          <a:p>
            <a:pPr marL="0" indent="0" algn="l" rtl="0">
              <a:buNone/>
            </a:pPr>
            <a:r>
              <a:rPr lang="en-US" dirty="0"/>
              <a:t>object[] </a:t>
            </a:r>
            <a:r>
              <a:rPr lang="en-US" dirty="0" err="1"/>
              <a:t>objectArray</a:t>
            </a:r>
            <a:r>
              <a:rPr lang="en-US" dirty="0"/>
              <a:t> = new object[4]; </a:t>
            </a:r>
            <a:endParaRPr lang="he-IL" dirty="0"/>
          </a:p>
          <a:p>
            <a:endParaRPr lang="he-IL" dirty="0"/>
          </a:p>
          <a:p>
            <a:r>
              <a:rPr lang="he-IL" dirty="0"/>
              <a:t>שימו לב, סוגריים</a:t>
            </a:r>
            <a:r>
              <a:rPr lang="en-US" dirty="0"/>
              <a:t> </a:t>
            </a:r>
            <a:r>
              <a:rPr lang="he-IL" dirty="0"/>
              <a:t>[] אחרי שם הטיפוס!</a:t>
            </a:r>
          </a:p>
          <a:p>
            <a:r>
              <a:rPr lang="he-IL" dirty="0"/>
              <a:t>המערך יורש מהמחלקה </a:t>
            </a:r>
            <a:r>
              <a:rPr lang="en-US" b="1" dirty="0"/>
              <a:t>Array</a:t>
            </a:r>
            <a:r>
              <a:rPr lang="he-IL" dirty="0"/>
              <a:t> שבמרחב השמות </a:t>
            </a:r>
            <a:r>
              <a:rPr lang="en-US" dirty="0"/>
              <a:t>system</a:t>
            </a:r>
            <a:endParaRPr lang="he-IL" dirty="0"/>
          </a:p>
          <a:p>
            <a:r>
              <a:rPr lang="he-IL" dirty="0"/>
              <a:t>המחלקה </a:t>
            </a:r>
            <a:r>
              <a:rPr lang="en-US" b="1" dirty="0"/>
              <a:t>Array</a:t>
            </a:r>
            <a:r>
              <a:rPr lang="he-IL" dirty="0"/>
              <a:t> יורשת מ </a:t>
            </a:r>
            <a:r>
              <a:rPr lang="en-US" dirty="0"/>
              <a:t>object</a:t>
            </a:r>
            <a:r>
              <a:rPr lang="he-IL" dirty="0"/>
              <a:t> </a:t>
            </a:r>
          </a:p>
          <a:p>
            <a:r>
              <a:rPr lang="he-IL" dirty="0"/>
              <a:t>למחלקה מאפיינים כגון גודל ומתודות רבות כגון מיון, חיפוש, הכנסה ועוד</a:t>
            </a:r>
          </a:p>
          <a:p>
            <a:r>
              <a:rPr lang="he-IL" dirty="0"/>
              <a:t>זהו גם עצם, ולכן מוקצה ב</a:t>
            </a:r>
            <a:r>
              <a:rPr lang="en-US" dirty="0"/>
              <a:t>new</a:t>
            </a:r>
            <a:endParaRPr lang="he-IL" dirty="0"/>
          </a:p>
          <a:p>
            <a:r>
              <a:rPr lang="he-IL" dirty="0"/>
              <a:t>וממילא הוא גם הפניה  </a:t>
            </a:r>
            <a:r>
              <a:rPr lang="en-US" dirty="0"/>
              <a:t>reference type</a:t>
            </a:r>
            <a:r>
              <a:rPr lang="he-IL" dirty="0"/>
              <a:t>!!</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162</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FA51916F-2FD5-4CDE-A397-5DC78D687419}"/>
              </a:ext>
            </a:extLst>
          </p:cNvPr>
          <p:cNvSpPr/>
          <p:nvPr/>
        </p:nvSpPr>
        <p:spPr bwMode="auto">
          <a:xfrm flipH="1">
            <a:off x="1991545" y="5563522"/>
            <a:ext cx="2200745" cy="992726"/>
          </a:xfrm>
          <a:prstGeom prst="wedgeRoundRectCallout">
            <a:avLst>
              <a:gd name="adj1" fmla="val -60410"/>
              <a:gd name="adj2" fmla="val -107323"/>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b="1" dirty="0">
                <a:solidFill>
                  <a:prstClr val="black"/>
                </a:solidFill>
                <a:latin typeface="Trebuchet MS"/>
                <a:cs typeface="Gisha" panose="020B0502040204020203" pitchFamily="34" charset="-79"/>
              </a:rPr>
              <a:t> ב</a:t>
            </a:r>
            <a:r>
              <a:rPr lang="en-US" b="1" dirty="0">
                <a:solidFill>
                  <a:prstClr val="black"/>
                </a:solidFill>
                <a:latin typeface="Trebuchet MS"/>
              </a:rPr>
              <a:t>C</a:t>
            </a:r>
            <a:r>
              <a:rPr lang="he-IL" b="1" dirty="0">
                <a:solidFill>
                  <a:prstClr val="black"/>
                </a:solidFill>
                <a:latin typeface="Trebuchet MS"/>
                <a:cs typeface="Gisha" panose="020B0502040204020203" pitchFamily="34" charset="-79"/>
              </a:rPr>
              <a:t>++:     </a:t>
            </a:r>
            <a:r>
              <a:rPr lang="en-US" b="1" dirty="0">
                <a:solidFill>
                  <a:prstClr val="black"/>
                </a:solidFill>
                <a:latin typeface="Trebuchet MS"/>
              </a:rPr>
              <a:t>int </a:t>
            </a:r>
            <a:r>
              <a:rPr lang="en-US" b="1" dirty="0" err="1">
                <a:solidFill>
                  <a:prstClr val="black"/>
                </a:solidFill>
                <a:latin typeface="Trebuchet MS"/>
              </a:rPr>
              <a:t>arr</a:t>
            </a:r>
            <a:r>
              <a:rPr lang="en-US" b="1" dirty="0">
                <a:solidFill>
                  <a:prstClr val="black"/>
                </a:solidFill>
                <a:latin typeface="Trebuchet MS"/>
              </a:rPr>
              <a:t>[]</a:t>
            </a:r>
            <a:endParaRPr lang="he-IL" b="1" dirty="0">
              <a:solidFill>
                <a:prstClr val="black"/>
              </a:solidFill>
              <a:latin typeface="Trebuchet MS"/>
              <a:cs typeface="Gisha" panose="020B0502040204020203" pitchFamily="34" charset="-79"/>
            </a:endParaRPr>
          </a:p>
          <a:p>
            <a:r>
              <a:rPr lang="he-IL" b="1" dirty="0">
                <a:solidFill>
                  <a:prstClr val="black"/>
                </a:solidFill>
                <a:latin typeface="Trebuchet MS"/>
                <a:cs typeface="Gisha" panose="020B0502040204020203" pitchFamily="34" charset="-79"/>
              </a:rPr>
              <a:t>ב</a:t>
            </a:r>
            <a:r>
              <a:rPr lang="en-US" b="1" dirty="0">
                <a:solidFill>
                  <a:prstClr val="black"/>
                </a:solidFill>
                <a:latin typeface="Trebuchet MS"/>
              </a:rPr>
              <a:t>C</a:t>
            </a:r>
            <a:r>
              <a:rPr lang="he-IL" b="1" dirty="0">
                <a:solidFill>
                  <a:prstClr val="black"/>
                </a:solidFill>
                <a:latin typeface="Trebuchet MS"/>
                <a:cs typeface="Gisha" panose="020B0502040204020203" pitchFamily="34" charset="-79"/>
              </a:rPr>
              <a:t>#:         </a:t>
            </a:r>
            <a:r>
              <a:rPr lang="en-US" b="1" dirty="0">
                <a:solidFill>
                  <a:prstClr val="black"/>
                </a:solidFill>
                <a:latin typeface="Trebuchet MS"/>
              </a:rPr>
              <a:t>int[] </a:t>
            </a:r>
            <a:r>
              <a:rPr lang="en-US" b="1" dirty="0" err="1">
                <a:solidFill>
                  <a:prstClr val="black"/>
                </a:solidFill>
                <a:latin typeface="Trebuchet MS"/>
              </a:rPr>
              <a:t>arr</a:t>
            </a:r>
            <a:endParaRPr lang="he-IL" b="1"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5271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88640"/>
            <a:ext cx="7239000" cy="626328"/>
          </a:xfrm>
        </p:spPr>
        <p:txBody>
          <a:bodyPr/>
          <a:lstStyle/>
          <a:p>
            <a:pPr algn="ctr"/>
            <a:r>
              <a:rPr lang="he-IL" dirty="0"/>
              <a:t>מערך חד מימדי - דוגמאות</a:t>
            </a:r>
          </a:p>
        </p:txBody>
      </p:sp>
      <p:sp>
        <p:nvSpPr>
          <p:cNvPr id="3" name="מציין מיקום תוכן 2"/>
          <p:cNvSpPr>
            <a:spLocks noGrp="1"/>
          </p:cNvSpPr>
          <p:nvPr>
            <p:ph idx="1"/>
          </p:nvPr>
        </p:nvSpPr>
        <p:spPr>
          <a:xfrm>
            <a:off x="2063552" y="908720"/>
            <a:ext cx="7488832" cy="5472608"/>
          </a:xfrm>
        </p:spPr>
        <p:txBody>
          <a:bodyPr>
            <a:normAutofit fontScale="62500" lnSpcReduction="20000"/>
          </a:bodyPr>
          <a:lstStyle/>
          <a:p>
            <a:pPr marL="0" indent="0" algn="l" rtl="0">
              <a:buNone/>
            </a:pPr>
            <a:r>
              <a:rPr lang="en-US" dirty="0"/>
              <a:t>static void Main(string[] </a:t>
            </a:r>
            <a:r>
              <a:rPr lang="en-US" dirty="0" err="1"/>
              <a:t>args</a:t>
            </a:r>
            <a:r>
              <a:rPr lang="en-US" dirty="0"/>
              <a:t>)</a:t>
            </a:r>
          </a:p>
          <a:p>
            <a:pPr marL="0" indent="0" algn="l" rtl="0">
              <a:buNone/>
            </a:pPr>
            <a:r>
              <a:rPr lang="en-US" dirty="0"/>
              <a:t> {    </a:t>
            </a:r>
          </a:p>
          <a:p>
            <a:pPr marL="0" indent="0" algn="l" rtl="0">
              <a:buNone/>
            </a:pPr>
            <a:r>
              <a:rPr lang="en-US" dirty="0"/>
              <a:t>	int[] </a:t>
            </a:r>
            <a:r>
              <a:rPr lang="en-US" dirty="0" err="1"/>
              <a:t>intArray</a:t>
            </a:r>
            <a:r>
              <a:rPr lang="en-US" dirty="0"/>
              <a:t> = new int[4];     </a:t>
            </a:r>
          </a:p>
          <a:p>
            <a:pPr marL="0" indent="0" algn="l" rtl="0">
              <a:buNone/>
            </a:pPr>
            <a:r>
              <a:rPr lang="en-US" dirty="0"/>
              <a:t>	</a:t>
            </a:r>
            <a:r>
              <a:rPr lang="en-US" dirty="0" err="1"/>
              <a:t>int</a:t>
            </a:r>
            <a:r>
              <a:rPr lang="en-US" dirty="0"/>
              <a:t> size = </a:t>
            </a:r>
            <a:r>
              <a:rPr lang="en-US" dirty="0" err="1"/>
              <a:t>intArray.</a:t>
            </a:r>
            <a:r>
              <a:rPr lang="en-US" dirty="0" err="1">
                <a:solidFill>
                  <a:srgbClr val="00B0F0"/>
                </a:solidFill>
              </a:rPr>
              <a:t>Length</a:t>
            </a:r>
            <a:r>
              <a:rPr lang="en-US" dirty="0"/>
              <a:t>;     </a:t>
            </a:r>
          </a:p>
          <a:p>
            <a:pPr marL="0" indent="0" algn="l" rtl="0">
              <a:buNone/>
            </a:pPr>
            <a:r>
              <a:rPr lang="en-US" dirty="0"/>
              <a:t>	for (</a:t>
            </a:r>
            <a:r>
              <a:rPr lang="en-US" dirty="0" err="1"/>
              <a:t>int</a:t>
            </a:r>
            <a:r>
              <a:rPr lang="en-US" dirty="0"/>
              <a:t> </a:t>
            </a:r>
            <a:r>
              <a:rPr lang="en-US" dirty="0" err="1"/>
              <a:t>i</a:t>
            </a:r>
            <a:r>
              <a:rPr lang="en-US" dirty="0"/>
              <a:t> = 0; </a:t>
            </a:r>
            <a:r>
              <a:rPr lang="en-US" dirty="0" err="1"/>
              <a:t>i</a:t>
            </a:r>
            <a:r>
              <a:rPr lang="en-US" dirty="0"/>
              <a:t> &lt; size; </a:t>
            </a:r>
            <a:r>
              <a:rPr lang="en-US" dirty="0" err="1"/>
              <a:t>i</a:t>
            </a:r>
            <a:r>
              <a:rPr lang="en-US" dirty="0"/>
              <a:t>++)     </a:t>
            </a:r>
          </a:p>
          <a:p>
            <a:pPr marL="0" indent="0" algn="l" rtl="0">
              <a:buNone/>
            </a:pPr>
            <a:r>
              <a:rPr lang="en-US" dirty="0"/>
              <a:t>		</a:t>
            </a:r>
            <a:r>
              <a:rPr lang="en-US" dirty="0" err="1"/>
              <a:t>intArray</a:t>
            </a:r>
            <a:r>
              <a:rPr lang="en-US" dirty="0"/>
              <a:t>[</a:t>
            </a:r>
            <a:r>
              <a:rPr lang="en-US" dirty="0" err="1"/>
              <a:t>i</a:t>
            </a:r>
            <a:r>
              <a:rPr lang="en-US" dirty="0"/>
              <a:t>] = </a:t>
            </a:r>
            <a:r>
              <a:rPr lang="en-US" dirty="0" err="1"/>
              <a:t>i</a:t>
            </a:r>
            <a:r>
              <a:rPr lang="en-US" dirty="0"/>
              <a:t> * 2; </a:t>
            </a:r>
          </a:p>
          <a:p>
            <a:pPr marL="0" indent="0" algn="l" rtl="0">
              <a:buNone/>
            </a:pPr>
            <a:r>
              <a:rPr lang="en-US" dirty="0"/>
              <a:t>} </a:t>
            </a:r>
          </a:p>
          <a:p>
            <a:pPr marL="0" indent="0" algn="l" rtl="0">
              <a:buNone/>
            </a:pPr>
            <a:endParaRPr lang="he-IL" dirty="0"/>
          </a:p>
          <a:p>
            <a:r>
              <a:rPr lang="he-IL" b="1" dirty="0"/>
              <a:t>השמה של מערכים, היא בעצם השמה בין הפניות</a:t>
            </a:r>
          </a:p>
          <a:p>
            <a:r>
              <a:rPr lang="he-IL" dirty="0"/>
              <a:t>לכן הגודל לא חייב להיות זהה</a:t>
            </a:r>
          </a:p>
          <a:p>
            <a:r>
              <a:rPr lang="he-IL" dirty="0"/>
              <a:t>אך סוג האיברים במערך חייב להיות זהה</a:t>
            </a:r>
          </a:p>
          <a:p>
            <a:pPr marL="0" indent="0">
              <a:buNone/>
            </a:pPr>
            <a:r>
              <a:rPr lang="he-IL" b="1" dirty="0"/>
              <a:t>לדוגמא</a:t>
            </a:r>
            <a:r>
              <a:rPr lang="he-IL" dirty="0"/>
              <a:t>:</a:t>
            </a:r>
          </a:p>
          <a:p>
            <a:pPr marL="0" indent="0" algn="l" rtl="0">
              <a:buNone/>
            </a:pPr>
            <a:r>
              <a:rPr lang="en-US" dirty="0" err="1"/>
              <a:t>int</a:t>
            </a:r>
            <a:r>
              <a:rPr lang="en-US" dirty="0"/>
              <a:t>[] </a:t>
            </a:r>
            <a:r>
              <a:rPr lang="en-US" dirty="0" err="1"/>
              <a:t>arr</a:t>
            </a:r>
            <a:r>
              <a:rPr lang="en-US" dirty="0"/>
              <a:t> = new </a:t>
            </a:r>
            <a:r>
              <a:rPr lang="en-US" dirty="0" err="1"/>
              <a:t>int</a:t>
            </a:r>
            <a:r>
              <a:rPr lang="en-US" dirty="0"/>
              <a:t>[4]; </a:t>
            </a:r>
          </a:p>
          <a:p>
            <a:pPr marL="0" indent="0" algn="l" rtl="0">
              <a:buNone/>
            </a:pPr>
            <a:r>
              <a:rPr lang="en-US" dirty="0" err="1"/>
              <a:t>int</a:t>
            </a:r>
            <a:r>
              <a:rPr lang="en-US" dirty="0"/>
              <a:t>[] arr1 = new </a:t>
            </a:r>
            <a:r>
              <a:rPr lang="en-US" dirty="0" err="1"/>
              <a:t>int</a:t>
            </a:r>
            <a:r>
              <a:rPr lang="en-US" dirty="0"/>
              <a:t>[9]; </a:t>
            </a:r>
          </a:p>
          <a:p>
            <a:pPr marL="0" indent="0" algn="l" rtl="0">
              <a:buNone/>
            </a:pPr>
            <a:r>
              <a:rPr lang="en-US" dirty="0" err="1"/>
              <a:t>arr</a:t>
            </a:r>
            <a:r>
              <a:rPr lang="en-US" dirty="0"/>
              <a:t> = arr1;</a:t>
            </a:r>
          </a:p>
          <a:p>
            <a:pPr marL="0" indent="0">
              <a:buNone/>
            </a:pPr>
            <a:r>
              <a:rPr lang="he-IL" b="1" dirty="0"/>
              <a:t>התוצאה:</a:t>
            </a:r>
          </a:p>
          <a:p>
            <a:pPr lvl="2"/>
            <a:r>
              <a:rPr lang="he-IL" sz="2600" dirty="0"/>
              <a:t>אין מצביע למערך בגודל 4 והוא מיועד למחיקה, ימחק ע"י ה </a:t>
            </a:r>
            <a:r>
              <a:rPr lang="en-US" sz="2600" dirty="0"/>
              <a:t>garbage collector</a:t>
            </a:r>
            <a:r>
              <a:rPr lang="he-IL" sz="2600" dirty="0"/>
              <a:t> </a:t>
            </a:r>
          </a:p>
          <a:p>
            <a:pPr lvl="2"/>
            <a:r>
              <a:rPr lang="he-IL" sz="2600" dirty="0"/>
              <a:t>ושני המצביעים יצביעו לאותו מערך בזיכרון</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163</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1DC9F1B3-31F5-49EB-BEB8-96E538F33E7A}"/>
              </a:ext>
            </a:extLst>
          </p:cNvPr>
          <p:cNvSpPr/>
          <p:nvPr/>
        </p:nvSpPr>
        <p:spPr bwMode="auto">
          <a:xfrm flipH="1">
            <a:off x="6703566" y="1140130"/>
            <a:ext cx="2200745" cy="992726"/>
          </a:xfrm>
          <a:prstGeom prst="wedgeRoundRectCallout">
            <a:avLst>
              <a:gd name="adj1" fmla="val 100595"/>
              <a:gd name="adj2" fmla="val 27964"/>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dirty="0">
                <a:solidFill>
                  <a:prstClr val="black"/>
                </a:solidFill>
                <a:latin typeface="Trebuchet MS"/>
                <a:cs typeface="Gisha" panose="020B0502040204020203" pitchFamily="34" charset="-79"/>
              </a:rPr>
              <a:t>שימוש במאפיין הגודל הקיים</a:t>
            </a:r>
          </a:p>
          <a:p>
            <a:r>
              <a:rPr lang="en-US" dirty="0">
                <a:solidFill>
                  <a:prstClr val="black"/>
                </a:solidFill>
                <a:latin typeface="Trebuchet MS"/>
              </a:rPr>
              <a:t>Length</a:t>
            </a:r>
            <a:endParaRPr lang="he-IL"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15865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normAutofit/>
          </a:bodyPr>
          <a:lstStyle/>
          <a:p>
            <a:pPr algn="ctr"/>
            <a:r>
              <a:rPr lang="he-IL" dirty="0"/>
              <a:t>מערך חד מימדי - אתחול מהיר </a:t>
            </a:r>
          </a:p>
        </p:txBody>
      </p:sp>
      <p:sp>
        <p:nvSpPr>
          <p:cNvPr id="3" name="מציין מיקום תוכן 2"/>
          <p:cNvSpPr>
            <a:spLocks noGrp="1"/>
          </p:cNvSpPr>
          <p:nvPr>
            <p:ph idx="1"/>
          </p:nvPr>
        </p:nvSpPr>
        <p:spPr>
          <a:xfrm>
            <a:off x="2207568" y="1556792"/>
            <a:ext cx="7239000" cy="4846320"/>
          </a:xfrm>
        </p:spPr>
        <p:txBody>
          <a:bodyPr/>
          <a:lstStyle/>
          <a:p>
            <a:r>
              <a:rPr lang="he-IL" dirty="0"/>
              <a:t>ניתן לאתחל מערך בשורת ההגדרה, נקרא אתחול מהיר.</a:t>
            </a:r>
          </a:p>
          <a:p>
            <a:pPr marL="0" indent="0" algn="l" rtl="0">
              <a:buNone/>
            </a:pPr>
            <a:r>
              <a:rPr lang="en-US" dirty="0"/>
              <a:t>int[] </a:t>
            </a:r>
            <a:r>
              <a:rPr lang="en-US" dirty="0" err="1"/>
              <a:t>intArray</a:t>
            </a:r>
            <a:r>
              <a:rPr lang="en-US" dirty="0"/>
              <a:t> = new int[</a:t>
            </a:r>
            <a:r>
              <a:rPr lang="en-US" dirty="0">
                <a:solidFill>
                  <a:srgbClr val="FF0000"/>
                </a:solidFill>
              </a:rPr>
              <a:t>4</a:t>
            </a:r>
            <a:r>
              <a:rPr lang="en-US" dirty="0"/>
              <a:t>] </a:t>
            </a:r>
            <a:r>
              <a:rPr lang="en-US" dirty="0">
                <a:solidFill>
                  <a:srgbClr val="FF0000"/>
                </a:solidFill>
              </a:rPr>
              <a:t>{1,2,3,4}; </a:t>
            </a:r>
          </a:p>
          <a:p>
            <a:pPr marL="0" indent="0" algn="l" rtl="0">
              <a:buNone/>
            </a:pPr>
            <a:endParaRPr lang="he-IL" dirty="0"/>
          </a:p>
          <a:p>
            <a:r>
              <a:rPr lang="he-IL" dirty="0"/>
              <a:t>אפשרי גם שהגודל ייקבע לפי מספר הערכים:</a:t>
            </a:r>
          </a:p>
          <a:p>
            <a:pPr marL="0" indent="0" algn="l" rtl="0">
              <a:buNone/>
            </a:pPr>
            <a:r>
              <a:rPr lang="en-US" dirty="0"/>
              <a:t>int[] </a:t>
            </a:r>
            <a:r>
              <a:rPr lang="en-US" dirty="0" err="1"/>
              <a:t>intArray</a:t>
            </a:r>
            <a:r>
              <a:rPr lang="en-US" dirty="0"/>
              <a:t> = new int[ ] {1,2,3,4}; </a:t>
            </a:r>
            <a:endParaRPr lang="he-IL"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490038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332656"/>
            <a:ext cx="7239000" cy="698336"/>
          </a:xfrm>
        </p:spPr>
        <p:txBody>
          <a:bodyPr/>
          <a:lstStyle/>
          <a:p>
            <a:pPr algn="ctr"/>
            <a:r>
              <a:rPr lang="he-IL" dirty="0"/>
              <a:t>מערך רב מימדי - סימטרי</a:t>
            </a:r>
          </a:p>
        </p:txBody>
      </p:sp>
      <p:sp>
        <p:nvSpPr>
          <p:cNvPr id="3" name="מציין מיקום תוכן 2"/>
          <p:cNvSpPr>
            <a:spLocks noGrp="1"/>
          </p:cNvSpPr>
          <p:nvPr>
            <p:ph idx="1"/>
          </p:nvPr>
        </p:nvSpPr>
        <p:spPr>
          <a:xfrm>
            <a:off x="1991544" y="1196752"/>
            <a:ext cx="7571184" cy="5328592"/>
          </a:xfrm>
        </p:spPr>
        <p:txBody>
          <a:bodyPr>
            <a:normAutofit fontScale="77500" lnSpcReduction="20000"/>
          </a:bodyPr>
          <a:lstStyle/>
          <a:p>
            <a:pPr marL="0" indent="0" algn="l" rtl="0">
              <a:buNone/>
            </a:pPr>
            <a:r>
              <a:rPr lang="en-US" dirty="0">
                <a:solidFill>
                  <a:srgbClr val="FF0000"/>
                </a:solidFill>
              </a:rPr>
              <a:t>int[ , ] </a:t>
            </a:r>
            <a:r>
              <a:rPr lang="en-US" dirty="0" err="1"/>
              <a:t>intArray</a:t>
            </a:r>
            <a:r>
              <a:rPr lang="en-US" dirty="0"/>
              <a:t> = new int[4,5]; </a:t>
            </a:r>
          </a:p>
          <a:p>
            <a:pPr marL="0" indent="0" algn="l" rtl="0">
              <a:buNone/>
            </a:pPr>
            <a:r>
              <a:rPr lang="en-US" dirty="0">
                <a:solidFill>
                  <a:srgbClr val="FF0000"/>
                </a:solidFill>
              </a:rPr>
              <a:t>string[ , , ] </a:t>
            </a:r>
            <a:r>
              <a:rPr lang="en-US" dirty="0" err="1"/>
              <a:t>stringArray</a:t>
            </a:r>
            <a:r>
              <a:rPr lang="en-US" dirty="0"/>
              <a:t> = new string[4,6,4]; </a:t>
            </a:r>
          </a:p>
          <a:p>
            <a:pPr marL="0" indent="0" algn="l" rtl="0">
              <a:buNone/>
            </a:pPr>
            <a:r>
              <a:rPr lang="en-US" dirty="0">
                <a:solidFill>
                  <a:srgbClr val="FF0000"/>
                </a:solidFill>
              </a:rPr>
              <a:t>object[ , , , ] </a:t>
            </a:r>
            <a:r>
              <a:rPr lang="en-US" dirty="0" err="1"/>
              <a:t>objectArray</a:t>
            </a:r>
            <a:r>
              <a:rPr lang="en-US" dirty="0"/>
              <a:t> = new object[4,4,4,4];</a:t>
            </a:r>
            <a:endParaRPr lang="he-IL" dirty="0"/>
          </a:p>
          <a:p>
            <a:endParaRPr lang="he-IL" dirty="0"/>
          </a:p>
          <a:p>
            <a:r>
              <a:rPr lang="he-IL" dirty="0"/>
              <a:t>מאפיין הגודל </a:t>
            </a:r>
            <a:r>
              <a:rPr lang="en-US" dirty="0"/>
              <a:t>LENGTH</a:t>
            </a:r>
            <a:r>
              <a:rPr lang="he-IL" dirty="0"/>
              <a:t> מחזיר את מספר כל האיברים (במקרה האחרון זה 256)</a:t>
            </a:r>
          </a:p>
          <a:p>
            <a:endParaRPr lang="he-IL" dirty="0"/>
          </a:p>
          <a:p>
            <a:r>
              <a:rPr lang="he-IL" dirty="0"/>
              <a:t>אתחול מהיר של מערך רב מימדי</a:t>
            </a:r>
          </a:p>
          <a:p>
            <a:pPr marL="0" indent="0" algn="l" rtl="0">
              <a:buNone/>
            </a:pPr>
            <a:r>
              <a:rPr lang="en-US" dirty="0"/>
              <a:t>int[ , ] </a:t>
            </a:r>
            <a:r>
              <a:rPr lang="en-US" dirty="0" err="1"/>
              <a:t>intArray</a:t>
            </a:r>
            <a:r>
              <a:rPr lang="en-US" dirty="0"/>
              <a:t> = new int[4, 4]  </a:t>
            </a:r>
          </a:p>
          <a:p>
            <a:pPr marL="0" indent="0" algn="l" rtl="0">
              <a:buNone/>
            </a:pPr>
            <a:r>
              <a:rPr lang="en-US" dirty="0"/>
              <a:t>{   </a:t>
            </a:r>
          </a:p>
          <a:p>
            <a:pPr marL="0" indent="0" algn="l" rtl="0">
              <a:buNone/>
            </a:pPr>
            <a:r>
              <a:rPr lang="en-US" dirty="0"/>
              <a:t> { 1, 2, 3, 4 }, { 5, 6, 7, 8 }, { 9, 10, 11, 12 }, { 13, 14, 15, 16 } </a:t>
            </a:r>
          </a:p>
          <a:p>
            <a:pPr marL="0" indent="0" algn="l" rtl="0">
              <a:buNone/>
            </a:pPr>
            <a:r>
              <a:rPr lang="en-US" dirty="0"/>
              <a:t> }; </a:t>
            </a:r>
            <a:endParaRPr lang="he-IL" dirty="0"/>
          </a:p>
          <a:p>
            <a:endParaRPr lang="he-IL" dirty="0"/>
          </a:p>
          <a:p>
            <a:r>
              <a:rPr lang="he-IL" dirty="0"/>
              <a:t>הדפסה של תוכן תא במערך לפי אינדקס:</a:t>
            </a:r>
          </a:p>
          <a:p>
            <a:pPr marL="0" indent="0" algn="l" rtl="0">
              <a:buNone/>
            </a:pPr>
            <a:r>
              <a:rPr lang="en-US" dirty="0" err="1"/>
              <a:t>Console.WriteLine</a:t>
            </a:r>
            <a:r>
              <a:rPr lang="en-US" dirty="0"/>
              <a:t>(</a:t>
            </a:r>
            <a:r>
              <a:rPr lang="en-US" dirty="0" err="1"/>
              <a:t>intArray</a:t>
            </a:r>
            <a:r>
              <a:rPr lang="en-US" dirty="0"/>
              <a:t>[0,3]); </a:t>
            </a:r>
            <a:r>
              <a:rPr lang="en-US" dirty="0" err="1"/>
              <a:t>Console.WriteLine</a:t>
            </a:r>
            <a:r>
              <a:rPr lang="en-US" dirty="0"/>
              <a:t>(</a:t>
            </a:r>
            <a:r>
              <a:rPr lang="en-US" dirty="0" err="1"/>
              <a:t>intArray</a:t>
            </a:r>
            <a:r>
              <a:rPr lang="en-US" dirty="0"/>
              <a:t>[3,0]); </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633237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a:t>מערך של מערכים – מערך רב מימדי שאינו סימטרי</a:t>
            </a:r>
          </a:p>
        </p:txBody>
      </p:sp>
      <p:sp>
        <p:nvSpPr>
          <p:cNvPr id="3" name="מציין מיקום תוכן 2"/>
          <p:cNvSpPr>
            <a:spLocks noGrp="1"/>
          </p:cNvSpPr>
          <p:nvPr>
            <p:ph idx="1"/>
          </p:nvPr>
        </p:nvSpPr>
        <p:spPr>
          <a:xfrm>
            <a:off x="1988907" y="1628800"/>
            <a:ext cx="7239000" cy="4846320"/>
          </a:xfrm>
        </p:spPr>
        <p:txBody>
          <a:bodyPr/>
          <a:lstStyle/>
          <a:p>
            <a:pPr marL="0" indent="0" algn="l" rtl="0">
              <a:buNone/>
            </a:pPr>
            <a:r>
              <a:rPr lang="en-US" dirty="0">
                <a:solidFill>
                  <a:srgbClr val="FF0000"/>
                </a:solidFill>
              </a:rPr>
              <a:t>int[ ][ ] </a:t>
            </a:r>
            <a:r>
              <a:rPr lang="en-US" dirty="0" err="1"/>
              <a:t>intArray</a:t>
            </a:r>
            <a:r>
              <a:rPr lang="en-US" dirty="0"/>
              <a:t> = new int[4][]; </a:t>
            </a:r>
          </a:p>
          <a:p>
            <a:pPr marL="0" indent="0" algn="l" rtl="0">
              <a:buNone/>
            </a:pPr>
            <a:r>
              <a:rPr lang="en-US" dirty="0"/>
              <a:t>string[][][] </a:t>
            </a:r>
            <a:r>
              <a:rPr lang="en-US" dirty="0" err="1"/>
              <a:t>stringArray</a:t>
            </a:r>
            <a:r>
              <a:rPr lang="en-US" dirty="0"/>
              <a:t> = new string[4][][]; object[][][][] </a:t>
            </a:r>
            <a:r>
              <a:rPr lang="en-US" dirty="0" err="1"/>
              <a:t>objectArray</a:t>
            </a:r>
            <a:r>
              <a:rPr lang="en-US" dirty="0"/>
              <a:t> =new object[4][][][];</a:t>
            </a:r>
            <a:endParaRPr lang="he-IL" dirty="0"/>
          </a:p>
          <a:p>
            <a:endParaRPr lang="he-IL" dirty="0"/>
          </a:p>
          <a:p>
            <a:r>
              <a:rPr lang="he-IL" dirty="0"/>
              <a:t>גודלו </a:t>
            </a:r>
            <a:r>
              <a:rPr lang="en-US" dirty="0"/>
              <a:t>LENGTH</a:t>
            </a:r>
            <a:r>
              <a:rPr lang="he-IL" dirty="0"/>
              <a:t> כגודל המערך החיצוני. בדוגמא הראשונה 4</a:t>
            </a:r>
          </a:p>
          <a:p>
            <a:r>
              <a:rPr lang="he-IL" dirty="0"/>
              <a:t>כל אחד מהמערכים הפנימיים יכול להיות באורך שונה</a:t>
            </a:r>
          </a:p>
          <a:p>
            <a:r>
              <a:rPr lang="he-IL" dirty="0">
                <a:highlight>
                  <a:srgbClr val="FFFF00"/>
                </a:highlight>
              </a:rPr>
              <a:t>יש לאתחל כל מערך בנפרד עם </a:t>
            </a:r>
            <a:r>
              <a:rPr lang="en-US" dirty="0">
                <a:highlight>
                  <a:srgbClr val="FFFF00"/>
                </a:highlight>
              </a:rPr>
              <a:t>new</a:t>
            </a:r>
            <a:endParaRPr lang="he-IL" dirty="0">
              <a:highlight>
                <a:srgbClr val="FFFF00"/>
              </a:highlight>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730171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32656"/>
            <a:ext cx="7239000" cy="698336"/>
          </a:xfrm>
        </p:spPr>
        <p:txBody>
          <a:bodyPr>
            <a:normAutofit fontScale="90000"/>
          </a:bodyPr>
          <a:lstStyle/>
          <a:p>
            <a:r>
              <a:rPr lang="he-IL" dirty="0"/>
              <a:t>אתחול ומעבר על מערך של מערכים</a:t>
            </a:r>
          </a:p>
        </p:txBody>
      </p:sp>
      <p:sp>
        <p:nvSpPr>
          <p:cNvPr id="3" name="מציין מיקום תוכן 2"/>
          <p:cNvSpPr>
            <a:spLocks noGrp="1"/>
          </p:cNvSpPr>
          <p:nvPr>
            <p:ph idx="1"/>
          </p:nvPr>
        </p:nvSpPr>
        <p:spPr>
          <a:xfrm>
            <a:off x="1991544" y="1196752"/>
            <a:ext cx="7239000" cy="5328592"/>
          </a:xfrm>
        </p:spPr>
        <p:txBody>
          <a:bodyPr>
            <a:normAutofit fontScale="85000" lnSpcReduction="20000"/>
          </a:bodyPr>
          <a:lstStyle/>
          <a:p>
            <a:r>
              <a:rPr lang="he-IL" dirty="0"/>
              <a:t>אתחול</a:t>
            </a:r>
          </a:p>
          <a:p>
            <a:pPr marL="0" indent="0" algn="l" rtl="0">
              <a:buNone/>
            </a:pPr>
            <a:r>
              <a:rPr lang="en-US" dirty="0" err="1"/>
              <a:t>int</a:t>
            </a:r>
            <a:r>
              <a:rPr lang="en-US" dirty="0"/>
              <a:t>[][] </a:t>
            </a:r>
            <a:r>
              <a:rPr lang="en-US" dirty="0" err="1"/>
              <a:t>intArray</a:t>
            </a:r>
            <a:r>
              <a:rPr lang="en-US" dirty="0"/>
              <a:t> = new </a:t>
            </a:r>
            <a:r>
              <a:rPr lang="en-US" dirty="0" err="1"/>
              <a:t>int</a:t>
            </a:r>
            <a:r>
              <a:rPr lang="en-US" dirty="0"/>
              <a:t>[4][]; </a:t>
            </a:r>
          </a:p>
          <a:p>
            <a:pPr marL="0" indent="0" algn="l" rtl="0">
              <a:buNone/>
            </a:pPr>
            <a:endParaRPr lang="he-IL" dirty="0"/>
          </a:p>
          <a:p>
            <a:pPr marL="0" indent="0" algn="l" rtl="0">
              <a:buNone/>
            </a:pPr>
            <a:r>
              <a:rPr lang="nn-NO" dirty="0"/>
              <a:t>for (int i = 0; i &lt; intArray.Length; i++) </a:t>
            </a:r>
            <a:endParaRPr lang="he-IL" dirty="0"/>
          </a:p>
          <a:p>
            <a:pPr marL="0" indent="0" algn="l" rtl="0">
              <a:buNone/>
            </a:pPr>
            <a:r>
              <a:rPr lang="nn-NO" dirty="0"/>
              <a:t>{     	//cin &gt;&gt; x; //c++</a:t>
            </a:r>
          </a:p>
          <a:p>
            <a:pPr marL="0" indent="0" algn="l" rtl="0">
              <a:buNone/>
            </a:pPr>
            <a:r>
              <a:rPr lang="nn-NO" dirty="0"/>
              <a:t>	intArray[i]  = </a:t>
            </a:r>
            <a:r>
              <a:rPr lang="nn-NO" dirty="0">
                <a:solidFill>
                  <a:srgbClr val="FF0000"/>
                </a:solidFill>
                <a:highlight>
                  <a:srgbClr val="FFFF00"/>
                </a:highlight>
              </a:rPr>
              <a:t>new int[x];     </a:t>
            </a:r>
          </a:p>
          <a:p>
            <a:pPr marL="0" indent="0" algn="l" rtl="0">
              <a:buNone/>
            </a:pPr>
            <a:r>
              <a:rPr lang="nn-NO" dirty="0"/>
              <a:t>	for (int j = 0; j &lt; intArray[i].Length; j++)         		</a:t>
            </a:r>
            <a:r>
              <a:rPr lang="nn-NO" dirty="0">
                <a:solidFill>
                  <a:srgbClr val="FF0000"/>
                </a:solidFill>
              </a:rPr>
              <a:t>intArray[i][j] </a:t>
            </a:r>
            <a:r>
              <a:rPr lang="nn-NO" dirty="0"/>
              <a:t>= (i+1) * (j+1);  </a:t>
            </a:r>
            <a:endParaRPr lang="he-IL" dirty="0"/>
          </a:p>
          <a:p>
            <a:pPr marL="0" indent="0" algn="l" rtl="0">
              <a:buNone/>
            </a:pPr>
            <a:r>
              <a:rPr lang="nn-NO" dirty="0"/>
              <a:t>} </a:t>
            </a:r>
            <a:endParaRPr lang="he-IL" dirty="0"/>
          </a:p>
          <a:p>
            <a:r>
              <a:rPr lang="he-IL" dirty="0"/>
              <a:t>הדפסת ערכים</a:t>
            </a:r>
          </a:p>
          <a:p>
            <a:endParaRPr lang="he-IL" dirty="0"/>
          </a:p>
          <a:p>
            <a:pPr marL="0" indent="0" algn="l" rtl="0">
              <a:buNone/>
            </a:pPr>
            <a:r>
              <a:rPr lang="en-US" dirty="0"/>
              <a:t>for (</a:t>
            </a:r>
            <a:r>
              <a:rPr lang="en-US" dirty="0" err="1"/>
              <a:t>int</a:t>
            </a:r>
            <a:r>
              <a:rPr lang="en-US" dirty="0"/>
              <a:t> </a:t>
            </a:r>
            <a:r>
              <a:rPr lang="en-US" dirty="0" err="1"/>
              <a:t>i</a:t>
            </a:r>
            <a:r>
              <a:rPr lang="en-US" dirty="0"/>
              <a:t> = 0; </a:t>
            </a:r>
            <a:r>
              <a:rPr lang="en-US" dirty="0" err="1"/>
              <a:t>i</a:t>
            </a:r>
            <a:r>
              <a:rPr lang="en-US" dirty="0"/>
              <a:t> &lt; </a:t>
            </a:r>
            <a:r>
              <a:rPr lang="en-US" dirty="0" err="1"/>
              <a:t>intArray.Length</a:t>
            </a:r>
            <a:r>
              <a:rPr lang="en-US" dirty="0"/>
              <a:t>; </a:t>
            </a:r>
            <a:r>
              <a:rPr lang="en-US" dirty="0" err="1"/>
              <a:t>i</a:t>
            </a:r>
            <a:r>
              <a:rPr lang="en-US" dirty="0"/>
              <a:t>++) {   </a:t>
            </a:r>
          </a:p>
          <a:p>
            <a:pPr marL="0" indent="0" algn="l" rtl="0">
              <a:buNone/>
            </a:pPr>
            <a:r>
              <a:rPr lang="en-US" dirty="0"/>
              <a:t>	for (</a:t>
            </a:r>
            <a:r>
              <a:rPr lang="en-US" dirty="0" err="1"/>
              <a:t>int</a:t>
            </a:r>
            <a:r>
              <a:rPr lang="en-US" dirty="0"/>
              <a:t> j = 0; j &lt; </a:t>
            </a:r>
            <a:r>
              <a:rPr lang="en-US" dirty="0" err="1"/>
              <a:t>intArray</a:t>
            </a:r>
            <a:r>
              <a:rPr lang="en-US" dirty="0"/>
              <a:t>[</a:t>
            </a:r>
            <a:r>
              <a:rPr lang="en-US" dirty="0" err="1"/>
              <a:t>i</a:t>
            </a:r>
            <a:r>
              <a:rPr lang="en-US" dirty="0"/>
              <a:t>].Length; </a:t>
            </a:r>
            <a:r>
              <a:rPr lang="en-US" dirty="0" err="1"/>
              <a:t>j++</a:t>
            </a:r>
            <a:r>
              <a:rPr lang="en-US" dirty="0"/>
              <a:t>)         	    </a:t>
            </a:r>
            <a:r>
              <a:rPr lang="en-US" dirty="0" err="1"/>
              <a:t>Console.Write</a:t>
            </a:r>
            <a:r>
              <a:rPr lang="en-US" dirty="0"/>
              <a:t>("{0,-3}", </a:t>
            </a:r>
            <a:r>
              <a:rPr lang="en-US" dirty="0" err="1">
                <a:solidFill>
                  <a:srgbClr val="FF0000"/>
                </a:solidFill>
              </a:rPr>
              <a:t>intArray</a:t>
            </a:r>
            <a:r>
              <a:rPr lang="en-US" dirty="0">
                <a:solidFill>
                  <a:srgbClr val="FF0000"/>
                </a:solidFill>
              </a:rPr>
              <a:t>[</a:t>
            </a:r>
            <a:r>
              <a:rPr lang="en-US" dirty="0" err="1">
                <a:solidFill>
                  <a:srgbClr val="FF0000"/>
                </a:solidFill>
              </a:rPr>
              <a:t>i</a:t>
            </a:r>
            <a:r>
              <a:rPr lang="en-US" dirty="0">
                <a:solidFill>
                  <a:srgbClr val="FF0000"/>
                </a:solidFill>
              </a:rPr>
              <a:t>][j]</a:t>
            </a:r>
            <a:r>
              <a:rPr lang="en-US" dirty="0"/>
              <a:t>);     </a:t>
            </a:r>
          </a:p>
          <a:p>
            <a:pPr marL="0" indent="0" algn="l" rtl="0">
              <a:buNone/>
            </a:pPr>
            <a:r>
              <a:rPr lang="en-US" dirty="0"/>
              <a:t>	     </a:t>
            </a:r>
            <a:r>
              <a:rPr lang="en-US" dirty="0" err="1"/>
              <a:t>Console.WriteLine</a:t>
            </a:r>
            <a:r>
              <a:rPr lang="en-US" dirty="0"/>
              <a:t>(); } </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167</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3A322481-6A9B-4119-9009-98E555E8DB25}"/>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5163733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770344"/>
          </a:xfrm>
        </p:spPr>
        <p:txBody>
          <a:bodyPr>
            <a:normAutofit fontScale="90000"/>
          </a:bodyPr>
          <a:lstStyle/>
          <a:p>
            <a:pPr algn="ctr"/>
            <a:r>
              <a:rPr lang="he-IL" dirty="0"/>
              <a:t>אתחול ומעבר על מערך של מערכים</a:t>
            </a:r>
          </a:p>
        </p:txBody>
      </p:sp>
      <p:sp>
        <p:nvSpPr>
          <p:cNvPr id="3" name="מציין מיקום תוכן 2"/>
          <p:cNvSpPr>
            <a:spLocks noGrp="1"/>
          </p:cNvSpPr>
          <p:nvPr>
            <p:ph idx="1"/>
          </p:nvPr>
        </p:nvSpPr>
        <p:spPr/>
        <p:txBody>
          <a:bodyPr>
            <a:normAutofit lnSpcReduction="10000"/>
          </a:bodyPr>
          <a:lstStyle/>
          <a:p>
            <a:r>
              <a:rPr lang="he-IL" dirty="0"/>
              <a:t>אתחול אחר</a:t>
            </a:r>
          </a:p>
          <a:p>
            <a:pPr marL="0" indent="0" algn="l" rtl="0">
              <a:buNone/>
            </a:pPr>
            <a:r>
              <a:rPr lang="en-US" dirty="0" err="1"/>
              <a:t>int</a:t>
            </a:r>
            <a:r>
              <a:rPr lang="en-US" dirty="0"/>
              <a:t>[][] </a:t>
            </a:r>
            <a:r>
              <a:rPr lang="en-US" dirty="0" err="1"/>
              <a:t>intArray</a:t>
            </a:r>
            <a:r>
              <a:rPr lang="en-US" dirty="0"/>
              <a:t> = new </a:t>
            </a:r>
            <a:r>
              <a:rPr lang="en-US" dirty="0" err="1"/>
              <a:t>int</a:t>
            </a:r>
            <a:r>
              <a:rPr lang="en-US" dirty="0"/>
              <a:t>[4][]</a:t>
            </a:r>
          </a:p>
          <a:p>
            <a:pPr marL="0" indent="0" algn="l" rtl="0">
              <a:buNone/>
            </a:pPr>
            <a:r>
              <a:rPr lang="en-US" dirty="0"/>
              <a:t>  {      </a:t>
            </a:r>
          </a:p>
          <a:p>
            <a:pPr marL="0" indent="0" algn="l" rtl="0">
              <a:buNone/>
            </a:pPr>
            <a:r>
              <a:rPr lang="en-US" dirty="0"/>
              <a:t>	new </a:t>
            </a:r>
            <a:r>
              <a:rPr lang="en-US" dirty="0" err="1"/>
              <a:t>int</a:t>
            </a:r>
            <a:r>
              <a:rPr lang="en-US" dirty="0"/>
              <a:t>[4]{ 1, 2, 3, 4 },     </a:t>
            </a:r>
          </a:p>
          <a:p>
            <a:pPr marL="0" indent="0" algn="l" rtl="0">
              <a:buNone/>
            </a:pPr>
            <a:r>
              <a:rPr lang="en-US" dirty="0"/>
              <a:t>	new </a:t>
            </a:r>
            <a:r>
              <a:rPr lang="en-US" dirty="0" err="1"/>
              <a:t>int</a:t>
            </a:r>
            <a:r>
              <a:rPr lang="en-US" dirty="0"/>
              <a:t>[4]{ 5, 6, 7, 8 },      </a:t>
            </a:r>
          </a:p>
          <a:p>
            <a:pPr marL="0" indent="0" algn="l" rtl="0">
              <a:buNone/>
            </a:pPr>
            <a:r>
              <a:rPr lang="en-US" dirty="0"/>
              <a:t>	new </a:t>
            </a:r>
            <a:r>
              <a:rPr lang="en-US" dirty="0" err="1"/>
              <a:t>int</a:t>
            </a:r>
            <a:r>
              <a:rPr lang="en-US" dirty="0"/>
              <a:t>[4]{ 9, 10, 11, 12 },     </a:t>
            </a:r>
          </a:p>
          <a:p>
            <a:pPr marL="0" indent="0" algn="l" rtl="0">
              <a:buNone/>
            </a:pPr>
            <a:r>
              <a:rPr lang="en-US" dirty="0"/>
              <a:t>	new </a:t>
            </a:r>
            <a:r>
              <a:rPr lang="en-US" dirty="0" err="1"/>
              <a:t>int</a:t>
            </a:r>
            <a:r>
              <a:rPr lang="en-US" dirty="0"/>
              <a:t>[4]{ 13, 14, 15, 16 }  </a:t>
            </a:r>
          </a:p>
          <a:p>
            <a:pPr marL="0" indent="0" algn="l" rtl="0">
              <a:buNone/>
            </a:pPr>
            <a:r>
              <a:rPr lang="en-US" dirty="0"/>
              <a:t>}; </a:t>
            </a:r>
            <a:endParaRPr lang="he-IL" dirty="0"/>
          </a:p>
          <a:p>
            <a:r>
              <a:rPr lang="he-IL" dirty="0"/>
              <a:t>שימוש</a:t>
            </a:r>
          </a:p>
          <a:p>
            <a:pPr marL="0" indent="0" algn="l" rtl="0">
              <a:buNone/>
            </a:pPr>
            <a:r>
              <a:rPr lang="en-US" dirty="0" err="1"/>
              <a:t>Console.WriteLine</a:t>
            </a:r>
            <a:r>
              <a:rPr lang="en-US" dirty="0"/>
              <a:t>(</a:t>
            </a:r>
            <a:r>
              <a:rPr lang="en-US" dirty="0" err="1"/>
              <a:t>intArray</a:t>
            </a:r>
            <a:r>
              <a:rPr lang="en-US" dirty="0"/>
              <a:t>[0][3]); </a:t>
            </a:r>
            <a:r>
              <a:rPr lang="en-US" dirty="0" err="1"/>
              <a:t>Console.WriteLine</a:t>
            </a:r>
            <a:r>
              <a:rPr lang="en-US" dirty="0"/>
              <a:t>(</a:t>
            </a:r>
            <a:r>
              <a:rPr lang="en-US" dirty="0" err="1"/>
              <a:t>intArray</a:t>
            </a:r>
            <a:r>
              <a:rPr lang="en-US" dirty="0"/>
              <a:t>[3][0]);</a:t>
            </a:r>
            <a:endParaRPr lang="he-IL"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168</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C5324ABE-7BD7-4C95-A884-C1A6AEA96A91}"/>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8624503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משנה 4"/>
          <p:cNvSpPr>
            <a:spLocks noGrp="1"/>
          </p:cNvSpPr>
          <p:nvPr>
            <p:ph type="subTitle" idx="1"/>
          </p:nvPr>
        </p:nvSpPr>
        <p:spPr>
          <a:xfrm>
            <a:off x="4878442" y="4005064"/>
            <a:ext cx="5114778" cy="1401304"/>
          </a:xfrm>
        </p:spPr>
        <p:txBody>
          <a:bodyPr>
            <a:normAutofit/>
          </a:bodyPr>
          <a:lstStyle/>
          <a:p>
            <a:pPr algn="ctr" rtl="0"/>
            <a:r>
              <a:rPr lang="en-US" sz="6000" dirty="0" err="1"/>
              <a:t>ArrayList</a:t>
            </a:r>
            <a:endParaRPr lang="he-IL" sz="6000"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169</a:t>
            </a:fld>
            <a:endParaRPr lang="he-IL">
              <a:latin typeface="Trebuchet MS"/>
              <a:cs typeface="Gisha" panose="020B0502040204020203" pitchFamily="34" charset="-79"/>
            </a:endParaRPr>
          </a:p>
        </p:txBody>
      </p:sp>
      <p:sp>
        <p:nvSpPr>
          <p:cNvPr id="7" name="כותרת 3">
            <a:extLst>
              <a:ext uri="{FF2B5EF4-FFF2-40B4-BE49-F238E27FC236}">
                <a16:creationId xmlns:a16="http://schemas.microsoft.com/office/drawing/2014/main" id="{110C59E4-9B3A-4E21-AF8F-10CEF91D1F53}"/>
              </a:ext>
            </a:extLst>
          </p:cNvPr>
          <p:cNvSpPr txBox="1">
            <a:spLocks/>
          </p:cNvSpPr>
          <p:nvPr/>
        </p:nvSpPr>
        <p:spPr>
          <a:xfrm>
            <a:off x="4511824" y="620688"/>
            <a:ext cx="5484444" cy="3240360"/>
          </a:xfrm>
          <a:prstGeom prst="rect">
            <a:avLst/>
          </a:prstGeom>
        </p:spPr>
        <p:txBody>
          <a:bodyPr vert="horz" lIns="45720" tIns="0" rIns="45720" bIns="0" anchor="b" anchorCtr="0">
            <a:noAutofit/>
          </a:bodyPr>
          <a:lstStyle>
            <a:lvl1pPr algn="r" rtl="1" eaLnBrk="1" latinLnBrk="0" hangingPunct="1">
              <a:spcBef>
                <a:spcPct val="0"/>
              </a:spcBef>
              <a:buNone/>
              <a:defRPr kumimoji="0" sz="42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GENERIC COLLECTIONS </a:t>
            </a:r>
            <a:b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b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אוספים גנריים שמכילים טיפוסי </a:t>
            </a: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object</a:t>
            </a:r>
            <a:endPar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Tree>
    <p:extLst>
      <p:ext uri="{BB962C8B-B14F-4D97-AF65-F5344CB8AC3E}">
        <p14:creationId xmlns:p14="http://schemas.microsoft.com/office/powerpoint/2010/main" val="837083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לוחית 3"/>
          <p:cNvSpPr/>
          <p:nvPr/>
        </p:nvSpPr>
        <p:spPr>
          <a:xfrm>
            <a:off x="2909994" y="5373216"/>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חומרה</a:t>
            </a:r>
          </a:p>
        </p:txBody>
      </p:sp>
      <p:sp>
        <p:nvSpPr>
          <p:cNvPr id="5" name="לוחית 4"/>
          <p:cNvSpPr/>
          <p:nvPr/>
        </p:nvSpPr>
        <p:spPr>
          <a:xfrm>
            <a:off x="2863544" y="1844824"/>
            <a:ext cx="424847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prstClr val="black"/>
                </a:solidFill>
                <a:latin typeface="Trebuchet MS"/>
                <a:cs typeface="Gisha" panose="020B0502040204020203" pitchFamily="34" charset="-79"/>
              </a:rPr>
              <a:t>יישום</a:t>
            </a:r>
          </a:p>
        </p:txBody>
      </p:sp>
      <p:sp>
        <p:nvSpPr>
          <p:cNvPr id="7" name="TextBox 6"/>
          <p:cNvSpPr txBox="1"/>
          <p:nvPr/>
        </p:nvSpPr>
        <p:spPr>
          <a:xfrm>
            <a:off x="1631504" y="332656"/>
            <a:ext cx="7784768" cy="707886"/>
          </a:xfrm>
          <a:prstGeom prst="rect">
            <a:avLst/>
          </a:prstGeom>
          <a:noFill/>
        </p:spPr>
        <p:txBody>
          <a:bodyPr wrap="square" rtlCol="1">
            <a:spAutoFit/>
          </a:bodyPr>
          <a:lstStyle/>
          <a:p>
            <a:r>
              <a:rPr lang="he-IL" sz="4000"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rPr>
              <a:t>דור חדש ושלישי של מערכות תוכנה</a:t>
            </a:r>
          </a:p>
        </p:txBody>
      </p:sp>
      <p:sp>
        <p:nvSpPr>
          <p:cNvPr id="6" name="לוחית 5"/>
          <p:cNvSpPr/>
          <p:nvPr/>
        </p:nvSpPr>
        <p:spPr>
          <a:xfrm>
            <a:off x="2647520" y="3068960"/>
            <a:ext cx="496855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7200" dirty="0">
                <a:solidFill>
                  <a:srgbClr val="AC66BB">
                    <a:lumMod val="75000"/>
                  </a:srgbClr>
                </a:solidFill>
                <a:latin typeface="Trebuchet MS"/>
              </a:rPr>
              <a:t>.NET</a:t>
            </a:r>
            <a:r>
              <a:rPr lang="he-IL" sz="7200" dirty="0">
                <a:solidFill>
                  <a:prstClr val="black"/>
                </a:solidFill>
                <a:latin typeface="Trebuchet MS"/>
                <a:cs typeface="Gisha" panose="020B0502040204020203" pitchFamily="34" charset="-79"/>
              </a:rPr>
              <a:t> </a:t>
            </a:r>
          </a:p>
        </p:txBody>
      </p:sp>
      <p:sp>
        <p:nvSpPr>
          <p:cNvPr id="8" name="לוחית 7"/>
          <p:cNvSpPr/>
          <p:nvPr/>
        </p:nvSpPr>
        <p:spPr>
          <a:xfrm>
            <a:off x="2567608" y="4221088"/>
            <a:ext cx="4968552"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5400" dirty="0">
                <a:solidFill>
                  <a:prstClr val="black"/>
                </a:solidFill>
                <a:latin typeface="Trebuchet MS"/>
                <a:cs typeface="Gisha" panose="020B0502040204020203" pitchFamily="34" charset="-79"/>
              </a:rPr>
              <a:t>מערכת הפעלה</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a:t>
            </a:fld>
            <a:endParaRPr lang="he-IL">
              <a:solidFill>
                <a:srgbClr val="B13F9A"/>
              </a:solidFill>
              <a:latin typeface="Trebuchet MS"/>
              <a:cs typeface="Gisha" panose="020B0502040204020203" pitchFamily="34" charset="-79"/>
            </a:endParaRPr>
          </a:p>
        </p:txBody>
      </p:sp>
      <p:sp>
        <p:nvSpPr>
          <p:cNvPr id="9" name="Speech Bubble: Rectangle with Corners Rounded 8">
            <a:extLst>
              <a:ext uri="{FF2B5EF4-FFF2-40B4-BE49-F238E27FC236}">
                <a16:creationId xmlns:a16="http://schemas.microsoft.com/office/drawing/2014/main" id="{D25FBC58-0D69-4C26-9FB6-1EB1AF505707}"/>
              </a:ext>
            </a:extLst>
          </p:cNvPr>
          <p:cNvSpPr/>
          <p:nvPr/>
        </p:nvSpPr>
        <p:spPr>
          <a:xfrm>
            <a:off x="8140324" y="1811356"/>
            <a:ext cx="2376264" cy="3600400"/>
          </a:xfrm>
          <a:prstGeom prst="wedgeRoundRectCallout">
            <a:avLst>
              <a:gd name="adj1" fmla="val -82338"/>
              <a:gd name="adj2" fmla="val -711"/>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he-IL" b="1" dirty="0">
                <a:solidFill>
                  <a:prstClr val="black"/>
                </a:solidFill>
                <a:latin typeface="Trebuchet MS"/>
                <a:cs typeface="Gisha" panose="020B0502040204020203" pitchFamily="34" charset="-79"/>
              </a:rPr>
              <a:t>אנחנו נכיר בקורס זה את פלטפורמת </a:t>
            </a:r>
            <a:r>
              <a:rPr lang="en-US" b="1" dirty="0" err="1">
                <a:solidFill>
                  <a:prstClr val="black"/>
                </a:solidFill>
                <a:latin typeface="Trebuchet MS"/>
              </a:rPr>
              <a:t>.Net</a:t>
            </a:r>
            <a:endParaRPr lang="he-IL" b="1" dirty="0">
              <a:solidFill>
                <a:prstClr val="black"/>
              </a:solidFill>
              <a:latin typeface="Trebuchet MS"/>
              <a:cs typeface="Gisha" panose="020B0502040204020203" pitchFamily="34" charset="-79"/>
            </a:endParaRPr>
          </a:p>
          <a:p>
            <a:pPr>
              <a:defRPr/>
            </a:pPr>
            <a:endParaRPr lang="he-IL" b="1" dirty="0">
              <a:solidFill>
                <a:prstClr val="black"/>
              </a:solidFill>
              <a:latin typeface="Trebuchet MS"/>
              <a:cs typeface="Gisha" panose="020B0502040204020203" pitchFamily="34" charset="-79"/>
            </a:endParaRPr>
          </a:p>
          <a:p>
            <a:pPr>
              <a:defRPr/>
            </a:pPr>
            <a:r>
              <a:rPr lang="he-IL" b="1" dirty="0">
                <a:solidFill>
                  <a:prstClr val="black"/>
                </a:solidFill>
                <a:latin typeface="Trebuchet MS"/>
                <a:cs typeface="Gisha" panose="020B0502040204020203" pitchFamily="34" charset="-79"/>
              </a:rPr>
              <a:t>הפלטפורמה תותקן גם במחשבים שמפתחים את היישומים, וגם במחשבים שעליהם ירוצו היישומים.</a:t>
            </a:r>
          </a:p>
        </p:txBody>
      </p:sp>
    </p:spTree>
    <p:extLst>
      <p:ext uri="{BB962C8B-B14F-4D97-AF65-F5344CB8AC3E}">
        <p14:creationId xmlns:p14="http://schemas.microsoft.com/office/powerpoint/2010/main" val="42059094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626328"/>
          </a:xfrm>
        </p:spPr>
        <p:txBody>
          <a:bodyPr/>
          <a:lstStyle/>
          <a:p>
            <a:pPr algn="ctr"/>
            <a:r>
              <a:rPr lang="he-IL" dirty="0"/>
              <a:t>אוספים גנרים שמכילים </a:t>
            </a:r>
            <a:r>
              <a:rPr lang="en-US" dirty="0"/>
              <a:t>Object</a:t>
            </a:r>
            <a:endParaRPr lang="he-IL" dirty="0"/>
          </a:p>
        </p:txBody>
      </p:sp>
      <p:sp>
        <p:nvSpPr>
          <p:cNvPr id="3" name="מציין מיקום תוכן 2"/>
          <p:cNvSpPr>
            <a:spLocks noGrp="1"/>
          </p:cNvSpPr>
          <p:nvPr>
            <p:ph idx="1"/>
          </p:nvPr>
        </p:nvSpPr>
        <p:spPr>
          <a:xfrm>
            <a:off x="1991544" y="980728"/>
            <a:ext cx="7239000" cy="5575520"/>
          </a:xfrm>
        </p:spPr>
        <p:txBody>
          <a:bodyPr>
            <a:normAutofit fontScale="85000" lnSpcReduction="10000"/>
          </a:bodyPr>
          <a:lstStyle/>
          <a:p>
            <a:r>
              <a:rPr lang="he-IL" dirty="0"/>
              <a:t>רעיון הגנריות </a:t>
            </a:r>
            <a:r>
              <a:rPr lang="en-US" dirty="0"/>
              <a:t>(generic)</a:t>
            </a:r>
            <a:r>
              <a:rPr lang="he-IL" dirty="0"/>
              <a:t> הוא חדש יחסית ונרחיב עליו בהמשך (ב</a:t>
            </a:r>
            <a:r>
              <a:rPr lang="en-US" dirty="0"/>
              <a:t>C</a:t>
            </a:r>
            <a:r>
              <a:rPr lang="he-IL" dirty="0"/>
              <a:t>++ כינינו אותו </a:t>
            </a:r>
            <a:r>
              <a:rPr lang="en-US" dirty="0"/>
              <a:t>template</a:t>
            </a:r>
            <a:r>
              <a:rPr lang="he-IL" dirty="0"/>
              <a:t>).</a:t>
            </a:r>
          </a:p>
          <a:p>
            <a:r>
              <a:rPr lang="he-IL" dirty="0"/>
              <a:t>לפני רעיון הגנריות, היו אוספים שיכולים בו זמנית להכיל אובייקטים מטיפוסים שונים שכולם יורשים מטיפוס </a:t>
            </a:r>
            <a:r>
              <a:rPr lang="en-US" dirty="0"/>
              <a:t>OBJECT</a:t>
            </a:r>
            <a:r>
              <a:rPr lang="he-IL" dirty="0"/>
              <a:t>.</a:t>
            </a:r>
            <a:r>
              <a:rPr lang="en-US" dirty="0"/>
              <a:t> </a:t>
            </a:r>
          </a:p>
          <a:p>
            <a:r>
              <a:rPr lang="he-IL" dirty="0"/>
              <a:t>אוספים אלו נמצאים במרחב השמות </a:t>
            </a:r>
            <a:r>
              <a:rPr lang="en-US" dirty="0" err="1"/>
              <a:t>System.Collections</a:t>
            </a:r>
            <a:r>
              <a:rPr lang="he-IL" dirty="0"/>
              <a:t>, לדוגמא:</a:t>
            </a:r>
          </a:p>
          <a:p>
            <a:pPr lvl="1"/>
            <a:r>
              <a:rPr lang="en-US" dirty="0" err="1"/>
              <a:t>ArrayList</a:t>
            </a:r>
            <a:r>
              <a:rPr lang="he-IL" dirty="0"/>
              <a:t> – מערך של </a:t>
            </a:r>
            <a:r>
              <a:rPr lang="en-US" dirty="0"/>
              <a:t>objects</a:t>
            </a:r>
            <a:endParaRPr lang="he-IL" dirty="0"/>
          </a:p>
          <a:p>
            <a:pPr lvl="1"/>
            <a:r>
              <a:rPr lang="en-US" dirty="0" err="1"/>
              <a:t>Hashtable</a:t>
            </a:r>
            <a:r>
              <a:rPr lang="he-IL" dirty="0"/>
              <a:t> </a:t>
            </a:r>
            <a:r>
              <a:rPr lang="en-US" dirty="0"/>
              <a:t>- </a:t>
            </a:r>
            <a:r>
              <a:rPr lang="he-IL" dirty="0"/>
              <a:t>(הטיפוס </a:t>
            </a:r>
            <a:r>
              <a:rPr lang="en-US" dirty="0"/>
              <a:t>Dictionary</a:t>
            </a:r>
            <a:r>
              <a:rPr lang="he-IL" dirty="0"/>
              <a:t> מובנה על טיפוס זה)</a:t>
            </a:r>
          </a:p>
          <a:p>
            <a:endParaRPr lang="he-IL" dirty="0"/>
          </a:p>
          <a:p>
            <a:r>
              <a:rPr lang="he-IL" dirty="0"/>
              <a:t>זה אמנם מאפשר גמישות, אבל גם מגבלה:</a:t>
            </a:r>
          </a:p>
          <a:p>
            <a:pPr lvl="1"/>
            <a:r>
              <a:rPr lang="he-IL" dirty="0"/>
              <a:t>בעיות זמן ריצה – נכנס נתון אחד, וניסיון להוציא אחר</a:t>
            </a:r>
          </a:p>
          <a:p>
            <a:pPr lvl="1"/>
            <a:r>
              <a:rPr lang="he-IL" dirty="0"/>
              <a:t>כל הוצאת נתון – דורשת המרה. ביצוע יקר</a:t>
            </a:r>
          </a:p>
          <a:p>
            <a:pPr lvl="1"/>
            <a:r>
              <a:rPr lang="he-IL" dirty="0"/>
              <a:t>אם מדובר ב</a:t>
            </a:r>
            <a:r>
              <a:rPr lang="en-US" dirty="0" err="1"/>
              <a:t>ValueType</a:t>
            </a:r>
            <a:r>
              <a:rPr lang="en-US" dirty="0"/>
              <a:t> </a:t>
            </a:r>
            <a:r>
              <a:rPr lang="he-IL" dirty="0"/>
              <a:t> אז גם </a:t>
            </a:r>
            <a:r>
              <a:rPr lang="en-US" dirty="0"/>
              <a:t>Boxing</a:t>
            </a:r>
          </a:p>
          <a:p>
            <a:pPr lvl="1"/>
            <a:endParaRPr lang="en-US" dirty="0"/>
          </a:p>
          <a:p>
            <a:r>
              <a:rPr lang="he-IL" sz="2700" dirty="0">
                <a:solidFill>
                  <a:srgbClr val="000000"/>
                </a:solidFill>
              </a:rPr>
              <a:t>לכל איבר באוסף קיימות רק המתודות של </a:t>
            </a:r>
            <a:r>
              <a:rPr lang="en-US" sz="2700" dirty="0">
                <a:solidFill>
                  <a:srgbClr val="000000"/>
                </a:solidFill>
              </a:rPr>
              <a:t>OBJECT</a:t>
            </a:r>
            <a:r>
              <a:rPr lang="he-IL" sz="2700" dirty="0">
                <a:solidFill>
                  <a:srgbClr val="000000"/>
                </a:solidFill>
              </a:rPr>
              <a:t> וזוהי מגבלה</a:t>
            </a:r>
            <a:endParaRPr lang="en-US" sz="2700" dirty="0">
              <a:solidFill>
                <a:srgbClr val="000000"/>
              </a:solidFill>
            </a:endParaRPr>
          </a:p>
          <a:p>
            <a:pPr lvl="1"/>
            <a:endParaRPr lang="he-IL" dirty="0"/>
          </a:p>
          <a:p>
            <a:pPr marL="0" indent="0">
              <a:buNone/>
            </a:pP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036121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16632"/>
            <a:ext cx="7239000" cy="698336"/>
          </a:xfrm>
        </p:spPr>
        <p:txBody>
          <a:bodyPr/>
          <a:lstStyle/>
          <a:p>
            <a:pPr algn="ctr"/>
            <a:r>
              <a:rPr lang="he-IL" dirty="0"/>
              <a:t>האוסף </a:t>
            </a:r>
            <a:r>
              <a:rPr lang="en-US" dirty="0" err="1"/>
              <a:t>A</a:t>
            </a:r>
            <a:r>
              <a:rPr lang="en-US" cap="none" dirty="0" err="1"/>
              <a:t>rray</a:t>
            </a:r>
            <a:r>
              <a:rPr lang="en-US" dirty="0" err="1"/>
              <a:t>L</a:t>
            </a:r>
            <a:r>
              <a:rPr lang="en-US" cap="none" dirty="0" err="1"/>
              <a:t>ist</a:t>
            </a:r>
            <a:endParaRPr lang="he-IL" cap="none" dirty="0"/>
          </a:p>
        </p:txBody>
      </p:sp>
      <p:sp>
        <p:nvSpPr>
          <p:cNvPr id="3" name="מציין מיקום תוכן 2"/>
          <p:cNvSpPr>
            <a:spLocks noGrp="1"/>
          </p:cNvSpPr>
          <p:nvPr>
            <p:ph idx="1"/>
          </p:nvPr>
        </p:nvSpPr>
        <p:spPr>
          <a:xfrm>
            <a:off x="1919536" y="908720"/>
            <a:ext cx="7671048" cy="1512168"/>
          </a:xfrm>
        </p:spPr>
        <p:txBody>
          <a:bodyPr>
            <a:normAutofit/>
          </a:bodyPr>
          <a:lstStyle/>
          <a:p>
            <a:r>
              <a:rPr lang="he-IL" sz="2000" dirty="0"/>
              <a:t>מערך של </a:t>
            </a:r>
            <a:r>
              <a:rPr lang="en-US" sz="2000" dirty="0"/>
              <a:t>OBJECTS </a:t>
            </a:r>
            <a:r>
              <a:rPr lang="he-IL" sz="2000" dirty="0"/>
              <a:t> שיכול להכיל בו זמנית אובייקטים מטיפוסים שונים</a:t>
            </a:r>
          </a:p>
          <a:p>
            <a:r>
              <a:rPr lang="he-IL" sz="2000" dirty="0"/>
              <a:t>לכל איבר במערך יש רק את המתודות של </a:t>
            </a:r>
            <a:r>
              <a:rPr lang="en-US" sz="2000" dirty="0"/>
              <a:t>OBJECT</a:t>
            </a:r>
            <a:endParaRPr lang="he-IL" sz="2000" dirty="0"/>
          </a:p>
          <a:p>
            <a:r>
              <a:rPr lang="he-IL" sz="2000" dirty="0"/>
              <a:t>לאוסף, מוגדרות מתודות כגון </a:t>
            </a:r>
            <a:r>
              <a:rPr lang="en-US" sz="2000" dirty="0"/>
              <a:t>Count, Add, Remove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2279701"/>
            <a:ext cx="6867525"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171</a:t>
            </a:fld>
            <a:endParaRPr lang="he-IL">
              <a:solidFill>
                <a:srgbClr val="B13F9A"/>
              </a:solidFill>
              <a:latin typeface="Trebuchet MS"/>
              <a:cs typeface="Gisha" panose="020B0502040204020203" pitchFamily="34" charset="-79"/>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6C0A2C2-9C81-4B70-9754-65505DF4DB5B}"/>
                  </a:ext>
                </a:extLst>
              </p14:cNvPr>
              <p14:cNvContentPartPr/>
              <p14:nvPr/>
            </p14:nvContentPartPr>
            <p14:xfrm>
              <a:off x="6971410" y="2201958"/>
              <a:ext cx="1766520" cy="374040"/>
            </p14:xfrm>
          </p:contentPart>
        </mc:Choice>
        <mc:Fallback xmlns="">
          <p:pic>
            <p:nvPicPr>
              <p:cNvPr id="10" name="Ink 9">
                <a:extLst>
                  <a:ext uri="{FF2B5EF4-FFF2-40B4-BE49-F238E27FC236}">
                    <a16:creationId xmlns:a16="http://schemas.microsoft.com/office/drawing/2014/main" id="{D6C0A2C2-9C81-4B70-9754-65505DF4DB5B}"/>
                  </a:ext>
                </a:extLst>
              </p:cNvPr>
              <p:cNvPicPr/>
              <p:nvPr/>
            </p:nvPicPr>
            <p:blipFill>
              <a:blip r:embed="rId4"/>
              <a:stretch>
                <a:fillRect/>
              </a:stretch>
            </p:blipFill>
            <p:spPr>
              <a:xfrm>
                <a:off x="6965290" y="2195838"/>
                <a:ext cx="17787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C9768A69-A904-4341-A737-2AC5668F05F1}"/>
                  </a:ext>
                </a:extLst>
              </p14:cNvPr>
              <p14:cNvContentPartPr/>
              <p14:nvPr/>
            </p14:nvContentPartPr>
            <p14:xfrm>
              <a:off x="7089490" y="2420838"/>
              <a:ext cx="200160" cy="364680"/>
            </p14:xfrm>
          </p:contentPart>
        </mc:Choice>
        <mc:Fallback xmlns="">
          <p:pic>
            <p:nvPicPr>
              <p:cNvPr id="13" name="Ink 12">
                <a:extLst>
                  <a:ext uri="{FF2B5EF4-FFF2-40B4-BE49-F238E27FC236}">
                    <a16:creationId xmlns:a16="http://schemas.microsoft.com/office/drawing/2014/main" id="{C9768A69-A904-4341-A737-2AC5668F05F1}"/>
                  </a:ext>
                </a:extLst>
              </p:cNvPr>
              <p:cNvPicPr/>
              <p:nvPr/>
            </p:nvPicPr>
            <p:blipFill>
              <a:blip r:embed="rId6"/>
              <a:stretch>
                <a:fillRect/>
              </a:stretch>
            </p:blipFill>
            <p:spPr>
              <a:xfrm>
                <a:off x="7083370" y="2414718"/>
                <a:ext cx="2124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29" name="Ink 1028">
                <a:extLst>
                  <a:ext uri="{FF2B5EF4-FFF2-40B4-BE49-F238E27FC236}">
                    <a16:creationId xmlns:a16="http://schemas.microsoft.com/office/drawing/2014/main" id="{7E87D5AF-AA7C-450C-A3F5-EDF097A41307}"/>
                  </a:ext>
                </a:extLst>
              </p14:cNvPr>
              <p14:cNvContentPartPr/>
              <p14:nvPr/>
            </p14:nvContentPartPr>
            <p14:xfrm>
              <a:off x="7084810" y="2531358"/>
              <a:ext cx="1195560" cy="1282320"/>
            </p14:xfrm>
          </p:contentPart>
        </mc:Choice>
        <mc:Fallback xmlns="">
          <p:pic>
            <p:nvPicPr>
              <p:cNvPr id="1029" name="Ink 1028">
                <a:extLst>
                  <a:ext uri="{FF2B5EF4-FFF2-40B4-BE49-F238E27FC236}">
                    <a16:creationId xmlns:a16="http://schemas.microsoft.com/office/drawing/2014/main" id="{7E87D5AF-AA7C-450C-A3F5-EDF097A41307}"/>
                  </a:ext>
                </a:extLst>
              </p:cNvPr>
              <p:cNvPicPr/>
              <p:nvPr/>
            </p:nvPicPr>
            <p:blipFill>
              <a:blip r:embed="rId8"/>
              <a:stretch>
                <a:fillRect/>
              </a:stretch>
            </p:blipFill>
            <p:spPr>
              <a:xfrm>
                <a:off x="7078690" y="2525238"/>
                <a:ext cx="1207800" cy="129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30" name="Ink 1029">
                <a:extLst>
                  <a:ext uri="{FF2B5EF4-FFF2-40B4-BE49-F238E27FC236}">
                    <a16:creationId xmlns:a16="http://schemas.microsoft.com/office/drawing/2014/main" id="{A8913C2F-B5E9-4E21-9ECB-78184332FAC7}"/>
                  </a:ext>
                </a:extLst>
              </p14:cNvPr>
              <p14:cNvContentPartPr/>
              <p14:nvPr/>
            </p14:nvContentPartPr>
            <p14:xfrm>
              <a:off x="4281130" y="3995478"/>
              <a:ext cx="947880" cy="59040"/>
            </p14:xfrm>
          </p:contentPart>
        </mc:Choice>
        <mc:Fallback xmlns="">
          <p:pic>
            <p:nvPicPr>
              <p:cNvPr id="1030" name="Ink 1029">
                <a:extLst>
                  <a:ext uri="{FF2B5EF4-FFF2-40B4-BE49-F238E27FC236}">
                    <a16:creationId xmlns:a16="http://schemas.microsoft.com/office/drawing/2014/main" id="{A8913C2F-B5E9-4E21-9ECB-78184332FAC7}"/>
                  </a:ext>
                </a:extLst>
              </p:cNvPr>
              <p:cNvPicPr/>
              <p:nvPr/>
            </p:nvPicPr>
            <p:blipFill>
              <a:blip r:embed="rId10"/>
              <a:stretch>
                <a:fillRect/>
              </a:stretch>
            </p:blipFill>
            <p:spPr>
              <a:xfrm>
                <a:off x="4275010" y="3989358"/>
                <a:ext cx="960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33" name="Ink 1032">
                <a:extLst>
                  <a:ext uri="{FF2B5EF4-FFF2-40B4-BE49-F238E27FC236}">
                    <a16:creationId xmlns:a16="http://schemas.microsoft.com/office/drawing/2014/main" id="{894E47C7-3C4D-408C-B12C-A64E8F2A0977}"/>
                  </a:ext>
                </a:extLst>
              </p14:cNvPr>
              <p14:cNvContentPartPr/>
              <p14:nvPr/>
            </p14:nvContentPartPr>
            <p14:xfrm>
              <a:off x="5016970" y="3572838"/>
              <a:ext cx="129960" cy="212400"/>
            </p14:xfrm>
          </p:contentPart>
        </mc:Choice>
        <mc:Fallback xmlns="">
          <p:pic>
            <p:nvPicPr>
              <p:cNvPr id="1033" name="Ink 1032">
                <a:extLst>
                  <a:ext uri="{FF2B5EF4-FFF2-40B4-BE49-F238E27FC236}">
                    <a16:creationId xmlns:a16="http://schemas.microsoft.com/office/drawing/2014/main" id="{894E47C7-3C4D-408C-B12C-A64E8F2A0977}"/>
                  </a:ext>
                </a:extLst>
              </p:cNvPr>
              <p:cNvPicPr/>
              <p:nvPr/>
            </p:nvPicPr>
            <p:blipFill>
              <a:blip r:embed="rId12"/>
              <a:stretch>
                <a:fillRect/>
              </a:stretch>
            </p:blipFill>
            <p:spPr>
              <a:xfrm>
                <a:off x="5010850" y="3566718"/>
                <a:ext cx="1422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34" name="Ink 1033">
                <a:extLst>
                  <a:ext uri="{FF2B5EF4-FFF2-40B4-BE49-F238E27FC236}">
                    <a16:creationId xmlns:a16="http://schemas.microsoft.com/office/drawing/2014/main" id="{169976B5-18A3-41EA-8333-2A8D9B53B938}"/>
                  </a:ext>
                </a:extLst>
              </p14:cNvPr>
              <p14:cNvContentPartPr/>
              <p14:nvPr/>
            </p14:nvContentPartPr>
            <p14:xfrm>
              <a:off x="5039650" y="3307878"/>
              <a:ext cx="114480" cy="190080"/>
            </p14:xfrm>
          </p:contentPart>
        </mc:Choice>
        <mc:Fallback xmlns="">
          <p:pic>
            <p:nvPicPr>
              <p:cNvPr id="1034" name="Ink 1033">
                <a:extLst>
                  <a:ext uri="{FF2B5EF4-FFF2-40B4-BE49-F238E27FC236}">
                    <a16:creationId xmlns:a16="http://schemas.microsoft.com/office/drawing/2014/main" id="{169976B5-18A3-41EA-8333-2A8D9B53B938}"/>
                  </a:ext>
                </a:extLst>
              </p:cNvPr>
              <p:cNvPicPr/>
              <p:nvPr/>
            </p:nvPicPr>
            <p:blipFill>
              <a:blip r:embed="rId14"/>
              <a:stretch>
                <a:fillRect/>
              </a:stretch>
            </p:blipFill>
            <p:spPr>
              <a:xfrm>
                <a:off x="5033530" y="3301758"/>
                <a:ext cx="126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35" name="Ink 1034">
                <a:extLst>
                  <a:ext uri="{FF2B5EF4-FFF2-40B4-BE49-F238E27FC236}">
                    <a16:creationId xmlns:a16="http://schemas.microsoft.com/office/drawing/2014/main" id="{D3A00E85-86A6-4B1D-9B7F-E51EE8767387}"/>
                  </a:ext>
                </a:extLst>
              </p14:cNvPr>
              <p14:cNvContentPartPr/>
              <p14:nvPr/>
            </p14:nvContentPartPr>
            <p14:xfrm>
              <a:off x="4472650" y="4413438"/>
              <a:ext cx="690480" cy="131400"/>
            </p14:xfrm>
          </p:contentPart>
        </mc:Choice>
        <mc:Fallback xmlns="">
          <p:pic>
            <p:nvPicPr>
              <p:cNvPr id="1035" name="Ink 1034">
                <a:extLst>
                  <a:ext uri="{FF2B5EF4-FFF2-40B4-BE49-F238E27FC236}">
                    <a16:creationId xmlns:a16="http://schemas.microsoft.com/office/drawing/2014/main" id="{D3A00E85-86A6-4B1D-9B7F-E51EE8767387}"/>
                  </a:ext>
                </a:extLst>
              </p:cNvPr>
              <p:cNvPicPr/>
              <p:nvPr/>
            </p:nvPicPr>
            <p:blipFill>
              <a:blip r:embed="rId16"/>
              <a:stretch>
                <a:fillRect/>
              </a:stretch>
            </p:blipFill>
            <p:spPr>
              <a:xfrm>
                <a:off x="4466530" y="4407318"/>
                <a:ext cx="702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36" name="Ink 1035">
                <a:extLst>
                  <a:ext uri="{FF2B5EF4-FFF2-40B4-BE49-F238E27FC236}">
                    <a16:creationId xmlns:a16="http://schemas.microsoft.com/office/drawing/2014/main" id="{AF7B5B01-32C2-4D82-AF25-A48DA3B379FB}"/>
                  </a:ext>
                </a:extLst>
              </p14:cNvPr>
              <p14:cNvContentPartPr/>
              <p14:nvPr/>
            </p14:nvContentPartPr>
            <p14:xfrm>
              <a:off x="3530170" y="4441518"/>
              <a:ext cx="793440" cy="24840"/>
            </p14:xfrm>
          </p:contentPart>
        </mc:Choice>
        <mc:Fallback xmlns="">
          <p:pic>
            <p:nvPicPr>
              <p:cNvPr id="1036" name="Ink 1035">
                <a:extLst>
                  <a:ext uri="{FF2B5EF4-FFF2-40B4-BE49-F238E27FC236}">
                    <a16:creationId xmlns:a16="http://schemas.microsoft.com/office/drawing/2014/main" id="{AF7B5B01-32C2-4D82-AF25-A48DA3B379FB}"/>
                  </a:ext>
                </a:extLst>
              </p:cNvPr>
              <p:cNvPicPr/>
              <p:nvPr/>
            </p:nvPicPr>
            <p:blipFill>
              <a:blip r:embed="rId18"/>
              <a:stretch>
                <a:fillRect/>
              </a:stretch>
            </p:blipFill>
            <p:spPr>
              <a:xfrm>
                <a:off x="3524050" y="4435398"/>
                <a:ext cx="805680" cy="37080"/>
              </a:xfrm>
              <a:prstGeom prst="rect">
                <a:avLst/>
              </a:prstGeom>
            </p:spPr>
          </p:pic>
        </mc:Fallback>
      </mc:AlternateContent>
    </p:spTree>
    <p:extLst>
      <p:ext uri="{BB962C8B-B14F-4D97-AF65-F5344CB8AC3E}">
        <p14:creationId xmlns:p14="http://schemas.microsoft.com/office/powerpoint/2010/main" val="10382187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משנה 4"/>
          <p:cNvSpPr>
            <a:spLocks noGrp="1"/>
          </p:cNvSpPr>
          <p:nvPr>
            <p:ph type="subTitle" idx="1"/>
          </p:nvPr>
        </p:nvSpPr>
        <p:spPr>
          <a:xfrm>
            <a:off x="4878442" y="3539864"/>
            <a:ext cx="5114778" cy="2841464"/>
          </a:xfrm>
        </p:spPr>
        <p:txBody>
          <a:bodyPr>
            <a:normAutofit fontScale="85000" lnSpcReduction="20000"/>
          </a:bodyPr>
          <a:lstStyle/>
          <a:p>
            <a:pPr algn="ctr" rtl="0"/>
            <a:r>
              <a:rPr lang="en-US" sz="6000" dirty="0"/>
              <a:t>List&lt;T&gt;</a:t>
            </a:r>
          </a:p>
          <a:p>
            <a:pPr algn="ctr" rtl="0"/>
            <a:r>
              <a:rPr lang="en-US" sz="6000" dirty="0"/>
              <a:t>Dictionary&lt;T&gt;</a:t>
            </a:r>
          </a:p>
          <a:p>
            <a:pPr algn="ctr" rtl="0"/>
            <a:r>
              <a:rPr lang="en-US" sz="6000" dirty="0"/>
              <a:t>Queue&lt;T&gt;</a:t>
            </a:r>
          </a:p>
          <a:p>
            <a:pPr algn="ctr" rtl="0"/>
            <a:r>
              <a:rPr lang="he-IL" sz="6000" dirty="0"/>
              <a:t>ועוד...</a:t>
            </a:r>
          </a:p>
          <a:p>
            <a:pPr algn="ctr" rtl="0"/>
            <a:endParaRPr lang="en-US" sz="6000" dirty="0"/>
          </a:p>
          <a:p>
            <a:pPr algn="ctr" rtl="0"/>
            <a:endParaRPr lang="en-US" sz="6000"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172</a:t>
            </a:fld>
            <a:endParaRPr lang="he-IL">
              <a:latin typeface="Trebuchet MS"/>
              <a:cs typeface="Gisha" panose="020B0502040204020203" pitchFamily="34" charset="-79"/>
            </a:endParaRPr>
          </a:p>
        </p:txBody>
      </p:sp>
      <p:sp>
        <p:nvSpPr>
          <p:cNvPr id="7" name="כותרת 3">
            <a:extLst>
              <a:ext uri="{FF2B5EF4-FFF2-40B4-BE49-F238E27FC236}">
                <a16:creationId xmlns:a16="http://schemas.microsoft.com/office/drawing/2014/main" id="{110C59E4-9B3A-4E21-AF8F-10CEF91D1F53}"/>
              </a:ext>
            </a:extLst>
          </p:cNvPr>
          <p:cNvSpPr txBox="1">
            <a:spLocks/>
          </p:cNvSpPr>
          <p:nvPr/>
        </p:nvSpPr>
        <p:spPr>
          <a:xfrm>
            <a:off x="4511824" y="476672"/>
            <a:ext cx="5484444" cy="2952328"/>
          </a:xfrm>
          <a:prstGeom prst="rect">
            <a:avLst/>
          </a:prstGeom>
        </p:spPr>
        <p:txBody>
          <a:bodyPr vert="horz" lIns="45720" tIns="0" rIns="45720" bIns="0" anchor="b" anchorCtr="0">
            <a:noAutofit/>
          </a:bodyPr>
          <a:lstStyle>
            <a:lvl1pPr algn="r" rtl="1" eaLnBrk="1" latinLnBrk="0" hangingPunct="1">
              <a:spcBef>
                <a:spcPct val="0"/>
              </a:spcBef>
              <a:buNone/>
              <a:defRPr kumimoji="0" sz="42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Generic COLLECTIONS </a:t>
            </a:r>
            <a:b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b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אוספים גנריים</a:t>
            </a:r>
          </a:p>
        </p:txBody>
      </p:sp>
    </p:spTree>
    <p:extLst>
      <p:ext uri="{BB962C8B-B14F-4D97-AF65-F5344CB8AC3E}">
        <p14:creationId xmlns:p14="http://schemas.microsoft.com/office/powerpoint/2010/main" val="31324365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16632"/>
            <a:ext cx="7239000" cy="698336"/>
          </a:xfrm>
        </p:spPr>
        <p:txBody>
          <a:bodyPr/>
          <a:lstStyle/>
          <a:p>
            <a:pPr algn="ctr"/>
            <a:r>
              <a:rPr lang="he-IL" dirty="0"/>
              <a:t> אוסף גנרי שמושי </a:t>
            </a:r>
            <a:r>
              <a:rPr lang="en-US" dirty="0"/>
              <a:t>List&lt;T&gt;</a:t>
            </a:r>
            <a:endParaRPr lang="he-IL" dirty="0"/>
          </a:p>
        </p:txBody>
      </p:sp>
      <p:sp>
        <p:nvSpPr>
          <p:cNvPr id="6" name="Rectangle 5"/>
          <p:cNvSpPr/>
          <p:nvPr/>
        </p:nvSpPr>
        <p:spPr>
          <a:xfrm>
            <a:off x="2169368" y="3441833"/>
            <a:ext cx="4806556" cy="2975623"/>
          </a:xfrm>
          <a:prstGeom prst="rect">
            <a:avLst/>
          </a:prstGeom>
        </p:spPr>
        <p:txBody>
          <a:bodyPr wrap="square">
            <a:spAutoFit/>
          </a:bodyPr>
          <a:lstStyle/>
          <a:p>
            <a:pPr algn="l" rtl="0">
              <a:lnSpc>
                <a:spcPct val="115000"/>
              </a:lnSpc>
            </a:pPr>
            <a:r>
              <a:rPr lang="en-US" sz="1600" dirty="0">
                <a:solidFill>
                  <a:srgbClr val="2B91AF"/>
                </a:solidFill>
                <a:highlight>
                  <a:srgbClr val="FFFFFF"/>
                </a:highlight>
                <a:latin typeface="Consolas"/>
                <a:ea typeface="Calibri"/>
                <a:cs typeface="Arial"/>
              </a:rPr>
              <a:t>List</a:t>
            </a:r>
            <a:r>
              <a:rPr lang="en-US" sz="1600" dirty="0">
                <a:solidFill>
                  <a:srgbClr val="000000"/>
                </a:solidFill>
                <a:highlight>
                  <a:srgbClr val="FFFFFF"/>
                </a:highlight>
                <a:latin typeface="Consolas"/>
                <a:ea typeface="Calibri"/>
                <a:cs typeface="Arial"/>
              </a:rPr>
              <a:t>&lt;</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&gt; list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List</a:t>
            </a:r>
            <a:r>
              <a:rPr lang="en-US" sz="1600" dirty="0">
                <a:solidFill>
                  <a:srgbClr val="000000"/>
                </a:solidFill>
                <a:highlight>
                  <a:srgbClr val="FFFFFF"/>
                </a:highlight>
                <a:latin typeface="Consolas"/>
                <a:ea typeface="Calibri"/>
                <a:cs typeface="Arial"/>
              </a:rPr>
              <a:t>&lt;</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&gt;();</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list.Add</a:t>
            </a:r>
            <a:r>
              <a:rPr lang="en-US" sz="1600" dirty="0">
                <a:solidFill>
                  <a:srgbClr val="000000"/>
                </a:solidFill>
                <a:highlight>
                  <a:srgbClr val="FFFFFF"/>
                </a:highlight>
                <a:latin typeface="Consolas"/>
                <a:ea typeface="Calibri"/>
                <a:cs typeface="Arial"/>
              </a:rPr>
              <a:t>(12);</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list.Add</a:t>
            </a:r>
            <a:r>
              <a:rPr lang="en-US" sz="1600" dirty="0">
                <a:solidFill>
                  <a:srgbClr val="000000"/>
                </a:solidFill>
                <a:highlight>
                  <a:srgbClr val="FFFFFF"/>
                </a:highlight>
                <a:latin typeface="Consolas"/>
                <a:ea typeface="Calibri"/>
                <a:cs typeface="Arial"/>
              </a:rPr>
              <a:t>(34);</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list.Add</a:t>
            </a:r>
            <a:r>
              <a:rPr lang="en-US" sz="1600" dirty="0">
                <a:solidFill>
                  <a:srgbClr val="000000"/>
                </a:solidFill>
                <a:highlight>
                  <a:srgbClr val="FFFFFF"/>
                </a:highlight>
                <a:latin typeface="Consolas"/>
                <a:ea typeface="Calibri"/>
                <a:cs typeface="Arial"/>
              </a:rPr>
              <a:t>(25);</a:t>
            </a:r>
          </a:p>
          <a:p>
            <a:pPr algn="l" rtl="0">
              <a:lnSpc>
                <a:spcPct val="115000"/>
              </a:lnSpc>
            </a:pPr>
            <a:r>
              <a:rPr lang="en-US" sz="1600" dirty="0" err="1">
                <a:solidFill>
                  <a:srgbClr val="000000"/>
                </a:solidFill>
                <a:highlight>
                  <a:srgbClr val="FFFFFF"/>
                </a:highlight>
                <a:latin typeface="Consolas"/>
                <a:ea typeface="Calibri"/>
                <a:cs typeface="Arial"/>
              </a:rPr>
              <a:t>list.Sort</a:t>
            </a:r>
            <a:r>
              <a:rPr lang="en-US" sz="1600" dirty="0">
                <a:solidFill>
                  <a:srgbClr val="000000"/>
                </a:solidFill>
                <a:highlight>
                  <a:srgbClr val="FFFFFF"/>
                </a:highlight>
                <a:latin typeface="Consolas"/>
                <a:ea typeface="Calibri"/>
                <a:cs typeface="Arial"/>
              </a:rPr>
              <a:t>();</a:t>
            </a: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FF"/>
                </a:solidFill>
                <a:highlight>
                  <a:srgbClr val="FFFFFF"/>
                </a:highlight>
                <a:latin typeface="Consolas"/>
                <a:ea typeface="Calibri"/>
                <a:cs typeface="Arial"/>
              </a:rPr>
              <a:t>for</a:t>
            </a:r>
            <a:r>
              <a:rPr lang="en-US" sz="1600" dirty="0">
                <a:solidFill>
                  <a:srgbClr val="000000"/>
                </a:solidFill>
                <a:highlight>
                  <a:srgbClr val="FFFFFF"/>
                </a:highlight>
                <a:latin typeface="Consolas"/>
                <a:ea typeface="Calibri"/>
                <a:cs typeface="Arial"/>
              </a:rPr>
              <a:t> (</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 0;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&lt; </a:t>
            </a:r>
            <a:r>
              <a:rPr lang="en-US" sz="1600" dirty="0" err="1">
                <a:solidFill>
                  <a:srgbClr val="000000"/>
                </a:solidFill>
                <a:highlight>
                  <a:srgbClr val="FFFFFF"/>
                </a:highlight>
                <a:latin typeface="Consolas"/>
                <a:ea typeface="Calibri"/>
                <a:cs typeface="Arial"/>
              </a:rPr>
              <a:t>list.</a:t>
            </a:r>
            <a:r>
              <a:rPr lang="en-US" sz="1600" dirty="0" err="1">
                <a:solidFill>
                  <a:srgbClr val="000000"/>
                </a:solidFill>
                <a:highlight>
                  <a:srgbClr val="FFFF00"/>
                </a:highlight>
                <a:latin typeface="Consolas"/>
                <a:ea typeface="Calibri"/>
                <a:cs typeface="Arial"/>
              </a:rPr>
              <a:t>Count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(list[</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spcAft>
                <a:spcPts val="1000"/>
              </a:spcAft>
            </a:pP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p:txBody>
      </p:sp>
      <p:sp>
        <p:nvSpPr>
          <p:cNvPr id="7" name="מציין מיקום תוכן 2"/>
          <p:cNvSpPr>
            <a:spLocks noGrp="1"/>
          </p:cNvSpPr>
          <p:nvPr>
            <p:ph idx="1"/>
          </p:nvPr>
        </p:nvSpPr>
        <p:spPr>
          <a:xfrm>
            <a:off x="2169368" y="1021313"/>
            <a:ext cx="7239000" cy="2559313"/>
          </a:xfrm>
        </p:spPr>
        <p:txBody>
          <a:bodyPr>
            <a:normAutofit fontScale="85000" lnSpcReduction="20000"/>
          </a:bodyPr>
          <a:lstStyle/>
          <a:p>
            <a:r>
              <a:rPr lang="he-IL" sz="2000" dirty="0"/>
              <a:t>בשונה מ </a:t>
            </a:r>
            <a:r>
              <a:rPr lang="en-US" sz="2000" dirty="0" err="1"/>
              <a:t>ArrayList</a:t>
            </a:r>
            <a:r>
              <a:rPr lang="he-IL" sz="2000" dirty="0"/>
              <a:t> שהוא אוסף שמכיל בו זמנית איברים מטיפוסים שונים שכולם יורשים מ </a:t>
            </a:r>
            <a:r>
              <a:rPr lang="en-US" sz="2000" dirty="0"/>
              <a:t>object</a:t>
            </a:r>
            <a:r>
              <a:rPr lang="he-IL" sz="2000" dirty="0"/>
              <a:t>, אזי </a:t>
            </a:r>
            <a:r>
              <a:rPr lang="en-US" sz="2000" dirty="0"/>
              <a:t>List&lt;T&gt;</a:t>
            </a:r>
            <a:r>
              <a:rPr lang="he-IL" sz="2000" dirty="0"/>
              <a:t> הוא אוסף שהגדרתו היא גנרית עבור טיפוסים שונים. כלומר ניתן להגדיר אוספים מטיפוסים שונים כאשר כל אוסף מכיל ערכים מאותו טיפוס.</a:t>
            </a:r>
          </a:p>
          <a:p>
            <a:r>
              <a:rPr lang="he-IL" sz="2000" dirty="0"/>
              <a:t>אוסף זה משמש להחזקת ערכים מטיפוס </a:t>
            </a:r>
            <a:r>
              <a:rPr lang="en-US" sz="2000" dirty="0"/>
              <a:t>T</a:t>
            </a:r>
            <a:r>
              <a:rPr lang="he-IL" sz="2000" dirty="0"/>
              <a:t> בתוך רשימה והינו אוסף בר השוואה</a:t>
            </a:r>
          </a:p>
          <a:p>
            <a:r>
              <a:rPr lang="he-IL" sz="2000" dirty="0"/>
              <a:t>מאחר וזהו אוסף בר השוואה, ניתן למיין אותו וקיימת עבורו המתודה </a:t>
            </a:r>
            <a:r>
              <a:rPr lang="en-US" sz="2000" dirty="0"/>
              <a:t>Sort()</a:t>
            </a:r>
          </a:p>
          <a:p>
            <a:r>
              <a:rPr lang="he-IL" sz="2000" dirty="0"/>
              <a:t>מאפיין </a:t>
            </a:r>
            <a:r>
              <a:rPr lang="en-US" sz="2000" dirty="0"/>
              <a:t>Count</a:t>
            </a:r>
            <a:r>
              <a:rPr lang="he-IL" sz="2000" dirty="0"/>
              <a:t> לגודל האוסף</a:t>
            </a:r>
          </a:p>
          <a:p>
            <a:r>
              <a:rPr lang="he-IL" sz="2000" dirty="0"/>
              <a:t>מתודת </a:t>
            </a:r>
            <a:r>
              <a:rPr lang="en-US" sz="2000" dirty="0"/>
              <a:t>Remove()</a:t>
            </a:r>
            <a:r>
              <a:rPr lang="he-IL" sz="2000" dirty="0"/>
              <a:t> למחיקה מהאוסף</a:t>
            </a:r>
          </a:p>
          <a:p>
            <a:r>
              <a:rPr lang="he-IL" sz="2000" dirty="0"/>
              <a:t>מתודת </a:t>
            </a:r>
            <a:r>
              <a:rPr lang="en-US" sz="2000" dirty="0"/>
              <a:t>Add()</a:t>
            </a:r>
            <a:r>
              <a:rPr lang="he-IL" sz="2000" dirty="0"/>
              <a:t> להוספה לאוסף.</a:t>
            </a:r>
          </a:p>
          <a:p>
            <a:endParaRPr lang="he-IL" sz="2000"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173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132109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76264" y="188640"/>
            <a:ext cx="7848872" cy="698336"/>
          </a:xfrm>
        </p:spPr>
        <p:txBody>
          <a:bodyPr>
            <a:normAutofit/>
          </a:bodyPr>
          <a:lstStyle/>
          <a:p>
            <a:r>
              <a:rPr lang="he-IL" dirty="0"/>
              <a:t>אוספים גנריים המוגדרים מראש  ב</a:t>
            </a:r>
            <a:r>
              <a:rPr lang="en-US" dirty="0"/>
              <a:t>C</a:t>
            </a:r>
            <a:r>
              <a:rPr lang="he-IL" dirty="0"/>
              <a:t>#</a:t>
            </a:r>
          </a:p>
        </p:txBody>
      </p:sp>
      <p:sp>
        <p:nvSpPr>
          <p:cNvPr id="3" name="מציין מיקום תוכן 2"/>
          <p:cNvSpPr>
            <a:spLocks noGrp="1"/>
          </p:cNvSpPr>
          <p:nvPr>
            <p:ph idx="1"/>
          </p:nvPr>
        </p:nvSpPr>
        <p:spPr>
          <a:xfrm>
            <a:off x="2207568" y="1196752"/>
            <a:ext cx="6912768" cy="5359496"/>
          </a:xfrm>
        </p:spPr>
        <p:txBody>
          <a:bodyPr>
            <a:normAutofit fontScale="77500" lnSpcReduction="20000"/>
          </a:bodyPr>
          <a:lstStyle/>
          <a:p>
            <a:r>
              <a:rPr lang="en-US" dirty="0"/>
              <a:t>List&lt;T&gt;</a:t>
            </a:r>
            <a:r>
              <a:rPr lang="he-IL" dirty="0"/>
              <a:t> - רשימה</a:t>
            </a:r>
            <a:endParaRPr lang="en-US" dirty="0"/>
          </a:p>
          <a:p>
            <a:r>
              <a:rPr lang="en-US" dirty="0" err="1"/>
              <a:t>LinkedList</a:t>
            </a:r>
            <a:r>
              <a:rPr lang="en-US" dirty="0"/>
              <a:t>&lt;T&gt;</a:t>
            </a:r>
            <a:r>
              <a:rPr lang="he-IL" dirty="0"/>
              <a:t> - רשימה מקושרת</a:t>
            </a:r>
          </a:p>
          <a:p>
            <a:r>
              <a:rPr lang="en-US" dirty="0"/>
              <a:t>Stack&lt;T&gt;</a:t>
            </a:r>
            <a:r>
              <a:rPr lang="he-IL" dirty="0"/>
              <a:t> - מחסנית</a:t>
            </a:r>
          </a:p>
          <a:p>
            <a:r>
              <a:rPr lang="en-US" dirty="0"/>
              <a:t>Queue&lt;T&gt;</a:t>
            </a:r>
            <a:r>
              <a:rPr lang="he-IL" dirty="0"/>
              <a:t> - תור</a:t>
            </a:r>
          </a:p>
          <a:p>
            <a:r>
              <a:rPr lang="en-US" dirty="0" err="1"/>
              <a:t>SortedDictionery</a:t>
            </a:r>
            <a:r>
              <a:rPr lang="en-US" dirty="0"/>
              <a:t>&lt;</a:t>
            </a:r>
            <a:r>
              <a:rPr lang="en-US" dirty="0" err="1"/>
              <a:t>Tkey</a:t>
            </a:r>
            <a:r>
              <a:rPr lang="en-US" dirty="0"/>
              <a:t>, </a:t>
            </a:r>
            <a:r>
              <a:rPr lang="en-US" dirty="0" err="1"/>
              <a:t>Tvalue</a:t>
            </a:r>
            <a:r>
              <a:rPr lang="en-US" dirty="0"/>
              <a:t>&gt;</a:t>
            </a:r>
            <a:r>
              <a:rPr lang="he-IL" dirty="0"/>
              <a:t> </a:t>
            </a:r>
          </a:p>
          <a:p>
            <a:r>
              <a:rPr lang="en-US" dirty="0" err="1"/>
              <a:t>SortedList</a:t>
            </a:r>
            <a:r>
              <a:rPr lang="en-US" dirty="0"/>
              <a:t>&lt;</a:t>
            </a:r>
            <a:r>
              <a:rPr lang="en-US" dirty="0" err="1"/>
              <a:t>Tkey</a:t>
            </a:r>
            <a:r>
              <a:rPr lang="en-US" dirty="0"/>
              <a:t>, </a:t>
            </a:r>
            <a:r>
              <a:rPr lang="en-US" dirty="0" err="1"/>
              <a:t>Tvalue</a:t>
            </a:r>
            <a:r>
              <a:rPr lang="en-US" dirty="0"/>
              <a:t>&gt;</a:t>
            </a:r>
            <a:r>
              <a:rPr lang="he-IL" dirty="0"/>
              <a:t> </a:t>
            </a:r>
          </a:p>
          <a:p>
            <a:r>
              <a:rPr lang="he-IL" dirty="0"/>
              <a:t>הממשק </a:t>
            </a:r>
            <a:r>
              <a:rPr lang="en-US" dirty="0"/>
              <a:t> - </a:t>
            </a:r>
            <a:r>
              <a:rPr lang="en-US" dirty="0" err="1"/>
              <a:t>IEnumerable</a:t>
            </a:r>
            <a:r>
              <a:rPr lang="en-US" dirty="0"/>
              <a:t>&lt;T&gt;</a:t>
            </a:r>
            <a:r>
              <a:rPr lang="he-IL" dirty="0"/>
              <a:t>טיפוס כללי בר מניה</a:t>
            </a:r>
          </a:p>
          <a:p>
            <a:r>
              <a:rPr lang="en-US" dirty="0" err="1"/>
              <a:t>Dictionery</a:t>
            </a:r>
            <a:r>
              <a:rPr lang="en-US" dirty="0"/>
              <a:t>&lt;</a:t>
            </a:r>
            <a:r>
              <a:rPr lang="en-US" dirty="0" err="1"/>
              <a:t>Tkey</a:t>
            </a:r>
            <a:r>
              <a:rPr lang="en-US" dirty="0"/>
              <a:t>, </a:t>
            </a:r>
            <a:r>
              <a:rPr lang="en-US" dirty="0" err="1"/>
              <a:t>Tvalue</a:t>
            </a:r>
            <a:r>
              <a:rPr lang="en-US" dirty="0"/>
              <a:t>&gt;</a:t>
            </a:r>
            <a:r>
              <a:rPr lang="he-IL" dirty="0"/>
              <a:t>:</a:t>
            </a:r>
          </a:p>
          <a:p>
            <a:pPr lvl="1"/>
            <a:r>
              <a:rPr lang="he-IL" dirty="0"/>
              <a:t>מבנה נתונים ממויין שמכיל שני ערכים עבור כל אחד מהעצמים שבו:</a:t>
            </a:r>
          </a:p>
          <a:p>
            <a:pPr lvl="2"/>
            <a:r>
              <a:rPr lang="he-IL" dirty="0"/>
              <a:t>מפתח </a:t>
            </a:r>
          </a:p>
          <a:p>
            <a:pPr lvl="2"/>
            <a:r>
              <a:rPr lang="he-IL" dirty="0"/>
              <a:t>הערך עצמו</a:t>
            </a:r>
          </a:p>
          <a:p>
            <a:pPr lvl="1"/>
            <a:r>
              <a:rPr lang="he-IL" dirty="0"/>
              <a:t>יתרונו: גישה מהירה באמצעות המפתח, שהוא חח"ע</a:t>
            </a:r>
          </a:p>
          <a:p>
            <a:pPr marL="0" indent="0">
              <a:buNone/>
            </a:pPr>
            <a:endParaRPr lang="he-IL" dirty="0"/>
          </a:p>
          <a:p>
            <a:endParaRPr lang="he-IL" dirty="0"/>
          </a:p>
          <a:p>
            <a:r>
              <a:rPr lang="he-IL" dirty="0"/>
              <a:t>ואיפה כולם מוגדרים?</a:t>
            </a:r>
          </a:p>
          <a:p>
            <a:pPr marL="0" indent="0">
              <a:buNone/>
            </a:pPr>
            <a:r>
              <a:rPr lang="he-IL" dirty="0"/>
              <a:t> ב </a:t>
            </a:r>
            <a:r>
              <a:rPr lang="en-US" dirty="0"/>
              <a:t>namespace </a:t>
            </a:r>
            <a:r>
              <a:rPr lang="en-US" dirty="0" err="1"/>
              <a:t>System.Collections.Generic</a:t>
            </a:r>
            <a:endParaRPr lang="he-IL" dirty="0"/>
          </a:p>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174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558900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he-IL" dirty="0"/>
              <a:t>אופרטורים</a:t>
            </a:r>
          </a:p>
        </p:txBody>
      </p:sp>
      <p:sp>
        <p:nvSpPr>
          <p:cNvPr id="5" name="כותרת משנה 4"/>
          <p:cNvSpPr>
            <a:spLocks noGrp="1"/>
          </p:cNvSpPr>
          <p:nvPr>
            <p:ph type="subTitle" idx="1"/>
          </p:nvPr>
        </p:nvSpPr>
        <p:spPr/>
        <p:txBody>
          <a:bodyPr>
            <a:normAutofit/>
          </a:bodyPr>
          <a:lstStyle/>
          <a:p>
            <a:pPr algn="ctr"/>
            <a:r>
              <a:rPr lang="en-US" sz="4800" b="1" dirty="0"/>
              <a:t>Operators</a:t>
            </a:r>
            <a:endParaRPr lang="he-IL" sz="4800" b="1" dirty="0"/>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175</a:t>
            </a:fld>
            <a:endParaRPr lang="he-IL">
              <a:latin typeface="Trebuchet MS"/>
              <a:cs typeface="Gisha" panose="020B0502040204020203" pitchFamily="34" charset="-79"/>
            </a:endParaRPr>
          </a:p>
        </p:txBody>
      </p:sp>
      <p:sp>
        <p:nvSpPr>
          <p:cNvPr id="3" name="Thought Bubble: Cloud 2">
            <a:extLst>
              <a:ext uri="{FF2B5EF4-FFF2-40B4-BE49-F238E27FC236}">
                <a16:creationId xmlns:a16="http://schemas.microsoft.com/office/drawing/2014/main" id="{6E421510-0B87-4009-B625-5C54C3974583}"/>
              </a:ext>
            </a:extLst>
          </p:cNvPr>
          <p:cNvSpPr/>
          <p:nvPr/>
        </p:nvSpPr>
        <p:spPr>
          <a:xfrm>
            <a:off x="3393665" y="1192680"/>
            <a:ext cx="1656184" cy="864096"/>
          </a:xfrm>
          <a:prstGeom prst="cloudCallout">
            <a:avLst>
              <a:gd name="adj1" fmla="val 63158"/>
              <a:gd name="adj2" fmla="val 1638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9557567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79576" y="396807"/>
            <a:ext cx="7239000" cy="782960"/>
          </a:xfrm>
        </p:spPr>
        <p:txBody>
          <a:bodyPr/>
          <a:lstStyle/>
          <a:p>
            <a:pPr algn="ctr"/>
            <a:r>
              <a:rPr lang="he-IL" dirty="0"/>
              <a:t>תחליף לאופרטור [</a:t>
            </a:r>
            <a:r>
              <a:rPr lang="en-US" dirty="0"/>
              <a:t> </a:t>
            </a:r>
            <a:r>
              <a:rPr lang="he-IL" dirty="0"/>
              <a:t>] - </a:t>
            </a:r>
            <a:r>
              <a:rPr lang="en-US" dirty="0"/>
              <a:t>indexer</a:t>
            </a:r>
            <a:endParaRPr lang="he-IL" dirty="0"/>
          </a:p>
        </p:txBody>
      </p:sp>
      <p:sp>
        <p:nvSpPr>
          <p:cNvPr id="3" name="מציין מיקום תוכן 2"/>
          <p:cNvSpPr>
            <a:spLocks noGrp="1"/>
          </p:cNvSpPr>
          <p:nvPr>
            <p:ph idx="1"/>
          </p:nvPr>
        </p:nvSpPr>
        <p:spPr/>
        <p:txBody>
          <a:bodyPr>
            <a:normAutofit fontScale="92500" lnSpcReduction="10000"/>
          </a:bodyPr>
          <a:lstStyle/>
          <a:p>
            <a:r>
              <a:rPr lang="he-IL" dirty="0"/>
              <a:t>שימו לב - במקרה הזה - תחליף ולא חפיפה!</a:t>
            </a:r>
          </a:p>
          <a:p>
            <a:r>
              <a:rPr lang="he-IL" dirty="0"/>
              <a:t>הגדרה של מאפיין מיוחד שנקרא </a:t>
            </a:r>
            <a:r>
              <a:rPr lang="en-US" dirty="0"/>
              <a:t>INDEXER</a:t>
            </a:r>
            <a:r>
              <a:rPr lang="he-IL" dirty="0"/>
              <a:t> שמאפשר גישה למחלקה עצמה באמצעות סוגריים מרובעים[] ואינדקס.</a:t>
            </a:r>
          </a:p>
          <a:p>
            <a:pPr marL="0" indent="0" algn="l" rtl="0">
              <a:buNone/>
            </a:pPr>
            <a:r>
              <a:rPr lang="en-US" b="1" dirty="0">
                <a:effectLst>
                  <a:outerShdw blurRad="38100" dist="38100" dir="2700000" algn="tl">
                    <a:srgbClr val="000000">
                      <a:alpha val="43137"/>
                    </a:srgbClr>
                  </a:outerShdw>
                </a:effectLst>
              </a:rPr>
              <a:t>public</a:t>
            </a:r>
            <a:r>
              <a:rPr lang="en-US" dirty="0">
                <a:effectLst>
                  <a:outerShdw blurRad="38100" dist="38100" dir="2700000" algn="tl">
                    <a:srgbClr val="000000">
                      <a:alpha val="43137"/>
                    </a:srgbClr>
                  </a:outerShdw>
                </a:effectLst>
              </a:rPr>
              <a:t> </a:t>
            </a:r>
            <a:r>
              <a:rPr lang="en-US" dirty="0"/>
              <a:t>type </a:t>
            </a:r>
            <a:r>
              <a:rPr lang="en-US" b="1" dirty="0">
                <a:effectLst>
                  <a:outerShdw blurRad="38100" dist="38100" dir="2700000" algn="tl">
                    <a:srgbClr val="000000">
                      <a:alpha val="43137"/>
                    </a:srgbClr>
                  </a:outerShdw>
                </a:effectLst>
              </a:rPr>
              <a:t>this</a:t>
            </a:r>
            <a:r>
              <a:rPr lang="en-US" dirty="0"/>
              <a:t> </a:t>
            </a:r>
            <a:r>
              <a:rPr lang="en-US" b="1" dirty="0">
                <a:effectLst>
                  <a:outerShdw blurRad="38100" dist="38100" dir="2700000" algn="tl">
                    <a:srgbClr val="000000">
                      <a:alpha val="43137"/>
                    </a:srgbClr>
                  </a:outerShdw>
                </a:effectLst>
              </a:rPr>
              <a:t>[</a:t>
            </a:r>
            <a:r>
              <a:rPr lang="en-US" dirty="0"/>
              <a:t>type index</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	get {</a:t>
            </a:r>
          </a:p>
          <a:p>
            <a:pPr marL="0" indent="0" algn="l" rtl="0">
              <a:buNone/>
            </a:pPr>
            <a:r>
              <a:rPr lang="en-US" dirty="0"/>
              <a:t>		</a:t>
            </a:r>
            <a:r>
              <a:rPr lang="en-US" b="1" dirty="0">
                <a:effectLst>
                  <a:outerShdw blurRad="38100" dist="38100" dir="2700000" algn="tl">
                    <a:srgbClr val="000000">
                      <a:alpha val="43137"/>
                    </a:srgbClr>
                  </a:outerShdw>
                </a:effectLst>
              </a:rPr>
              <a:t>return</a:t>
            </a:r>
            <a:r>
              <a:rPr lang="en-US" dirty="0">
                <a:effectLst>
                  <a:outerShdw blurRad="38100" dist="38100" dir="2700000" algn="tl">
                    <a:srgbClr val="000000">
                      <a:alpha val="43137"/>
                    </a:srgbClr>
                  </a:outerShdw>
                </a:effectLst>
              </a:rPr>
              <a:t> </a:t>
            </a:r>
            <a:r>
              <a:rPr lang="en-US" dirty="0"/>
              <a:t>type</a:t>
            </a:r>
            <a:r>
              <a:rPr lang="en-US" b="1" dirty="0">
                <a:effectLst>
                  <a:outerShdw blurRad="38100" dist="38100" dir="2700000" algn="tl">
                    <a:srgbClr val="000000">
                      <a:alpha val="43137"/>
                    </a:srgbClr>
                  </a:outerShdw>
                </a:effectLst>
              </a:rPr>
              <a:t>;</a:t>
            </a:r>
          </a:p>
          <a:p>
            <a:pPr marL="0" indent="0" algn="l" rtl="0">
              <a:buNone/>
            </a:pPr>
            <a:r>
              <a:rPr lang="en-US" dirty="0"/>
              <a:t>	</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	set {</a:t>
            </a:r>
          </a:p>
          <a:p>
            <a:pPr marL="0" indent="0" algn="l" rtl="0">
              <a:buNone/>
            </a:pPr>
            <a:r>
              <a:rPr lang="en-US" dirty="0"/>
              <a:t>		</a:t>
            </a:r>
            <a:r>
              <a:rPr lang="en-US" dirty="0" err="1"/>
              <a:t>m_value</a:t>
            </a:r>
            <a:r>
              <a:rPr lang="en-US" dirty="0"/>
              <a:t> </a:t>
            </a:r>
            <a:r>
              <a:rPr lang="en-US" b="1" dirty="0">
                <a:effectLst>
                  <a:outerShdw blurRad="38100" dist="38100" dir="2700000" algn="tl">
                    <a:srgbClr val="000000">
                      <a:alpha val="43137"/>
                    </a:srgbClr>
                  </a:outerShdw>
                </a:effectLst>
              </a:rPr>
              <a:t>= value;</a:t>
            </a:r>
          </a:p>
          <a:p>
            <a:pPr marL="0" indent="0" algn="l" rtl="0">
              <a:buNone/>
            </a:pPr>
            <a:r>
              <a:rPr lang="en-US" dirty="0"/>
              <a:t>	</a:t>
            </a:r>
            <a:r>
              <a:rPr lang="en-US" b="1" dirty="0">
                <a:effectLst>
                  <a:outerShdw blurRad="38100" dist="38100" dir="2700000" algn="tl">
                    <a:srgbClr val="000000">
                      <a:alpha val="43137"/>
                    </a:srgbClr>
                  </a:outerShdw>
                </a:effectLst>
              </a:rPr>
              <a:t>}</a:t>
            </a:r>
          </a:p>
          <a:p>
            <a:pPr marL="0" indent="0" algn="l" rtl="0">
              <a:buNone/>
            </a:pPr>
            <a:r>
              <a:rPr lang="en-US" b="1" dirty="0">
                <a:effectLst>
                  <a:outerShdw blurRad="38100" dist="38100" dir="2700000" algn="tl">
                    <a:srgbClr val="000000">
                      <a:alpha val="43137"/>
                    </a:srgbClr>
                  </a:outerShdw>
                </a:effectLst>
              </a:rPr>
              <a:t>}</a:t>
            </a:r>
            <a:endParaRPr lang="he-IL" b="1" dirty="0">
              <a:effectLst>
                <a:outerShdw blurRad="38100" dist="38100" dir="2700000" algn="tl">
                  <a:srgbClr val="000000">
                    <a:alpha val="43137"/>
                  </a:srgbClr>
                </a:outerShdw>
              </a:effectLst>
            </a:endParaRP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176</a:t>
            </a:fld>
            <a:endParaRPr lang="he-IL">
              <a:solidFill>
                <a:srgbClr val="B13F9A"/>
              </a:solidFill>
              <a:latin typeface="Trebuchet MS"/>
              <a:cs typeface="Gisha" panose="020B0502040204020203" pitchFamily="34" charset="-79"/>
            </a:endParaRPr>
          </a:p>
        </p:txBody>
      </p:sp>
      <p:sp>
        <p:nvSpPr>
          <p:cNvPr id="7" name="Thought Bubble: Cloud 6">
            <a:extLst>
              <a:ext uri="{FF2B5EF4-FFF2-40B4-BE49-F238E27FC236}">
                <a16:creationId xmlns:a16="http://schemas.microsoft.com/office/drawing/2014/main" id="{BEFE16FA-C86D-4690-AF7F-73E45C3BA1E1}"/>
              </a:ext>
            </a:extLst>
          </p:cNvPr>
          <p:cNvSpPr/>
          <p:nvPr/>
        </p:nvSpPr>
        <p:spPr>
          <a:xfrm>
            <a:off x="7241524" y="3861048"/>
            <a:ext cx="1656184" cy="864096"/>
          </a:xfrm>
          <a:prstGeom prst="cloudCallout">
            <a:avLst>
              <a:gd name="adj1" fmla="val 63158"/>
              <a:gd name="adj2" fmla="val 1638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5837134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2063552" y="207035"/>
            <a:ext cx="7239000" cy="626328"/>
          </a:xfrm>
        </p:spPr>
        <p:txBody>
          <a:bodyPr/>
          <a:lstStyle/>
          <a:p>
            <a:pPr algn="ctr"/>
            <a:r>
              <a:rPr lang="he-IL" dirty="0"/>
              <a:t>דוגמא פשוטה לשימוש ב </a:t>
            </a:r>
            <a:r>
              <a:rPr lang="en-US" dirty="0"/>
              <a:t>INDEXER</a:t>
            </a:r>
            <a:endParaRPr lang="he-IL" dirty="0"/>
          </a:p>
        </p:txBody>
      </p:sp>
      <p:sp>
        <p:nvSpPr>
          <p:cNvPr id="2" name="Content Placeholder 1"/>
          <p:cNvSpPr>
            <a:spLocks noGrp="1"/>
          </p:cNvSpPr>
          <p:nvPr>
            <p:ph idx="1"/>
          </p:nvPr>
        </p:nvSpPr>
        <p:spPr>
          <a:xfrm>
            <a:off x="6096000" y="972159"/>
            <a:ext cx="4176464" cy="5795043"/>
          </a:xfrm>
        </p:spPr>
        <p:style>
          <a:lnRef idx="2">
            <a:schemeClr val="accent2"/>
          </a:lnRef>
          <a:fillRef idx="1">
            <a:schemeClr val="lt1"/>
          </a:fillRef>
          <a:effectRef idx="0">
            <a:schemeClr val="accent2"/>
          </a:effectRef>
          <a:fontRef idx="minor">
            <a:schemeClr val="dk1"/>
          </a:fontRef>
        </p:style>
        <p:txBody>
          <a:bodyPr>
            <a:noAutofit/>
          </a:bodyPr>
          <a:lstStyle/>
          <a:p>
            <a:pPr algn="l" rtl="0">
              <a:buNone/>
            </a:pPr>
            <a:r>
              <a:rPr lang="en-US" sz="2000" dirty="0">
                <a:solidFill>
                  <a:schemeClr val="tx1"/>
                </a:solidFill>
              </a:rPr>
              <a:t>using System;</a:t>
            </a:r>
          </a:p>
          <a:p>
            <a:pPr algn="l" rtl="0">
              <a:buNone/>
            </a:pPr>
            <a:r>
              <a:rPr lang="en-US" sz="2000" dirty="0">
                <a:solidFill>
                  <a:schemeClr val="tx1"/>
                </a:solidFill>
              </a:rPr>
              <a:t>using </a:t>
            </a:r>
            <a:r>
              <a:rPr lang="en-US" sz="2000" dirty="0" err="1">
                <a:solidFill>
                  <a:schemeClr val="tx1"/>
                </a:solidFill>
              </a:rPr>
              <a:t>System.Collections.Generic</a:t>
            </a:r>
            <a:r>
              <a:rPr lang="en-US" sz="2000" dirty="0">
                <a:solidFill>
                  <a:schemeClr val="tx1"/>
                </a:solidFill>
              </a:rPr>
              <a:t>;</a:t>
            </a:r>
          </a:p>
          <a:p>
            <a:pPr algn="l" rtl="0">
              <a:buNone/>
            </a:pPr>
            <a:r>
              <a:rPr lang="en-US" sz="2000" dirty="0">
                <a:solidFill>
                  <a:schemeClr val="tx1"/>
                </a:solidFill>
              </a:rPr>
              <a:t>namespace </a:t>
            </a:r>
            <a:r>
              <a:rPr lang="en-US" sz="2000" dirty="0" err="1">
                <a:solidFill>
                  <a:schemeClr val="tx1"/>
                </a:solidFill>
              </a:rPr>
              <a:t>Csharp</a:t>
            </a:r>
            <a:r>
              <a:rPr lang="en-US" sz="2000" dirty="0">
                <a:solidFill>
                  <a:schemeClr val="tx1"/>
                </a:solidFill>
              </a:rPr>
              <a:t> {</a:t>
            </a:r>
          </a:p>
          <a:p>
            <a:pPr algn="l" rtl="0">
              <a:buNone/>
            </a:pPr>
            <a:r>
              <a:rPr lang="en-US" sz="2000" dirty="0">
                <a:solidFill>
                  <a:schemeClr val="tx1"/>
                </a:solidFill>
              </a:rPr>
              <a:t>   class </a:t>
            </a:r>
            <a:r>
              <a:rPr lang="en-US" sz="2000" dirty="0" err="1">
                <a:solidFill>
                  <a:schemeClr val="tx1"/>
                </a:solidFill>
              </a:rPr>
              <a:t>IndexersExample</a:t>
            </a:r>
            <a:r>
              <a:rPr lang="en-US" sz="2000" dirty="0">
                <a:solidFill>
                  <a:schemeClr val="tx1"/>
                </a:solidFill>
              </a:rPr>
              <a:t>    {</a:t>
            </a:r>
          </a:p>
          <a:p>
            <a:pPr algn="l" rtl="0">
              <a:buNone/>
            </a:pPr>
            <a:r>
              <a:rPr lang="en-US" sz="2000" dirty="0">
                <a:solidFill>
                  <a:schemeClr val="tx1"/>
                </a:solidFill>
              </a:rPr>
              <a:t>     static void Main(string[] </a:t>
            </a:r>
            <a:r>
              <a:rPr lang="en-US" sz="2000" dirty="0" err="1">
                <a:solidFill>
                  <a:schemeClr val="tx1"/>
                </a:solidFill>
              </a:rPr>
              <a:t>args</a:t>
            </a:r>
            <a:r>
              <a:rPr lang="en-US" sz="2000" dirty="0">
                <a:solidFill>
                  <a:schemeClr val="tx1"/>
                </a:solidFill>
              </a:rPr>
              <a:t>) </a:t>
            </a:r>
          </a:p>
          <a:p>
            <a:pPr algn="l" rtl="0">
              <a:buNone/>
            </a:pPr>
            <a:r>
              <a:rPr lang="en-US" sz="2000" dirty="0">
                <a:solidFill>
                  <a:schemeClr val="tx1"/>
                </a:solidFill>
              </a:rPr>
              <a:t>	 {</a:t>
            </a:r>
          </a:p>
          <a:p>
            <a:pPr algn="l" rtl="0">
              <a:buNone/>
            </a:pPr>
            <a:r>
              <a:rPr lang="en-US" sz="2000" dirty="0">
                <a:solidFill>
                  <a:schemeClr val="tx1"/>
                </a:solidFill>
              </a:rPr>
              <a:t>          </a:t>
            </a:r>
            <a:r>
              <a:rPr lang="en-US" sz="2000" dirty="0">
                <a:solidFill>
                  <a:srgbClr val="FF0000"/>
                </a:solidFill>
              </a:rPr>
              <a:t>Friends</a:t>
            </a:r>
            <a:r>
              <a:rPr lang="en-US" sz="2000" dirty="0">
                <a:solidFill>
                  <a:schemeClr val="tx1"/>
                </a:solidFill>
              </a:rPr>
              <a:t> ob = new </a:t>
            </a:r>
            <a:r>
              <a:rPr lang="en-US" sz="2000" dirty="0">
                <a:solidFill>
                  <a:srgbClr val="FF0000"/>
                </a:solidFill>
              </a:rPr>
              <a:t>Friends</a:t>
            </a:r>
            <a:r>
              <a:rPr lang="en-US" sz="2000" dirty="0">
                <a:solidFill>
                  <a:schemeClr val="tx1"/>
                </a:solidFill>
              </a:rPr>
              <a:t>();</a:t>
            </a:r>
          </a:p>
          <a:p>
            <a:pPr algn="l" rtl="0">
              <a:buNone/>
            </a:pPr>
            <a:r>
              <a:rPr lang="en-US" sz="2000" dirty="0">
                <a:solidFill>
                  <a:schemeClr val="tx1"/>
                </a:solidFill>
              </a:rPr>
              <a:t>		</a:t>
            </a:r>
            <a:r>
              <a:rPr lang="en-US" sz="2000" dirty="0" err="1">
                <a:solidFill>
                  <a:schemeClr val="tx1"/>
                </a:solidFill>
              </a:rPr>
              <a:t>ob</a:t>
            </a:r>
            <a:r>
              <a:rPr lang="en-US" sz="2000" dirty="0">
                <a:solidFill>
                  <a:schemeClr val="tx1"/>
                </a:solidFill>
              </a:rPr>
              <a:t>[0] = "Dave";</a:t>
            </a:r>
          </a:p>
          <a:p>
            <a:pPr algn="l" rtl="0">
              <a:buNone/>
            </a:pPr>
            <a:r>
              <a:rPr lang="en-US" sz="2000" dirty="0">
                <a:solidFill>
                  <a:schemeClr val="tx1"/>
                </a:solidFill>
              </a:rPr>
              <a:t>            ob[1] = "Philip";</a:t>
            </a:r>
          </a:p>
          <a:p>
            <a:pPr algn="l" rtl="0">
              <a:buNone/>
            </a:pPr>
            <a:r>
              <a:rPr lang="en-US" sz="2000" dirty="0">
                <a:solidFill>
                  <a:schemeClr val="tx1"/>
                </a:solidFill>
              </a:rPr>
              <a:t>            ob[2] = "</a:t>
            </a:r>
            <a:r>
              <a:rPr lang="en-US" sz="2000" dirty="0" err="1">
                <a:solidFill>
                  <a:schemeClr val="tx1"/>
                </a:solidFill>
              </a:rPr>
              <a:t>Talya</a:t>
            </a:r>
            <a:r>
              <a:rPr lang="en-US" sz="2000" dirty="0">
                <a:solidFill>
                  <a:schemeClr val="tx1"/>
                </a:solidFill>
              </a:rPr>
              <a:t>";</a:t>
            </a:r>
          </a:p>
          <a:p>
            <a:pPr algn="l" rtl="0">
              <a:buNone/>
            </a:pPr>
            <a:r>
              <a:rPr lang="en-US" sz="2000" dirty="0">
                <a:solidFill>
                  <a:schemeClr val="tx1"/>
                </a:solidFill>
              </a:rPr>
              <a:t>      </a:t>
            </a:r>
            <a:r>
              <a:rPr lang="nn-NO" sz="2000" dirty="0">
                <a:solidFill>
                  <a:schemeClr val="tx1"/>
                </a:solidFill>
              </a:rPr>
              <a:t>   for (int i = 0; i &lt; 10; i++)</a:t>
            </a:r>
            <a:endParaRPr lang="en-US" sz="2000" dirty="0">
              <a:solidFill>
                <a:schemeClr val="tx1"/>
              </a:solidFill>
            </a:endParaRPr>
          </a:p>
          <a:p>
            <a:pPr algn="l" rtl="0">
              <a:buNone/>
            </a:pPr>
            <a:r>
              <a:rPr lang="en-US" sz="2000" dirty="0">
                <a:solidFill>
                  <a:schemeClr val="tx1"/>
                </a:solidFill>
              </a:rPr>
              <a:t>		 {                	</a:t>
            </a:r>
            <a:r>
              <a:rPr lang="en-US" sz="2000" dirty="0" err="1">
                <a:solidFill>
                  <a:schemeClr val="tx1"/>
                </a:solidFill>
              </a:rPr>
              <a:t>Console.WriteLine</a:t>
            </a:r>
            <a:r>
              <a:rPr lang="en-US" sz="2000" dirty="0">
                <a:solidFill>
                  <a:schemeClr val="tx1"/>
                </a:solidFill>
              </a:rPr>
              <a:t>(</a:t>
            </a:r>
            <a:r>
              <a:rPr lang="en-US" sz="2000" dirty="0" err="1">
                <a:solidFill>
                  <a:schemeClr val="tx1"/>
                </a:solidFill>
              </a:rPr>
              <a:t>ob</a:t>
            </a:r>
            <a:r>
              <a:rPr lang="en-US" sz="2000" dirty="0">
                <a:solidFill>
                  <a:schemeClr val="tx1"/>
                </a:solidFill>
              </a:rPr>
              <a:t>[</a:t>
            </a:r>
            <a:r>
              <a:rPr lang="en-US" sz="2000" dirty="0" err="1">
                <a:solidFill>
                  <a:schemeClr val="tx1"/>
                </a:solidFill>
              </a:rPr>
              <a:t>i</a:t>
            </a:r>
            <a:r>
              <a:rPr lang="en-US" sz="2000" dirty="0">
                <a:solidFill>
                  <a:schemeClr val="tx1"/>
                </a:solidFill>
              </a:rPr>
              <a:t>]);</a:t>
            </a:r>
          </a:p>
          <a:p>
            <a:pPr algn="l" rtl="0">
              <a:buNone/>
            </a:pPr>
            <a:r>
              <a:rPr lang="en-US" sz="2000" dirty="0">
                <a:solidFill>
                  <a:schemeClr val="tx1"/>
                </a:solidFill>
              </a:rPr>
              <a:t>            }	</a:t>
            </a:r>
          </a:p>
          <a:p>
            <a:pPr algn="l" rtl="0">
              <a:buNone/>
            </a:pPr>
            <a:r>
              <a:rPr lang="en-US" sz="2000" dirty="0">
                <a:solidFill>
                  <a:schemeClr val="tx1"/>
                </a:solidFill>
              </a:rPr>
              <a:t>}    }       </a:t>
            </a:r>
          </a:p>
          <a:p>
            <a:pPr>
              <a:buNone/>
            </a:pPr>
            <a:endParaRPr lang="en-US" sz="2000" dirty="0"/>
          </a:p>
          <a:p>
            <a:pPr>
              <a:buNone/>
            </a:pPr>
            <a:endParaRPr lang="en-US" sz="2000" dirty="0"/>
          </a:p>
        </p:txBody>
      </p:sp>
      <p:sp>
        <p:nvSpPr>
          <p:cNvPr id="5" name="TextBox 4"/>
          <p:cNvSpPr txBox="1"/>
          <p:nvPr/>
        </p:nvSpPr>
        <p:spPr>
          <a:xfrm>
            <a:off x="1740024" y="980729"/>
            <a:ext cx="4067944" cy="532453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rtl="0"/>
            <a:r>
              <a:rPr lang="en-US" sz="2000" dirty="0">
                <a:solidFill>
                  <a:prstClr val="black"/>
                </a:solidFill>
                <a:latin typeface="Times New Roman" pitchFamily="18" charset="0"/>
                <a:cs typeface="Times New Roman" pitchFamily="18" charset="0"/>
              </a:rPr>
              <a:t> </a:t>
            </a:r>
            <a:r>
              <a:rPr lang="en-US" sz="2000" dirty="0">
                <a:solidFill>
                  <a:prstClr val="black"/>
                </a:solidFill>
                <a:latin typeface="Trebuchet MS"/>
              </a:rPr>
              <a:t>public class </a:t>
            </a:r>
            <a:r>
              <a:rPr lang="en-US" sz="2000" dirty="0">
                <a:solidFill>
                  <a:srgbClr val="FF0000"/>
                </a:solidFill>
                <a:latin typeface="Trebuchet MS"/>
              </a:rPr>
              <a:t>Friends</a:t>
            </a:r>
          </a:p>
          <a:p>
            <a:pPr algn="l" rtl="0"/>
            <a:r>
              <a:rPr lang="en-US" sz="2000" dirty="0">
                <a:solidFill>
                  <a:prstClr val="black"/>
                </a:solidFill>
                <a:latin typeface="Trebuchet MS"/>
              </a:rPr>
              <a:t>   {</a:t>
            </a:r>
          </a:p>
          <a:p>
            <a:pPr algn="l" rtl="0"/>
            <a:r>
              <a:rPr lang="en-US" sz="2000" dirty="0">
                <a:solidFill>
                  <a:prstClr val="black"/>
                </a:solidFill>
                <a:latin typeface="Trebuchet MS"/>
              </a:rPr>
              <a:t>    string[] names = new string[3];</a:t>
            </a:r>
          </a:p>
          <a:p>
            <a:pPr algn="l" rtl="0"/>
            <a:endParaRPr lang="en-US" sz="2000" dirty="0">
              <a:solidFill>
                <a:prstClr val="black"/>
              </a:solidFill>
              <a:latin typeface="Trebuchet MS"/>
            </a:endParaRPr>
          </a:p>
          <a:p>
            <a:pPr algn="l" rtl="0"/>
            <a:r>
              <a:rPr lang="en-US" sz="2000" dirty="0">
                <a:solidFill>
                  <a:prstClr val="black"/>
                </a:solidFill>
                <a:latin typeface="Trebuchet MS"/>
              </a:rPr>
              <a:t>        public string </a:t>
            </a:r>
            <a:r>
              <a:rPr lang="en-US" sz="2000" dirty="0">
                <a:solidFill>
                  <a:srgbClr val="FF0000"/>
                </a:solidFill>
                <a:latin typeface="Trebuchet MS"/>
              </a:rPr>
              <a:t>this[int index]</a:t>
            </a:r>
          </a:p>
          <a:p>
            <a:pPr algn="l" rtl="0"/>
            <a:r>
              <a:rPr lang="en-US" sz="2000" dirty="0">
                <a:solidFill>
                  <a:prstClr val="black"/>
                </a:solidFill>
                <a:latin typeface="Trebuchet MS"/>
              </a:rPr>
              <a:t>        {</a:t>
            </a:r>
          </a:p>
          <a:p>
            <a:pPr algn="l" rtl="0"/>
            <a:r>
              <a:rPr lang="en-US" sz="2000" dirty="0">
                <a:solidFill>
                  <a:prstClr val="black"/>
                </a:solidFill>
                <a:latin typeface="Trebuchet MS"/>
              </a:rPr>
              <a:t>            get</a:t>
            </a:r>
          </a:p>
          <a:p>
            <a:pPr algn="l" rtl="0"/>
            <a:r>
              <a:rPr lang="en-US" sz="2000" dirty="0">
                <a:solidFill>
                  <a:prstClr val="black"/>
                </a:solidFill>
                <a:latin typeface="Trebuchet MS"/>
              </a:rPr>
              <a:t>            {</a:t>
            </a:r>
          </a:p>
          <a:p>
            <a:pPr algn="l" rtl="0"/>
            <a:r>
              <a:rPr lang="en-US" sz="2000" dirty="0">
                <a:solidFill>
                  <a:prstClr val="black"/>
                </a:solidFill>
                <a:latin typeface="Trebuchet MS"/>
              </a:rPr>
              <a:t>                return names[index];</a:t>
            </a:r>
          </a:p>
          <a:p>
            <a:pPr algn="l" rtl="0"/>
            <a:r>
              <a:rPr lang="en-US" sz="2000" dirty="0">
                <a:solidFill>
                  <a:prstClr val="black"/>
                </a:solidFill>
                <a:latin typeface="Trebuchet MS"/>
              </a:rPr>
              <a:t>            }</a:t>
            </a:r>
          </a:p>
          <a:p>
            <a:pPr algn="l" rtl="0"/>
            <a:r>
              <a:rPr lang="en-US" sz="2000" dirty="0">
                <a:solidFill>
                  <a:prstClr val="black"/>
                </a:solidFill>
                <a:latin typeface="Trebuchet MS"/>
              </a:rPr>
              <a:t>            set</a:t>
            </a:r>
          </a:p>
          <a:p>
            <a:pPr algn="l" rtl="0"/>
            <a:r>
              <a:rPr lang="en-US" sz="2000" dirty="0">
                <a:solidFill>
                  <a:prstClr val="black"/>
                </a:solidFill>
                <a:latin typeface="Trebuchet MS"/>
              </a:rPr>
              <a:t>            {</a:t>
            </a:r>
          </a:p>
          <a:p>
            <a:pPr algn="l" rtl="0"/>
            <a:r>
              <a:rPr lang="en-US" sz="2000" dirty="0">
                <a:solidFill>
                  <a:prstClr val="black"/>
                </a:solidFill>
                <a:latin typeface="Trebuchet MS"/>
              </a:rPr>
              <a:t>                names[index] = </a:t>
            </a:r>
            <a:r>
              <a:rPr lang="en-US" sz="2000" dirty="0">
                <a:solidFill>
                  <a:srgbClr val="FF0000"/>
                </a:solidFill>
                <a:latin typeface="Trebuchet MS"/>
              </a:rPr>
              <a:t>value</a:t>
            </a:r>
            <a:r>
              <a:rPr lang="en-US" sz="2000" dirty="0">
                <a:solidFill>
                  <a:prstClr val="black"/>
                </a:solidFill>
                <a:latin typeface="Trebuchet MS"/>
              </a:rPr>
              <a:t>;</a:t>
            </a:r>
          </a:p>
          <a:p>
            <a:pPr algn="l" rtl="0"/>
            <a:r>
              <a:rPr lang="en-US" sz="2000" dirty="0">
                <a:solidFill>
                  <a:prstClr val="black"/>
                </a:solidFill>
                <a:latin typeface="Trebuchet MS"/>
              </a:rPr>
              <a:t>            }</a:t>
            </a:r>
          </a:p>
          <a:p>
            <a:pPr algn="l" rtl="0"/>
            <a:r>
              <a:rPr lang="en-US" sz="2000" dirty="0">
                <a:solidFill>
                  <a:prstClr val="black"/>
                </a:solidFill>
                <a:latin typeface="Trebuchet MS"/>
              </a:rPr>
              <a:t>        }</a:t>
            </a:r>
          </a:p>
          <a:p>
            <a:pPr algn="l" rtl="0"/>
            <a:r>
              <a:rPr lang="en-US" sz="2000" dirty="0">
                <a:solidFill>
                  <a:prstClr val="black"/>
                </a:solidFill>
                <a:latin typeface="Trebuchet MS"/>
              </a:rPr>
              <a:t>    }</a:t>
            </a:r>
          </a:p>
          <a:p>
            <a:pPr algn="l" rtl="0"/>
            <a:r>
              <a:rPr lang="en-US" sz="2000" dirty="0">
                <a:solidFill>
                  <a:prstClr val="black"/>
                </a:solidFill>
                <a:latin typeface="Trebuchet MS"/>
              </a:rPr>
              <a:t>}</a:t>
            </a:r>
          </a:p>
        </p:txBody>
      </p:sp>
      <p:sp>
        <p:nvSpPr>
          <p:cNvPr id="4" name="Slide Number Placeholder 3"/>
          <p:cNvSpPr>
            <a:spLocks noGrp="1"/>
          </p:cNvSpPr>
          <p:nvPr>
            <p:ph type="sldNum" sz="quarter" idx="12"/>
          </p:nvPr>
        </p:nvSpPr>
        <p:spPr>
          <a:xfrm>
            <a:off x="1740024" y="6536665"/>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177</a:t>
            </a:fld>
            <a:endParaRPr lang="he-IL" dirty="0">
              <a:solidFill>
                <a:srgbClr val="B13F9A"/>
              </a:solidFill>
              <a:latin typeface="Trebuchet MS"/>
              <a:cs typeface="Gisha" panose="020B0502040204020203" pitchFamily="34" charset="-79"/>
            </a:endParaRPr>
          </a:p>
        </p:txBody>
      </p:sp>
      <p:sp>
        <p:nvSpPr>
          <p:cNvPr id="6" name="Thought Bubble: Cloud 5">
            <a:extLst>
              <a:ext uri="{FF2B5EF4-FFF2-40B4-BE49-F238E27FC236}">
                <a16:creationId xmlns:a16="http://schemas.microsoft.com/office/drawing/2014/main" id="{6A7E4ABF-FEB9-4979-8AF8-89F818F295BB}"/>
              </a:ext>
            </a:extLst>
          </p:cNvPr>
          <p:cNvSpPr/>
          <p:nvPr/>
        </p:nvSpPr>
        <p:spPr>
          <a:xfrm>
            <a:off x="2711624" y="5692152"/>
            <a:ext cx="1656184" cy="864096"/>
          </a:xfrm>
          <a:prstGeom prst="cloudCallout">
            <a:avLst>
              <a:gd name="adj1" fmla="val 96637"/>
              <a:gd name="adj2" fmla="val -64711"/>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11621096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7104112" y="269380"/>
            <a:ext cx="2642862" cy="1944216"/>
          </a:xfrm>
        </p:spPr>
        <p:txBody>
          <a:bodyPr>
            <a:normAutofit fontScale="90000"/>
          </a:bodyPr>
          <a:lstStyle/>
          <a:p>
            <a:pPr algn="ctr"/>
            <a:r>
              <a:rPr lang="he-IL" dirty="0"/>
              <a:t>דוגמא מורכבת לשימוש ב </a:t>
            </a:r>
            <a:r>
              <a:rPr lang="en-US" dirty="0"/>
              <a:t>INDEXER</a:t>
            </a:r>
            <a:endParaRPr lang="he-IL" dirty="0"/>
          </a:p>
        </p:txBody>
      </p:sp>
      <p:sp>
        <p:nvSpPr>
          <p:cNvPr id="5" name="TextBox 4"/>
          <p:cNvSpPr txBox="1"/>
          <p:nvPr/>
        </p:nvSpPr>
        <p:spPr>
          <a:xfrm>
            <a:off x="1740024" y="412333"/>
            <a:ext cx="5652120" cy="637251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private string[]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[capacity];</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index]</a:t>
            </a:r>
            <a:endParaRPr lang="en-US" sz="16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[index];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[index] = value;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c]</a:t>
            </a:r>
            <a:endParaRPr lang="en-US" sz="16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"no result"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StartsWith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178</a:t>
            </a:fld>
            <a:endParaRPr lang="he-IL">
              <a:solidFill>
                <a:srgbClr val="B13F9A"/>
              </a:solidFill>
              <a:latin typeface="Trebuchet MS"/>
              <a:cs typeface="Gisha" panose="020B0502040204020203" pitchFamily="34" charset="-79"/>
            </a:endParaRPr>
          </a:p>
        </p:txBody>
      </p:sp>
      <p:sp>
        <p:nvSpPr>
          <p:cNvPr id="6" name="הסבר מלבני מעוגל 17">
            <a:extLst>
              <a:ext uri="{FF2B5EF4-FFF2-40B4-BE49-F238E27FC236}">
                <a16:creationId xmlns:a16="http://schemas.microsoft.com/office/drawing/2014/main" id="{B6152DFA-9239-4DCB-9F13-87F21B50ED09}"/>
              </a:ext>
            </a:extLst>
          </p:cNvPr>
          <p:cNvSpPr/>
          <p:nvPr/>
        </p:nvSpPr>
        <p:spPr bwMode="auto">
          <a:xfrm flipH="1">
            <a:off x="5268441" y="188640"/>
            <a:ext cx="2200745" cy="1368152"/>
          </a:xfrm>
          <a:prstGeom prst="wedgeRoundRectCallout">
            <a:avLst>
              <a:gd name="adj1" fmla="val 38663"/>
              <a:gd name="adj2" fmla="val 208421"/>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dirty="0">
                <a:solidFill>
                  <a:prstClr val="black"/>
                </a:solidFill>
                <a:latin typeface="Trebuchet MS"/>
                <a:cs typeface="Gisha" panose="020B0502040204020203" pitchFamily="34" charset="-79"/>
              </a:rPr>
              <a:t>הדוגמא המלאה</a:t>
            </a:r>
            <a:r>
              <a:rPr lang="en-US" dirty="0">
                <a:solidFill>
                  <a:prstClr val="black"/>
                </a:solidFill>
                <a:latin typeface="Trebuchet MS"/>
              </a:rPr>
              <a:t> Ex994</a:t>
            </a:r>
            <a:r>
              <a:rPr lang="he-IL" dirty="0">
                <a:solidFill>
                  <a:prstClr val="black"/>
                </a:solidFill>
                <a:latin typeface="Trebuchet MS"/>
                <a:cs typeface="Gisha" panose="020B0502040204020203" pitchFamily="34" charset="-79"/>
              </a:rPr>
              <a:t> במודל ללימוד עצמי</a:t>
            </a:r>
          </a:p>
          <a:p>
            <a:r>
              <a:rPr lang="en-US" b="1" dirty="0">
                <a:solidFill>
                  <a:prstClr val="black"/>
                </a:solidFill>
                <a:latin typeface="Trebuchet MS"/>
              </a:rPr>
              <a:t>Snippet indexer</a:t>
            </a:r>
            <a:endParaRPr lang="he-IL" b="1" dirty="0">
              <a:solidFill>
                <a:prstClr val="black"/>
              </a:solidFill>
              <a:latin typeface="Trebuchet MS"/>
              <a:cs typeface="Gisha" panose="020B0502040204020203" pitchFamily="34" charset="-79"/>
            </a:endParaRPr>
          </a:p>
        </p:txBody>
      </p:sp>
      <p:sp>
        <p:nvSpPr>
          <p:cNvPr id="2" name="Content Placeholder 1"/>
          <p:cNvSpPr>
            <a:spLocks noGrp="1"/>
          </p:cNvSpPr>
          <p:nvPr>
            <p:ph idx="1"/>
          </p:nvPr>
        </p:nvSpPr>
        <p:spPr>
          <a:xfrm>
            <a:off x="5908445" y="2766483"/>
            <a:ext cx="4543532" cy="2606734"/>
          </a:xfrm>
        </p:spPr>
        <p:style>
          <a:lnRef idx="2">
            <a:schemeClr val="accent2"/>
          </a:lnRef>
          <a:fillRef idx="1">
            <a:schemeClr val="lt1"/>
          </a:fillRef>
          <a:effectRef idx="0">
            <a:schemeClr val="accent2"/>
          </a:effectRef>
          <a:fontRef idx="minor">
            <a:schemeClr val="dk1"/>
          </a:fontRef>
        </p:style>
        <p:txBody>
          <a:bodyPr>
            <a:noAutofit/>
          </a:bodyPr>
          <a:lstStyle/>
          <a:p>
            <a:pPr marL="0" indent="0" algn="l" rtl="0">
              <a:lnSpc>
                <a:spcPct val="10700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arr1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arr1.Add(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arr1.Add(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arr1.Add(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arr1.Add(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efg</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(arr1[2]);</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(arr1[</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ef</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200" dirty="0"/>
          </a:p>
        </p:txBody>
      </p:sp>
      <p:sp>
        <p:nvSpPr>
          <p:cNvPr id="7" name="Thought Bubble: Cloud 6">
            <a:extLst>
              <a:ext uri="{FF2B5EF4-FFF2-40B4-BE49-F238E27FC236}">
                <a16:creationId xmlns:a16="http://schemas.microsoft.com/office/drawing/2014/main" id="{7A37EE5E-36DA-4672-95D9-596954E874FF}"/>
              </a:ext>
            </a:extLst>
          </p:cNvPr>
          <p:cNvSpPr/>
          <p:nvPr/>
        </p:nvSpPr>
        <p:spPr>
          <a:xfrm>
            <a:off x="4850936" y="5732898"/>
            <a:ext cx="1656184" cy="864096"/>
          </a:xfrm>
          <a:prstGeom prst="cloudCallout">
            <a:avLst>
              <a:gd name="adj1" fmla="val -15547"/>
              <a:gd name="adj2" fmla="val -11649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59358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88640"/>
            <a:ext cx="7239000" cy="626328"/>
          </a:xfrm>
        </p:spPr>
        <p:txBody>
          <a:bodyPr/>
          <a:lstStyle/>
          <a:p>
            <a:pPr algn="ctr"/>
            <a:r>
              <a:rPr lang="he-IL" dirty="0"/>
              <a:t>חפיפת/העמסת אופרטורים</a:t>
            </a:r>
          </a:p>
        </p:txBody>
      </p:sp>
      <p:sp>
        <p:nvSpPr>
          <p:cNvPr id="3" name="מציין מיקום תוכן 2"/>
          <p:cNvSpPr>
            <a:spLocks noGrp="1"/>
          </p:cNvSpPr>
          <p:nvPr>
            <p:ph idx="1"/>
          </p:nvPr>
        </p:nvSpPr>
        <p:spPr>
          <a:xfrm>
            <a:off x="1847528" y="1052736"/>
            <a:ext cx="7704856" cy="4968552"/>
          </a:xfrm>
        </p:spPr>
        <p:txBody>
          <a:bodyPr>
            <a:normAutofit fontScale="55000" lnSpcReduction="20000"/>
          </a:bodyPr>
          <a:lstStyle/>
          <a:p>
            <a:pPr marL="0" indent="0">
              <a:buNone/>
            </a:pPr>
            <a:r>
              <a:rPr lang="he-IL" sz="3600" dirty="0"/>
              <a:t>ניתן להעמיס אופרטורים:</a:t>
            </a:r>
          </a:p>
          <a:p>
            <a:pPr>
              <a:buClr>
                <a:schemeClr val="tx1"/>
              </a:buClr>
            </a:pPr>
            <a:r>
              <a:rPr lang="he-IL" sz="4000" kern="0" dirty="0">
                <a:latin typeface="Arial" pitchFamily="34" charset="0"/>
              </a:rPr>
              <a:t>תבנית לחפיפת אופרטור אונרי (שמקבל פרמטר אחד כגון ++)</a:t>
            </a:r>
          </a:p>
          <a:p>
            <a:pPr marL="0" indent="0" algn="l" rtl="0">
              <a:buClr>
                <a:schemeClr val="tx1"/>
              </a:buClr>
              <a:buNone/>
            </a:pPr>
            <a:r>
              <a:rPr lang="en-US" sz="3600" dirty="0">
                <a:latin typeface="Consolas" panose="020B0609020204030204" pitchFamily="49" charset="0"/>
                <a:cs typeface="Consolas" panose="020B0609020204030204" pitchFamily="49" charset="0"/>
              </a:rPr>
              <a:t>public static </a:t>
            </a:r>
            <a:r>
              <a:rPr lang="en-US" sz="3600" i="1" dirty="0">
                <a:solidFill>
                  <a:srgbClr val="FF0000"/>
                </a:solidFill>
                <a:latin typeface="Consolas" panose="020B0609020204030204" pitchFamily="49" charset="0"/>
                <a:cs typeface="Consolas" panose="020B0609020204030204" pitchFamily="49" charset="0"/>
              </a:rPr>
              <a:t>ret-type</a:t>
            </a:r>
            <a:r>
              <a:rPr lang="en-US" sz="3600" dirty="0">
                <a:latin typeface="Consolas" panose="020B0609020204030204" pitchFamily="49" charset="0"/>
                <a:cs typeface="Consolas" panose="020B0609020204030204" pitchFamily="49" charset="0"/>
              </a:rPr>
              <a:t> operator </a:t>
            </a:r>
            <a:r>
              <a:rPr lang="en-US" sz="3600" i="1" dirty="0">
                <a:solidFill>
                  <a:srgbClr val="FF0000"/>
                </a:solidFill>
                <a:latin typeface="Consolas" panose="020B0609020204030204" pitchFamily="49" charset="0"/>
                <a:cs typeface="Consolas" panose="020B0609020204030204" pitchFamily="49" charset="0"/>
              </a:rPr>
              <a:t>OP</a:t>
            </a:r>
            <a:r>
              <a:rPr lang="en-US" sz="3600" dirty="0">
                <a:latin typeface="Consolas" panose="020B0609020204030204" pitchFamily="49" charset="0"/>
                <a:cs typeface="Consolas" panose="020B0609020204030204" pitchFamily="49" charset="0"/>
              </a:rPr>
              <a:t>(</a:t>
            </a:r>
            <a:r>
              <a:rPr lang="en-US" sz="3600" i="1" dirty="0">
                <a:solidFill>
                  <a:srgbClr val="FF0000"/>
                </a:solidFill>
                <a:latin typeface="Consolas" panose="020B0609020204030204" pitchFamily="49" charset="0"/>
                <a:cs typeface="Consolas" panose="020B0609020204030204" pitchFamily="49" charset="0"/>
              </a:rPr>
              <a:t>type</a:t>
            </a:r>
            <a:r>
              <a:rPr lang="en-US" sz="3600" i="1" dirty="0">
                <a:latin typeface="Consolas" panose="020B0609020204030204" pitchFamily="49" charset="0"/>
                <a:cs typeface="Consolas" panose="020B0609020204030204" pitchFamily="49" charset="0"/>
              </a:rPr>
              <a:t> </a:t>
            </a:r>
            <a:r>
              <a:rPr lang="en-US" sz="3600" i="1" dirty="0" err="1">
                <a:solidFill>
                  <a:srgbClr val="FF0000"/>
                </a:solidFill>
                <a:latin typeface="Consolas" panose="020B0609020204030204" pitchFamily="49" charset="0"/>
                <a:cs typeface="Consolas" panose="020B0609020204030204" pitchFamily="49" charset="0"/>
              </a:rPr>
              <a:t>rhs</a:t>
            </a:r>
            <a:r>
              <a:rPr lang="en-US" sz="3600" dirty="0">
                <a:latin typeface="Consolas" panose="020B0609020204030204" pitchFamily="49" charset="0"/>
                <a:cs typeface="Consolas" panose="020B0609020204030204" pitchFamily="49" charset="0"/>
              </a:rPr>
              <a:t>)</a:t>
            </a:r>
            <a:endParaRPr lang="he-IL" sz="4400" kern="0" dirty="0">
              <a:latin typeface="Consolas" panose="020B0609020204030204" pitchFamily="49" charset="0"/>
            </a:endParaRPr>
          </a:p>
          <a:p>
            <a:pPr>
              <a:buClr>
                <a:schemeClr val="tx1"/>
              </a:buClr>
            </a:pPr>
            <a:r>
              <a:rPr lang="he-IL" sz="4000" kern="0" dirty="0">
                <a:latin typeface="Arial" pitchFamily="34" charset="0"/>
              </a:rPr>
              <a:t>תבנית לחפיפת אופרטור בינארי (שמקבל 2 פרמטרים כגון +)</a:t>
            </a:r>
          </a:p>
          <a:p>
            <a:pPr>
              <a:buClr>
                <a:schemeClr val="tx1"/>
              </a:buClr>
            </a:pPr>
            <a:endParaRPr lang="he-IL" sz="4000" kern="0" dirty="0">
              <a:latin typeface="Arial" pitchFamily="34" charset="0"/>
            </a:endParaRPr>
          </a:p>
          <a:p>
            <a:pPr marL="0" indent="0" algn="l" rtl="0">
              <a:buClr>
                <a:schemeClr val="tx1"/>
              </a:buClr>
              <a:buNone/>
            </a:pPr>
            <a:r>
              <a:rPr lang="en-US" sz="3200" b="1" dirty="0">
                <a:latin typeface="Consolas" panose="020B0609020204030204" pitchFamily="49" charset="0"/>
                <a:cs typeface="Consolas" panose="020B0609020204030204" pitchFamily="49" charset="0"/>
              </a:rPr>
              <a:t>public static </a:t>
            </a:r>
            <a:r>
              <a:rPr lang="en-US" sz="3200" b="1" i="1" dirty="0">
                <a:solidFill>
                  <a:srgbClr val="FF0000"/>
                </a:solidFill>
                <a:latin typeface="Consolas" panose="020B0609020204030204" pitchFamily="49" charset="0"/>
                <a:cs typeface="Consolas" panose="020B0609020204030204" pitchFamily="49" charset="0"/>
              </a:rPr>
              <a:t>ret-type</a:t>
            </a:r>
            <a:r>
              <a:rPr lang="en-US" sz="3200" b="1" dirty="0">
                <a:latin typeface="Consolas" panose="020B0609020204030204" pitchFamily="49" charset="0"/>
                <a:cs typeface="Consolas" panose="020B0609020204030204" pitchFamily="49" charset="0"/>
              </a:rPr>
              <a:t> operator </a:t>
            </a:r>
            <a:r>
              <a:rPr lang="en-US" sz="3200" b="1" i="1" dirty="0">
                <a:solidFill>
                  <a:srgbClr val="FF0000"/>
                </a:solidFill>
                <a:latin typeface="Consolas" panose="020B0609020204030204" pitchFamily="49" charset="0"/>
                <a:cs typeface="Consolas" panose="020B0609020204030204" pitchFamily="49" charset="0"/>
              </a:rPr>
              <a:t>OP</a:t>
            </a:r>
            <a:r>
              <a:rPr lang="en-US" sz="3200" b="1" dirty="0">
                <a:latin typeface="Consolas" panose="020B0609020204030204" pitchFamily="49" charset="0"/>
                <a:cs typeface="Consolas" panose="020B0609020204030204" pitchFamily="49" charset="0"/>
              </a:rPr>
              <a:t>(</a:t>
            </a:r>
            <a:r>
              <a:rPr lang="en-US" sz="3200" b="1" i="1" dirty="0">
                <a:solidFill>
                  <a:srgbClr val="FF0000"/>
                </a:solidFill>
                <a:latin typeface="Consolas" panose="020B0609020204030204" pitchFamily="49" charset="0"/>
                <a:cs typeface="Consolas" panose="020B0609020204030204" pitchFamily="49" charset="0"/>
              </a:rPr>
              <a:t>type1 lhs, type2 </a:t>
            </a:r>
            <a:r>
              <a:rPr lang="en-US" sz="3200" b="1" i="1" dirty="0" err="1">
                <a:solidFill>
                  <a:srgbClr val="FF0000"/>
                </a:solidFill>
                <a:latin typeface="Consolas" panose="020B0609020204030204" pitchFamily="49" charset="0"/>
                <a:cs typeface="Consolas" panose="020B0609020204030204" pitchFamily="49" charset="0"/>
              </a:rPr>
              <a:t>rhs</a:t>
            </a:r>
            <a:r>
              <a:rPr lang="en-US" sz="3200" b="1" dirty="0">
                <a:latin typeface="Consolas" panose="020B0609020204030204" pitchFamily="49" charset="0"/>
                <a:cs typeface="Consolas" panose="020B0609020204030204" pitchFamily="49" charset="0"/>
              </a:rPr>
              <a:t>)</a:t>
            </a:r>
            <a:endParaRPr lang="he-IL" sz="2900" b="1" dirty="0"/>
          </a:p>
          <a:p>
            <a:endParaRPr lang="he-IL" dirty="0"/>
          </a:p>
          <a:p>
            <a:r>
              <a:rPr lang="he-IL" sz="3600" dirty="0"/>
              <a:t>מגבלות:</a:t>
            </a:r>
          </a:p>
          <a:p>
            <a:pPr lvl="1"/>
            <a:r>
              <a:rPr lang="he-IL" sz="3600" dirty="0"/>
              <a:t>העמסת אופרטורים תמיד במתודה סטטית</a:t>
            </a:r>
          </a:p>
          <a:p>
            <a:pPr lvl="1"/>
            <a:r>
              <a:rPr lang="he-IL" sz="3600" dirty="0"/>
              <a:t>אופרטורים שבאים באופן זוגי (חובה להגדיר את שני האופרטרים  ההפוכים)</a:t>
            </a:r>
          </a:p>
          <a:p>
            <a:pPr lvl="2"/>
            <a:r>
              <a:rPr lang="he-IL" sz="3300" dirty="0"/>
              <a:t>== עם =!</a:t>
            </a:r>
          </a:p>
          <a:p>
            <a:pPr lvl="2"/>
            <a:r>
              <a:rPr lang="he-IL" sz="3300" dirty="0"/>
              <a:t>&gt; עם &lt;</a:t>
            </a:r>
          </a:p>
          <a:p>
            <a:pPr lvl="2"/>
            <a:r>
              <a:rPr lang="he-IL" sz="3300" dirty="0"/>
              <a:t>=&gt; עם &lt;=</a:t>
            </a:r>
          </a:p>
          <a:p>
            <a:pPr lvl="2"/>
            <a:r>
              <a:rPr lang="he-IL" sz="3300" dirty="0"/>
              <a:t>כאשר חופפים את == רצוי לחפוף גם את </a:t>
            </a:r>
            <a:r>
              <a:rPr lang="en-US" sz="3300" dirty="0"/>
              <a:t>Equals </a:t>
            </a:r>
            <a:r>
              <a:rPr lang="he-IL" sz="3300" dirty="0"/>
              <a:t> ושל </a:t>
            </a:r>
            <a:r>
              <a:rPr lang="en-US" sz="3300" dirty="0" err="1"/>
              <a:t>GetHashCode</a:t>
            </a:r>
            <a:endParaRPr lang="he-IL" sz="3300" dirty="0"/>
          </a:p>
          <a:p>
            <a:pPr lvl="1"/>
            <a:r>
              <a:rPr lang="he-IL" sz="3600" dirty="0"/>
              <a:t>לא ניתן להגדיר מתודה חופפת לאופרטור  []</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179</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F1B73E8D-0C8C-4572-ACEC-CF65121A5330}"/>
              </a:ext>
            </a:extLst>
          </p:cNvPr>
          <p:cNvSpPr/>
          <p:nvPr/>
        </p:nvSpPr>
        <p:spPr>
          <a:xfrm>
            <a:off x="1901513" y="5692152"/>
            <a:ext cx="1656184" cy="864096"/>
          </a:xfrm>
          <a:prstGeom prst="cloudCallout">
            <a:avLst>
              <a:gd name="adj1" fmla="val 85477"/>
              <a:gd name="adj2" fmla="val -4107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03668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75520" y="1700809"/>
            <a:ext cx="7776864" cy="3170099"/>
          </a:xfrm>
          <a:prstGeom prst="rect">
            <a:avLst/>
          </a:prstGeom>
          <a:noFill/>
        </p:spPr>
        <p:txBody>
          <a:bodyPr wrap="square" rtlCol="1">
            <a:spAutoFit/>
          </a:bodyPr>
          <a:lstStyle/>
          <a:p>
            <a:r>
              <a:rPr lang="he-IL" sz="2800" b="1" u="sng" dirty="0">
                <a:solidFill>
                  <a:prstClr val="black"/>
                </a:solidFill>
                <a:latin typeface="Trebuchet MS"/>
                <a:cs typeface="Gisha" panose="020B0502040204020203" pitchFamily="34" charset="-79"/>
              </a:rPr>
              <a:t>מהי פלטפורמת </a:t>
            </a:r>
            <a:r>
              <a:rPr lang="en-US" sz="2800" b="1" u="sng" dirty="0">
                <a:solidFill>
                  <a:prstClr val="black"/>
                </a:solidFill>
                <a:latin typeface="Trebuchet MS"/>
              </a:rPr>
              <a:t>.NET</a:t>
            </a:r>
            <a:r>
              <a:rPr lang="he-IL" sz="2800" b="1" u="sng" dirty="0">
                <a:solidFill>
                  <a:prstClr val="black"/>
                </a:solidFill>
                <a:latin typeface="Trebuchet MS"/>
                <a:cs typeface="Gisha" panose="020B0502040204020203" pitchFamily="34" charset="-79"/>
              </a:rPr>
              <a:t> ?</a:t>
            </a:r>
            <a:endParaRPr lang="en-US" sz="2800" b="1" u="sng" dirty="0">
              <a:solidFill>
                <a:prstClr val="black"/>
              </a:solidFill>
              <a:latin typeface="Trebuchet MS"/>
            </a:endParaRPr>
          </a:p>
          <a:p>
            <a:endParaRPr lang="he-IL" sz="2800" b="1" u="sng" dirty="0">
              <a:solidFill>
                <a:prstClr val="black"/>
              </a:solidFill>
              <a:latin typeface="Trebuchet MS"/>
              <a:cs typeface="Gisha" panose="020B0502040204020203" pitchFamily="34" charset="-79"/>
            </a:endParaRPr>
          </a:p>
          <a:p>
            <a:pPr marL="342900" indent="-342900">
              <a:buFont typeface="Arial" panose="020B0604020202020204" pitchFamily="34" charset="0"/>
              <a:buChar char="•"/>
            </a:pPr>
            <a:r>
              <a:rPr lang="en-US" dirty="0">
                <a:solidFill>
                  <a:prstClr val="black"/>
                </a:solidFill>
                <a:latin typeface="Trebuchet MS"/>
              </a:rPr>
              <a:t>.NET</a:t>
            </a:r>
            <a:r>
              <a:rPr lang="he-IL" dirty="0">
                <a:solidFill>
                  <a:prstClr val="black"/>
                </a:solidFill>
                <a:latin typeface="Trebuchet MS"/>
                <a:cs typeface="Gisha" panose="020B0502040204020203" pitchFamily="34" charset="-79"/>
              </a:rPr>
              <a:t> היא אוסף של תשתיות וספריות של מחלקות לפיתוח תכנה.</a:t>
            </a:r>
          </a:p>
          <a:p>
            <a:pPr marL="342900" indent="-342900">
              <a:buFont typeface="Arial" panose="020B0604020202020204" pitchFamily="34" charset="0"/>
              <a:buChar char="•"/>
            </a:pPr>
            <a:r>
              <a:rPr lang="he-IL" dirty="0">
                <a:solidFill>
                  <a:prstClr val="black"/>
                </a:solidFill>
                <a:latin typeface="Trebuchet MS"/>
                <a:cs typeface="Gisha" panose="020B0502040204020203" pitchFamily="34" charset="-79"/>
              </a:rPr>
              <a:t>היא מאפשרת לפתח תוכנות ללא שום קשר למערכת הפעלה כלשהיא.</a:t>
            </a:r>
          </a:p>
          <a:p>
            <a:pPr marL="342900" indent="-342900">
              <a:buFont typeface="Arial" panose="020B0604020202020204" pitchFamily="34" charset="0"/>
              <a:buChar char="•"/>
            </a:pPr>
            <a:r>
              <a:rPr lang="he-IL" dirty="0">
                <a:solidFill>
                  <a:prstClr val="black"/>
                </a:solidFill>
                <a:latin typeface="Trebuchet MS"/>
                <a:cs typeface="Gisha" panose="020B0502040204020203" pitchFamily="34" charset="-79"/>
              </a:rPr>
              <a:t>כל תכנה שפותחה על תשתית זו, תוכל לעבוד </a:t>
            </a:r>
            <a:r>
              <a:rPr lang="he-IL" b="1" dirty="0">
                <a:solidFill>
                  <a:prstClr val="black"/>
                </a:solidFill>
                <a:latin typeface="Trebuchet MS"/>
                <a:cs typeface="Gisha" panose="020B0502040204020203" pitchFamily="34" charset="-79"/>
              </a:rPr>
              <a:t>על כל חומרה בה הותקנה התשתית</a:t>
            </a:r>
            <a:r>
              <a:rPr lang="he-IL" dirty="0">
                <a:solidFill>
                  <a:prstClr val="black"/>
                </a:solidFill>
                <a:latin typeface="Trebuchet MS"/>
                <a:cs typeface="Gisha" panose="020B0502040204020203" pitchFamily="34" charset="-79"/>
              </a:rPr>
              <a:t> הנ"ל.</a:t>
            </a:r>
          </a:p>
          <a:p>
            <a:pPr marL="342900" indent="-342900">
              <a:buFont typeface="Arial" panose="020B0604020202020204" pitchFamily="34" charset="0"/>
              <a:buChar char="•"/>
            </a:pPr>
            <a:r>
              <a:rPr lang="he-IL" dirty="0">
                <a:solidFill>
                  <a:prstClr val="black"/>
                </a:solidFill>
                <a:latin typeface="Trebuchet MS"/>
                <a:cs typeface="Gisha" panose="020B0502040204020203" pitchFamily="34" charset="-79"/>
              </a:rPr>
              <a:t>ניתן לפתח בסביבה זו בכל מיני שפות, בתנאי שהן מתאימות לפלטפורמה.</a:t>
            </a:r>
          </a:p>
          <a:p>
            <a:pPr marL="342900" indent="-342900">
              <a:buFont typeface="Arial" panose="020B0604020202020204" pitchFamily="34" charset="0"/>
              <a:buChar char="•"/>
            </a:pPr>
            <a:r>
              <a:rPr lang="he-IL" dirty="0">
                <a:solidFill>
                  <a:prstClr val="black"/>
                </a:solidFill>
                <a:latin typeface="Trebuchet MS"/>
                <a:cs typeface="Gisha" panose="020B0502040204020203" pitchFamily="34" charset="-79"/>
              </a:rPr>
              <a:t>בתוכנה אחת אפשר לשלב כמה רכיבי תוכנה שנכתבו בשפות שונות אשר מה שמשותף להן שהן פותחו באותה פלטפורמה ויכולות לרוץ על אותה פלטפורמה.</a:t>
            </a:r>
          </a:p>
          <a:p>
            <a:pPr marL="342900" indent="-342900">
              <a:buFont typeface="Arial" panose="020B0604020202020204" pitchFamily="34" charset="0"/>
              <a:buChar char="•"/>
            </a:pPr>
            <a:endParaRPr lang="he-IL" dirty="0">
              <a:ln w="10160">
                <a:solidFill>
                  <a:srgbClr val="B83D68"/>
                </a:solidFill>
                <a:prstDash val="solid"/>
              </a:ln>
              <a:solidFill>
                <a:prstClr val="black"/>
              </a:solidFill>
              <a:effectLst>
                <a:outerShdw blurRad="38100" dist="32000" dir="5400000" algn="tl">
                  <a:srgbClr val="000000">
                    <a:alpha val="30000"/>
                  </a:srgbClr>
                </a:outerShdw>
              </a:effectLst>
              <a:latin typeface="Trebuchet MS"/>
              <a:cs typeface="Gisha" panose="020B0502040204020203" pitchFamily="34" charset="-79"/>
            </a:endParaRPr>
          </a:p>
        </p:txBody>
      </p:sp>
      <p:sp>
        <p:nvSpPr>
          <p:cNvPr id="6" name="לוחית 5"/>
          <p:cNvSpPr/>
          <p:nvPr/>
        </p:nvSpPr>
        <p:spPr>
          <a:xfrm>
            <a:off x="1991544" y="548680"/>
            <a:ext cx="8136904" cy="100811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7200" dirty="0">
                <a:solidFill>
                  <a:srgbClr val="7030A0"/>
                </a:solidFill>
                <a:latin typeface="Trebuchet MS"/>
                <a:cs typeface="Gisha" panose="020B0502040204020203" pitchFamily="34" charset="-79"/>
              </a:rPr>
              <a:t>פלטפורמת </a:t>
            </a:r>
            <a:r>
              <a:rPr lang="en-US" sz="7200" dirty="0">
                <a:solidFill>
                  <a:srgbClr val="7030A0"/>
                </a:solidFill>
                <a:latin typeface="Trebuchet MS"/>
              </a:rPr>
              <a:t>.NET</a:t>
            </a:r>
            <a:endParaRPr lang="he-IL" sz="7200" dirty="0">
              <a:solidFill>
                <a:srgbClr val="7030A0"/>
              </a:solidFill>
              <a:latin typeface="Trebuchet MS"/>
              <a:cs typeface="Gisha" panose="020B0502040204020203" pitchFamily="34" charset="-79"/>
            </a:endParaRP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EAF0D19A-D798-4655-B1F4-BAC4C7E143CC}"/>
              </a:ext>
            </a:extLst>
          </p:cNvPr>
          <p:cNvSpPr/>
          <p:nvPr/>
        </p:nvSpPr>
        <p:spPr>
          <a:xfrm>
            <a:off x="2279576" y="5014924"/>
            <a:ext cx="7128792" cy="1541325"/>
          </a:xfrm>
          <a:prstGeom prst="wedgeRoundRectCallout">
            <a:avLst>
              <a:gd name="adj1" fmla="val -1602"/>
              <a:gd name="adj2" fmla="val -73959"/>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600" b="1" dirty="0">
                <a:solidFill>
                  <a:prstClr val="black"/>
                </a:solidFill>
                <a:latin typeface="Trebuchet MS"/>
                <a:cs typeface="Gisha" panose="020B0502040204020203" pitchFamily="34" charset="-79"/>
              </a:rPr>
              <a:t>מה הרווחנו?</a:t>
            </a:r>
          </a:p>
          <a:p>
            <a:pPr algn="ctr"/>
            <a:r>
              <a:rPr lang="he-IL" sz="1600" dirty="0">
                <a:solidFill>
                  <a:prstClr val="black"/>
                </a:solidFill>
                <a:latin typeface="Trebuchet MS"/>
                <a:cs typeface="Gisha" panose="020B0502040204020203" pitchFamily="34" charset="-79"/>
              </a:rPr>
              <a:t>חוסר תלות במערכת הפעלה (ניידות של קוד המקור) ועוד כמה דברים שנרחיב עליהם מיד...</a:t>
            </a:r>
          </a:p>
          <a:p>
            <a:pPr algn="ctr"/>
            <a:endParaRPr lang="he-IL" sz="1600"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מערכות שנכתבו לפלטפורמת ה </a:t>
            </a:r>
            <a:r>
              <a:rPr lang="en-US" sz="1600" dirty="0" err="1">
                <a:solidFill>
                  <a:prstClr val="black"/>
                </a:solidFill>
                <a:latin typeface="Trebuchet MS"/>
              </a:rPr>
              <a:t>.net</a:t>
            </a:r>
            <a:r>
              <a:rPr lang="he-IL" sz="1600" dirty="0">
                <a:solidFill>
                  <a:prstClr val="black"/>
                </a:solidFill>
                <a:latin typeface="Trebuchet MS"/>
                <a:cs typeface="Gisha" panose="020B0502040204020203" pitchFamily="34" charset="-79"/>
              </a:rPr>
              <a:t> יכולות לרוץ על כל מערכת הפעלה שהיא (שיש לה סביבת זמן ריצה של </a:t>
            </a:r>
            <a:r>
              <a:rPr lang="en-US" sz="1600" dirty="0">
                <a:solidFill>
                  <a:prstClr val="black"/>
                </a:solidFill>
                <a:latin typeface="Trebuchet MS"/>
              </a:rPr>
              <a:t>(</a:t>
            </a:r>
            <a:r>
              <a:rPr lang="en-US" sz="1600" dirty="0" err="1">
                <a:solidFill>
                  <a:prstClr val="black"/>
                </a:solidFill>
                <a:latin typeface="Trebuchet MS"/>
              </a:rPr>
              <a:t>.net</a:t>
            </a:r>
            <a:endParaRPr lang="he-IL" sz="1600" b="1"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7361659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554345" y="116632"/>
            <a:ext cx="3069670" cy="1296144"/>
          </a:xfrm>
        </p:spPr>
        <p:txBody>
          <a:bodyPr>
            <a:noAutofit/>
          </a:bodyPr>
          <a:lstStyle/>
          <a:p>
            <a:pPr algn="ctr"/>
            <a:r>
              <a:rPr lang="he-IL" sz="3200" dirty="0"/>
              <a:t>דוגמא לחפיפת אופרטורים</a:t>
            </a:r>
            <a:br>
              <a:rPr lang="he-IL" sz="3200" dirty="0"/>
            </a:br>
            <a:r>
              <a:rPr lang="he-IL" sz="1600" dirty="0"/>
              <a:t>ניתן לראותה בשלמותה במודל</a:t>
            </a:r>
          </a:p>
        </p:txBody>
      </p:sp>
      <p:sp>
        <p:nvSpPr>
          <p:cNvPr id="3" name="מציין מיקום תוכן 2"/>
          <p:cNvSpPr>
            <a:spLocks noGrp="1"/>
          </p:cNvSpPr>
          <p:nvPr>
            <p:ph idx="1"/>
          </p:nvPr>
        </p:nvSpPr>
        <p:spPr>
          <a:xfrm>
            <a:off x="1415480" y="2303465"/>
            <a:ext cx="7848872" cy="5661248"/>
          </a:xfrm>
        </p:spPr>
        <p:txBody>
          <a:bodyPr>
            <a:normAutofit/>
          </a:bodyPr>
          <a:lstStyle/>
          <a:p>
            <a:pPr marL="0" indent="0" algn="l" rtl="0">
              <a:buNone/>
            </a:pPr>
            <a:endParaRPr lang="en-US" dirty="0"/>
          </a:p>
          <a:p>
            <a:pPr marL="0" indent="0" algn="l" rtl="0">
              <a:buNone/>
            </a:pPr>
            <a:endParaRPr lang="en-US" dirty="0"/>
          </a:p>
        </p:txBody>
      </p:sp>
      <p:sp>
        <p:nvSpPr>
          <p:cNvPr id="4" name="Rectangle 3"/>
          <p:cNvSpPr/>
          <p:nvPr/>
        </p:nvSpPr>
        <p:spPr>
          <a:xfrm>
            <a:off x="1679123" y="188641"/>
            <a:ext cx="7992888" cy="6519285"/>
          </a:xfrm>
          <a:prstGeom prst="rect">
            <a:avLst/>
          </a:prstGeom>
        </p:spPr>
        <p:txBody>
          <a:bodyPr wrap="square">
            <a:spAutoFit/>
          </a:bodyPr>
          <a:lstStyle/>
          <a:p>
            <a:pPr algn="l" rtl="0">
              <a:lnSpc>
                <a:spcPct val="115000"/>
              </a:lnSpc>
            </a:pPr>
            <a:r>
              <a:rPr lang="en-US" sz="1200" dirty="0">
                <a:solidFill>
                  <a:srgbClr val="0000FF"/>
                </a:solidFill>
                <a:highlight>
                  <a:srgbClr val="FFFFFF"/>
                </a:highlight>
                <a:latin typeface="Consolas"/>
                <a:ea typeface="Calibri"/>
                <a:cs typeface="Arial"/>
              </a:rPr>
              <a:t>c</a:t>
            </a:r>
            <a:r>
              <a:rPr lang="en-US" sz="1400" dirty="0">
                <a:solidFill>
                  <a:srgbClr val="0000FF"/>
                </a:solidFill>
                <a:highlight>
                  <a:srgbClr val="FFFFFF"/>
                </a:highlight>
                <a:latin typeface="Consolas"/>
                <a:ea typeface="Calibri"/>
                <a:cs typeface="Arial"/>
              </a:rPr>
              <a:t>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Numerator { </a:t>
            </a:r>
            <a:r>
              <a:rPr lang="en-US" sz="1400" dirty="0">
                <a:solidFill>
                  <a:srgbClr val="0000FF"/>
                </a:solidFill>
                <a:highlight>
                  <a:srgbClr val="FFFFFF"/>
                </a:highlight>
                <a:latin typeface="Consolas"/>
                <a:ea typeface="Calibri"/>
                <a:cs typeface="Arial"/>
              </a:rPr>
              <a:t>get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set</a:t>
            </a: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long</a:t>
            </a:r>
            <a:r>
              <a:rPr lang="en-US" sz="1400" dirty="0">
                <a:solidFill>
                  <a:srgbClr val="000000"/>
                </a:solidFill>
                <a:highlight>
                  <a:srgbClr val="FFFFFF"/>
                </a:highlight>
                <a:latin typeface="Consolas"/>
                <a:ea typeface="Calibri"/>
                <a:cs typeface="Arial"/>
              </a:rPr>
              <a:t> Denominator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get</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set</a:t>
            </a:r>
            <a:r>
              <a:rPr lang="en-US" sz="1400" dirty="0">
                <a:solidFill>
                  <a:srgbClr val="000000"/>
                </a:solidFill>
                <a:highlight>
                  <a:srgbClr val="FFFFFF"/>
                </a:highlight>
                <a:latin typeface="Consolas"/>
                <a:ea typeface="Calibri"/>
                <a:cs typeface="Arial"/>
              </a:rPr>
              <a:t> { </a:t>
            </a:r>
            <a:r>
              <a:rPr lang="en-US" sz="1400" dirty="0" err="1">
                <a:solidFill>
                  <a:srgbClr val="000000"/>
                </a:solidFill>
                <a:highlight>
                  <a:srgbClr val="FFFFFF"/>
                </a:highlight>
                <a:latin typeface="Consolas"/>
                <a:ea typeface="Calibri"/>
                <a:cs typeface="Arial"/>
              </a:rPr>
              <a:t>m_denominator</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value</a:t>
            </a:r>
            <a:r>
              <a:rPr lang="en-US" sz="1400" dirty="0">
                <a:solidFill>
                  <a:srgbClr val="000000"/>
                </a:solidFill>
                <a:highlight>
                  <a:srgbClr val="FFFFFF"/>
                </a:highlight>
                <a:latin typeface="Consolas"/>
                <a:ea typeface="Calibri"/>
                <a:cs typeface="Arial"/>
              </a:rPr>
              <a:t> != 0 ? </a:t>
            </a:r>
            <a:r>
              <a:rPr lang="en-US" sz="1400" dirty="0">
                <a:solidFill>
                  <a:srgbClr val="0000FF"/>
                </a:solidFill>
                <a:highlight>
                  <a:srgbClr val="FFFFFF"/>
                </a:highlight>
                <a:latin typeface="Consolas"/>
                <a:ea typeface="Calibri"/>
                <a:cs typeface="Arial"/>
              </a:rPr>
              <a:t>value</a:t>
            </a:r>
            <a:r>
              <a:rPr lang="en-US" sz="1400" dirty="0">
                <a:solidFill>
                  <a:srgbClr val="000000"/>
                </a:solidFill>
                <a:highlight>
                  <a:srgbClr val="FFFFFF"/>
                </a:highlight>
                <a:latin typeface="Consolas"/>
                <a:ea typeface="Calibri"/>
                <a:cs typeface="Arial"/>
              </a:rPr>
              <a:t> : 1;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operator</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fragment1,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fragment2)</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f.Numerator</a:t>
            </a:r>
            <a:r>
              <a:rPr lang="en-US" sz="1400" dirty="0">
                <a:solidFill>
                  <a:srgbClr val="000000"/>
                </a:solidFill>
                <a:highlight>
                  <a:srgbClr val="FFFFFF"/>
                </a:highlight>
                <a:latin typeface="Consolas"/>
                <a:ea typeface="Calibri"/>
                <a:cs typeface="Arial"/>
              </a:rPr>
              <a:t> = fragment1.Numerator * fragment2.Numerator;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f.Denominator</a:t>
            </a:r>
            <a:r>
              <a:rPr lang="en-US" sz="1400" dirty="0">
                <a:solidFill>
                  <a:srgbClr val="000000"/>
                </a:solidFill>
                <a:highlight>
                  <a:srgbClr val="FFFFFF"/>
                </a:highlight>
                <a:latin typeface="Consolas"/>
                <a:ea typeface="Calibri"/>
                <a:cs typeface="Arial"/>
              </a:rPr>
              <a:t> = fragment1.Denominator * fragment2.Denominator;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f;</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p>
          <a:p>
            <a:pPr algn="l" rtl="0">
              <a:lnSpc>
                <a:spcPct val="115000"/>
              </a:lnSpc>
            </a:pP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operator</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fragment1,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num</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 f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Fragment</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f.Numerator</a:t>
            </a:r>
            <a:r>
              <a:rPr lang="en-US" sz="1400" dirty="0">
                <a:solidFill>
                  <a:srgbClr val="000000"/>
                </a:solidFill>
                <a:highlight>
                  <a:srgbClr val="FFFFFF"/>
                </a:highlight>
                <a:latin typeface="Consolas"/>
                <a:ea typeface="Calibri"/>
                <a:cs typeface="Arial"/>
              </a:rPr>
              <a:t> = fragment1.Numerator * </a:t>
            </a:r>
            <a:r>
              <a:rPr lang="en-US" sz="1400" dirty="0" err="1">
                <a:solidFill>
                  <a:srgbClr val="000000"/>
                </a:solidFill>
                <a:highlight>
                  <a:srgbClr val="FFFFFF"/>
                </a:highlight>
                <a:latin typeface="Consolas"/>
                <a:ea typeface="Calibri"/>
                <a:cs typeface="Arial"/>
              </a:rPr>
              <a:t>num</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f.Denominator</a:t>
            </a:r>
            <a:r>
              <a:rPr lang="en-US" sz="1400" dirty="0">
                <a:solidFill>
                  <a:srgbClr val="000000"/>
                </a:solidFill>
                <a:highlight>
                  <a:srgbClr val="FFFFFF"/>
                </a:highlight>
                <a:latin typeface="Consolas"/>
                <a:ea typeface="Calibri"/>
                <a:cs typeface="Arial"/>
              </a:rPr>
              <a:t> = fragment1.Denominator;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f;</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prstClr val="black"/>
                </a:solidFill>
                <a:latin typeface="Calibri"/>
                <a:ea typeface="Calibri"/>
                <a:cs typeface="Arial"/>
              </a:rPr>
              <a:t>}</a:t>
            </a:r>
            <a:r>
              <a:rPr lang="en-US" sz="1400" dirty="0">
                <a:solidFill>
                  <a:srgbClr val="000000"/>
                </a:solidFill>
                <a:highlight>
                  <a:srgbClr val="FFFFFF"/>
                </a:highlight>
                <a:latin typeface="Consolas"/>
                <a:ea typeface="Calibri"/>
                <a:cs typeface="Arial"/>
              </a:rPr>
              <a:t>  </a:t>
            </a:r>
            <a:endParaRPr lang="en-US" sz="1400" dirty="0">
              <a:solidFill>
                <a:srgbClr val="0000FF"/>
              </a:solidFill>
              <a:highlight>
                <a:srgbClr val="FFFFFF"/>
              </a:highlight>
              <a:latin typeface="Consolas"/>
              <a:ea typeface="Calibri"/>
              <a:cs typeface="Arial"/>
            </a:endParaRPr>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180</a:t>
            </a:fld>
            <a:endParaRPr lang="he-IL">
              <a:solidFill>
                <a:srgbClr val="B13F9A"/>
              </a:solidFill>
              <a:latin typeface="Trebuchet MS"/>
              <a:cs typeface="Gisha" panose="020B0502040204020203" pitchFamily="34" charset="-79"/>
            </a:endParaRPr>
          </a:p>
        </p:txBody>
      </p:sp>
      <p:sp>
        <p:nvSpPr>
          <p:cNvPr id="6" name="Thought Bubble: Cloud 5">
            <a:extLst>
              <a:ext uri="{FF2B5EF4-FFF2-40B4-BE49-F238E27FC236}">
                <a16:creationId xmlns:a16="http://schemas.microsoft.com/office/drawing/2014/main" id="{B9475D69-6D4D-4E1F-B759-5F56F8CBB968}"/>
              </a:ext>
            </a:extLst>
          </p:cNvPr>
          <p:cNvSpPr/>
          <p:nvPr/>
        </p:nvSpPr>
        <p:spPr>
          <a:xfrm>
            <a:off x="8436260" y="5445224"/>
            <a:ext cx="1656184" cy="864096"/>
          </a:xfrm>
          <a:prstGeom prst="cloudCallout">
            <a:avLst>
              <a:gd name="adj1" fmla="val -68997"/>
              <a:gd name="adj2" fmla="val -6583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2452196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404664"/>
            <a:ext cx="7239000" cy="698336"/>
          </a:xfrm>
        </p:spPr>
        <p:txBody>
          <a:bodyPr>
            <a:noAutofit/>
          </a:bodyPr>
          <a:lstStyle/>
          <a:p>
            <a:pPr algn="ctr"/>
            <a:r>
              <a:rPr lang="he-IL" sz="6000" dirty="0"/>
              <a:t>המרה </a:t>
            </a:r>
            <a:r>
              <a:rPr lang="en-US" sz="4800" dirty="0"/>
              <a:t>casting</a:t>
            </a:r>
            <a:endParaRPr lang="he-IL" sz="4800" dirty="0"/>
          </a:p>
        </p:txBody>
      </p:sp>
      <p:sp>
        <p:nvSpPr>
          <p:cNvPr id="3" name="מציין מיקום תוכן 2"/>
          <p:cNvSpPr>
            <a:spLocks noGrp="1"/>
          </p:cNvSpPr>
          <p:nvPr>
            <p:ph idx="1"/>
          </p:nvPr>
        </p:nvSpPr>
        <p:spPr>
          <a:xfrm>
            <a:off x="1703512" y="1196752"/>
            <a:ext cx="7992888" cy="5256584"/>
          </a:xfrm>
        </p:spPr>
        <p:txBody>
          <a:bodyPr>
            <a:normAutofit/>
          </a:bodyPr>
          <a:lstStyle/>
          <a:p>
            <a:r>
              <a:rPr lang="he-IL" sz="2400" dirty="0"/>
              <a:t>המרה מרומזת (</a:t>
            </a:r>
            <a:r>
              <a:rPr lang="en-US" sz="2400" dirty="0"/>
              <a:t>implicit</a:t>
            </a:r>
            <a:r>
              <a:rPr lang="he-IL" sz="2400" dirty="0"/>
              <a:t>) – שנעשית באופן אוטומטי, ללא סוגריים עגולות.</a:t>
            </a:r>
          </a:p>
          <a:p>
            <a:r>
              <a:rPr lang="he-IL" sz="2400" dirty="0"/>
              <a:t>המרה מפורשת (</a:t>
            </a:r>
            <a:r>
              <a:rPr lang="en-US" sz="2400" dirty="0"/>
              <a:t>explicit</a:t>
            </a:r>
            <a:r>
              <a:rPr lang="he-IL" sz="2400" dirty="0"/>
              <a:t>) - שנעשית באופן מודע, עם סוגררים עגולות. </a:t>
            </a:r>
          </a:p>
          <a:p>
            <a:pPr marL="0" indent="0">
              <a:buNone/>
            </a:pPr>
            <a:endParaRPr lang="he-IL" sz="2400" dirty="0"/>
          </a:p>
          <a:p>
            <a:pPr marL="0" indent="0">
              <a:buNone/>
            </a:pPr>
            <a:r>
              <a:rPr lang="he-IL" sz="2400" dirty="0"/>
              <a:t>לדוגמא:</a:t>
            </a:r>
          </a:p>
          <a:p>
            <a:pPr marL="0" indent="0" algn="l" rtl="0">
              <a:buNone/>
            </a:pPr>
            <a:r>
              <a:rPr lang="en-US" sz="2400" dirty="0" err="1">
                <a:solidFill>
                  <a:srgbClr val="0000FF"/>
                </a:solidFill>
                <a:highlight>
                  <a:srgbClr val="FFFFFF"/>
                </a:highlight>
                <a:latin typeface="Consolas"/>
              </a:rPr>
              <a:t>int</a:t>
            </a:r>
            <a:r>
              <a:rPr lang="en-US" sz="2400" dirty="0">
                <a:solidFill>
                  <a:srgbClr val="000000"/>
                </a:solidFill>
                <a:highlight>
                  <a:srgbClr val="FFFFFF"/>
                </a:highlight>
                <a:latin typeface="Consolas"/>
              </a:rPr>
              <a:t> a = 10;</a:t>
            </a:r>
          </a:p>
          <a:p>
            <a:pPr marL="0" indent="0" algn="l" rtl="0">
              <a:buNone/>
            </a:pPr>
            <a:r>
              <a:rPr lang="en-US" sz="2400" dirty="0">
                <a:solidFill>
                  <a:srgbClr val="0000FF"/>
                </a:solidFill>
                <a:highlight>
                  <a:srgbClr val="FFFFFF"/>
                </a:highlight>
                <a:latin typeface="Consolas"/>
              </a:rPr>
              <a:t>double</a:t>
            </a:r>
            <a:r>
              <a:rPr lang="en-US" sz="2400" dirty="0">
                <a:solidFill>
                  <a:srgbClr val="000000"/>
                </a:solidFill>
                <a:highlight>
                  <a:srgbClr val="FFFFFF"/>
                </a:highlight>
                <a:latin typeface="Consolas"/>
              </a:rPr>
              <a:t> d = a; </a:t>
            </a:r>
            <a:r>
              <a:rPr lang="en-US" sz="2400" dirty="0">
                <a:solidFill>
                  <a:srgbClr val="008000"/>
                </a:solidFill>
                <a:highlight>
                  <a:srgbClr val="FFFFFF"/>
                </a:highlight>
                <a:latin typeface="Consolas"/>
              </a:rPr>
              <a:t>//</a:t>
            </a:r>
            <a:r>
              <a:rPr lang="en-US" sz="2400" dirty="0" err="1">
                <a:solidFill>
                  <a:srgbClr val="008000"/>
                </a:solidFill>
                <a:highlight>
                  <a:srgbClr val="FFFFFF"/>
                </a:highlight>
                <a:latin typeface="Consolas"/>
              </a:rPr>
              <a:t>imlicit</a:t>
            </a:r>
            <a:r>
              <a:rPr lang="en-US" sz="2400" dirty="0">
                <a:solidFill>
                  <a:srgbClr val="008000"/>
                </a:solidFill>
                <a:highlight>
                  <a:srgbClr val="FFFFFF"/>
                </a:highlight>
                <a:latin typeface="Consolas"/>
              </a:rPr>
              <a:t> casting, ok!</a:t>
            </a:r>
            <a:endParaRPr lang="en-US" sz="2400" dirty="0">
              <a:solidFill>
                <a:srgbClr val="000000"/>
              </a:solidFill>
              <a:highlight>
                <a:srgbClr val="FFFFFF"/>
              </a:highlight>
              <a:latin typeface="Consolas"/>
            </a:endParaRPr>
          </a:p>
          <a:p>
            <a:pPr marL="0" indent="0" algn="l" rtl="0">
              <a:buNone/>
            </a:pPr>
            <a:endParaRPr lang="he-IL" sz="2400" dirty="0">
              <a:solidFill>
                <a:srgbClr val="000000"/>
              </a:solidFill>
              <a:highlight>
                <a:srgbClr val="FFFFFF"/>
              </a:highlight>
              <a:latin typeface="Consolas"/>
            </a:endParaRPr>
          </a:p>
          <a:p>
            <a:pPr marL="0" indent="0" algn="l" rtl="0">
              <a:buNone/>
            </a:pPr>
            <a:r>
              <a:rPr lang="en-US" sz="2400" dirty="0">
                <a:solidFill>
                  <a:srgbClr val="000000"/>
                </a:solidFill>
                <a:highlight>
                  <a:srgbClr val="FFFFFF"/>
                </a:highlight>
                <a:latin typeface="Consolas"/>
              </a:rPr>
              <a:t>a = d; </a:t>
            </a:r>
            <a:r>
              <a:rPr lang="en-US" sz="1800" dirty="0">
                <a:solidFill>
                  <a:srgbClr val="008000"/>
                </a:solidFill>
                <a:highlight>
                  <a:srgbClr val="FFFFFF"/>
                </a:highlight>
                <a:latin typeface="Consolas"/>
              </a:rPr>
              <a:t>//compilation error. need explicit casting.</a:t>
            </a:r>
            <a:endParaRPr lang="en-US" sz="2000" dirty="0">
              <a:solidFill>
                <a:srgbClr val="000000"/>
              </a:solidFill>
              <a:highlight>
                <a:srgbClr val="FFFFFF"/>
              </a:highlight>
              <a:latin typeface="Consolas"/>
            </a:endParaRPr>
          </a:p>
          <a:p>
            <a:pPr marL="0" indent="0" algn="l" rtl="0">
              <a:buNone/>
            </a:pPr>
            <a:r>
              <a:rPr lang="en-US" sz="2400" dirty="0">
                <a:solidFill>
                  <a:srgbClr val="000000"/>
                </a:solidFill>
                <a:highlight>
                  <a:srgbClr val="FFFFFF"/>
                </a:highlight>
                <a:latin typeface="Consolas"/>
              </a:rPr>
              <a:t>a = (</a:t>
            </a:r>
            <a:r>
              <a:rPr lang="en-US" sz="2400" dirty="0" err="1">
                <a:solidFill>
                  <a:srgbClr val="0000FF"/>
                </a:solidFill>
                <a:highlight>
                  <a:srgbClr val="FFFFFF"/>
                </a:highlight>
                <a:latin typeface="Consolas"/>
              </a:rPr>
              <a:t>int</a:t>
            </a:r>
            <a:r>
              <a:rPr lang="en-US" sz="2400" dirty="0">
                <a:solidFill>
                  <a:srgbClr val="000000"/>
                </a:solidFill>
                <a:highlight>
                  <a:srgbClr val="FFFFFF"/>
                </a:highlight>
                <a:latin typeface="Consolas"/>
              </a:rPr>
              <a:t>)d; </a:t>
            </a:r>
            <a:r>
              <a:rPr lang="en-US" sz="2400" dirty="0">
                <a:solidFill>
                  <a:srgbClr val="008000"/>
                </a:solidFill>
                <a:highlight>
                  <a:srgbClr val="FFFFFF"/>
                </a:highlight>
                <a:latin typeface="Consolas"/>
              </a:rPr>
              <a:t>//</a:t>
            </a:r>
            <a:r>
              <a:rPr lang="en-US" sz="2400" dirty="0" err="1">
                <a:solidFill>
                  <a:srgbClr val="008000"/>
                </a:solidFill>
                <a:highlight>
                  <a:srgbClr val="FFFFFF"/>
                </a:highlight>
                <a:latin typeface="Consolas"/>
              </a:rPr>
              <a:t>explict</a:t>
            </a:r>
            <a:r>
              <a:rPr lang="en-US" sz="2400" dirty="0">
                <a:solidFill>
                  <a:srgbClr val="008000"/>
                </a:solidFill>
                <a:highlight>
                  <a:srgbClr val="FFFFFF"/>
                </a:highlight>
                <a:latin typeface="Consolas"/>
              </a:rPr>
              <a:t> casting, ok! </a:t>
            </a:r>
            <a:endParaRPr lang="he-IL" sz="20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181</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9A971018-DB79-427E-AC87-3F6BF32EC371}"/>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975452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404664"/>
            <a:ext cx="7239000" cy="698336"/>
          </a:xfrm>
        </p:spPr>
        <p:txBody>
          <a:bodyPr>
            <a:noAutofit/>
          </a:bodyPr>
          <a:lstStyle/>
          <a:p>
            <a:pPr algn="ctr"/>
            <a:r>
              <a:rPr lang="he-IL" sz="4800" dirty="0"/>
              <a:t>חפיפת אופרטור המרה</a:t>
            </a:r>
          </a:p>
        </p:txBody>
      </p:sp>
      <p:sp>
        <p:nvSpPr>
          <p:cNvPr id="3" name="מציין מיקום תוכן 2"/>
          <p:cNvSpPr>
            <a:spLocks noGrp="1"/>
          </p:cNvSpPr>
          <p:nvPr>
            <p:ph idx="1"/>
          </p:nvPr>
        </p:nvSpPr>
        <p:spPr>
          <a:xfrm>
            <a:off x="1983250" y="1299664"/>
            <a:ext cx="7137087" cy="4793632"/>
          </a:xfrm>
        </p:spPr>
        <p:txBody>
          <a:bodyPr>
            <a:normAutofit/>
          </a:bodyPr>
          <a:lstStyle/>
          <a:p>
            <a:r>
              <a:rPr lang="he-IL" sz="2400" dirty="0"/>
              <a:t>ניתן לחפוף אופרטור המרה, כלומר לאפשר המרה ממחלקה אחת </a:t>
            </a:r>
            <a:r>
              <a:rPr lang="en-US" sz="2400" dirty="0" err="1"/>
              <a:t>SourceType</a:t>
            </a:r>
            <a:r>
              <a:rPr lang="he-IL" sz="2400" dirty="0"/>
              <a:t> למחלקה אחרת </a:t>
            </a:r>
            <a:r>
              <a:rPr lang="en-US" sz="2400" dirty="0" err="1"/>
              <a:t>TargetType</a:t>
            </a:r>
            <a:r>
              <a:rPr lang="he-IL" sz="2400" dirty="0"/>
              <a:t>.</a:t>
            </a:r>
          </a:p>
          <a:p>
            <a:pPr marL="0" indent="0">
              <a:buNone/>
            </a:pPr>
            <a:endParaRPr lang="he-IL" sz="2400" dirty="0"/>
          </a:p>
          <a:p>
            <a:pPr marL="0" indent="0">
              <a:buNone/>
            </a:pPr>
            <a:r>
              <a:rPr lang="he-IL" sz="2400" dirty="0"/>
              <a:t>הגדרה של המרה </a:t>
            </a:r>
            <a:r>
              <a:rPr lang="he-IL" sz="2400" b="1" dirty="0"/>
              <a:t>מרומזת</a:t>
            </a:r>
            <a:r>
              <a:rPr lang="he-IL" sz="2400" dirty="0"/>
              <a:t>:</a:t>
            </a:r>
          </a:p>
          <a:p>
            <a:pPr marL="0" indent="0" algn="l" rtl="0">
              <a:buNone/>
            </a:pPr>
            <a:r>
              <a:rPr lang="en-US" sz="2000" b="1" dirty="0">
                <a:effectLst>
                  <a:outerShdw blurRad="38100" dist="38100" dir="2700000" algn="tl">
                    <a:srgbClr val="000000">
                      <a:alpha val="43137"/>
                    </a:srgbClr>
                  </a:outerShdw>
                </a:effectLst>
              </a:rPr>
              <a:t>Public static </a:t>
            </a:r>
            <a:r>
              <a:rPr lang="en-US" sz="2000" b="1" dirty="0">
                <a:solidFill>
                  <a:srgbClr val="FF0000"/>
                </a:solidFill>
                <a:effectLst>
                  <a:outerShdw blurRad="38100" dist="38100" dir="2700000" algn="tl">
                    <a:srgbClr val="000000">
                      <a:alpha val="43137"/>
                    </a:srgbClr>
                  </a:outerShdw>
                </a:effectLst>
              </a:rPr>
              <a:t>implicit</a:t>
            </a:r>
            <a:r>
              <a:rPr lang="en-US" sz="2000" b="1" dirty="0">
                <a:effectLst>
                  <a:outerShdw blurRad="38100" dist="38100" dir="2700000" algn="tl">
                    <a:srgbClr val="000000">
                      <a:alpha val="43137"/>
                    </a:srgbClr>
                  </a:outerShdw>
                </a:effectLst>
              </a:rPr>
              <a:t> operator </a:t>
            </a:r>
            <a:r>
              <a:rPr lang="en-US" sz="2000" dirty="0" err="1"/>
              <a:t>TargetType</a:t>
            </a:r>
            <a:r>
              <a:rPr lang="en-US" sz="2000" dirty="0"/>
              <a:t> (</a:t>
            </a:r>
            <a:r>
              <a:rPr lang="en-US" sz="2000" dirty="0" err="1"/>
              <a:t>SourceType</a:t>
            </a:r>
            <a:r>
              <a:rPr lang="en-US" sz="2000" dirty="0"/>
              <a:t> s)</a:t>
            </a:r>
            <a:endParaRPr lang="he-IL" sz="2000" dirty="0"/>
          </a:p>
          <a:p>
            <a:pPr marL="0" indent="0">
              <a:buNone/>
            </a:pPr>
            <a:endParaRPr lang="he-IL" sz="2400" dirty="0"/>
          </a:p>
          <a:p>
            <a:pPr marL="0" indent="0">
              <a:buNone/>
            </a:pPr>
            <a:r>
              <a:rPr lang="he-IL" sz="2400" dirty="0"/>
              <a:t>הגדרה של המרה </a:t>
            </a:r>
            <a:r>
              <a:rPr lang="he-IL" sz="2400" b="1" dirty="0"/>
              <a:t>מפורשת</a:t>
            </a:r>
            <a:r>
              <a:rPr lang="he-IL" sz="2400" dirty="0"/>
              <a:t>:</a:t>
            </a:r>
          </a:p>
          <a:p>
            <a:pPr marL="0" indent="0" algn="l" rtl="0">
              <a:buNone/>
            </a:pPr>
            <a:r>
              <a:rPr lang="en-US" sz="2000" b="1" dirty="0">
                <a:effectLst>
                  <a:outerShdw blurRad="38100" dist="38100" dir="2700000" algn="tl">
                    <a:srgbClr val="000000">
                      <a:alpha val="43137"/>
                    </a:srgbClr>
                  </a:outerShdw>
                </a:effectLst>
              </a:rPr>
              <a:t>Public static </a:t>
            </a:r>
            <a:r>
              <a:rPr lang="en-US" sz="2000" b="1" dirty="0">
                <a:solidFill>
                  <a:srgbClr val="FF0000"/>
                </a:solidFill>
                <a:effectLst>
                  <a:outerShdw blurRad="38100" dist="38100" dir="2700000" algn="tl">
                    <a:srgbClr val="000000">
                      <a:alpha val="43137"/>
                    </a:srgbClr>
                  </a:outerShdw>
                </a:effectLst>
              </a:rPr>
              <a:t>explicit</a:t>
            </a:r>
            <a:r>
              <a:rPr lang="en-US" sz="2000" b="1" dirty="0">
                <a:effectLst>
                  <a:outerShdw blurRad="38100" dist="38100" dir="2700000" algn="tl">
                    <a:srgbClr val="000000">
                      <a:alpha val="43137"/>
                    </a:srgbClr>
                  </a:outerShdw>
                </a:effectLst>
              </a:rPr>
              <a:t> operator </a:t>
            </a:r>
            <a:r>
              <a:rPr lang="en-US" sz="2000" dirty="0" err="1"/>
              <a:t>TargetType</a:t>
            </a:r>
            <a:r>
              <a:rPr lang="en-US" sz="2000" dirty="0"/>
              <a:t> (</a:t>
            </a:r>
            <a:r>
              <a:rPr lang="en-US" sz="2000" dirty="0" err="1"/>
              <a:t>SourceType</a:t>
            </a:r>
            <a:r>
              <a:rPr lang="en-US" sz="2000" dirty="0"/>
              <a:t> s)</a:t>
            </a:r>
            <a:endParaRPr lang="he-IL" sz="2000" dirty="0"/>
          </a:p>
          <a:p>
            <a:pPr marL="0" indent="0">
              <a:buNone/>
            </a:pPr>
            <a:endParaRPr lang="he-IL" sz="20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182</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6088FE01-E7A1-40DC-B424-E8306EA07464}"/>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0122672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720080"/>
          </a:xfrm>
        </p:spPr>
        <p:txBody>
          <a:bodyPr>
            <a:noAutofit/>
          </a:bodyPr>
          <a:lstStyle/>
          <a:p>
            <a:pPr algn="ctr"/>
            <a:r>
              <a:rPr lang="he-IL" sz="4000" dirty="0"/>
              <a:t>דוגמא לחפיפת המרות</a:t>
            </a:r>
            <a:br>
              <a:rPr lang="he-IL" sz="4000" dirty="0"/>
            </a:br>
            <a:r>
              <a:rPr lang="he-IL" sz="2000" dirty="0"/>
              <a:t>ניתן לראותה בשלמותה במודל </a:t>
            </a:r>
            <a:r>
              <a:rPr lang="he-IL" sz="2000" dirty="0" err="1"/>
              <a:t>פרוייקט</a:t>
            </a:r>
            <a:r>
              <a:rPr lang="he-IL" sz="2000" dirty="0"/>
              <a:t> בשם</a:t>
            </a:r>
            <a:r>
              <a:rPr lang="en-US" sz="2000" dirty="0"/>
              <a:t> Casting </a:t>
            </a:r>
            <a:endParaRPr lang="he-IL" sz="2000" dirty="0"/>
          </a:p>
        </p:txBody>
      </p:sp>
      <p:sp>
        <p:nvSpPr>
          <p:cNvPr id="3" name="מציין מיקום תוכן 2"/>
          <p:cNvSpPr>
            <a:spLocks noGrp="1"/>
          </p:cNvSpPr>
          <p:nvPr>
            <p:ph idx="1"/>
          </p:nvPr>
        </p:nvSpPr>
        <p:spPr>
          <a:xfrm>
            <a:off x="2154660" y="1255040"/>
            <a:ext cx="6912768" cy="5301208"/>
          </a:xfrm>
        </p:spPr>
        <p:txBody>
          <a:bodyPr>
            <a:normAutofit/>
          </a:bodyPr>
          <a:lstStyle/>
          <a:p>
            <a:pPr marL="0" indent="0">
              <a:buNone/>
            </a:pPr>
            <a:r>
              <a:rPr lang="he-IL" sz="2000" b="1" dirty="0"/>
              <a:t>נאפשר המרה מפורשת מ </a:t>
            </a:r>
            <a:r>
              <a:rPr lang="en-US" sz="2000" b="1" dirty="0"/>
              <a:t>double </a:t>
            </a:r>
            <a:r>
              <a:rPr lang="he-IL" sz="2000" b="1" dirty="0"/>
              <a:t> ל </a:t>
            </a:r>
            <a:r>
              <a:rPr lang="en-US" sz="2000" b="1" dirty="0"/>
              <a:t>vector</a:t>
            </a:r>
            <a:r>
              <a:rPr lang="he-IL" sz="2000" b="1" dirty="0"/>
              <a:t>:</a:t>
            </a:r>
            <a:endParaRPr lang="en-US" sz="2000" b="1" dirty="0"/>
          </a:p>
          <a:p>
            <a:pPr marL="0" indent="0" algn="l" rtl="0">
              <a:buNone/>
            </a:pPr>
            <a:r>
              <a:rPr lang="en-US" sz="2000" dirty="0"/>
              <a:t>public static </a:t>
            </a:r>
            <a:r>
              <a:rPr lang="en-US" sz="2000" dirty="0">
                <a:solidFill>
                  <a:srgbClr val="FF0000"/>
                </a:solidFill>
              </a:rPr>
              <a:t>explicit</a:t>
            </a:r>
            <a:r>
              <a:rPr lang="en-US" sz="2000" dirty="0"/>
              <a:t> operator </a:t>
            </a:r>
            <a:r>
              <a:rPr lang="en-US" sz="2000" dirty="0">
                <a:solidFill>
                  <a:srgbClr val="FF0000"/>
                </a:solidFill>
              </a:rPr>
              <a:t>Vector</a:t>
            </a:r>
            <a:r>
              <a:rPr lang="en-US" sz="2000" dirty="0"/>
              <a:t>(</a:t>
            </a:r>
            <a:r>
              <a:rPr lang="en-US" sz="2000" dirty="0">
                <a:solidFill>
                  <a:srgbClr val="FF0000"/>
                </a:solidFill>
              </a:rPr>
              <a:t>double</a:t>
            </a:r>
            <a:r>
              <a:rPr lang="en-US" sz="2000" dirty="0"/>
              <a:t> d)</a:t>
            </a:r>
          </a:p>
          <a:p>
            <a:pPr marL="0" indent="0" algn="l" rtl="0">
              <a:buNone/>
            </a:pPr>
            <a:r>
              <a:rPr lang="he-IL" sz="2000" dirty="0"/>
              <a:t>        }</a:t>
            </a:r>
            <a:r>
              <a:rPr lang="en-US" sz="2000" dirty="0"/>
              <a:t>return new Vector(d, d);	</a:t>
            </a:r>
            <a:r>
              <a:rPr lang="he-IL" sz="2000" dirty="0"/>
              <a:t>        {</a:t>
            </a:r>
          </a:p>
          <a:p>
            <a:pPr marL="0" indent="0">
              <a:buNone/>
            </a:pPr>
            <a:r>
              <a:rPr lang="he-IL" sz="2000" b="1" dirty="0"/>
              <a:t>והקריאה למתודה:</a:t>
            </a:r>
          </a:p>
          <a:p>
            <a:pPr marL="0" indent="0" algn="l" rtl="0">
              <a:buNone/>
            </a:pPr>
            <a:r>
              <a:rPr lang="en-US" sz="2000" dirty="0"/>
              <a:t>double d1 = 2.2, d2 = 5.5;</a:t>
            </a:r>
            <a:br>
              <a:rPr lang="en-US" sz="2000" dirty="0"/>
            </a:br>
            <a:r>
              <a:rPr lang="en-US" sz="2000" dirty="0"/>
              <a:t>Vector v1 = new Vector(1, 1);</a:t>
            </a:r>
            <a:br>
              <a:rPr lang="en-US" sz="2000" dirty="0"/>
            </a:br>
            <a:r>
              <a:rPr lang="en-US" sz="2000" dirty="0"/>
              <a:t>Vector v2 = (Vector)d2;</a:t>
            </a:r>
            <a:endParaRPr lang="he-IL" sz="2000" dirty="0"/>
          </a:p>
          <a:p>
            <a:pPr marL="0" indent="0">
              <a:buNone/>
            </a:pPr>
            <a:endParaRPr lang="he-IL" sz="2000" b="1" dirty="0"/>
          </a:p>
          <a:p>
            <a:pPr marL="0" indent="0">
              <a:buNone/>
            </a:pPr>
            <a:r>
              <a:rPr lang="he-IL" sz="2000" b="1" dirty="0"/>
              <a:t>נאפשר המרה מרומזת מ </a:t>
            </a:r>
            <a:r>
              <a:rPr lang="en-US" sz="2000" b="1" dirty="0"/>
              <a:t> vector</a:t>
            </a:r>
            <a:r>
              <a:rPr lang="he-IL" sz="2000" b="1" dirty="0"/>
              <a:t>ל</a:t>
            </a:r>
            <a:r>
              <a:rPr lang="en-US" sz="2000" b="1" dirty="0"/>
              <a:t>double </a:t>
            </a:r>
            <a:r>
              <a:rPr lang="he-IL" sz="2000" b="1" dirty="0"/>
              <a:t>:</a:t>
            </a:r>
            <a:endParaRPr lang="en-US" sz="2000" b="1" dirty="0"/>
          </a:p>
          <a:p>
            <a:pPr marL="0" indent="0" algn="l" rtl="0">
              <a:buNone/>
            </a:pPr>
            <a:r>
              <a:rPr lang="en-US" sz="2000" dirty="0"/>
              <a:t>public static </a:t>
            </a:r>
            <a:r>
              <a:rPr lang="en-US" sz="2000" dirty="0">
                <a:solidFill>
                  <a:srgbClr val="FF0000"/>
                </a:solidFill>
              </a:rPr>
              <a:t>implicit</a:t>
            </a:r>
            <a:r>
              <a:rPr lang="en-US" sz="2000" dirty="0"/>
              <a:t> operator </a:t>
            </a:r>
            <a:r>
              <a:rPr lang="en-US" sz="2000" dirty="0">
                <a:solidFill>
                  <a:srgbClr val="FF0000"/>
                </a:solidFill>
              </a:rPr>
              <a:t>double</a:t>
            </a:r>
            <a:r>
              <a:rPr lang="en-US" sz="2000" dirty="0"/>
              <a:t>(</a:t>
            </a:r>
            <a:r>
              <a:rPr lang="en-US" sz="2000" dirty="0">
                <a:solidFill>
                  <a:srgbClr val="FF0000"/>
                </a:solidFill>
              </a:rPr>
              <a:t>Vector</a:t>
            </a:r>
            <a:r>
              <a:rPr lang="en-US" sz="2000" dirty="0"/>
              <a:t> v)</a:t>
            </a:r>
          </a:p>
          <a:p>
            <a:pPr marL="0" indent="0" algn="l" rtl="0">
              <a:buNone/>
            </a:pPr>
            <a:r>
              <a:rPr lang="en-US" sz="2000" dirty="0"/>
              <a:t>	</a:t>
            </a:r>
            <a:r>
              <a:rPr lang="he-IL" sz="2000" dirty="0"/>
              <a:t>  }</a:t>
            </a:r>
            <a:r>
              <a:rPr lang="en-US" sz="2000" dirty="0"/>
              <a:t> return </a:t>
            </a:r>
            <a:r>
              <a:rPr lang="en-US" sz="2000" dirty="0" err="1"/>
              <a:t>Math.Sqrt</a:t>
            </a:r>
            <a:r>
              <a:rPr lang="en-US" sz="2000" dirty="0"/>
              <a:t>(</a:t>
            </a:r>
            <a:r>
              <a:rPr lang="en-US" sz="2000" dirty="0" err="1"/>
              <a:t>v.x</a:t>
            </a:r>
            <a:r>
              <a:rPr lang="en-US" sz="2000" dirty="0"/>
              <a:t> * </a:t>
            </a:r>
            <a:r>
              <a:rPr lang="en-US" sz="2000" dirty="0" err="1"/>
              <a:t>v.x</a:t>
            </a:r>
            <a:r>
              <a:rPr lang="en-US" sz="2000" dirty="0"/>
              <a:t> + </a:t>
            </a:r>
            <a:r>
              <a:rPr lang="en-US" sz="2000" dirty="0" err="1"/>
              <a:t>v.y</a:t>
            </a:r>
            <a:r>
              <a:rPr lang="en-US" sz="2000" dirty="0"/>
              <a:t> * </a:t>
            </a:r>
            <a:r>
              <a:rPr lang="en-US" sz="2000" dirty="0" err="1"/>
              <a:t>v.y</a:t>
            </a:r>
            <a:r>
              <a:rPr lang="en-US" sz="2000" dirty="0"/>
              <a:t>); </a:t>
            </a:r>
            <a:r>
              <a:rPr lang="he-IL" sz="2000" dirty="0"/>
              <a:t>      {</a:t>
            </a:r>
          </a:p>
          <a:p>
            <a:pPr marL="0" indent="0">
              <a:buNone/>
            </a:pPr>
            <a:endParaRPr lang="he-IL" sz="2000" b="1" dirty="0"/>
          </a:p>
          <a:p>
            <a:pPr marL="0" indent="0">
              <a:buNone/>
            </a:pPr>
            <a:r>
              <a:rPr lang="he-IL" sz="2000" b="1" dirty="0"/>
              <a:t>והקריאה למתודה:</a:t>
            </a:r>
          </a:p>
          <a:p>
            <a:pPr marL="0" indent="0" algn="l" rtl="0">
              <a:buNone/>
            </a:pPr>
            <a:r>
              <a:rPr lang="en-US" sz="2000" dirty="0"/>
              <a:t>double d2 = v1;</a:t>
            </a:r>
          </a:p>
          <a:p>
            <a:pPr marL="0" indent="0" algn="l" rtl="0">
              <a:buNone/>
            </a:pPr>
            <a:endParaRPr lang="en-US" sz="2000" dirty="0"/>
          </a:p>
          <a:p>
            <a:pPr marL="0" indent="0" algn="l" rtl="0">
              <a:buNone/>
            </a:pPr>
            <a:endParaRPr lang="en-US" sz="20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183</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2AB53B06-287B-4EBA-B6EE-95F2013B6F63}"/>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5274309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720080"/>
          </a:xfrm>
        </p:spPr>
        <p:txBody>
          <a:bodyPr>
            <a:noAutofit/>
          </a:bodyPr>
          <a:lstStyle/>
          <a:p>
            <a:pPr algn="ctr"/>
            <a:r>
              <a:rPr lang="he-IL" sz="4000" dirty="0"/>
              <a:t>דוגמא נוספת לחפיפת המרות</a:t>
            </a:r>
            <a:br>
              <a:rPr lang="he-IL" sz="4000" dirty="0"/>
            </a:br>
            <a:r>
              <a:rPr lang="he-IL" sz="2000" dirty="0"/>
              <a:t>ניתן לראותה בשלמותה במודל פרוייקט בשם</a:t>
            </a:r>
            <a:r>
              <a:rPr lang="en-US" sz="2000" dirty="0"/>
              <a:t> Ex993 </a:t>
            </a:r>
            <a:endParaRPr lang="he-IL" sz="2000" dirty="0"/>
          </a:p>
        </p:txBody>
      </p:sp>
      <p:sp>
        <p:nvSpPr>
          <p:cNvPr id="3" name="מציין מיקום תוכן 2"/>
          <p:cNvSpPr>
            <a:spLocks noGrp="1"/>
          </p:cNvSpPr>
          <p:nvPr>
            <p:ph idx="1"/>
          </p:nvPr>
        </p:nvSpPr>
        <p:spPr>
          <a:xfrm>
            <a:off x="1847528" y="1255040"/>
            <a:ext cx="7527032" cy="5301208"/>
          </a:xfrm>
        </p:spPr>
        <p:txBody>
          <a:bodyPr>
            <a:noAutofit/>
          </a:bodyPr>
          <a:lstStyle/>
          <a:p>
            <a:pPr marL="0" indent="0" algn="l" rtl="0">
              <a:lnSpc>
                <a:spcPct val="115000"/>
              </a:lnSpc>
              <a:buNone/>
            </a:pPr>
            <a:r>
              <a:rPr lang="he-IL" sz="1600" dirty="0">
                <a:solidFill>
                  <a:srgbClr val="0000FF"/>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implicit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fragment)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008000"/>
                </a:solidFill>
                <a:highlight>
                  <a:srgbClr val="FFFFFF"/>
                </a:highlight>
                <a:latin typeface="Consolas"/>
                <a:ea typeface="Calibri"/>
                <a:cs typeface="Arial"/>
              </a:rPr>
              <a:t>//  1/2 = 0.5</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fragment.Numerator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fragment.Denominator</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public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explicit</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operator</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double</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num</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 f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Fragment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string</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stringNumber</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num.ToString</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err="1">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pointIndex</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stringNumber.IndexOf</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p>
          <a:p>
            <a:pPr marL="0" indent="0" algn="l" rtl="0">
              <a:lnSpc>
                <a:spcPct val="115000"/>
              </a:lnSpc>
              <a:buNone/>
            </a:pPr>
            <a:r>
              <a:rPr lang="en-US" sz="1600" dirty="0">
                <a:solidFill>
                  <a:srgbClr val="000000"/>
                </a:solidFill>
                <a:highlight>
                  <a:srgbClr val="FFFFFF"/>
                </a:highlight>
                <a:latin typeface="Consolas"/>
                <a:ea typeface="Calibri"/>
                <a:cs typeface="Arial"/>
              </a:rPr>
              <a:t>	//...</a:t>
            </a:r>
          </a:p>
          <a:p>
            <a:pPr marL="0" indent="0" algn="l" rtl="0">
              <a:lnSpc>
                <a:spcPct val="115000"/>
              </a:lnSpc>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return</a:t>
            </a:r>
            <a:r>
              <a:rPr lang="en-US" sz="1600" dirty="0">
                <a:solidFill>
                  <a:srgbClr val="000000"/>
                </a:solidFill>
                <a:highlight>
                  <a:srgbClr val="FFFFFF"/>
                </a:highlight>
                <a:latin typeface="Consolas"/>
                <a:ea typeface="Calibri"/>
                <a:cs typeface="Arial"/>
              </a:rPr>
              <a:t> f;</a:t>
            </a:r>
            <a:endParaRPr lang="en-US" sz="2000" dirty="0">
              <a:latin typeface="Calibri"/>
              <a:ea typeface="Calibri"/>
              <a:cs typeface="Arial"/>
            </a:endParaRPr>
          </a:p>
          <a:p>
            <a:pPr marL="0" indent="0" algn="l" rtl="0">
              <a:lnSpc>
                <a:spcPct val="115000"/>
              </a:lnSpc>
              <a:buNone/>
            </a:pPr>
            <a:r>
              <a:rPr lang="en-US" sz="1600" dirty="0">
                <a:solidFill>
                  <a:srgbClr val="000000"/>
                </a:solidFill>
                <a:highlight>
                  <a:srgbClr val="FFFFFF"/>
                </a:highlight>
                <a:latin typeface="Consolas"/>
                <a:ea typeface="Calibri"/>
                <a:cs typeface="Arial"/>
              </a:rPr>
              <a:t>    }</a:t>
            </a:r>
            <a:endParaRPr lang="en-US" sz="2000" dirty="0">
              <a:latin typeface="Calibri"/>
              <a:ea typeface="Calibri"/>
              <a:cs typeface="Arial"/>
            </a:endParaRPr>
          </a:p>
          <a:p>
            <a:pPr marL="0" indent="0" algn="l" rtl="0">
              <a:buNone/>
            </a:pPr>
            <a:endParaRPr lang="en-US" sz="16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184</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EDB6B1D5-541A-4B94-9EE3-41CF9F438832}"/>
              </a:ext>
            </a:extLst>
          </p:cNvPr>
          <p:cNvSpPr/>
          <p:nvPr/>
        </p:nvSpPr>
        <p:spPr>
          <a:xfrm>
            <a:off x="8832304" y="5744443"/>
            <a:ext cx="1656184" cy="864096"/>
          </a:xfrm>
          <a:prstGeom prst="cloudCallout">
            <a:avLst>
              <a:gd name="adj1" fmla="val -17310"/>
              <a:gd name="adj2" fmla="val -11311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8287422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260648"/>
            <a:ext cx="7239000" cy="698336"/>
          </a:xfrm>
        </p:spPr>
        <p:txBody>
          <a:bodyPr/>
          <a:lstStyle/>
          <a:p>
            <a:pPr algn="ctr"/>
            <a:r>
              <a:rPr lang="he-IL" dirty="0"/>
              <a:t>המבנה </a:t>
            </a:r>
            <a:r>
              <a:rPr lang="en-US" dirty="0" err="1"/>
              <a:t>d</a:t>
            </a:r>
            <a:r>
              <a:rPr lang="en-US" cap="none" dirty="0" err="1"/>
              <a:t>ate</a:t>
            </a:r>
            <a:r>
              <a:rPr lang="en-US" dirty="0" err="1"/>
              <a:t>t</a:t>
            </a:r>
            <a:r>
              <a:rPr lang="en-US" cap="none" dirty="0" err="1"/>
              <a:t>ime</a:t>
            </a:r>
            <a:endParaRPr lang="he-IL" cap="none" dirty="0"/>
          </a:p>
        </p:txBody>
      </p:sp>
      <p:sp>
        <p:nvSpPr>
          <p:cNvPr id="3" name="מציין מיקום תוכן 2"/>
          <p:cNvSpPr>
            <a:spLocks noGrp="1"/>
          </p:cNvSpPr>
          <p:nvPr>
            <p:ph idx="1"/>
          </p:nvPr>
        </p:nvSpPr>
        <p:spPr>
          <a:xfrm>
            <a:off x="1847528" y="1196752"/>
            <a:ext cx="7632848" cy="5328592"/>
          </a:xfrm>
        </p:spPr>
        <p:txBody>
          <a:bodyPr>
            <a:normAutofit lnSpcReduction="10000"/>
          </a:bodyPr>
          <a:lstStyle/>
          <a:p>
            <a:r>
              <a:rPr lang="he-IL" dirty="0"/>
              <a:t>יורש מ </a:t>
            </a:r>
            <a:r>
              <a:rPr lang="en-US" dirty="0" err="1"/>
              <a:t>ValueType</a:t>
            </a:r>
            <a:r>
              <a:rPr lang="he-IL" dirty="0"/>
              <a:t> </a:t>
            </a:r>
          </a:p>
          <a:p>
            <a:r>
              <a:rPr lang="he-IL" dirty="0"/>
              <a:t>עד ל</a:t>
            </a:r>
            <a:r>
              <a:rPr lang="he-IL" sz="2800" kern="0" dirty="0">
                <a:latin typeface="Arial" pitchFamily="34" charset="0"/>
              </a:rPr>
              <a:t>דיוק </a:t>
            </a:r>
            <a:r>
              <a:rPr lang="en-US" dirty="0"/>
              <a:t>ticks</a:t>
            </a:r>
          </a:p>
          <a:p>
            <a:r>
              <a:rPr lang="he-IL" dirty="0" err="1"/>
              <a:t>איתחול</a:t>
            </a:r>
            <a:r>
              <a:rPr lang="he-IL" dirty="0"/>
              <a:t>: </a:t>
            </a:r>
            <a:r>
              <a:rPr lang="en-US" dirty="0"/>
              <a:t>new </a:t>
            </a:r>
            <a:r>
              <a:rPr lang="en-US" dirty="0" err="1"/>
              <a:t>DateTime</a:t>
            </a:r>
            <a:r>
              <a:rPr lang="en-US" dirty="0"/>
              <a:t>(year, month, day) </a:t>
            </a:r>
            <a:endParaRPr lang="he-IL" dirty="0"/>
          </a:p>
          <a:p>
            <a:r>
              <a:rPr lang="he-IL" dirty="0"/>
              <a:t>ערך ברירת מחדל: </a:t>
            </a:r>
            <a:r>
              <a:rPr lang="en-US" sz="2800" kern="0" dirty="0">
                <a:latin typeface="Arial" pitchFamily="34" charset="0"/>
              </a:rPr>
              <a:t>01/01/0001 00:00:00</a:t>
            </a:r>
            <a:endParaRPr lang="he-IL" sz="3600" kern="0" dirty="0">
              <a:latin typeface="Arial" pitchFamily="34" charset="0"/>
            </a:endParaRPr>
          </a:p>
          <a:p>
            <a:r>
              <a:rPr lang="he-IL" dirty="0"/>
              <a:t> זמן נוכחי: </a:t>
            </a:r>
            <a:r>
              <a:rPr lang="en-US" dirty="0"/>
              <a:t>now</a:t>
            </a:r>
          </a:p>
          <a:p>
            <a:r>
              <a:rPr lang="he-IL" dirty="0"/>
              <a:t>פעולת מינוס "</a:t>
            </a:r>
            <a:r>
              <a:rPr lang="en-US" dirty="0"/>
              <a:t>-</a:t>
            </a:r>
            <a:r>
              <a:rPr lang="he-IL" dirty="0"/>
              <a:t>" בין תאריכים מייצרת נתון מסוג </a:t>
            </a:r>
            <a:r>
              <a:rPr lang="en-US" dirty="0" err="1"/>
              <a:t>TimeSpan</a:t>
            </a:r>
            <a:r>
              <a:rPr lang="he-IL" dirty="0"/>
              <a:t> (שגם הוא מבנה)</a:t>
            </a:r>
          </a:p>
          <a:p>
            <a:r>
              <a:rPr lang="he-IL" dirty="0"/>
              <a:t>מדידת זמן ריצה של תכנית:</a:t>
            </a:r>
          </a:p>
          <a:p>
            <a:pPr lvl="1"/>
            <a:r>
              <a:rPr lang="en-US" dirty="0"/>
              <a:t>using </a:t>
            </a:r>
            <a:r>
              <a:rPr lang="en-US" dirty="0" err="1"/>
              <a:t>System.Diagnositcs</a:t>
            </a:r>
            <a:r>
              <a:rPr lang="en-US" dirty="0"/>
              <a:t>;</a:t>
            </a:r>
            <a:endParaRPr lang="he-IL" dirty="0"/>
          </a:p>
          <a:p>
            <a:pPr lvl="1"/>
            <a:r>
              <a:rPr lang="he-IL" dirty="0"/>
              <a:t>עצם של מחלקת </a:t>
            </a:r>
            <a:r>
              <a:rPr lang="en-US" dirty="0" err="1"/>
              <a:t>StopWatch</a:t>
            </a:r>
            <a:endParaRPr lang="en-US" dirty="0"/>
          </a:p>
          <a:p>
            <a:pPr lvl="1"/>
            <a:r>
              <a:rPr lang="he-IL" dirty="0"/>
              <a:t>פונקציות </a:t>
            </a:r>
            <a:r>
              <a:rPr lang="en-US" dirty="0"/>
              <a:t>start\stop\reset</a:t>
            </a:r>
            <a:endParaRPr lang="he-IL" dirty="0"/>
          </a:p>
          <a:p>
            <a:pPr lvl="1"/>
            <a:r>
              <a:rPr lang="he-IL" dirty="0"/>
              <a:t>בדיקת השדה </a:t>
            </a:r>
            <a:r>
              <a:rPr lang="en-US" dirty="0" err="1"/>
              <a:t>ElapsedTicks</a:t>
            </a:r>
            <a:endParaRPr lang="he-IL" dirty="0"/>
          </a:p>
          <a:p>
            <a:endParaRPr lang="he-IL" sz="2800" kern="0" dirty="0">
              <a:latin typeface="Arial" pitchFamily="34" charset="0"/>
            </a:endParaRPr>
          </a:p>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185</a:t>
            </a:fld>
            <a:endParaRPr lang="he-IL">
              <a:solidFill>
                <a:srgbClr val="B13F9A"/>
              </a:solidFill>
              <a:latin typeface="Trebuchet MS"/>
              <a:cs typeface="Gisha" panose="020B0502040204020203" pitchFamily="34" charset="-79"/>
            </a:endParaRPr>
          </a:p>
        </p:txBody>
      </p:sp>
      <p:sp>
        <p:nvSpPr>
          <p:cNvPr id="6" name="Thought Bubble: Cloud 5">
            <a:extLst>
              <a:ext uri="{FF2B5EF4-FFF2-40B4-BE49-F238E27FC236}">
                <a16:creationId xmlns:a16="http://schemas.microsoft.com/office/drawing/2014/main" id="{90D5EA9A-8186-4A1F-A652-A150A474971C}"/>
              </a:ext>
            </a:extLst>
          </p:cNvPr>
          <p:cNvSpPr/>
          <p:nvPr/>
        </p:nvSpPr>
        <p:spPr>
          <a:xfrm>
            <a:off x="2927648" y="4653136"/>
            <a:ext cx="1620648" cy="648072"/>
          </a:xfrm>
          <a:prstGeom prst="cloudCallout">
            <a:avLst>
              <a:gd name="adj1" fmla="val -82384"/>
              <a:gd name="adj2" fmla="val 8672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438340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448" y="165578"/>
            <a:ext cx="7239000" cy="648990"/>
          </a:xfrm>
        </p:spPr>
        <p:txBody>
          <a:bodyPr/>
          <a:lstStyle/>
          <a:p>
            <a:pPr algn="ctr"/>
            <a:r>
              <a:rPr lang="he-IL" dirty="0"/>
              <a:t>המבנה </a:t>
            </a:r>
            <a:r>
              <a:rPr lang="en-US" dirty="0" err="1"/>
              <a:t>d</a:t>
            </a:r>
            <a:r>
              <a:rPr lang="en-US" cap="none" dirty="0" err="1"/>
              <a:t>ate</a:t>
            </a:r>
            <a:r>
              <a:rPr lang="en-US" dirty="0" err="1"/>
              <a:t>t</a:t>
            </a:r>
            <a:r>
              <a:rPr lang="en-US" cap="none" dirty="0" err="1"/>
              <a:t>ime</a:t>
            </a:r>
            <a:endParaRPr lang="he-IL" cap="none" dirty="0"/>
          </a:p>
        </p:txBody>
      </p:sp>
      <p:sp>
        <p:nvSpPr>
          <p:cNvPr id="6" name="Rectangle 5"/>
          <p:cNvSpPr/>
          <p:nvPr/>
        </p:nvSpPr>
        <p:spPr>
          <a:xfrm>
            <a:off x="2351584" y="1106472"/>
            <a:ext cx="6552728" cy="5417830"/>
          </a:xfrm>
          <a:prstGeom prst="rect">
            <a:avLst/>
          </a:prstGeom>
        </p:spPr>
        <p:txBody>
          <a:bodyPr wrap="square">
            <a:spAutoFit/>
          </a:bodyPr>
          <a:lstStyle/>
          <a:p>
            <a:pPr algn="l" rtl="0">
              <a:lnSpc>
                <a:spcPct val="115000"/>
              </a:lnSpc>
            </a:pP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 date1 = </a:t>
            </a:r>
            <a:r>
              <a:rPr lang="en-US" sz="1600" dirty="0" err="1">
                <a:solidFill>
                  <a:srgbClr val="2B91AF"/>
                </a:solidFill>
                <a:highlight>
                  <a:srgbClr val="FFFFFF"/>
                </a:highlight>
                <a:latin typeface="Consolas"/>
                <a:ea typeface="Calibri"/>
                <a:cs typeface="Arial"/>
              </a:rPr>
              <a:t>DateTime</a:t>
            </a:r>
            <a:r>
              <a:rPr lang="en-US" sz="1600" dirty="0" err="1">
                <a:solidFill>
                  <a:srgbClr val="000000"/>
                </a:solidFill>
                <a:highlight>
                  <a:srgbClr val="FFFFFF"/>
                </a:highlight>
                <a:latin typeface="Consolas"/>
                <a:ea typeface="Calibri"/>
                <a:cs typeface="Arial"/>
              </a:rPr>
              <a:t>.Now</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 date2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DateTime</a:t>
            </a:r>
            <a:r>
              <a:rPr lang="en-US" sz="1600" dirty="0">
                <a:solidFill>
                  <a:srgbClr val="000000"/>
                </a:solidFill>
                <a:highlight>
                  <a:srgbClr val="FFFFFF"/>
                </a:highlight>
                <a:latin typeface="Consolas"/>
                <a:ea typeface="Calibri"/>
                <a:cs typeface="Arial"/>
              </a:rPr>
              <a:t>(2011, 10, 05);</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TimeSpan</a:t>
            </a:r>
            <a:r>
              <a:rPr lang="en-US" sz="1600" dirty="0">
                <a:solidFill>
                  <a:srgbClr val="000000"/>
                </a:solidFill>
                <a:highlight>
                  <a:srgbClr val="FFFFFF"/>
                </a:highlight>
                <a:latin typeface="Consolas"/>
                <a:ea typeface="Calibri"/>
                <a:cs typeface="Arial"/>
              </a:rPr>
              <a:t> t = date1 - date2;</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"Days: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t.Days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"Hours: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t.Hours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"Minutes: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t.Minutes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TotalDays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t.TotalDays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TotalHours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t.TotalHours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TotalMinutes</a:t>
            </a:r>
            <a:r>
              <a:rPr lang="en-US" sz="1600" dirty="0">
                <a:solidFill>
                  <a:srgbClr val="A31515"/>
                </a:solidFill>
                <a:highlight>
                  <a:srgbClr val="FFFFFF"/>
                </a:highlight>
                <a:latin typeface="Consolas"/>
                <a:ea typeface="Calibri"/>
                <a:cs typeface="Arial"/>
              </a:rPr>
              <a:t>: "</a:t>
            </a:r>
            <a:r>
              <a:rPr lang="en-US" sz="1600" dirty="0">
                <a:solidFill>
                  <a:srgbClr val="000000"/>
                </a:solidFill>
                <a:highlight>
                  <a:srgbClr val="FFFFFF"/>
                </a:highlight>
                <a:latin typeface="Consolas"/>
                <a:ea typeface="Calibri"/>
                <a:cs typeface="Arial"/>
              </a:rPr>
              <a:t> + </a:t>
            </a:r>
            <a:r>
              <a:rPr lang="en-US" sz="1600" dirty="0" err="1">
                <a:solidFill>
                  <a:srgbClr val="000000"/>
                </a:solidFill>
                <a:highlight>
                  <a:srgbClr val="FFFFFF"/>
                </a:highlight>
                <a:latin typeface="Consolas"/>
                <a:ea typeface="Calibri"/>
                <a:cs typeface="Arial"/>
              </a:rPr>
              <a:t>t.TotalMinutes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StopWatch</a:t>
            </a:r>
            <a:r>
              <a:rPr lang="en-US" sz="1600" dirty="0">
                <a:solidFill>
                  <a:srgbClr val="000000"/>
                </a:solidFill>
                <a:highlight>
                  <a:srgbClr val="FFFFFF"/>
                </a:highlight>
                <a:latin typeface="Consolas"/>
                <a:ea typeface="Calibri"/>
                <a:cs typeface="Arial"/>
              </a:rPr>
              <a:t> watch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StopWatch</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watch.Start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8000"/>
                </a:solidFill>
                <a:highlight>
                  <a:srgbClr val="FFFFFF"/>
                </a:highlight>
                <a:latin typeface="Consolas"/>
                <a:ea typeface="Calibri"/>
                <a:cs typeface="Arial"/>
              </a:rPr>
              <a:t>// ... </a:t>
            </a:r>
            <a:r>
              <a:rPr lang="he-IL" sz="1600" dirty="0">
                <a:solidFill>
                  <a:srgbClr val="008000"/>
                </a:solidFill>
                <a:highlight>
                  <a:srgbClr val="FFFFFF"/>
                </a:highlight>
                <a:latin typeface="Consolas"/>
                <a:ea typeface="Calibri"/>
                <a:cs typeface="Times New Roman"/>
              </a:rPr>
              <a:t>קוד</a:t>
            </a:r>
            <a:r>
              <a:rPr lang="he-IL" sz="1600" dirty="0">
                <a:solidFill>
                  <a:srgbClr val="008000"/>
                </a:solidFill>
                <a:highlight>
                  <a:srgbClr val="FFFFFF"/>
                </a:highlight>
                <a:latin typeface="Calibri"/>
                <a:ea typeface="Calibri"/>
                <a:cs typeface="Consolas"/>
              </a:rPr>
              <a:t> </a:t>
            </a:r>
            <a:r>
              <a:rPr lang="he-IL" sz="1600" dirty="0">
                <a:solidFill>
                  <a:srgbClr val="008000"/>
                </a:solidFill>
                <a:highlight>
                  <a:srgbClr val="FFFFFF"/>
                </a:highlight>
                <a:latin typeface="Consolas"/>
                <a:ea typeface="Calibri"/>
                <a:cs typeface="Times New Roman"/>
              </a:rPr>
              <a:t>למדידה</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watch.Stop</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watch.ElapsedTicks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err="1">
                <a:solidFill>
                  <a:srgbClr val="000000"/>
                </a:solidFill>
                <a:highlight>
                  <a:srgbClr val="FFFFFF"/>
                </a:highlight>
                <a:latin typeface="Consolas"/>
                <a:ea typeface="Calibri"/>
                <a:cs typeface="Arial"/>
              </a:rPr>
              <a:t>watch.Reset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spcAft>
                <a:spcPts val="1000"/>
              </a:spcAft>
            </a:pPr>
            <a:r>
              <a:rPr lang="en-US" sz="1600" dirty="0" err="1">
                <a:solidFill>
                  <a:srgbClr val="000000"/>
                </a:solidFill>
                <a:highlight>
                  <a:srgbClr val="FFFFFF"/>
                </a:highlight>
                <a:latin typeface="Consolas"/>
                <a:ea typeface="Calibri"/>
                <a:cs typeface="Arial"/>
              </a:rPr>
              <a:t>watch.Start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186</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01BC7AA6-6D4A-4BAD-97AC-772A94FC0CAD}"/>
              </a:ext>
            </a:extLst>
          </p:cNvPr>
          <p:cNvSpPr/>
          <p:nvPr/>
        </p:nvSpPr>
        <p:spPr>
          <a:xfrm>
            <a:off x="8904312" y="1340768"/>
            <a:ext cx="1620648" cy="648072"/>
          </a:xfrm>
          <a:prstGeom prst="cloudCallout">
            <a:avLst>
              <a:gd name="adj1" fmla="val -102696"/>
              <a:gd name="adj2" fmla="val -995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998435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a:xfrm>
            <a:off x="1984375" y="160339"/>
            <a:ext cx="7239000" cy="594035"/>
          </a:xfrm>
        </p:spPr>
        <p:txBody>
          <a:bodyPr>
            <a:normAutofit/>
          </a:bodyPr>
          <a:lstStyle/>
          <a:p>
            <a:pPr algn="ctr"/>
            <a:r>
              <a:rPr lang="he-IL" sz="3600" dirty="0"/>
              <a:t>מספרים אקראיים</a:t>
            </a:r>
          </a:p>
        </p:txBody>
      </p:sp>
      <p:sp>
        <p:nvSpPr>
          <p:cNvPr id="6" name="מציין מיקום תוכן 5"/>
          <p:cNvSpPr>
            <a:spLocks noGrp="1"/>
          </p:cNvSpPr>
          <p:nvPr>
            <p:ph idx="1"/>
          </p:nvPr>
        </p:nvSpPr>
        <p:spPr>
          <a:xfrm>
            <a:off x="1984376" y="775892"/>
            <a:ext cx="7423992" cy="5821461"/>
          </a:xfrm>
        </p:spPr>
        <p:txBody>
          <a:bodyPr>
            <a:noAutofit/>
          </a:bodyPr>
          <a:lstStyle/>
          <a:p>
            <a:r>
              <a:rPr lang="he-IL" sz="1600" dirty="0"/>
              <a:t>שימוש במופע (עצם) של המחלקה </a:t>
            </a:r>
            <a:r>
              <a:rPr lang="en-US" sz="1600" dirty="0"/>
              <a:t>Random</a:t>
            </a:r>
            <a:endParaRPr lang="he-IL" sz="1600" dirty="0"/>
          </a:p>
          <a:p>
            <a:r>
              <a:rPr lang="he-IL" sz="1600" dirty="0"/>
              <a:t>בנאי ברירת המחדל מייצר סדרה קבועה, לא באמת מקרית. ולכן הדרך הנכונה, להשתמש בבנאי הזה היא בעזרת </a:t>
            </a:r>
            <a:r>
              <a:rPr lang="en-US" sz="1600" dirty="0"/>
              <a:t>SEED NUMBER</a:t>
            </a:r>
            <a:r>
              <a:rPr lang="he-IL" sz="1600" dirty="0"/>
              <a:t>:</a:t>
            </a:r>
          </a:p>
          <a:p>
            <a:pPr marL="0" indent="0" algn="l" rtl="0">
              <a:buClr>
                <a:schemeClr val="tx1"/>
              </a:buClr>
              <a:buNone/>
            </a:pPr>
            <a:endParaRPr lang="he-IL" sz="1600" b="1" kern="0" dirty="0">
              <a:solidFill>
                <a:srgbClr val="FF0000"/>
              </a:solidFill>
              <a:latin typeface="Consolas" panose="020B0609020204030204" pitchFamily="49" charset="0"/>
              <a:cs typeface="Consolas" panose="020B0609020204030204" pitchFamily="49" charset="0"/>
            </a:endParaRPr>
          </a:p>
          <a:p>
            <a:pPr marL="0" indent="0" algn="l" rtl="0">
              <a:buClr>
                <a:schemeClr val="tx1"/>
              </a:buClr>
              <a:buNone/>
            </a:pPr>
            <a:r>
              <a:rPr lang="en-US" sz="1600" b="1" kern="0" dirty="0">
                <a:solidFill>
                  <a:srgbClr val="FF0000"/>
                </a:solidFill>
                <a:highlight>
                  <a:srgbClr val="FFFF00"/>
                </a:highlight>
                <a:latin typeface="Consolas" panose="020B0609020204030204" pitchFamily="49" charset="0"/>
                <a:cs typeface="Consolas" panose="020B0609020204030204" pitchFamily="49" charset="0"/>
              </a:rPr>
              <a:t>static</a:t>
            </a:r>
            <a:r>
              <a:rPr lang="en-US" sz="1600" kern="0" dirty="0">
                <a:latin typeface="Consolas" panose="020B0609020204030204" pitchFamily="49" charset="0"/>
                <a:cs typeface="Consolas" panose="020B0609020204030204" pitchFamily="49" charset="0"/>
              </a:rPr>
              <a:t> Random </a:t>
            </a:r>
            <a:r>
              <a:rPr lang="en-US" sz="1600" kern="0" dirty="0">
                <a:highlight>
                  <a:srgbClr val="FFFF00"/>
                </a:highlight>
                <a:latin typeface="Consolas" panose="020B0609020204030204" pitchFamily="49" charset="0"/>
                <a:cs typeface="Consolas" panose="020B0609020204030204" pitchFamily="49" charset="0"/>
              </a:rPr>
              <a:t>rand</a:t>
            </a:r>
            <a:r>
              <a:rPr lang="en-US" sz="1600" kern="0" dirty="0">
                <a:latin typeface="Consolas" panose="020B0609020204030204" pitchFamily="49" charset="0"/>
                <a:cs typeface="Consolas" panose="020B0609020204030204" pitchFamily="49" charset="0"/>
              </a:rPr>
              <a:t> = new Random(</a:t>
            </a:r>
            <a:r>
              <a:rPr lang="en-US" sz="1600" kern="0" dirty="0" err="1">
                <a:latin typeface="Consolas" panose="020B0609020204030204" pitchFamily="49" charset="0"/>
                <a:cs typeface="Consolas" panose="020B0609020204030204" pitchFamily="49" charset="0"/>
              </a:rPr>
              <a:t>DateTime.Now.Millisecond</a:t>
            </a:r>
            <a:r>
              <a:rPr lang="en-US" sz="1600" kern="0" dirty="0">
                <a:latin typeface="Consolas" panose="020B0609020204030204" pitchFamily="49" charset="0"/>
                <a:cs typeface="Consolas" panose="020B0609020204030204" pitchFamily="49" charset="0"/>
              </a:rPr>
              <a:t>); </a:t>
            </a:r>
            <a:r>
              <a:rPr lang="en-US" sz="1600" kern="0" dirty="0">
                <a:solidFill>
                  <a:srgbClr val="00B050"/>
                </a:solidFill>
                <a:latin typeface="Consolas" panose="020B0609020204030204" pitchFamily="49" charset="0"/>
                <a:cs typeface="Consolas" panose="020B0609020204030204" pitchFamily="49" charset="0"/>
              </a:rPr>
              <a:t>//</a:t>
            </a:r>
            <a:r>
              <a:rPr lang="he-IL" sz="1600" kern="0" dirty="0">
                <a:solidFill>
                  <a:srgbClr val="00B050"/>
                </a:solidFill>
                <a:latin typeface="Consolas" panose="020B0609020204030204" pitchFamily="49" charset="0"/>
                <a:cs typeface="Consolas" panose="020B0609020204030204" pitchFamily="49" charset="0"/>
              </a:rPr>
              <a:t>שדה סטטי של המחלקה</a:t>
            </a:r>
            <a:endParaRPr lang="en-US" sz="1600" kern="0" dirty="0">
              <a:solidFill>
                <a:srgbClr val="00B050"/>
              </a:solidFill>
              <a:latin typeface="Consolas" panose="020B0609020204030204" pitchFamily="49" charset="0"/>
              <a:cs typeface="Consolas" panose="020B0609020204030204" pitchFamily="49" charset="0"/>
            </a:endParaRPr>
          </a:p>
          <a:p>
            <a:pPr marL="0" indent="0" algn="l" rtl="0">
              <a:buClr>
                <a:schemeClr val="tx1"/>
              </a:buClr>
              <a:buNone/>
            </a:pPr>
            <a:r>
              <a:rPr lang="en-US" sz="1600" kern="0" dirty="0" err="1">
                <a:latin typeface="Consolas" panose="020B0609020204030204" pitchFamily="49" charset="0"/>
              </a:rPr>
              <a:t>int</a:t>
            </a:r>
            <a:r>
              <a:rPr lang="en-US" sz="1600" kern="0" dirty="0">
                <a:latin typeface="Consolas" panose="020B0609020204030204" pitchFamily="49" charset="0"/>
              </a:rPr>
              <a:t> </a:t>
            </a:r>
            <a:r>
              <a:rPr lang="en-US" sz="1600" kern="0" dirty="0" err="1">
                <a:latin typeface="Consolas" panose="020B0609020204030204" pitchFamily="49" charset="0"/>
              </a:rPr>
              <a:t>num</a:t>
            </a:r>
            <a:r>
              <a:rPr lang="en-US" sz="1600" kern="0" dirty="0">
                <a:latin typeface="Consolas" panose="020B0609020204030204" pitchFamily="49" charset="0"/>
              </a:rPr>
              <a:t> = </a:t>
            </a:r>
            <a:r>
              <a:rPr lang="en-US" sz="1600" kern="0" dirty="0" err="1">
                <a:highlight>
                  <a:srgbClr val="FFFF00"/>
                </a:highlight>
                <a:latin typeface="Consolas" panose="020B0609020204030204" pitchFamily="49" charset="0"/>
              </a:rPr>
              <a:t>rand</a:t>
            </a:r>
            <a:r>
              <a:rPr lang="en-US" sz="1600" kern="0" dirty="0" err="1">
                <a:latin typeface="Consolas" panose="020B0609020204030204" pitchFamily="49" charset="0"/>
              </a:rPr>
              <a:t>.Next</a:t>
            </a:r>
            <a:r>
              <a:rPr lang="en-US" sz="1600" kern="0" dirty="0">
                <a:latin typeface="Consolas" panose="020B0609020204030204" pitchFamily="49" charset="0"/>
              </a:rPr>
              <a:t>();</a:t>
            </a:r>
          </a:p>
          <a:p>
            <a:pPr marL="0" indent="0" algn="l" rtl="0">
              <a:buClr>
                <a:schemeClr val="tx1"/>
              </a:buClr>
              <a:buNone/>
            </a:pPr>
            <a:r>
              <a:rPr lang="en-US" sz="1600" kern="0" dirty="0">
                <a:latin typeface="Consolas" panose="020B0609020204030204" pitchFamily="49" charset="0"/>
              </a:rPr>
              <a:t>CW("random number:" + </a:t>
            </a:r>
            <a:r>
              <a:rPr lang="en-US" sz="1600" kern="0" dirty="0" err="1">
                <a:latin typeface="Consolas" panose="020B0609020204030204" pitchFamily="49" charset="0"/>
              </a:rPr>
              <a:t>num</a:t>
            </a:r>
            <a:r>
              <a:rPr lang="en-US" sz="1600" kern="0" dirty="0">
                <a:latin typeface="Consolas" panose="020B0609020204030204" pitchFamily="49" charset="0"/>
              </a:rPr>
              <a:t>);</a:t>
            </a:r>
          </a:p>
          <a:p>
            <a:endParaRPr lang="he-IL" sz="1600" dirty="0"/>
          </a:p>
          <a:p>
            <a:r>
              <a:rPr lang="he-IL" sz="1600" dirty="0"/>
              <a:t>במקום לייצר כמה עצמים שיתנו את אותה הסדרה, נייצר עצם אחד מטיפוס רנדום שמסתמך על התאריך והשעה הנוכחית ונאתחל בעזרתו שדה סטטי במחלקה הראשית.</a:t>
            </a:r>
          </a:p>
          <a:p>
            <a:pPr lvl="1"/>
            <a:r>
              <a:rPr lang="he-IL" sz="1600" dirty="0"/>
              <a:t>יש לציין שבגרסה נוכחית - בנאי ברירת המחדל כבר מזמן אוטומטית את </a:t>
            </a:r>
            <a:r>
              <a:rPr lang="en-US" sz="1600" dirty="0" err="1"/>
              <a:t>DateTime</a:t>
            </a:r>
            <a:r>
              <a:rPr lang="he-IL" sz="1600" dirty="0"/>
              <a:t>. גם אם לא נשלח אותו לבנאי.</a:t>
            </a:r>
          </a:p>
          <a:p>
            <a:r>
              <a:rPr lang="he-IL" sz="1600" dirty="0"/>
              <a:t>הפונקציה </a:t>
            </a:r>
            <a:r>
              <a:rPr lang="en-US" sz="1600" dirty="0"/>
              <a:t>Next</a:t>
            </a:r>
            <a:r>
              <a:rPr lang="he-IL" sz="1600" dirty="0"/>
              <a:t> מחזירה את המספר המקרי הבא:</a:t>
            </a:r>
          </a:p>
          <a:p>
            <a:pPr lvl="1"/>
            <a:r>
              <a:rPr lang="he-IL" sz="1600" dirty="0"/>
              <a:t>יצירת ערך בטווח שבין 0 ל</a:t>
            </a:r>
            <a:r>
              <a:rPr lang="en-US" sz="1600" dirty="0"/>
              <a:t>max</a:t>
            </a:r>
            <a:r>
              <a:rPr lang="he-IL" sz="1600" dirty="0"/>
              <a:t> (לא כולל)</a:t>
            </a:r>
          </a:p>
          <a:p>
            <a:pPr marL="0" indent="0" algn="l" rtl="0">
              <a:buNone/>
            </a:pPr>
            <a:r>
              <a:rPr lang="en-US" sz="1600" b="1" kern="0" dirty="0" err="1">
                <a:latin typeface="Arial" pitchFamily="34" charset="0"/>
              </a:rPr>
              <a:t>rand.Next</a:t>
            </a:r>
            <a:r>
              <a:rPr lang="en-US" sz="1600" b="1" kern="0" dirty="0">
                <a:latin typeface="Arial" pitchFamily="34" charset="0"/>
              </a:rPr>
              <a:t>(max)</a:t>
            </a:r>
            <a:endParaRPr lang="he-IL" sz="1600" dirty="0"/>
          </a:p>
          <a:p>
            <a:pPr lvl="1"/>
            <a:r>
              <a:rPr lang="he-IL" sz="1600" dirty="0"/>
              <a:t>יצירת ערך בין </a:t>
            </a:r>
            <a:r>
              <a:rPr lang="en-US" sz="1600" dirty="0"/>
              <a:t>min </a:t>
            </a:r>
            <a:r>
              <a:rPr lang="he-IL" sz="1600" dirty="0"/>
              <a:t> ל </a:t>
            </a:r>
            <a:r>
              <a:rPr lang="en-US" sz="1600" dirty="0"/>
              <a:t>max</a:t>
            </a:r>
            <a:r>
              <a:rPr lang="he-IL" sz="1600" dirty="0"/>
              <a:t> (לא כולל)</a:t>
            </a:r>
          </a:p>
          <a:p>
            <a:pPr marL="0" indent="0" algn="l" rtl="0">
              <a:buNone/>
            </a:pPr>
            <a:r>
              <a:rPr lang="en-US" sz="1600" b="1" kern="0" dirty="0" err="1">
                <a:latin typeface="Arial" pitchFamily="34" charset="0"/>
              </a:rPr>
              <a:t>rand.Next</a:t>
            </a:r>
            <a:r>
              <a:rPr lang="en-US" sz="1600" b="1" kern="0" dirty="0">
                <a:latin typeface="Arial" pitchFamily="34" charset="0"/>
              </a:rPr>
              <a:t>(min, max)</a:t>
            </a:r>
            <a:endParaRPr lang="he-IL" sz="1600" kern="0" dirty="0">
              <a:latin typeface="Consolas" panose="020B0609020204030204" pitchFamily="49" charset="0"/>
            </a:endParaRPr>
          </a:p>
          <a:p>
            <a:endParaRPr lang="he-IL" sz="1600" dirty="0"/>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187</a:t>
            </a:fld>
            <a:endParaRPr lang="he-IL">
              <a:solidFill>
                <a:srgbClr val="B13F9A"/>
              </a:solidFill>
              <a:latin typeface="Trebuchet MS"/>
              <a:cs typeface="Gisha" panose="020B0502040204020203" pitchFamily="34" charset="-79"/>
            </a:endParaRPr>
          </a:p>
        </p:txBody>
      </p:sp>
      <p:sp>
        <p:nvSpPr>
          <p:cNvPr id="7" name="Thought Bubble: Cloud 6">
            <a:extLst>
              <a:ext uri="{FF2B5EF4-FFF2-40B4-BE49-F238E27FC236}">
                <a16:creationId xmlns:a16="http://schemas.microsoft.com/office/drawing/2014/main" id="{8C86FA56-828E-4422-9067-395928FCE54C}"/>
              </a:ext>
            </a:extLst>
          </p:cNvPr>
          <p:cNvSpPr/>
          <p:nvPr/>
        </p:nvSpPr>
        <p:spPr>
          <a:xfrm>
            <a:off x="9120336" y="149547"/>
            <a:ext cx="1195568" cy="648072"/>
          </a:xfrm>
          <a:prstGeom prst="cloudCallout">
            <a:avLst>
              <a:gd name="adj1" fmla="val -129145"/>
              <a:gd name="adj2" fmla="val 1104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19541531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a:xfrm>
            <a:off x="1981200" y="385266"/>
            <a:ext cx="7239000" cy="770344"/>
          </a:xfrm>
        </p:spPr>
        <p:txBody>
          <a:bodyPr/>
          <a:lstStyle/>
          <a:p>
            <a:pPr algn="ctr"/>
            <a:r>
              <a:rPr lang="he-IL" dirty="0"/>
              <a:t>תרגיל בית מספר 1</a:t>
            </a:r>
          </a:p>
        </p:txBody>
      </p:sp>
      <p:sp>
        <p:nvSpPr>
          <p:cNvPr id="6" name="מציין מיקום תוכן 5"/>
          <p:cNvSpPr>
            <a:spLocks noGrp="1"/>
          </p:cNvSpPr>
          <p:nvPr>
            <p:ph idx="1"/>
          </p:nvPr>
        </p:nvSpPr>
        <p:spPr>
          <a:xfrm>
            <a:off x="1981200" y="1484784"/>
            <a:ext cx="7239000" cy="4846320"/>
          </a:xfrm>
        </p:spPr>
        <p:txBody>
          <a:bodyPr>
            <a:normAutofit/>
          </a:bodyPr>
          <a:lstStyle/>
          <a:p>
            <a:r>
              <a:rPr lang="he-IL" sz="2800" kern="0" dirty="0">
                <a:latin typeface="Arial" pitchFamily="34" charset="0"/>
              </a:rPr>
              <a:t>תרגול בסיסי ב-</a:t>
            </a:r>
            <a:r>
              <a:rPr lang="en-US" sz="2800" kern="0" dirty="0">
                <a:latin typeface="Arial" pitchFamily="34" charset="0"/>
              </a:rPr>
              <a:t>C#</a:t>
            </a:r>
            <a:endParaRPr lang="he-IL" sz="2800" kern="0" dirty="0">
              <a:latin typeface="Arial" pitchFamily="34" charset="0"/>
            </a:endParaRPr>
          </a:p>
          <a:p>
            <a:pPr marL="274320" lvl="1" indent="-274320">
              <a:spcBef>
                <a:spcPts val="600"/>
              </a:spcBef>
              <a:buClr>
                <a:schemeClr val="tx2"/>
              </a:buClr>
              <a:buSzPct val="73000"/>
              <a:buFont typeface="Wingdings 2"/>
              <a:buChar char=""/>
            </a:pPr>
            <a:r>
              <a:rPr lang="he-IL" sz="2800" kern="0" dirty="0">
                <a:solidFill>
                  <a:schemeClr val="tx1"/>
                </a:solidFill>
                <a:latin typeface="Arial" pitchFamily="34" charset="0"/>
              </a:rPr>
              <a:t>יצירת ישויות </a:t>
            </a:r>
            <a:r>
              <a:rPr lang="en-US" sz="2800" kern="0" dirty="0">
                <a:solidFill>
                  <a:schemeClr val="tx1"/>
                </a:solidFill>
                <a:latin typeface="Arial" pitchFamily="34" charset="0"/>
              </a:rPr>
              <a:t>DL</a:t>
            </a:r>
            <a:r>
              <a:rPr lang="he-IL" sz="2800" kern="0" dirty="0">
                <a:solidFill>
                  <a:schemeClr val="tx1"/>
                </a:solidFill>
                <a:latin typeface="Arial" pitchFamily="34" charset="0"/>
              </a:rPr>
              <a:t> ראשונות </a:t>
            </a:r>
            <a:r>
              <a:rPr lang="he-IL" sz="2800" kern="0">
                <a:solidFill>
                  <a:schemeClr val="tx1"/>
                </a:solidFill>
                <a:latin typeface="Arial" pitchFamily="34" charset="0"/>
              </a:rPr>
              <a:t>לקראת הפרויקט</a:t>
            </a:r>
            <a:endParaRPr lang="en-US" sz="2800" kern="0" dirty="0">
              <a:solidFill>
                <a:schemeClr val="tx1"/>
              </a:solidFill>
              <a:latin typeface="Arial" pitchFamily="34" charset="0"/>
            </a:endParaRPr>
          </a:p>
          <a:p>
            <a:pPr marL="274320" lvl="1" indent="-274320">
              <a:spcBef>
                <a:spcPts val="600"/>
              </a:spcBef>
              <a:buClr>
                <a:schemeClr val="tx2"/>
              </a:buClr>
              <a:buSzPct val="73000"/>
              <a:buFont typeface="Wingdings 2"/>
              <a:buChar char=""/>
            </a:pPr>
            <a:r>
              <a:rPr lang="he-IL" sz="2800" kern="0" dirty="0">
                <a:solidFill>
                  <a:schemeClr val="tx1"/>
                </a:solidFill>
                <a:latin typeface="Arial" pitchFamily="34" charset="0"/>
              </a:rPr>
              <a:t>עדיין אפליקציית קונסול</a:t>
            </a:r>
          </a:p>
          <a:p>
            <a:r>
              <a:rPr lang="he-IL" sz="2800" kern="0" dirty="0">
                <a:latin typeface="Arial" pitchFamily="34" charset="0"/>
              </a:rPr>
              <a:t>בתוך אותו "פתרון" </a:t>
            </a:r>
            <a:r>
              <a:rPr lang="en-US" sz="2800" kern="0" dirty="0">
                <a:latin typeface="Arial" pitchFamily="34" charset="0"/>
              </a:rPr>
              <a:t>(solution)</a:t>
            </a:r>
            <a:r>
              <a:rPr lang="he-IL" sz="2800" kern="0" dirty="0">
                <a:latin typeface="Arial" pitchFamily="34" charset="0"/>
              </a:rPr>
              <a:t> עם תרגיל מבוא</a:t>
            </a:r>
          </a:p>
          <a:p>
            <a:r>
              <a:rPr lang="he-IL" sz="2800" kern="0" dirty="0">
                <a:latin typeface="Arial" pitchFamily="34" charset="0"/>
              </a:rPr>
              <a:t>שם הפרויקט: </a:t>
            </a:r>
            <a:r>
              <a:rPr lang="en-US" sz="2800" kern="0" dirty="0">
                <a:latin typeface="Arial" pitchFamily="34" charset="0"/>
              </a:rPr>
              <a:t>dotNet5782_01_xxxx_yyyy</a:t>
            </a:r>
          </a:p>
          <a:p>
            <a:r>
              <a:rPr lang="he-IL" sz="2800" kern="0" dirty="0">
                <a:latin typeface="Arial" pitchFamily="34" charset="0"/>
              </a:rPr>
              <a:t>חובה, עבודה בזוגות, 2%</a:t>
            </a:r>
            <a:r>
              <a:rPr lang="en-US" sz="2800" kern="0" dirty="0">
                <a:latin typeface="Arial" pitchFamily="34" charset="0"/>
              </a:rPr>
              <a:t> </a:t>
            </a:r>
            <a:r>
              <a:rPr lang="he-IL" sz="2800" kern="0" dirty="0">
                <a:latin typeface="Arial" pitchFamily="34" charset="0"/>
              </a:rPr>
              <a:t>מהציון הכללי</a:t>
            </a:r>
          </a:p>
          <a:p>
            <a:r>
              <a:rPr lang="he-IL" sz="2800" kern="0" dirty="0">
                <a:latin typeface="Arial" pitchFamily="34" charset="0"/>
              </a:rPr>
              <a:t>חובה, עבודה משותפת ב </a:t>
            </a:r>
            <a:r>
              <a:rPr lang="en-US" sz="2800" kern="0" dirty="0" err="1">
                <a:latin typeface="Arial" pitchFamily="34" charset="0"/>
              </a:rPr>
              <a:t>GITHub</a:t>
            </a:r>
            <a:r>
              <a:rPr lang="he-IL" sz="2800" kern="0" dirty="0">
                <a:latin typeface="Arial" pitchFamily="34" charset="0"/>
              </a:rPr>
              <a:t> תחת אותו </a:t>
            </a:r>
            <a:r>
              <a:rPr lang="en-US" sz="2800" kern="0" dirty="0">
                <a:latin typeface="Arial" pitchFamily="34" charset="0"/>
              </a:rPr>
              <a:t>repository</a:t>
            </a:r>
            <a:endParaRPr lang="he-IL" sz="2800" kern="0" dirty="0">
              <a:latin typeface="Arial" pitchFamily="34" charset="0"/>
            </a:endParaRP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Tree>
    <p:extLst>
      <p:ext uri="{BB962C8B-B14F-4D97-AF65-F5344CB8AC3E}">
        <p14:creationId xmlns:p14="http://schemas.microsoft.com/office/powerpoint/2010/main" val="5804414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lnSpcReduction="10000"/>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3 – ירושה פולימורפיזם וממשקים</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189</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304496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32656"/>
            <a:ext cx="7239000" cy="842352"/>
          </a:xfrm>
        </p:spPr>
        <p:txBody>
          <a:bodyPr>
            <a:normAutofit/>
          </a:bodyPr>
          <a:lstStyle/>
          <a:p>
            <a:pPr algn="ctr"/>
            <a:r>
              <a:rPr lang="he-IL" dirty="0"/>
              <a:t>פלטפורמת </a:t>
            </a:r>
            <a:r>
              <a:rPr lang="en-US" dirty="0" err="1"/>
              <a:t>.Net</a:t>
            </a:r>
            <a:r>
              <a:rPr lang="en-US" dirty="0"/>
              <a:t> </a:t>
            </a:r>
            <a:r>
              <a:rPr lang="he-IL" cap="none" dirty="0"/>
              <a:t> </a:t>
            </a:r>
            <a:r>
              <a:rPr lang="he-IL" dirty="0"/>
              <a:t>כיצד זה עובד?  </a:t>
            </a:r>
            <a:endParaRPr lang="he-IL" cap="none" dirty="0"/>
          </a:p>
        </p:txBody>
      </p:sp>
      <p:sp>
        <p:nvSpPr>
          <p:cNvPr id="3" name="מציין מיקום תוכן 2"/>
          <p:cNvSpPr>
            <a:spLocks noGrp="1"/>
          </p:cNvSpPr>
          <p:nvPr>
            <p:ph idx="1"/>
          </p:nvPr>
        </p:nvSpPr>
        <p:spPr>
          <a:xfrm>
            <a:off x="2063552" y="1340768"/>
            <a:ext cx="7239000" cy="4896544"/>
          </a:xfrm>
        </p:spPr>
        <p:txBody>
          <a:bodyPr>
            <a:normAutofit/>
          </a:bodyPr>
          <a:lstStyle/>
          <a:p>
            <a:r>
              <a:rPr lang="he-IL" sz="2000" dirty="0"/>
              <a:t>קבצי הקוד שלנו (בשפה עילית) מתורגמים/</a:t>
            </a:r>
            <a:r>
              <a:rPr lang="he-IL" sz="2000" b="1" dirty="0"/>
              <a:t>מקומפלים</a:t>
            </a:r>
            <a:r>
              <a:rPr lang="he-IL" sz="2000" dirty="0"/>
              <a:t> לשפת ביניים </a:t>
            </a:r>
            <a:r>
              <a:rPr lang="en-US" sz="2000" dirty="0"/>
              <a:t>(</a:t>
            </a:r>
            <a:r>
              <a:rPr lang="en-US" sz="2000" b="1" dirty="0"/>
              <a:t>CIL</a:t>
            </a:r>
            <a:r>
              <a:rPr lang="en-US" sz="2000" dirty="0"/>
              <a:t> – </a:t>
            </a:r>
            <a:r>
              <a:rPr lang="en-US" sz="2000" b="1" dirty="0"/>
              <a:t>Common</a:t>
            </a:r>
            <a:r>
              <a:rPr lang="en-US" sz="2000" dirty="0"/>
              <a:t> </a:t>
            </a:r>
            <a:r>
              <a:rPr lang="en-US" sz="2000" b="1" dirty="0"/>
              <a:t>Intermediate Language</a:t>
            </a:r>
            <a:r>
              <a:rPr lang="en-US" sz="2000" dirty="0"/>
              <a:t>)</a:t>
            </a:r>
            <a:r>
              <a:rPr lang="he-IL" sz="2000" dirty="0"/>
              <a:t> שהן פקודות ברמה נמוכה (לא שפה עילית) אך אינן תלויות במערכת הפעלה מסויימת.</a:t>
            </a:r>
          </a:p>
          <a:p>
            <a:r>
              <a:rPr lang="he-IL" sz="2000" dirty="0"/>
              <a:t>לאחר מכן, התשתית תבצע </a:t>
            </a:r>
            <a:r>
              <a:rPr lang="he-IL" sz="2000" b="1" dirty="0"/>
              <a:t>קומפילציה סופית </a:t>
            </a:r>
            <a:r>
              <a:rPr lang="he-IL" sz="2000" dirty="0"/>
              <a:t>בזמן </a:t>
            </a:r>
            <a:r>
              <a:rPr lang="he-IL" sz="2000" b="1" dirty="0"/>
              <a:t>הריצה</a:t>
            </a:r>
            <a:r>
              <a:rPr lang="he-IL" sz="2000" dirty="0"/>
              <a:t>: </a:t>
            </a:r>
            <a:r>
              <a:rPr lang="en-US" sz="2000" b="1" dirty="0"/>
              <a:t>JIT</a:t>
            </a:r>
            <a:r>
              <a:rPr lang="he-IL" sz="2000" dirty="0"/>
              <a:t> </a:t>
            </a:r>
            <a:r>
              <a:rPr lang="en-US" sz="2000" dirty="0"/>
              <a:t>(</a:t>
            </a:r>
            <a:r>
              <a:rPr lang="en-US" sz="2000" b="1" dirty="0"/>
              <a:t>Just In Time Compiler</a:t>
            </a:r>
            <a:r>
              <a:rPr lang="en-US" sz="2000" dirty="0"/>
              <a:t>)</a:t>
            </a:r>
            <a:r>
              <a:rPr lang="he-IL" sz="2000" dirty="0"/>
              <a:t>, בהתאם לפלטפורמה עליה היא מותקנת.</a:t>
            </a:r>
          </a:p>
          <a:p>
            <a:r>
              <a:rPr lang="he-IL" sz="2000" dirty="0"/>
              <a:t>בנוסף, הפלטפורמה דואגת לכך שהקוד רץ בצורה בטוחה יותר (משגיאות), ומוגנת יותר (מפגיעה במחשב), ולכן נקרא "</a:t>
            </a:r>
            <a:r>
              <a:rPr lang="he-IL" sz="2000" b="1" dirty="0"/>
              <a:t>קוד מנוהל</a:t>
            </a:r>
            <a:r>
              <a:rPr lang="he-IL" sz="2000" dirty="0"/>
              <a:t>". נרחיב תיכף. </a:t>
            </a:r>
          </a:p>
          <a:p>
            <a:endParaRPr lang="he-IL" sz="2000" dirty="0"/>
          </a:p>
        </p:txBody>
      </p:sp>
      <p:sp>
        <p:nvSpPr>
          <p:cNvPr id="4" name="Slide Number Placeholder 3">
            <a:extLst>
              <a:ext uri="{FF2B5EF4-FFF2-40B4-BE49-F238E27FC236}">
                <a16:creationId xmlns:a16="http://schemas.microsoft.com/office/drawing/2014/main" id="{3911306C-B38B-4AFB-A48D-8DDC166D5578}"/>
              </a:ext>
            </a:extLst>
          </p:cNvPr>
          <p:cNvSpPr>
            <a:spLocks noGrp="1"/>
          </p:cNvSpPr>
          <p:nvPr>
            <p:ph type="sldNum" sz="quarter" idx="12"/>
          </p:nvPr>
        </p:nvSpPr>
        <p:spPr>
          <a:xfrm>
            <a:off x="8328248" y="6322434"/>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19</a:t>
            </a:fld>
            <a:endParaRPr lang="he-IL" dirty="0">
              <a:solidFill>
                <a:srgbClr val="B13F9A"/>
              </a:solidFill>
              <a:latin typeface="Trebuchet MS"/>
              <a:cs typeface="Gisha" panose="020B0502040204020203" pitchFamily="34" charset="-79"/>
            </a:endParaRPr>
          </a:p>
        </p:txBody>
      </p:sp>
      <p:sp>
        <p:nvSpPr>
          <p:cNvPr id="7" name="Speech Bubble: Oval 6">
            <a:extLst>
              <a:ext uri="{FF2B5EF4-FFF2-40B4-BE49-F238E27FC236}">
                <a16:creationId xmlns:a16="http://schemas.microsoft.com/office/drawing/2014/main" id="{6CE8497A-E1BC-4F6B-AF3D-018A4ACDC784}"/>
              </a:ext>
            </a:extLst>
          </p:cNvPr>
          <p:cNvSpPr/>
          <p:nvPr/>
        </p:nvSpPr>
        <p:spPr>
          <a:xfrm>
            <a:off x="2063552" y="5157192"/>
            <a:ext cx="3024336" cy="1080120"/>
          </a:xfrm>
          <a:prstGeom prst="wedgeEllipseCallout">
            <a:avLst>
              <a:gd name="adj1" fmla="val 76098"/>
              <a:gd name="adj2" fmla="val -116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a:solidFill>
                  <a:prstClr val="white"/>
                </a:solidFill>
                <a:latin typeface="Trebuchet MS"/>
                <a:cs typeface="Gisha" panose="020B0502040204020203" pitchFamily="34" charset="-79"/>
              </a:rPr>
              <a:t>בקצרה – נרחיב עוד מעט</a:t>
            </a:r>
            <a:endParaRPr lang="he-IL" dirty="0">
              <a:solidFill>
                <a:prstClr val="white"/>
              </a:solidFill>
              <a:latin typeface="Trebuchet MS"/>
              <a:cs typeface="Gisha" panose="020B0502040204020203" pitchFamily="34" charset="-79"/>
            </a:endParaRPr>
          </a:p>
        </p:txBody>
      </p:sp>
    </p:spTree>
    <p:extLst>
      <p:ext uri="{BB962C8B-B14F-4D97-AF65-F5344CB8AC3E}">
        <p14:creationId xmlns:p14="http://schemas.microsoft.com/office/powerpoint/2010/main" val="22379994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ומה היום?</a:t>
            </a:r>
          </a:p>
        </p:txBody>
      </p:sp>
      <p:sp>
        <p:nvSpPr>
          <p:cNvPr id="3" name="מציין מיקום תוכן 2"/>
          <p:cNvSpPr>
            <a:spLocks noGrp="1"/>
          </p:cNvSpPr>
          <p:nvPr>
            <p:ph idx="1"/>
          </p:nvPr>
        </p:nvSpPr>
        <p:spPr/>
        <p:txBody>
          <a:bodyPr>
            <a:normAutofit fontScale="92500" lnSpcReduction="20000"/>
          </a:bodyPr>
          <a:lstStyle/>
          <a:p>
            <a:r>
              <a:rPr lang="he-IL" dirty="0"/>
              <a:t>קצת </a:t>
            </a:r>
            <a:r>
              <a:rPr lang="en-US" dirty="0"/>
              <a:t>UML</a:t>
            </a:r>
            <a:endParaRPr lang="he-IL" dirty="0"/>
          </a:p>
          <a:p>
            <a:r>
              <a:rPr lang="he-IL" dirty="0"/>
              <a:t>ירושה</a:t>
            </a:r>
          </a:p>
          <a:p>
            <a:r>
              <a:rPr lang="he-IL" dirty="0"/>
              <a:t>פולימורפיזם</a:t>
            </a:r>
          </a:p>
          <a:p>
            <a:r>
              <a:rPr lang="he-IL" dirty="0"/>
              <a:t>מחלקה ומתודה אבסטרקטית</a:t>
            </a:r>
          </a:p>
          <a:p>
            <a:r>
              <a:rPr lang="he-IL" dirty="0"/>
              <a:t>מחלקה חתומה</a:t>
            </a:r>
          </a:p>
          <a:p>
            <a:r>
              <a:rPr lang="he-IL" dirty="0"/>
              <a:t>ממשק</a:t>
            </a:r>
          </a:p>
          <a:p>
            <a:r>
              <a:rPr lang="he-IL" dirty="0"/>
              <a:t>ממשקים קיימים:</a:t>
            </a:r>
          </a:p>
          <a:p>
            <a:pPr lvl="1"/>
            <a:r>
              <a:rPr lang="en-US" dirty="0" err="1"/>
              <a:t>IComparable</a:t>
            </a:r>
            <a:endParaRPr lang="he-IL" dirty="0"/>
          </a:p>
          <a:p>
            <a:pPr lvl="1"/>
            <a:r>
              <a:rPr lang="en-US" dirty="0" err="1"/>
              <a:t>IComparable</a:t>
            </a:r>
            <a:r>
              <a:rPr lang="en-US" dirty="0"/>
              <a:t>&lt;T&gt;</a:t>
            </a:r>
            <a:endParaRPr lang="he-IL" dirty="0"/>
          </a:p>
          <a:p>
            <a:pPr lvl="1"/>
            <a:r>
              <a:rPr lang="en-US" dirty="0" err="1"/>
              <a:t>IEnumarable</a:t>
            </a:r>
            <a:endParaRPr lang="he-IL" dirty="0"/>
          </a:p>
          <a:p>
            <a:pPr lvl="1"/>
            <a:r>
              <a:rPr lang="en-US" dirty="0" err="1"/>
              <a:t>Ienumarator</a:t>
            </a:r>
            <a:endParaRPr lang="en-US" dirty="0"/>
          </a:p>
          <a:p>
            <a:r>
              <a:rPr lang="he-IL" dirty="0"/>
              <a:t>לולאת </a:t>
            </a:r>
            <a:r>
              <a:rPr lang="en-US" dirty="0"/>
              <a:t>foreach</a:t>
            </a:r>
            <a:endParaRPr lang="he-IL" dirty="0"/>
          </a:p>
          <a:p>
            <a:r>
              <a:rPr lang="en-US" dirty="0"/>
              <a:t>Yield return</a:t>
            </a:r>
            <a:endParaRPr lang="he-IL" dirty="0"/>
          </a:p>
          <a:p>
            <a:endParaRPr lang="he-IL" dirty="0"/>
          </a:p>
          <a:p>
            <a:pPr marL="0" indent="0">
              <a:buNone/>
            </a:pPr>
            <a:endParaRPr lang="he-IL" dirty="0"/>
          </a:p>
        </p:txBody>
      </p:sp>
      <p:sp>
        <p:nvSpPr>
          <p:cNvPr id="6" name="Slide Number Placeholder 5"/>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0846130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67282" y="764704"/>
            <a:ext cx="5105400" cy="1268712"/>
          </a:xfrm>
        </p:spPr>
        <p:txBody>
          <a:bodyPr/>
          <a:lstStyle/>
          <a:p>
            <a:pPr algn="ctr" rtl="0"/>
            <a:r>
              <a:rPr lang="en-US" sz="7200" dirty="0"/>
              <a:t>UML</a:t>
            </a:r>
            <a:r>
              <a:rPr lang="he-IL" sz="7200" dirty="0"/>
              <a:t> </a:t>
            </a:r>
          </a:p>
        </p:txBody>
      </p:sp>
      <p:sp>
        <p:nvSpPr>
          <p:cNvPr id="3" name="כותרת משנה 2"/>
          <p:cNvSpPr>
            <a:spLocks noGrp="1"/>
          </p:cNvSpPr>
          <p:nvPr>
            <p:ph type="subTitle" idx="1"/>
          </p:nvPr>
        </p:nvSpPr>
        <p:spPr>
          <a:xfrm>
            <a:off x="4682480" y="2105424"/>
            <a:ext cx="5337380" cy="3987872"/>
          </a:xfrm>
        </p:spPr>
        <p:txBody>
          <a:bodyPr>
            <a:normAutofit/>
          </a:bodyPr>
          <a:lstStyle/>
          <a:p>
            <a:pPr algn="l"/>
            <a:r>
              <a:rPr lang="en-US" sz="3200" dirty="0"/>
              <a:t>Unified Modeling Language</a:t>
            </a:r>
            <a:endParaRPr lang="he-IL" sz="3200" dirty="0"/>
          </a:p>
          <a:p>
            <a:endParaRPr lang="he-IL" sz="3200" dirty="0"/>
          </a:p>
          <a:p>
            <a:pPr algn="ctr"/>
            <a:r>
              <a:rPr lang="he-IL" sz="3200" dirty="0"/>
              <a:t>שפה גרפית לתיאור עיצוב של מערכת תוכנה.</a:t>
            </a:r>
          </a:p>
          <a:p>
            <a:pPr algn="ctr"/>
            <a:endParaRPr lang="he-IL" sz="3200" dirty="0"/>
          </a:p>
          <a:p>
            <a:pPr algn="ctr"/>
            <a:r>
              <a:rPr lang="he-IL" sz="3200" dirty="0"/>
              <a:t>תיאור גרפי למרכיבי מחלקה ולקשרים בין מחלקות.</a:t>
            </a:r>
          </a:p>
          <a:p>
            <a:endParaRPr lang="he-IL" sz="3200" dirty="0"/>
          </a:p>
          <a:p>
            <a:pPr algn="l"/>
            <a:endParaRPr lang="he-IL" sz="3200" dirty="0"/>
          </a:p>
          <a:p>
            <a:pPr algn="l"/>
            <a:endParaRPr lang="he-IL" sz="2800" dirty="0"/>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191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9666144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34096"/>
            <a:ext cx="7239000" cy="630608"/>
          </a:xfrm>
        </p:spPr>
        <p:txBody>
          <a:bodyPr/>
          <a:lstStyle/>
          <a:p>
            <a:pPr algn="ctr"/>
            <a:r>
              <a:rPr lang="he-IL" dirty="0"/>
              <a:t>ייצוג מחלקה ב </a:t>
            </a:r>
            <a:r>
              <a:rPr lang="en-US" dirty="0"/>
              <a:t>UML</a:t>
            </a:r>
            <a:r>
              <a:rPr lang="he-IL" dirty="0"/>
              <a:t> </a:t>
            </a:r>
          </a:p>
        </p:txBody>
      </p:sp>
      <p:sp>
        <p:nvSpPr>
          <p:cNvPr id="3" name="מציין מיקום תוכן 2"/>
          <p:cNvSpPr>
            <a:spLocks noGrp="1"/>
          </p:cNvSpPr>
          <p:nvPr>
            <p:ph idx="1"/>
          </p:nvPr>
        </p:nvSpPr>
        <p:spPr>
          <a:xfrm>
            <a:off x="2048789" y="836712"/>
            <a:ext cx="7239000" cy="5597094"/>
          </a:xfrm>
        </p:spPr>
        <p:txBody>
          <a:bodyPr/>
          <a:lstStyle/>
          <a:p>
            <a:r>
              <a:rPr lang="he-IL" b="1" dirty="0"/>
              <a:t>מחלקה</a:t>
            </a:r>
            <a:r>
              <a:rPr lang="he-IL" dirty="0"/>
              <a:t> תיוצג ע"י </a:t>
            </a:r>
            <a:r>
              <a:rPr lang="he-IL" b="1" dirty="0"/>
              <a:t>מלבן</a:t>
            </a:r>
            <a:r>
              <a:rPr lang="he-IL" dirty="0"/>
              <a:t>, לפי הסדר הבא:</a:t>
            </a:r>
          </a:p>
          <a:p>
            <a:pPr lvl="1"/>
            <a:r>
              <a:rPr lang="he-IL" dirty="0"/>
              <a:t>שם המחלקה</a:t>
            </a:r>
          </a:p>
          <a:p>
            <a:pPr lvl="1"/>
            <a:r>
              <a:rPr lang="he-IL" dirty="0"/>
              <a:t>שמות השדות</a:t>
            </a:r>
          </a:p>
          <a:p>
            <a:pPr lvl="2"/>
            <a:r>
              <a:rPr lang="he-IL" dirty="0"/>
              <a:t>שם</a:t>
            </a:r>
          </a:p>
          <a:p>
            <a:pPr lvl="2"/>
            <a:r>
              <a:rPr lang="he-IL" dirty="0"/>
              <a:t>טיפוס</a:t>
            </a:r>
          </a:p>
          <a:p>
            <a:pPr lvl="2"/>
            <a:r>
              <a:rPr lang="he-IL" dirty="0"/>
              <a:t>אתחול, אם ישנו</a:t>
            </a:r>
          </a:p>
          <a:p>
            <a:pPr lvl="1"/>
            <a:r>
              <a:rPr lang="he-IL" dirty="0"/>
              <a:t>שמות המתודות</a:t>
            </a:r>
          </a:p>
          <a:p>
            <a:pPr lvl="2"/>
            <a:r>
              <a:rPr lang="he-IL" dirty="0"/>
              <a:t>פרמטרים וסוגיהם</a:t>
            </a:r>
          </a:p>
          <a:p>
            <a:pPr lvl="2"/>
            <a:r>
              <a:rPr lang="he-IL" dirty="0"/>
              <a:t>ערך מוחזר, אם ישנו</a:t>
            </a:r>
          </a:p>
          <a:p>
            <a:pPr marL="274320" lvl="2" indent="-274320">
              <a:spcBef>
                <a:spcPts val="600"/>
              </a:spcBef>
              <a:buClr>
                <a:schemeClr val="tx2"/>
              </a:buClr>
              <a:buSzPct val="73000"/>
              <a:buFont typeface="Wingdings 2"/>
              <a:buChar char=""/>
            </a:pPr>
            <a:r>
              <a:rPr lang="he-IL" sz="2600" dirty="0"/>
              <a:t>סימון </a:t>
            </a:r>
            <a:r>
              <a:rPr lang="he-IL" sz="2600" b="1" dirty="0"/>
              <a:t>הרשאות</a:t>
            </a:r>
            <a:r>
              <a:rPr lang="he-IL" sz="2600" dirty="0"/>
              <a:t> של </a:t>
            </a:r>
            <a:r>
              <a:rPr lang="he-IL" sz="2600" b="1" dirty="0"/>
              <a:t>שדות</a:t>
            </a:r>
            <a:r>
              <a:rPr lang="he-IL" sz="2600" dirty="0"/>
              <a:t> של מחלקה:</a:t>
            </a:r>
          </a:p>
          <a:p>
            <a:pPr lvl="2"/>
            <a:endParaRPr lang="he-IL" dirty="0"/>
          </a:p>
          <a:p>
            <a:pPr marL="0" indent="0">
              <a:buNone/>
            </a:pPr>
            <a:endParaRPr lang="he-IL" dirty="0"/>
          </a:p>
        </p:txBody>
      </p:sp>
      <p:graphicFrame>
        <p:nvGraphicFramePr>
          <p:cNvPr id="5" name="Table 4"/>
          <p:cNvGraphicFramePr>
            <a:graphicFrameLocks noGrp="1"/>
          </p:cNvGraphicFramePr>
          <p:nvPr/>
        </p:nvGraphicFramePr>
        <p:xfrm>
          <a:off x="1863081" y="1628800"/>
          <a:ext cx="4464496" cy="1798320"/>
        </p:xfrm>
        <a:graphic>
          <a:graphicData uri="http://schemas.openxmlformats.org/drawingml/2006/table">
            <a:tbl>
              <a:tblPr rtl="1">
                <a:tableStyleId>{5C22544A-7EE6-4342-B048-85BDC9FD1C3A}</a:tableStyleId>
              </a:tblPr>
              <a:tblGrid>
                <a:gridCol w="4464496">
                  <a:extLst>
                    <a:ext uri="{9D8B030D-6E8A-4147-A177-3AD203B41FA5}">
                      <a16:colId xmlns:a16="http://schemas.microsoft.com/office/drawing/2014/main" val="20000"/>
                    </a:ext>
                  </a:extLst>
                </a:gridCol>
              </a:tblGrid>
              <a:tr h="242501">
                <a:tc>
                  <a:txBody>
                    <a:bodyPr/>
                    <a:lstStyle/>
                    <a:p>
                      <a:pPr algn="l" rtl="1"/>
                      <a:r>
                        <a:rPr lang="en-US" sz="2000" b="1" dirty="0" err="1">
                          <a:solidFill>
                            <a:schemeClr val="tx1"/>
                          </a:solidFill>
                        </a:rPr>
                        <a:t>BankAccount</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594815">
                <a:tc>
                  <a:txBody>
                    <a:bodyPr/>
                    <a:lstStyle/>
                    <a:p>
                      <a:pPr algn="l" rtl="1"/>
                      <a:r>
                        <a:rPr lang="en-US" sz="2000" dirty="0">
                          <a:solidFill>
                            <a:schemeClr val="tx1"/>
                          </a:solidFill>
                        </a:rPr>
                        <a:t>+owner : string</a:t>
                      </a:r>
                    </a:p>
                    <a:p>
                      <a:pPr algn="l" rtl="1"/>
                      <a:r>
                        <a:rPr lang="en-US" sz="2000" dirty="0">
                          <a:solidFill>
                            <a:schemeClr val="tx1"/>
                          </a:solidFill>
                        </a:rPr>
                        <a:t>#balance</a:t>
                      </a:r>
                      <a:r>
                        <a:rPr lang="ru-RU" sz="2000" baseline="0" dirty="0">
                          <a:solidFill>
                            <a:schemeClr val="tx1"/>
                          </a:solidFill>
                        </a:rPr>
                        <a:t> : </a:t>
                      </a:r>
                      <a:r>
                        <a:rPr lang="en-US" sz="2000" baseline="0" dirty="0">
                          <a:solidFill>
                            <a:schemeClr val="tx1"/>
                          </a:solidFill>
                        </a:rPr>
                        <a:t>int = 0</a:t>
                      </a:r>
                      <a:endParaRPr lang="he-IL" sz="20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566840">
                <a:tc>
                  <a:txBody>
                    <a:bodyPr/>
                    <a:lstStyle/>
                    <a:p>
                      <a:pPr algn="l" rtl="1"/>
                      <a:r>
                        <a:rPr lang="en-US" sz="2000" dirty="0">
                          <a:solidFill>
                            <a:schemeClr val="tx1"/>
                          </a:solidFill>
                        </a:rPr>
                        <a:t>+deposit ( amount : int )</a:t>
                      </a:r>
                    </a:p>
                    <a:p>
                      <a:pPr algn="l" rtl="1"/>
                      <a:r>
                        <a:rPr lang="en-US" sz="2000" dirty="0">
                          <a:solidFill>
                            <a:schemeClr val="tx1"/>
                          </a:solidFill>
                        </a:rPr>
                        <a:t>+</a:t>
                      </a:r>
                      <a:r>
                        <a:rPr lang="en-US" sz="2000" i="1" dirty="0">
                          <a:solidFill>
                            <a:schemeClr val="tx1"/>
                          </a:solidFill>
                        </a:rPr>
                        <a:t>withdrawal</a:t>
                      </a:r>
                      <a:r>
                        <a:rPr lang="en-US" sz="2000" dirty="0">
                          <a:solidFill>
                            <a:schemeClr val="tx1"/>
                          </a:solidFill>
                        </a:rPr>
                        <a:t> ( amount : int ) : </a:t>
                      </a:r>
                      <a:r>
                        <a:rPr lang="en-US" sz="2000" dirty="0" err="1">
                          <a:solidFill>
                            <a:schemeClr val="tx1"/>
                          </a:solidFill>
                        </a:rPr>
                        <a:t>bool</a:t>
                      </a:r>
                      <a:endParaRPr 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pic>
        <p:nvPicPr>
          <p:cNvPr id="8" name="Picture 7"/>
          <p:cNvPicPr>
            <a:picLocks noChangeAspect="1"/>
          </p:cNvPicPr>
          <p:nvPr/>
        </p:nvPicPr>
        <p:blipFill>
          <a:blip r:embed="rId2"/>
          <a:stretch>
            <a:fillRect/>
          </a:stretch>
        </p:blipFill>
        <p:spPr>
          <a:xfrm>
            <a:off x="2351585" y="4869161"/>
            <a:ext cx="3840813" cy="1603387"/>
          </a:xfrm>
          <a:prstGeom prst="rect">
            <a:avLst/>
          </a:prstGeom>
        </p:spPr>
      </p:pic>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192</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519829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12FF-6B95-4DE9-BE53-C142124347A2}"/>
              </a:ext>
            </a:extLst>
          </p:cNvPr>
          <p:cNvSpPr>
            <a:spLocks noGrp="1"/>
          </p:cNvSpPr>
          <p:nvPr>
            <p:ph type="title"/>
          </p:nvPr>
        </p:nvSpPr>
        <p:spPr>
          <a:xfrm>
            <a:off x="1981200" y="225498"/>
            <a:ext cx="7239000" cy="626328"/>
          </a:xfrm>
        </p:spPr>
        <p:txBody>
          <a:bodyPr/>
          <a:lstStyle/>
          <a:p>
            <a:pPr algn="ctr"/>
            <a:r>
              <a:rPr lang="he-IL" dirty="0"/>
              <a:t>קשרים בין מחלקות</a:t>
            </a:r>
            <a:endParaRPr lang="en-US" dirty="0"/>
          </a:p>
        </p:txBody>
      </p:sp>
      <p:sp>
        <p:nvSpPr>
          <p:cNvPr id="3" name="Content Placeholder 2">
            <a:extLst>
              <a:ext uri="{FF2B5EF4-FFF2-40B4-BE49-F238E27FC236}">
                <a16:creationId xmlns:a16="http://schemas.microsoft.com/office/drawing/2014/main" id="{4020D904-5B1B-4024-9E30-8DD9A11F5EE8}"/>
              </a:ext>
            </a:extLst>
          </p:cNvPr>
          <p:cNvSpPr>
            <a:spLocks noGrp="1"/>
          </p:cNvSpPr>
          <p:nvPr>
            <p:ph idx="1"/>
          </p:nvPr>
        </p:nvSpPr>
        <p:spPr>
          <a:xfrm>
            <a:off x="1981200" y="1092365"/>
            <a:ext cx="7239000" cy="5360971"/>
          </a:xfrm>
        </p:spPr>
        <p:txBody>
          <a:bodyPr>
            <a:normAutofit fontScale="92500" lnSpcReduction="10000"/>
          </a:bodyPr>
          <a:lstStyle/>
          <a:p>
            <a:r>
              <a:rPr lang="he-IL" sz="2400" dirty="0"/>
              <a:t>ייתכנו סוגי קשרים שונים בין מחלקות</a:t>
            </a:r>
          </a:p>
          <a:p>
            <a:r>
              <a:rPr lang="he-IL" sz="2400" dirty="0"/>
              <a:t>קשר בין מחלקות יסומן בעזרת חץ</a:t>
            </a:r>
          </a:p>
          <a:p>
            <a:r>
              <a:rPr lang="he-IL" sz="2400" dirty="0"/>
              <a:t>לכל סוג קשר יש סימון גרפי שונה בשפת </a:t>
            </a:r>
            <a:r>
              <a:rPr lang="en-US" sz="2400" dirty="0"/>
              <a:t>UML</a:t>
            </a:r>
            <a:endParaRPr lang="he-IL" sz="2400" dirty="0"/>
          </a:p>
          <a:p>
            <a:endParaRPr lang="he-IL" sz="2400" dirty="0"/>
          </a:p>
          <a:p>
            <a:endParaRPr lang="he-IL" sz="2400" dirty="0"/>
          </a:p>
          <a:p>
            <a:endParaRPr lang="he-IL" sz="2400" dirty="0"/>
          </a:p>
          <a:p>
            <a:endParaRPr lang="he-IL" sz="2400" dirty="0"/>
          </a:p>
          <a:p>
            <a:endParaRPr lang="he-IL" sz="2400" dirty="0"/>
          </a:p>
          <a:p>
            <a:endParaRPr lang="he-IL" sz="2400" dirty="0"/>
          </a:p>
          <a:p>
            <a:endParaRPr lang="he-IL" sz="2400" dirty="0"/>
          </a:p>
          <a:p>
            <a:endParaRPr lang="he-IL" sz="2400" dirty="0"/>
          </a:p>
          <a:p>
            <a:r>
              <a:rPr lang="he-IL" sz="2400" dirty="0"/>
              <a:t>נטעם טעימה קצרה מ2 סוג קשרים:</a:t>
            </a:r>
          </a:p>
          <a:p>
            <a:pPr lvl="1"/>
            <a:r>
              <a:rPr lang="en-US" sz="2000" dirty="0"/>
              <a:t>ASSOCIATION</a:t>
            </a:r>
            <a:endParaRPr lang="he-IL" sz="2000" dirty="0"/>
          </a:p>
          <a:p>
            <a:pPr lvl="1"/>
            <a:r>
              <a:rPr lang="en-US" sz="2000" dirty="0"/>
              <a:t>INHERITANCE</a:t>
            </a:r>
          </a:p>
        </p:txBody>
      </p:sp>
      <p:sp>
        <p:nvSpPr>
          <p:cNvPr id="4" name="Slide Number Placeholder 3">
            <a:extLst>
              <a:ext uri="{FF2B5EF4-FFF2-40B4-BE49-F238E27FC236}">
                <a16:creationId xmlns:a16="http://schemas.microsoft.com/office/drawing/2014/main" id="{3E7572D1-C27C-4644-A031-9D5133CE5541}"/>
              </a:ext>
            </a:extLst>
          </p:cNvPr>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193</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01021013-69BD-405B-A409-71229F7FFC69}"/>
              </a:ext>
            </a:extLst>
          </p:cNvPr>
          <p:cNvPicPr>
            <a:picLocks noChangeAspect="1"/>
          </p:cNvPicPr>
          <p:nvPr/>
        </p:nvPicPr>
        <p:blipFill>
          <a:blip r:embed="rId2"/>
          <a:stretch>
            <a:fillRect/>
          </a:stretch>
        </p:blipFill>
        <p:spPr>
          <a:xfrm>
            <a:off x="4187788" y="2346670"/>
            <a:ext cx="3816424" cy="2852359"/>
          </a:xfrm>
          <a:prstGeom prst="rect">
            <a:avLst/>
          </a:prstGeom>
        </p:spPr>
      </p:pic>
    </p:spTree>
    <p:extLst>
      <p:ext uri="{BB962C8B-B14F-4D97-AF65-F5344CB8AC3E}">
        <p14:creationId xmlns:p14="http://schemas.microsoft.com/office/powerpoint/2010/main" val="19322783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20320" y="169164"/>
            <a:ext cx="7904144" cy="844752"/>
          </a:xfrm>
        </p:spPr>
        <p:txBody>
          <a:bodyPr>
            <a:noAutofit/>
          </a:bodyPr>
          <a:lstStyle/>
          <a:p>
            <a:pPr algn="ctr"/>
            <a:r>
              <a:rPr lang="he-IL" sz="4000" dirty="0"/>
              <a:t> </a:t>
            </a: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br>
              <a:rPr lang="he-IL" sz="4000" dirty="0"/>
            </a:br>
            <a:r>
              <a:rPr lang="en-US" sz="4000" dirty="0"/>
              <a:t>ASSOCIATION</a:t>
            </a:r>
            <a:endParaRPr lang="he-IL" sz="4000" dirty="0"/>
          </a:p>
        </p:txBody>
      </p:sp>
      <p:sp>
        <p:nvSpPr>
          <p:cNvPr id="3" name="מציין מיקום תוכן 2"/>
          <p:cNvSpPr>
            <a:spLocks noGrp="1"/>
          </p:cNvSpPr>
          <p:nvPr>
            <p:ph idx="1"/>
          </p:nvPr>
        </p:nvSpPr>
        <p:spPr>
          <a:xfrm>
            <a:off x="2080289" y="1229442"/>
            <a:ext cx="5712751" cy="1416031"/>
          </a:xfrm>
        </p:spPr>
        <p:txBody>
          <a:bodyPr>
            <a:normAutofit fontScale="92500" lnSpcReduction="20000"/>
          </a:bodyPr>
          <a:lstStyle/>
          <a:p>
            <a:r>
              <a:rPr lang="he-IL" sz="2000" dirty="0"/>
              <a:t>בכל קצה של קשר ניתן לציין כמה מופעים מאותה מחלקה יכולים להיות</a:t>
            </a:r>
            <a:r>
              <a:rPr lang="en-US" sz="2000" dirty="0"/>
              <a:t> </a:t>
            </a:r>
            <a:r>
              <a:rPr lang="he-IL" sz="2000" b="1" dirty="0"/>
              <a:t>מקושרים</a:t>
            </a:r>
            <a:r>
              <a:rPr lang="he-IL" sz="2000" dirty="0"/>
              <a:t> למופע אחד מהמחלקה השנייה</a:t>
            </a:r>
          </a:p>
          <a:p>
            <a:r>
              <a:rPr lang="en-US" sz="2000" kern="0" dirty="0" err="1">
                <a:latin typeface="Arial" pitchFamily="34" charset="0"/>
              </a:rPr>
              <a:t>uni</a:t>
            </a:r>
            <a:r>
              <a:rPr lang="en-US" sz="2000" kern="0" dirty="0">
                <a:latin typeface="Arial" pitchFamily="34" charset="0"/>
              </a:rPr>
              <a:t>-directional</a:t>
            </a:r>
            <a:r>
              <a:rPr lang="he-IL" sz="2000" kern="0" dirty="0">
                <a:latin typeface="Arial" pitchFamily="34" charset="0"/>
              </a:rPr>
              <a:t> </a:t>
            </a:r>
            <a:r>
              <a:rPr lang="he-IL" sz="2000" dirty="0"/>
              <a:t>קשר חד כיווני עם חץ. </a:t>
            </a:r>
          </a:p>
          <a:p>
            <a:r>
              <a:rPr lang="en-US" sz="2000" kern="0" dirty="0">
                <a:latin typeface="Arial" pitchFamily="34" charset="0"/>
              </a:rPr>
              <a:t>bi-directional </a:t>
            </a:r>
            <a:r>
              <a:rPr lang="he-IL" sz="2000" kern="0" dirty="0">
                <a:latin typeface="Arial" pitchFamily="34" charset="0"/>
              </a:rPr>
              <a:t> </a:t>
            </a:r>
            <a:r>
              <a:rPr lang="he-IL" sz="2000" dirty="0"/>
              <a:t>קשר דו כיווני בלי חץ.</a:t>
            </a:r>
          </a:p>
          <a:p>
            <a:endParaRPr lang="he-IL" sz="2000" dirty="0"/>
          </a:p>
        </p:txBody>
      </p:sp>
      <p:graphicFrame>
        <p:nvGraphicFramePr>
          <p:cNvPr id="4" name="Table 4"/>
          <p:cNvGraphicFramePr>
            <a:graphicFrameLocks noGrp="1"/>
          </p:cNvGraphicFramePr>
          <p:nvPr/>
        </p:nvGraphicFramePr>
        <p:xfrm>
          <a:off x="1831976" y="3087167"/>
          <a:ext cx="2103785" cy="1188720"/>
        </p:xfrm>
        <a:graphic>
          <a:graphicData uri="http://schemas.openxmlformats.org/drawingml/2006/table">
            <a:tbl>
              <a:tblPr rtl="1">
                <a:tableStyleId>{5C22544A-7EE6-4342-B048-85BDC9FD1C3A}</a:tableStyleId>
              </a:tblPr>
              <a:tblGrid>
                <a:gridCol w="2103785">
                  <a:extLst>
                    <a:ext uri="{9D8B030D-6E8A-4147-A177-3AD203B41FA5}">
                      <a16:colId xmlns:a16="http://schemas.microsoft.com/office/drawing/2014/main" val="20000"/>
                    </a:ext>
                  </a:extLst>
                </a:gridCol>
              </a:tblGrid>
              <a:tr h="264029">
                <a:tc>
                  <a:txBody>
                    <a:bodyPr/>
                    <a:lstStyle/>
                    <a:p>
                      <a:pPr algn="ctr" rtl="1"/>
                      <a:r>
                        <a:rPr lang="en-US" sz="2000" b="1" dirty="0">
                          <a:solidFill>
                            <a:schemeClr val="tx1"/>
                          </a:solidFill>
                        </a:rPr>
                        <a:t>Person</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264029">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 name="Table 8"/>
          <p:cNvGraphicFramePr>
            <a:graphicFrameLocks noGrp="1"/>
          </p:cNvGraphicFramePr>
          <p:nvPr/>
        </p:nvGraphicFramePr>
        <p:xfrm>
          <a:off x="8256241" y="3087167"/>
          <a:ext cx="2103785" cy="1188720"/>
        </p:xfrm>
        <a:graphic>
          <a:graphicData uri="http://schemas.openxmlformats.org/drawingml/2006/table">
            <a:tbl>
              <a:tblPr rtl="1">
                <a:tableStyleId>{5C22544A-7EE6-4342-B048-85BDC9FD1C3A}</a:tableStyleId>
              </a:tblPr>
              <a:tblGrid>
                <a:gridCol w="2103785">
                  <a:extLst>
                    <a:ext uri="{9D8B030D-6E8A-4147-A177-3AD203B41FA5}">
                      <a16:colId xmlns:a16="http://schemas.microsoft.com/office/drawing/2014/main" val="20000"/>
                    </a:ext>
                  </a:extLst>
                </a:gridCol>
              </a:tblGrid>
              <a:tr h="264029">
                <a:tc>
                  <a:txBody>
                    <a:bodyPr/>
                    <a:lstStyle/>
                    <a:p>
                      <a:pPr algn="ctr" rtl="1"/>
                      <a:r>
                        <a:rPr lang="en-US" sz="2000" b="1" dirty="0">
                          <a:solidFill>
                            <a:schemeClr val="tx1"/>
                          </a:solidFill>
                        </a:rPr>
                        <a:t>Magazine</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264029">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6" name="Straight Connector 6"/>
          <p:cNvCxnSpPr>
            <a:stCxn id="4" idx="3"/>
            <a:endCxn id="5" idx="1"/>
          </p:cNvCxnSpPr>
          <p:nvPr/>
        </p:nvCxnSpPr>
        <p:spPr bwMode="auto">
          <a:xfrm>
            <a:off x="3935760" y="3681527"/>
            <a:ext cx="43204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p:cNvSpPr txBox="1"/>
          <p:nvPr/>
        </p:nvSpPr>
        <p:spPr>
          <a:xfrm>
            <a:off x="3896584" y="3327257"/>
            <a:ext cx="561372" cy="369332"/>
          </a:xfrm>
          <a:prstGeom prst="rect">
            <a:avLst/>
          </a:prstGeom>
          <a:noFill/>
        </p:spPr>
        <p:txBody>
          <a:bodyPr wrap="none" rtlCol="1">
            <a:spAutoFit/>
          </a:bodyPr>
          <a:lstStyle/>
          <a:p>
            <a:r>
              <a:rPr lang="en-US" dirty="0">
                <a:solidFill>
                  <a:prstClr val="black"/>
                </a:solidFill>
                <a:latin typeface="Trebuchet MS"/>
              </a:rPr>
              <a:t>0..*</a:t>
            </a:r>
            <a:endParaRPr lang="he-IL" dirty="0">
              <a:solidFill>
                <a:prstClr val="black"/>
              </a:solidFill>
              <a:latin typeface="Trebuchet MS"/>
              <a:cs typeface="Gisha" panose="020B0502040204020203" pitchFamily="34" charset="-79"/>
            </a:endParaRPr>
          </a:p>
        </p:txBody>
      </p:sp>
      <p:sp>
        <p:nvSpPr>
          <p:cNvPr id="8" name="TextBox 7"/>
          <p:cNvSpPr txBox="1"/>
          <p:nvPr/>
        </p:nvSpPr>
        <p:spPr>
          <a:xfrm>
            <a:off x="7949746" y="3327257"/>
            <a:ext cx="306494" cy="369332"/>
          </a:xfrm>
          <a:prstGeom prst="rect">
            <a:avLst/>
          </a:prstGeom>
          <a:noFill/>
        </p:spPr>
        <p:txBody>
          <a:bodyPr wrap="none" rtlCol="1">
            <a:spAutoFit/>
          </a:bodyPr>
          <a:lstStyle/>
          <a:p>
            <a:r>
              <a:rPr lang="en-US" dirty="0">
                <a:solidFill>
                  <a:prstClr val="black"/>
                </a:solidFill>
                <a:latin typeface="Trebuchet MS"/>
              </a:rPr>
              <a:t>3</a:t>
            </a:r>
            <a:endParaRPr lang="he-IL" dirty="0">
              <a:solidFill>
                <a:prstClr val="black"/>
              </a:solidFill>
              <a:latin typeface="Trebuchet MS"/>
              <a:cs typeface="Gisha" panose="020B0502040204020203" pitchFamily="34" charset="-79"/>
            </a:endParaRPr>
          </a:p>
        </p:txBody>
      </p:sp>
      <p:sp>
        <p:nvSpPr>
          <p:cNvPr id="9" name="TextBox 8"/>
          <p:cNvSpPr txBox="1"/>
          <p:nvPr/>
        </p:nvSpPr>
        <p:spPr>
          <a:xfrm>
            <a:off x="3935760" y="3708737"/>
            <a:ext cx="1499128" cy="369332"/>
          </a:xfrm>
          <a:prstGeom prst="rect">
            <a:avLst/>
          </a:prstGeom>
          <a:noFill/>
        </p:spPr>
        <p:txBody>
          <a:bodyPr wrap="none" rtlCol="1">
            <a:spAutoFit/>
          </a:bodyPr>
          <a:lstStyle/>
          <a:p>
            <a:r>
              <a:rPr lang="en-US" dirty="0">
                <a:solidFill>
                  <a:prstClr val="black"/>
                </a:solidFill>
                <a:latin typeface="Trebuchet MS"/>
              </a:rPr>
              <a:t>+subscribers</a:t>
            </a:r>
            <a:endParaRPr lang="he-IL" dirty="0">
              <a:solidFill>
                <a:prstClr val="black"/>
              </a:solidFill>
              <a:latin typeface="Trebuchet MS"/>
              <a:cs typeface="Gisha" panose="020B0502040204020203" pitchFamily="34" charset="-79"/>
            </a:endParaRPr>
          </a:p>
        </p:txBody>
      </p:sp>
      <p:sp>
        <p:nvSpPr>
          <p:cNvPr id="10" name="TextBox 9"/>
          <p:cNvSpPr txBox="1"/>
          <p:nvPr/>
        </p:nvSpPr>
        <p:spPr>
          <a:xfrm>
            <a:off x="6970312" y="3708737"/>
            <a:ext cx="1285929" cy="369332"/>
          </a:xfrm>
          <a:prstGeom prst="rect">
            <a:avLst/>
          </a:prstGeom>
          <a:noFill/>
        </p:spPr>
        <p:txBody>
          <a:bodyPr wrap="none" rtlCol="1">
            <a:spAutoFit/>
          </a:bodyPr>
          <a:lstStyle/>
          <a:p>
            <a:r>
              <a:rPr lang="en-US" dirty="0">
                <a:solidFill>
                  <a:prstClr val="black"/>
                </a:solidFill>
                <a:latin typeface="Trebuchet MS"/>
              </a:rPr>
              <a:t>#magazine</a:t>
            </a:r>
            <a:endParaRPr lang="he-IL" dirty="0">
              <a:solidFill>
                <a:prstClr val="black"/>
              </a:solidFill>
              <a:latin typeface="Trebuchet MS"/>
              <a:cs typeface="Gisha" panose="020B0502040204020203" pitchFamily="34" charset="-79"/>
            </a:endParaRPr>
          </a:p>
        </p:txBody>
      </p:sp>
      <p:graphicFrame>
        <p:nvGraphicFramePr>
          <p:cNvPr id="11" name="Table 15"/>
          <p:cNvGraphicFramePr>
            <a:graphicFrameLocks noGrp="1"/>
          </p:cNvGraphicFramePr>
          <p:nvPr/>
        </p:nvGraphicFramePr>
        <p:xfrm>
          <a:off x="8256240" y="4509120"/>
          <a:ext cx="2106720" cy="1188720"/>
        </p:xfrm>
        <a:graphic>
          <a:graphicData uri="http://schemas.openxmlformats.org/drawingml/2006/table">
            <a:tbl>
              <a:tblPr rtl="1">
                <a:tableStyleId>{5C22544A-7EE6-4342-B048-85BDC9FD1C3A}</a:tableStyleId>
              </a:tblPr>
              <a:tblGrid>
                <a:gridCol w="2106720">
                  <a:extLst>
                    <a:ext uri="{9D8B030D-6E8A-4147-A177-3AD203B41FA5}">
                      <a16:colId xmlns:a16="http://schemas.microsoft.com/office/drawing/2014/main" val="20000"/>
                    </a:ext>
                  </a:extLst>
                </a:gridCol>
              </a:tblGrid>
              <a:tr h="370840">
                <a:tc>
                  <a:txBody>
                    <a:bodyPr/>
                    <a:lstStyle/>
                    <a:p>
                      <a:pPr algn="ctr" rtl="1"/>
                      <a:r>
                        <a:rPr lang="en-US" sz="2000" b="1" dirty="0" err="1">
                          <a:solidFill>
                            <a:schemeClr val="tx1"/>
                          </a:solidFill>
                        </a:rPr>
                        <a:t>BankAccount</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2" name="Table 19"/>
          <p:cNvGraphicFramePr>
            <a:graphicFrameLocks noGrp="1"/>
          </p:cNvGraphicFramePr>
          <p:nvPr/>
        </p:nvGraphicFramePr>
        <p:xfrm>
          <a:off x="1820321" y="4509120"/>
          <a:ext cx="2637635" cy="1188720"/>
        </p:xfrm>
        <a:graphic>
          <a:graphicData uri="http://schemas.openxmlformats.org/drawingml/2006/table">
            <a:tbl>
              <a:tblPr rtl="1">
                <a:tableStyleId>{5C22544A-7EE6-4342-B048-85BDC9FD1C3A}</a:tableStyleId>
              </a:tblPr>
              <a:tblGrid>
                <a:gridCol w="263763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Person</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13" name="Straight Arrow Connector 20"/>
          <p:cNvCxnSpPr>
            <a:stCxn id="12" idx="3"/>
            <a:endCxn id="11" idx="1"/>
          </p:cNvCxnSpPr>
          <p:nvPr/>
        </p:nvCxnSpPr>
        <p:spPr bwMode="auto">
          <a:xfrm>
            <a:off x="4457956" y="5103480"/>
            <a:ext cx="3798285"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4" name="TextBox 13"/>
          <p:cNvSpPr txBox="1"/>
          <p:nvPr/>
        </p:nvSpPr>
        <p:spPr>
          <a:xfrm>
            <a:off x="7594153" y="4734148"/>
            <a:ext cx="561372" cy="369332"/>
          </a:xfrm>
          <a:prstGeom prst="rect">
            <a:avLst/>
          </a:prstGeom>
          <a:noFill/>
        </p:spPr>
        <p:txBody>
          <a:bodyPr wrap="none" rtlCol="1">
            <a:spAutoFit/>
          </a:bodyPr>
          <a:lstStyle/>
          <a:p>
            <a:r>
              <a:rPr lang="en-US" dirty="0">
                <a:solidFill>
                  <a:prstClr val="black"/>
                </a:solidFill>
                <a:latin typeface="Trebuchet MS"/>
              </a:rPr>
              <a:t>1..*</a:t>
            </a:r>
            <a:endParaRPr lang="he-IL" dirty="0">
              <a:solidFill>
                <a:prstClr val="black"/>
              </a:solidFill>
              <a:latin typeface="Trebuchet MS"/>
              <a:cs typeface="Gisha" panose="020B0502040204020203" pitchFamily="34" charset="-79"/>
            </a:endParaRPr>
          </a:p>
        </p:txBody>
      </p:sp>
      <p:sp>
        <p:nvSpPr>
          <p:cNvPr id="15" name="TextBox 14"/>
          <p:cNvSpPr txBox="1"/>
          <p:nvPr/>
        </p:nvSpPr>
        <p:spPr>
          <a:xfrm>
            <a:off x="5967565" y="5157192"/>
            <a:ext cx="2201245" cy="369332"/>
          </a:xfrm>
          <a:prstGeom prst="rect">
            <a:avLst/>
          </a:prstGeom>
          <a:noFill/>
        </p:spPr>
        <p:txBody>
          <a:bodyPr wrap="none" rtlCol="1">
            <a:spAutoFit/>
          </a:bodyPr>
          <a:lstStyle/>
          <a:p>
            <a:r>
              <a:rPr lang="en-US" dirty="0" err="1">
                <a:solidFill>
                  <a:prstClr val="black"/>
                </a:solidFill>
                <a:latin typeface="Trebuchet MS"/>
              </a:rPr>
              <a:t>overdrawnAccounts</a:t>
            </a:r>
            <a:endParaRPr lang="he-IL" dirty="0">
              <a:solidFill>
                <a:prstClr val="black"/>
              </a:solidFill>
              <a:latin typeface="Trebuchet MS"/>
              <a:cs typeface="Gisha" panose="020B0502040204020203" pitchFamily="34" charset="-79"/>
            </a:endParaRPr>
          </a:p>
        </p:txBody>
      </p:sp>
      <p:graphicFrame>
        <p:nvGraphicFramePr>
          <p:cNvPr id="16" name="Table 22"/>
          <p:cNvGraphicFramePr>
            <a:graphicFrameLocks noGrp="1"/>
          </p:cNvGraphicFramePr>
          <p:nvPr/>
        </p:nvGraphicFramePr>
        <p:xfrm>
          <a:off x="8256240" y="1119382"/>
          <a:ext cx="2202294" cy="1524000"/>
        </p:xfrm>
        <a:graphic>
          <a:graphicData uri="http://schemas.openxmlformats.org/drawingml/2006/table">
            <a:tbl>
              <a:tblPr rtl="1">
                <a:tableStyleId>{5C22544A-7EE6-4342-B048-85BDC9FD1C3A}</a:tableStyleId>
              </a:tblPr>
              <a:tblGrid>
                <a:gridCol w="1404824">
                  <a:extLst>
                    <a:ext uri="{9D8B030D-6E8A-4147-A177-3AD203B41FA5}">
                      <a16:colId xmlns:a16="http://schemas.microsoft.com/office/drawing/2014/main" val="20000"/>
                    </a:ext>
                  </a:extLst>
                </a:gridCol>
                <a:gridCol w="277234">
                  <a:extLst>
                    <a:ext uri="{9D8B030D-6E8A-4147-A177-3AD203B41FA5}">
                      <a16:colId xmlns:a16="http://schemas.microsoft.com/office/drawing/2014/main" val="20001"/>
                    </a:ext>
                  </a:extLst>
                </a:gridCol>
                <a:gridCol w="520236">
                  <a:extLst>
                    <a:ext uri="{9D8B030D-6E8A-4147-A177-3AD203B41FA5}">
                      <a16:colId xmlns:a16="http://schemas.microsoft.com/office/drawing/2014/main" val="20002"/>
                    </a:ext>
                  </a:extLst>
                </a:gridCol>
              </a:tblGrid>
              <a:tr h="168542">
                <a:tc>
                  <a:txBody>
                    <a:bodyPr/>
                    <a:lstStyle/>
                    <a:p>
                      <a:pPr rtl="1"/>
                      <a:r>
                        <a:rPr lang="en-US" sz="1400" dirty="0"/>
                        <a:t>Zero or One</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endParaRPr lang="he-IL" sz="1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0..1</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68542">
                <a:tc>
                  <a:txBody>
                    <a:bodyPr/>
                    <a:lstStyle/>
                    <a:p>
                      <a:pPr rtl="1"/>
                      <a:r>
                        <a:rPr lang="en-US" sz="1400" dirty="0"/>
                        <a:t>One</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endParaRPr lang="he-IL" sz="1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1</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68542">
                <a:tc>
                  <a:txBody>
                    <a:bodyPr/>
                    <a:lstStyle/>
                    <a:p>
                      <a:pPr rtl="1"/>
                      <a:r>
                        <a:rPr lang="en-US" sz="1400" dirty="0"/>
                        <a:t>Zero or more</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0..*</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68542">
                <a:tc>
                  <a:txBody>
                    <a:bodyPr/>
                    <a:lstStyle/>
                    <a:p>
                      <a:pPr rtl="1"/>
                      <a:r>
                        <a:rPr lang="en-US" sz="1400" dirty="0"/>
                        <a:t>One or more</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1..*</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68542">
                <a:tc>
                  <a:txBody>
                    <a:bodyPr/>
                    <a:lstStyle/>
                    <a:p>
                      <a:pPr rtl="1"/>
                      <a:r>
                        <a:rPr lang="en-US" sz="1400" dirty="0"/>
                        <a:t>Three</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endParaRPr lang="he-IL" sz="14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1"/>
                      <a:r>
                        <a:rPr lang="en-US" sz="1400" dirty="0"/>
                        <a:t>3</a:t>
                      </a:r>
                      <a:endParaRPr lang="he-IL" sz="14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 name="Slide Number Placeholder 16"/>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310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4" grpId="0"/>
      <p:bldP spid="1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698336"/>
          </a:xfrm>
        </p:spPr>
        <p:txBody>
          <a:bodyPr/>
          <a:lstStyle/>
          <a:p>
            <a:pPr algn="ctr"/>
            <a:r>
              <a:rPr lang="en-US" dirty="0"/>
              <a:t>INHERTIANCE</a:t>
            </a:r>
            <a:endParaRPr lang="he-IL" dirty="0"/>
          </a:p>
        </p:txBody>
      </p:sp>
      <p:sp>
        <p:nvSpPr>
          <p:cNvPr id="3" name="מציין מיקום תוכן 2"/>
          <p:cNvSpPr>
            <a:spLocks noGrp="1"/>
          </p:cNvSpPr>
          <p:nvPr>
            <p:ph idx="1"/>
          </p:nvPr>
        </p:nvSpPr>
        <p:spPr>
          <a:xfrm>
            <a:off x="2063553" y="1235867"/>
            <a:ext cx="3213811" cy="1269888"/>
          </a:xfrm>
        </p:spPr>
        <p:txBody>
          <a:bodyPr>
            <a:normAutofit fontScale="85000" lnSpcReduction="20000"/>
          </a:bodyPr>
          <a:lstStyle/>
          <a:p>
            <a:pPr marL="0" indent="0" algn="ctr">
              <a:buNone/>
            </a:pPr>
            <a:r>
              <a:rPr lang="he-IL" b="1" dirty="0"/>
              <a:t>ירושה – ירושת מימוש</a:t>
            </a:r>
            <a:r>
              <a:rPr lang="he-IL" dirty="0"/>
              <a:t>. הבן הוא "סוג של" האבא.</a:t>
            </a:r>
          </a:p>
          <a:p>
            <a:pPr marL="0" indent="0" algn="ctr">
              <a:buNone/>
            </a:pPr>
            <a:r>
              <a:rPr lang="he-IL" dirty="0"/>
              <a:t>הקשר </a:t>
            </a:r>
            <a:r>
              <a:rPr lang="en-US" b="1" dirty="0"/>
              <a:t>is a</a:t>
            </a:r>
            <a:r>
              <a:rPr lang="he-IL" dirty="0"/>
              <a:t> מיוצג בחץ ריק מכיוון הבן לכיוון האב.</a:t>
            </a:r>
          </a:p>
        </p:txBody>
      </p:sp>
      <p:graphicFrame>
        <p:nvGraphicFramePr>
          <p:cNvPr id="4" name="Table 4"/>
          <p:cNvGraphicFramePr>
            <a:graphicFrameLocks noGrp="1"/>
          </p:cNvGraphicFramePr>
          <p:nvPr/>
        </p:nvGraphicFramePr>
        <p:xfrm>
          <a:off x="2943719" y="2782638"/>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Person</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 name="Table 9"/>
          <p:cNvGraphicFramePr>
            <a:graphicFrameLocks noGrp="1"/>
          </p:cNvGraphicFramePr>
          <p:nvPr/>
        </p:nvGraphicFramePr>
        <p:xfrm>
          <a:off x="1964237" y="5249128"/>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Student</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6" name="Straight Arrow Connector 6"/>
          <p:cNvCxnSpPr>
            <a:stCxn id="5" idx="0"/>
          </p:cNvCxnSpPr>
          <p:nvPr/>
        </p:nvCxnSpPr>
        <p:spPr bwMode="auto">
          <a:xfrm flipV="1">
            <a:off x="2836108" y="4156514"/>
            <a:ext cx="718190" cy="1092615"/>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graphicFrame>
        <p:nvGraphicFramePr>
          <p:cNvPr id="7" name="Table 18"/>
          <p:cNvGraphicFramePr>
            <a:graphicFrameLocks noGrp="1"/>
          </p:cNvGraphicFramePr>
          <p:nvPr/>
        </p:nvGraphicFramePr>
        <p:xfrm>
          <a:off x="4152705" y="5249128"/>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Lecturer</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8" name="Straight Arrow Connector 19"/>
          <p:cNvCxnSpPr>
            <a:stCxn id="7" idx="0"/>
          </p:cNvCxnSpPr>
          <p:nvPr/>
        </p:nvCxnSpPr>
        <p:spPr bwMode="auto">
          <a:xfrm flipH="1" flipV="1">
            <a:off x="4005498" y="4132600"/>
            <a:ext cx="1019078" cy="1116529"/>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sp>
        <p:nvSpPr>
          <p:cNvPr id="9" name="Isosceles Triangle 12"/>
          <p:cNvSpPr/>
          <p:nvPr/>
        </p:nvSpPr>
        <p:spPr bwMode="auto">
          <a:xfrm rot="1836071">
            <a:off x="3502053" y="3980373"/>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sp>
        <p:nvSpPr>
          <p:cNvPr id="10" name="Isosceles Triangle 22"/>
          <p:cNvSpPr/>
          <p:nvPr/>
        </p:nvSpPr>
        <p:spPr bwMode="auto">
          <a:xfrm rot="19098379">
            <a:off x="3847908" y="3966688"/>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graphicFrame>
        <p:nvGraphicFramePr>
          <p:cNvPr id="11" name="Table 4"/>
          <p:cNvGraphicFramePr>
            <a:graphicFrameLocks noGrp="1"/>
          </p:cNvGraphicFramePr>
          <p:nvPr/>
        </p:nvGraphicFramePr>
        <p:xfrm>
          <a:off x="7104113" y="3022353"/>
          <a:ext cx="1743745" cy="1223781"/>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431301">
                <a:tc>
                  <a:txBody>
                    <a:bodyPr/>
                    <a:lstStyle/>
                    <a:p>
                      <a:pPr algn="ctr" rtl="1"/>
                      <a:r>
                        <a:rPr lang="en-US" sz="2000" b="1" dirty="0" err="1">
                          <a:solidFill>
                            <a:schemeClr val="tx1"/>
                          </a:solidFill>
                        </a:rPr>
                        <a:t>IComparable</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2" name="Table 9"/>
          <p:cNvGraphicFramePr>
            <a:graphicFrameLocks noGrp="1"/>
          </p:cNvGraphicFramePr>
          <p:nvPr/>
        </p:nvGraphicFramePr>
        <p:xfrm>
          <a:off x="6340252" y="5264616"/>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Student</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13" name="Straight Arrow Connector 6"/>
          <p:cNvCxnSpPr>
            <a:stCxn id="12" idx="0"/>
            <a:endCxn id="14" idx="0"/>
          </p:cNvCxnSpPr>
          <p:nvPr/>
        </p:nvCxnSpPr>
        <p:spPr bwMode="auto">
          <a:xfrm flipV="1">
            <a:off x="7212124" y="4244550"/>
            <a:ext cx="531697" cy="1020067"/>
          </a:xfrm>
          <a:prstGeom prst="straightConnector1">
            <a:avLst/>
          </a:prstGeom>
          <a:solidFill>
            <a:schemeClr val="accent1"/>
          </a:solidFill>
          <a:ln w="9525" cap="flat" cmpd="sng" algn="ctr">
            <a:solidFill>
              <a:schemeClr val="tx1"/>
            </a:solidFill>
            <a:prstDash val="lgDash"/>
            <a:round/>
            <a:headEnd type="none" w="med" len="med"/>
            <a:tailEnd type="none" w="lg" len="med"/>
          </a:ln>
          <a:effectLst/>
        </p:spPr>
      </p:cxnSp>
      <p:sp>
        <p:nvSpPr>
          <p:cNvPr id="14" name="Isosceles Triangle 12"/>
          <p:cNvSpPr/>
          <p:nvPr/>
        </p:nvSpPr>
        <p:spPr bwMode="auto">
          <a:xfrm rot="1836071">
            <a:off x="7590137" y="4232054"/>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graphicFrame>
        <p:nvGraphicFramePr>
          <p:cNvPr id="15" name="Table 18"/>
          <p:cNvGraphicFramePr>
            <a:graphicFrameLocks noGrp="1"/>
          </p:cNvGraphicFramePr>
          <p:nvPr/>
        </p:nvGraphicFramePr>
        <p:xfrm>
          <a:off x="8528720" y="5264616"/>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Number</a:t>
                      </a:r>
                      <a:endParaRPr lang="he-IL"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16" name="Straight Arrow Connector 19"/>
          <p:cNvCxnSpPr>
            <a:cxnSpLocks/>
            <a:stCxn id="15" idx="0"/>
            <a:endCxn id="17" idx="3"/>
          </p:cNvCxnSpPr>
          <p:nvPr/>
        </p:nvCxnSpPr>
        <p:spPr bwMode="auto">
          <a:xfrm flipH="1" flipV="1">
            <a:off x="8274517" y="4375572"/>
            <a:ext cx="1126074" cy="889044"/>
          </a:xfrm>
          <a:prstGeom prst="straightConnector1">
            <a:avLst/>
          </a:prstGeom>
          <a:solidFill>
            <a:schemeClr val="accent1"/>
          </a:solidFill>
          <a:ln w="9525" cap="flat" cmpd="sng" algn="ctr">
            <a:solidFill>
              <a:schemeClr val="tx1"/>
            </a:solidFill>
            <a:prstDash val="lgDash"/>
            <a:round/>
            <a:headEnd type="none" w="med" len="med"/>
            <a:tailEnd type="none" w="lg" len="med"/>
          </a:ln>
          <a:effectLst/>
        </p:spPr>
      </p:cxnSp>
      <p:sp>
        <p:nvSpPr>
          <p:cNvPr id="17" name="Isosceles Triangle 22"/>
          <p:cNvSpPr/>
          <p:nvPr/>
        </p:nvSpPr>
        <p:spPr bwMode="auto">
          <a:xfrm rot="18740679">
            <a:off x="8100195" y="4225424"/>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sp>
        <p:nvSpPr>
          <p:cNvPr id="18" name="Slide Number Placeholder 17"/>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195</a:t>
            </a:fld>
            <a:endParaRPr lang="he-IL">
              <a:solidFill>
                <a:srgbClr val="B13F9A"/>
              </a:solidFill>
              <a:latin typeface="Trebuchet MS"/>
              <a:cs typeface="Gisha" panose="020B0502040204020203" pitchFamily="34" charset="-79"/>
            </a:endParaRPr>
          </a:p>
        </p:txBody>
      </p:sp>
      <p:sp>
        <p:nvSpPr>
          <p:cNvPr id="20" name="Rectangle 19">
            <a:extLst>
              <a:ext uri="{FF2B5EF4-FFF2-40B4-BE49-F238E27FC236}">
                <a16:creationId xmlns:a16="http://schemas.microsoft.com/office/drawing/2014/main" id="{66D279C3-7CD2-4495-967C-E16718D3CF82}"/>
              </a:ext>
            </a:extLst>
          </p:cNvPr>
          <p:cNvSpPr/>
          <p:nvPr/>
        </p:nvSpPr>
        <p:spPr>
          <a:xfrm>
            <a:off x="6310659" y="1848028"/>
            <a:ext cx="3213812" cy="1015354"/>
          </a:xfrm>
          <a:prstGeom prst="rect">
            <a:avLst/>
          </a:prstGeom>
        </p:spPr>
        <p:txBody>
          <a:bodyPr vert="horz">
            <a:normAutofit/>
          </a:bodyPr>
          <a:lstStyle/>
          <a:p>
            <a:pPr>
              <a:spcBef>
                <a:spcPts val="600"/>
              </a:spcBef>
              <a:buClr>
                <a:srgbClr val="B13F9A"/>
              </a:buClr>
              <a:buSzPct val="73000"/>
            </a:pPr>
            <a:r>
              <a:rPr lang="he-IL" sz="2600" b="1" dirty="0">
                <a:solidFill>
                  <a:prstClr val="black"/>
                </a:solidFill>
                <a:latin typeface="Trebuchet MS"/>
                <a:cs typeface="Gisha" panose="020B0502040204020203" pitchFamily="34" charset="-79"/>
              </a:rPr>
              <a:t>ירושת</a:t>
            </a:r>
            <a:r>
              <a:rPr lang="he-IL" sz="2600" dirty="0">
                <a:solidFill>
                  <a:prstClr val="black"/>
                </a:solidFill>
                <a:latin typeface="Trebuchet MS"/>
                <a:cs typeface="Gisha" panose="020B0502040204020203" pitchFamily="34" charset="-79"/>
              </a:rPr>
              <a:t> </a:t>
            </a:r>
            <a:r>
              <a:rPr lang="he-IL" sz="2600" b="1" dirty="0">
                <a:solidFill>
                  <a:prstClr val="black"/>
                </a:solidFill>
                <a:latin typeface="Trebuchet MS"/>
                <a:cs typeface="Gisha" panose="020B0502040204020203" pitchFamily="34" charset="-79"/>
              </a:rPr>
              <a:t>ממשק</a:t>
            </a:r>
            <a:r>
              <a:rPr lang="he-IL" sz="2600" dirty="0">
                <a:solidFill>
                  <a:prstClr val="black"/>
                </a:solidFill>
                <a:latin typeface="Trebuchet MS"/>
                <a:cs typeface="Gisha" panose="020B0502040204020203" pitchFamily="34" charset="-79"/>
              </a:rPr>
              <a:t> - בחץ קטוע (נרחיב בהמשך)</a:t>
            </a:r>
          </a:p>
        </p:txBody>
      </p:sp>
    </p:spTree>
    <p:extLst>
      <p:ext uri="{BB962C8B-B14F-4D97-AF65-F5344CB8AC3E}">
        <p14:creationId xmlns:p14="http://schemas.microsoft.com/office/powerpoint/2010/main" val="13387075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4375" y="356281"/>
            <a:ext cx="7239000" cy="626328"/>
          </a:xfrm>
        </p:spPr>
        <p:txBody>
          <a:bodyPr/>
          <a:lstStyle/>
          <a:p>
            <a:pPr algn="ctr"/>
            <a:r>
              <a:rPr lang="he-IL" dirty="0"/>
              <a:t>דוגמא לירושת מימוש</a:t>
            </a:r>
          </a:p>
        </p:txBody>
      </p:sp>
      <p:graphicFrame>
        <p:nvGraphicFramePr>
          <p:cNvPr id="4" name="Table 4"/>
          <p:cNvGraphicFramePr>
            <a:graphicFrameLocks noGrp="1"/>
          </p:cNvGraphicFramePr>
          <p:nvPr/>
        </p:nvGraphicFramePr>
        <p:xfrm>
          <a:off x="2462276" y="1323915"/>
          <a:ext cx="3975993" cy="1645920"/>
        </p:xfrm>
        <a:graphic>
          <a:graphicData uri="http://schemas.openxmlformats.org/drawingml/2006/table">
            <a:tbl>
              <a:tblPr rtl="1">
                <a:tableStyleId>{5C22544A-7EE6-4342-B048-85BDC9FD1C3A}</a:tableStyleId>
              </a:tblPr>
              <a:tblGrid>
                <a:gridCol w="3975993">
                  <a:extLst>
                    <a:ext uri="{9D8B030D-6E8A-4147-A177-3AD203B41FA5}">
                      <a16:colId xmlns:a16="http://schemas.microsoft.com/office/drawing/2014/main" val="20000"/>
                    </a:ext>
                  </a:extLst>
                </a:gridCol>
              </a:tblGrid>
              <a:tr h="242501">
                <a:tc>
                  <a:txBody>
                    <a:bodyPr/>
                    <a:lstStyle/>
                    <a:p>
                      <a:pPr algn="l" rtl="1"/>
                      <a:r>
                        <a:rPr lang="en-US" sz="1800" b="1" dirty="0" err="1">
                          <a:solidFill>
                            <a:schemeClr val="tx1"/>
                          </a:solidFill>
                        </a:rPr>
                        <a:t>BankAccount</a:t>
                      </a:r>
                      <a:endParaRPr lang="he-IL"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594815">
                <a:tc>
                  <a:txBody>
                    <a:bodyPr/>
                    <a:lstStyle/>
                    <a:p>
                      <a:pPr algn="l" rtl="1"/>
                      <a:r>
                        <a:rPr lang="en-US" sz="1800" dirty="0">
                          <a:solidFill>
                            <a:schemeClr val="tx1"/>
                          </a:solidFill>
                        </a:rPr>
                        <a:t>+owner : String</a:t>
                      </a:r>
                    </a:p>
                    <a:p>
                      <a:pPr algn="l" rtl="1"/>
                      <a:r>
                        <a:rPr lang="en-US" sz="1800" dirty="0">
                          <a:solidFill>
                            <a:schemeClr val="tx1"/>
                          </a:solidFill>
                        </a:rPr>
                        <a:t>#balance</a:t>
                      </a:r>
                      <a:r>
                        <a:rPr lang="ru-RU" sz="1800" baseline="0" dirty="0">
                          <a:solidFill>
                            <a:schemeClr val="tx1"/>
                          </a:solidFill>
                        </a:rPr>
                        <a:t> : </a:t>
                      </a:r>
                      <a:r>
                        <a:rPr lang="en-US" sz="1800" baseline="0" dirty="0">
                          <a:solidFill>
                            <a:schemeClr val="tx1"/>
                          </a:solidFill>
                        </a:rPr>
                        <a:t>int = 0</a:t>
                      </a:r>
                      <a:endParaRPr lang="he-IL" sz="180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566840">
                <a:tc>
                  <a:txBody>
                    <a:bodyPr/>
                    <a:lstStyle/>
                    <a:p>
                      <a:pPr algn="l" rtl="1"/>
                      <a:r>
                        <a:rPr lang="en-US" sz="1800" dirty="0">
                          <a:solidFill>
                            <a:schemeClr val="tx1"/>
                          </a:solidFill>
                        </a:rPr>
                        <a:t>+deposit ( amount : int )</a:t>
                      </a:r>
                    </a:p>
                    <a:p>
                      <a:pPr algn="l" rtl="1"/>
                      <a:r>
                        <a:rPr lang="en-US" sz="1800" dirty="0">
                          <a:solidFill>
                            <a:schemeClr val="tx1"/>
                          </a:solidFill>
                        </a:rPr>
                        <a:t>+</a:t>
                      </a:r>
                      <a:r>
                        <a:rPr lang="en-US" sz="1800" i="1" dirty="0">
                          <a:solidFill>
                            <a:schemeClr val="tx1"/>
                          </a:solidFill>
                        </a:rPr>
                        <a:t>withdrawal</a:t>
                      </a:r>
                      <a:r>
                        <a:rPr lang="en-US" sz="1800" dirty="0">
                          <a:solidFill>
                            <a:schemeClr val="tx1"/>
                          </a:solidFill>
                        </a:rPr>
                        <a:t> ( amount : int ) : </a:t>
                      </a:r>
                      <a:r>
                        <a:rPr lang="en-US" sz="1800" dirty="0" err="1">
                          <a:solidFill>
                            <a:schemeClr val="tx1"/>
                          </a:solidFill>
                        </a:rPr>
                        <a:t>bool</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 name="Table 8"/>
          <p:cNvGraphicFramePr>
            <a:graphicFrameLocks noGrp="1"/>
          </p:cNvGraphicFramePr>
          <p:nvPr/>
        </p:nvGraphicFramePr>
        <p:xfrm>
          <a:off x="1791486" y="4326713"/>
          <a:ext cx="3975993" cy="1473472"/>
        </p:xfrm>
        <a:graphic>
          <a:graphicData uri="http://schemas.openxmlformats.org/drawingml/2006/table">
            <a:tbl>
              <a:tblPr rtl="1">
                <a:tableStyleId>{5C22544A-7EE6-4342-B048-85BDC9FD1C3A}</a:tableStyleId>
              </a:tblPr>
              <a:tblGrid>
                <a:gridCol w="3975993">
                  <a:extLst>
                    <a:ext uri="{9D8B030D-6E8A-4147-A177-3AD203B41FA5}">
                      <a16:colId xmlns:a16="http://schemas.microsoft.com/office/drawing/2014/main" val="20000"/>
                    </a:ext>
                  </a:extLst>
                </a:gridCol>
              </a:tblGrid>
              <a:tr h="317416">
                <a:tc>
                  <a:txBody>
                    <a:bodyPr/>
                    <a:lstStyle/>
                    <a:p>
                      <a:pPr algn="l" rtl="1"/>
                      <a:r>
                        <a:rPr lang="en-US" sz="1800" b="1" dirty="0" err="1">
                          <a:solidFill>
                            <a:schemeClr val="tx1"/>
                          </a:solidFill>
                        </a:rPr>
                        <a:t>CheckingAccount</a:t>
                      </a:r>
                      <a:endParaRPr lang="he-IL"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17416">
                <a:tc>
                  <a:txBody>
                    <a:bodyPr/>
                    <a:lstStyle/>
                    <a:p>
                      <a:pPr algn="l" rtl="1"/>
                      <a:r>
                        <a:rPr lang="en-US" sz="1800" dirty="0" err="1">
                          <a:solidFill>
                            <a:schemeClr val="tx1"/>
                          </a:solidFill>
                        </a:rPr>
                        <a:t>insufficientFundsFee</a:t>
                      </a:r>
                      <a:r>
                        <a:rPr lang="en-US" sz="1800" baseline="0" dirty="0">
                          <a:solidFill>
                            <a:schemeClr val="tx1"/>
                          </a:solidFill>
                        </a:rPr>
                        <a:t> : int</a:t>
                      </a:r>
                      <a:endParaRPr lang="he-IL"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741952">
                <a:tc>
                  <a:txBody>
                    <a:bodyPr/>
                    <a:lstStyle/>
                    <a:p>
                      <a:pPr algn="l" rtl="1"/>
                      <a:r>
                        <a:rPr lang="en-US" sz="1800" dirty="0">
                          <a:solidFill>
                            <a:schemeClr val="tx1"/>
                          </a:solidFill>
                        </a:rPr>
                        <a:t>+</a:t>
                      </a:r>
                      <a:r>
                        <a:rPr lang="en-US" sz="1800" dirty="0" err="1">
                          <a:solidFill>
                            <a:schemeClr val="tx1"/>
                          </a:solidFill>
                        </a:rPr>
                        <a:t>processCheck</a:t>
                      </a:r>
                      <a:r>
                        <a:rPr lang="en-US" sz="1800" dirty="0">
                          <a:solidFill>
                            <a:schemeClr val="tx1"/>
                          </a:solidFill>
                        </a:rPr>
                        <a:t> ( check : Check ) +</a:t>
                      </a:r>
                      <a:r>
                        <a:rPr lang="en-US" sz="1800" i="0" dirty="0">
                          <a:solidFill>
                            <a:schemeClr val="tx1"/>
                          </a:solidFill>
                        </a:rPr>
                        <a:t>withdrawal</a:t>
                      </a:r>
                      <a:r>
                        <a:rPr lang="en-US" sz="1800" dirty="0">
                          <a:solidFill>
                            <a:schemeClr val="tx1"/>
                          </a:solidFill>
                        </a:rPr>
                        <a:t> ( amount : int ) : </a:t>
                      </a:r>
                      <a:r>
                        <a:rPr lang="en-US" sz="1800" dirty="0" err="1">
                          <a:solidFill>
                            <a:schemeClr val="tx1"/>
                          </a:solidFill>
                        </a:rPr>
                        <a:t>bool</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 name="Table 9"/>
          <p:cNvGraphicFramePr>
            <a:graphicFrameLocks noGrp="1"/>
          </p:cNvGraphicFramePr>
          <p:nvPr/>
        </p:nvGraphicFramePr>
        <p:xfrm>
          <a:off x="6278529" y="4293096"/>
          <a:ext cx="3975993" cy="1473472"/>
        </p:xfrm>
        <a:graphic>
          <a:graphicData uri="http://schemas.openxmlformats.org/drawingml/2006/table">
            <a:tbl>
              <a:tblPr rtl="1">
                <a:tableStyleId>{5C22544A-7EE6-4342-B048-85BDC9FD1C3A}</a:tableStyleId>
              </a:tblPr>
              <a:tblGrid>
                <a:gridCol w="3975993">
                  <a:extLst>
                    <a:ext uri="{9D8B030D-6E8A-4147-A177-3AD203B41FA5}">
                      <a16:colId xmlns:a16="http://schemas.microsoft.com/office/drawing/2014/main" val="20000"/>
                    </a:ext>
                  </a:extLst>
                </a:gridCol>
              </a:tblGrid>
              <a:tr h="317416">
                <a:tc>
                  <a:txBody>
                    <a:bodyPr/>
                    <a:lstStyle/>
                    <a:p>
                      <a:pPr algn="l" rtl="1"/>
                      <a:r>
                        <a:rPr lang="en-US" sz="1800" b="1" dirty="0" err="1">
                          <a:solidFill>
                            <a:schemeClr val="tx1"/>
                          </a:solidFill>
                        </a:rPr>
                        <a:t>SavingAccount</a:t>
                      </a:r>
                      <a:endParaRPr lang="he-IL"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0"/>
                  </a:ext>
                </a:extLst>
              </a:tr>
              <a:tr h="317416">
                <a:tc>
                  <a:txBody>
                    <a:bodyPr/>
                    <a:lstStyle/>
                    <a:p>
                      <a:pPr algn="l" rtl="1"/>
                      <a:r>
                        <a:rPr lang="en-US" sz="1800" dirty="0" err="1">
                          <a:solidFill>
                            <a:schemeClr val="tx1"/>
                          </a:solidFill>
                        </a:rPr>
                        <a:t>interestRate</a:t>
                      </a:r>
                      <a:r>
                        <a:rPr lang="en-US" sz="1800" baseline="0" dirty="0">
                          <a:solidFill>
                            <a:schemeClr val="tx1"/>
                          </a:solidFill>
                        </a:rPr>
                        <a:t> : Percentage</a:t>
                      </a:r>
                      <a:endParaRPr lang="he-IL"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10001"/>
                  </a:ext>
                </a:extLst>
              </a:tr>
              <a:tr h="741952">
                <a:tc>
                  <a:txBody>
                    <a:bodyPr/>
                    <a:lstStyle/>
                    <a:p>
                      <a:pPr algn="l" rtl="1"/>
                      <a:r>
                        <a:rPr lang="en-US" sz="1800" dirty="0">
                          <a:solidFill>
                            <a:schemeClr val="tx1"/>
                          </a:solidFill>
                        </a:rPr>
                        <a:t>+</a:t>
                      </a:r>
                      <a:r>
                        <a:rPr lang="en-US" sz="1800" dirty="0" err="1">
                          <a:solidFill>
                            <a:schemeClr val="tx1"/>
                          </a:solidFill>
                        </a:rPr>
                        <a:t>depositMonthlyInterest</a:t>
                      </a:r>
                      <a:r>
                        <a:rPr lang="en-US" sz="1800" dirty="0">
                          <a:solidFill>
                            <a:schemeClr val="tx1"/>
                          </a:solidFill>
                        </a:rPr>
                        <a:t> ( ) +</a:t>
                      </a:r>
                      <a:r>
                        <a:rPr lang="en-US" sz="1800" i="0" dirty="0">
                          <a:solidFill>
                            <a:schemeClr val="tx1"/>
                          </a:solidFill>
                        </a:rPr>
                        <a:t>withdrawal</a:t>
                      </a:r>
                      <a:r>
                        <a:rPr lang="en-US" sz="1800" dirty="0">
                          <a:solidFill>
                            <a:schemeClr val="tx1"/>
                          </a:solidFill>
                        </a:rPr>
                        <a:t> ( amount : int ) : </a:t>
                      </a:r>
                      <a:r>
                        <a:rPr lang="en-US" sz="1800" dirty="0" err="1">
                          <a:solidFill>
                            <a:schemeClr val="tx1"/>
                          </a:solidFill>
                        </a:rPr>
                        <a:t>bool</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7" name="Straight Arrow Connector 11"/>
          <p:cNvCxnSpPr/>
          <p:nvPr/>
        </p:nvCxnSpPr>
        <p:spPr bwMode="auto">
          <a:xfrm flipV="1">
            <a:off x="4341982" y="3183220"/>
            <a:ext cx="278" cy="389797"/>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sp>
        <p:nvSpPr>
          <p:cNvPr id="8" name="Isosceles Triangle 12"/>
          <p:cNvSpPr/>
          <p:nvPr/>
        </p:nvSpPr>
        <p:spPr bwMode="auto">
          <a:xfrm rot="21589354">
            <a:off x="4233970" y="3003787"/>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cxnSp>
        <p:nvCxnSpPr>
          <p:cNvPr id="9" name="Straight Connector 14"/>
          <p:cNvCxnSpPr/>
          <p:nvPr/>
        </p:nvCxnSpPr>
        <p:spPr bwMode="auto">
          <a:xfrm>
            <a:off x="3503712" y="3573016"/>
            <a:ext cx="45275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16"/>
          <p:cNvCxnSpPr/>
          <p:nvPr/>
        </p:nvCxnSpPr>
        <p:spPr bwMode="auto">
          <a:xfrm>
            <a:off x="3503712" y="3573016"/>
            <a:ext cx="0" cy="7200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8"/>
          <p:cNvCxnSpPr/>
          <p:nvPr/>
        </p:nvCxnSpPr>
        <p:spPr bwMode="auto">
          <a:xfrm>
            <a:off x="8032527" y="3573016"/>
            <a:ext cx="0" cy="7200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798835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dirty="0"/>
              <a:t>INHERITANCE</a:t>
            </a:r>
            <a:endParaRPr lang="he-IL" dirty="0"/>
          </a:p>
        </p:txBody>
      </p:sp>
      <p:sp>
        <p:nvSpPr>
          <p:cNvPr id="3" name="כותרת משנה 2"/>
          <p:cNvSpPr>
            <a:spLocks noGrp="1"/>
          </p:cNvSpPr>
          <p:nvPr>
            <p:ph type="subTitle" idx="1"/>
          </p:nvPr>
        </p:nvSpPr>
        <p:spPr/>
        <p:txBody>
          <a:bodyPr>
            <a:normAutofit/>
          </a:bodyPr>
          <a:lstStyle/>
          <a:p>
            <a:pPr algn="ctr"/>
            <a:r>
              <a:rPr lang="he-IL" sz="4400" dirty="0"/>
              <a:t>ירושה (ירושת מימוש)</a:t>
            </a:r>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197</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2110318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title"/>
          </p:nvPr>
        </p:nvSpPr>
        <p:spPr>
          <a:xfrm>
            <a:off x="1991544" y="404664"/>
            <a:ext cx="7239000" cy="626328"/>
          </a:xfrm>
        </p:spPr>
        <p:txBody>
          <a:bodyPr>
            <a:normAutofit/>
          </a:bodyPr>
          <a:lstStyle/>
          <a:p>
            <a:pPr algn="ctr" eaLnBrk="1" hangingPunct="1"/>
            <a:r>
              <a:rPr lang="he-IL" altLang="he-IL" dirty="0"/>
              <a:t>ירושת מימוש – יחס "סוג של"</a:t>
            </a:r>
            <a:endParaRPr lang="en-US" altLang="he-IL" dirty="0"/>
          </a:p>
        </p:txBody>
      </p:sp>
      <p:sp>
        <p:nvSpPr>
          <p:cNvPr id="6149" name="Rectangle 5"/>
          <p:cNvSpPr>
            <a:spLocks noGrp="1" noChangeArrowheads="1"/>
          </p:cNvSpPr>
          <p:nvPr>
            <p:ph idx="1"/>
          </p:nvPr>
        </p:nvSpPr>
        <p:spPr>
          <a:noFill/>
          <a:ln>
            <a:noFill/>
          </a:ln>
        </p:spPr>
        <p:style>
          <a:lnRef idx="0">
            <a:scrgbClr r="0" g="0" b="0"/>
          </a:lnRef>
          <a:fillRef idx="0">
            <a:scrgbClr r="0" g="0" b="0"/>
          </a:fillRef>
          <a:effectRef idx="0">
            <a:scrgbClr r="0" g="0" b="0"/>
          </a:effectRef>
          <a:fontRef idx="minor">
            <a:schemeClr val="dk1"/>
          </a:fontRef>
        </p:style>
        <p:txBody>
          <a:bodyPr>
            <a:normAutofit/>
          </a:bodyPr>
          <a:lstStyle/>
          <a:p>
            <a:pPr eaLnBrk="1" hangingPunct="1"/>
            <a:r>
              <a:rPr lang="he-IL" altLang="he-IL" sz="2800" dirty="0"/>
              <a:t>מנגנון הירושה מאפשר להגדיר מחלקה מסוימת כ "סוג של" מחלקה אחרת, ע"י אופרטור </a:t>
            </a:r>
            <a:r>
              <a:rPr lang="he-IL" altLang="he-IL" sz="4000" b="1" dirty="0"/>
              <a:t>:</a:t>
            </a:r>
            <a:endParaRPr lang="he-IL" altLang="he-IL" sz="2800" b="1" dirty="0"/>
          </a:p>
          <a:p>
            <a:pPr eaLnBrk="1" hangingPunct="1"/>
            <a:endParaRPr lang="he-IL" altLang="he-IL" sz="2800" dirty="0"/>
          </a:p>
          <a:p>
            <a:pPr eaLnBrk="1" hangingPunct="1"/>
            <a:r>
              <a:rPr lang="he-IL" altLang="he-IL" sz="2800" dirty="0"/>
              <a:t>מחלקת הבסיס</a:t>
            </a:r>
          </a:p>
          <a:p>
            <a:pPr algn="l" rtl="0" eaLnBrk="1" hangingPunct="1">
              <a:buFont typeface="Wingdings" pitchFamily="2" charset="2"/>
              <a:buNone/>
            </a:pPr>
            <a:r>
              <a:rPr lang="en-US" altLang="he-IL" sz="2400" dirty="0"/>
              <a:t>Class Animal</a:t>
            </a:r>
          </a:p>
          <a:p>
            <a:pPr algn="l" rtl="0" eaLnBrk="1" hangingPunct="1">
              <a:buFont typeface="Wingdings" pitchFamily="2" charset="2"/>
              <a:buNone/>
            </a:pPr>
            <a:r>
              <a:rPr lang="en-US" altLang="he-IL" sz="2400" dirty="0"/>
              <a:t>{ </a:t>
            </a:r>
            <a:r>
              <a:rPr lang="en-US" altLang="he-IL" sz="2400" dirty="0">
                <a:latin typeface="Arial" charset="0"/>
              </a:rPr>
              <a:t>…</a:t>
            </a:r>
            <a:r>
              <a:rPr lang="en-US" altLang="he-IL" sz="2400" dirty="0"/>
              <a:t>}</a:t>
            </a:r>
          </a:p>
          <a:p>
            <a:pPr eaLnBrk="1" hangingPunct="1"/>
            <a:r>
              <a:rPr lang="he-IL" altLang="he-IL" sz="2800" dirty="0"/>
              <a:t>מחלקה נגזרת</a:t>
            </a:r>
            <a:endParaRPr lang="en-US" altLang="he-IL" sz="2800" dirty="0"/>
          </a:p>
          <a:p>
            <a:pPr algn="l" rtl="0" eaLnBrk="1" hangingPunct="1">
              <a:buFont typeface="Wingdings" pitchFamily="2" charset="2"/>
              <a:buNone/>
            </a:pPr>
            <a:r>
              <a:rPr lang="en-US" altLang="he-IL" sz="2400" dirty="0"/>
              <a:t>Class Fish </a:t>
            </a:r>
            <a:r>
              <a:rPr lang="en-US" altLang="he-IL" sz="3600" b="1" dirty="0">
                <a:solidFill>
                  <a:srgbClr val="FF0000"/>
                </a:solidFill>
              </a:rPr>
              <a:t>: </a:t>
            </a:r>
            <a:r>
              <a:rPr lang="en-US" altLang="he-IL" sz="2400" dirty="0"/>
              <a:t>Animal</a:t>
            </a:r>
          </a:p>
          <a:p>
            <a:pPr algn="l" rtl="0" eaLnBrk="1" hangingPunct="1">
              <a:buFont typeface="Wingdings" pitchFamily="2" charset="2"/>
              <a:buNone/>
            </a:pPr>
            <a:r>
              <a:rPr lang="en-US" altLang="he-IL" sz="2400" dirty="0"/>
              <a:t>{</a:t>
            </a:r>
            <a:r>
              <a:rPr lang="en-US" altLang="he-IL" sz="2400" dirty="0">
                <a:latin typeface="Arial" charset="0"/>
              </a:rPr>
              <a:t>…</a:t>
            </a:r>
            <a:r>
              <a:rPr lang="en-US" altLang="he-IL" sz="2400" dirty="0"/>
              <a:t>}</a:t>
            </a:r>
          </a:p>
        </p:txBody>
      </p:sp>
      <p:grpSp>
        <p:nvGrpSpPr>
          <p:cNvPr id="5" name="Group 4"/>
          <p:cNvGrpSpPr/>
          <p:nvPr/>
        </p:nvGrpSpPr>
        <p:grpSpPr>
          <a:xfrm>
            <a:off x="4871865" y="3279775"/>
            <a:ext cx="1657351" cy="1925111"/>
            <a:chOff x="3347864" y="3279774"/>
            <a:chExt cx="1657351" cy="1925111"/>
          </a:xfrm>
        </p:grpSpPr>
        <p:sp>
          <p:nvSpPr>
            <p:cNvPr id="6152" name="Text Box 8"/>
            <p:cNvSpPr txBox="1">
              <a:spLocks noChangeArrowheads="1"/>
            </p:cNvSpPr>
            <p:nvPr/>
          </p:nvSpPr>
          <p:spPr bwMode="auto">
            <a:xfrm>
              <a:off x="3689177" y="4681816"/>
              <a:ext cx="1008063" cy="523069"/>
            </a:xfrm>
            <a:prstGeom prst="rect">
              <a:avLst/>
            </a:prstGeom>
            <a:solidFill>
              <a:schemeClr val="folHlink"/>
            </a:solidFill>
            <a:ln w="9525">
              <a:solidFill>
                <a:schemeClr val="tx1"/>
              </a:solidFill>
              <a:miter lim="800000"/>
              <a:headEnd/>
              <a:tailEnd/>
            </a:ln>
          </p:spPr>
          <p:txBody>
            <a:bodyPr>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a:spcBef>
                  <a:spcPct val="50000"/>
                </a:spcBef>
                <a:buClrTx/>
                <a:buSzTx/>
                <a:buNone/>
              </a:pPr>
              <a:r>
                <a:rPr lang="en-US" altLang="he-IL" sz="2800" b="1" dirty="0">
                  <a:solidFill>
                    <a:prstClr val="black"/>
                  </a:solidFill>
                </a:rPr>
                <a:t>Fish</a:t>
              </a:r>
            </a:p>
          </p:txBody>
        </p:sp>
        <p:sp>
          <p:nvSpPr>
            <p:cNvPr id="6153" name="Text Box 9"/>
            <p:cNvSpPr txBox="1">
              <a:spLocks noChangeArrowheads="1"/>
            </p:cNvSpPr>
            <p:nvPr/>
          </p:nvSpPr>
          <p:spPr bwMode="auto">
            <a:xfrm>
              <a:off x="3347864" y="3279774"/>
              <a:ext cx="1657351" cy="523069"/>
            </a:xfrm>
            <a:prstGeom prst="rect">
              <a:avLst/>
            </a:prstGeom>
            <a:solidFill>
              <a:schemeClr val="folHlink"/>
            </a:solidFill>
            <a:ln w="9525">
              <a:solidFill>
                <a:schemeClr val="tx1"/>
              </a:solidFill>
              <a:miter lim="800000"/>
              <a:headEnd/>
              <a:tailEnd/>
            </a:ln>
          </p:spPr>
          <p:txBody>
            <a:bodyPr wrap="square">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a:spcBef>
                  <a:spcPct val="50000"/>
                </a:spcBef>
                <a:buClrTx/>
                <a:buSzTx/>
                <a:buNone/>
              </a:pPr>
              <a:r>
                <a:rPr lang="en-US" altLang="he-IL" sz="2800" b="1" dirty="0">
                  <a:solidFill>
                    <a:prstClr val="black"/>
                  </a:solidFill>
                </a:rPr>
                <a:t>Animal</a:t>
              </a:r>
            </a:p>
          </p:txBody>
        </p:sp>
        <p:grpSp>
          <p:nvGrpSpPr>
            <p:cNvPr id="4" name="Group 3"/>
            <p:cNvGrpSpPr/>
            <p:nvPr/>
          </p:nvGrpSpPr>
          <p:grpSpPr>
            <a:xfrm>
              <a:off x="4067944" y="3789040"/>
              <a:ext cx="216024" cy="857068"/>
              <a:chOff x="3814025" y="3803177"/>
              <a:chExt cx="216024" cy="857068"/>
            </a:xfrm>
          </p:grpSpPr>
          <p:cxnSp>
            <p:nvCxnSpPr>
              <p:cNvPr id="8" name="Straight Arrow Connector 6"/>
              <p:cNvCxnSpPr/>
              <p:nvPr/>
            </p:nvCxnSpPr>
            <p:spPr bwMode="auto">
              <a:xfrm flipV="1">
                <a:off x="3922038" y="3982944"/>
                <a:ext cx="0" cy="677301"/>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sp>
            <p:nvSpPr>
              <p:cNvPr id="10" name="Isosceles Triangle 12"/>
              <p:cNvSpPr/>
              <p:nvPr/>
            </p:nvSpPr>
            <p:spPr bwMode="auto">
              <a:xfrm rot="21589354">
                <a:off x="3814025" y="3803177"/>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grpSp>
      </p:gr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6125562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1991544" y="260648"/>
            <a:ext cx="7239000" cy="698336"/>
          </a:xfrm>
        </p:spPr>
        <p:txBody>
          <a:bodyPr>
            <a:noAutofit/>
          </a:bodyPr>
          <a:lstStyle/>
          <a:p>
            <a:pPr algn="ctr" eaLnBrk="1" hangingPunct="1"/>
            <a:r>
              <a:rPr lang="he-IL" altLang="he-IL" sz="4800" dirty="0"/>
              <a:t>חוקי ירושת מימוש</a:t>
            </a:r>
            <a:endParaRPr lang="en-US" altLang="he-IL" sz="4800" dirty="0"/>
          </a:p>
        </p:txBody>
      </p:sp>
      <p:sp>
        <p:nvSpPr>
          <p:cNvPr id="8197" name="Rectangle 5"/>
          <p:cNvSpPr>
            <a:spLocks noGrp="1" noChangeArrowheads="1"/>
          </p:cNvSpPr>
          <p:nvPr>
            <p:ph idx="1"/>
          </p:nvPr>
        </p:nvSpPr>
        <p:spPr>
          <a:xfrm>
            <a:off x="1722612" y="1041864"/>
            <a:ext cx="7776864" cy="5431504"/>
          </a:xfrm>
        </p:spPr>
        <p:txBody>
          <a:bodyPr>
            <a:normAutofit/>
          </a:bodyPr>
          <a:lstStyle/>
          <a:p>
            <a:pPr eaLnBrk="1" hangingPunct="1"/>
            <a:r>
              <a:rPr lang="he-IL" altLang="he-IL" sz="2000" dirty="0"/>
              <a:t>יש להבדיל בין:</a:t>
            </a:r>
          </a:p>
          <a:p>
            <a:pPr lvl="1"/>
            <a:r>
              <a:rPr lang="he-IL" altLang="he-IL" sz="1700" b="1" dirty="0">
                <a:solidFill>
                  <a:schemeClr val="tx1"/>
                </a:solidFill>
              </a:rPr>
              <a:t>ירושת</a:t>
            </a:r>
            <a:r>
              <a:rPr lang="he-IL" altLang="he-IL" sz="1700" dirty="0">
                <a:solidFill>
                  <a:schemeClr val="tx1"/>
                </a:solidFill>
              </a:rPr>
              <a:t> </a:t>
            </a:r>
            <a:r>
              <a:rPr lang="he-IL" altLang="he-IL" sz="1700" b="1" dirty="0">
                <a:solidFill>
                  <a:schemeClr val="tx1"/>
                </a:solidFill>
              </a:rPr>
              <a:t>מימוש</a:t>
            </a:r>
            <a:r>
              <a:rPr lang="he-IL" altLang="he-IL" sz="1700" dirty="0">
                <a:solidFill>
                  <a:schemeClr val="tx1"/>
                </a:solidFill>
              </a:rPr>
              <a:t>: מחלקה נגזרת יורשת את המימוש ממחלקת בסיס </a:t>
            </a:r>
          </a:p>
          <a:p>
            <a:pPr lvl="1"/>
            <a:r>
              <a:rPr lang="he-IL" altLang="he-IL" sz="1700" b="1" dirty="0">
                <a:solidFill>
                  <a:schemeClr val="tx1"/>
                </a:solidFill>
              </a:rPr>
              <a:t>ירושת</a:t>
            </a:r>
            <a:r>
              <a:rPr lang="he-IL" altLang="he-IL" sz="1700" dirty="0">
                <a:solidFill>
                  <a:schemeClr val="tx1"/>
                </a:solidFill>
              </a:rPr>
              <a:t> </a:t>
            </a:r>
            <a:r>
              <a:rPr lang="he-IL" altLang="he-IL" sz="1700" b="1" dirty="0">
                <a:solidFill>
                  <a:schemeClr val="tx1"/>
                </a:solidFill>
              </a:rPr>
              <a:t>התנהגות</a:t>
            </a:r>
            <a:r>
              <a:rPr lang="he-IL" altLang="he-IL" sz="1700" dirty="0">
                <a:solidFill>
                  <a:schemeClr val="tx1"/>
                </a:solidFill>
              </a:rPr>
              <a:t>: מחלקה נגזרת יורשת ממשק התנהגות ממחלקת בסיס (נרחיב בהמשך כשנלמד ממשקים)</a:t>
            </a:r>
          </a:p>
          <a:p>
            <a:pPr eaLnBrk="1" hangingPunct="1"/>
            <a:r>
              <a:rPr lang="he-IL" altLang="he-IL" sz="2000" b="1" dirty="0"/>
              <a:t>בירושת מימוש:</a:t>
            </a:r>
          </a:p>
          <a:p>
            <a:pPr lvl="1"/>
            <a:r>
              <a:rPr lang="he-IL" altLang="he-IL" sz="1700" dirty="0">
                <a:solidFill>
                  <a:schemeClr val="tx1"/>
                </a:solidFill>
              </a:rPr>
              <a:t>רק טיפוסי הפניה </a:t>
            </a:r>
            <a:r>
              <a:rPr lang="en-US" altLang="he-IL" sz="1700" dirty="0">
                <a:solidFill>
                  <a:schemeClr val="tx1"/>
                </a:solidFill>
              </a:rPr>
              <a:t>reference type</a:t>
            </a:r>
            <a:r>
              <a:rPr lang="he-IL" altLang="he-IL" sz="1700" dirty="0">
                <a:solidFill>
                  <a:schemeClr val="tx1"/>
                </a:solidFill>
              </a:rPr>
              <a:t> (מחלקות ולא מבנים) יכולים לרשת</a:t>
            </a:r>
          </a:p>
          <a:p>
            <a:pPr lvl="1"/>
            <a:r>
              <a:rPr lang="he-IL" altLang="he-IL" sz="1700" dirty="0">
                <a:solidFill>
                  <a:schemeClr val="tx1"/>
                </a:solidFill>
              </a:rPr>
              <a:t>לכל מחלקה נגזרת יש מחלקת בסיס </a:t>
            </a:r>
            <a:r>
              <a:rPr lang="he-IL" altLang="he-IL" sz="1700" b="1" dirty="0">
                <a:solidFill>
                  <a:schemeClr val="tx1"/>
                </a:solidFill>
              </a:rPr>
              <a:t>ישירה אחת בלבד</a:t>
            </a:r>
            <a:r>
              <a:rPr lang="he-IL" altLang="he-IL" sz="1700" dirty="0">
                <a:solidFill>
                  <a:schemeClr val="tx1"/>
                </a:solidFill>
              </a:rPr>
              <a:t> (בשונה מ</a:t>
            </a:r>
            <a:r>
              <a:rPr lang="en-US" altLang="he-IL" sz="1700" dirty="0">
                <a:solidFill>
                  <a:schemeClr val="tx1"/>
                </a:solidFill>
              </a:rPr>
              <a:t>C</a:t>
            </a:r>
            <a:r>
              <a:rPr lang="he-IL" altLang="he-IL" sz="1700" dirty="0">
                <a:solidFill>
                  <a:schemeClr val="tx1"/>
                </a:solidFill>
              </a:rPr>
              <a:t>++ שם ניתן לרשת מכמה מחלקות).</a:t>
            </a:r>
          </a:p>
          <a:p>
            <a:pPr lvl="1"/>
            <a:r>
              <a:rPr lang="he-IL" altLang="he-IL" sz="1700" dirty="0">
                <a:solidFill>
                  <a:schemeClr val="tx1"/>
                </a:solidFill>
              </a:rPr>
              <a:t>אין מגבלה על שרשרת ירושות. מחלקה יכולה לרשת ממחלקה שיורשת ממחלקה וכו'</a:t>
            </a:r>
          </a:p>
          <a:p>
            <a:pPr lvl="1"/>
            <a:r>
              <a:rPr lang="he-IL" altLang="he-IL" sz="1700" dirty="0">
                <a:solidFill>
                  <a:schemeClr val="tx1"/>
                </a:solidFill>
              </a:rPr>
              <a:t>הירושה היא ציבורית ואין ציון של </a:t>
            </a:r>
            <a:r>
              <a:rPr lang="en-US" altLang="he-IL" sz="1700" dirty="0">
                <a:solidFill>
                  <a:schemeClr val="tx1"/>
                </a:solidFill>
              </a:rPr>
              <a:t>public</a:t>
            </a:r>
            <a:r>
              <a:rPr lang="he-IL" altLang="he-IL" sz="1700" dirty="0">
                <a:solidFill>
                  <a:schemeClr val="tx1"/>
                </a:solidFill>
              </a:rPr>
              <a:t> כמו ב </a:t>
            </a:r>
            <a:r>
              <a:rPr lang="en-US" altLang="he-IL" sz="1700" dirty="0">
                <a:solidFill>
                  <a:schemeClr val="tx1"/>
                </a:solidFill>
              </a:rPr>
              <a:t>C</a:t>
            </a:r>
            <a:r>
              <a:rPr lang="he-IL" altLang="he-IL" sz="1700" dirty="0">
                <a:solidFill>
                  <a:schemeClr val="tx1"/>
                </a:solidFill>
              </a:rPr>
              <a:t>++</a:t>
            </a:r>
          </a:p>
          <a:p>
            <a:pPr lvl="1"/>
            <a:r>
              <a:rPr lang="he-IL" altLang="he-IL" sz="1700" dirty="0">
                <a:solidFill>
                  <a:schemeClr val="tx1"/>
                </a:solidFill>
              </a:rPr>
              <a:t>המחלקה הנגזרת יכולה להגדיר שדות ומתודות חדשות.</a:t>
            </a:r>
          </a:p>
          <a:p>
            <a:pPr lvl="1"/>
            <a:r>
              <a:rPr lang="he-IL" altLang="he-IL" sz="2100" dirty="0">
                <a:solidFill>
                  <a:srgbClr val="FF0000"/>
                </a:solidFill>
              </a:rPr>
              <a:t>המחלקה הנגזרת יכולה להגדיר שנית את המתודות שירשה, באמצעות שני מנגנונים שונים:</a:t>
            </a:r>
          </a:p>
          <a:p>
            <a:pPr lvl="2"/>
            <a:r>
              <a:rPr lang="en-US" altLang="he-IL" sz="2800" b="1" dirty="0">
                <a:solidFill>
                  <a:srgbClr val="FF0000"/>
                </a:solidFill>
              </a:rPr>
              <a:t>Overriding</a:t>
            </a:r>
          </a:p>
          <a:p>
            <a:pPr lvl="2"/>
            <a:r>
              <a:rPr lang="en-US" altLang="he-IL" sz="2800" b="1" dirty="0">
                <a:solidFill>
                  <a:srgbClr val="FF0000"/>
                </a:solidFill>
              </a:rPr>
              <a:t>Hiding</a:t>
            </a:r>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199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596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15AE81-9B75-A6D8-B6AD-A0A28B6DF003}"/>
              </a:ext>
            </a:extLst>
          </p:cNvPr>
          <p:cNvSpPr>
            <a:spLocks noGrp="1"/>
          </p:cNvSpPr>
          <p:nvPr>
            <p:ph type="title"/>
          </p:nvPr>
        </p:nvSpPr>
        <p:spPr/>
        <p:txBody>
          <a:bodyPr/>
          <a:lstStyle/>
          <a:p>
            <a:r>
              <a:rPr lang="he-IL" dirty="0"/>
              <a:t>שאלות</a:t>
            </a:r>
          </a:p>
        </p:txBody>
      </p:sp>
      <p:sp>
        <p:nvSpPr>
          <p:cNvPr id="3" name="מציין מיקום תוכן 2">
            <a:extLst>
              <a:ext uri="{FF2B5EF4-FFF2-40B4-BE49-F238E27FC236}">
                <a16:creationId xmlns:a16="http://schemas.microsoft.com/office/drawing/2014/main" id="{9B6FADBB-AAC6-3F6C-5E81-6FEF1FDD1782}"/>
              </a:ext>
            </a:extLst>
          </p:cNvPr>
          <p:cNvSpPr>
            <a:spLocks noGrp="1"/>
          </p:cNvSpPr>
          <p:nvPr>
            <p:ph idx="1"/>
          </p:nvPr>
        </p:nvSpPr>
        <p:spPr/>
        <p:txBody>
          <a:bodyPr/>
          <a:lstStyle/>
          <a:p>
            <a:r>
              <a:rPr lang="he-IL" dirty="0"/>
              <a:t>מה הכוונה שניתן להריץ בלי קשר למערכת הפעלה </a:t>
            </a:r>
            <a:r>
              <a:rPr lang="he-IL" dirty="0" err="1"/>
              <a:t>ספיציפית</a:t>
            </a:r>
            <a:r>
              <a:rPr lang="he-IL" dirty="0"/>
              <a:t>?</a:t>
            </a:r>
          </a:p>
          <a:p>
            <a:r>
              <a:rPr lang="he-IL" dirty="0"/>
              <a:t>מה הכוונה ל:</a:t>
            </a:r>
            <a:r>
              <a:rPr lang="en-US" dirty="0">
                <a:solidFill>
                  <a:prstClr val="black"/>
                </a:solidFill>
                <a:latin typeface="Trebuchet MS"/>
              </a:rPr>
              <a:t>.NET</a:t>
            </a:r>
            <a:r>
              <a:rPr lang="he-IL" dirty="0">
                <a:solidFill>
                  <a:prstClr val="black"/>
                </a:solidFill>
                <a:latin typeface="Trebuchet MS"/>
                <a:cs typeface="Gisha" panose="020B0502040204020203" pitchFamily="34" charset="-79"/>
              </a:rPr>
              <a:t> היא אוסף של תשתיות וספריות של מחלקות לפיתוח תכנה ?</a:t>
            </a:r>
          </a:p>
        </p:txBody>
      </p:sp>
      <p:sp>
        <p:nvSpPr>
          <p:cNvPr id="4" name="מציין מיקום של מספר שקופית 3">
            <a:extLst>
              <a:ext uri="{FF2B5EF4-FFF2-40B4-BE49-F238E27FC236}">
                <a16:creationId xmlns:a16="http://schemas.microsoft.com/office/drawing/2014/main" id="{F92E0707-8EFF-8634-C68B-FF5D73A695CB}"/>
              </a:ext>
            </a:extLst>
          </p:cNvPr>
          <p:cNvSpPr>
            <a:spLocks noGrp="1"/>
          </p:cNvSpPr>
          <p:nvPr>
            <p:ph type="sldNum" sz="quarter" idx="12"/>
          </p:nvPr>
        </p:nvSpPr>
        <p:spPr/>
        <p:txBody>
          <a:bodyPr/>
          <a:lstStyle/>
          <a:p>
            <a:fld id="{5EC9654E-5318-4238-B03D-55CEA01D4D35}" type="slidenum">
              <a:rPr lang="he-IL" smtClean="0"/>
              <a:t>2</a:t>
            </a:fld>
            <a:endParaRPr lang="he-IL"/>
          </a:p>
        </p:txBody>
      </p:sp>
    </p:spTree>
    <p:extLst>
      <p:ext uri="{BB962C8B-B14F-4D97-AF65-F5344CB8AC3E}">
        <p14:creationId xmlns:p14="http://schemas.microsoft.com/office/powerpoint/2010/main" val="848764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59896" y="1432787"/>
            <a:ext cx="2736304" cy="707886"/>
          </a:xfrm>
          <a:prstGeom prst="rect">
            <a:avLst/>
          </a:prstGeom>
          <a:noFill/>
        </p:spPr>
        <p:txBody>
          <a:bodyPr wrap="square" rtlCol="1">
            <a:spAutoFit/>
          </a:bodyPr>
          <a:lstStyle/>
          <a:p>
            <a:pPr algn="ctr"/>
            <a:r>
              <a:rPr lang="en-US" sz="2000" b="1" dirty="0">
                <a:solidFill>
                  <a:prstClr val="black"/>
                </a:solidFill>
                <a:latin typeface="Trebuchet MS"/>
              </a:rPr>
              <a:t>managed</a:t>
            </a:r>
            <a:r>
              <a:rPr lang="en-US" sz="2000" b="1" i="1" dirty="0">
                <a:solidFill>
                  <a:prstClr val="black"/>
                </a:solidFill>
                <a:latin typeface="Trebuchet MS"/>
              </a:rPr>
              <a:t> code</a:t>
            </a:r>
            <a:endParaRPr lang="he-IL" sz="2000" b="1" i="1" dirty="0">
              <a:solidFill>
                <a:prstClr val="black"/>
              </a:solidFill>
              <a:latin typeface="Trebuchet MS"/>
              <a:cs typeface="Gisha" panose="020B0502040204020203" pitchFamily="34" charset="-79"/>
            </a:endParaRPr>
          </a:p>
          <a:p>
            <a:pPr algn="ctr"/>
            <a:r>
              <a:rPr lang="he-IL" sz="2000" b="1" i="1" dirty="0">
                <a:solidFill>
                  <a:prstClr val="black"/>
                </a:solidFill>
                <a:latin typeface="Trebuchet MS"/>
                <a:cs typeface="Gisha" panose="020B0502040204020203" pitchFamily="34" charset="-79"/>
              </a:rPr>
              <a:t>קוד מנוהל</a:t>
            </a:r>
            <a:endParaRPr lang="en-US" sz="2000" b="1" dirty="0">
              <a:solidFill>
                <a:prstClr val="black"/>
              </a:solidFill>
              <a:latin typeface="Trebuchet MS"/>
            </a:endParaRPr>
          </a:p>
        </p:txBody>
      </p:sp>
      <p:sp>
        <p:nvSpPr>
          <p:cNvPr id="6" name="לוחית 5"/>
          <p:cNvSpPr/>
          <p:nvPr/>
        </p:nvSpPr>
        <p:spPr>
          <a:xfrm>
            <a:off x="1631504" y="54623"/>
            <a:ext cx="8928992" cy="1277784"/>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800" b="1" dirty="0">
                <a:solidFill>
                  <a:srgbClr val="444D26"/>
                </a:solidFill>
                <a:latin typeface="Trebuchet MS"/>
              </a:rPr>
              <a:t>C IL – Common Intermediate Language - Assembly</a:t>
            </a:r>
          </a:p>
          <a:p>
            <a:pPr algn="ctr"/>
            <a:r>
              <a:rPr lang="he-IL" sz="2400" b="1" dirty="0">
                <a:solidFill>
                  <a:srgbClr val="444D26"/>
                </a:solidFill>
                <a:latin typeface="Trebuchet MS"/>
                <a:cs typeface="Gisha" panose="020B0502040204020203" pitchFamily="34" charset="-79"/>
              </a:rPr>
              <a:t>שפת ביניים משותפת</a:t>
            </a:r>
          </a:p>
          <a:p>
            <a:pPr algn="ctr"/>
            <a:r>
              <a:rPr lang="he-IL" sz="2400" b="1" dirty="0">
                <a:solidFill>
                  <a:srgbClr val="444D26"/>
                </a:solidFill>
                <a:latin typeface="Trebuchet MS"/>
                <a:cs typeface="Gisha" panose="020B0502040204020203" pitchFamily="34" charset="-79"/>
              </a:rPr>
              <a:t>נקראת גם </a:t>
            </a:r>
            <a:r>
              <a:rPr lang="en-US" sz="2400" b="1" dirty="0">
                <a:solidFill>
                  <a:srgbClr val="444D26"/>
                </a:solidFill>
                <a:latin typeface="Trebuchet MS"/>
              </a:rPr>
              <a:t>MSIL</a:t>
            </a:r>
            <a:r>
              <a:rPr lang="he-IL" sz="2400" b="1" dirty="0">
                <a:solidFill>
                  <a:srgbClr val="444D26"/>
                </a:solidFill>
                <a:latin typeface="Trebuchet MS"/>
                <a:cs typeface="Gisha" panose="020B0502040204020203" pitchFamily="34" charset="-79"/>
              </a:rPr>
              <a:t> או </a:t>
            </a:r>
            <a:r>
              <a:rPr lang="en-US" sz="2400" b="1" dirty="0">
                <a:solidFill>
                  <a:srgbClr val="444D26"/>
                </a:solidFill>
                <a:latin typeface="Trebuchet MS"/>
              </a:rPr>
              <a:t>IL</a:t>
            </a:r>
          </a:p>
        </p:txBody>
      </p:sp>
      <p:sp>
        <p:nvSpPr>
          <p:cNvPr id="8" name="תרשים זרימה: ריבוי מסמכים 7"/>
          <p:cNvSpPr/>
          <p:nvPr/>
        </p:nvSpPr>
        <p:spPr>
          <a:xfrm>
            <a:off x="2063552" y="2567838"/>
            <a:ext cx="2016224" cy="1008112"/>
          </a:xfrm>
          <a:prstGeom prst="flowChartMultidocumen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My code</a:t>
            </a:r>
          </a:p>
        </p:txBody>
      </p:sp>
      <p:grpSp>
        <p:nvGrpSpPr>
          <p:cNvPr id="2" name="קבוצה 14"/>
          <p:cNvGrpSpPr/>
          <p:nvPr/>
        </p:nvGrpSpPr>
        <p:grpSpPr>
          <a:xfrm>
            <a:off x="7968208" y="2207798"/>
            <a:ext cx="2343830" cy="1440160"/>
            <a:chOff x="6012160" y="3356992"/>
            <a:chExt cx="2343830" cy="1440160"/>
          </a:xfrm>
        </p:grpSpPr>
        <p:pic>
          <p:nvPicPr>
            <p:cNvPr id="10" name="Picture 2" descr="C:\Program Files (x86)\Microsoft Office\MEDIA\CAGCAT10\j0285750.wmf"/>
            <p:cNvPicPr>
              <a:picLocks noChangeAspect="1" noChangeArrowheads="1"/>
            </p:cNvPicPr>
            <p:nvPr/>
          </p:nvPicPr>
          <p:blipFill>
            <a:blip r:embed="rId3" cstate="print"/>
            <a:srcRect/>
            <a:stretch>
              <a:fillRect/>
            </a:stretch>
          </p:blipFill>
          <p:spPr bwMode="auto">
            <a:xfrm>
              <a:off x="6012160" y="3356992"/>
              <a:ext cx="2343830" cy="1440160"/>
            </a:xfrm>
            <a:prstGeom prst="rect">
              <a:avLst/>
            </a:prstGeom>
            <a:noFill/>
          </p:spPr>
        </p:pic>
        <p:pic>
          <p:nvPicPr>
            <p:cNvPr id="13" name="תמונה 12" descr="win-mac-unix.gif"/>
            <p:cNvPicPr>
              <a:picLocks noChangeAspect="1"/>
            </p:cNvPicPr>
            <p:nvPr/>
          </p:nvPicPr>
          <p:blipFill>
            <a:blip r:embed="rId4" cstate="print">
              <a:clrChange>
                <a:clrFrom>
                  <a:srgbClr val="FFFFFF"/>
                </a:clrFrom>
                <a:clrTo>
                  <a:srgbClr val="FFFFFF">
                    <a:alpha val="0"/>
                  </a:srgbClr>
                </a:clrTo>
              </a:clrChange>
            </a:blip>
            <a:srcRect l="51659" t="33352" r="6761" b="2166"/>
            <a:stretch>
              <a:fillRect/>
            </a:stretch>
          </p:blipFill>
          <p:spPr>
            <a:xfrm>
              <a:off x="6588224" y="3645024"/>
              <a:ext cx="576064" cy="506238"/>
            </a:xfrm>
            <a:prstGeom prst="rect">
              <a:avLst/>
            </a:prstGeom>
          </p:spPr>
        </p:pic>
      </p:grpSp>
      <p:grpSp>
        <p:nvGrpSpPr>
          <p:cNvPr id="3" name="קבוצה 15"/>
          <p:cNvGrpSpPr/>
          <p:nvPr/>
        </p:nvGrpSpPr>
        <p:grpSpPr>
          <a:xfrm>
            <a:off x="8040216" y="3935990"/>
            <a:ext cx="2343830" cy="1440160"/>
            <a:chOff x="6012160" y="4941168"/>
            <a:chExt cx="2343830" cy="1440160"/>
          </a:xfrm>
        </p:grpSpPr>
        <p:pic>
          <p:nvPicPr>
            <p:cNvPr id="11" name="Picture 2" descr="C:\Program Files (x86)\Microsoft Office\MEDIA\CAGCAT10\j0285750.wmf"/>
            <p:cNvPicPr>
              <a:picLocks noChangeAspect="1" noChangeArrowheads="1"/>
            </p:cNvPicPr>
            <p:nvPr/>
          </p:nvPicPr>
          <p:blipFill>
            <a:blip r:embed="rId3" cstate="print"/>
            <a:srcRect/>
            <a:stretch>
              <a:fillRect/>
            </a:stretch>
          </p:blipFill>
          <p:spPr bwMode="auto">
            <a:xfrm>
              <a:off x="6012160" y="4941168"/>
              <a:ext cx="2343830" cy="1440160"/>
            </a:xfrm>
            <a:prstGeom prst="rect">
              <a:avLst/>
            </a:prstGeom>
            <a:noFill/>
          </p:spPr>
        </p:pic>
        <p:pic>
          <p:nvPicPr>
            <p:cNvPr id="14" name="תמונה 13" descr="win-mac-unix.gif"/>
            <p:cNvPicPr>
              <a:picLocks noChangeAspect="1"/>
            </p:cNvPicPr>
            <p:nvPr/>
          </p:nvPicPr>
          <p:blipFill>
            <a:blip r:embed="rId4" cstate="print">
              <a:clrChange>
                <a:clrFrom>
                  <a:srgbClr val="FFFFFF"/>
                </a:clrFrom>
                <a:clrTo>
                  <a:srgbClr val="FFFFFF">
                    <a:alpha val="0"/>
                  </a:srgbClr>
                </a:clrTo>
              </a:clrChange>
            </a:blip>
            <a:srcRect l="5040" t="33352" r="63461"/>
            <a:stretch>
              <a:fillRect/>
            </a:stretch>
          </p:blipFill>
          <p:spPr>
            <a:xfrm>
              <a:off x="6588224" y="5157192"/>
              <a:ext cx="599033" cy="718220"/>
            </a:xfrm>
            <a:prstGeom prst="rect">
              <a:avLst/>
            </a:prstGeom>
          </p:spPr>
        </p:pic>
      </p:grpSp>
      <p:pic>
        <p:nvPicPr>
          <p:cNvPr id="18" name="תמונה 17" descr="lg_gm730_00_6xm7egmhtm04cs8wook44ssog_6ylu316ao144c8c4woosog48w_th.jpg"/>
          <p:cNvPicPr>
            <a:picLocks noChangeAspect="1"/>
          </p:cNvPicPr>
          <p:nvPr/>
        </p:nvPicPr>
        <p:blipFill>
          <a:blip r:embed="rId5" cstate="print">
            <a:clrChange>
              <a:clrFrom>
                <a:srgbClr val="FFFFFF"/>
              </a:clrFrom>
              <a:clrTo>
                <a:srgbClr val="FFFFFF">
                  <a:alpha val="0"/>
                </a:srgbClr>
              </a:clrTo>
            </a:clrChange>
          </a:blip>
          <a:stretch>
            <a:fillRect/>
          </a:stretch>
        </p:blipFill>
        <p:spPr>
          <a:xfrm>
            <a:off x="8472264" y="5592174"/>
            <a:ext cx="1182638" cy="1221202"/>
          </a:xfrm>
          <a:prstGeom prst="rect">
            <a:avLst/>
          </a:prstGeom>
        </p:spPr>
      </p:pic>
      <p:sp>
        <p:nvSpPr>
          <p:cNvPr id="26" name="מלבן מעוגל 25"/>
          <p:cNvSpPr/>
          <p:nvPr/>
        </p:nvSpPr>
        <p:spPr>
          <a:xfrm>
            <a:off x="1919536" y="4152014"/>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compiler</a:t>
            </a:r>
            <a:endParaRPr lang="he-IL" sz="2800" dirty="0">
              <a:solidFill>
                <a:prstClr val="black"/>
              </a:solidFill>
              <a:latin typeface="Trebuchet MS"/>
              <a:cs typeface="Gisha" panose="020B0502040204020203" pitchFamily="34" charset="-79"/>
            </a:endParaRPr>
          </a:p>
        </p:txBody>
      </p:sp>
      <p:cxnSp>
        <p:nvCxnSpPr>
          <p:cNvPr id="27" name="מחבר חץ ישר 26"/>
          <p:cNvCxnSpPr/>
          <p:nvPr/>
        </p:nvCxnSpPr>
        <p:spPr>
          <a:xfrm rot="5400000">
            <a:off x="2603612" y="3827978"/>
            <a:ext cx="64966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מחבר חץ ישר 30"/>
          <p:cNvCxnSpPr/>
          <p:nvPr/>
        </p:nvCxnSpPr>
        <p:spPr>
          <a:xfrm rot="5400000">
            <a:off x="2603612" y="5052114"/>
            <a:ext cx="64966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46" name="קבוצה 45"/>
          <p:cNvGrpSpPr/>
          <p:nvPr/>
        </p:nvGrpSpPr>
        <p:grpSpPr>
          <a:xfrm>
            <a:off x="4079776" y="2567838"/>
            <a:ext cx="4320480" cy="3816424"/>
            <a:chOff x="2555776" y="2132856"/>
            <a:chExt cx="4320480" cy="3816424"/>
          </a:xfrm>
        </p:grpSpPr>
        <p:grpSp>
          <p:nvGrpSpPr>
            <p:cNvPr id="38" name="קבוצה 37"/>
            <p:cNvGrpSpPr/>
            <p:nvPr/>
          </p:nvGrpSpPr>
          <p:grpSpPr>
            <a:xfrm>
              <a:off x="2555776" y="2132856"/>
              <a:ext cx="4320480" cy="3816424"/>
              <a:chOff x="2555776" y="2132856"/>
              <a:chExt cx="4320480" cy="3816424"/>
            </a:xfrm>
          </p:grpSpPr>
          <p:sp>
            <p:nvSpPr>
              <p:cNvPr id="19" name="מלבן מעוגל 18"/>
              <p:cNvSpPr/>
              <p:nvPr/>
            </p:nvSpPr>
            <p:spPr>
              <a:xfrm>
                <a:off x="3923928" y="2132856"/>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Run time</a:t>
                </a:r>
                <a:endParaRPr lang="he-IL" sz="2800" dirty="0">
                  <a:solidFill>
                    <a:prstClr val="black"/>
                  </a:solidFill>
                  <a:latin typeface="Trebuchet MS"/>
                  <a:cs typeface="Gisha" panose="020B0502040204020203" pitchFamily="34" charset="-79"/>
                </a:endParaRPr>
              </a:p>
            </p:txBody>
          </p:sp>
          <p:cxnSp>
            <p:nvCxnSpPr>
              <p:cNvPr id="25" name="מחבר חץ ישר 24"/>
              <p:cNvCxnSpPr/>
              <p:nvPr/>
            </p:nvCxnSpPr>
            <p:spPr>
              <a:xfrm flipV="1">
                <a:off x="2555776" y="2422476"/>
                <a:ext cx="1368152" cy="27347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מחבר חץ ישר 28"/>
              <p:cNvCxnSpPr/>
              <p:nvPr/>
            </p:nvCxnSpPr>
            <p:spPr>
              <a:xfrm>
                <a:off x="5724128" y="2348880"/>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מלבן מעוגל 8"/>
              <p:cNvSpPr/>
              <p:nvPr/>
            </p:nvSpPr>
            <p:spPr>
              <a:xfrm>
                <a:off x="3923928" y="3861048"/>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Run time</a:t>
                </a:r>
                <a:endParaRPr lang="he-IL" sz="2800" dirty="0">
                  <a:solidFill>
                    <a:prstClr val="black"/>
                  </a:solidFill>
                  <a:latin typeface="Trebuchet MS"/>
                  <a:cs typeface="Gisha" panose="020B0502040204020203" pitchFamily="34" charset="-79"/>
                </a:endParaRPr>
              </a:p>
            </p:txBody>
          </p:sp>
          <p:cxnSp>
            <p:nvCxnSpPr>
              <p:cNvPr id="23" name="מחבר חץ ישר 22"/>
              <p:cNvCxnSpPr>
                <a:endCxn id="9" idx="1"/>
              </p:cNvCxnSpPr>
              <p:nvPr/>
            </p:nvCxnSpPr>
            <p:spPr>
              <a:xfrm flipV="1">
                <a:off x="2555776" y="4149080"/>
                <a:ext cx="1368152" cy="10081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מחבר חץ ישר 32"/>
              <p:cNvCxnSpPr/>
              <p:nvPr/>
            </p:nvCxnSpPr>
            <p:spPr>
              <a:xfrm>
                <a:off x="5868144" y="4149080"/>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מלבן מעוגל 19"/>
              <p:cNvSpPr/>
              <p:nvPr/>
            </p:nvSpPr>
            <p:spPr>
              <a:xfrm>
                <a:off x="3923928" y="5373216"/>
                <a:ext cx="2160240"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Run time</a:t>
                </a:r>
                <a:endParaRPr lang="he-IL" sz="2800" dirty="0">
                  <a:solidFill>
                    <a:prstClr val="black"/>
                  </a:solidFill>
                  <a:latin typeface="Trebuchet MS"/>
                  <a:cs typeface="Gisha" panose="020B0502040204020203" pitchFamily="34" charset="-79"/>
                </a:endParaRPr>
              </a:p>
            </p:txBody>
          </p:sp>
          <p:cxnSp>
            <p:nvCxnSpPr>
              <p:cNvPr id="22" name="מחבר חץ ישר 21"/>
              <p:cNvCxnSpPr>
                <a:endCxn id="20" idx="1"/>
              </p:cNvCxnSpPr>
              <p:nvPr/>
            </p:nvCxnSpPr>
            <p:spPr>
              <a:xfrm>
                <a:off x="2555776" y="5157192"/>
                <a:ext cx="1368152" cy="504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4" name="מחבר חץ ישר 33"/>
              <p:cNvCxnSpPr/>
              <p:nvPr/>
            </p:nvCxnSpPr>
            <p:spPr>
              <a:xfrm>
                <a:off x="6012160" y="5661248"/>
                <a:ext cx="86409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42" name="תמונה 41" descr="Overview_of_the_Common_Language_Infrastructure.png"/>
            <p:cNvPicPr>
              <a:picLocks noChangeAspect="1"/>
            </p:cNvPicPr>
            <p:nvPr/>
          </p:nvPicPr>
          <p:blipFill>
            <a:blip r:embed="rId6" cstate="print"/>
            <a:srcRect l="38084" t="88974" r="51981" b="2415"/>
            <a:stretch>
              <a:fillRect/>
            </a:stretch>
          </p:blipFill>
          <p:spPr>
            <a:xfrm>
              <a:off x="6156176" y="2132856"/>
              <a:ext cx="432048" cy="432048"/>
            </a:xfrm>
            <a:prstGeom prst="rect">
              <a:avLst/>
            </a:prstGeom>
          </p:spPr>
        </p:pic>
        <p:pic>
          <p:nvPicPr>
            <p:cNvPr id="43" name="תמונה 42" descr="Overview_of_the_Common_Language_Infrastructure.png"/>
            <p:cNvPicPr>
              <a:picLocks noChangeAspect="1"/>
            </p:cNvPicPr>
            <p:nvPr/>
          </p:nvPicPr>
          <p:blipFill>
            <a:blip r:embed="rId6" cstate="print"/>
            <a:srcRect l="38084" t="88974" r="51981" b="2415"/>
            <a:stretch>
              <a:fillRect/>
            </a:stretch>
          </p:blipFill>
          <p:spPr>
            <a:xfrm>
              <a:off x="6228184" y="3933056"/>
              <a:ext cx="432048" cy="432048"/>
            </a:xfrm>
            <a:prstGeom prst="rect">
              <a:avLst/>
            </a:prstGeom>
          </p:spPr>
        </p:pic>
        <p:pic>
          <p:nvPicPr>
            <p:cNvPr id="45" name="תמונה 44" descr="Overview_of_the_Common_Language_Infrastructure.png"/>
            <p:cNvPicPr>
              <a:picLocks noChangeAspect="1"/>
            </p:cNvPicPr>
            <p:nvPr/>
          </p:nvPicPr>
          <p:blipFill>
            <a:blip r:embed="rId6" cstate="print"/>
            <a:srcRect l="38084" t="88974" r="51981" b="2415"/>
            <a:stretch>
              <a:fillRect/>
            </a:stretch>
          </p:blipFill>
          <p:spPr>
            <a:xfrm>
              <a:off x="6228184" y="5456408"/>
              <a:ext cx="432048" cy="432048"/>
            </a:xfrm>
            <a:prstGeom prst="rect">
              <a:avLst/>
            </a:prstGeom>
          </p:spPr>
        </p:pic>
      </p:grpSp>
      <p:pic>
        <p:nvPicPr>
          <p:cNvPr id="37" name="תמונה 36" descr="גלגלי שיניים.jpg"/>
          <p:cNvPicPr>
            <a:picLocks noChangeAspect="1"/>
          </p:cNvPicPr>
          <p:nvPr/>
        </p:nvPicPr>
        <p:blipFill>
          <a:blip r:embed="rId7" cstate="print">
            <a:clrChange>
              <a:clrFrom>
                <a:srgbClr val="FFFFFF"/>
              </a:clrFrom>
              <a:clrTo>
                <a:srgbClr val="FFFFFF">
                  <a:alpha val="0"/>
                </a:srgbClr>
              </a:clrTo>
            </a:clrChange>
          </a:blip>
          <a:stretch>
            <a:fillRect/>
          </a:stretch>
        </p:blipFill>
        <p:spPr>
          <a:xfrm rot="1275827">
            <a:off x="4136902" y="4676007"/>
            <a:ext cx="777627" cy="1255225"/>
          </a:xfrm>
          <a:prstGeom prst="rect">
            <a:avLst/>
          </a:prstGeom>
        </p:spPr>
      </p:pic>
      <p:sp>
        <p:nvSpPr>
          <p:cNvPr id="36" name="מלבן מעוגל 35"/>
          <p:cNvSpPr/>
          <p:nvPr/>
        </p:nvSpPr>
        <p:spPr>
          <a:xfrm>
            <a:off x="1905595" y="5513270"/>
            <a:ext cx="2160240" cy="1032484"/>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u="sng" dirty="0">
                <a:solidFill>
                  <a:prstClr val="black"/>
                </a:solidFill>
                <a:latin typeface="Trebuchet MS"/>
              </a:rPr>
              <a:t>Assembly (IL code)</a:t>
            </a:r>
            <a:endParaRPr lang="he-IL" sz="2800" dirty="0">
              <a:solidFill>
                <a:prstClr val="black"/>
              </a:solidFill>
              <a:latin typeface="Trebuchet MS"/>
              <a:cs typeface="Gisha" panose="020B0502040204020203" pitchFamily="34" charset="-79"/>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20</a:t>
            </a:fld>
            <a:endParaRPr lang="he-IL">
              <a:solidFill>
                <a:srgbClr val="B13F9A"/>
              </a:solidFill>
              <a:latin typeface="Trebuchet MS"/>
              <a:cs typeface="Gisha" panose="020B0502040204020203" pitchFamily="34" charset="-79"/>
            </a:endParaRPr>
          </a:p>
        </p:txBody>
      </p:sp>
      <p:cxnSp>
        <p:nvCxnSpPr>
          <p:cNvPr id="12" name="Straight Arrow Connector 11">
            <a:extLst>
              <a:ext uri="{FF2B5EF4-FFF2-40B4-BE49-F238E27FC236}">
                <a16:creationId xmlns:a16="http://schemas.microsoft.com/office/drawing/2014/main" id="{21E68195-6CA4-4ECE-82A1-BFCCE1CEC780}"/>
              </a:ext>
            </a:extLst>
          </p:cNvPr>
          <p:cNvCxnSpPr>
            <a:stCxn id="7" idx="2"/>
          </p:cNvCxnSpPr>
          <p:nvPr/>
        </p:nvCxnSpPr>
        <p:spPr>
          <a:xfrm>
            <a:off x="6528048" y="2140674"/>
            <a:ext cx="0" cy="3522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9" name="קבוצה 48">
            <a:extLst>
              <a:ext uri="{FF2B5EF4-FFF2-40B4-BE49-F238E27FC236}">
                <a16:creationId xmlns:a16="http://schemas.microsoft.com/office/drawing/2014/main" id="{D82147F8-0568-486D-926C-B6DF6DEDB5B9}"/>
              </a:ext>
            </a:extLst>
          </p:cNvPr>
          <p:cNvGrpSpPr/>
          <p:nvPr/>
        </p:nvGrpSpPr>
        <p:grpSpPr>
          <a:xfrm>
            <a:off x="4079776" y="3222448"/>
            <a:ext cx="3816424" cy="1296144"/>
            <a:chOff x="2555776" y="2965684"/>
            <a:chExt cx="3816424" cy="1296144"/>
          </a:xfrm>
        </p:grpSpPr>
        <p:cxnSp>
          <p:nvCxnSpPr>
            <p:cNvPr id="40" name="מחבר חץ ישר 40">
              <a:extLst>
                <a:ext uri="{FF2B5EF4-FFF2-40B4-BE49-F238E27FC236}">
                  <a16:creationId xmlns:a16="http://schemas.microsoft.com/office/drawing/2014/main" id="{DAA1B05B-D46C-42A5-A0A9-653424803B78}"/>
                </a:ext>
              </a:extLst>
            </p:cNvPr>
            <p:cNvCxnSpPr/>
            <p:nvPr/>
          </p:nvCxnSpPr>
          <p:spPr>
            <a:xfrm flipV="1">
              <a:off x="2555776" y="2965684"/>
              <a:ext cx="3816424" cy="1296144"/>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44" name="תמונה 47" descr="Overview_of_the_Common_Language_Infrastructure.png">
              <a:extLst>
                <a:ext uri="{FF2B5EF4-FFF2-40B4-BE49-F238E27FC236}">
                  <a16:creationId xmlns:a16="http://schemas.microsoft.com/office/drawing/2014/main" id="{25E7DBC8-96B2-43C7-9EC6-84AD971207B7}"/>
                </a:ext>
              </a:extLst>
            </p:cNvPr>
            <p:cNvPicPr>
              <a:picLocks noChangeAspect="1"/>
            </p:cNvPicPr>
            <p:nvPr/>
          </p:nvPicPr>
          <p:blipFill>
            <a:blip r:embed="rId6" cstate="print"/>
            <a:srcRect l="14903" t="93112" r="51980" b="2583"/>
            <a:stretch>
              <a:fillRect/>
            </a:stretch>
          </p:blipFill>
          <p:spPr>
            <a:xfrm rot="20443436">
              <a:off x="4423272" y="3125334"/>
              <a:ext cx="1440160" cy="216024"/>
            </a:xfrm>
            <a:prstGeom prst="rect">
              <a:avLst/>
            </a:prstGeom>
          </p:spPr>
        </p:pic>
      </p:grpSp>
    </p:spTree>
    <p:extLst>
      <p:ext uri="{BB962C8B-B14F-4D97-AF65-F5344CB8AC3E}">
        <p14:creationId xmlns:p14="http://schemas.microsoft.com/office/powerpoint/2010/main" val="312345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ou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1991544" y="188640"/>
            <a:ext cx="7239000" cy="770344"/>
          </a:xfrm>
        </p:spPr>
        <p:txBody>
          <a:bodyPr/>
          <a:lstStyle/>
          <a:p>
            <a:pPr algn="ctr" eaLnBrk="1" hangingPunct="1"/>
            <a:r>
              <a:rPr lang="he-IL" altLang="he-IL" dirty="0"/>
              <a:t>סדר הבניה והאתחול</a:t>
            </a:r>
            <a:endParaRPr lang="en-US" altLang="he-IL" dirty="0"/>
          </a:p>
        </p:txBody>
      </p:sp>
      <p:sp>
        <p:nvSpPr>
          <p:cNvPr id="12293" name="Rectangle 3"/>
          <p:cNvSpPr>
            <a:spLocks noGrp="1" noChangeArrowheads="1"/>
          </p:cNvSpPr>
          <p:nvPr>
            <p:ph idx="1"/>
          </p:nvPr>
        </p:nvSpPr>
        <p:spPr>
          <a:xfrm>
            <a:off x="2011849" y="1179568"/>
            <a:ext cx="7416824" cy="5156096"/>
          </a:xfrm>
        </p:spPr>
        <p:txBody>
          <a:bodyPr>
            <a:normAutofit fontScale="77500" lnSpcReduction="20000"/>
          </a:bodyPr>
          <a:lstStyle/>
          <a:p>
            <a:pPr>
              <a:lnSpc>
                <a:spcPct val="80000"/>
              </a:lnSpc>
            </a:pPr>
            <a:r>
              <a:rPr lang="he-IL" altLang="he-IL" sz="2800" dirty="0"/>
              <a:t>למחלקה ללא ירושה:</a:t>
            </a:r>
          </a:p>
          <a:p>
            <a:pPr lvl="1">
              <a:lnSpc>
                <a:spcPct val="80000"/>
              </a:lnSpc>
            </a:pPr>
            <a:r>
              <a:rPr lang="he-IL" altLang="he-IL" sz="2500" dirty="0"/>
              <a:t>שדות סטטיים</a:t>
            </a:r>
          </a:p>
          <a:p>
            <a:pPr lvl="1">
              <a:lnSpc>
                <a:spcPct val="80000"/>
              </a:lnSpc>
            </a:pPr>
            <a:r>
              <a:rPr lang="he-IL" altLang="he-IL" sz="2500" dirty="0"/>
              <a:t>בנאי סטטי</a:t>
            </a:r>
          </a:p>
          <a:p>
            <a:pPr lvl="1">
              <a:lnSpc>
                <a:spcPct val="80000"/>
              </a:lnSpc>
            </a:pPr>
            <a:r>
              <a:rPr lang="he-IL" altLang="he-IL" sz="2500" dirty="0"/>
              <a:t>חברי מחלקה שאינם סטטיים (לפני הבנאי)</a:t>
            </a:r>
          </a:p>
          <a:p>
            <a:pPr lvl="1">
              <a:lnSpc>
                <a:spcPct val="80000"/>
              </a:lnSpc>
            </a:pPr>
            <a:r>
              <a:rPr lang="he-IL" altLang="he-IL" sz="2500" dirty="0"/>
              <a:t>בנאי רגיל</a:t>
            </a:r>
          </a:p>
          <a:p>
            <a:pPr eaLnBrk="1" hangingPunct="1">
              <a:lnSpc>
                <a:spcPct val="80000"/>
              </a:lnSpc>
              <a:buFont typeface="Wingdings" pitchFamily="2" charset="2"/>
              <a:buNone/>
            </a:pPr>
            <a:endParaRPr lang="he-IL" altLang="he-IL" sz="2800" dirty="0"/>
          </a:p>
          <a:p>
            <a:pPr>
              <a:lnSpc>
                <a:spcPct val="80000"/>
              </a:lnSpc>
            </a:pPr>
            <a:r>
              <a:rPr lang="he-IL" altLang="he-IL" sz="2800" dirty="0"/>
              <a:t>למחלקה יורשת (מחלקה נגזרת/מחלקת הבן):</a:t>
            </a:r>
          </a:p>
          <a:p>
            <a:pPr lvl="1">
              <a:lnSpc>
                <a:spcPct val="80000"/>
              </a:lnSpc>
            </a:pPr>
            <a:r>
              <a:rPr lang="he-IL" altLang="he-IL" sz="2500" dirty="0"/>
              <a:t>שדות סטטיים של הבן</a:t>
            </a:r>
          </a:p>
          <a:p>
            <a:pPr lvl="1">
              <a:lnSpc>
                <a:spcPct val="80000"/>
              </a:lnSpc>
            </a:pPr>
            <a:r>
              <a:rPr lang="he-IL" altLang="he-IL" sz="2500" dirty="0"/>
              <a:t>בנאי סטטי של הבן</a:t>
            </a:r>
          </a:p>
          <a:p>
            <a:pPr lvl="1">
              <a:lnSpc>
                <a:spcPct val="80000"/>
              </a:lnSpc>
            </a:pPr>
            <a:r>
              <a:rPr lang="he-IL" altLang="he-IL" sz="2500" dirty="0"/>
              <a:t>שדות של הבן</a:t>
            </a:r>
          </a:p>
          <a:p>
            <a:pPr lvl="1">
              <a:lnSpc>
                <a:spcPct val="80000"/>
              </a:lnSpc>
            </a:pPr>
            <a:r>
              <a:rPr lang="he-IL" altLang="he-IL" sz="2500" dirty="0"/>
              <a:t>שדות סטטיים של האב</a:t>
            </a:r>
          </a:p>
          <a:p>
            <a:pPr lvl="1">
              <a:lnSpc>
                <a:spcPct val="80000"/>
              </a:lnSpc>
            </a:pPr>
            <a:r>
              <a:rPr lang="he-IL" altLang="he-IL" sz="2500" dirty="0"/>
              <a:t>בנאי סטטי של האב</a:t>
            </a:r>
          </a:p>
          <a:p>
            <a:pPr lvl="1">
              <a:lnSpc>
                <a:spcPct val="80000"/>
              </a:lnSpc>
            </a:pPr>
            <a:r>
              <a:rPr lang="he-IL" altLang="he-IL" sz="2500" dirty="0"/>
              <a:t>שדות של האב</a:t>
            </a:r>
          </a:p>
          <a:p>
            <a:pPr lvl="1">
              <a:lnSpc>
                <a:spcPct val="80000"/>
              </a:lnSpc>
            </a:pPr>
            <a:endParaRPr lang="he-IL" altLang="he-IL" sz="2500" dirty="0"/>
          </a:p>
          <a:p>
            <a:pPr lvl="1">
              <a:lnSpc>
                <a:spcPct val="80000"/>
              </a:lnSpc>
            </a:pPr>
            <a:r>
              <a:rPr lang="he-IL" altLang="he-IL" sz="2500" dirty="0"/>
              <a:t>בנאי של האב</a:t>
            </a:r>
          </a:p>
          <a:p>
            <a:pPr lvl="1">
              <a:lnSpc>
                <a:spcPct val="80000"/>
              </a:lnSpc>
            </a:pPr>
            <a:r>
              <a:rPr lang="he-IL" altLang="he-IL" sz="2500" dirty="0"/>
              <a:t>בנאי של הבן</a:t>
            </a:r>
          </a:p>
          <a:p>
            <a:pPr lvl="1">
              <a:lnSpc>
                <a:spcPct val="80000"/>
              </a:lnSpc>
            </a:pPr>
            <a:endParaRPr lang="he-IL" altLang="he-IL" sz="2500" dirty="0"/>
          </a:p>
          <a:p>
            <a:pPr lvl="1">
              <a:lnSpc>
                <a:spcPct val="80000"/>
              </a:lnSpc>
            </a:pPr>
            <a:r>
              <a:rPr lang="he-IL" altLang="he-IL" sz="2500" dirty="0"/>
              <a:t>סטטי נוצר רק פעם אחת ולא ידוע בדיוק מתי, אך לפני השימוש הראשון בעצם / במחלקה.</a:t>
            </a:r>
          </a:p>
          <a:p>
            <a:pPr lvl="1">
              <a:lnSpc>
                <a:spcPct val="80000"/>
              </a:lnSpc>
            </a:pPr>
            <a:r>
              <a:rPr lang="he-IL" altLang="he-IL" sz="2500" dirty="0"/>
              <a:t>השדות של הבן לפני השדות של האב, והבנאי של האב לפני הבנאי של הבן.</a:t>
            </a:r>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200</a:t>
            </a:fld>
            <a:endParaRPr lang="he-IL">
              <a:solidFill>
                <a:srgbClr val="B13F9A"/>
              </a:solidFill>
              <a:latin typeface="Trebuchet MS"/>
              <a:cs typeface="Gisha" panose="020B0502040204020203" pitchFamily="34" charset="-79"/>
            </a:endParaRPr>
          </a:p>
        </p:txBody>
      </p:sp>
      <p:sp>
        <p:nvSpPr>
          <p:cNvPr id="3" name="Thought Bubble: Cloud 2">
            <a:extLst>
              <a:ext uri="{FF2B5EF4-FFF2-40B4-BE49-F238E27FC236}">
                <a16:creationId xmlns:a16="http://schemas.microsoft.com/office/drawing/2014/main" id="{17193DA5-1BDA-441D-93F2-FF70F6188ED2}"/>
              </a:ext>
            </a:extLst>
          </p:cNvPr>
          <p:cNvSpPr/>
          <p:nvPr/>
        </p:nvSpPr>
        <p:spPr>
          <a:xfrm>
            <a:off x="1919536" y="2276872"/>
            <a:ext cx="1944216" cy="1368152"/>
          </a:xfrm>
          <a:prstGeom prst="cloudCallout">
            <a:avLst>
              <a:gd name="adj1" fmla="val 37853"/>
              <a:gd name="adj2" fmla="val 8236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3427465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063552" y="82075"/>
            <a:ext cx="7239000" cy="643655"/>
          </a:xfrm>
        </p:spPr>
        <p:txBody>
          <a:bodyPr/>
          <a:lstStyle/>
          <a:p>
            <a:pPr algn="ctr" eaLnBrk="1" hangingPunct="1"/>
            <a:r>
              <a:rPr lang="he-IL" altLang="he-IL" dirty="0"/>
              <a:t>סדר הבניה והאתחול</a:t>
            </a:r>
            <a:endParaRPr lang="en-US" altLang="he-IL" dirty="0"/>
          </a:p>
        </p:txBody>
      </p:sp>
      <p:sp>
        <p:nvSpPr>
          <p:cNvPr id="2" name="Slide Number Placeholder 1"/>
          <p:cNvSpPr>
            <a:spLocks noGrp="1"/>
          </p:cNvSpPr>
          <p:nvPr>
            <p:ph type="sldNum" sz="quarter" idx="12"/>
          </p:nvPr>
        </p:nvSpPr>
        <p:spPr>
          <a:xfrm>
            <a:off x="8870395" y="6441948"/>
            <a:ext cx="588336" cy="228600"/>
          </a:xfrm>
        </p:spPr>
        <p:txBody>
          <a:bodyPr/>
          <a:lstStyle/>
          <a:p>
            <a:fld id="{1E4D7292-AD41-4745-A56F-5FB7769147B4}" type="slidenum">
              <a:rPr lang="he-IL">
                <a:solidFill>
                  <a:srgbClr val="B13F9A"/>
                </a:solidFill>
                <a:latin typeface="Trebuchet MS"/>
                <a:cs typeface="Gisha" panose="020B0502040204020203" pitchFamily="34" charset="-79"/>
              </a:rPr>
              <a:pPr/>
              <a:t>201</a:t>
            </a:fld>
            <a:endParaRPr lang="he-IL" dirty="0">
              <a:solidFill>
                <a:srgbClr val="B13F9A"/>
              </a:solidFill>
              <a:latin typeface="Trebuchet MS"/>
              <a:cs typeface="Gisha" panose="020B0502040204020203" pitchFamily="34" charset="-79"/>
            </a:endParaRPr>
          </a:p>
        </p:txBody>
      </p:sp>
      <p:sp>
        <p:nvSpPr>
          <p:cNvPr id="5" name="Content Placeholder 2">
            <a:extLst>
              <a:ext uri="{FF2B5EF4-FFF2-40B4-BE49-F238E27FC236}">
                <a16:creationId xmlns:a16="http://schemas.microsoft.com/office/drawing/2014/main" id="{3B356A09-5BA9-469B-8C98-24CBB7E5D0C4}"/>
              </a:ext>
            </a:extLst>
          </p:cNvPr>
          <p:cNvSpPr txBox="1">
            <a:spLocks/>
          </p:cNvSpPr>
          <p:nvPr/>
        </p:nvSpPr>
        <p:spPr>
          <a:xfrm>
            <a:off x="1847528" y="2850676"/>
            <a:ext cx="6893668" cy="3819873"/>
          </a:xfrm>
          <a:prstGeom prst="rect">
            <a:avLst/>
          </a:prstGeom>
        </p:spPr>
        <p:style>
          <a:lnRef idx="2">
            <a:schemeClr val="accent1"/>
          </a:lnRef>
          <a:fillRef idx="1">
            <a:schemeClr val="lt1"/>
          </a:fillRef>
          <a:effectRef idx="0">
            <a:schemeClr val="accent1"/>
          </a:effectRef>
          <a:fontRef idx="minor">
            <a:schemeClr val="dk1"/>
          </a:fontRef>
        </p:style>
        <p:txBody>
          <a:bodyPr vert="horz">
            <a:noAutofit/>
          </a:bodyPr>
          <a:lstStyle>
            <a:lvl1pPr indent="0" algn="l" rtl="0">
              <a:spcBef>
                <a:spcPts val="600"/>
              </a:spcBef>
              <a:buClr>
                <a:schemeClr val="tx2"/>
              </a:buClr>
              <a:buSzPct val="73000"/>
              <a:buFont typeface="Wingdings 2"/>
              <a:buNone/>
              <a:defRPr kumimoji="0" sz="1400" baseline="0">
                <a:solidFill>
                  <a:schemeClr val="dk1"/>
                </a:solidFill>
              </a:defRPr>
            </a:lvl1pPr>
            <a:lvl2pPr marL="521208" indent="-228600">
              <a:spcBef>
                <a:spcPts val="500"/>
              </a:spcBef>
              <a:buClr>
                <a:schemeClr val="accent4"/>
              </a:buClr>
              <a:buSzPct val="80000"/>
              <a:buFont typeface="Wingdings 2"/>
              <a:buChar char=""/>
              <a:defRPr kumimoji="0" sz="2300">
                <a:solidFill>
                  <a:schemeClr val="dk1"/>
                </a:solidFill>
              </a:defRPr>
            </a:lvl2pPr>
            <a:lvl3pPr marL="758952" indent="-228600">
              <a:spcBef>
                <a:spcPts val="400"/>
              </a:spcBef>
              <a:buClr>
                <a:schemeClr val="accent4"/>
              </a:buClr>
              <a:buSzPct val="60000"/>
              <a:buFont typeface="Wingdings"/>
              <a:buChar char=""/>
              <a:defRPr kumimoji="0" sz="2000">
                <a:solidFill>
                  <a:schemeClr val="dk1"/>
                </a:solidFill>
              </a:defRPr>
            </a:lvl3pPr>
            <a:lvl4pPr marL="1005840" indent="-228600">
              <a:spcBef>
                <a:spcPct val="20000"/>
              </a:spcBef>
              <a:buClr>
                <a:schemeClr val="accent4"/>
              </a:buClr>
              <a:buSzPct val="80000"/>
              <a:buFont typeface="Wingdings 2"/>
              <a:buChar char=""/>
              <a:defRPr kumimoji="0" sz="2000">
                <a:solidFill>
                  <a:schemeClr val="dk1"/>
                </a:solidFill>
              </a:defRPr>
            </a:lvl4pPr>
            <a:lvl5pPr marL="1280160" indent="-228600">
              <a:spcBef>
                <a:spcPts val="400"/>
              </a:spcBef>
              <a:buClr>
                <a:schemeClr val="accent4"/>
              </a:buClr>
              <a:buSzPct val="70000"/>
              <a:buFont typeface="Wingdings"/>
              <a:buChar char=""/>
              <a:defRPr kumimoji="0">
                <a:solidFill>
                  <a:schemeClr val="dk1"/>
                </a:solidFill>
              </a:defRPr>
            </a:lvl5pPr>
            <a:lvl6pPr marL="1472184" indent="-182880">
              <a:spcBef>
                <a:spcPts val="400"/>
              </a:spcBef>
              <a:buClr>
                <a:schemeClr val="accent4"/>
              </a:buClr>
              <a:buSzPct val="80000"/>
              <a:buFont typeface="Wingdings 2"/>
              <a:buChar char=""/>
              <a:defRPr kumimoji="0">
                <a:solidFill>
                  <a:schemeClr val="dk1"/>
                </a:solidFill>
              </a:defRPr>
            </a:lvl6pPr>
            <a:lvl7pPr marL="1673352" indent="-182880">
              <a:spcBef>
                <a:spcPct val="20000"/>
              </a:spcBef>
              <a:buClr>
                <a:schemeClr val="accent4"/>
              </a:buClr>
              <a:buSzPct val="80000"/>
              <a:buFont typeface="Wingdings 2"/>
              <a:buChar char=""/>
              <a:defRPr kumimoji="0" sz="1600" baseline="0">
                <a:solidFill>
                  <a:schemeClr val="dk1"/>
                </a:solidFill>
              </a:defRPr>
            </a:lvl7pPr>
            <a:lvl8pPr marL="1847088" indent="-182880">
              <a:spcBef>
                <a:spcPts val="300"/>
              </a:spcBef>
              <a:buClr>
                <a:schemeClr val="accent4"/>
              </a:buClr>
              <a:buSzPct val="100000"/>
              <a:buChar char="•"/>
              <a:defRPr kumimoji="0" sz="1600" baseline="0">
                <a:solidFill>
                  <a:schemeClr val="dk1"/>
                </a:solidFill>
              </a:defRPr>
            </a:lvl8pPr>
            <a:lvl9pPr marL="2057400" indent="-182880">
              <a:spcBef>
                <a:spcPct val="20000"/>
              </a:spcBef>
              <a:buClr>
                <a:schemeClr val="accent4"/>
              </a:buClr>
              <a:buSzPct val="100000"/>
              <a:buFont typeface="Wingdings"/>
              <a:buChar char="§"/>
              <a:defRPr kumimoji="0" sz="1400" baseline="0">
                <a:solidFill>
                  <a:schemeClr val="dk1"/>
                </a:solidFill>
              </a:defRPr>
            </a:lvl9pPr>
            <a:extLst/>
          </a:lstStyle>
          <a:p>
            <a:pPr>
              <a:buClr>
                <a:srgbClr val="B13F9A"/>
              </a:buClr>
            </a:pPr>
            <a:r>
              <a:rPr lang="en-US" dirty="0">
                <a:solidFill>
                  <a:prstClr val="black"/>
                </a:solidFill>
                <a:latin typeface="Trebuchet MS"/>
              </a:rPr>
              <a:t> public class </a:t>
            </a:r>
            <a:r>
              <a:rPr lang="en-US" b="1" dirty="0" err="1">
                <a:solidFill>
                  <a:prstClr val="black"/>
                </a:solidFill>
                <a:latin typeface="Trebuchet MS"/>
              </a:rPr>
              <a:t>BaseClass</a:t>
            </a:r>
            <a:r>
              <a:rPr lang="en-US" dirty="0">
                <a:solidFill>
                  <a:prstClr val="black"/>
                </a:solidFill>
                <a:latin typeface="Trebuchet MS"/>
              </a:rPr>
              <a:t>  </a:t>
            </a:r>
          </a:p>
          <a:p>
            <a:pPr>
              <a:buClr>
                <a:srgbClr val="B13F9A"/>
              </a:buClr>
            </a:pPr>
            <a:r>
              <a:rPr lang="en-US" dirty="0">
                <a:solidFill>
                  <a:prstClr val="black"/>
                </a:solidFill>
                <a:latin typeface="Trebuchet MS"/>
              </a:rPr>
              <a:t> {</a:t>
            </a:r>
          </a:p>
          <a:p>
            <a:pPr>
              <a:buClr>
                <a:srgbClr val="B13F9A"/>
              </a:buClr>
            </a:pPr>
            <a:r>
              <a:rPr lang="en-US" dirty="0">
                <a:solidFill>
                  <a:prstClr val="black"/>
                </a:solidFill>
                <a:latin typeface="Trebuchet MS"/>
              </a:rPr>
              <a:t>       </a:t>
            </a:r>
            <a:r>
              <a:rPr lang="he-IL" dirty="0">
                <a:solidFill>
                  <a:prstClr val="black"/>
                </a:solidFill>
                <a:latin typeface="Trebuchet MS"/>
                <a:cs typeface="Gisha" panose="020B0502040204020203" pitchFamily="34" charset="-79"/>
              </a:rPr>
              <a:t> </a:t>
            </a:r>
            <a:r>
              <a:rPr lang="en-US" dirty="0">
                <a:solidFill>
                  <a:prstClr val="black"/>
                </a:solidFill>
                <a:latin typeface="Trebuchet MS"/>
              </a:rPr>
              <a:t>public </a:t>
            </a:r>
            <a:r>
              <a:rPr lang="en-US" b="1" dirty="0">
                <a:solidFill>
                  <a:prstClr val="black"/>
                </a:solidFill>
                <a:latin typeface="Trebuchet MS"/>
              </a:rPr>
              <a:t>Member</a:t>
            </a:r>
            <a:r>
              <a:rPr lang="en-US" dirty="0">
                <a:solidFill>
                  <a:prstClr val="black"/>
                </a:solidFill>
                <a:latin typeface="Trebuchet MS"/>
              </a:rPr>
              <a:t> m3 = new Member("instance member of </a:t>
            </a:r>
            <a:r>
              <a:rPr lang="en-US" dirty="0" err="1">
                <a:solidFill>
                  <a:prstClr val="black"/>
                </a:solidFill>
                <a:latin typeface="Trebuchet MS"/>
              </a:rPr>
              <a:t>BaseClass</a:t>
            </a:r>
            <a:r>
              <a:rPr lang="en-US" dirty="0">
                <a:solidFill>
                  <a:prstClr val="black"/>
                </a:solidFill>
                <a:latin typeface="Trebuchet MS"/>
              </a:rPr>
              <a:t>");</a:t>
            </a:r>
          </a:p>
          <a:p>
            <a:pPr>
              <a:buClr>
                <a:srgbClr val="B13F9A"/>
              </a:buClr>
            </a:pPr>
            <a:r>
              <a:rPr lang="en-US" dirty="0">
                <a:solidFill>
                  <a:prstClr val="black"/>
                </a:solidFill>
                <a:latin typeface="Trebuchet MS"/>
              </a:rPr>
              <a:t>        </a:t>
            </a:r>
            <a:r>
              <a:rPr lang="he-IL" dirty="0">
                <a:solidFill>
                  <a:prstClr val="black"/>
                </a:solidFill>
                <a:latin typeface="Trebuchet MS"/>
                <a:cs typeface="Gisha" panose="020B0502040204020203" pitchFamily="34" charset="-79"/>
              </a:rPr>
              <a:t> </a:t>
            </a:r>
            <a:r>
              <a:rPr lang="en-US" b="1" dirty="0">
                <a:solidFill>
                  <a:prstClr val="black"/>
                </a:solidFill>
                <a:latin typeface="Trebuchet MS"/>
              </a:rPr>
              <a:t>static</a:t>
            </a:r>
            <a:r>
              <a:rPr lang="en-US" dirty="0">
                <a:solidFill>
                  <a:prstClr val="black"/>
                </a:solidFill>
                <a:latin typeface="Trebuchet MS"/>
              </a:rPr>
              <a:t> public </a:t>
            </a:r>
            <a:r>
              <a:rPr lang="en-US" b="1" dirty="0">
                <a:solidFill>
                  <a:prstClr val="black"/>
                </a:solidFill>
                <a:latin typeface="Trebuchet MS"/>
              </a:rPr>
              <a:t>Member</a:t>
            </a:r>
            <a:r>
              <a:rPr lang="en-US" dirty="0">
                <a:solidFill>
                  <a:prstClr val="black"/>
                </a:solidFill>
                <a:latin typeface="Trebuchet MS"/>
              </a:rPr>
              <a:t> m4 = new Member("static member of </a:t>
            </a:r>
            <a:r>
              <a:rPr lang="en-US" dirty="0" err="1">
                <a:solidFill>
                  <a:prstClr val="black"/>
                </a:solidFill>
                <a:latin typeface="Trebuchet MS"/>
              </a:rPr>
              <a:t>BaseClass</a:t>
            </a:r>
            <a:r>
              <a:rPr lang="en-US" dirty="0">
                <a:solidFill>
                  <a:prstClr val="black"/>
                </a:solidFill>
                <a:latin typeface="Trebuchet MS"/>
              </a:rPr>
              <a:t>");</a:t>
            </a:r>
          </a:p>
          <a:p>
            <a:pPr>
              <a:buClr>
                <a:srgbClr val="B13F9A"/>
              </a:buClr>
            </a:pPr>
            <a:r>
              <a:rPr lang="en-US" dirty="0">
                <a:solidFill>
                  <a:prstClr val="black"/>
                </a:solidFill>
                <a:latin typeface="Trebuchet MS"/>
              </a:rPr>
              <a:t>        public </a:t>
            </a:r>
            <a:r>
              <a:rPr lang="en-US" dirty="0" err="1">
                <a:solidFill>
                  <a:prstClr val="black"/>
                </a:solidFill>
                <a:latin typeface="Trebuchet MS"/>
              </a:rPr>
              <a:t>BaseClass</a:t>
            </a:r>
            <a:r>
              <a:rPr lang="en-US" dirty="0">
                <a:solidFill>
                  <a:prstClr val="black"/>
                </a:solidFill>
                <a:latin typeface="Trebuchet MS"/>
              </a:rPr>
              <a:t>()</a:t>
            </a:r>
          </a:p>
          <a:p>
            <a:pPr>
              <a:buClr>
                <a:srgbClr val="B13F9A"/>
              </a:buClr>
            </a:pPr>
            <a:r>
              <a:rPr lang="en-US" dirty="0">
                <a:solidFill>
                  <a:prstClr val="black"/>
                </a:solidFill>
                <a:latin typeface="Trebuchet MS"/>
              </a:rPr>
              <a:t>        {</a:t>
            </a:r>
          </a:p>
          <a:p>
            <a:pPr>
              <a:buClr>
                <a:srgbClr val="B13F9A"/>
              </a:buClr>
            </a:pPr>
            <a:r>
              <a:rPr lang="en-US" dirty="0">
                <a:solidFill>
                  <a:prstClr val="black"/>
                </a:solidFill>
                <a:latin typeface="Trebuchet MS"/>
              </a:rPr>
              <a:t>            </a:t>
            </a:r>
            <a:r>
              <a:rPr lang="en-US" dirty="0" err="1">
                <a:solidFill>
                  <a:prstClr val="black"/>
                </a:solidFill>
                <a:latin typeface="Trebuchet MS"/>
              </a:rPr>
              <a:t>Console.WriteLine</a:t>
            </a:r>
            <a:r>
              <a:rPr lang="en-US" dirty="0">
                <a:solidFill>
                  <a:prstClr val="black"/>
                </a:solidFill>
                <a:latin typeface="Trebuchet MS"/>
              </a:rPr>
              <a:t>("Hello from </a:t>
            </a:r>
            <a:r>
              <a:rPr lang="en-US" dirty="0" err="1">
                <a:solidFill>
                  <a:prstClr val="black"/>
                </a:solidFill>
                <a:latin typeface="Trebuchet MS"/>
              </a:rPr>
              <a:t>BaseClass</a:t>
            </a:r>
            <a:r>
              <a:rPr lang="en-US" dirty="0">
                <a:solidFill>
                  <a:prstClr val="black"/>
                </a:solidFill>
                <a:latin typeface="Trebuchet MS"/>
              </a:rPr>
              <a:t> instance constructor");</a:t>
            </a:r>
          </a:p>
          <a:p>
            <a:pPr>
              <a:buClr>
                <a:srgbClr val="B13F9A"/>
              </a:buClr>
            </a:pPr>
            <a:r>
              <a:rPr lang="en-US" dirty="0">
                <a:solidFill>
                  <a:prstClr val="black"/>
                </a:solidFill>
                <a:latin typeface="Trebuchet MS"/>
              </a:rPr>
              <a:t>        }</a:t>
            </a:r>
          </a:p>
          <a:p>
            <a:pPr>
              <a:buClr>
                <a:srgbClr val="B13F9A"/>
              </a:buClr>
            </a:pPr>
            <a:r>
              <a:rPr lang="en-US" dirty="0">
                <a:solidFill>
                  <a:prstClr val="black"/>
                </a:solidFill>
                <a:latin typeface="Trebuchet MS"/>
              </a:rPr>
              <a:t>        static </a:t>
            </a:r>
            <a:r>
              <a:rPr lang="en-US" dirty="0" err="1">
                <a:solidFill>
                  <a:prstClr val="black"/>
                </a:solidFill>
                <a:latin typeface="Trebuchet MS"/>
              </a:rPr>
              <a:t>BaseClass</a:t>
            </a:r>
            <a:r>
              <a:rPr lang="en-US" dirty="0">
                <a:solidFill>
                  <a:prstClr val="black"/>
                </a:solidFill>
                <a:latin typeface="Trebuchet MS"/>
              </a:rPr>
              <a:t>()</a:t>
            </a:r>
          </a:p>
          <a:p>
            <a:pPr>
              <a:buClr>
                <a:srgbClr val="B13F9A"/>
              </a:buClr>
            </a:pPr>
            <a:r>
              <a:rPr lang="en-US" dirty="0">
                <a:solidFill>
                  <a:prstClr val="black"/>
                </a:solidFill>
                <a:latin typeface="Trebuchet MS"/>
              </a:rPr>
              <a:t>        {</a:t>
            </a:r>
          </a:p>
          <a:p>
            <a:pPr>
              <a:buClr>
                <a:srgbClr val="B13F9A"/>
              </a:buClr>
            </a:pPr>
            <a:r>
              <a:rPr lang="en-US" dirty="0">
                <a:solidFill>
                  <a:prstClr val="black"/>
                </a:solidFill>
                <a:latin typeface="Trebuchet MS"/>
              </a:rPr>
              <a:t>            </a:t>
            </a:r>
            <a:r>
              <a:rPr lang="en-US" dirty="0" err="1">
                <a:solidFill>
                  <a:prstClr val="black"/>
                </a:solidFill>
                <a:latin typeface="Trebuchet MS"/>
              </a:rPr>
              <a:t>Console.WriteLine</a:t>
            </a:r>
            <a:r>
              <a:rPr lang="en-US" dirty="0">
                <a:solidFill>
                  <a:prstClr val="black"/>
                </a:solidFill>
                <a:latin typeface="Trebuchet MS"/>
              </a:rPr>
              <a:t>("Hello from </a:t>
            </a:r>
            <a:r>
              <a:rPr lang="en-US" dirty="0" err="1">
                <a:solidFill>
                  <a:prstClr val="black"/>
                </a:solidFill>
                <a:latin typeface="Trebuchet MS"/>
              </a:rPr>
              <a:t>BaseClass</a:t>
            </a:r>
            <a:r>
              <a:rPr lang="en-US" dirty="0">
                <a:solidFill>
                  <a:prstClr val="black"/>
                </a:solidFill>
                <a:latin typeface="Trebuchet MS"/>
              </a:rPr>
              <a:t> static constructor");</a:t>
            </a:r>
          </a:p>
          <a:p>
            <a:pPr>
              <a:buClr>
                <a:srgbClr val="B13F9A"/>
              </a:buClr>
            </a:pPr>
            <a:r>
              <a:rPr lang="en-US" dirty="0">
                <a:solidFill>
                  <a:prstClr val="black"/>
                </a:solidFill>
                <a:latin typeface="Trebuchet MS"/>
              </a:rPr>
              <a:t>        }</a:t>
            </a:r>
          </a:p>
          <a:p>
            <a:pPr>
              <a:buClr>
                <a:srgbClr val="B13F9A"/>
              </a:buClr>
            </a:pPr>
            <a:r>
              <a:rPr lang="en-US" dirty="0">
                <a:solidFill>
                  <a:prstClr val="black"/>
                </a:solidFill>
                <a:latin typeface="Trebuchet MS"/>
              </a:rPr>
              <a:t> }</a:t>
            </a:r>
          </a:p>
        </p:txBody>
      </p:sp>
      <p:sp>
        <p:nvSpPr>
          <p:cNvPr id="3" name="Content Placeholder 2"/>
          <p:cNvSpPr>
            <a:spLocks noGrp="1"/>
          </p:cNvSpPr>
          <p:nvPr>
            <p:ph idx="1"/>
          </p:nvPr>
        </p:nvSpPr>
        <p:spPr>
          <a:xfrm>
            <a:off x="4583832" y="1124744"/>
            <a:ext cx="5635724" cy="2124946"/>
          </a:xfrm>
        </p:spPr>
        <p:style>
          <a:lnRef idx="2">
            <a:schemeClr val="accent6"/>
          </a:lnRef>
          <a:fillRef idx="1">
            <a:schemeClr val="lt1"/>
          </a:fillRef>
          <a:effectRef idx="0">
            <a:schemeClr val="accent6"/>
          </a:effectRef>
          <a:fontRef idx="minor">
            <a:schemeClr val="dk1"/>
          </a:fontRef>
        </p:style>
        <p:txBody>
          <a:bodyPr>
            <a:noAutofit/>
          </a:bodyPr>
          <a:lstStyle/>
          <a:p>
            <a:pPr marL="0" indent="0" algn="l" rtl="0">
              <a:buNone/>
            </a:pPr>
            <a:r>
              <a:rPr lang="en-US" sz="1400" dirty="0"/>
              <a:t>public class </a:t>
            </a:r>
            <a:r>
              <a:rPr lang="en-US" sz="1400" b="1" dirty="0"/>
              <a:t>Member</a:t>
            </a:r>
          </a:p>
          <a:p>
            <a:pPr marL="0" indent="0" algn="l" rtl="0">
              <a:buNone/>
            </a:pPr>
            <a:r>
              <a:rPr lang="en-US" sz="1400" dirty="0"/>
              <a:t>{</a:t>
            </a:r>
          </a:p>
          <a:p>
            <a:pPr marL="0" indent="0" algn="l" rtl="0">
              <a:buNone/>
            </a:pPr>
            <a:r>
              <a:rPr lang="en-US" sz="1400" dirty="0"/>
              <a:t>        public Member(string who)</a:t>
            </a:r>
          </a:p>
          <a:p>
            <a:pPr marL="0" indent="0" algn="l" rtl="0">
              <a:buNone/>
            </a:pPr>
            <a:r>
              <a:rPr lang="en-US" sz="1400" dirty="0"/>
              <a:t>        {</a:t>
            </a:r>
          </a:p>
          <a:p>
            <a:pPr marL="0" indent="0" algn="l" rtl="0">
              <a:buNone/>
            </a:pPr>
            <a:r>
              <a:rPr lang="en-US" sz="1400" dirty="0"/>
              <a:t>            </a:t>
            </a:r>
            <a:r>
              <a:rPr lang="en-US" sz="1400" dirty="0" err="1"/>
              <a:t>Console.WriteLine</a:t>
            </a:r>
            <a:r>
              <a:rPr lang="en-US" sz="1400" dirty="0"/>
              <a:t>(</a:t>
            </a:r>
            <a:r>
              <a:rPr lang="en-US" sz="1400" dirty="0" err="1"/>
              <a:t>string.Format</a:t>
            </a:r>
            <a:r>
              <a:rPr lang="en-US" sz="1400" dirty="0"/>
              <a:t>("Hello from a {0}", who));</a:t>
            </a:r>
          </a:p>
          <a:p>
            <a:pPr marL="0" indent="0" algn="l" rtl="0">
              <a:buNone/>
            </a:pPr>
            <a:r>
              <a:rPr lang="en-US" sz="1400" dirty="0"/>
              <a:t>        }</a:t>
            </a:r>
          </a:p>
          <a:p>
            <a:pPr marL="0" indent="0" algn="l" rtl="0">
              <a:buNone/>
            </a:pPr>
            <a:r>
              <a:rPr lang="en-US" sz="1400" dirty="0"/>
              <a:t>}</a:t>
            </a:r>
            <a:endParaRPr lang="he-IL" altLang="he-IL" sz="1400" dirty="0">
              <a:latin typeface="Arial" charset="0"/>
              <a:cs typeface="Arial" charset="0"/>
            </a:endParaRPr>
          </a:p>
          <a:p>
            <a:pPr marL="0" indent="0" algn="l" rtl="0">
              <a:buNone/>
            </a:pPr>
            <a:endParaRPr lang="he-IL" sz="1400" dirty="0"/>
          </a:p>
        </p:txBody>
      </p:sp>
      <p:sp>
        <p:nvSpPr>
          <p:cNvPr id="6" name="Thought Bubble: Cloud 5">
            <a:extLst>
              <a:ext uri="{FF2B5EF4-FFF2-40B4-BE49-F238E27FC236}">
                <a16:creationId xmlns:a16="http://schemas.microsoft.com/office/drawing/2014/main" id="{004C6BFF-71A6-4597-8A63-6B67BF60BBDB}"/>
              </a:ext>
            </a:extLst>
          </p:cNvPr>
          <p:cNvSpPr/>
          <p:nvPr/>
        </p:nvSpPr>
        <p:spPr>
          <a:xfrm>
            <a:off x="8400256" y="4040531"/>
            <a:ext cx="2160240" cy="1440160"/>
          </a:xfrm>
          <a:prstGeom prst="cloudCallout">
            <a:avLst>
              <a:gd name="adj1" fmla="val 25403"/>
              <a:gd name="adj2" fmla="val 73902"/>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
        <p:nvSpPr>
          <p:cNvPr id="7" name="חץ ימינה 6">
            <a:extLst>
              <a:ext uri="{FF2B5EF4-FFF2-40B4-BE49-F238E27FC236}">
                <a16:creationId xmlns:a16="http://schemas.microsoft.com/office/drawing/2014/main" id="{2BF49CC7-8E21-4D54-BF51-7116915B4472}"/>
              </a:ext>
            </a:extLst>
          </p:cNvPr>
          <p:cNvSpPr/>
          <p:nvPr/>
        </p:nvSpPr>
        <p:spPr>
          <a:xfrm>
            <a:off x="2135560" y="1700809"/>
            <a:ext cx="2664296" cy="1035567"/>
          </a:xfrm>
          <a:prstGeom prst="rightArrow">
            <a:avLst>
              <a:gd name="adj1" fmla="val 50000"/>
              <a:gd name="adj2" fmla="val 3195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white"/>
                </a:solidFill>
                <a:latin typeface="Trebuchet MS"/>
                <a:cs typeface="Gisha" panose="020B0502040204020203" pitchFamily="34" charset="-79"/>
              </a:rPr>
              <a:t>מחלקת עזר לצורך הדפסה בכל יצירת שדה</a:t>
            </a:r>
          </a:p>
        </p:txBody>
      </p:sp>
    </p:spTree>
    <p:extLst>
      <p:ext uri="{BB962C8B-B14F-4D97-AF65-F5344CB8AC3E}">
        <p14:creationId xmlns:p14="http://schemas.microsoft.com/office/powerpoint/2010/main" val="302781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690006"/>
            <a:ext cx="6840760" cy="3874008"/>
          </a:xfrm>
        </p:spPr>
        <p:style>
          <a:lnRef idx="2">
            <a:schemeClr val="accent1"/>
          </a:lnRef>
          <a:fillRef idx="1">
            <a:schemeClr val="lt1"/>
          </a:fillRef>
          <a:effectRef idx="0">
            <a:schemeClr val="accent1"/>
          </a:effectRef>
          <a:fontRef idx="minor">
            <a:schemeClr val="dk1"/>
          </a:fontRef>
        </p:style>
        <p:txBody>
          <a:bodyPr vert="horz">
            <a:noAutofit/>
          </a:bodyPr>
          <a:lstStyle/>
          <a:p>
            <a:pPr marL="0" indent="0" algn="l" rtl="0">
              <a:buNone/>
            </a:pPr>
            <a:r>
              <a:rPr lang="en-US" sz="1400" dirty="0"/>
              <a:t>public class </a:t>
            </a:r>
            <a:r>
              <a:rPr lang="en-US" sz="1400" b="1" dirty="0" err="1"/>
              <a:t>DerivedClass</a:t>
            </a:r>
            <a:r>
              <a:rPr lang="en-US" sz="1400" dirty="0"/>
              <a:t> : </a:t>
            </a:r>
            <a:r>
              <a:rPr lang="en-US" sz="1400" b="1" dirty="0" err="1"/>
              <a:t>BaseClass</a:t>
            </a:r>
            <a:endParaRPr lang="en-US" sz="1400" b="1" dirty="0"/>
          </a:p>
          <a:p>
            <a:pPr marL="0" indent="0" algn="l" rtl="0">
              <a:buNone/>
            </a:pPr>
            <a:r>
              <a:rPr lang="en-US" sz="1400" dirty="0"/>
              <a:t> {</a:t>
            </a:r>
          </a:p>
          <a:p>
            <a:pPr marL="0" indent="0" algn="l" rtl="0">
              <a:buNone/>
            </a:pPr>
            <a:r>
              <a:rPr lang="en-US" sz="1400" dirty="0"/>
              <a:t>        public </a:t>
            </a:r>
            <a:r>
              <a:rPr lang="en-US" sz="1400" b="1" dirty="0"/>
              <a:t>Member</a:t>
            </a:r>
            <a:r>
              <a:rPr lang="en-US" sz="1400" dirty="0"/>
              <a:t> m2 = new Member("instance member of </a:t>
            </a:r>
            <a:r>
              <a:rPr lang="en-US" sz="1400" dirty="0" err="1"/>
              <a:t>DerivedClass</a:t>
            </a:r>
            <a:r>
              <a:rPr lang="en-US" sz="1400" dirty="0"/>
              <a:t>");</a:t>
            </a:r>
          </a:p>
          <a:p>
            <a:pPr marL="0" indent="0" algn="l" rtl="0">
              <a:buNone/>
            </a:pPr>
            <a:r>
              <a:rPr lang="en-US" sz="1400" dirty="0"/>
              <a:t>        </a:t>
            </a:r>
            <a:r>
              <a:rPr lang="en-US" sz="1400" b="1" dirty="0"/>
              <a:t>static</a:t>
            </a:r>
            <a:r>
              <a:rPr lang="en-US" sz="1400" dirty="0"/>
              <a:t> public </a:t>
            </a:r>
            <a:r>
              <a:rPr lang="en-US" sz="1400" b="1" dirty="0"/>
              <a:t>Member</a:t>
            </a:r>
            <a:r>
              <a:rPr lang="en-US" sz="1400" dirty="0"/>
              <a:t> m1 = new Member("static member of </a:t>
            </a:r>
            <a:r>
              <a:rPr lang="en-US" sz="1400" dirty="0" err="1"/>
              <a:t>DerivedClass</a:t>
            </a:r>
            <a:r>
              <a:rPr lang="en-US" sz="1400" dirty="0"/>
              <a:t>");</a:t>
            </a:r>
          </a:p>
          <a:p>
            <a:pPr marL="0" indent="0" algn="l" rtl="0">
              <a:buNone/>
            </a:pPr>
            <a:r>
              <a:rPr lang="en-US" sz="1400" dirty="0"/>
              <a:t>        public </a:t>
            </a:r>
            <a:r>
              <a:rPr lang="en-US" sz="1400" dirty="0" err="1"/>
              <a:t>DerivedClass</a:t>
            </a:r>
            <a:r>
              <a:rPr lang="en-US" sz="1400" dirty="0"/>
              <a:t>()</a:t>
            </a:r>
          </a:p>
          <a:p>
            <a:pPr marL="0" indent="0" algn="l" rtl="0">
              <a:buNone/>
            </a:pPr>
            <a:r>
              <a:rPr lang="en-US" sz="1400" dirty="0"/>
              <a:t>        {</a:t>
            </a:r>
          </a:p>
          <a:p>
            <a:pPr marL="0" indent="0" algn="l" rtl="0">
              <a:buNone/>
            </a:pPr>
            <a:r>
              <a:rPr lang="en-US" sz="1400" dirty="0"/>
              <a:t>            </a:t>
            </a:r>
            <a:r>
              <a:rPr lang="en-US" sz="1400" dirty="0" err="1"/>
              <a:t>Console.WriteLine</a:t>
            </a:r>
            <a:r>
              <a:rPr lang="en-US" sz="1400" dirty="0"/>
              <a:t>("Hello from </a:t>
            </a:r>
            <a:r>
              <a:rPr lang="en-US" sz="1400" dirty="0" err="1"/>
              <a:t>DerivedClass</a:t>
            </a:r>
            <a:r>
              <a:rPr lang="en-US" sz="1400" dirty="0"/>
              <a:t> instance constructor");</a:t>
            </a:r>
          </a:p>
          <a:p>
            <a:pPr marL="0" indent="0" algn="l" rtl="0">
              <a:buNone/>
            </a:pPr>
            <a:r>
              <a:rPr lang="en-US" sz="1400" dirty="0"/>
              <a:t>        }</a:t>
            </a:r>
          </a:p>
          <a:p>
            <a:pPr marL="0" indent="0" algn="l" rtl="0">
              <a:buNone/>
            </a:pPr>
            <a:r>
              <a:rPr lang="en-US" sz="1400" dirty="0"/>
              <a:t>        </a:t>
            </a:r>
            <a:r>
              <a:rPr lang="en-US" sz="1400" b="1" dirty="0"/>
              <a:t>static</a:t>
            </a:r>
            <a:r>
              <a:rPr lang="en-US" sz="1400" dirty="0"/>
              <a:t> </a:t>
            </a:r>
            <a:r>
              <a:rPr lang="en-US" sz="1400" dirty="0" err="1"/>
              <a:t>DerivedClass</a:t>
            </a:r>
            <a:r>
              <a:rPr lang="en-US" sz="1400" dirty="0"/>
              <a:t>()</a:t>
            </a:r>
          </a:p>
          <a:p>
            <a:pPr marL="0" indent="0" algn="l" rtl="0">
              <a:buNone/>
            </a:pPr>
            <a:r>
              <a:rPr lang="en-US" sz="1400" dirty="0"/>
              <a:t>        {   </a:t>
            </a:r>
            <a:r>
              <a:rPr lang="en-US" sz="1400" dirty="0" err="1"/>
              <a:t>Console.WriteLine</a:t>
            </a:r>
            <a:r>
              <a:rPr lang="en-US" sz="1400" dirty="0"/>
              <a:t>("Hello from </a:t>
            </a:r>
            <a:r>
              <a:rPr lang="en-US" sz="1400" dirty="0" err="1"/>
              <a:t>DerivedClass</a:t>
            </a:r>
            <a:r>
              <a:rPr lang="en-US" sz="1400" dirty="0"/>
              <a:t> static constructor");   }</a:t>
            </a:r>
          </a:p>
          <a:p>
            <a:pPr marL="0" indent="0" algn="l" rtl="0">
              <a:buNone/>
            </a:pPr>
            <a:r>
              <a:rPr lang="en-US" sz="1400" dirty="0"/>
              <a:t> }</a:t>
            </a:r>
          </a:p>
          <a:p>
            <a:pPr marL="0" indent="0" algn="l" rtl="0">
              <a:buNone/>
            </a:pPr>
            <a:endParaRPr lang="he-IL" altLang="he-IL" sz="1400" dirty="0"/>
          </a:p>
          <a:p>
            <a:pPr marL="0" indent="0" algn="l" rtl="0">
              <a:buNone/>
            </a:pPr>
            <a:endParaRPr lang="he-IL" sz="1400" dirty="0"/>
          </a:p>
        </p:txBody>
      </p:sp>
      <p:sp>
        <p:nvSpPr>
          <p:cNvPr id="4" name="Rectangle 2"/>
          <p:cNvSpPr>
            <a:spLocks noGrp="1" noChangeArrowheads="1"/>
          </p:cNvSpPr>
          <p:nvPr>
            <p:ph type="title"/>
          </p:nvPr>
        </p:nvSpPr>
        <p:spPr>
          <a:xfrm>
            <a:off x="2207568" y="22673"/>
            <a:ext cx="7239000" cy="612068"/>
          </a:xfrm>
        </p:spPr>
        <p:txBody>
          <a:bodyPr/>
          <a:lstStyle/>
          <a:p>
            <a:pPr algn="ctr" eaLnBrk="1" hangingPunct="1"/>
            <a:r>
              <a:rPr lang="he-IL" altLang="he-IL" dirty="0"/>
              <a:t>סדר הבניה והאתחול</a:t>
            </a:r>
            <a:endParaRPr lang="en-US" altLang="he-IL" dirty="0"/>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202</a:t>
            </a:fld>
            <a:endParaRPr lang="he-IL">
              <a:solidFill>
                <a:srgbClr val="B13F9A"/>
              </a:solidFill>
              <a:latin typeface="Trebuchet MS"/>
              <a:cs typeface="Gisha" panose="020B0502040204020203" pitchFamily="34" charset="-79"/>
            </a:endParaRPr>
          </a:p>
        </p:txBody>
      </p:sp>
      <p:sp>
        <p:nvSpPr>
          <p:cNvPr id="6" name="Content Placeholder 2">
            <a:extLst>
              <a:ext uri="{FF2B5EF4-FFF2-40B4-BE49-F238E27FC236}">
                <a16:creationId xmlns:a16="http://schemas.microsoft.com/office/drawing/2014/main" id="{0D9C8254-EFA5-40D3-900A-345A844040BC}"/>
              </a:ext>
            </a:extLst>
          </p:cNvPr>
          <p:cNvSpPr txBox="1">
            <a:spLocks/>
          </p:cNvSpPr>
          <p:nvPr/>
        </p:nvSpPr>
        <p:spPr>
          <a:xfrm>
            <a:off x="2359377" y="3967872"/>
            <a:ext cx="3744416" cy="2671777"/>
          </a:xfrm>
          <a:prstGeom prst="rect">
            <a:avLst/>
          </a:prstGeom>
        </p:spPr>
        <p:style>
          <a:lnRef idx="2">
            <a:schemeClr val="accent6"/>
          </a:lnRef>
          <a:fillRef idx="1">
            <a:schemeClr val="lt1"/>
          </a:fillRef>
          <a:effectRef idx="0">
            <a:schemeClr val="accent6"/>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marL="0" indent="0" algn="l" rtl="0">
              <a:buClr>
                <a:srgbClr val="B13F9A"/>
              </a:buClr>
              <a:buNone/>
            </a:pPr>
            <a:r>
              <a:rPr lang="en-US" sz="1200" dirty="0">
                <a:solidFill>
                  <a:prstClr val="black"/>
                </a:solidFill>
                <a:latin typeface="Trebuchet MS"/>
              </a:rPr>
              <a:t>class </a:t>
            </a:r>
            <a:r>
              <a:rPr lang="en-US" sz="1200" b="1" dirty="0" err="1">
                <a:solidFill>
                  <a:prstClr val="black"/>
                </a:solidFill>
                <a:latin typeface="Trebuchet MS"/>
              </a:rPr>
              <a:t>InitializationOrder</a:t>
            </a:r>
            <a:endParaRPr lang="en-US" sz="1200" b="1" dirty="0">
              <a:solidFill>
                <a:prstClr val="black"/>
              </a:solidFill>
              <a:latin typeface="Trebuchet MS"/>
            </a:endParaRPr>
          </a:p>
          <a:p>
            <a:pPr marL="0" indent="0" algn="l" rtl="0">
              <a:buClr>
                <a:srgbClr val="B13F9A"/>
              </a:buClr>
              <a:buNone/>
            </a:pPr>
            <a:r>
              <a:rPr lang="en-US" sz="1200" dirty="0">
                <a:solidFill>
                  <a:prstClr val="black"/>
                </a:solidFill>
                <a:latin typeface="Trebuchet MS"/>
              </a:rPr>
              <a:t> {</a:t>
            </a:r>
          </a:p>
          <a:p>
            <a:pPr marL="0" indent="0" algn="l" rtl="0">
              <a:buClr>
                <a:srgbClr val="B13F9A"/>
              </a:buClr>
              <a:buNone/>
            </a:pPr>
            <a:r>
              <a:rPr lang="en-US" sz="1200" dirty="0">
                <a:solidFill>
                  <a:prstClr val="black"/>
                </a:solidFill>
                <a:latin typeface="Trebuchet MS"/>
              </a:rPr>
              <a:t>        static void Main(string[] </a:t>
            </a:r>
            <a:r>
              <a:rPr lang="en-US" sz="1200" dirty="0" err="1">
                <a:solidFill>
                  <a:prstClr val="black"/>
                </a:solidFill>
                <a:latin typeface="Trebuchet MS"/>
              </a:rPr>
              <a:t>args</a:t>
            </a:r>
            <a:r>
              <a:rPr lang="en-US" sz="1200" dirty="0">
                <a:solidFill>
                  <a:prstClr val="black"/>
                </a:solidFill>
                <a:latin typeface="Trebuchet MS"/>
              </a:rPr>
              <a:t>) </a:t>
            </a:r>
          </a:p>
          <a:p>
            <a:pPr marL="0" indent="0" algn="l" rtl="0">
              <a:buClr>
                <a:srgbClr val="B13F9A"/>
              </a:buClr>
              <a:buNone/>
            </a:pPr>
            <a:r>
              <a:rPr lang="en-US" sz="1200" dirty="0">
                <a:solidFill>
                  <a:prstClr val="black"/>
                </a:solidFill>
                <a:latin typeface="Trebuchet MS"/>
              </a:rPr>
              <a:t>       {</a:t>
            </a:r>
          </a:p>
          <a:p>
            <a:pPr marL="0" indent="0" algn="l" rtl="0">
              <a:buClr>
                <a:srgbClr val="B13F9A"/>
              </a:buClr>
              <a:buNone/>
            </a:pPr>
            <a:r>
              <a:rPr lang="en-US" sz="1200" dirty="0">
                <a:solidFill>
                  <a:prstClr val="black"/>
                </a:solidFill>
                <a:latin typeface="Trebuchet MS"/>
              </a:rPr>
              <a:t>            </a:t>
            </a:r>
            <a:r>
              <a:rPr lang="en-US" sz="1200" dirty="0" err="1">
                <a:solidFill>
                  <a:prstClr val="black"/>
                </a:solidFill>
                <a:latin typeface="Trebuchet MS"/>
              </a:rPr>
              <a:t>BaseClass</a:t>
            </a:r>
            <a:r>
              <a:rPr lang="en-US" sz="1200" dirty="0">
                <a:solidFill>
                  <a:prstClr val="black"/>
                </a:solidFill>
                <a:latin typeface="Trebuchet MS"/>
              </a:rPr>
              <a:t> </a:t>
            </a:r>
            <a:r>
              <a:rPr lang="en-US" sz="1200" dirty="0" err="1">
                <a:solidFill>
                  <a:prstClr val="black"/>
                </a:solidFill>
                <a:latin typeface="Trebuchet MS"/>
              </a:rPr>
              <a:t>bc</a:t>
            </a:r>
            <a:r>
              <a:rPr lang="en-US" sz="1200" dirty="0">
                <a:solidFill>
                  <a:prstClr val="black"/>
                </a:solidFill>
                <a:latin typeface="Trebuchet MS"/>
              </a:rPr>
              <a:t> = new </a:t>
            </a:r>
            <a:r>
              <a:rPr lang="en-US" sz="1200" dirty="0" err="1">
                <a:solidFill>
                  <a:prstClr val="black"/>
                </a:solidFill>
                <a:latin typeface="Trebuchet MS"/>
              </a:rPr>
              <a:t>BaseClass</a:t>
            </a:r>
            <a:r>
              <a:rPr lang="en-US" sz="1200" dirty="0">
                <a:solidFill>
                  <a:prstClr val="black"/>
                </a:solidFill>
                <a:latin typeface="Trebuchet MS"/>
              </a:rPr>
              <a:t>();</a:t>
            </a:r>
          </a:p>
          <a:p>
            <a:pPr marL="0" indent="0" algn="l" rtl="0">
              <a:buClr>
                <a:srgbClr val="B13F9A"/>
              </a:buClr>
              <a:buNone/>
            </a:pPr>
            <a:r>
              <a:rPr lang="en-US" sz="1200" dirty="0">
                <a:solidFill>
                  <a:prstClr val="black"/>
                </a:solidFill>
                <a:latin typeface="Trebuchet MS"/>
              </a:rPr>
              <a:t>            </a:t>
            </a:r>
            <a:r>
              <a:rPr lang="en-US" sz="1200" dirty="0" err="1">
                <a:solidFill>
                  <a:prstClr val="black"/>
                </a:solidFill>
                <a:latin typeface="Trebuchet MS"/>
              </a:rPr>
              <a:t>Console.WriteLine</a:t>
            </a:r>
            <a:r>
              <a:rPr lang="en-US" sz="1200" dirty="0">
                <a:solidFill>
                  <a:prstClr val="black"/>
                </a:solidFill>
                <a:latin typeface="Trebuchet MS"/>
              </a:rPr>
              <a:t>("--------------------");</a:t>
            </a:r>
          </a:p>
          <a:p>
            <a:pPr marL="0" indent="0" algn="l" rtl="0">
              <a:buClr>
                <a:srgbClr val="B13F9A"/>
              </a:buClr>
              <a:buNone/>
            </a:pPr>
            <a:r>
              <a:rPr lang="en-US" sz="1200" dirty="0">
                <a:solidFill>
                  <a:prstClr val="black"/>
                </a:solidFill>
                <a:latin typeface="Trebuchet MS"/>
              </a:rPr>
              <a:t>            </a:t>
            </a:r>
            <a:r>
              <a:rPr lang="en-US" sz="1200" dirty="0" err="1">
                <a:solidFill>
                  <a:prstClr val="black"/>
                </a:solidFill>
                <a:latin typeface="Trebuchet MS"/>
              </a:rPr>
              <a:t>DerivedClass</a:t>
            </a:r>
            <a:r>
              <a:rPr lang="en-US" sz="1200" dirty="0">
                <a:solidFill>
                  <a:prstClr val="black"/>
                </a:solidFill>
                <a:latin typeface="Trebuchet MS"/>
              </a:rPr>
              <a:t> obj = new </a:t>
            </a:r>
            <a:r>
              <a:rPr lang="en-US" sz="1200" dirty="0" err="1">
                <a:solidFill>
                  <a:prstClr val="black"/>
                </a:solidFill>
                <a:latin typeface="Trebuchet MS"/>
              </a:rPr>
              <a:t>DerivedClass</a:t>
            </a:r>
            <a:r>
              <a:rPr lang="en-US" sz="1200" dirty="0">
                <a:solidFill>
                  <a:prstClr val="black"/>
                </a:solidFill>
                <a:latin typeface="Trebuchet MS"/>
              </a:rPr>
              <a:t>();</a:t>
            </a:r>
          </a:p>
          <a:p>
            <a:pPr marL="0" indent="0" algn="l" rtl="0">
              <a:buClr>
                <a:srgbClr val="B13F9A"/>
              </a:buClr>
              <a:buNone/>
            </a:pPr>
            <a:r>
              <a:rPr lang="en-US" sz="1200" dirty="0">
                <a:solidFill>
                  <a:prstClr val="black"/>
                </a:solidFill>
                <a:latin typeface="Trebuchet MS"/>
              </a:rPr>
              <a:t>            </a:t>
            </a:r>
            <a:r>
              <a:rPr lang="en-US" sz="1200" dirty="0" err="1">
                <a:solidFill>
                  <a:prstClr val="black"/>
                </a:solidFill>
                <a:latin typeface="Trebuchet MS"/>
              </a:rPr>
              <a:t>Console.ReadLine</a:t>
            </a:r>
            <a:r>
              <a:rPr lang="en-US" sz="1200" dirty="0">
                <a:solidFill>
                  <a:prstClr val="black"/>
                </a:solidFill>
                <a:latin typeface="Trebuchet MS"/>
              </a:rPr>
              <a:t>();</a:t>
            </a:r>
          </a:p>
          <a:p>
            <a:pPr marL="0" indent="0" algn="l" rtl="0">
              <a:buClr>
                <a:srgbClr val="B13F9A"/>
              </a:buClr>
              <a:buNone/>
            </a:pPr>
            <a:r>
              <a:rPr lang="en-US" sz="1200" dirty="0">
                <a:solidFill>
                  <a:prstClr val="black"/>
                </a:solidFill>
                <a:latin typeface="Trebuchet MS"/>
              </a:rPr>
              <a:t>       }</a:t>
            </a:r>
          </a:p>
          <a:p>
            <a:pPr marL="0" indent="0" algn="l" rtl="0">
              <a:buClr>
                <a:srgbClr val="B13F9A"/>
              </a:buClr>
              <a:buNone/>
            </a:pPr>
            <a:r>
              <a:rPr lang="en-US" sz="1200" dirty="0">
                <a:solidFill>
                  <a:prstClr val="black"/>
                </a:solidFill>
                <a:latin typeface="Trebuchet MS"/>
              </a:rPr>
              <a:t> }</a:t>
            </a:r>
            <a:endParaRPr lang="he-IL" sz="1200" dirty="0">
              <a:solidFill>
                <a:prstClr val="black"/>
              </a:solidFill>
              <a:latin typeface="Trebuchet MS"/>
              <a:cs typeface="Gisha" panose="020B0502040204020203" pitchFamily="34" charset="-79"/>
            </a:endParaRPr>
          </a:p>
          <a:p>
            <a:pPr marL="0" indent="0" algn="l" rtl="0">
              <a:buClr>
                <a:srgbClr val="B13F9A"/>
              </a:buClr>
              <a:buNone/>
            </a:pPr>
            <a:endParaRPr lang="he-IL" sz="1200" dirty="0">
              <a:solidFill>
                <a:prstClr val="black"/>
              </a:solidFill>
              <a:latin typeface="Trebuchet MS"/>
              <a:cs typeface="Gisha" panose="020B0502040204020203" pitchFamily="34" charset="-79"/>
            </a:endParaRPr>
          </a:p>
        </p:txBody>
      </p:sp>
      <p:sp>
        <p:nvSpPr>
          <p:cNvPr id="2" name="Rectangle 1"/>
          <p:cNvSpPr/>
          <p:nvPr/>
        </p:nvSpPr>
        <p:spPr>
          <a:xfrm>
            <a:off x="6899558" y="3967872"/>
            <a:ext cx="3444915" cy="2431435"/>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he-IL" sz="2000" b="1" dirty="0">
                <a:solidFill>
                  <a:prstClr val="black"/>
                </a:solidFill>
                <a:highlight>
                  <a:srgbClr val="FFFFFF"/>
                </a:highlight>
                <a:latin typeface="Consolas"/>
                <a:cs typeface="Gisha" panose="020B0502040204020203" pitchFamily="34" charset="-79"/>
              </a:rPr>
              <a:t>הפלט:</a:t>
            </a:r>
            <a:endParaRPr lang="he-IL" sz="2000" dirty="0">
              <a:solidFill>
                <a:prstClr val="black"/>
              </a:solidFill>
              <a:highlight>
                <a:srgbClr val="FFFFFF"/>
              </a:highlight>
              <a:latin typeface="Consolas"/>
              <a:cs typeface="Gisha" panose="020B0502040204020203" pitchFamily="34" charset="-79"/>
            </a:endParaRPr>
          </a:p>
          <a:p>
            <a:pPr algn="l" rtl="0"/>
            <a:r>
              <a:rPr lang="en-US" sz="1200" dirty="0">
                <a:solidFill>
                  <a:prstClr val="black"/>
                </a:solidFill>
                <a:latin typeface="Trebuchet MS"/>
              </a:rPr>
              <a:t>Hello from a static member of </a:t>
            </a:r>
            <a:r>
              <a:rPr lang="en-US" sz="1200" dirty="0" err="1">
                <a:solidFill>
                  <a:prstClr val="black"/>
                </a:solidFill>
                <a:latin typeface="Trebuchet MS"/>
              </a:rPr>
              <a:t>BaseClass</a:t>
            </a:r>
            <a:endParaRPr lang="en-US" sz="1200" dirty="0">
              <a:solidFill>
                <a:prstClr val="black"/>
              </a:solidFill>
              <a:latin typeface="Trebuchet MS"/>
            </a:endParaRPr>
          </a:p>
          <a:p>
            <a:pPr algn="l" rtl="0"/>
            <a:r>
              <a:rPr lang="en-US" sz="1200" dirty="0">
                <a:solidFill>
                  <a:prstClr val="black"/>
                </a:solidFill>
                <a:latin typeface="Trebuchet MS"/>
              </a:rPr>
              <a:t>Hello from </a:t>
            </a:r>
            <a:r>
              <a:rPr lang="en-US" sz="1200" dirty="0" err="1">
                <a:solidFill>
                  <a:prstClr val="black"/>
                </a:solidFill>
                <a:latin typeface="Trebuchet MS"/>
              </a:rPr>
              <a:t>BaseClass</a:t>
            </a:r>
            <a:r>
              <a:rPr lang="en-US" sz="1200" dirty="0">
                <a:solidFill>
                  <a:prstClr val="black"/>
                </a:solidFill>
                <a:latin typeface="Trebuchet MS"/>
              </a:rPr>
              <a:t> static constructor</a:t>
            </a:r>
          </a:p>
          <a:p>
            <a:pPr algn="l" rtl="0"/>
            <a:r>
              <a:rPr lang="en-US" sz="1200" dirty="0">
                <a:solidFill>
                  <a:prstClr val="black"/>
                </a:solidFill>
                <a:latin typeface="Trebuchet MS"/>
              </a:rPr>
              <a:t>Hello from a instance member of </a:t>
            </a:r>
            <a:r>
              <a:rPr lang="en-US" sz="1200" dirty="0" err="1">
                <a:solidFill>
                  <a:prstClr val="black"/>
                </a:solidFill>
                <a:latin typeface="Trebuchet MS"/>
              </a:rPr>
              <a:t>BaseClass</a:t>
            </a:r>
            <a:endParaRPr lang="en-US" sz="1200" dirty="0">
              <a:solidFill>
                <a:prstClr val="black"/>
              </a:solidFill>
              <a:latin typeface="Trebuchet MS"/>
            </a:endParaRPr>
          </a:p>
          <a:p>
            <a:pPr algn="l" rtl="0"/>
            <a:r>
              <a:rPr lang="en-US" sz="1200" dirty="0">
                <a:solidFill>
                  <a:prstClr val="black"/>
                </a:solidFill>
                <a:latin typeface="Trebuchet MS"/>
              </a:rPr>
              <a:t>Hello from </a:t>
            </a:r>
            <a:r>
              <a:rPr lang="en-US" sz="1200" dirty="0" err="1">
                <a:solidFill>
                  <a:prstClr val="black"/>
                </a:solidFill>
                <a:latin typeface="Trebuchet MS"/>
              </a:rPr>
              <a:t>BaseClass</a:t>
            </a:r>
            <a:r>
              <a:rPr lang="en-US" sz="1200" dirty="0">
                <a:solidFill>
                  <a:prstClr val="black"/>
                </a:solidFill>
                <a:latin typeface="Trebuchet MS"/>
              </a:rPr>
              <a:t> instance constructor</a:t>
            </a:r>
          </a:p>
          <a:p>
            <a:pPr algn="l" rtl="0"/>
            <a:r>
              <a:rPr lang="he-IL" sz="1200" dirty="0">
                <a:solidFill>
                  <a:prstClr val="black"/>
                </a:solidFill>
                <a:latin typeface="Trebuchet MS"/>
                <a:cs typeface="Gisha" panose="020B0502040204020203" pitchFamily="34" charset="-79"/>
              </a:rPr>
              <a:t>--------------------</a:t>
            </a:r>
          </a:p>
          <a:p>
            <a:pPr algn="l" rtl="0"/>
            <a:r>
              <a:rPr lang="en-US" sz="1200" dirty="0">
                <a:solidFill>
                  <a:prstClr val="black"/>
                </a:solidFill>
                <a:latin typeface="Trebuchet MS"/>
              </a:rPr>
              <a:t>Hello from a static member of </a:t>
            </a:r>
            <a:r>
              <a:rPr lang="en-US" sz="1200" dirty="0" err="1">
                <a:solidFill>
                  <a:prstClr val="black"/>
                </a:solidFill>
                <a:latin typeface="Trebuchet MS"/>
              </a:rPr>
              <a:t>DerivedClass</a:t>
            </a:r>
            <a:endParaRPr lang="en-US" sz="1200" dirty="0">
              <a:solidFill>
                <a:prstClr val="black"/>
              </a:solidFill>
              <a:latin typeface="Trebuchet MS"/>
            </a:endParaRPr>
          </a:p>
          <a:p>
            <a:pPr algn="l" rtl="0"/>
            <a:r>
              <a:rPr lang="en-US" sz="1200" dirty="0">
                <a:solidFill>
                  <a:prstClr val="black"/>
                </a:solidFill>
                <a:latin typeface="Trebuchet MS"/>
              </a:rPr>
              <a:t>Hello from </a:t>
            </a:r>
            <a:r>
              <a:rPr lang="en-US" sz="1200" dirty="0" err="1">
                <a:solidFill>
                  <a:prstClr val="black"/>
                </a:solidFill>
                <a:latin typeface="Trebuchet MS"/>
              </a:rPr>
              <a:t>DerivedClass</a:t>
            </a:r>
            <a:r>
              <a:rPr lang="en-US" sz="1200" dirty="0">
                <a:solidFill>
                  <a:prstClr val="black"/>
                </a:solidFill>
                <a:latin typeface="Trebuchet MS"/>
              </a:rPr>
              <a:t> static constructor</a:t>
            </a:r>
          </a:p>
          <a:p>
            <a:pPr algn="l" rtl="0"/>
            <a:r>
              <a:rPr lang="en-US" sz="1200" dirty="0">
                <a:solidFill>
                  <a:prstClr val="black"/>
                </a:solidFill>
                <a:latin typeface="Trebuchet MS"/>
              </a:rPr>
              <a:t>Hello from a instance member of </a:t>
            </a:r>
            <a:r>
              <a:rPr lang="en-US" sz="1200" dirty="0" err="1">
                <a:solidFill>
                  <a:prstClr val="black"/>
                </a:solidFill>
                <a:latin typeface="Trebuchet MS"/>
              </a:rPr>
              <a:t>DerivedClass</a:t>
            </a:r>
            <a:endParaRPr lang="en-US" sz="1200" dirty="0">
              <a:solidFill>
                <a:prstClr val="black"/>
              </a:solidFill>
              <a:latin typeface="Trebuchet MS"/>
            </a:endParaRPr>
          </a:p>
          <a:p>
            <a:pPr algn="l" rtl="0"/>
            <a:r>
              <a:rPr lang="en-US" sz="1200" dirty="0">
                <a:solidFill>
                  <a:prstClr val="black"/>
                </a:solidFill>
                <a:latin typeface="Trebuchet MS"/>
              </a:rPr>
              <a:t>Hello from a instance member of </a:t>
            </a:r>
            <a:r>
              <a:rPr lang="en-US" sz="1200" dirty="0" err="1">
                <a:solidFill>
                  <a:prstClr val="black"/>
                </a:solidFill>
                <a:latin typeface="Trebuchet MS"/>
              </a:rPr>
              <a:t>BaseClass</a:t>
            </a:r>
            <a:endParaRPr lang="en-US" sz="1200" dirty="0">
              <a:solidFill>
                <a:prstClr val="black"/>
              </a:solidFill>
              <a:latin typeface="Trebuchet MS"/>
            </a:endParaRPr>
          </a:p>
          <a:p>
            <a:pPr algn="l" rtl="0"/>
            <a:r>
              <a:rPr lang="en-US" sz="1200" dirty="0">
                <a:solidFill>
                  <a:prstClr val="black"/>
                </a:solidFill>
                <a:latin typeface="Trebuchet MS"/>
              </a:rPr>
              <a:t>Hello from </a:t>
            </a:r>
            <a:r>
              <a:rPr lang="en-US" sz="1200" dirty="0" err="1">
                <a:solidFill>
                  <a:prstClr val="black"/>
                </a:solidFill>
                <a:latin typeface="Trebuchet MS"/>
              </a:rPr>
              <a:t>BaseClass</a:t>
            </a:r>
            <a:r>
              <a:rPr lang="en-US" sz="1200" dirty="0">
                <a:solidFill>
                  <a:prstClr val="black"/>
                </a:solidFill>
                <a:latin typeface="Trebuchet MS"/>
              </a:rPr>
              <a:t> instance constructor</a:t>
            </a:r>
          </a:p>
          <a:p>
            <a:pPr algn="l" rtl="0"/>
            <a:r>
              <a:rPr lang="en-US" sz="1200" dirty="0">
                <a:solidFill>
                  <a:prstClr val="black"/>
                </a:solidFill>
                <a:latin typeface="Trebuchet MS"/>
              </a:rPr>
              <a:t>Hello from </a:t>
            </a:r>
            <a:r>
              <a:rPr lang="en-US" sz="1200" dirty="0" err="1">
                <a:solidFill>
                  <a:prstClr val="black"/>
                </a:solidFill>
                <a:latin typeface="Trebuchet MS"/>
              </a:rPr>
              <a:t>DerivedClass</a:t>
            </a:r>
            <a:r>
              <a:rPr lang="en-US" sz="1200" dirty="0">
                <a:solidFill>
                  <a:prstClr val="black"/>
                </a:solidFill>
                <a:latin typeface="Trebuchet MS"/>
              </a:rPr>
              <a:t> instance constructor</a:t>
            </a:r>
            <a:endParaRPr lang="he-IL" sz="1200" dirty="0">
              <a:solidFill>
                <a:prstClr val="black"/>
              </a:solidFill>
              <a:highlight>
                <a:srgbClr val="FFFFFF"/>
              </a:highlight>
              <a:latin typeface="Consolas"/>
              <a:cs typeface="Gisha" panose="020B0502040204020203" pitchFamily="34" charset="-79"/>
            </a:endParaRPr>
          </a:p>
        </p:txBody>
      </p:sp>
      <p:sp>
        <p:nvSpPr>
          <p:cNvPr id="7" name="Thought Bubble: Cloud 6">
            <a:extLst>
              <a:ext uri="{FF2B5EF4-FFF2-40B4-BE49-F238E27FC236}">
                <a16:creationId xmlns:a16="http://schemas.microsoft.com/office/drawing/2014/main" id="{33EEF790-0356-49B5-B4DD-4E38B46D686C}"/>
              </a:ext>
            </a:extLst>
          </p:cNvPr>
          <p:cNvSpPr/>
          <p:nvPr/>
        </p:nvSpPr>
        <p:spPr>
          <a:xfrm>
            <a:off x="8363784" y="468178"/>
            <a:ext cx="2448272" cy="1800200"/>
          </a:xfrm>
          <a:prstGeom prst="cloudCallout">
            <a:avLst>
              <a:gd name="adj1" fmla="val -45522"/>
              <a:gd name="adj2" fmla="val 93912"/>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25591490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2008448" y="139116"/>
            <a:ext cx="7239000" cy="626328"/>
          </a:xfrm>
        </p:spPr>
        <p:txBody>
          <a:bodyPr/>
          <a:lstStyle/>
          <a:p>
            <a:pPr algn="ctr" eaLnBrk="1" hangingPunct="1"/>
            <a:r>
              <a:rPr lang="he-IL" altLang="he-IL" dirty="0"/>
              <a:t>המילה השמורה</a:t>
            </a:r>
            <a:r>
              <a:rPr lang="en-US" altLang="he-IL" cap="none" dirty="0"/>
              <a:t>base  </a:t>
            </a:r>
            <a:endParaRPr lang="en-US" altLang="he-IL" dirty="0"/>
          </a:p>
        </p:txBody>
      </p:sp>
      <p:sp>
        <p:nvSpPr>
          <p:cNvPr id="10245" name="Rectangle 3"/>
          <p:cNvSpPr>
            <a:spLocks noGrp="1" noChangeArrowheads="1"/>
          </p:cNvSpPr>
          <p:nvPr>
            <p:ph type="body" idx="1"/>
          </p:nvPr>
        </p:nvSpPr>
        <p:spPr>
          <a:xfrm>
            <a:off x="2135560" y="994044"/>
            <a:ext cx="7239000" cy="5562204"/>
          </a:xfrm>
        </p:spPr>
        <p:txBody>
          <a:bodyPr>
            <a:normAutofit lnSpcReduction="10000"/>
          </a:bodyPr>
          <a:lstStyle/>
          <a:p>
            <a:pPr marL="0" indent="0">
              <a:buNone/>
            </a:pPr>
            <a:r>
              <a:rPr lang="he-IL" altLang="he-IL" sz="1800" dirty="0"/>
              <a:t>בעזרת המילה השמורה </a:t>
            </a:r>
            <a:r>
              <a:rPr lang="en-US" altLang="he-IL" sz="1800" dirty="0">
                <a:solidFill>
                  <a:srgbClr val="FF0000"/>
                </a:solidFill>
              </a:rPr>
              <a:t>base</a:t>
            </a:r>
            <a:r>
              <a:rPr lang="he-IL" altLang="he-IL" sz="1800" dirty="0"/>
              <a:t> ניתן להשתמש במחלקת הבן על מנת לגשת למחלקת האב, במקרים הבאים:</a:t>
            </a:r>
          </a:p>
          <a:p>
            <a:pPr marL="0" indent="0">
              <a:buNone/>
            </a:pPr>
            <a:endParaRPr lang="he-IL" altLang="he-IL" sz="1800" b="1" dirty="0"/>
          </a:p>
          <a:p>
            <a:pPr marL="0" indent="0">
              <a:buNone/>
            </a:pPr>
            <a:r>
              <a:rPr lang="he-IL" altLang="he-IL" sz="1800" b="1" dirty="0"/>
              <a:t>1. קריאה לבנאי עם פרמטר של מחלקת הבסיס:</a:t>
            </a:r>
          </a:p>
          <a:p>
            <a:pPr lvl="1"/>
            <a:r>
              <a:rPr lang="he-IL" altLang="he-IL" sz="1800" u="sng" dirty="0"/>
              <a:t>אם בן לא קורא לבנאי</a:t>
            </a:r>
            <a:r>
              <a:rPr lang="he-IL" altLang="he-IL" sz="1800" dirty="0"/>
              <a:t> של האבא אזי באופן אוטומטי נקרא בנאי ברירת המחדל של האבא.</a:t>
            </a:r>
          </a:p>
          <a:p>
            <a:pPr lvl="1"/>
            <a:r>
              <a:rPr lang="he-IL" altLang="he-IL" sz="1800" u="sng" dirty="0"/>
              <a:t>אבל אם בן רוצה לקרוא</a:t>
            </a:r>
            <a:r>
              <a:rPr lang="he-IL" altLang="he-IL" sz="1800" b="1" u="sng" dirty="0"/>
              <a:t> </a:t>
            </a:r>
            <a:r>
              <a:rPr lang="he-IL" altLang="he-IL" sz="1800" b="1" dirty="0"/>
              <a:t>לבנאי עם פרמטר/ים  </a:t>
            </a:r>
            <a:r>
              <a:rPr lang="he-IL" altLang="he-IL" sz="1800" dirty="0"/>
              <a:t>של האבא אזי הבן יוכל להשתמש ב </a:t>
            </a:r>
            <a:r>
              <a:rPr lang="en-US" altLang="he-IL" sz="1800" dirty="0"/>
              <a:t>base</a:t>
            </a:r>
            <a:r>
              <a:rPr lang="he-IL" altLang="he-IL" sz="1800" dirty="0"/>
              <a:t>. </a:t>
            </a:r>
          </a:p>
          <a:p>
            <a:pPr marL="0" indent="0" algn="l" rtl="0">
              <a:buNone/>
            </a:pPr>
            <a:endParaRPr lang="en-US" altLang="he-IL" sz="1800" dirty="0"/>
          </a:p>
          <a:p>
            <a:pPr marL="0" indent="0" algn="l" rtl="0">
              <a:buNone/>
            </a:pPr>
            <a:r>
              <a:rPr lang="en-US" altLang="he-IL" sz="1800" b="1" dirty="0"/>
              <a:t>public Fish(string name)</a:t>
            </a:r>
            <a:r>
              <a:rPr lang="he-IL" altLang="he-IL" sz="1800" b="1" dirty="0"/>
              <a:t> </a:t>
            </a:r>
            <a:r>
              <a:rPr lang="en-US" altLang="he-IL" sz="1800" b="1" dirty="0"/>
              <a:t>: </a:t>
            </a:r>
            <a:r>
              <a:rPr lang="en-US" altLang="he-IL" sz="1800" b="1" dirty="0">
                <a:solidFill>
                  <a:srgbClr val="FF0000"/>
                </a:solidFill>
              </a:rPr>
              <a:t>base</a:t>
            </a:r>
            <a:r>
              <a:rPr lang="en-US" altLang="he-IL" sz="1800" b="1" dirty="0"/>
              <a:t>(6)</a:t>
            </a:r>
            <a:r>
              <a:rPr lang="he-IL" altLang="he-IL" sz="1800" b="1" dirty="0"/>
              <a:t> </a:t>
            </a:r>
            <a:r>
              <a:rPr lang="en-US" altLang="he-IL" sz="1800" b="1" dirty="0"/>
              <a:t>{//.. }; </a:t>
            </a:r>
            <a:r>
              <a:rPr lang="he-IL" altLang="he-IL" sz="1800" b="1" dirty="0"/>
              <a:t> </a:t>
            </a:r>
            <a:endParaRPr lang="en-US" altLang="he-IL" sz="1800" b="1" dirty="0"/>
          </a:p>
          <a:p>
            <a:pPr marL="0" indent="0" algn="l" rtl="0">
              <a:buNone/>
            </a:pPr>
            <a:r>
              <a:rPr lang="en-US" altLang="he-IL" sz="1800" b="1" dirty="0">
                <a:solidFill>
                  <a:srgbClr val="00B050"/>
                </a:solidFill>
              </a:rPr>
              <a:t>//public Fish(string name)</a:t>
            </a:r>
            <a:r>
              <a:rPr lang="he-IL" altLang="he-IL" sz="1800" b="1" dirty="0">
                <a:solidFill>
                  <a:srgbClr val="00B050"/>
                </a:solidFill>
              </a:rPr>
              <a:t> </a:t>
            </a:r>
            <a:r>
              <a:rPr lang="en-US" altLang="he-IL" sz="1800" b="1" dirty="0">
                <a:solidFill>
                  <a:srgbClr val="00B050"/>
                </a:solidFill>
              </a:rPr>
              <a:t>: Animal(6)</a:t>
            </a:r>
            <a:r>
              <a:rPr lang="he-IL" altLang="he-IL" sz="1800" b="1" dirty="0">
                <a:solidFill>
                  <a:srgbClr val="00B050"/>
                </a:solidFill>
              </a:rPr>
              <a:t> </a:t>
            </a:r>
            <a:r>
              <a:rPr lang="en-US" altLang="he-IL" sz="1800" b="1" dirty="0">
                <a:solidFill>
                  <a:srgbClr val="00B050"/>
                </a:solidFill>
              </a:rPr>
              <a:t>{//.. }; </a:t>
            </a:r>
            <a:r>
              <a:rPr lang="he-IL" altLang="he-IL" sz="1800" b="1" dirty="0">
                <a:solidFill>
                  <a:srgbClr val="00B050"/>
                </a:solidFill>
              </a:rPr>
              <a:t> </a:t>
            </a:r>
            <a:r>
              <a:rPr lang="en-US" altLang="he-IL" sz="1800" b="1" dirty="0">
                <a:solidFill>
                  <a:srgbClr val="00B050"/>
                </a:solidFill>
              </a:rPr>
              <a:t>  // in C++</a:t>
            </a:r>
          </a:p>
          <a:p>
            <a:pPr marL="0" indent="0" algn="l" rtl="0">
              <a:buNone/>
            </a:pPr>
            <a:endParaRPr lang="he-IL" altLang="he-IL" sz="1800" dirty="0"/>
          </a:p>
          <a:p>
            <a:pPr marL="0" indent="0">
              <a:buNone/>
            </a:pPr>
            <a:r>
              <a:rPr lang="he-IL" altLang="he-IL" sz="1800" b="1" dirty="0"/>
              <a:t>2. קריאה למתודה או תכונה של מחלקת הבסיס שנדרסה על ידי מחלקת הבן:</a:t>
            </a:r>
          </a:p>
          <a:p>
            <a:pPr lvl="1"/>
            <a:r>
              <a:rPr lang="he-IL" altLang="he-IL" sz="1800" dirty="0"/>
              <a:t>על מנת להבדיל בין המתודה של הבן לזו של האב באותו השם</a:t>
            </a:r>
          </a:p>
          <a:p>
            <a:pPr algn="l" rtl="0" eaLnBrk="1" hangingPunct="1">
              <a:buFont typeface="Wingdings" pitchFamily="2" charset="2"/>
              <a:buNone/>
            </a:pPr>
            <a:r>
              <a:rPr lang="en-US" altLang="he-IL" sz="1800" b="1" dirty="0" err="1">
                <a:solidFill>
                  <a:srgbClr val="FF0000"/>
                </a:solidFill>
              </a:rPr>
              <a:t>base</a:t>
            </a:r>
            <a:r>
              <a:rPr lang="en-US" altLang="he-IL" sz="1800" b="1" dirty="0" err="1"/>
              <a:t>.func</a:t>
            </a:r>
            <a:r>
              <a:rPr lang="en-US" altLang="he-IL" sz="1800" b="1" dirty="0"/>
              <a:t>();</a:t>
            </a:r>
          </a:p>
          <a:p>
            <a:pPr algn="l" rtl="0" eaLnBrk="1" hangingPunct="1">
              <a:buFont typeface="Wingdings" pitchFamily="2" charset="2"/>
              <a:buNone/>
            </a:pPr>
            <a:r>
              <a:rPr lang="en-US" altLang="he-IL" sz="1800" b="1" dirty="0">
                <a:solidFill>
                  <a:srgbClr val="00B050"/>
                </a:solidFill>
              </a:rPr>
              <a:t>//Animal::</a:t>
            </a:r>
            <a:r>
              <a:rPr lang="en-US" altLang="he-IL" sz="1800" b="1" dirty="0" err="1">
                <a:solidFill>
                  <a:srgbClr val="00B050"/>
                </a:solidFill>
              </a:rPr>
              <a:t>func</a:t>
            </a:r>
            <a:r>
              <a:rPr lang="en-US" altLang="he-IL" sz="1800" b="1" dirty="0">
                <a:solidFill>
                  <a:srgbClr val="00B050"/>
                </a:solidFill>
              </a:rPr>
              <a:t>() //in C++</a:t>
            </a:r>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7313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2714415" y="90793"/>
            <a:ext cx="5726832" cy="504056"/>
          </a:xfrm>
        </p:spPr>
        <p:txBody>
          <a:bodyPr>
            <a:normAutofit fontScale="90000"/>
          </a:bodyPr>
          <a:lstStyle/>
          <a:p>
            <a:pPr algn="ctr" eaLnBrk="1" hangingPunct="1"/>
            <a:r>
              <a:rPr lang="he-IL" altLang="he-IL" dirty="0"/>
              <a:t>המילה השמורה</a:t>
            </a:r>
            <a:r>
              <a:rPr lang="en-US" altLang="he-IL" cap="none" dirty="0"/>
              <a:t>base  </a:t>
            </a:r>
            <a:endParaRPr lang="en-US" altLang="he-IL" dirty="0"/>
          </a:p>
        </p:txBody>
      </p:sp>
      <p:sp>
        <p:nvSpPr>
          <p:cNvPr id="10245" name="Rectangle 3"/>
          <p:cNvSpPr>
            <a:spLocks noGrp="1" noChangeArrowheads="1"/>
          </p:cNvSpPr>
          <p:nvPr>
            <p:ph type="body" idx="1"/>
          </p:nvPr>
        </p:nvSpPr>
        <p:spPr>
          <a:xfrm>
            <a:off x="1725403" y="704569"/>
            <a:ext cx="7704856" cy="5851679"/>
          </a:xfrm>
        </p:spPr>
        <p:style>
          <a:lnRef idx="2">
            <a:schemeClr val="accent1"/>
          </a:lnRef>
          <a:fillRef idx="1">
            <a:schemeClr val="lt1"/>
          </a:fillRef>
          <a:effectRef idx="0">
            <a:schemeClr val="accent1"/>
          </a:effectRef>
          <a:fontRef idx="minor">
            <a:schemeClr val="dk1"/>
          </a:fontRef>
        </p:style>
        <p:txBody>
          <a:bodyPr>
            <a:noAutofit/>
          </a:bodyPr>
          <a:lstStyle/>
          <a:p>
            <a:pPr marL="0" indent="0" algn="l" rtl="0">
              <a:spcBef>
                <a:spcPts val="0"/>
              </a:spcBef>
              <a:buClrTx/>
              <a:buSzTx/>
              <a:buNone/>
            </a:pPr>
            <a:r>
              <a:rPr lang="en-US" sz="1400" dirty="0">
                <a:solidFill>
                  <a:prstClr val="black"/>
                </a:solidFill>
                <a:latin typeface="+mj-lt"/>
              </a:rPr>
              <a:t>class </a:t>
            </a:r>
            <a:r>
              <a:rPr lang="en-US" sz="1400" dirty="0">
                <a:solidFill>
                  <a:prstClr val="black"/>
                </a:solidFill>
                <a:highlight>
                  <a:srgbClr val="FFFF00"/>
                </a:highlight>
                <a:latin typeface="+mj-lt"/>
              </a:rPr>
              <a:t>Animal</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protected string name;</a:t>
            </a:r>
          </a:p>
          <a:p>
            <a:pPr marL="0" indent="0" algn="l" rtl="0">
              <a:spcBef>
                <a:spcPts val="0"/>
              </a:spcBef>
              <a:buClrTx/>
              <a:buSzTx/>
              <a:buNone/>
            </a:pPr>
            <a:r>
              <a:rPr lang="en-US" sz="1400" dirty="0">
                <a:solidFill>
                  <a:prstClr val="black"/>
                </a:solidFill>
                <a:latin typeface="+mj-lt"/>
              </a:rPr>
              <a:t>        protected Animal(string name)</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this.name = name;</a:t>
            </a:r>
          </a:p>
          <a:p>
            <a:pPr marL="0" indent="0" algn="l" rtl="0">
              <a:spcBef>
                <a:spcPts val="0"/>
              </a:spcBef>
              <a:buClrTx/>
              <a:buSzTx/>
              <a:buNone/>
            </a:pPr>
            <a:r>
              <a:rPr lang="en-US" sz="1400" dirty="0">
                <a:solidFill>
                  <a:prstClr val="black"/>
                </a:solidFill>
                <a:latin typeface="+mj-lt"/>
              </a:rPr>
              <a:t>            </a:t>
            </a:r>
            <a:r>
              <a:rPr lang="en-US" sz="1400" dirty="0" err="1">
                <a:solidFill>
                  <a:prstClr val="black"/>
                </a:solidFill>
                <a:latin typeface="+mj-lt"/>
              </a:rPr>
              <a:t>System.Console.WriteLine</a:t>
            </a:r>
            <a:r>
              <a:rPr lang="en-US" sz="1400" dirty="0">
                <a:solidFill>
                  <a:prstClr val="black"/>
                </a:solidFill>
                <a:latin typeface="+mj-lt"/>
              </a:rPr>
              <a:t>("An Animal named {0} was born", name);</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public void </a:t>
            </a:r>
            <a:r>
              <a:rPr lang="en-US" sz="1400" dirty="0" err="1">
                <a:solidFill>
                  <a:prstClr val="black"/>
                </a:solidFill>
                <a:highlight>
                  <a:srgbClr val="FFFF00"/>
                </a:highlight>
                <a:latin typeface="+mj-lt"/>
              </a:rPr>
              <a:t>SaySomething</a:t>
            </a:r>
            <a:r>
              <a:rPr lang="en-US" sz="1400" dirty="0">
                <a:solidFill>
                  <a:prstClr val="black"/>
                </a:solidFill>
                <a:latin typeface="+mj-lt"/>
              </a:rPr>
              <a:t>()</a:t>
            </a:r>
          </a:p>
          <a:p>
            <a:pPr marL="0" indent="0" algn="l" rtl="0">
              <a:spcBef>
                <a:spcPts val="0"/>
              </a:spcBef>
              <a:buClrTx/>
              <a:buSzTx/>
              <a:buNone/>
            </a:pPr>
            <a:r>
              <a:rPr lang="en-US" sz="1400" dirty="0">
                <a:solidFill>
                  <a:prstClr val="black"/>
                </a:solidFill>
                <a:latin typeface="+mj-lt"/>
              </a:rPr>
              <a:t>	        {  </a:t>
            </a:r>
            <a:r>
              <a:rPr lang="en-US" sz="1400" dirty="0" err="1">
                <a:solidFill>
                  <a:prstClr val="black"/>
                </a:solidFill>
                <a:latin typeface="+mj-lt"/>
              </a:rPr>
              <a:t>System.Console.WriteLine</a:t>
            </a:r>
            <a:r>
              <a:rPr lang="en-US" sz="1400" dirty="0">
                <a:solidFill>
                  <a:prstClr val="black"/>
                </a:solidFill>
                <a:latin typeface="+mj-lt"/>
              </a:rPr>
              <a:t>("{0} Says </a:t>
            </a:r>
            <a:r>
              <a:rPr lang="en-US" sz="1400" dirty="0" err="1">
                <a:solidFill>
                  <a:prstClr val="black"/>
                </a:solidFill>
                <a:latin typeface="+mj-lt"/>
              </a:rPr>
              <a:t>Wraaaaaa</a:t>
            </a:r>
            <a:r>
              <a:rPr lang="en-US" sz="1400" dirty="0">
                <a:solidFill>
                  <a:prstClr val="black"/>
                </a:solidFill>
                <a:latin typeface="+mj-lt"/>
              </a:rPr>
              <a:t>", name);}</a:t>
            </a:r>
          </a:p>
          <a:p>
            <a:pPr marL="0" indent="0" algn="l" rtl="0">
              <a:spcBef>
                <a:spcPts val="0"/>
              </a:spcBef>
              <a:buClrTx/>
              <a:buSzTx/>
              <a:buNone/>
            </a:pPr>
            <a:r>
              <a:rPr lang="en-US" sz="1400" dirty="0">
                <a:solidFill>
                  <a:prstClr val="black"/>
                </a:solidFill>
                <a:latin typeface="+mj-lt"/>
              </a:rPr>
              <a:t>    }</a:t>
            </a:r>
            <a:br>
              <a:rPr lang="en-US" sz="1400" dirty="0">
                <a:solidFill>
                  <a:prstClr val="black"/>
                </a:solidFill>
                <a:latin typeface="+mj-lt"/>
              </a:rPr>
            </a:br>
            <a:endParaRPr lang="en-US" sz="1400" dirty="0">
              <a:solidFill>
                <a:prstClr val="black"/>
              </a:solidFill>
              <a:latin typeface="+mj-lt"/>
            </a:endParaRPr>
          </a:p>
          <a:p>
            <a:pPr marL="0" indent="0" algn="l" rtl="0">
              <a:spcBef>
                <a:spcPts val="0"/>
              </a:spcBef>
              <a:buClrTx/>
              <a:buSzTx/>
              <a:buNone/>
            </a:pPr>
            <a:r>
              <a:rPr lang="en-US" sz="1400" dirty="0">
                <a:solidFill>
                  <a:prstClr val="black"/>
                </a:solidFill>
                <a:latin typeface="+mj-lt"/>
              </a:rPr>
              <a:t>    class </a:t>
            </a:r>
            <a:r>
              <a:rPr lang="en-US" sz="1400" dirty="0">
                <a:solidFill>
                  <a:prstClr val="black"/>
                </a:solidFill>
                <a:highlight>
                  <a:srgbClr val="FFFF00"/>
                </a:highlight>
                <a:latin typeface="+mj-lt"/>
              </a:rPr>
              <a:t>Dog</a:t>
            </a:r>
            <a:r>
              <a:rPr lang="en-US" sz="1400" dirty="0">
                <a:solidFill>
                  <a:prstClr val="black"/>
                </a:solidFill>
                <a:latin typeface="+mj-lt"/>
              </a:rPr>
              <a:t> : </a:t>
            </a:r>
            <a:r>
              <a:rPr lang="en-US" sz="1400" dirty="0">
                <a:solidFill>
                  <a:prstClr val="black"/>
                </a:solidFill>
                <a:highlight>
                  <a:srgbClr val="FFFF00"/>
                </a:highlight>
                <a:latin typeface="+mj-lt"/>
              </a:rPr>
              <a:t>Animal</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public Dog(string name</a:t>
            </a:r>
            <a:r>
              <a:rPr lang="en-US" sz="1400" dirty="0">
                <a:latin typeface="+mj-lt"/>
              </a:rPr>
              <a:t>)</a:t>
            </a:r>
            <a:r>
              <a:rPr lang="en-US" sz="1400" dirty="0">
                <a:solidFill>
                  <a:srgbClr val="FF0000"/>
                </a:solidFill>
                <a:latin typeface="+mj-lt"/>
              </a:rPr>
              <a:t>   : base(name)</a:t>
            </a:r>
          </a:p>
          <a:p>
            <a:pPr marL="0" indent="0" algn="l" rtl="0">
              <a:spcBef>
                <a:spcPts val="0"/>
              </a:spcBef>
              <a:buClrTx/>
              <a:buSzTx/>
              <a:buNone/>
            </a:pPr>
            <a:r>
              <a:rPr lang="en-US" sz="1400" dirty="0">
                <a:solidFill>
                  <a:prstClr val="black"/>
                </a:solidFill>
                <a:latin typeface="+mj-lt"/>
              </a:rPr>
              <a:t>	        {  </a:t>
            </a:r>
            <a:r>
              <a:rPr lang="en-US" sz="1400" dirty="0" err="1">
                <a:solidFill>
                  <a:prstClr val="black"/>
                </a:solidFill>
                <a:latin typeface="+mj-lt"/>
              </a:rPr>
              <a:t>System.Console.WriteLine</a:t>
            </a:r>
            <a:r>
              <a:rPr lang="en-US" sz="1400" dirty="0">
                <a:solidFill>
                  <a:prstClr val="black"/>
                </a:solidFill>
                <a:latin typeface="+mj-lt"/>
              </a:rPr>
              <a:t>("Dog named {0} was born", name);}</a:t>
            </a:r>
          </a:p>
          <a:p>
            <a:pPr marL="0" indent="0" algn="l" rtl="0">
              <a:spcBef>
                <a:spcPts val="0"/>
              </a:spcBef>
              <a:buClrTx/>
              <a:buSzTx/>
              <a:buNone/>
            </a:pPr>
            <a:r>
              <a:rPr lang="en-US" sz="1400" dirty="0">
                <a:solidFill>
                  <a:prstClr val="black"/>
                </a:solidFill>
                <a:latin typeface="+mj-lt"/>
              </a:rPr>
              <a:t>        public void </a:t>
            </a:r>
            <a:r>
              <a:rPr lang="en-US" sz="1400" dirty="0" err="1">
                <a:solidFill>
                  <a:prstClr val="black"/>
                </a:solidFill>
                <a:highlight>
                  <a:srgbClr val="FFFF00"/>
                </a:highlight>
                <a:latin typeface="+mj-lt"/>
              </a:rPr>
              <a:t>SaySomething</a:t>
            </a:r>
            <a:r>
              <a:rPr lang="en-US" sz="1400" dirty="0">
                <a:solidFill>
                  <a:prstClr val="black"/>
                </a:solidFill>
                <a:latin typeface="+mj-lt"/>
              </a:rPr>
              <a:t>()</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a:t>
            </a:r>
            <a:r>
              <a:rPr lang="en-US" sz="1400" dirty="0" err="1">
                <a:solidFill>
                  <a:prstClr val="black"/>
                </a:solidFill>
                <a:latin typeface="+mj-lt"/>
              </a:rPr>
              <a:t>System.Console.WriteLine</a:t>
            </a:r>
            <a:r>
              <a:rPr lang="en-US" sz="1400" dirty="0">
                <a:solidFill>
                  <a:prstClr val="black"/>
                </a:solidFill>
                <a:latin typeface="+mj-lt"/>
              </a:rPr>
              <a:t>("{0} Says </a:t>
            </a:r>
            <a:r>
              <a:rPr lang="en-US" sz="1400" dirty="0" err="1">
                <a:solidFill>
                  <a:prstClr val="black"/>
                </a:solidFill>
                <a:latin typeface="+mj-lt"/>
              </a:rPr>
              <a:t>HawHaw</a:t>
            </a:r>
            <a:r>
              <a:rPr lang="en-US" sz="1400" dirty="0">
                <a:solidFill>
                  <a:prstClr val="black"/>
                </a:solidFill>
                <a:latin typeface="+mj-lt"/>
              </a:rPr>
              <a:t>", name);</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public void </a:t>
            </a:r>
            <a:r>
              <a:rPr lang="en-US" sz="1400" dirty="0" err="1">
                <a:solidFill>
                  <a:prstClr val="black"/>
                </a:solidFill>
                <a:highlight>
                  <a:srgbClr val="FFFF00"/>
                </a:highlight>
                <a:latin typeface="+mj-lt"/>
              </a:rPr>
              <a:t>SaySomeAnimalThing</a:t>
            </a:r>
            <a:r>
              <a:rPr lang="en-US" sz="1400" dirty="0">
                <a:solidFill>
                  <a:prstClr val="black"/>
                </a:solidFill>
                <a:latin typeface="+mj-lt"/>
              </a:rPr>
              <a:t>()</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a:t>
            </a:r>
            <a:r>
              <a:rPr lang="en-US" sz="1400" dirty="0" err="1">
                <a:solidFill>
                  <a:srgbClr val="FF0000"/>
                </a:solidFill>
                <a:latin typeface="+mj-lt"/>
              </a:rPr>
              <a:t>base.SaySomething</a:t>
            </a:r>
            <a:r>
              <a:rPr lang="en-US" sz="1400" dirty="0">
                <a:solidFill>
                  <a:srgbClr val="FF0000"/>
                </a:solidFill>
                <a:latin typeface="+mj-lt"/>
              </a:rPr>
              <a:t>();</a:t>
            </a:r>
          </a:p>
          <a:p>
            <a:pPr marL="0" indent="0" algn="l" rtl="0">
              <a:spcBef>
                <a:spcPts val="0"/>
              </a:spcBef>
              <a:buClrTx/>
              <a:buSzTx/>
              <a:buNone/>
            </a:pPr>
            <a:r>
              <a:rPr lang="en-US" sz="1400" dirty="0">
                <a:solidFill>
                  <a:prstClr val="black"/>
                </a:solidFill>
                <a:latin typeface="+mj-lt"/>
              </a:rPr>
              <a:t>           </a:t>
            </a:r>
            <a:r>
              <a:rPr lang="en-US" sz="1400" dirty="0" err="1">
                <a:solidFill>
                  <a:prstClr val="black"/>
                </a:solidFill>
                <a:latin typeface="+mj-lt"/>
              </a:rPr>
              <a:t>System.Console.WriteLine</a:t>
            </a:r>
            <a:r>
              <a:rPr lang="en-US" sz="1400" dirty="0">
                <a:solidFill>
                  <a:prstClr val="black"/>
                </a:solidFill>
                <a:latin typeface="+mj-lt"/>
              </a:rPr>
              <a:t>("But I Prefer:");</a:t>
            </a:r>
          </a:p>
          <a:p>
            <a:pPr marL="0" indent="0" algn="l" rtl="0">
              <a:spcBef>
                <a:spcPts val="0"/>
              </a:spcBef>
              <a:buClrTx/>
              <a:buSzTx/>
              <a:buNone/>
            </a:pPr>
            <a:r>
              <a:rPr lang="en-US" sz="1400" dirty="0">
                <a:solidFill>
                  <a:srgbClr val="FF0000"/>
                </a:solidFill>
                <a:latin typeface="+mj-lt"/>
              </a:rPr>
              <a:t>           </a:t>
            </a:r>
            <a:r>
              <a:rPr lang="en-US" sz="1400" dirty="0" err="1">
                <a:solidFill>
                  <a:srgbClr val="FF0000"/>
                </a:solidFill>
                <a:latin typeface="+mj-lt"/>
              </a:rPr>
              <a:t>this.SaySomething</a:t>
            </a:r>
            <a:r>
              <a:rPr lang="en-US" sz="1400" dirty="0">
                <a:solidFill>
                  <a:srgbClr val="FF0000"/>
                </a:solidFill>
                <a:latin typeface="+mj-lt"/>
              </a:rPr>
              <a:t>();</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r>
              <a:rPr lang="en-US" sz="1400" dirty="0">
                <a:solidFill>
                  <a:prstClr val="black"/>
                </a:solidFill>
                <a:latin typeface="+mj-lt"/>
              </a:rPr>
              <a:t>    }</a:t>
            </a:r>
          </a:p>
          <a:p>
            <a:pPr marL="0" indent="0" algn="l" rtl="0">
              <a:spcBef>
                <a:spcPts val="0"/>
              </a:spcBef>
              <a:buClrTx/>
              <a:buSzTx/>
              <a:buNone/>
            </a:pPr>
            <a:endParaRPr lang="en-US" sz="1400" dirty="0">
              <a:solidFill>
                <a:prstClr val="black"/>
              </a:solidFill>
              <a:latin typeface="+mj-lt"/>
            </a:endParaRPr>
          </a:p>
        </p:txBody>
      </p:sp>
      <p:sp>
        <p:nvSpPr>
          <p:cNvPr id="3" name="Rectangle 2"/>
          <p:cNvSpPr/>
          <p:nvPr/>
        </p:nvSpPr>
        <p:spPr>
          <a:xfrm>
            <a:off x="6949069" y="4639495"/>
            <a:ext cx="3528392" cy="2031325"/>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400" dirty="0">
                <a:solidFill>
                  <a:prstClr val="black"/>
                </a:solidFill>
                <a:latin typeface="Trebuchet MS"/>
              </a:rPr>
              <a:t> class </a:t>
            </a:r>
            <a:r>
              <a:rPr lang="en-US" sz="1400" dirty="0" err="1">
                <a:solidFill>
                  <a:prstClr val="black"/>
                </a:solidFill>
                <a:latin typeface="Trebuchet MS"/>
              </a:rPr>
              <a:t>MainClass</a:t>
            </a:r>
            <a:endParaRPr lang="en-US" sz="1400" dirty="0">
              <a:solidFill>
                <a:prstClr val="black"/>
              </a:solidFill>
              <a:latin typeface="Trebuchet MS"/>
            </a:endParaRPr>
          </a:p>
          <a:p>
            <a:pPr algn="l" rtl="0"/>
            <a:r>
              <a:rPr lang="en-US" sz="1400" dirty="0">
                <a:solidFill>
                  <a:prstClr val="black"/>
                </a:solidFill>
                <a:latin typeface="Trebuchet MS"/>
              </a:rPr>
              <a:t>    {</a:t>
            </a:r>
          </a:p>
          <a:p>
            <a:pPr algn="l" rtl="0"/>
            <a:r>
              <a:rPr lang="en-US" sz="1400" dirty="0">
                <a:solidFill>
                  <a:prstClr val="black"/>
                </a:solidFill>
                <a:latin typeface="Trebuchet MS"/>
              </a:rPr>
              <a:t>        static void Main(string[] </a:t>
            </a:r>
            <a:r>
              <a:rPr lang="en-US" sz="1400" dirty="0" err="1">
                <a:solidFill>
                  <a:prstClr val="black"/>
                </a:solidFill>
                <a:latin typeface="Trebuchet MS"/>
              </a:rPr>
              <a:t>args</a:t>
            </a:r>
            <a:r>
              <a:rPr lang="en-US" sz="1400" dirty="0">
                <a:solidFill>
                  <a:prstClr val="black"/>
                </a:solidFill>
                <a:latin typeface="Trebuchet MS"/>
              </a:rPr>
              <a:t>)</a:t>
            </a:r>
          </a:p>
          <a:p>
            <a:pPr algn="l" rtl="0"/>
            <a:r>
              <a:rPr lang="en-US" sz="1400" dirty="0">
                <a:solidFill>
                  <a:prstClr val="black"/>
                </a:solidFill>
                <a:latin typeface="Trebuchet MS"/>
              </a:rPr>
              <a:t>        {</a:t>
            </a:r>
          </a:p>
          <a:p>
            <a:pPr algn="l" rtl="0"/>
            <a:r>
              <a:rPr lang="en-US" sz="1400" dirty="0">
                <a:solidFill>
                  <a:prstClr val="black"/>
                </a:solidFill>
                <a:latin typeface="Trebuchet MS"/>
              </a:rPr>
              <a:t>            Dog d1 = new Dog("Tom");</a:t>
            </a:r>
          </a:p>
          <a:p>
            <a:pPr algn="l" rtl="0"/>
            <a:r>
              <a:rPr lang="en-US" sz="1400" dirty="0">
                <a:solidFill>
                  <a:prstClr val="black"/>
                </a:solidFill>
                <a:latin typeface="Trebuchet MS"/>
              </a:rPr>
              <a:t>            d1.SaySomething();</a:t>
            </a:r>
          </a:p>
          <a:p>
            <a:pPr algn="l" rtl="0"/>
            <a:r>
              <a:rPr lang="en-US" sz="1400" dirty="0">
                <a:solidFill>
                  <a:prstClr val="black"/>
                </a:solidFill>
                <a:latin typeface="Trebuchet MS"/>
              </a:rPr>
              <a:t>            d1.base.SaySomething();</a:t>
            </a:r>
          </a:p>
          <a:p>
            <a:pPr algn="l" rtl="0"/>
            <a:r>
              <a:rPr lang="en-US" sz="1400" dirty="0">
                <a:solidFill>
                  <a:prstClr val="black"/>
                </a:solidFill>
                <a:latin typeface="Trebuchet MS"/>
              </a:rPr>
              <a:t>         }</a:t>
            </a:r>
          </a:p>
          <a:p>
            <a:pPr algn="l" rtl="0"/>
            <a:r>
              <a:rPr lang="en-US" sz="1400" dirty="0">
                <a:solidFill>
                  <a:prstClr val="black"/>
                </a:solidFill>
                <a:latin typeface="Trebuchet MS"/>
              </a:rPr>
              <a:t>    }</a:t>
            </a:r>
            <a:endParaRPr lang="he-IL" sz="1400" dirty="0">
              <a:solidFill>
                <a:prstClr val="black"/>
              </a:solidFill>
              <a:latin typeface="Trebuchet MS"/>
              <a:cs typeface="Gisha" panose="020B0502040204020203" pitchFamily="34" charset="-79"/>
            </a:endParaRPr>
          </a:p>
        </p:txBody>
      </p:sp>
      <p:sp>
        <p:nvSpPr>
          <p:cNvPr id="2" name="Slide Number Placeholder 1"/>
          <p:cNvSpPr>
            <a:spLocks noGrp="1"/>
          </p:cNvSpPr>
          <p:nvPr>
            <p:ph type="sldNum" sz="quarter" idx="12"/>
          </p:nvPr>
        </p:nvSpPr>
        <p:spPr>
          <a:xfrm>
            <a:off x="8976320" y="6556247"/>
            <a:ext cx="588336" cy="228600"/>
          </a:xfrm>
        </p:spPr>
        <p:txBody>
          <a:bodyPr/>
          <a:lstStyle/>
          <a:p>
            <a:fld id="{1E4D7292-AD41-4745-A56F-5FB7769147B4}" type="slidenum">
              <a:rPr lang="he-IL">
                <a:solidFill>
                  <a:srgbClr val="B13F9A"/>
                </a:solidFill>
                <a:latin typeface="Trebuchet MS"/>
                <a:cs typeface="Gisha" panose="020B0502040204020203" pitchFamily="34" charset="-79"/>
              </a:rPr>
              <a:pPr/>
              <a:t>204</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7212042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388" y="332656"/>
            <a:ext cx="7239000" cy="626328"/>
          </a:xfrm>
        </p:spPr>
        <p:txBody>
          <a:bodyPr/>
          <a:lstStyle/>
          <a:p>
            <a:pPr algn="ctr"/>
            <a:r>
              <a:rPr lang="he-IL" dirty="0"/>
              <a:t>המרות בין אבא לבן</a:t>
            </a:r>
          </a:p>
        </p:txBody>
      </p:sp>
      <p:sp>
        <p:nvSpPr>
          <p:cNvPr id="4" name="Rectangle 3"/>
          <p:cNvSpPr/>
          <p:nvPr/>
        </p:nvSpPr>
        <p:spPr>
          <a:xfrm>
            <a:off x="1822883" y="1769136"/>
            <a:ext cx="7450506" cy="4127284"/>
          </a:xfrm>
          <a:prstGeom prst="rect">
            <a:avLst/>
          </a:prstGeom>
        </p:spPr>
        <p:txBody>
          <a:bodyPr wrap="square">
            <a:spAutoFit/>
          </a:bodyPr>
          <a:lstStyle/>
          <a:p>
            <a:pPr algn="l" rtl="0">
              <a:lnSpc>
                <a:spcPct val="115000"/>
              </a:lnSpc>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A </a:t>
            </a:r>
            <a:r>
              <a:rPr lang="en-US" dirty="0">
                <a:solidFill>
                  <a:srgbClr val="000000"/>
                </a:solidFill>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B</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A</a:t>
            </a: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nSpc>
                <a:spcPct val="115000"/>
              </a:lnSpc>
            </a:pPr>
            <a:endParaRPr lang="he-IL" sz="2400" dirty="0">
              <a:solidFill>
                <a:prstClr val="black"/>
              </a:solidFill>
              <a:latin typeface="Calibri"/>
              <a:ea typeface="Calibri"/>
              <a:cs typeface="Arial"/>
            </a:endParaRPr>
          </a:p>
          <a:p>
            <a:pPr>
              <a:lnSpc>
                <a:spcPct val="115000"/>
              </a:lnSpc>
            </a:pPr>
            <a:r>
              <a:rPr lang="en-US" sz="2400" b="1" dirty="0">
                <a:solidFill>
                  <a:prstClr val="black"/>
                </a:solidFill>
                <a:latin typeface="Calibri"/>
                <a:ea typeface="Calibri"/>
                <a:cs typeface="Arial"/>
              </a:rPr>
              <a:t> </a:t>
            </a:r>
            <a:r>
              <a:rPr lang="he-IL" sz="2400" b="1" dirty="0">
                <a:solidFill>
                  <a:prstClr val="black"/>
                </a:solidFill>
                <a:latin typeface="Trebuchet MS"/>
                <a:cs typeface="Gisha" panose="020B0502040204020203" pitchFamily="34" charset="-79"/>
              </a:rPr>
              <a:t>המרה כלפי מעלה </a:t>
            </a:r>
            <a:r>
              <a:rPr lang="he-IL" sz="2400" dirty="0">
                <a:solidFill>
                  <a:prstClr val="black"/>
                </a:solidFill>
                <a:latin typeface="Trebuchet MS"/>
                <a:cs typeface="Gisha" panose="020B0502040204020203" pitchFamily="34" charset="-79"/>
              </a:rPr>
              <a:t>ניתן לעשות עם </a:t>
            </a:r>
            <a:r>
              <a:rPr lang="he-IL" sz="2400" b="1" dirty="0">
                <a:solidFill>
                  <a:prstClr val="black"/>
                </a:solidFill>
                <a:latin typeface="Trebuchet MS"/>
                <a:cs typeface="Gisha" panose="020B0502040204020203" pitchFamily="34" charset="-79"/>
              </a:rPr>
              <a:t>המרה מרומזת</a:t>
            </a:r>
          </a:p>
          <a:p>
            <a:pPr algn="l" rtl="0">
              <a:lnSpc>
                <a:spcPct val="115000"/>
              </a:lnSpc>
            </a:pPr>
            <a:endParaRPr lang="en-US" sz="2400" dirty="0">
              <a:solidFill>
                <a:prstClr val="black"/>
              </a:solidFill>
              <a:latin typeface="Calibri"/>
              <a:ea typeface="Calibri"/>
              <a:cs typeface="Arial"/>
            </a:endParaRPr>
          </a:p>
          <a:p>
            <a:pPr algn="l" rtl="0">
              <a:lnSpc>
                <a:spcPct val="115000"/>
              </a:lnSpc>
            </a:pPr>
            <a:r>
              <a:rPr lang="en-US" dirty="0">
                <a:solidFill>
                  <a:srgbClr val="008000"/>
                </a:solidFill>
                <a:highlight>
                  <a:srgbClr val="FFFFFF"/>
                </a:highlight>
                <a:latin typeface="Consolas"/>
                <a:ea typeface="Calibri"/>
                <a:cs typeface="Arial"/>
              </a:rPr>
              <a:t>//up casting</a:t>
            </a:r>
            <a:endParaRPr lang="en-US" sz="2400" dirty="0">
              <a:solidFill>
                <a:prstClr val="black"/>
              </a:solidFill>
              <a:latin typeface="Calibri"/>
              <a:ea typeface="Calibri"/>
              <a:cs typeface="Arial"/>
            </a:endParaRPr>
          </a:p>
          <a:p>
            <a:pPr algn="l" rtl="0">
              <a:lnSpc>
                <a:spcPct val="115000"/>
              </a:lnSpc>
            </a:pPr>
            <a:r>
              <a:rPr lang="en-US" dirty="0">
                <a:solidFill>
                  <a:srgbClr val="2B91AF"/>
                </a:solidFill>
                <a:highlight>
                  <a:srgbClr val="FFFFFF"/>
                </a:highlight>
                <a:latin typeface="Consolas"/>
                <a:ea typeface="Calibri"/>
                <a:cs typeface="Arial"/>
              </a:rPr>
              <a:t>A</a:t>
            </a:r>
            <a:r>
              <a:rPr lang="en-US" dirty="0">
                <a:solidFill>
                  <a:srgbClr val="000000"/>
                </a:solidFill>
                <a:highlight>
                  <a:srgbClr val="FFFFFF"/>
                </a:highlight>
                <a:latin typeface="Consolas"/>
                <a:ea typeface="Calibri"/>
                <a:cs typeface="Arial"/>
              </a:rPr>
              <a:t> aa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B</a:t>
            </a:r>
            <a:r>
              <a:rPr lang="en-US" dirty="0">
                <a:solidFill>
                  <a:srgbClr val="000000"/>
                </a:solidFill>
                <a:highlight>
                  <a:srgbClr val="FFFFFF"/>
                </a:highlight>
                <a:latin typeface="Consolas"/>
                <a:ea typeface="Calibri"/>
                <a:cs typeface="Arial"/>
              </a:rPr>
              <a:t>(); </a:t>
            </a:r>
            <a:r>
              <a:rPr lang="en-US" dirty="0">
                <a:solidFill>
                  <a:srgbClr val="008000"/>
                </a:solidFill>
                <a:highlight>
                  <a:srgbClr val="FFFFFF"/>
                </a:highlight>
                <a:latin typeface="Consolas"/>
                <a:ea typeface="Calibri"/>
                <a:cs typeface="Arial"/>
              </a:rPr>
              <a:t>//ok, implicit casting</a:t>
            </a:r>
            <a:endParaRPr lang="en-US" sz="2400" dirty="0">
              <a:solidFill>
                <a:prstClr val="black"/>
              </a:solidFill>
              <a:latin typeface="Calibri"/>
              <a:ea typeface="Calibri"/>
              <a:cs typeface="Arial"/>
            </a:endParaRPr>
          </a:p>
          <a:p>
            <a:pPr>
              <a:lnSpc>
                <a:spcPct val="115000"/>
              </a:lnSpc>
            </a:pPr>
            <a:endParaRPr lang="he-IL" sz="2400" dirty="0">
              <a:solidFill>
                <a:prstClr val="black"/>
              </a:solidFill>
              <a:latin typeface="Trebuchet MS"/>
              <a:cs typeface="Gisha" panose="020B0502040204020203" pitchFamily="34" charset="-79"/>
            </a:endParaRPr>
          </a:p>
          <a:p>
            <a:pPr>
              <a:lnSpc>
                <a:spcPct val="115000"/>
              </a:lnSpc>
            </a:pPr>
            <a:r>
              <a:rPr lang="he-IL" sz="2400" b="1" dirty="0">
                <a:solidFill>
                  <a:prstClr val="black"/>
                </a:solidFill>
                <a:latin typeface="Trebuchet MS"/>
                <a:cs typeface="Gisha" panose="020B0502040204020203" pitchFamily="34" charset="-79"/>
              </a:rPr>
              <a:t>המרה כלפי מטה</a:t>
            </a:r>
            <a:r>
              <a:rPr lang="he-IL" sz="2400" dirty="0">
                <a:solidFill>
                  <a:prstClr val="black"/>
                </a:solidFill>
                <a:latin typeface="Trebuchet MS"/>
                <a:cs typeface="Gisha" panose="020B0502040204020203" pitchFamily="34" charset="-79"/>
              </a:rPr>
              <a:t>, הקומפיילר מחייב </a:t>
            </a:r>
            <a:r>
              <a:rPr lang="he-IL" sz="2400" b="1" dirty="0">
                <a:solidFill>
                  <a:prstClr val="black"/>
                </a:solidFill>
                <a:latin typeface="Trebuchet MS"/>
                <a:cs typeface="Gisha" panose="020B0502040204020203" pitchFamily="34" charset="-79"/>
              </a:rPr>
              <a:t>המרה מפורשת</a:t>
            </a:r>
          </a:p>
          <a:p>
            <a:pPr algn="l" rtl="0">
              <a:lnSpc>
                <a:spcPct val="115000"/>
              </a:lnSpc>
            </a:pPr>
            <a:r>
              <a:rPr lang="en-US" dirty="0">
                <a:solidFill>
                  <a:srgbClr val="008000"/>
                </a:solidFill>
                <a:highlight>
                  <a:srgbClr val="FFFFFF"/>
                </a:highlight>
                <a:latin typeface="Consolas"/>
                <a:ea typeface="Calibri"/>
                <a:cs typeface="Arial"/>
              </a:rPr>
              <a:t>//down casting</a:t>
            </a:r>
            <a:endParaRPr lang="en-US" sz="2400" dirty="0">
              <a:solidFill>
                <a:prstClr val="black"/>
              </a:solidFill>
              <a:latin typeface="Calibri"/>
              <a:ea typeface="Calibri"/>
              <a:cs typeface="Arial"/>
            </a:endParaRPr>
          </a:p>
          <a:p>
            <a:pPr algn="l" rtl="0">
              <a:lnSpc>
                <a:spcPct val="115000"/>
              </a:lnSpc>
            </a:pPr>
            <a:r>
              <a:rPr lang="en-US" dirty="0">
                <a:solidFill>
                  <a:srgbClr val="2B91AF"/>
                </a:solidFill>
                <a:highlight>
                  <a:srgbClr val="FFFFFF"/>
                </a:highlight>
                <a:latin typeface="Consolas"/>
                <a:ea typeface="Calibri"/>
                <a:cs typeface="Arial"/>
              </a:rPr>
              <a:t>B</a:t>
            </a:r>
            <a:r>
              <a:rPr lang="en-US" dirty="0">
                <a:solidFill>
                  <a:srgbClr val="000000"/>
                </a:solidFill>
                <a:highlight>
                  <a:srgbClr val="FFFFFF"/>
                </a:highlight>
                <a:latin typeface="Consolas"/>
                <a:ea typeface="Calibri"/>
                <a:cs typeface="Arial"/>
              </a:rPr>
              <a:t> bb = (</a:t>
            </a:r>
            <a:r>
              <a:rPr lang="en-US" dirty="0">
                <a:solidFill>
                  <a:srgbClr val="2B91AF"/>
                </a:solidFill>
                <a:highlight>
                  <a:srgbClr val="FFFFFF"/>
                </a:highlight>
                <a:latin typeface="Consolas"/>
                <a:ea typeface="Calibri"/>
                <a:cs typeface="Arial"/>
              </a:rPr>
              <a:t>B</a:t>
            </a:r>
            <a:r>
              <a:rPr lang="en-US" dirty="0">
                <a:solidFill>
                  <a:srgbClr val="000000"/>
                </a:solidFill>
                <a:highlight>
                  <a:srgbClr val="FFFFFF"/>
                </a:highlight>
                <a:latin typeface="Consolas"/>
                <a:ea typeface="Calibri"/>
                <a:cs typeface="Arial"/>
              </a:rPr>
              <a:t>)aa; </a:t>
            </a:r>
            <a:r>
              <a:rPr lang="en-US" dirty="0">
                <a:solidFill>
                  <a:srgbClr val="008000"/>
                </a:solidFill>
                <a:highlight>
                  <a:srgbClr val="FFFFFF"/>
                </a:highlight>
                <a:latin typeface="Consolas"/>
                <a:ea typeface="Calibri"/>
                <a:cs typeface="Arial"/>
              </a:rPr>
              <a:t>//explicit casting</a:t>
            </a:r>
            <a:endParaRPr lang="en-US" sz="2400" dirty="0">
              <a:solidFill>
                <a:prstClr val="black"/>
              </a:solidFill>
              <a:latin typeface="Calibri"/>
              <a:ea typeface="Calibri"/>
              <a:cs typeface="Arial"/>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205</a:t>
            </a:fld>
            <a:endParaRPr lang="he-IL">
              <a:solidFill>
                <a:srgbClr val="B13F9A"/>
              </a:solidFill>
              <a:latin typeface="Trebuchet MS"/>
              <a:cs typeface="Gisha" panose="020B0502040204020203" pitchFamily="34" charset="-79"/>
            </a:endParaRPr>
          </a:p>
        </p:txBody>
      </p:sp>
      <p:grpSp>
        <p:nvGrpSpPr>
          <p:cNvPr id="6" name="Group 5">
            <a:extLst>
              <a:ext uri="{FF2B5EF4-FFF2-40B4-BE49-F238E27FC236}">
                <a16:creationId xmlns:a16="http://schemas.microsoft.com/office/drawing/2014/main" id="{C95D32E4-B674-4CE9-861B-B4B1BF2626AC}"/>
              </a:ext>
            </a:extLst>
          </p:cNvPr>
          <p:cNvGrpSpPr/>
          <p:nvPr/>
        </p:nvGrpSpPr>
        <p:grpSpPr>
          <a:xfrm>
            <a:off x="7896201" y="301753"/>
            <a:ext cx="1657351" cy="1925111"/>
            <a:chOff x="3347864" y="3279774"/>
            <a:chExt cx="1657351" cy="1925111"/>
          </a:xfrm>
        </p:grpSpPr>
        <p:sp>
          <p:nvSpPr>
            <p:cNvPr id="7" name="Text Box 8">
              <a:extLst>
                <a:ext uri="{FF2B5EF4-FFF2-40B4-BE49-F238E27FC236}">
                  <a16:creationId xmlns:a16="http://schemas.microsoft.com/office/drawing/2014/main" id="{1B00450D-58E9-4E2F-A6D7-61E383921021}"/>
                </a:ext>
              </a:extLst>
            </p:cNvPr>
            <p:cNvSpPr txBox="1">
              <a:spLocks noChangeArrowheads="1"/>
            </p:cNvSpPr>
            <p:nvPr/>
          </p:nvSpPr>
          <p:spPr bwMode="auto">
            <a:xfrm>
              <a:off x="3689177" y="4681816"/>
              <a:ext cx="1008063" cy="523069"/>
            </a:xfrm>
            <a:prstGeom prst="rect">
              <a:avLst/>
            </a:prstGeom>
            <a:solidFill>
              <a:schemeClr val="folHlink"/>
            </a:solidFill>
            <a:ln w="9525">
              <a:solidFill>
                <a:schemeClr val="tx1"/>
              </a:solidFill>
              <a:miter lim="800000"/>
              <a:headEnd/>
              <a:tailEnd/>
            </a:ln>
          </p:spPr>
          <p:txBody>
            <a:bodyPr>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a:spcBef>
                  <a:spcPct val="50000"/>
                </a:spcBef>
                <a:buClrTx/>
                <a:buSzTx/>
                <a:buNone/>
              </a:pPr>
              <a:r>
                <a:rPr lang="en-US" altLang="he-IL" sz="2800" b="1" dirty="0">
                  <a:solidFill>
                    <a:prstClr val="black"/>
                  </a:solidFill>
                </a:rPr>
                <a:t>B</a:t>
              </a:r>
            </a:p>
          </p:txBody>
        </p:sp>
        <p:sp>
          <p:nvSpPr>
            <p:cNvPr id="8" name="Text Box 9">
              <a:extLst>
                <a:ext uri="{FF2B5EF4-FFF2-40B4-BE49-F238E27FC236}">
                  <a16:creationId xmlns:a16="http://schemas.microsoft.com/office/drawing/2014/main" id="{1CD538B1-D7D6-4863-B5C9-19D908A4B3F2}"/>
                </a:ext>
              </a:extLst>
            </p:cNvPr>
            <p:cNvSpPr txBox="1">
              <a:spLocks noChangeArrowheads="1"/>
            </p:cNvSpPr>
            <p:nvPr/>
          </p:nvSpPr>
          <p:spPr bwMode="auto">
            <a:xfrm>
              <a:off x="3347864" y="3279774"/>
              <a:ext cx="1657351" cy="523069"/>
            </a:xfrm>
            <a:prstGeom prst="rect">
              <a:avLst/>
            </a:prstGeom>
            <a:solidFill>
              <a:schemeClr val="folHlink"/>
            </a:solidFill>
            <a:ln w="9525">
              <a:solidFill>
                <a:schemeClr val="tx1"/>
              </a:solidFill>
              <a:miter lim="800000"/>
              <a:headEnd/>
              <a:tailEnd/>
            </a:ln>
          </p:spPr>
          <p:txBody>
            <a:bodyPr wrap="square">
              <a:spAutoFit/>
            </a:bodyPr>
            <a:lstStyle>
              <a:lvl1pPr algn="r" rtl="1">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lgn="r" rtl="1">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lgn="r" rtl="1">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lgn="r" rtl="1">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lgn="r" rtl="1">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lgn="ctr">
                <a:spcBef>
                  <a:spcPct val="50000"/>
                </a:spcBef>
                <a:buClrTx/>
                <a:buSzTx/>
                <a:buNone/>
              </a:pPr>
              <a:r>
                <a:rPr lang="en-US" altLang="he-IL" sz="2800" b="1" dirty="0">
                  <a:solidFill>
                    <a:prstClr val="black"/>
                  </a:solidFill>
                </a:rPr>
                <a:t>A</a:t>
              </a:r>
            </a:p>
          </p:txBody>
        </p:sp>
        <p:grpSp>
          <p:nvGrpSpPr>
            <p:cNvPr id="9" name="Group 8">
              <a:extLst>
                <a:ext uri="{FF2B5EF4-FFF2-40B4-BE49-F238E27FC236}">
                  <a16:creationId xmlns:a16="http://schemas.microsoft.com/office/drawing/2014/main" id="{84836A23-DD02-43D6-BD9D-5466368FC1FD}"/>
                </a:ext>
              </a:extLst>
            </p:cNvPr>
            <p:cNvGrpSpPr/>
            <p:nvPr/>
          </p:nvGrpSpPr>
          <p:grpSpPr>
            <a:xfrm>
              <a:off x="4067944" y="3789040"/>
              <a:ext cx="216024" cy="857068"/>
              <a:chOff x="3814025" y="3803177"/>
              <a:chExt cx="216024" cy="857068"/>
            </a:xfrm>
          </p:grpSpPr>
          <p:cxnSp>
            <p:nvCxnSpPr>
              <p:cNvPr id="10" name="Straight Arrow Connector 6">
                <a:extLst>
                  <a:ext uri="{FF2B5EF4-FFF2-40B4-BE49-F238E27FC236}">
                    <a16:creationId xmlns:a16="http://schemas.microsoft.com/office/drawing/2014/main" id="{4B356F5E-E75C-4B5C-8D58-26A949A458EF}"/>
                  </a:ext>
                </a:extLst>
              </p:cNvPr>
              <p:cNvCxnSpPr/>
              <p:nvPr/>
            </p:nvCxnSpPr>
            <p:spPr bwMode="auto">
              <a:xfrm flipV="1">
                <a:off x="3922038" y="3982944"/>
                <a:ext cx="0" cy="677301"/>
              </a:xfrm>
              <a:prstGeom prst="straightConnector1">
                <a:avLst/>
              </a:prstGeom>
              <a:solidFill>
                <a:schemeClr val="accent1"/>
              </a:solidFill>
              <a:ln w="9525" cap="flat" cmpd="sng" algn="ctr">
                <a:solidFill>
                  <a:schemeClr val="tx1"/>
                </a:solidFill>
                <a:prstDash val="solid"/>
                <a:round/>
                <a:headEnd type="none" w="med" len="med"/>
                <a:tailEnd type="none" w="lg" len="med"/>
              </a:ln>
              <a:effectLst/>
            </p:spPr>
          </p:cxnSp>
          <p:sp>
            <p:nvSpPr>
              <p:cNvPr id="11" name="Isosceles Triangle 12">
                <a:extLst>
                  <a:ext uri="{FF2B5EF4-FFF2-40B4-BE49-F238E27FC236}">
                    <a16:creationId xmlns:a16="http://schemas.microsoft.com/office/drawing/2014/main" id="{FC086234-1215-44DA-8363-301B624A7879}"/>
                  </a:ext>
                </a:extLst>
              </p:cNvPr>
              <p:cNvSpPr/>
              <p:nvPr/>
            </p:nvSpPr>
            <p:spPr bwMode="auto">
              <a:xfrm rot="21589354">
                <a:off x="3814025" y="3803177"/>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grpSp>
      </p:grpSp>
    </p:spTree>
    <p:extLst>
      <p:ext uri="{BB962C8B-B14F-4D97-AF65-F5344CB8AC3E}">
        <p14:creationId xmlns:p14="http://schemas.microsoft.com/office/powerpoint/2010/main" val="9403792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dirty="0"/>
              <a:t>פולימורפיזם</a:t>
            </a:r>
          </a:p>
        </p:txBody>
      </p:sp>
      <p:sp>
        <p:nvSpPr>
          <p:cNvPr id="3" name="כותרת משנה 2"/>
          <p:cNvSpPr>
            <a:spLocks noGrp="1"/>
          </p:cNvSpPr>
          <p:nvPr>
            <p:ph type="subTitle" idx="1"/>
          </p:nvPr>
        </p:nvSpPr>
        <p:spPr/>
        <p:txBody>
          <a:bodyPr>
            <a:normAutofit/>
          </a:bodyPr>
          <a:lstStyle/>
          <a:p>
            <a:pPr algn="ctr"/>
            <a:r>
              <a:rPr lang="he-IL" sz="4400" dirty="0"/>
              <a:t>רב צורתיות</a:t>
            </a:r>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206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4236688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7850" y="142546"/>
            <a:ext cx="7239000" cy="698336"/>
          </a:xfrm>
        </p:spPr>
        <p:txBody>
          <a:bodyPr/>
          <a:lstStyle/>
          <a:p>
            <a:pPr algn="ctr"/>
            <a:r>
              <a:rPr lang="he-IL" dirty="0"/>
              <a:t>פולימורפיזם</a:t>
            </a:r>
          </a:p>
        </p:txBody>
      </p:sp>
      <p:sp>
        <p:nvSpPr>
          <p:cNvPr id="3" name="מציין מיקום תוכן 2"/>
          <p:cNvSpPr>
            <a:spLocks noGrp="1"/>
          </p:cNvSpPr>
          <p:nvPr>
            <p:ph idx="1"/>
          </p:nvPr>
        </p:nvSpPr>
        <p:spPr>
          <a:xfrm>
            <a:off x="2242333" y="998731"/>
            <a:ext cx="7239000" cy="4464496"/>
          </a:xfrm>
        </p:spPr>
        <p:txBody>
          <a:bodyPr>
            <a:normAutofit/>
          </a:bodyPr>
          <a:lstStyle/>
          <a:p>
            <a:r>
              <a:rPr lang="he-IL" sz="2000" dirty="0"/>
              <a:t>פולי – מורפיזם  = רב – צורתיות.</a:t>
            </a:r>
          </a:p>
          <a:p>
            <a:r>
              <a:rPr lang="he-IL" sz="2000" dirty="0"/>
              <a:t>פולימורפיזם הוא אחד הכלים החזקים ביותר בתכנות מונחה עצמים, ומשמעותו העיקרית היא:</a:t>
            </a:r>
          </a:p>
          <a:p>
            <a:endParaRPr lang="he-IL" altLang="he-IL" sz="2000" dirty="0"/>
          </a:p>
          <a:p>
            <a:endParaRPr lang="he-IL" altLang="he-IL" sz="2000" dirty="0"/>
          </a:p>
          <a:p>
            <a:endParaRPr lang="he-IL" altLang="he-IL" sz="2000" dirty="0"/>
          </a:p>
          <a:p>
            <a:endParaRPr lang="he-IL" altLang="he-IL" sz="2000" dirty="0"/>
          </a:p>
          <a:p>
            <a:r>
              <a:rPr lang="he-IL" altLang="he-IL" sz="2000" dirty="0"/>
              <a:t>זהו מנגנון להתייחסות לעצמים מטיפוסים שונים באופן אחיד. </a:t>
            </a:r>
          </a:p>
          <a:p>
            <a:r>
              <a:rPr lang="he-IL" altLang="he-IL" sz="2000" dirty="0"/>
              <a:t>ניתן להתייחס לכל עצם כאילו היה מופע של כל אחת מהמחלקות מהן הוא יורש.</a:t>
            </a:r>
          </a:p>
          <a:p>
            <a:r>
              <a:rPr lang="he-IL" altLang="he-IL" sz="2000" dirty="0"/>
              <a:t>כל משתנה הפניה של מחלקת בסיס יכול להצביע בפועל על עצם ממחלקה נגזרת.</a:t>
            </a:r>
            <a:endParaRPr lang="en-US" altLang="he-IL" sz="2000" dirty="0"/>
          </a:p>
        </p:txBody>
      </p:sp>
      <p:sp>
        <p:nvSpPr>
          <p:cNvPr id="19" name="TextBox 18"/>
          <p:cNvSpPr txBox="1"/>
          <p:nvPr/>
        </p:nvSpPr>
        <p:spPr>
          <a:xfrm>
            <a:off x="2496926" y="2304469"/>
            <a:ext cx="6840760" cy="95410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he-IL" sz="2800" b="1" dirty="0">
                <a:solidFill>
                  <a:prstClr val="black"/>
                </a:solidFill>
                <a:latin typeface="Trebuchet MS"/>
                <a:cs typeface="Gisha" panose="020B0502040204020203" pitchFamily="34" charset="-79"/>
              </a:rPr>
              <a:t>המשותף הוא הממשק ולא המימוש – כלומר: ממשק משותף, מימוש נפרד.</a:t>
            </a:r>
            <a:endParaRPr lang="en-US" sz="2800" b="1" dirty="0">
              <a:solidFill>
                <a:prstClr val="black"/>
              </a:solidFill>
              <a:latin typeface="Trebuchet MS"/>
            </a:endParaRPr>
          </a:p>
        </p:txBody>
      </p:sp>
      <p:sp>
        <p:nvSpPr>
          <p:cNvPr id="11" name="הסבר מלבני מעוגל 17"/>
          <p:cNvSpPr/>
          <p:nvPr/>
        </p:nvSpPr>
        <p:spPr bwMode="auto">
          <a:xfrm>
            <a:off x="2246970" y="5676270"/>
            <a:ext cx="7065235" cy="561042"/>
          </a:xfrm>
          <a:prstGeom prst="wedgeRoundRectCallout">
            <a:avLst>
              <a:gd name="adj1" fmla="val -2505"/>
              <a:gd name="adj2" fmla="val -9064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dirty="0">
                <a:solidFill>
                  <a:prstClr val="black"/>
                </a:solidFill>
                <a:latin typeface="Trebuchet MS"/>
                <a:cs typeface="Gisha" panose="020B0502040204020203" pitchFamily="34" charset="-79"/>
              </a:rPr>
              <a:t>האפשרות לכתוב </a:t>
            </a:r>
            <a:r>
              <a:rPr lang="he-IL" b="1" dirty="0">
                <a:solidFill>
                  <a:prstClr val="black"/>
                </a:solidFill>
                <a:latin typeface="Trebuchet MS"/>
                <a:cs typeface="Gisha" panose="020B0502040204020203" pitchFamily="34" charset="-79"/>
              </a:rPr>
              <a:t>מתודות וירטואליות</a:t>
            </a:r>
            <a:r>
              <a:rPr lang="he-IL" dirty="0">
                <a:solidFill>
                  <a:prstClr val="black"/>
                </a:solidFill>
                <a:latin typeface="Trebuchet MS"/>
                <a:cs typeface="Gisha" panose="020B0502040204020203" pitchFamily="34" charset="-79"/>
              </a:rPr>
              <a:t>, מאפשרת את תכונת הפולימורפיזם.</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540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854968"/>
          </a:xfrm>
        </p:spPr>
        <p:txBody>
          <a:bodyPr/>
          <a:lstStyle/>
          <a:p>
            <a:pPr algn="ctr"/>
            <a:r>
              <a:rPr lang="he-IL" dirty="0"/>
              <a:t>שימושים של </a:t>
            </a:r>
            <a:r>
              <a:rPr lang="en-US" dirty="0"/>
              <a:t>Polymorphism</a:t>
            </a:r>
          </a:p>
        </p:txBody>
      </p:sp>
      <p:sp>
        <p:nvSpPr>
          <p:cNvPr id="3" name="Content Placeholder 2"/>
          <p:cNvSpPr>
            <a:spLocks noGrp="1"/>
          </p:cNvSpPr>
          <p:nvPr>
            <p:ph idx="1"/>
          </p:nvPr>
        </p:nvSpPr>
        <p:spPr>
          <a:xfrm>
            <a:off x="1981200" y="1628800"/>
            <a:ext cx="7321352" cy="4248472"/>
          </a:xfrm>
        </p:spPr>
        <p:txBody>
          <a:bodyPr/>
          <a:lstStyle/>
          <a:p>
            <a:r>
              <a:rPr lang="he-IL" b="1" dirty="0"/>
              <a:t>מבנה נתונים </a:t>
            </a:r>
            <a:r>
              <a:rPr lang="he-IL" sz="1800" b="1" dirty="0"/>
              <a:t>(למשל מערך) </a:t>
            </a:r>
            <a:r>
              <a:rPr lang="he-IL" b="1" dirty="0"/>
              <a:t>שמכיל אובייקטים מטיפוסים שונים </a:t>
            </a:r>
            <a:r>
              <a:rPr lang="he-IL" dirty="0"/>
              <a:t>– ניתן ליצור מערך של </a:t>
            </a:r>
            <a:r>
              <a:rPr lang="he-IL" b="1" dirty="0"/>
              <a:t>הפניות/מצביעים מסוג האבא </a:t>
            </a:r>
            <a:r>
              <a:rPr lang="he-IL" dirty="0"/>
              <a:t>כך שכל איבר במערך יצביע </a:t>
            </a:r>
            <a:r>
              <a:rPr lang="he-IL" b="1" dirty="0"/>
              <a:t>בפועל</a:t>
            </a:r>
            <a:r>
              <a:rPr lang="he-IL" dirty="0"/>
              <a:t> על אובייקט מסוג הבן. כאשר נעבור על המערך ונקרא למתודה הוירטואלית, תופעל המתודה המתאימה לאובייקט מבלי לבצע המרה.</a:t>
            </a:r>
          </a:p>
          <a:p>
            <a:r>
              <a:rPr lang="he-IL" b="1" dirty="0"/>
              <a:t>העברת פרמטר למתודה</a:t>
            </a:r>
            <a:r>
              <a:rPr lang="he-IL" dirty="0"/>
              <a:t> – מתודה המקבלת פרמטר מסוג האב, ניתן לשלוח אובייקט מסוג הבן, כל פעם מסוג בן אחר.</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161999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626328"/>
          </a:xfrm>
        </p:spPr>
        <p:txBody>
          <a:bodyPr>
            <a:normAutofit/>
          </a:bodyPr>
          <a:lstStyle/>
          <a:p>
            <a:pPr algn="ctr"/>
            <a:r>
              <a:rPr lang="en-US" sz="3200" cap="none" dirty="0"/>
              <a:t>VIRTUAL FUNCTION, Override, New </a:t>
            </a:r>
            <a:endParaRPr lang="he-IL" sz="3200" cap="none" dirty="0"/>
          </a:p>
        </p:txBody>
      </p:sp>
      <p:sp>
        <p:nvSpPr>
          <p:cNvPr id="3" name="מציין מיקום תוכן 2"/>
          <p:cNvSpPr>
            <a:spLocks noGrp="1"/>
          </p:cNvSpPr>
          <p:nvPr>
            <p:ph idx="1"/>
          </p:nvPr>
        </p:nvSpPr>
        <p:spPr>
          <a:xfrm>
            <a:off x="1919536" y="1268760"/>
            <a:ext cx="7632848" cy="4824536"/>
          </a:xfrm>
        </p:spPr>
        <p:txBody>
          <a:bodyPr>
            <a:normAutofit fontScale="92500"/>
          </a:bodyPr>
          <a:lstStyle/>
          <a:p>
            <a:r>
              <a:rPr lang="he-IL" sz="2000" dirty="0"/>
              <a:t>מתודה המוגדרת כ </a:t>
            </a:r>
            <a:r>
              <a:rPr lang="en-US" sz="2000" b="1" dirty="0"/>
              <a:t>virtual</a:t>
            </a:r>
            <a:r>
              <a:rPr lang="he-IL" sz="2000" b="1" dirty="0"/>
              <a:t> באבא </a:t>
            </a:r>
            <a:r>
              <a:rPr lang="he-IL" sz="2000" dirty="0"/>
              <a:t>מאפשרת למחלקת הבן לממש אותה.</a:t>
            </a:r>
          </a:p>
          <a:p>
            <a:r>
              <a:rPr lang="he-IL" sz="2000" dirty="0"/>
              <a:t>הבן יוכל לממש את המתודה הזו ב 2 צורות:</a:t>
            </a:r>
          </a:p>
          <a:p>
            <a:pPr marL="0" indent="0">
              <a:buNone/>
            </a:pPr>
            <a:endParaRPr lang="he-IL" sz="2000" dirty="0"/>
          </a:p>
          <a:p>
            <a:pPr lvl="1"/>
            <a:r>
              <a:rPr lang="en-US" sz="2400" b="1" dirty="0">
                <a:solidFill>
                  <a:schemeClr val="tx1"/>
                </a:solidFill>
              </a:rPr>
              <a:t>Override</a:t>
            </a:r>
            <a:r>
              <a:rPr lang="he-IL" sz="2400" b="1" dirty="0">
                <a:solidFill>
                  <a:schemeClr val="tx1"/>
                </a:solidFill>
              </a:rPr>
              <a:t> – דריסה</a:t>
            </a:r>
          </a:p>
          <a:p>
            <a:pPr lvl="2"/>
            <a:r>
              <a:rPr lang="he-IL" sz="1800" dirty="0"/>
              <a:t>אם העצם הוא מטיפוס הבן ממש, אז כשהוא יפעיל את המתודה, תיקרא המתודה של הבן ולא של האבא.</a:t>
            </a:r>
          </a:p>
          <a:p>
            <a:pPr lvl="2"/>
            <a:r>
              <a:rPr lang="he-IL" sz="1800" dirty="0">
                <a:highlight>
                  <a:srgbClr val="FFFF00"/>
                </a:highlight>
              </a:rPr>
              <a:t>גם אם ההפניה (המצביע) הוא מטיפוס האבא ובפועל הוא מצביע לעצם מטיפוס הבן, גם אז, תיקרא המתודה </a:t>
            </a:r>
            <a:r>
              <a:rPr lang="he-IL" sz="1800" b="1" dirty="0">
                <a:highlight>
                  <a:srgbClr val="FFFF00"/>
                </a:highlight>
              </a:rPr>
              <a:t>של הבן ולא של האבא.</a:t>
            </a:r>
          </a:p>
          <a:p>
            <a:pPr marL="530352" lvl="2" indent="0">
              <a:buNone/>
            </a:pPr>
            <a:endParaRPr lang="he-IL" sz="2400" b="1" dirty="0"/>
          </a:p>
          <a:p>
            <a:pPr lvl="1"/>
            <a:r>
              <a:rPr lang="en-US" sz="2400" b="1" dirty="0">
                <a:solidFill>
                  <a:schemeClr val="tx1"/>
                </a:solidFill>
              </a:rPr>
              <a:t>New</a:t>
            </a:r>
            <a:r>
              <a:rPr lang="he-IL" sz="2400" b="1" dirty="0">
                <a:solidFill>
                  <a:schemeClr val="tx1"/>
                </a:solidFill>
              </a:rPr>
              <a:t> – הפסקת הדריסה</a:t>
            </a:r>
          </a:p>
          <a:p>
            <a:pPr lvl="2"/>
            <a:r>
              <a:rPr lang="he-IL" sz="1800" dirty="0"/>
              <a:t>אם העצם הוא מטיפוס הבן ממש, אז כשהוא יפעיל את המתודה, תיקרא המתודה של הבן ולא של האבא.</a:t>
            </a:r>
          </a:p>
          <a:p>
            <a:pPr lvl="2"/>
            <a:r>
              <a:rPr lang="he-IL" sz="1800" dirty="0"/>
              <a:t>אם ההפניה (המצביע) הוא מטיפוס האבא ובפועל הוא מצביע לעצם מטיפוס הבן, תיקרא המתודה </a:t>
            </a:r>
            <a:r>
              <a:rPr lang="he-IL" sz="1800" b="1" dirty="0"/>
              <a:t>הוירטואלית</a:t>
            </a:r>
            <a:r>
              <a:rPr lang="he-IL" sz="1800" dirty="0"/>
              <a:t> </a:t>
            </a:r>
            <a:r>
              <a:rPr lang="he-IL" sz="1800" b="1" dirty="0"/>
              <a:t>של האבא הקרוב ביותר ולא של הבן.</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209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69712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631504" y="337947"/>
            <a:ext cx="8928992" cy="854097"/>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800" b="1" dirty="0">
                <a:solidFill>
                  <a:srgbClr val="444D26"/>
                </a:solidFill>
                <a:latin typeface="Trebuchet MS"/>
              </a:rPr>
              <a:t>C IL – Common Intermediate Language - Assembly</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21</a:t>
            </a:fld>
            <a:endParaRPr lang="he-IL">
              <a:solidFill>
                <a:srgbClr val="B13F9A"/>
              </a:solidFill>
              <a:latin typeface="Trebuchet MS"/>
              <a:cs typeface="Gisha" panose="020B0502040204020203" pitchFamily="34" charset="-79"/>
            </a:endParaRPr>
          </a:p>
        </p:txBody>
      </p:sp>
      <p:sp>
        <p:nvSpPr>
          <p:cNvPr id="41" name="TextBox 40">
            <a:extLst>
              <a:ext uri="{FF2B5EF4-FFF2-40B4-BE49-F238E27FC236}">
                <a16:creationId xmlns:a16="http://schemas.microsoft.com/office/drawing/2014/main" id="{52FCE85A-D7C5-487D-B015-09ABFD5FF17A}"/>
              </a:ext>
            </a:extLst>
          </p:cNvPr>
          <p:cNvSpPr txBox="1"/>
          <p:nvPr/>
        </p:nvSpPr>
        <p:spPr>
          <a:xfrm>
            <a:off x="2279576" y="1842820"/>
            <a:ext cx="7164288" cy="3530396"/>
          </a:xfrm>
          <a:prstGeom prst="rect">
            <a:avLst/>
          </a:prstGeom>
        </p:spPr>
        <p:txBody>
          <a:bodyPr vert="horz">
            <a:normAutofit/>
          </a:bodyPr>
          <a:lstStyle>
            <a:lvl1pPr marL="274320" indent="-274320">
              <a:spcBef>
                <a:spcPts val="600"/>
              </a:spcBef>
              <a:buClr>
                <a:schemeClr val="tx2"/>
              </a:buClr>
              <a:buSzPct val="73000"/>
              <a:buFont typeface="Wingdings 2"/>
              <a:buChar char=""/>
              <a:defRPr kumimoji="0" sz="2000" baseline="0"/>
            </a:lvl1pPr>
            <a:lvl2pPr marL="521208"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lstStyle>
          <a:p>
            <a:pPr>
              <a:buClr>
                <a:srgbClr val="B13F9A"/>
              </a:buClr>
            </a:pPr>
            <a:r>
              <a:rPr lang="he-IL" sz="2400" dirty="0">
                <a:solidFill>
                  <a:prstClr val="black"/>
                </a:solidFill>
                <a:latin typeface="Trebuchet MS"/>
                <a:cs typeface="Gisha" panose="020B0502040204020203" pitchFamily="34" charset="-79"/>
              </a:rPr>
              <a:t>שפת ביניים משותפת שנקראת </a:t>
            </a:r>
            <a:r>
              <a:rPr lang="en-US" sz="2400" dirty="0">
                <a:solidFill>
                  <a:prstClr val="black"/>
                </a:solidFill>
                <a:latin typeface="Trebuchet MS"/>
              </a:rPr>
              <a:t>IL</a:t>
            </a:r>
            <a:r>
              <a:rPr lang="he-IL" sz="2400" dirty="0">
                <a:solidFill>
                  <a:prstClr val="black"/>
                </a:solidFill>
                <a:latin typeface="Trebuchet MS"/>
                <a:cs typeface="Gisha" panose="020B0502040204020203" pitchFamily="34" charset="-79"/>
              </a:rPr>
              <a:t> או </a:t>
            </a:r>
            <a:r>
              <a:rPr lang="en-US" sz="2400" dirty="0">
                <a:solidFill>
                  <a:prstClr val="black"/>
                </a:solidFill>
                <a:latin typeface="Trebuchet MS"/>
              </a:rPr>
              <a:t>CIL</a:t>
            </a:r>
            <a:r>
              <a:rPr lang="he-IL" sz="2400" dirty="0">
                <a:solidFill>
                  <a:prstClr val="black"/>
                </a:solidFill>
                <a:latin typeface="Trebuchet MS"/>
                <a:cs typeface="Gisha" panose="020B0502040204020203" pitchFamily="34" charset="-79"/>
              </a:rPr>
              <a:t> או </a:t>
            </a:r>
            <a:r>
              <a:rPr lang="en-US" sz="2400" dirty="0">
                <a:solidFill>
                  <a:prstClr val="black"/>
                </a:solidFill>
                <a:latin typeface="Trebuchet MS"/>
              </a:rPr>
              <a:t>MSIL</a:t>
            </a:r>
            <a:endParaRPr lang="he-IL" sz="2400" dirty="0">
              <a:solidFill>
                <a:prstClr val="black"/>
              </a:solidFill>
              <a:latin typeface="Trebuchet MS"/>
              <a:cs typeface="Gisha" panose="020B0502040204020203" pitchFamily="34" charset="-79"/>
            </a:endParaRPr>
          </a:p>
          <a:p>
            <a:pPr>
              <a:buClr>
                <a:srgbClr val="B13F9A"/>
              </a:buClr>
            </a:pPr>
            <a:r>
              <a:rPr lang="he-IL" sz="2400" dirty="0">
                <a:solidFill>
                  <a:prstClr val="black"/>
                </a:solidFill>
                <a:latin typeface="Trebuchet MS"/>
                <a:cs typeface="Gisha" panose="020B0502040204020203" pitchFamily="34" charset="-79"/>
              </a:rPr>
              <a:t>בשפת </a:t>
            </a:r>
            <a:r>
              <a:rPr lang="he-IL" sz="2400" dirty="0" err="1">
                <a:solidFill>
                  <a:prstClr val="black"/>
                </a:solidFill>
                <a:latin typeface="Trebuchet MS"/>
                <a:cs typeface="Gisha" panose="020B0502040204020203" pitchFamily="34" charset="-79"/>
              </a:rPr>
              <a:t>אסמבלי</a:t>
            </a:r>
            <a:r>
              <a:rPr lang="he-IL" sz="2400" dirty="0">
                <a:solidFill>
                  <a:prstClr val="black"/>
                </a:solidFill>
                <a:latin typeface="Trebuchet MS"/>
                <a:cs typeface="Gisha" panose="020B0502040204020203" pitchFamily="34" charset="-79"/>
              </a:rPr>
              <a:t> יש פקודות ברמה נמוכה (לא שפה עילית ולא שפת אסמבלר ולא שפת מכונה)</a:t>
            </a:r>
          </a:p>
          <a:p>
            <a:pPr>
              <a:buClr>
                <a:srgbClr val="B13F9A"/>
              </a:buClr>
            </a:pPr>
            <a:r>
              <a:rPr lang="he-IL" sz="2400" dirty="0">
                <a:solidFill>
                  <a:prstClr val="black"/>
                </a:solidFill>
                <a:latin typeface="Trebuchet MS"/>
                <a:cs typeface="Gisha" panose="020B0502040204020203" pitchFamily="34" charset="-79"/>
              </a:rPr>
              <a:t>פקודות שאינן תלויות</a:t>
            </a:r>
            <a:r>
              <a:rPr lang="en-US" sz="2400" dirty="0">
                <a:solidFill>
                  <a:prstClr val="black"/>
                </a:solidFill>
                <a:latin typeface="Trebuchet MS"/>
              </a:rPr>
              <a:t> </a:t>
            </a:r>
            <a:r>
              <a:rPr lang="he-IL" sz="2400" dirty="0">
                <a:solidFill>
                  <a:prstClr val="black"/>
                </a:solidFill>
                <a:latin typeface="Trebuchet MS"/>
                <a:cs typeface="Gisha" panose="020B0502040204020203" pitchFamily="34" charset="-79"/>
              </a:rPr>
              <a:t>במעבד/חומרה/מערכת הפעלה מסוימת.</a:t>
            </a:r>
          </a:p>
          <a:p>
            <a:pPr>
              <a:buClr>
                <a:srgbClr val="B13F9A"/>
              </a:buClr>
            </a:pPr>
            <a:r>
              <a:rPr lang="he-IL" sz="2400" dirty="0">
                <a:solidFill>
                  <a:prstClr val="black"/>
                </a:solidFill>
                <a:latin typeface="Trebuchet MS"/>
                <a:cs typeface="Gisha" panose="020B0502040204020203" pitchFamily="34" charset="-79"/>
              </a:rPr>
              <a:t>הקוד שלנו בשפת </a:t>
            </a:r>
            <a:r>
              <a:rPr lang="en-US" sz="2400" dirty="0">
                <a:solidFill>
                  <a:prstClr val="black"/>
                </a:solidFill>
                <a:latin typeface="Trebuchet MS"/>
              </a:rPr>
              <a:t>C</a:t>
            </a:r>
            <a:r>
              <a:rPr lang="he-IL" sz="2400" dirty="0">
                <a:solidFill>
                  <a:prstClr val="black"/>
                </a:solidFill>
                <a:latin typeface="Trebuchet MS"/>
                <a:cs typeface="Gisha" panose="020B0502040204020203" pitchFamily="34" charset="-79"/>
              </a:rPr>
              <a:t># (או שפה עילית אחרת) יתורגם לקוד ביניים שהוא רצף הוראות קוד בשפת </a:t>
            </a:r>
            <a:r>
              <a:rPr lang="en-US" sz="2400" dirty="0">
                <a:solidFill>
                  <a:prstClr val="black"/>
                </a:solidFill>
                <a:latin typeface="Trebuchet MS"/>
              </a:rPr>
              <a:t>IL</a:t>
            </a:r>
            <a:r>
              <a:rPr lang="he-IL" sz="2400" dirty="0">
                <a:solidFill>
                  <a:prstClr val="black"/>
                </a:solidFill>
                <a:latin typeface="Trebuchet MS"/>
                <a:cs typeface="Gisha" panose="020B0502040204020203" pitchFamily="34" charset="-79"/>
              </a:rPr>
              <a:t>.</a:t>
            </a:r>
            <a:endParaRPr lang="en-US" sz="2400" dirty="0">
              <a:solidFill>
                <a:prstClr val="black"/>
              </a:solidFill>
              <a:latin typeface="Trebuchet MS"/>
            </a:endParaRPr>
          </a:p>
          <a:p>
            <a:pPr>
              <a:buClr>
                <a:srgbClr val="B13F9A"/>
              </a:buClr>
            </a:pPr>
            <a:endParaRPr lang="en-US" sz="2400" dirty="0">
              <a:solidFill>
                <a:prstClr val="black"/>
              </a:solidFill>
              <a:latin typeface="Trebuchet MS"/>
            </a:endParaRPr>
          </a:p>
        </p:txBody>
      </p:sp>
    </p:spTree>
    <p:extLst>
      <p:ext uri="{BB962C8B-B14F-4D97-AF65-F5344CB8AC3E}">
        <p14:creationId xmlns:p14="http://schemas.microsoft.com/office/powerpoint/2010/main" val="21511590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495600" y="1209328"/>
            <a:ext cx="6806952" cy="3875856"/>
          </a:xfrm>
        </p:spPr>
        <p:txBody>
          <a:bodyPr>
            <a:normAutofit/>
          </a:bodyPr>
          <a:lstStyle/>
          <a:p>
            <a:pPr marL="0" indent="0">
              <a:buNone/>
            </a:pPr>
            <a:r>
              <a:rPr lang="he-IL" sz="2800" b="1" dirty="0"/>
              <a:t>יש לשים לב:</a:t>
            </a:r>
          </a:p>
          <a:p>
            <a:r>
              <a:rPr lang="he-IL" sz="2000" dirty="0"/>
              <a:t>ברירת המחדל בהגדרת מתודה היא </a:t>
            </a:r>
            <a:r>
              <a:rPr lang="en-US" sz="2000" b="1" dirty="0"/>
              <a:t>new</a:t>
            </a:r>
            <a:r>
              <a:rPr lang="he-IL" sz="2000" dirty="0"/>
              <a:t>, כלומר אם לא מוגדר שום דבר, המתודה אינה דורסת את המתודה של האב.</a:t>
            </a:r>
          </a:p>
          <a:p>
            <a:r>
              <a:rPr lang="he-IL" sz="2000" dirty="0"/>
              <a:t>לא ניתן לבצע </a:t>
            </a:r>
            <a:r>
              <a:rPr lang="en-US" sz="2000" b="1" dirty="0"/>
              <a:t>override</a:t>
            </a:r>
            <a:r>
              <a:rPr lang="en-US" sz="2000" dirty="0"/>
              <a:t> </a:t>
            </a:r>
            <a:r>
              <a:rPr lang="he-IL" sz="2000" dirty="0"/>
              <a:t> אם המתודה במחלקת האב לא הוגדרה כ </a:t>
            </a:r>
            <a:r>
              <a:rPr lang="en-US" sz="2000" dirty="0"/>
              <a:t>virtual</a:t>
            </a:r>
            <a:r>
              <a:rPr lang="he-IL" sz="2000" dirty="0"/>
              <a:t>.</a:t>
            </a:r>
          </a:p>
          <a:p>
            <a:r>
              <a:rPr lang="he-IL" sz="2000" dirty="0"/>
              <a:t>מתודה שהוגדרה כ </a:t>
            </a:r>
            <a:r>
              <a:rPr lang="en-US" sz="2000" dirty="0"/>
              <a:t>override</a:t>
            </a:r>
            <a:r>
              <a:rPr lang="he-IL" sz="2000" dirty="0"/>
              <a:t> נחשבת </a:t>
            </a:r>
            <a:r>
              <a:rPr lang="he-IL" sz="2000" b="1" dirty="0"/>
              <a:t>כוירטואלית</a:t>
            </a:r>
            <a:r>
              <a:rPr lang="he-IL" sz="2000" dirty="0"/>
              <a:t> ליורשים ממנה.</a:t>
            </a:r>
          </a:p>
          <a:p>
            <a:endParaRPr lang="he-IL" sz="2000" dirty="0"/>
          </a:p>
          <a:p>
            <a:pPr marL="0" indent="0">
              <a:buNone/>
            </a:pPr>
            <a:r>
              <a:rPr lang="he-IL" sz="3200" b="1" dirty="0"/>
              <a:t>נראה כמה דוגמאות להמחשה:</a:t>
            </a:r>
            <a:endParaRPr lang="he-IL" sz="2000" dirty="0"/>
          </a:p>
        </p:txBody>
      </p:sp>
      <p:sp>
        <p:nvSpPr>
          <p:cNvPr id="5" name="כותרת 1"/>
          <p:cNvSpPr>
            <a:spLocks noGrp="1"/>
          </p:cNvSpPr>
          <p:nvPr>
            <p:ph type="title"/>
          </p:nvPr>
        </p:nvSpPr>
        <p:spPr>
          <a:xfrm>
            <a:off x="1991544" y="188640"/>
            <a:ext cx="7239000" cy="626328"/>
          </a:xfrm>
        </p:spPr>
        <p:txBody>
          <a:bodyPr>
            <a:normAutofit/>
          </a:bodyPr>
          <a:lstStyle/>
          <a:p>
            <a:pPr algn="ctr"/>
            <a:r>
              <a:rPr lang="en-US" sz="3200" cap="none" dirty="0"/>
              <a:t>VIRTUAL FUNCTION, Override, New </a:t>
            </a:r>
            <a:endParaRPr lang="he-IL" sz="3200" cap="none" dirty="0"/>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759470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4209" y="3748749"/>
            <a:ext cx="3422576" cy="926976"/>
          </a:xfrm>
          <a:solidFill>
            <a:schemeClr val="accent4">
              <a:lumMod val="20000"/>
              <a:lumOff val="80000"/>
            </a:schemeClr>
          </a:solidFill>
          <a:ln w="63500">
            <a:solidFill>
              <a:schemeClr val="tx2"/>
            </a:solidFill>
          </a:ln>
        </p:spPr>
        <p:txBody>
          <a:bodyPr>
            <a:noAutofit/>
          </a:bodyPr>
          <a:lstStyle/>
          <a:p>
            <a:br>
              <a:rPr lang="he-IL" sz="2400" dirty="0"/>
            </a:br>
            <a:r>
              <a:rPr lang="en-US" sz="2400" dirty="0" err="1"/>
              <a:t>i</a:t>
            </a:r>
            <a:r>
              <a:rPr lang="en-US" sz="2400" dirty="0"/>
              <a:t> am son</a:t>
            </a:r>
            <a:br>
              <a:rPr lang="en-US" sz="2400" dirty="0"/>
            </a:br>
            <a:r>
              <a:rPr lang="en-US" sz="2400" dirty="0" err="1"/>
              <a:t>i</a:t>
            </a:r>
            <a:r>
              <a:rPr lang="en-US" sz="2400" dirty="0"/>
              <a:t> am grandfather</a:t>
            </a:r>
          </a:p>
        </p:txBody>
      </p:sp>
      <p:sp>
        <p:nvSpPr>
          <p:cNvPr id="5" name="Rectangle 4"/>
          <p:cNvSpPr/>
          <p:nvPr/>
        </p:nvSpPr>
        <p:spPr>
          <a:xfrm>
            <a:off x="1658224" y="188640"/>
            <a:ext cx="7894160" cy="6124754"/>
          </a:xfrm>
          <a:prstGeom prst="rect">
            <a:avLst/>
          </a:prstGeom>
        </p:spPr>
        <p:txBody>
          <a:bodyPr wrap="square">
            <a:spAutoFit/>
          </a:bodyPr>
          <a:lstStyle/>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endParaRPr lang="he-IL" sz="1400" dirty="0">
              <a:solidFill>
                <a:srgbClr val="000000"/>
              </a:solidFill>
              <a:highlight>
                <a:srgbClr val="FFFFFF"/>
              </a:highlight>
              <a:latin typeface="Consolas"/>
              <a:ea typeface="Calibri"/>
              <a:cs typeface="Arial"/>
            </a:endParaRPr>
          </a:p>
          <a:p>
            <a:pPr algn="l" rtl="0"/>
            <a:r>
              <a:rPr lang="en-US" sz="1400" dirty="0">
                <a:solidFill>
                  <a:srgbClr val="0000FF"/>
                </a:solidFill>
                <a:highlight>
                  <a:srgbClr val="FFFFFF"/>
                </a:highlight>
                <a:latin typeface="Consolas"/>
                <a:ea typeface="Calibri"/>
                <a:cs typeface="Arial"/>
              </a:rPr>
              <a:t>	int gg;</a:t>
            </a:r>
          </a:p>
          <a:p>
            <a:pPr algn="l" rtl="0"/>
            <a:r>
              <a:rPr lang="en-US" sz="1400" dirty="0">
                <a:solidFill>
                  <a:srgbClr val="0000FF"/>
                </a:solidFill>
                <a:highlight>
                  <a:srgbClr val="FFFFFF"/>
                </a:highlight>
                <a:latin typeface="Consolas"/>
                <a:ea typeface="Calibri"/>
                <a:cs typeface="Arial"/>
              </a:rPr>
              <a:t>	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grandfather"</a:t>
            </a:r>
            <a:r>
              <a:rPr lang="en-US" sz="1400" dirty="0">
                <a:solidFill>
                  <a:srgbClr val="000000"/>
                </a:solidFill>
                <a:highlight>
                  <a:srgbClr val="FFFFFF"/>
                </a:highlight>
                <a:latin typeface="Consolas"/>
                <a:ea typeface="Calibri"/>
                <a:cs typeface="Arial"/>
              </a:rPr>
              <a:t>;}</a:t>
            </a:r>
            <a:endParaRPr lang="he-IL" sz="1400" dirty="0">
              <a:solidFill>
                <a:srgbClr val="000000"/>
              </a:solidFill>
              <a:highlight>
                <a:srgbClr val="FFFFFF"/>
              </a:highlight>
              <a:latin typeface="Consolas"/>
              <a:ea typeface="Calibri"/>
              <a:cs typeface="Arial"/>
            </a:endParaRPr>
          </a:p>
          <a:p>
            <a:pPr algn="l" rtl="0"/>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grandfather</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int ff;</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father"</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father</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son"</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indent="457200" algn="l" rtl="0"/>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son</a:t>
            </a:r>
            <a:r>
              <a:rPr lang="en-US" sz="1400" b="1" dirty="0">
                <a:solidFill>
                  <a:srgbClr val="000000"/>
                </a:solidFill>
                <a:highlight>
                  <a:srgbClr val="FFFFFF"/>
                </a:highlight>
                <a:latin typeface="Consolas"/>
                <a:ea typeface="Calibri"/>
                <a:cs typeface="Arial"/>
              </a:rPr>
              <a:t> s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son</a:t>
            </a:r>
            <a:r>
              <a:rPr lang="en-US" sz="1400" b="1" dirty="0">
                <a:solidFill>
                  <a:srgbClr val="000000"/>
                </a:solidFill>
                <a:highlight>
                  <a:srgbClr val="FFFFFF"/>
                </a:highlight>
                <a:latin typeface="Consolas"/>
                <a:ea typeface="Calibri"/>
                <a:cs typeface="Arial"/>
              </a:rPr>
              <a:t>();</a:t>
            </a:r>
            <a:endParaRPr lang="en-US" b="1"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s.hello</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 g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son</a:t>
            </a:r>
            <a:r>
              <a:rPr lang="en-US" sz="1400" b="1" dirty="0">
                <a:solidFill>
                  <a:srgbClr val="000000"/>
                </a:solidFill>
                <a:highlight>
                  <a:srgbClr val="FFFFFF"/>
                </a:highlight>
                <a:latin typeface="Consolas"/>
                <a:ea typeface="Calibri"/>
                <a:cs typeface="Arial"/>
              </a:rPr>
              <a:t>();</a:t>
            </a:r>
            <a:endParaRPr lang="en-US" b="1"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g.hello</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spcAft>
                <a:spcPts val="1000"/>
              </a:spcAft>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p:txBody>
      </p:sp>
      <p:sp>
        <p:nvSpPr>
          <p:cNvPr id="6" name="Rectangle 5"/>
          <p:cNvSpPr/>
          <p:nvPr/>
        </p:nvSpPr>
        <p:spPr>
          <a:xfrm>
            <a:off x="8775105" y="188640"/>
            <a:ext cx="1633781"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Ex4</a:t>
            </a:r>
            <a:endParaRPr lang="he-IL" dirty="0">
              <a:solidFill>
                <a:prstClr val="black"/>
              </a:solidFill>
              <a:latin typeface="Calibri"/>
              <a:cs typeface="Gisha" panose="020B0502040204020203" pitchFamily="34" charset="-79"/>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211</a:t>
            </a:fld>
            <a:endParaRPr lang="he-IL">
              <a:solidFill>
                <a:srgbClr val="B13F9A"/>
              </a:solidFill>
              <a:latin typeface="Trebuchet MS"/>
              <a:cs typeface="Gisha" panose="020B0502040204020203" pitchFamily="34" charset="-79"/>
            </a:endParaRPr>
          </a:p>
        </p:txBody>
      </p:sp>
      <p:sp>
        <p:nvSpPr>
          <p:cNvPr id="7" name="הסבר מלבני מעוגל 17">
            <a:extLst>
              <a:ext uri="{FF2B5EF4-FFF2-40B4-BE49-F238E27FC236}">
                <a16:creationId xmlns:a16="http://schemas.microsoft.com/office/drawing/2014/main" id="{1145AD68-1CA9-4878-9A32-B364EFA0E7F8}"/>
              </a:ext>
            </a:extLst>
          </p:cNvPr>
          <p:cNvSpPr/>
          <p:nvPr/>
        </p:nvSpPr>
        <p:spPr bwMode="auto">
          <a:xfrm>
            <a:off x="7104112" y="4797152"/>
            <a:ext cx="3198460" cy="1215008"/>
          </a:xfrm>
          <a:prstGeom prst="wedgeRoundRectCallout">
            <a:avLst>
              <a:gd name="adj1" fmla="val -86956"/>
              <a:gd name="adj2" fmla="val 25329"/>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600" dirty="0">
                <a:solidFill>
                  <a:prstClr val="black"/>
                </a:solidFill>
                <a:latin typeface="Trebuchet MS"/>
                <a:cs typeface="Gisha" panose="020B0502040204020203" pitchFamily="34" charset="-79"/>
              </a:rPr>
              <a:t>כשהמתודה לא מוגדרת כוירטואליות במחלקת האב, אזי המתודה שתורץ היא לפי סוג ההפניה (מצביע).</a:t>
            </a:r>
            <a:endParaRPr lang="en-US" sz="1600" dirty="0">
              <a:solidFill>
                <a:prstClr val="black"/>
              </a:solidFill>
              <a:latin typeface="Trebuchet MS"/>
            </a:endParaRPr>
          </a:p>
        </p:txBody>
      </p:sp>
    </p:spTree>
    <p:extLst>
      <p:ext uri="{BB962C8B-B14F-4D97-AF65-F5344CB8AC3E}">
        <p14:creationId xmlns:p14="http://schemas.microsoft.com/office/powerpoint/2010/main" val="342551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58224" y="116633"/>
            <a:ext cx="7933770" cy="5970865"/>
          </a:xfrm>
          <a:prstGeom prst="rect">
            <a:avLst/>
          </a:prstGeom>
        </p:spPr>
        <p:txBody>
          <a:bodyPr wrap="square">
            <a:spAutoFit/>
          </a:bodyPr>
          <a:lstStyle/>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b="1" dirty="0">
                <a:solidFill>
                  <a:srgbClr val="0000FF"/>
                </a:solidFill>
                <a:highlight>
                  <a:srgbClr val="FFFF00"/>
                </a:highlight>
                <a:latin typeface="Consolas"/>
                <a:ea typeface="Calibri"/>
                <a:cs typeface="Arial"/>
              </a:rPr>
              <a:t>virtual</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grandfather"</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override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father"</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override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son"</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indent="457200" algn="l" rtl="0"/>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arr</a:t>
            </a:r>
            <a:r>
              <a:rPr lang="en-US" sz="1400" b="1" dirty="0">
                <a:solidFill>
                  <a:srgbClr val="000000"/>
                </a:solidFill>
                <a:highlight>
                  <a:srgbClr val="FFFFFF"/>
                </a:highlight>
                <a:latin typeface="Consolas"/>
                <a:ea typeface="Calibri"/>
                <a:cs typeface="Arial"/>
              </a:rPr>
              <a:t>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[3];</a:t>
            </a:r>
            <a:endParaRPr lang="en-US" sz="1400" b="1"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[0]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[1]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[2]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for</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i = 0; i &lt; 3; i++)</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].hello());</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spcAft>
                <a:spcPts val="1000"/>
              </a:spcAft>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p:txBody>
      </p:sp>
      <p:sp>
        <p:nvSpPr>
          <p:cNvPr id="6" name="Rectangle 5"/>
          <p:cNvSpPr/>
          <p:nvPr/>
        </p:nvSpPr>
        <p:spPr>
          <a:xfrm>
            <a:off x="8688289" y="116631"/>
            <a:ext cx="1633781"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Ex5</a:t>
            </a:r>
            <a:endParaRPr lang="he-IL" dirty="0">
              <a:solidFill>
                <a:prstClr val="black"/>
              </a:solidFill>
              <a:latin typeface="Calibri"/>
              <a:cs typeface="Gisha" panose="020B0502040204020203" pitchFamily="34" charset="-79"/>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212</a:t>
            </a:fld>
            <a:endParaRPr lang="he-IL">
              <a:solidFill>
                <a:srgbClr val="B13F9A"/>
              </a:solidFill>
              <a:latin typeface="Trebuchet MS"/>
              <a:cs typeface="Gisha" panose="020B0502040204020203" pitchFamily="34" charset="-79"/>
            </a:endParaRPr>
          </a:p>
        </p:txBody>
      </p:sp>
      <p:sp>
        <p:nvSpPr>
          <p:cNvPr id="8" name="הסבר מלבני מעוגל 17">
            <a:extLst>
              <a:ext uri="{FF2B5EF4-FFF2-40B4-BE49-F238E27FC236}">
                <a16:creationId xmlns:a16="http://schemas.microsoft.com/office/drawing/2014/main" id="{23A6FF1F-1E2B-4B26-8A24-D5069A3C3250}"/>
              </a:ext>
            </a:extLst>
          </p:cNvPr>
          <p:cNvSpPr/>
          <p:nvPr/>
        </p:nvSpPr>
        <p:spPr bwMode="auto">
          <a:xfrm>
            <a:off x="7143249" y="4962781"/>
            <a:ext cx="3198460" cy="1215008"/>
          </a:xfrm>
          <a:prstGeom prst="wedgeRoundRectCallout">
            <a:avLst>
              <a:gd name="adj1" fmla="val -61937"/>
              <a:gd name="adj2" fmla="val -582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600" dirty="0">
                <a:solidFill>
                  <a:prstClr val="black"/>
                </a:solidFill>
                <a:latin typeface="Trebuchet MS"/>
                <a:cs typeface="Gisha" panose="020B0502040204020203" pitchFamily="34" charset="-79"/>
              </a:rPr>
              <a:t>כשהמתודה מוגדרת כוירטואליות במחלקת האב ועם </a:t>
            </a:r>
            <a:r>
              <a:rPr lang="en-US" sz="1600" dirty="0">
                <a:solidFill>
                  <a:prstClr val="black"/>
                </a:solidFill>
                <a:latin typeface="Trebuchet MS"/>
              </a:rPr>
              <a:t>override</a:t>
            </a:r>
            <a:r>
              <a:rPr lang="he-IL" sz="1600" dirty="0">
                <a:solidFill>
                  <a:prstClr val="black"/>
                </a:solidFill>
                <a:latin typeface="Trebuchet MS"/>
                <a:cs typeface="Gisha" panose="020B0502040204020203" pitchFamily="34" charset="-79"/>
              </a:rPr>
              <a:t> במחלקת הבן, אזי המתודה שתורץ היא לפי סוג האובייקט.</a:t>
            </a:r>
            <a:endParaRPr lang="en-US" sz="1600" dirty="0">
              <a:solidFill>
                <a:prstClr val="black"/>
              </a:solidFill>
              <a:latin typeface="Trebuchet MS"/>
            </a:endParaRPr>
          </a:p>
        </p:txBody>
      </p:sp>
      <p:sp>
        <p:nvSpPr>
          <p:cNvPr id="2" name="Title 1"/>
          <p:cNvSpPr>
            <a:spLocks noGrp="1"/>
          </p:cNvSpPr>
          <p:nvPr>
            <p:ph type="title"/>
          </p:nvPr>
        </p:nvSpPr>
        <p:spPr>
          <a:xfrm>
            <a:off x="7031191" y="3558544"/>
            <a:ext cx="3422576" cy="1215008"/>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father</a:t>
            </a:r>
            <a:br>
              <a:rPr lang="en-US" sz="2400" dirty="0"/>
            </a:br>
            <a:r>
              <a:rPr lang="en-US" sz="2400" dirty="0" err="1"/>
              <a:t>i</a:t>
            </a:r>
            <a:r>
              <a:rPr lang="en-US" sz="2400" dirty="0"/>
              <a:t> am son</a:t>
            </a:r>
          </a:p>
        </p:txBody>
      </p:sp>
    </p:spTree>
    <p:extLst>
      <p:ext uri="{BB962C8B-B14F-4D97-AF65-F5344CB8AC3E}">
        <p14:creationId xmlns:p14="http://schemas.microsoft.com/office/powerpoint/2010/main" val="278540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840" y="3448184"/>
            <a:ext cx="3422576" cy="1215008"/>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father</a:t>
            </a:r>
            <a:br>
              <a:rPr lang="en-US" sz="2400" dirty="0"/>
            </a:br>
            <a:r>
              <a:rPr lang="en-US" sz="2400" dirty="0" err="1"/>
              <a:t>i</a:t>
            </a:r>
            <a:r>
              <a:rPr lang="en-US" sz="2400" dirty="0"/>
              <a:t> am father</a:t>
            </a:r>
          </a:p>
        </p:txBody>
      </p:sp>
      <p:sp>
        <p:nvSpPr>
          <p:cNvPr id="5" name="Rectangle 4"/>
          <p:cNvSpPr/>
          <p:nvPr/>
        </p:nvSpPr>
        <p:spPr>
          <a:xfrm>
            <a:off x="1658224" y="116632"/>
            <a:ext cx="7933770"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6" name="Rectangle 5"/>
          <p:cNvSpPr/>
          <p:nvPr/>
        </p:nvSpPr>
        <p:spPr>
          <a:xfrm>
            <a:off x="8874524" y="116632"/>
            <a:ext cx="1633781"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Ex6</a:t>
            </a:r>
            <a:endParaRPr lang="he-IL" dirty="0">
              <a:solidFill>
                <a:prstClr val="black"/>
              </a:solidFill>
              <a:latin typeface="Calibri"/>
              <a:cs typeface="Gisha" panose="020B0502040204020203" pitchFamily="34" charset="-79"/>
            </a:endParaRPr>
          </a:p>
        </p:txBody>
      </p:sp>
      <p:sp>
        <p:nvSpPr>
          <p:cNvPr id="3" name="Rectangle 2"/>
          <p:cNvSpPr/>
          <p:nvPr/>
        </p:nvSpPr>
        <p:spPr>
          <a:xfrm>
            <a:off x="1847528" y="346389"/>
            <a:ext cx="7933770" cy="5909310"/>
          </a:xfrm>
          <a:prstGeom prst="rect">
            <a:avLst/>
          </a:prstGeom>
        </p:spPr>
        <p:txBody>
          <a:bodyPr wrap="square">
            <a:spAutoFit/>
          </a:bodyPr>
          <a:lstStyle/>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virtual</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a:t>
            </a:r>
            <a:r>
              <a:rPr lang="en-US" sz="1400" dirty="0" err="1">
                <a:solidFill>
                  <a:srgbClr val="A31515"/>
                </a:solidFill>
                <a:highlight>
                  <a:srgbClr val="FFFFFF"/>
                </a:highlight>
                <a:latin typeface="Consolas"/>
                <a:ea typeface="Calibri"/>
                <a:cs typeface="Arial"/>
              </a:rPr>
              <a:t>i</a:t>
            </a:r>
            <a:r>
              <a:rPr lang="en-US" sz="1400" dirty="0">
                <a:solidFill>
                  <a:srgbClr val="A31515"/>
                </a:solidFill>
                <a:highlight>
                  <a:srgbClr val="FFFFFF"/>
                </a:highlight>
                <a:latin typeface="Consolas"/>
                <a:ea typeface="Calibri"/>
                <a:cs typeface="Arial"/>
              </a:rPr>
              <a:t> am grandfather"</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override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a:t>
            </a:r>
            <a:r>
              <a:rPr lang="en-US" sz="1400" dirty="0" err="1">
                <a:solidFill>
                  <a:srgbClr val="A31515"/>
                </a:solidFill>
                <a:highlight>
                  <a:srgbClr val="FFFFFF"/>
                </a:highlight>
                <a:latin typeface="Consolas"/>
                <a:ea typeface="Calibri"/>
                <a:cs typeface="Arial"/>
              </a:rPr>
              <a:t>i</a:t>
            </a:r>
            <a:r>
              <a:rPr lang="en-US" sz="1400" dirty="0">
                <a:solidFill>
                  <a:srgbClr val="A31515"/>
                </a:solidFill>
                <a:highlight>
                  <a:srgbClr val="FFFFFF"/>
                </a:highlight>
                <a:latin typeface="Consolas"/>
                <a:ea typeface="Calibri"/>
                <a:cs typeface="Arial"/>
              </a:rPr>
              <a:t> am father"</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father</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son"</a:t>
            </a:r>
            <a:r>
              <a:rPr lang="en-US" sz="1400" dirty="0">
                <a:solidFill>
                  <a:srgbClr val="000000"/>
                </a:solidFill>
                <a:highlight>
                  <a:srgbClr val="FFFFFF"/>
                </a:highlight>
                <a:latin typeface="Consolas"/>
                <a:ea typeface="Calibri"/>
                <a:cs typeface="Arial"/>
              </a:rPr>
              <a:t>;}</a:t>
            </a: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arr</a:t>
            </a:r>
            <a:r>
              <a:rPr lang="en-US" sz="1400" b="1" dirty="0">
                <a:solidFill>
                  <a:srgbClr val="000000"/>
                </a:solidFill>
                <a:highlight>
                  <a:srgbClr val="FFFFFF"/>
                </a:highlight>
                <a:latin typeface="Consolas"/>
                <a:ea typeface="Calibri"/>
                <a:cs typeface="Arial"/>
              </a:rPr>
              <a:t>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[3];</a:t>
            </a:r>
            <a:endParaRPr lang="en-US" sz="1400" b="1"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[0]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[1]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[2]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for</a:t>
            </a: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 = 0;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 &lt; 3;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].hello());</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213</a:t>
            </a:fld>
            <a:endParaRPr lang="he-IL">
              <a:solidFill>
                <a:srgbClr val="B13F9A"/>
              </a:solidFill>
              <a:latin typeface="Trebuchet MS"/>
              <a:cs typeface="Gisha" panose="020B0502040204020203" pitchFamily="34" charset="-79"/>
            </a:endParaRPr>
          </a:p>
        </p:txBody>
      </p:sp>
      <p:sp>
        <p:nvSpPr>
          <p:cNvPr id="7" name="הסבר מלבני מעוגל 17">
            <a:extLst>
              <a:ext uri="{FF2B5EF4-FFF2-40B4-BE49-F238E27FC236}">
                <a16:creationId xmlns:a16="http://schemas.microsoft.com/office/drawing/2014/main" id="{E32DBA9F-C225-4333-8F62-7A751738BD5E}"/>
              </a:ext>
            </a:extLst>
          </p:cNvPr>
          <p:cNvSpPr/>
          <p:nvPr/>
        </p:nvSpPr>
        <p:spPr bwMode="auto">
          <a:xfrm>
            <a:off x="7287932" y="4753029"/>
            <a:ext cx="3198460" cy="1215008"/>
          </a:xfrm>
          <a:prstGeom prst="wedgeRoundRectCallout">
            <a:avLst>
              <a:gd name="adj1" fmla="val -66387"/>
              <a:gd name="adj2" fmla="val 1518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בגלל שהמתודה נדרסה עם </a:t>
            </a:r>
            <a:r>
              <a:rPr lang="en-US" sz="1600" dirty="0">
                <a:solidFill>
                  <a:prstClr val="black"/>
                </a:solidFill>
                <a:latin typeface="Trebuchet MS"/>
              </a:rPr>
              <a:t>new</a:t>
            </a:r>
            <a:r>
              <a:rPr lang="he-IL" sz="1600" dirty="0">
                <a:solidFill>
                  <a:prstClr val="black"/>
                </a:solidFill>
                <a:latin typeface="Trebuchet MS"/>
                <a:cs typeface="Gisha" panose="020B0502040204020203" pitchFamily="34" charset="-79"/>
              </a:rPr>
              <a:t> אז ה </a:t>
            </a:r>
            <a:r>
              <a:rPr lang="en-US" sz="1600" dirty="0">
                <a:solidFill>
                  <a:prstClr val="black"/>
                </a:solidFill>
                <a:latin typeface="Trebuchet MS"/>
              </a:rPr>
              <a:t>son</a:t>
            </a:r>
            <a:r>
              <a:rPr lang="he-IL" sz="1600" dirty="0">
                <a:solidFill>
                  <a:prstClr val="black"/>
                </a:solidFill>
                <a:latin typeface="Trebuchet MS"/>
                <a:cs typeface="Gisha" panose="020B0502040204020203" pitchFamily="34" charset="-79"/>
              </a:rPr>
              <a:t> הלך למתודה </a:t>
            </a:r>
            <a:r>
              <a:rPr lang="he-IL" sz="1600" b="1" dirty="0">
                <a:solidFill>
                  <a:prstClr val="black"/>
                </a:solidFill>
                <a:latin typeface="Trebuchet MS"/>
                <a:cs typeface="Gisha" panose="020B0502040204020203" pitchFamily="34" charset="-79"/>
              </a:rPr>
              <a:t>הוירטואלית</a:t>
            </a:r>
            <a:r>
              <a:rPr lang="he-IL" sz="1600" dirty="0">
                <a:solidFill>
                  <a:prstClr val="black"/>
                </a:solidFill>
                <a:latin typeface="Trebuchet MS"/>
                <a:cs typeface="Gisha" panose="020B0502040204020203" pitchFamily="34" charset="-79"/>
              </a:rPr>
              <a:t> הקרובה ביותר אליו מלמטה. שזו המתודה של ה </a:t>
            </a:r>
            <a:r>
              <a:rPr lang="en-US" sz="1600" dirty="0">
                <a:solidFill>
                  <a:prstClr val="black"/>
                </a:solidFill>
                <a:latin typeface="Trebuchet MS"/>
              </a:rPr>
              <a:t>father</a:t>
            </a:r>
            <a:endParaRPr lang="he-IL" sz="16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17782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086" y="3606401"/>
            <a:ext cx="3422576" cy="1215008"/>
          </a:xfrm>
          <a:solidFill>
            <a:schemeClr val="accent4">
              <a:lumMod val="20000"/>
              <a:lumOff val="80000"/>
            </a:schemeClr>
          </a:solidFill>
          <a:ln w="63500">
            <a:solidFill>
              <a:schemeClr val="tx2"/>
            </a:solidFill>
          </a:ln>
        </p:spPr>
        <p:txBody>
          <a:bodyPr>
            <a:noAutofit/>
          </a:bodyPr>
          <a:lstStyle/>
          <a:p>
            <a:r>
              <a:rPr lang="en-US" sz="2400" dirty="0" err="1"/>
              <a:t>i</a:t>
            </a:r>
            <a:r>
              <a:rPr lang="en-US" sz="2400" dirty="0"/>
              <a:t> am grandfather</a:t>
            </a:r>
            <a:br>
              <a:rPr lang="en-US" sz="2400" dirty="0"/>
            </a:br>
            <a:r>
              <a:rPr lang="en-US" sz="2400" dirty="0" err="1"/>
              <a:t>i</a:t>
            </a:r>
            <a:r>
              <a:rPr lang="en-US" sz="2400" dirty="0"/>
              <a:t> am grandfather</a:t>
            </a:r>
            <a:br>
              <a:rPr lang="en-US" sz="2400" dirty="0"/>
            </a:br>
            <a:r>
              <a:rPr lang="en-US" sz="2400" dirty="0" err="1"/>
              <a:t>i</a:t>
            </a:r>
            <a:r>
              <a:rPr lang="en-US" sz="2400" dirty="0"/>
              <a:t> am grandfather</a:t>
            </a:r>
          </a:p>
        </p:txBody>
      </p:sp>
      <p:sp>
        <p:nvSpPr>
          <p:cNvPr id="5" name="Rectangle 4"/>
          <p:cNvSpPr/>
          <p:nvPr/>
        </p:nvSpPr>
        <p:spPr>
          <a:xfrm>
            <a:off x="1658224" y="116632"/>
            <a:ext cx="7933770"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6" name="Rectangle 5"/>
          <p:cNvSpPr/>
          <p:nvPr/>
        </p:nvSpPr>
        <p:spPr>
          <a:xfrm>
            <a:off x="8805824" y="980728"/>
            <a:ext cx="1633781"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Ex7</a:t>
            </a:r>
            <a:endParaRPr lang="he-IL" dirty="0">
              <a:solidFill>
                <a:prstClr val="black"/>
              </a:solidFill>
              <a:latin typeface="Calibri"/>
              <a:cs typeface="Gisha" panose="020B0502040204020203" pitchFamily="34" charset="-79"/>
            </a:endParaRPr>
          </a:p>
        </p:txBody>
      </p:sp>
      <p:sp>
        <p:nvSpPr>
          <p:cNvPr id="4" name="Rectangle 3"/>
          <p:cNvSpPr/>
          <p:nvPr/>
        </p:nvSpPr>
        <p:spPr>
          <a:xfrm>
            <a:off x="1651996" y="171584"/>
            <a:ext cx="6952378" cy="6519285"/>
          </a:xfrm>
          <a:prstGeom prst="rect">
            <a:avLst/>
          </a:prstGeom>
        </p:spPr>
        <p:txBody>
          <a:bodyPr wrap="square">
            <a:spAutoFit/>
          </a:bodyPr>
          <a:lstStyle/>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virtual</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a:t>
            </a:r>
            <a:r>
              <a:rPr lang="en-US" sz="1400" dirty="0" err="1">
                <a:solidFill>
                  <a:srgbClr val="A31515"/>
                </a:solidFill>
                <a:highlight>
                  <a:srgbClr val="FFFFFF"/>
                </a:highlight>
                <a:latin typeface="Consolas"/>
                <a:ea typeface="Calibri"/>
                <a:cs typeface="Arial"/>
              </a:rPr>
              <a:t>i</a:t>
            </a:r>
            <a:r>
              <a:rPr lang="en-US" sz="1400" dirty="0">
                <a:solidFill>
                  <a:srgbClr val="A31515"/>
                </a:solidFill>
                <a:highlight>
                  <a:srgbClr val="FFFFFF"/>
                </a:highlight>
                <a:latin typeface="Consolas"/>
                <a:ea typeface="Calibri"/>
                <a:cs typeface="Arial"/>
              </a:rPr>
              <a:t> am grandfather"</a:t>
            </a: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grandfather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father"</a:t>
            </a: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FF"/>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father</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hello()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 am son"</a:t>
            </a:r>
            <a:r>
              <a:rPr lang="en-US" sz="1400" dirty="0">
                <a:solidFill>
                  <a:srgbClr val="000000"/>
                </a:solidFill>
                <a:highlight>
                  <a:srgbClr val="FFFFFF"/>
                </a:highlight>
                <a:latin typeface="Consolas"/>
                <a:ea typeface="Calibri"/>
                <a:cs typeface="Arial"/>
              </a:rPr>
              <a:t>;}</a:t>
            </a:r>
          </a:p>
          <a:p>
            <a:pPr algn="l" rtl="0">
              <a:lnSpc>
                <a:spcPct val="115000"/>
              </a:lnSpc>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arr</a:t>
            </a:r>
            <a:r>
              <a:rPr lang="en-US" sz="1400" b="1" dirty="0">
                <a:solidFill>
                  <a:srgbClr val="000000"/>
                </a:solidFill>
                <a:highlight>
                  <a:srgbClr val="FFFFFF"/>
                </a:highlight>
                <a:latin typeface="Consolas"/>
                <a:ea typeface="Calibri"/>
                <a:cs typeface="Arial"/>
              </a:rPr>
              <a:t>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grandfather</a:t>
            </a:r>
            <a:r>
              <a:rPr lang="en-US" sz="1400" b="1" dirty="0">
                <a:solidFill>
                  <a:srgbClr val="000000"/>
                </a:solidFill>
                <a:highlight>
                  <a:srgbClr val="FFFFFF"/>
                </a:highlight>
                <a:latin typeface="Consolas"/>
                <a:ea typeface="Calibri"/>
                <a:cs typeface="Arial"/>
              </a:rPr>
              <a:t>[3];</a:t>
            </a:r>
            <a:endParaRPr lang="en-US" sz="1400" b="1"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[0]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[1]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[2]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for</a:t>
            </a: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 = 0;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 &lt; 3; </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arr</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i</a:t>
            </a:r>
            <a:r>
              <a:rPr lang="en-US" sz="1400" dirty="0">
                <a:solidFill>
                  <a:srgbClr val="000000"/>
                </a:solidFill>
                <a:highlight>
                  <a:srgbClr val="FFFFFF"/>
                </a:highlight>
                <a:latin typeface="Consolas"/>
                <a:ea typeface="Calibri"/>
                <a:cs typeface="Arial"/>
              </a:rPr>
              <a:t>].hello());</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sz="1400"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sz="1400" dirty="0">
              <a:solidFill>
                <a:prstClr val="black"/>
              </a:solidFill>
              <a:latin typeface="Calibri"/>
              <a:ea typeface="Calibri"/>
              <a:cs typeface="Arial"/>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214</a:t>
            </a:fld>
            <a:endParaRPr lang="he-IL">
              <a:solidFill>
                <a:srgbClr val="B13F9A"/>
              </a:solidFill>
              <a:latin typeface="Trebuchet MS"/>
              <a:cs typeface="Gisha" panose="020B0502040204020203" pitchFamily="34" charset="-79"/>
            </a:endParaRPr>
          </a:p>
        </p:txBody>
      </p:sp>
      <p:sp>
        <p:nvSpPr>
          <p:cNvPr id="7" name="הסבר מלבני מעוגל 17">
            <a:extLst>
              <a:ext uri="{FF2B5EF4-FFF2-40B4-BE49-F238E27FC236}">
                <a16:creationId xmlns:a16="http://schemas.microsoft.com/office/drawing/2014/main" id="{8B2EE442-A231-4591-A1DC-1AA89DB1740D}"/>
              </a:ext>
            </a:extLst>
          </p:cNvPr>
          <p:cNvSpPr/>
          <p:nvPr/>
        </p:nvSpPr>
        <p:spPr bwMode="auto">
          <a:xfrm>
            <a:off x="7005144" y="4994686"/>
            <a:ext cx="3198460" cy="1215008"/>
          </a:xfrm>
          <a:prstGeom prst="wedgeRoundRectCallout">
            <a:avLst>
              <a:gd name="adj1" fmla="val -102886"/>
              <a:gd name="adj2" fmla="val -2337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בגלל שהמתודה נדרסה עם </a:t>
            </a:r>
            <a:r>
              <a:rPr lang="en-US" sz="1600" dirty="0">
                <a:solidFill>
                  <a:prstClr val="black"/>
                </a:solidFill>
                <a:latin typeface="Trebuchet MS"/>
              </a:rPr>
              <a:t>new</a:t>
            </a:r>
            <a:r>
              <a:rPr lang="he-IL" sz="1600" dirty="0">
                <a:solidFill>
                  <a:prstClr val="black"/>
                </a:solidFill>
                <a:latin typeface="Trebuchet MS"/>
                <a:cs typeface="Gisha" panose="020B0502040204020203" pitchFamily="34" charset="-79"/>
              </a:rPr>
              <a:t> אז ה </a:t>
            </a:r>
            <a:r>
              <a:rPr lang="en-US" sz="1600" dirty="0">
                <a:solidFill>
                  <a:prstClr val="black"/>
                </a:solidFill>
                <a:latin typeface="Trebuchet MS"/>
              </a:rPr>
              <a:t>son</a:t>
            </a:r>
            <a:r>
              <a:rPr lang="he-IL" sz="1600" dirty="0">
                <a:solidFill>
                  <a:prstClr val="black"/>
                </a:solidFill>
                <a:latin typeface="Trebuchet MS"/>
                <a:cs typeface="Gisha" panose="020B0502040204020203" pitchFamily="34" charset="-79"/>
              </a:rPr>
              <a:t> הלך למתודה </a:t>
            </a:r>
            <a:r>
              <a:rPr lang="he-IL" sz="1600" b="1" dirty="0">
                <a:solidFill>
                  <a:prstClr val="black"/>
                </a:solidFill>
                <a:latin typeface="Trebuchet MS"/>
                <a:cs typeface="Gisha" panose="020B0502040204020203" pitchFamily="34" charset="-79"/>
              </a:rPr>
              <a:t>הוירטואלית</a:t>
            </a:r>
            <a:r>
              <a:rPr lang="he-IL" sz="1600" dirty="0">
                <a:solidFill>
                  <a:prstClr val="black"/>
                </a:solidFill>
                <a:latin typeface="Trebuchet MS"/>
                <a:cs typeface="Gisha" panose="020B0502040204020203" pitchFamily="34" charset="-79"/>
              </a:rPr>
              <a:t> הקרובה ביותר אליו מלמטה. שזו המתודה של ה </a:t>
            </a:r>
            <a:r>
              <a:rPr lang="en-US" sz="1600" dirty="0">
                <a:solidFill>
                  <a:prstClr val="black"/>
                </a:solidFill>
                <a:latin typeface="Trebuchet MS"/>
              </a:rPr>
              <a:t>grandfather</a:t>
            </a:r>
            <a:endParaRPr lang="he-IL" sz="16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131755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402264"/>
            <a:ext cx="7239000" cy="698336"/>
          </a:xfrm>
        </p:spPr>
        <p:txBody>
          <a:bodyPr/>
          <a:lstStyle/>
          <a:p>
            <a:pPr algn="ctr"/>
            <a:r>
              <a:rPr lang="he-IL" dirty="0"/>
              <a:t>מועד א, תשע"ט</a:t>
            </a:r>
          </a:p>
        </p:txBody>
      </p:sp>
      <p:sp>
        <p:nvSpPr>
          <p:cNvPr id="3" name="מציין מיקום תוכן 2"/>
          <p:cNvSpPr>
            <a:spLocks noGrp="1"/>
          </p:cNvSpPr>
          <p:nvPr>
            <p:ph idx="1"/>
          </p:nvPr>
        </p:nvSpPr>
        <p:spPr>
          <a:xfrm>
            <a:off x="2063552" y="1134064"/>
            <a:ext cx="7239000" cy="5321672"/>
          </a:xfrm>
        </p:spPr>
        <p:txBody>
          <a:bodyPr>
            <a:noAutofit/>
          </a:bodyPr>
          <a:lstStyle/>
          <a:p>
            <a:pPr marL="0" indent="0">
              <a:spcBef>
                <a:spcPts val="0"/>
              </a:spcBef>
              <a:buNone/>
            </a:pPr>
            <a:r>
              <a:rPr lang="he-IL" sz="1400" b="1" dirty="0">
                <a:latin typeface="Arial" panose="020B0604020202020204" pitchFamily="34" charset="0"/>
                <a:cs typeface="Arial" panose="020B0604020202020204" pitchFamily="34" charset="0"/>
              </a:rPr>
              <a:t>נתונה התוכנית הבאה אשר באחת משורותיה מופיע הסימון </a:t>
            </a:r>
            <a:r>
              <a:rPr lang="en-US" sz="1400" b="1" dirty="0">
                <a:latin typeface="Times New Roman" panose="02020603050405020304" pitchFamily="18" charset="0"/>
                <a:cs typeface="Arial" panose="020B0604020202020204" pitchFamily="34" charset="0"/>
              </a:rPr>
              <a:t> </a:t>
            </a:r>
            <a:r>
              <a:rPr lang="en-US" sz="1400" b="1" dirty="0">
                <a:solidFill>
                  <a:srgbClr val="000000"/>
                </a:solidFill>
                <a:latin typeface="Times New Roman" panose="02020603050405020304" pitchFamily="18" charset="0"/>
                <a:cs typeface="Arial" panose="020B0604020202020204" pitchFamily="34" charset="0"/>
              </a:rPr>
              <a:t>(*)</a:t>
            </a:r>
            <a:r>
              <a:rPr lang="he-IL" sz="1400" b="1" dirty="0">
                <a:solidFill>
                  <a:srgbClr val="000000"/>
                </a:solidFill>
                <a:latin typeface="Arial" panose="020B0604020202020204" pitchFamily="34" charset="0"/>
                <a:cs typeface="Arial" panose="020B0604020202020204" pitchFamily="34" charset="0"/>
              </a:rPr>
              <a:t>:</a:t>
            </a:r>
            <a:endParaRPr lang="en-US" sz="1400" b="1" dirty="0">
              <a:solidFill>
                <a:srgbClr val="000000"/>
              </a:solidFill>
              <a:latin typeface="Times New Roman" panose="02020603050405020304" pitchFamily="18" charset="0"/>
              <a:cs typeface="Arial" panose="020B0604020202020204" pitchFamily="34" charset="0"/>
            </a:endParaRPr>
          </a:p>
          <a:p>
            <a:pPr marL="0" indent="0" algn="l" rtl="0">
              <a:spcBef>
                <a:spcPts val="0"/>
              </a:spcBef>
              <a:buNone/>
            </a:pPr>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Ex6</a:t>
            </a:r>
          </a:p>
          <a:p>
            <a:pPr marL="0" indent="0" algn="l" rtl="0">
              <a:spcBef>
                <a:spcPts val="0"/>
              </a:spcBef>
              <a:buNone/>
            </a:pPr>
            <a:r>
              <a:rPr lang="en-US" sz="1400" dirty="0">
                <a:solidFill>
                  <a:srgbClr val="000000"/>
                </a:solidFill>
                <a:latin typeface="Consolas" panose="020B0609020204030204" pitchFamily="49" charset="0"/>
              </a:rPr>
              <a:t>{</a:t>
            </a:r>
          </a:p>
          <a:p>
            <a:pPr marL="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C</a:t>
            </a:r>
            <a:endParaRPr lang="en-US" sz="1400" dirty="0">
              <a:solidFill>
                <a:srgbClr val="000000"/>
              </a:solidFill>
              <a:latin typeface="Consolas" panose="020B0609020204030204" pitchFamily="49" charset="0"/>
            </a:endParaRP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ToString</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Program</a:t>
            </a:r>
            <a:endParaRPr lang="en-US" sz="1400" dirty="0">
              <a:solidFill>
                <a:srgbClr val="000000"/>
              </a:solidFill>
              <a:latin typeface="Consolas" panose="020B0609020204030204" pitchFamily="49" charset="0"/>
            </a:endParaRP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C </a:t>
            </a:r>
            <a:r>
              <a:rPr lang="en-US" sz="1400" dirty="0" err="1">
                <a:solidFill>
                  <a:srgbClr val="000000"/>
                </a:solidFill>
                <a:latin typeface="Consolas" panose="020B0609020204030204" pitchFamily="49" charset="0"/>
              </a:rPr>
              <a:t>c</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C();</a:t>
            </a:r>
          </a:p>
          <a:p>
            <a:pPr marL="0" indent="0" algn="l" rtl="0">
              <a:spcBef>
                <a:spcPts val="0"/>
              </a:spcBef>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(c +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c.ToString</a:t>
            </a:r>
            <a:r>
              <a:rPr lang="en-US" sz="1400" dirty="0">
                <a:solidFill>
                  <a:srgbClr val="000000"/>
                </a:solidFill>
                <a:latin typeface="Consolas" panose="020B0609020204030204" pitchFamily="49" charset="0"/>
              </a:rPr>
              <a:t>());</a:t>
            </a: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    }</a:t>
            </a:r>
          </a:p>
          <a:p>
            <a:pPr marL="0" indent="0" algn="l" rtl="0">
              <a:spcBef>
                <a:spcPts val="0"/>
              </a:spcBef>
              <a:buNone/>
            </a:pPr>
            <a:r>
              <a:rPr lang="en-US" sz="1400" dirty="0">
                <a:solidFill>
                  <a:srgbClr val="000000"/>
                </a:solidFill>
                <a:latin typeface="Consolas" panose="020B0609020204030204" pitchFamily="49" charset="0"/>
              </a:rPr>
              <a:t>}</a:t>
            </a:r>
          </a:p>
          <a:p>
            <a:pPr marL="0" indent="0">
              <a:spcBef>
                <a:spcPts val="0"/>
              </a:spcBef>
              <a:buNone/>
            </a:pPr>
            <a:r>
              <a:rPr lang="he-IL" sz="1400" b="1" dirty="0">
                <a:latin typeface="Arial" panose="020B0604020202020204" pitchFamily="34" charset="0"/>
                <a:cs typeface="Arial" panose="020B0604020202020204" pitchFamily="34" charset="0"/>
              </a:rPr>
              <a:t>סמן את הטענה </a:t>
            </a:r>
            <a:r>
              <a:rPr lang="he-IL" sz="1400" b="1" u="sng" dirty="0">
                <a:latin typeface="Arial" panose="020B0604020202020204" pitchFamily="34" charset="0"/>
                <a:cs typeface="Arial" panose="020B0604020202020204" pitchFamily="34" charset="0"/>
              </a:rPr>
              <a:t>הנכונה</a:t>
            </a:r>
            <a:r>
              <a:rPr lang="he-IL" sz="1400" b="1" dirty="0">
                <a:latin typeface="Arial" panose="020B0604020202020204" pitchFamily="34" charset="0"/>
                <a:cs typeface="Arial" panose="020B0604020202020204" pitchFamily="34" charset="0"/>
              </a:rPr>
              <a:t> ביחס לקוד שלעיל:</a:t>
            </a:r>
          </a:p>
          <a:p>
            <a:pPr>
              <a:spcBef>
                <a:spcPts val="0"/>
              </a:spcBef>
            </a:pPr>
            <a:r>
              <a:rPr lang="he-IL" sz="1600" dirty="0"/>
              <a:t>אם במקום המסומן ב </a:t>
            </a:r>
            <a:r>
              <a:rPr lang="en-US" sz="1600" b="1" dirty="0"/>
              <a:t>(*)</a:t>
            </a:r>
            <a:r>
              <a:rPr lang="he-IL" sz="1600" dirty="0"/>
              <a:t> תופיע המילה </a:t>
            </a:r>
            <a:r>
              <a:rPr lang="en-US" sz="1600" dirty="0"/>
              <a:t>override</a:t>
            </a:r>
            <a:r>
              <a:rPr lang="he-IL" sz="1600" dirty="0"/>
              <a:t> אזי הפלט יהיה </a:t>
            </a:r>
            <a:r>
              <a:rPr lang="en-US" sz="1600" dirty="0"/>
              <a:t>Ex6.C#!!! </a:t>
            </a:r>
          </a:p>
          <a:p>
            <a:pPr>
              <a:spcBef>
                <a:spcPts val="0"/>
              </a:spcBef>
            </a:pPr>
            <a:r>
              <a:rPr lang="he-IL" sz="1600" dirty="0"/>
              <a:t>אם במקום המסומן ב </a:t>
            </a:r>
            <a:r>
              <a:rPr lang="en-US" sz="1600" b="1" dirty="0"/>
              <a:t>(*)</a:t>
            </a:r>
            <a:r>
              <a:rPr lang="he-IL" sz="1600" dirty="0"/>
              <a:t> תופיע המילה </a:t>
            </a:r>
            <a:r>
              <a:rPr lang="en-US" sz="1600" dirty="0"/>
              <a:t>new</a:t>
            </a:r>
            <a:r>
              <a:rPr lang="he-IL" sz="1600" dirty="0"/>
              <a:t> אזי הפלט יהיה </a:t>
            </a:r>
            <a:r>
              <a:rPr lang="en-US" sz="1600" dirty="0"/>
              <a:t>!!!#!!!</a:t>
            </a:r>
            <a:r>
              <a:rPr lang="en-US" sz="1600" b="1" dirty="0"/>
              <a:t> </a:t>
            </a:r>
            <a:endParaRPr lang="en-US" sz="1600" dirty="0"/>
          </a:p>
          <a:p>
            <a:pPr>
              <a:spcBef>
                <a:spcPts val="0"/>
              </a:spcBef>
            </a:pPr>
            <a:r>
              <a:rPr lang="he-IL" sz="1600" dirty="0"/>
              <a:t>אם במקום המסומן ב </a:t>
            </a:r>
            <a:r>
              <a:rPr lang="en-US" sz="1600" b="1" dirty="0"/>
              <a:t>(*)</a:t>
            </a:r>
            <a:r>
              <a:rPr lang="he-IL" sz="1600" dirty="0"/>
              <a:t> תופיע המילה </a:t>
            </a:r>
            <a:r>
              <a:rPr lang="en-US" sz="1600" dirty="0"/>
              <a:t>virtual</a:t>
            </a:r>
            <a:r>
              <a:rPr lang="he-IL" sz="1600" dirty="0"/>
              <a:t> אזי הפלט יהיה </a:t>
            </a:r>
            <a:r>
              <a:rPr lang="en-US" sz="1600" dirty="0"/>
              <a:t>!!!#!!!</a:t>
            </a:r>
          </a:p>
          <a:p>
            <a:pPr>
              <a:spcBef>
                <a:spcPts val="0"/>
              </a:spcBef>
            </a:pPr>
            <a:r>
              <a:rPr lang="he-IL" sz="1600" dirty="0"/>
              <a:t>אם במקום המסומן ב </a:t>
            </a:r>
            <a:r>
              <a:rPr lang="en-US" sz="1600" b="1" dirty="0"/>
              <a:t>(*)</a:t>
            </a:r>
            <a:r>
              <a:rPr lang="he-IL" sz="1600" dirty="0"/>
              <a:t> לא תופיע אף מילה אזי הפלט יהיה </a:t>
            </a:r>
            <a:r>
              <a:rPr lang="en-US" sz="1600" dirty="0"/>
              <a:t>Ex6.C#!!!</a:t>
            </a:r>
          </a:p>
          <a:p>
            <a:pPr>
              <a:spcBef>
                <a:spcPts val="0"/>
              </a:spcBef>
            </a:pPr>
            <a:r>
              <a:rPr lang="he-IL" sz="1600" dirty="0"/>
              <a:t>אף אחת מהטענות אינה נכונה</a:t>
            </a:r>
          </a:p>
        </p:txBody>
      </p:sp>
    </p:spTree>
    <p:extLst>
      <p:ext uri="{BB962C8B-B14F-4D97-AF65-F5344CB8AC3E}">
        <p14:creationId xmlns:p14="http://schemas.microsoft.com/office/powerpoint/2010/main" val="194993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1" end="2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dirty="0"/>
              <a:t>Object CLASS</a:t>
            </a:r>
            <a:endParaRPr lang="he-IL" dirty="0"/>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216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569380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35560" y="94656"/>
            <a:ext cx="7239000" cy="738336"/>
          </a:xfrm>
        </p:spPr>
        <p:txBody>
          <a:bodyPr>
            <a:normAutofit fontScale="90000"/>
          </a:bodyPr>
          <a:lstStyle/>
          <a:p>
            <a:r>
              <a:rPr lang="he-IL" dirty="0"/>
              <a:t>מתודות המחלקה הבסיסית </a:t>
            </a:r>
            <a:r>
              <a:rPr lang="en-US" dirty="0"/>
              <a:t>Object </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217</a:t>
            </a:fld>
            <a:endParaRPr lang="he-IL">
              <a:solidFill>
                <a:srgbClr val="B13F9A"/>
              </a:solidFill>
              <a:latin typeface="Trebuchet MS"/>
              <a:cs typeface="Gisha" panose="020B0502040204020203" pitchFamily="34" charset="-79"/>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3229791"/>
            <a:ext cx="5545043" cy="3371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7">
            <a:extLst>
              <a:ext uri="{FF2B5EF4-FFF2-40B4-BE49-F238E27FC236}">
                <a16:creationId xmlns:a16="http://schemas.microsoft.com/office/drawing/2014/main" id="{B2A4A9B3-ACFE-4003-842D-94A54CFFE2AC}"/>
              </a:ext>
            </a:extLst>
          </p:cNvPr>
          <p:cNvSpPr>
            <a:spLocks noGrp="1"/>
          </p:cNvSpPr>
          <p:nvPr>
            <p:ph idx="1"/>
          </p:nvPr>
        </p:nvSpPr>
        <p:spPr>
          <a:xfrm>
            <a:off x="1524000" y="1063348"/>
            <a:ext cx="8094216" cy="812229"/>
          </a:xfrm>
        </p:spPr>
        <p:txBody>
          <a:bodyPr>
            <a:normAutofit fontScale="70000" lnSpcReduction="20000"/>
          </a:bodyPr>
          <a:lstStyle/>
          <a:p>
            <a:pPr marL="0" indent="0">
              <a:buNone/>
            </a:pPr>
            <a:r>
              <a:rPr lang="he-IL" sz="2400" dirty="0"/>
              <a:t>המחלקה הבסיסית  </a:t>
            </a:r>
            <a:r>
              <a:rPr lang="en-US" sz="2400" dirty="0"/>
              <a:t> object</a:t>
            </a:r>
            <a:r>
              <a:rPr lang="he-IL" sz="2400" dirty="0"/>
              <a:t>מוגדרת במרחב השמות </a:t>
            </a:r>
            <a:r>
              <a:rPr lang="en-US" sz="2400" dirty="0"/>
              <a:t>System</a:t>
            </a:r>
            <a:r>
              <a:rPr lang="he-IL" sz="2400" dirty="0"/>
              <a:t> וממנה יורשות </a:t>
            </a:r>
            <a:r>
              <a:rPr lang="he-IL" sz="2400" b="1" dirty="0"/>
              <a:t>כל</a:t>
            </a:r>
            <a:r>
              <a:rPr lang="he-IL" sz="2400" dirty="0"/>
              <a:t> המחלקות.</a:t>
            </a:r>
          </a:p>
          <a:p>
            <a:pPr marL="0" indent="0">
              <a:buNone/>
            </a:pPr>
            <a:r>
              <a:rPr lang="he-IL" sz="2400" dirty="0"/>
              <a:t>עקרון הפולימורפיזם בא לידי ביטוי בעזרת המתודות הוירטואליות שמוגדרות במחלקה זו.</a:t>
            </a:r>
          </a:p>
        </p:txBody>
      </p:sp>
      <p:pic>
        <p:nvPicPr>
          <p:cNvPr id="9" name="Picture 8">
            <a:extLst>
              <a:ext uri="{FF2B5EF4-FFF2-40B4-BE49-F238E27FC236}">
                <a16:creationId xmlns:a16="http://schemas.microsoft.com/office/drawing/2014/main" id="{8349C21F-CEE3-416C-A572-D94DF51C7DD3}"/>
              </a:ext>
            </a:extLst>
          </p:cNvPr>
          <p:cNvPicPr>
            <a:picLocks noChangeAspect="1"/>
          </p:cNvPicPr>
          <p:nvPr/>
        </p:nvPicPr>
        <p:blipFill>
          <a:blip r:embed="rId4"/>
          <a:stretch>
            <a:fillRect/>
          </a:stretch>
        </p:blipFill>
        <p:spPr>
          <a:xfrm>
            <a:off x="5047260" y="1835553"/>
            <a:ext cx="4327301" cy="2851880"/>
          </a:xfrm>
          <a:prstGeom prst="rect">
            <a:avLst/>
          </a:prstGeom>
        </p:spPr>
      </p:pic>
    </p:spTree>
    <p:extLst>
      <p:ext uri="{BB962C8B-B14F-4D97-AF65-F5344CB8AC3E}">
        <p14:creationId xmlns:p14="http://schemas.microsoft.com/office/powerpoint/2010/main" val="28449685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243624" y="149311"/>
            <a:ext cx="7207944" cy="604592"/>
          </a:xfrm>
          <a:solidFill>
            <a:schemeClr val="bg1"/>
          </a:solidFill>
        </p:spPr>
        <p:txBody>
          <a:bodyPr>
            <a:noAutofit/>
          </a:bodyPr>
          <a:lstStyle/>
          <a:p>
            <a:r>
              <a:rPr lang="he-IL" sz="3200" dirty="0"/>
              <a:t>המתודה </a:t>
            </a:r>
            <a:r>
              <a:rPr lang="en-US" sz="3200" dirty="0"/>
              <a:t>EQUALS()</a:t>
            </a:r>
            <a:r>
              <a:rPr lang="he-IL" sz="3200" dirty="0"/>
              <a:t> של מחלקת </a:t>
            </a:r>
            <a:r>
              <a:rPr lang="en-US" sz="3200" dirty="0"/>
              <a:t>OBJECT</a:t>
            </a:r>
            <a:endParaRPr lang="he-IL" sz="32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218</a:t>
            </a:fld>
            <a:endParaRPr lang="he-IL">
              <a:solidFill>
                <a:srgbClr val="B13F9A"/>
              </a:solidFill>
              <a:latin typeface="Trebuchet MS"/>
              <a:cs typeface="Gisha" panose="020B0502040204020203" pitchFamily="34" charset="-79"/>
            </a:endParaRPr>
          </a:p>
        </p:txBody>
      </p:sp>
      <p:sp>
        <p:nvSpPr>
          <p:cNvPr id="9" name="Rectangle 8">
            <a:extLst>
              <a:ext uri="{FF2B5EF4-FFF2-40B4-BE49-F238E27FC236}">
                <a16:creationId xmlns:a16="http://schemas.microsoft.com/office/drawing/2014/main" id="{7182BCB6-B620-4853-9F58-D791C8E99E8F}"/>
              </a:ext>
            </a:extLst>
          </p:cNvPr>
          <p:cNvSpPr/>
          <p:nvPr/>
        </p:nvSpPr>
        <p:spPr>
          <a:xfrm>
            <a:off x="1645125" y="664833"/>
            <a:ext cx="6036560" cy="3442866"/>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580090C-7433-45D1-89D0-233F3B8AC331}"/>
              </a:ext>
            </a:extLst>
          </p:cNvPr>
          <p:cNvSpPr/>
          <p:nvPr/>
        </p:nvSpPr>
        <p:spPr>
          <a:xfrm>
            <a:off x="7775448" y="955300"/>
            <a:ext cx="2648176"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v"/>
            </a:pPr>
            <a:r>
              <a:rPr lang="he-IL" sz="1400" b="1" dirty="0">
                <a:solidFill>
                  <a:prstClr val="black"/>
                </a:solidFill>
                <a:latin typeface="Trebuchet MS"/>
                <a:cs typeface="Gisha" panose="020B0502040204020203" pitchFamily="34" charset="-79"/>
              </a:rPr>
              <a:t>למחלקת </a:t>
            </a:r>
            <a:r>
              <a:rPr lang="en-US" sz="1400" b="1" dirty="0">
                <a:solidFill>
                  <a:prstClr val="black"/>
                </a:solidFill>
                <a:latin typeface="Trebuchet MS"/>
              </a:rPr>
              <a:t>object</a:t>
            </a:r>
            <a:r>
              <a:rPr lang="he-IL" sz="1400" b="1" dirty="0">
                <a:solidFill>
                  <a:prstClr val="black"/>
                </a:solidFill>
                <a:latin typeface="Trebuchet MS"/>
                <a:cs typeface="Gisha" panose="020B0502040204020203" pitchFamily="34" charset="-79"/>
              </a:rPr>
              <a:t> קיימות 3 מתודות להשוואה בין 2 אובייקטים. </a:t>
            </a:r>
            <a:r>
              <a:rPr lang="he-IL" sz="1400" dirty="0">
                <a:solidFill>
                  <a:prstClr val="black"/>
                </a:solidFill>
                <a:latin typeface="Trebuchet MS"/>
                <a:cs typeface="Gisha" panose="020B0502040204020203" pitchFamily="34" charset="-79"/>
              </a:rPr>
              <a:t>נעשה בהן שימוש רב באלגורתמים המוכנים לחיפוש ומיון.</a:t>
            </a:r>
          </a:p>
          <a:p>
            <a:pPr marL="285750" indent="-285750">
              <a:buFont typeface="Wingdings" panose="05000000000000000000" pitchFamily="2" charset="2"/>
              <a:buChar char="v"/>
            </a:pPr>
            <a:r>
              <a:rPr lang="he-IL" sz="1400" b="1" dirty="0">
                <a:solidFill>
                  <a:prstClr val="black"/>
                </a:solidFill>
                <a:latin typeface="Trebuchet MS"/>
                <a:cs typeface="Gisha" panose="020B0502040204020203" pitchFamily="34" charset="-79"/>
              </a:rPr>
              <a:t>2 המתודות הסטטיות </a:t>
            </a:r>
            <a:r>
              <a:rPr lang="he-IL" sz="1400" dirty="0">
                <a:solidFill>
                  <a:prstClr val="black"/>
                </a:solidFill>
                <a:latin typeface="Trebuchet MS"/>
                <a:cs typeface="Gisha" panose="020B0502040204020203" pitchFamily="34" charset="-79"/>
              </a:rPr>
              <a:t>מקבלות את 2 האובייקטים כארגומנטים.</a:t>
            </a:r>
          </a:p>
          <a:p>
            <a:pPr marL="285750" indent="-285750">
              <a:buFont typeface="Wingdings" panose="05000000000000000000" pitchFamily="2" charset="2"/>
              <a:buChar char="v"/>
            </a:pPr>
            <a:r>
              <a:rPr lang="he-IL" sz="1400" b="1" dirty="0">
                <a:solidFill>
                  <a:prstClr val="black"/>
                </a:solidFill>
                <a:latin typeface="Trebuchet MS"/>
                <a:cs typeface="Gisha" panose="020B0502040204020203" pitchFamily="34" charset="-79"/>
              </a:rPr>
              <a:t>מתודת המופע הוירטואלית </a:t>
            </a:r>
            <a:r>
              <a:rPr lang="he-IL" sz="1400" dirty="0">
                <a:solidFill>
                  <a:prstClr val="black"/>
                </a:solidFill>
                <a:latin typeface="Trebuchet MS"/>
                <a:cs typeface="Gisha" panose="020B0502040204020203" pitchFamily="34" charset="-79"/>
              </a:rPr>
              <a:t>פועלת על האובייקט הנוכחי ומקבלת אובייקט אחר כארגומנט.</a:t>
            </a:r>
          </a:p>
        </p:txBody>
      </p:sp>
      <p:sp>
        <p:nvSpPr>
          <p:cNvPr id="13" name="Rectangle 12">
            <a:extLst>
              <a:ext uri="{FF2B5EF4-FFF2-40B4-BE49-F238E27FC236}">
                <a16:creationId xmlns:a16="http://schemas.microsoft.com/office/drawing/2014/main" id="{7C077A18-52C0-433A-A301-ACF6B4278CED}"/>
              </a:ext>
            </a:extLst>
          </p:cNvPr>
          <p:cNvSpPr/>
          <p:nvPr/>
        </p:nvSpPr>
        <p:spPr>
          <a:xfrm>
            <a:off x="5184056" y="3775680"/>
            <a:ext cx="5239568"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solidFill>
                  <a:prstClr val="black"/>
                </a:solidFill>
                <a:latin typeface="Trebuchet MS"/>
                <a:cs typeface="Gisha" panose="020B0502040204020203" pitchFamily="34" charset="-79"/>
              </a:rPr>
              <a:t>המתודות </a:t>
            </a:r>
            <a:r>
              <a:rPr lang="en-US" sz="1400" b="1" dirty="0">
                <a:solidFill>
                  <a:prstClr val="black"/>
                </a:solidFill>
                <a:latin typeface="Trebuchet MS"/>
              </a:rPr>
              <a:t>Equals()</a:t>
            </a:r>
            <a:r>
              <a:rPr lang="he-IL" sz="1400" b="1" dirty="0">
                <a:solidFill>
                  <a:prstClr val="black"/>
                </a:solidFill>
                <a:latin typeface="Trebuchet MS"/>
                <a:cs typeface="Gisha" panose="020B0502040204020203" pitchFamily="34" charset="-79"/>
              </a:rPr>
              <a:t>  - גם הסטטית וגם מתודת המופע הוירטואלית:</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כברירת המחדל, המתודה מבצעת </a:t>
            </a:r>
            <a:r>
              <a:rPr lang="he-IL" sz="1400" b="1" dirty="0">
                <a:solidFill>
                  <a:prstClr val="black"/>
                </a:solidFill>
                <a:latin typeface="Trebuchet MS"/>
                <a:cs typeface="Gisha" panose="020B0502040204020203" pitchFamily="34" charset="-79"/>
              </a:rPr>
              <a:t>השוואה של ערכי ההפניה בלבד</a:t>
            </a:r>
            <a:r>
              <a:rPr lang="he-IL" sz="1400" dirty="0">
                <a:solidFill>
                  <a:prstClr val="black"/>
                </a:solidFill>
                <a:latin typeface="Trebuchet MS"/>
                <a:cs typeface="Gisha" panose="020B0502040204020203" pitchFamily="34" charset="-79"/>
              </a:rPr>
              <a:t>, כלומר מחזירה </a:t>
            </a:r>
            <a:r>
              <a:rPr lang="en-US" sz="1400" dirty="0">
                <a:solidFill>
                  <a:prstClr val="black"/>
                </a:solidFill>
                <a:latin typeface="Trebuchet MS"/>
              </a:rPr>
              <a:t>true </a:t>
            </a:r>
            <a:r>
              <a:rPr lang="he-IL" sz="1400" dirty="0">
                <a:solidFill>
                  <a:prstClr val="black"/>
                </a:solidFill>
                <a:latin typeface="Trebuchet MS"/>
                <a:cs typeface="Gisha" panose="020B0502040204020203" pitchFamily="34" charset="-79"/>
              </a:rPr>
              <a:t> אם הארגומנטים מצביעים אל אותו אובייקט.</a:t>
            </a:r>
            <a:endParaRPr lang="en-US" sz="1400" dirty="0">
              <a:solidFill>
                <a:prstClr val="black"/>
              </a:solidFill>
              <a:latin typeface="Trebuchet MS"/>
            </a:endParaRP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כלומר, עבור טיפוסי הפניה </a:t>
            </a:r>
            <a:r>
              <a:rPr lang="en-US" sz="1400" dirty="0">
                <a:solidFill>
                  <a:prstClr val="black"/>
                </a:solidFill>
                <a:latin typeface="Trebuchet MS"/>
              </a:rPr>
              <a:t>(referenced type)</a:t>
            </a:r>
            <a:r>
              <a:rPr lang="he-IL" sz="1400" dirty="0">
                <a:solidFill>
                  <a:prstClr val="black"/>
                </a:solidFill>
                <a:latin typeface="Trebuchet MS"/>
                <a:cs typeface="Gisha" panose="020B0502040204020203" pitchFamily="34" charset="-79"/>
              </a:rPr>
              <a:t> המתודה משווה בין 2 הכתובות. בין מצביעים.</a:t>
            </a:r>
            <a:endParaRPr lang="en-US" sz="1400" dirty="0">
              <a:solidFill>
                <a:prstClr val="black"/>
              </a:solidFill>
              <a:latin typeface="Trebuchet MS"/>
            </a:endParaRP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ואם נרצה להשוות תכנים בהשוואה עמוקה, </a:t>
            </a:r>
            <a:r>
              <a:rPr lang="he-IL" sz="1400" b="1" dirty="0">
                <a:solidFill>
                  <a:prstClr val="black"/>
                </a:solidFill>
                <a:latin typeface="Trebuchet MS"/>
                <a:cs typeface="Gisha" panose="020B0502040204020203" pitchFamily="34" charset="-79"/>
              </a:rPr>
              <a:t>נדרוס</a:t>
            </a:r>
            <a:r>
              <a:rPr lang="he-IL" sz="1400" dirty="0">
                <a:solidFill>
                  <a:prstClr val="black"/>
                </a:solidFill>
                <a:latin typeface="Trebuchet MS"/>
                <a:cs typeface="Gisha" panose="020B0502040204020203" pitchFamily="34" charset="-79"/>
              </a:rPr>
              <a:t> את מתודת המופע הוירטואלית </a:t>
            </a:r>
            <a:r>
              <a:rPr lang="en-US" sz="1400" dirty="0">
                <a:solidFill>
                  <a:prstClr val="black"/>
                </a:solidFill>
                <a:latin typeface="Trebuchet MS"/>
              </a:rPr>
              <a:t>Equals()</a:t>
            </a:r>
            <a:r>
              <a:rPr lang="he-IL" sz="1400" dirty="0">
                <a:solidFill>
                  <a:prstClr val="black"/>
                </a:solidFill>
                <a:latin typeface="Trebuchet MS"/>
                <a:cs typeface="Gisha" panose="020B0502040204020203" pitchFamily="34" charset="-79"/>
              </a:rPr>
              <a:t> ונשווה בה את תכני האובייקטים</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לעומק, כרצוננו.</a:t>
            </a:r>
            <a:endParaRPr lang="en-US" sz="1400" dirty="0">
              <a:solidFill>
                <a:prstClr val="black"/>
              </a:solidFill>
              <a:latin typeface="Trebuchet MS"/>
            </a:endParaRP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עבור טיפוסי ערך </a:t>
            </a:r>
            <a:r>
              <a:rPr lang="en-US" sz="1400" dirty="0">
                <a:solidFill>
                  <a:prstClr val="black"/>
                </a:solidFill>
                <a:latin typeface="Trebuchet MS"/>
              </a:rPr>
              <a:t>(Value Types)</a:t>
            </a:r>
            <a:r>
              <a:rPr lang="he-IL" sz="1400" dirty="0">
                <a:solidFill>
                  <a:prstClr val="black"/>
                </a:solidFill>
                <a:latin typeface="Trebuchet MS"/>
                <a:cs typeface="Gisha" panose="020B0502040204020203" pitchFamily="34" charset="-79"/>
              </a:rPr>
              <a:t>, המחלקה </a:t>
            </a:r>
            <a:r>
              <a:rPr lang="en-US" sz="1400" dirty="0" err="1">
                <a:solidFill>
                  <a:prstClr val="black"/>
                </a:solidFill>
                <a:latin typeface="Trebuchet MS"/>
              </a:rPr>
              <a:t>ValueType</a:t>
            </a:r>
            <a:r>
              <a:rPr lang="he-IL" sz="1400" dirty="0">
                <a:solidFill>
                  <a:prstClr val="black"/>
                </a:solidFill>
                <a:latin typeface="Trebuchet MS"/>
                <a:cs typeface="Gisha" panose="020B0502040204020203" pitchFamily="34" charset="-79"/>
              </a:rPr>
              <a:t> דרסה את המתודה </a:t>
            </a:r>
            <a:r>
              <a:rPr lang="en-US" sz="1400" dirty="0">
                <a:solidFill>
                  <a:prstClr val="black"/>
                </a:solidFill>
                <a:latin typeface="Trebuchet MS"/>
              </a:rPr>
              <a:t>Equals()</a:t>
            </a:r>
            <a:r>
              <a:rPr lang="he-IL" sz="1400" dirty="0">
                <a:solidFill>
                  <a:prstClr val="black"/>
                </a:solidFill>
                <a:latin typeface="Trebuchet MS"/>
                <a:cs typeface="Gisha" panose="020B0502040204020203" pitchFamily="34" charset="-79"/>
              </a:rPr>
              <a:t> ולכן היא תבצע השוואת ביטים (השוואת תוכן לעומק) ולא השוואה בין מצביעים.</a:t>
            </a:r>
          </a:p>
        </p:txBody>
      </p:sp>
      <p:sp>
        <p:nvSpPr>
          <p:cNvPr id="14" name="Rectangle 13">
            <a:extLst>
              <a:ext uri="{FF2B5EF4-FFF2-40B4-BE49-F238E27FC236}">
                <a16:creationId xmlns:a16="http://schemas.microsoft.com/office/drawing/2014/main" id="{6A279FF5-1231-41FC-806A-D3F113EE69E5}"/>
              </a:ext>
            </a:extLst>
          </p:cNvPr>
          <p:cNvSpPr/>
          <p:nvPr/>
        </p:nvSpPr>
        <p:spPr>
          <a:xfrm>
            <a:off x="1919536" y="4637454"/>
            <a:ext cx="2648176"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solidFill>
                  <a:prstClr val="black"/>
                </a:solidFill>
                <a:latin typeface="Trebuchet MS"/>
                <a:cs typeface="Gisha" panose="020B0502040204020203" pitchFamily="34" charset="-79"/>
              </a:rPr>
              <a:t>המתודה </a:t>
            </a:r>
            <a:r>
              <a:rPr lang="en-US" sz="1400" b="1" dirty="0" err="1">
                <a:solidFill>
                  <a:prstClr val="black"/>
                </a:solidFill>
                <a:latin typeface="Trebuchet MS"/>
              </a:rPr>
              <a:t>ReferenceEquals</a:t>
            </a:r>
            <a:r>
              <a:rPr lang="en-US" sz="1400" b="1" dirty="0">
                <a:solidFill>
                  <a:prstClr val="black"/>
                </a:solidFill>
                <a:latin typeface="Trebuchet MS"/>
              </a:rPr>
              <a:t>()</a:t>
            </a:r>
            <a:r>
              <a:rPr lang="he-IL" sz="1400" b="1"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אם דרסנו את המתודה </a:t>
            </a:r>
            <a:r>
              <a:rPr lang="en-US" sz="1400" dirty="0">
                <a:solidFill>
                  <a:prstClr val="black"/>
                </a:solidFill>
                <a:latin typeface="Trebuchet MS"/>
              </a:rPr>
              <a:t>Equals()</a:t>
            </a:r>
            <a:r>
              <a:rPr lang="he-IL" sz="1400" dirty="0">
                <a:solidFill>
                  <a:prstClr val="black"/>
                </a:solidFill>
                <a:latin typeface="Trebuchet MS"/>
                <a:cs typeface="Gisha" panose="020B0502040204020203" pitchFamily="34" charset="-79"/>
              </a:rPr>
              <a:t> ובכל זאת נרצה להשוות בין 2 מצביעים לטיפוסי הפניה, נשתמש במתודה </a:t>
            </a:r>
            <a:r>
              <a:rPr lang="en-US" sz="1400" dirty="0" err="1">
                <a:solidFill>
                  <a:prstClr val="black"/>
                </a:solidFill>
                <a:latin typeface="Trebuchet MS"/>
              </a:rPr>
              <a:t>ReferenceEquals</a:t>
            </a:r>
            <a:r>
              <a:rPr lang="en-US" sz="1400" dirty="0">
                <a:solidFill>
                  <a:prstClr val="black"/>
                </a:solidFill>
                <a:latin typeface="Trebuchet MS"/>
              </a:rPr>
              <a:t>()</a:t>
            </a:r>
            <a:r>
              <a:rPr lang="he-IL" sz="1400" dirty="0">
                <a:solidFill>
                  <a:prstClr val="black"/>
                </a:solidFill>
                <a:latin typeface="Trebuchet MS"/>
                <a:cs typeface="Gisha" panose="020B0502040204020203" pitchFamily="34" charset="-79"/>
              </a:rPr>
              <a:t>.</a:t>
            </a:r>
            <a:endParaRPr lang="en-US" sz="1400" dirty="0">
              <a:solidFill>
                <a:prstClr val="black"/>
              </a:solidFill>
              <a:latin typeface="Trebuchet MS"/>
            </a:endParaRP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שבמקרה של 2 טיפוסי ערך מחזירה תמיד </a:t>
            </a:r>
            <a:r>
              <a:rPr lang="en-US" sz="1400" dirty="0">
                <a:solidFill>
                  <a:prstClr val="black"/>
                </a:solidFill>
                <a:latin typeface="Trebuchet MS"/>
              </a:rPr>
              <a:t>false</a:t>
            </a:r>
            <a:endParaRPr lang="he-IL" sz="1400" dirty="0">
              <a:solidFill>
                <a:prstClr val="black"/>
              </a:solidFill>
              <a:latin typeface="Trebuchet MS"/>
              <a:cs typeface="Gisha" panose="020B0502040204020203" pitchFamily="34" charset="-79"/>
            </a:endParaRPr>
          </a:p>
        </p:txBody>
      </p:sp>
      <p:sp>
        <p:nvSpPr>
          <p:cNvPr id="15" name="Rectangle 14">
            <a:extLst>
              <a:ext uri="{FF2B5EF4-FFF2-40B4-BE49-F238E27FC236}">
                <a16:creationId xmlns:a16="http://schemas.microsoft.com/office/drawing/2014/main" id="{F4C86E81-4E4F-4F24-94A0-D24CECB0E9A3}"/>
              </a:ext>
            </a:extLst>
          </p:cNvPr>
          <p:cNvSpPr/>
          <p:nvPr/>
        </p:nvSpPr>
        <p:spPr>
          <a:xfrm>
            <a:off x="2045130" y="1990222"/>
            <a:ext cx="5542792" cy="7920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AC66BB"/>
              </a:solidFill>
              <a:latin typeface="Trebuchet MS"/>
            </a:endParaRPr>
          </a:p>
        </p:txBody>
      </p:sp>
    </p:spTree>
    <p:extLst>
      <p:ext uri="{BB962C8B-B14F-4D97-AF65-F5344CB8AC3E}">
        <p14:creationId xmlns:p14="http://schemas.microsoft.com/office/powerpoint/2010/main" val="41736331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048736" y="73152"/>
            <a:ext cx="5431640" cy="792088"/>
          </a:xfrm>
        </p:spPr>
        <p:txBody>
          <a:bodyPr>
            <a:normAutofit fontScale="90000"/>
          </a:bodyPr>
          <a:lstStyle/>
          <a:p>
            <a:r>
              <a:rPr lang="he-IL" dirty="0"/>
              <a:t>מתודות נוספות של </a:t>
            </a:r>
            <a:r>
              <a:rPr lang="en-US" dirty="0"/>
              <a:t>Object</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219</a:t>
            </a:fld>
            <a:endParaRPr lang="he-IL">
              <a:solidFill>
                <a:srgbClr val="B13F9A"/>
              </a:solidFill>
              <a:latin typeface="Trebuchet MS"/>
              <a:cs typeface="Gisha" panose="020B0502040204020203" pitchFamily="34" charset="-79"/>
            </a:endParaRPr>
          </a:p>
        </p:txBody>
      </p:sp>
      <p:sp>
        <p:nvSpPr>
          <p:cNvPr id="9" name="Rectangle 8">
            <a:extLst>
              <a:ext uri="{FF2B5EF4-FFF2-40B4-BE49-F238E27FC236}">
                <a16:creationId xmlns:a16="http://schemas.microsoft.com/office/drawing/2014/main" id="{7182BCB6-B620-4853-9F58-D791C8E99E8F}"/>
              </a:ext>
            </a:extLst>
          </p:cNvPr>
          <p:cNvSpPr/>
          <p:nvPr/>
        </p:nvSpPr>
        <p:spPr>
          <a:xfrm>
            <a:off x="1645125" y="664833"/>
            <a:ext cx="6036560" cy="383810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endPar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580090C-7433-45D1-89D0-233F3B8AC331}"/>
              </a:ext>
            </a:extLst>
          </p:cNvPr>
          <p:cNvSpPr/>
          <p:nvPr/>
        </p:nvSpPr>
        <p:spPr>
          <a:xfrm>
            <a:off x="7681686" y="4411551"/>
            <a:ext cx="272310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solidFill>
                  <a:prstClr val="black"/>
                </a:solidFill>
                <a:latin typeface="Trebuchet MS"/>
                <a:cs typeface="Gisha" panose="020B0502040204020203" pitchFamily="34" charset="-79"/>
              </a:rPr>
              <a:t>המתודה </a:t>
            </a:r>
            <a:r>
              <a:rPr lang="en-US" sz="1400" b="1" dirty="0" err="1">
                <a:solidFill>
                  <a:prstClr val="black"/>
                </a:solidFill>
                <a:latin typeface="Trebuchet MS"/>
              </a:rPr>
              <a:t>GetHashCode</a:t>
            </a:r>
            <a:r>
              <a:rPr lang="en-US" sz="1400" b="1" dirty="0">
                <a:solidFill>
                  <a:prstClr val="black"/>
                </a:solidFill>
                <a:latin typeface="Trebuchet MS"/>
              </a:rPr>
              <a:t>()</a:t>
            </a:r>
            <a:r>
              <a:rPr lang="he-IL" sz="1400" b="1"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מחזירה מספר המייצג את האובייקט באופן חח"ע.</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המתודה משמשת להכנסת האובייקטים למבנה מסוג </a:t>
            </a:r>
            <a:r>
              <a:rPr lang="en-US" sz="1400" dirty="0">
                <a:solidFill>
                  <a:prstClr val="black"/>
                </a:solidFill>
                <a:latin typeface="Trebuchet MS"/>
              </a:rPr>
              <a:t>Hash Table</a:t>
            </a:r>
            <a:r>
              <a:rPr lang="he-IL" sz="1400"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אם דורסים את המתודה </a:t>
            </a:r>
            <a:r>
              <a:rPr lang="en-US" sz="1400" dirty="0">
                <a:solidFill>
                  <a:prstClr val="black"/>
                </a:solidFill>
                <a:latin typeface="Trebuchet MS"/>
              </a:rPr>
              <a:t>Equals()</a:t>
            </a:r>
            <a:r>
              <a:rPr lang="he-IL" sz="1400" dirty="0">
                <a:solidFill>
                  <a:prstClr val="black"/>
                </a:solidFill>
                <a:latin typeface="Trebuchet MS"/>
                <a:cs typeface="Gisha" panose="020B0502040204020203" pitchFamily="34" charset="-79"/>
              </a:rPr>
              <a:t> ,</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יש לדרוס גם מתודה זו.</a:t>
            </a:r>
          </a:p>
        </p:txBody>
      </p:sp>
      <p:sp>
        <p:nvSpPr>
          <p:cNvPr id="13" name="Rectangle 12">
            <a:extLst>
              <a:ext uri="{FF2B5EF4-FFF2-40B4-BE49-F238E27FC236}">
                <a16:creationId xmlns:a16="http://schemas.microsoft.com/office/drawing/2014/main" id="{7C077A18-52C0-433A-A301-ACF6B4278CED}"/>
              </a:ext>
            </a:extLst>
          </p:cNvPr>
          <p:cNvSpPr/>
          <p:nvPr/>
        </p:nvSpPr>
        <p:spPr>
          <a:xfrm>
            <a:off x="4812010" y="4411550"/>
            <a:ext cx="2667008"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solidFill>
                  <a:prstClr val="black"/>
                </a:solidFill>
                <a:latin typeface="Trebuchet MS"/>
                <a:cs typeface="Gisha" panose="020B0502040204020203" pitchFamily="34" charset="-79"/>
              </a:rPr>
              <a:t>המתודה </a:t>
            </a:r>
            <a:r>
              <a:rPr lang="en-US" sz="1400" b="1" dirty="0">
                <a:solidFill>
                  <a:prstClr val="black"/>
                </a:solidFill>
                <a:latin typeface="Trebuchet MS"/>
              </a:rPr>
              <a:t>GetType()</a:t>
            </a:r>
            <a:r>
              <a:rPr lang="he-IL" sz="1400" b="1"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מחזירה את ה </a:t>
            </a:r>
            <a:r>
              <a:rPr lang="en-US" sz="1400" dirty="0">
                <a:solidFill>
                  <a:prstClr val="black"/>
                </a:solidFill>
                <a:latin typeface="Trebuchet MS"/>
              </a:rPr>
              <a:t>Type</a:t>
            </a:r>
            <a:r>
              <a:rPr lang="he-IL" sz="1400" dirty="0">
                <a:solidFill>
                  <a:prstClr val="black"/>
                </a:solidFill>
                <a:latin typeface="Trebuchet MS"/>
                <a:cs typeface="Gisha" panose="020B0502040204020203" pitchFamily="34" charset="-79"/>
              </a:rPr>
              <a:t> של האובייקט המכיל מידע על המחלקה של האובייקט.</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מאפשרת חקירה של הטיפוס בזמן ריצה </a:t>
            </a:r>
            <a:r>
              <a:rPr lang="en-US" sz="1400" dirty="0">
                <a:solidFill>
                  <a:prstClr val="black"/>
                </a:solidFill>
                <a:latin typeface="Trebuchet MS"/>
              </a:rPr>
              <a:t>(</a:t>
            </a:r>
            <a:r>
              <a:rPr lang="en-US" sz="1400" b="1" dirty="0">
                <a:solidFill>
                  <a:prstClr val="black"/>
                </a:solidFill>
                <a:latin typeface="Trebuchet MS"/>
              </a:rPr>
              <a:t>reflection</a:t>
            </a:r>
            <a:r>
              <a:rPr lang="en-US" sz="1400" dirty="0">
                <a:solidFill>
                  <a:prstClr val="black"/>
                </a:solidFill>
                <a:latin typeface="Trebuchet MS"/>
              </a:rPr>
              <a:t>)</a:t>
            </a:r>
            <a:r>
              <a:rPr lang="he-IL" sz="1400" dirty="0">
                <a:solidFill>
                  <a:prstClr val="black"/>
                </a:solidFill>
                <a:latin typeface="Trebuchet MS"/>
                <a:cs typeface="Gisha" panose="020B0502040204020203" pitchFamily="34" charset="-79"/>
              </a:rPr>
              <a:t>. </a:t>
            </a:r>
            <a:r>
              <a:rPr lang="he-IL" sz="1400" b="1" dirty="0">
                <a:solidFill>
                  <a:prstClr val="black"/>
                </a:solidFill>
                <a:latin typeface="Trebuchet MS"/>
                <a:cs typeface="Gisha" panose="020B0502040204020203" pitchFamily="34" charset="-79"/>
              </a:rPr>
              <a:t>נרחיב בהמשך הקורס.</a:t>
            </a:r>
            <a:endParaRPr lang="he-IL" sz="1400" dirty="0">
              <a:solidFill>
                <a:prstClr val="black"/>
              </a:solidFill>
              <a:latin typeface="Trebuchet MS"/>
              <a:cs typeface="Gisha" panose="020B0502040204020203" pitchFamily="34" charset="-79"/>
            </a:endParaRPr>
          </a:p>
        </p:txBody>
      </p:sp>
      <p:sp>
        <p:nvSpPr>
          <p:cNvPr id="14" name="Rectangle 13">
            <a:extLst>
              <a:ext uri="{FF2B5EF4-FFF2-40B4-BE49-F238E27FC236}">
                <a16:creationId xmlns:a16="http://schemas.microsoft.com/office/drawing/2014/main" id="{6A279FF5-1231-41FC-806A-D3F113EE69E5}"/>
              </a:ext>
            </a:extLst>
          </p:cNvPr>
          <p:cNvSpPr/>
          <p:nvPr/>
        </p:nvSpPr>
        <p:spPr>
          <a:xfrm>
            <a:off x="1961167" y="4415370"/>
            <a:ext cx="264817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400" b="1" dirty="0">
                <a:solidFill>
                  <a:prstClr val="black"/>
                </a:solidFill>
                <a:latin typeface="Trebuchet MS"/>
                <a:cs typeface="Gisha" panose="020B0502040204020203" pitchFamily="34" charset="-79"/>
              </a:rPr>
              <a:t>המתודה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400" b="1" dirty="0">
                <a:solidFill>
                  <a:prstClr val="black"/>
                </a:solidFill>
                <a:latin typeface="Trebuchet MS"/>
              </a:rPr>
              <a:t>()</a:t>
            </a:r>
            <a:r>
              <a:rPr lang="he-IL" sz="1400" b="1"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משכפלת את האובייקט ומחזירה העתקה רדודה של האובייקט בעזרת העתקת הביטים.</a:t>
            </a:r>
          </a:p>
          <a:p>
            <a:pPr marL="285750" indent="-285750">
              <a:buFont typeface="Wingdings" panose="05000000000000000000" pitchFamily="2" charset="2"/>
              <a:buChar char="v"/>
            </a:pPr>
            <a:r>
              <a:rPr lang="he-IL" sz="1400" dirty="0">
                <a:solidFill>
                  <a:prstClr val="black"/>
                </a:solidFill>
                <a:latin typeface="Trebuchet MS"/>
                <a:cs typeface="Gisha" panose="020B0502040204020203" pitchFamily="34" charset="-79"/>
              </a:rPr>
              <a:t>אם המחלקה מכילה משתני התייחסות (מצביעים) מעתיקה את הכתובת ולא את האובייקט שעליהם הם מצביעים.</a:t>
            </a:r>
          </a:p>
        </p:txBody>
      </p:sp>
      <p:sp>
        <p:nvSpPr>
          <p:cNvPr id="15" name="Rectangle 14">
            <a:extLst>
              <a:ext uri="{FF2B5EF4-FFF2-40B4-BE49-F238E27FC236}">
                <a16:creationId xmlns:a16="http://schemas.microsoft.com/office/drawing/2014/main" id="{F4C86E81-4E4F-4F24-94A0-D24CECB0E9A3}"/>
              </a:ext>
            </a:extLst>
          </p:cNvPr>
          <p:cNvSpPr/>
          <p:nvPr/>
        </p:nvSpPr>
        <p:spPr>
          <a:xfrm>
            <a:off x="1991544" y="2780928"/>
            <a:ext cx="5542792" cy="48378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AC66BB"/>
              </a:solidFill>
              <a:latin typeface="Trebuchet MS"/>
            </a:endParaRPr>
          </a:p>
        </p:txBody>
      </p:sp>
      <p:sp>
        <p:nvSpPr>
          <p:cNvPr id="18" name="Rectangle 17">
            <a:extLst>
              <a:ext uri="{FF2B5EF4-FFF2-40B4-BE49-F238E27FC236}">
                <a16:creationId xmlns:a16="http://schemas.microsoft.com/office/drawing/2014/main" id="{DF2FE7A9-E11E-4B94-A63B-6E1B8E88B6E9}"/>
              </a:ext>
            </a:extLst>
          </p:cNvPr>
          <p:cNvSpPr/>
          <p:nvPr/>
        </p:nvSpPr>
        <p:spPr>
          <a:xfrm>
            <a:off x="2006640" y="3775681"/>
            <a:ext cx="5542792" cy="38087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AC66BB"/>
              </a:solidFill>
              <a:latin typeface="Trebuchet MS"/>
            </a:endParaRPr>
          </a:p>
        </p:txBody>
      </p:sp>
    </p:spTree>
    <p:extLst>
      <p:ext uri="{BB962C8B-B14F-4D97-AF65-F5344CB8AC3E}">
        <p14:creationId xmlns:p14="http://schemas.microsoft.com/office/powerpoint/2010/main" val="386384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מלבן מעוגל 37"/>
          <p:cNvSpPr/>
          <p:nvPr/>
        </p:nvSpPr>
        <p:spPr>
          <a:xfrm>
            <a:off x="3727824" y="188641"/>
            <a:ext cx="4060799" cy="710043"/>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b="1" u="sng" dirty="0">
                <a:solidFill>
                  <a:prstClr val="white"/>
                </a:solidFill>
                <a:latin typeface="Trebuchet MS"/>
                <a:cs typeface="Gisha" panose="020B0502040204020203" pitchFamily="34" charset="-79"/>
              </a:rPr>
              <a:t>קובץ ה </a:t>
            </a:r>
            <a:r>
              <a:rPr lang="en-US" sz="2400" b="1" u="sng" dirty="0">
                <a:solidFill>
                  <a:prstClr val="white"/>
                </a:solidFill>
                <a:latin typeface="Trebuchet MS"/>
              </a:rPr>
              <a:t>Assembly</a:t>
            </a:r>
            <a:endParaRPr lang="he-IL" sz="2400" dirty="0">
              <a:solidFill>
                <a:prstClr val="white"/>
              </a:solidFill>
              <a:latin typeface="Trebuchet MS"/>
              <a:cs typeface="Gisha" panose="020B0502040204020203" pitchFamily="34" charset="-79"/>
            </a:endParaRPr>
          </a:p>
        </p:txBody>
      </p:sp>
      <p:sp>
        <p:nvSpPr>
          <p:cNvPr id="40" name="TextBox 39"/>
          <p:cNvSpPr txBox="1"/>
          <p:nvPr/>
        </p:nvSpPr>
        <p:spPr>
          <a:xfrm>
            <a:off x="1878512" y="1097509"/>
            <a:ext cx="7611710" cy="3602846"/>
          </a:xfrm>
          <a:prstGeom prst="rect">
            <a:avLst/>
          </a:prstGeom>
        </p:spPr>
        <p:txBody>
          <a:bodyPr vert="horz">
            <a:normAutofit fontScale="70000" lnSpcReduction="20000"/>
          </a:bodyPr>
          <a:lstStyle>
            <a:defPPr>
              <a:defRPr lang="he-IL"/>
            </a:defPPr>
            <a:lvl1pPr marL="274320" indent="-274320">
              <a:spcBef>
                <a:spcPts val="600"/>
              </a:spcBef>
              <a:buClr>
                <a:schemeClr val="tx2"/>
              </a:buClr>
              <a:buSzPct val="73000"/>
              <a:buFont typeface="Wingdings 2"/>
              <a:buChar char=""/>
              <a:defRPr kumimoji="0" sz="2400" baseline="0"/>
            </a:lvl1pPr>
            <a:lvl2pPr marL="521208"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lstStyle>
          <a:p>
            <a:pPr marL="0" indent="0">
              <a:buClr>
                <a:srgbClr val="B13F9A"/>
              </a:buClr>
              <a:buNone/>
            </a:pPr>
            <a:r>
              <a:rPr lang="he-IL" b="1" dirty="0">
                <a:solidFill>
                  <a:prstClr val="black"/>
                </a:solidFill>
                <a:latin typeface="Trebuchet MS"/>
                <a:cs typeface="Gisha" panose="020B0502040204020203" pitchFamily="34" charset="-79"/>
              </a:rPr>
              <a:t>הקובץ נקרא </a:t>
            </a:r>
            <a:r>
              <a:rPr lang="he-IL" b="1" dirty="0" err="1">
                <a:solidFill>
                  <a:prstClr val="black"/>
                </a:solidFill>
                <a:latin typeface="Trebuchet MS"/>
                <a:cs typeface="Gisha" panose="020B0502040204020203" pitchFamily="34" charset="-79"/>
              </a:rPr>
              <a:t>אסמבלי</a:t>
            </a:r>
            <a:r>
              <a:rPr lang="he-IL" b="1" dirty="0">
                <a:solidFill>
                  <a:prstClr val="black"/>
                </a:solidFill>
                <a:latin typeface="Trebuchet MS"/>
                <a:cs typeface="Gisha" panose="020B0502040204020203" pitchFamily="34" charset="-79"/>
              </a:rPr>
              <a:t> והוא עם סיומת</a:t>
            </a:r>
            <a:r>
              <a:rPr lang="en-US" b="1" dirty="0">
                <a:solidFill>
                  <a:prstClr val="black"/>
                </a:solidFill>
                <a:latin typeface="Trebuchet MS"/>
              </a:rPr>
              <a:t>EXE </a:t>
            </a:r>
            <a:r>
              <a:rPr lang="he-IL" b="1" dirty="0">
                <a:solidFill>
                  <a:prstClr val="black"/>
                </a:solidFill>
                <a:latin typeface="Trebuchet MS"/>
                <a:cs typeface="Gisha" panose="020B0502040204020203" pitchFamily="34" charset="-79"/>
              </a:rPr>
              <a:t> או </a:t>
            </a:r>
            <a:r>
              <a:rPr lang="en-US" b="1" dirty="0">
                <a:solidFill>
                  <a:prstClr val="black"/>
                </a:solidFill>
                <a:latin typeface="Trebuchet MS"/>
              </a:rPr>
              <a:t>DLL</a:t>
            </a:r>
            <a:r>
              <a:rPr lang="he-IL" b="1" dirty="0">
                <a:solidFill>
                  <a:prstClr val="black"/>
                </a:solidFill>
                <a:latin typeface="Trebuchet MS"/>
                <a:cs typeface="Gisha" panose="020B0502040204020203" pitchFamily="34" charset="-79"/>
              </a:rPr>
              <a:t>. והוא מורכב מהמידע הבא:</a:t>
            </a:r>
          </a:p>
          <a:p>
            <a:pPr>
              <a:buClr>
                <a:srgbClr val="B13F9A"/>
              </a:buClr>
            </a:pPr>
            <a:r>
              <a:rPr lang="he-IL" dirty="0">
                <a:solidFill>
                  <a:prstClr val="black"/>
                </a:solidFill>
                <a:latin typeface="Trebuchet MS"/>
                <a:cs typeface="Gisha" panose="020B0502040204020203" pitchFamily="34" charset="-79"/>
              </a:rPr>
              <a:t>מניפסט –</a:t>
            </a:r>
          </a:p>
          <a:p>
            <a:pPr lvl="1">
              <a:buClr>
                <a:srgbClr val="F9B639"/>
              </a:buClr>
            </a:pPr>
            <a:r>
              <a:rPr lang="he-IL" dirty="0">
                <a:solidFill>
                  <a:prstClr val="black">
                    <a:tint val="85000"/>
                  </a:prstClr>
                </a:solidFill>
                <a:latin typeface="Trebuchet MS"/>
                <a:cs typeface="Gisha" panose="020B0502040204020203" pitchFamily="34" charset="-79"/>
              </a:rPr>
              <a:t>שם הקובץ</a:t>
            </a:r>
          </a:p>
          <a:p>
            <a:pPr lvl="1">
              <a:buClr>
                <a:srgbClr val="F9B639"/>
              </a:buClr>
            </a:pPr>
            <a:r>
              <a:rPr lang="he-IL" dirty="0">
                <a:solidFill>
                  <a:prstClr val="black">
                    <a:tint val="85000"/>
                  </a:prstClr>
                </a:solidFill>
                <a:latin typeface="Trebuchet MS"/>
                <a:cs typeface="Gisha" panose="020B0502040204020203" pitchFamily="34" charset="-79"/>
              </a:rPr>
              <a:t>תרבות (שפה, פורמט תאריכים ומספרים, וכו')</a:t>
            </a:r>
          </a:p>
          <a:p>
            <a:pPr lvl="1">
              <a:buClr>
                <a:srgbClr val="F9B639"/>
              </a:buClr>
              <a:defRPr/>
            </a:pPr>
            <a:r>
              <a:rPr lang="he-IL" dirty="0">
                <a:solidFill>
                  <a:prstClr val="black">
                    <a:tint val="85000"/>
                  </a:prstClr>
                </a:solidFill>
                <a:latin typeface="Trebuchet MS"/>
                <a:cs typeface="Gisha" panose="020B0502040204020203" pitchFamily="34" charset="-79"/>
              </a:rPr>
              <a:t>רשימת כל הקבצים הכלולים (באותה תיקיה!)</a:t>
            </a:r>
          </a:p>
          <a:p>
            <a:pPr lvl="1">
              <a:buClr>
                <a:srgbClr val="F9B639"/>
              </a:buClr>
              <a:defRPr/>
            </a:pPr>
            <a:r>
              <a:rPr lang="he-IL" dirty="0">
                <a:solidFill>
                  <a:prstClr val="black">
                    <a:tint val="85000"/>
                  </a:prstClr>
                </a:solidFill>
                <a:latin typeface="Trebuchet MS"/>
                <a:cs typeface="Gisha" panose="020B0502040204020203" pitchFamily="34" charset="-79"/>
              </a:rPr>
              <a:t>גרסת ה </a:t>
            </a:r>
            <a:r>
              <a:rPr lang="en-US" dirty="0">
                <a:solidFill>
                  <a:prstClr val="black">
                    <a:tint val="85000"/>
                  </a:prstClr>
                </a:solidFill>
                <a:latin typeface="Trebuchet MS"/>
              </a:rPr>
              <a:t> FCL</a:t>
            </a:r>
            <a:r>
              <a:rPr lang="he-IL" dirty="0">
                <a:solidFill>
                  <a:prstClr val="black">
                    <a:tint val="85000"/>
                  </a:prstClr>
                </a:solidFill>
                <a:latin typeface="Trebuchet MS"/>
                <a:cs typeface="Gisha" panose="020B0502040204020203" pitchFamily="34" charset="-79"/>
              </a:rPr>
              <a:t>שבו קובץ ה </a:t>
            </a:r>
            <a:r>
              <a:rPr lang="en-US" dirty="0">
                <a:solidFill>
                  <a:prstClr val="black">
                    <a:tint val="85000"/>
                  </a:prstClr>
                </a:solidFill>
                <a:latin typeface="Trebuchet MS"/>
              </a:rPr>
              <a:t>IL</a:t>
            </a:r>
            <a:r>
              <a:rPr lang="he-IL" dirty="0">
                <a:solidFill>
                  <a:prstClr val="black">
                    <a:tint val="85000"/>
                  </a:prstClr>
                </a:solidFill>
                <a:latin typeface="Trebuchet MS"/>
                <a:cs typeface="Gisha" panose="020B0502040204020203" pitchFamily="34" charset="-79"/>
              </a:rPr>
              <a:t> נכתב. כדי שתתאים </a:t>
            </a:r>
            <a:r>
              <a:rPr lang="he-IL" dirty="0" err="1">
                <a:solidFill>
                  <a:prstClr val="black">
                    <a:tint val="85000"/>
                  </a:prstClr>
                </a:solidFill>
                <a:latin typeface="Trebuchet MS"/>
                <a:cs typeface="Gisha" panose="020B0502040204020203" pitchFamily="34" charset="-79"/>
              </a:rPr>
              <a:t>לגרסא</a:t>
            </a:r>
            <a:r>
              <a:rPr lang="he-IL" dirty="0">
                <a:solidFill>
                  <a:prstClr val="black">
                    <a:tint val="85000"/>
                  </a:prstClr>
                </a:solidFill>
                <a:latin typeface="Trebuchet MS"/>
                <a:cs typeface="Gisha" panose="020B0502040204020203" pitchFamily="34" charset="-79"/>
              </a:rPr>
              <a:t> שבמחשב ההרצה.</a:t>
            </a:r>
          </a:p>
          <a:p>
            <a:pPr lvl="1">
              <a:buClr>
                <a:srgbClr val="F9B639"/>
              </a:buClr>
            </a:pPr>
            <a:r>
              <a:rPr lang="he-IL" dirty="0">
                <a:solidFill>
                  <a:prstClr val="black">
                    <a:tint val="85000"/>
                  </a:prstClr>
                </a:solidFill>
                <a:latin typeface="Trebuchet MS"/>
                <a:cs typeface="Gisha" panose="020B0502040204020203" pitchFamily="34" charset="-79"/>
              </a:rPr>
              <a:t>תיאור ה </a:t>
            </a:r>
            <a:r>
              <a:rPr lang="en-US" dirty="0">
                <a:solidFill>
                  <a:prstClr val="black">
                    <a:tint val="85000"/>
                  </a:prstClr>
                </a:solidFill>
                <a:latin typeface="Trebuchet MS"/>
              </a:rPr>
              <a:t>references</a:t>
            </a:r>
            <a:r>
              <a:rPr lang="he-IL" dirty="0">
                <a:solidFill>
                  <a:prstClr val="black">
                    <a:tint val="85000"/>
                  </a:prstClr>
                </a:solidFill>
                <a:latin typeface="Trebuchet MS"/>
                <a:cs typeface="Gisha" panose="020B0502040204020203" pitchFamily="34" charset="-79"/>
              </a:rPr>
              <a:t> ליחידות קוד אחרות שהוגדרו ע"י המתכנת או למחלקות קיימות מראש שהשתמשנו בהם (קישור למחלקות וספריות בסיסיות </a:t>
            </a:r>
            <a:r>
              <a:rPr lang="en-US" dirty="0">
                <a:solidFill>
                  <a:prstClr val="black">
                    <a:tint val="85000"/>
                  </a:prstClr>
                </a:solidFill>
                <a:latin typeface="Trebuchet MS"/>
              </a:rPr>
              <a:t>FCL, BCL</a:t>
            </a:r>
            <a:r>
              <a:rPr lang="he-IL" dirty="0">
                <a:solidFill>
                  <a:prstClr val="black">
                    <a:tint val="85000"/>
                  </a:prstClr>
                </a:solidFill>
                <a:latin typeface="Trebuchet MS"/>
                <a:cs typeface="Gisha" panose="020B0502040204020203" pitchFamily="34" charset="-79"/>
              </a:rPr>
              <a:t>)</a:t>
            </a:r>
            <a:endParaRPr lang="he-IL" sz="2100" dirty="0">
              <a:solidFill>
                <a:prstClr val="black">
                  <a:tint val="85000"/>
                </a:prstClr>
              </a:solidFill>
              <a:latin typeface="Trebuchet MS"/>
              <a:cs typeface="Gisha" panose="020B0502040204020203" pitchFamily="34" charset="-79"/>
            </a:endParaRPr>
          </a:p>
          <a:p>
            <a:pPr>
              <a:buClr>
                <a:srgbClr val="B13F9A"/>
              </a:buClr>
            </a:pPr>
            <a:r>
              <a:rPr lang="en-US" dirty="0" err="1">
                <a:solidFill>
                  <a:prstClr val="black"/>
                </a:solidFill>
                <a:latin typeface="Trebuchet MS"/>
              </a:rPr>
              <a:t>MetaData</a:t>
            </a:r>
            <a:r>
              <a:rPr lang="he-IL" dirty="0">
                <a:solidFill>
                  <a:prstClr val="black"/>
                </a:solidFill>
                <a:latin typeface="Trebuchet MS"/>
                <a:cs typeface="Gisha" panose="020B0502040204020203" pitchFamily="34" charset="-79"/>
              </a:rPr>
              <a:t> - תיאור הטיפוסים/המחלקות שהוגדרו על ידי המתכנת בקובץ הזה (שמות המחלקות, השדות, כולל יחסי ירושות וכו' ...)</a:t>
            </a:r>
          </a:p>
          <a:p>
            <a:pPr>
              <a:buClr>
                <a:srgbClr val="B13F9A"/>
              </a:buClr>
            </a:pPr>
            <a:r>
              <a:rPr lang="he-IL" dirty="0">
                <a:solidFill>
                  <a:prstClr val="black"/>
                </a:solidFill>
                <a:latin typeface="Trebuchet MS"/>
                <a:cs typeface="Gisha" panose="020B0502040204020203" pitchFamily="34" charset="-79"/>
              </a:rPr>
              <a:t>תרגום של הקוד שלנו בשפת </a:t>
            </a:r>
            <a:r>
              <a:rPr lang="en-US" dirty="0">
                <a:solidFill>
                  <a:prstClr val="black"/>
                </a:solidFill>
                <a:latin typeface="Trebuchet MS"/>
              </a:rPr>
              <a:t>C</a:t>
            </a:r>
            <a:r>
              <a:rPr lang="he-IL" dirty="0">
                <a:solidFill>
                  <a:prstClr val="black"/>
                </a:solidFill>
                <a:latin typeface="Trebuchet MS"/>
                <a:cs typeface="Gisha" panose="020B0502040204020203" pitchFamily="34" charset="-79"/>
              </a:rPr>
              <a:t># (או שפה עילית אחרת) לקוד ביניים שהוא רצף הוראות קוד בשפת </a:t>
            </a:r>
            <a:r>
              <a:rPr lang="en-US" dirty="0">
                <a:solidFill>
                  <a:prstClr val="black"/>
                </a:solidFill>
                <a:latin typeface="Trebuchet MS"/>
              </a:rPr>
              <a:t>IL</a:t>
            </a:r>
            <a:r>
              <a:rPr lang="he-IL" dirty="0">
                <a:solidFill>
                  <a:prstClr val="black"/>
                </a:solidFill>
                <a:latin typeface="Trebuchet MS"/>
                <a:cs typeface="Gisha" panose="020B0502040204020203" pitchFamily="34" charset="-79"/>
              </a:rPr>
              <a:t>.</a:t>
            </a:r>
            <a:endParaRPr lang="en-US" dirty="0">
              <a:solidFill>
                <a:prstClr val="black"/>
              </a:solidFill>
              <a:latin typeface="Trebuchet MS"/>
            </a:endParaRPr>
          </a:p>
          <a:p>
            <a:pPr>
              <a:buClr>
                <a:srgbClr val="B13F9A"/>
              </a:buClr>
            </a:pPr>
            <a:r>
              <a:rPr lang="he-IL" dirty="0">
                <a:solidFill>
                  <a:prstClr val="black"/>
                </a:solidFill>
                <a:latin typeface="Trebuchet MS"/>
                <a:cs typeface="Gisha" panose="020B0502040204020203" pitchFamily="34" charset="-79"/>
              </a:rPr>
              <a:t>משאבים שנעשים בהם שימוש באותו קובץ (תמונות, ועוד)</a:t>
            </a:r>
          </a:p>
          <a:p>
            <a:pPr>
              <a:buClr>
                <a:srgbClr val="B13F9A"/>
              </a:buClr>
            </a:pPr>
            <a:endParaRPr lang="he-IL" dirty="0">
              <a:solidFill>
                <a:prstClr val="black"/>
              </a:solidFill>
              <a:latin typeface="Trebuchet MS"/>
              <a:cs typeface="Gisha" panose="020B0502040204020203" pitchFamily="34" charset="-79"/>
            </a:endParaRPr>
          </a:p>
        </p:txBody>
      </p:sp>
      <p:pic>
        <p:nvPicPr>
          <p:cNvPr id="7" name="Picture 2" descr="A single-file assembly called MyAssembly.dll">
            <a:extLst>
              <a:ext uri="{FF2B5EF4-FFF2-40B4-BE49-F238E27FC236}">
                <a16:creationId xmlns:a16="http://schemas.microsoft.com/office/drawing/2014/main" id="{E3DB0966-21BB-4457-BD77-ACED936EF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7" y="4700355"/>
            <a:ext cx="2270159" cy="17004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shape&#10;&#10;Description automatically generated">
            <a:extLst>
              <a:ext uri="{FF2B5EF4-FFF2-40B4-BE49-F238E27FC236}">
                <a16:creationId xmlns:a16="http://schemas.microsoft.com/office/drawing/2014/main" id="{C2877514-F04E-433E-AA12-925CA00D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680" y="4605188"/>
            <a:ext cx="5189210" cy="1994394"/>
          </a:xfrm>
          <a:prstGeom prst="rect">
            <a:avLst/>
          </a:prstGeom>
        </p:spPr>
      </p:pic>
      <p:sp>
        <p:nvSpPr>
          <p:cNvPr id="2" name="Slide Number Placeholder 1"/>
          <p:cNvSpPr>
            <a:spLocks noGrp="1"/>
          </p:cNvSpPr>
          <p:nvPr>
            <p:ph type="sldNum" sz="quarter" idx="12"/>
          </p:nvPr>
        </p:nvSpPr>
        <p:spPr>
          <a:xfrm>
            <a:off x="1878512" y="6456144"/>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22</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8626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220</a:t>
            </a:fld>
            <a:endParaRPr lang="he-IL">
              <a:solidFill>
                <a:srgbClr val="B13F9A"/>
              </a:solidFill>
              <a:latin typeface="Trebuchet MS"/>
              <a:cs typeface="Gisha" panose="020B0502040204020203" pitchFamily="34" charset="-79"/>
            </a:endParaRPr>
          </a:p>
        </p:txBody>
      </p:sp>
      <p:sp>
        <p:nvSpPr>
          <p:cNvPr id="9" name="Rectangle 8">
            <a:extLst>
              <a:ext uri="{FF2B5EF4-FFF2-40B4-BE49-F238E27FC236}">
                <a16:creationId xmlns:a16="http://schemas.microsoft.com/office/drawing/2014/main" id="{7182BCB6-B620-4853-9F58-D791C8E99E8F}"/>
              </a:ext>
            </a:extLst>
          </p:cNvPr>
          <p:cNvSpPr/>
          <p:nvPr/>
        </p:nvSpPr>
        <p:spPr>
          <a:xfrm>
            <a:off x="1645125" y="664833"/>
            <a:ext cx="6036560" cy="383810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System</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~Object();</a:t>
            </a:r>
          </a:p>
          <a:p>
            <a:pPr algn="l" rtl="0">
              <a:lnSpc>
                <a:spcPct val="107000"/>
              </a:lnSpc>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ReferenceEquals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objB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Equals(</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GetHashCode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Type GetType();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MemberwiseClone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A279FF5-1231-41FC-806A-D3F113EE69E5}"/>
              </a:ext>
            </a:extLst>
          </p:cNvPr>
          <p:cNvSpPr/>
          <p:nvPr/>
        </p:nvSpPr>
        <p:spPr>
          <a:xfrm>
            <a:off x="1954640" y="4337095"/>
            <a:ext cx="8468984" cy="20621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he-IL" sz="1600" b="1" dirty="0">
                <a:solidFill>
                  <a:prstClr val="black"/>
                </a:solidFill>
                <a:latin typeface="Trebuchet MS"/>
                <a:cs typeface="Gisha" panose="020B0502040204020203" pitchFamily="34" charset="-79"/>
              </a:rPr>
              <a:t>המתודה </a:t>
            </a:r>
            <a:r>
              <a:rPr lang="en-US" sz="1600" b="1" dirty="0" err="1">
                <a:solidFill>
                  <a:prstClr val="black"/>
                </a:solidFill>
                <a:latin typeface="Trebuchet MS"/>
              </a:rPr>
              <a:t>ToString</a:t>
            </a:r>
            <a:r>
              <a:rPr lang="en-US" sz="1600" b="1" dirty="0">
                <a:solidFill>
                  <a:prstClr val="black"/>
                </a:solidFill>
                <a:latin typeface="Trebuchet MS"/>
              </a:rPr>
              <a:t>()</a:t>
            </a:r>
            <a:r>
              <a:rPr lang="he-IL" sz="1600" b="1" dirty="0">
                <a:solidFill>
                  <a:prstClr val="black"/>
                </a:solidFill>
                <a:latin typeface="Trebuchet MS"/>
                <a:cs typeface="Gisha" panose="020B0502040204020203" pitchFamily="34" charset="-79"/>
              </a:rPr>
              <a:t>:</a:t>
            </a:r>
          </a:p>
          <a:p>
            <a:endParaRPr lang="he-IL" sz="1600" b="1" dirty="0">
              <a:solidFill>
                <a:prstClr val="black"/>
              </a:solidFill>
              <a:latin typeface="Trebuchet MS"/>
              <a:cs typeface="Gisha" panose="020B0502040204020203" pitchFamily="34" charset="-79"/>
            </a:endParaRPr>
          </a:p>
          <a:p>
            <a:pPr marL="285750" indent="-285750">
              <a:buFont typeface="Wingdings" panose="05000000000000000000" pitchFamily="2" charset="2"/>
              <a:buChar char="v"/>
            </a:pPr>
            <a:r>
              <a:rPr lang="he-IL" sz="1600" dirty="0">
                <a:solidFill>
                  <a:prstClr val="black"/>
                </a:solidFill>
                <a:latin typeface="Trebuchet MS"/>
                <a:cs typeface="Gisha" panose="020B0502040204020203" pitchFamily="34" charset="-79"/>
              </a:rPr>
              <a:t>מתודה </a:t>
            </a:r>
            <a:r>
              <a:rPr lang="he-IL" sz="1600" b="1" dirty="0">
                <a:solidFill>
                  <a:prstClr val="black"/>
                </a:solidFill>
                <a:latin typeface="Trebuchet MS"/>
                <a:cs typeface="Gisha" panose="020B0502040204020203" pitchFamily="34" charset="-79"/>
              </a:rPr>
              <a:t>וירטואלית</a:t>
            </a:r>
            <a:r>
              <a:rPr lang="he-IL" sz="1600" dirty="0">
                <a:solidFill>
                  <a:prstClr val="black"/>
                </a:solidFill>
                <a:latin typeface="Trebuchet MS"/>
                <a:cs typeface="Gisha" panose="020B0502040204020203" pitchFamily="34" charset="-79"/>
              </a:rPr>
              <a:t> המחזירה </a:t>
            </a:r>
            <a:r>
              <a:rPr lang="he-IL" sz="1600" b="1" dirty="0">
                <a:solidFill>
                  <a:prstClr val="black"/>
                </a:solidFill>
                <a:latin typeface="Trebuchet MS"/>
                <a:cs typeface="Gisha" panose="020B0502040204020203" pitchFamily="34" charset="-79"/>
              </a:rPr>
              <a:t>מחרוזת המתארת את האובייקט</a:t>
            </a:r>
            <a:r>
              <a:rPr lang="he-IL" sz="1600"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600" dirty="0">
                <a:solidFill>
                  <a:prstClr val="black"/>
                </a:solidFill>
                <a:latin typeface="Trebuchet MS"/>
                <a:cs typeface="Gisha" panose="020B0502040204020203" pitchFamily="34" charset="-79"/>
              </a:rPr>
              <a:t>כברירת מחדל מחזירה </a:t>
            </a:r>
            <a:r>
              <a:rPr lang="en-US" sz="1600" dirty="0">
                <a:solidFill>
                  <a:prstClr val="black"/>
                </a:solidFill>
                <a:latin typeface="Trebuchet MS"/>
              </a:rPr>
              <a:t>&lt;namespace&gt;.&lt;class&gt;</a:t>
            </a:r>
            <a:endParaRPr lang="he-IL" sz="1600" dirty="0">
              <a:solidFill>
                <a:prstClr val="black"/>
              </a:solidFill>
              <a:latin typeface="Trebuchet MS"/>
              <a:cs typeface="Gisha" panose="020B0502040204020203" pitchFamily="34" charset="-79"/>
            </a:endParaRPr>
          </a:p>
          <a:p>
            <a:pPr marL="285750" indent="-285750">
              <a:buFont typeface="Wingdings" panose="05000000000000000000" pitchFamily="2" charset="2"/>
              <a:buChar char="v"/>
            </a:pPr>
            <a:r>
              <a:rPr lang="he-IL" sz="1600" dirty="0">
                <a:solidFill>
                  <a:prstClr val="black"/>
                </a:solidFill>
                <a:latin typeface="Trebuchet MS"/>
                <a:cs typeface="Gisha" panose="020B0502040204020203" pitchFamily="34" charset="-79"/>
              </a:rPr>
              <a:t>בהגדרת מחלקה משלנו, רצוי לבצע </a:t>
            </a:r>
            <a:r>
              <a:rPr lang="en-US" sz="1600" dirty="0">
                <a:solidFill>
                  <a:prstClr val="black"/>
                </a:solidFill>
                <a:latin typeface="Trebuchet MS"/>
              </a:rPr>
              <a:t>override</a:t>
            </a:r>
            <a:r>
              <a:rPr lang="he-IL" sz="1600" dirty="0">
                <a:solidFill>
                  <a:prstClr val="black"/>
                </a:solidFill>
                <a:latin typeface="Trebuchet MS"/>
                <a:cs typeface="Gisha" panose="020B0502040204020203" pitchFamily="34" charset="-79"/>
              </a:rPr>
              <a:t> ל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כך שתחזיר מחרוזת המתארת את המחלקה שיצרנו באופן יותר מפורט מאשר סתם </a:t>
            </a:r>
            <a:r>
              <a:rPr lang="en-US" sz="1600" dirty="0">
                <a:solidFill>
                  <a:prstClr val="black"/>
                </a:solidFill>
                <a:latin typeface="Trebuchet MS"/>
              </a:rPr>
              <a:t>&lt;namespace&gt;.&lt;class&gt;</a:t>
            </a:r>
            <a:endParaRPr lang="he-IL" sz="1600" dirty="0">
              <a:solidFill>
                <a:prstClr val="black"/>
              </a:solidFill>
              <a:latin typeface="Trebuchet MS"/>
              <a:cs typeface="Gisha" panose="020B0502040204020203" pitchFamily="34" charset="-79"/>
            </a:endParaRPr>
          </a:p>
          <a:p>
            <a:pPr marL="285750" indent="-285750">
              <a:buFont typeface="Wingdings" panose="05000000000000000000" pitchFamily="2" charset="2"/>
              <a:buChar char="v"/>
            </a:pPr>
            <a:r>
              <a:rPr lang="he-IL" sz="1600" dirty="0">
                <a:solidFill>
                  <a:prstClr val="black"/>
                </a:solidFill>
                <a:latin typeface="Trebuchet MS"/>
                <a:cs typeface="Gisha" panose="020B0502040204020203" pitchFamily="34" charset="-79"/>
              </a:rPr>
              <a:t>אם לא דרסנו, אזי תקרא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של מחלקת </a:t>
            </a:r>
            <a:r>
              <a:rPr lang="en-US" sz="1600" dirty="0">
                <a:solidFill>
                  <a:prstClr val="black"/>
                </a:solidFill>
                <a:latin typeface="Trebuchet MS"/>
              </a:rPr>
              <a:t>object</a:t>
            </a:r>
            <a:r>
              <a:rPr lang="he-IL" sz="1600" dirty="0">
                <a:solidFill>
                  <a:prstClr val="black"/>
                </a:solidFill>
                <a:latin typeface="Trebuchet MS"/>
                <a:cs typeface="Gisha" panose="020B0502040204020203" pitchFamily="34" charset="-79"/>
              </a:rPr>
              <a:t>.</a:t>
            </a:r>
          </a:p>
          <a:p>
            <a:pPr marL="285750" indent="-285750">
              <a:buFont typeface="Wingdings" panose="05000000000000000000" pitchFamily="2" charset="2"/>
              <a:buChar char="v"/>
            </a:pPr>
            <a:r>
              <a:rPr lang="he-IL" sz="1600" dirty="0">
                <a:solidFill>
                  <a:prstClr val="black"/>
                </a:solidFill>
                <a:latin typeface="Trebuchet MS"/>
                <a:cs typeface="Gisha" panose="020B0502040204020203" pitchFamily="34" charset="-79"/>
              </a:rPr>
              <a:t>המתודה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נקראת באופן שקוף למתכנת כאשר משתמשים ב </a:t>
            </a:r>
            <a:r>
              <a:rPr lang="en-US" sz="1600" dirty="0" err="1">
                <a:solidFill>
                  <a:prstClr val="black"/>
                </a:solidFill>
                <a:latin typeface="Trebuchet MS"/>
              </a:rPr>
              <a:t>Console.Write</a:t>
            </a:r>
            <a:endParaRPr lang="he-IL" sz="1600" dirty="0">
              <a:solidFill>
                <a:prstClr val="black"/>
              </a:solidFill>
              <a:latin typeface="Trebuchet MS"/>
              <a:cs typeface="Gisha" panose="020B0502040204020203" pitchFamily="34" charset="-79"/>
            </a:endParaRPr>
          </a:p>
        </p:txBody>
      </p:sp>
      <p:sp>
        <p:nvSpPr>
          <p:cNvPr id="15" name="Rectangle 14">
            <a:extLst>
              <a:ext uri="{FF2B5EF4-FFF2-40B4-BE49-F238E27FC236}">
                <a16:creationId xmlns:a16="http://schemas.microsoft.com/office/drawing/2014/main" id="{F4C86E81-4E4F-4F24-94A0-D24CECB0E9A3}"/>
              </a:ext>
            </a:extLst>
          </p:cNvPr>
          <p:cNvSpPr/>
          <p:nvPr/>
        </p:nvSpPr>
        <p:spPr>
          <a:xfrm>
            <a:off x="1954640" y="3356992"/>
            <a:ext cx="5542792" cy="4186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AC66BB"/>
              </a:solidFill>
              <a:latin typeface="Trebuchet MS"/>
            </a:endParaRPr>
          </a:p>
        </p:txBody>
      </p:sp>
      <p:sp>
        <p:nvSpPr>
          <p:cNvPr id="11" name="Title 1">
            <a:extLst>
              <a:ext uri="{FF2B5EF4-FFF2-40B4-BE49-F238E27FC236}">
                <a16:creationId xmlns:a16="http://schemas.microsoft.com/office/drawing/2014/main" id="{A0EF8586-13FA-44B3-809A-AF208D78ACA6}"/>
              </a:ext>
            </a:extLst>
          </p:cNvPr>
          <p:cNvSpPr>
            <a:spLocks noGrp="1"/>
          </p:cNvSpPr>
          <p:nvPr>
            <p:ph type="title"/>
          </p:nvPr>
        </p:nvSpPr>
        <p:spPr>
          <a:xfrm>
            <a:off x="2827696" y="128883"/>
            <a:ext cx="7595928" cy="604592"/>
          </a:xfrm>
          <a:solidFill>
            <a:schemeClr val="bg1"/>
          </a:solidFill>
        </p:spPr>
        <p:txBody>
          <a:bodyPr>
            <a:noAutofit/>
          </a:bodyPr>
          <a:lstStyle/>
          <a:p>
            <a:r>
              <a:rPr lang="he-IL" sz="3200" dirty="0"/>
              <a:t>המתודה </a:t>
            </a:r>
            <a:r>
              <a:rPr lang="en-US" sz="3200" dirty="0"/>
              <a:t>TOSTRING()</a:t>
            </a:r>
            <a:r>
              <a:rPr lang="he-IL" sz="3200" dirty="0"/>
              <a:t> של מחלקת </a:t>
            </a:r>
            <a:r>
              <a:rPr lang="en-US" sz="3200" dirty="0"/>
              <a:t>OBJECT</a:t>
            </a:r>
            <a:endParaRPr lang="he-IL" sz="3200" dirty="0"/>
          </a:p>
        </p:txBody>
      </p:sp>
    </p:spTree>
    <p:extLst>
      <p:ext uri="{BB962C8B-B14F-4D97-AF65-F5344CB8AC3E}">
        <p14:creationId xmlns:p14="http://schemas.microsoft.com/office/powerpoint/2010/main" val="7703975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הסבר מלבני מעוגל 17"/>
          <p:cNvSpPr/>
          <p:nvPr/>
        </p:nvSpPr>
        <p:spPr bwMode="auto">
          <a:xfrm rot="10800000" flipV="1">
            <a:off x="6456036" y="1381872"/>
            <a:ext cx="3969151" cy="1531004"/>
          </a:xfrm>
          <a:prstGeom prst="wedgeRoundRectCallout">
            <a:avLst>
              <a:gd name="adj1" fmla="val 58566"/>
              <a:gd name="adj2" fmla="val 3145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b="1" dirty="0">
                <a:solidFill>
                  <a:prstClr val="black"/>
                </a:solidFill>
                <a:latin typeface="Trebuchet MS"/>
                <a:cs typeface="Gisha" panose="020B0502040204020203" pitchFamily="34" charset="-79"/>
              </a:rPr>
              <a:t>טיפ קטן:</a:t>
            </a:r>
          </a:p>
          <a:p>
            <a:r>
              <a:rPr lang="he-IL" sz="1600" dirty="0">
                <a:solidFill>
                  <a:prstClr val="black"/>
                </a:solidFill>
                <a:latin typeface="Trebuchet MS"/>
                <a:cs typeface="Gisha" panose="020B0502040204020203" pitchFamily="34" charset="-79"/>
              </a:rPr>
              <a:t>כשרושמים </a:t>
            </a:r>
            <a:r>
              <a:rPr lang="en-US" sz="1600" dirty="0">
                <a:solidFill>
                  <a:prstClr val="black"/>
                </a:solidFill>
                <a:latin typeface="Trebuchet MS"/>
              </a:rPr>
              <a:t>public override</a:t>
            </a:r>
            <a:r>
              <a:rPr lang="he-IL" sz="1600" dirty="0">
                <a:solidFill>
                  <a:prstClr val="black"/>
                </a:solidFill>
                <a:latin typeface="Trebuchet MS"/>
                <a:cs typeface="Gisha" panose="020B0502040204020203" pitchFamily="34" charset="-79"/>
              </a:rPr>
              <a:t> ואז רווח, נפתחת באופן אוטומטי רשימה של כל המתודות הניתנות לדריסה על פי הירושה של אותה מחלקה</a:t>
            </a:r>
          </a:p>
        </p:txBody>
      </p:sp>
      <p:sp>
        <p:nvSpPr>
          <p:cNvPr id="4" name="Rectangle 3"/>
          <p:cNvSpPr/>
          <p:nvPr/>
        </p:nvSpPr>
        <p:spPr>
          <a:xfrm>
            <a:off x="1631505" y="1"/>
            <a:ext cx="8433645" cy="6767045"/>
          </a:xfrm>
          <a:prstGeom prst="rect">
            <a:avLst/>
          </a:prstGeom>
        </p:spPr>
        <p:txBody>
          <a:bodyPr wrap="square">
            <a:spAutoFit/>
          </a:bodyPr>
          <a:lstStyle/>
          <a:p>
            <a:pPr algn="l" rtl="0">
              <a:lnSpc>
                <a:spcPct val="115000"/>
              </a:lnSpc>
            </a:pPr>
            <a:r>
              <a:rPr lang="en-US" sz="1400" dirty="0">
                <a:solidFill>
                  <a:srgbClr val="0000FF"/>
                </a:solidFill>
                <a:highlight>
                  <a:srgbClr val="FFFFFF"/>
                </a:highlight>
                <a:latin typeface="Consolas"/>
                <a:ea typeface="Calibri"/>
                <a:cs typeface="Arial"/>
              </a:rPr>
              <a:t>namespace</a:t>
            </a:r>
            <a:r>
              <a:rPr lang="en-US" sz="1400" dirty="0">
                <a:solidFill>
                  <a:srgbClr val="000000"/>
                </a:solidFill>
                <a:highlight>
                  <a:srgbClr val="FFFFFF"/>
                </a:highlight>
                <a:latin typeface="Consolas"/>
                <a:ea typeface="Calibri"/>
                <a:cs typeface="Arial"/>
              </a:rPr>
              <a:t> </a:t>
            </a:r>
            <a:r>
              <a:rPr lang="en-US" sz="1400" dirty="0">
                <a:solidFill>
                  <a:srgbClr val="000000"/>
                </a:solidFill>
                <a:highlight>
                  <a:srgbClr val="FFFF00"/>
                </a:highlight>
                <a:latin typeface="Consolas"/>
                <a:ea typeface="Calibri"/>
                <a:cs typeface="Arial"/>
              </a:rPr>
              <a:t>Ex92</a:t>
            </a:r>
            <a:endParaRPr lang="en-US" dirty="0">
              <a:solidFill>
                <a:prstClr val="black"/>
              </a:solidFill>
              <a:highlight>
                <a:srgbClr val="FFFF00"/>
              </a:highlight>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00"/>
                </a:highlight>
                <a:latin typeface="Consolas"/>
                <a:ea typeface="Calibri"/>
                <a:cs typeface="Arial"/>
              </a:rPr>
              <a:t>A</a:t>
            </a:r>
            <a:endParaRPr lang="en-US" dirty="0">
              <a:solidFill>
                <a:prstClr val="black"/>
              </a:solidFill>
              <a:highlight>
                <a:srgbClr val="FFFF00"/>
              </a:highlight>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private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private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y;</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y)</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0000FF"/>
                </a:solidFill>
                <a:highlight>
                  <a:srgbClr val="FFFFFF"/>
                </a:highlight>
                <a:latin typeface="Consolas"/>
                <a:ea typeface="Calibri"/>
                <a:cs typeface="Arial"/>
              </a:rPr>
              <a:t>this</a:t>
            </a:r>
            <a:r>
              <a:rPr lang="en-US" sz="1400" dirty="0" err="1">
                <a:solidFill>
                  <a:srgbClr val="000000"/>
                </a:solidFill>
                <a:highlight>
                  <a:srgbClr val="FFFFFF"/>
                </a:highlight>
                <a:latin typeface="Consolas"/>
                <a:ea typeface="Calibri"/>
                <a:cs typeface="Arial"/>
              </a:rPr>
              <a:t>.x</a:t>
            </a:r>
            <a:r>
              <a:rPr lang="en-US" sz="1400" dirty="0">
                <a:solidFill>
                  <a:srgbClr val="000000"/>
                </a:solidFill>
                <a:highlight>
                  <a:srgbClr val="FFFFFF"/>
                </a:highlight>
                <a:latin typeface="Consolas"/>
                <a:ea typeface="Calibri"/>
                <a:cs typeface="Arial"/>
              </a:rPr>
              <a:t> = x; </a:t>
            </a:r>
            <a:r>
              <a:rPr lang="en-US" sz="1400" dirty="0" err="1">
                <a:solidFill>
                  <a:srgbClr val="0000FF"/>
                </a:solidFill>
                <a:highlight>
                  <a:srgbClr val="FFFFFF"/>
                </a:highlight>
                <a:latin typeface="Consolas"/>
                <a:ea typeface="Calibri"/>
                <a:cs typeface="Arial"/>
              </a:rPr>
              <a:t>this</a:t>
            </a:r>
            <a:r>
              <a:rPr lang="en-US" sz="1400" dirty="0" err="1">
                <a:solidFill>
                  <a:srgbClr val="000000"/>
                </a:solidFill>
                <a:highlight>
                  <a:srgbClr val="FFFFFF"/>
                </a:highlight>
                <a:latin typeface="Consolas"/>
                <a:ea typeface="Calibri"/>
                <a:cs typeface="Arial"/>
              </a:rPr>
              <a:t>.y</a:t>
            </a:r>
            <a:r>
              <a:rPr lang="en-US" sz="1400" dirty="0">
                <a:solidFill>
                  <a:srgbClr val="000000"/>
                </a:solidFill>
                <a:highlight>
                  <a:srgbClr val="FFFFFF"/>
                </a:highlight>
                <a:latin typeface="Consolas"/>
                <a:ea typeface="Calibri"/>
                <a:cs typeface="Arial"/>
              </a:rPr>
              <a:t> = y;}</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00"/>
                </a:highlight>
                <a:latin typeface="Consolas"/>
                <a:ea typeface="Calibri"/>
                <a:cs typeface="Arial"/>
              </a:rPr>
              <a:t>public</a:t>
            </a:r>
            <a:r>
              <a:rPr lang="en-US" sz="1400" b="1" dirty="0">
                <a:solidFill>
                  <a:srgbClr val="000000"/>
                </a:solidFill>
                <a:highlight>
                  <a:srgbClr val="FFFF00"/>
                </a:highlight>
                <a:latin typeface="Consolas"/>
                <a:ea typeface="Calibri"/>
                <a:cs typeface="Arial"/>
              </a:rPr>
              <a:t> </a:t>
            </a:r>
            <a:r>
              <a:rPr lang="en-US" sz="1400" b="1" dirty="0">
                <a:solidFill>
                  <a:srgbClr val="0000FF"/>
                </a:solidFill>
                <a:highlight>
                  <a:srgbClr val="FFFF00"/>
                </a:highlight>
                <a:latin typeface="Consolas"/>
                <a:ea typeface="Calibri"/>
                <a:cs typeface="Arial"/>
              </a:rPr>
              <a:t>override</a:t>
            </a:r>
            <a:r>
              <a:rPr lang="en-US" sz="1400" b="1" dirty="0">
                <a:solidFill>
                  <a:srgbClr val="000000"/>
                </a:solidFill>
                <a:highlight>
                  <a:srgbClr val="FFFF00"/>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ToString</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"x = "</a:t>
            </a:r>
            <a:r>
              <a:rPr lang="en-US" sz="1400" dirty="0">
                <a:solidFill>
                  <a:srgbClr val="000000"/>
                </a:solidFill>
                <a:highlight>
                  <a:srgbClr val="FFFFFF"/>
                </a:highlight>
                <a:latin typeface="Consolas"/>
                <a:ea typeface="Calibri"/>
                <a:cs typeface="Arial"/>
              </a:rPr>
              <a:t> + x + </a:t>
            </a:r>
            <a:r>
              <a:rPr lang="en-US" sz="1400" dirty="0">
                <a:solidFill>
                  <a:srgbClr val="A31515"/>
                </a:solidFill>
                <a:highlight>
                  <a:srgbClr val="FFFFFF"/>
                </a:highlight>
                <a:latin typeface="Consolas"/>
                <a:ea typeface="Calibri"/>
                <a:cs typeface="Arial"/>
              </a:rPr>
              <a:t>", y</a:t>
            </a:r>
            <a:r>
              <a:rPr lang="he-IL" sz="1400" dirty="0">
                <a:solidFill>
                  <a:srgbClr val="A31515"/>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 "</a:t>
            </a:r>
            <a:r>
              <a:rPr lang="en-US" sz="1400" dirty="0">
                <a:solidFill>
                  <a:srgbClr val="000000"/>
                </a:solidFill>
                <a:highlight>
                  <a:srgbClr val="FFFFFF"/>
                </a:highlight>
                <a:latin typeface="Consolas"/>
                <a:ea typeface="Calibri"/>
                <a:cs typeface="Arial"/>
              </a:rPr>
              <a:t> + y;}</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int</a:t>
            </a:r>
            <a:r>
              <a:rPr lang="en-US" sz="1400" dirty="0">
                <a:solidFill>
                  <a:srgbClr val="000000"/>
                </a:solidFill>
                <a:highlight>
                  <a:srgbClr val="FFFFFF"/>
                </a:highlight>
                <a:latin typeface="Consolas"/>
                <a:ea typeface="Calibri"/>
                <a:cs typeface="Arial"/>
              </a:rPr>
              <a:t> x = 8; </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x.ToString</a:t>
            </a:r>
            <a:r>
              <a:rPr lang="en-US" sz="1400" dirty="0">
                <a:solidFill>
                  <a:srgbClr val="008000"/>
                </a:solidFill>
                <a:highlight>
                  <a:srgbClr val="FFFFFF"/>
                </a:highlight>
                <a:latin typeface="Consolas"/>
                <a:ea typeface="Calibri"/>
                <a:cs typeface="Arial"/>
              </a:rPr>
              <a:t>() --&gt; 8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str = </a:t>
            </a:r>
            <a:r>
              <a:rPr lang="en-US" sz="1400" dirty="0">
                <a:solidFill>
                  <a:srgbClr val="A31515"/>
                </a:solidFill>
                <a:highlight>
                  <a:srgbClr val="FFFFFF"/>
                </a:highlight>
                <a:latin typeface="Consolas"/>
                <a:ea typeface="Calibri"/>
                <a:cs typeface="Arial"/>
              </a:rPr>
              <a:t>"</a:t>
            </a:r>
            <a:r>
              <a:rPr lang="en-US" sz="1400" dirty="0" err="1">
                <a:solidFill>
                  <a:srgbClr val="A31515"/>
                </a:solidFill>
                <a:highlight>
                  <a:srgbClr val="FFFFFF"/>
                </a:highlight>
                <a:latin typeface="Consolas"/>
                <a:ea typeface="Calibri"/>
                <a:cs typeface="Arial"/>
              </a:rPr>
              <a:t>abc</a:t>
            </a:r>
            <a:r>
              <a:rPr lang="en-US" sz="1400" dirty="0">
                <a:solidFill>
                  <a:srgbClr val="A31515"/>
                </a:solidFill>
                <a:highlight>
                  <a:srgbClr val="FFFFFF"/>
                </a:highlight>
                <a:latin typeface="Consolas"/>
                <a:ea typeface="Calibri"/>
                <a:cs typeface="Arial"/>
              </a:rPr>
              <a:t>"</a:t>
            </a:r>
            <a:r>
              <a:rPr lang="en-US" sz="1400" dirty="0">
                <a:solidFill>
                  <a:srgbClr val="000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str.ToString</a:t>
            </a:r>
            <a:r>
              <a:rPr lang="en-US" sz="1400" dirty="0">
                <a:solidFill>
                  <a:srgbClr val="008000"/>
                </a:solidFill>
                <a:highlight>
                  <a:srgbClr val="FFFFFF"/>
                </a:highlight>
                <a:latin typeface="Consolas"/>
                <a:ea typeface="Calibri"/>
                <a:cs typeface="Arial"/>
              </a:rPr>
              <a:t>() --&gt; </a:t>
            </a:r>
            <a:r>
              <a:rPr lang="en-US" sz="1400" dirty="0" err="1">
                <a:solidFill>
                  <a:srgbClr val="008000"/>
                </a:solidFill>
                <a:highlight>
                  <a:srgbClr val="FFFFFF"/>
                </a:highlight>
                <a:latin typeface="Consolas"/>
                <a:ea typeface="Calibri"/>
                <a:cs typeface="Arial"/>
              </a:rPr>
              <a:t>abc</a:t>
            </a:r>
            <a:r>
              <a:rPr lang="en-US" sz="1400" dirty="0">
                <a:solidFill>
                  <a:srgbClr val="008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a:t>
            </a:r>
            <a:r>
              <a:rPr lang="en-US" sz="1400" dirty="0">
                <a:solidFill>
                  <a:srgbClr val="000000"/>
                </a:solidFill>
                <a:highlight>
                  <a:srgbClr val="FFFFFF"/>
                </a:highlight>
                <a:latin typeface="Consolas"/>
                <a:ea typeface="Calibri"/>
                <a:cs typeface="Arial"/>
              </a:rPr>
              <a:t>(2, 4);</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 </a:t>
            </a:r>
            <a:r>
              <a:rPr lang="en-US" sz="1400" dirty="0">
                <a:solidFill>
                  <a:srgbClr val="008000"/>
                </a:solidFill>
                <a:highlight>
                  <a:srgbClr val="FFFFFF"/>
                </a:highlight>
                <a:latin typeface="Consolas"/>
                <a:ea typeface="Calibri"/>
                <a:cs typeface="Arial"/>
              </a:rPr>
              <a:t>//x = 2, y</a:t>
            </a:r>
            <a:r>
              <a:rPr lang="he-IL" sz="1400" dirty="0">
                <a:solidFill>
                  <a:srgbClr val="008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 4</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8000"/>
                </a:solidFill>
                <a:highlight>
                  <a:srgbClr val="FFFFFF"/>
                </a:highlight>
                <a:latin typeface="Consolas"/>
                <a:ea typeface="Calibri"/>
                <a:cs typeface="Arial"/>
              </a:rPr>
              <a:t>//if </a:t>
            </a:r>
            <a:r>
              <a:rPr lang="en-US" sz="1400" dirty="0" err="1">
                <a:solidFill>
                  <a:srgbClr val="008000"/>
                </a:solidFill>
                <a:highlight>
                  <a:srgbClr val="FFFFFF"/>
                </a:highlight>
                <a:latin typeface="Consolas"/>
                <a:ea typeface="Calibri"/>
                <a:cs typeface="Arial"/>
              </a:rPr>
              <a:t>ToString</a:t>
            </a:r>
            <a:r>
              <a:rPr lang="en-US" sz="1400" dirty="0">
                <a:solidFill>
                  <a:srgbClr val="008000"/>
                </a:solidFill>
                <a:highlight>
                  <a:srgbClr val="FFFFFF"/>
                </a:highlight>
                <a:latin typeface="Consolas"/>
                <a:ea typeface="Calibri"/>
                <a:cs typeface="Arial"/>
              </a:rPr>
              <a:t> was not </a:t>
            </a:r>
            <a:r>
              <a:rPr lang="en-US" sz="1400" dirty="0" err="1">
                <a:solidFill>
                  <a:srgbClr val="008000"/>
                </a:solidFill>
                <a:highlight>
                  <a:srgbClr val="FFFFFF"/>
                </a:highlight>
                <a:latin typeface="Consolas"/>
                <a:ea typeface="Calibri"/>
                <a:cs typeface="Arial"/>
              </a:rPr>
              <a:t>overriden</a:t>
            </a:r>
            <a:r>
              <a:rPr lang="en-US" sz="1400" dirty="0">
                <a:solidFill>
                  <a:srgbClr val="008000"/>
                </a:solidFill>
                <a:highlight>
                  <a:srgbClr val="FFFFFF"/>
                </a:highlight>
                <a:latin typeface="Consolas"/>
                <a:ea typeface="Calibri"/>
                <a:cs typeface="Arial"/>
              </a:rPr>
              <a:t> then the output was --&gt; </a:t>
            </a:r>
            <a:r>
              <a:rPr lang="en-US" sz="1400" dirty="0">
                <a:solidFill>
                  <a:srgbClr val="008000"/>
                </a:solidFill>
                <a:highlight>
                  <a:srgbClr val="FFFF00"/>
                </a:highlight>
                <a:latin typeface="Consolas"/>
                <a:ea typeface="Calibri"/>
                <a:cs typeface="Arial"/>
              </a:rPr>
              <a:t>Ex92.A</a:t>
            </a:r>
          </a:p>
          <a:p>
            <a:pPr algn="l" rtl="0">
              <a:lnSpc>
                <a:spcPct val="115000"/>
              </a:lnSpc>
            </a:pPr>
            <a:r>
              <a:rPr lang="en-US" sz="1400" dirty="0">
                <a:solidFill>
                  <a:srgbClr val="008000"/>
                </a:solidFill>
                <a:highlight>
                  <a:srgbClr val="FFFFFF"/>
                </a:highlight>
                <a:latin typeface="Consolas"/>
                <a:ea typeface="Calibri"/>
                <a:cs typeface="Arial"/>
              </a:rPr>
              <a:t>	</a:t>
            </a:r>
            <a:r>
              <a:rPr lang="en-US" sz="1400" dirty="0">
                <a:solidFill>
                  <a:srgbClr val="008000"/>
                </a:solidFill>
                <a:highlight>
                  <a:srgbClr val="FFFFFF"/>
                </a:highlight>
                <a:latin typeface="Consolas"/>
                <a:cs typeface="Arial"/>
              </a:rPr>
              <a:t>  //OR if </a:t>
            </a:r>
            <a:r>
              <a:rPr lang="en-US" sz="1400" dirty="0" err="1">
                <a:solidFill>
                  <a:srgbClr val="008000"/>
                </a:solidFill>
                <a:highlight>
                  <a:srgbClr val="FFFFFF"/>
                </a:highlight>
                <a:latin typeface="Consolas"/>
                <a:cs typeface="Arial"/>
              </a:rPr>
              <a:t>ToString</a:t>
            </a:r>
            <a:r>
              <a:rPr lang="en-US" sz="1400" dirty="0">
                <a:solidFill>
                  <a:srgbClr val="008000"/>
                </a:solidFill>
                <a:highlight>
                  <a:srgbClr val="FFFFFF"/>
                </a:highlight>
                <a:latin typeface="Consolas"/>
                <a:cs typeface="Arial"/>
              </a:rPr>
              <a:t> was </a:t>
            </a:r>
            <a:r>
              <a:rPr lang="en-US" sz="1400" dirty="0" err="1">
                <a:solidFill>
                  <a:srgbClr val="008000"/>
                </a:solidFill>
                <a:highlight>
                  <a:srgbClr val="FFFFFF"/>
                </a:highlight>
                <a:latin typeface="Consolas"/>
                <a:cs typeface="Arial"/>
              </a:rPr>
              <a:t>overriden</a:t>
            </a:r>
            <a:r>
              <a:rPr lang="en-US" sz="1400" dirty="0">
                <a:solidFill>
                  <a:srgbClr val="008000"/>
                </a:solidFill>
                <a:highlight>
                  <a:srgbClr val="FFFFFF"/>
                </a:highlight>
                <a:latin typeface="Consolas"/>
                <a:cs typeface="Arial"/>
              </a:rPr>
              <a:t> with new then the output was --&gt; Ex92.A</a:t>
            </a: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p:txBody>
      </p:sp>
      <p:sp>
        <p:nvSpPr>
          <p:cNvPr id="7" name="הסבר מלבני מעוגל 17"/>
          <p:cNvSpPr/>
          <p:nvPr/>
        </p:nvSpPr>
        <p:spPr bwMode="auto">
          <a:xfrm rot="10800000" flipV="1">
            <a:off x="6456037" y="3429000"/>
            <a:ext cx="3969152" cy="936104"/>
          </a:xfrm>
          <a:prstGeom prst="wedgeRoundRectCallout">
            <a:avLst>
              <a:gd name="adj1" fmla="val 54269"/>
              <a:gd name="adj2" fmla="val 9615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b="1" dirty="0">
                <a:solidFill>
                  <a:prstClr val="black"/>
                </a:solidFill>
                <a:latin typeface="Trebuchet MS"/>
                <a:cs typeface="Gisha" panose="020B0502040204020203" pitchFamily="34" charset="-79"/>
              </a:rPr>
              <a:t>טיפ קטן:</a:t>
            </a:r>
          </a:p>
          <a:p>
            <a:r>
              <a:rPr lang="he-IL" sz="1600" dirty="0">
                <a:solidFill>
                  <a:prstClr val="black"/>
                </a:solidFill>
                <a:latin typeface="Trebuchet MS"/>
                <a:cs typeface="Gisha" panose="020B0502040204020203" pitchFamily="34" charset="-79"/>
              </a:rPr>
              <a:t>כשנעמוד עם העכבר בזמן </a:t>
            </a:r>
            <a:r>
              <a:rPr lang="en-US" sz="1600" dirty="0">
                <a:solidFill>
                  <a:prstClr val="black"/>
                </a:solidFill>
                <a:latin typeface="Trebuchet MS"/>
              </a:rPr>
              <a:t>debug</a:t>
            </a:r>
            <a:r>
              <a:rPr lang="he-IL" sz="1600" dirty="0">
                <a:solidFill>
                  <a:prstClr val="black"/>
                </a:solidFill>
                <a:latin typeface="Trebuchet MS"/>
                <a:cs typeface="Gisha" panose="020B0502040204020203" pitchFamily="34" charset="-79"/>
              </a:rPr>
              <a:t> על אובייקט מוצג ה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שלו</a:t>
            </a:r>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221</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26795D0F-6D89-41D4-9866-EE22E081A64D}"/>
              </a:ext>
            </a:extLst>
          </p:cNvPr>
          <p:cNvSpPr/>
          <p:nvPr/>
        </p:nvSpPr>
        <p:spPr>
          <a:xfrm>
            <a:off x="8648507" y="4990997"/>
            <a:ext cx="1751316"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Ex92</a:t>
            </a:r>
            <a:endParaRPr lang="he-IL" dirty="0">
              <a:solidFill>
                <a:prstClr val="black"/>
              </a:solidFill>
              <a:latin typeface="Calibri"/>
              <a:cs typeface="Gisha" panose="020B0502040204020203" pitchFamily="34" charset="-79"/>
            </a:endParaRPr>
          </a:p>
        </p:txBody>
      </p:sp>
      <p:sp>
        <p:nvSpPr>
          <p:cNvPr id="3" name="Rectangle 2">
            <a:extLst>
              <a:ext uri="{FF2B5EF4-FFF2-40B4-BE49-F238E27FC236}">
                <a16:creationId xmlns:a16="http://schemas.microsoft.com/office/drawing/2014/main" id="{59D3890A-84C0-47B7-98E6-33BEA5291561}"/>
              </a:ext>
            </a:extLst>
          </p:cNvPr>
          <p:cNvSpPr/>
          <p:nvPr/>
        </p:nvSpPr>
        <p:spPr>
          <a:xfrm>
            <a:off x="3359697" y="188640"/>
            <a:ext cx="6393941" cy="677108"/>
          </a:xfrm>
          <a:prstGeom prst="rect">
            <a:avLst/>
          </a:prstGeom>
        </p:spPr>
        <p:txBody>
          <a:bodyPr vert="horz" lIns="45720" tIns="0" rIns="45720" bIns="0" anchor="b" anchorCtr="0">
            <a:normAutofit fontScale="97500"/>
          </a:bodyPr>
          <a:lstStyle/>
          <a:p>
            <a:pPr algn="l">
              <a:spcBef>
                <a:spcPct val="0"/>
              </a:spcBef>
            </a:pPr>
            <a:r>
              <a:rPr lang="he-IL" sz="3800" b="1"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נדגים דריסה של </a:t>
            </a:r>
            <a:r>
              <a:rPr lang="en-US" sz="3800" b="1" cap="all"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ToString</a:t>
            </a:r>
            <a:r>
              <a:rPr lang="en-US" sz="3800" b="1"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a:t>
            </a:r>
            <a:r>
              <a:rPr lang="he-IL" sz="3800" b="1"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a:t>
            </a:r>
            <a:endParaRPr lang="en-US" sz="3800" b="1"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Tree>
    <p:extLst>
      <p:ext uri="{BB962C8B-B14F-4D97-AF65-F5344CB8AC3E}">
        <p14:creationId xmlns:p14="http://schemas.microsoft.com/office/powerpoint/2010/main" val="320608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0648"/>
            <a:ext cx="7704856" cy="926976"/>
          </a:xfrm>
        </p:spPr>
        <p:txBody>
          <a:bodyPr>
            <a:noAutofit/>
          </a:bodyPr>
          <a:lstStyle/>
          <a:p>
            <a:r>
              <a:rPr lang="en-US" sz="2800" dirty="0"/>
              <a:t> S</a:t>
            </a:r>
            <a:r>
              <a:rPr lang="en-US" sz="5400" dirty="0"/>
              <a:t>O</a:t>
            </a:r>
            <a:r>
              <a:rPr lang="en-US" sz="2800" dirty="0"/>
              <a:t>LID – </a:t>
            </a:r>
            <a:r>
              <a:rPr lang="en-US" sz="4400" dirty="0"/>
              <a:t>OCP</a:t>
            </a:r>
            <a:r>
              <a:rPr lang="en-US" sz="2800" dirty="0"/>
              <a:t> – </a:t>
            </a:r>
            <a:r>
              <a:rPr lang="en-US" sz="4400" dirty="0" err="1"/>
              <a:t>O</a:t>
            </a:r>
            <a:r>
              <a:rPr lang="en-US" sz="2800" dirty="0" err="1"/>
              <a:t>pEN</a:t>
            </a:r>
            <a:r>
              <a:rPr lang="en-US" sz="2800" dirty="0"/>
              <a:t> </a:t>
            </a:r>
            <a:r>
              <a:rPr lang="en-US" sz="4400" dirty="0"/>
              <a:t>C</a:t>
            </a:r>
            <a:r>
              <a:rPr lang="en-US" sz="2800" dirty="0"/>
              <a:t>LOSE </a:t>
            </a:r>
            <a:r>
              <a:rPr lang="en-US" sz="4400" dirty="0"/>
              <a:t>P</a:t>
            </a:r>
            <a:r>
              <a:rPr lang="en-US" sz="2800" dirty="0"/>
              <a:t>RINCPLE </a:t>
            </a:r>
            <a:r>
              <a:rPr lang="he-IL" sz="2800" dirty="0"/>
              <a:t>  </a:t>
            </a:r>
          </a:p>
        </p:txBody>
      </p:sp>
      <p:sp>
        <p:nvSpPr>
          <p:cNvPr id="3" name="Content Placeholder 2"/>
          <p:cNvSpPr>
            <a:spLocks noGrp="1"/>
          </p:cNvSpPr>
          <p:nvPr>
            <p:ph idx="1"/>
          </p:nvPr>
        </p:nvSpPr>
        <p:spPr>
          <a:xfrm>
            <a:off x="1856120" y="1484784"/>
            <a:ext cx="7264216" cy="4923940"/>
          </a:xfrm>
        </p:spPr>
        <p:txBody>
          <a:bodyPr>
            <a:normAutofit/>
          </a:bodyPr>
          <a:lstStyle/>
          <a:p>
            <a:pPr marL="0" indent="0">
              <a:buNone/>
            </a:pPr>
            <a:r>
              <a:rPr lang="he-IL" sz="2000" b="1" dirty="0"/>
              <a:t>עקרון ה </a:t>
            </a:r>
            <a:r>
              <a:rPr lang="en-US" sz="2000" b="1" dirty="0"/>
              <a:t>OCP</a:t>
            </a:r>
            <a:r>
              <a:rPr lang="he-IL" sz="2000" b="1" dirty="0"/>
              <a:t> : הקוד פתוח להרחבה אבל סגור לשינויים.</a:t>
            </a:r>
          </a:p>
          <a:p>
            <a:pPr marL="0" indent="0">
              <a:buNone/>
            </a:pPr>
            <a:endParaRPr lang="en-US" sz="2000" dirty="0"/>
          </a:p>
          <a:p>
            <a:pPr marL="0" indent="0">
              <a:buNone/>
            </a:pPr>
            <a:r>
              <a:rPr lang="he-IL" sz="2000" dirty="0"/>
              <a:t>נדגים את עקרון ה </a:t>
            </a:r>
            <a:r>
              <a:rPr lang="en-US" sz="2000" dirty="0"/>
              <a:t>OCP</a:t>
            </a:r>
            <a:r>
              <a:rPr lang="he-IL" sz="2000" dirty="0"/>
              <a:t> בעזרת המתודה מהשקף הקודם:</a:t>
            </a:r>
          </a:p>
          <a:p>
            <a:pPr marL="0" indent="0" algn="ctr">
              <a:buNone/>
            </a:pPr>
            <a:endParaRPr lang="he-IL" sz="2000" dirty="0">
              <a:solidFill>
                <a:srgbClr val="2B91AF"/>
              </a:solidFill>
              <a:highlight>
                <a:srgbClr val="FFFFFF"/>
              </a:highlight>
              <a:latin typeface="Consolas"/>
              <a:ea typeface="Calibri"/>
              <a:cs typeface="Arial"/>
            </a:endParaRPr>
          </a:p>
          <a:p>
            <a:pPr marL="0" indent="0" algn="ctr">
              <a:buNone/>
            </a:pPr>
            <a:r>
              <a:rPr lang="en-US" sz="2000" dirty="0" err="1">
                <a:solidFill>
                  <a:srgbClr val="2B91AF"/>
                </a:solidFill>
                <a:highlight>
                  <a:srgbClr val="FFFFFF"/>
                </a:highlight>
                <a:latin typeface="Consolas"/>
                <a:ea typeface="Calibri"/>
                <a:cs typeface="Arial"/>
              </a:rPr>
              <a:t>Console</a:t>
            </a:r>
            <a:r>
              <a:rPr lang="en-US" sz="2000" dirty="0" err="1">
                <a:solidFill>
                  <a:srgbClr val="000000"/>
                </a:solidFill>
                <a:highlight>
                  <a:srgbClr val="FFFFFF"/>
                </a:highlight>
                <a:latin typeface="Consolas"/>
                <a:ea typeface="Calibri"/>
                <a:cs typeface="Arial"/>
              </a:rPr>
              <a:t>.WriteLine</a:t>
            </a:r>
            <a:r>
              <a:rPr lang="en-US" sz="2000" dirty="0">
                <a:solidFill>
                  <a:srgbClr val="000000"/>
                </a:solidFill>
                <a:highlight>
                  <a:srgbClr val="FFFFFF"/>
                </a:highlight>
                <a:latin typeface="Consolas"/>
                <a:ea typeface="Calibri"/>
                <a:cs typeface="Arial"/>
              </a:rPr>
              <a:t>(a);</a:t>
            </a:r>
            <a:endParaRPr lang="he-IL" sz="2000" dirty="0">
              <a:solidFill>
                <a:srgbClr val="000000"/>
              </a:solidFill>
              <a:highlight>
                <a:srgbClr val="FFFFFF"/>
              </a:highlight>
              <a:latin typeface="Consolas"/>
              <a:ea typeface="Calibri"/>
              <a:cs typeface="Arial"/>
            </a:endParaRPr>
          </a:p>
          <a:p>
            <a:pPr marL="0" indent="0" algn="ctr">
              <a:buNone/>
            </a:pPr>
            <a:endParaRPr lang="he-IL" sz="2000" dirty="0">
              <a:solidFill>
                <a:srgbClr val="000000"/>
              </a:solidFill>
              <a:highlight>
                <a:srgbClr val="FFFFFF"/>
              </a:highlight>
              <a:latin typeface="Consolas"/>
              <a:ea typeface="Calibri"/>
              <a:cs typeface="Arial"/>
            </a:endParaRPr>
          </a:p>
          <a:p>
            <a:pPr marL="0" indent="0">
              <a:buNone/>
            </a:pPr>
            <a:r>
              <a:rPr lang="he-IL" sz="2000" dirty="0"/>
              <a:t>בעזרת הפולימורפיזם (הדריסה של המתודה </a:t>
            </a:r>
            <a:r>
              <a:rPr lang="en-US" sz="2000" dirty="0" err="1"/>
              <a:t>ToString</a:t>
            </a:r>
            <a:r>
              <a:rPr lang="he-IL" sz="2000" dirty="0"/>
              <a:t> הוירטואלית) </a:t>
            </a:r>
            <a:r>
              <a:rPr lang="he-IL" sz="2000" b="1" dirty="0"/>
              <a:t>הרחבנו</a:t>
            </a:r>
            <a:r>
              <a:rPr lang="he-IL" sz="2000" dirty="0"/>
              <a:t> את צורת ההדפסה של האובייקט.</a:t>
            </a:r>
            <a:endParaRPr lang="en-US" sz="2000" dirty="0"/>
          </a:p>
          <a:p>
            <a:pPr marL="0" indent="0">
              <a:buNone/>
            </a:pPr>
            <a:endParaRPr lang="he-IL" sz="2000" dirty="0">
              <a:solidFill>
                <a:srgbClr val="000000"/>
              </a:solidFill>
              <a:highlight>
                <a:srgbClr val="FFFFFF"/>
              </a:highlight>
              <a:latin typeface="Consolas"/>
              <a:cs typeface="Arial"/>
            </a:endParaRPr>
          </a:p>
          <a:p>
            <a:pPr marL="0" indent="0">
              <a:buNone/>
            </a:pPr>
            <a:r>
              <a:rPr lang="he-IL" sz="2000" dirty="0"/>
              <a:t>ועדיין </a:t>
            </a:r>
            <a:r>
              <a:rPr lang="he-IL" sz="2000" b="1" dirty="0"/>
              <a:t>לא היה צורך לשנות </a:t>
            </a:r>
            <a:r>
              <a:rPr lang="he-IL" sz="2000" dirty="0"/>
              <a:t>את המתודה המוגדרת </a:t>
            </a:r>
            <a:r>
              <a:rPr lang="en-US" sz="2000" dirty="0"/>
              <a:t>WriteLine</a:t>
            </a:r>
            <a:r>
              <a:rPr lang="he-IL" sz="2000" dirty="0"/>
              <a:t> כדי שתדפיס את </a:t>
            </a:r>
            <a:r>
              <a:rPr lang="en-US" sz="2000" dirty="0"/>
              <a:t>a</a:t>
            </a:r>
            <a:r>
              <a:rPr lang="he-IL" sz="2000" dirty="0"/>
              <a:t> כפי שנרצה.</a:t>
            </a:r>
            <a:endParaRPr lang="en-US" sz="2000" dirty="0">
              <a:solidFill>
                <a:srgbClr val="000000"/>
              </a:solidFill>
              <a:highlight>
                <a:srgbClr val="FFFFFF"/>
              </a:highlight>
              <a:latin typeface="Consolas"/>
              <a:cs typeface="Arial"/>
            </a:endParaRPr>
          </a:p>
          <a:p>
            <a:pPr marL="0" indent="0">
              <a:buNone/>
            </a:pPr>
            <a:endParaRPr lang="he-IL" sz="2000" dirty="0"/>
          </a:p>
          <a:p>
            <a:pPr marL="0" indent="0">
              <a:buNone/>
            </a:pPr>
            <a:endParaRPr lang="he-IL" sz="20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4093812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554320"/>
          </a:xfrm>
        </p:spPr>
        <p:txBody>
          <a:bodyPr>
            <a:normAutofit fontScale="90000"/>
          </a:bodyPr>
          <a:lstStyle/>
          <a:p>
            <a:pPr algn="ctr"/>
            <a:r>
              <a:rPr lang="he-IL" dirty="0"/>
              <a:t>מצא את ההבדלים...</a:t>
            </a:r>
          </a:p>
        </p:txBody>
      </p:sp>
      <p:sp>
        <p:nvSpPr>
          <p:cNvPr id="3" name="מציין מיקום תוכן 2"/>
          <p:cNvSpPr>
            <a:spLocks noGrp="1"/>
          </p:cNvSpPr>
          <p:nvPr>
            <p:ph idx="1"/>
          </p:nvPr>
        </p:nvSpPr>
        <p:spPr>
          <a:xfrm>
            <a:off x="1847528" y="980728"/>
            <a:ext cx="5832648" cy="2448272"/>
          </a:xfrm>
        </p:spPr>
        <p:style>
          <a:lnRef idx="2">
            <a:schemeClr val="accent4"/>
          </a:lnRef>
          <a:fillRef idx="1">
            <a:schemeClr val="lt1"/>
          </a:fillRef>
          <a:effectRef idx="0">
            <a:schemeClr val="accent4"/>
          </a:effectRef>
          <a:fontRef idx="minor">
            <a:schemeClr val="dk1"/>
          </a:fontRef>
        </p:style>
        <p:txBody>
          <a:bodyPr>
            <a:noAutofit/>
          </a:bodyPr>
          <a:lstStyle/>
          <a:p>
            <a:pPr marL="0" indent="0" algn="l" rtl="0">
              <a:buNone/>
            </a:pPr>
            <a:r>
              <a:rPr lang="en-US" sz="1800" dirty="0"/>
              <a:t>class A </a:t>
            </a:r>
          </a:p>
          <a:p>
            <a:pPr marL="0" indent="0" algn="l" rtl="0">
              <a:buNone/>
            </a:pPr>
            <a:r>
              <a:rPr lang="en-US" sz="1800" dirty="0"/>
              <a:t>{	</a:t>
            </a:r>
          </a:p>
          <a:p>
            <a:pPr marL="0" indent="0" algn="l" rtl="0">
              <a:buNone/>
            </a:pPr>
            <a:r>
              <a:rPr lang="en-US" sz="1800" dirty="0"/>
              <a:t>	…</a:t>
            </a:r>
          </a:p>
          <a:p>
            <a:pPr marL="0" indent="0" algn="l" rtl="0">
              <a:buNone/>
            </a:pPr>
            <a:r>
              <a:rPr lang="en-US" sz="1800" dirty="0"/>
              <a:t>	public </a:t>
            </a:r>
            <a:r>
              <a:rPr lang="en-US" sz="1800" b="1" dirty="0">
                <a:effectLst>
                  <a:outerShdw blurRad="38100" dist="38100" dir="2700000" algn="tl">
                    <a:srgbClr val="000000">
                      <a:alpha val="43137"/>
                    </a:srgbClr>
                  </a:outerShdw>
                </a:effectLst>
              </a:rPr>
              <a:t>override</a:t>
            </a:r>
            <a:r>
              <a:rPr lang="en-US" sz="1800" dirty="0">
                <a:effectLst>
                  <a:outerShdw blurRad="38100" dist="38100" dir="2700000" algn="tl">
                    <a:srgbClr val="000000">
                      <a:alpha val="43137"/>
                    </a:srgbClr>
                  </a:outerShdw>
                </a:effectLst>
              </a:rPr>
              <a:t> </a:t>
            </a:r>
            <a:r>
              <a:rPr lang="en-US" sz="1800" dirty="0"/>
              <a:t>string </a:t>
            </a:r>
            <a:r>
              <a:rPr lang="en-US" sz="1800" dirty="0" err="1"/>
              <a:t>ToString</a:t>
            </a:r>
            <a:r>
              <a:rPr lang="en-US" sz="1800" dirty="0"/>
              <a:t>()  { return … ;}  </a:t>
            </a:r>
          </a:p>
          <a:p>
            <a:pPr marL="0" indent="0" algn="l" rtl="0">
              <a:buNone/>
            </a:pPr>
            <a:r>
              <a:rPr lang="en-US" sz="1800" dirty="0"/>
              <a:t>}</a:t>
            </a:r>
          </a:p>
          <a:p>
            <a:pPr marL="0" indent="0" algn="l" rtl="0">
              <a:buNone/>
            </a:pPr>
            <a:r>
              <a:rPr lang="en-US" sz="1800" dirty="0"/>
              <a:t>A </a:t>
            </a:r>
            <a:r>
              <a:rPr lang="en-US" sz="1800" dirty="0" err="1"/>
              <a:t>a</a:t>
            </a:r>
            <a:r>
              <a:rPr lang="en-US" sz="1800" dirty="0"/>
              <a:t> = new A();</a:t>
            </a:r>
          </a:p>
          <a:p>
            <a:pPr marL="0" indent="0" algn="l" rtl="0">
              <a:buNone/>
            </a:pPr>
            <a:r>
              <a:rPr lang="en-US" sz="1800" dirty="0" err="1"/>
              <a:t>Console.WriteLine</a:t>
            </a:r>
            <a:r>
              <a:rPr lang="en-US" sz="1800" dirty="0"/>
              <a:t>(a);</a:t>
            </a:r>
            <a:endParaRPr lang="he-IL" sz="1800" dirty="0"/>
          </a:p>
        </p:txBody>
      </p:sp>
      <p:sp>
        <p:nvSpPr>
          <p:cNvPr id="5" name="מציין מיקום תוכן 2"/>
          <p:cNvSpPr txBox="1">
            <a:spLocks/>
          </p:cNvSpPr>
          <p:nvPr/>
        </p:nvSpPr>
        <p:spPr>
          <a:xfrm>
            <a:off x="1847528" y="3717032"/>
            <a:ext cx="5832648" cy="2880320"/>
          </a:xfrm>
          <a:prstGeom prst="rect">
            <a:avLst/>
          </a:prstGeom>
          <a:ln/>
        </p:spPr>
        <p:style>
          <a:lnRef idx="2">
            <a:schemeClr val="accent5"/>
          </a:lnRef>
          <a:fillRef idx="1">
            <a:schemeClr val="lt1"/>
          </a:fillRef>
          <a:effectRef idx="0">
            <a:schemeClr val="accent5"/>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buClr>
                <a:srgbClr val="B13F9A"/>
              </a:buClr>
              <a:buNone/>
            </a:pPr>
            <a:r>
              <a:rPr lang="en-US" sz="1800" dirty="0">
                <a:solidFill>
                  <a:prstClr val="black"/>
                </a:solidFill>
                <a:latin typeface="Trebuchet MS"/>
              </a:rPr>
              <a:t>class A</a:t>
            </a:r>
          </a:p>
          <a:p>
            <a:pPr marL="0" indent="0" algn="l" rtl="0">
              <a:buClr>
                <a:srgbClr val="B13F9A"/>
              </a:buClr>
              <a:buNone/>
            </a:pPr>
            <a:r>
              <a:rPr lang="en-US" sz="1800" dirty="0">
                <a:solidFill>
                  <a:prstClr val="black"/>
                </a:solidFill>
                <a:latin typeface="Trebuchet MS"/>
              </a:rPr>
              <a:t>{</a:t>
            </a:r>
          </a:p>
          <a:p>
            <a:pPr marL="0" indent="0" algn="l" rtl="0">
              <a:buClr>
                <a:srgbClr val="B13F9A"/>
              </a:buClr>
              <a:buNone/>
            </a:pPr>
            <a:r>
              <a:rPr lang="en-US" sz="1800" dirty="0">
                <a:solidFill>
                  <a:prstClr val="black"/>
                </a:solidFill>
                <a:latin typeface="Trebuchet MS"/>
              </a:rPr>
              <a:t>	…</a:t>
            </a:r>
          </a:p>
          <a:p>
            <a:pPr marL="0" indent="0" algn="l" rtl="0">
              <a:buClr>
                <a:srgbClr val="B13F9A"/>
              </a:buClr>
              <a:buNone/>
            </a:pPr>
            <a:r>
              <a:rPr lang="en-US" sz="1800" dirty="0">
                <a:solidFill>
                  <a:prstClr val="black"/>
                </a:solidFill>
                <a:latin typeface="Trebuchet MS"/>
              </a:rPr>
              <a:t>	public string </a:t>
            </a:r>
            <a:r>
              <a:rPr lang="en-US" sz="1800" dirty="0" err="1">
                <a:solidFill>
                  <a:prstClr val="black"/>
                </a:solidFill>
                <a:latin typeface="Trebuchet MS"/>
              </a:rPr>
              <a:t>ToString</a:t>
            </a:r>
            <a:r>
              <a:rPr lang="en-US" sz="1800" dirty="0">
                <a:solidFill>
                  <a:prstClr val="black"/>
                </a:solidFill>
                <a:latin typeface="Trebuchet MS"/>
              </a:rPr>
              <a:t>()  { return …}</a:t>
            </a:r>
          </a:p>
          <a:p>
            <a:pPr marL="0" indent="0" algn="l" rtl="0">
              <a:buClr>
                <a:srgbClr val="B13F9A"/>
              </a:buClr>
              <a:buNone/>
            </a:pPr>
            <a:r>
              <a:rPr lang="en-US" sz="1800" dirty="0">
                <a:solidFill>
                  <a:prstClr val="black"/>
                </a:solidFill>
                <a:latin typeface="Trebuchet MS"/>
              </a:rPr>
              <a:t>}</a:t>
            </a:r>
          </a:p>
          <a:p>
            <a:pPr marL="0" indent="0" algn="l" rtl="0">
              <a:buClr>
                <a:srgbClr val="B13F9A"/>
              </a:buClr>
              <a:buNone/>
            </a:pPr>
            <a:r>
              <a:rPr lang="en-US" sz="1800" dirty="0">
                <a:solidFill>
                  <a:prstClr val="black"/>
                </a:solidFill>
                <a:latin typeface="Trebuchet MS"/>
              </a:rPr>
              <a:t>A a = new A();</a:t>
            </a:r>
          </a:p>
          <a:p>
            <a:pPr marL="0" indent="0" algn="l" rtl="0">
              <a:buClr>
                <a:srgbClr val="B13F9A"/>
              </a:buClr>
              <a:buNone/>
            </a:pPr>
            <a:r>
              <a:rPr lang="en-US" sz="1800" dirty="0" err="1">
                <a:solidFill>
                  <a:srgbClr val="00B0F0"/>
                </a:solidFill>
                <a:latin typeface="Trebuchet MS"/>
              </a:rPr>
              <a:t>Console.WriteLine</a:t>
            </a:r>
            <a:r>
              <a:rPr lang="en-US" sz="1800" dirty="0">
                <a:solidFill>
                  <a:srgbClr val="00B0F0"/>
                </a:solidFill>
                <a:latin typeface="Trebuchet MS"/>
              </a:rPr>
              <a:t>(a);  </a:t>
            </a:r>
          </a:p>
          <a:p>
            <a:pPr marL="0" indent="0" algn="l" rtl="0">
              <a:buClr>
                <a:srgbClr val="B13F9A"/>
              </a:buClr>
              <a:buNone/>
            </a:pPr>
            <a:r>
              <a:rPr lang="en-US" sz="1800" dirty="0" err="1">
                <a:solidFill>
                  <a:srgbClr val="FF0000"/>
                </a:solidFill>
                <a:latin typeface="Trebuchet MS"/>
              </a:rPr>
              <a:t>Console.WriteLine</a:t>
            </a:r>
            <a:r>
              <a:rPr lang="en-US" sz="1800" dirty="0">
                <a:solidFill>
                  <a:srgbClr val="FF0000"/>
                </a:solidFill>
                <a:latin typeface="Trebuchet MS"/>
              </a:rPr>
              <a:t>(</a:t>
            </a:r>
            <a:r>
              <a:rPr lang="en-US" sz="1800" dirty="0" err="1">
                <a:solidFill>
                  <a:srgbClr val="FF0000"/>
                </a:solidFill>
                <a:latin typeface="Trebuchet MS"/>
              </a:rPr>
              <a:t>a.ToString</a:t>
            </a:r>
            <a:r>
              <a:rPr lang="en-US" sz="1800" dirty="0">
                <a:solidFill>
                  <a:srgbClr val="FF0000"/>
                </a:solidFill>
                <a:latin typeface="Trebuchet MS"/>
              </a:rPr>
              <a:t>());</a:t>
            </a:r>
            <a:endParaRPr lang="he-IL" sz="1800" dirty="0">
              <a:solidFill>
                <a:srgbClr val="FF0000"/>
              </a:solidFill>
              <a:latin typeface="Trebuchet MS"/>
              <a:cs typeface="Gisha" panose="020B0502040204020203" pitchFamily="34" charset="-79"/>
            </a:endParaRPr>
          </a:p>
        </p:txBody>
      </p:sp>
      <p:sp>
        <p:nvSpPr>
          <p:cNvPr id="6" name="הסבר מלבני מעוגל 17"/>
          <p:cNvSpPr/>
          <p:nvPr/>
        </p:nvSpPr>
        <p:spPr bwMode="auto">
          <a:xfrm>
            <a:off x="7775448" y="1916832"/>
            <a:ext cx="2353000" cy="792088"/>
          </a:xfrm>
          <a:prstGeom prst="wedgeRoundRectCallout">
            <a:avLst>
              <a:gd name="adj1" fmla="val -194886"/>
              <a:gd name="adj2" fmla="val 11639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יודפס מה שהוגדר ב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שדרסנו</a:t>
            </a:r>
          </a:p>
        </p:txBody>
      </p:sp>
      <p:sp>
        <p:nvSpPr>
          <p:cNvPr id="7" name="הסבר מלבני מעוגל 17"/>
          <p:cNvSpPr/>
          <p:nvPr/>
        </p:nvSpPr>
        <p:spPr bwMode="auto">
          <a:xfrm>
            <a:off x="7775448" y="3140968"/>
            <a:ext cx="2353000" cy="883298"/>
          </a:xfrm>
          <a:prstGeom prst="wedgeRoundRectCallout">
            <a:avLst>
              <a:gd name="adj1" fmla="val -225990"/>
              <a:gd name="adj2" fmla="val 13289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דריסה ללא המילה </a:t>
            </a:r>
            <a:r>
              <a:rPr lang="en-US" sz="1600" dirty="0">
                <a:solidFill>
                  <a:prstClr val="black"/>
                </a:solidFill>
                <a:latin typeface="Trebuchet MS"/>
              </a:rPr>
              <a:t>override</a:t>
            </a:r>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המשמעות היא כמו </a:t>
            </a:r>
            <a:r>
              <a:rPr lang="en-US" sz="1600" dirty="0">
                <a:solidFill>
                  <a:prstClr val="black"/>
                </a:solidFill>
                <a:latin typeface="Trebuchet MS"/>
              </a:rPr>
              <a:t>new</a:t>
            </a:r>
            <a:endParaRPr lang="he-IL" sz="1600" dirty="0">
              <a:solidFill>
                <a:prstClr val="black"/>
              </a:solidFill>
              <a:latin typeface="Trebuchet MS"/>
              <a:cs typeface="Gisha" panose="020B0502040204020203" pitchFamily="34" charset="-79"/>
            </a:endParaRPr>
          </a:p>
        </p:txBody>
      </p:sp>
      <p:sp>
        <p:nvSpPr>
          <p:cNvPr id="8" name="הסבר מלבני מעוגל 17"/>
          <p:cNvSpPr/>
          <p:nvPr/>
        </p:nvSpPr>
        <p:spPr bwMode="auto">
          <a:xfrm>
            <a:off x="7824192" y="4149080"/>
            <a:ext cx="2304256" cy="1224136"/>
          </a:xfrm>
          <a:prstGeom prst="wedgeRoundRectCallout">
            <a:avLst>
              <a:gd name="adj1" fmla="val -199991"/>
              <a:gd name="adj2" fmla="val 996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יודפס מה שהוגדר ב </a:t>
            </a:r>
            <a:r>
              <a:rPr lang="en-US" sz="1400" dirty="0" err="1">
                <a:solidFill>
                  <a:prstClr val="black"/>
                </a:solidFill>
                <a:latin typeface="Trebuchet MS"/>
              </a:rPr>
              <a:t>ToString</a:t>
            </a:r>
            <a:r>
              <a:rPr lang="he-IL" sz="1400" dirty="0">
                <a:solidFill>
                  <a:prstClr val="black"/>
                </a:solidFill>
                <a:latin typeface="Trebuchet MS"/>
                <a:cs typeface="Gisha" panose="020B0502040204020203" pitchFamily="34" charset="-79"/>
              </a:rPr>
              <a:t> של מחלקת ה </a:t>
            </a:r>
            <a:r>
              <a:rPr lang="en-US" sz="1400" dirty="0">
                <a:solidFill>
                  <a:prstClr val="black"/>
                </a:solidFill>
                <a:latin typeface="Trebuchet MS"/>
              </a:rPr>
              <a:t>base</a:t>
            </a:r>
            <a:r>
              <a:rPr lang="he-IL" sz="1400" dirty="0">
                <a:solidFill>
                  <a:prstClr val="black"/>
                </a:solidFill>
                <a:latin typeface="Trebuchet MS"/>
                <a:cs typeface="Gisha" panose="020B0502040204020203" pitchFamily="34" charset="-79"/>
              </a:rPr>
              <a:t> בגלל שאין כאן קריאה מפורשת ל </a:t>
            </a:r>
            <a:r>
              <a:rPr lang="en-US" sz="1400" b="1" dirty="0" err="1">
                <a:solidFill>
                  <a:prstClr val="black"/>
                </a:solidFill>
                <a:latin typeface="Trebuchet MS"/>
              </a:rPr>
              <a:t>ToString</a:t>
            </a:r>
            <a:endParaRPr lang="en-US" sz="1400" b="1" dirty="0">
              <a:solidFill>
                <a:prstClr val="black"/>
              </a:solidFill>
              <a:latin typeface="Trebuchet MS"/>
            </a:endParaRPr>
          </a:p>
          <a:p>
            <a:endParaRPr lang="en-US" sz="1400" dirty="0">
              <a:solidFill>
                <a:prstClr val="black"/>
              </a:solidFill>
              <a:latin typeface="Trebuchet MS"/>
            </a:endParaRPr>
          </a:p>
          <a:p>
            <a:endParaRPr lang="he-IL" sz="1400" dirty="0">
              <a:solidFill>
                <a:prstClr val="black"/>
              </a:solidFill>
              <a:latin typeface="Trebuchet MS"/>
              <a:cs typeface="Gisha" panose="020B0502040204020203" pitchFamily="34" charset="-79"/>
            </a:endParaRPr>
          </a:p>
        </p:txBody>
      </p:sp>
      <p:sp>
        <p:nvSpPr>
          <p:cNvPr id="9" name="הסבר מלבני מעוגל 17"/>
          <p:cNvSpPr/>
          <p:nvPr/>
        </p:nvSpPr>
        <p:spPr bwMode="auto">
          <a:xfrm>
            <a:off x="7824192" y="5589240"/>
            <a:ext cx="2304256" cy="864096"/>
          </a:xfrm>
          <a:prstGeom prst="wedgeRoundRectCallout">
            <a:avLst>
              <a:gd name="adj1" fmla="val -155778"/>
              <a:gd name="adj2" fmla="val 4195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יודפס מה שהוגדר ב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 בזכות הזימון המפורש</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978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90868" y="1052736"/>
            <a:ext cx="5105400" cy="3600400"/>
          </a:xfrm>
        </p:spPr>
        <p:txBody>
          <a:bodyPr/>
          <a:lstStyle/>
          <a:p>
            <a:pPr algn="l" rtl="0"/>
            <a:r>
              <a:rPr lang="en-US" dirty="0">
                <a:latin typeface="Arial Hebrew"/>
              </a:rPr>
              <a:t>ABSTRACT</a:t>
            </a:r>
            <a:br>
              <a:rPr lang="en-US" dirty="0">
                <a:latin typeface="Arial Hebrew"/>
              </a:rPr>
            </a:br>
            <a:r>
              <a:rPr lang="en-US" dirty="0">
                <a:latin typeface="Arial Hebrew"/>
              </a:rPr>
              <a:t>CLASS &amp; METHOD</a:t>
            </a:r>
            <a:br>
              <a:rPr lang="en-US" dirty="0">
                <a:latin typeface="Arial Hebrew"/>
              </a:rPr>
            </a:br>
            <a:br>
              <a:rPr lang="en-US" dirty="0">
                <a:latin typeface="Arial Hebrew"/>
              </a:rPr>
            </a:br>
            <a:r>
              <a:rPr lang="en-US" dirty="0">
                <a:latin typeface="Arial Hebrew"/>
              </a:rPr>
              <a:t>SEALED</a:t>
            </a:r>
            <a:br>
              <a:rPr lang="en-US" dirty="0">
                <a:latin typeface="Arial Hebrew"/>
              </a:rPr>
            </a:br>
            <a:r>
              <a:rPr lang="en-US" dirty="0">
                <a:latin typeface="Arial Hebrew"/>
              </a:rPr>
              <a:t>CLASS &amp; METHOD</a:t>
            </a:r>
            <a:endParaRPr lang="he-IL" dirty="0">
              <a:latin typeface="Arial Hebrew"/>
            </a:endParaRPr>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224</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68967082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1991544" y="260648"/>
            <a:ext cx="7239000" cy="554320"/>
          </a:xfrm>
        </p:spPr>
        <p:txBody>
          <a:bodyPr>
            <a:normAutofit fontScale="90000"/>
          </a:bodyPr>
          <a:lstStyle/>
          <a:p>
            <a:pPr algn="ctr" eaLnBrk="1" hangingPunct="1"/>
            <a:r>
              <a:rPr lang="he-IL" altLang="he-IL" dirty="0"/>
              <a:t>מחלקה מופשטת </a:t>
            </a:r>
            <a:r>
              <a:rPr lang="en-US" altLang="he-IL" sz="3100" cap="none" dirty="0"/>
              <a:t>ABSTRACT CLASS</a:t>
            </a:r>
            <a:endParaRPr lang="en-US" altLang="he-IL" dirty="0"/>
          </a:p>
        </p:txBody>
      </p:sp>
      <p:sp>
        <p:nvSpPr>
          <p:cNvPr id="23557" name="Rectangle 3"/>
          <p:cNvSpPr>
            <a:spLocks noGrp="1" noChangeArrowheads="1"/>
          </p:cNvSpPr>
          <p:nvPr>
            <p:ph idx="1"/>
          </p:nvPr>
        </p:nvSpPr>
        <p:spPr>
          <a:xfrm>
            <a:off x="1919536" y="908720"/>
            <a:ext cx="7560840" cy="3096344"/>
          </a:xfrm>
        </p:spPr>
        <p:txBody>
          <a:bodyPr>
            <a:normAutofit/>
          </a:bodyPr>
          <a:lstStyle/>
          <a:p>
            <a:pPr eaLnBrk="1" hangingPunct="1">
              <a:lnSpc>
                <a:spcPct val="80000"/>
              </a:lnSpc>
            </a:pPr>
            <a:r>
              <a:rPr lang="he-IL" altLang="he-IL" sz="1600" dirty="0"/>
              <a:t>מחלקה שמהווה </a:t>
            </a:r>
            <a:r>
              <a:rPr lang="he-IL" altLang="he-IL" sz="1600" b="1" dirty="0"/>
              <a:t>בסיס</a:t>
            </a:r>
            <a:r>
              <a:rPr lang="he-IL" altLang="he-IL" sz="1600" dirty="0"/>
              <a:t> למחלקות אחרות אך </a:t>
            </a:r>
            <a:r>
              <a:rPr lang="he-IL" altLang="he-IL" sz="1600" b="1" dirty="0"/>
              <a:t>לא ניתן ליצור ממנה עצמים </a:t>
            </a:r>
            <a:r>
              <a:rPr lang="he-IL" altLang="he-IL" sz="1600" dirty="0"/>
              <a:t>באופן ישיר</a:t>
            </a:r>
            <a:endParaRPr lang="en-US" altLang="he-IL" sz="1600" dirty="0"/>
          </a:p>
          <a:p>
            <a:pPr>
              <a:lnSpc>
                <a:spcPct val="80000"/>
              </a:lnSpc>
            </a:pPr>
            <a:r>
              <a:rPr lang="he-IL" sz="1600" kern="0" dirty="0">
                <a:latin typeface="Arial" pitchFamily="34" charset="0"/>
              </a:rPr>
              <a:t>מוגדרת ע"י מילת מפתח </a:t>
            </a:r>
            <a:r>
              <a:rPr lang="en-US" sz="1600" b="1" dirty="0">
                <a:solidFill>
                  <a:srgbClr val="0000FF"/>
                </a:solidFill>
                <a:latin typeface="Consolas" panose="020B0609020204030204" pitchFamily="49" charset="0"/>
              </a:rPr>
              <a:t>abstract</a:t>
            </a:r>
            <a:r>
              <a:rPr lang="he-IL" sz="1600" kern="0" dirty="0">
                <a:latin typeface="Arial" pitchFamily="34" charset="0"/>
              </a:rPr>
              <a:t> (לפני </a:t>
            </a:r>
            <a:r>
              <a:rPr lang="en-US" sz="1600" b="1" dirty="0">
                <a:solidFill>
                  <a:srgbClr val="0000FF"/>
                </a:solidFill>
                <a:latin typeface="Consolas" panose="020B0609020204030204" pitchFamily="49" charset="0"/>
              </a:rPr>
              <a:t>class</a:t>
            </a:r>
            <a:r>
              <a:rPr lang="he-IL" sz="1600" kern="0" dirty="0">
                <a:latin typeface="Arial" pitchFamily="34" charset="0"/>
              </a:rPr>
              <a:t>)</a:t>
            </a:r>
            <a:endParaRPr lang="he-IL" altLang="he-IL" sz="1600" dirty="0"/>
          </a:p>
          <a:p>
            <a:pPr eaLnBrk="1" hangingPunct="1">
              <a:lnSpc>
                <a:spcPct val="80000"/>
              </a:lnSpc>
            </a:pPr>
            <a:r>
              <a:rPr lang="he-IL" altLang="he-IL" sz="1600" b="1" dirty="0"/>
              <a:t>אפשר להגדיר בה</a:t>
            </a:r>
            <a:r>
              <a:rPr lang="en-US" altLang="he-IL" sz="1600" b="1" dirty="0"/>
              <a:t>:</a:t>
            </a:r>
          </a:p>
          <a:p>
            <a:pPr lvl="1">
              <a:lnSpc>
                <a:spcPct val="80000"/>
              </a:lnSpc>
            </a:pPr>
            <a:r>
              <a:rPr lang="he-IL" altLang="he-IL" sz="1600" dirty="0"/>
              <a:t>שדות</a:t>
            </a:r>
          </a:p>
          <a:p>
            <a:pPr lvl="1">
              <a:lnSpc>
                <a:spcPct val="80000"/>
              </a:lnSpc>
            </a:pPr>
            <a:r>
              <a:rPr lang="he-IL" altLang="he-IL" sz="1600" dirty="0"/>
              <a:t>מאפיינים</a:t>
            </a:r>
          </a:p>
          <a:p>
            <a:pPr lvl="1">
              <a:lnSpc>
                <a:spcPct val="80000"/>
              </a:lnSpc>
            </a:pPr>
            <a:r>
              <a:rPr lang="he-IL" altLang="he-IL" sz="1600" dirty="0"/>
              <a:t>מתודות </a:t>
            </a:r>
            <a:r>
              <a:rPr lang="he-IL" altLang="he-IL" sz="1600" b="1" dirty="0"/>
              <a:t>אבסטרקטיות</a:t>
            </a:r>
            <a:r>
              <a:rPr lang="he-IL" altLang="he-IL" sz="1600" dirty="0"/>
              <a:t> </a:t>
            </a:r>
            <a:r>
              <a:rPr lang="he-IL" altLang="he-IL" sz="1600" b="1" dirty="0"/>
              <a:t>ללא גוף </a:t>
            </a:r>
            <a:r>
              <a:rPr lang="he-IL" altLang="he-IL" sz="1600" dirty="0"/>
              <a:t>(המתודות חייבות להיות </a:t>
            </a:r>
            <a:r>
              <a:rPr lang="he-IL" altLang="he-IL" sz="1600" dirty="0">
                <a:solidFill>
                  <a:srgbClr val="FF0000"/>
                </a:solidFill>
              </a:rPr>
              <a:t>ציבוריות</a:t>
            </a:r>
            <a:r>
              <a:rPr lang="he-IL" altLang="he-IL" sz="1600" dirty="0"/>
              <a:t>)</a:t>
            </a:r>
            <a:endParaRPr lang="en-US" altLang="he-IL" sz="1600" dirty="0"/>
          </a:p>
          <a:p>
            <a:pPr lvl="2">
              <a:lnSpc>
                <a:spcPct val="80000"/>
              </a:lnSpc>
            </a:pPr>
            <a:r>
              <a:rPr lang="he-IL" sz="1600" dirty="0">
                <a:solidFill>
                  <a:schemeClr val="tx1">
                    <a:tint val="85000"/>
                  </a:schemeClr>
                </a:solidFill>
              </a:rPr>
              <a:t>ואפשר גם בלי פונקציות אבסטרקטיות בכלל</a:t>
            </a:r>
            <a:endParaRPr lang="he-IL" altLang="he-IL" sz="1600" dirty="0">
              <a:solidFill>
                <a:schemeClr val="tx1">
                  <a:tint val="85000"/>
                </a:schemeClr>
              </a:solidFill>
            </a:endParaRPr>
          </a:p>
          <a:p>
            <a:pPr lvl="1">
              <a:lnSpc>
                <a:spcPct val="80000"/>
              </a:lnSpc>
            </a:pPr>
            <a:r>
              <a:rPr lang="he-IL" altLang="he-IL" sz="1600" dirty="0"/>
              <a:t>מתודות </a:t>
            </a:r>
            <a:r>
              <a:rPr lang="he-IL" altLang="he-IL" sz="1600" b="1" dirty="0"/>
              <a:t>רגילות (לא אבסטרקטיות) עם גוף </a:t>
            </a:r>
            <a:r>
              <a:rPr lang="he-IL" altLang="he-IL" sz="1600" dirty="0"/>
              <a:t>(יכולות להיות ציבוריות או פרטיות)</a:t>
            </a:r>
            <a:endParaRPr lang="en-US" altLang="he-IL" sz="1600" dirty="0"/>
          </a:p>
          <a:p>
            <a:pPr>
              <a:lnSpc>
                <a:spcPct val="80000"/>
              </a:lnSpc>
            </a:pPr>
            <a:r>
              <a:rPr lang="he-IL" sz="1600" b="1" dirty="0"/>
              <a:t>מחלקה שיורשת ממחלקה מופשטת (אבסטרקטית) חייבת אחד משניים:</a:t>
            </a:r>
          </a:p>
          <a:p>
            <a:pPr lvl="1">
              <a:lnSpc>
                <a:spcPct val="80000"/>
              </a:lnSpc>
            </a:pPr>
            <a:r>
              <a:rPr lang="he-IL" sz="1600" dirty="0"/>
              <a:t>או לממש את כל הפונקציות האבסטרקטיות שירשה (אם יש)</a:t>
            </a:r>
          </a:p>
          <a:p>
            <a:pPr lvl="1">
              <a:lnSpc>
                <a:spcPct val="80000"/>
              </a:lnSpc>
            </a:pPr>
            <a:r>
              <a:rPr lang="he-IL" sz="1600" dirty="0"/>
              <a:t>או להיות גם מחלקה אבסטרקטית</a:t>
            </a:r>
            <a:endParaRPr lang="en-US" altLang="he-IL" sz="1600" dirty="0"/>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225</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EB6C28E7-BBC7-4BE0-BBF9-13EC18A61D93}"/>
              </a:ext>
            </a:extLst>
          </p:cNvPr>
          <p:cNvSpPr/>
          <p:nvPr/>
        </p:nvSpPr>
        <p:spPr bwMode="auto">
          <a:xfrm>
            <a:off x="7176120" y="4098816"/>
            <a:ext cx="3024336" cy="1224136"/>
          </a:xfrm>
          <a:prstGeom prst="wedgeRoundRectCallout">
            <a:avLst>
              <a:gd name="adj1" fmla="val 64866"/>
              <a:gd name="adj2" fmla="val 4724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600" b="1" dirty="0">
                <a:solidFill>
                  <a:prstClr val="black"/>
                </a:solidFill>
                <a:latin typeface="Trebuchet MS"/>
                <a:cs typeface="Gisha" panose="020B0502040204020203" pitchFamily="34" charset="-79"/>
              </a:rPr>
              <a:t>ב ++</a:t>
            </a:r>
            <a:r>
              <a:rPr lang="en-US" sz="1600" b="1" dirty="0">
                <a:solidFill>
                  <a:prstClr val="black"/>
                </a:solidFill>
                <a:latin typeface="Trebuchet MS"/>
              </a:rPr>
              <a:t>C</a:t>
            </a:r>
            <a:r>
              <a:rPr lang="he-IL" sz="1600" b="1" dirty="0">
                <a:solidFill>
                  <a:prstClr val="black"/>
                </a:solidFill>
                <a:latin typeface="Trebuchet MS"/>
                <a:cs typeface="Gisha" panose="020B0502040204020203" pitchFamily="34" charset="-79"/>
              </a:rPr>
              <a:t> </a:t>
            </a:r>
            <a:r>
              <a:rPr lang="he-IL" sz="1600" dirty="0">
                <a:solidFill>
                  <a:prstClr val="black"/>
                </a:solidFill>
                <a:latin typeface="Trebuchet MS"/>
                <a:cs typeface="Gisha" panose="020B0502040204020203" pitchFamily="34" charset="-79"/>
              </a:rPr>
              <a:t>מחלקה הופכת למופשטת אם יש לה לפחות מתודה וירטואלית טהורה אחת.</a:t>
            </a:r>
          </a:p>
          <a:p>
            <a:pPr algn="ctr"/>
            <a:r>
              <a:rPr lang="en-US" sz="1600" dirty="0">
                <a:solidFill>
                  <a:srgbClr val="FF0000"/>
                </a:solidFill>
                <a:latin typeface="Trebuchet MS"/>
              </a:rPr>
              <a:t>virtual</a:t>
            </a:r>
            <a:r>
              <a:rPr lang="en-US" sz="1600" dirty="0">
                <a:solidFill>
                  <a:prstClr val="black"/>
                </a:solidFill>
                <a:latin typeface="Trebuchet MS"/>
              </a:rPr>
              <a:t> void f() </a:t>
            </a:r>
            <a:r>
              <a:rPr lang="en-US" sz="1600" dirty="0">
                <a:solidFill>
                  <a:srgbClr val="FF0000"/>
                </a:solidFill>
                <a:latin typeface="Trebuchet MS"/>
              </a:rPr>
              <a:t>= 0</a:t>
            </a:r>
            <a:endParaRPr lang="he-IL" sz="1600" dirty="0">
              <a:solidFill>
                <a:srgbClr val="FF0000"/>
              </a:solidFil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14176F6D-7F26-447A-986E-E56086B93DE9}"/>
              </a:ext>
            </a:extLst>
          </p:cNvPr>
          <p:cNvSpPr txBox="1"/>
          <p:nvPr/>
        </p:nvSpPr>
        <p:spPr>
          <a:xfrm>
            <a:off x="1631504" y="3801980"/>
            <a:ext cx="4896544" cy="298286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MethodX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PropertyY</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aaa</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5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2116460" y="188640"/>
            <a:ext cx="7239000" cy="626328"/>
          </a:xfrm>
        </p:spPr>
        <p:txBody>
          <a:bodyPr>
            <a:normAutofit/>
          </a:bodyPr>
          <a:lstStyle/>
          <a:p>
            <a:pPr algn="ctr" eaLnBrk="1" hangingPunct="1"/>
            <a:r>
              <a:rPr lang="he-IL" altLang="he-IL" dirty="0"/>
              <a:t>מתודה מופשטת</a:t>
            </a:r>
            <a:r>
              <a:rPr lang="en-US" altLang="he-IL" sz="3100" dirty="0"/>
              <a:t>abstract METHOD </a:t>
            </a:r>
            <a:endParaRPr lang="en-US" altLang="he-IL" dirty="0"/>
          </a:p>
        </p:txBody>
      </p:sp>
      <p:sp>
        <p:nvSpPr>
          <p:cNvPr id="25605" name="Rectangle 3"/>
          <p:cNvSpPr>
            <a:spLocks noGrp="1" noChangeArrowheads="1"/>
          </p:cNvSpPr>
          <p:nvPr>
            <p:ph type="body" idx="1"/>
          </p:nvPr>
        </p:nvSpPr>
        <p:spPr>
          <a:xfrm>
            <a:off x="1866628" y="1005840"/>
            <a:ext cx="7488832" cy="4846320"/>
          </a:xfrm>
        </p:spPr>
        <p:txBody>
          <a:bodyPr>
            <a:normAutofit fontScale="70000" lnSpcReduction="20000"/>
          </a:bodyPr>
          <a:lstStyle/>
          <a:p>
            <a:pPr eaLnBrk="1" hangingPunct="1"/>
            <a:r>
              <a:rPr lang="he-IL" altLang="he-IL" sz="2800" dirty="0"/>
              <a:t>אם מתודה מוגדרת כ </a:t>
            </a:r>
            <a:r>
              <a:rPr lang="en-US" altLang="he-IL" sz="2800" dirty="0"/>
              <a:t>abstract</a:t>
            </a:r>
            <a:r>
              <a:rPr lang="he-IL" altLang="he-IL" sz="2800" dirty="0"/>
              <a:t>, אז כל יורש שלא יממש אותה, </a:t>
            </a:r>
            <a:r>
              <a:rPr lang="he-IL" altLang="he-IL" sz="2800" b="1" dirty="0"/>
              <a:t>יהא בעצמו מחלקה מופשטת</a:t>
            </a:r>
            <a:r>
              <a:rPr lang="he-IL" altLang="he-IL" sz="2800" dirty="0"/>
              <a:t>.</a:t>
            </a:r>
          </a:p>
          <a:p>
            <a:pPr eaLnBrk="1" hangingPunct="1"/>
            <a:r>
              <a:rPr lang="he-IL" altLang="he-IL" sz="2800" dirty="0"/>
              <a:t>אם במחלקה יש מתודה</a:t>
            </a:r>
            <a:r>
              <a:rPr lang="en-US" altLang="he-IL" sz="2800" dirty="0"/>
              <a:t>/</a:t>
            </a:r>
            <a:r>
              <a:rPr lang="he-IL" altLang="he-IL" sz="2800" dirty="0"/>
              <a:t>מאפיין אבסטרקטי אז המחלקה חייבת להיות אבסטרקטית. </a:t>
            </a:r>
          </a:p>
          <a:p>
            <a:pPr eaLnBrk="1" hangingPunct="1"/>
            <a:r>
              <a:rPr lang="he-IL" altLang="he-IL" sz="2800" dirty="0">
                <a:solidFill>
                  <a:srgbClr val="FF0000"/>
                </a:solidFill>
              </a:rPr>
              <a:t>אבל... ההפך איננו נכון, אם המחלקה היא אבסטרקטית אין זה מחייב שיהיו בה תכונות\מתודות אבסטרקטיות.</a:t>
            </a:r>
          </a:p>
          <a:p>
            <a:pPr eaLnBrk="1" hangingPunct="1"/>
            <a:r>
              <a:rPr lang="he-IL" altLang="he-IL" sz="2800" dirty="0"/>
              <a:t>כמובן - אין לכתוב מימוש {...} של מתודה אבסטרקטית. אם זהו מאפיין, נסתפק ב</a:t>
            </a:r>
            <a:r>
              <a:rPr lang="en-US" altLang="he-IL" sz="2800" dirty="0"/>
              <a:t>set/get </a:t>
            </a:r>
            <a:endParaRPr lang="he-IL" altLang="he-IL" sz="2800" dirty="0"/>
          </a:p>
          <a:p>
            <a:pPr marL="0" indent="0">
              <a:buNone/>
            </a:pPr>
            <a:endParaRPr lang="he-IL" altLang="he-IL" sz="2800" b="1" dirty="0"/>
          </a:p>
          <a:p>
            <a:pPr marL="0" indent="0">
              <a:buNone/>
            </a:pPr>
            <a:r>
              <a:rPr lang="he-IL" altLang="he-IL" sz="2800" b="1" dirty="0"/>
              <a:t>ניתן לראות במודל דוגמא </a:t>
            </a:r>
            <a:r>
              <a:rPr lang="en-US" sz="2800" b="1" dirty="0"/>
              <a:t>Ex93</a:t>
            </a:r>
            <a:r>
              <a:rPr lang="he-IL" sz="2800" b="1" dirty="0"/>
              <a:t>:</a:t>
            </a:r>
            <a:endParaRPr lang="he-IL" altLang="he-IL" sz="2800" b="1" dirty="0"/>
          </a:p>
          <a:p>
            <a:pPr eaLnBrk="1" hangingPunct="1"/>
            <a:endParaRPr lang="he-IL" altLang="he-IL" sz="2800" dirty="0"/>
          </a:p>
          <a:p>
            <a:pPr marL="0" indent="0" algn="l" rtl="0">
              <a:buNone/>
            </a:pPr>
            <a:endParaRPr lang="en-US" dirty="0"/>
          </a:p>
          <a:p>
            <a:pPr marL="0" indent="0" algn="l" rtl="0">
              <a:lnSpc>
                <a:spcPct val="107000"/>
              </a:lnSpc>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Shape</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decimal</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GetArea</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58789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8505-48A7-4F8E-A77B-55F6F1B858B1}"/>
              </a:ext>
            </a:extLst>
          </p:cNvPr>
          <p:cNvSpPr>
            <a:spLocks noGrp="1"/>
          </p:cNvSpPr>
          <p:nvPr>
            <p:ph type="title"/>
          </p:nvPr>
        </p:nvSpPr>
        <p:spPr>
          <a:xfrm>
            <a:off x="1981200" y="260648"/>
            <a:ext cx="7239000" cy="770344"/>
          </a:xfrm>
        </p:spPr>
        <p:txBody>
          <a:bodyPr>
            <a:normAutofit fontScale="90000"/>
          </a:bodyPr>
          <a:lstStyle/>
          <a:p>
            <a:pPr algn="ctr" fontAlgn="base"/>
            <a:r>
              <a:rPr lang="he-IL" dirty="0"/>
              <a:t>השוואה בין </a:t>
            </a:r>
            <a:r>
              <a:rPr lang="en-US" dirty="0"/>
              <a:t>virtual </a:t>
            </a:r>
            <a:r>
              <a:rPr lang="he-IL" dirty="0"/>
              <a:t> ל- </a:t>
            </a:r>
            <a:r>
              <a:rPr lang="en-US" dirty="0"/>
              <a:t>abstract</a:t>
            </a:r>
          </a:p>
        </p:txBody>
      </p:sp>
      <p:sp>
        <p:nvSpPr>
          <p:cNvPr id="4" name="Slide Number Placeholder 3">
            <a:extLst>
              <a:ext uri="{FF2B5EF4-FFF2-40B4-BE49-F238E27FC236}">
                <a16:creationId xmlns:a16="http://schemas.microsoft.com/office/drawing/2014/main" id="{2DE0975E-D01C-4F47-8B7D-8BBBF70E690B}"/>
              </a:ext>
            </a:extLst>
          </p:cNvPr>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227</a:t>
            </a:fld>
            <a:endParaRPr lang="he-IL">
              <a:solidFill>
                <a:srgbClr val="B13F9A"/>
              </a:solidFill>
              <a:latin typeface="Trebuchet MS"/>
              <a:cs typeface="Gisha" panose="020B0502040204020203" pitchFamily="34" charset="-79"/>
            </a:endParaRPr>
          </a:p>
        </p:txBody>
      </p:sp>
      <p:graphicFrame>
        <p:nvGraphicFramePr>
          <p:cNvPr id="5" name="Table 4">
            <a:extLst>
              <a:ext uri="{FF2B5EF4-FFF2-40B4-BE49-F238E27FC236}">
                <a16:creationId xmlns:a16="http://schemas.microsoft.com/office/drawing/2014/main" id="{DD84C3CE-AACE-4B36-9866-C674046EED33}"/>
              </a:ext>
            </a:extLst>
          </p:cNvPr>
          <p:cNvGraphicFramePr>
            <a:graphicFrameLocks noGrp="1"/>
          </p:cNvGraphicFramePr>
          <p:nvPr/>
        </p:nvGraphicFramePr>
        <p:xfrm>
          <a:off x="2295356" y="1365749"/>
          <a:ext cx="6610689" cy="4860294"/>
        </p:xfrm>
        <a:graphic>
          <a:graphicData uri="http://schemas.openxmlformats.org/drawingml/2006/table">
            <a:tbl>
              <a:tblPr rtl="1"/>
              <a:tblGrid>
                <a:gridCol w="1965920">
                  <a:extLst>
                    <a:ext uri="{9D8B030D-6E8A-4147-A177-3AD203B41FA5}">
                      <a16:colId xmlns:a16="http://schemas.microsoft.com/office/drawing/2014/main" val="538491835"/>
                    </a:ext>
                  </a:extLst>
                </a:gridCol>
                <a:gridCol w="2441206">
                  <a:extLst>
                    <a:ext uri="{9D8B030D-6E8A-4147-A177-3AD203B41FA5}">
                      <a16:colId xmlns:a16="http://schemas.microsoft.com/office/drawing/2014/main" val="2758673466"/>
                    </a:ext>
                  </a:extLst>
                </a:gridCol>
                <a:gridCol w="2203563">
                  <a:extLst>
                    <a:ext uri="{9D8B030D-6E8A-4147-A177-3AD203B41FA5}">
                      <a16:colId xmlns:a16="http://schemas.microsoft.com/office/drawing/2014/main" val="376060386"/>
                    </a:ext>
                  </a:extLst>
                </a:gridCol>
              </a:tblGrid>
              <a:tr h="562083">
                <a:tc>
                  <a:txBody>
                    <a:bodyPr/>
                    <a:lstStyle/>
                    <a:p>
                      <a:pPr algn="ctr"/>
                      <a:endParaRPr lang="en-US" dirty="0"/>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en-US" sz="1700" b="1" dirty="0">
                          <a:solidFill>
                            <a:srgbClr val="4C4C4C"/>
                          </a:solidFill>
                          <a:effectLst/>
                          <a:latin typeface="inherit"/>
                        </a:rPr>
                        <a:t>abstract</a:t>
                      </a:r>
                      <a:endParaRPr lang="en-US"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en-US" sz="1700" b="1" dirty="0">
                          <a:solidFill>
                            <a:srgbClr val="4C4C4C"/>
                          </a:solidFill>
                          <a:effectLst/>
                          <a:latin typeface="inherit"/>
                        </a:rPr>
                        <a:t>virtual</a:t>
                      </a:r>
                      <a:endParaRPr lang="en-US"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B w="9525" cap="flat" cmpd="sng" algn="ctr">
                      <a:solidFill>
                        <a:srgbClr val="404040"/>
                      </a:solidFill>
                      <a:prstDash val="solid"/>
                      <a:round/>
                      <a:headEnd type="none" w="med" len="med"/>
                      <a:tailEnd type="none" w="med" len="med"/>
                    </a:lnB>
                  </a:tcPr>
                </a:tc>
                <a:extLst>
                  <a:ext uri="{0D108BD9-81ED-4DB2-BD59-A6C34878D82A}">
                    <a16:rowId xmlns:a16="http://schemas.microsoft.com/office/drawing/2014/main" val="1630947434"/>
                  </a:ext>
                </a:extLst>
              </a:tr>
              <a:tr h="1580195">
                <a:tc>
                  <a:txBody>
                    <a:bodyPr/>
                    <a:lstStyle/>
                    <a:p>
                      <a:pPr algn="ctr" rtl="1" fontAlgn="base"/>
                      <a:r>
                        <a:rPr lang="he-IL" sz="1700" b="1" dirty="0">
                          <a:solidFill>
                            <a:srgbClr val="4C4C4C"/>
                          </a:solidFill>
                          <a:effectLst/>
                          <a:latin typeface="inherit"/>
                        </a:rPr>
                        <a:t>מימוש המתודה במחלקת האב</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FF0000"/>
                          </a:solidFill>
                          <a:effectLst/>
                          <a:latin typeface="Arial Hebrew"/>
                        </a:rPr>
                        <a:t>אין מימוש </a:t>
                      </a:r>
                      <a:r>
                        <a:rPr lang="he-IL" sz="1700" dirty="0">
                          <a:solidFill>
                            <a:srgbClr val="4C4C4C"/>
                          </a:solidFill>
                          <a:effectLst/>
                          <a:latin typeface="Arial Hebrew"/>
                        </a:rPr>
                        <a:t>של המתודה - לא צריך להגדיר את גוף המתודה, רק כותרת.</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FF0000"/>
                          </a:solidFill>
                          <a:effectLst/>
                          <a:latin typeface="Arial Hebrew"/>
                        </a:rPr>
                        <a:t>יש לממש </a:t>
                      </a:r>
                      <a:r>
                        <a:rPr lang="he-IL" sz="1700" dirty="0">
                          <a:solidFill>
                            <a:srgbClr val="4C4C4C"/>
                          </a:solidFill>
                          <a:effectLst/>
                          <a:latin typeface="Arial Hebrew"/>
                        </a:rPr>
                        <a:t>את המתודה (בדומה למתודה רגילה). משמש לפולימורפיזם.</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1684128673"/>
                  </a:ext>
                </a:extLst>
              </a:tr>
              <a:tr h="1071139">
                <a:tc>
                  <a:txBody>
                    <a:bodyPr/>
                    <a:lstStyle/>
                    <a:p>
                      <a:pPr algn="ctr" rtl="1" fontAlgn="base"/>
                      <a:r>
                        <a:rPr lang="he-IL" sz="1700" b="1" dirty="0">
                          <a:solidFill>
                            <a:srgbClr val="4C4C4C"/>
                          </a:solidFill>
                          <a:effectLst/>
                          <a:latin typeface="inherit"/>
                        </a:rPr>
                        <a:t>מימוש המתודה במחלקות היורשות</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FF0000"/>
                          </a:solidFill>
                          <a:effectLst/>
                          <a:latin typeface="Arial Hebrew"/>
                        </a:rPr>
                        <a:t>חובה</a:t>
                      </a:r>
                      <a:r>
                        <a:rPr lang="he-IL" sz="1700" dirty="0">
                          <a:solidFill>
                            <a:srgbClr val="4C4C4C"/>
                          </a:solidFill>
                          <a:effectLst/>
                          <a:latin typeface="Arial Hebrew"/>
                        </a:rPr>
                        <a:t> </a:t>
                      </a:r>
                      <a:r>
                        <a:rPr lang="he-IL" sz="1700" dirty="0">
                          <a:solidFill>
                            <a:srgbClr val="FF0000"/>
                          </a:solidFill>
                          <a:effectLst/>
                          <a:latin typeface="Arial Hebrew"/>
                        </a:rPr>
                        <a:t>לממש</a:t>
                      </a:r>
                      <a:r>
                        <a:rPr lang="he-IL" sz="1700" dirty="0">
                          <a:solidFill>
                            <a:srgbClr val="4C4C4C"/>
                          </a:solidFill>
                          <a:effectLst/>
                          <a:latin typeface="Arial Hebrew"/>
                        </a:rPr>
                        <a:t> במחלקות היורשות בצורה ישירה.</a:t>
                      </a:r>
                    </a:p>
                    <a:p>
                      <a:pPr algn="ctr" rtl="1" fontAlgn="base"/>
                      <a:r>
                        <a:rPr lang="he-IL" sz="1700" dirty="0">
                          <a:solidFill>
                            <a:srgbClr val="4C4C4C"/>
                          </a:solidFill>
                          <a:effectLst/>
                          <a:latin typeface="Arial Hebrew"/>
                        </a:rPr>
                        <a:t>אחרת הן בעצמן מופשטות.</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FF0000"/>
                          </a:solidFill>
                          <a:effectLst/>
                          <a:latin typeface="Arial Hebrew"/>
                        </a:rPr>
                        <a:t>לא חובה לממש</a:t>
                      </a:r>
                      <a:r>
                        <a:rPr lang="he-IL" sz="1700" dirty="0">
                          <a:solidFill>
                            <a:srgbClr val="4C4C4C"/>
                          </a:solidFill>
                          <a:effectLst/>
                          <a:latin typeface="Arial Hebrew"/>
                        </a:rPr>
                        <a:t>.</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609510694"/>
                  </a:ext>
                </a:extLst>
              </a:tr>
              <a:tr h="816611">
                <a:tc>
                  <a:txBody>
                    <a:bodyPr/>
                    <a:lstStyle/>
                    <a:p>
                      <a:pPr algn="ctr" rtl="1" fontAlgn="base"/>
                      <a:r>
                        <a:rPr lang="he-IL" sz="1700" b="1" dirty="0">
                          <a:solidFill>
                            <a:srgbClr val="4C4C4C"/>
                          </a:solidFill>
                          <a:effectLst/>
                          <a:latin typeface="inherit"/>
                        </a:rPr>
                        <a:t>מיקום הגדרת המתודה</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4C4C4C"/>
                          </a:solidFill>
                          <a:effectLst/>
                          <a:latin typeface="Arial Hebrew"/>
                        </a:rPr>
                        <a:t>אפשר</a:t>
                      </a:r>
                      <a:r>
                        <a:rPr lang="he-IL" sz="1700" baseline="0" dirty="0">
                          <a:solidFill>
                            <a:srgbClr val="4C4C4C"/>
                          </a:solidFill>
                          <a:effectLst/>
                          <a:latin typeface="Arial Hebrew"/>
                        </a:rPr>
                        <a:t> להגדיר </a:t>
                      </a:r>
                      <a:r>
                        <a:rPr lang="he-IL" sz="1700" dirty="0">
                          <a:solidFill>
                            <a:srgbClr val="4C4C4C"/>
                          </a:solidFill>
                          <a:effectLst/>
                          <a:latin typeface="Arial Hebrew"/>
                        </a:rPr>
                        <a:t>מתודה</a:t>
                      </a:r>
                      <a:r>
                        <a:rPr lang="he-IL" sz="1700" baseline="0" dirty="0">
                          <a:solidFill>
                            <a:srgbClr val="4C4C4C"/>
                          </a:solidFill>
                          <a:effectLst/>
                          <a:latin typeface="Arial Hebrew"/>
                        </a:rPr>
                        <a:t> אבסטרקטית רק </a:t>
                      </a:r>
                      <a:r>
                        <a:rPr lang="he-IL" sz="1700" dirty="0">
                          <a:solidFill>
                            <a:srgbClr val="4C4C4C"/>
                          </a:solidFill>
                          <a:effectLst/>
                          <a:latin typeface="Arial Hebrew"/>
                        </a:rPr>
                        <a:t>במחלקה אבסטרקטית</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a:txBody>
                    <a:bodyPr/>
                    <a:lstStyle/>
                    <a:p>
                      <a:pPr algn="ctr" rtl="1" fontAlgn="base"/>
                      <a:r>
                        <a:rPr lang="he-IL" sz="1700" dirty="0">
                          <a:solidFill>
                            <a:srgbClr val="4C4C4C"/>
                          </a:solidFill>
                          <a:effectLst/>
                          <a:latin typeface="Arial Hebrew"/>
                        </a:rPr>
                        <a:t>בכל מחלקה</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extLst>
                  <a:ext uri="{0D108BD9-81ED-4DB2-BD59-A6C34878D82A}">
                    <a16:rowId xmlns:a16="http://schemas.microsoft.com/office/drawing/2014/main" val="1831864995"/>
                  </a:ext>
                </a:extLst>
              </a:tr>
              <a:tr h="816611">
                <a:tc>
                  <a:txBody>
                    <a:bodyPr/>
                    <a:lstStyle/>
                    <a:p>
                      <a:pPr algn="ctr" rtl="1" fontAlgn="base"/>
                      <a:r>
                        <a:rPr lang="he-IL" sz="1700" b="1" dirty="0">
                          <a:solidFill>
                            <a:srgbClr val="4C4C4C"/>
                          </a:solidFill>
                          <a:effectLst/>
                          <a:latin typeface="inherit"/>
                        </a:rPr>
                        <a:t>הרשאת גישה</a:t>
                      </a:r>
                      <a:endParaRPr lang="he-IL" sz="1700" dirty="0">
                        <a:solidFill>
                          <a:srgbClr val="4C4C4C"/>
                        </a:solidFill>
                        <a:effectLst/>
                        <a:latin typeface="Arial Hebrew"/>
                      </a:endParaRP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gridSpan="2">
                  <a:txBody>
                    <a:bodyPr/>
                    <a:lstStyle/>
                    <a:p>
                      <a:pPr algn="ctr" rtl="1" fontAlgn="base"/>
                      <a:r>
                        <a:rPr lang="he-IL" sz="1700" b="1" dirty="0">
                          <a:solidFill>
                            <a:srgbClr val="FF0000"/>
                          </a:solidFill>
                          <a:effectLst/>
                          <a:latin typeface="inherit"/>
                        </a:rPr>
                        <a:t>לא</a:t>
                      </a:r>
                      <a:r>
                        <a:rPr lang="en-US" sz="1700" dirty="0">
                          <a:solidFill>
                            <a:srgbClr val="FF0000"/>
                          </a:solidFill>
                          <a:effectLst/>
                          <a:latin typeface="Arial Hebrew"/>
                        </a:rPr>
                        <a:t>private </a:t>
                      </a:r>
                      <a:r>
                        <a:rPr lang="he-IL" sz="1700" dirty="0">
                          <a:solidFill>
                            <a:srgbClr val="FF0000"/>
                          </a:solidFill>
                          <a:effectLst/>
                          <a:latin typeface="Arial Hebrew"/>
                        </a:rPr>
                        <a:t> (משום שאז המתודה לא תיראה במחלקות הנגזרות ולא נוכל לממש אותה)</a:t>
                      </a:r>
                    </a:p>
                  </a:txBody>
                  <a:tcPr marL="26513" marR="26513" marT="26513" marB="26513">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710983974"/>
                  </a:ext>
                </a:extLst>
              </a:tr>
            </a:tbl>
          </a:graphicData>
        </a:graphic>
      </p:graphicFrame>
    </p:spTree>
    <p:extLst>
      <p:ext uri="{BB962C8B-B14F-4D97-AF65-F5344CB8AC3E}">
        <p14:creationId xmlns:p14="http://schemas.microsoft.com/office/powerpoint/2010/main" val="281636725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2063552" y="282931"/>
            <a:ext cx="7239000" cy="626328"/>
          </a:xfrm>
        </p:spPr>
        <p:txBody>
          <a:bodyPr/>
          <a:lstStyle/>
          <a:p>
            <a:pPr algn="ctr" eaLnBrk="1" hangingPunct="1"/>
            <a:r>
              <a:rPr lang="he-IL" altLang="he-IL" dirty="0"/>
              <a:t>מחלקה חתומה</a:t>
            </a:r>
            <a:r>
              <a:rPr lang="en-US" altLang="he-IL" dirty="0"/>
              <a:t> </a:t>
            </a:r>
            <a:r>
              <a:rPr lang="en-US" altLang="he-IL" sz="3200" cap="none" dirty="0"/>
              <a:t>SEALED CLASS </a:t>
            </a:r>
            <a:endParaRPr lang="en-US" altLang="he-IL" dirty="0"/>
          </a:p>
        </p:txBody>
      </p:sp>
      <p:sp>
        <p:nvSpPr>
          <p:cNvPr id="27653" name="Rectangle 3"/>
          <p:cNvSpPr>
            <a:spLocks noGrp="1" noChangeArrowheads="1"/>
          </p:cNvSpPr>
          <p:nvPr>
            <p:ph type="body" idx="1"/>
          </p:nvPr>
        </p:nvSpPr>
        <p:spPr>
          <a:xfrm>
            <a:off x="2279576" y="1340768"/>
            <a:ext cx="6480720" cy="1585592"/>
          </a:xfrm>
        </p:spPr>
        <p:txBody>
          <a:bodyPr>
            <a:normAutofit lnSpcReduction="10000"/>
          </a:bodyPr>
          <a:lstStyle/>
          <a:p>
            <a:pPr eaLnBrk="1" hangingPunct="1"/>
            <a:r>
              <a:rPr lang="he-IL" altLang="he-IL" sz="2400" dirty="0"/>
              <a:t>מחלקה שלא ניתן לרשת ממנה</a:t>
            </a:r>
            <a:endParaRPr lang="en-US" altLang="he-IL" sz="2400" dirty="0"/>
          </a:p>
          <a:p>
            <a:r>
              <a:rPr lang="he-IL" altLang="he-IL" sz="2400" dirty="0"/>
              <a:t>למשל: טיפוסים ממשפחת </a:t>
            </a:r>
            <a:r>
              <a:rPr lang="en-US" altLang="he-IL" sz="2400" dirty="0"/>
              <a:t>Value Types</a:t>
            </a:r>
            <a:r>
              <a:rPr lang="he-IL" altLang="he-IL" sz="2400" dirty="0"/>
              <a:t> חתומים מעצם הגדרתם. כיוון שלא ניתן לרשת מהם.</a:t>
            </a:r>
          </a:p>
          <a:p>
            <a:pPr lvl="1"/>
            <a:r>
              <a:rPr lang="he-IL" altLang="he-IL" sz="2100" dirty="0"/>
              <a:t>וגם הם לא יכולים לרשת...</a:t>
            </a:r>
            <a:endParaRPr lang="en-US" altLang="he-IL" sz="2100" dirty="0"/>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228</a:t>
            </a:fld>
            <a:endParaRPr lang="he-IL">
              <a:solidFill>
                <a:srgbClr val="B13F9A"/>
              </a:solidFill>
              <a:latin typeface="Trebuchet MS"/>
              <a:cs typeface="Gisha" panose="020B0502040204020203" pitchFamily="34" charset="-79"/>
            </a:endParaRPr>
          </a:p>
        </p:txBody>
      </p:sp>
      <p:sp>
        <p:nvSpPr>
          <p:cNvPr id="3" name="Rectangle 2">
            <a:extLst>
              <a:ext uri="{FF2B5EF4-FFF2-40B4-BE49-F238E27FC236}">
                <a16:creationId xmlns:a16="http://schemas.microsoft.com/office/drawing/2014/main" id="{5F5247FB-2D68-4F1B-BB18-35611F94D52A}"/>
              </a:ext>
            </a:extLst>
          </p:cNvPr>
          <p:cNvSpPr/>
          <p:nvPr/>
        </p:nvSpPr>
        <p:spPr>
          <a:xfrm>
            <a:off x="2406688" y="3429001"/>
            <a:ext cx="6353608" cy="2382575"/>
          </a:xfrm>
          <a:prstGeom prst="rect">
            <a:avLst/>
          </a:prstGeom>
        </p:spPr>
        <p:txBody>
          <a:bodyPr wrap="square">
            <a:spAutoFit/>
          </a:bodyPr>
          <a:lstStyle/>
          <a:p>
            <a:pPr algn="l" rtl="0">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sealed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RedCow</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GodRedCow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RedCow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//COMPILER ERROR!!!</a:t>
            </a:r>
            <a:endParaRPr lang="en-US" sz="32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6636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179340" y="152193"/>
            <a:ext cx="7239000" cy="698336"/>
          </a:xfrm>
        </p:spPr>
        <p:txBody>
          <a:bodyPr/>
          <a:lstStyle/>
          <a:p>
            <a:pPr algn="ctr" eaLnBrk="1" hangingPunct="1"/>
            <a:r>
              <a:rPr lang="he-IL" altLang="he-IL" dirty="0"/>
              <a:t>מתודה חתומה</a:t>
            </a:r>
            <a:r>
              <a:rPr lang="en-US" altLang="he-IL" sz="3200" dirty="0"/>
              <a:t>SEALED METHOD </a:t>
            </a:r>
            <a:endParaRPr lang="en-US" altLang="he-IL" dirty="0"/>
          </a:p>
        </p:txBody>
      </p:sp>
      <p:sp>
        <p:nvSpPr>
          <p:cNvPr id="28677" name="Rectangle 3"/>
          <p:cNvSpPr>
            <a:spLocks noGrp="1" noChangeArrowheads="1"/>
          </p:cNvSpPr>
          <p:nvPr>
            <p:ph type="body" idx="1"/>
          </p:nvPr>
        </p:nvSpPr>
        <p:spPr>
          <a:xfrm>
            <a:off x="1919536" y="1196752"/>
            <a:ext cx="7560840" cy="936104"/>
          </a:xfrm>
        </p:spPr>
        <p:txBody>
          <a:bodyPr>
            <a:normAutofit/>
          </a:bodyPr>
          <a:lstStyle/>
          <a:p>
            <a:pPr eaLnBrk="1" hangingPunct="1">
              <a:lnSpc>
                <a:spcPct val="80000"/>
              </a:lnSpc>
            </a:pPr>
            <a:r>
              <a:rPr lang="he-IL" altLang="he-IL" sz="2400" dirty="0"/>
              <a:t>מתודה שלא ניתן לדרוס אותה</a:t>
            </a:r>
            <a:r>
              <a:rPr lang="en-US" altLang="he-IL" sz="2400" dirty="0"/>
              <a:t> </a:t>
            </a:r>
            <a:r>
              <a:rPr lang="he-IL" altLang="he-IL" sz="2400" dirty="0"/>
              <a:t>עם </a:t>
            </a:r>
            <a:r>
              <a:rPr lang="en-US" altLang="he-IL" sz="2400" dirty="0"/>
              <a:t>override</a:t>
            </a:r>
            <a:endParaRPr lang="he-IL" altLang="he-IL" sz="2400" dirty="0"/>
          </a:p>
          <a:p>
            <a:pPr eaLnBrk="1" hangingPunct="1">
              <a:lnSpc>
                <a:spcPct val="80000"/>
              </a:lnSpc>
            </a:pPr>
            <a:r>
              <a:rPr lang="he-IL" altLang="he-IL" sz="2400" dirty="0"/>
              <a:t>רק מתודה שדרסה מתודה אחרת, יכולה להיות חתומה.</a:t>
            </a:r>
            <a:endParaRPr lang="en-US" altLang="he-IL" sz="2400" dirty="0"/>
          </a:p>
        </p:txBody>
      </p:sp>
      <p:sp>
        <p:nvSpPr>
          <p:cNvPr id="2" name="Slide Number Placeholder 1"/>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229</a:t>
            </a:fld>
            <a:endParaRPr lang="he-IL">
              <a:solidFill>
                <a:srgbClr val="B13F9A"/>
              </a:solidFill>
              <a:latin typeface="Trebuchet MS"/>
              <a:cs typeface="Gisha" panose="020B0502040204020203" pitchFamily="34" charset="-79"/>
            </a:endParaRPr>
          </a:p>
        </p:txBody>
      </p:sp>
      <p:sp>
        <p:nvSpPr>
          <p:cNvPr id="3" name="Rectangle 2">
            <a:extLst>
              <a:ext uri="{FF2B5EF4-FFF2-40B4-BE49-F238E27FC236}">
                <a16:creationId xmlns:a16="http://schemas.microsoft.com/office/drawing/2014/main" id="{724B6CE6-BD0E-4ACB-AE02-1FE100E3F425}"/>
              </a:ext>
            </a:extLst>
          </p:cNvPr>
          <p:cNvSpPr/>
          <p:nvPr/>
        </p:nvSpPr>
        <p:spPr>
          <a:xfrm>
            <a:off x="2567608" y="2060849"/>
            <a:ext cx="6462464" cy="4295791"/>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A</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B</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sealed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//sealed public void F(); </a:t>
            </a:r>
            <a: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t>//Compilation error </a:t>
            </a:r>
            <a:endPar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B</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//public override void M() { } </a:t>
            </a:r>
            <a: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t>//Compilation error</a:t>
            </a:r>
            <a:endParaRPr lang="en-US" sz="2400"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 { }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3634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7D8A-C86E-423C-AB3A-C2ABA6EB31F8}"/>
              </a:ext>
            </a:extLst>
          </p:cNvPr>
          <p:cNvSpPr>
            <a:spLocks noGrp="1"/>
          </p:cNvSpPr>
          <p:nvPr>
            <p:ph type="title"/>
          </p:nvPr>
        </p:nvSpPr>
        <p:spPr>
          <a:xfrm>
            <a:off x="1631504" y="287532"/>
            <a:ext cx="7962056" cy="792088"/>
          </a:xfrm>
        </p:spPr>
        <p:txBody>
          <a:bodyPr>
            <a:noAutofit/>
          </a:bodyPr>
          <a:lstStyle/>
          <a:p>
            <a:pPr algn="ctr"/>
            <a:r>
              <a:rPr lang="he-IL" sz="2800" dirty="0"/>
              <a:t>איזו שפה עילית יכולה להתאים כדי להשתלב בפלטפורמת </a:t>
            </a:r>
            <a:r>
              <a:rPr lang="en-US" sz="2800" dirty="0" err="1"/>
              <a:t>.Net</a:t>
            </a:r>
            <a:r>
              <a:rPr lang="he-IL" sz="2800" dirty="0"/>
              <a:t>? </a:t>
            </a:r>
            <a:endParaRPr lang="en-US" sz="2800" b="0" dirty="0"/>
          </a:p>
        </p:txBody>
      </p:sp>
      <p:sp>
        <p:nvSpPr>
          <p:cNvPr id="3" name="Content Placeholder 2">
            <a:extLst>
              <a:ext uri="{FF2B5EF4-FFF2-40B4-BE49-F238E27FC236}">
                <a16:creationId xmlns:a16="http://schemas.microsoft.com/office/drawing/2014/main" id="{1A2BCA82-8235-49EB-A4DB-601CD85044C8}"/>
              </a:ext>
            </a:extLst>
          </p:cNvPr>
          <p:cNvSpPr>
            <a:spLocks noGrp="1"/>
          </p:cNvSpPr>
          <p:nvPr>
            <p:ph idx="1"/>
          </p:nvPr>
        </p:nvSpPr>
        <p:spPr>
          <a:xfrm>
            <a:off x="1832112" y="1385965"/>
            <a:ext cx="7560840" cy="4846320"/>
          </a:xfrm>
        </p:spPr>
        <p:txBody>
          <a:bodyPr>
            <a:noAutofit/>
          </a:bodyPr>
          <a:lstStyle/>
          <a:p>
            <a:pPr marL="0" indent="0">
              <a:buNone/>
            </a:pPr>
            <a:r>
              <a:rPr lang="he-IL" sz="2000" b="1" dirty="0">
                <a:cs typeface="+mj-cs"/>
              </a:rPr>
              <a:t>כל שפת תכנות שתואמות את </a:t>
            </a:r>
            <a:r>
              <a:rPr lang="en-US" sz="2000" b="1" dirty="0">
                <a:cs typeface="+mj-cs"/>
              </a:rPr>
              <a:t>CIL</a:t>
            </a:r>
            <a:r>
              <a:rPr lang="he-IL" sz="2000" b="1" dirty="0">
                <a:cs typeface="+mj-cs"/>
              </a:rPr>
              <a:t>, שמכיל כמה חלקים (מפרטים):</a:t>
            </a:r>
          </a:p>
          <a:p>
            <a:pPr>
              <a:buFont typeface="Wingdings" panose="05000000000000000000" pitchFamily="2" charset="2"/>
              <a:buChar char="ü"/>
            </a:pPr>
            <a:r>
              <a:rPr lang="en-US" sz="2000" b="1" dirty="0"/>
              <a:t>CTS</a:t>
            </a:r>
            <a:r>
              <a:rPr lang="he-IL" sz="2000" dirty="0">
                <a:cs typeface="+mj-cs"/>
              </a:rPr>
              <a:t> – </a:t>
            </a:r>
            <a:r>
              <a:rPr lang="en-US" sz="2000" dirty="0">
                <a:cs typeface="+mj-cs"/>
              </a:rPr>
              <a:t>Common Type System</a:t>
            </a:r>
            <a:r>
              <a:rPr lang="he-IL" sz="2000" dirty="0">
                <a:cs typeface="+mj-cs"/>
              </a:rPr>
              <a:t>. סוגי טיפוסים </a:t>
            </a:r>
            <a:r>
              <a:rPr lang="he-IL" sz="2000" b="1" dirty="0">
                <a:cs typeface="+mj-cs"/>
              </a:rPr>
              <a:t>גנריים</a:t>
            </a:r>
            <a:r>
              <a:rPr lang="he-IL" sz="2000" dirty="0">
                <a:cs typeface="+mj-cs"/>
              </a:rPr>
              <a:t> בדוט נט. </a:t>
            </a:r>
            <a:r>
              <a:rPr lang="he-IL" sz="2000" b="1" dirty="0">
                <a:cs typeface="+mj-cs"/>
              </a:rPr>
              <a:t>יתואר בשקפים הבאים</a:t>
            </a:r>
            <a:r>
              <a:rPr lang="he-IL" sz="2000" dirty="0">
                <a:cs typeface="+mj-cs"/>
              </a:rPr>
              <a:t>.</a:t>
            </a:r>
            <a:endParaRPr lang="en-US" sz="2000" dirty="0">
              <a:cs typeface="+mj-cs"/>
            </a:endParaRPr>
          </a:p>
          <a:p>
            <a:pPr>
              <a:buFont typeface="Wingdings" panose="05000000000000000000" pitchFamily="2" charset="2"/>
              <a:buChar char="ü"/>
            </a:pPr>
            <a:r>
              <a:rPr lang="en-US" sz="2000" dirty="0">
                <a:cs typeface="+mj-cs"/>
              </a:rPr>
              <a:t>Metadata</a:t>
            </a:r>
            <a:r>
              <a:rPr lang="he-IL" sz="2000" dirty="0">
                <a:cs typeface="+mj-cs"/>
              </a:rPr>
              <a:t> – מידע על מבנה התוכנית שאינו תלוי שפת תכנות – מחלקות, מבנה המחלקות וכו'</a:t>
            </a:r>
          </a:p>
          <a:p>
            <a:pPr>
              <a:buFont typeface="Wingdings" panose="05000000000000000000" pitchFamily="2" charset="2"/>
              <a:buChar char="ü"/>
            </a:pPr>
            <a:r>
              <a:rPr lang="en-US" sz="2000" b="1" dirty="0">
                <a:cs typeface="+mj-cs"/>
              </a:rPr>
              <a:t>CLS</a:t>
            </a:r>
            <a:r>
              <a:rPr lang="he-IL" sz="2000" dirty="0">
                <a:cs typeface="+mj-cs"/>
              </a:rPr>
              <a:t> – </a:t>
            </a:r>
            <a:r>
              <a:rPr lang="en-US" sz="2000" dirty="0">
                <a:cs typeface="+mj-cs"/>
              </a:rPr>
              <a:t>Common Language Specifications</a:t>
            </a:r>
            <a:r>
              <a:rPr lang="he-IL" sz="2000" dirty="0">
                <a:cs typeface="+mj-cs"/>
              </a:rPr>
              <a:t>. מפרט לקומפיילר. אוסף חוקים שכל מהדר (קומפיילר) של שפה חייב לציית להם כדי שיוכל ליצור יישומי </a:t>
            </a:r>
            <a:r>
              <a:rPr lang="en-US" sz="2000" dirty="0">
                <a:cs typeface="+mj-cs"/>
              </a:rPr>
              <a:t>.NET</a:t>
            </a:r>
          </a:p>
          <a:p>
            <a:pPr>
              <a:buFont typeface="Wingdings" panose="05000000000000000000" pitchFamily="2" charset="2"/>
              <a:buChar char="ü"/>
            </a:pPr>
            <a:r>
              <a:rPr lang="en-US" sz="2000" b="1" dirty="0">
                <a:cs typeface="+mj-cs"/>
              </a:rPr>
              <a:t>VES</a:t>
            </a:r>
            <a:r>
              <a:rPr lang="he-IL" sz="2000" dirty="0">
                <a:cs typeface="+mj-cs"/>
              </a:rPr>
              <a:t> – </a:t>
            </a:r>
            <a:r>
              <a:rPr lang="en-US" sz="2000" dirty="0">
                <a:cs typeface="+mj-cs"/>
              </a:rPr>
              <a:t>Virtual Execution System</a:t>
            </a:r>
            <a:r>
              <a:rPr lang="he-IL" sz="2000" dirty="0">
                <a:cs typeface="+mj-cs"/>
              </a:rPr>
              <a:t>. </a:t>
            </a:r>
            <a:r>
              <a:rPr lang="he-IL" sz="2000" dirty="0"/>
              <a:t>אחראי על טעינת ה-</a:t>
            </a:r>
            <a:r>
              <a:rPr lang="ru-RU" sz="2000" dirty="0"/>
              <a:t>а</a:t>
            </a:r>
            <a:r>
              <a:rPr lang="en-US" sz="2000" dirty="0" err="1"/>
              <a:t>ssemblies</a:t>
            </a:r>
            <a:r>
              <a:rPr lang="he-IL" sz="2000" dirty="0"/>
              <a:t>, הרכבתם ביחד והרצתם. </a:t>
            </a:r>
            <a:r>
              <a:rPr lang="en-US" sz="2000" b="1" dirty="0"/>
              <a:t>CLR</a:t>
            </a:r>
            <a:r>
              <a:rPr lang="he-IL" sz="2000" dirty="0"/>
              <a:t> – הינו אחד המימושים של </a:t>
            </a:r>
            <a:r>
              <a:rPr lang="en-US" sz="2000" dirty="0"/>
              <a:t>VES</a:t>
            </a:r>
            <a:r>
              <a:rPr lang="he-IL" sz="2000" dirty="0"/>
              <a:t> (יש עוד... אבל לא כ"כ רלוונטיים)</a:t>
            </a:r>
            <a:endParaRPr lang="he-IL" sz="2000" dirty="0">
              <a:cs typeface="+mj-cs"/>
            </a:endParaRPr>
          </a:p>
        </p:txBody>
      </p:sp>
      <p:sp>
        <p:nvSpPr>
          <p:cNvPr id="4" name="Slide Number Placeholder 3">
            <a:extLst>
              <a:ext uri="{FF2B5EF4-FFF2-40B4-BE49-F238E27FC236}">
                <a16:creationId xmlns:a16="http://schemas.microsoft.com/office/drawing/2014/main" id="{6B475A5C-5CAD-4E37-AAF8-84FA0531869E}"/>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5350115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76301E-5B06-4AA0-AB9A-1678C151F2A1}"/>
              </a:ext>
            </a:extLst>
          </p:cNvPr>
          <p:cNvSpPr>
            <a:spLocks noGrp="1"/>
          </p:cNvSpPr>
          <p:nvPr>
            <p:ph type="ctrTitle"/>
          </p:nvPr>
        </p:nvSpPr>
        <p:spPr/>
        <p:txBody>
          <a:bodyPr/>
          <a:lstStyle/>
          <a:p>
            <a:pPr algn="ctr"/>
            <a:r>
              <a:rPr lang="he-IL" dirty="0"/>
              <a:t>יצירת דיאגרמת מחלקות אוטומטית</a:t>
            </a:r>
            <a:endParaRPr lang="en-US" dirty="0"/>
          </a:p>
        </p:txBody>
      </p:sp>
      <p:sp>
        <p:nvSpPr>
          <p:cNvPr id="4" name="Slide Number Placeholder 3">
            <a:extLst>
              <a:ext uri="{FF2B5EF4-FFF2-40B4-BE49-F238E27FC236}">
                <a16:creationId xmlns:a16="http://schemas.microsoft.com/office/drawing/2014/main" id="{DCC41F9E-D40C-406E-B1B2-EB513FA5F8B2}"/>
              </a:ext>
            </a:extLst>
          </p:cNvPr>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230</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6605061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484" y="159788"/>
            <a:ext cx="7239000" cy="729316"/>
          </a:xfrm>
        </p:spPr>
        <p:txBody>
          <a:bodyPr>
            <a:normAutofit fontScale="90000"/>
          </a:bodyPr>
          <a:lstStyle/>
          <a:p>
            <a:pPr algn="ctr"/>
            <a:r>
              <a:rPr lang="he-IL" dirty="0"/>
              <a:t>יצירת דיאגרמת מחלקות אוטומטית</a:t>
            </a:r>
          </a:p>
        </p:txBody>
      </p:sp>
      <p:sp>
        <p:nvSpPr>
          <p:cNvPr id="3" name="מציין מיקום תוכן 2"/>
          <p:cNvSpPr>
            <a:spLocks noGrp="1"/>
          </p:cNvSpPr>
          <p:nvPr>
            <p:ph idx="1"/>
          </p:nvPr>
        </p:nvSpPr>
        <p:spPr>
          <a:xfrm>
            <a:off x="2135560" y="1005840"/>
            <a:ext cx="7239000" cy="5447496"/>
          </a:xfrm>
        </p:spPr>
        <p:txBody>
          <a:bodyPr>
            <a:normAutofit/>
          </a:bodyPr>
          <a:lstStyle/>
          <a:p>
            <a:r>
              <a:rPr lang="he-IL" sz="2400" dirty="0"/>
              <a:t>עבור פרוייקט קיים שלנו שמכיל מחלקות, נוכל לייצר תרשים באופן אוטומטי שמתאר את המחלקות והקשרים ביניהן.</a:t>
            </a:r>
          </a:p>
          <a:p>
            <a:r>
              <a:rPr lang="he-IL" sz="2400" dirty="0"/>
              <a:t>כיצד? כאשר העכבר נמצא על פרוייקט מסויים, לוחצים קליק ימני -&gt; </a:t>
            </a:r>
            <a:r>
              <a:rPr lang="en-US" sz="2400" dirty="0"/>
              <a:t>view</a:t>
            </a:r>
            <a:r>
              <a:rPr lang="he-IL" sz="2400" dirty="0"/>
              <a:t> -&gt; </a:t>
            </a:r>
            <a:r>
              <a:rPr lang="en-US" sz="2400" dirty="0"/>
              <a:t>View Class Diagram</a:t>
            </a:r>
            <a:endParaRPr lang="he-IL" sz="2400" dirty="0"/>
          </a:p>
          <a:p>
            <a:r>
              <a:rPr lang="he-IL" sz="2400" dirty="0"/>
              <a:t>ניתן לראות דוגמא בשקף הבא</a:t>
            </a:r>
          </a:p>
        </p:txBody>
      </p:sp>
      <p:pic>
        <p:nvPicPr>
          <p:cNvPr id="4" name="תמונה 3"/>
          <p:cNvPicPr>
            <a:picLocks noChangeAspect="1"/>
          </p:cNvPicPr>
          <p:nvPr/>
        </p:nvPicPr>
        <p:blipFill rotWithShape="1">
          <a:blip r:embed="rId3"/>
          <a:srcRect l="72180" t="13300" r="-346" b="42601"/>
          <a:stretch/>
        </p:blipFill>
        <p:spPr>
          <a:xfrm>
            <a:off x="4727849" y="3649642"/>
            <a:ext cx="3461523" cy="3048570"/>
          </a:xfrm>
          <a:prstGeom prst="rect">
            <a:avLst/>
          </a:prstGeom>
        </p:spPr>
      </p:pic>
      <p:pic>
        <p:nvPicPr>
          <p:cNvPr id="5" name="תמונה 4"/>
          <p:cNvPicPr>
            <a:picLocks noChangeAspect="1"/>
          </p:cNvPicPr>
          <p:nvPr/>
        </p:nvPicPr>
        <p:blipFill rotWithShape="1">
          <a:blip r:embed="rId3"/>
          <a:srcRect l="57487" t="22795" r="27244" b="72992"/>
          <a:stretch/>
        </p:blipFill>
        <p:spPr>
          <a:xfrm>
            <a:off x="2249776" y="4293096"/>
            <a:ext cx="2478072" cy="384626"/>
          </a:xfrm>
          <a:prstGeom prst="rect">
            <a:avLst/>
          </a:prstGeom>
        </p:spPr>
      </p:pic>
    </p:spTree>
    <p:extLst>
      <p:ext uri="{BB962C8B-B14F-4D97-AF65-F5344CB8AC3E}">
        <p14:creationId xmlns:p14="http://schemas.microsoft.com/office/powerpoint/2010/main" val="41170608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18714" y="463573"/>
            <a:ext cx="7239000" cy="554320"/>
          </a:xfrm>
        </p:spPr>
        <p:txBody>
          <a:bodyPr>
            <a:normAutofit fontScale="90000"/>
          </a:bodyPr>
          <a:lstStyle/>
          <a:p>
            <a:pPr algn="ctr"/>
            <a:r>
              <a:rPr lang="he-IL" dirty="0"/>
              <a:t>יצירת דיאגרמת מחלקות אוטומטית</a:t>
            </a:r>
          </a:p>
        </p:txBody>
      </p:sp>
      <p:pic>
        <p:nvPicPr>
          <p:cNvPr id="7" name="מציין מיקום תוכן 6"/>
          <p:cNvPicPr>
            <a:picLocks noGrp="1" noChangeAspect="1"/>
          </p:cNvPicPr>
          <p:nvPr>
            <p:ph idx="1"/>
          </p:nvPr>
        </p:nvPicPr>
        <p:blipFill rotWithShape="1">
          <a:blip r:embed="rId3"/>
          <a:srcRect l="5619" t="13944" r="38834" b="33004"/>
          <a:stretch/>
        </p:blipFill>
        <p:spPr>
          <a:xfrm>
            <a:off x="1775520" y="1037949"/>
            <a:ext cx="7704856" cy="4139299"/>
          </a:xfrm>
          <a:prstGeom prst="rect">
            <a:avLst/>
          </a:prstGeom>
        </p:spPr>
      </p:pic>
    </p:spTree>
    <p:extLst>
      <p:ext uri="{BB962C8B-B14F-4D97-AF65-F5344CB8AC3E}">
        <p14:creationId xmlns:p14="http://schemas.microsoft.com/office/powerpoint/2010/main" val="1298694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90868" y="548680"/>
            <a:ext cx="5105400" cy="4104456"/>
          </a:xfrm>
        </p:spPr>
        <p:txBody>
          <a:bodyPr/>
          <a:lstStyle/>
          <a:p>
            <a:pPr algn="ctr" rtl="0"/>
            <a:r>
              <a:rPr lang="en-US" dirty="0">
                <a:latin typeface="Arial Hebrew"/>
              </a:rPr>
              <a:t>IS Operator</a:t>
            </a:r>
            <a:br>
              <a:rPr lang="en-US" dirty="0">
                <a:latin typeface="Arial Hebrew"/>
              </a:rPr>
            </a:br>
            <a:br>
              <a:rPr lang="en-US" dirty="0">
                <a:latin typeface="Arial Hebrew"/>
              </a:rPr>
            </a:br>
            <a:r>
              <a:rPr lang="en-US" sz="4400" dirty="0">
                <a:latin typeface="Arial Hebrew"/>
              </a:rPr>
              <a:t>Reflection</a:t>
            </a:r>
            <a:br>
              <a:rPr lang="en-US" dirty="0">
                <a:latin typeface="Arial Hebrew"/>
              </a:rPr>
            </a:br>
            <a:br>
              <a:rPr lang="en-US" dirty="0">
                <a:latin typeface="Arial Hebrew"/>
              </a:rPr>
            </a:br>
            <a:r>
              <a:rPr lang="en-US" dirty="0">
                <a:latin typeface="Arial Hebrew"/>
              </a:rPr>
              <a:t>AS OPERATOR</a:t>
            </a:r>
            <a:endParaRPr lang="he-IL" dirty="0">
              <a:latin typeface="Arial Hebrew"/>
            </a:endParaRPr>
          </a:p>
        </p:txBody>
      </p:sp>
      <p:sp>
        <p:nvSpPr>
          <p:cNvPr id="4" name="Slide Number Placeholder 3"/>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233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3763218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54300" y="188640"/>
            <a:ext cx="7239000" cy="626328"/>
          </a:xfrm>
        </p:spPr>
        <p:txBody>
          <a:bodyPr>
            <a:normAutofit/>
          </a:bodyPr>
          <a:lstStyle/>
          <a:p>
            <a:pPr algn="ctr"/>
            <a:r>
              <a:rPr lang="he-IL" sz="4000" dirty="0"/>
              <a:t>האופרטור</a:t>
            </a:r>
            <a:r>
              <a:rPr lang="en-US" sz="4000" cap="none" dirty="0"/>
              <a:t>IS  </a:t>
            </a:r>
            <a:endParaRPr lang="he-IL" sz="4000" cap="none" dirty="0"/>
          </a:p>
        </p:txBody>
      </p:sp>
      <p:sp>
        <p:nvSpPr>
          <p:cNvPr id="3" name="מציין מיקום תוכן 2"/>
          <p:cNvSpPr>
            <a:spLocks noGrp="1"/>
          </p:cNvSpPr>
          <p:nvPr>
            <p:ph idx="1"/>
          </p:nvPr>
        </p:nvSpPr>
        <p:spPr>
          <a:xfrm>
            <a:off x="2207568" y="985308"/>
            <a:ext cx="7085732" cy="2371684"/>
          </a:xfrm>
        </p:spPr>
        <p:txBody>
          <a:bodyPr>
            <a:noAutofit/>
          </a:bodyPr>
          <a:lstStyle/>
          <a:p>
            <a:pPr marL="0" indent="0" algn="ctr">
              <a:buNone/>
            </a:pPr>
            <a:r>
              <a:rPr lang="en-US" sz="2400" dirty="0"/>
              <a:t>&lt;expression&gt; </a:t>
            </a:r>
            <a:r>
              <a:rPr lang="en-US" sz="2400" b="1" dirty="0"/>
              <a:t>is</a:t>
            </a:r>
            <a:r>
              <a:rPr lang="en-US" sz="2400" dirty="0"/>
              <a:t> &lt;type&gt;</a:t>
            </a:r>
            <a:endParaRPr lang="he-IL" sz="2400" dirty="0"/>
          </a:p>
          <a:p>
            <a:pPr lvl="0"/>
            <a:r>
              <a:rPr lang="en-US" sz="1600" b="1" dirty="0"/>
              <a:t>expression</a:t>
            </a:r>
            <a:r>
              <a:rPr lang="he-IL" sz="1600" dirty="0"/>
              <a:t> - אובייקט מסוג משתנה הפנייה </a:t>
            </a:r>
            <a:r>
              <a:rPr lang="en-US" sz="1600" dirty="0"/>
              <a:t>(reference type)</a:t>
            </a:r>
            <a:r>
              <a:rPr lang="he-IL" sz="1600" dirty="0"/>
              <a:t> שנרצה לבדוק אם הוא מסוג </a:t>
            </a:r>
            <a:r>
              <a:rPr lang="en-US" sz="1600" dirty="0"/>
              <a:t>type</a:t>
            </a:r>
            <a:endParaRPr lang="he-IL" sz="1600" dirty="0"/>
          </a:p>
          <a:p>
            <a:pPr lvl="0"/>
            <a:r>
              <a:rPr lang="en-US" sz="1600" b="1" dirty="0"/>
              <a:t>is</a:t>
            </a:r>
            <a:r>
              <a:rPr lang="he-IL" sz="1600" dirty="0"/>
              <a:t> מחזיר </a:t>
            </a:r>
            <a:r>
              <a:rPr lang="en-US" sz="1600" b="1" dirty="0"/>
              <a:t>true</a:t>
            </a:r>
            <a:r>
              <a:rPr lang="he-IL" sz="1600" dirty="0"/>
              <a:t> אם </a:t>
            </a:r>
            <a:r>
              <a:rPr lang="en-US" sz="1600" b="1" dirty="0"/>
              <a:t>type</a:t>
            </a:r>
            <a:r>
              <a:rPr lang="he-IL" sz="1600" dirty="0"/>
              <a:t> </a:t>
            </a:r>
            <a:r>
              <a:rPr lang="he-IL" sz="1600" b="1" dirty="0"/>
              <a:t>מופיע בהיררכיית הירושה </a:t>
            </a:r>
            <a:r>
              <a:rPr lang="he-IL" sz="1600" dirty="0"/>
              <a:t>של האובייקט </a:t>
            </a:r>
            <a:r>
              <a:rPr lang="en-US" sz="1600" dirty="0"/>
              <a:t> (</a:t>
            </a:r>
            <a:r>
              <a:rPr lang="en-US" sz="1600" b="1" dirty="0"/>
              <a:t>expression</a:t>
            </a:r>
            <a:r>
              <a:rPr lang="en-US" sz="1600" dirty="0"/>
              <a:t>)</a:t>
            </a:r>
            <a:r>
              <a:rPr lang="he-IL" sz="1600" dirty="0"/>
              <a:t> עצמו (ולא של המצביע אליו). אחרת,מחזיר </a:t>
            </a:r>
            <a:r>
              <a:rPr lang="en-US" sz="1600" b="1" dirty="0"/>
              <a:t>false</a:t>
            </a:r>
            <a:r>
              <a:rPr lang="he-IL" sz="1600" dirty="0"/>
              <a:t>.</a:t>
            </a:r>
          </a:p>
          <a:p>
            <a:r>
              <a:rPr lang="he-IL" sz="1600" dirty="0"/>
              <a:t>בעיקרון </a:t>
            </a:r>
            <a:r>
              <a:rPr lang="en-US" sz="1600" dirty="0"/>
              <a:t>is</a:t>
            </a:r>
            <a:r>
              <a:rPr lang="he-IL" sz="1600" dirty="0"/>
              <a:t> מיועד למשתנה הפניה, אבל עובד גם על </a:t>
            </a:r>
            <a:r>
              <a:rPr lang="en-US" sz="1600" dirty="0"/>
              <a:t>value type</a:t>
            </a:r>
            <a:r>
              <a:rPr lang="he-IL" sz="1600" dirty="0"/>
              <a:t>.</a:t>
            </a:r>
          </a:p>
          <a:p>
            <a:r>
              <a:rPr lang="en-US" sz="1600" dirty="0"/>
              <a:t>expression</a:t>
            </a:r>
            <a:r>
              <a:rPr lang="he-IL" sz="1600" dirty="0"/>
              <a:t> לא יכול להיות </a:t>
            </a:r>
            <a:r>
              <a:rPr lang="en-US" sz="1600" dirty="0"/>
              <a:t>null</a:t>
            </a:r>
            <a:endParaRPr lang="he-IL" sz="1600" dirty="0"/>
          </a:p>
          <a:p>
            <a:pPr marL="0" indent="0" algn="l" rtl="0">
              <a:buNone/>
            </a:pPr>
            <a:endParaRPr lang="en-US" sz="18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234</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E448D72D-A5A2-476F-AA29-B41E3B719EFB}"/>
              </a:ext>
            </a:extLst>
          </p:cNvPr>
          <p:cNvSpPr/>
          <p:nvPr/>
        </p:nvSpPr>
        <p:spPr>
          <a:xfrm>
            <a:off x="8440613" y="4947328"/>
            <a:ext cx="1751316"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Ex8</a:t>
            </a:r>
            <a:endParaRPr lang="he-IL" dirty="0">
              <a:solidFill>
                <a:prstClr val="black"/>
              </a:solidFill>
              <a:latin typeface="Calibri"/>
              <a:cs typeface="Gisha" panose="020B0502040204020203" pitchFamily="34" charset="-79"/>
            </a:endParaRPr>
          </a:p>
        </p:txBody>
      </p:sp>
      <p:sp>
        <p:nvSpPr>
          <p:cNvPr id="6" name="Rectangle 5">
            <a:extLst>
              <a:ext uri="{FF2B5EF4-FFF2-40B4-BE49-F238E27FC236}">
                <a16:creationId xmlns:a16="http://schemas.microsoft.com/office/drawing/2014/main" id="{F01E5CB8-17A0-4608-861D-FAC15700C5BC}"/>
              </a:ext>
            </a:extLst>
          </p:cNvPr>
          <p:cNvSpPr/>
          <p:nvPr/>
        </p:nvSpPr>
        <p:spPr>
          <a:xfrm>
            <a:off x="2207568" y="3356992"/>
            <a:ext cx="6858000" cy="3042500"/>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x = 8;</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//False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obj =  x;</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//False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(obj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8000"/>
                </a:solidFill>
                <a:latin typeface="Consolas" panose="020B0609020204030204" pitchFamily="49" charset="0"/>
                <a:ea typeface="Calibri" panose="020F0502020204030204" pitchFamily="34" charset="0"/>
                <a:cs typeface="Consolas" panose="020B0609020204030204" pitchFamily="49" charset="0"/>
              </a:rPr>
              <a:t>//True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845678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7548" y="123394"/>
            <a:ext cx="7239000" cy="770344"/>
          </a:xfrm>
        </p:spPr>
        <p:txBody>
          <a:bodyPr>
            <a:normAutofit/>
          </a:bodyPr>
          <a:lstStyle/>
          <a:p>
            <a:pPr algn="ctr"/>
            <a:r>
              <a:rPr lang="he-IL" sz="4000" dirty="0"/>
              <a:t>האופרטור  </a:t>
            </a:r>
            <a:r>
              <a:rPr lang="en-US" sz="4000" cap="none" dirty="0"/>
              <a:t>IS</a:t>
            </a:r>
            <a:endParaRPr lang="he-IL" sz="4000" cap="none" dirty="0"/>
          </a:p>
        </p:txBody>
      </p:sp>
      <p:sp>
        <p:nvSpPr>
          <p:cNvPr id="3" name="מציין מיקום תוכן 2"/>
          <p:cNvSpPr>
            <a:spLocks noGrp="1"/>
          </p:cNvSpPr>
          <p:nvPr>
            <p:ph idx="1"/>
          </p:nvPr>
        </p:nvSpPr>
        <p:spPr>
          <a:xfrm>
            <a:off x="1847528" y="948834"/>
            <a:ext cx="7599040" cy="5400600"/>
          </a:xfrm>
        </p:spPr>
        <p:txBody>
          <a:bodyPr>
            <a:noAutofit/>
          </a:bodyPr>
          <a:lstStyle/>
          <a:p>
            <a:pPr marL="0" indent="0" algn="l" rtl="0">
              <a:buNone/>
            </a:pPr>
            <a:r>
              <a:rPr lang="en-US" sz="2000" b="1" dirty="0"/>
              <a:t>//</a:t>
            </a:r>
            <a:r>
              <a:rPr lang="he-IL" sz="2000" b="1" dirty="0"/>
              <a:t>וגם – ספירת אובייקטים מסוג אבא</a:t>
            </a:r>
          </a:p>
          <a:p>
            <a:pPr marL="0" indent="0" algn="l" rtl="0">
              <a:lnSpc>
                <a:spcPct val="107000"/>
              </a:lnSpc>
              <a:spcBef>
                <a:spcPts val="0"/>
              </a:spcBef>
              <a:buNone/>
            </a:pPr>
            <a:endPar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grandfather[3];</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[0]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grandfather();</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[1]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father();</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[2]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son();</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&lt; 3;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[i]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father)</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[i].hello());</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235</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006B3518-E8F5-4172-92AA-5A2E698B9AA7}"/>
              </a:ext>
            </a:extLst>
          </p:cNvPr>
          <p:cNvSpPr/>
          <p:nvPr/>
        </p:nvSpPr>
        <p:spPr>
          <a:xfrm>
            <a:off x="8472264" y="508566"/>
            <a:ext cx="1751316"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Ex9</a:t>
            </a:r>
            <a:endParaRPr lang="he-IL" dirty="0">
              <a:solidFill>
                <a:prstClr val="black"/>
              </a:solidFill>
              <a:latin typeface="Calibri"/>
              <a:cs typeface="Gisha" panose="020B0502040204020203" pitchFamily="34" charset="-79"/>
            </a:endParaRPr>
          </a:p>
        </p:txBody>
      </p:sp>
      <p:sp>
        <p:nvSpPr>
          <p:cNvPr id="6" name="Title 1">
            <a:extLst>
              <a:ext uri="{FF2B5EF4-FFF2-40B4-BE49-F238E27FC236}">
                <a16:creationId xmlns:a16="http://schemas.microsoft.com/office/drawing/2014/main" id="{B2F160A1-BF2B-4C21-9854-BFE8450A0B03}"/>
              </a:ext>
            </a:extLst>
          </p:cNvPr>
          <p:cNvSpPr txBox="1">
            <a:spLocks/>
          </p:cNvSpPr>
          <p:nvPr/>
        </p:nvSpPr>
        <p:spPr>
          <a:xfrm>
            <a:off x="6928014" y="5301208"/>
            <a:ext cx="3422576" cy="845338"/>
          </a:xfrm>
          <a:prstGeom prst="rect">
            <a:avLst/>
          </a:prstGeom>
          <a:solidFill>
            <a:schemeClr val="accent4">
              <a:lumMod val="20000"/>
              <a:lumOff val="80000"/>
            </a:schemeClr>
          </a:solidFill>
          <a:ln w="63500">
            <a:solidFill>
              <a:schemeClr val="tx2"/>
            </a:solidFill>
          </a:ln>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rtl="0"/>
            <a:r>
              <a:rPr lang="en-US" sz="2400"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i</a:t>
            </a:r>
            <a:r>
              <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 am father</a:t>
            </a:r>
            <a:br>
              <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br>
            <a:r>
              <a:rPr lang="en-US" sz="2400"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i</a:t>
            </a:r>
            <a:r>
              <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 am son</a:t>
            </a:r>
          </a:p>
        </p:txBody>
      </p:sp>
    </p:spTree>
    <p:extLst>
      <p:ext uri="{BB962C8B-B14F-4D97-AF65-F5344CB8AC3E}">
        <p14:creationId xmlns:p14="http://schemas.microsoft.com/office/powerpoint/2010/main" val="2347307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D6D-3C09-4813-B9F8-404FDA859664}"/>
              </a:ext>
            </a:extLst>
          </p:cNvPr>
          <p:cNvSpPr>
            <a:spLocks noGrp="1"/>
          </p:cNvSpPr>
          <p:nvPr>
            <p:ph type="title"/>
          </p:nvPr>
        </p:nvSpPr>
        <p:spPr>
          <a:xfrm>
            <a:off x="1996064" y="86944"/>
            <a:ext cx="7239000" cy="1143000"/>
          </a:xfrm>
        </p:spPr>
        <p:txBody>
          <a:bodyPr>
            <a:normAutofit fontScale="90000"/>
          </a:bodyPr>
          <a:lstStyle/>
          <a:p>
            <a:pPr algn="ctr"/>
            <a:r>
              <a:rPr lang="he-IL" dirty="0"/>
              <a:t>המחלקה </a:t>
            </a:r>
            <a:r>
              <a:rPr lang="en-US" dirty="0" err="1"/>
              <a:t>TypE</a:t>
            </a:r>
            <a:r>
              <a:rPr lang="en-US" dirty="0"/>
              <a:t> </a:t>
            </a:r>
            <a:br>
              <a:rPr lang="he-IL" dirty="0"/>
            </a:br>
            <a:r>
              <a:rPr lang="en-US" dirty="0"/>
              <a:t>(</a:t>
            </a:r>
            <a:r>
              <a:rPr lang="en-US" sz="2400" dirty="0"/>
              <a:t>Reflection, Metadata)</a:t>
            </a:r>
            <a:endParaRPr lang="en-US" dirty="0"/>
          </a:p>
        </p:txBody>
      </p:sp>
      <p:sp>
        <p:nvSpPr>
          <p:cNvPr id="3" name="Content Placeholder 2">
            <a:extLst>
              <a:ext uri="{FF2B5EF4-FFF2-40B4-BE49-F238E27FC236}">
                <a16:creationId xmlns:a16="http://schemas.microsoft.com/office/drawing/2014/main" id="{BC24DC7E-2545-4300-8421-0F7665E587F6}"/>
              </a:ext>
            </a:extLst>
          </p:cNvPr>
          <p:cNvSpPr>
            <a:spLocks noGrp="1"/>
          </p:cNvSpPr>
          <p:nvPr>
            <p:ph idx="1"/>
          </p:nvPr>
        </p:nvSpPr>
        <p:spPr>
          <a:xfrm>
            <a:off x="1881272" y="2282590"/>
            <a:ext cx="7643192" cy="4270067"/>
          </a:xfrm>
        </p:spPr>
        <p:txBody>
          <a:bodyPr>
            <a:normAutofit fontScale="92500"/>
          </a:bodyPr>
          <a:lstStyle/>
          <a:p>
            <a:pPr marL="0" indent="0" fontAlgn="base">
              <a:buNone/>
            </a:pPr>
            <a:r>
              <a:rPr lang="he-IL" sz="1800" b="1" u="sng" dirty="0"/>
              <a:t>המחלקה </a:t>
            </a:r>
            <a:r>
              <a:rPr lang="en-US" sz="1800" b="1" u="sng" dirty="0"/>
              <a:t>Type</a:t>
            </a:r>
            <a:endParaRPr lang="en-US" sz="1800" dirty="0"/>
          </a:p>
          <a:p>
            <a:pPr marL="0" indent="0" fontAlgn="base">
              <a:buNone/>
            </a:pPr>
            <a:r>
              <a:rPr lang="he-IL" sz="1800" dirty="0"/>
              <a:t>מחלקה מיוחדת שתפקידה לייצג את הפרטים </a:t>
            </a:r>
            <a:r>
              <a:rPr lang="en-US" sz="1800" dirty="0"/>
              <a:t>(</a:t>
            </a:r>
            <a:r>
              <a:rPr lang="en-US" sz="1800" b="1" dirty="0"/>
              <a:t>metadata</a:t>
            </a:r>
            <a:r>
              <a:rPr lang="en-US" sz="1800" dirty="0"/>
              <a:t>)</a:t>
            </a:r>
            <a:r>
              <a:rPr lang="he-IL" sz="1800" dirty="0"/>
              <a:t> של טיפוס כלשהו. מחלקה זו מכילה כמאפיינים (וכמתודות) את כל הפרטים שמרכיבים טיפוס כלשהו כגון:</a:t>
            </a:r>
          </a:p>
          <a:p>
            <a:pPr fontAlgn="base"/>
            <a:r>
              <a:rPr lang="he-IL" sz="1800" dirty="0"/>
              <a:t>שם הטיפוס</a:t>
            </a:r>
          </a:p>
          <a:p>
            <a:pPr fontAlgn="base"/>
            <a:r>
              <a:rPr lang="he-IL" sz="1800" dirty="0"/>
              <a:t>ה-</a:t>
            </a:r>
            <a:r>
              <a:rPr lang="en-US" sz="1800" dirty="0"/>
              <a:t> Namespace </a:t>
            </a:r>
            <a:r>
              <a:rPr lang="he-IL" sz="1800" dirty="0"/>
              <a:t>בו הטיפוס נמצא</a:t>
            </a:r>
          </a:p>
          <a:p>
            <a:pPr fontAlgn="base"/>
            <a:r>
              <a:rPr lang="he-IL" sz="1800" dirty="0"/>
              <a:t>האם הוא </a:t>
            </a:r>
            <a:r>
              <a:rPr lang="en-US" sz="1800" dirty="0"/>
              <a:t>public</a:t>
            </a:r>
          </a:p>
          <a:p>
            <a:pPr fontAlgn="base"/>
            <a:r>
              <a:rPr lang="he-IL" sz="1800" dirty="0"/>
              <a:t>איזה מתודות יש לו</a:t>
            </a:r>
          </a:p>
          <a:p>
            <a:pPr fontAlgn="base"/>
            <a:r>
              <a:rPr lang="he-IL" sz="1800" dirty="0"/>
              <a:t>ועוד</a:t>
            </a:r>
          </a:p>
          <a:p>
            <a:pPr marL="0" indent="0" fontAlgn="base">
              <a:buNone/>
            </a:pPr>
            <a:endParaRPr lang="he-IL" sz="1800" dirty="0"/>
          </a:p>
          <a:p>
            <a:pPr marL="0" indent="0" fontAlgn="base">
              <a:buNone/>
            </a:pPr>
            <a:r>
              <a:rPr lang="he-IL" sz="1800" b="1" dirty="0"/>
              <a:t>קיימות 2 דרכים עיקריות ליצירת אובייקט מהמחלקה </a:t>
            </a:r>
            <a:r>
              <a:rPr lang="en-US" sz="1800" b="1" dirty="0"/>
              <a:t>Type</a:t>
            </a:r>
            <a:r>
              <a:rPr lang="he-IL" sz="1800" b="1" dirty="0"/>
              <a:t>:</a:t>
            </a:r>
            <a:endParaRPr lang="en-US" sz="1800" b="1" dirty="0"/>
          </a:p>
          <a:p>
            <a:pPr fontAlgn="base"/>
            <a:r>
              <a:rPr lang="he-IL" sz="1800" dirty="0"/>
              <a:t>הפעלת </a:t>
            </a:r>
            <a:r>
              <a:rPr lang="he-IL" sz="1800" b="1" dirty="0"/>
              <a:t>המתודה</a:t>
            </a:r>
            <a:r>
              <a:rPr lang="en-US" sz="1800" dirty="0"/>
              <a:t> </a:t>
            </a:r>
            <a:r>
              <a:rPr lang="en-US" sz="1800" b="1" dirty="0"/>
              <a:t>GetType()</a:t>
            </a:r>
            <a:r>
              <a:rPr lang="en-US" sz="1800" dirty="0"/>
              <a:t> </a:t>
            </a:r>
            <a:r>
              <a:rPr lang="he-IL" sz="1800" dirty="0"/>
              <a:t>של מחלקת </a:t>
            </a:r>
            <a:r>
              <a:rPr lang="en-US" sz="1800" dirty="0"/>
              <a:t>Object</a:t>
            </a:r>
            <a:r>
              <a:rPr lang="he-IL" sz="1800" dirty="0"/>
              <a:t> על אובייקט קיים. שמחזירה אובייקט מטיפוס </a:t>
            </a:r>
            <a:r>
              <a:rPr lang="en-US" sz="1800" dirty="0"/>
              <a:t>Type</a:t>
            </a:r>
            <a:r>
              <a:rPr lang="he-IL" sz="1800" dirty="0"/>
              <a:t>.</a:t>
            </a:r>
          </a:p>
          <a:p>
            <a:pPr fontAlgn="base"/>
            <a:r>
              <a:rPr lang="he-IL" sz="1800" dirty="0"/>
              <a:t>הפעלת </a:t>
            </a:r>
            <a:r>
              <a:rPr lang="he-IL" sz="1800" b="1" dirty="0"/>
              <a:t>האופרטור</a:t>
            </a:r>
            <a:r>
              <a:rPr lang="en-US" sz="1800" b="1" dirty="0" err="1"/>
              <a:t>typeof</a:t>
            </a:r>
            <a:r>
              <a:rPr lang="en-US" sz="1800" b="1" dirty="0"/>
              <a:t>()</a:t>
            </a:r>
            <a:r>
              <a:rPr lang="en-US" sz="1800" dirty="0"/>
              <a:t> </a:t>
            </a:r>
            <a:r>
              <a:rPr lang="he-IL" sz="1800" dirty="0"/>
              <a:t> על טיפוס - כאשר לא נרצה ליצור אובייקט.</a:t>
            </a:r>
          </a:p>
        </p:txBody>
      </p:sp>
      <p:sp>
        <p:nvSpPr>
          <p:cNvPr id="4" name="Slide Number Placeholder 3">
            <a:extLst>
              <a:ext uri="{FF2B5EF4-FFF2-40B4-BE49-F238E27FC236}">
                <a16:creationId xmlns:a16="http://schemas.microsoft.com/office/drawing/2014/main" id="{E834D759-E4EF-4171-AB5E-E9921E83ABA5}"/>
              </a:ext>
            </a:extLst>
          </p:cNvPr>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236</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7A79082C-2A6E-4A74-8F85-80341B59CE80}"/>
              </a:ext>
            </a:extLst>
          </p:cNvPr>
          <p:cNvSpPr/>
          <p:nvPr/>
        </p:nvSpPr>
        <p:spPr>
          <a:xfrm>
            <a:off x="1881272" y="1340768"/>
            <a:ext cx="7643192"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base"/>
            <a:r>
              <a:rPr lang="en-US" sz="2000" dirty="0">
                <a:solidFill>
                  <a:prstClr val="black"/>
                </a:solidFill>
                <a:latin typeface="Trebuchet MS"/>
              </a:rPr>
              <a:t>.NET</a:t>
            </a:r>
            <a:r>
              <a:rPr lang="he-IL" sz="2000" dirty="0">
                <a:solidFill>
                  <a:prstClr val="black"/>
                </a:solidFill>
                <a:latin typeface="Trebuchet MS"/>
                <a:cs typeface="Gisha" panose="020B0502040204020203" pitchFamily="34" charset="-79"/>
              </a:rPr>
              <a:t> מאפשרת </a:t>
            </a:r>
            <a:r>
              <a:rPr lang="en-US" sz="2000" b="1" dirty="0">
                <a:solidFill>
                  <a:prstClr val="black"/>
                </a:solidFill>
                <a:latin typeface="Trebuchet MS"/>
              </a:rPr>
              <a:t>reflection</a:t>
            </a:r>
            <a:r>
              <a:rPr lang="he-IL" sz="2000" dirty="0">
                <a:solidFill>
                  <a:prstClr val="black"/>
                </a:solidFill>
                <a:latin typeface="Trebuchet MS"/>
                <a:cs typeface="Gisha" panose="020B0502040204020203" pitchFamily="34" charset="-79"/>
              </a:rPr>
              <a:t> כלומר, לחקור את הפורמט של האובייקט </a:t>
            </a:r>
            <a:br>
              <a:rPr lang="en-US" sz="2000" dirty="0">
                <a:solidFill>
                  <a:prstClr val="black"/>
                </a:solidFill>
                <a:latin typeface="Trebuchet MS"/>
              </a:rPr>
            </a:br>
            <a:r>
              <a:rPr lang="he-IL" sz="2000" dirty="0">
                <a:solidFill>
                  <a:prstClr val="black"/>
                </a:solidFill>
                <a:latin typeface="Trebuchet MS"/>
                <a:cs typeface="Gisha" panose="020B0502040204020203" pitchFamily="34" charset="-79"/>
              </a:rPr>
              <a:t>(ה</a:t>
            </a:r>
            <a:r>
              <a:rPr lang="en-US" sz="2000" dirty="0">
                <a:solidFill>
                  <a:prstClr val="black"/>
                </a:solidFill>
                <a:latin typeface="Trebuchet MS"/>
              </a:rPr>
              <a:t>Type </a:t>
            </a:r>
            <a:r>
              <a:rPr lang="he-IL" sz="2000" dirty="0">
                <a:solidFill>
                  <a:prstClr val="black"/>
                </a:solidFill>
                <a:latin typeface="Trebuchet MS"/>
                <a:cs typeface="Gisha" panose="020B0502040204020203" pitchFamily="34" charset="-79"/>
              </a:rPr>
              <a:t> שלו: שדות, מאפיינים, מתודות וכו') בזמן ריצה.</a:t>
            </a:r>
          </a:p>
        </p:txBody>
      </p:sp>
    </p:spTree>
    <p:extLst>
      <p:ext uri="{BB962C8B-B14F-4D97-AF65-F5344CB8AC3E}">
        <p14:creationId xmlns:p14="http://schemas.microsoft.com/office/powerpoint/2010/main" val="40740792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D6D-3C09-4813-B9F8-404FDA859664}"/>
              </a:ext>
            </a:extLst>
          </p:cNvPr>
          <p:cNvSpPr>
            <a:spLocks noGrp="1"/>
          </p:cNvSpPr>
          <p:nvPr>
            <p:ph type="title"/>
          </p:nvPr>
        </p:nvSpPr>
        <p:spPr>
          <a:xfrm>
            <a:off x="1687213" y="139876"/>
            <a:ext cx="3849913" cy="961142"/>
          </a:xfrm>
        </p:spPr>
        <p:txBody>
          <a:bodyPr>
            <a:normAutofit/>
          </a:bodyPr>
          <a:lstStyle/>
          <a:p>
            <a:pPr algn="ctr"/>
            <a:r>
              <a:rPr lang="he-IL" sz="2800" dirty="0"/>
              <a:t>המחלקה </a:t>
            </a:r>
            <a:r>
              <a:rPr lang="en-US" sz="2800" dirty="0" err="1"/>
              <a:t>TypE</a:t>
            </a:r>
            <a:r>
              <a:rPr lang="en-US" sz="2800" dirty="0"/>
              <a:t> </a:t>
            </a:r>
            <a:br>
              <a:rPr lang="he-IL" sz="2800" dirty="0"/>
            </a:br>
            <a:r>
              <a:rPr lang="he-IL" sz="2800" dirty="0"/>
              <a:t>דוגמא</a:t>
            </a:r>
            <a:endParaRPr lang="en-US" sz="2800" dirty="0"/>
          </a:p>
        </p:txBody>
      </p:sp>
      <p:sp>
        <p:nvSpPr>
          <p:cNvPr id="4" name="Slide Number Placeholder 3">
            <a:extLst>
              <a:ext uri="{FF2B5EF4-FFF2-40B4-BE49-F238E27FC236}">
                <a16:creationId xmlns:a16="http://schemas.microsoft.com/office/drawing/2014/main" id="{E834D759-E4EF-4171-AB5E-E9921E83ABA5}"/>
              </a:ext>
            </a:extLst>
          </p:cNvPr>
          <p:cNvSpPr>
            <a:spLocks noGrp="1"/>
          </p:cNvSpPr>
          <p:nvPr>
            <p:ph type="sldNum" sz="quarter" idx="12"/>
          </p:nvPr>
        </p:nvSpPr>
        <p:spPr>
          <a:xfrm>
            <a:off x="8760296" y="6309320"/>
            <a:ext cx="588336" cy="228600"/>
          </a:xfrm>
        </p:spPr>
        <p:txBody>
          <a:bodyPr/>
          <a:lstStyle/>
          <a:p>
            <a:fld id="{1E4D7292-AD41-4745-A56F-5FB7769147B4}" type="slidenum">
              <a:rPr lang="he-IL">
                <a:solidFill>
                  <a:srgbClr val="B13F9A"/>
                </a:solidFill>
                <a:latin typeface="Trebuchet MS"/>
                <a:cs typeface="Gisha" panose="020B0502040204020203" pitchFamily="34" charset="-79"/>
              </a:rPr>
              <a:pPr/>
              <a:t>237</a:t>
            </a:fld>
            <a:endParaRPr lang="he-IL" dirty="0">
              <a:solidFill>
                <a:srgbClr val="B13F9A"/>
              </a:solidFill>
              <a:latin typeface="Trebuchet MS"/>
              <a:cs typeface="Gisha" panose="020B0502040204020203" pitchFamily="34" charset="-79"/>
            </a:endParaRPr>
          </a:p>
        </p:txBody>
      </p:sp>
      <p:sp>
        <p:nvSpPr>
          <p:cNvPr id="6" name="Rectangle 2">
            <a:extLst>
              <a:ext uri="{FF2B5EF4-FFF2-40B4-BE49-F238E27FC236}">
                <a16:creationId xmlns:a16="http://schemas.microsoft.com/office/drawing/2014/main" id="{A82292E0-99DB-486C-9222-96F3BE826B50}"/>
              </a:ext>
            </a:extLst>
          </p:cNvPr>
          <p:cNvSpPr>
            <a:spLocks noGrp="1" noChangeArrowheads="1"/>
          </p:cNvSpPr>
          <p:nvPr>
            <p:ph idx="1"/>
          </p:nvPr>
        </p:nvSpPr>
        <p:spPr bwMode="auto">
          <a:xfrm>
            <a:off x="1775520" y="1101018"/>
            <a:ext cx="6984776" cy="5756982"/>
          </a:xfrm>
          <a:prstGeom prst="rect">
            <a:avLst/>
          </a:prstGeom>
          <a:noFill/>
          <a:ln>
            <a:noFill/>
          </a:ln>
          <a:effectLst/>
        </p:spPr>
        <p:txBody>
          <a:bodyPr vert="horz" wrap="square" lIns="0" tIns="19044" rIns="91440" bIns="117438" numCol="1" anchor="ctr" anchorCtr="0" compatLnSpc="1">
            <a:prstTxWarp prst="textNoShape">
              <a:avLst/>
            </a:prstTxWarp>
            <a:spAutoFit/>
          </a:bodyPr>
          <a:lstStyle/>
          <a:p>
            <a:pPr marL="0" indent="0" algn="l" rtl="0">
              <a:lnSpc>
                <a:spcPts val="216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5;</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Type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GetType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//Type t = </a:t>
            </a:r>
            <a:r>
              <a:rPr lang="en-US" sz="1200" dirty="0" err="1">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typeof</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IsClass</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t.IsClass);</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IsAbstract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t.IsAbstract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IsSealed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t.IsSealed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IsArray</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t.IsArray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IsPublic</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t.IsPublic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IsValueType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t.IsValueType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"Namespace: {0}"</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t.Namespace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nMethods</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System.Reflection.MethodInfo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t.GetMethods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ts val="216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pic>
        <p:nvPicPr>
          <p:cNvPr id="2052" name="Picture 4" descr="×¤×× - Type">
            <a:extLst>
              <a:ext uri="{FF2B5EF4-FFF2-40B4-BE49-F238E27FC236}">
                <a16:creationId xmlns:a16="http://schemas.microsoft.com/office/drawing/2014/main" id="{49AEE691-4546-4047-A91C-DDF028920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8" y="161436"/>
            <a:ext cx="4840836" cy="3267564"/>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41E3DE80-87DC-448F-B947-84D91A1287BE}"/>
              </a:ext>
            </a:extLst>
          </p:cNvPr>
          <p:cNvSpPr/>
          <p:nvPr/>
        </p:nvSpPr>
        <p:spPr>
          <a:xfrm>
            <a:off x="8544272" y="3819710"/>
            <a:ext cx="1744280" cy="1872208"/>
          </a:xfrm>
          <a:prstGeom prst="wedgeRoundRectCallout">
            <a:avLst>
              <a:gd name="adj1" fmla="val -104146"/>
              <a:gd name="adj2" fmla="val 180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שימו לב! שהחקירה כאן היא של </a:t>
            </a:r>
            <a:r>
              <a:rPr lang="he-IL" b="1" dirty="0">
                <a:solidFill>
                  <a:prstClr val="black"/>
                </a:solidFill>
                <a:latin typeface="Trebuchet MS"/>
                <a:cs typeface="Gisha" panose="020B0502040204020203" pitchFamily="34" charset="-79"/>
              </a:rPr>
              <a:t>הטיפוס</a:t>
            </a:r>
            <a:r>
              <a:rPr lang="he-IL" dirty="0">
                <a:solidFill>
                  <a:prstClr val="black"/>
                </a:solidFill>
                <a:latin typeface="Trebuchet MS"/>
                <a:cs typeface="Gisha" panose="020B0502040204020203" pitchFamily="34" charset="-79"/>
              </a:rPr>
              <a:t> </a:t>
            </a:r>
            <a:r>
              <a:rPr lang="he-IL" b="1" dirty="0">
                <a:solidFill>
                  <a:prstClr val="black"/>
                </a:solidFill>
                <a:latin typeface="Trebuchet MS"/>
                <a:cs typeface="Gisha" panose="020B0502040204020203" pitchFamily="34" charset="-79"/>
              </a:rPr>
              <a:t>ולא</a:t>
            </a:r>
            <a:r>
              <a:rPr lang="he-IL" dirty="0">
                <a:solidFill>
                  <a:prstClr val="black"/>
                </a:solidFill>
                <a:latin typeface="Trebuchet MS"/>
                <a:cs typeface="Gisha" panose="020B0502040204020203" pitchFamily="34" charset="-79"/>
              </a:rPr>
              <a:t> של ערכי האובייקט!</a:t>
            </a:r>
            <a:endParaRPr lang="en-US" dirty="0">
              <a:solidFill>
                <a:prstClr val="black"/>
              </a:solidFill>
              <a:latin typeface="Trebuchet MS"/>
            </a:endParaRPr>
          </a:p>
        </p:txBody>
      </p:sp>
    </p:spTree>
    <p:extLst>
      <p:ext uri="{BB962C8B-B14F-4D97-AF65-F5344CB8AC3E}">
        <p14:creationId xmlns:p14="http://schemas.microsoft.com/office/powerpoint/2010/main" val="20658692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727848" y="24626"/>
            <a:ext cx="5218076" cy="698336"/>
          </a:xfrm>
        </p:spPr>
        <p:txBody>
          <a:bodyPr/>
          <a:lstStyle/>
          <a:p>
            <a:r>
              <a:rPr lang="en-US" dirty="0" err="1"/>
              <a:t>tyPEOF</a:t>
            </a:r>
            <a:r>
              <a:rPr lang="en-US" dirty="0"/>
              <a:t>, GETTYPE, IS</a:t>
            </a:r>
            <a:endParaRPr lang="he-IL" dirty="0"/>
          </a:p>
        </p:txBody>
      </p:sp>
      <p:sp>
        <p:nvSpPr>
          <p:cNvPr id="3" name="מציין מיקום תוכן 2"/>
          <p:cNvSpPr>
            <a:spLocks noGrp="1"/>
          </p:cNvSpPr>
          <p:nvPr>
            <p:ph idx="1"/>
          </p:nvPr>
        </p:nvSpPr>
        <p:spPr>
          <a:xfrm>
            <a:off x="4007768" y="5571351"/>
            <a:ext cx="6487536" cy="817346"/>
          </a:xfrm>
          <a:ln/>
        </p:spPr>
        <p:style>
          <a:lnRef idx="2">
            <a:schemeClr val="accent4"/>
          </a:lnRef>
          <a:fillRef idx="1">
            <a:schemeClr val="lt1"/>
          </a:fillRef>
          <a:effectRef idx="0">
            <a:schemeClr val="accent4"/>
          </a:effectRef>
          <a:fontRef idx="minor">
            <a:schemeClr val="dk1"/>
          </a:fontRef>
        </p:style>
        <p:txBody>
          <a:bodyPr>
            <a:normAutofit/>
          </a:bodyPr>
          <a:lstStyle/>
          <a:p>
            <a:pPr marL="0" indent="0">
              <a:buNone/>
            </a:pPr>
            <a:r>
              <a:rPr lang="en-US" sz="1600" b="1" dirty="0"/>
              <a:t>typeof</a:t>
            </a:r>
            <a:r>
              <a:rPr lang="he-IL" sz="1600" b="1" dirty="0"/>
              <a:t> – מחזירה את שם הטיפוס של העצם כפי שמתואר ע"י הקומפיילר</a:t>
            </a:r>
            <a:endParaRPr lang="en-US" sz="1600" b="1" dirty="0"/>
          </a:p>
          <a:p>
            <a:pPr marL="0" indent="0">
              <a:buNone/>
            </a:pPr>
            <a:r>
              <a:rPr lang="en-US" sz="1600" b="1" dirty="0"/>
              <a:t>GetType</a:t>
            </a:r>
            <a:r>
              <a:rPr lang="he-IL" sz="1600" b="1" dirty="0"/>
              <a:t> – מחזירה את שם הטיפוס של העצם בזמן הריצה</a:t>
            </a:r>
          </a:p>
        </p:txBody>
      </p:sp>
      <p:sp>
        <p:nvSpPr>
          <p:cNvPr id="5" name="Rectangle 4"/>
          <p:cNvSpPr/>
          <p:nvPr/>
        </p:nvSpPr>
        <p:spPr>
          <a:xfrm>
            <a:off x="1696696" y="208821"/>
            <a:ext cx="7279624" cy="6325065"/>
          </a:xfrm>
          <a:prstGeom prst="rect">
            <a:avLst/>
          </a:prstGeom>
        </p:spPr>
        <p:txBody>
          <a:bodyPr wrap="square">
            <a:spAutoFit/>
          </a:bodyPr>
          <a:lstStyle/>
          <a:p>
            <a:pPr algn="l" rtl="0">
              <a:lnSpc>
                <a:spcPct val="115000"/>
              </a:lnSpc>
            </a:pPr>
            <a:r>
              <a:rPr lang="en-US" sz="1400" b="1" dirty="0">
                <a:solidFill>
                  <a:srgbClr val="0000FF"/>
                </a:solidFill>
                <a:highlight>
                  <a:srgbClr val="FFFFFF"/>
                </a:highlight>
                <a:latin typeface="Consolas"/>
                <a:ea typeface="Calibri"/>
                <a:cs typeface="Arial"/>
              </a:rPr>
              <a:t>namespace</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ExType</a:t>
            </a:r>
            <a:endParaRPr lang="en-US" b="1"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 {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 : </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 {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Program</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PrintTypes</a:t>
            </a:r>
            <a:r>
              <a:rPr lang="en-US" sz="1400" dirty="0">
                <a:solidFill>
                  <a:srgbClr val="000000"/>
                </a:solidFill>
                <a:highlight>
                  <a:srgbClr val="FFFFFF"/>
                </a:highlight>
                <a:latin typeface="Consolas"/>
                <a:ea typeface="Calibri"/>
                <a:cs typeface="Arial"/>
              </a:rPr>
              <a:t>(</a:t>
            </a:r>
            <a:r>
              <a:rPr lang="en-US" sz="1400" b="1" dirty="0">
                <a:solidFill>
                  <a:srgbClr val="2B91AF"/>
                </a:solidFill>
                <a:highlight>
                  <a:srgbClr val="FFFFFF"/>
                </a:highlight>
                <a:latin typeface="Consolas"/>
                <a:ea typeface="Calibri"/>
                <a:cs typeface="Arial"/>
              </a:rPr>
              <a:t>Animal</a:t>
            </a:r>
            <a:r>
              <a:rPr lang="en-US" sz="1400" b="1" dirty="0">
                <a:solidFill>
                  <a:srgbClr val="000000"/>
                </a:solidFill>
                <a:highlight>
                  <a:srgbClr val="FFFFFF"/>
                </a:highlight>
                <a:latin typeface="Consolas"/>
                <a:ea typeface="Calibri"/>
                <a:cs typeface="Arial"/>
              </a:rPr>
              <a:t> a</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ExType.Dog</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ExType.Animal</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a:t>
            </a:r>
            <a:r>
              <a:rPr lang="en-US" sz="1400" dirty="0" err="1">
                <a:solidFill>
                  <a:srgbClr val="008000"/>
                </a:solidFill>
                <a:highlight>
                  <a:srgbClr val="FFFFFF"/>
                </a:highlight>
                <a:latin typeface="Consolas"/>
                <a:ea typeface="Calibri"/>
                <a:cs typeface="Arial"/>
              </a:rPr>
              <a:t>ExType.Dog</a:t>
            </a:r>
            <a:endParaRPr lang="en-US" dirty="0">
              <a:solidFill>
                <a:prstClr val="black"/>
              </a:solidFill>
              <a:highlight>
                <a:srgbClr val="FFFFFF"/>
              </a:highlight>
              <a:latin typeface="Calibri"/>
              <a:ea typeface="Calibri"/>
              <a:cs typeface="Arial"/>
            </a:endParaRPr>
          </a:p>
          <a:p>
            <a:pPr algn="l" rtl="0">
              <a:lnSpc>
                <a:spcPct val="115000"/>
              </a:lnSpc>
            </a:pPr>
            <a:r>
              <a:rPr lang="en-US" dirty="0">
                <a:solidFill>
                  <a:srgbClr val="2B91AF"/>
                </a:solidFill>
                <a:highlight>
                  <a:srgbClr val="FFFFFF"/>
                </a:highlight>
                <a:latin typeface="Calibri"/>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Animal</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//False </a:t>
            </a:r>
            <a:endParaRPr lang="en-US" dirty="0">
              <a:solidFill>
                <a:prstClr val="black"/>
              </a:solidFill>
              <a:latin typeface="Calibri"/>
              <a:ea typeface="Calibri"/>
              <a:cs typeface="Arial"/>
            </a:endParaRPr>
          </a:p>
          <a:p>
            <a:pPr algn="l" rtl="0">
              <a:lnSpc>
                <a:spcPct val="115000"/>
              </a:lnSpc>
            </a:pPr>
            <a:r>
              <a:rPr lang="en-US" sz="1600" b="1" dirty="0">
                <a:solidFill>
                  <a:srgbClr val="000000"/>
                </a:solidFill>
                <a:highlight>
                  <a:srgbClr val="FFFFFF"/>
                </a:highlight>
                <a:latin typeface="Consolas"/>
                <a:ea typeface="Calibri"/>
                <a:cs typeface="Arial"/>
              </a:rPr>
              <a:t>          </a:t>
            </a:r>
            <a:r>
              <a:rPr lang="en-US" sz="1600" b="1" dirty="0" err="1">
                <a:solidFill>
                  <a:srgbClr val="2B91AF"/>
                </a:solidFill>
                <a:highlight>
                  <a:srgbClr val="FFFFFF"/>
                </a:highlight>
                <a:latin typeface="Consolas"/>
                <a:ea typeface="Calibri"/>
                <a:cs typeface="Arial"/>
              </a:rPr>
              <a:t>Console</a:t>
            </a:r>
            <a:r>
              <a:rPr lang="en-US" sz="1600" b="1" dirty="0" err="1">
                <a:solidFill>
                  <a:srgbClr val="000000"/>
                </a:solidFill>
                <a:highlight>
                  <a:srgbClr val="FFFFFF"/>
                </a:highlight>
                <a:latin typeface="Consolas"/>
                <a:ea typeface="Calibri"/>
                <a:cs typeface="Arial"/>
              </a:rPr>
              <a:t>.WriteLine</a:t>
            </a:r>
            <a:r>
              <a:rPr lang="en-US" sz="1600" b="1" dirty="0">
                <a:solidFill>
                  <a:srgbClr val="000000"/>
                </a:solidFill>
                <a:highlight>
                  <a:srgbClr val="FFFFFF"/>
                </a:highlight>
                <a:latin typeface="Consolas"/>
                <a:ea typeface="Calibri"/>
                <a:cs typeface="Arial"/>
              </a:rPr>
              <a:t>(a </a:t>
            </a:r>
            <a:r>
              <a:rPr lang="en-US" sz="1600" b="1" dirty="0">
                <a:solidFill>
                  <a:srgbClr val="0000FF"/>
                </a:solidFill>
                <a:highlight>
                  <a:srgbClr val="FFFFFF"/>
                </a:highlight>
                <a:latin typeface="Consolas"/>
                <a:ea typeface="Calibri"/>
                <a:cs typeface="Arial"/>
              </a:rPr>
              <a:t>is</a:t>
            </a:r>
            <a:r>
              <a:rPr lang="en-US" sz="1600" b="1" dirty="0">
                <a:solidFill>
                  <a:srgbClr val="000000"/>
                </a:solidFill>
                <a:highlight>
                  <a:srgbClr val="FFFFFF"/>
                </a:highlight>
                <a:latin typeface="Consolas"/>
                <a:ea typeface="Calibri"/>
                <a:cs typeface="Arial"/>
              </a:rPr>
              <a:t> </a:t>
            </a:r>
            <a:r>
              <a:rPr lang="en-US" sz="1600" b="1" dirty="0">
                <a:solidFill>
                  <a:srgbClr val="2B91AF"/>
                </a:solidFill>
                <a:highlight>
                  <a:srgbClr val="FFFFFF"/>
                </a:highlight>
                <a:latin typeface="Consolas"/>
                <a:ea typeface="Calibri"/>
                <a:cs typeface="Arial"/>
              </a:rPr>
              <a:t>Animal</a:t>
            </a:r>
            <a:r>
              <a:rPr lang="en-US" sz="1600" b="1" dirty="0">
                <a:solidFill>
                  <a:srgbClr val="000000"/>
                </a:solidFill>
                <a:highlight>
                  <a:srgbClr val="FFFFFF"/>
                </a:highlight>
                <a:latin typeface="Consolas"/>
                <a:ea typeface="Calibri"/>
                <a:cs typeface="Arial"/>
              </a:rPr>
              <a:t>);</a:t>
            </a:r>
            <a:r>
              <a:rPr lang="en-US" sz="1600" b="1" dirty="0">
                <a:solidFill>
                  <a:srgbClr val="008000"/>
                </a:solidFill>
                <a:highlight>
                  <a:srgbClr val="FFFFFF"/>
                </a:highlight>
                <a:latin typeface="Consolas"/>
                <a:ea typeface="Calibri"/>
                <a:cs typeface="Arial"/>
              </a:rPr>
              <a:t>//True </a:t>
            </a:r>
            <a:endParaRPr lang="en-US" sz="2000" b="1"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.WriteLine</a:t>
            </a:r>
            <a:r>
              <a:rPr lang="en-US" sz="1400" dirty="0">
                <a:solidFill>
                  <a:srgbClr val="000000"/>
                </a:solidFill>
                <a:highlight>
                  <a:srgbClr val="FFFFFF"/>
                </a:highlight>
                <a:latin typeface="Consolas"/>
                <a:ea typeface="Calibri"/>
                <a:cs typeface="Arial"/>
              </a:rPr>
              <a:t>(</a:t>
            </a:r>
            <a:r>
              <a:rPr lang="en-US" sz="1400" dirty="0" err="1">
                <a:solidFill>
                  <a:srgbClr val="000000"/>
                </a:solidFill>
                <a:highlight>
                  <a:srgbClr val="FFFFFF"/>
                </a:highlight>
                <a:latin typeface="Consolas"/>
                <a:ea typeface="Calibri"/>
                <a:cs typeface="Arial"/>
              </a:rPr>
              <a:t>a.GetType</a:t>
            </a:r>
            <a:r>
              <a:rPr lang="en-US" sz="1400" dirty="0">
                <a:solidFill>
                  <a:srgbClr val="000000"/>
                </a:solidFill>
                <a:highlight>
                  <a:srgbClr val="FFFFFF"/>
                </a:highlight>
                <a:latin typeface="Consolas"/>
                <a:ea typeface="Calibri"/>
                <a:cs typeface="Arial"/>
              </a:rPr>
              <a:t>() == </a:t>
            </a:r>
            <a:r>
              <a:rPr lang="en-US" sz="1400" dirty="0">
                <a:solidFill>
                  <a:srgbClr val="0000FF"/>
                </a:solidFill>
                <a:highlight>
                  <a:srgbClr val="FFFFFF"/>
                </a:highlight>
                <a:latin typeface="Consolas"/>
                <a:ea typeface="Calibri"/>
                <a:cs typeface="Arial"/>
              </a:rPr>
              <a:t>typeof</a:t>
            </a:r>
            <a:r>
              <a:rPr lang="en-US" sz="1400" dirty="0">
                <a:solidFill>
                  <a:srgbClr val="000000"/>
                </a:solidFill>
                <a:highlight>
                  <a:srgbClr val="FFFFFF"/>
                </a:highlight>
                <a:latin typeface="Consolas"/>
                <a:ea typeface="Calibri"/>
                <a:cs typeface="Arial"/>
              </a:rPr>
              <a:t>(</a:t>
            </a:r>
            <a:r>
              <a:rPr lang="en-US" sz="1400" dirty="0">
                <a:solidFill>
                  <a:srgbClr val="2B91AF"/>
                </a:solidFill>
                <a:highlight>
                  <a:srgbClr val="FFFFFF"/>
                </a:highlight>
                <a:latin typeface="Consolas"/>
                <a:ea typeface="Calibri"/>
                <a:cs typeface="Arial"/>
              </a:rPr>
              <a:t>Dog</a:t>
            </a:r>
            <a:r>
              <a:rPr lang="en-US" sz="1400" dirty="0">
                <a:solidFill>
                  <a:srgbClr val="000000"/>
                </a:solidFill>
                <a:highlight>
                  <a:srgbClr val="FFFFFF"/>
                </a:highlight>
                <a:latin typeface="Consolas"/>
                <a:ea typeface="Calibri"/>
                <a:cs typeface="Arial"/>
              </a:rPr>
              <a:t>));</a:t>
            </a:r>
            <a:r>
              <a:rPr lang="en-US" sz="1400" dirty="0">
                <a:solidFill>
                  <a:srgbClr val="008000"/>
                </a:solidFill>
                <a:highlight>
                  <a:srgbClr val="FFFFFF"/>
                </a:highlight>
                <a:latin typeface="Consolas"/>
                <a:ea typeface="Calibri"/>
                <a:cs typeface="Arial"/>
              </a:rPr>
              <a:t>//True</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p>
          <a:p>
            <a:pPr algn="l" rtl="0">
              <a:lnSpc>
                <a:spcPct val="115000"/>
              </a:lnSpc>
            </a:pPr>
            <a:r>
              <a:rPr lang="en-US" sz="1400"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Dog</a:t>
            </a:r>
            <a:r>
              <a:rPr lang="en-US" sz="1400" b="1" dirty="0">
                <a:solidFill>
                  <a:srgbClr val="000000"/>
                </a:solidFill>
                <a:highlight>
                  <a:srgbClr val="FFFFFF"/>
                </a:highlight>
                <a:latin typeface="Consolas"/>
                <a:ea typeface="Calibri"/>
                <a:cs typeface="Arial"/>
              </a:rPr>
              <a:t> spot = </a:t>
            </a:r>
            <a:r>
              <a:rPr lang="en-US" sz="1400" b="1" dirty="0">
                <a:solidFill>
                  <a:srgbClr val="0000FF"/>
                </a:solidFill>
                <a:highlight>
                  <a:srgbClr val="FFFFFF"/>
                </a:highlight>
                <a:latin typeface="Consolas"/>
                <a:ea typeface="Calibri"/>
                <a:cs typeface="Arial"/>
              </a:rPr>
              <a:t>new</a:t>
            </a: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Dog</a:t>
            </a:r>
            <a:r>
              <a:rPr lang="en-US" sz="1400" b="1" dirty="0">
                <a:solidFill>
                  <a:srgbClr val="000000"/>
                </a:solidFill>
                <a:highlight>
                  <a:srgbClr val="FFFFFF"/>
                </a:highlight>
                <a:latin typeface="Consolas"/>
                <a:ea typeface="Calibri"/>
                <a:cs typeface="Arial"/>
              </a:rPr>
              <a:t>();</a:t>
            </a:r>
          </a:p>
          <a:p>
            <a:pPr algn="l" rtl="0">
              <a:lnSpc>
                <a:spcPct val="115000"/>
              </a:lnSpc>
            </a:pP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PrintTypes</a:t>
            </a:r>
            <a:r>
              <a:rPr lang="en-US" sz="1400" b="1" dirty="0">
                <a:solidFill>
                  <a:srgbClr val="000000"/>
                </a:solidFill>
                <a:highlight>
                  <a:srgbClr val="FFFFFF"/>
                </a:highlight>
                <a:latin typeface="Consolas"/>
                <a:ea typeface="Calibri"/>
                <a:cs typeface="Arial"/>
              </a:rPr>
              <a:t>(spot);</a:t>
            </a: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p>
          <a:p>
            <a:pPr algn="l" rtl="0">
              <a:lnSpc>
                <a:spcPct val="115000"/>
              </a:lnSpc>
              <a:spcAft>
                <a:spcPts val="1000"/>
              </a:spcAft>
            </a:pPr>
            <a:endParaRPr lang="en-US" dirty="0">
              <a:solidFill>
                <a:prstClr val="black"/>
              </a:solidFill>
              <a:latin typeface="Calibri"/>
              <a:ea typeface="Calibri"/>
              <a:cs typeface="Arial"/>
            </a:endParaRP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238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6704644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770344"/>
          </a:xfrm>
        </p:spPr>
        <p:txBody>
          <a:bodyPr>
            <a:normAutofit/>
          </a:bodyPr>
          <a:lstStyle/>
          <a:p>
            <a:pPr algn="ctr"/>
            <a:r>
              <a:rPr lang="he-IL" sz="4000" dirty="0"/>
              <a:t>האופרטור</a:t>
            </a:r>
            <a:r>
              <a:rPr lang="en-US" sz="4000" cap="none" dirty="0"/>
              <a:t>AS  </a:t>
            </a:r>
            <a:endParaRPr lang="he-IL" sz="4000" cap="none" dirty="0"/>
          </a:p>
        </p:txBody>
      </p:sp>
      <p:sp>
        <p:nvSpPr>
          <p:cNvPr id="3" name="מציין מיקום תוכן 2"/>
          <p:cNvSpPr>
            <a:spLocks noGrp="1"/>
          </p:cNvSpPr>
          <p:nvPr>
            <p:ph idx="1"/>
          </p:nvPr>
        </p:nvSpPr>
        <p:spPr>
          <a:xfrm>
            <a:off x="1801974" y="1065580"/>
            <a:ext cx="7723956" cy="3024337"/>
          </a:xfrm>
        </p:spPr>
        <p:txBody>
          <a:bodyPr>
            <a:normAutofit fontScale="92500" lnSpcReduction="10000"/>
          </a:bodyPr>
          <a:lstStyle/>
          <a:p>
            <a:pPr marL="0" indent="0" algn="ctr">
              <a:buNone/>
            </a:pPr>
            <a:r>
              <a:rPr lang="en-US" sz="2800" dirty="0"/>
              <a:t>&lt;expression&gt; </a:t>
            </a:r>
            <a:r>
              <a:rPr lang="en-US" sz="2800" b="1" dirty="0"/>
              <a:t>As</a:t>
            </a:r>
            <a:r>
              <a:rPr lang="en-US" sz="2800" dirty="0"/>
              <a:t> &lt;type&gt;</a:t>
            </a:r>
            <a:endParaRPr lang="he-IL" sz="2800" dirty="0"/>
          </a:p>
          <a:p>
            <a:r>
              <a:rPr lang="en-US" sz="1800" dirty="0"/>
              <a:t>As</a:t>
            </a:r>
            <a:r>
              <a:rPr lang="he-IL" sz="1800" b="1" dirty="0"/>
              <a:t> דומה ל </a:t>
            </a:r>
            <a:r>
              <a:rPr lang="en-US" sz="1800" b="1" dirty="0"/>
              <a:t>is</a:t>
            </a:r>
            <a:r>
              <a:rPr lang="he-IL" sz="1800" b="1" dirty="0"/>
              <a:t> בבדיקה</a:t>
            </a:r>
            <a:r>
              <a:rPr lang="he-IL" sz="1800" dirty="0"/>
              <a:t>, </a:t>
            </a:r>
            <a:r>
              <a:rPr lang="he-IL" sz="1800" b="1" dirty="0"/>
              <a:t>אבל</a:t>
            </a:r>
            <a:r>
              <a:rPr lang="he-IL" sz="1800" dirty="0"/>
              <a:t> כאשר האובייקט מתאים לטיפוס הוא מחזיר </a:t>
            </a:r>
            <a:r>
              <a:rPr lang="en-US" sz="1800" dirty="0"/>
              <a:t>reference </a:t>
            </a:r>
            <a:r>
              <a:rPr lang="he-IL" sz="1800" dirty="0"/>
              <a:t> לאובייקט (לחלק ה </a:t>
            </a:r>
            <a:r>
              <a:rPr lang="en-US" sz="1800" dirty="0"/>
              <a:t>type</a:t>
            </a:r>
            <a:r>
              <a:rPr lang="he-IL" sz="1800" dirty="0"/>
              <a:t> של האובייקט) וכאשר אינו מתאים , הוא מחזיר </a:t>
            </a:r>
            <a:r>
              <a:rPr lang="en-US" sz="1800" dirty="0"/>
              <a:t>null</a:t>
            </a:r>
            <a:r>
              <a:rPr lang="he-IL" sz="1800" dirty="0"/>
              <a:t>.</a:t>
            </a:r>
          </a:p>
          <a:p>
            <a:r>
              <a:rPr lang="he-IL" sz="1800" dirty="0"/>
              <a:t>נועד להמרת הפניה מסוג מסויים להפניה מסוג אחר (בתנאי שזה אפשרי)</a:t>
            </a:r>
            <a:endParaRPr lang="en-US" sz="1800" dirty="0"/>
          </a:p>
          <a:p>
            <a:pPr marL="0" indent="0" algn="l" rtl="0">
              <a:buNone/>
            </a:pPr>
            <a:endParaRPr lang="en-US" sz="1800" dirty="0"/>
          </a:p>
          <a:p>
            <a:pPr marL="0" indent="0" algn="l" rtl="0">
              <a:buNone/>
            </a:pPr>
            <a:r>
              <a:rPr lang="en-US" sz="1800" dirty="0"/>
              <a:t>if (&lt;expression&gt; </a:t>
            </a:r>
            <a:r>
              <a:rPr lang="en-US" sz="1800" b="1" dirty="0"/>
              <a:t>is</a:t>
            </a:r>
            <a:r>
              <a:rPr lang="en-US" sz="1800" dirty="0"/>
              <a:t> &lt;type&gt;)</a:t>
            </a:r>
          </a:p>
          <a:p>
            <a:pPr marL="0" indent="0" algn="l" rtl="0">
              <a:buNone/>
            </a:pPr>
            <a:r>
              <a:rPr lang="en-US" sz="1800" dirty="0"/>
              <a:t>	return reference to the ‘type’ part of the object (expression);</a:t>
            </a:r>
          </a:p>
          <a:p>
            <a:pPr marL="0" indent="0" algn="l" rtl="0">
              <a:buNone/>
            </a:pPr>
            <a:r>
              <a:rPr lang="en-US" sz="1800" dirty="0"/>
              <a:t>else</a:t>
            </a:r>
          </a:p>
          <a:p>
            <a:pPr marL="0" indent="0" algn="l" rtl="0">
              <a:buNone/>
            </a:pPr>
            <a:r>
              <a:rPr lang="en-US" sz="1800" dirty="0"/>
              <a:t>	return null;</a:t>
            </a:r>
          </a:p>
          <a:p>
            <a:pPr marL="0" indent="0" algn="l" rtl="0">
              <a:buNone/>
            </a:pPr>
            <a:endParaRPr lang="he-IL" sz="1800" dirty="0"/>
          </a:p>
          <a:p>
            <a:pPr marL="0" indent="0" algn="l" rtl="0">
              <a:buNone/>
            </a:pPr>
            <a:endParaRPr lang="he-IL" sz="1800" dirty="0"/>
          </a:p>
        </p:txBody>
      </p:sp>
      <p:sp>
        <p:nvSpPr>
          <p:cNvPr id="5" name="Rectangle 4"/>
          <p:cNvSpPr/>
          <p:nvPr/>
        </p:nvSpPr>
        <p:spPr>
          <a:xfrm>
            <a:off x="1900436" y="4010793"/>
            <a:ext cx="7527032" cy="258833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15000"/>
              </a:lnSpc>
            </a:pP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grandfather</a:t>
            </a:r>
            <a:r>
              <a:rPr lang="en-US" sz="1400" dirty="0">
                <a:solidFill>
                  <a:srgbClr val="000000"/>
                </a:solidFill>
                <a:highlight>
                  <a:srgbClr val="FFFFFF"/>
                </a:highlight>
                <a:latin typeface="Consolas"/>
                <a:ea typeface="Calibri"/>
                <a:cs typeface="Arial"/>
              </a:rPr>
              <a:t> g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f =  g </a:t>
            </a:r>
            <a:r>
              <a:rPr lang="en-US" sz="1400" dirty="0">
                <a:solidFill>
                  <a:srgbClr val="0000FF"/>
                </a:solidFill>
                <a:highlight>
                  <a:srgbClr val="FFFFFF"/>
                </a:highlight>
                <a:latin typeface="Consolas"/>
                <a:ea typeface="Calibri"/>
                <a:cs typeface="Arial"/>
              </a:rPr>
              <a:t>as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father</a:t>
            </a:r>
            <a:r>
              <a:rPr lang="en-US" sz="1400" dirty="0">
                <a:solidFill>
                  <a:srgbClr val="000000"/>
                </a:solidFill>
                <a:highlight>
                  <a:srgbClr val="FFFFFF"/>
                </a:highlight>
                <a:latin typeface="Consolas"/>
                <a:ea typeface="Calibri"/>
                <a:cs typeface="Arial"/>
              </a:rPr>
              <a:t>; 	</a:t>
            </a:r>
            <a:r>
              <a:rPr lang="en-US" sz="1400" dirty="0">
                <a:solidFill>
                  <a:srgbClr val="00B050"/>
                </a:solidFill>
                <a:highlight>
                  <a:srgbClr val="FFFFFF"/>
                </a:highlight>
                <a:latin typeface="Consolas"/>
                <a:ea typeface="Calibri"/>
                <a:cs typeface="Arial"/>
              </a:rPr>
              <a:t>//instead of using casting</a:t>
            </a:r>
          </a:p>
          <a:p>
            <a:pPr algn="l" rtl="0">
              <a:lnSpc>
                <a:spcPct val="115000"/>
              </a:lnSpc>
            </a:pPr>
            <a:r>
              <a:rPr lang="en-US" sz="1400" dirty="0">
                <a:solidFill>
                  <a:srgbClr val="00B050"/>
                </a:solidFill>
                <a:highlight>
                  <a:srgbClr val="FFFFFF"/>
                </a:highlight>
                <a:latin typeface="Consolas"/>
                <a:ea typeface="Calibri"/>
                <a:cs typeface="Arial"/>
              </a:rPr>
              <a:t>				</a:t>
            </a:r>
            <a:r>
              <a:rPr lang="en-US" sz="1400" b="1" dirty="0">
                <a:solidFill>
                  <a:srgbClr val="00B050"/>
                </a:solidFill>
                <a:highlight>
                  <a:srgbClr val="FFFFFF"/>
                </a:highlight>
                <a:latin typeface="Consolas"/>
                <a:ea typeface="Calibri"/>
                <a:cs typeface="Arial"/>
              </a:rPr>
              <a:t>//father f = (father) g;</a:t>
            </a:r>
          </a:p>
          <a:p>
            <a:pPr algn="l" rtl="0">
              <a:lnSpc>
                <a:spcPct val="115000"/>
              </a:lnSpc>
            </a:pPr>
            <a:r>
              <a:rPr lang="en-US" sz="1400" dirty="0">
                <a:solidFill>
                  <a:srgbClr val="00B050"/>
                </a:solidFill>
                <a:highlight>
                  <a:srgbClr val="FFFFFF"/>
                </a:highlight>
                <a:latin typeface="Consolas"/>
                <a:ea typeface="Calibri"/>
                <a:cs typeface="Arial"/>
              </a:rPr>
              <a:t>				</a:t>
            </a:r>
            <a:r>
              <a:rPr lang="en-US" sz="1400" b="1" dirty="0">
                <a:solidFill>
                  <a:srgbClr val="00B050"/>
                </a:solidFill>
                <a:highlight>
                  <a:srgbClr val="FFFFFF"/>
                </a:highlight>
                <a:latin typeface="Consolas"/>
                <a:ea typeface="Calibri"/>
                <a:cs typeface="Arial"/>
              </a:rPr>
              <a:t>//casting can cause run time error</a:t>
            </a:r>
          </a:p>
          <a:p>
            <a:pPr algn="l" rtl="0">
              <a:lnSpc>
                <a:spcPct val="115000"/>
              </a:lnSpc>
            </a:pPr>
            <a:r>
              <a:rPr lang="en-US" sz="1400" dirty="0">
                <a:solidFill>
                  <a:srgbClr val="00B050"/>
                </a:solidFill>
                <a:highlight>
                  <a:srgbClr val="FFFFFF"/>
                </a:highlight>
                <a:latin typeface="Consolas"/>
                <a:ea typeface="Calibri"/>
                <a:cs typeface="Arial"/>
              </a:rPr>
              <a:t>				//(if g is not actually a father)</a:t>
            </a:r>
          </a:p>
          <a:p>
            <a:pPr algn="l" rtl="0">
              <a:lnSpc>
                <a:spcPct val="115000"/>
              </a:lnSpc>
            </a:pPr>
            <a:r>
              <a:rPr lang="en-US" sz="1400" dirty="0">
                <a:solidFill>
                  <a:srgbClr val="00B050"/>
                </a:solidFill>
                <a:highlight>
                  <a:srgbClr val="FFFFFF"/>
                </a:highlight>
                <a:latin typeface="Consolas"/>
                <a:ea typeface="Calibri"/>
                <a:cs typeface="Arial"/>
              </a:rPr>
              <a:t>				</a:t>
            </a:r>
            <a:r>
              <a:rPr lang="en-US" sz="1400" b="1" dirty="0">
                <a:solidFill>
                  <a:srgbClr val="00B050"/>
                </a:solidFill>
                <a:highlight>
                  <a:srgbClr val="FFFFFF"/>
                </a:highlight>
                <a:latin typeface="Consolas"/>
                <a:ea typeface="Calibri"/>
                <a:cs typeface="Arial"/>
              </a:rPr>
              <a:t>//And casting is expensive</a:t>
            </a: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s =   g </a:t>
            </a:r>
            <a:r>
              <a:rPr lang="en-US" sz="1400" dirty="0">
                <a:solidFill>
                  <a:srgbClr val="0000FF"/>
                </a:solidFill>
                <a:highlight>
                  <a:srgbClr val="FFFFFF"/>
                </a:highlight>
                <a:latin typeface="Consolas"/>
                <a:ea typeface="Calibri"/>
                <a:cs typeface="Arial"/>
              </a:rPr>
              <a:t>as</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son</a:t>
            </a:r>
            <a:r>
              <a:rPr lang="en-US" sz="1400" dirty="0">
                <a:solidFill>
                  <a:srgbClr val="000000"/>
                </a:solidFill>
                <a:highlight>
                  <a:srgbClr val="FFFFFF"/>
                </a:highlight>
                <a:latin typeface="Consolas"/>
                <a:ea typeface="Calibri"/>
                <a:cs typeface="Arial"/>
              </a:rPr>
              <a:t>; 		</a:t>
            </a:r>
            <a:r>
              <a:rPr lang="en-US" sz="1400" dirty="0">
                <a:solidFill>
                  <a:srgbClr val="00B050"/>
                </a:solidFill>
                <a:highlight>
                  <a:srgbClr val="FFFFFF"/>
                </a:highlight>
                <a:latin typeface="Consolas"/>
                <a:cs typeface="Arial"/>
              </a:rPr>
              <a:t>//null</a:t>
            </a: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239</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496A3FA2-F6A4-4EF1-B3B7-A875E7AB4B5F}"/>
              </a:ext>
            </a:extLst>
          </p:cNvPr>
          <p:cNvSpPr/>
          <p:nvPr/>
        </p:nvSpPr>
        <p:spPr>
          <a:xfrm>
            <a:off x="8472264" y="3455741"/>
            <a:ext cx="1751316"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Ex91</a:t>
            </a:r>
            <a:endParaRPr lang="he-IL" dirty="0">
              <a:solidFill>
                <a:prstClr val="black"/>
              </a:solidFill>
              <a:latin typeface="Calibri"/>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EE80374E-1D0F-4A13-8747-66A55044160F}"/>
              </a:ext>
            </a:extLst>
          </p:cNvPr>
          <p:cNvSpPr/>
          <p:nvPr/>
        </p:nvSpPr>
        <p:spPr>
          <a:xfrm>
            <a:off x="8976320" y="4151044"/>
            <a:ext cx="1485714" cy="795652"/>
          </a:xfrm>
          <a:prstGeom prst="wedgeRoundRectCallout">
            <a:avLst>
              <a:gd name="adj1" fmla="val -103262"/>
              <a:gd name="adj2" fmla="val 8999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הערה חשובה!!!</a:t>
            </a:r>
            <a:endParaRPr lang="en-US" b="1" dirty="0">
              <a:solidFill>
                <a:prstClr val="black"/>
              </a:solidFill>
              <a:latin typeface="Trebuchet MS"/>
            </a:endParaRPr>
          </a:p>
        </p:txBody>
      </p:sp>
    </p:spTree>
    <p:extLst>
      <p:ext uri="{BB962C8B-B14F-4D97-AF65-F5344CB8AC3E}">
        <p14:creationId xmlns:p14="http://schemas.microsoft.com/office/powerpoint/2010/main" val="287545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906055" y="181300"/>
            <a:ext cx="8136904" cy="583405"/>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3600" dirty="0">
                <a:solidFill>
                  <a:srgbClr val="AC66BB">
                    <a:lumMod val="75000"/>
                  </a:srgbClr>
                </a:solidFill>
                <a:latin typeface="Trebuchet MS"/>
              </a:rPr>
              <a:t>CTS - Common Type System</a:t>
            </a:r>
            <a:endParaRPr lang="he-IL" sz="3600" dirty="0">
              <a:solidFill>
                <a:srgbClr val="AC66BB">
                  <a:lumMod val="75000"/>
                </a:srgbClr>
              </a:solidFill>
              <a:latin typeface="Trebuchet MS"/>
              <a:cs typeface="Gisha" panose="020B0502040204020203" pitchFamily="34" charset="-79"/>
            </a:endParaRPr>
          </a:p>
        </p:txBody>
      </p:sp>
      <p:sp>
        <p:nvSpPr>
          <p:cNvPr id="2" name="Rectangle 1"/>
          <p:cNvSpPr/>
          <p:nvPr/>
        </p:nvSpPr>
        <p:spPr>
          <a:xfrm>
            <a:off x="1645286" y="848904"/>
            <a:ext cx="8136904" cy="338554"/>
          </a:xfrm>
          <a:prstGeom prst="rect">
            <a:avLst/>
          </a:prstGeom>
        </p:spPr>
        <p:txBody>
          <a:bodyPr wrap="square">
            <a:spAutoFit/>
          </a:bodyPr>
          <a:lstStyle/>
          <a:p>
            <a:pPr algn="ctr"/>
            <a:r>
              <a:rPr lang="he-IL" sz="1600" b="1" dirty="0">
                <a:solidFill>
                  <a:prstClr val="black"/>
                </a:solidFill>
                <a:latin typeface="Trebuchet MS"/>
                <a:cs typeface="Gisha" panose="020B0502040204020203" pitchFamily="34" charset="-79"/>
              </a:rPr>
              <a:t>שמות הטיפוסים בכל שפה מוגדרים קצת אחרת אך בסופו של דבר מתורגמים ל </a:t>
            </a:r>
            <a:r>
              <a:rPr lang="en-US" sz="1600" b="1" dirty="0" err="1">
                <a:solidFill>
                  <a:prstClr val="black"/>
                </a:solidFill>
                <a:latin typeface="Trebuchet MS"/>
              </a:rPr>
              <a:t>.Net</a:t>
            </a:r>
            <a:r>
              <a:rPr lang="en-US" sz="1600" b="1" dirty="0">
                <a:solidFill>
                  <a:prstClr val="black"/>
                </a:solidFill>
                <a:latin typeface="Trebuchet MS"/>
              </a:rPr>
              <a:t> Type</a:t>
            </a:r>
            <a:endParaRPr lang="he-IL" sz="1600" b="1" dirty="0">
              <a:solidFill>
                <a:prstClr val="black"/>
              </a:solidFill>
              <a:latin typeface="Trebuchet MS"/>
              <a:cs typeface="Gisha" panose="020B0502040204020203" pitchFamily="34" charset="-79"/>
            </a:endParaRPr>
          </a:p>
        </p:txBody>
      </p:sp>
      <p:sp>
        <p:nvSpPr>
          <p:cNvPr id="3" name="Slide Number Placeholder 2"/>
          <p:cNvSpPr>
            <a:spLocks noGrp="1"/>
          </p:cNvSpPr>
          <p:nvPr>
            <p:ph type="sldNum" sz="quarter" idx="12"/>
          </p:nvPr>
        </p:nvSpPr>
        <p:spPr>
          <a:xfrm>
            <a:off x="1229832" y="6516146"/>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24</a:t>
            </a:fld>
            <a:endParaRPr lang="he-IL" dirty="0">
              <a:solidFill>
                <a:srgbClr val="B13F9A"/>
              </a:solidFill>
              <a:latin typeface="Trebuchet MS"/>
              <a:cs typeface="Gisha" panose="020B0502040204020203" pitchFamily="34" charset="-79"/>
            </a:endParaRPr>
          </a:p>
        </p:txBody>
      </p:sp>
      <p:graphicFrame>
        <p:nvGraphicFramePr>
          <p:cNvPr id="4" name="Group 162">
            <a:extLst>
              <a:ext uri="{FF2B5EF4-FFF2-40B4-BE49-F238E27FC236}">
                <a16:creationId xmlns:a16="http://schemas.microsoft.com/office/drawing/2014/main" id="{78E6B2F4-B452-44C6-BB85-0506D08674C4}"/>
              </a:ext>
            </a:extLst>
          </p:cNvPr>
          <p:cNvGraphicFramePr>
            <a:graphicFrameLocks/>
          </p:cNvGraphicFramePr>
          <p:nvPr/>
        </p:nvGraphicFramePr>
        <p:xfrm>
          <a:off x="1939321" y="1309856"/>
          <a:ext cx="7548834" cy="5434890"/>
        </p:xfrm>
        <a:graphic>
          <a:graphicData uri="http://schemas.openxmlformats.org/drawingml/2006/table">
            <a:tbl>
              <a:tblPr/>
              <a:tblGrid>
                <a:gridCol w="2516278">
                  <a:extLst>
                    <a:ext uri="{9D8B030D-6E8A-4147-A177-3AD203B41FA5}">
                      <a16:colId xmlns:a16="http://schemas.microsoft.com/office/drawing/2014/main" val="20000"/>
                    </a:ext>
                  </a:extLst>
                </a:gridCol>
                <a:gridCol w="2516278">
                  <a:extLst>
                    <a:ext uri="{9D8B030D-6E8A-4147-A177-3AD203B41FA5}">
                      <a16:colId xmlns:a16="http://schemas.microsoft.com/office/drawing/2014/main" val="20001"/>
                    </a:ext>
                  </a:extLst>
                </a:gridCol>
                <a:gridCol w="2516278">
                  <a:extLst>
                    <a:ext uri="{9D8B030D-6E8A-4147-A177-3AD203B41FA5}">
                      <a16:colId xmlns:a16="http://schemas.microsoft.com/office/drawing/2014/main" val="20002"/>
                    </a:ext>
                  </a:extLst>
                </a:gridCol>
              </a:tblGrid>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600" b="1" i="0" u="none" strike="noStrike" cap="none" normalizeH="0" baseline="0" dirty="0">
                          <a:ln>
                            <a:noFill/>
                          </a:ln>
                          <a:solidFill>
                            <a:schemeClr val="tx1"/>
                          </a:solidFill>
                          <a:effectLst>
                            <a:outerShdw blurRad="38100" dist="38100" dir="2700000" algn="tl">
                              <a:srgbClr val="000000"/>
                            </a:outerShdw>
                          </a:effectLst>
                          <a:latin typeface="Garamond" pitchFamily="18" charset="0"/>
                          <a:cs typeface="Arial" pitchFamily="34" charset="0"/>
                        </a:rPr>
                        <a:t>.NET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600" b="1" i="0" u="none" strike="noStrike" cap="none" normalizeH="0" baseline="0" dirty="0">
                          <a:ln>
                            <a:noFill/>
                          </a:ln>
                          <a:solidFill>
                            <a:schemeClr val="tx1"/>
                          </a:solidFill>
                          <a:effectLst>
                            <a:outerShdw blurRad="38100" dist="38100" dir="2700000" algn="tl">
                              <a:srgbClr val="000000"/>
                            </a:outerShdw>
                          </a:effectLst>
                          <a:latin typeface="Garamond" pitchFamily="18" charset="0"/>
                          <a:cs typeface="Arial" pitchFamily="34" charset="0"/>
                        </a:rPr>
                        <a:t>VB .NET Type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600" b="1" i="0" u="none" strike="noStrike" cap="none" normalizeH="0" baseline="0" dirty="0">
                          <a:ln>
                            <a:noFill/>
                          </a:ln>
                          <a:solidFill>
                            <a:schemeClr val="tx1"/>
                          </a:solidFill>
                          <a:effectLst>
                            <a:outerShdw blurRad="38100" dist="38100" dir="2700000" algn="tl">
                              <a:srgbClr val="000000"/>
                            </a:outerShdw>
                          </a:effectLst>
                          <a:latin typeface="Garamond" pitchFamily="18" charset="0"/>
                          <a:cs typeface="Arial" pitchFamily="34" charset="0"/>
                        </a:rPr>
                        <a:t>C#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System.Byte</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Byte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byte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System.SByte</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Not Supported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signed char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System.Int16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Short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short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System.Int32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Integer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int</a:t>
                      </a:r>
                      <a:endParaRPr lang="en-US" sz="1200" b="0" kern="1200" dirty="0">
                        <a:solidFill>
                          <a:schemeClr val="tx1"/>
                        </a:solidFill>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System.Int64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Long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long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System.UInt16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Not supported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ushort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System.UInt32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Not supported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uint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System.UInt64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Not supported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Ulong</a:t>
                      </a:r>
                      <a:endParaRPr lang="en-US" sz="1200" b="0" kern="1200" dirty="0">
                        <a:solidFill>
                          <a:schemeClr val="tx1"/>
                        </a:solidFill>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System.Single</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Single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float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System.Double</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Double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double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System.Object</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Object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object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System.Char</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Char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char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System.String</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String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440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System.Decimal</a:t>
                      </a:r>
                      <a:endParaRPr lang="en-US" sz="1200" b="0" kern="1200" dirty="0">
                        <a:solidFill>
                          <a:schemeClr val="tx1"/>
                        </a:solidFill>
                        <a:latin typeface="+mn-lt"/>
                        <a:ea typeface="+mn-ea"/>
                        <a:cs typeface="+mn-cs"/>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Decimal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a:solidFill>
                            <a:schemeClr val="tx1"/>
                          </a:solidFill>
                          <a:latin typeface="+mn-lt"/>
                          <a:ea typeface="+mn-ea"/>
                          <a:cs typeface="+mn-cs"/>
                        </a:rPr>
                        <a:t>System.Boolean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a:solidFill>
                            <a:schemeClr val="tx1"/>
                          </a:solidFill>
                          <a:latin typeface="+mn-lt"/>
                          <a:ea typeface="+mn-ea"/>
                          <a:cs typeface="+mn-cs"/>
                        </a:rPr>
                        <a:t>Boolean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sz="1200" b="0" kern="1200" dirty="0" err="1">
                          <a:solidFill>
                            <a:schemeClr val="tx1"/>
                          </a:solidFill>
                          <a:latin typeface="+mn-lt"/>
                          <a:ea typeface="+mn-ea"/>
                          <a:cs typeface="+mn-cs"/>
                        </a:rPr>
                        <a:t>bool</a:t>
                      </a:r>
                      <a:endParaRPr lang="en-US" sz="1200" b="0" kern="1200" dirty="0">
                        <a:solidFill>
                          <a:schemeClr val="tx1"/>
                        </a:solidFill>
                        <a:latin typeface="+mn-lt"/>
                        <a:ea typeface="+mn-ea"/>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2747421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sz="4400" dirty="0"/>
              <a:t>Interfaces</a:t>
            </a:r>
            <a:endParaRPr lang="he-IL" dirty="0"/>
          </a:p>
        </p:txBody>
      </p:sp>
      <p:sp>
        <p:nvSpPr>
          <p:cNvPr id="5" name="כותרת משנה 4"/>
          <p:cNvSpPr>
            <a:spLocks noGrp="1"/>
          </p:cNvSpPr>
          <p:nvPr>
            <p:ph type="subTitle" idx="1"/>
          </p:nvPr>
        </p:nvSpPr>
        <p:spPr/>
        <p:txBody>
          <a:bodyPr>
            <a:normAutofit/>
          </a:bodyPr>
          <a:lstStyle/>
          <a:p>
            <a:pPr algn="ctr"/>
            <a:r>
              <a:rPr lang="he-IL" sz="5400" dirty="0"/>
              <a:t>ממשקים</a:t>
            </a:r>
          </a:p>
        </p:txBody>
      </p:sp>
      <p:sp>
        <p:nvSpPr>
          <p:cNvPr id="2" name="Slide Number Placeholder 1"/>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240</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5697473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1461" y="155186"/>
            <a:ext cx="7239000" cy="864096"/>
          </a:xfrm>
        </p:spPr>
        <p:txBody>
          <a:bodyPr>
            <a:normAutofit/>
          </a:bodyPr>
          <a:lstStyle/>
          <a:p>
            <a:pPr algn="ctr"/>
            <a:r>
              <a:rPr lang="en-US" sz="4800" cap="none" dirty="0"/>
              <a:t>interface</a:t>
            </a:r>
            <a:r>
              <a:rPr lang="he-IL" sz="4800" dirty="0"/>
              <a:t> ממשק</a:t>
            </a:r>
          </a:p>
        </p:txBody>
      </p:sp>
      <p:sp>
        <p:nvSpPr>
          <p:cNvPr id="3" name="מציין מיקום תוכן 2"/>
          <p:cNvSpPr>
            <a:spLocks noGrp="1"/>
          </p:cNvSpPr>
          <p:nvPr>
            <p:ph idx="1"/>
          </p:nvPr>
        </p:nvSpPr>
        <p:spPr>
          <a:xfrm>
            <a:off x="2351392" y="1276902"/>
            <a:ext cx="6984776" cy="3304227"/>
          </a:xfrm>
        </p:spPr>
        <p:txBody>
          <a:bodyPr>
            <a:normAutofit fontScale="85000" lnSpcReduction="10000"/>
          </a:bodyPr>
          <a:lstStyle/>
          <a:p>
            <a:r>
              <a:rPr lang="he-IL" sz="2400" dirty="0"/>
              <a:t>מטרת הממשק היא להגדיר </a:t>
            </a:r>
            <a:r>
              <a:rPr lang="he-IL" sz="2400" b="1" dirty="0"/>
              <a:t>התנהגות</a:t>
            </a:r>
            <a:r>
              <a:rPr lang="he-IL" sz="2400" dirty="0"/>
              <a:t> מסוימת, ולשמש </a:t>
            </a:r>
            <a:r>
              <a:rPr lang="he-IL" sz="2400" b="1" dirty="0"/>
              <a:t>כבסיס</a:t>
            </a:r>
            <a:r>
              <a:rPr lang="he-IL" sz="2400" dirty="0"/>
              <a:t> למחלקות נגזרות המממשות אותו</a:t>
            </a:r>
          </a:p>
          <a:p>
            <a:r>
              <a:rPr lang="he-IL" sz="2400" dirty="0"/>
              <a:t>ממשק הוא סוג של מחלקה/טיפוס </a:t>
            </a:r>
            <a:r>
              <a:rPr lang="he-IL" sz="2400" b="1" dirty="0"/>
              <a:t>מופשטת</a:t>
            </a:r>
            <a:r>
              <a:rPr lang="he-IL" sz="2400" dirty="0"/>
              <a:t> הניתן להגדרה.</a:t>
            </a:r>
          </a:p>
          <a:p>
            <a:r>
              <a:rPr lang="he-IL" sz="2400" dirty="0"/>
              <a:t>זו בעצם מחלקה מופשטת </a:t>
            </a:r>
            <a:r>
              <a:rPr lang="en-US" sz="2400" dirty="0"/>
              <a:t>abstract</a:t>
            </a:r>
            <a:r>
              <a:rPr lang="he-IL" sz="2400" dirty="0"/>
              <a:t> לחלוטין אך ההבדל הוא</a:t>
            </a:r>
            <a:r>
              <a:rPr lang="en-US" sz="2400" dirty="0"/>
              <a:t>:</a:t>
            </a:r>
          </a:p>
          <a:p>
            <a:pPr lvl="1"/>
            <a:r>
              <a:rPr lang="he-IL" sz="2400" dirty="0">
                <a:solidFill>
                  <a:schemeClr val="tx1"/>
                </a:solidFill>
              </a:rPr>
              <a:t>שבממשק</a:t>
            </a:r>
            <a:r>
              <a:rPr lang="en-US" sz="2400" dirty="0">
                <a:solidFill>
                  <a:schemeClr val="tx1"/>
                </a:solidFill>
              </a:rPr>
              <a:t> </a:t>
            </a:r>
            <a:r>
              <a:rPr lang="he-IL" sz="2400" dirty="0">
                <a:solidFill>
                  <a:srgbClr val="FF0000"/>
                </a:solidFill>
              </a:rPr>
              <a:t>כל</a:t>
            </a:r>
            <a:r>
              <a:rPr lang="he-IL" sz="2400" dirty="0">
                <a:solidFill>
                  <a:schemeClr val="tx1"/>
                </a:solidFill>
              </a:rPr>
              <a:t> המתודות מופשטות כברירת מחדל (לא צריך לכתוב </a:t>
            </a:r>
            <a:r>
              <a:rPr lang="en-US" sz="2400" dirty="0">
                <a:solidFill>
                  <a:schemeClr val="tx1"/>
                </a:solidFill>
              </a:rPr>
              <a:t>abstract</a:t>
            </a:r>
            <a:r>
              <a:rPr lang="he-IL" sz="2400" dirty="0">
                <a:solidFill>
                  <a:schemeClr val="tx1"/>
                </a:solidFill>
              </a:rPr>
              <a:t>)</a:t>
            </a:r>
            <a:endParaRPr lang="en-US" sz="2400" dirty="0">
              <a:solidFill>
                <a:schemeClr val="tx1"/>
              </a:solidFill>
            </a:endParaRPr>
          </a:p>
          <a:p>
            <a:pPr lvl="1"/>
            <a:r>
              <a:rPr lang="he-IL" sz="2400" dirty="0">
                <a:solidFill>
                  <a:srgbClr val="FF0000"/>
                </a:solidFill>
              </a:rPr>
              <a:t>לממשק אין שדות</a:t>
            </a:r>
          </a:p>
          <a:p>
            <a:pPr lvl="1"/>
            <a:r>
              <a:rPr lang="he-IL" sz="2400" dirty="0">
                <a:solidFill>
                  <a:schemeClr val="tx1"/>
                </a:solidFill>
              </a:rPr>
              <a:t>לממשק יכולים להיות </a:t>
            </a:r>
            <a:r>
              <a:rPr lang="he-IL" sz="2400" dirty="0">
                <a:solidFill>
                  <a:srgbClr val="FF0000"/>
                </a:solidFill>
              </a:rPr>
              <a:t>רק מאפיינים ללא שדות </a:t>
            </a:r>
            <a:r>
              <a:rPr lang="he-IL" sz="2400" dirty="0">
                <a:solidFill>
                  <a:schemeClr val="tx1"/>
                </a:solidFill>
              </a:rPr>
              <a:t>מקושרים,</a:t>
            </a:r>
            <a:r>
              <a:rPr lang="en-US" sz="2400" dirty="0">
                <a:solidFill>
                  <a:schemeClr val="tx1"/>
                </a:solidFill>
              </a:rPr>
              <a:t> </a:t>
            </a:r>
            <a:r>
              <a:rPr lang="he-IL" sz="2400" dirty="0">
                <a:solidFill>
                  <a:schemeClr val="tx1"/>
                </a:solidFill>
              </a:rPr>
              <a:t> שיממושו ויקושרו לשדות במחלקה היורשת</a:t>
            </a:r>
            <a:r>
              <a:rPr lang="he-IL" sz="1900" dirty="0">
                <a:solidFill>
                  <a:schemeClr val="tx1"/>
                </a:solidFill>
              </a:rPr>
              <a:t>.</a:t>
            </a:r>
          </a:p>
          <a:p>
            <a:pPr marL="292608" lvl="1" indent="0">
              <a:buNone/>
            </a:pPr>
            <a:r>
              <a:rPr lang="he-IL" sz="1900" dirty="0">
                <a:solidFill>
                  <a:schemeClr val="tx1"/>
                </a:solidFill>
              </a:rPr>
              <a:t> </a:t>
            </a:r>
            <a:r>
              <a:rPr lang="en-US" sz="1900" dirty="0">
                <a:solidFill>
                  <a:schemeClr val="tx1"/>
                </a:solidFill>
              </a:rPr>
              <a:t>  </a:t>
            </a:r>
            <a:r>
              <a:rPr lang="en-US" sz="2400" dirty="0">
                <a:solidFill>
                  <a:schemeClr val="tx1"/>
                </a:solidFill>
              </a:rPr>
              <a:t>int </a:t>
            </a:r>
            <a:r>
              <a:rPr lang="en-US" sz="2400" dirty="0" err="1">
                <a:solidFill>
                  <a:schemeClr val="tx1"/>
                </a:solidFill>
              </a:rPr>
              <a:t>MyProperty</a:t>
            </a:r>
            <a:r>
              <a:rPr lang="en-US" sz="2400" dirty="0">
                <a:solidFill>
                  <a:schemeClr val="tx1"/>
                </a:solidFill>
              </a:rPr>
              <a:t> { get; set; }</a:t>
            </a:r>
            <a:endParaRPr lang="he-IL" sz="2400" dirty="0">
              <a:solidFill>
                <a:schemeClr val="tx1"/>
              </a:solidFill>
            </a:endParaRPr>
          </a:p>
        </p:txBody>
      </p:sp>
      <p:sp>
        <p:nvSpPr>
          <p:cNvPr id="5" name="הסבר מלבני מעוגל 17"/>
          <p:cNvSpPr/>
          <p:nvPr/>
        </p:nvSpPr>
        <p:spPr bwMode="auto">
          <a:xfrm>
            <a:off x="2999656" y="5068594"/>
            <a:ext cx="5364128" cy="880686"/>
          </a:xfrm>
          <a:prstGeom prst="wedgeRoundRectCallout">
            <a:avLst>
              <a:gd name="adj1" fmla="val 62401"/>
              <a:gd name="adj2" fmla="val -5183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400" b="1" dirty="0">
                <a:solidFill>
                  <a:prstClr val="black"/>
                </a:solidFill>
                <a:latin typeface="Trebuchet MS"/>
                <a:cs typeface="Gisha" panose="020B0502040204020203" pitchFamily="34" charset="-79"/>
              </a:rPr>
              <a:t>ירושה</a:t>
            </a:r>
            <a:r>
              <a:rPr lang="he-IL" sz="2400" dirty="0">
                <a:solidFill>
                  <a:prstClr val="black"/>
                </a:solidFill>
                <a:latin typeface="Trebuchet MS"/>
                <a:cs typeface="Gisha" panose="020B0502040204020203" pitchFamily="34" charset="-79"/>
              </a:rPr>
              <a:t> מתארת יחס של </a:t>
            </a:r>
            <a:r>
              <a:rPr lang="he-IL" sz="2400" b="1" dirty="0">
                <a:solidFill>
                  <a:prstClr val="black"/>
                </a:solidFill>
                <a:latin typeface="Trebuchet MS"/>
                <a:cs typeface="Gisha" panose="020B0502040204020203" pitchFamily="34" charset="-79"/>
              </a:rPr>
              <a:t>"סוג של"</a:t>
            </a:r>
          </a:p>
          <a:p>
            <a:pPr algn="ctr" fontAlgn="base">
              <a:spcBef>
                <a:spcPct val="0"/>
              </a:spcBef>
              <a:spcAft>
                <a:spcPct val="0"/>
              </a:spcAft>
            </a:pPr>
            <a:r>
              <a:rPr lang="he-IL" sz="2400" b="1" dirty="0">
                <a:solidFill>
                  <a:prstClr val="black"/>
                </a:solidFill>
                <a:latin typeface="Trebuchet MS"/>
                <a:cs typeface="Gisha" panose="020B0502040204020203" pitchFamily="34" charset="-79"/>
              </a:rPr>
              <a:t>וממשק</a:t>
            </a:r>
            <a:r>
              <a:rPr lang="he-IL" sz="2400" dirty="0">
                <a:solidFill>
                  <a:prstClr val="black"/>
                </a:solidFill>
                <a:latin typeface="Trebuchet MS"/>
                <a:cs typeface="Gisha" panose="020B0502040204020203" pitchFamily="34" charset="-79"/>
              </a:rPr>
              <a:t> מתאר יחס של </a:t>
            </a:r>
            <a:r>
              <a:rPr lang="he-IL" sz="2400" b="1" dirty="0">
                <a:solidFill>
                  <a:prstClr val="black"/>
                </a:solidFill>
                <a:latin typeface="Trebuchet MS"/>
                <a:cs typeface="Gisha" panose="020B0502040204020203" pitchFamily="34" charset="-79"/>
              </a:rPr>
              <a:t>"ניתן ל"</a:t>
            </a:r>
            <a:endParaRPr lang="en-US" sz="2400" dirty="0">
              <a:solidFill>
                <a:srgbClr val="000000"/>
              </a:solidFill>
              <a:latin typeface="Trebuchet MS"/>
            </a:endParaRPr>
          </a:p>
        </p:txBody>
      </p:sp>
      <p:sp>
        <p:nvSpPr>
          <p:cNvPr id="6" name="Slide Number Placeholder 5"/>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0490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78520"/>
            <a:ext cx="7239000" cy="698336"/>
          </a:xfrm>
        </p:spPr>
        <p:txBody>
          <a:bodyPr/>
          <a:lstStyle/>
          <a:p>
            <a:pPr algn="ctr"/>
            <a:r>
              <a:rPr lang="he-IL" dirty="0"/>
              <a:t>הגדרת ממשק</a:t>
            </a:r>
          </a:p>
        </p:txBody>
      </p:sp>
      <p:sp>
        <p:nvSpPr>
          <p:cNvPr id="3" name="מציין מיקום תוכן 2"/>
          <p:cNvSpPr>
            <a:spLocks noGrp="1"/>
          </p:cNvSpPr>
          <p:nvPr>
            <p:ph idx="1"/>
          </p:nvPr>
        </p:nvSpPr>
        <p:spPr>
          <a:xfrm>
            <a:off x="2135560" y="1057316"/>
            <a:ext cx="7239000" cy="3235780"/>
          </a:xfrm>
        </p:spPr>
        <p:txBody>
          <a:bodyPr>
            <a:normAutofit fontScale="77500" lnSpcReduction="20000"/>
          </a:bodyPr>
          <a:lstStyle/>
          <a:p>
            <a:r>
              <a:rPr lang="he-IL" dirty="0"/>
              <a:t>שימוש במילה השמורה </a:t>
            </a:r>
            <a:r>
              <a:rPr lang="en-US" dirty="0">
                <a:solidFill>
                  <a:srgbClr val="FF0000"/>
                </a:solidFill>
              </a:rPr>
              <a:t>interface</a:t>
            </a:r>
            <a:endParaRPr lang="he-IL" dirty="0">
              <a:solidFill>
                <a:srgbClr val="FF0000"/>
              </a:solidFill>
            </a:endParaRPr>
          </a:p>
          <a:p>
            <a:r>
              <a:rPr lang="he-IL" dirty="0"/>
              <a:t>הרשאת הגישה: </a:t>
            </a:r>
            <a:r>
              <a:rPr lang="en-US" dirty="0"/>
              <a:t>public </a:t>
            </a:r>
            <a:r>
              <a:rPr lang="he-IL" dirty="0"/>
              <a:t> או </a:t>
            </a:r>
            <a:r>
              <a:rPr lang="en-US" dirty="0"/>
              <a:t>internal</a:t>
            </a:r>
            <a:endParaRPr lang="he-IL" dirty="0"/>
          </a:p>
          <a:p>
            <a:r>
              <a:rPr lang="he-IL" dirty="0"/>
              <a:t>כל המתודות הן מופשטות וציבוריות כברירת מחדל, ואין צורך לציין זאת.</a:t>
            </a:r>
          </a:p>
          <a:p>
            <a:pPr lvl="1"/>
            <a:r>
              <a:rPr lang="he-IL" dirty="0"/>
              <a:t>כל המתודות מתנהגות כווירטואליות לעניין ירושה</a:t>
            </a:r>
          </a:p>
          <a:p>
            <a:r>
              <a:rPr lang="he-IL" dirty="0"/>
              <a:t>לרוב נציין רק חתימות של המתודות ללא גוף/מימוש. אך ניתן לספק גם מימוש של ברירת מחדל.</a:t>
            </a:r>
          </a:p>
          <a:p>
            <a:pPr lvl="1"/>
            <a:r>
              <a:rPr lang="he-IL" dirty="0">
                <a:solidFill>
                  <a:srgbClr val="FF0000"/>
                </a:solidFill>
              </a:rPr>
              <a:t>עד </a:t>
            </a:r>
            <a:r>
              <a:rPr lang="he-IL" dirty="0" err="1">
                <a:solidFill>
                  <a:srgbClr val="FF0000"/>
                </a:solidFill>
              </a:rPr>
              <a:t>גרסא</a:t>
            </a:r>
            <a:r>
              <a:rPr lang="he-IL" dirty="0">
                <a:solidFill>
                  <a:srgbClr val="FF0000"/>
                </a:solidFill>
              </a:rPr>
              <a:t> </a:t>
            </a:r>
            <a:r>
              <a:rPr lang="en-US" dirty="0">
                <a:solidFill>
                  <a:srgbClr val="FF0000"/>
                </a:solidFill>
              </a:rPr>
              <a:t>C# 8.0</a:t>
            </a:r>
            <a:r>
              <a:rPr lang="he-IL" dirty="0">
                <a:solidFill>
                  <a:srgbClr val="FF0000"/>
                </a:solidFill>
              </a:rPr>
              <a:t> לא ניתן היה להגדיר גוף למתודות של ממשק. וממנה והלאה כבר ניתן.</a:t>
            </a:r>
          </a:p>
          <a:p>
            <a:r>
              <a:rPr lang="he-IL" dirty="0"/>
              <a:t>נהוג ששם הממשק יתחיל באות </a:t>
            </a:r>
            <a:r>
              <a:rPr lang="en-US" b="1" dirty="0">
                <a:solidFill>
                  <a:srgbClr val="FF0000"/>
                </a:solidFill>
                <a:latin typeface="Courier New" panose="02070309020205020404" pitchFamily="49" charset="0"/>
                <a:cs typeface="Courier New" panose="02070309020205020404" pitchFamily="49" charset="0"/>
              </a:rPr>
              <a:t>I</a:t>
            </a:r>
            <a:r>
              <a:rPr lang="he-IL" dirty="0"/>
              <a:t>, לאחר מכן עוד אות גדולה והשאר קטנות. בד"כ שם עפולה (ולא שם פועל!)</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242</a:t>
            </a:fld>
            <a:endParaRPr lang="he-IL">
              <a:solidFill>
                <a:srgbClr val="B13F9A"/>
              </a:solidFill>
              <a:latin typeface="Trebuchet MS"/>
              <a:cs typeface="Gisha" panose="020B0502040204020203" pitchFamily="34" charset="-79"/>
            </a:endParaRPr>
          </a:p>
        </p:txBody>
      </p:sp>
      <p:sp>
        <p:nvSpPr>
          <p:cNvPr id="5" name="Arrow: Left 4">
            <a:extLst>
              <a:ext uri="{FF2B5EF4-FFF2-40B4-BE49-F238E27FC236}">
                <a16:creationId xmlns:a16="http://schemas.microsoft.com/office/drawing/2014/main" id="{005FAA10-C3C9-44D0-A0DF-BFEFEAF770C8}"/>
              </a:ext>
            </a:extLst>
          </p:cNvPr>
          <p:cNvSpPr/>
          <p:nvPr/>
        </p:nvSpPr>
        <p:spPr>
          <a:xfrm>
            <a:off x="7320136" y="4963612"/>
            <a:ext cx="3240360" cy="119655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מימוש ברירת מחדל לגוף המתודה, במידה והיורש לא יממש אותה.</a:t>
            </a:r>
          </a:p>
          <a:p>
            <a:pPr algn="ctr"/>
            <a:r>
              <a:rPr lang="he-IL" sz="1100" b="1" dirty="0">
                <a:solidFill>
                  <a:prstClr val="black"/>
                </a:solidFill>
                <a:latin typeface="Trebuchet MS"/>
                <a:cs typeface="Gisha" panose="020B0502040204020203" pitchFamily="34" charset="-79"/>
              </a:rPr>
              <a:t>חידוש מ </a:t>
            </a:r>
            <a:r>
              <a:rPr lang="en-US" sz="1100" b="1" dirty="0">
                <a:solidFill>
                  <a:prstClr val="black"/>
                </a:solidFill>
                <a:latin typeface="Trebuchet MS"/>
              </a:rPr>
              <a:t>C# 8.0</a:t>
            </a:r>
          </a:p>
        </p:txBody>
      </p:sp>
      <p:sp>
        <p:nvSpPr>
          <p:cNvPr id="7" name="TextBox 6">
            <a:extLst>
              <a:ext uri="{FF2B5EF4-FFF2-40B4-BE49-F238E27FC236}">
                <a16:creationId xmlns:a16="http://schemas.microsoft.com/office/drawing/2014/main" id="{9B8D43AA-FA9F-4129-92EC-668E58AB733F}"/>
              </a:ext>
            </a:extLst>
          </p:cNvPr>
          <p:cNvSpPr txBox="1"/>
          <p:nvPr/>
        </p:nvSpPr>
        <p:spPr>
          <a:xfrm>
            <a:off x="1870792" y="4590505"/>
            <a:ext cx="5449344"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600" b="1" dirty="0">
                <a:solidFill>
                  <a:srgbClr val="FF0000"/>
                </a:solidFill>
                <a:latin typeface="Trebuchet MS"/>
              </a:rPr>
              <a:t>interface</a:t>
            </a:r>
            <a:r>
              <a:rPr lang="en-US" sz="1600" b="1" dirty="0">
                <a:solidFill>
                  <a:prstClr val="black"/>
                </a:solidFill>
                <a:latin typeface="Trebuchet MS"/>
              </a:rPr>
              <a:t> </a:t>
            </a:r>
            <a:r>
              <a:rPr lang="en-US" sz="1600" b="1" dirty="0" err="1">
                <a:solidFill>
                  <a:prstClr val="black"/>
                </a:solidFill>
                <a:latin typeface="Trebuchet MS"/>
                <a:cs typeface="Courier New" panose="02070309020205020404" pitchFamily="49" charset="0"/>
              </a:rPr>
              <a:t>IDoingSomthing</a:t>
            </a:r>
            <a:r>
              <a:rPr lang="en-US" sz="1600" b="1" dirty="0">
                <a:solidFill>
                  <a:prstClr val="black"/>
                </a:solidFill>
                <a:latin typeface="Trebuchet MS"/>
              </a:rPr>
              <a:t> </a:t>
            </a:r>
          </a:p>
          <a:p>
            <a:pPr algn="l" rtl="0"/>
            <a:r>
              <a:rPr lang="en-US" sz="1600" b="1" dirty="0">
                <a:solidFill>
                  <a:prstClr val="black"/>
                </a:solidFill>
                <a:latin typeface="Trebuchet MS"/>
              </a:rPr>
              <a:t>{</a:t>
            </a:r>
            <a:endParaRPr lang="en-US" sz="1600" dirty="0">
              <a:solidFill>
                <a:prstClr val="black"/>
              </a:solidFill>
              <a:latin typeface="Trebuchet MS"/>
            </a:endParaRPr>
          </a:p>
          <a:p>
            <a:pPr algn="l" rtl="0"/>
            <a:r>
              <a:rPr lang="en-US" sz="1600" dirty="0">
                <a:solidFill>
                  <a:prstClr val="black"/>
                </a:solidFill>
                <a:latin typeface="Trebuchet MS"/>
              </a:rPr>
              <a:t>    void ToDoMethod1(int p1);</a:t>
            </a:r>
          </a:p>
          <a:p>
            <a:pPr algn="l" rtl="0"/>
            <a:r>
              <a:rPr lang="en-US" sz="1600" dirty="0">
                <a:solidFill>
                  <a:prstClr val="black"/>
                </a:solidFill>
                <a:latin typeface="Trebuchet MS"/>
              </a:rPr>
              <a:t>    void ToDoMethod2(int p2)</a:t>
            </a:r>
            <a:r>
              <a:rPr lang="he-IL" sz="1600" dirty="0">
                <a:solidFill>
                  <a:prstClr val="black"/>
                </a:solidFill>
                <a:latin typeface="Trebuchet MS"/>
                <a:cs typeface="Gisha" panose="020B0502040204020203" pitchFamily="34" charset="-79"/>
              </a:rPr>
              <a:t> </a:t>
            </a:r>
            <a:r>
              <a:rPr lang="en-US" sz="1600" dirty="0">
                <a:solidFill>
                  <a:prstClr val="black"/>
                </a:solidFill>
                <a:latin typeface="Trebuchet MS"/>
              </a:rPr>
              <a:t> </a:t>
            </a:r>
            <a:r>
              <a:rPr lang="en-US" sz="1600" dirty="0">
                <a:solidFill>
                  <a:srgbClr val="FF0000"/>
                </a:solidFill>
                <a:latin typeface="Trebuchet MS"/>
              </a:rPr>
              <a:t>=&gt; ToDoMethod1(p2) + p2;</a:t>
            </a:r>
          </a:p>
          <a:p>
            <a:pPr algn="l" rtl="0"/>
            <a:r>
              <a:rPr lang="en-US" sz="1600" dirty="0">
                <a:solidFill>
                  <a:prstClr val="black"/>
                </a:solidFill>
                <a:latin typeface="Trebuchet MS"/>
              </a:rPr>
              <a:t>   //</a:t>
            </a:r>
            <a:r>
              <a:rPr lang="he-IL" sz="1600" b="1" dirty="0">
                <a:solidFill>
                  <a:prstClr val="black"/>
                </a:solidFill>
                <a:latin typeface="Trebuchet MS"/>
                <a:cs typeface="Gisha" panose="020B0502040204020203" pitchFamily="34" charset="-79"/>
              </a:rPr>
              <a:t>. . .</a:t>
            </a:r>
            <a:endParaRPr lang="en-US" sz="1600" dirty="0">
              <a:solidFill>
                <a:prstClr val="black"/>
              </a:solidFill>
              <a:latin typeface="Trebuchet MS"/>
            </a:endParaRPr>
          </a:p>
          <a:p>
            <a:pPr algn="l" rtl="0"/>
            <a:r>
              <a:rPr lang="en-US" sz="1600" b="1" dirty="0">
                <a:solidFill>
                  <a:prstClr val="black"/>
                </a:solidFill>
                <a:latin typeface="Trebuchet MS"/>
              </a:rPr>
              <a:t>}</a:t>
            </a:r>
            <a:endParaRPr lang="en-US" sz="1600" dirty="0">
              <a:solidFill>
                <a:prstClr val="black"/>
              </a:solidFill>
              <a:latin typeface="Trebuchet MS"/>
            </a:endParaRPr>
          </a:p>
        </p:txBody>
      </p:sp>
    </p:spTree>
    <p:extLst>
      <p:ext uri="{BB962C8B-B14F-4D97-AF65-F5344CB8AC3E}">
        <p14:creationId xmlns:p14="http://schemas.microsoft.com/office/powerpoint/2010/main" val="25723818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93700" y="188640"/>
            <a:ext cx="7239000" cy="698336"/>
          </a:xfrm>
        </p:spPr>
        <p:txBody>
          <a:bodyPr>
            <a:normAutofit/>
          </a:bodyPr>
          <a:lstStyle/>
          <a:p>
            <a:pPr algn="ctr"/>
            <a:r>
              <a:rPr lang="he-IL" sz="4400" dirty="0"/>
              <a:t>ירושת ממשק</a:t>
            </a:r>
          </a:p>
        </p:txBody>
      </p:sp>
      <p:sp>
        <p:nvSpPr>
          <p:cNvPr id="3" name="מציין מיקום תוכן 2"/>
          <p:cNvSpPr>
            <a:spLocks noGrp="1"/>
          </p:cNvSpPr>
          <p:nvPr>
            <p:ph idx="1"/>
          </p:nvPr>
        </p:nvSpPr>
        <p:spPr>
          <a:xfrm>
            <a:off x="1847528" y="1083640"/>
            <a:ext cx="7485172" cy="5153672"/>
          </a:xfrm>
        </p:spPr>
        <p:txBody>
          <a:bodyPr>
            <a:normAutofit fontScale="92500" lnSpcReduction="20000"/>
          </a:bodyPr>
          <a:lstStyle/>
          <a:p>
            <a:r>
              <a:rPr lang="he-IL" sz="2000" dirty="0"/>
              <a:t>יש שני סוגים של ירושה:</a:t>
            </a:r>
          </a:p>
          <a:p>
            <a:pPr lvl="1"/>
            <a:r>
              <a:rPr lang="he-IL" sz="2000" dirty="0">
                <a:solidFill>
                  <a:srgbClr val="FF0000"/>
                </a:solidFill>
              </a:rPr>
              <a:t>ירושת התנהגות – ירושה מממשק</a:t>
            </a:r>
          </a:p>
          <a:p>
            <a:pPr lvl="1"/>
            <a:r>
              <a:rPr lang="he-IL" sz="2000" dirty="0"/>
              <a:t>ירושת מימוש – ירושה ממחלקה</a:t>
            </a:r>
          </a:p>
          <a:p>
            <a:r>
              <a:rPr lang="he-IL" sz="2000" dirty="0"/>
              <a:t>כפי שאמרנו, </a:t>
            </a:r>
            <a:r>
              <a:rPr lang="he-IL" sz="2000" b="1" dirty="0"/>
              <a:t>מחלקה</a:t>
            </a:r>
            <a:r>
              <a:rPr lang="he-IL" sz="2000" dirty="0"/>
              <a:t> יכולה לרשת ממחלקה </a:t>
            </a:r>
            <a:r>
              <a:rPr lang="he-IL" sz="2000" b="1" dirty="0"/>
              <a:t>אחת</a:t>
            </a:r>
            <a:r>
              <a:rPr lang="he-IL" sz="2000" dirty="0"/>
              <a:t> </a:t>
            </a:r>
            <a:r>
              <a:rPr lang="he-IL" sz="2000" b="1" dirty="0"/>
              <a:t>בלבד. וזוהי ירושת מימוש</a:t>
            </a:r>
          </a:p>
          <a:p>
            <a:r>
              <a:rPr lang="he-IL" sz="2000" b="1" dirty="0"/>
              <a:t>החידוש:</a:t>
            </a:r>
            <a:r>
              <a:rPr lang="he-IL" sz="2000" dirty="0"/>
              <a:t> בנוסף לירושה ממחלקה, מחלקה יכולה לרשת גם מממשק </a:t>
            </a:r>
            <a:r>
              <a:rPr lang="he-IL" sz="2000" b="1" dirty="0"/>
              <a:t>אחד או יותר</a:t>
            </a:r>
            <a:r>
              <a:rPr lang="he-IL" sz="2000" dirty="0"/>
              <a:t>.</a:t>
            </a:r>
          </a:p>
          <a:p>
            <a:r>
              <a:rPr lang="he-IL" sz="2000" b="1" dirty="0"/>
              <a:t>מבנה</a:t>
            </a:r>
            <a:r>
              <a:rPr lang="he-IL" sz="2000" dirty="0"/>
              <a:t> </a:t>
            </a:r>
            <a:r>
              <a:rPr lang="en-US" sz="2000" dirty="0"/>
              <a:t>(struct)</a:t>
            </a:r>
            <a:r>
              <a:rPr lang="he-IL" sz="2000" dirty="0"/>
              <a:t> לא יכול לרשת ממחלקה אך </a:t>
            </a:r>
            <a:r>
              <a:rPr lang="he-IL" sz="2000" b="1" dirty="0"/>
              <a:t>יכול לרשת מממשק</a:t>
            </a:r>
            <a:r>
              <a:rPr lang="he-IL" sz="2000" dirty="0"/>
              <a:t>.</a:t>
            </a:r>
          </a:p>
          <a:p>
            <a:r>
              <a:rPr lang="he-IL" sz="2000" dirty="0"/>
              <a:t>אם יש מספר "מורישים" – נפריד בפסיק </a:t>
            </a:r>
            <a:r>
              <a:rPr lang="he-IL" sz="2800" b="1" dirty="0">
                <a:solidFill>
                  <a:srgbClr val="FF0000"/>
                </a:solidFill>
              </a:rPr>
              <a:t>,</a:t>
            </a:r>
            <a:endParaRPr lang="he-IL" sz="2000" b="1" dirty="0">
              <a:solidFill>
                <a:srgbClr val="FF0000"/>
              </a:solidFill>
            </a:endParaRPr>
          </a:p>
          <a:p>
            <a:r>
              <a:rPr lang="he-IL" sz="2000" b="1" dirty="0"/>
              <a:t>אם יש ירושת מימוש, היא תצוין </a:t>
            </a:r>
            <a:r>
              <a:rPr lang="he-IL" sz="2000" b="1" dirty="0">
                <a:solidFill>
                  <a:srgbClr val="FF0000"/>
                </a:solidFill>
              </a:rPr>
              <a:t>ראשונה</a:t>
            </a:r>
            <a:r>
              <a:rPr lang="he-IL" sz="2000" b="1" dirty="0"/>
              <a:t>.</a:t>
            </a:r>
          </a:p>
          <a:p>
            <a:r>
              <a:rPr lang="he-IL" sz="2000" b="1" dirty="0"/>
              <a:t>המחלקה היורשת </a:t>
            </a:r>
            <a:r>
              <a:rPr lang="he-IL" sz="2000" b="1" dirty="0">
                <a:solidFill>
                  <a:srgbClr val="FF0000"/>
                </a:solidFill>
              </a:rPr>
              <a:t>חייבת</a:t>
            </a:r>
            <a:r>
              <a:rPr lang="he-IL" sz="2000" b="1" dirty="0"/>
              <a:t> לממש את כל המתודות שבממשק (חוץ מהמתודות שכבר יש להן מימוש בהגדרת הממשק עצמו – חידוש מ </a:t>
            </a:r>
            <a:r>
              <a:rPr lang="en-US" sz="2000" b="1" dirty="0"/>
              <a:t>c#8.0</a:t>
            </a:r>
            <a:r>
              <a:rPr lang="he-IL" sz="2000" b="1" dirty="0"/>
              <a:t>).</a:t>
            </a:r>
          </a:p>
          <a:p>
            <a:r>
              <a:rPr lang="he-IL" sz="2000" dirty="0"/>
              <a:t>בתכנית הראשית:</a:t>
            </a:r>
          </a:p>
          <a:p>
            <a:pPr lvl="1"/>
            <a:r>
              <a:rPr lang="he-IL" sz="2000" dirty="0"/>
              <a:t>לא ניתן ליצור אובייקט מטיפוס ממשק אלא רק הפניה (מצביע)</a:t>
            </a:r>
          </a:p>
          <a:p>
            <a:pPr lvl="1"/>
            <a:r>
              <a:rPr lang="he-IL" sz="2000" dirty="0"/>
              <a:t>אם יש משתנה מסוג הממשק, ניתן להשתמש בו בלי המרה, עבור כל מי שירש מהממשק.</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735386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452" y="45495"/>
            <a:ext cx="7239000" cy="842352"/>
          </a:xfrm>
        </p:spPr>
        <p:txBody>
          <a:bodyPr/>
          <a:lstStyle/>
          <a:p>
            <a:pPr algn="ctr"/>
            <a:r>
              <a:rPr lang="en-US" dirty="0"/>
              <a:t>UML INTERFACE</a:t>
            </a:r>
            <a:endParaRPr lang="he-IL" dirty="0"/>
          </a:p>
        </p:txBody>
      </p:sp>
      <p:sp>
        <p:nvSpPr>
          <p:cNvPr id="3" name="Content Placeholder 2"/>
          <p:cNvSpPr>
            <a:spLocks noGrp="1"/>
          </p:cNvSpPr>
          <p:nvPr>
            <p:ph idx="1"/>
          </p:nvPr>
        </p:nvSpPr>
        <p:spPr>
          <a:xfrm>
            <a:off x="1919536" y="1011676"/>
            <a:ext cx="7363916" cy="1223111"/>
          </a:xfrm>
        </p:spPr>
        <p:txBody>
          <a:bodyPr>
            <a:normAutofit/>
          </a:bodyPr>
          <a:lstStyle/>
          <a:p>
            <a:pPr marL="0" indent="0">
              <a:buNone/>
            </a:pPr>
            <a:r>
              <a:rPr lang="he-IL" sz="2000" dirty="0"/>
              <a:t>ב </a:t>
            </a:r>
            <a:r>
              <a:rPr lang="en-US" sz="2000" dirty="0"/>
              <a:t>UML</a:t>
            </a:r>
            <a:r>
              <a:rPr lang="he-IL" sz="2000" dirty="0"/>
              <a:t> נסמן ירושת ממשק בחץ מקווקו כאשר ראש החץ מצביא לאבא</a:t>
            </a:r>
          </a:p>
          <a:p>
            <a:pPr marL="0" indent="0">
              <a:buNone/>
            </a:pPr>
            <a:endParaRPr lang="he-IL" sz="2000" dirty="0"/>
          </a:p>
          <a:p>
            <a:pPr marL="0" indent="0" algn="ctr">
              <a:buNone/>
            </a:pPr>
            <a:r>
              <a:rPr lang="he-IL" sz="2000" b="1" dirty="0"/>
              <a:t>סטודנטים ומספרים ניתנים להשוואה ולמיון</a:t>
            </a:r>
          </a:p>
        </p:txBody>
      </p:sp>
      <p:graphicFrame>
        <p:nvGraphicFramePr>
          <p:cNvPr id="4" name="Table 4"/>
          <p:cNvGraphicFramePr>
            <a:graphicFrameLocks noGrp="1"/>
          </p:cNvGraphicFramePr>
          <p:nvPr/>
        </p:nvGraphicFramePr>
        <p:xfrm>
          <a:off x="3403478" y="2627615"/>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err="1">
                          <a:solidFill>
                            <a:schemeClr val="tx1"/>
                          </a:solidFill>
                        </a:rPr>
                        <a:t>IComparable</a:t>
                      </a:r>
                      <a:endParaRPr lang="he-IL" sz="2000"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5" name="Table 9"/>
          <p:cNvGraphicFramePr>
            <a:graphicFrameLocks noGrp="1"/>
          </p:cNvGraphicFramePr>
          <p:nvPr/>
        </p:nvGraphicFramePr>
        <p:xfrm>
          <a:off x="2639617" y="4978834"/>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Student</a:t>
                      </a:r>
                      <a:endParaRPr lang="he-IL" sz="2000"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6" name="Straight Arrow Connector 6"/>
          <p:cNvCxnSpPr>
            <a:stCxn id="5" idx="0"/>
          </p:cNvCxnSpPr>
          <p:nvPr/>
        </p:nvCxnSpPr>
        <p:spPr bwMode="auto">
          <a:xfrm flipV="1">
            <a:off x="3511489" y="3958768"/>
            <a:ext cx="531697" cy="1020067"/>
          </a:xfrm>
          <a:prstGeom prst="straightConnector1">
            <a:avLst/>
          </a:prstGeom>
          <a:solidFill>
            <a:schemeClr val="accent1"/>
          </a:solidFill>
          <a:ln w="9525" cap="flat" cmpd="sng" algn="ctr">
            <a:solidFill>
              <a:schemeClr val="tx1"/>
            </a:solidFill>
            <a:prstDash val="lgDash"/>
            <a:round/>
            <a:headEnd type="none" w="med" len="med"/>
            <a:tailEnd type="none" w="lg" len="med"/>
          </a:ln>
          <a:effectLst/>
        </p:spPr>
      </p:cxnSp>
      <p:graphicFrame>
        <p:nvGraphicFramePr>
          <p:cNvPr id="7" name="Table 18"/>
          <p:cNvGraphicFramePr>
            <a:graphicFrameLocks noGrp="1"/>
          </p:cNvGraphicFramePr>
          <p:nvPr/>
        </p:nvGraphicFramePr>
        <p:xfrm>
          <a:off x="4828085" y="4978834"/>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Number</a:t>
                      </a:r>
                      <a:endParaRPr lang="he-IL" sz="2000"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8" name="Straight Arrow Connector 19"/>
          <p:cNvCxnSpPr/>
          <p:nvPr/>
        </p:nvCxnSpPr>
        <p:spPr bwMode="auto">
          <a:xfrm flipH="1" flipV="1">
            <a:off x="4627614" y="3958768"/>
            <a:ext cx="987009" cy="1020067"/>
          </a:xfrm>
          <a:prstGeom prst="straightConnector1">
            <a:avLst/>
          </a:prstGeom>
          <a:solidFill>
            <a:schemeClr val="accent1"/>
          </a:solidFill>
          <a:ln w="9525" cap="flat" cmpd="sng" algn="ctr">
            <a:solidFill>
              <a:schemeClr val="tx1"/>
            </a:solidFill>
            <a:prstDash val="lgDash"/>
            <a:round/>
            <a:headEnd type="none" w="med" len="med"/>
            <a:tailEnd type="none" w="lg" len="med"/>
          </a:ln>
          <a:effectLst/>
        </p:spPr>
      </p:cxnSp>
      <p:sp>
        <p:nvSpPr>
          <p:cNvPr id="10" name="Isosceles Triangle 12"/>
          <p:cNvSpPr/>
          <p:nvPr/>
        </p:nvSpPr>
        <p:spPr bwMode="auto">
          <a:xfrm rot="1836071">
            <a:off x="3955811" y="3812901"/>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sp>
        <p:nvSpPr>
          <p:cNvPr id="11" name="Isosceles Triangle 22"/>
          <p:cNvSpPr/>
          <p:nvPr/>
        </p:nvSpPr>
        <p:spPr bwMode="auto">
          <a:xfrm rot="18740679">
            <a:off x="4465869" y="3806271"/>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graphicFrame>
        <p:nvGraphicFramePr>
          <p:cNvPr id="13" name="Table 4"/>
          <p:cNvGraphicFramePr>
            <a:graphicFrameLocks noGrp="1"/>
          </p:cNvGraphicFramePr>
          <p:nvPr/>
        </p:nvGraphicFramePr>
        <p:xfrm>
          <a:off x="6096001" y="2567002"/>
          <a:ext cx="1743745" cy="1188720"/>
        </p:xfrm>
        <a:graphic>
          <a:graphicData uri="http://schemas.openxmlformats.org/drawingml/2006/table">
            <a:tbl>
              <a:tblPr rtl="1">
                <a:tableStyleId>{5C22544A-7EE6-4342-B048-85BDC9FD1C3A}</a:tableStyleId>
              </a:tblPr>
              <a:tblGrid>
                <a:gridCol w="1743745">
                  <a:extLst>
                    <a:ext uri="{9D8B030D-6E8A-4147-A177-3AD203B41FA5}">
                      <a16:colId xmlns:a16="http://schemas.microsoft.com/office/drawing/2014/main" val="20000"/>
                    </a:ext>
                  </a:extLst>
                </a:gridCol>
              </a:tblGrid>
              <a:tr h="370840">
                <a:tc>
                  <a:txBody>
                    <a:bodyPr/>
                    <a:lstStyle/>
                    <a:p>
                      <a:pPr algn="ctr" rtl="1"/>
                      <a:r>
                        <a:rPr lang="en-US" sz="2000" b="1" dirty="0">
                          <a:solidFill>
                            <a:schemeClr val="tx1"/>
                          </a:solidFill>
                        </a:rPr>
                        <a:t>IEnumerable</a:t>
                      </a:r>
                      <a:endParaRPr lang="he-IL" sz="2000" b="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rtl="1"/>
                      <a:endParaRPr lang="he-IL" sz="200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cxnSp>
        <p:nvCxnSpPr>
          <p:cNvPr id="14" name="Straight Arrow Connector 19"/>
          <p:cNvCxnSpPr>
            <a:stCxn id="5" idx="0"/>
          </p:cNvCxnSpPr>
          <p:nvPr/>
        </p:nvCxnSpPr>
        <p:spPr bwMode="auto">
          <a:xfrm flipV="1">
            <a:off x="3511488" y="3755724"/>
            <a:ext cx="2872544" cy="1223111"/>
          </a:xfrm>
          <a:prstGeom prst="straightConnector1">
            <a:avLst/>
          </a:prstGeom>
          <a:solidFill>
            <a:schemeClr val="accent1"/>
          </a:solidFill>
          <a:ln w="9525" cap="flat" cmpd="sng" algn="ctr">
            <a:solidFill>
              <a:schemeClr val="tx1"/>
            </a:solidFill>
            <a:prstDash val="lgDash"/>
            <a:round/>
            <a:headEnd type="none" w="med" len="med"/>
            <a:tailEnd type="none" w="lg" len="med"/>
          </a:ln>
          <a:effectLst/>
        </p:spPr>
      </p:cxnSp>
      <p:sp>
        <p:nvSpPr>
          <p:cNvPr id="15" name="Isosceles Triangle 22"/>
          <p:cNvSpPr/>
          <p:nvPr/>
        </p:nvSpPr>
        <p:spPr bwMode="auto">
          <a:xfrm rot="18740679">
            <a:off x="6276020" y="3666007"/>
            <a:ext cx="216024" cy="179432"/>
          </a:xfrm>
          <a:prstGeom prst="triangl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fontAlgn="base">
              <a:spcBef>
                <a:spcPct val="0"/>
              </a:spcBef>
              <a:spcAft>
                <a:spcPct val="0"/>
              </a:spcAft>
            </a:pPr>
            <a:endParaRPr lang="he-IL">
              <a:solidFill>
                <a:prstClr val="black"/>
              </a:solidFill>
              <a:latin typeface="Arial" charset="0"/>
              <a:cs typeface="Arial" charset="0"/>
            </a:endParaRPr>
          </a:p>
        </p:txBody>
      </p:sp>
      <p:sp>
        <p:nvSpPr>
          <p:cNvPr id="9" name="Slide Number Placeholder 8"/>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472348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554320"/>
          </a:xfrm>
        </p:spPr>
        <p:txBody>
          <a:bodyPr>
            <a:normAutofit fontScale="90000"/>
          </a:bodyPr>
          <a:lstStyle/>
          <a:p>
            <a:pPr algn="ctr"/>
            <a:r>
              <a:rPr lang="he-IL" dirty="0"/>
              <a:t>דוגמא 1 להגדרת ממשק ומימושו</a:t>
            </a:r>
          </a:p>
        </p:txBody>
      </p:sp>
      <p:sp>
        <p:nvSpPr>
          <p:cNvPr id="4" name="Rectangle 3"/>
          <p:cNvSpPr/>
          <p:nvPr/>
        </p:nvSpPr>
        <p:spPr>
          <a:xfrm>
            <a:off x="1652012" y="1052736"/>
            <a:ext cx="7828364" cy="5507662"/>
          </a:xfrm>
          <a:prstGeom prst="rect">
            <a:avLst/>
          </a:prstGeom>
        </p:spPr>
        <p:txBody>
          <a:bodyPr wrap="square">
            <a:spAutoFit/>
          </a:bodyPr>
          <a:lstStyle/>
          <a:p>
            <a:pPr algn="l" rtl="0">
              <a:lnSpc>
                <a:spcPct val="115000"/>
              </a:lnSpc>
            </a:pPr>
            <a:r>
              <a:rPr lang="en-US" dirty="0">
                <a:solidFill>
                  <a:srgbClr val="0000FF"/>
                </a:solidFill>
                <a:highlight>
                  <a:srgbClr val="FFFFFF"/>
                </a:highlight>
                <a:latin typeface="Consolas"/>
                <a:ea typeface="Calibri"/>
                <a:cs typeface="Arial"/>
              </a:rPr>
              <a:t>interface</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IArea</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Area();</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FF"/>
                </a:solidFill>
                <a:highlight>
                  <a:srgbClr val="FFFFFF"/>
                </a:highlight>
                <a:latin typeface="Consolas"/>
                <a:ea typeface="Calibri"/>
                <a:cs typeface="Arial"/>
              </a:rPr>
              <a:t>abstract</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Shape</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protected</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y0, x1,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Shape(</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x1,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.x0 = x0;</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.y0 = y0;</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.x1 = x1;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this</a:t>
            </a:r>
            <a:r>
              <a:rPr lang="en-US" dirty="0">
                <a:solidFill>
                  <a:srgbClr val="000000"/>
                </a:solidFill>
                <a:highlight>
                  <a:srgbClr val="FFFFFF"/>
                </a:highlight>
                <a:latin typeface="Consolas"/>
                <a:ea typeface="Calibri"/>
                <a:cs typeface="Arial"/>
              </a:rPr>
              <a:t>.y1 =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abstract</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MaxDistance</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245</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2ACABBD0-F95E-411E-9663-AABFEA15FF7F}"/>
              </a:ext>
            </a:extLst>
          </p:cNvPr>
          <p:cNvSpPr/>
          <p:nvPr/>
        </p:nvSpPr>
        <p:spPr>
          <a:xfrm>
            <a:off x="8058109" y="1196752"/>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ShapeArea</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5872609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554320"/>
          </a:xfrm>
        </p:spPr>
        <p:txBody>
          <a:bodyPr>
            <a:normAutofit fontScale="90000"/>
          </a:bodyPr>
          <a:lstStyle/>
          <a:p>
            <a:pPr algn="ctr"/>
            <a:r>
              <a:rPr lang="he-IL" dirty="0"/>
              <a:t>דוגמא 1 להגדרת ממשק ומימושו</a:t>
            </a:r>
          </a:p>
        </p:txBody>
      </p:sp>
      <p:sp>
        <p:nvSpPr>
          <p:cNvPr id="4" name="Rectangle 3"/>
          <p:cNvSpPr/>
          <p:nvPr/>
        </p:nvSpPr>
        <p:spPr>
          <a:xfrm>
            <a:off x="1696862" y="1268761"/>
            <a:ext cx="7927530" cy="5189113"/>
          </a:xfrm>
          <a:prstGeom prst="rect">
            <a:avLst/>
          </a:prstGeom>
        </p:spPr>
        <p:txBody>
          <a:bodyPr wrap="square">
            <a:spAutoFit/>
          </a:bodyPr>
          <a:lstStyle/>
          <a:p>
            <a:pPr algn="l" rtl="0">
              <a:lnSpc>
                <a:spcPct val="115000"/>
              </a:lnSpc>
            </a:pPr>
            <a:r>
              <a:rPr lang="en-US" dirty="0">
                <a:solidFill>
                  <a:srgbClr val="0000FF"/>
                </a:solidFill>
                <a:highlight>
                  <a:srgbClr val="FFFF00"/>
                </a:highlight>
                <a:latin typeface="Consolas"/>
                <a:ea typeface="Calibri"/>
                <a:cs typeface="Arial"/>
              </a:rPr>
              <a:t>class</a:t>
            </a:r>
            <a:r>
              <a:rPr lang="en-US" dirty="0">
                <a:solidFill>
                  <a:srgbClr val="000000"/>
                </a:solidFill>
                <a:highlight>
                  <a:srgbClr val="FFFF00"/>
                </a:highlight>
                <a:latin typeface="Consolas"/>
                <a:ea typeface="Calibri"/>
                <a:cs typeface="Arial"/>
              </a:rPr>
              <a:t> </a:t>
            </a:r>
            <a:r>
              <a:rPr lang="en-US" dirty="0">
                <a:solidFill>
                  <a:srgbClr val="2B91AF"/>
                </a:solidFill>
                <a:highlight>
                  <a:srgbClr val="FFFF00"/>
                </a:highlight>
                <a:latin typeface="Consolas"/>
                <a:ea typeface="Calibri"/>
                <a:cs typeface="Arial"/>
              </a:rPr>
              <a:t>Circle</a:t>
            </a:r>
            <a:r>
              <a:rPr lang="en-US" dirty="0">
                <a:solidFill>
                  <a:srgbClr val="000000"/>
                </a:solidFill>
                <a:highlight>
                  <a:srgbClr val="FFFF00"/>
                </a:highlight>
                <a:latin typeface="Consolas"/>
                <a:ea typeface="Calibri"/>
                <a:cs typeface="Arial"/>
              </a:rPr>
              <a:t> : </a:t>
            </a:r>
            <a:r>
              <a:rPr lang="en-US" dirty="0">
                <a:solidFill>
                  <a:srgbClr val="2B91AF"/>
                </a:solidFill>
                <a:highlight>
                  <a:srgbClr val="FFFF00"/>
                </a:highlight>
                <a:latin typeface="Consolas"/>
                <a:ea typeface="Calibri"/>
                <a:cs typeface="Arial"/>
              </a:rPr>
              <a:t>Shape</a:t>
            </a:r>
            <a:r>
              <a:rPr lang="en-US" dirty="0">
                <a:solidFill>
                  <a:srgbClr val="000000"/>
                </a:solidFill>
                <a:highlight>
                  <a:srgbClr val="FFFF00"/>
                </a:highlight>
                <a:latin typeface="Consolas"/>
                <a:ea typeface="Calibri"/>
                <a:cs typeface="Arial"/>
              </a:rPr>
              <a:t>, </a:t>
            </a:r>
            <a:r>
              <a:rPr lang="en-US" dirty="0" err="1">
                <a:solidFill>
                  <a:srgbClr val="2B91AF"/>
                </a:solidFill>
                <a:highlight>
                  <a:srgbClr val="FFFF00"/>
                </a:highlight>
                <a:latin typeface="Consolas"/>
                <a:ea typeface="Calibri"/>
                <a:cs typeface="Arial"/>
              </a:rPr>
              <a:t>IArea</a:t>
            </a:r>
            <a:endParaRPr lang="en-US" sz="2400" dirty="0">
              <a:solidFill>
                <a:prstClr val="black"/>
              </a:solidFill>
              <a:highlight>
                <a:srgbClr val="FFFF00"/>
              </a:highlight>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Circle(</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xcenter</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ycenter</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r)</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base</a:t>
            </a:r>
            <a:r>
              <a:rPr lang="en-US" dirty="0">
                <a:solidFill>
                  <a:srgbClr val="000000"/>
                </a:solidFill>
                <a:highlight>
                  <a:srgbClr val="FFFFFF"/>
                </a:highlight>
                <a:latin typeface="Consolas"/>
                <a:ea typeface="Calibri"/>
                <a:cs typeface="Arial"/>
              </a:rPr>
              <a:t>(</a:t>
            </a:r>
            <a:r>
              <a:rPr lang="en-US" dirty="0" err="1">
                <a:solidFill>
                  <a:srgbClr val="000000"/>
                </a:solidFill>
                <a:highlight>
                  <a:srgbClr val="FFFFFF"/>
                </a:highlight>
                <a:latin typeface="Consolas"/>
                <a:ea typeface="Calibri"/>
                <a:cs typeface="Arial"/>
              </a:rPr>
              <a:t>xcenter</a:t>
            </a:r>
            <a:r>
              <a:rPr lang="en-US" dirty="0">
                <a:solidFill>
                  <a:srgbClr val="000000"/>
                </a:solidFill>
                <a:highlight>
                  <a:srgbClr val="FFFFFF"/>
                </a:highlight>
                <a:latin typeface="Consolas"/>
                <a:ea typeface="Calibri"/>
                <a:cs typeface="Arial"/>
              </a:rPr>
              <a:t>-r, </a:t>
            </a:r>
            <a:r>
              <a:rPr lang="en-US" dirty="0" err="1">
                <a:solidFill>
                  <a:srgbClr val="000000"/>
                </a:solidFill>
                <a:highlight>
                  <a:srgbClr val="FFFFFF"/>
                </a:highlight>
                <a:latin typeface="Consolas"/>
                <a:ea typeface="Calibri"/>
                <a:cs typeface="Arial"/>
              </a:rPr>
              <a:t>ycenter</a:t>
            </a:r>
            <a:r>
              <a:rPr lang="en-US" dirty="0">
                <a:solidFill>
                  <a:srgbClr val="000000"/>
                </a:solidFill>
                <a:highlight>
                  <a:srgbClr val="FFFFFF"/>
                </a:highlight>
                <a:latin typeface="Consolas"/>
                <a:ea typeface="Calibri"/>
                <a:cs typeface="Arial"/>
              </a:rPr>
              <a:t>-r, </a:t>
            </a:r>
            <a:r>
              <a:rPr lang="en-US" dirty="0" err="1">
                <a:solidFill>
                  <a:srgbClr val="000000"/>
                </a:solidFill>
                <a:highlight>
                  <a:srgbClr val="FFFFFF"/>
                </a:highlight>
                <a:latin typeface="Consolas"/>
                <a:ea typeface="Calibri"/>
                <a:cs typeface="Arial"/>
              </a:rPr>
              <a:t>xcenter+r</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ycenter+r</a:t>
            </a:r>
            <a:r>
              <a:rPr lang="en-US" dirty="0">
                <a:solidFill>
                  <a:srgbClr val="000000"/>
                </a:solidFill>
                <a:highlight>
                  <a:srgbClr val="FFFFFF"/>
                </a:highlight>
                <a:latin typeface="Consolas"/>
                <a:ea typeface="Calibri"/>
                <a:cs typeface="Arial"/>
              </a:rPr>
              <a:t>) {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MaxDistance</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dx =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.Abs</a:t>
            </a:r>
            <a:r>
              <a:rPr lang="en-US" dirty="0">
                <a:solidFill>
                  <a:srgbClr val="000000"/>
                </a:solidFill>
                <a:highlight>
                  <a:srgbClr val="FFFFFF"/>
                </a:highlight>
                <a:latin typeface="Consolas"/>
                <a:ea typeface="Calibri"/>
                <a:cs typeface="Arial"/>
              </a:rPr>
              <a:t>(x0 - x1);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.Abs</a:t>
            </a:r>
            <a:r>
              <a:rPr lang="en-US" dirty="0">
                <a:solidFill>
                  <a:srgbClr val="000000"/>
                </a:solidFill>
                <a:highlight>
                  <a:srgbClr val="FFFFFF"/>
                </a:highlight>
                <a:latin typeface="Consolas"/>
                <a:ea typeface="Calibri"/>
                <a:cs typeface="Arial"/>
              </a:rPr>
              <a:t>(y0 -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.Max</a:t>
            </a:r>
            <a:r>
              <a:rPr lang="en-US" dirty="0">
                <a:solidFill>
                  <a:srgbClr val="000000"/>
                </a:solidFill>
                <a:highlight>
                  <a:srgbClr val="FFFFFF"/>
                </a:highlight>
                <a:latin typeface="Consolas"/>
                <a:ea typeface="Calibri"/>
                <a:cs typeface="Arial"/>
              </a:rPr>
              <a:t>(dx,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Area()</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r =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.Abs</a:t>
            </a:r>
            <a:r>
              <a:rPr lang="en-US" dirty="0">
                <a:solidFill>
                  <a:srgbClr val="000000"/>
                </a:solidFill>
                <a:highlight>
                  <a:srgbClr val="FFFFFF"/>
                </a:highlight>
                <a:latin typeface="Consolas"/>
                <a:ea typeface="Calibri"/>
                <a:cs typeface="Arial"/>
              </a:rPr>
              <a:t>((x0 - x1) / 2.0);</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.PI</a:t>
            </a:r>
            <a:r>
              <a:rPr lang="en-US" dirty="0">
                <a:solidFill>
                  <a:srgbClr val="000000"/>
                </a:solidFill>
                <a:highlight>
                  <a:srgbClr val="FFFFFF"/>
                </a:highlight>
                <a:latin typeface="Consolas"/>
                <a:ea typeface="Calibri"/>
                <a:cs typeface="Arial"/>
              </a:rPr>
              <a:t> * r * r;</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246</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ACF50A7E-D8AD-48D9-BB82-306992E3741E}"/>
              </a:ext>
            </a:extLst>
          </p:cNvPr>
          <p:cNvSpPr/>
          <p:nvPr/>
        </p:nvSpPr>
        <p:spPr>
          <a:xfrm>
            <a:off x="8051459" y="1239376"/>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ShapeArea</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8810461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554320"/>
          </a:xfrm>
        </p:spPr>
        <p:txBody>
          <a:bodyPr>
            <a:normAutofit fontScale="90000"/>
          </a:bodyPr>
          <a:lstStyle/>
          <a:p>
            <a:pPr algn="ctr"/>
            <a:r>
              <a:rPr lang="he-IL" dirty="0"/>
              <a:t>דוגמא 1 להגדרת ממשק ומימושו</a:t>
            </a:r>
          </a:p>
        </p:txBody>
      </p:sp>
      <p:sp>
        <p:nvSpPr>
          <p:cNvPr id="4" name="Rectangle 3"/>
          <p:cNvSpPr/>
          <p:nvPr/>
        </p:nvSpPr>
        <p:spPr>
          <a:xfrm>
            <a:off x="1652012" y="1052736"/>
            <a:ext cx="7992888"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3" name="Rectangle 2"/>
          <p:cNvSpPr/>
          <p:nvPr/>
        </p:nvSpPr>
        <p:spPr>
          <a:xfrm>
            <a:off x="1620402" y="1052736"/>
            <a:ext cx="8292022" cy="5679926"/>
          </a:xfrm>
          <a:prstGeom prst="rect">
            <a:avLst/>
          </a:prstGeom>
        </p:spPr>
        <p:txBody>
          <a:bodyPr wrap="square">
            <a:spAutoFit/>
          </a:bodyPr>
          <a:lstStyle/>
          <a:p>
            <a:pPr algn="l" rtl="0">
              <a:lnSpc>
                <a:spcPct val="115000"/>
              </a:lnSpc>
            </a:pPr>
            <a:r>
              <a:rPr lang="en-US" dirty="0">
                <a:solidFill>
                  <a:srgbClr val="0000FF"/>
                </a:solidFill>
                <a:highlight>
                  <a:srgbClr val="FFFFFF"/>
                </a:highlight>
                <a:latin typeface="Consolas"/>
                <a:ea typeface="Calibri"/>
                <a:cs typeface="Arial"/>
              </a:rPr>
              <a:t>class</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Rectangle</a:t>
            </a:r>
            <a:r>
              <a:rPr lang="en-US" dirty="0">
                <a:solidFill>
                  <a:srgbClr val="000000"/>
                </a:solidFill>
                <a:highlight>
                  <a:srgbClr val="FFFFFF"/>
                </a:highlight>
                <a:latin typeface="Consolas"/>
                <a:ea typeface="Calibri"/>
                <a:cs typeface="Arial"/>
              </a:rPr>
              <a:t> : </a:t>
            </a:r>
            <a:r>
              <a:rPr lang="en-US" dirty="0">
                <a:solidFill>
                  <a:srgbClr val="2B91AF"/>
                </a:solidFill>
                <a:highlight>
                  <a:srgbClr val="FFFFFF"/>
                </a:highlight>
                <a:latin typeface="Consolas"/>
                <a:ea typeface="Calibri"/>
                <a:cs typeface="Arial"/>
              </a:rPr>
              <a:t>Shape</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IArea</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Rectangle(</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y0,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x1,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y1) : </a:t>
            </a:r>
            <a:r>
              <a:rPr lang="en-US" dirty="0">
                <a:solidFill>
                  <a:srgbClr val="0000FF"/>
                </a:solidFill>
                <a:highlight>
                  <a:srgbClr val="FFFFFF"/>
                </a:highlight>
                <a:latin typeface="Consolas"/>
                <a:ea typeface="Calibri"/>
                <a:cs typeface="Arial"/>
              </a:rPr>
              <a:t>base</a:t>
            </a:r>
            <a:r>
              <a:rPr lang="en-US" dirty="0">
                <a:solidFill>
                  <a:srgbClr val="000000"/>
                </a:solidFill>
                <a:highlight>
                  <a:srgbClr val="FFFFFF"/>
                </a:highlight>
                <a:latin typeface="Consolas"/>
                <a:ea typeface="Calibri"/>
                <a:cs typeface="Arial"/>
              </a:rPr>
              <a:t>(x0, y0, x1, y1) {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override</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public</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MaxDistance</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dx = x0 - x1;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y0 -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.Sqrt</a:t>
            </a:r>
            <a:r>
              <a:rPr lang="en-US" dirty="0">
                <a:solidFill>
                  <a:srgbClr val="000000"/>
                </a:solidFill>
                <a:highlight>
                  <a:srgbClr val="FFFFFF"/>
                </a:highlight>
                <a:latin typeface="Consolas"/>
                <a:ea typeface="Calibri"/>
                <a:cs typeface="Arial"/>
              </a:rPr>
              <a:t>(dx * dx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00"/>
                </a:highlight>
                <a:latin typeface="Consolas"/>
                <a:ea typeface="Calibri"/>
                <a:cs typeface="Arial"/>
              </a:rPr>
              <a:t>public</a:t>
            </a:r>
            <a:r>
              <a:rPr lang="en-US" dirty="0">
                <a:solidFill>
                  <a:srgbClr val="000000"/>
                </a:solidFill>
                <a:highlight>
                  <a:srgbClr val="FFFF00"/>
                </a:highlight>
                <a:latin typeface="Consolas"/>
                <a:ea typeface="Calibri"/>
                <a:cs typeface="Arial"/>
              </a:rPr>
              <a:t> </a:t>
            </a:r>
            <a:r>
              <a:rPr lang="en-US" dirty="0">
                <a:solidFill>
                  <a:srgbClr val="0000FF"/>
                </a:solidFill>
                <a:highlight>
                  <a:srgbClr val="FFFF00"/>
                </a:highlight>
                <a:latin typeface="Consolas"/>
                <a:ea typeface="Calibri"/>
                <a:cs typeface="Arial"/>
              </a:rPr>
              <a:t>double</a:t>
            </a:r>
            <a:r>
              <a:rPr lang="en-US" dirty="0">
                <a:solidFill>
                  <a:srgbClr val="000000"/>
                </a:solidFill>
                <a:highlight>
                  <a:srgbClr val="FFFF00"/>
                </a:highlight>
                <a:latin typeface="Consolas"/>
                <a:ea typeface="Calibri"/>
                <a:cs typeface="Arial"/>
              </a:rPr>
              <a:t> Area()</a:t>
            </a:r>
            <a:endParaRPr lang="en-US" sz="2400" dirty="0">
              <a:solidFill>
                <a:prstClr val="black"/>
              </a:solidFill>
              <a:highlight>
                <a:srgbClr val="FFFF00"/>
              </a:highlight>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dx = x0 - x1;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double</a:t>
            </a:r>
            <a:r>
              <a:rPr lang="en-US" dirty="0">
                <a:solidFill>
                  <a:srgbClr val="000000"/>
                </a:solidFill>
                <a:highlight>
                  <a:srgbClr val="FFFFFF"/>
                </a:highlight>
                <a:latin typeface="Consolas"/>
                <a:ea typeface="Calibri"/>
                <a:cs typeface="Arial"/>
              </a:rPr>
              <a:t>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 = y0 - y1;</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return</a:t>
            </a: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Math</a:t>
            </a:r>
            <a:r>
              <a:rPr lang="en-US" dirty="0" err="1">
                <a:solidFill>
                  <a:srgbClr val="000000"/>
                </a:solidFill>
                <a:highlight>
                  <a:srgbClr val="FFFFFF"/>
                </a:highlight>
                <a:latin typeface="Consolas"/>
                <a:ea typeface="Calibri"/>
                <a:cs typeface="Arial"/>
              </a:rPr>
              <a:t>.Abs</a:t>
            </a:r>
            <a:r>
              <a:rPr lang="en-US" dirty="0">
                <a:solidFill>
                  <a:srgbClr val="000000"/>
                </a:solidFill>
                <a:highlight>
                  <a:srgbClr val="FFFFFF"/>
                </a:highlight>
                <a:latin typeface="Consolas"/>
                <a:ea typeface="Calibri"/>
                <a:cs typeface="Arial"/>
              </a:rPr>
              <a:t>(dx * </a:t>
            </a:r>
            <a:r>
              <a:rPr lang="en-US" dirty="0" err="1">
                <a:solidFill>
                  <a:srgbClr val="000000"/>
                </a:solidFill>
                <a:highlight>
                  <a:srgbClr val="FFFFFF"/>
                </a:highlight>
                <a:latin typeface="Consolas"/>
                <a:ea typeface="Calibri"/>
                <a:cs typeface="Arial"/>
              </a:rPr>
              <a:t>dy</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247</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111038B8-613C-493F-8E31-5A2639CB5C51}"/>
              </a:ext>
            </a:extLst>
          </p:cNvPr>
          <p:cNvSpPr/>
          <p:nvPr/>
        </p:nvSpPr>
        <p:spPr>
          <a:xfrm>
            <a:off x="7968208" y="1175526"/>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ShapeArea</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1027644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2012" y="1052736"/>
            <a:ext cx="7992888"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3" name="Rectangle 2"/>
          <p:cNvSpPr/>
          <p:nvPr/>
        </p:nvSpPr>
        <p:spPr>
          <a:xfrm>
            <a:off x="1738122" y="307022"/>
            <a:ext cx="6573223" cy="407528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MainClass</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static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void</a:t>
            </a:r>
            <a:r>
              <a:rPr lang="en-US" sz="1400" dirty="0">
                <a:solidFill>
                  <a:srgbClr val="000000"/>
                </a:solidFill>
                <a:highlight>
                  <a:srgbClr val="FFFFFF"/>
                </a:highlight>
                <a:latin typeface="Consolas"/>
                <a:ea typeface="Calibri"/>
                <a:cs typeface="Arial"/>
              </a:rPr>
              <a:t> Main(</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args</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Shape</a:t>
            </a:r>
            <a:r>
              <a:rPr lang="en-US" sz="1400" dirty="0">
                <a:solidFill>
                  <a:srgbClr val="000000"/>
                </a:solidFill>
                <a:highlight>
                  <a:srgbClr val="FFFFFF"/>
                </a:highlight>
                <a:latin typeface="Consolas"/>
                <a:ea typeface="Calibri"/>
                <a:cs typeface="Arial"/>
              </a:rPr>
              <a:t>[] shapes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Shape</a:t>
            </a:r>
            <a:r>
              <a:rPr lang="en-US" sz="1400" dirty="0">
                <a:solidFill>
                  <a:srgbClr val="000000"/>
                </a:solidFill>
                <a:highlight>
                  <a:srgbClr val="FFFFFF"/>
                </a:highlight>
                <a:latin typeface="Consolas"/>
                <a:ea typeface="Calibri"/>
                <a:cs typeface="Arial"/>
              </a:rPr>
              <a:t>[2];</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shapes[0]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Rectangle</a:t>
            </a:r>
            <a:r>
              <a:rPr lang="en-US" sz="1400" dirty="0">
                <a:solidFill>
                  <a:srgbClr val="000000"/>
                </a:solidFill>
                <a:highlight>
                  <a:srgbClr val="FFFFFF"/>
                </a:highlight>
                <a:latin typeface="Consolas"/>
                <a:ea typeface="Calibri"/>
                <a:cs typeface="Arial"/>
              </a:rPr>
              <a:t>(2, 2, 4, 4);</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shapes[1] = </a:t>
            </a:r>
            <a:r>
              <a:rPr lang="en-US" sz="1400" dirty="0">
                <a:solidFill>
                  <a:srgbClr val="0000FF"/>
                </a:solidFill>
                <a:highlight>
                  <a:srgbClr val="FFFFFF"/>
                </a:highlight>
                <a:latin typeface="Consolas"/>
                <a:ea typeface="Calibri"/>
                <a:cs typeface="Arial"/>
              </a:rPr>
              <a:t>new</a:t>
            </a:r>
            <a:r>
              <a:rPr lang="en-US" sz="1400" dirty="0">
                <a:solidFill>
                  <a:srgbClr val="000000"/>
                </a:solidFill>
                <a:highlight>
                  <a:srgbClr val="FFFFFF"/>
                </a:highlight>
                <a:latin typeface="Consolas"/>
                <a:ea typeface="Calibri"/>
                <a:cs typeface="Arial"/>
              </a:rPr>
              <a:t> </a:t>
            </a:r>
            <a:r>
              <a:rPr lang="en-US" sz="1400" dirty="0">
                <a:solidFill>
                  <a:srgbClr val="2B91AF"/>
                </a:solidFill>
                <a:highlight>
                  <a:srgbClr val="FFFFFF"/>
                </a:highlight>
                <a:latin typeface="Consolas"/>
                <a:ea typeface="Calibri"/>
                <a:cs typeface="Arial"/>
              </a:rPr>
              <a:t>Circle</a:t>
            </a:r>
            <a:r>
              <a:rPr lang="en-US" sz="1400" dirty="0">
                <a:solidFill>
                  <a:srgbClr val="000000"/>
                </a:solidFill>
                <a:highlight>
                  <a:srgbClr val="FFFFFF"/>
                </a:highlight>
                <a:latin typeface="Consolas"/>
                <a:ea typeface="Calibri"/>
                <a:cs typeface="Arial"/>
              </a:rPr>
              <a:t>(1, 1, 2);</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double</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totalArea</a:t>
            </a:r>
            <a:r>
              <a:rPr lang="en-US" sz="1400" dirty="0">
                <a:solidFill>
                  <a:srgbClr val="000000"/>
                </a:solidFill>
                <a:highlight>
                  <a:srgbClr val="FFFFFF"/>
                </a:highlight>
                <a:latin typeface="Consolas"/>
                <a:ea typeface="Calibri"/>
                <a:cs typeface="Arial"/>
              </a:rPr>
              <a:t> = 0.0;</a:t>
            </a:r>
            <a:endParaRPr lang="en-US" dirty="0">
              <a:solidFill>
                <a:prstClr val="black"/>
              </a:solidFill>
              <a:latin typeface="Calibri"/>
              <a:ea typeface="Calibri"/>
              <a:cs typeface="Arial"/>
            </a:endParaRPr>
          </a:p>
          <a:p>
            <a:pPr algn="l" rtl="0">
              <a:lnSpc>
                <a:spcPct val="107000"/>
              </a:lnSpc>
            </a:pPr>
            <a:r>
              <a:rPr lang="en-US" sz="1400" dirty="0">
                <a:solidFill>
                  <a:srgbClr val="000000"/>
                </a:solidFill>
                <a:highlight>
                  <a:srgbClr val="FFFFFF"/>
                </a:highlight>
                <a:latin typeface="Consolas"/>
                <a:ea typeface="Calibri"/>
                <a:cs typeface="Arial"/>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a:cs typeface="Arial"/>
              </a:rPr>
              <a:t>IArea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shape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shapes)</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totalArea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shape.Area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err="1">
                <a:solidFill>
                  <a:srgbClr val="2B91AF"/>
                </a:solidFill>
                <a:highlight>
                  <a:srgbClr val="FFFFFF"/>
                </a:highlight>
                <a:latin typeface="Consolas"/>
                <a:ea typeface="Calibri"/>
                <a:cs typeface="Arial"/>
              </a:rPr>
              <a:t>Console</a:t>
            </a:r>
            <a:r>
              <a:rPr lang="en-US" sz="1400" dirty="0" err="1">
                <a:solidFill>
                  <a:srgbClr val="000000"/>
                </a:solidFill>
                <a:highlight>
                  <a:srgbClr val="FFFFFF"/>
                </a:highlight>
                <a:latin typeface="Consolas"/>
                <a:ea typeface="Calibri"/>
                <a:cs typeface="Arial"/>
              </a:rPr>
              <a:t>.Out.WriteLine</a:t>
            </a:r>
            <a:r>
              <a:rPr lang="en-US" sz="1400" dirty="0">
                <a:solidFill>
                  <a:srgbClr val="000000"/>
                </a:solidFill>
                <a:highlight>
                  <a:srgbClr val="FFFFFF"/>
                </a:highlight>
                <a:latin typeface="Consolas"/>
                <a:ea typeface="Calibri"/>
                <a:cs typeface="Arial"/>
              </a:rPr>
              <a:t>(</a:t>
            </a:r>
            <a:r>
              <a:rPr lang="en-US" sz="1400" dirty="0">
                <a:solidFill>
                  <a:srgbClr val="A31515"/>
                </a:solidFill>
                <a:highlight>
                  <a:srgbClr val="FFFFFF"/>
                </a:highlight>
                <a:latin typeface="Consolas"/>
                <a:ea typeface="Calibri"/>
                <a:cs typeface="Arial"/>
              </a:rPr>
              <a:t>"Total area is {0}"</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totalArea</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248</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E0F7251B-EAE4-41FF-9643-FFE45DB57FD0}"/>
              </a:ext>
            </a:extLst>
          </p:cNvPr>
          <p:cNvSpPr/>
          <p:nvPr/>
        </p:nvSpPr>
        <p:spPr>
          <a:xfrm>
            <a:off x="1919536" y="4794480"/>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ShapeArea</a:t>
            </a:r>
            <a:endParaRPr lang="he-IL" dirty="0">
              <a:solidFill>
                <a:prstClr val="black"/>
              </a:solidFill>
              <a:latin typeface="Calibri"/>
              <a:cs typeface="Gisha" panose="020B0502040204020203" pitchFamily="34" charset="-79"/>
            </a:endParaRPr>
          </a:p>
        </p:txBody>
      </p:sp>
      <p:sp>
        <p:nvSpPr>
          <p:cNvPr id="9" name="Rectangle 8"/>
          <p:cNvSpPr/>
          <p:nvPr/>
        </p:nvSpPr>
        <p:spPr>
          <a:xfrm>
            <a:off x="5543821" y="3894879"/>
            <a:ext cx="4844536" cy="265239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 = 0; s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shapes.Length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totalArea</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shapes[s].Area();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//compilation error</a:t>
            </a:r>
            <a:endParaRPr lang="en-US"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Shape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shape1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(shape1.Area());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//comp error</a:t>
            </a:r>
            <a:endParaRPr lang="en-US"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rec1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(rec1.Area());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IArea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Ia1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Rectangle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(1, 4, 6, 7);</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(Ia1.Area());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6372400" y="137638"/>
            <a:ext cx="3877888" cy="1291540"/>
          </a:xfrm>
          <a:solidFill>
            <a:schemeClr val="bg1"/>
          </a:solidFill>
        </p:spPr>
        <p:txBody>
          <a:bodyPr>
            <a:normAutofit/>
          </a:bodyPr>
          <a:lstStyle/>
          <a:p>
            <a:pPr algn="ctr"/>
            <a:r>
              <a:rPr lang="he-IL" dirty="0"/>
              <a:t>דוגמא 1 להגדרת ממשק ומימושו</a:t>
            </a:r>
          </a:p>
        </p:txBody>
      </p:sp>
      <p:sp>
        <p:nvSpPr>
          <p:cNvPr id="7" name="Speech Bubble: Rectangle with Corners Rounded 6">
            <a:extLst>
              <a:ext uri="{FF2B5EF4-FFF2-40B4-BE49-F238E27FC236}">
                <a16:creationId xmlns:a16="http://schemas.microsoft.com/office/drawing/2014/main" id="{1921C9A6-B3B6-4D10-BF38-9E048214725F}"/>
              </a:ext>
            </a:extLst>
          </p:cNvPr>
          <p:cNvSpPr/>
          <p:nvPr/>
        </p:nvSpPr>
        <p:spPr>
          <a:xfrm>
            <a:off x="8343593" y="1611640"/>
            <a:ext cx="2108727" cy="1696632"/>
          </a:xfrm>
          <a:prstGeom prst="wedgeRoundRectCallout">
            <a:avLst>
              <a:gd name="adj1" fmla="val -908"/>
              <a:gd name="adj2" fmla="val 9524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כשננסה להפעיל את המתודה </a:t>
            </a:r>
            <a:r>
              <a:rPr lang="en-US" sz="1400" dirty="0">
                <a:solidFill>
                  <a:prstClr val="black"/>
                </a:solidFill>
                <a:latin typeface="Trebuchet MS"/>
              </a:rPr>
              <a:t>Area</a:t>
            </a:r>
            <a:r>
              <a:rPr lang="he-IL" sz="1400" dirty="0">
                <a:solidFill>
                  <a:prstClr val="black"/>
                </a:solidFill>
                <a:latin typeface="Trebuchet MS"/>
                <a:cs typeface="Gisha" panose="020B0502040204020203" pitchFamily="34" charset="-79"/>
              </a:rPr>
              <a:t> דרך מערך של צורות זו תהיה שגיאת קומפילציה.</a:t>
            </a:r>
          </a:p>
          <a:p>
            <a:pPr algn="ctr"/>
            <a:r>
              <a:rPr lang="he-IL" sz="1400" dirty="0">
                <a:solidFill>
                  <a:prstClr val="black"/>
                </a:solidFill>
                <a:latin typeface="Trebuchet MS"/>
                <a:cs typeface="Gisha" panose="020B0502040204020203" pitchFamily="34" charset="-79"/>
              </a:rPr>
              <a:t>לכן נשתמש ב </a:t>
            </a:r>
            <a:r>
              <a:rPr lang="en-US" sz="1400" dirty="0">
                <a:solidFill>
                  <a:prstClr val="black"/>
                </a:solidFill>
                <a:latin typeface="Trebuchet MS"/>
              </a:rPr>
              <a:t>foreach</a:t>
            </a:r>
          </a:p>
          <a:p>
            <a:pPr algn="ctr"/>
            <a:r>
              <a:rPr lang="he-IL" sz="1400" dirty="0">
                <a:solidFill>
                  <a:prstClr val="black"/>
                </a:solidFill>
                <a:latin typeface="Trebuchet MS"/>
                <a:cs typeface="Gisha" panose="020B0502040204020203" pitchFamily="34" charset="-79"/>
              </a:rPr>
              <a:t>נרחיב בהמשך...</a:t>
            </a:r>
            <a:endParaRPr lang="en-US" sz="1400" dirty="0">
              <a:solidFill>
                <a:prstClr val="black"/>
              </a:solidFill>
              <a:latin typeface="Trebuchet MS"/>
            </a:endParaRPr>
          </a:p>
        </p:txBody>
      </p:sp>
    </p:spTree>
    <p:extLst>
      <p:ext uri="{BB962C8B-B14F-4D97-AF65-F5344CB8AC3E}">
        <p14:creationId xmlns:p14="http://schemas.microsoft.com/office/powerpoint/2010/main" val="3214647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554320"/>
          </a:xfrm>
        </p:spPr>
        <p:txBody>
          <a:bodyPr>
            <a:normAutofit fontScale="90000"/>
          </a:bodyPr>
          <a:lstStyle/>
          <a:p>
            <a:pPr algn="ctr"/>
            <a:r>
              <a:rPr lang="he-IL" dirty="0"/>
              <a:t>דוגמא 2 להגדרת ממשק ומימושו</a:t>
            </a:r>
          </a:p>
        </p:txBody>
      </p:sp>
      <p:sp>
        <p:nvSpPr>
          <p:cNvPr id="4" name="Rectangle 3"/>
          <p:cNvSpPr/>
          <p:nvPr/>
        </p:nvSpPr>
        <p:spPr>
          <a:xfrm>
            <a:off x="1652012" y="1052736"/>
            <a:ext cx="7992888"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249</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E0F7251B-EAE4-41FF-9643-FFE45DB57FD0}"/>
              </a:ext>
            </a:extLst>
          </p:cNvPr>
          <p:cNvSpPr/>
          <p:nvPr/>
        </p:nvSpPr>
        <p:spPr>
          <a:xfrm>
            <a:off x="1775521" y="5661248"/>
            <a:ext cx="2812919"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InterfaceILike</a:t>
            </a:r>
            <a:endParaRPr lang="he-IL" dirty="0">
              <a:solidFill>
                <a:prstClr val="black"/>
              </a:solidFill>
              <a:latin typeface="Calibri"/>
              <a:cs typeface="Gisha" panose="020B0502040204020203" pitchFamily="34" charset="-79"/>
            </a:endParaRPr>
          </a:p>
        </p:txBody>
      </p:sp>
      <p:sp>
        <p:nvSpPr>
          <p:cNvPr id="10" name="Rectangle 9"/>
          <p:cNvSpPr/>
          <p:nvPr/>
        </p:nvSpPr>
        <p:spPr>
          <a:xfrm>
            <a:off x="1885836" y="1124744"/>
            <a:ext cx="3528392" cy="34353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abstract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Animal(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5879976" y="1106472"/>
            <a:ext cx="4140928" cy="539506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Dog(</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Animal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Lion(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Like(</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other)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3036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63552" y="1414960"/>
            <a:ext cx="7488832" cy="5262979"/>
          </a:xfrm>
          <a:prstGeom prst="rect">
            <a:avLst/>
          </a:prstGeom>
          <a:noFill/>
        </p:spPr>
        <p:txBody>
          <a:bodyPr wrap="square" rtlCol="1">
            <a:spAutoFit/>
          </a:bodyPr>
          <a:lstStyle/>
          <a:p>
            <a:pPr marL="742950" indent="-742950">
              <a:buFontTx/>
              <a:buAutoNum type="arabicPeriod"/>
            </a:pPr>
            <a:r>
              <a:rPr lang="en-US" sz="2400" b="1" dirty="0">
                <a:solidFill>
                  <a:prstClr val="black"/>
                </a:solidFill>
                <a:latin typeface="Trebuchet MS"/>
              </a:rPr>
              <a:t>FCL</a:t>
            </a:r>
            <a:r>
              <a:rPr lang="he-IL" sz="2400" dirty="0">
                <a:solidFill>
                  <a:prstClr val="black"/>
                </a:solidFill>
                <a:latin typeface="Trebuchet MS"/>
                <a:cs typeface="Gisha" panose="020B0502040204020203" pitchFamily="34" charset="-79"/>
              </a:rPr>
              <a:t> (</a:t>
            </a:r>
            <a:r>
              <a:rPr lang="en-US" sz="2400" dirty="0">
                <a:solidFill>
                  <a:prstClr val="black"/>
                </a:solidFill>
                <a:latin typeface="Trebuchet MS"/>
              </a:rPr>
              <a:t> (</a:t>
            </a:r>
            <a:r>
              <a:rPr lang="en-US" sz="2400" b="1" dirty="0">
                <a:solidFill>
                  <a:prstClr val="black"/>
                </a:solidFill>
                <a:highlight>
                  <a:srgbClr val="FFFF00"/>
                </a:highlight>
                <a:latin typeface="Trebuchet MS"/>
              </a:rPr>
              <a:t>Framework</a:t>
            </a:r>
            <a:r>
              <a:rPr lang="en-US" sz="2400" dirty="0">
                <a:solidFill>
                  <a:prstClr val="black"/>
                </a:solidFill>
                <a:latin typeface="Trebuchet MS"/>
              </a:rPr>
              <a:t> </a:t>
            </a:r>
            <a:r>
              <a:rPr lang="en-US" sz="2400" b="1" dirty="0">
                <a:solidFill>
                  <a:prstClr val="black"/>
                </a:solidFill>
                <a:latin typeface="Trebuchet MS"/>
              </a:rPr>
              <a:t>C</a:t>
            </a:r>
            <a:r>
              <a:rPr lang="en-US" sz="2400" dirty="0">
                <a:solidFill>
                  <a:prstClr val="black"/>
                </a:solidFill>
                <a:latin typeface="Trebuchet MS"/>
              </a:rPr>
              <a:t>lass </a:t>
            </a:r>
            <a:r>
              <a:rPr lang="en-US" sz="2400" b="1" dirty="0">
                <a:solidFill>
                  <a:prstClr val="black"/>
                </a:solidFill>
                <a:latin typeface="Trebuchet MS"/>
              </a:rPr>
              <a:t>L</a:t>
            </a:r>
            <a:r>
              <a:rPr lang="en-US" sz="2400" dirty="0">
                <a:solidFill>
                  <a:prstClr val="black"/>
                </a:solidFill>
                <a:latin typeface="Trebuchet MS"/>
              </a:rPr>
              <a:t>ibrary</a:t>
            </a:r>
            <a:r>
              <a:rPr lang="he-IL" sz="2400" dirty="0">
                <a:solidFill>
                  <a:prstClr val="black"/>
                </a:solidFill>
                <a:latin typeface="Trebuchet MS"/>
                <a:cs typeface="Gisha" panose="020B0502040204020203" pitchFamily="34" charset="-79"/>
              </a:rPr>
              <a:t> אוסף של מחלקות מורכבות וספריות שלא תלויות בשפת התכנות שאיתה נעבוד. חלק בסיסי מספריות אלו נקרא:</a:t>
            </a:r>
          </a:p>
          <a:p>
            <a:pPr marL="1200150" lvl="1" indent="-742950">
              <a:buFont typeface="Arial" panose="020B0604020202020204" pitchFamily="34" charset="0"/>
              <a:buChar char="•"/>
            </a:pPr>
            <a:r>
              <a:rPr lang="en-US" sz="2400" b="1" dirty="0">
                <a:solidFill>
                  <a:prstClr val="black"/>
                </a:solidFill>
                <a:latin typeface="Trebuchet MS"/>
              </a:rPr>
              <a:t>BCL</a:t>
            </a:r>
            <a:r>
              <a:rPr lang="he-IL" sz="2400" dirty="0">
                <a:solidFill>
                  <a:prstClr val="black"/>
                </a:solidFill>
                <a:latin typeface="Trebuchet MS"/>
                <a:cs typeface="Gisha" panose="020B0502040204020203" pitchFamily="34" charset="-79"/>
              </a:rPr>
              <a:t> </a:t>
            </a:r>
            <a:r>
              <a:rPr lang="en-US" sz="2400" dirty="0">
                <a:solidFill>
                  <a:prstClr val="black"/>
                </a:solidFill>
                <a:latin typeface="Trebuchet MS"/>
              </a:rPr>
              <a:t>(Basic Class Library)</a:t>
            </a:r>
            <a:r>
              <a:rPr lang="he-IL" sz="2400" dirty="0">
                <a:solidFill>
                  <a:prstClr val="black"/>
                </a:solidFill>
                <a:latin typeface="Trebuchet MS"/>
                <a:cs typeface="Gisha" panose="020B0502040204020203" pitchFamily="34" charset="-79"/>
              </a:rPr>
              <a:t> אוסף מחלקות בסיסיות כגון: רשימה, תור, מחסנית, תאריך, מחרוזות שמוגדרים כחלק מה </a:t>
            </a:r>
            <a:r>
              <a:rPr lang="en-US" sz="2400" dirty="0">
                <a:solidFill>
                  <a:prstClr val="black"/>
                </a:solidFill>
                <a:latin typeface="Trebuchet MS"/>
              </a:rPr>
              <a:t>CIL</a:t>
            </a:r>
            <a:r>
              <a:rPr lang="he-IL" sz="2400" dirty="0">
                <a:solidFill>
                  <a:prstClr val="black"/>
                </a:solidFill>
                <a:latin typeface="Trebuchet MS"/>
                <a:cs typeface="Gisha" panose="020B0502040204020203" pitchFamily="34" charset="-79"/>
              </a:rPr>
              <a:t>. </a:t>
            </a:r>
            <a:r>
              <a:rPr lang="he-IL" sz="2400" b="1" dirty="0">
                <a:solidFill>
                  <a:prstClr val="black"/>
                </a:solidFill>
                <a:latin typeface="Trebuchet MS"/>
                <a:cs typeface="Gisha" panose="020B0502040204020203" pitchFamily="34" charset="-79"/>
              </a:rPr>
              <a:t>(למעשה, ניתן לומר כי </a:t>
            </a:r>
            <a:r>
              <a:rPr lang="en-US" sz="2400" b="1" dirty="0">
                <a:solidFill>
                  <a:prstClr val="black"/>
                </a:solidFill>
                <a:latin typeface="Trebuchet MS"/>
              </a:rPr>
              <a:t>BCL</a:t>
            </a:r>
            <a:r>
              <a:rPr lang="he-IL" sz="2400" b="1" dirty="0">
                <a:solidFill>
                  <a:prstClr val="black"/>
                </a:solidFill>
                <a:latin typeface="Trebuchet MS"/>
                <a:cs typeface="Gisha" panose="020B0502040204020203" pitchFamily="34" charset="-79"/>
              </a:rPr>
              <a:t> מוכלת ב</a:t>
            </a:r>
            <a:r>
              <a:rPr lang="en-US" sz="2400" b="1" dirty="0">
                <a:solidFill>
                  <a:prstClr val="black"/>
                </a:solidFill>
                <a:latin typeface="Trebuchet MS"/>
              </a:rPr>
              <a:t>FCL</a:t>
            </a:r>
            <a:r>
              <a:rPr lang="he-IL" sz="2400" b="1" dirty="0">
                <a:solidFill>
                  <a:prstClr val="black"/>
                </a:solidFill>
                <a:latin typeface="Trebuchet MS"/>
                <a:cs typeface="Gisha" panose="020B0502040204020203" pitchFamily="34" charset="-79"/>
              </a:rPr>
              <a:t>)</a:t>
            </a:r>
          </a:p>
          <a:p>
            <a:pPr marL="1200150" lvl="1" indent="-742950">
              <a:buFont typeface="Arial" panose="020B0604020202020204" pitchFamily="34" charset="0"/>
              <a:buChar char="•"/>
            </a:pPr>
            <a:endParaRPr lang="he-IL" sz="2400" dirty="0">
              <a:solidFill>
                <a:prstClr val="black"/>
              </a:solidFill>
              <a:latin typeface="Trebuchet MS"/>
              <a:cs typeface="Gisha" panose="020B0502040204020203" pitchFamily="34" charset="-79"/>
            </a:endParaRPr>
          </a:p>
          <a:p>
            <a:pPr lvl="1"/>
            <a:endParaRPr lang="he-IL" sz="2400" dirty="0">
              <a:solidFill>
                <a:prstClr val="black"/>
              </a:solidFill>
              <a:latin typeface="Trebuchet MS"/>
              <a:cs typeface="Gisha" panose="020B0502040204020203" pitchFamily="34" charset="-79"/>
            </a:endParaRPr>
          </a:p>
          <a:p>
            <a:pPr marL="742950" indent="-742950">
              <a:buFontTx/>
              <a:buAutoNum type="arabicPeriod"/>
            </a:pPr>
            <a:r>
              <a:rPr lang="en-US" sz="2400" b="1" dirty="0">
                <a:solidFill>
                  <a:prstClr val="black"/>
                </a:solidFill>
                <a:latin typeface="Trebuchet MS"/>
              </a:rPr>
              <a:t>CLR</a:t>
            </a:r>
            <a:r>
              <a:rPr lang="he-IL" sz="2400" dirty="0">
                <a:solidFill>
                  <a:prstClr val="black"/>
                </a:solidFill>
                <a:latin typeface="Trebuchet MS"/>
                <a:cs typeface="Gisha" panose="020B0502040204020203" pitchFamily="34" charset="-79"/>
              </a:rPr>
              <a:t> (</a:t>
            </a:r>
            <a:r>
              <a:rPr lang="en-US" sz="2400" i="1" dirty="0">
                <a:solidFill>
                  <a:prstClr val="black"/>
                </a:solidFill>
                <a:latin typeface="Trebuchet MS"/>
              </a:rPr>
              <a:t>Common Language Runtime</a:t>
            </a:r>
            <a:r>
              <a:rPr lang="he-IL" sz="2400" dirty="0">
                <a:solidFill>
                  <a:prstClr val="black"/>
                </a:solidFill>
                <a:latin typeface="Trebuchet MS"/>
                <a:cs typeface="Gisha" panose="020B0502040204020203" pitchFamily="34" charset="-79"/>
              </a:rPr>
              <a:t>) מכונה וירטואלית להרצת התוכנית וניהולה.</a:t>
            </a:r>
          </a:p>
          <a:p>
            <a:pPr marL="914400" lvl="1" indent="-457200">
              <a:buFont typeface="Arial" panose="020B0604020202020204" pitchFamily="34" charset="0"/>
              <a:buChar char="•"/>
            </a:pPr>
            <a:r>
              <a:rPr lang="en-US" sz="2400" dirty="0">
                <a:solidFill>
                  <a:prstClr val="black"/>
                </a:solidFill>
                <a:highlight>
                  <a:srgbClr val="FFFF00"/>
                </a:highlight>
                <a:latin typeface="Trebuchet MS"/>
              </a:rPr>
              <a:t>Managed Code </a:t>
            </a:r>
            <a:r>
              <a:rPr lang="he-IL" sz="2400" dirty="0">
                <a:solidFill>
                  <a:prstClr val="black"/>
                </a:solidFill>
                <a:highlight>
                  <a:srgbClr val="FFFF00"/>
                </a:highlight>
                <a:latin typeface="Trebuchet MS"/>
                <a:cs typeface="Gisha" panose="020B0502040204020203" pitchFamily="34" charset="-79"/>
              </a:rPr>
              <a:t> </a:t>
            </a:r>
            <a:r>
              <a:rPr lang="he-IL" sz="2400" dirty="0">
                <a:solidFill>
                  <a:prstClr val="black"/>
                </a:solidFill>
                <a:latin typeface="Trebuchet MS"/>
                <a:cs typeface="Gisha" panose="020B0502040204020203" pitchFamily="34" charset="-79"/>
              </a:rPr>
              <a:t>הוא קוד </a:t>
            </a:r>
            <a:r>
              <a:rPr lang="he-IL" sz="2400" b="1" dirty="0">
                <a:solidFill>
                  <a:prstClr val="black"/>
                </a:solidFill>
                <a:latin typeface="Trebuchet MS"/>
                <a:cs typeface="Gisha" panose="020B0502040204020203" pitchFamily="34" charset="-79"/>
              </a:rPr>
              <a:t>המנוהל</a:t>
            </a:r>
            <a:r>
              <a:rPr lang="he-IL" sz="2400" dirty="0">
                <a:solidFill>
                  <a:prstClr val="black"/>
                </a:solidFill>
                <a:latin typeface="Trebuchet MS"/>
                <a:cs typeface="Gisha" panose="020B0502040204020203" pitchFamily="34" charset="-79"/>
              </a:rPr>
              <a:t> על ידי ה </a:t>
            </a:r>
            <a:r>
              <a:rPr lang="en-US" sz="2400" dirty="0">
                <a:solidFill>
                  <a:prstClr val="black"/>
                </a:solidFill>
                <a:latin typeface="Trebuchet MS"/>
              </a:rPr>
              <a:t>CLR</a:t>
            </a:r>
            <a:r>
              <a:rPr lang="he-IL" sz="2400" dirty="0">
                <a:solidFill>
                  <a:prstClr val="black"/>
                </a:solidFill>
                <a:latin typeface="Trebuchet MS"/>
                <a:cs typeface="Gisha" panose="020B0502040204020203" pitchFamily="34" charset="-79"/>
              </a:rPr>
              <a:t>.</a:t>
            </a:r>
          </a:p>
          <a:p>
            <a:pPr marL="914400" lvl="1" indent="-457200">
              <a:buFont typeface="Arial" panose="020B0604020202020204" pitchFamily="34" charset="0"/>
              <a:buChar char="•"/>
            </a:pPr>
            <a:r>
              <a:rPr lang="en-US" sz="2400" dirty="0">
                <a:solidFill>
                  <a:prstClr val="black"/>
                </a:solidFill>
                <a:latin typeface="Trebuchet MS"/>
              </a:rPr>
              <a:t>CLR</a:t>
            </a:r>
            <a:r>
              <a:rPr lang="he-IL" sz="2400" dirty="0">
                <a:solidFill>
                  <a:prstClr val="black"/>
                </a:solidFill>
                <a:latin typeface="Trebuchet MS"/>
                <a:cs typeface="Gisha" panose="020B0502040204020203" pitchFamily="34" charset="-79"/>
              </a:rPr>
              <a:t> הוא מימוש של </a:t>
            </a:r>
            <a:r>
              <a:rPr lang="en-US" sz="2400" dirty="0">
                <a:solidFill>
                  <a:prstClr val="black"/>
                </a:solidFill>
                <a:latin typeface="Trebuchet MS"/>
              </a:rPr>
              <a:t>VES</a:t>
            </a:r>
            <a:r>
              <a:rPr lang="he-IL" sz="2400" dirty="0">
                <a:solidFill>
                  <a:prstClr val="black"/>
                </a:solidFill>
                <a:latin typeface="Trebuchet MS"/>
                <a:cs typeface="Gisha" panose="020B0502040204020203" pitchFamily="34" charset="-79"/>
              </a:rPr>
              <a:t> </a:t>
            </a:r>
          </a:p>
          <a:p>
            <a:pPr marL="914400" lvl="1" indent="-457200">
              <a:buFont typeface="Arial" panose="020B0604020202020204" pitchFamily="34" charset="0"/>
              <a:buChar char="•"/>
            </a:pPr>
            <a:endParaRPr lang="en-US" sz="2400" dirty="0">
              <a:solidFill>
                <a:prstClr val="black"/>
              </a:solidFill>
              <a:latin typeface="Trebuchet MS"/>
            </a:endParaRPr>
          </a:p>
        </p:txBody>
      </p:sp>
      <p:sp>
        <p:nvSpPr>
          <p:cNvPr id="6" name="לוחית 5"/>
          <p:cNvSpPr/>
          <p:nvPr/>
        </p:nvSpPr>
        <p:spPr>
          <a:xfrm>
            <a:off x="2063552" y="476672"/>
            <a:ext cx="8136904" cy="64807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4400" dirty="0">
                <a:solidFill>
                  <a:srgbClr val="AC66BB">
                    <a:lumMod val="75000"/>
                  </a:srgbClr>
                </a:solidFill>
                <a:latin typeface="Trebuchet MS"/>
                <a:cs typeface="Gisha" panose="020B0502040204020203" pitchFamily="34" charset="-79"/>
              </a:rPr>
              <a:t>ממה מורכבת פלטפורמת </a:t>
            </a:r>
            <a:r>
              <a:rPr lang="en-US" sz="4400" dirty="0">
                <a:solidFill>
                  <a:srgbClr val="AC66BB">
                    <a:lumMod val="75000"/>
                  </a:srgbClr>
                </a:solidFill>
                <a:latin typeface="Trebuchet MS"/>
              </a:rPr>
              <a:t>.NET</a:t>
            </a:r>
            <a:r>
              <a:rPr lang="he-IL" sz="4400" dirty="0">
                <a:solidFill>
                  <a:srgbClr val="AC66BB">
                    <a:lumMod val="75000"/>
                  </a:srgbClr>
                </a:solidFill>
                <a:latin typeface="Trebuchet MS"/>
                <a:cs typeface="Gisha" panose="020B0502040204020203" pitchFamily="34" charset="-79"/>
              </a:rPr>
              <a:t> ?</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7111476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32656"/>
            <a:ext cx="7239000" cy="554320"/>
          </a:xfrm>
        </p:spPr>
        <p:txBody>
          <a:bodyPr>
            <a:normAutofit fontScale="90000"/>
          </a:bodyPr>
          <a:lstStyle/>
          <a:p>
            <a:pPr algn="ctr"/>
            <a:r>
              <a:rPr lang="he-IL" dirty="0"/>
              <a:t>דוגמא 2 להגדרת ממשק ומימושו</a:t>
            </a:r>
          </a:p>
        </p:txBody>
      </p:sp>
      <p:sp>
        <p:nvSpPr>
          <p:cNvPr id="4" name="Rectangle 3"/>
          <p:cNvSpPr/>
          <p:nvPr/>
        </p:nvSpPr>
        <p:spPr>
          <a:xfrm>
            <a:off x="1652012" y="1052736"/>
            <a:ext cx="7992888" cy="492122"/>
          </a:xfrm>
          <a:prstGeom prst="rect">
            <a:avLst/>
          </a:prstGeom>
        </p:spPr>
        <p:txBody>
          <a:bodyPr wrap="square">
            <a:spAutoFit/>
          </a:bodyPr>
          <a:lstStyle/>
          <a:p>
            <a:pPr algn="l" rtl="0">
              <a:lnSpc>
                <a:spcPct val="115000"/>
              </a:lnSpc>
            </a:pPr>
            <a:endParaRPr lang="en-US" sz="2400" dirty="0">
              <a:solidFill>
                <a:prstClr val="black"/>
              </a:solidFill>
              <a:latin typeface="Calibri"/>
              <a:ea typeface="Calibri"/>
              <a:cs typeface="Arial"/>
            </a:endParaRP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250</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E0F7251B-EAE4-41FF-9643-FFE45DB57FD0}"/>
              </a:ext>
            </a:extLst>
          </p:cNvPr>
          <p:cNvSpPr/>
          <p:nvPr/>
        </p:nvSpPr>
        <p:spPr>
          <a:xfrm>
            <a:off x="7605217" y="5589240"/>
            <a:ext cx="2812919"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dirty="0" err="1">
                <a:solidFill>
                  <a:prstClr val="black"/>
                </a:solidFill>
                <a:latin typeface="Calibri"/>
              </a:rPr>
              <a:t>InterfaceILike</a:t>
            </a:r>
            <a:endParaRPr lang="he-IL" dirty="0">
              <a:solidFill>
                <a:prstClr val="black"/>
              </a:solidFill>
              <a:latin typeface="Calibri"/>
              <a:cs typeface="Gisha" panose="020B0502040204020203" pitchFamily="34" charset="-79"/>
            </a:endParaRPr>
          </a:p>
        </p:txBody>
      </p:sp>
      <p:sp>
        <p:nvSpPr>
          <p:cNvPr id="10" name="Rectangle 9"/>
          <p:cNvSpPr/>
          <p:nvPr/>
        </p:nvSpPr>
        <p:spPr>
          <a:xfrm>
            <a:off x="5123033" y="1052736"/>
            <a:ext cx="5304831" cy="34518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Match(</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j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 j &lt;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j++</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].Like(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 &amp;&amp;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[j].Like(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"{0} Matches to {1}"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[j]);</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p:cNvSpPr/>
          <p:nvPr/>
        </p:nvSpPr>
        <p:spPr>
          <a:xfrm>
            <a:off x="1659374" y="3104406"/>
            <a:ext cx="3764924" cy="34518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ILike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[6];</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all[0]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"Lion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Lion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"Lion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"Dog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all[3]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Dog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"Dog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all[4]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all[5]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Cat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Matcher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matcher.Match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(all);</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7488681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300870"/>
            <a:ext cx="7242048" cy="770344"/>
          </a:xfrm>
        </p:spPr>
        <p:txBody>
          <a:bodyPr/>
          <a:lstStyle/>
          <a:p>
            <a:pPr algn="ctr"/>
            <a:r>
              <a:rPr lang="he-IL" dirty="0"/>
              <a:t>מועד א, תשע"ד, 8 נק'</a:t>
            </a:r>
          </a:p>
        </p:txBody>
      </p:sp>
      <p:sp>
        <p:nvSpPr>
          <p:cNvPr id="3" name="מציין מיקום תוכן 2"/>
          <p:cNvSpPr>
            <a:spLocks noGrp="1"/>
          </p:cNvSpPr>
          <p:nvPr>
            <p:ph sz="half" idx="1"/>
          </p:nvPr>
        </p:nvSpPr>
        <p:spPr>
          <a:xfrm>
            <a:off x="2133420" y="1340768"/>
            <a:ext cx="3530532" cy="5400600"/>
          </a:xfrm>
        </p:spPr>
        <p:txBody>
          <a:bodyPr>
            <a:noAutofit/>
          </a:bodyPr>
          <a:lstStyle/>
          <a:p>
            <a:pPr marL="0" indent="0">
              <a:buNone/>
            </a:pPr>
            <a:r>
              <a:rPr lang="he-IL" sz="1400" dirty="0"/>
              <a:t>מה יהיה הפלט של התוכנית הראשית הבאה: </a:t>
            </a:r>
            <a:endParaRPr lang="en-US" sz="1400" dirty="0"/>
          </a:p>
          <a:p>
            <a:pPr marL="0" indent="0" algn="l" rtl="0">
              <a:buNone/>
            </a:pPr>
            <a:r>
              <a:rPr lang="en-US" sz="1400" dirty="0"/>
              <a:t>IA a = new C();</a:t>
            </a:r>
          </a:p>
          <a:p>
            <a:pPr marL="0" indent="0" algn="l" rtl="0">
              <a:buNone/>
            </a:pPr>
            <a:r>
              <a:rPr lang="en-US" sz="1400" dirty="0"/>
              <a:t>B </a:t>
            </a:r>
            <a:r>
              <a:rPr lang="en-US" sz="1400" dirty="0" err="1"/>
              <a:t>b</a:t>
            </a:r>
            <a:r>
              <a:rPr lang="en-US" sz="1400" dirty="0"/>
              <a:t> = a as B;</a:t>
            </a:r>
          </a:p>
          <a:p>
            <a:pPr marL="0" indent="0" algn="l" rtl="0">
              <a:buNone/>
            </a:pPr>
            <a:r>
              <a:rPr lang="en-US" sz="1400" dirty="0"/>
              <a:t>C </a:t>
            </a:r>
            <a:r>
              <a:rPr lang="en-US" sz="1400" dirty="0" err="1"/>
              <a:t>c</a:t>
            </a:r>
            <a:r>
              <a:rPr lang="en-US" sz="1400" dirty="0"/>
              <a:t> = a as C;</a:t>
            </a:r>
          </a:p>
          <a:p>
            <a:pPr marL="0" indent="0" algn="l" rtl="0">
              <a:buNone/>
            </a:pPr>
            <a:r>
              <a:rPr lang="en-US" sz="1400" dirty="0"/>
              <a:t> </a:t>
            </a:r>
            <a:r>
              <a:rPr lang="en-US" sz="1400" dirty="0" err="1"/>
              <a:t>Console.WriteLine</a:t>
            </a:r>
            <a:r>
              <a:rPr lang="en-US" sz="1400" dirty="0"/>
              <a:t>(</a:t>
            </a:r>
            <a:r>
              <a:rPr lang="en-US" sz="1400" dirty="0" err="1"/>
              <a:t>a.GetString</a:t>
            </a:r>
            <a:r>
              <a:rPr lang="en-US" sz="1400" dirty="0"/>
              <a:t>());</a:t>
            </a:r>
          </a:p>
          <a:p>
            <a:pPr marL="0" indent="0" algn="l" rtl="0">
              <a:buNone/>
            </a:pPr>
            <a:r>
              <a:rPr lang="en-US" sz="1400" dirty="0" err="1"/>
              <a:t>Console.WriteLine</a:t>
            </a:r>
            <a:r>
              <a:rPr lang="en-US" sz="1400" dirty="0"/>
              <a:t>(</a:t>
            </a:r>
            <a:r>
              <a:rPr lang="en-US" sz="1400" dirty="0" err="1"/>
              <a:t>b.GetString</a:t>
            </a:r>
            <a:r>
              <a:rPr lang="en-US" sz="1400" dirty="0"/>
              <a:t>());</a:t>
            </a:r>
          </a:p>
          <a:p>
            <a:pPr marL="0" indent="0" algn="l" rtl="0">
              <a:buNone/>
            </a:pPr>
            <a:r>
              <a:rPr lang="en-US" sz="1400" dirty="0" err="1"/>
              <a:t>Console.WriteLine</a:t>
            </a:r>
            <a:r>
              <a:rPr lang="en-US" sz="1400" dirty="0"/>
              <a:t>(</a:t>
            </a:r>
            <a:r>
              <a:rPr lang="en-US" sz="1400" dirty="0" err="1"/>
              <a:t>c.GetString</a:t>
            </a:r>
            <a:r>
              <a:rPr lang="en-US" sz="1400" dirty="0"/>
              <a:t>());</a:t>
            </a:r>
          </a:p>
          <a:p>
            <a:r>
              <a:rPr lang="he-IL" sz="1400" dirty="0"/>
              <a:t> שורה 02 בתוכנית הראשית (</a:t>
            </a:r>
            <a:r>
              <a:rPr lang="en-US" sz="1400" dirty="0"/>
              <a:t>B </a:t>
            </a:r>
            <a:r>
              <a:rPr lang="en-US" sz="1400" dirty="0" err="1"/>
              <a:t>b</a:t>
            </a:r>
            <a:r>
              <a:rPr lang="en-US" sz="1400" dirty="0"/>
              <a:t> = a as B</a:t>
            </a:r>
            <a:r>
              <a:rPr lang="he-IL" sz="1400" dirty="0"/>
              <a:t>) תוציא חריגה בזמן </a:t>
            </a:r>
            <a:r>
              <a:rPr lang="he-IL" sz="1400" b="1" dirty="0"/>
              <a:t>ריצה</a:t>
            </a:r>
            <a:r>
              <a:rPr lang="he-IL" sz="1400" dirty="0"/>
              <a:t>.</a:t>
            </a:r>
          </a:p>
          <a:p>
            <a:pPr lvl="0"/>
            <a:r>
              <a:rPr lang="he-IL" sz="1400" dirty="0"/>
              <a:t>שורה 02 בתוכנית הראשית (</a:t>
            </a:r>
            <a:r>
              <a:rPr lang="en-US" sz="1400" dirty="0"/>
              <a:t>B </a:t>
            </a:r>
            <a:r>
              <a:rPr lang="en-US" sz="1400" dirty="0" err="1"/>
              <a:t>b</a:t>
            </a:r>
            <a:r>
              <a:rPr lang="en-US" sz="1400" dirty="0"/>
              <a:t> = a as B</a:t>
            </a:r>
            <a:r>
              <a:rPr lang="he-IL" sz="1400" dirty="0"/>
              <a:t>) תוציא חריגה בזמן </a:t>
            </a:r>
            <a:r>
              <a:rPr lang="he-IL" sz="1400" b="1" dirty="0"/>
              <a:t>קומפילציה</a:t>
            </a:r>
            <a:r>
              <a:rPr lang="he-IL" sz="1400" dirty="0"/>
              <a:t>.</a:t>
            </a:r>
          </a:p>
          <a:p>
            <a:r>
              <a:rPr lang="en-US" sz="1400" dirty="0" err="1"/>
              <a:t>B.GetString</a:t>
            </a:r>
            <a:r>
              <a:rPr lang="en-US" sz="1400" dirty="0"/>
              <a:t>() and C.f1()</a:t>
            </a:r>
            <a:br>
              <a:rPr lang="en-US" sz="1400" dirty="0"/>
            </a:br>
            <a:r>
              <a:rPr lang="en-US" sz="1400" dirty="0" err="1"/>
              <a:t>B.GetString</a:t>
            </a:r>
            <a:r>
              <a:rPr lang="en-US" sz="1400" dirty="0"/>
              <a:t>() and C.f1()</a:t>
            </a:r>
            <a:br>
              <a:rPr lang="en-US" sz="1400" dirty="0"/>
            </a:br>
            <a:r>
              <a:rPr lang="en-US" sz="1400" dirty="0" err="1"/>
              <a:t>C.GetString</a:t>
            </a:r>
            <a:r>
              <a:rPr lang="en-US" sz="1400" dirty="0"/>
              <a:t>() and C.f1()</a:t>
            </a:r>
          </a:p>
          <a:p>
            <a:r>
              <a:rPr lang="en-US" sz="1400" dirty="0" err="1"/>
              <a:t>B.GetString</a:t>
            </a:r>
            <a:r>
              <a:rPr lang="en-US" sz="1400" dirty="0"/>
              <a:t>() and B.f1()</a:t>
            </a:r>
            <a:br>
              <a:rPr lang="en-US" sz="1400" dirty="0"/>
            </a:br>
            <a:r>
              <a:rPr lang="en-US" sz="1400" dirty="0" err="1"/>
              <a:t>B.GetString</a:t>
            </a:r>
            <a:r>
              <a:rPr lang="en-US" sz="1400" dirty="0"/>
              <a:t>() and B.f1()</a:t>
            </a:r>
            <a:br>
              <a:rPr lang="en-US" sz="1400" dirty="0"/>
            </a:br>
            <a:r>
              <a:rPr lang="en-US" sz="1400" dirty="0" err="1"/>
              <a:t>C.GetString</a:t>
            </a:r>
            <a:r>
              <a:rPr lang="en-US" sz="1400" dirty="0"/>
              <a:t>() and C.f1()</a:t>
            </a:r>
          </a:p>
          <a:p>
            <a:r>
              <a:rPr lang="he-IL" sz="1400" dirty="0"/>
              <a:t>יש שגיאת קומפילציה כיון שלא ניתן לבצע את שורה 01 בתוכנית הראשית, מאחר שלא ניתן לאתחל </a:t>
            </a:r>
            <a:r>
              <a:rPr lang="en-US" sz="1400" dirty="0"/>
              <a:t>interface</a:t>
            </a:r>
            <a:r>
              <a:rPr lang="he-IL" sz="1400" dirty="0"/>
              <a:t> עם </a:t>
            </a:r>
            <a:r>
              <a:rPr lang="en-US" sz="1400" dirty="0"/>
              <a:t>new</a:t>
            </a:r>
            <a:r>
              <a:rPr lang="he-IL" sz="1400" dirty="0"/>
              <a:t>.</a:t>
            </a:r>
            <a:endParaRPr lang="en-US" sz="1400" dirty="0"/>
          </a:p>
        </p:txBody>
      </p:sp>
      <p:sp>
        <p:nvSpPr>
          <p:cNvPr id="9" name="מציין מיקום תוכן 8"/>
          <p:cNvSpPr>
            <a:spLocks noGrp="1"/>
          </p:cNvSpPr>
          <p:nvPr>
            <p:ph sz="half" idx="2"/>
          </p:nvPr>
        </p:nvSpPr>
        <p:spPr>
          <a:xfrm>
            <a:off x="6096000" y="1156530"/>
            <a:ext cx="4098886" cy="5400600"/>
          </a:xfrm>
          <a:solidFill>
            <a:schemeClr val="bg2">
              <a:lumMod val="90000"/>
            </a:schemeClr>
          </a:solidFill>
          <a:ln w="38100">
            <a:solidFill>
              <a:schemeClr val="tx2"/>
            </a:solidFill>
          </a:ln>
        </p:spPr>
        <p:txBody>
          <a:bodyPr>
            <a:noAutofit/>
          </a:bodyPr>
          <a:lstStyle/>
          <a:p>
            <a:pPr marL="0" indent="0">
              <a:buNone/>
            </a:pPr>
            <a:r>
              <a:rPr lang="he-IL" sz="1400" dirty="0"/>
              <a:t>התבונן במבנה המחלקות הבא: </a:t>
            </a:r>
            <a:endParaRPr lang="en-US" sz="1400" dirty="0"/>
          </a:p>
          <a:p>
            <a:pPr marL="0" indent="0" algn="l" rtl="0">
              <a:buNone/>
            </a:pPr>
            <a:r>
              <a:rPr lang="en-US" sz="1400" dirty="0"/>
              <a:t>interface IA  {</a:t>
            </a:r>
          </a:p>
          <a:p>
            <a:pPr marL="0" indent="0" algn="l" rtl="0">
              <a:buNone/>
            </a:pPr>
            <a:r>
              <a:rPr lang="en-US" sz="1400" dirty="0"/>
              <a:t>    string </a:t>
            </a:r>
            <a:r>
              <a:rPr lang="en-US" sz="1400" dirty="0" err="1"/>
              <a:t>GetString</a:t>
            </a:r>
            <a:r>
              <a:rPr lang="en-US" sz="1400" dirty="0"/>
              <a:t>();    }</a:t>
            </a:r>
          </a:p>
          <a:p>
            <a:pPr marL="0" indent="0" algn="l" rtl="0">
              <a:buNone/>
            </a:pPr>
            <a:r>
              <a:rPr lang="en-US" sz="1400" dirty="0"/>
              <a:t> </a:t>
            </a:r>
          </a:p>
          <a:p>
            <a:pPr marL="0" indent="0" algn="l" rtl="0">
              <a:buNone/>
            </a:pPr>
            <a:r>
              <a:rPr lang="en-US" sz="1400" dirty="0"/>
              <a:t>class B : IA    {</a:t>
            </a:r>
          </a:p>
          <a:p>
            <a:pPr marL="0" indent="0" algn="l" rtl="0">
              <a:buNone/>
            </a:pPr>
            <a:r>
              <a:rPr lang="en-US" sz="1400" dirty="0"/>
              <a:t>    public virtual string f1()      {</a:t>
            </a:r>
          </a:p>
          <a:p>
            <a:pPr marL="0" indent="0" algn="l" rtl="0">
              <a:buNone/>
            </a:pPr>
            <a:r>
              <a:rPr lang="en-US" sz="1400" dirty="0"/>
              <a:t>        return "B.f1()";    }</a:t>
            </a:r>
          </a:p>
          <a:p>
            <a:pPr marL="0" indent="0" algn="l" rtl="0">
              <a:buNone/>
            </a:pPr>
            <a:r>
              <a:rPr lang="en-US" sz="1400" dirty="0"/>
              <a:t>     public virtual string </a:t>
            </a:r>
            <a:r>
              <a:rPr lang="en-US" sz="1400" dirty="0" err="1"/>
              <a:t>GetString</a:t>
            </a:r>
            <a:r>
              <a:rPr lang="en-US" sz="1400" dirty="0"/>
              <a:t>()    {</a:t>
            </a:r>
          </a:p>
          <a:p>
            <a:pPr marL="0" indent="0" algn="l" rtl="0">
              <a:buNone/>
            </a:pPr>
            <a:r>
              <a:rPr lang="en-US" sz="1400" dirty="0"/>
              <a:t>        return "</a:t>
            </a:r>
            <a:r>
              <a:rPr lang="en-US" sz="1400" dirty="0" err="1"/>
              <a:t>B.GetString</a:t>
            </a:r>
            <a:r>
              <a:rPr lang="en-US" sz="1400" dirty="0"/>
              <a:t>() and " + f1();    }</a:t>
            </a:r>
          </a:p>
          <a:p>
            <a:pPr marL="0" indent="0" algn="l" rtl="0">
              <a:buNone/>
            </a:pPr>
            <a:r>
              <a:rPr lang="en-US" sz="1400" dirty="0"/>
              <a:t>}</a:t>
            </a:r>
          </a:p>
          <a:p>
            <a:pPr marL="0" indent="0" algn="l" rtl="0">
              <a:buNone/>
            </a:pPr>
            <a:r>
              <a:rPr lang="en-US" sz="1400" dirty="0"/>
              <a:t> </a:t>
            </a:r>
          </a:p>
          <a:p>
            <a:pPr marL="0" indent="0" algn="l" rtl="0">
              <a:buNone/>
            </a:pPr>
            <a:r>
              <a:rPr lang="en-US" sz="1400" dirty="0"/>
              <a:t>class C : B{</a:t>
            </a:r>
          </a:p>
          <a:p>
            <a:pPr marL="0" indent="0" algn="l" rtl="0">
              <a:buNone/>
            </a:pPr>
            <a:r>
              <a:rPr lang="en-US" sz="1400" dirty="0"/>
              <a:t>    public override string f1()    {</a:t>
            </a:r>
          </a:p>
          <a:p>
            <a:pPr marL="0" indent="0" algn="l" rtl="0">
              <a:buNone/>
            </a:pPr>
            <a:r>
              <a:rPr lang="en-US" sz="1400" dirty="0"/>
              <a:t>        return "C.f1()";    }</a:t>
            </a:r>
          </a:p>
          <a:p>
            <a:pPr marL="0" indent="0" algn="l" rtl="0">
              <a:buNone/>
            </a:pPr>
            <a:r>
              <a:rPr lang="en-US" sz="1400" dirty="0"/>
              <a:t>     public new string </a:t>
            </a:r>
            <a:r>
              <a:rPr lang="en-US" sz="1400" dirty="0" err="1"/>
              <a:t>GetString</a:t>
            </a:r>
            <a:r>
              <a:rPr lang="en-US" sz="1400" dirty="0"/>
              <a:t>()    {</a:t>
            </a:r>
          </a:p>
          <a:p>
            <a:pPr marL="0" indent="0" algn="l" rtl="0">
              <a:buNone/>
            </a:pPr>
            <a:r>
              <a:rPr lang="en-US" sz="1400" dirty="0"/>
              <a:t>        return "</a:t>
            </a:r>
            <a:r>
              <a:rPr lang="en-US" sz="1400" dirty="0" err="1"/>
              <a:t>C.GetString</a:t>
            </a:r>
            <a:r>
              <a:rPr lang="en-US" sz="1400" dirty="0"/>
              <a:t>() and " + f1();    }</a:t>
            </a:r>
          </a:p>
          <a:p>
            <a:pPr marL="0" indent="0" algn="l" rtl="0">
              <a:buNone/>
            </a:pPr>
            <a:r>
              <a:rPr lang="en-US" sz="1400" dirty="0"/>
              <a:t>}</a:t>
            </a:r>
            <a:endParaRPr lang="he-IL" sz="1400" dirty="0"/>
          </a:p>
          <a:p>
            <a:pPr marL="0" indent="0">
              <a:buNone/>
            </a:pPr>
            <a:endParaRPr lang="he-IL" sz="1400" dirty="0"/>
          </a:p>
        </p:txBody>
      </p:sp>
    </p:spTree>
    <p:extLst>
      <p:ext uri="{BB962C8B-B14F-4D97-AF65-F5344CB8AC3E}">
        <p14:creationId xmlns:p14="http://schemas.microsoft.com/office/powerpoint/2010/main" val="135982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9" end="9"/>
                                            </p:txEl>
                                          </p:spTgt>
                                        </p:tgtEl>
                                        <p:attrNameLst>
                                          <p:attrName>style.color</p:attrName>
                                        </p:attrNameLst>
                                      </p:cBhvr>
                                      <p:to>
                                        <a:schemeClr val="accent2"/>
                                      </p:to>
                                    </p:animClr>
                                    <p:animClr clrSpc="rgb" dir="cw">
                                      <p:cBhvr>
                                        <p:cTn id="7" dur="500" fill="hold"/>
                                        <p:tgtEl>
                                          <p:spTgt spid="3">
                                            <p:txEl>
                                              <p:pRg st="9" end="9"/>
                                            </p:txEl>
                                          </p:spTgt>
                                        </p:tgtEl>
                                        <p:attrNameLst>
                                          <p:attrName>fillcolor</p:attrName>
                                        </p:attrNameLst>
                                      </p:cBhvr>
                                      <p:to>
                                        <a:schemeClr val="accent2"/>
                                      </p:to>
                                    </p:animClr>
                                    <p:set>
                                      <p:cBhvr>
                                        <p:cTn id="8" dur="500" fill="hold"/>
                                        <p:tgtEl>
                                          <p:spTgt spid="3">
                                            <p:txEl>
                                              <p:pRg st="9" end="9"/>
                                            </p:txEl>
                                          </p:spTgt>
                                        </p:tgtEl>
                                        <p:attrNameLst>
                                          <p:attrName>fill.type</p:attrName>
                                        </p:attrNameLst>
                                      </p:cBhvr>
                                      <p:to>
                                        <p:strVal val="solid"/>
                                      </p:to>
                                    </p:set>
                                    <p:set>
                                      <p:cBhvr>
                                        <p:cTn id="9" dur="500" fill="hold"/>
                                        <p:tgtEl>
                                          <p:spTgt spid="3">
                                            <p:txEl>
                                              <p:pRg st="9" end="9"/>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תשע"ט</a:t>
            </a:r>
          </a:p>
        </p:txBody>
      </p:sp>
      <p:sp>
        <p:nvSpPr>
          <p:cNvPr id="3" name="מציין מיקום תוכן 2"/>
          <p:cNvSpPr>
            <a:spLocks noGrp="1"/>
          </p:cNvSpPr>
          <p:nvPr>
            <p:ph idx="1"/>
          </p:nvPr>
        </p:nvSpPr>
        <p:spPr/>
        <p:txBody>
          <a:bodyPr>
            <a:noAutofit/>
          </a:bodyPr>
          <a:lstStyle/>
          <a:p>
            <a:r>
              <a:rPr lang="he-IL" sz="2000" b="1" dirty="0"/>
              <a:t>נתונות הטענות הבאות:</a:t>
            </a:r>
            <a:endParaRPr lang="en-US" sz="2000" dirty="0"/>
          </a:p>
          <a:p>
            <a:pPr lvl="1"/>
            <a:r>
              <a:rPr lang="he-IL" sz="1700" b="1" dirty="0"/>
              <a:t>טענה 1:</a:t>
            </a:r>
            <a:r>
              <a:rPr lang="he-IL" sz="1700" dirty="0"/>
              <a:t> למחלקה אבסטרקטית לא ניתן להגדיר מתודות שאינן אבסטרקטיות, אך למחלקה שמממשת ממשק (ואינה אבסטרקטית) ניתן להגדיר גם מתודות שאינן אבסטרקטיות.</a:t>
            </a:r>
            <a:endParaRPr lang="en-US" sz="1700" dirty="0"/>
          </a:p>
          <a:p>
            <a:pPr lvl="1"/>
            <a:r>
              <a:rPr lang="he-IL" sz="1700" b="1" dirty="0"/>
              <a:t>טענה 2: </a:t>
            </a:r>
            <a:r>
              <a:rPr lang="he-IL" sz="1700" dirty="0"/>
              <a:t>אם</a:t>
            </a:r>
            <a:r>
              <a:rPr lang="he-IL" sz="1700" b="1" dirty="0"/>
              <a:t> </a:t>
            </a:r>
            <a:r>
              <a:rPr lang="he-IL" sz="1700" dirty="0"/>
              <a:t>מחלקה כלשהי יורשת ממחלקה אבסטרקטית היא לא חייבת לממש את המתודות האבסטרקטיות שלה. אך מחלקה שמממשת ממשק ואינה אבסטרקטית, חייבת תמיד לממש את כל המתודות של הממשק.</a:t>
            </a:r>
            <a:endParaRPr lang="en-US" sz="1700" dirty="0"/>
          </a:p>
          <a:p>
            <a:pPr lvl="1"/>
            <a:r>
              <a:rPr lang="he-IL" sz="1700" b="1" dirty="0"/>
              <a:t>טענה 3:</a:t>
            </a:r>
            <a:r>
              <a:rPr lang="he-IL" sz="1700" dirty="0"/>
              <a:t> אי אפשר לרשת במקביל מכמה מחלקות אבסטרקטיות אבל אפשר לממש במקביל כמה ממשקים.</a:t>
            </a:r>
            <a:endParaRPr lang="en-US" sz="1700" dirty="0"/>
          </a:p>
          <a:p>
            <a:r>
              <a:rPr lang="he-IL" sz="2000" b="1" dirty="0"/>
              <a:t>סמן את התשובה </a:t>
            </a:r>
            <a:r>
              <a:rPr lang="he-IL" sz="2000" b="1" u="sng" dirty="0"/>
              <a:t>הנכונה</a:t>
            </a:r>
            <a:r>
              <a:rPr lang="he-IL" sz="2000" b="1" dirty="0"/>
              <a:t> ביחס לטענות שלעיל:</a:t>
            </a:r>
            <a:endParaRPr lang="en-US" sz="2000" dirty="0"/>
          </a:p>
          <a:p>
            <a:pPr lvl="1"/>
            <a:r>
              <a:rPr lang="he-IL" sz="1700" dirty="0"/>
              <a:t>רק טענה 2 נכונה</a:t>
            </a:r>
            <a:endParaRPr lang="en-US" sz="1700" dirty="0"/>
          </a:p>
          <a:p>
            <a:pPr lvl="1"/>
            <a:r>
              <a:rPr lang="he-IL" sz="1700" dirty="0"/>
              <a:t>רק טענה 3 נכונה</a:t>
            </a:r>
            <a:endParaRPr lang="en-US" sz="1700" dirty="0"/>
          </a:p>
          <a:p>
            <a:pPr lvl="1"/>
            <a:r>
              <a:rPr lang="he-IL" sz="1700" dirty="0"/>
              <a:t>רק טענות </a:t>
            </a:r>
            <a:r>
              <a:rPr lang="en-US" sz="1700" dirty="0"/>
              <a:t>1,2</a:t>
            </a:r>
            <a:r>
              <a:rPr lang="he-IL" sz="1700" dirty="0"/>
              <a:t> נכונות</a:t>
            </a:r>
            <a:endParaRPr lang="en-US" sz="1700" dirty="0"/>
          </a:p>
          <a:p>
            <a:pPr lvl="1"/>
            <a:r>
              <a:rPr lang="he-IL" sz="1700" dirty="0"/>
              <a:t>רק טענות </a:t>
            </a:r>
            <a:r>
              <a:rPr lang="en-US" sz="1700" dirty="0"/>
              <a:t>1,3</a:t>
            </a:r>
            <a:r>
              <a:rPr lang="he-IL" sz="1700" dirty="0"/>
              <a:t> נכונות</a:t>
            </a:r>
            <a:endParaRPr lang="en-US" sz="1700" dirty="0"/>
          </a:p>
          <a:p>
            <a:pPr lvl="1"/>
            <a:r>
              <a:rPr lang="he-IL" sz="1700" dirty="0"/>
              <a:t>רק טענות </a:t>
            </a:r>
            <a:r>
              <a:rPr lang="en-US" sz="1700" dirty="0"/>
              <a:t>2,3</a:t>
            </a:r>
            <a:r>
              <a:rPr lang="he-IL" sz="1700" dirty="0"/>
              <a:t> נכונות</a:t>
            </a:r>
            <a:endParaRPr lang="en-US" sz="1700" dirty="0"/>
          </a:p>
          <a:p>
            <a:pPr marL="246888" lvl="1" indent="0">
              <a:buNone/>
            </a:pPr>
            <a:r>
              <a:rPr lang="he-IL" sz="1700" dirty="0"/>
              <a:t> </a:t>
            </a:r>
            <a:endParaRPr lang="en-US" sz="1700" dirty="0"/>
          </a:p>
        </p:txBody>
      </p:sp>
    </p:spTree>
    <p:extLst>
      <p:ext uri="{BB962C8B-B14F-4D97-AF65-F5344CB8AC3E}">
        <p14:creationId xmlns:p14="http://schemas.microsoft.com/office/powerpoint/2010/main" val="150103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9" end="9"/>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dirty="0" err="1"/>
              <a:t>IComparable</a:t>
            </a:r>
            <a:endParaRPr lang="he-IL" dirty="0"/>
          </a:p>
        </p:txBody>
      </p:sp>
      <p:sp>
        <p:nvSpPr>
          <p:cNvPr id="5" name="כותרת משנה 4"/>
          <p:cNvSpPr>
            <a:spLocks noGrp="1"/>
          </p:cNvSpPr>
          <p:nvPr>
            <p:ph type="subTitle" idx="1"/>
          </p:nvPr>
        </p:nvSpPr>
        <p:spPr>
          <a:xfrm>
            <a:off x="5087888" y="3539864"/>
            <a:ext cx="4905332" cy="1041264"/>
          </a:xfrm>
        </p:spPr>
        <p:txBody>
          <a:bodyPr>
            <a:normAutofit/>
          </a:bodyPr>
          <a:lstStyle/>
          <a:p>
            <a:pPr algn="ctr"/>
            <a:r>
              <a:rPr lang="he-IL" sz="3200" dirty="0"/>
              <a:t>ממשק קיים להגדרת טיפוס בר השוואה</a:t>
            </a:r>
          </a:p>
        </p:txBody>
      </p:sp>
      <p:sp>
        <p:nvSpPr>
          <p:cNvPr id="2" name="Slide Number Placeholder 1"/>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253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138945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85628" y="332656"/>
            <a:ext cx="7239000" cy="698336"/>
          </a:xfrm>
        </p:spPr>
        <p:txBody>
          <a:bodyPr/>
          <a:lstStyle/>
          <a:p>
            <a:pPr algn="ctr"/>
            <a:r>
              <a:rPr lang="he-IL" dirty="0"/>
              <a:t>הממשק הקיים </a:t>
            </a:r>
            <a:r>
              <a:rPr lang="en-US" dirty="0"/>
              <a:t>ICOMPARABLE </a:t>
            </a:r>
            <a:endParaRPr lang="he-IL" dirty="0"/>
          </a:p>
        </p:txBody>
      </p:sp>
      <p:sp>
        <p:nvSpPr>
          <p:cNvPr id="3" name="מציין מיקום תוכן 2"/>
          <p:cNvSpPr>
            <a:spLocks noGrp="1"/>
          </p:cNvSpPr>
          <p:nvPr>
            <p:ph idx="1"/>
          </p:nvPr>
        </p:nvSpPr>
        <p:spPr>
          <a:xfrm>
            <a:off x="1991544" y="1268760"/>
            <a:ext cx="7632848" cy="5112568"/>
          </a:xfrm>
        </p:spPr>
        <p:txBody>
          <a:bodyPr>
            <a:normAutofit fontScale="92500" lnSpcReduction="10000"/>
          </a:bodyPr>
          <a:lstStyle/>
          <a:p>
            <a:r>
              <a:rPr lang="he-IL" sz="2400" dirty="0"/>
              <a:t>ממשק קיים להגדרת </a:t>
            </a:r>
            <a:r>
              <a:rPr lang="he-IL" sz="2400" b="1" dirty="0"/>
              <a:t>טיפוס הניתן להשוואה </a:t>
            </a:r>
            <a:r>
              <a:rPr lang="he-IL" sz="2400" dirty="0"/>
              <a:t>– </a:t>
            </a:r>
            <a:r>
              <a:rPr lang="en-US" sz="2400" b="1" dirty="0" err="1">
                <a:solidFill>
                  <a:srgbClr val="2B91AF"/>
                </a:solidFill>
                <a:highlight>
                  <a:srgbClr val="FFFFFF"/>
                </a:highlight>
                <a:latin typeface="Consolas"/>
                <a:ea typeface="Calibri"/>
                <a:cs typeface="Arial"/>
              </a:rPr>
              <a:t>IComparable</a:t>
            </a:r>
            <a:endParaRPr lang="en-US" sz="2400" b="1" dirty="0">
              <a:solidFill>
                <a:srgbClr val="2B91AF"/>
              </a:solidFill>
              <a:highlight>
                <a:srgbClr val="FFFFFF"/>
              </a:highlight>
              <a:latin typeface="Consolas"/>
              <a:ea typeface="Calibri"/>
              <a:cs typeface="Arial"/>
            </a:endParaRPr>
          </a:p>
          <a:p>
            <a:r>
              <a:rPr lang="he-IL" sz="2400" dirty="0"/>
              <a:t>לממשק יש מתודה </a:t>
            </a:r>
            <a:r>
              <a:rPr lang="en-US" sz="2400" dirty="0" err="1"/>
              <a:t>CompareTo</a:t>
            </a:r>
            <a:r>
              <a:rPr lang="he-IL" sz="2400" dirty="0"/>
              <a:t> המשווה בין האובייקט שמתקבל כפרמטר לבין האובייקט הנוכחי ביחסי &lt;, &gt;, =</a:t>
            </a:r>
          </a:p>
          <a:p>
            <a:r>
              <a:rPr lang="he-IL" sz="2400" dirty="0"/>
              <a:t>המתודה </a:t>
            </a:r>
            <a:r>
              <a:rPr lang="en-US" sz="2400" dirty="0" err="1"/>
              <a:t>CompareTo</a:t>
            </a:r>
            <a:r>
              <a:rPr lang="he-IL" sz="2400" dirty="0"/>
              <a:t> מחזירה:</a:t>
            </a:r>
          </a:p>
          <a:p>
            <a:pPr lvl="1"/>
            <a:r>
              <a:rPr lang="he-IL" sz="2100" dirty="0"/>
              <a:t>מספר חיובי אם האובייקט הנוכחי גדול מהאובייקט שהתקבל כפרמטר</a:t>
            </a:r>
          </a:p>
          <a:p>
            <a:pPr lvl="1"/>
            <a:r>
              <a:rPr lang="he-IL" sz="2100" dirty="0"/>
              <a:t>מספר שלילי אם האובייקט הנוכחי קטן מהאובייקט שהתקבל כפרמטר</a:t>
            </a:r>
          </a:p>
          <a:p>
            <a:pPr lvl="1"/>
            <a:r>
              <a:rPr lang="en-US" sz="2100" dirty="0"/>
              <a:t>0</a:t>
            </a:r>
            <a:r>
              <a:rPr lang="he-IL" sz="2100" dirty="0"/>
              <a:t> אם הם שווים</a:t>
            </a:r>
          </a:p>
          <a:p>
            <a:pPr lvl="1"/>
            <a:endParaRPr lang="he-IL" sz="2100" dirty="0"/>
          </a:p>
          <a:p>
            <a:r>
              <a:rPr lang="he-IL" sz="2400" dirty="0"/>
              <a:t>כך מוגדר הממשק ב</a:t>
            </a:r>
            <a:r>
              <a:rPr lang="en-US" sz="2400" dirty="0"/>
              <a:t>C</a:t>
            </a:r>
            <a:r>
              <a:rPr lang="he-IL" sz="2400" dirty="0"/>
              <a:t>#:</a:t>
            </a:r>
          </a:p>
          <a:p>
            <a:pPr marL="0" indent="0" algn="l" rtl="0">
              <a:lnSpc>
                <a:spcPct val="115000"/>
              </a:lnSpc>
              <a:buNone/>
            </a:pPr>
            <a:r>
              <a:rPr lang="en-US" sz="2400" dirty="0">
                <a:solidFill>
                  <a:srgbClr val="0000FF"/>
                </a:solidFill>
                <a:highlight>
                  <a:srgbClr val="FFFFFF"/>
                </a:highlight>
                <a:latin typeface="Consolas"/>
                <a:ea typeface="Calibri"/>
                <a:cs typeface="Arial"/>
              </a:rPr>
              <a:t>public</a:t>
            </a:r>
            <a:r>
              <a:rPr lang="en-US" sz="2400" dirty="0">
                <a:solidFill>
                  <a:srgbClr val="000000"/>
                </a:solidFill>
                <a:highlight>
                  <a:srgbClr val="FFFFFF"/>
                </a:highlight>
                <a:latin typeface="Consolas"/>
                <a:ea typeface="Calibri"/>
                <a:cs typeface="Arial"/>
              </a:rPr>
              <a:t> </a:t>
            </a:r>
            <a:r>
              <a:rPr lang="en-US" sz="2400" dirty="0">
                <a:solidFill>
                  <a:srgbClr val="0000FF"/>
                </a:solidFill>
                <a:highlight>
                  <a:srgbClr val="FFFFFF"/>
                </a:highlight>
                <a:latin typeface="Consolas"/>
                <a:ea typeface="Calibri"/>
                <a:cs typeface="Arial"/>
              </a:rPr>
              <a:t>interface</a:t>
            </a:r>
            <a:r>
              <a:rPr lang="en-US" sz="2400" dirty="0">
                <a:solidFill>
                  <a:srgbClr val="000000"/>
                </a:solidFill>
                <a:highlight>
                  <a:srgbClr val="FFFFFF"/>
                </a:highlight>
                <a:latin typeface="Consolas"/>
                <a:ea typeface="Calibri"/>
                <a:cs typeface="Arial"/>
              </a:rPr>
              <a:t> </a:t>
            </a:r>
            <a:r>
              <a:rPr lang="en-US" sz="2400" dirty="0" err="1">
                <a:solidFill>
                  <a:srgbClr val="2B91AF"/>
                </a:solidFill>
                <a:highlight>
                  <a:srgbClr val="FFFFFF"/>
                </a:highlight>
                <a:latin typeface="Consolas"/>
                <a:ea typeface="Calibri"/>
                <a:cs typeface="Arial"/>
              </a:rPr>
              <a:t>IComparable</a:t>
            </a:r>
            <a:endParaRPr lang="en-US" sz="3200" dirty="0">
              <a:latin typeface="Calibri"/>
              <a:ea typeface="Calibri"/>
              <a:cs typeface="Arial"/>
            </a:endParaRPr>
          </a:p>
          <a:p>
            <a:pPr marL="0" indent="0" algn="l" rtl="0">
              <a:lnSpc>
                <a:spcPct val="115000"/>
              </a:lnSpc>
              <a:buNone/>
            </a:pPr>
            <a:r>
              <a:rPr lang="en-US" sz="2400" dirty="0">
                <a:solidFill>
                  <a:srgbClr val="000000"/>
                </a:solidFill>
                <a:highlight>
                  <a:srgbClr val="FFFFFF"/>
                </a:highlight>
                <a:latin typeface="Consolas"/>
                <a:ea typeface="Calibri"/>
                <a:cs typeface="Arial"/>
              </a:rPr>
              <a:t>{</a:t>
            </a:r>
            <a:endParaRPr lang="en-US" sz="3200" dirty="0">
              <a:latin typeface="Calibri"/>
              <a:ea typeface="Calibri"/>
              <a:cs typeface="Arial"/>
            </a:endParaRPr>
          </a:p>
          <a:p>
            <a:pPr indent="0" algn="l" rtl="0">
              <a:lnSpc>
                <a:spcPct val="115000"/>
              </a:lnSpc>
              <a:buNone/>
            </a:pPr>
            <a:r>
              <a:rPr lang="en-US" sz="2400" dirty="0">
                <a:solidFill>
                  <a:srgbClr val="0000FF"/>
                </a:solidFill>
                <a:highlight>
                  <a:srgbClr val="FFFFFF"/>
                </a:highlight>
                <a:latin typeface="Consolas"/>
                <a:ea typeface="Calibri"/>
                <a:cs typeface="Arial"/>
              </a:rPr>
              <a:t>int</a:t>
            </a:r>
            <a:r>
              <a:rPr lang="en-US" sz="2400" dirty="0">
                <a:solidFill>
                  <a:srgbClr val="000000"/>
                </a:solidFill>
                <a:highlight>
                  <a:srgbClr val="FFFFFF"/>
                </a:highlight>
                <a:latin typeface="Consolas"/>
                <a:ea typeface="Calibri"/>
                <a:cs typeface="Arial"/>
              </a:rPr>
              <a:t> </a:t>
            </a:r>
            <a:r>
              <a:rPr lang="en-US" sz="2400" dirty="0" err="1">
                <a:solidFill>
                  <a:srgbClr val="000000"/>
                </a:solidFill>
                <a:highlight>
                  <a:srgbClr val="FFFFFF"/>
                </a:highlight>
                <a:latin typeface="Consolas"/>
                <a:ea typeface="Calibri"/>
                <a:cs typeface="Arial"/>
              </a:rPr>
              <a:t>CompareTo</a:t>
            </a:r>
            <a:r>
              <a:rPr lang="en-US" sz="2400" dirty="0">
                <a:solidFill>
                  <a:srgbClr val="000000"/>
                </a:solidFill>
                <a:highlight>
                  <a:srgbClr val="FFFFFF"/>
                </a:highlight>
                <a:latin typeface="Consolas"/>
                <a:ea typeface="Calibri"/>
                <a:cs typeface="Arial"/>
              </a:rPr>
              <a:t>(</a:t>
            </a:r>
            <a:r>
              <a:rPr lang="en-US" sz="2400" dirty="0">
                <a:solidFill>
                  <a:srgbClr val="0000FF"/>
                </a:solidFill>
                <a:highlight>
                  <a:srgbClr val="FFFFFF"/>
                </a:highlight>
                <a:latin typeface="Consolas"/>
                <a:ea typeface="Calibri"/>
                <a:cs typeface="Arial"/>
              </a:rPr>
              <a:t>object</a:t>
            </a:r>
            <a:r>
              <a:rPr lang="en-US" sz="2400" dirty="0">
                <a:solidFill>
                  <a:srgbClr val="000000"/>
                </a:solidFill>
                <a:highlight>
                  <a:srgbClr val="FFFFFF"/>
                </a:highlight>
                <a:latin typeface="Consolas"/>
                <a:ea typeface="Calibri"/>
                <a:cs typeface="Arial"/>
              </a:rPr>
              <a:t> </a:t>
            </a:r>
            <a:r>
              <a:rPr lang="en-US" sz="2400" dirty="0" err="1">
                <a:solidFill>
                  <a:srgbClr val="000000"/>
                </a:solidFill>
                <a:highlight>
                  <a:srgbClr val="FFFFFF"/>
                </a:highlight>
                <a:latin typeface="Consolas"/>
                <a:ea typeface="Calibri"/>
                <a:cs typeface="Arial"/>
              </a:rPr>
              <a:t>obj</a:t>
            </a:r>
            <a:r>
              <a:rPr lang="en-US" sz="2400" dirty="0">
                <a:solidFill>
                  <a:srgbClr val="000000"/>
                </a:solidFill>
                <a:highlight>
                  <a:srgbClr val="FFFFFF"/>
                </a:highlight>
                <a:latin typeface="Consolas"/>
                <a:ea typeface="Calibri"/>
                <a:cs typeface="Arial"/>
              </a:rPr>
              <a:t>);</a:t>
            </a:r>
            <a:endParaRPr lang="en-US" sz="3200" dirty="0">
              <a:latin typeface="Calibri"/>
              <a:ea typeface="Calibri"/>
              <a:cs typeface="Arial"/>
            </a:endParaRPr>
          </a:p>
          <a:p>
            <a:pPr marL="0" indent="0" algn="l" rtl="0">
              <a:lnSpc>
                <a:spcPct val="115000"/>
              </a:lnSpc>
              <a:buNone/>
            </a:pPr>
            <a:r>
              <a:rPr lang="en-US" sz="2400" dirty="0">
                <a:solidFill>
                  <a:srgbClr val="000000"/>
                </a:solidFill>
                <a:highlight>
                  <a:srgbClr val="FFFFFF"/>
                </a:highlight>
                <a:latin typeface="Consolas"/>
                <a:ea typeface="Calibri"/>
                <a:cs typeface="Arial"/>
              </a:rPr>
              <a:t>}</a:t>
            </a:r>
            <a:endParaRPr lang="he-IL" sz="2400" dirty="0">
              <a:solidFill>
                <a:srgbClr val="FF0000"/>
              </a:solidFill>
            </a:endParaRPr>
          </a:p>
          <a:p>
            <a:endParaRPr lang="he-IL" sz="24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4637236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590065" y="80742"/>
            <a:ext cx="1901944" cy="2278130"/>
          </a:xfrm>
        </p:spPr>
        <p:txBody>
          <a:bodyPr>
            <a:normAutofit/>
          </a:bodyPr>
          <a:lstStyle/>
          <a:p>
            <a:pPr algn="ctr"/>
            <a:r>
              <a:rPr lang="he-IL" sz="2800" dirty="0"/>
              <a:t>לדוגמא, נהפוך סטודנט להיות בר השוואה</a:t>
            </a:r>
          </a:p>
        </p:txBody>
      </p:sp>
      <p:sp>
        <p:nvSpPr>
          <p:cNvPr id="3" name="מציין מיקום תוכן 2"/>
          <p:cNvSpPr>
            <a:spLocks noGrp="1"/>
          </p:cNvSpPr>
          <p:nvPr>
            <p:ph idx="1"/>
          </p:nvPr>
        </p:nvSpPr>
        <p:spPr>
          <a:xfrm>
            <a:off x="1991544" y="6206104"/>
            <a:ext cx="7920880" cy="442213"/>
          </a:xfrm>
        </p:spPr>
        <p:style>
          <a:lnRef idx="2">
            <a:schemeClr val="accent5"/>
          </a:lnRef>
          <a:fillRef idx="1">
            <a:schemeClr val="lt1"/>
          </a:fillRef>
          <a:effectRef idx="0">
            <a:schemeClr val="accent5"/>
          </a:effectRef>
          <a:fontRef idx="minor">
            <a:schemeClr val="dk1"/>
          </a:fontRef>
        </p:style>
        <p:txBody>
          <a:bodyPr vert="horz">
            <a:noAutofit/>
          </a:bodyPr>
          <a:lstStyle/>
          <a:p>
            <a:pPr marL="0" indent="0" algn="ctr">
              <a:buNone/>
            </a:pPr>
            <a:r>
              <a:rPr lang="he-IL" sz="1600" dirty="0"/>
              <a:t>המחלקה סטודנט היא עכשיו "ברת השוואה", כלומר: אם יש שני עצמים ניתן לציין מי קודם למי</a:t>
            </a:r>
          </a:p>
        </p:txBody>
      </p:sp>
      <p:sp>
        <p:nvSpPr>
          <p:cNvPr id="4" name="Rectangle 3"/>
          <p:cNvSpPr/>
          <p:nvPr/>
        </p:nvSpPr>
        <p:spPr>
          <a:xfrm>
            <a:off x="1649880" y="260648"/>
            <a:ext cx="7920880" cy="6094554"/>
          </a:xfrm>
          <a:prstGeom prst="rect">
            <a:avLst/>
          </a:prstGeom>
        </p:spPr>
        <p:txBody>
          <a:bodyPr wrap="square">
            <a:spAutoFit/>
          </a:bodyPr>
          <a:lstStyle/>
          <a:p>
            <a:pPr algn="l" rtl="0">
              <a:lnSpc>
                <a:spcPct val="115000"/>
              </a:lnSpc>
            </a:pPr>
            <a:r>
              <a:rPr lang="en-US" sz="1400" dirty="0">
                <a:solidFill>
                  <a:srgbClr val="0000FF"/>
                </a:solidFill>
                <a:highlight>
                  <a:srgbClr val="FFFFFF"/>
                </a:highlight>
                <a:latin typeface="Consolas"/>
                <a:ea typeface="Calibri"/>
                <a:cs typeface="Arial"/>
              </a:rPr>
              <a:t>class</a:t>
            </a:r>
            <a:r>
              <a:rPr lang="en-US" sz="1400"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Student</a:t>
            </a:r>
            <a:r>
              <a:rPr lang="en-US" sz="1400" dirty="0">
                <a:solidFill>
                  <a:srgbClr val="000000"/>
                </a:solidFill>
                <a:highlight>
                  <a:srgbClr val="FFFFFF"/>
                </a:highlight>
                <a:latin typeface="Consolas"/>
                <a:ea typeface="Calibri"/>
                <a:cs typeface="Arial"/>
              </a:rPr>
              <a:t> : </a:t>
            </a:r>
            <a:r>
              <a:rPr lang="en-US" sz="1400" dirty="0" err="1">
                <a:solidFill>
                  <a:srgbClr val="2B91AF"/>
                </a:solidFill>
                <a:highlight>
                  <a:srgbClr val="FFFFFF"/>
                </a:highlight>
                <a:latin typeface="Consolas"/>
                <a:ea typeface="Calibri"/>
                <a:cs typeface="Arial"/>
              </a:rPr>
              <a:t>IComparable</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double</a:t>
            </a:r>
            <a:r>
              <a:rPr lang="en-US" sz="1400" dirty="0">
                <a:solidFill>
                  <a:srgbClr val="000000"/>
                </a:solidFill>
                <a:highlight>
                  <a:srgbClr val="FFFFFF"/>
                </a:highlight>
                <a:latin typeface="Consolas"/>
                <a:ea typeface="Calibri"/>
                <a:cs typeface="Arial"/>
              </a:rPr>
              <a:t> id;</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name;</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Student(</a:t>
            </a:r>
            <a:r>
              <a:rPr lang="en-US" sz="1400" dirty="0">
                <a:solidFill>
                  <a:srgbClr val="0000FF"/>
                </a:solidFill>
                <a:highlight>
                  <a:srgbClr val="FFFFFF"/>
                </a:highlight>
                <a:latin typeface="Consolas"/>
                <a:ea typeface="Calibri"/>
                <a:cs typeface="Arial"/>
              </a:rPr>
              <a:t>double</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p_id</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p_name</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this</a:t>
            </a:r>
            <a:r>
              <a:rPr lang="en-US" sz="1400" dirty="0">
                <a:solidFill>
                  <a:srgbClr val="000000"/>
                </a:solidFill>
                <a:highlight>
                  <a:srgbClr val="FFFFFF"/>
                </a:highlight>
                <a:latin typeface="Consolas"/>
                <a:ea typeface="Calibri"/>
                <a:cs typeface="Arial"/>
              </a:rPr>
              <a:t>.id = </a:t>
            </a:r>
            <a:r>
              <a:rPr lang="en-US" sz="1400" dirty="0" err="1">
                <a:solidFill>
                  <a:srgbClr val="000000"/>
                </a:solidFill>
                <a:highlight>
                  <a:srgbClr val="FFFFFF"/>
                </a:highlight>
                <a:latin typeface="Consolas"/>
                <a:ea typeface="Calibri"/>
                <a:cs typeface="Arial"/>
              </a:rPr>
              <a:t>p_id</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this</a:t>
            </a:r>
            <a:r>
              <a:rPr lang="en-US" sz="1400" dirty="0">
                <a:solidFill>
                  <a:srgbClr val="000000"/>
                </a:solidFill>
                <a:highlight>
                  <a:srgbClr val="FFFFFF"/>
                </a:highlight>
                <a:latin typeface="Consolas"/>
                <a:ea typeface="Calibri"/>
                <a:cs typeface="Arial"/>
              </a:rPr>
              <a:t>.name = </a:t>
            </a:r>
            <a:r>
              <a:rPr lang="en-US" sz="1400" dirty="0" err="1">
                <a:solidFill>
                  <a:srgbClr val="000000"/>
                </a:solidFill>
                <a:highlight>
                  <a:srgbClr val="FFFFFF"/>
                </a:highlight>
                <a:latin typeface="Consolas"/>
                <a:ea typeface="Calibri"/>
                <a:cs typeface="Arial"/>
              </a:rPr>
              <a:t>p_name</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public</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override</a:t>
            </a: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string</a:t>
            </a:r>
            <a:r>
              <a:rPr lang="en-US" sz="1400" dirty="0">
                <a:solidFill>
                  <a:srgbClr val="000000"/>
                </a:solidFill>
                <a:highlight>
                  <a:srgbClr val="FFFFFF"/>
                </a:highlight>
                <a:latin typeface="Consolas"/>
                <a:ea typeface="Calibri"/>
                <a:cs typeface="Arial"/>
              </a:rPr>
              <a:t> </a:t>
            </a:r>
            <a:r>
              <a:rPr lang="en-US" sz="1400" dirty="0" err="1">
                <a:solidFill>
                  <a:srgbClr val="000000"/>
                </a:solidFill>
                <a:highlight>
                  <a:srgbClr val="FFFFFF"/>
                </a:highlight>
                <a:latin typeface="Consolas"/>
                <a:ea typeface="Calibri"/>
                <a:cs typeface="Arial"/>
              </a:rPr>
              <a:t>ToString</a:t>
            </a: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dirty="0">
                <a:solidFill>
                  <a:srgbClr val="0000FF"/>
                </a:solidFill>
                <a:highlight>
                  <a:srgbClr val="FFFFFF"/>
                </a:highlight>
                <a:latin typeface="Consolas"/>
                <a:ea typeface="Calibri"/>
                <a:cs typeface="Arial"/>
              </a:rPr>
              <a:t>return</a:t>
            </a:r>
            <a:r>
              <a:rPr lang="en-US" sz="1400" dirty="0">
                <a:solidFill>
                  <a:srgbClr val="000000"/>
                </a:solidFill>
                <a:highlight>
                  <a:srgbClr val="FFFFFF"/>
                </a:highlight>
                <a:latin typeface="Consolas"/>
                <a:ea typeface="Calibri"/>
                <a:cs typeface="Arial"/>
              </a:rPr>
              <a:t> </a:t>
            </a:r>
            <a:r>
              <a:rPr lang="en-US" sz="1400" dirty="0">
                <a:solidFill>
                  <a:srgbClr val="A31515"/>
                </a:solidFill>
                <a:highlight>
                  <a:srgbClr val="FFFFFF"/>
                </a:highlight>
                <a:latin typeface="Consolas"/>
                <a:ea typeface="Calibri"/>
                <a:cs typeface="Arial"/>
              </a:rPr>
              <a:t>"id is: "</a:t>
            </a:r>
            <a:r>
              <a:rPr lang="en-US" sz="1400" dirty="0">
                <a:solidFill>
                  <a:srgbClr val="000000"/>
                </a:solidFill>
                <a:highlight>
                  <a:srgbClr val="FFFFFF"/>
                </a:highlight>
                <a:latin typeface="Consolas"/>
                <a:ea typeface="Calibri"/>
                <a:cs typeface="Arial"/>
              </a:rPr>
              <a:t> + id + </a:t>
            </a:r>
            <a:r>
              <a:rPr lang="en-US" sz="1400" dirty="0">
                <a:solidFill>
                  <a:srgbClr val="A31515"/>
                </a:solidFill>
                <a:highlight>
                  <a:srgbClr val="FFFFFF"/>
                </a:highlight>
                <a:latin typeface="Consolas"/>
                <a:ea typeface="Calibri"/>
                <a:cs typeface="Arial"/>
              </a:rPr>
              <a:t>" name is: "</a:t>
            </a:r>
            <a:r>
              <a:rPr lang="en-US" sz="1400" dirty="0">
                <a:solidFill>
                  <a:srgbClr val="000000"/>
                </a:solidFill>
                <a:highlight>
                  <a:srgbClr val="FFFFFF"/>
                </a:highlight>
                <a:latin typeface="Consolas"/>
                <a:ea typeface="Calibri"/>
                <a:cs typeface="Arial"/>
              </a:rPr>
              <a:t> + name;}</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endParaRPr lang="en-US" dirty="0">
              <a:solidFill>
                <a:prstClr val="black"/>
              </a:solidFill>
              <a:latin typeface="Calibri"/>
              <a:ea typeface="Calibri"/>
              <a:cs typeface="Arial"/>
            </a:endParaRPr>
          </a:p>
          <a:p>
            <a:pPr algn="l" rtl="0">
              <a:lnSpc>
                <a:spcPct val="115000"/>
              </a:lnSpc>
            </a:pPr>
            <a:r>
              <a:rPr lang="en-US" sz="1400" dirty="0">
                <a:solidFill>
                  <a:srgbClr val="000000"/>
                </a:solidFill>
                <a:highlight>
                  <a:srgbClr val="FFFFFF"/>
                </a:highlight>
                <a:latin typeface="Consolas"/>
                <a:ea typeface="Calibri"/>
                <a:cs typeface="Arial"/>
              </a:rPr>
              <a:t>    </a:t>
            </a:r>
            <a:r>
              <a:rPr lang="en-US" sz="1400" b="1" dirty="0">
                <a:solidFill>
                  <a:srgbClr val="0000FF"/>
                </a:solidFill>
                <a:highlight>
                  <a:srgbClr val="FFFFFF"/>
                </a:highlight>
                <a:latin typeface="Consolas"/>
                <a:ea typeface="Calibri"/>
                <a:cs typeface="Arial"/>
              </a:rPr>
              <a:t>public</a:t>
            </a:r>
            <a:r>
              <a:rPr lang="en-US" sz="1400" b="1" dirty="0">
                <a:solidFill>
                  <a:srgbClr val="000000"/>
                </a:solidFill>
                <a:highlight>
                  <a:srgbClr val="FFFFFF"/>
                </a:highlight>
                <a:latin typeface="Consolas"/>
                <a:ea typeface="Calibri"/>
                <a:cs typeface="Arial"/>
              </a:rPr>
              <a:t> </a:t>
            </a:r>
            <a:r>
              <a:rPr lang="en-US" sz="1400" b="1" dirty="0" err="1">
                <a:solidFill>
                  <a:srgbClr val="0000FF"/>
                </a:solidFill>
                <a:highlight>
                  <a:srgbClr val="FFFFFF"/>
                </a:highlight>
                <a:latin typeface="Consolas"/>
                <a:ea typeface="Calibri"/>
                <a:cs typeface="Arial"/>
              </a:rPr>
              <a:t>int</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CompareTo</a:t>
            </a:r>
            <a:r>
              <a:rPr lang="en-US" sz="1400" b="1" dirty="0">
                <a:solidFill>
                  <a:srgbClr val="000000"/>
                </a:solidFill>
                <a:highlight>
                  <a:srgbClr val="FFFFFF"/>
                </a:highlight>
                <a:latin typeface="Consolas"/>
                <a:ea typeface="Calibri"/>
                <a:cs typeface="Arial"/>
              </a:rPr>
              <a:t>(</a:t>
            </a:r>
            <a:r>
              <a:rPr lang="en-US" sz="1400" b="1" dirty="0">
                <a:solidFill>
                  <a:srgbClr val="0000FF"/>
                </a:solidFill>
                <a:highlight>
                  <a:srgbClr val="FFFFFF"/>
                </a:highlight>
                <a:latin typeface="Consolas"/>
                <a:ea typeface="Calibri"/>
                <a:cs typeface="Arial"/>
              </a:rPr>
              <a:t>object</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obj</a:t>
            </a:r>
            <a:r>
              <a:rPr lang="en-US" sz="1400" b="1" dirty="0">
                <a:solidFill>
                  <a:srgbClr val="000000"/>
                </a:solidFill>
                <a:highlight>
                  <a:srgbClr val="FFFFFF"/>
                </a:highlight>
                <a:latin typeface="Consolas"/>
                <a:ea typeface="Calibri"/>
                <a:cs typeface="Arial"/>
              </a:rPr>
              <a:t>)</a:t>
            </a:r>
            <a:endParaRPr lang="en-US" b="1" dirty="0">
              <a:solidFill>
                <a:prstClr val="black"/>
              </a:solidFill>
              <a:latin typeface="Calibri"/>
              <a:ea typeface="Calibri"/>
              <a:cs typeface="Arial"/>
            </a:endParaRPr>
          </a:p>
          <a:p>
            <a:pPr algn="l" rtl="0">
              <a:lnSpc>
                <a:spcPct val="115000"/>
              </a:lnSpc>
            </a:pPr>
            <a:r>
              <a:rPr lang="en-US" sz="1400" b="1" dirty="0">
                <a:solidFill>
                  <a:srgbClr val="000000"/>
                </a:solidFill>
                <a:highlight>
                  <a:srgbClr val="FFFFFF"/>
                </a:highlight>
                <a:latin typeface="Consolas"/>
                <a:ea typeface="Calibri"/>
                <a:cs typeface="Arial"/>
              </a:rPr>
              <a:t>    {</a:t>
            </a:r>
            <a:endParaRPr lang="en-US" b="1" dirty="0">
              <a:solidFill>
                <a:prstClr val="black"/>
              </a:solidFill>
              <a:latin typeface="Calibri"/>
              <a:ea typeface="Calibri"/>
              <a:cs typeface="Arial"/>
            </a:endParaRPr>
          </a:p>
          <a:p>
            <a:pPr algn="l" rtl="0">
              <a:lnSpc>
                <a:spcPct val="115000"/>
              </a:lnSpc>
            </a:pPr>
            <a:r>
              <a:rPr lang="en-US" sz="1400" b="1" dirty="0">
                <a:solidFill>
                  <a:srgbClr val="000000"/>
                </a:solidFill>
                <a:highlight>
                  <a:srgbClr val="FFFFFF"/>
                </a:highlight>
                <a:latin typeface="Consolas"/>
                <a:ea typeface="Calibri"/>
                <a:cs typeface="Arial"/>
              </a:rPr>
              <a:t>        </a:t>
            </a:r>
            <a:r>
              <a:rPr lang="en-US" sz="1400" b="1" dirty="0">
                <a:solidFill>
                  <a:srgbClr val="2B91AF"/>
                </a:solidFill>
                <a:highlight>
                  <a:srgbClr val="FFFFFF"/>
                </a:highlight>
                <a:latin typeface="Consolas"/>
                <a:ea typeface="Calibri"/>
                <a:cs typeface="Arial"/>
              </a:rPr>
              <a:t>Student</a:t>
            </a:r>
            <a:r>
              <a:rPr lang="en-US" sz="1400" b="1" dirty="0">
                <a:solidFill>
                  <a:srgbClr val="000000"/>
                </a:solidFill>
                <a:highlight>
                  <a:srgbClr val="FFFFFF"/>
                </a:highlight>
                <a:latin typeface="Consolas"/>
                <a:ea typeface="Calibri"/>
                <a:cs typeface="Arial"/>
              </a:rPr>
              <a:t> s = (</a:t>
            </a:r>
            <a:r>
              <a:rPr lang="en-US" sz="1400" b="1" dirty="0">
                <a:solidFill>
                  <a:srgbClr val="2B91AF"/>
                </a:solidFill>
                <a:highlight>
                  <a:srgbClr val="FFFFFF"/>
                </a:highlight>
                <a:latin typeface="Consolas"/>
                <a:ea typeface="Calibri"/>
                <a:cs typeface="Arial"/>
              </a:rPr>
              <a:t>Student</a:t>
            </a:r>
            <a:r>
              <a:rPr lang="en-US" sz="1400" b="1" dirty="0">
                <a:solidFill>
                  <a:srgbClr val="000000"/>
                </a:solidFill>
                <a:highlight>
                  <a:srgbClr val="FFFFFF"/>
                </a:highlight>
                <a:latin typeface="Consolas"/>
                <a:ea typeface="Calibri"/>
                <a:cs typeface="Arial"/>
              </a:rPr>
              <a:t>)</a:t>
            </a:r>
            <a:r>
              <a:rPr lang="en-US" sz="1400" b="1" dirty="0" err="1">
                <a:solidFill>
                  <a:srgbClr val="000000"/>
                </a:solidFill>
                <a:highlight>
                  <a:srgbClr val="FFFFFF"/>
                </a:highlight>
                <a:latin typeface="Consolas"/>
                <a:ea typeface="Calibri"/>
                <a:cs typeface="Arial"/>
              </a:rPr>
              <a:t>obj</a:t>
            </a:r>
            <a:r>
              <a:rPr lang="en-US" sz="1400" b="1" dirty="0">
                <a:solidFill>
                  <a:srgbClr val="000000"/>
                </a:solidFill>
                <a:highlight>
                  <a:srgbClr val="FFFFFF"/>
                </a:highlight>
                <a:latin typeface="Consolas"/>
                <a:ea typeface="Calibri"/>
                <a:cs typeface="Arial"/>
              </a:rPr>
              <a:t>;</a:t>
            </a:r>
          </a:p>
          <a:p>
            <a:pPr algn="l" rtl="0">
              <a:lnSpc>
                <a:spcPct val="115000"/>
              </a:lnSpc>
            </a:pPr>
            <a:endParaRPr lang="en-US" b="1" dirty="0">
              <a:solidFill>
                <a:prstClr val="black"/>
              </a:solidFill>
              <a:latin typeface="Calibri"/>
              <a:ea typeface="Calibri"/>
              <a:cs typeface="Arial"/>
            </a:endParaRPr>
          </a:p>
          <a:p>
            <a:pPr indent="457200" algn="l" rtl="0">
              <a:lnSpc>
                <a:spcPct val="115000"/>
              </a:lnSpc>
            </a:pPr>
            <a:r>
              <a:rPr lang="he-IL" sz="1400" b="1" dirty="0">
                <a:solidFill>
                  <a:srgbClr val="008000"/>
                </a:solidFill>
                <a:highlight>
                  <a:srgbClr val="FFFFFF"/>
                </a:highlight>
                <a:latin typeface="Consolas"/>
                <a:ea typeface="Calibri"/>
                <a:cs typeface="Arial"/>
              </a:rPr>
              <a:t>         </a:t>
            </a:r>
            <a:r>
              <a:rPr lang="en-US" sz="1400" b="1" dirty="0">
                <a:solidFill>
                  <a:srgbClr val="008000"/>
                </a:solidFill>
                <a:highlight>
                  <a:srgbClr val="FFFFFF"/>
                </a:highlight>
                <a:latin typeface="Consolas"/>
                <a:ea typeface="Calibri"/>
                <a:cs typeface="Arial"/>
              </a:rPr>
              <a:t>//sort by id, using </a:t>
            </a:r>
            <a:r>
              <a:rPr lang="en-US" sz="1400" b="1" dirty="0" err="1">
                <a:solidFill>
                  <a:srgbClr val="008000"/>
                </a:solidFill>
                <a:highlight>
                  <a:srgbClr val="FFFFFF"/>
                </a:highlight>
                <a:latin typeface="Consolas"/>
                <a:ea typeface="Calibri"/>
                <a:cs typeface="Arial"/>
              </a:rPr>
              <a:t>CompareTo</a:t>
            </a:r>
            <a:r>
              <a:rPr lang="en-US" sz="1400" b="1" dirty="0">
                <a:solidFill>
                  <a:srgbClr val="008000"/>
                </a:solidFill>
                <a:highlight>
                  <a:srgbClr val="FFFFFF"/>
                </a:highlight>
                <a:latin typeface="Consolas"/>
                <a:ea typeface="Calibri"/>
                <a:cs typeface="Arial"/>
              </a:rPr>
              <a:t> of the int type</a:t>
            </a:r>
            <a:r>
              <a:rPr lang="en-US" sz="1400" b="1" dirty="0">
                <a:solidFill>
                  <a:srgbClr val="000000"/>
                </a:solidFill>
                <a:highlight>
                  <a:srgbClr val="FFFFFF"/>
                </a:highlight>
                <a:latin typeface="Consolas"/>
                <a:ea typeface="Calibri"/>
                <a:cs typeface="Arial"/>
              </a:rPr>
              <a:t>     </a:t>
            </a:r>
          </a:p>
          <a:p>
            <a:pPr algn="l" rtl="0">
              <a:lnSpc>
                <a:spcPct val="115000"/>
              </a:lnSpc>
            </a:pPr>
            <a:r>
              <a:rPr lang="he-IL" sz="1400" b="1" dirty="0">
                <a:solidFill>
                  <a:srgbClr val="000000"/>
                </a:solidFill>
                <a:highlight>
                  <a:srgbClr val="FFFFFF"/>
                </a:highlight>
                <a:latin typeface="Consolas"/>
                <a:ea typeface="Calibri"/>
                <a:cs typeface="Arial"/>
              </a:rPr>
              <a:t> </a:t>
            </a:r>
            <a:r>
              <a:rPr lang="en-US" sz="1400" b="1" dirty="0">
                <a:solidFill>
                  <a:srgbClr val="000000"/>
                </a:solidFill>
                <a:highlight>
                  <a:srgbClr val="FFFFFF"/>
                </a:highlight>
                <a:latin typeface="Consolas"/>
                <a:ea typeface="Calibri"/>
                <a:cs typeface="Arial"/>
              </a:rPr>
              <a:t>	</a:t>
            </a:r>
            <a:r>
              <a:rPr lang="en-US" sz="1400" b="1" dirty="0">
                <a:solidFill>
                  <a:srgbClr val="0000FF"/>
                </a:solidFill>
                <a:highlight>
                  <a:srgbClr val="FFFFFF"/>
                </a:highlight>
                <a:latin typeface="Consolas"/>
                <a:ea typeface="Calibri"/>
                <a:cs typeface="Arial"/>
              </a:rPr>
              <a:t>return</a:t>
            </a:r>
            <a:r>
              <a:rPr lang="en-US" sz="1400" b="1" dirty="0">
                <a:solidFill>
                  <a:srgbClr val="000000"/>
                </a:solidFill>
                <a:highlight>
                  <a:srgbClr val="FFFFFF"/>
                </a:highlight>
                <a:latin typeface="Consolas"/>
                <a:ea typeface="Calibri"/>
                <a:cs typeface="Arial"/>
              </a:rPr>
              <a:t> </a:t>
            </a:r>
            <a:r>
              <a:rPr lang="en-US" sz="1400" b="1" dirty="0" err="1">
                <a:solidFill>
                  <a:srgbClr val="000000"/>
                </a:solidFill>
                <a:highlight>
                  <a:srgbClr val="FFFFFF"/>
                </a:highlight>
                <a:latin typeface="Consolas"/>
                <a:ea typeface="Calibri"/>
                <a:cs typeface="Arial"/>
              </a:rPr>
              <a:t>id.CompareTo</a:t>
            </a:r>
            <a:r>
              <a:rPr lang="en-US" sz="1400" b="1" dirty="0">
                <a:solidFill>
                  <a:srgbClr val="000000"/>
                </a:solidFill>
                <a:highlight>
                  <a:srgbClr val="FFFFFF"/>
                </a:highlight>
                <a:latin typeface="Consolas"/>
                <a:ea typeface="Calibri"/>
                <a:cs typeface="Arial"/>
              </a:rPr>
              <a:t>(s.id);</a:t>
            </a:r>
            <a:endParaRPr lang="en-US" b="1" dirty="0">
              <a:solidFill>
                <a:prstClr val="black"/>
              </a:solidFill>
              <a:latin typeface="Calibri"/>
              <a:ea typeface="Calibri"/>
              <a:cs typeface="Arial"/>
            </a:endParaRPr>
          </a:p>
          <a:p>
            <a:pPr indent="457200" algn="l" rtl="0">
              <a:lnSpc>
                <a:spcPct val="115000"/>
              </a:lnSpc>
            </a:pPr>
            <a:r>
              <a:rPr lang="en-US" sz="1400" b="1" dirty="0">
                <a:solidFill>
                  <a:srgbClr val="008000"/>
                </a:solidFill>
                <a:highlight>
                  <a:srgbClr val="FFFFFF"/>
                </a:highlight>
                <a:latin typeface="Consolas"/>
                <a:ea typeface="Calibri"/>
                <a:cs typeface="Arial"/>
              </a:rPr>
              <a:t> </a:t>
            </a:r>
            <a:endParaRPr lang="en-US" b="1" dirty="0">
              <a:solidFill>
                <a:prstClr val="black"/>
              </a:solidFill>
              <a:latin typeface="Calibri"/>
              <a:ea typeface="Calibri"/>
              <a:cs typeface="Arial"/>
            </a:endParaRPr>
          </a:p>
          <a:p>
            <a:pPr indent="457200" algn="l" rtl="0">
              <a:lnSpc>
                <a:spcPct val="115000"/>
              </a:lnSpc>
            </a:pPr>
            <a:r>
              <a:rPr lang="en-US" sz="1400" b="1" dirty="0">
                <a:solidFill>
                  <a:srgbClr val="008000"/>
                </a:solidFill>
                <a:highlight>
                  <a:srgbClr val="FFFFFF"/>
                </a:highlight>
                <a:latin typeface="Consolas"/>
                <a:ea typeface="Calibri"/>
                <a:cs typeface="Arial"/>
              </a:rPr>
              <a:t>	//sort by name, using </a:t>
            </a:r>
            <a:r>
              <a:rPr lang="en-US" sz="1400" b="1" dirty="0" err="1">
                <a:solidFill>
                  <a:srgbClr val="008000"/>
                </a:solidFill>
                <a:highlight>
                  <a:srgbClr val="FFFFFF"/>
                </a:highlight>
                <a:latin typeface="Consolas"/>
                <a:ea typeface="Calibri"/>
                <a:cs typeface="Arial"/>
              </a:rPr>
              <a:t>CompareTo</a:t>
            </a:r>
            <a:r>
              <a:rPr lang="en-US" sz="1400" b="1" dirty="0">
                <a:solidFill>
                  <a:srgbClr val="008000"/>
                </a:solidFill>
                <a:highlight>
                  <a:srgbClr val="FFFFFF"/>
                </a:highlight>
                <a:latin typeface="Consolas"/>
                <a:ea typeface="Calibri"/>
                <a:cs typeface="Arial"/>
              </a:rPr>
              <a:t> of the string </a:t>
            </a:r>
            <a:endParaRPr lang="en-US" b="1" dirty="0">
              <a:solidFill>
                <a:prstClr val="black"/>
              </a:solidFill>
              <a:latin typeface="Calibri"/>
              <a:ea typeface="Calibri"/>
              <a:cs typeface="Arial"/>
            </a:endParaRPr>
          </a:p>
          <a:p>
            <a:pPr indent="457200" algn="l" rtl="0">
              <a:lnSpc>
                <a:spcPct val="115000"/>
              </a:lnSpc>
            </a:pPr>
            <a:r>
              <a:rPr lang="en-US" sz="1400" b="1" dirty="0">
                <a:solidFill>
                  <a:srgbClr val="008000"/>
                </a:solidFill>
                <a:highlight>
                  <a:srgbClr val="FFFFFF"/>
                </a:highlight>
                <a:latin typeface="Consolas"/>
                <a:ea typeface="Calibri"/>
                <a:cs typeface="Arial"/>
              </a:rPr>
              <a:t>	//return </a:t>
            </a:r>
            <a:r>
              <a:rPr lang="en-US" sz="1400" b="1" dirty="0" err="1">
                <a:solidFill>
                  <a:srgbClr val="008000"/>
                </a:solidFill>
                <a:highlight>
                  <a:srgbClr val="FFFFFF"/>
                </a:highlight>
                <a:latin typeface="Consolas"/>
                <a:ea typeface="Calibri"/>
                <a:cs typeface="Arial"/>
              </a:rPr>
              <a:t>name.CompareTo</a:t>
            </a:r>
            <a:r>
              <a:rPr lang="en-US" sz="1400" b="1" dirty="0">
                <a:solidFill>
                  <a:srgbClr val="008000"/>
                </a:solidFill>
                <a:highlight>
                  <a:srgbClr val="FFFFFF"/>
                </a:highlight>
                <a:latin typeface="Consolas"/>
                <a:ea typeface="Calibri"/>
                <a:cs typeface="Arial"/>
              </a:rPr>
              <a:t>(s.name); type</a:t>
            </a:r>
            <a:endParaRPr lang="en-US" b="1" dirty="0">
              <a:solidFill>
                <a:prstClr val="black"/>
              </a:solidFill>
              <a:latin typeface="Calibri"/>
              <a:ea typeface="Calibri"/>
              <a:cs typeface="Arial"/>
            </a:endParaRPr>
          </a:p>
          <a:p>
            <a:pPr algn="l" rtl="0">
              <a:lnSpc>
                <a:spcPct val="115000"/>
              </a:lnSpc>
            </a:pPr>
            <a:r>
              <a:rPr lang="en-US" sz="1400" b="1" dirty="0">
                <a:solidFill>
                  <a:srgbClr val="000000"/>
                </a:solidFill>
                <a:highlight>
                  <a:srgbClr val="FFFFFF"/>
                </a:highlight>
                <a:latin typeface="Consolas"/>
                <a:ea typeface="Calibri"/>
                <a:cs typeface="Arial"/>
              </a:rPr>
              <a:t>    }</a:t>
            </a:r>
            <a:endParaRPr lang="en-US" b="1" dirty="0">
              <a:solidFill>
                <a:prstClr val="black"/>
              </a:solidFill>
              <a:latin typeface="Calibri"/>
              <a:ea typeface="Calibri"/>
              <a:cs typeface="Arial"/>
            </a:endParaRPr>
          </a:p>
          <a:p>
            <a:pPr algn="l" rtl="0">
              <a:lnSpc>
                <a:spcPct val="115000"/>
              </a:lnSpc>
              <a:spcAft>
                <a:spcPts val="1000"/>
              </a:spcAft>
            </a:pPr>
            <a:r>
              <a:rPr lang="en-US" sz="1400" dirty="0">
                <a:solidFill>
                  <a:srgbClr val="000000"/>
                </a:solidFill>
                <a:highlight>
                  <a:srgbClr val="FFFFFF"/>
                </a:highlight>
                <a:latin typeface="Consolas"/>
                <a:ea typeface="Calibri"/>
                <a:cs typeface="Arial"/>
              </a:rPr>
              <a:t>}</a:t>
            </a:r>
            <a:endParaRPr lang="en-US" dirty="0">
              <a:solidFill>
                <a:prstClr val="black"/>
              </a:solidFill>
              <a:latin typeface="Calibri"/>
              <a:ea typeface="Calibri"/>
              <a:cs typeface="Arial"/>
            </a:endParaRPr>
          </a:p>
        </p:txBody>
      </p:sp>
      <p:sp>
        <p:nvSpPr>
          <p:cNvPr id="5" name="Slide Number Placeholder 4"/>
          <p:cNvSpPr>
            <a:spLocks noGrp="1"/>
          </p:cNvSpPr>
          <p:nvPr>
            <p:ph type="sldNum" sz="quarter" idx="12"/>
          </p:nvPr>
        </p:nvSpPr>
        <p:spPr>
          <a:xfrm>
            <a:off x="8924613" y="6556248"/>
            <a:ext cx="588336" cy="301752"/>
          </a:xfrm>
        </p:spPr>
        <p:txBody>
          <a:bodyPr/>
          <a:lstStyle/>
          <a:p>
            <a:fld id="{1E4D7292-AD41-4745-A56F-5FB7769147B4}" type="slidenum">
              <a:rPr lang="he-IL">
                <a:solidFill>
                  <a:srgbClr val="B13F9A"/>
                </a:solidFill>
                <a:latin typeface="Trebuchet MS"/>
                <a:cs typeface="Gisha" panose="020B0502040204020203" pitchFamily="34" charset="-79"/>
              </a:rPr>
              <a:pPr/>
              <a:t>255</a:t>
            </a:fld>
            <a:endParaRPr lang="he-IL" dirty="0">
              <a:solidFill>
                <a:srgbClr val="B13F9A"/>
              </a:solidFill>
              <a:latin typeface="Trebuchet MS"/>
              <a:cs typeface="Gisha" panose="020B0502040204020203" pitchFamily="34" charset="-79"/>
            </a:endParaRPr>
          </a:p>
        </p:txBody>
      </p:sp>
      <p:sp>
        <p:nvSpPr>
          <p:cNvPr id="6" name="הסבר מלבני מעוגל 17"/>
          <p:cNvSpPr/>
          <p:nvPr/>
        </p:nvSpPr>
        <p:spPr bwMode="auto">
          <a:xfrm>
            <a:off x="5375921" y="3645024"/>
            <a:ext cx="1721723" cy="668402"/>
          </a:xfrm>
          <a:prstGeom prst="wedgeRoundRectCallout">
            <a:avLst>
              <a:gd name="adj1" fmla="val -66493"/>
              <a:gd name="adj2" fmla="val 2636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200" dirty="0">
                <a:solidFill>
                  <a:prstClr val="black"/>
                </a:solidFill>
                <a:latin typeface="Trebuchet MS"/>
                <a:cs typeface="Gisha" panose="020B0502040204020203" pitchFamily="34" charset="-79"/>
              </a:rPr>
              <a:t>המתודה מקבלת </a:t>
            </a:r>
            <a:r>
              <a:rPr lang="en-US" sz="1200" dirty="0">
                <a:solidFill>
                  <a:prstClr val="black"/>
                </a:solidFill>
                <a:latin typeface="Trebuchet MS"/>
              </a:rPr>
              <a:t>Object</a:t>
            </a:r>
            <a:r>
              <a:rPr lang="he-IL" sz="1200" dirty="0">
                <a:solidFill>
                  <a:prstClr val="black"/>
                </a:solidFill>
                <a:latin typeface="Trebuchet MS"/>
                <a:cs typeface="Gisha" panose="020B0502040204020203" pitchFamily="34" charset="-79"/>
              </a:rPr>
              <a:t> ולכן יש לזכור להמיר ל </a:t>
            </a:r>
            <a:r>
              <a:rPr lang="en-US" sz="1200" dirty="0">
                <a:solidFill>
                  <a:prstClr val="black"/>
                </a:solidFill>
                <a:latin typeface="Trebuchet MS"/>
              </a:rPr>
              <a:t>Student</a:t>
            </a:r>
            <a:endParaRPr lang="he-IL" sz="1200" dirty="0">
              <a:solidFill>
                <a:prstClr val="black"/>
              </a:solidFill>
              <a:latin typeface="Trebuchet MS"/>
              <a:cs typeface="Gisha" panose="020B0502040204020203" pitchFamily="34" charset="-79"/>
            </a:endParaRPr>
          </a:p>
        </p:txBody>
      </p:sp>
      <p:sp>
        <p:nvSpPr>
          <p:cNvPr id="7" name="הסבר מלבני מעוגל 17"/>
          <p:cNvSpPr/>
          <p:nvPr/>
        </p:nvSpPr>
        <p:spPr bwMode="auto">
          <a:xfrm>
            <a:off x="7208754" y="3728934"/>
            <a:ext cx="3207726" cy="1507086"/>
          </a:xfrm>
          <a:prstGeom prst="wedgeRoundRectCallout">
            <a:avLst>
              <a:gd name="adj1" fmla="val -107276"/>
              <a:gd name="adj2" fmla="val 3081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200" b="1" dirty="0">
                <a:solidFill>
                  <a:prstClr val="black"/>
                </a:solidFill>
                <a:latin typeface="Trebuchet MS"/>
                <a:cs typeface="Gisha" panose="020B0502040204020203" pitchFamily="34" charset="-79"/>
              </a:rPr>
              <a:t>ניתן להשוות לפי ת.ז</a:t>
            </a:r>
            <a:endParaRPr lang="en-US" sz="1200" b="1" dirty="0">
              <a:solidFill>
                <a:prstClr val="black"/>
              </a:solidFill>
              <a:latin typeface="Trebuchet MS"/>
            </a:endParaRPr>
          </a:p>
          <a:p>
            <a:r>
              <a:rPr lang="he-IL" sz="1200" b="1" dirty="0">
                <a:solidFill>
                  <a:prstClr val="black"/>
                </a:solidFill>
                <a:latin typeface="Trebuchet MS"/>
                <a:cs typeface="Gisha" panose="020B0502040204020203" pitchFamily="34" charset="-79"/>
              </a:rPr>
              <a:t>אפשר בדרך הארוכה:</a:t>
            </a:r>
            <a:endParaRPr lang="en-US" sz="1200" b="1" dirty="0">
              <a:solidFill>
                <a:prstClr val="black"/>
              </a:solidFill>
              <a:latin typeface="Trebuchet MS"/>
            </a:endParaRPr>
          </a:p>
          <a:p>
            <a:pPr algn="l" rtl="0"/>
            <a:r>
              <a:rPr lang="en-US" dirty="0">
                <a:solidFill>
                  <a:prstClr val="black"/>
                </a:solidFill>
                <a:latin typeface="Trebuchet MS"/>
              </a:rPr>
              <a:t>if (id &gt; s.id)</a:t>
            </a:r>
          </a:p>
          <a:p>
            <a:pPr algn="l" rtl="0"/>
            <a:r>
              <a:rPr lang="en-US" dirty="0">
                <a:solidFill>
                  <a:prstClr val="black"/>
                </a:solidFill>
                <a:latin typeface="Trebuchet MS"/>
              </a:rPr>
              <a:t>    return 1;</a:t>
            </a:r>
          </a:p>
          <a:p>
            <a:pPr algn="l" rtl="0"/>
            <a:r>
              <a:rPr lang="en-US" dirty="0">
                <a:solidFill>
                  <a:prstClr val="black"/>
                </a:solidFill>
                <a:latin typeface="Trebuchet MS"/>
              </a:rPr>
              <a:t>else ...</a:t>
            </a:r>
            <a:endParaRPr lang="he-IL" dirty="0">
              <a:solidFill>
                <a:prstClr val="black"/>
              </a:solidFill>
              <a:latin typeface="Trebuchet MS"/>
              <a:cs typeface="Gisha" panose="020B0502040204020203" pitchFamily="34" charset="-79"/>
            </a:endParaRPr>
          </a:p>
          <a:p>
            <a:r>
              <a:rPr lang="he-IL" sz="1200" b="1" dirty="0">
                <a:solidFill>
                  <a:prstClr val="black"/>
                </a:solidFill>
                <a:latin typeface="Trebuchet MS"/>
                <a:cs typeface="Gisha" panose="020B0502040204020203" pitchFamily="34" charset="-79"/>
              </a:rPr>
              <a:t>או בעזרת </a:t>
            </a:r>
            <a:r>
              <a:rPr lang="en-US" sz="1200" b="1" dirty="0" err="1">
                <a:solidFill>
                  <a:prstClr val="black"/>
                </a:solidFill>
                <a:latin typeface="Trebuchet MS"/>
              </a:rPr>
              <a:t>CompareTo</a:t>
            </a:r>
            <a:r>
              <a:rPr lang="en-US" sz="1200" b="1" dirty="0">
                <a:solidFill>
                  <a:prstClr val="black"/>
                </a:solidFill>
                <a:latin typeface="Trebuchet MS"/>
              </a:rPr>
              <a:t>() </a:t>
            </a:r>
            <a:r>
              <a:rPr lang="he-IL" sz="1200" b="1" dirty="0">
                <a:solidFill>
                  <a:prstClr val="black"/>
                </a:solidFill>
                <a:latin typeface="Trebuchet MS"/>
                <a:cs typeface="Gisha" panose="020B0502040204020203" pitchFamily="34" charset="-79"/>
              </a:rPr>
              <a:t> של מחלקת </a:t>
            </a:r>
            <a:r>
              <a:rPr lang="en-US" sz="1200" b="1" dirty="0">
                <a:solidFill>
                  <a:prstClr val="black"/>
                </a:solidFill>
                <a:latin typeface="Trebuchet MS"/>
              </a:rPr>
              <a:t>int</a:t>
            </a:r>
            <a:endParaRPr lang="he-IL" sz="1200" b="1" dirty="0">
              <a:solidFill>
                <a:prstClr val="black"/>
              </a:solidFill>
              <a:latin typeface="Trebuchet MS"/>
              <a:cs typeface="Gisha" panose="020B0502040204020203" pitchFamily="34" charset="-79"/>
            </a:endParaRPr>
          </a:p>
        </p:txBody>
      </p:sp>
      <p:sp>
        <p:nvSpPr>
          <p:cNvPr id="8" name="הסבר מלבני מעוגל 17"/>
          <p:cNvSpPr/>
          <p:nvPr/>
        </p:nvSpPr>
        <p:spPr bwMode="auto">
          <a:xfrm>
            <a:off x="7680177" y="5529133"/>
            <a:ext cx="1721723" cy="288032"/>
          </a:xfrm>
          <a:prstGeom prst="wedgeRoundRectCallout">
            <a:avLst>
              <a:gd name="adj1" fmla="val -111978"/>
              <a:gd name="adj2" fmla="val -1498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200" dirty="0">
                <a:solidFill>
                  <a:prstClr val="black"/>
                </a:solidFill>
                <a:latin typeface="Trebuchet MS"/>
                <a:cs typeface="Gisha" panose="020B0502040204020203" pitchFamily="34" charset="-79"/>
              </a:rPr>
              <a:t>ניתן להשוות לפי שם</a:t>
            </a:r>
          </a:p>
        </p:txBody>
      </p:sp>
      <p:sp>
        <p:nvSpPr>
          <p:cNvPr id="9" name="Rectangle 8">
            <a:extLst>
              <a:ext uri="{FF2B5EF4-FFF2-40B4-BE49-F238E27FC236}">
                <a16:creationId xmlns:a16="http://schemas.microsoft.com/office/drawing/2014/main" id="{AE98081C-E23E-4F3C-9066-A27BB4476887}"/>
              </a:ext>
            </a:extLst>
          </p:cNvPr>
          <p:cNvSpPr/>
          <p:nvPr/>
        </p:nvSpPr>
        <p:spPr>
          <a:xfrm>
            <a:off x="4896406" y="266840"/>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Ex94</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53829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329729" y="548680"/>
            <a:ext cx="2198440" cy="2592288"/>
          </a:xfrm>
        </p:spPr>
        <p:txBody>
          <a:bodyPr>
            <a:normAutofit fontScale="90000"/>
          </a:bodyPr>
          <a:lstStyle/>
          <a:p>
            <a:pPr algn="ctr"/>
            <a:r>
              <a:rPr lang="he-IL" dirty="0"/>
              <a:t>ואז נוכל למיין סטודנטים ולהשוות ביניהם</a:t>
            </a:r>
          </a:p>
        </p:txBody>
      </p:sp>
      <p:sp>
        <p:nvSpPr>
          <p:cNvPr id="5" name="Rectangle 4"/>
          <p:cNvSpPr/>
          <p:nvPr/>
        </p:nvSpPr>
        <p:spPr>
          <a:xfrm>
            <a:off x="1679297" y="188641"/>
            <a:ext cx="7848872" cy="6729471"/>
          </a:xfrm>
          <a:prstGeom prst="rect">
            <a:avLst/>
          </a:prstGeom>
        </p:spPr>
        <p:txBody>
          <a:bodyPr wrap="square">
            <a:spAutoFit/>
          </a:bodyPr>
          <a:lstStyle/>
          <a:p>
            <a:pPr algn="l" rtl="0">
              <a:lnSpc>
                <a:spcPct val="115000"/>
              </a:lnSpc>
            </a:pPr>
            <a:r>
              <a:rPr lang="en-US" sz="1600" dirty="0">
                <a:solidFill>
                  <a:srgbClr val="0000FF"/>
                </a:solidFill>
                <a:highlight>
                  <a:srgbClr val="FFFFFF"/>
                </a:highlight>
                <a:latin typeface="Consolas"/>
                <a:ea typeface="Calibri"/>
                <a:cs typeface="Arial"/>
              </a:rPr>
              <a:t>class</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Program</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static</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void</a:t>
            </a:r>
            <a:r>
              <a:rPr lang="en-US" sz="1600" dirty="0">
                <a:solidFill>
                  <a:srgbClr val="000000"/>
                </a:solidFill>
                <a:highlight>
                  <a:srgbClr val="FFFFFF"/>
                </a:highlight>
                <a:latin typeface="Consolas"/>
                <a:ea typeface="Calibri"/>
                <a:cs typeface="Arial"/>
              </a:rPr>
              <a:t> Main(</a:t>
            </a:r>
            <a:r>
              <a:rPr lang="en-US" sz="1600" dirty="0">
                <a:solidFill>
                  <a:srgbClr val="0000FF"/>
                </a:solidFill>
                <a:highlight>
                  <a:srgbClr val="FFFFFF"/>
                </a:highlight>
                <a:latin typeface="Consolas"/>
                <a:ea typeface="Calibri"/>
                <a:cs typeface="Arial"/>
              </a:rPr>
              <a:t>string</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args</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List</a:t>
            </a:r>
            <a:r>
              <a:rPr lang="en-US" sz="1600" dirty="0">
                <a:solidFill>
                  <a:srgbClr val="000000"/>
                </a:solidFill>
                <a:highlight>
                  <a:srgbClr val="FFFFFF"/>
                </a:highlight>
                <a:latin typeface="Consolas"/>
                <a:ea typeface="Calibri"/>
                <a:cs typeface="Arial"/>
              </a:rPr>
              <a:t>&lt;</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&gt; </a:t>
            </a:r>
            <a:r>
              <a:rPr lang="en-US" sz="1600" dirty="0" err="1">
                <a:solidFill>
                  <a:srgbClr val="000000"/>
                </a:solidFill>
                <a:highlight>
                  <a:srgbClr val="FFFFFF"/>
                </a:highlight>
                <a:latin typeface="Consolas"/>
                <a:ea typeface="Calibri"/>
                <a:cs typeface="Arial"/>
              </a:rPr>
              <a:t>stu</a:t>
            </a:r>
            <a:r>
              <a:rPr lang="en-US" sz="1600" dirty="0">
                <a:solidFill>
                  <a:srgbClr val="000000"/>
                </a:solidFill>
                <a:highlight>
                  <a:srgbClr val="FFFFFF"/>
                </a:highlight>
                <a:latin typeface="Consolas"/>
                <a:ea typeface="Calibri"/>
                <a:cs typeface="Arial"/>
              </a:rPr>
              <a:t>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List</a:t>
            </a:r>
            <a:r>
              <a:rPr lang="en-US" sz="1600" dirty="0">
                <a:solidFill>
                  <a:srgbClr val="000000"/>
                </a:solidFill>
                <a:highlight>
                  <a:srgbClr val="FFFFFF"/>
                </a:highlight>
                <a:latin typeface="Consolas"/>
                <a:ea typeface="Calibri"/>
                <a:cs typeface="Arial"/>
              </a:rPr>
              <a:t>&lt;</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&gt;();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stu.Add</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(111111112, </a:t>
            </a:r>
            <a:r>
              <a:rPr lang="en-US" sz="1600" dirty="0">
                <a:solidFill>
                  <a:srgbClr val="A31515"/>
                </a:solidFill>
                <a:highlight>
                  <a:srgbClr val="FFFFFF"/>
                </a:highlight>
                <a:latin typeface="Consolas"/>
                <a:ea typeface="Calibri"/>
                <a:cs typeface="Arial"/>
              </a:rPr>
              <a:t>"name3"</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stu.Add</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(111111111, </a:t>
            </a:r>
            <a:r>
              <a:rPr lang="en-US" sz="1600" dirty="0">
                <a:solidFill>
                  <a:srgbClr val="A31515"/>
                </a:solidFill>
                <a:highlight>
                  <a:srgbClr val="FFFFFF"/>
                </a:highlight>
                <a:latin typeface="Consolas"/>
                <a:ea typeface="Calibri"/>
                <a:cs typeface="Arial"/>
              </a:rPr>
              <a:t>"name5"</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stu.Add</a:t>
            </a:r>
            <a:r>
              <a:rPr lang="en-US" sz="1600" dirty="0">
                <a:solidFill>
                  <a:srgbClr val="000000"/>
                </a:solidFill>
                <a:highlight>
                  <a:srgbClr val="FFFFFF"/>
                </a:highlight>
                <a:latin typeface="Consolas"/>
                <a:ea typeface="Calibri"/>
                <a:cs typeface="Arial"/>
              </a:rPr>
              <a:t>(</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(111111113, </a:t>
            </a:r>
            <a:r>
              <a:rPr lang="en-US" sz="1600" dirty="0">
                <a:solidFill>
                  <a:srgbClr val="A31515"/>
                </a:solidFill>
                <a:highlight>
                  <a:srgbClr val="FFFFFF"/>
                </a:highlight>
                <a:latin typeface="Consolas"/>
                <a:ea typeface="Calibri"/>
                <a:cs typeface="Arial"/>
              </a:rPr>
              <a:t>"name1"</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IComparable</a:t>
            </a:r>
            <a:r>
              <a:rPr lang="en-US" sz="1600" dirty="0">
                <a:solidFill>
                  <a:srgbClr val="000000"/>
                </a:solidFill>
                <a:highlight>
                  <a:srgbClr val="FFFFFF"/>
                </a:highlight>
                <a:latin typeface="Consolas"/>
                <a:ea typeface="Calibri"/>
                <a:cs typeface="Arial"/>
              </a:rPr>
              <a:t> s1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(22, </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aaa</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IComparable</a:t>
            </a:r>
            <a:r>
              <a:rPr lang="en-US" sz="1600" dirty="0">
                <a:solidFill>
                  <a:srgbClr val="000000"/>
                </a:solidFill>
                <a:highlight>
                  <a:srgbClr val="FFFFFF"/>
                </a:highlight>
                <a:latin typeface="Consolas"/>
                <a:ea typeface="Calibri"/>
                <a:cs typeface="Arial"/>
              </a:rPr>
              <a:t> s2 = </a:t>
            </a:r>
            <a:r>
              <a:rPr lang="en-US" sz="1600" dirty="0">
                <a:solidFill>
                  <a:srgbClr val="0000FF"/>
                </a:solidFill>
                <a:highlight>
                  <a:srgbClr val="FFFFFF"/>
                </a:highlight>
                <a:latin typeface="Consolas"/>
                <a:ea typeface="Calibri"/>
                <a:cs typeface="Arial"/>
              </a:rPr>
              <a:t>new</a:t>
            </a:r>
            <a:r>
              <a:rPr lang="en-US" sz="1600" dirty="0">
                <a:solidFill>
                  <a:srgbClr val="000000"/>
                </a:solidFill>
                <a:highlight>
                  <a:srgbClr val="FFFFFF"/>
                </a:highlight>
                <a:latin typeface="Consolas"/>
                <a:ea typeface="Calibri"/>
                <a:cs typeface="Arial"/>
              </a:rPr>
              <a:t> </a:t>
            </a:r>
            <a:r>
              <a:rPr lang="en-US" sz="1600" dirty="0">
                <a:solidFill>
                  <a:srgbClr val="2B91AF"/>
                </a:solidFill>
                <a:highlight>
                  <a:srgbClr val="FFFFFF"/>
                </a:highlight>
                <a:latin typeface="Consolas"/>
                <a:ea typeface="Calibri"/>
                <a:cs typeface="Arial"/>
              </a:rPr>
              <a:t>Student</a:t>
            </a:r>
            <a:r>
              <a:rPr lang="en-US" sz="1600" dirty="0">
                <a:solidFill>
                  <a:srgbClr val="000000"/>
                </a:solidFill>
                <a:highlight>
                  <a:srgbClr val="FFFFFF"/>
                </a:highlight>
                <a:latin typeface="Consolas"/>
                <a:ea typeface="Calibri"/>
                <a:cs typeface="Arial"/>
              </a:rPr>
              <a:t>(11, </a:t>
            </a:r>
            <a:r>
              <a:rPr lang="en-US" sz="1600" dirty="0">
                <a:solidFill>
                  <a:srgbClr val="A31515"/>
                </a:solidFill>
                <a:highlight>
                  <a:srgbClr val="FFFFFF"/>
                </a:highlight>
                <a:latin typeface="Consolas"/>
                <a:ea typeface="Calibri"/>
                <a:cs typeface="Arial"/>
              </a:rPr>
              <a:t>"</a:t>
            </a:r>
            <a:r>
              <a:rPr lang="en-US" sz="1600" dirty="0" err="1">
                <a:solidFill>
                  <a:srgbClr val="A31515"/>
                </a:solidFill>
                <a:highlight>
                  <a:srgbClr val="FFFFFF"/>
                </a:highlight>
                <a:latin typeface="Consolas"/>
                <a:ea typeface="Calibri"/>
                <a:cs typeface="Arial"/>
              </a:rPr>
              <a:t>bbb</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(1 == s1.CompareTo(s2));</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for</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 0;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&lt; </a:t>
            </a:r>
            <a:r>
              <a:rPr lang="en-US" sz="1600" dirty="0" err="1">
                <a:solidFill>
                  <a:srgbClr val="000000"/>
                </a:solidFill>
                <a:highlight>
                  <a:srgbClr val="FFFFFF"/>
                </a:highlight>
                <a:latin typeface="Consolas"/>
                <a:ea typeface="Calibri"/>
                <a:cs typeface="Arial"/>
              </a:rPr>
              <a:t>stu.Count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stu</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a:solidFill>
                  <a:srgbClr val="A31515"/>
                </a:solidFill>
                <a:highlight>
                  <a:srgbClr val="FFFFFF"/>
                </a:highlight>
                <a:latin typeface="Consolas"/>
                <a:ea typeface="Calibri"/>
                <a:cs typeface="Arial"/>
              </a:rPr>
              <a:t>"----------------------"</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2400" b="1" dirty="0">
                <a:solidFill>
                  <a:srgbClr val="FF0000"/>
                </a:solidFill>
                <a:highlight>
                  <a:srgbClr val="FFFFFF"/>
                </a:highlight>
                <a:latin typeface="Consolas"/>
                <a:ea typeface="Calibri"/>
                <a:cs typeface="Arial"/>
              </a:rPr>
              <a:t>     </a:t>
            </a:r>
            <a:r>
              <a:rPr lang="en-US" sz="2400" b="1" dirty="0" err="1">
                <a:solidFill>
                  <a:srgbClr val="FF0000"/>
                </a:solidFill>
                <a:highlight>
                  <a:srgbClr val="FFFFFF"/>
                </a:highlight>
                <a:latin typeface="Consolas"/>
                <a:ea typeface="Calibri"/>
                <a:cs typeface="Arial"/>
              </a:rPr>
              <a:t>stu.Sort</a:t>
            </a:r>
            <a:r>
              <a:rPr lang="en-US" sz="2400" b="1" dirty="0">
                <a:solidFill>
                  <a:srgbClr val="FF0000"/>
                </a:solidFill>
                <a:highlight>
                  <a:srgbClr val="FFFFFF"/>
                </a:highlight>
                <a:latin typeface="Consolas"/>
                <a:ea typeface="Calibri"/>
                <a:cs typeface="Arial"/>
              </a:rPr>
              <a:t>();</a:t>
            </a:r>
            <a:endParaRPr lang="en-US" sz="3200" b="1" dirty="0">
              <a:solidFill>
                <a:srgbClr val="FF0000"/>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for</a:t>
            </a:r>
            <a:r>
              <a:rPr lang="en-US" sz="1600" dirty="0">
                <a:solidFill>
                  <a:srgbClr val="000000"/>
                </a:solidFill>
                <a:highlight>
                  <a:srgbClr val="FFFFFF"/>
                </a:highlight>
                <a:latin typeface="Consolas"/>
                <a:ea typeface="Calibri"/>
                <a:cs typeface="Arial"/>
              </a:rPr>
              <a:t> (</a:t>
            </a:r>
            <a:r>
              <a:rPr lang="en-US" sz="1600" dirty="0">
                <a:solidFill>
                  <a:srgbClr val="0000FF"/>
                </a:solidFill>
                <a:highlight>
                  <a:srgbClr val="FFFFFF"/>
                </a:highlight>
                <a:latin typeface="Consolas"/>
                <a:ea typeface="Calibri"/>
                <a:cs typeface="Arial"/>
              </a:rPr>
              <a:t>int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 0;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&lt; </a:t>
            </a:r>
            <a:r>
              <a:rPr lang="en-US" sz="1600" dirty="0" err="1">
                <a:solidFill>
                  <a:srgbClr val="000000"/>
                </a:solidFill>
                <a:highlight>
                  <a:srgbClr val="FFFFFF"/>
                </a:highlight>
                <a:latin typeface="Consolas"/>
                <a:ea typeface="Calibri"/>
                <a:cs typeface="Arial"/>
              </a:rPr>
              <a:t>stu.Count</a:t>
            </a:r>
            <a:r>
              <a:rPr lang="en-US" sz="1600" dirty="0">
                <a:solidFill>
                  <a:srgbClr val="000000"/>
                </a:solidFill>
                <a:highlight>
                  <a:srgbClr val="FFFFFF"/>
                </a:highlight>
                <a:latin typeface="Consolas"/>
                <a:ea typeface="Calibri"/>
                <a:cs typeface="Arial"/>
              </a:rPr>
              <a:t>; </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r>
              <a:rPr lang="en-US" sz="1600" dirty="0" err="1">
                <a:solidFill>
                  <a:srgbClr val="2B91AF"/>
                </a:solidFill>
                <a:highlight>
                  <a:srgbClr val="FFFFFF"/>
                </a:highlight>
                <a:latin typeface="Consolas"/>
                <a:ea typeface="Calibri"/>
                <a:cs typeface="Arial"/>
              </a:rPr>
              <a:t>Console</a:t>
            </a:r>
            <a:r>
              <a:rPr lang="en-US" sz="1600" dirty="0" err="1">
                <a:solidFill>
                  <a:srgbClr val="000000"/>
                </a:solidFill>
                <a:highlight>
                  <a:srgbClr val="FFFFFF"/>
                </a:highlight>
                <a:latin typeface="Consolas"/>
                <a:ea typeface="Calibri"/>
                <a:cs typeface="Arial"/>
              </a:rPr>
              <a:t>.WriteLine</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stu</a:t>
            </a:r>
            <a:r>
              <a:rPr lang="en-US" sz="1600" dirty="0">
                <a:solidFill>
                  <a:srgbClr val="000000"/>
                </a:solidFill>
                <a:highlight>
                  <a:srgbClr val="FFFFFF"/>
                </a:highlight>
                <a:latin typeface="Consolas"/>
                <a:ea typeface="Calibri"/>
                <a:cs typeface="Arial"/>
              </a:rPr>
              <a:t>[</a:t>
            </a:r>
            <a:r>
              <a:rPr lang="en-US" sz="1600" dirty="0" err="1">
                <a:solidFill>
                  <a:srgbClr val="000000"/>
                </a:solidFill>
                <a:highlight>
                  <a:srgbClr val="FFFFFF"/>
                </a:highlight>
                <a:latin typeface="Consolas"/>
                <a:ea typeface="Calibri"/>
                <a:cs typeface="Arial"/>
              </a:rPr>
              <a:t>i</a:t>
            </a: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pPr>
            <a:r>
              <a:rPr lang="en-US" sz="1600" dirty="0">
                <a:solidFill>
                  <a:srgbClr val="000000"/>
                </a:solidFill>
                <a:highlight>
                  <a:srgbClr val="FFFFFF"/>
                </a:highlight>
                <a:latin typeface="Consolas"/>
                <a:ea typeface="Calibri"/>
                <a:cs typeface="Arial"/>
              </a:rPr>
              <a:t>    }</a:t>
            </a:r>
            <a:endParaRPr lang="en-US" sz="2000" dirty="0">
              <a:solidFill>
                <a:prstClr val="black"/>
              </a:solidFill>
              <a:latin typeface="Calibri"/>
              <a:ea typeface="Calibri"/>
              <a:cs typeface="Arial"/>
            </a:endParaRPr>
          </a:p>
          <a:p>
            <a:pPr algn="l" rtl="0">
              <a:lnSpc>
                <a:spcPct val="115000"/>
              </a:lnSpc>
              <a:spcAft>
                <a:spcPts val="1000"/>
              </a:spcAft>
            </a:pPr>
            <a:r>
              <a:rPr lang="en-US" sz="1600" dirty="0">
                <a:solidFill>
                  <a:srgbClr val="000000"/>
                </a:solidFill>
                <a:highlight>
                  <a:srgbClr val="FFFFFF"/>
                </a:highlight>
                <a:latin typeface="Consolas"/>
                <a:ea typeface="Calibri"/>
                <a:cs typeface="Arial"/>
              </a:rPr>
              <a:t>}</a:t>
            </a:r>
            <a:endParaRPr lang="en-US" sz="2000" dirty="0">
              <a:solidFill>
                <a:prstClr val="black"/>
              </a:solidFill>
              <a:latin typeface="Calibri"/>
              <a:ea typeface="Calibri"/>
              <a:cs typeface="Arial"/>
            </a:endParaRPr>
          </a:p>
        </p:txBody>
      </p:sp>
      <p:sp>
        <p:nvSpPr>
          <p:cNvPr id="7" name="מציין מיקום תוכן 2"/>
          <p:cNvSpPr>
            <a:spLocks noGrp="1"/>
          </p:cNvSpPr>
          <p:nvPr>
            <p:ph idx="1"/>
          </p:nvPr>
        </p:nvSpPr>
        <p:spPr>
          <a:xfrm>
            <a:off x="8520695" y="4077072"/>
            <a:ext cx="1992009" cy="1656184"/>
          </a:xfrm>
        </p:spPr>
        <p:style>
          <a:lnRef idx="2">
            <a:schemeClr val="accent4"/>
          </a:lnRef>
          <a:fillRef idx="1">
            <a:schemeClr val="lt1"/>
          </a:fillRef>
          <a:effectRef idx="0">
            <a:schemeClr val="accent4"/>
          </a:effectRef>
          <a:fontRef idx="minor">
            <a:schemeClr val="dk1"/>
          </a:fontRef>
        </p:style>
        <p:txBody>
          <a:bodyPr>
            <a:noAutofit/>
          </a:bodyPr>
          <a:lstStyle/>
          <a:p>
            <a:pPr marL="0" indent="0" algn="ctr">
              <a:buNone/>
            </a:pPr>
            <a:r>
              <a:rPr lang="he-IL" sz="1800" dirty="0"/>
              <a:t>האלגוריתם </a:t>
            </a:r>
            <a:r>
              <a:rPr lang="en-US" sz="1800" dirty="0"/>
              <a:t>SORT</a:t>
            </a:r>
            <a:r>
              <a:rPr lang="he-IL" sz="1800" dirty="0"/>
              <a:t> של </a:t>
            </a:r>
            <a:r>
              <a:rPr lang="en-US" sz="1800" dirty="0"/>
              <a:t>LIST</a:t>
            </a:r>
            <a:endParaRPr lang="he-IL" sz="1800" dirty="0"/>
          </a:p>
          <a:p>
            <a:pPr marL="0" indent="0" algn="ctr">
              <a:buNone/>
            </a:pPr>
            <a:r>
              <a:rPr lang="he-IL" sz="1800" dirty="0"/>
              <a:t>מסתכל על האיברים שלו כאילו הם </a:t>
            </a:r>
            <a:r>
              <a:rPr lang="en-US" sz="1800" dirty="0"/>
              <a:t>ICOMPARABLE</a:t>
            </a:r>
            <a:endParaRPr lang="he-IL" sz="1800" dirty="0"/>
          </a:p>
          <a:p>
            <a:pPr marL="0" indent="0" algn="ctr">
              <a:buNone/>
            </a:pPr>
            <a:endParaRPr lang="he-IL" sz="1800" dirty="0"/>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256</a:t>
            </a:fld>
            <a:endParaRPr lang="he-IL">
              <a:solidFill>
                <a:srgbClr val="B13F9A"/>
              </a:solidFill>
              <a:latin typeface="Trebuchet MS"/>
              <a:cs typeface="Gisha" panose="020B0502040204020203" pitchFamily="34" charset="-79"/>
            </a:endParaRPr>
          </a:p>
        </p:txBody>
      </p:sp>
      <p:sp>
        <p:nvSpPr>
          <p:cNvPr id="6" name="הסבר מלבני מעוגל 17"/>
          <p:cNvSpPr/>
          <p:nvPr/>
        </p:nvSpPr>
        <p:spPr bwMode="auto">
          <a:xfrm>
            <a:off x="5154121" y="4797152"/>
            <a:ext cx="3105937" cy="576064"/>
          </a:xfrm>
          <a:prstGeom prst="wedgeRoundRectCallout">
            <a:avLst>
              <a:gd name="adj1" fmla="val -67038"/>
              <a:gd name="adj2" fmla="val 2350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200" dirty="0">
                <a:solidFill>
                  <a:prstClr val="black"/>
                </a:solidFill>
                <a:latin typeface="Trebuchet MS"/>
                <a:cs typeface="Gisha" panose="020B0502040204020203" pitchFamily="34" charset="-79"/>
              </a:rPr>
              <a:t>במידה ולא נממש את </a:t>
            </a:r>
            <a:r>
              <a:rPr lang="en-US" sz="1200" dirty="0" err="1">
                <a:solidFill>
                  <a:prstClr val="black"/>
                </a:solidFill>
                <a:latin typeface="Trebuchet MS"/>
              </a:rPr>
              <a:t>IComparable</a:t>
            </a:r>
            <a:r>
              <a:rPr lang="he-IL" sz="1200" dirty="0">
                <a:solidFill>
                  <a:prstClr val="black"/>
                </a:solidFill>
                <a:latin typeface="Trebuchet MS"/>
                <a:cs typeface="Gisha" panose="020B0502040204020203" pitchFamily="34" charset="-79"/>
              </a:rPr>
              <a:t> עבור </a:t>
            </a:r>
            <a:r>
              <a:rPr lang="en-US" sz="1200" dirty="0">
                <a:solidFill>
                  <a:prstClr val="black"/>
                </a:solidFill>
                <a:latin typeface="Trebuchet MS"/>
              </a:rPr>
              <a:t>Student</a:t>
            </a:r>
            <a:r>
              <a:rPr lang="he-IL" sz="1200" dirty="0">
                <a:solidFill>
                  <a:prstClr val="black"/>
                </a:solidFill>
                <a:latin typeface="Trebuchet MS"/>
                <a:cs typeface="Gisha" panose="020B0502040204020203" pitchFamily="34" charset="-79"/>
              </a:rPr>
              <a:t> אז השגיאה תתגלה בזמן ריצה!!!</a:t>
            </a:r>
          </a:p>
        </p:txBody>
      </p:sp>
      <p:sp>
        <p:nvSpPr>
          <p:cNvPr id="8" name="Rectangle 7">
            <a:extLst>
              <a:ext uri="{FF2B5EF4-FFF2-40B4-BE49-F238E27FC236}">
                <a16:creationId xmlns:a16="http://schemas.microsoft.com/office/drawing/2014/main" id="{CE8785C5-2F80-43D1-B058-3B1B196054C9}"/>
              </a:ext>
            </a:extLst>
          </p:cNvPr>
          <p:cNvSpPr/>
          <p:nvPr/>
        </p:nvSpPr>
        <p:spPr>
          <a:xfrm>
            <a:off x="4896406" y="266840"/>
            <a:ext cx="235172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Ex94</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11793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85628" y="332656"/>
            <a:ext cx="7239000" cy="698336"/>
          </a:xfrm>
        </p:spPr>
        <p:txBody>
          <a:bodyPr>
            <a:normAutofit fontScale="90000"/>
          </a:bodyPr>
          <a:lstStyle/>
          <a:p>
            <a:r>
              <a:rPr lang="he-IL" dirty="0"/>
              <a:t>הממשק הגנרי </a:t>
            </a:r>
            <a:r>
              <a:rPr lang="en-US" dirty="0"/>
              <a:t>ICOMPARABLE&lt;T&gt; </a:t>
            </a:r>
            <a:endParaRPr lang="he-IL" dirty="0"/>
          </a:p>
        </p:txBody>
      </p:sp>
      <p:sp>
        <p:nvSpPr>
          <p:cNvPr id="3" name="מציין מיקום תוכן 2"/>
          <p:cNvSpPr>
            <a:spLocks noGrp="1"/>
          </p:cNvSpPr>
          <p:nvPr>
            <p:ph idx="1"/>
          </p:nvPr>
        </p:nvSpPr>
        <p:spPr>
          <a:xfrm>
            <a:off x="1631504" y="1268760"/>
            <a:ext cx="7992888" cy="5112568"/>
          </a:xfrm>
        </p:spPr>
        <p:txBody>
          <a:bodyPr>
            <a:normAutofit fontScale="85000" lnSpcReduction="20000"/>
          </a:bodyPr>
          <a:lstStyle/>
          <a:p>
            <a:pPr marL="0" indent="0">
              <a:buNone/>
            </a:pPr>
            <a:r>
              <a:rPr lang="he-IL" sz="2400" b="1" dirty="0"/>
              <a:t>ניתן לרשת גם מ – </a:t>
            </a:r>
            <a:r>
              <a:rPr lang="en-US" sz="2400" b="1" dirty="0" err="1">
                <a:solidFill>
                  <a:srgbClr val="2B91AF"/>
                </a:solidFill>
                <a:highlight>
                  <a:srgbClr val="FFFFFF"/>
                </a:highlight>
                <a:latin typeface="Consolas"/>
                <a:ea typeface="Calibri"/>
                <a:cs typeface="Arial"/>
              </a:rPr>
              <a:t>IComparable</a:t>
            </a:r>
            <a:r>
              <a:rPr lang="en-US" sz="2400" b="1" dirty="0">
                <a:solidFill>
                  <a:srgbClr val="2B91AF"/>
                </a:solidFill>
                <a:highlight>
                  <a:srgbClr val="FFFFFF"/>
                </a:highlight>
                <a:latin typeface="Consolas"/>
                <a:ea typeface="Calibri"/>
                <a:cs typeface="Arial"/>
              </a:rPr>
              <a:t>&lt;T&gt;</a:t>
            </a:r>
            <a:r>
              <a:rPr lang="he-IL" sz="2400" b="1" dirty="0">
                <a:solidFill>
                  <a:srgbClr val="2B91AF"/>
                </a:solidFill>
                <a:highlight>
                  <a:srgbClr val="FFFFFF"/>
                </a:highlight>
                <a:latin typeface="Consolas"/>
                <a:ea typeface="Calibri"/>
                <a:cs typeface="Arial"/>
              </a:rPr>
              <a:t> :</a:t>
            </a:r>
          </a:p>
          <a:p>
            <a:pPr marL="0" indent="0">
              <a:buNone/>
            </a:pPr>
            <a:endParaRPr lang="he-IL" sz="2400" dirty="0"/>
          </a:p>
          <a:p>
            <a:pPr marL="0" indent="0">
              <a:buNone/>
            </a:pPr>
            <a:r>
              <a:rPr lang="he-IL" sz="2400" b="1" dirty="0"/>
              <a:t>ואז השימוש יהיה:</a:t>
            </a:r>
            <a:endParaRPr lang="en-US" sz="2400" b="1" dirty="0"/>
          </a:p>
          <a:p>
            <a:pPr marL="0" indent="0" algn="l" rtl="0">
              <a:lnSpc>
                <a:spcPct val="107000"/>
              </a:lnSpc>
              <a:buNone/>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IComparable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id;</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name;</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CompareTo</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other)</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name.CompareTo</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(other.name);</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24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257</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a:off x="6786026" y="2636912"/>
            <a:ext cx="2262302" cy="1090320"/>
          </a:xfrm>
          <a:prstGeom prst="wedgeRoundRectCallout">
            <a:avLst>
              <a:gd name="adj1" fmla="val -68152"/>
              <a:gd name="adj2" fmla="val 9486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חסכנו את ההמרה כי מקבלים ממש </a:t>
            </a:r>
            <a:r>
              <a:rPr lang="en-US" sz="1600" dirty="0">
                <a:solidFill>
                  <a:prstClr val="black"/>
                </a:solidFill>
                <a:latin typeface="Trebuchet MS"/>
              </a:rPr>
              <a:t>Student</a:t>
            </a:r>
            <a:r>
              <a:rPr lang="he-IL" sz="1600" dirty="0">
                <a:solidFill>
                  <a:prstClr val="black"/>
                </a:solidFill>
                <a:latin typeface="Trebuchet MS"/>
                <a:cs typeface="Gisha" panose="020B0502040204020203" pitchFamily="34" charset="-79"/>
              </a:rPr>
              <a:t> ולא </a:t>
            </a:r>
            <a:r>
              <a:rPr lang="en-US" sz="1600" dirty="0">
                <a:solidFill>
                  <a:prstClr val="black"/>
                </a:solidFill>
                <a:latin typeface="Trebuchet MS"/>
              </a:rPr>
              <a:t>Object</a:t>
            </a:r>
            <a:endParaRPr lang="he-IL" sz="16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9906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7239000" cy="1080120"/>
          </a:xfrm>
        </p:spPr>
        <p:txBody>
          <a:bodyPr>
            <a:normAutofit fontScale="90000"/>
          </a:bodyPr>
          <a:lstStyle/>
          <a:p>
            <a:pPr algn="ctr"/>
            <a:r>
              <a:rPr lang="he-IL" dirty="0"/>
              <a:t>טיפ קטן: הוספה אוטומטית של מתודות הממשות ממשק</a:t>
            </a:r>
          </a:p>
        </p:txBody>
      </p:sp>
      <p:sp>
        <p:nvSpPr>
          <p:cNvPr id="3" name="Content Placeholder 2"/>
          <p:cNvSpPr>
            <a:spLocks noGrp="1"/>
          </p:cNvSpPr>
          <p:nvPr>
            <p:ph idx="1"/>
          </p:nvPr>
        </p:nvSpPr>
        <p:spPr>
          <a:xfrm>
            <a:off x="2999656" y="1340768"/>
            <a:ext cx="6220544" cy="2232249"/>
          </a:xfrm>
        </p:spPr>
        <p:txBody>
          <a:bodyPr>
            <a:noAutofit/>
          </a:bodyPr>
          <a:lstStyle/>
          <a:p>
            <a:pPr marL="0" indent="0">
              <a:lnSpc>
                <a:spcPct val="115000"/>
              </a:lnSpc>
              <a:buNone/>
            </a:pPr>
            <a:r>
              <a:rPr lang="he-IL" sz="2000" b="1" dirty="0"/>
              <a:t>כאשר יורשים מ-ממשק:</a:t>
            </a:r>
          </a:p>
          <a:p>
            <a:pPr>
              <a:lnSpc>
                <a:spcPct val="115000"/>
              </a:lnSpc>
            </a:pPr>
            <a:r>
              <a:rPr lang="he-IL" sz="2000" dirty="0"/>
              <a:t>נעמוד עליו עם עכבר ימני</a:t>
            </a:r>
          </a:p>
          <a:p>
            <a:pPr>
              <a:lnSpc>
                <a:spcPct val="115000"/>
              </a:lnSpc>
            </a:pPr>
            <a:r>
              <a:rPr lang="he-IL" sz="2000" dirty="0"/>
              <a:t>נפתחת רשימת המתודות למימוש</a:t>
            </a:r>
            <a:r>
              <a:rPr lang="en-US" sz="2000" dirty="0"/>
              <a:t> </a:t>
            </a:r>
            <a:r>
              <a:rPr lang="he-IL" sz="2000" dirty="0"/>
              <a:t>(ציור של מנורה)</a:t>
            </a:r>
          </a:p>
          <a:p>
            <a:pPr>
              <a:lnSpc>
                <a:spcPct val="115000"/>
              </a:lnSpc>
            </a:pPr>
            <a:r>
              <a:rPr lang="he-IL" sz="2000" dirty="0"/>
              <a:t>המתודה שנבחר תתווסף באופן אוטומטי לקוד</a:t>
            </a:r>
          </a:p>
          <a:p>
            <a:pPr>
              <a:lnSpc>
                <a:spcPct val="115000"/>
              </a:lnSpc>
            </a:pPr>
            <a:r>
              <a:rPr lang="he-IL" sz="2000" dirty="0"/>
              <a:t>ויישאר לנו לממש את הגוף שלה כרצוננו</a:t>
            </a:r>
          </a:p>
          <a:p>
            <a:pPr marL="0" indent="0">
              <a:lnSpc>
                <a:spcPct val="115000"/>
              </a:lnSpc>
              <a:buNone/>
            </a:pPr>
            <a:endParaRPr lang="en-US" sz="2000" dirty="0">
              <a:latin typeface="Calibri"/>
              <a:ea typeface="Calibri"/>
              <a:cs typeface="Arial"/>
            </a:endParaRPr>
          </a:p>
          <a:p>
            <a:endParaRPr lang="he-IL" sz="20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258</a:t>
            </a:fld>
            <a:endParaRPr lang="he-IL">
              <a:solidFill>
                <a:srgbClr val="B13F9A"/>
              </a:solidFill>
              <a:latin typeface="Trebuchet MS"/>
              <a:cs typeface="Gisha" panose="020B0502040204020203" pitchFamily="34" charset="-79"/>
            </a:endParaRPr>
          </a:p>
        </p:txBody>
      </p:sp>
      <p:pic>
        <p:nvPicPr>
          <p:cNvPr id="5" name="Picture 4"/>
          <p:cNvPicPr>
            <a:picLocks noChangeAspect="1"/>
          </p:cNvPicPr>
          <p:nvPr/>
        </p:nvPicPr>
        <p:blipFill>
          <a:blip r:embed="rId2"/>
          <a:stretch>
            <a:fillRect/>
          </a:stretch>
        </p:blipFill>
        <p:spPr>
          <a:xfrm>
            <a:off x="2855641" y="3861049"/>
            <a:ext cx="6162675" cy="2333625"/>
          </a:xfrm>
          <a:prstGeom prst="rect">
            <a:avLst/>
          </a:prstGeom>
        </p:spPr>
      </p:pic>
    </p:spTree>
    <p:extLst>
      <p:ext uri="{BB962C8B-B14F-4D97-AF65-F5344CB8AC3E}">
        <p14:creationId xmlns:p14="http://schemas.microsoft.com/office/powerpoint/2010/main" val="35385909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dirty="0" err="1"/>
              <a:t>IENUMERable</a:t>
            </a:r>
            <a:r>
              <a:rPr lang="en-US" dirty="0"/>
              <a:t>, IENUMERATOR</a:t>
            </a:r>
            <a:endParaRPr lang="he-IL" dirty="0"/>
          </a:p>
        </p:txBody>
      </p:sp>
      <p:sp>
        <p:nvSpPr>
          <p:cNvPr id="5" name="כותרת משנה 4"/>
          <p:cNvSpPr>
            <a:spLocks noGrp="1"/>
          </p:cNvSpPr>
          <p:nvPr>
            <p:ph type="subTitle" idx="1"/>
          </p:nvPr>
        </p:nvSpPr>
        <p:spPr>
          <a:xfrm>
            <a:off x="4655840" y="3539864"/>
            <a:ext cx="5760640" cy="2409416"/>
          </a:xfrm>
        </p:spPr>
        <p:txBody>
          <a:bodyPr>
            <a:normAutofit fontScale="92500" lnSpcReduction="10000"/>
          </a:bodyPr>
          <a:lstStyle/>
          <a:p>
            <a:pPr algn="ctr"/>
            <a:r>
              <a:rPr lang="he-IL" sz="3200" dirty="0"/>
              <a:t>ממשקים קיימים</a:t>
            </a:r>
            <a:endParaRPr lang="en-US" sz="3200" dirty="0"/>
          </a:p>
          <a:p>
            <a:pPr algn="ctr"/>
            <a:r>
              <a:rPr lang="he-IL" sz="3200" dirty="0"/>
              <a:t>להגדרת טיפוס בר מניה</a:t>
            </a:r>
            <a:endParaRPr lang="en-US" sz="3200" dirty="0"/>
          </a:p>
          <a:p>
            <a:pPr algn="ctr"/>
            <a:endParaRPr lang="en-US" sz="3200" dirty="0"/>
          </a:p>
          <a:p>
            <a:pPr algn="ctr"/>
            <a:r>
              <a:rPr lang="he-IL" sz="3200" dirty="0"/>
              <a:t>תבנית עיצוב בשם איטרטור </a:t>
            </a:r>
            <a:r>
              <a:rPr lang="en-US" sz="3200" dirty="0"/>
              <a:t>(Iterator)</a:t>
            </a:r>
            <a:endParaRPr lang="he-IL" sz="3200" dirty="0"/>
          </a:p>
        </p:txBody>
      </p:sp>
      <p:sp>
        <p:nvSpPr>
          <p:cNvPr id="2" name="Slide Number Placeholder 1"/>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259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581286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796780" y="116633"/>
            <a:ext cx="8136904" cy="509351"/>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b="1" dirty="0">
                <a:solidFill>
                  <a:prstClr val="black"/>
                </a:solidFill>
                <a:latin typeface="Trebuchet MS"/>
              </a:rPr>
              <a:t>BCL</a:t>
            </a:r>
            <a:r>
              <a:rPr lang="en-US" sz="2400" dirty="0">
                <a:solidFill>
                  <a:prstClr val="black"/>
                </a:solidFill>
                <a:latin typeface="Trebuchet MS"/>
              </a:rPr>
              <a:t> - </a:t>
            </a:r>
            <a:r>
              <a:rPr lang="en-US" sz="2400" b="1" dirty="0">
                <a:solidFill>
                  <a:prstClr val="black"/>
                </a:solidFill>
                <a:latin typeface="Trebuchet MS"/>
              </a:rPr>
              <a:t>Base</a:t>
            </a:r>
            <a:r>
              <a:rPr lang="en-US" sz="2400" dirty="0">
                <a:solidFill>
                  <a:prstClr val="black"/>
                </a:solidFill>
                <a:latin typeface="Trebuchet MS"/>
              </a:rPr>
              <a:t> Class Library</a:t>
            </a:r>
            <a:endParaRPr lang="en-US" sz="1600" dirty="0">
              <a:solidFill>
                <a:prstClr val="black"/>
              </a:solidFill>
              <a:latin typeface="Trebuchet MS"/>
            </a:endParaRPr>
          </a:p>
        </p:txBody>
      </p:sp>
      <p:sp>
        <p:nvSpPr>
          <p:cNvPr id="3" name="Rectangle 2">
            <a:extLst>
              <a:ext uri="{FF2B5EF4-FFF2-40B4-BE49-F238E27FC236}">
                <a16:creationId xmlns:a16="http://schemas.microsoft.com/office/drawing/2014/main" id="{02323FB2-5A77-4D78-8FB0-2F4BDDD2C907}"/>
              </a:ext>
            </a:extLst>
          </p:cNvPr>
          <p:cNvSpPr/>
          <p:nvPr/>
        </p:nvSpPr>
        <p:spPr>
          <a:xfrm>
            <a:off x="1830646" y="725313"/>
            <a:ext cx="7776864" cy="646331"/>
          </a:xfrm>
          <a:prstGeom prst="rect">
            <a:avLst/>
          </a:prstGeom>
        </p:spPr>
        <p:txBody>
          <a:bodyPr wrap="square">
            <a:spAutoFit/>
          </a:bodyPr>
          <a:lstStyle/>
          <a:p>
            <a:r>
              <a:rPr lang="en-US" dirty="0">
                <a:solidFill>
                  <a:prstClr val="black"/>
                </a:solidFill>
                <a:latin typeface="Trebuchet MS"/>
              </a:rPr>
              <a:t> - BCL</a:t>
            </a:r>
            <a:r>
              <a:rPr lang="he-IL" dirty="0">
                <a:solidFill>
                  <a:prstClr val="black"/>
                </a:solidFill>
                <a:latin typeface="Trebuchet MS"/>
                <a:cs typeface="Gisha" panose="020B0502040204020203" pitchFamily="34" charset="-79"/>
              </a:rPr>
              <a:t> הוא אוסף מחלקות </a:t>
            </a:r>
            <a:r>
              <a:rPr lang="he-IL" b="1" dirty="0">
                <a:solidFill>
                  <a:prstClr val="black"/>
                </a:solidFill>
                <a:latin typeface="Trebuchet MS"/>
                <a:cs typeface="Gisha" panose="020B0502040204020203" pitchFamily="34" charset="-79"/>
              </a:rPr>
              <a:t>בסיסיות</a:t>
            </a:r>
            <a:r>
              <a:rPr lang="he-IL" dirty="0">
                <a:solidFill>
                  <a:prstClr val="black"/>
                </a:solidFill>
                <a:latin typeface="Trebuchet MS"/>
                <a:cs typeface="Gisha" panose="020B0502040204020203" pitchFamily="34" charset="-79"/>
              </a:rPr>
              <a:t> ב </a:t>
            </a:r>
            <a:r>
              <a:rPr lang="en-US" dirty="0">
                <a:solidFill>
                  <a:prstClr val="black"/>
                </a:solidFill>
                <a:latin typeface="Trebuchet MS"/>
              </a:rPr>
              <a:t>C#</a:t>
            </a:r>
            <a:r>
              <a:rPr lang="he-IL" dirty="0">
                <a:solidFill>
                  <a:prstClr val="black"/>
                </a:solidFill>
                <a:latin typeface="Trebuchet MS"/>
                <a:cs typeface="Gisha" panose="020B0502040204020203" pitchFamily="34" charset="-79"/>
              </a:rPr>
              <a:t> כגון:</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רשימה, תור, מחסנית, תאריך, מחרוזות</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 ועוד...</a:t>
            </a:r>
            <a:endParaRPr lang="en-US" dirty="0">
              <a:solidFill>
                <a:prstClr val="black"/>
              </a:solidFill>
              <a:latin typeface="Trebuchet MS"/>
            </a:endParaRPr>
          </a:p>
        </p:txBody>
      </p:sp>
      <p:sp>
        <p:nvSpPr>
          <p:cNvPr id="44" name="לוחית 5">
            <a:extLst>
              <a:ext uri="{FF2B5EF4-FFF2-40B4-BE49-F238E27FC236}">
                <a16:creationId xmlns:a16="http://schemas.microsoft.com/office/drawing/2014/main" id="{E1F58CBF-F2DA-4C63-856C-2035178E4239}"/>
              </a:ext>
            </a:extLst>
          </p:cNvPr>
          <p:cNvSpPr/>
          <p:nvPr/>
        </p:nvSpPr>
        <p:spPr>
          <a:xfrm>
            <a:off x="1830646" y="1378164"/>
            <a:ext cx="8136904" cy="509350"/>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400" b="1" dirty="0">
                <a:solidFill>
                  <a:prstClr val="black"/>
                </a:solidFill>
                <a:latin typeface="Trebuchet MS"/>
              </a:rPr>
              <a:t>FCL</a:t>
            </a:r>
            <a:r>
              <a:rPr lang="en-US" sz="2400" dirty="0">
                <a:solidFill>
                  <a:prstClr val="black"/>
                </a:solidFill>
                <a:latin typeface="Trebuchet MS"/>
              </a:rPr>
              <a:t> - </a:t>
            </a:r>
            <a:r>
              <a:rPr lang="en-US" sz="2400" b="1" dirty="0">
                <a:solidFill>
                  <a:prstClr val="black"/>
                </a:solidFill>
                <a:latin typeface="Trebuchet MS"/>
              </a:rPr>
              <a:t>Framework</a:t>
            </a:r>
            <a:r>
              <a:rPr lang="en-US" sz="2400" dirty="0">
                <a:solidFill>
                  <a:prstClr val="black"/>
                </a:solidFill>
                <a:latin typeface="Trebuchet MS"/>
              </a:rPr>
              <a:t> Class Library</a:t>
            </a:r>
            <a:endParaRPr lang="en-US" sz="1600" dirty="0">
              <a:solidFill>
                <a:prstClr val="black"/>
              </a:solidFill>
              <a:latin typeface="Trebuchet MS"/>
            </a:endParaRPr>
          </a:p>
        </p:txBody>
      </p:sp>
      <p:sp>
        <p:nvSpPr>
          <p:cNvPr id="45" name="Rectangle 44">
            <a:extLst>
              <a:ext uri="{FF2B5EF4-FFF2-40B4-BE49-F238E27FC236}">
                <a16:creationId xmlns:a16="http://schemas.microsoft.com/office/drawing/2014/main" id="{FEC3C5CB-3E8B-49F2-839B-480C60E28635}"/>
              </a:ext>
            </a:extLst>
          </p:cNvPr>
          <p:cNvSpPr/>
          <p:nvPr/>
        </p:nvSpPr>
        <p:spPr>
          <a:xfrm>
            <a:off x="1830646" y="1939158"/>
            <a:ext cx="7776864" cy="369332"/>
          </a:xfrm>
          <a:prstGeom prst="rect">
            <a:avLst/>
          </a:prstGeom>
        </p:spPr>
        <p:txBody>
          <a:bodyPr wrap="square">
            <a:spAutoFit/>
          </a:bodyPr>
          <a:lstStyle/>
          <a:p>
            <a:r>
              <a:rPr lang="en-US" dirty="0">
                <a:solidFill>
                  <a:prstClr val="black"/>
                </a:solidFill>
                <a:latin typeface="Trebuchet MS"/>
              </a:rPr>
              <a:t> - FCL</a:t>
            </a:r>
            <a:r>
              <a:rPr lang="he-IL" dirty="0">
                <a:solidFill>
                  <a:prstClr val="black"/>
                </a:solidFill>
                <a:latin typeface="Trebuchet MS"/>
                <a:cs typeface="Gisha" panose="020B0502040204020203" pitchFamily="34" charset="-79"/>
              </a:rPr>
              <a:t> אוסף </a:t>
            </a:r>
            <a:r>
              <a:rPr lang="he-IL" b="1" dirty="0">
                <a:solidFill>
                  <a:prstClr val="black"/>
                </a:solidFill>
                <a:latin typeface="Trebuchet MS"/>
                <a:cs typeface="Gisha" panose="020B0502040204020203" pitchFamily="34" charset="-79"/>
              </a:rPr>
              <a:t>רחב</a:t>
            </a:r>
            <a:r>
              <a:rPr lang="he-IL" dirty="0">
                <a:solidFill>
                  <a:prstClr val="black"/>
                </a:solidFill>
                <a:latin typeface="Trebuchet MS"/>
                <a:cs typeface="Gisha" panose="020B0502040204020203" pitchFamily="34" charset="-79"/>
              </a:rPr>
              <a:t> יותר של מחלקות </a:t>
            </a:r>
            <a:r>
              <a:rPr lang="he-IL" b="1" dirty="0">
                <a:solidFill>
                  <a:prstClr val="black"/>
                </a:solidFill>
                <a:latin typeface="Trebuchet MS"/>
                <a:cs typeface="Gisha" panose="020B0502040204020203" pitchFamily="34" charset="-79"/>
              </a:rPr>
              <a:t>מורכבות</a:t>
            </a:r>
            <a:r>
              <a:rPr lang="he-IL" dirty="0">
                <a:solidFill>
                  <a:prstClr val="black"/>
                </a:solidFill>
                <a:latin typeface="Trebuchet MS"/>
                <a:cs typeface="Gisha" panose="020B0502040204020203" pitchFamily="34" charset="-79"/>
              </a:rPr>
              <a:t> יותר. המכיל את </a:t>
            </a:r>
            <a:r>
              <a:rPr lang="en-US" dirty="0">
                <a:solidFill>
                  <a:prstClr val="black"/>
                </a:solidFill>
                <a:latin typeface="Trebuchet MS"/>
              </a:rPr>
              <a:t>BCL</a:t>
            </a:r>
            <a:r>
              <a:rPr lang="he-IL" dirty="0">
                <a:solidFill>
                  <a:prstClr val="black"/>
                </a:solidFill>
                <a:latin typeface="Trebuchet MS"/>
                <a:cs typeface="Gisha" panose="020B0502040204020203" pitchFamily="34" charset="-79"/>
              </a:rPr>
              <a:t>. כגון:</a:t>
            </a:r>
            <a:endParaRPr lang="en-US" dirty="0">
              <a:solidFill>
                <a:prstClr val="black"/>
              </a:solidFill>
              <a:latin typeface="Trebuchet MS"/>
            </a:endParaRPr>
          </a:p>
        </p:txBody>
      </p:sp>
      <p:grpSp>
        <p:nvGrpSpPr>
          <p:cNvPr id="112" name="Group 111">
            <a:extLst>
              <a:ext uri="{FF2B5EF4-FFF2-40B4-BE49-F238E27FC236}">
                <a16:creationId xmlns:a16="http://schemas.microsoft.com/office/drawing/2014/main" id="{384DD327-C2B4-4FAF-B9FE-D12AA054DC0B}"/>
              </a:ext>
            </a:extLst>
          </p:cNvPr>
          <p:cNvGrpSpPr/>
          <p:nvPr/>
        </p:nvGrpSpPr>
        <p:grpSpPr>
          <a:xfrm>
            <a:off x="2048972" y="3111034"/>
            <a:ext cx="7558539" cy="3577221"/>
            <a:chOff x="95328" y="896978"/>
            <a:chExt cx="8671854" cy="5268688"/>
          </a:xfrm>
        </p:grpSpPr>
        <p:grpSp>
          <p:nvGrpSpPr>
            <p:cNvPr id="113" name="קבוצה 42">
              <a:extLst>
                <a:ext uri="{FF2B5EF4-FFF2-40B4-BE49-F238E27FC236}">
                  <a16:creationId xmlns:a16="http://schemas.microsoft.com/office/drawing/2014/main" id="{C4441B6E-080C-4B78-92CF-3608017C60C4}"/>
                </a:ext>
              </a:extLst>
            </p:cNvPr>
            <p:cNvGrpSpPr/>
            <p:nvPr/>
          </p:nvGrpSpPr>
          <p:grpSpPr>
            <a:xfrm>
              <a:off x="95328" y="5206176"/>
              <a:ext cx="8509120" cy="959490"/>
              <a:chOff x="323528" y="5201273"/>
              <a:chExt cx="8509120" cy="1036039"/>
            </a:xfrm>
          </p:grpSpPr>
          <p:sp>
            <p:nvSpPr>
              <p:cNvPr id="155" name="מלבן 23">
                <a:extLst>
                  <a:ext uri="{FF2B5EF4-FFF2-40B4-BE49-F238E27FC236}">
                    <a16:creationId xmlns:a16="http://schemas.microsoft.com/office/drawing/2014/main" id="{5B6952ED-3510-4B90-9665-BABDB2A0BE0C}"/>
                  </a:ext>
                </a:extLst>
              </p:cNvPr>
              <p:cNvSpPr/>
              <p:nvPr/>
            </p:nvSpPr>
            <p:spPr>
              <a:xfrm>
                <a:off x="323528" y="5201273"/>
                <a:ext cx="8509120" cy="1036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1000" dirty="0">
                    <a:solidFill>
                      <a:prstClr val="white"/>
                    </a:solidFill>
                    <a:latin typeface="Trebuchet MS"/>
                  </a:rPr>
                  <a:t>.</a:t>
                </a:r>
                <a:endParaRPr lang="he-IL" sz="1000" dirty="0">
                  <a:solidFill>
                    <a:prstClr val="white"/>
                  </a:solidFill>
                  <a:latin typeface="Trebuchet MS"/>
                  <a:cs typeface="Gisha" panose="020B0502040204020203" pitchFamily="34" charset="-79"/>
                </a:endParaRPr>
              </a:p>
            </p:txBody>
          </p:sp>
          <p:grpSp>
            <p:nvGrpSpPr>
              <p:cNvPr id="156" name="קבוצה 38">
                <a:extLst>
                  <a:ext uri="{FF2B5EF4-FFF2-40B4-BE49-F238E27FC236}">
                    <a16:creationId xmlns:a16="http://schemas.microsoft.com/office/drawing/2014/main" id="{DC81C39F-7C5E-4809-910A-0DC0C098758F}"/>
                  </a:ext>
                </a:extLst>
              </p:cNvPr>
              <p:cNvGrpSpPr/>
              <p:nvPr/>
            </p:nvGrpSpPr>
            <p:grpSpPr>
              <a:xfrm>
                <a:off x="378708" y="5320429"/>
                <a:ext cx="8441764" cy="849678"/>
                <a:chOff x="378708" y="5320429"/>
                <a:chExt cx="8441764" cy="849678"/>
              </a:xfrm>
            </p:grpSpPr>
            <p:grpSp>
              <p:nvGrpSpPr>
                <p:cNvPr id="157" name="קבוצה 31">
                  <a:extLst>
                    <a:ext uri="{FF2B5EF4-FFF2-40B4-BE49-F238E27FC236}">
                      <a16:creationId xmlns:a16="http://schemas.microsoft.com/office/drawing/2014/main" id="{BAAE95EF-3DEF-4C70-8207-F5A1A1876AA3}"/>
                    </a:ext>
                  </a:extLst>
                </p:cNvPr>
                <p:cNvGrpSpPr/>
                <p:nvPr/>
              </p:nvGrpSpPr>
              <p:grpSpPr>
                <a:xfrm>
                  <a:off x="378708" y="5320429"/>
                  <a:ext cx="7212832" cy="849678"/>
                  <a:chOff x="666740" y="5464445"/>
                  <a:chExt cx="7212832" cy="849678"/>
                </a:xfrm>
              </p:grpSpPr>
              <p:sp>
                <p:nvSpPr>
                  <p:cNvPr id="159" name="מלבן מעוגל 7">
                    <a:extLst>
                      <a:ext uri="{FF2B5EF4-FFF2-40B4-BE49-F238E27FC236}">
                        <a16:creationId xmlns:a16="http://schemas.microsoft.com/office/drawing/2014/main" id="{2CEABEBE-B6E0-4751-8485-958688BBA66C}"/>
                      </a:ext>
                    </a:extLst>
                  </p:cNvPr>
                  <p:cNvSpPr/>
                  <p:nvPr/>
                </p:nvSpPr>
                <p:spPr>
                  <a:xfrm>
                    <a:off x="666740" y="5930963"/>
                    <a:ext cx="7212832" cy="383160"/>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Base Class Library (BCL)</a:t>
                    </a:r>
                    <a:endParaRPr lang="he-IL" sz="1400" dirty="0">
                      <a:solidFill>
                        <a:prstClr val="white"/>
                      </a:solidFill>
                      <a:latin typeface="Trebuchet MS"/>
                      <a:cs typeface="Gisha" panose="020B0502040204020203" pitchFamily="34" charset="-79"/>
                    </a:endParaRPr>
                  </a:p>
                </p:txBody>
              </p:sp>
              <p:grpSp>
                <p:nvGrpSpPr>
                  <p:cNvPr id="160" name="קבוצה 16">
                    <a:extLst>
                      <a:ext uri="{FF2B5EF4-FFF2-40B4-BE49-F238E27FC236}">
                        <a16:creationId xmlns:a16="http://schemas.microsoft.com/office/drawing/2014/main" id="{F56BB413-4033-45F2-BAE8-8CDAB349801D}"/>
                      </a:ext>
                    </a:extLst>
                  </p:cNvPr>
                  <p:cNvGrpSpPr/>
                  <p:nvPr/>
                </p:nvGrpSpPr>
                <p:grpSpPr>
                  <a:xfrm>
                    <a:off x="686194" y="5464445"/>
                    <a:ext cx="7173924" cy="409065"/>
                    <a:chOff x="683568" y="5349110"/>
                    <a:chExt cx="6732240" cy="368159"/>
                  </a:xfrm>
                </p:grpSpPr>
                <p:sp>
                  <p:nvSpPr>
                    <p:cNvPr id="161" name="מלבן מעוגל 8">
                      <a:extLst>
                        <a:ext uri="{FF2B5EF4-FFF2-40B4-BE49-F238E27FC236}">
                          <a16:creationId xmlns:a16="http://schemas.microsoft.com/office/drawing/2014/main" id="{122A75D7-32D5-4A1B-82F3-C6D4B67076B7}"/>
                        </a:ext>
                      </a:extLst>
                    </p:cNvPr>
                    <p:cNvSpPr/>
                    <p:nvPr/>
                  </p:nvSpPr>
                  <p:spPr>
                    <a:xfrm>
                      <a:off x="683568" y="5349110"/>
                      <a:ext cx="2160240" cy="368159"/>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err="1">
                          <a:solidFill>
                            <a:prstClr val="white"/>
                          </a:solidFill>
                          <a:latin typeface="Trebuchet MS"/>
                        </a:rPr>
                        <a:t>WinForms</a:t>
                      </a:r>
                      <a:endParaRPr lang="he-IL" sz="1400" dirty="0">
                        <a:solidFill>
                          <a:prstClr val="white"/>
                        </a:solidFill>
                        <a:latin typeface="Trebuchet MS"/>
                        <a:cs typeface="Gisha" panose="020B0502040204020203" pitchFamily="34" charset="-79"/>
                      </a:endParaRPr>
                    </a:p>
                  </p:txBody>
                </p:sp>
                <p:sp>
                  <p:nvSpPr>
                    <p:cNvPr id="162" name="מלבן מעוגל 9">
                      <a:extLst>
                        <a:ext uri="{FF2B5EF4-FFF2-40B4-BE49-F238E27FC236}">
                          <a16:creationId xmlns:a16="http://schemas.microsoft.com/office/drawing/2014/main" id="{F26DFDBE-5C73-4A94-9DC4-BB9DC7862DD9}"/>
                        </a:ext>
                      </a:extLst>
                    </p:cNvPr>
                    <p:cNvSpPr/>
                    <p:nvPr/>
                  </p:nvSpPr>
                  <p:spPr>
                    <a:xfrm>
                      <a:off x="2969568" y="5349110"/>
                      <a:ext cx="2160240" cy="368159"/>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ASP.NET</a:t>
                      </a:r>
                      <a:endParaRPr lang="he-IL" sz="1400" dirty="0">
                        <a:solidFill>
                          <a:prstClr val="white"/>
                        </a:solidFill>
                        <a:latin typeface="Trebuchet MS"/>
                        <a:cs typeface="Gisha" panose="020B0502040204020203" pitchFamily="34" charset="-79"/>
                      </a:endParaRPr>
                    </a:p>
                  </p:txBody>
                </p:sp>
                <p:sp>
                  <p:nvSpPr>
                    <p:cNvPr id="163" name="מלבן מעוגל 10">
                      <a:extLst>
                        <a:ext uri="{FF2B5EF4-FFF2-40B4-BE49-F238E27FC236}">
                          <a16:creationId xmlns:a16="http://schemas.microsoft.com/office/drawing/2014/main" id="{FDAE5E7B-C070-4256-90DB-02B15BA7420F}"/>
                        </a:ext>
                      </a:extLst>
                    </p:cNvPr>
                    <p:cNvSpPr/>
                    <p:nvPr/>
                  </p:nvSpPr>
                  <p:spPr>
                    <a:xfrm>
                      <a:off x="5255568" y="5349110"/>
                      <a:ext cx="2160240" cy="368159"/>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ADO.NET</a:t>
                      </a:r>
                      <a:endParaRPr lang="he-IL" sz="1400" dirty="0">
                        <a:solidFill>
                          <a:prstClr val="white"/>
                        </a:solidFill>
                        <a:latin typeface="Trebuchet MS"/>
                        <a:cs typeface="Gisha" panose="020B0502040204020203" pitchFamily="34" charset="-79"/>
                      </a:endParaRPr>
                    </a:p>
                  </p:txBody>
                </p:sp>
              </p:grpSp>
            </p:grpSp>
            <p:sp>
              <p:nvSpPr>
                <p:cNvPr id="158" name="TextBox 157">
                  <a:extLst>
                    <a:ext uri="{FF2B5EF4-FFF2-40B4-BE49-F238E27FC236}">
                      <a16:creationId xmlns:a16="http://schemas.microsoft.com/office/drawing/2014/main" id="{7D15B4EC-036A-4545-8EA5-624E329BF2E6}"/>
                    </a:ext>
                  </a:extLst>
                </p:cNvPr>
                <p:cNvSpPr txBox="1"/>
                <p:nvPr/>
              </p:nvSpPr>
              <p:spPr>
                <a:xfrm>
                  <a:off x="7668344" y="5380546"/>
                  <a:ext cx="1152128" cy="685260"/>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2.0</a:t>
                  </a:r>
                </a:p>
                <a:p>
                  <a:pPr algn="ctr"/>
                  <a:r>
                    <a:rPr lang="en-US" sz="1100" b="1" dirty="0">
                      <a:solidFill>
                        <a:srgbClr val="FF0000"/>
                      </a:solidFill>
                      <a:latin typeface="Arial" pitchFamily="34" charset="0"/>
                      <a:cs typeface="Arial" pitchFamily="34" charset="0"/>
                    </a:rPr>
                    <a:t>2005</a:t>
                  </a:r>
                  <a:endParaRPr lang="he-IL" sz="1100" b="1" dirty="0">
                    <a:solidFill>
                      <a:srgbClr val="FF0000"/>
                    </a:solidFill>
                    <a:latin typeface="Arial" pitchFamily="34" charset="0"/>
                    <a:cs typeface="Arial" pitchFamily="34" charset="0"/>
                  </a:endParaRPr>
                </a:p>
              </p:txBody>
            </p:sp>
          </p:grpSp>
        </p:grpSp>
        <p:grpSp>
          <p:nvGrpSpPr>
            <p:cNvPr id="114" name="קבוצה 39">
              <a:extLst>
                <a:ext uri="{FF2B5EF4-FFF2-40B4-BE49-F238E27FC236}">
                  <a16:creationId xmlns:a16="http://schemas.microsoft.com/office/drawing/2014/main" id="{51AD22F6-492A-41A7-A6F1-67781854625B}"/>
                </a:ext>
              </a:extLst>
            </p:cNvPr>
            <p:cNvGrpSpPr/>
            <p:nvPr/>
          </p:nvGrpSpPr>
          <p:grpSpPr>
            <a:xfrm>
              <a:off x="95328" y="4633767"/>
              <a:ext cx="8509120" cy="634629"/>
              <a:chOff x="323528" y="3668596"/>
              <a:chExt cx="8509120" cy="1011721"/>
            </a:xfrm>
          </p:grpSpPr>
          <p:sp>
            <p:nvSpPr>
              <p:cNvPr id="148" name="מלבן 24">
                <a:extLst>
                  <a:ext uri="{FF2B5EF4-FFF2-40B4-BE49-F238E27FC236}">
                    <a16:creationId xmlns:a16="http://schemas.microsoft.com/office/drawing/2014/main" id="{BE7D193D-FD1F-4CA5-AFDB-7232EBBCF9D9}"/>
                  </a:ext>
                </a:extLst>
              </p:cNvPr>
              <p:cNvSpPr/>
              <p:nvPr/>
            </p:nvSpPr>
            <p:spPr>
              <a:xfrm>
                <a:off x="323528" y="3668596"/>
                <a:ext cx="8509120" cy="912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grpSp>
            <p:nvGrpSpPr>
              <p:cNvPr id="149" name="קבוצה 15">
                <a:extLst>
                  <a:ext uri="{FF2B5EF4-FFF2-40B4-BE49-F238E27FC236}">
                    <a16:creationId xmlns:a16="http://schemas.microsoft.com/office/drawing/2014/main" id="{26D9B35F-2224-4393-B439-1B19E585BBE7}"/>
                  </a:ext>
                </a:extLst>
              </p:cNvPr>
              <p:cNvGrpSpPr/>
              <p:nvPr/>
            </p:nvGrpSpPr>
            <p:grpSpPr>
              <a:xfrm>
                <a:off x="398163" y="3784326"/>
                <a:ext cx="7173924" cy="724794"/>
                <a:chOff x="755577" y="4000350"/>
                <a:chExt cx="7920880" cy="724794"/>
              </a:xfrm>
            </p:grpSpPr>
            <p:sp>
              <p:nvSpPr>
                <p:cNvPr id="151" name="מלבן מעוגל 11">
                  <a:extLst>
                    <a:ext uri="{FF2B5EF4-FFF2-40B4-BE49-F238E27FC236}">
                      <a16:creationId xmlns:a16="http://schemas.microsoft.com/office/drawing/2014/main" id="{2637701D-1EAC-4C91-A4BC-5527E32AE813}"/>
                    </a:ext>
                  </a:extLst>
                </p:cNvPr>
                <p:cNvSpPr/>
                <p:nvPr/>
              </p:nvSpPr>
              <p:spPr>
                <a:xfrm>
                  <a:off x="755577" y="4000350"/>
                  <a:ext cx="1712452" cy="72479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WPF</a:t>
                  </a:r>
                  <a:endParaRPr lang="he-IL" sz="1400" dirty="0">
                    <a:solidFill>
                      <a:prstClr val="white"/>
                    </a:solidFill>
                    <a:latin typeface="Trebuchet MS"/>
                    <a:cs typeface="Gisha" panose="020B0502040204020203" pitchFamily="34" charset="-79"/>
                  </a:endParaRPr>
                </a:p>
              </p:txBody>
            </p:sp>
            <p:sp>
              <p:nvSpPr>
                <p:cNvPr id="152" name="מלבן מעוגל 12">
                  <a:extLst>
                    <a:ext uri="{FF2B5EF4-FFF2-40B4-BE49-F238E27FC236}">
                      <a16:creationId xmlns:a16="http://schemas.microsoft.com/office/drawing/2014/main" id="{0BC386CF-16A5-4726-B1A3-95EA427E5C25}"/>
                    </a:ext>
                  </a:extLst>
                </p:cNvPr>
                <p:cNvSpPr/>
                <p:nvPr/>
              </p:nvSpPr>
              <p:spPr>
                <a:xfrm>
                  <a:off x="2627785" y="4000350"/>
                  <a:ext cx="1542888" cy="72479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WCF</a:t>
                  </a:r>
                  <a:endParaRPr lang="he-IL" sz="1400" dirty="0">
                    <a:solidFill>
                      <a:prstClr val="white"/>
                    </a:solidFill>
                    <a:latin typeface="Trebuchet MS"/>
                    <a:cs typeface="Gisha" panose="020B0502040204020203" pitchFamily="34" charset="-79"/>
                  </a:endParaRPr>
                </a:p>
              </p:txBody>
            </p:sp>
            <p:sp>
              <p:nvSpPr>
                <p:cNvPr id="153" name="מלבן מעוגל 13">
                  <a:extLst>
                    <a:ext uri="{FF2B5EF4-FFF2-40B4-BE49-F238E27FC236}">
                      <a16:creationId xmlns:a16="http://schemas.microsoft.com/office/drawing/2014/main" id="{3D135B3C-9468-4568-BEC2-85A9CEBE54EF}"/>
                    </a:ext>
                  </a:extLst>
                </p:cNvPr>
                <p:cNvSpPr/>
                <p:nvPr/>
              </p:nvSpPr>
              <p:spPr>
                <a:xfrm>
                  <a:off x="4330428" y="4000350"/>
                  <a:ext cx="1350848" cy="72479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WF</a:t>
                  </a:r>
                  <a:endParaRPr lang="he-IL" sz="1400" dirty="0">
                    <a:solidFill>
                      <a:prstClr val="white"/>
                    </a:solidFill>
                    <a:latin typeface="Trebuchet MS"/>
                    <a:cs typeface="Gisha" panose="020B0502040204020203" pitchFamily="34" charset="-79"/>
                  </a:endParaRPr>
                </a:p>
              </p:txBody>
            </p:sp>
            <p:sp>
              <p:nvSpPr>
                <p:cNvPr id="154" name="מלבן מעוגל 14">
                  <a:extLst>
                    <a:ext uri="{FF2B5EF4-FFF2-40B4-BE49-F238E27FC236}">
                      <a16:creationId xmlns:a16="http://schemas.microsoft.com/office/drawing/2014/main" id="{AA63C5A7-9182-4705-B0D9-09012959AAD8}"/>
                    </a:ext>
                  </a:extLst>
                </p:cNvPr>
                <p:cNvSpPr/>
                <p:nvPr/>
              </p:nvSpPr>
              <p:spPr>
                <a:xfrm>
                  <a:off x="5841032" y="4000350"/>
                  <a:ext cx="2835425" cy="72479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Card Space</a:t>
                  </a:r>
                  <a:endParaRPr lang="he-IL" sz="1400" dirty="0">
                    <a:solidFill>
                      <a:prstClr val="white"/>
                    </a:solidFill>
                    <a:latin typeface="Trebuchet MS"/>
                    <a:cs typeface="Gisha" panose="020B0502040204020203" pitchFamily="34" charset="-79"/>
                  </a:endParaRPr>
                </a:p>
              </p:txBody>
            </p:sp>
          </p:grpSp>
          <p:sp>
            <p:nvSpPr>
              <p:cNvPr id="150" name="TextBox 149">
                <a:extLst>
                  <a:ext uri="{FF2B5EF4-FFF2-40B4-BE49-F238E27FC236}">
                    <a16:creationId xmlns:a16="http://schemas.microsoft.com/office/drawing/2014/main" id="{A781183E-16CF-41FE-A06D-F7B770F60483}"/>
                  </a:ext>
                </a:extLst>
              </p:cNvPr>
              <p:cNvSpPr txBox="1"/>
              <p:nvPr/>
            </p:nvSpPr>
            <p:spPr>
              <a:xfrm>
                <a:off x="7668344" y="3668596"/>
                <a:ext cx="1152128" cy="1011721"/>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3.0</a:t>
                </a:r>
              </a:p>
              <a:p>
                <a:pPr algn="ctr"/>
                <a:r>
                  <a:rPr lang="en-US" sz="1100" b="1" dirty="0">
                    <a:solidFill>
                      <a:srgbClr val="FF0000"/>
                    </a:solidFill>
                    <a:latin typeface="Arial" pitchFamily="34" charset="0"/>
                    <a:cs typeface="Arial" pitchFamily="34" charset="0"/>
                  </a:rPr>
                  <a:t>2006</a:t>
                </a:r>
                <a:endParaRPr lang="he-IL" sz="1100" b="1" dirty="0">
                  <a:solidFill>
                    <a:srgbClr val="FF0000"/>
                  </a:solidFill>
                  <a:latin typeface="Arial" pitchFamily="34" charset="0"/>
                  <a:cs typeface="Arial" pitchFamily="34" charset="0"/>
                </a:endParaRPr>
              </a:p>
            </p:txBody>
          </p:sp>
        </p:grpSp>
        <p:grpSp>
          <p:nvGrpSpPr>
            <p:cNvPr id="115" name="קבוצה 40">
              <a:extLst>
                <a:ext uri="{FF2B5EF4-FFF2-40B4-BE49-F238E27FC236}">
                  <a16:creationId xmlns:a16="http://schemas.microsoft.com/office/drawing/2014/main" id="{C9A0ACA9-A4E6-4DB8-AC44-F9A1CB6B26B7}"/>
                </a:ext>
              </a:extLst>
            </p:cNvPr>
            <p:cNvGrpSpPr/>
            <p:nvPr/>
          </p:nvGrpSpPr>
          <p:grpSpPr>
            <a:xfrm>
              <a:off x="95328" y="4039399"/>
              <a:ext cx="8509120" cy="634629"/>
              <a:chOff x="323528" y="2968401"/>
              <a:chExt cx="8509120" cy="786316"/>
            </a:xfrm>
          </p:grpSpPr>
          <p:sp>
            <p:nvSpPr>
              <p:cNvPr id="143" name="מלבן 32">
                <a:extLst>
                  <a:ext uri="{FF2B5EF4-FFF2-40B4-BE49-F238E27FC236}">
                    <a16:creationId xmlns:a16="http://schemas.microsoft.com/office/drawing/2014/main" id="{850DF7D9-9433-4780-BC08-098F4BEB8952}"/>
                  </a:ext>
                </a:extLst>
              </p:cNvPr>
              <p:cNvSpPr/>
              <p:nvPr/>
            </p:nvSpPr>
            <p:spPr>
              <a:xfrm>
                <a:off x="323528" y="3019778"/>
                <a:ext cx="8509120" cy="69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grpSp>
            <p:nvGrpSpPr>
              <p:cNvPr id="144" name="קבוצה 29">
                <a:extLst>
                  <a:ext uri="{FF2B5EF4-FFF2-40B4-BE49-F238E27FC236}">
                    <a16:creationId xmlns:a16="http://schemas.microsoft.com/office/drawing/2014/main" id="{7F745E03-A77D-4F7F-9611-64BD7D96E1C8}"/>
                  </a:ext>
                </a:extLst>
              </p:cNvPr>
              <p:cNvGrpSpPr/>
              <p:nvPr/>
            </p:nvGrpSpPr>
            <p:grpSpPr>
              <a:xfrm>
                <a:off x="407712" y="3165206"/>
                <a:ext cx="7154824" cy="479818"/>
                <a:chOff x="683569" y="3525246"/>
                <a:chExt cx="7154824" cy="479818"/>
              </a:xfrm>
            </p:grpSpPr>
            <p:sp>
              <p:nvSpPr>
                <p:cNvPr id="146" name="מלבן מעוגל 18">
                  <a:extLst>
                    <a:ext uri="{FF2B5EF4-FFF2-40B4-BE49-F238E27FC236}">
                      <a16:creationId xmlns:a16="http://schemas.microsoft.com/office/drawing/2014/main" id="{879A569D-6779-4401-9FE6-78D4E6892457}"/>
                    </a:ext>
                  </a:extLst>
                </p:cNvPr>
                <p:cNvSpPr/>
                <p:nvPr/>
              </p:nvSpPr>
              <p:spPr>
                <a:xfrm>
                  <a:off x="683569" y="3525246"/>
                  <a:ext cx="3536819" cy="479818"/>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LINQ</a:t>
                  </a:r>
                  <a:endParaRPr lang="he-IL" sz="1400" dirty="0">
                    <a:solidFill>
                      <a:prstClr val="white"/>
                    </a:solidFill>
                    <a:latin typeface="Trebuchet MS"/>
                    <a:cs typeface="Gisha" panose="020B0502040204020203" pitchFamily="34" charset="-79"/>
                  </a:endParaRPr>
                </a:p>
              </p:txBody>
            </p:sp>
            <p:sp>
              <p:nvSpPr>
                <p:cNvPr id="147" name="מלבן מעוגל 19">
                  <a:extLst>
                    <a:ext uri="{FF2B5EF4-FFF2-40B4-BE49-F238E27FC236}">
                      <a16:creationId xmlns:a16="http://schemas.microsoft.com/office/drawing/2014/main" id="{1F6C1355-EB64-48C7-A7B0-76BD9376EACB}"/>
                    </a:ext>
                  </a:extLst>
                </p:cNvPr>
                <p:cNvSpPr/>
                <p:nvPr/>
              </p:nvSpPr>
              <p:spPr>
                <a:xfrm>
                  <a:off x="4326197" y="3525246"/>
                  <a:ext cx="3512196" cy="479818"/>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Entity Framework</a:t>
                  </a:r>
                  <a:endParaRPr lang="he-IL" sz="1400" dirty="0">
                    <a:solidFill>
                      <a:prstClr val="white"/>
                    </a:solidFill>
                    <a:latin typeface="Trebuchet MS"/>
                    <a:cs typeface="Gisha" panose="020B0502040204020203" pitchFamily="34" charset="-79"/>
                  </a:endParaRPr>
                </a:p>
              </p:txBody>
            </p:sp>
          </p:grpSp>
          <p:sp>
            <p:nvSpPr>
              <p:cNvPr id="145" name="TextBox 144">
                <a:extLst>
                  <a:ext uri="{FF2B5EF4-FFF2-40B4-BE49-F238E27FC236}">
                    <a16:creationId xmlns:a16="http://schemas.microsoft.com/office/drawing/2014/main" id="{A592AB1C-ACC9-4A67-A975-157D16D16F3C}"/>
                  </a:ext>
                </a:extLst>
              </p:cNvPr>
              <p:cNvSpPr txBox="1"/>
              <p:nvPr/>
            </p:nvSpPr>
            <p:spPr>
              <a:xfrm>
                <a:off x="7668344" y="2968401"/>
                <a:ext cx="1152128" cy="786316"/>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3.5</a:t>
                </a:r>
              </a:p>
              <a:p>
                <a:pPr algn="ctr"/>
                <a:r>
                  <a:rPr lang="en-US" sz="1100" b="1" dirty="0">
                    <a:solidFill>
                      <a:srgbClr val="FF0000"/>
                    </a:solidFill>
                    <a:latin typeface="Arial" pitchFamily="34" charset="0"/>
                    <a:cs typeface="Arial" pitchFamily="34" charset="0"/>
                  </a:rPr>
                  <a:t>2007</a:t>
                </a:r>
                <a:endParaRPr lang="he-IL" sz="1100" b="1" dirty="0">
                  <a:solidFill>
                    <a:srgbClr val="FF0000"/>
                  </a:solidFill>
                  <a:latin typeface="Arial" pitchFamily="34" charset="0"/>
                  <a:cs typeface="Arial" pitchFamily="34" charset="0"/>
                </a:endParaRPr>
              </a:p>
            </p:txBody>
          </p:sp>
        </p:grpSp>
        <p:grpSp>
          <p:nvGrpSpPr>
            <p:cNvPr id="116" name="קבוצה 41">
              <a:extLst>
                <a:ext uri="{FF2B5EF4-FFF2-40B4-BE49-F238E27FC236}">
                  <a16:creationId xmlns:a16="http://schemas.microsoft.com/office/drawing/2014/main" id="{E3B2A51D-2C14-4705-895D-288297737266}"/>
                </a:ext>
              </a:extLst>
            </p:cNvPr>
            <p:cNvGrpSpPr/>
            <p:nvPr/>
          </p:nvGrpSpPr>
          <p:grpSpPr>
            <a:xfrm>
              <a:off x="95328" y="3475195"/>
              <a:ext cx="8509120" cy="634629"/>
              <a:chOff x="323528" y="2082473"/>
              <a:chExt cx="8509120" cy="825018"/>
            </a:xfrm>
          </p:grpSpPr>
          <p:sp>
            <p:nvSpPr>
              <p:cNvPr id="138" name="מלבן 33">
                <a:extLst>
                  <a:ext uri="{FF2B5EF4-FFF2-40B4-BE49-F238E27FC236}">
                    <a16:creationId xmlns:a16="http://schemas.microsoft.com/office/drawing/2014/main" id="{5B7A7AB9-3993-4C99-9421-0462947B395D}"/>
                  </a:ext>
                </a:extLst>
              </p:cNvPr>
              <p:cNvSpPr/>
              <p:nvPr/>
            </p:nvSpPr>
            <p:spPr>
              <a:xfrm>
                <a:off x="323528" y="2152241"/>
                <a:ext cx="8509120" cy="70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grpSp>
            <p:nvGrpSpPr>
              <p:cNvPr id="139" name="קבוצה 30">
                <a:extLst>
                  <a:ext uri="{FF2B5EF4-FFF2-40B4-BE49-F238E27FC236}">
                    <a16:creationId xmlns:a16="http://schemas.microsoft.com/office/drawing/2014/main" id="{DCFF76A9-E9D2-45AF-B1D0-F5FB2324146F}"/>
                  </a:ext>
                </a:extLst>
              </p:cNvPr>
              <p:cNvGrpSpPr/>
              <p:nvPr/>
            </p:nvGrpSpPr>
            <p:grpSpPr>
              <a:xfrm>
                <a:off x="407712" y="2302467"/>
                <a:ext cx="7154824" cy="478461"/>
                <a:chOff x="683569" y="2806523"/>
                <a:chExt cx="7154824" cy="478461"/>
              </a:xfrm>
            </p:grpSpPr>
            <p:sp>
              <p:nvSpPr>
                <p:cNvPr id="141" name="מלבן מעוגל 20">
                  <a:extLst>
                    <a:ext uri="{FF2B5EF4-FFF2-40B4-BE49-F238E27FC236}">
                      <a16:creationId xmlns:a16="http://schemas.microsoft.com/office/drawing/2014/main" id="{6A9C774A-57AC-4988-B23B-21EB0E3A1F44}"/>
                    </a:ext>
                  </a:extLst>
                </p:cNvPr>
                <p:cNvSpPr/>
                <p:nvPr/>
              </p:nvSpPr>
              <p:spPr>
                <a:xfrm>
                  <a:off x="683569" y="2806523"/>
                  <a:ext cx="2940152" cy="478461"/>
                </a:xfrm>
                <a:prstGeom prst="round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Parallel LINQ</a:t>
                  </a:r>
                  <a:endParaRPr lang="he-IL" sz="1400" dirty="0">
                    <a:solidFill>
                      <a:prstClr val="white"/>
                    </a:solidFill>
                    <a:latin typeface="Trebuchet MS"/>
                    <a:cs typeface="Gisha" panose="020B0502040204020203" pitchFamily="34" charset="-79"/>
                  </a:endParaRPr>
                </a:p>
              </p:txBody>
            </p:sp>
            <p:sp>
              <p:nvSpPr>
                <p:cNvPr id="142" name="מלבן מעוגל 21">
                  <a:extLst>
                    <a:ext uri="{FF2B5EF4-FFF2-40B4-BE49-F238E27FC236}">
                      <a16:creationId xmlns:a16="http://schemas.microsoft.com/office/drawing/2014/main" id="{94A1A8E5-B355-41DC-B706-E4892260AF29}"/>
                    </a:ext>
                  </a:extLst>
                </p:cNvPr>
                <p:cNvSpPr/>
                <p:nvPr/>
              </p:nvSpPr>
              <p:spPr>
                <a:xfrm>
                  <a:off x="3839745" y="2806523"/>
                  <a:ext cx="3998648" cy="478461"/>
                </a:xfrm>
                <a:prstGeom prst="round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Task Parallel Library</a:t>
                  </a:r>
                  <a:endParaRPr lang="he-IL" sz="1400" dirty="0">
                    <a:solidFill>
                      <a:prstClr val="white"/>
                    </a:solidFill>
                    <a:latin typeface="Trebuchet MS"/>
                    <a:cs typeface="Gisha" panose="020B0502040204020203" pitchFamily="34" charset="-79"/>
                  </a:endParaRPr>
                </a:p>
              </p:txBody>
            </p:sp>
          </p:grpSp>
          <p:sp>
            <p:nvSpPr>
              <p:cNvPr id="140" name="TextBox 139">
                <a:extLst>
                  <a:ext uri="{FF2B5EF4-FFF2-40B4-BE49-F238E27FC236}">
                    <a16:creationId xmlns:a16="http://schemas.microsoft.com/office/drawing/2014/main" id="{93D2B721-42CA-406B-8DDB-FF3AE9C72A82}"/>
                  </a:ext>
                </a:extLst>
              </p:cNvPr>
              <p:cNvSpPr txBox="1"/>
              <p:nvPr/>
            </p:nvSpPr>
            <p:spPr>
              <a:xfrm>
                <a:off x="7668344" y="2082473"/>
                <a:ext cx="1152128" cy="825018"/>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4.0</a:t>
                </a:r>
              </a:p>
              <a:p>
                <a:pPr algn="ctr"/>
                <a:r>
                  <a:rPr lang="en-US" sz="1100" b="1" dirty="0">
                    <a:solidFill>
                      <a:srgbClr val="FF0000"/>
                    </a:solidFill>
                    <a:latin typeface="Arial" pitchFamily="34" charset="0"/>
                    <a:cs typeface="Arial" pitchFamily="34" charset="0"/>
                  </a:rPr>
                  <a:t>2010</a:t>
                </a:r>
                <a:endParaRPr lang="he-IL" sz="1100" b="1" dirty="0">
                  <a:solidFill>
                    <a:srgbClr val="FF0000"/>
                  </a:solidFill>
                  <a:latin typeface="Arial" pitchFamily="34" charset="0"/>
                  <a:cs typeface="Arial" pitchFamily="34" charset="0"/>
                </a:endParaRPr>
              </a:p>
            </p:txBody>
          </p:sp>
        </p:grpSp>
        <p:grpSp>
          <p:nvGrpSpPr>
            <p:cNvPr id="117" name="קבוצה 41">
              <a:extLst>
                <a:ext uri="{FF2B5EF4-FFF2-40B4-BE49-F238E27FC236}">
                  <a16:creationId xmlns:a16="http://schemas.microsoft.com/office/drawing/2014/main" id="{BF28579E-E07B-48CB-ACDB-0F1622FB09B7}"/>
                </a:ext>
              </a:extLst>
            </p:cNvPr>
            <p:cNvGrpSpPr/>
            <p:nvPr/>
          </p:nvGrpSpPr>
          <p:grpSpPr>
            <a:xfrm>
              <a:off x="95328" y="2569948"/>
              <a:ext cx="8509120" cy="945911"/>
              <a:chOff x="323528" y="2059557"/>
              <a:chExt cx="8509120" cy="793378"/>
            </a:xfrm>
          </p:grpSpPr>
          <p:sp>
            <p:nvSpPr>
              <p:cNvPr id="133" name="מלבן 33">
                <a:extLst>
                  <a:ext uri="{FF2B5EF4-FFF2-40B4-BE49-F238E27FC236}">
                    <a16:creationId xmlns:a16="http://schemas.microsoft.com/office/drawing/2014/main" id="{F116808A-A750-47C5-B6EC-2730308CD5D1}"/>
                  </a:ext>
                </a:extLst>
              </p:cNvPr>
              <p:cNvSpPr/>
              <p:nvPr/>
            </p:nvSpPr>
            <p:spPr>
              <a:xfrm>
                <a:off x="323528" y="2059557"/>
                <a:ext cx="8509120" cy="79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grpSp>
            <p:nvGrpSpPr>
              <p:cNvPr id="134" name="קבוצה 30">
                <a:extLst>
                  <a:ext uri="{FF2B5EF4-FFF2-40B4-BE49-F238E27FC236}">
                    <a16:creationId xmlns:a16="http://schemas.microsoft.com/office/drawing/2014/main" id="{F3B2710A-BB2D-43A0-A94E-3020DF053241}"/>
                  </a:ext>
                </a:extLst>
              </p:cNvPr>
              <p:cNvGrpSpPr/>
              <p:nvPr/>
            </p:nvGrpSpPr>
            <p:grpSpPr>
              <a:xfrm>
                <a:off x="407711" y="2130515"/>
                <a:ext cx="7154825" cy="650413"/>
                <a:chOff x="683568" y="2634571"/>
                <a:chExt cx="7154825" cy="650413"/>
              </a:xfrm>
            </p:grpSpPr>
            <p:sp>
              <p:nvSpPr>
                <p:cNvPr id="136" name="מלבן מעוגל 20">
                  <a:extLst>
                    <a:ext uri="{FF2B5EF4-FFF2-40B4-BE49-F238E27FC236}">
                      <a16:creationId xmlns:a16="http://schemas.microsoft.com/office/drawing/2014/main" id="{0B3FB7C3-3B38-43E0-88EA-1E730CF11D3E}"/>
                    </a:ext>
                  </a:extLst>
                </p:cNvPr>
                <p:cNvSpPr/>
                <p:nvPr/>
              </p:nvSpPr>
              <p:spPr>
                <a:xfrm>
                  <a:off x="683568" y="2634571"/>
                  <a:ext cx="3642629" cy="650413"/>
                </a:xfrm>
                <a:prstGeom prst="roundRect">
                  <a:avLst/>
                </a:prstGeom>
                <a:gradFill flip="none" rotWithShape="1">
                  <a:gsLst>
                    <a:gs pos="0">
                      <a:srgbClr val="0070C0"/>
                    </a:gs>
                    <a:gs pos="50000">
                      <a:srgbClr val="0090D8"/>
                    </a:gs>
                    <a:gs pos="100000">
                      <a:srgbClr val="00B0F0"/>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.NET APIs for</a:t>
                  </a:r>
                </a:p>
                <a:p>
                  <a:pPr algn="ctr" rtl="0"/>
                  <a:r>
                    <a:rPr lang="en-US" sz="1400" dirty="0">
                      <a:solidFill>
                        <a:prstClr val="white"/>
                      </a:solidFill>
                      <a:latin typeface="Trebuchet MS"/>
                    </a:rPr>
                    <a:t>Store/UWP apps</a:t>
                  </a:r>
                  <a:endParaRPr lang="he-IL" sz="1400" dirty="0">
                    <a:solidFill>
                      <a:prstClr val="white"/>
                    </a:solidFill>
                    <a:latin typeface="Trebuchet MS"/>
                    <a:cs typeface="Gisha" panose="020B0502040204020203" pitchFamily="34" charset="-79"/>
                  </a:endParaRPr>
                </a:p>
              </p:txBody>
            </p:sp>
            <p:sp>
              <p:nvSpPr>
                <p:cNvPr id="137" name="מלבן מעוגל 21">
                  <a:extLst>
                    <a:ext uri="{FF2B5EF4-FFF2-40B4-BE49-F238E27FC236}">
                      <a16:creationId xmlns:a16="http://schemas.microsoft.com/office/drawing/2014/main" id="{0649CE8E-0B13-40A8-B4C6-0278A6ABD009}"/>
                    </a:ext>
                  </a:extLst>
                </p:cNvPr>
                <p:cNvSpPr/>
                <p:nvPr/>
              </p:nvSpPr>
              <p:spPr>
                <a:xfrm>
                  <a:off x="4487817" y="2634571"/>
                  <a:ext cx="3350576" cy="650413"/>
                </a:xfrm>
                <a:prstGeom prst="roundRect">
                  <a:avLst/>
                </a:prstGeom>
                <a:gradFill flip="none" rotWithShape="1">
                  <a:gsLst>
                    <a:gs pos="0">
                      <a:srgbClr val="0070C0"/>
                    </a:gs>
                    <a:gs pos="50000">
                      <a:srgbClr val="0090D8"/>
                    </a:gs>
                    <a:gs pos="100000">
                      <a:srgbClr val="00CCFF"/>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Task-Based </a:t>
                  </a:r>
                  <a:r>
                    <a:rPr lang="en-US" sz="1400" dirty="0" err="1">
                      <a:solidFill>
                        <a:prstClr val="white"/>
                      </a:solidFill>
                      <a:latin typeface="Trebuchet MS"/>
                    </a:rPr>
                    <a:t>Async</a:t>
                  </a:r>
                  <a:r>
                    <a:rPr lang="en-US" sz="1400" dirty="0">
                      <a:solidFill>
                        <a:prstClr val="white"/>
                      </a:solidFill>
                      <a:latin typeface="Trebuchet MS"/>
                    </a:rPr>
                    <a:t> Model</a:t>
                  </a:r>
                  <a:endParaRPr lang="he-IL" sz="1400" dirty="0">
                    <a:solidFill>
                      <a:prstClr val="white"/>
                    </a:solidFill>
                    <a:latin typeface="Trebuchet MS"/>
                    <a:cs typeface="Gisha" panose="020B0502040204020203" pitchFamily="34" charset="-79"/>
                  </a:endParaRPr>
                </a:p>
              </p:txBody>
            </p:sp>
          </p:grpSp>
          <p:sp>
            <p:nvSpPr>
              <p:cNvPr id="135" name="TextBox 134">
                <a:extLst>
                  <a:ext uri="{FF2B5EF4-FFF2-40B4-BE49-F238E27FC236}">
                    <a16:creationId xmlns:a16="http://schemas.microsoft.com/office/drawing/2014/main" id="{B56D5E40-87D6-41C2-AEFF-6C85733766E8}"/>
                  </a:ext>
                </a:extLst>
              </p:cNvPr>
              <p:cNvSpPr txBox="1"/>
              <p:nvPr/>
            </p:nvSpPr>
            <p:spPr>
              <a:xfrm>
                <a:off x="7677497" y="2229382"/>
                <a:ext cx="1080120" cy="532292"/>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4.5</a:t>
                </a:r>
              </a:p>
              <a:p>
                <a:pPr algn="ctr"/>
                <a:r>
                  <a:rPr lang="en-US" sz="1100" b="1" dirty="0">
                    <a:solidFill>
                      <a:srgbClr val="FF0000"/>
                    </a:solidFill>
                    <a:latin typeface="Arial" pitchFamily="34" charset="0"/>
                    <a:cs typeface="Arial" pitchFamily="34" charset="0"/>
                  </a:rPr>
                  <a:t>2012</a:t>
                </a:r>
                <a:endParaRPr lang="he-IL" sz="1100" b="1" dirty="0">
                  <a:solidFill>
                    <a:srgbClr val="FF0000"/>
                  </a:solidFill>
                  <a:latin typeface="Arial" pitchFamily="34" charset="0"/>
                  <a:cs typeface="Arial" pitchFamily="34" charset="0"/>
                </a:endParaRPr>
              </a:p>
            </p:txBody>
          </p:sp>
        </p:grpSp>
        <p:grpSp>
          <p:nvGrpSpPr>
            <p:cNvPr id="118" name="קבוצה 41">
              <a:extLst>
                <a:ext uri="{FF2B5EF4-FFF2-40B4-BE49-F238E27FC236}">
                  <a16:creationId xmlns:a16="http://schemas.microsoft.com/office/drawing/2014/main" id="{E3ACA521-BA2D-49F5-87E1-1A92661C0180}"/>
                </a:ext>
              </a:extLst>
            </p:cNvPr>
            <p:cNvGrpSpPr/>
            <p:nvPr/>
          </p:nvGrpSpPr>
          <p:grpSpPr>
            <a:xfrm>
              <a:off x="95328" y="1964732"/>
              <a:ext cx="8671854" cy="634629"/>
              <a:chOff x="323528" y="2082473"/>
              <a:chExt cx="8671854" cy="825018"/>
            </a:xfrm>
          </p:grpSpPr>
          <p:sp>
            <p:nvSpPr>
              <p:cNvPr id="131" name="מלבן 33">
                <a:extLst>
                  <a:ext uri="{FF2B5EF4-FFF2-40B4-BE49-F238E27FC236}">
                    <a16:creationId xmlns:a16="http://schemas.microsoft.com/office/drawing/2014/main" id="{4951650A-414F-424E-A0C0-73E4B994467C}"/>
                  </a:ext>
                </a:extLst>
              </p:cNvPr>
              <p:cNvSpPr/>
              <p:nvPr/>
            </p:nvSpPr>
            <p:spPr>
              <a:xfrm>
                <a:off x="323528" y="2152241"/>
                <a:ext cx="8509120" cy="70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sp>
            <p:nvSpPr>
              <p:cNvPr id="132" name="TextBox 131">
                <a:extLst>
                  <a:ext uri="{FF2B5EF4-FFF2-40B4-BE49-F238E27FC236}">
                    <a16:creationId xmlns:a16="http://schemas.microsoft.com/office/drawing/2014/main" id="{0D6341FA-54DD-4C0F-B370-6E5F25BFCA62}"/>
                  </a:ext>
                </a:extLst>
              </p:cNvPr>
              <p:cNvSpPr txBox="1"/>
              <p:nvPr/>
            </p:nvSpPr>
            <p:spPr>
              <a:xfrm>
                <a:off x="7843254" y="2082473"/>
                <a:ext cx="1152128" cy="825018"/>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4.6</a:t>
                </a:r>
              </a:p>
              <a:p>
                <a:pPr algn="ctr"/>
                <a:r>
                  <a:rPr lang="en-US" sz="1100" b="1" dirty="0">
                    <a:solidFill>
                      <a:srgbClr val="FF0000"/>
                    </a:solidFill>
                    <a:latin typeface="Arial" pitchFamily="34" charset="0"/>
                    <a:cs typeface="Arial" pitchFamily="34" charset="0"/>
                  </a:rPr>
                  <a:t>2015-6</a:t>
                </a:r>
                <a:endParaRPr lang="he-IL" sz="1100" b="1" dirty="0">
                  <a:solidFill>
                    <a:srgbClr val="FF0000"/>
                  </a:solidFill>
                  <a:latin typeface="Arial" pitchFamily="34" charset="0"/>
                  <a:cs typeface="Arial" pitchFamily="34" charset="0"/>
                </a:endParaRPr>
              </a:p>
            </p:txBody>
          </p:sp>
        </p:grpSp>
        <p:grpSp>
          <p:nvGrpSpPr>
            <p:cNvPr id="119" name="קבוצה 41">
              <a:extLst>
                <a:ext uri="{FF2B5EF4-FFF2-40B4-BE49-F238E27FC236}">
                  <a16:creationId xmlns:a16="http://schemas.microsoft.com/office/drawing/2014/main" id="{EF95F0F0-F101-43EE-AF3F-E3799BA393B3}"/>
                </a:ext>
              </a:extLst>
            </p:cNvPr>
            <p:cNvGrpSpPr/>
            <p:nvPr/>
          </p:nvGrpSpPr>
          <p:grpSpPr>
            <a:xfrm>
              <a:off x="95328" y="896978"/>
              <a:ext cx="8509120" cy="1572811"/>
              <a:chOff x="323528" y="1390930"/>
              <a:chExt cx="8509120" cy="2044656"/>
            </a:xfrm>
          </p:grpSpPr>
          <p:sp>
            <p:nvSpPr>
              <p:cNvPr id="121" name="מלבן 33">
                <a:extLst>
                  <a:ext uri="{FF2B5EF4-FFF2-40B4-BE49-F238E27FC236}">
                    <a16:creationId xmlns:a16="http://schemas.microsoft.com/office/drawing/2014/main" id="{409CE61F-291B-4867-A2DD-8F38F38AB794}"/>
                  </a:ext>
                </a:extLst>
              </p:cNvPr>
              <p:cNvSpPr/>
              <p:nvPr/>
            </p:nvSpPr>
            <p:spPr>
              <a:xfrm>
                <a:off x="323528" y="1460698"/>
                <a:ext cx="8509120" cy="700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sp>
            <p:nvSpPr>
              <p:cNvPr id="122" name="מלבן 33">
                <a:extLst>
                  <a:ext uri="{FF2B5EF4-FFF2-40B4-BE49-F238E27FC236}">
                    <a16:creationId xmlns:a16="http://schemas.microsoft.com/office/drawing/2014/main" id="{DA5D2011-8DD5-4CAD-98FF-E28A789B357D}"/>
                  </a:ext>
                </a:extLst>
              </p:cNvPr>
              <p:cNvSpPr/>
              <p:nvPr/>
            </p:nvSpPr>
            <p:spPr>
              <a:xfrm>
                <a:off x="323528" y="2152241"/>
                <a:ext cx="8509120" cy="700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00" dirty="0">
                  <a:solidFill>
                    <a:prstClr val="white"/>
                  </a:solidFill>
                  <a:latin typeface="Trebuchet MS"/>
                  <a:cs typeface="Gisha" panose="020B0502040204020203" pitchFamily="34" charset="-79"/>
                </a:endParaRPr>
              </a:p>
            </p:txBody>
          </p:sp>
          <p:grpSp>
            <p:nvGrpSpPr>
              <p:cNvPr id="123" name="קבוצה 30">
                <a:extLst>
                  <a:ext uri="{FF2B5EF4-FFF2-40B4-BE49-F238E27FC236}">
                    <a16:creationId xmlns:a16="http://schemas.microsoft.com/office/drawing/2014/main" id="{91F13467-1410-47EB-88C1-25E4DFCEFF57}"/>
                  </a:ext>
                </a:extLst>
              </p:cNvPr>
              <p:cNvGrpSpPr/>
              <p:nvPr/>
            </p:nvGrpSpPr>
            <p:grpSpPr>
              <a:xfrm>
                <a:off x="378708" y="2288748"/>
                <a:ext cx="7627280" cy="1146838"/>
                <a:chOff x="654565" y="2792804"/>
                <a:chExt cx="7627280" cy="1146838"/>
              </a:xfrm>
            </p:grpSpPr>
            <p:sp>
              <p:nvSpPr>
                <p:cNvPr id="126" name="מלבן מעוגל 20">
                  <a:extLst>
                    <a:ext uri="{FF2B5EF4-FFF2-40B4-BE49-F238E27FC236}">
                      <a16:creationId xmlns:a16="http://schemas.microsoft.com/office/drawing/2014/main" id="{52E5360D-D6A1-4C01-9D89-A83E9E24DB83}"/>
                    </a:ext>
                  </a:extLst>
                </p:cNvPr>
                <p:cNvSpPr/>
                <p:nvPr/>
              </p:nvSpPr>
              <p:spPr>
                <a:xfrm>
                  <a:off x="709948" y="2792804"/>
                  <a:ext cx="2940152" cy="478460"/>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rtl="0"/>
                  <a:r>
                    <a:rPr lang="en-US" sz="1400" dirty="0">
                      <a:solidFill>
                        <a:prstClr val="black"/>
                      </a:solidFill>
                      <a:latin typeface="Trebuchet MS"/>
                    </a:rPr>
                    <a:t>.NET Standard 2</a:t>
                  </a:r>
                  <a:endParaRPr lang="he-IL" sz="1400" dirty="0">
                    <a:solidFill>
                      <a:prstClr val="black"/>
                    </a:solidFill>
                    <a:latin typeface="Trebuchet MS"/>
                    <a:cs typeface="Gisha" panose="020B0502040204020203" pitchFamily="34" charset="-79"/>
                  </a:endParaRPr>
                </a:p>
              </p:txBody>
            </p:sp>
            <p:sp>
              <p:nvSpPr>
                <p:cNvPr id="127" name="מלבן מעוגל 20">
                  <a:extLst>
                    <a:ext uri="{FF2B5EF4-FFF2-40B4-BE49-F238E27FC236}">
                      <a16:creationId xmlns:a16="http://schemas.microsoft.com/office/drawing/2014/main" id="{098777ED-829D-4D6A-817D-CE25071E877F}"/>
                    </a:ext>
                  </a:extLst>
                </p:cNvPr>
                <p:cNvSpPr/>
                <p:nvPr/>
              </p:nvSpPr>
              <p:spPr>
                <a:xfrm>
                  <a:off x="2863685" y="3460549"/>
                  <a:ext cx="2550815" cy="478460"/>
                </a:xfrm>
                <a:prstGeom prst="roundRect">
                  <a:avLst/>
                </a:prstGeom>
                <a:gradFill flip="none" rotWithShape="1">
                  <a:gsLst>
                    <a:gs pos="0">
                      <a:srgbClr val="248C5A"/>
                    </a:gs>
                    <a:gs pos="50000">
                      <a:srgbClr val="3ACC86"/>
                    </a:gs>
                    <a:gs pos="100000">
                      <a:srgbClr val="89E1B7"/>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WPF/WF=&gt;UWP</a:t>
                  </a:r>
                  <a:endParaRPr lang="he-IL" sz="1400" dirty="0">
                    <a:solidFill>
                      <a:prstClr val="white"/>
                    </a:solidFill>
                    <a:latin typeface="Trebuchet MS"/>
                    <a:cs typeface="Gisha" panose="020B0502040204020203" pitchFamily="34" charset="-79"/>
                  </a:endParaRPr>
                </a:p>
              </p:txBody>
            </p:sp>
            <p:sp>
              <p:nvSpPr>
                <p:cNvPr id="128" name="מלבן מעוגל 20">
                  <a:extLst>
                    <a:ext uri="{FF2B5EF4-FFF2-40B4-BE49-F238E27FC236}">
                      <a16:creationId xmlns:a16="http://schemas.microsoft.com/office/drawing/2014/main" id="{DCD72356-7222-4304-8926-2382FDE8416B}"/>
                    </a:ext>
                  </a:extLst>
                </p:cNvPr>
                <p:cNvSpPr/>
                <p:nvPr/>
              </p:nvSpPr>
              <p:spPr>
                <a:xfrm>
                  <a:off x="5458636" y="3461182"/>
                  <a:ext cx="2823209" cy="478460"/>
                </a:xfrm>
                <a:prstGeom prst="roundRect">
                  <a:avLst/>
                </a:prstGeom>
                <a:gradFill flip="none" rotWithShape="1">
                  <a:gsLst>
                    <a:gs pos="0">
                      <a:srgbClr val="248C5A"/>
                    </a:gs>
                    <a:gs pos="50000">
                      <a:srgbClr val="3ACC86"/>
                    </a:gs>
                    <a:gs pos="100000">
                      <a:srgbClr val="89E1B7"/>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ASP.NET 5 (Cloud)</a:t>
                  </a:r>
                  <a:endParaRPr lang="he-IL" sz="1400" dirty="0">
                    <a:solidFill>
                      <a:prstClr val="white"/>
                    </a:solidFill>
                    <a:latin typeface="Trebuchet MS"/>
                    <a:cs typeface="Gisha" panose="020B0502040204020203" pitchFamily="34" charset="-79"/>
                  </a:endParaRPr>
                </a:p>
              </p:txBody>
            </p:sp>
            <p:sp>
              <p:nvSpPr>
                <p:cNvPr id="129" name="מלבן מעוגל 20">
                  <a:extLst>
                    <a:ext uri="{FF2B5EF4-FFF2-40B4-BE49-F238E27FC236}">
                      <a16:creationId xmlns:a16="http://schemas.microsoft.com/office/drawing/2014/main" id="{1A3A3AF9-6996-47C0-BE77-F6EE987CD29A}"/>
                    </a:ext>
                  </a:extLst>
                </p:cNvPr>
                <p:cNvSpPr/>
                <p:nvPr/>
              </p:nvSpPr>
              <p:spPr>
                <a:xfrm>
                  <a:off x="654565" y="3460549"/>
                  <a:ext cx="2164984" cy="478460"/>
                </a:xfrm>
                <a:prstGeom prst="roundRect">
                  <a:avLst/>
                </a:prstGeom>
                <a:gradFill flip="none" rotWithShape="1">
                  <a:gsLst>
                    <a:gs pos="0">
                      <a:srgbClr val="248C5A"/>
                    </a:gs>
                    <a:gs pos="50000">
                      <a:srgbClr val="3ACC86"/>
                    </a:gs>
                    <a:gs pos="100000">
                      <a:srgbClr val="89E1B7"/>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.NET Core 1.1</a:t>
                  </a:r>
                  <a:endParaRPr lang="he-IL" sz="1400" dirty="0">
                    <a:solidFill>
                      <a:prstClr val="white"/>
                    </a:solidFill>
                    <a:latin typeface="Trebuchet MS"/>
                    <a:cs typeface="Gisha" panose="020B0502040204020203" pitchFamily="34" charset="-79"/>
                  </a:endParaRPr>
                </a:p>
              </p:txBody>
            </p:sp>
            <p:sp>
              <p:nvSpPr>
                <p:cNvPr id="130" name="מלבן מעוגל 20">
                  <a:extLst>
                    <a:ext uri="{FF2B5EF4-FFF2-40B4-BE49-F238E27FC236}">
                      <a16:creationId xmlns:a16="http://schemas.microsoft.com/office/drawing/2014/main" id="{F7ACFED1-B407-4CAB-A78B-41A2E22F8B16}"/>
                    </a:ext>
                  </a:extLst>
                </p:cNvPr>
                <p:cNvSpPr/>
                <p:nvPr/>
              </p:nvSpPr>
              <p:spPr>
                <a:xfrm>
                  <a:off x="3760662" y="2798082"/>
                  <a:ext cx="3536819" cy="478461"/>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rtl="0"/>
                  <a:r>
                    <a:rPr lang="en-US" sz="1400" dirty="0">
                      <a:solidFill>
                        <a:prstClr val="black"/>
                      </a:solidFill>
                      <a:latin typeface="Trebuchet MS"/>
                    </a:rPr>
                    <a:t>Different improvements</a:t>
                  </a:r>
                  <a:endParaRPr lang="he-IL" sz="1400" dirty="0">
                    <a:solidFill>
                      <a:prstClr val="black"/>
                    </a:solidFill>
                    <a:latin typeface="Trebuchet MS"/>
                    <a:cs typeface="Gisha" panose="020B0502040204020203" pitchFamily="34" charset="-79"/>
                  </a:endParaRPr>
                </a:p>
              </p:txBody>
            </p:sp>
          </p:grpSp>
          <p:sp>
            <p:nvSpPr>
              <p:cNvPr id="124" name="TextBox 123">
                <a:extLst>
                  <a:ext uri="{FF2B5EF4-FFF2-40B4-BE49-F238E27FC236}">
                    <a16:creationId xmlns:a16="http://schemas.microsoft.com/office/drawing/2014/main" id="{71438097-11DC-400E-84AD-FC4B7A3FA3E0}"/>
                  </a:ext>
                </a:extLst>
              </p:cNvPr>
              <p:cNvSpPr txBox="1"/>
              <p:nvPr/>
            </p:nvSpPr>
            <p:spPr>
              <a:xfrm>
                <a:off x="7320480" y="2082473"/>
                <a:ext cx="1499992" cy="825018"/>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4.7-4.8</a:t>
                </a:r>
              </a:p>
              <a:p>
                <a:pPr algn="ctr"/>
                <a:r>
                  <a:rPr lang="en-US" sz="1100" b="1" dirty="0">
                    <a:solidFill>
                      <a:srgbClr val="FF0000"/>
                    </a:solidFill>
                    <a:latin typeface="Arial" pitchFamily="34" charset="0"/>
                    <a:cs typeface="Arial" pitchFamily="34" charset="0"/>
                  </a:rPr>
                  <a:t>2017-2019</a:t>
                </a:r>
                <a:endParaRPr lang="he-IL" sz="1100" b="1" dirty="0">
                  <a:solidFill>
                    <a:srgbClr val="FF0000"/>
                  </a:solidFill>
                  <a:latin typeface="Arial" pitchFamily="34" charset="0"/>
                  <a:cs typeface="Arial" pitchFamily="34" charset="0"/>
                </a:endParaRPr>
              </a:p>
            </p:txBody>
          </p:sp>
          <p:sp>
            <p:nvSpPr>
              <p:cNvPr id="125" name="TextBox 124">
                <a:extLst>
                  <a:ext uri="{FF2B5EF4-FFF2-40B4-BE49-F238E27FC236}">
                    <a16:creationId xmlns:a16="http://schemas.microsoft.com/office/drawing/2014/main" id="{BD053B64-597D-4E3B-AB4B-7B3EFAB6C277}"/>
                  </a:ext>
                </a:extLst>
              </p:cNvPr>
              <p:cNvSpPr txBox="1"/>
              <p:nvPr/>
            </p:nvSpPr>
            <p:spPr>
              <a:xfrm>
                <a:off x="7176464" y="1390930"/>
                <a:ext cx="1644008" cy="825018"/>
              </a:xfrm>
              <a:prstGeom prst="rect">
                <a:avLst/>
              </a:prstGeom>
              <a:noFill/>
            </p:spPr>
            <p:txBody>
              <a:bodyPr wrap="square" rtlCol="1">
                <a:spAutoFit/>
              </a:bodyPr>
              <a:lstStyle/>
              <a:p>
                <a:pPr algn="ctr"/>
                <a:r>
                  <a:rPr lang="en-US" sz="1100" b="1" dirty="0">
                    <a:solidFill>
                      <a:srgbClr val="FF0000"/>
                    </a:solidFill>
                    <a:latin typeface="Arial" pitchFamily="34" charset="0"/>
                    <a:cs typeface="Arial" pitchFamily="34" charset="0"/>
                  </a:rPr>
                  <a:t>2.0 - 5</a:t>
                </a:r>
              </a:p>
              <a:p>
                <a:pPr algn="ctr"/>
                <a:r>
                  <a:rPr lang="en-US" sz="1100" b="1" dirty="0">
                    <a:solidFill>
                      <a:srgbClr val="FF0000"/>
                    </a:solidFill>
                    <a:latin typeface="Arial" pitchFamily="34" charset="0"/>
                    <a:cs typeface="Arial" pitchFamily="34" charset="0"/>
                  </a:rPr>
                  <a:t>2018 – 2020</a:t>
                </a:r>
              </a:p>
            </p:txBody>
          </p:sp>
        </p:grpSp>
        <p:sp>
          <p:nvSpPr>
            <p:cNvPr id="120" name="מלבן מעוגל 20">
              <a:extLst>
                <a:ext uri="{FF2B5EF4-FFF2-40B4-BE49-F238E27FC236}">
                  <a16:creationId xmlns:a16="http://schemas.microsoft.com/office/drawing/2014/main" id="{00BE843E-EB92-4E7A-A24D-28340E4C22F2}"/>
                </a:ext>
              </a:extLst>
            </p:cNvPr>
            <p:cNvSpPr/>
            <p:nvPr/>
          </p:nvSpPr>
          <p:spPr>
            <a:xfrm>
              <a:off x="194644" y="1046090"/>
              <a:ext cx="2411296" cy="368046"/>
            </a:xfrm>
            <a:prstGeom prst="roundRect">
              <a:avLst/>
            </a:prstGeom>
            <a:gradFill flip="none" rotWithShape="1">
              <a:gsLst>
                <a:gs pos="0">
                  <a:srgbClr val="248C5A"/>
                </a:gs>
                <a:gs pos="50000">
                  <a:srgbClr val="3ACC86"/>
                </a:gs>
                <a:gs pos="100000">
                  <a:srgbClr val="89E1B7"/>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400" dirty="0">
                  <a:solidFill>
                    <a:prstClr val="white"/>
                  </a:solidFill>
                  <a:latin typeface="Trebuchet MS"/>
                </a:rPr>
                <a:t>.NET Core</a:t>
              </a:r>
              <a:endParaRPr lang="he-IL" sz="1400" dirty="0">
                <a:solidFill>
                  <a:prstClr val="white"/>
                </a:solidFill>
                <a:latin typeface="Trebuchet MS"/>
                <a:cs typeface="Gisha" panose="020B0502040204020203" pitchFamily="34" charset="-79"/>
              </a:endParaRPr>
            </a:p>
          </p:txBody>
        </p:sp>
      </p:grpSp>
      <p:sp>
        <p:nvSpPr>
          <p:cNvPr id="7" name="Speech Bubble: Rectangle with Corners Rounded 6">
            <a:extLst>
              <a:ext uri="{FF2B5EF4-FFF2-40B4-BE49-F238E27FC236}">
                <a16:creationId xmlns:a16="http://schemas.microsoft.com/office/drawing/2014/main" id="{71E5DE6B-5F64-42F4-BE44-721765F91057}"/>
              </a:ext>
            </a:extLst>
          </p:cNvPr>
          <p:cNvSpPr/>
          <p:nvPr/>
        </p:nvSpPr>
        <p:spPr>
          <a:xfrm>
            <a:off x="6039951" y="2410166"/>
            <a:ext cx="2912996" cy="597859"/>
          </a:xfrm>
          <a:prstGeom prst="wedgeRoundRectCallout">
            <a:avLst>
              <a:gd name="adj1" fmla="val -98810"/>
              <a:gd name="adj2" fmla="val 1009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buClr>
                <a:prstClr val="black"/>
              </a:buClr>
            </a:pPr>
            <a:r>
              <a:rPr lang="he-IL" sz="1200" b="1" dirty="0">
                <a:solidFill>
                  <a:prstClr val="black"/>
                </a:solidFill>
                <a:latin typeface="Trebuchet MS"/>
                <a:cs typeface="Gisha" panose="020B0502040204020203" pitchFamily="34" charset="-79"/>
              </a:rPr>
              <a:t>החל מנובמבר 2020 וגרסה 5 של </a:t>
            </a:r>
            <a:r>
              <a:rPr lang="en-US" sz="1200" b="1" dirty="0">
                <a:solidFill>
                  <a:prstClr val="black"/>
                </a:solidFill>
                <a:latin typeface="Trebuchet MS"/>
              </a:rPr>
              <a:t>.NET Core</a:t>
            </a:r>
            <a:r>
              <a:rPr lang="he-IL" sz="1200" b="1" dirty="0">
                <a:solidFill>
                  <a:prstClr val="black"/>
                </a:solidFill>
                <a:latin typeface="Trebuchet MS"/>
                <a:cs typeface="Gisha" panose="020B0502040204020203" pitchFamily="34" charset="-79"/>
              </a:rPr>
              <a:t> הופך להיקרא פשוט </a:t>
            </a:r>
            <a:r>
              <a:rPr lang="en-US" sz="1200" b="1" dirty="0">
                <a:solidFill>
                  <a:prstClr val="black"/>
                </a:solidFill>
                <a:latin typeface="Trebuchet MS"/>
              </a:rPr>
              <a:t>NET</a:t>
            </a:r>
            <a:r>
              <a:rPr lang="he-IL" sz="1200" b="1" dirty="0">
                <a:solidFill>
                  <a:prstClr val="black"/>
                </a:solidFill>
                <a:latin typeface="Trebuchet MS"/>
                <a:cs typeface="Gisha" panose="020B0502040204020203" pitchFamily="34" charset="-79"/>
              </a:rPr>
              <a:t>.</a:t>
            </a:r>
          </a:p>
          <a:p>
            <a:pPr algn="ctr">
              <a:buClr>
                <a:prstClr val="black"/>
              </a:buClr>
            </a:pPr>
            <a:r>
              <a:rPr lang="he-IL" sz="1200" b="1" dirty="0">
                <a:solidFill>
                  <a:prstClr val="black"/>
                </a:solidFill>
                <a:latin typeface="Trebuchet MS"/>
                <a:cs typeface="Gisha" panose="020B0502040204020203" pitchFamily="34" charset="-79"/>
              </a:rPr>
              <a:t>זאת אומרת כרגע זה </a:t>
            </a:r>
            <a:r>
              <a:rPr lang="en-US" sz="1200" b="1" dirty="0">
                <a:solidFill>
                  <a:prstClr val="black"/>
                </a:solidFill>
                <a:latin typeface="Trebuchet MS"/>
              </a:rPr>
              <a:t>.NET 5</a:t>
            </a:r>
          </a:p>
        </p:txBody>
      </p:sp>
    </p:spTree>
    <p:extLst>
      <p:ext uri="{BB962C8B-B14F-4D97-AF65-F5344CB8AC3E}">
        <p14:creationId xmlns:p14="http://schemas.microsoft.com/office/powerpoint/2010/main" val="34976559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360E-784C-4504-9DAD-E583EED8B5BE}"/>
              </a:ext>
            </a:extLst>
          </p:cNvPr>
          <p:cNvSpPr>
            <a:spLocks noGrp="1"/>
          </p:cNvSpPr>
          <p:nvPr>
            <p:ph type="title"/>
          </p:nvPr>
        </p:nvSpPr>
        <p:spPr>
          <a:xfrm>
            <a:off x="2116460" y="260648"/>
            <a:ext cx="7239000" cy="698336"/>
          </a:xfrm>
        </p:spPr>
        <p:txBody>
          <a:bodyPr/>
          <a:lstStyle/>
          <a:p>
            <a:pPr algn="ctr"/>
            <a:r>
              <a:rPr lang="he-IL" dirty="0"/>
              <a:t>תבנית עיצוב איטרטור</a:t>
            </a:r>
            <a:endParaRPr lang="en-US" dirty="0"/>
          </a:p>
        </p:txBody>
      </p:sp>
      <p:sp>
        <p:nvSpPr>
          <p:cNvPr id="3" name="Content Placeholder 2">
            <a:extLst>
              <a:ext uri="{FF2B5EF4-FFF2-40B4-BE49-F238E27FC236}">
                <a16:creationId xmlns:a16="http://schemas.microsoft.com/office/drawing/2014/main" id="{011D447E-71EC-49B7-A2AA-1EADA9113A6D}"/>
              </a:ext>
            </a:extLst>
          </p:cNvPr>
          <p:cNvSpPr>
            <a:spLocks noGrp="1"/>
          </p:cNvSpPr>
          <p:nvPr>
            <p:ph idx="1"/>
          </p:nvPr>
        </p:nvSpPr>
        <p:spPr>
          <a:xfrm>
            <a:off x="2423592" y="1340769"/>
            <a:ext cx="6624736" cy="4690243"/>
          </a:xfrm>
        </p:spPr>
        <p:txBody>
          <a:bodyPr>
            <a:normAutofit fontScale="92500" lnSpcReduction="20000"/>
          </a:bodyPr>
          <a:lstStyle/>
          <a:p>
            <a:r>
              <a:rPr lang="he-IL" b="1" dirty="0"/>
              <a:t>תבנית עיצוב:</a:t>
            </a:r>
          </a:p>
          <a:p>
            <a:pPr lvl="1"/>
            <a:r>
              <a:rPr lang="he-IL" dirty="0"/>
              <a:t>פתרון תכנותי מובנה ומסודר לבעיית תכנות נפוצה</a:t>
            </a:r>
          </a:p>
          <a:p>
            <a:pPr lvl="1"/>
            <a:r>
              <a:rPr lang="he-IL" dirty="0"/>
              <a:t>בהמשך הקורס נכיר עוד תבניות עיצוב</a:t>
            </a:r>
          </a:p>
          <a:p>
            <a:r>
              <a:rPr lang="he-IL" b="1" dirty="0"/>
              <a:t>תבנית עיצוב איטרטור:</a:t>
            </a:r>
          </a:p>
          <a:p>
            <a:pPr lvl="1"/>
            <a:r>
              <a:rPr lang="he-IL" dirty="0"/>
              <a:t>תבנית תכנותית מסודרת לצורך הגדרה של מחלקה שהיא ברת מניה</a:t>
            </a:r>
          </a:p>
          <a:p>
            <a:r>
              <a:rPr lang="he-IL" b="1" dirty="0"/>
              <a:t>מחלקה ברת מניה:</a:t>
            </a:r>
          </a:p>
          <a:p>
            <a:pPr lvl="1"/>
            <a:r>
              <a:rPr lang="he-IL" dirty="0"/>
              <a:t>מחלקה שמגדירה </a:t>
            </a:r>
            <a:r>
              <a:rPr lang="he-IL" b="1" dirty="0">
                <a:solidFill>
                  <a:srgbClr val="FF0000"/>
                </a:solidFill>
              </a:rPr>
              <a:t>אוסף</a:t>
            </a:r>
            <a:r>
              <a:rPr lang="he-IL" b="1" dirty="0"/>
              <a:t> של איברים</a:t>
            </a:r>
            <a:r>
              <a:rPr lang="he-IL" dirty="0"/>
              <a:t> </a:t>
            </a:r>
            <a:r>
              <a:rPr lang="he-IL" b="1" dirty="0"/>
              <a:t>שניתן לבצע עליו </a:t>
            </a:r>
            <a:r>
              <a:rPr lang="he-IL" b="1" dirty="0" err="1"/>
              <a:t>איטרציות</a:t>
            </a:r>
            <a:r>
              <a:rPr lang="he-IL" dirty="0"/>
              <a:t> (מעבר של איבר איבר) בצורה גנרית, פשוטה ונוחה.</a:t>
            </a:r>
          </a:p>
          <a:p>
            <a:r>
              <a:rPr lang="he-IL" b="1" dirty="0"/>
              <a:t>אוספים שכבר הכרנו:</a:t>
            </a:r>
          </a:p>
          <a:p>
            <a:pPr lvl="1"/>
            <a:r>
              <a:rPr lang="en-US" dirty="0"/>
              <a:t>Array</a:t>
            </a:r>
          </a:p>
          <a:p>
            <a:pPr lvl="1"/>
            <a:r>
              <a:rPr lang="en-US" dirty="0" err="1"/>
              <a:t>ArrayList</a:t>
            </a:r>
            <a:endParaRPr lang="en-US" dirty="0"/>
          </a:p>
          <a:p>
            <a:pPr lvl="1"/>
            <a:r>
              <a:rPr lang="en-US" dirty="0"/>
              <a:t>List&lt;T&gt;</a:t>
            </a:r>
          </a:p>
        </p:txBody>
      </p:sp>
      <p:sp>
        <p:nvSpPr>
          <p:cNvPr id="4" name="Slide Number Placeholder 3">
            <a:extLst>
              <a:ext uri="{FF2B5EF4-FFF2-40B4-BE49-F238E27FC236}">
                <a16:creationId xmlns:a16="http://schemas.microsoft.com/office/drawing/2014/main" id="{B76BF82B-EC38-40B0-92BA-EBC8583C590E}"/>
              </a:ext>
            </a:extLst>
          </p:cNvPr>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260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063298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12991954-33E4-4CAA-AE50-2368EFD030AC}" type="slidenum">
              <a:rPr lang="he-IL">
                <a:solidFill>
                  <a:prstClr val="black"/>
                </a:solidFill>
              </a:rPr>
              <a:pPr eaLnBrk="1" hangingPunct="1"/>
              <a:t>261</a:t>
            </a:fld>
            <a:endParaRPr lang="en-US">
              <a:solidFill>
                <a:prstClr val="black"/>
              </a:solidFill>
            </a:endParaRPr>
          </a:p>
        </p:txBody>
      </p:sp>
      <p:sp>
        <p:nvSpPr>
          <p:cNvPr id="8" name="Rectangle 2"/>
          <p:cNvSpPr txBox="1">
            <a:spLocks noChangeArrowheads="1"/>
          </p:cNvSpPr>
          <p:nvPr/>
        </p:nvSpPr>
        <p:spPr bwMode="auto">
          <a:xfrm>
            <a:off x="1679575" y="108722"/>
            <a:ext cx="7920880" cy="699217"/>
          </a:xfrm>
          <a:prstGeom prst="rect">
            <a:avLst/>
          </a:prstGeom>
        </p:spPr>
        <p:txBody>
          <a:bodyPr vert="horz" lIns="45720" tIns="0" rIns="45720" bIns="0" anchor="b" anchorCtr="0">
            <a:normAutofit fontScale="85000" lnSpcReduction="10000"/>
          </a:bodyPr>
          <a:lstStyle>
            <a:lvl1pPr algn="ctr">
              <a:spcBef>
                <a:spcPct val="0"/>
              </a:spcBef>
              <a:buNone/>
              <a:defRPr kumimoji="0" sz="3800" b="1"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lvl2pPr algn="r" rtl="1" eaLnBrk="0" fontAlgn="base" hangingPunct="0">
              <a:spcBef>
                <a:spcPct val="0"/>
              </a:spcBef>
              <a:spcAft>
                <a:spcPct val="0"/>
              </a:spcAft>
              <a:defRPr sz="3300">
                <a:solidFill>
                  <a:schemeClr val="tx2"/>
                </a:solidFill>
                <a:latin typeface="Arial Black" pitchFamily="34" charset="0"/>
                <a:cs typeface="David" pitchFamily="2" charset="-79"/>
              </a:defRPr>
            </a:lvl2pPr>
            <a:lvl3pPr algn="r" rtl="1" eaLnBrk="0" fontAlgn="base" hangingPunct="0">
              <a:spcBef>
                <a:spcPct val="0"/>
              </a:spcBef>
              <a:spcAft>
                <a:spcPct val="0"/>
              </a:spcAft>
              <a:defRPr sz="3300">
                <a:solidFill>
                  <a:schemeClr val="tx2"/>
                </a:solidFill>
                <a:latin typeface="Arial Black" pitchFamily="34" charset="0"/>
                <a:cs typeface="David" pitchFamily="2" charset="-79"/>
              </a:defRPr>
            </a:lvl3pPr>
            <a:lvl4pPr algn="r" rtl="1" eaLnBrk="0" fontAlgn="base" hangingPunct="0">
              <a:spcBef>
                <a:spcPct val="0"/>
              </a:spcBef>
              <a:spcAft>
                <a:spcPct val="0"/>
              </a:spcAft>
              <a:defRPr sz="3300">
                <a:solidFill>
                  <a:schemeClr val="tx2"/>
                </a:solidFill>
                <a:latin typeface="Arial Black" pitchFamily="34" charset="0"/>
                <a:cs typeface="David" pitchFamily="2" charset="-79"/>
              </a:defRPr>
            </a:lvl4pPr>
            <a:lvl5pPr algn="r" rtl="1" eaLnBrk="0" fontAlgn="base" hangingPunct="0">
              <a:spcBef>
                <a:spcPct val="0"/>
              </a:spcBef>
              <a:spcAft>
                <a:spcPct val="0"/>
              </a:spcAft>
              <a:defRPr sz="3300">
                <a:solidFill>
                  <a:schemeClr val="tx2"/>
                </a:solidFill>
                <a:latin typeface="Arial Black" pitchFamily="34" charset="0"/>
                <a:cs typeface="David" pitchFamily="2" charset="-79"/>
              </a:defRPr>
            </a:lvl5pPr>
            <a:lvl6pPr marL="457200" algn="r" rtl="1" fontAlgn="base">
              <a:spcBef>
                <a:spcPct val="0"/>
              </a:spcBef>
              <a:spcAft>
                <a:spcPct val="0"/>
              </a:spcAft>
              <a:defRPr sz="3300">
                <a:solidFill>
                  <a:schemeClr val="tx2"/>
                </a:solidFill>
                <a:latin typeface="Arial Black" pitchFamily="34" charset="0"/>
                <a:cs typeface="David" pitchFamily="2" charset="-79"/>
              </a:defRPr>
            </a:lvl6pPr>
            <a:lvl7pPr marL="914400" algn="r" rtl="1" fontAlgn="base">
              <a:spcBef>
                <a:spcPct val="0"/>
              </a:spcBef>
              <a:spcAft>
                <a:spcPct val="0"/>
              </a:spcAft>
              <a:defRPr sz="3300">
                <a:solidFill>
                  <a:schemeClr val="tx2"/>
                </a:solidFill>
                <a:latin typeface="Arial Black" pitchFamily="34" charset="0"/>
                <a:cs typeface="David" pitchFamily="2" charset="-79"/>
              </a:defRPr>
            </a:lvl7pPr>
            <a:lvl8pPr marL="1371600" algn="r" rtl="1" fontAlgn="base">
              <a:spcBef>
                <a:spcPct val="0"/>
              </a:spcBef>
              <a:spcAft>
                <a:spcPct val="0"/>
              </a:spcAft>
              <a:defRPr sz="3300">
                <a:solidFill>
                  <a:schemeClr val="tx2"/>
                </a:solidFill>
                <a:latin typeface="Arial Black" pitchFamily="34" charset="0"/>
                <a:cs typeface="David" pitchFamily="2" charset="-79"/>
              </a:defRPr>
            </a:lvl8pPr>
            <a:lvl9pPr marL="1828800" algn="r" rtl="1" fontAlgn="base">
              <a:spcBef>
                <a:spcPct val="0"/>
              </a:spcBef>
              <a:spcAft>
                <a:spcPct val="0"/>
              </a:spcAft>
              <a:defRPr sz="3300">
                <a:solidFill>
                  <a:schemeClr val="tx2"/>
                </a:solidFill>
                <a:latin typeface="Arial Black" pitchFamily="34" charset="0"/>
                <a:cs typeface="David" pitchFamily="2" charset="-79"/>
              </a:defRPr>
            </a:lvl9pPr>
          </a:lstStyle>
          <a:p>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תבנית עיצוב </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highlight>
                  <a:srgbClr val="FFFF00"/>
                </a:highlight>
                <a:latin typeface="Trebuchet MS"/>
                <a:cs typeface="Gisha" panose="020B0502040204020203" pitchFamily="34" charset="-79"/>
              </a:rPr>
              <a:t>איטרטור</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באוספים של </a:t>
            </a: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.NET</a:t>
            </a: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11" name="Rectangle 3"/>
          <p:cNvSpPr txBox="1">
            <a:spLocks noChangeArrowheads="1"/>
          </p:cNvSpPr>
          <p:nvPr/>
        </p:nvSpPr>
        <p:spPr bwMode="auto">
          <a:xfrm>
            <a:off x="1656008" y="1052736"/>
            <a:ext cx="7800801" cy="53764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eaLnBrk="0" fontAlgn="base" hangingPunct="0">
              <a:spcBef>
                <a:spcPct val="20000"/>
              </a:spcBef>
              <a:spcAft>
                <a:spcPct val="0"/>
              </a:spcAft>
              <a:buClr>
                <a:schemeClr val="bg2"/>
              </a:buClr>
              <a:buSzPct val="70000"/>
              <a:buFont typeface="Wingdings" pitchFamily="2" charset="2"/>
              <a:buChar char="l"/>
              <a:defRPr sz="3100">
                <a:solidFill>
                  <a:schemeClr val="tx1"/>
                </a:solidFill>
                <a:latin typeface="+mn-lt"/>
                <a:ea typeface="+mn-ea"/>
                <a:cs typeface="+mn-cs"/>
              </a:defRPr>
            </a:lvl1pPr>
            <a:lvl2pPr marL="742950" indent="-285750" algn="r" rtl="1" eaLnBrk="0" fontAlgn="base" hangingPunct="0">
              <a:spcBef>
                <a:spcPct val="20000"/>
              </a:spcBef>
              <a:spcAft>
                <a:spcPct val="0"/>
              </a:spcAft>
              <a:buClr>
                <a:schemeClr val="accent1"/>
              </a:buClr>
              <a:buSzPct val="150000"/>
              <a:buChar char="•"/>
              <a:defRPr sz="2600">
                <a:solidFill>
                  <a:schemeClr val="tx1"/>
                </a:solidFill>
                <a:latin typeface="+mn-lt"/>
                <a:cs typeface="+mn-cs"/>
              </a:defRPr>
            </a:lvl2pPr>
            <a:lvl3pPr marL="1143000" indent="-228600" algn="r" rtl="1" eaLnBrk="0" fontAlgn="base" hangingPunct="0">
              <a:spcBef>
                <a:spcPct val="20000"/>
              </a:spcBef>
              <a:spcAft>
                <a:spcPct val="0"/>
              </a:spcAft>
              <a:buClr>
                <a:schemeClr val="tx1"/>
              </a:buClr>
              <a:buSzPct val="150000"/>
              <a:buChar char="•"/>
              <a:defRPr sz="2200">
                <a:solidFill>
                  <a:schemeClr val="tx1"/>
                </a:solidFill>
                <a:latin typeface="+mn-lt"/>
                <a:cs typeface="+mn-cs"/>
              </a:defRPr>
            </a:lvl3pPr>
            <a:lvl4pPr marL="1600200" indent="-228600" algn="r" rtl="1" eaLnBrk="0" fontAlgn="base" hangingPunct="0">
              <a:spcBef>
                <a:spcPct val="20000"/>
              </a:spcBef>
              <a:spcAft>
                <a:spcPct val="0"/>
              </a:spcAft>
              <a:buClr>
                <a:schemeClr val="tx2"/>
              </a:buClr>
              <a:buSzPct val="150000"/>
              <a:buChar char="•"/>
              <a:defRPr sz="2000">
                <a:solidFill>
                  <a:schemeClr val="tx1"/>
                </a:solidFill>
                <a:latin typeface="+mn-lt"/>
                <a:cs typeface="+mn-cs"/>
              </a:defRPr>
            </a:lvl4pPr>
            <a:lvl5pPr marL="2057400" indent="-228600" algn="r" rtl="1" eaLnBrk="0" fontAlgn="base" hangingPunct="0">
              <a:spcBef>
                <a:spcPct val="20000"/>
              </a:spcBef>
              <a:spcAft>
                <a:spcPct val="0"/>
              </a:spcAft>
              <a:buClr>
                <a:schemeClr val="folHlink"/>
              </a:buClr>
              <a:buSzPct val="150000"/>
              <a:buChar char="•"/>
              <a:defRPr sz="2000">
                <a:solidFill>
                  <a:schemeClr val="tx1"/>
                </a:solidFill>
                <a:latin typeface="+mn-lt"/>
                <a:cs typeface="+mn-cs"/>
              </a:defRPr>
            </a:lvl5pPr>
            <a:lvl6pPr marL="2514600" indent="-228600" algn="r" rtl="1" fontAlgn="base">
              <a:spcBef>
                <a:spcPct val="20000"/>
              </a:spcBef>
              <a:spcAft>
                <a:spcPct val="0"/>
              </a:spcAft>
              <a:buClr>
                <a:schemeClr val="folHlink"/>
              </a:buClr>
              <a:buSzPct val="150000"/>
              <a:buChar char="•"/>
              <a:defRPr sz="2000">
                <a:solidFill>
                  <a:schemeClr val="tx1"/>
                </a:solidFill>
                <a:latin typeface="+mn-lt"/>
                <a:cs typeface="+mn-cs"/>
              </a:defRPr>
            </a:lvl6pPr>
            <a:lvl7pPr marL="2971800" indent="-228600" algn="r" rtl="1" fontAlgn="base">
              <a:spcBef>
                <a:spcPct val="20000"/>
              </a:spcBef>
              <a:spcAft>
                <a:spcPct val="0"/>
              </a:spcAft>
              <a:buClr>
                <a:schemeClr val="folHlink"/>
              </a:buClr>
              <a:buSzPct val="150000"/>
              <a:buChar char="•"/>
              <a:defRPr sz="2000">
                <a:solidFill>
                  <a:schemeClr val="tx1"/>
                </a:solidFill>
                <a:latin typeface="+mn-lt"/>
                <a:cs typeface="+mn-cs"/>
              </a:defRPr>
            </a:lvl7pPr>
            <a:lvl8pPr marL="3429000" indent="-228600" algn="r" rtl="1" fontAlgn="base">
              <a:spcBef>
                <a:spcPct val="20000"/>
              </a:spcBef>
              <a:spcAft>
                <a:spcPct val="0"/>
              </a:spcAft>
              <a:buClr>
                <a:schemeClr val="folHlink"/>
              </a:buClr>
              <a:buSzPct val="150000"/>
              <a:buChar char="•"/>
              <a:defRPr sz="2000">
                <a:solidFill>
                  <a:schemeClr val="tx1"/>
                </a:solidFill>
                <a:latin typeface="+mn-lt"/>
                <a:cs typeface="+mn-cs"/>
              </a:defRPr>
            </a:lvl8pPr>
            <a:lvl9pPr marL="3886200" indent="-228600" algn="r" rtl="1" fontAlgn="base">
              <a:spcBef>
                <a:spcPct val="20000"/>
              </a:spcBef>
              <a:spcAft>
                <a:spcPct val="0"/>
              </a:spcAft>
              <a:buClr>
                <a:schemeClr val="folHlink"/>
              </a:buClr>
              <a:buSzPct val="150000"/>
              <a:buChar char="•"/>
              <a:defRPr sz="2000">
                <a:solidFill>
                  <a:schemeClr val="tx1"/>
                </a:solidFill>
                <a:latin typeface="+mn-lt"/>
                <a:cs typeface="+mn-cs"/>
              </a:defRPr>
            </a:lvl9pPr>
          </a:lstStyle>
          <a:p>
            <a:pPr marL="274320" indent="-274320" eaLnBrk="1" hangingPunct="1">
              <a:spcBef>
                <a:spcPts val="600"/>
              </a:spcBef>
              <a:buClr>
                <a:srgbClr val="B13F9A"/>
              </a:buClr>
              <a:buSzPct val="73000"/>
              <a:buFont typeface="Wingdings 2"/>
              <a:buChar char=""/>
            </a:pPr>
            <a:r>
              <a:rPr lang="he-IL" sz="2000" b="1" dirty="0">
                <a:solidFill>
                  <a:prstClr val="black"/>
                </a:solidFill>
                <a:latin typeface="Trebuchet MS"/>
                <a:cs typeface="Gisha" panose="020B0502040204020203" pitchFamily="34" charset="-79"/>
              </a:rPr>
              <a:t>כל מחלקה שרוצה להיקרא אוסף חייבת לממש </a:t>
            </a:r>
            <a:r>
              <a:rPr lang="he-IL" sz="2000" b="1" dirty="0" err="1">
                <a:solidFill>
                  <a:prstClr val="black"/>
                </a:solidFill>
                <a:latin typeface="Trebuchet MS"/>
                <a:cs typeface="Gisha" panose="020B0502040204020203" pitchFamily="34" charset="-79"/>
              </a:rPr>
              <a:t>אינטרפייס</a:t>
            </a:r>
            <a:r>
              <a:rPr lang="he-IL" sz="2000" b="1" dirty="0">
                <a:solidFill>
                  <a:prstClr val="black"/>
                </a:solidFill>
                <a:latin typeface="Trebuchet MS"/>
                <a:cs typeface="Gisha" panose="020B0502040204020203" pitchFamily="34" charset="-79"/>
              </a:rPr>
              <a:t> בשם </a:t>
            </a:r>
            <a:r>
              <a:rPr lang="en-US" sz="2000" b="1" dirty="0">
                <a:solidFill>
                  <a:prstClr val="black"/>
                </a:solidFill>
                <a:latin typeface="Trebuchet MS"/>
              </a:rPr>
              <a:t>IEnumerable</a:t>
            </a:r>
            <a:endParaRPr lang="he-IL" sz="2000" b="1" dirty="0">
              <a:solidFill>
                <a:prstClr val="black"/>
              </a:solidFill>
              <a:latin typeface="Trebuchet MS"/>
              <a:cs typeface="Gisha" panose="020B0502040204020203" pitchFamily="34" charset="-79"/>
            </a:endParaRPr>
          </a:p>
          <a:p>
            <a:pPr marL="0" indent="0" algn="l" rtl="0">
              <a:lnSpc>
                <a:spcPct val="115000"/>
              </a:lnSpc>
              <a:spcAft>
                <a:spcPts val="0"/>
              </a:spcAft>
              <a:buClr>
                <a:srgbClr val="F4E7ED"/>
              </a:buClr>
              <a:buNone/>
            </a:pPr>
            <a:r>
              <a:rPr lang="en-US" sz="1800" dirty="0">
                <a:solidFill>
                  <a:srgbClr val="0000FF"/>
                </a:solidFill>
                <a:highlight>
                  <a:srgbClr val="FFFFFF"/>
                </a:highlight>
                <a:latin typeface="Consolas"/>
                <a:ea typeface="Calibri"/>
                <a:cs typeface="Arial"/>
              </a:rPr>
              <a:t>public</a:t>
            </a: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interface</a:t>
            </a:r>
            <a:r>
              <a:rPr lang="en-US" sz="1800" dirty="0">
                <a:solidFill>
                  <a:srgbClr val="000000"/>
                </a:solidFill>
                <a:highlight>
                  <a:srgbClr val="FFFFFF"/>
                </a:highlight>
                <a:latin typeface="Consolas"/>
                <a:ea typeface="Calibri"/>
                <a:cs typeface="Arial"/>
              </a:rPr>
              <a:t> </a:t>
            </a:r>
            <a:r>
              <a:rPr lang="en-US" sz="1800" dirty="0">
                <a:solidFill>
                  <a:srgbClr val="2B91AF"/>
                </a:solidFill>
                <a:highlight>
                  <a:srgbClr val="FFFFFF"/>
                </a:highlight>
                <a:latin typeface="Consolas"/>
                <a:ea typeface="Calibri"/>
                <a:cs typeface="Arial"/>
              </a:rPr>
              <a:t>IEnumerable</a:t>
            </a:r>
            <a:endParaRPr lang="en-US" sz="32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a:t>
            </a:r>
            <a:endParaRPr lang="en-US" sz="32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   </a:t>
            </a:r>
            <a:r>
              <a:rPr lang="en-US" sz="1800" dirty="0" err="1">
                <a:solidFill>
                  <a:srgbClr val="2B91AF"/>
                </a:solidFill>
                <a:highlight>
                  <a:srgbClr val="FFFFFF"/>
                </a:highlight>
                <a:latin typeface="Consolas"/>
                <a:ea typeface="Calibri"/>
                <a:cs typeface="Arial"/>
              </a:rPr>
              <a:t>IEnumerator</a:t>
            </a:r>
            <a:r>
              <a:rPr lang="en-US" sz="1800" dirty="0">
                <a:solidFill>
                  <a:srgbClr val="000000"/>
                </a:solidFill>
                <a:highlight>
                  <a:srgbClr val="FFFFFF"/>
                </a:highlight>
                <a:latin typeface="Consolas"/>
                <a:ea typeface="Calibri"/>
                <a:cs typeface="Arial"/>
              </a:rPr>
              <a:t> </a:t>
            </a:r>
            <a:r>
              <a:rPr lang="en-US" sz="1800" dirty="0" err="1">
                <a:solidFill>
                  <a:srgbClr val="000000"/>
                </a:solidFill>
                <a:highlight>
                  <a:srgbClr val="FFFFFF"/>
                </a:highlight>
                <a:latin typeface="Consolas"/>
                <a:ea typeface="Calibri"/>
                <a:cs typeface="Arial"/>
              </a:rPr>
              <a:t>GetEnumerator</a:t>
            </a:r>
            <a:r>
              <a:rPr lang="en-US" sz="1800" dirty="0">
                <a:solidFill>
                  <a:srgbClr val="000000"/>
                </a:solidFill>
                <a:highlight>
                  <a:srgbClr val="FFFFFF"/>
                </a:highlight>
                <a:latin typeface="Consolas"/>
                <a:ea typeface="Calibri"/>
                <a:cs typeface="Arial"/>
              </a:rPr>
              <a:t>();</a:t>
            </a:r>
            <a:endParaRPr lang="en-US" sz="3200" dirty="0">
              <a:solidFill>
                <a:prstClr val="black"/>
              </a:solidFill>
              <a:latin typeface="Calibri"/>
              <a:ea typeface="Calibri"/>
              <a:cs typeface="Arial"/>
            </a:endParaRPr>
          </a:p>
          <a:p>
            <a:pPr marL="0" indent="0" algn="l" rtl="0">
              <a:lnSpc>
                <a:spcPct val="115000"/>
              </a:lnSpc>
              <a:spcAft>
                <a:spcPts val="1000"/>
              </a:spcAft>
              <a:buClr>
                <a:srgbClr val="F4E7ED"/>
              </a:buClr>
              <a:buNone/>
            </a:pPr>
            <a:r>
              <a:rPr lang="en-US" sz="1800" dirty="0">
                <a:solidFill>
                  <a:srgbClr val="000000"/>
                </a:solidFill>
                <a:highlight>
                  <a:srgbClr val="FFFFFF"/>
                </a:highlight>
                <a:latin typeface="Consolas"/>
                <a:ea typeface="Calibri"/>
                <a:cs typeface="Arial"/>
              </a:rPr>
              <a:t>}</a:t>
            </a:r>
          </a:p>
          <a:p>
            <a:pPr marL="274320" lvl="1" indent="-274320" eaLnBrk="1" hangingPunct="1">
              <a:spcBef>
                <a:spcPts val="600"/>
              </a:spcBef>
              <a:buClr>
                <a:srgbClr val="B13F9A"/>
              </a:buClr>
              <a:buSzPct val="73000"/>
              <a:buFont typeface="Wingdings 2"/>
              <a:buChar char=""/>
            </a:pPr>
            <a:r>
              <a:rPr lang="he-IL" sz="2000" b="1" dirty="0">
                <a:solidFill>
                  <a:prstClr val="black"/>
                </a:solidFill>
                <a:latin typeface="Trebuchet MS"/>
                <a:cs typeface="Gisha" panose="020B0502040204020203" pitchFamily="34" charset="-79"/>
              </a:rPr>
              <a:t>מימוש הפונקציה </a:t>
            </a:r>
            <a:r>
              <a:rPr lang="en-US" sz="2000" b="1" dirty="0" err="1">
                <a:solidFill>
                  <a:srgbClr val="000000"/>
                </a:solidFill>
                <a:highlight>
                  <a:srgbClr val="FFFFFF"/>
                </a:highlight>
                <a:latin typeface="Consolas"/>
                <a:ea typeface="Calibri"/>
                <a:cs typeface="Arial"/>
              </a:rPr>
              <a:t>GetEnumerator</a:t>
            </a:r>
            <a:r>
              <a:rPr lang="he-IL" sz="2000" b="1" dirty="0">
                <a:solidFill>
                  <a:prstClr val="black"/>
                </a:solidFill>
                <a:latin typeface="Trebuchet MS"/>
                <a:cs typeface="Gisha" panose="020B0502040204020203" pitchFamily="34" charset="-79"/>
              </a:rPr>
              <a:t> תחזיר אובייקט שמממש </a:t>
            </a:r>
            <a:r>
              <a:rPr lang="he-IL" sz="2000" b="1" dirty="0" err="1">
                <a:solidFill>
                  <a:prstClr val="black"/>
                </a:solidFill>
                <a:latin typeface="Trebuchet MS"/>
                <a:cs typeface="Gisha" panose="020B0502040204020203" pitchFamily="34" charset="-79"/>
              </a:rPr>
              <a:t>אינטרפייס</a:t>
            </a:r>
            <a:r>
              <a:rPr lang="he-IL" sz="2000" b="1" dirty="0">
                <a:solidFill>
                  <a:prstClr val="black"/>
                </a:solidFill>
                <a:latin typeface="Trebuchet MS"/>
                <a:cs typeface="Gisha" panose="020B0502040204020203" pitchFamily="34" charset="-79"/>
              </a:rPr>
              <a:t> בשם </a:t>
            </a:r>
            <a:r>
              <a:rPr lang="en-US" sz="2000" b="1" dirty="0" err="1">
                <a:solidFill>
                  <a:prstClr val="black"/>
                </a:solidFill>
                <a:latin typeface="Trebuchet MS"/>
              </a:rPr>
              <a:t>IEnumerator</a:t>
            </a:r>
            <a:endParaRPr lang="he-IL" sz="2000" b="1" dirty="0">
              <a:solidFill>
                <a:prstClr val="black"/>
              </a:solidFill>
              <a:latin typeface="Trebuchet MS"/>
              <a:cs typeface="Gisha" panose="020B0502040204020203" pitchFamily="34" charset="-79"/>
            </a:endParaRPr>
          </a:p>
          <a:p>
            <a:pPr marL="0" indent="0" algn="l" rtl="0">
              <a:lnSpc>
                <a:spcPct val="115000"/>
              </a:lnSpc>
              <a:spcAft>
                <a:spcPts val="0"/>
              </a:spcAft>
              <a:buClr>
                <a:srgbClr val="F4E7ED"/>
              </a:buClr>
              <a:buNone/>
            </a:pPr>
            <a:r>
              <a:rPr lang="en-US" sz="1800" dirty="0">
                <a:solidFill>
                  <a:srgbClr val="0000FF"/>
                </a:solidFill>
                <a:highlight>
                  <a:srgbClr val="FFFFFF"/>
                </a:highlight>
                <a:latin typeface="Consolas"/>
                <a:ea typeface="Calibri"/>
                <a:cs typeface="Arial"/>
              </a:rPr>
              <a:t>public</a:t>
            </a: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interface</a:t>
            </a:r>
            <a:r>
              <a:rPr lang="en-US" sz="1800" dirty="0">
                <a:solidFill>
                  <a:srgbClr val="000000"/>
                </a:solidFill>
                <a:highlight>
                  <a:srgbClr val="FFFFFF"/>
                </a:highlight>
                <a:latin typeface="Consolas"/>
                <a:ea typeface="Calibri"/>
                <a:cs typeface="Arial"/>
              </a:rPr>
              <a:t> </a:t>
            </a:r>
            <a:r>
              <a:rPr lang="en-US" sz="1800" dirty="0" err="1">
                <a:solidFill>
                  <a:srgbClr val="2B91AF"/>
                </a:solidFill>
                <a:highlight>
                  <a:srgbClr val="FFFFFF"/>
                </a:highlight>
                <a:latin typeface="Consolas"/>
                <a:ea typeface="Calibri"/>
                <a:cs typeface="Arial"/>
              </a:rPr>
              <a:t>IEnumerator</a:t>
            </a:r>
            <a:endParaRPr lang="en-US" sz="24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FF"/>
                </a:solidFill>
                <a:highlight>
                  <a:srgbClr val="FFFFFF"/>
                </a:highlight>
                <a:latin typeface="Consolas"/>
                <a:ea typeface="Calibri"/>
                <a:cs typeface="Arial"/>
              </a:rPr>
              <a:t>   object</a:t>
            </a:r>
            <a:r>
              <a:rPr lang="en-US" sz="1800" dirty="0">
                <a:solidFill>
                  <a:srgbClr val="000000"/>
                </a:solidFill>
                <a:highlight>
                  <a:srgbClr val="FFFFFF"/>
                </a:highlight>
                <a:latin typeface="Consolas"/>
                <a:ea typeface="Calibri"/>
                <a:cs typeface="Arial"/>
              </a:rPr>
              <a:t> </a:t>
            </a:r>
            <a:r>
              <a:rPr lang="en-US" sz="1800" dirty="0">
                <a:solidFill>
                  <a:srgbClr val="000000"/>
                </a:solidFill>
                <a:highlight>
                  <a:srgbClr val="FFFF00"/>
                </a:highlight>
                <a:latin typeface="Consolas"/>
                <a:ea typeface="Calibri"/>
                <a:cs typeface="Arial"/>
              </a:rPr>
              <a:t>Current</a:t>
            </a:r>
            <a:r>
              <a:rPr lang="en-US" sz="1800" dirty="0">
                <a:solidFill>
                  <a:srgbClr val="000000"/>
                </a:solidFill>
                <a:highlight>
                  <a:srgbClr val="FFFFFF"/>
                </a:highlight>
                <a:latin typeface="Consolas"/>
                <a:ea typeface="Calibri"/>
                <a:cs typeface="Arial"/>
              </a:rPr>
              <a:t> { </a:t>
            </a:r>
            <a:r>
              <a:rPr lang="en-US" sz="1800" dirty="0">
                <a:solidFill>
                  <a:srgbClr val="0000FF"/>
                </a:solidFill>
                <a:highlight>
                  <a:srgbClr val="FFFFFF"/>
                </a:highlight>
                <a:latin typeface="Consolas"/>
                <a:ea typeface="Calibri"/>
                <a:cs typeface="Arial"/>
              </a:rPr>
              <a:t>get</a:t>
            </a:r>
            <a:r>
              <a:rPr lang="en-US" sz="1800"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bool</a:t>
            </a:r>
            <a:r>
              <a:rPr lang="en-US" sz="1800" dirty="0">
                <a:solidFill>
                  <a:srgbClr val="000000"/>
                </a:solidFill>
                <a:highlight>
                  <a:srgbClr val="FFFFFF"/>
                </a:highlight>
                <a:latin typeface="Consolas"/>
                <a:ea typeface="Calibri"/>
                <a:cs typeface="Arial"/>
              </a:rPr>
              <a:t> </a:t>
            </a:r>
            <a:r>
              <a:rPr lang="en-US" sz="1800" dirty="0" err="1">
                <a:solidFill>
                  <a:srgbClr val="000000"/>
                </a:solidFill>
                <a:highlight>
                  <a:srgbClr val="FFFF00"/>
                </a:highlight>
                <a:latin typeface="Consolas"/>
                <a:ea typeface="Calibri"/>
                <a:cs typeface="Arial"/>
              </a:rPr>
              <a:t>MoveNext</a:t>
            </a:r>
            <a:r>
              <a:rPr lang="en-US" sz="1800"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void</a:t>
            </a:r>
            <a:r>
              <a:rPr lang="en-US" sz="1800" dirty="0">
                <a:solidFill>
                  <a:srgbClr val="000000"/>
                </a:solidFill>
                <a:highlight>
                  <a:srgbClr val="FFFFFF"/>
                </a:highlight>
                <a:latin typeface="Consolas"/>
                <a:ea typeface="Calibri"/>
                <a:cs typeface="Arial"/>
              </a:rPr>
              <a:t> </a:t>
            </a:r>
            <a:r>
              <a:rPr lang="en-US" sz="1800" dirty="0">
                <a:solidFill>
                  <a:srgbClr val="000000"/>
                </a:solidFill>
                <a:highlight>
                  <a:srgbClr val="FFFF00"/>
                </a:highlight>
                <a:latin typeface="Consolas"/>
                <a:ea typeface="Calibri"/>
                <a:cs typeface="Arial"/>
              </a:rPr>
              <a:t>Reset</a:t>
            </a:r>
            <a:r>
              <a:rPr lang="en-US" sz="1800"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marL="0" indent="0" algn="l" rtl="0">
              <a:lnSpc>
                <a:spcPct val="115000"/>
              </a:lnSpc>
              <a:spcAft>
                <a:spcPts val="0"/>
              </a:spcAft>
              <a:buClr>
                <a:srgbClr val="F4E7ED"/>
              </a:buClr>
              <a:buNone/>
            </a:pPr>
            <a:r>
              <a:rPr lang="en-US" sz="1800" dirty="0">
                <a:solidFill>
                  <a:srgbClr val="000000"/>
                </a:solidFill>
                <a:highlight>
                  <a:srgbClr val="FFFFFF"/>
                </a:highlight>
                <a:latin typeface="Consolas"/>
                <a:ea typeface="Calibri"/>
                <a:cs typeface="Arial"/>
              </a:rPr>
              <a:t>}</a:t>
            </a:r>
            <a:endParaRPr lang="he-IL" sz="1800" b="1" kern="0" dirty="0">
              <a:solidFill>
                <a:srgbClr val="FFC000"/>
              </a:solidFill>
              <a:latin typeface="Consolas" panose="020B0609020204030204" pitchFamily="49" charset="0"/>
              <a:cs typeface="Gisha" panose="020B0502040204020203" pitchFamily="34" charset="-79"/>
            </a:endParaRPr>
          </a:p>
        </p:txBody>
      </p:sp>
      <p:sp>
        <p:nvSpPr>
          <p:cNvPr id="9" name="הסבר מלבני מעוגל 17"/>
          <p:cNvSpPr/>
          <p:nvPr/>
        </p:nvSpPr>
        <p:spPr bwMode="auto">
          <a:xfrm>
            <a:off x="5447929" y="4756048"/>
            <a:ext cx="4975091" cy="1800200"/>
          </a:xfrm>
          <a:prstGeom prst="wedgeRoundRectCallout">
            <a:avLst>
              <a:gd name="adj1" fmla="val 2380"/>
              <a:gd name="adj2" fmla="val -7262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600" b="1" dirty="0">
                <a:solidFill>
                  <a:prstClr val="black"/>
                </a:solidFill>
                <a:latin typeface="Trebuchet MS"/>
                <a:cs typeface="Gisha" panose="020B0502040204020203" pitchFamily="34" charset="-79"/>
              </a:rPr>
              <a:t>כל אוסף הקיים ב </a:t>
            </a:r>
            <a:r>
              <a:rPr lang="en-US" sz="1600" b="1" dirty="0">
                <a:solidFill>
                  <a:prstClr val="black"/>
                </a:solidFill>
                <a:latin typeface="Trebuchet MS"/>
              </a:rPr>
              <a:t>C</a:t>
            </a:r>
            <a:r>
              <a:rPr lang="he-IL" sz="1600" b="1" dirty="0">
                <a:solidFill>
                  <a:prstClr val="black"/>
                </a:solidFill>
                <a:latin typeface="Trebuchet MS"/>
                <a:cs typeface="Gisha" panose="020B0502040204020203" pitchFamily="34" charset="-79"/>
              </a:rPr>
              <a:t># הוגדר על פי תבנית העיצוב איטרטור (כלומר מימש את 2 הממשקים הנ"ל) ולכן:</a:t>
            </a:r>
          </a:p>
          <a:p>
            <a:pPr marL="342900" indent="-342900">
              <a:buFontTx/>
              <a:buAutoNum type="arabicPeriod"/>
            </a:pPr>
            <a:r>
              <a:rPr lang="he-IL" sz="1600" dirty="0">
                <a:solidFill>
                  <a:prstClr val="black"/>
                </a:solidFill>
                <a:latin typeface="Trebuchet MS"/>
                <a:cs typeface="Gisha" panose="020B0502040204020203" pitchFamily="34" charset="-79"/>
              </a:rPr>
              <a:t>אפשר לעבור עליו </a:t>
            </a:r>
            <a:r>
              <a:rPr lang="he-IL" sz="1600" dirty="0" err="1">
                <a:solidFill>
                  <a:prstClr val="black"/>
                </a:solidFill>
                <a:highlight>
                  <a:srgbClr val="FFFF00"/>
                </a:highlight>
                <a:latin typeface="Trebuchet MS"/>
                <a:cs typeface="Gisha" panose="020B0502040204020203" pitchFamily="34" charset="-79"/>
              </a:rPr>
              <a:t>באיטרציות</a:t>
            </a:r>
            <a:r>
              <a:rPr lang="he-IL" sz="1600" dirty="0">
                <a:solidFill>
                  <a:prstClr val="black"/>
                </a:solidFill>
                <a:latin typeface="Trebuchet MS"/>
                <a:cs typeface="Gisha" panose="020B0502040204020203" pitchFamily="34" charset="-79"/>
              </a:rPr>
              <a:t> עם לולאת </a:t>
            </a:r>
            <a:r>
              <a:rPr lang="en-US" sz="1600" dirty="0">
                <a:solidFill>
                  <a:prstClr val="black"/>
                </a:solidFill>
                <a:latin typeface="Trebuchet MS"/>
              </a:rPr>
              <a:t>while</a:t>
            </a:r>
            <a:endParaRPr lang="he-IL" sz="1600" dirty="0">
              <a:solidFill>
                <a:prstClr val="black"/>
              </a:solidFill>
              <a:latin typeface="Trebuchet MS"/>
              <a:cs typeface="Gisha" panose="020B0502040204020203" pitchFamily="34" charset="-79"/>
            </a:endParaRPr>
          </a:p>
          <a:p>
            <a:pPr marL="342900" indent="-342900">
              <a:buFontTx/>
              <a:buAutoNum type="arabicPeriod"/>
            </a:pPr>
            <a:r>
              <a:rPr lang="he-IL" sz="1600" dirty="0">
                <a:solidFill>
                  <a:prstClr val="black"/>
                </a:solidFill>
                <a:latin typeface="Trebuchet MS"/>
                <a:cs typeface="Gisha" panose="020B0502040204020203" pitchFamily="34" charset="-79"/>
              </a:rPr>
              <a:t>אפשר לעבור עליו </a:t>
            </a:r>
            <a:r>
              <a:rPr lang="he-IL" sz="1600" dirty="0" err="1">
                <a:solidFill>
                  <a:prstClr val="black"/>
                </a:solidFill>
                <a:highlight>
                  <a:srgbClr val="FFFF00"/>
                </a:highlight>
                <a:latin typeface="Trebuchet MS"/>
                <a:cs typeface="Gisha" panose="020B0502040204020203" pitchFamily="34" charset="-79"/>
              </a:rPr>
              <a:t>באיטרציות</a:t>
            </a:r>
            <a:r>
              <a:rPr lang="he-IL" sz="1600" dirty="0">
                <a:solidFill>
                  <a:prstClr val="black"/>
                </a:solidFill>
                <a:latin typeface="Trebuchet MS"/>
                <a:cs typeface="Gisha" panose="020B0502040204020203" pitchFamily="34" charset="-79"/>
              </a:rPr>
              <a:t> עם לולאת </a:t>
            </a:r>
            <a:r>
              <a:rPr lang="en-US" sz="1600" dirty="0">
                <a:solidFill>
                  <a:prstClr val="black"/>
                </a:solidFill>
                <a:latin typeface="Trebuchet MS"/>
              </a:rPr>
              <a:t>foreach</a:t>
            </a:r>
            <a:endParaRPr lang="he-IL" sz="1600" dirty="0">
              <a:solidFill>
                <a:prstClr val="black"/>
              </a:solidFill>
              <a:latin typeface="Trebuchet MS"/>
              <a:cs typeface="Gisha" panose="020B0502040204020203" pitchFamily="34" charset="-79"/>
            </a:endParaRPr>
          </a:p>
          <a:p>
            <a:pPr marL="342900" indent="-342900">
              <a:buFontTx/>
              <a:buAutoNum type="arabicPeriod"/>
            </a:pPr>
            <a:endParaRPr lang="he-IL" sz="1600" dirty="0">
              <a:solidFill>
                <a:prstClr val="black"/>
              </a:solidFill>
              <a:latin typeface="Trebuchet MS"/>
              <a:cs typeface="Gisha" panose="020B0502040204020203" pitchFamily="34" charset="-79"/>
            </a:endParaRPr>
          </a:p>
          <a:p>
            <a:r>
              <a:rPr lang="he-IL" sz="1600" b="1" dirty="0">
                <a:solidFill>
                  <a:prstClr val="black"/>
                </a:solidFill>
                <a:latin typeface="Trebuchet MS"/>
                <a:cs typeface="Gisha" panose="020B0502040204020203" pitchFamily="34" charset="-79"/>
              </a:rPr>
              <a:t>ניתן גם להגדיר אוספים של מחלקות שאנחנו הגדרנו.</a:t>
            </a:r>
          </a:p>
        </p:txBody>
      </p:sp>
    </p:spTree>
    <p:extLst>
      <p:ext uri="{BB962C8B-B14F-4D97-AF65-F5344CB8AC3E}">
        <p14:creationId xmlns:p14="http://schemas.microsoft.com/office/powerpoint/2010/main" val="5831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5" end="5"/>
                                            </p:txEl>
                                          </p:spTgt>
                                        </p:tgtEl>
                                        <p:attrNameLst>
                                          <p:attrName>style.visibility</p:attrName>
                                        </p:attrNameLst>
                                      </p:cBhvr>
                                      <p:to>
                                        <p:strVal val="visible"/>
                                      </p:to>
                                    </p:set>
                                    <p:animEffect transition="in" filter="fade">
                                      <p:cBhvr>
                                        <p:cTn id="12" dur="500"/>
                                        <p:tgtEl>
                                          <p:spTgt spid="1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73152"/>
            <a:ext cx="7239000" cy="770344"/>
          </a:xfrm>
        </p:spPr>
        <p:txBody>
          <a:bodyPr/>
          <a:lstStyle/>
          <a:p>
            <a:pPr algn="ctr"/>
            <a:r>
              <a:rPr lang="he-IL" dirty="0"/>
              <a:t>הממשק הקיים </a:t>
            </a:r>
            <a:r>
              <a:rPr lang="en-US" dirty="0"/>
              <a:t>IENUMERABLE </a:t>
            </a:r>
            <a:endParaRPr lang="he-IL" dirty="0"/>
          </a:p>
        </p:txBody>
      </p:sp>
      <p:sp>
        <p:nvSpPr>
          <p:cNvPr id="3" name="מציין מיקום תוכן 2"/>
          <p:cNvSpPr>
            <a:spLocks noGrp="1"/>
          </p:cNvSpPr>
          <p:nvPr>
            <p:ph idx="1"/>
          </p:nvPr>
        </p:nvSpPr>
        <p:spPr>
          <a:xfrm>
            <a:off x="1923733" y="1412776"/>
            <a:ext cx="7383016" cy="4871320"/>
          </a:xfrm>
        </p:spPr>
        <p:txBody>
          <a:bodyPr>
            <a:noAutofit/>
          </a:bodyPr>
          <a:lstStyle/>
          <a:p>
            <a:r>
              <a:rPr lang="he-IL" sz="2000" dirty="0"/>
              <a:t>ממשק להגדרת </a:t>
            </a:r>
            <a:r>
              <a:rPr lang="he-IL" sz="2000" b="1" dirty="0"/>
              <a:t>טיפוס בר מניה ( הניתן לספירה) </a:t>
            </a:r>
            <a:r>
              <a:rPr lang="he-IL" sz="2000" dirty="0"/>
              <a:t>– </a:t>
            </a:r>
            <a:r>
              <a:rPr lang="en-US" sz="2000" b="1" dirty="0">
                <a:solidFill>
                  <a:srgbClr val="2B91AF"/>
                </a:solidFill>
                <a:highlight>
                  <a:srgbClr val="FFFFFF"/>
                </a:highlight>
                <a:latin typeface="Consolas"/>
                <a:ea typeface="Calibri"/>
                <a:cs typeface="Arial"/>
              </a:rPr>
              <a:t>IEnumerable</a:t>
            </a:r>
            <a:endParaRPr lang="he-IL" sz="2000" b="1" dirty="0">
              <a:solidFill>
                <a:srgbClr val="2B91AF"/>
              </a:solidFill>
              <a:highlight>
                <a:srgbClr val="FFFFFF"/>
              </a:highlight>
              <a:latin typeface="Consolas"/>
              <a:ea typeface="Calibri"/>
              <a:cs typeface="Arial"/>
            </a:endParaRPr>
          </a:p>
          <a:p>
            <a:r>
              <a:rPr lang="he-IL" sz="2000" dirty="0"/>
              <a:t>כל אוסף ב</a:t>
            </a:r>
            <a:r>
              <a:rPr lang="en-US" sz="2000" dirty="0"/>
              <a:t>C</a:t>
            </a:r>
            <a:r>
              <a:rPr lang="he-IL" sz="2000" dirty="0"/>
              <a:t># (למשל מערך) חייב לממש את הממשק הזה</a:t>
            </a:r>
          </a:p>
          <a:p>
            <a:r>
              <a:rPr lang="he-IL" sz="2000" dirty="0"/>
              <a:t>הממשק מוגדר כך ומכיל מתודה אחת המחזירה אובייקט שמממש את הממשק </a:t>
            </a:r>
            <a:r>
              <a:rPr lang="en-US" sz="2000" dirty="0">
                <a:solidFill>
                  <a:srgbClr val="2B91AF"/>
                </a:solidFill>
                <a:highlight>
                  <a:srgbClr val="FFFFFF"/>
                </a:highlight>
                <a:latin typeface="Consolas"/>
                <a:ea typeface="Calibri"/>
                <a:cs typeface="Arial"/>
              </a:rPr>
              <a:t>IEnumerator</a:t>
            </a:r>
            <a:r>
              <a:rPr lang="he-IL" sz="2000" dirty="0">
                <a:solidFill>
                  <a:srgbClr val="2B91AF"/>
                </a:solidFill>
                <a:highlight>
                  <a:srgbClr val="FFFFFF"/>
                </a:highlight>
                <a:latin typeface="Consolas"/>
                <a:ea typeface="Calibri"/>
                <a:cs typeface="Arial"/>
              </a:rPr>
              <a:t>:</a:t>
            </a:r>
            <a:endParaRPr lang="en-US" sz="2000" dirty="0">
              <a:solidFill>
                <a:srgbClr val="2B91AF"/>
              </a:solidFill>
              <a:highlight>
                <a:srgbClr val="FFFFFF"/>
              </a:highlight>
              <a:latin typeface="Consolas"/>
              <a:ea typeface="Calibri"/>
              <a:cs typeface="Arial"/>
            </a:endParaRPr>
          </a:p>
          <a:p>
            <a:pPr lvl="1"/>
            <a:endParaRPr lang="he-IL" sz="1800" dirty="0"/>
          </a:p>
          <a:p>
            <a:pPr marL="0" indent="0" algn="l" rtl="0">
              <a:lnSpc>
                <a:spcPct val="115000"/>
              </a:lnSpc>
              <a:buNone/>
            </a:pPr>
            <a:r>
              <a:rPr lang="en-US" sz="2000" dirty="0">
                <a:solidFill>
                  <a:srgbClr val="0000FF"/>
                </a:solidFill>
                <a:highlight>
                  <a:srgbClr val="FFFFFF"/>
                </a:highlight>
                <a:latin typeface="Consolas"/>
              </a:rPr>
              <a:t>namespace</a:t>
            </a:r>
            <a:r>
              <a:rPr lang="en-US" sz="2000" dirty="0">
                <a:solidFill>
                  <a:srgbClr val="000000"/>
                </a:solidFill>
                <a:highlight>
                  <a:srgbClr val="FFFFFF"/>
                </a:highlight>
                <a:latin typeface="Consolas"/>
              </a:rPr>
              <a:t> </a:t>
            </a:r>
            <a:r>
              <a:rPr lang="en-US" sz="2000" dirty="0" err="1">
                <a:solidFill>
                  <a:srgbClr val="000000"/>
                </a:solidFill>
                <a:highlight>
                  <a:srgbClr val="FFFFFF"/>
                </a:highlight>
                <a:latin typeface="Consolas"/>
              </a:rPr>
              <a:t>System.Collections</a:t>
            </a:r>
            <a:endParaRPr lang="en-US" sz="2000" dirty="0">
              <a:solidFill>
                <a:srgbClr val="000000"/>
              </a:solidFill>
              <a:highlight>
                <a:srgbClr val="FFFFFF"/>
              </a:highlight>
              <a:latin typeface="Consolas"/>
            </a:endParaRPr>
          </a:p>
          <a:p>
            <a:pPr marL="0" indent="0" algn="l" rtl="0">
              <a:lnSpc>
                <a:spcPct val="115000"/>
              </a:lnSpc>
              <a:buNone/>
            </a:pPr>
            <a:r>
              <a:rPr lang="en-US" sz="2000" dirty="0">
                <a:solidFill>
                  <a:srgbClr val="000000"/>
                </a:solidFill>
                <a:highlight>
                  <a:srgbClr val="FFFFFF"/>
                </a:highlight>
                <a:latin typeface="Consolas"/>
                <a:ea typeface="Calibri"/>
                <a:cs typeface="Arial"/>
              </a:rPr>
              <a:t>{</a:t>
            </a:r>
            <a:endParaRPr lang="en-US" sz="2000" dirty="0">
              <a:solidFill>
                <a:srgbClr val="0000FF"/>
              </a:solidFill>
              <a:highlight>
                <a:srgbClr val="FFFFFF"/>
              </a:highlight>
              <a:latin typeface="Consolas"/>
              <a:ea typeface="Calibri"/>
              <a:cs typeface="Arial"/>
            </a:endParaRPr>
          </a:p>
          <a:p>
            <a:pPr marL="0" indent="0" algn="l" rtl="0">
              <a:lnSpc>
                <a:spcPct val="115000"/>
              </a:lnSpc>
              <a:buNone/>
            </a:pPr>
            <a:r>
              <a:rPr lang="en-US" sz="2000" dirty="0">
                <a:solidFill>
                  <a:srgbClr val="0000FF"/>
                </a:solidFill>
                <a:highlight>
                  <a:srgbClr val="FFFFFF"/>
                </a:highlight>
                <a:latin typeface="Consolas"/>
                <a:ea typeface="Calibri"/>
                <a:cs typeface="Arial"/>
              </a:rPr>
              <a:t>	public</a:t>
            </a:r>
            <a:r>
              <a:rPr lang="en-US" sz="2000" dirty="0">
                <a:solidFill>
                  <a:srgbClr val="000000"/>
                </a:solidFill>
                <a:highlight>
                  <a:srgbClr val="FFFFFF"/>
                </a:highlight>
                <a:latin typeface="Consolas"/>
                <a:ea typeface="Calibri"/>
                <a:cs typeface="Arial"/>
              </a:rPr>
              <a:t> </a:t>
            </a:r>
            <a:r>
              <a:rPr lang="en-US" sz="2000" dirty="0">
                <a:solidFill>
                  <a:srgbClr val="0000FF"/>
                </a:solidFill>
                <a:highlight>
                  <a:srgbClr val="FFFFFF"/>
                </a:highlight>
                <a:latin typeface="Consolas"/>
                <a:ea typeface="Calibri"/>
                <a:cs typeface="Arial"/>
              </a:rPr>
              <a:t>interface</a:t>
            </a: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00"/>
                </a:highlight>
                <a:latin typeface="Consolas"/>
                <a:ea typeface="Calibri"/>
                <a:cs typeface="Arial"/>
              </a:rPr>
              <a:t>IEnumerable</a:t>
            </a:r>
            <a:endParaRPr lang="en-US" sz="3600" dirty="0">
              <a:highlight>
                <a:srgbClr val="FFFF00"/>
              </a:highlight>
              <a:latin typeface="Calibri"/>
              <a:ea typeface="Calibri"/>
              <a:cs typeface="Arial"/>
            </a:endParaRPr>
          </a:p>
          <a:p>
            <a:pPr marL="0" indent="0" algn="l" rtl="0">
              <a:lnSpc>
                <a:spcPct val="115000"/>
              </a:lnSpc>
              <a:buNone/>
            </a:pPr>
            <a:r>
              <a:rPr lang="en-US" sz="2000" dirty="0">
                <a:solidFill>
                  <a:srgbClr val="000000"/>
                </a:solidFill>
                <a:highlight>
                  <a:srgbClr val="FFFFFF"/>
                </a:highlight>
                <a:latin typeface="Consolas"/>
                <a:ea typeface="Calibri"/>
                <a:cs typeface="Arial"/>
              </a:rPr>
              <a:t>	{</a:t>
            </a:r>
            <a:endParaRPr lang="en-US" sz="3600" dirty="0">
              <a:latin typeface="Calibri"/>
              <a:ea typeface="Calibri"/>
              <a:cs typeface="Arial"/>
            </a:endParaRPr>
          </a:p>
          <a:p>
            <a:pPr marL="0" indent="0" algn="l" rtl="0">
              <a:lnSpc>
                <a:spcPct val="115000"/>
              </a:lnSpc>
              <a:buNone/>
            </a:pPr>
            <a:r>
              <a:rPr lang="en-US" sz="2000" dirty="0">
                <a:solidFill>
                  <a:srgbClr val="000000"/>
                </a:solidFill>
                <a:highlight>
                  <a:srgbClr val="FFFFFF"/>
                </a:highlight>
                <a:latin typeface="Consolas"/>
                <a:ea typeface="Calibri"/>
                <a:cs typeface="Arial"/>
              </a:rPr>
              <a:t>	   </a:t>
            </a:r>
            <a:r>
              <a:rPr lang="en-US" sz="2000" dirty="0">
                <a:solidFill>
                  <a:srgbClr val="2B91AF"/>
                </a:solidFill>
                <a:highlight>
                  <a:srgbClr val="FFFF00"/>
                </a:highlight>
                <a:latin typeface="Consolas"/>
                <a:ea typeface="Calibri"/>
                <a:cs typeface="Arial"/>
              </a:rPr>
              <a:t>IEnumerator</a:t>
            </a:r>
            <a:r>
              <a:rPr lang="en-US" sz="2000" dirty="0">
                <a:solidFill>
                  <a:srgbClr val="000000"/>
                </a:solidFill>
                <a:highlight>
                  <a:srgbClr val="FFFFFF"/>
                </a:highlight>
                <a:latin typeface="Consolas"/>
                <a:ea typeface="Calibri"/>
                <a:cs typeface="Arial"/>
              </a:rPr>
              <a:t> </a:t>
            </a:r>
            <a:r>
              <a:rPr lang="en-US" sz="2000" dirty="0" err="1">
                <a:solidFill>
                  <a:srgbClr val="000000"/>
                </a:solidFill>
                <a:highlight>
                  <a:srgbClr val="FFFFFF"/>
                </a:highlight>
                <a:latin typeface="Consolas"/>
                <a:ea typeface="Calibri"/>
                <a:cs typeface="Arial"/>
              </a:rPr>
              <a:t>GetEnumerator</a:t>
            </a:r>
            <a:r>
              <a:rPr lang="en-US" sz="2000" dirty="0">
                <a:solidFill>
                  <a:srgbClr val="000000"/>
                </a:solidFill>
                <a:highlight>
                  <a:srgbClr val="FFFFFF"/>
                </a:highlight>
                <a:latin typeface="Consolas"/>
                <a:ea typeface="Calibri"/>
                <a:cs typeface="Arial"/>
              </a:rPr>
              <a:t>();</a:t>
            </a:r>
            <a:endParaRPr lang="en-US" sz="3600" dirty="0">
              <a:latin typeface="Calibri"/>
              <a:ea typeface="Calibri"/>
              <a:cs typeface="Arial"/>
            </a:endParaRPr>
          </a:p>
          <a:p>
            <a:pPr marL="0" indent="0" algn="l" rtl="0">
              <a:lnSpc>
                <a:spcPct val="115000"/>
              </a:lnSpc>
              <a:spcAft>
                <a:spcPts val="1000"/>
              </a:spcAft>
              <a:buNone/>
            </a:pPr>
            <a:r>
              <a:rPr lang="en-US" sz="2000" dirty="0">
                <a:solidFill>
                  <a:srgbClr val="000000"/>
                </a:solidFill>
                <a:highlight>
                  <a:srgbClr val="FFFFFF"/>
                </a:highlight>
                <a:latin typeface="Consolas"/>
                <a:ea typeface="Calibri"/>
                <a:cs typeface="Arial"/>
              </a:rPr>
              <a:t>	}</a:t>
            </a:r>
          </a:p>
          <a:p>
            <a:pPr marL="0" indent="0" algn="l" rtl="0">
              <a:lnSpc>
                <a:spcPct val="115000"/>
              </a:lnSpc>
              <a:spcAft>
                <a:spcPts val="1000"/>
              </a:spcAft>
              <a:buNone/>
            </a:pPr>
            <a:r>
              <a:rPr lang="en-US" sz="2000" dirty="0">
                <a:solidFill>
                  <a:srgbClr val="000000"/>
                </a:solidFill>
                <a:highlight>
                  <a:srgbClr val="FFFFFF"/>
                </a:highlight>
                <a:latin typeface="Consolas"/>
                <a:ea typeface="Calibri"/>
                <a:cs typeface="Arial"/>
              </a:rPr>
              <a:t>}</a:t>
            </a:r>
          </a:p>
        </p:txBody>
      </p:sp>
      <p:sp>
        <p:nvSpPr>
          <p:cNvPr id="4" name="הסבר מלבני מעוגל 17"/>
          <p:cNvSpPr/>
          <p:nvPr/>
        </p:nvSpPr>
        <p:spPr bwMode="auto">
          <a:xfrm>
            <a:off x="8379851" y="3373914"/>
            <a:ext cx="2088232" cy="2088232"/>
          </a:xfrm>
          <a:prstGeom prst="wedgeRoundRectCallout">
            <a:avLst>
              <a:gd name="adj1" fmla="val -84783"/>
              <a:gd name="adj2" fmla="val 8799"/>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שימו לב להבדל!!</a:t>
            </a:r>
          </a:p>
          <a:p>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יש </a:t>
            </a:r>
            <a:r>
              <a:rPr lang="en-US" sz="1600" dirty="0">
                <a:solidFill>
                  <a:srgbClr val="2B91AF"/>
                </a:solidFill>
                <a:highlight>
                  <a:srgbClr val="FFFFFF"/>
                </a:highlight>
                <a:latin typeface="Consolas"/>
                <a:ea typeface="Calibri"/>
                <a:cs typeface="Arial"/>
              </a:rPr>
              <a:t>IEnumerable</a:t>
            </a:r>
            <a:endParaRPr lang="he-IL" sz="1600" dirty="0">
              <a:solidFill>
                <a:srgbClr val="2B91AF"/>
              </a:solidFill>
              <a:highlight>
                <a:srgbClr val="FFFFFF"/>
              </a:highlight>
              <a:latin typeface="Consolas"/>
              <a:ea typeface="Calibri"/>
              <a:cs typeface="Arial"/>
            </a:endParaRPr>
          </a:p>
          <a:p>
            <a:endParaRPr lang="he-IL" sz="1600" dirty="0">
              <a:solidFill>
                <a:srgbClr val="2B91AF"/>
              </a:solidFill>
              <a:highlight>
                <a:srgbClr val="FFFFFF"/>
              </a:highlight>
              <a:latin typeface="Consolas"/>
              <a:ea typeface="Calibri"/>
              <a:cs typeface="Arial"/>
            </a:endParaRPr>
          </a:p>
          <a:p>
            <a:r>
              <a:rPr lang="he-IL" sz="1600" dirty="0">
                <a:solidFill>
                  <a:prstClr val="black"/>
                </a:solidFill>
                <a:latin typeface="Trebuchet MS"/>
                <a:cs typeface="Gisha" panose="020B0502040204020203" pitchFamily="34" charset="-79"/>
              </a:rPr>
              <a:t>ויש </a:t>
            </a:r>
            <a:r>
              <a:rPr lang="en-US" sz="1600" dirty="0">
                <a:solidFill>
                  <a:srgbClr val="2B91AF"/>
                </a:solidFill>
                <a:highlight>
                  <a:srgbClr val="FFFFFF"/>
                </a:highlight>
                <a:latin typeface="Consolas"/>
                <a:ea typeface="Calibri"/>
                <a:cs typeface="Arial"/>
              </a:rPr>
              <a:t>IEnumerator</a:t>
            </a:r>
            <a:endParaRPr lang="he-IL" sz="1600" dirty="0">
              <a:solidFill>
                <a:srgbClr val="2B91AF"/>
              </a:solidFill>
              <a:highlight>
                <a:srgbClr val="FFFFFF"/>
              </a:highlight>
              <a:latin typeface="Consolas"/>
              <a:ea typeface="Calibri"/>
              <a:cs typeface="Arial"/>
            </a:endParaRPr>
          </a:p>
          <a:p>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והם תמיד באים בזוג</a:t>
            </a: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262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019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9258"/>
            <a:ext cx="7239000" cy="770344"/>
          </a:xfrm>
        </p:spPr>
        <p:txBody>
          <a:bodyPr/>
          <a:lstStyle/>
          <a:p>
            <a:r>
              <a:rPr lang="he-IL" dirty="0"/>
              <a:t>הממשק הקיים </a:t>
            </a:r>
            <a:r>
              <a:rPr lang="en-US" dirty="0"/>
              <a:t>IENUMERATOR </a:t>
            </a:r>
            <a:endParaRPr lang="he-IL" dirty="0"/>
          </a:p>
        </p:txBody>
      </p:sp>
      <p:sp>
        <p:nvSpPr>
          <p:cNvPr id="3" name="מציין מיקום תוכן 2"/>
          <p:cNvSpPr>
            <a:spLocks noGrp="1"/>
          </p:cNvSpPr>
          <p:nvPr>
            <p:ph idx="1"/>
          </p:nvPr>
        </p:nvSpPr>
        <p:spPr>
          <a:xfrm>
            <a:off x="2063552" y="908720"/>
            <a:ext cx="7239000" cy="5760640"/>
          </a:xfrm>
        </p:spPr>
        <p:txBody>
          <a:bodyPr>
            <a:noAutofit/>
          </a:bodyPr>
          <a:lstStyle/>
          <a:p>
            <a:r>
              <a:rPr lang="he-IL" sz="2000" dirty="0"/>
              <a:t>הממשק </a:t>
            </a:r>
            <a:r>
              <a:rPr lang="en-US" sz="2000" dirty="0">
                <a:solidFill>
                  <a:srgbClr val="2B91AF"/>
                </a:solidFill>
                <a:highlight>
                  <a:srgbClr val="FFFFFF"/>
                </a:highlight>
                <a:latin typeface="Consolas"/>
                <a:ea typeface="Calibri"/>
                <a:cs typeface="Arial"/>
              </a:rPr>
              <a:t>IEnumerator</a:t>
            </a:r>
            <a:r>
              <a:rPr lang="he-IL" sz="2000" dirty="0">
                <a:solidFill>
                  <a:srgbClr val="2B91AF"/>
                </a:solidFill>
                <a:highlight>
                  <a:srgbClr val="FFFFFF"/>
                </a:highlight>
                <a:latin typeface="Consolas"/>
                <a:ea typeface="Calibri"/>
                <a:cs typeface="Arial"/>
              </a:rPr>
              <a:t> </a:t>
            </a:r>
            <a:r>
              <a:rPr lang="he-IL" sz="2000" dirty="0"/>
              <a:t>נועד לאפשר מעבר גנרי על אוסף נתונים</a:t>
            </a:r>
          </a:p>
          <a:p>
            <a:r>
              <a:rPr lang="he-IL" sz="2000" dirty="0"/>
              <a:t>הממשק מוגדר כך ומכיל כמה מתודות:</a:t>
            </a:r>
            <a:endParaRPr lang="en-US" sz="2000" dirty="0">
              <a:solidFill>
                <a:srgbClr val="2B91AF"/>
              </a:solidFill>
              <a:highlight>
                <a:srgbClr val="FFFFFF"/>
              </a:highlight>
              <a:latin typeface="Consolas"/>
              <a:ea typeface="Calibri"/>
              <a:cs typeface="Arial"/>
            </a:endParaRPr>
          </a:p>
          <a:p>
            <a:pPr lvl="1"/>
            <a:r>
              <a:rPr lang="he-IL" sz="1800" dirty="0"/>
              <a:t>מאפיין המחזיר את האיבר הנוכחי</a:t>
            </a:r>
          </a:p>
          <a:p>
            <a:pPr lvl="1"/>
            <a:r>
              <a:rPr lang="he-IL" sz="1800" dirty="0"/>
              <a:t>מתודה המקדמת את האיטרטור (המצביע) לאיבר הבא</a:t>
            </a:r>
          </a:p>
          <a:p>
            <a:pPr lvl="1"/>
            <a:r>
              <a:rPr lang="he-IL" sz="1800" dirty="0"/>
              <a:t>מתודה המעדכנת את האיטרטור לתחילת האוסף</a:t>
            </a:r>
          </a:p>
          <a:p>
            <a:pPr marL="0" indent="0" algn="l" rtl="0">
              <a:lnSpc>
                <a:spcPct val="115000"/>
              </a:lnSpc>
              <a:buNone/>
            </a:pPr>
            <a:endParaRPr lang="he-IL" sz="1800" dirty="0">
              <a:solidFill>
                <a:srgbClr val="0000FF"/>
              </a:solidFill>
              <a:highlight>
                <a:srgbClr val="FFFFFF"/>
              </a:highlight>
              <a:latin typeface="Consolas"/>
              <a:ea typeface="Calibri"/>
              <a:cs typeface="Arial"/>
            </a:endParaRPr>
          </a:p>
          <a:p>
            <a:pPr marL="0" indent="0" algn="l" rtl="0">
              <a:lnSpc>
                <a:spcPct val="115000"/>
              </a:lnSpc>
              <a:buNone/>
            </a:pPr>
            <a:r>
              <a:rPr lang="en-US" sz="1800" dirty="0">
                <a:solidFill>
                  <a:srgbClr val="0000FF"/>
                </a:solidFill>
                <a:highlight>
                  <a:srgbClr val="FFFFFF"/>
                </a:highlight>
                <a:latin typeface="Consolas"/>
                <a:ea typeface="Calibri"/>
                <a:cs typeface="Arial"/>
              </a:rPr>
              <a:t>namespace</a:t>
            </a:r>
            <a:r>
              <a:rPr lang="en-US" sz="1800" dirty="0">
                <a:solidFill>
                  <a:srgbClr val="000000"/>
                </a:solidFill>
                <a:highlight>
                  <a:srgbClr val="FFFFFF"/>
                </a:highlight>
                <a:latin typeface="Consolas"/>
                <a:ea typeface="Calibri"/>
                <a:cs typeface="Arial"/>
              </a:rPr>
              <a:t> </a:t>
            </a:r>
            <a:r>
              <a:rPr lang="en-US" sz="1800" dirty="0" err="1">
                <a:solidFill>
                  <a:srgbClr val="000000"/>
                </a:solidFill>
                <a:highlight>
                  <a:srgbClr val="FFFFFF"/>
                </a:highlight>
                <a:latin typeface="Consolas"/>
                <a:ea typeface="Calibri"/>
                <a:cs typeface="Arial"/>
              </a:rPr>
              <a:t>System.Collections</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public</a:t>
            </a: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interface</a:t>
            </a:r>
            <a:r>
              <a:rPr lang="en-US" sz="1800" dirty="0">
                <a:solidFill>
                  <a:srgbClr val="000000"/>
                </a:solidFill>
                <a:highlight>
                  <a:srgbClr val="FFFFFF"/>
                </a:highlight>
                <a:latin typeface="Consolas"/>
                <a:ea typeface="Calibri"/>
                <a:cs typeface="Arial"/>
              </a:rPr>
              <a:t> </a:t>
            </a:r>
            <a:r>
              <a:rPr lang="en-US" sz="1800" dirty="0">
                <a:solidFill>
                  <a:srgbClr val="2B91AF"/>
                </a:solidFill>
                <a:highlight>
                  <a:srgbClr val="FFFF00"/>
                </a:highlight>
                <a:latin typeface="Consolas"/>
                <a:ea typeface="Calibri"/>
                <a:cs typeface="Arial"/>
              </a:rPr>
              <a:t>IEnumerator</a:t>
            </a:r>
            <a:endParaRPr lang="en-US" sz="2400" dirty="0">
              <a:highlight>
                <a:srgbClr val="FFFF00"/>
              </a:highlight>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object</a:t>
            </a:r>
            <a:r>
              <a:rPr lang="en-US" sz="1800" dirty="0">
                <a:solidFill>
                  <a:srgbClr val="000000"/>
                </a:solidFill>
                <a:highlight>
                  <a:srgbClr val="FFFFFF"/>
                </a:highlight>
                <a:latin typeface="Consolas"/>
                <a:ea typeface="Calibri"/>
                <a:cs typeface="Arial"/>
              </a:rPr>
              <a:t> </a:t>
            </a:r>
            <a:r>
              <a:rPr lang="en-US" sz="1800" dirty="0">
                <a:solidFill>
                  <a:srgbClr val="000000"/>
                </a:solidFill>
                <a:highlight>
                  <a:srgbClr val="FFFF00"/>
                </a:highlight>
                <a:latin typeface="Consolas"/>
                <a:ea typeface="Calibri"/>
                <a:cs typeface="Arial"/>
              </a:rPr>
              <a:t>Current</a:t>
            </a:r>
            <a:r>
              <a:rPr lang="en-US" sz="1800" dirty="0">
                <a:solidFill>
                  <a:srgbClr val="000000"/>
                </a:solidFill>
                <a:highlight>
                  <a:srgbClr val="FFFFFF"/>
                </a:highlight>
                <a:latin typeface="Consolas"/>
                <a:ea typeface="Calibri"/>
                <a:cs typeface="Arial"/>
              </a:rPr>
              <a:t> { </a:t>
            </a:r>
            <a:r>
              <a:rPr lang="en-US" sz="1800" dirty="0">
                <a:solidFill>
                  <a:srgbClr val="0000FF"/>
                </a:solidFill>
                <a:highlight>
                  <a:srgbClr val="FFFFFF"/>
                </a:highlight>
                <a:latin typeface="Consolas"/>
                <a:ea typeface="Calibri"/>
                <a:cs typeface="Arial"/>
              </a:rPr>
              <a:t>get</a:t>
            </a:r>
            <a:r>
              <a:rPr lang="en-US" sz="1800"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bool</a:t>
            </a:r>
            <a:r>
              <a:rPr lang="en-US" sz="1800" dirty="0">
                <a:solidFill>
                  <a:srgbClr val="000000"/>
                </a:solidFill>
                <a:highlight>
                  <a:srgbClr val="FFFFFF"/>
                </a:highlight>
                <a:latin typeface="Consolas"/>
                <a:ea typeface="Calibri"/>
                <a:cs typeface="Arial"/>
              </a:rPr>
              <a:t> </a:t>
            </a:r>
            <a:r>
              <a:rPr lang="en-US" sz="1800" dirty="0" err="1">
                <a:solidFill>
                  <a:srgbClr val="000000"/>
                </a:solidFill>
                <a:highlight>
                  <a:srgbClr val="FFFF00"/>
                </a:highlight>
                <a:latin typeface="Consolas"/>
                <a:ea typeface="Calibri"/>
                <a:cs typeface="Arial"/>
              </a:rPr>
              <a:t>MoveNext</a:t>
            </a:r>
            <a:r>
              <a:rPr lang="en-US" sz="1800"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r>
              <a:rPr lang="en-US" sz="1800" dirty="0">
                <a:solidFill>
                  <a:srgbClr val="0000FF"/>
                </a:solidFill>
                <a:highlight>
                  <a:srgbClr val="FFFFFF"/>
                </a:highlight>
                <a:latin typeface="Consolas"/>
                <a:ea typeface="Calibri"/>
                <a:cs typeface="Arial"/>
              </a:rPr>
              <a:t>void</a:t>
            </a:r>
            <a:r>
              <a:rPr lang="en-US" sz="1800" dirty="0">
                <a:solidFill>
                  <a:srgbClr val="000000"/>
                </a:solidFill>
                <a:highlight>
                  <a:srgbClr val="FFFFFF"/>
                </a:highlight>
                <a:latin typeface="Consolas"/>
                <a:ea typeface="Calibri"/>
                <a:cs typeface="Arial"/>
              </a:rPr>
              <a:t> </a:t>
            </a:r>
            <a:r>
              <a:rPr lang="en-US" sz="1800" dirty="0">
                <a:solidFill>
                  <a:srgbClr val="000000"/>
                </a:solidFill>
                <a:highlight>
                  <a:srgbClr val="FFFF00"/>
                </a:highlight>
                <a:latin typeface="Consolas"/>
                <a:ea typeface="Calibri"/>
                <a:cs typeface="Arial"/>
              </a:rPr>
              <a:t>Reset</a:t>
            </a:r>
            <a:r>
              <a:rPr lang="en-US" sz="1800" dirty="0">
                <a:solidFill>
                  <a:srgbClr val="000000"/>
                </a:solidFill>
                <a:highlight>
                  <a:srgbClr val="FFFFFF"/>
                </a:highlight>
                <a:latin typeface="Consolas"/>
                <a:ea typeface="Calibri"/>
                <a:cs typeface="Arial"/>
              </a:rPr>
              <a:t>();</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    }</a:t>
            </a:r>
            <a:endParaRPr lang="en-US" sz="2400" dirty="0">
              <a:latin typeface="Calibri"/>
              <a:ea typeface="Calibri"/>
              <a:cs typeface="Arial"/>
            </a:endParaRPr>
          </a:p>
          <a:p>
            <a:pPr marL="0" indent="0" algn="l" rtl="0">
              <a:lnSpc>
                <a:spcPct val="115000"/>
              </a:lnSpc>
              <a:buNone/>
            </a:pPr>
            <a:r>
              <a:rPr lang="en-US" sz="1800" dirty="0">
                <a:solidFill>
                  <a:srgbClr val="000000"/>
                </a:solidFill>
                <a:highlight>
                  <a:srgbClr val="FFFFFF"/>
                </a:highlight>
                <a:latin typeface="Consolas"/>
                <a:ea typeface="Calibri"/>
                <a:cs typeface="Arial"/>
              </a:rPr>
              <a:t>}</a:t>
            </a:r>
            <a:endParaRPr lang="en-US" sz="2400" dirty="0">
              <a:latin typeface="Calibri"/>
              <a:ea typeface="Calibri"/>
              <a:cs typeface="Arial"/>
            </a:endParaRP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263</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8C1C6DAD-B992-4FCD-B9A1-0B8907FDCD50}"/>
              </a:ext>
            </a:extLst>
          </p:cNvPr>
          <p:cNvSpPr/>
          <p:nvPr/>
        </p:nvSpPr>
        <p:spPr>
          <a:xfrm>
            <a:off x="7608168" y="3456672"/>
            <a:ext cx="2520280" cy="1418416"/>
          </a:xfrm>
          <a:prstGeom prst="wedgeRoundRectCallout">
            <a:avLst>
              <a:gd name="adj1" fmla="val 54653"/>
              <a:gd name="adj2" fmla="val 14129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מבנה הבקרה </a:t>
            </a:r>
            <a:r>
              <a:rPr lang="en-US" sz="1600" dirty="0">
                <a:solidFill>
                  <a:prstClr val="black"/>
                </a:solidFill>
                <a:latin typeface="Trebuchet MS"/>
              </a:rPr>
              <a:t>foreach</a:t>
            </a:r>
            <a:r>
              <a:rPr lang="he-IL" sz="1600" dirty="0">
                <a:solidFill>
                  <a:prstClr val="black"/>
                </a:solidFill>
                <a:latin typeface="Trebuchet MS"/>
                <a:cs typeface="Gisha" panose="020B0502040204020203" pitchFamily="34" charset="-79"/>
              </a:rPr>
              <a:t> פועל רק על אוספים שממשים את זוג הממשקים הנ"ל, נרחיב בהמשך</a:t>
            </a:r>
          </a:p>
        </p:txBody>
      </p:sp>
    </p:spTree>
    <p:extLst>
      <p:ext uri="{BB962C8B-B14F-4D97-AF65-F5344CB8AC3E}">
        <p14:creationId xmlns:p14="http://schemas.microsoft.com/office/powerpoint/2010/main" val="21235472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16632"/>
            <a:ext cx="7239000" cy="626328"/>
          </a:xfrm>
        </p:spPr>
        <p:txBody>
          <a:bodyPr/>
          <a:lstStyle/>
          <a:p>
            <a:pPr algn="ctr"/>
            <a:r>
              <a:rPr lang="he-IL" dirty="0"/>
              <a:t>מערך ורשימה כטיפוס בר מניה</a:t>
            </a:r>
          </a:p>
        </p:txBody>
      </p:sp>
      <p:sp>
        <p:nvSpPr>
          <p:cNvPr id="3" name="מציין מיקום תוכן 2"/>
          <p:cNvSpPr>
            <a:spLocks noGrp="1"/>
          </p:cNvSpPr>
          <p:nvPr>
            <p:ph idx="1"/>
          </p:nvPr>
        </p:nvSpPr>
        <p:spPr>
          <a:xfrm>
            <a:off x="1703513" y="706960"/>
            <a:ext cx="7955383" cy="1713928"/>
          </a:xfrm>
        </p:spPr>
        <p:txBody>
          <a:bodyPr>
            <a:noAutofit/>
          </a:bodyPr>
          <a:lstStyle/>
          <a:p>
            <a:r>
              <a:rPr lang="he-IL" sz="1800" dirty="0"/>
              <a:t>אוספים שכבר הכרנו ויורשים מהממשקים בר מניה ומניה:</a:t>
            </a:r>
          </a:p>
          <a:p>
            <a:pPr lvl="1"/>
            <a:r>
              <a:rPr lang="en-US" sz="2400" dirty="0"/>
              <a:t>ArrayList</a:t>
            </a:r>
            <a:endParaRPr lang="he-IL" sz="2400" dirty="0"/>
          </a:p>
          <a:p>
            <a:pPr lvl="1"/>
            <a:r>
              <a:rPr lang="en-US" sz="2400" dirty="0"/>
              <a:t>Array</a:t>
            </a:r>
            <a:endParaRPr lang="he-IL" sz="2400" dirty="0"/>
          </a:p>
          <a:p>
            <a:pPr lvl="1"/>
            <a:r>
              <a:rPr lang="en-US" sz="2400" dirty="0"/>
              <a:t>List</a:t>
            </a:r>
            <a:endParaRPr lang="he-IL" sz="2400"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264</a:t>
            </a:fld>
            <a:endParaRPr lang="he-IL">
              <a:solidFill>
                <a:srgbClr val="B13F9A"/>
              </a:solidFill>
              <a:latin typeface="Trebuchet MS"/>
              <a:cs typeface="Gisha" panose="020B0502040204020203" pitchFamily="34" charset="-79"/>
            </a:endParaRPr>
          </a:p>
        </p:txBody>
      </p:sp>
      <p:sp>
        <p:nvSpPr>
          <p:cNvPr id="6" name="הסבר מלבני מעוגל 17"/>
          <p:cNvSpPr/>
          <p:nvPr/>
        </p:nvSpPr>
        <p:spPr bwMode="auto">
          <a:xfrm>
            <a:off x="2037284" y="1650544"/>
            <a:ext cx="4824536" cy="432048"/>
          </a:xfrm>
          <a:prstGeom prst="wedgeRoundRectCallout">
            <a:avLst>
              <a:gd name="adj1" fmla="val -49267"/>
              <a:gd name="adj2" fmla="val -10634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שימו לב לבצע </a:t>
            </a:r>
            <a:r>
              <a:rPr lang="en-US" sz="1600" dirty="0" err="1">
                <a:solidFill>
                  <a:prstClr val="black"/>
                </a:solidFill>
                <a:latin typeface="Trebuchet MS"/>
              </a:rPr>
              <a:t>System.Collection</a:t>
            </a:r>
            <a:r>
              <a:rPr lang="he-IL" sz="1600" dirty="0">
                <a:solidFill>
                  <a:prstClr val="black"/>
                </a:solidFill>
                <a:latin typeface="Trebuchet MS"/>
                <a:cs typeface="Gisha" panose="020B0502040204020203" pitchFamily="34" charset="-79"/>
              </a:rPr>
              <a:t> </a:t>
            </a:r>
            <a:r>
              <a:rPr lang="en-US" sz="1600" dirty="0">
                <a:solidFill>
                  <a:prstClr val="black"/>
                </a:solidFill>
                <a:latin typeface="Trebuchet MS"/>
              </a:rPr>
              <a:t>using</a:t>
            </a:r>
            <a:r>
              <a:rPr lang="he-IL" sz="1600" dirty="0">
                <a:solidFill>
                  <a:prstClr val="black"/>
                </a:solidFill>
                <a:latin typeface="Trebuchet MS"/>
                <a:cs typeface="Gisha" panose="020B0502040204020203" pitchFamily="34" charset="-79"/>
              </a:rPr>
              <a:t> לפני השימוש!</a:t>
            </a:r>
          </a:p>
          <a:p>
            <a:endParaRPr lang="he-IL" sz="1600" dirty="0">
              <a:solidFill>
                <a:prstClr val="black"/>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0CF4D3B3-CA91-4D87-9A6C-563079EE4AC1}"/>
              </a:ext>
            </a:extLst>
          </p:cNvPr>
          <p:cNvSpPr txBox="1"/>
          <p:nvPr/>
        </p:nvSpPr>
        <p:spPr>
          <a:xfrm>
            <a:off x="1804890" y="2371708"/>
            <a:ext cx="5659263" cy="413081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rPr>
              <a:t>//</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int[]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arrInt</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 new int[] { 12, 23, 44, 55, 6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//IEnumerable e =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arrInt</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myList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 1, 2, 3, 4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 e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myList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enumerator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e.GetEnumerator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enumerator.</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MoveNext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enumerator.</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Current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הסבר מלבני מעוגל 17"/>
          <p:cNvSpPr/>
          <p:nvPr/>
        </p:nvSpPr>
        <p:spPr bwMode="auto">
          <a:xfrm>
            <a:off x="7680176" y="3212976"/>
            <a:ext cx="2808312" cy="2232248"/>
          </a:xfrm>
          <a:prstGeom prst="wedgeRoundRectCallout">
            <a:avLst>
              <a:gd name="adj1" fmla="val -70279"/>
              <a:gd name="adj2" fmla="val 684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היתרון הוא ש </a:t>
            </a:r>
            <a:r>
              <a:rPr lang="en-US" sz="1600" dirty="0">
                <a:solidFill>
                  <a:prstClr val="black"/>
                </a:solidFill>
                <a:latin typeface="Trebuchet MS"/>
              </a:rPr>
              <a:t>e</a:t>
            </a:r>
            <a:r>
              <a:rPr lang="he-IL" sz="1600" dirty="0">
                <a:solidFill>
                  <a:prstClr val="black"/>
                </a:solidFill>
                <a:latin typeface="Trebuchet MS"/>
                <a:cs typeface="Gisha" panose="020B0502040204020203" pitchFamily="34" charset="-79"/>
              </a:rPr>
              <a:t> יכול להצביע לכל טיפוס בר מניה והשימוש הוא </a:t>
            </a:r>
            <a:r>
              <a:rPr lang="he-IL" sz="1600" b="1" dirty="0">
                <a:solidFill>
                  <a:prstClr val="black"/>
                </a:solidFill>
                <a:latin typeface="Trebuchet MS"/>
                <a:cs typeface="Gisha" panose="020B0502040204020203" pitchFamily="34" charset="-79"/>
              </a:rPr>
              <a:t>אחיד</a:t>
            </a:r>
            <a:r>
              <a:rPr lang="he-IL" sz="1600" dirty="0">
                <a:solidFill>
                  <a:prstClr val="black"/>
                </a:solidFill>
                <a:latin typeface="Trebuchet MS"/>
                <a:cs typeface="Gisha" panose="020B0502040204020203" pitchFamily="34" charset="-79"/>
              </a:rPr>
              <a:t> בלולאה.</a:t>
            </a:r>
          </a:p>
          <a:p>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לאחר מכן, כדי להקל את השימוש המציאו את לולאת </a:t>
            </a:r>
            <a:r>
              <a:rPr lang="en-US" sz="1600" dirty="0" err="1">
                <a:solidFill>
                  <a:prstClr val="black"/>
                </a:solidFill>
                <a:latin typeface="Trebuchet MS"/>
              </a:rPr>
              <a:t>foreach</a:t>
            </a:r>
            <a:endParaRPr lang="he-IL" sz="16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01681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12991954-33E4-4CAA-AE50-2368EFD030AC}" type="slidenum">
              <a:rPr lang="he-IL">
                <a:solidFill>
                  <a:prstClr val="black"/>
                </a:solidFill>
              </a:rPr>
              <a:pPr eaLnBrk="1" hangingPunct="1"/>
              <a:t>265</a:t>
            </a:fld>
            <a:endParaRPr lang="en-US">
              <a:solidFill>
                <a:prstClr val="black"/>
              </a:solidFill>
            </a:endParaRPr>
          </a:p>
        </p:txBody>
      </p:sp>
      <p:sp>
        <p:nvSpPr>
          <p:cNvPr id="8" name="Rectangle 2"/>
          <p:cNvSpPr txBox="1">
            <a:spLocks noChangeArrowheads="1"/>
          </p:cNvSpPr>
          <p:nvPr/>
        </p:nvSpPr>
        <p:spPr bwMode="auto">
          <a:xfrm>
            <a:off x="1799959" y="73153"/>
            <a:ext cx="7728793" cy="723709"/>
          </a:xfrm>
          <a:prstGeom prst="rect">
            <a:avLst/>
          </a:prstGeom>
        </p:spPr>
        <p:txBody>
          <a:bodyPr vert="horz" lIns="45720" tIns="0" rIns="45720" bIns="0" anchor="b" anchorCtr="0">
            <a:normAutofit fontScale="77500" lnSpcReduction="20000"/>
          </a:bodyPr>
          <a:lstStyle>
            <a:defPPr>
              <a:defRPr lang="he-IL"/>
            </a:defPPr>
            <a:lvl1pPr algn="ctr">
              <a:spcBef>
                <a:spcPct val="0"/>
              </a:spcBef>
              <a:buNone/>
              <a:defRPr kumimoji="0" sz="3800" b="1"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lvl2pPr eaLnBrk="0" fontAlgn="base" hangingPunct="0">
              <a:spcBef>
                <a:spcPct val="0"/>
              </a:spcBef>
              <a:spcAft>
                <a:spcPct val="0"/>
              </a:spcAft>
              <a:defRPr sz="3300">
                <a:solidFill>
                  <a:schemeClr val="tx2"/>
                </a:solidFill>
                <a:latin typeface="Arial Black" pitchFamily="34" charset="0"/>
                <a:cs typeface="David" pitchFamily="2" charset="-79"/>
              </a:defRPr>
            </a:lvl2pPr>
            <a:lvl3pPr eaLnBrk="0" fontAlgn="base" hangingPunct="0">
              <a:spcBef>
                <a:spcPct val="0"/>
              </a:spcBef>
              <a:spcAft>
                <a:spcPct val="0"/>
              </a:spcAft>
              <a:defRPr sz="3300">
                <a:solidFill>
                  <a:schemeClr val="tx2"/>
                </a:solidFill>
                <a:latin typeface="Arial Black" pitchFamily="34" charset="0"/>
                <a:cs typeface="David" pitchFamily="2" charset="-79"/>
              </a:defRPr>
            </a:lvl3pPr>
            <a:lvl4pPr eaLnBrk="0" fontAlgn="base" hangingPunct="0">
              <a:spcBef>
                <a:spcPct val="0"/>
              </a:spcBef>
              <a:spcAft>
                <a:spcPct val="0"/>
              </a:spcAft>
              <a:defRPr sz="3300">
                <a:solidFill>
                  <a:schemeClr val="tx2"/>
                </a:solidFill>
                <a:latin typeface="Arial Black" pitchFamily="34" charset="0"/>
                <a:cs typeface="David" pitchFamily="2" charset="-79"/>
              </a:defRPr>
            </a:lvl4pPr>
            <a:lvl5pPr eaLnBrk="0" fontAlgn="base" hangingPunct="0">
              <a:spcBef>
                <a:spcPct val="0"/>
              </a:spcBef>
              <a:spcAft>
                <a:spcPct val="0"/>
              </a:spcAft>
              <a:defRPr sz="3300">
                <a:solidFill>
                  <a:schemeClr val="tx2"/>
                </a:solidFill>
                <a:latin typeface="Arial Black" pitchFamily="34" charset="0"/>
                <a:cs typeface="David" pitchFamily="2" charset="-79"/>
              </a:defRPr>
            </a:lvl5pPr>
            <a:lvl6pPr marL="457200" fontAlgn="base">
              <a:spcBef>
                <a:spcPct val="0"/>
              </a:spcBef>
              <a:spcAft>
                <a:spcPct val="0"/>
              </a:spcAft>
              <a:defRPr sz="3300">
                <a:solidFill>
                  <a:schemeClr val="tx2"/>
                </a:solidFill>
                <a:latin typeface="Arial Black" pitchFamily="34" charset="0"/>
                <a:cs typeface="David" pitchFamily="2" charset="-79"/>
              </a:defRPr>
            </a:lvl6pPr>
            <a:lvl7pPr marL="914400" fontAlgn="base">
              <a:spcBef>
                <a:spcPct val="0"/>
              </a:spcBef>
              <a:spcAft>
                <a:spcPct val="0"/>
              </a:spcAft>
              <a:defRPr sz="3300">
                <a:solidFill>
                  <a:schemeClr val="tx2"/>
                </a:solidFill>
                <a:latin typeface="Arial Black" pitchFamily="34" charset="0"/>
                <a:cs typeface="David" pitchFamily="2" charset="-79"/>
              </a:defRPr>
            </a:lvl7pPr>
            <a:lvl8pPr marL="1371600" fontAlgn="base">
              <a:spcBef>
                <a:spcPct val="0"/>
              </a:spcBef>
              <a:spcAft>
                <a:spcPct val="0"/>
              </a:spcAft>
              <a:defRPr sz="3300">
                <a:solidFill>
                  <a:schemeClr val="tx2"/>
                </a:solidFill>
                <a:latin typeface="Arial Black" pitchFamily="34" charset="0"/>
                <a:cs typeface="David" pitchFamily="2" charset="-79"/>
              </a:defRPr>
            </a:lvl8pPr>
            <a:lvl9pPr marL="1828800" fontAlgn="base">
              <a:spcBef>
                <a:spcPct val="0"/>
              </a:spcBef>
              <a:spcAft>
                <a:spcPct val="0"/>
              </a:spcAft>
              <a:defRPr sz="3300">
                <a:solidFill>
                  <a:schemeClr val="tx2"/>
                </a:solidFill>
                <a:latin typeface="Arial Black" pitchFamily="34" charset="0"/>
                <a:cs typeface="David" pitchFamily="2" charset="-79"/>
              </a:defRPr>
            </a:lvl9pPr>
          </a:lstStyle>
          <a:p>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סיכום ביניים - איך עושים </a:t>
            </a:r>
            <a:r>
              <a:rPr lang="he-IL"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איטרציה</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על אוסף?</a:t>
            </a:r>
            <a:endPar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11" name="Rectangle 3"/>
          <p:cNvSpPr txBox="1">
            <a:spLocks noChangeArrowheads="1"/>
          </p:cNvSpPr>
          <p:nvPr/>
        </p:nvSpPr>
        <p:spPr bwMode="auto">
          <a:xfrm>
            <a:off x="2024366" y="901990"/>
            <a:ext cx="7279977" cy="5549131"/>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r" rtl="1" eaLnBrk="0" fontAlgn="base" hangingPunct="0">
              <a:spcBef>
                <a:spcPct val="20000"/>
              </a:spcBef>
              <a:spcAft>
                <a:spcPct val="0"/>
              </a:spcAft>
              <a:buClr>
                <a:schemeClr val="bg2"/>
              </a:buClr>
              <a:buSzPct val="70000"/>
              <a:buFont typeface="Wingdings" pitchFamily="2" charset="2"/>
              <a:buChar char="l"/>
              <a:defRPr sz="3100">
                <a:solidFill>
                  <a:schemeClr val="tx1"/>
                </a:solidFill>
                <a:latin typeface="+mn-lt"/>
                <a:ea typeface="+mn-ea"/>
                <a:cs typeface="+mn-cs"/>
              </a:defRPr>
            </a:lvl1pPr>
            <a:lvl2pPr marL="742950" indent="-285750" algn="r" rtl="1" eaLnBrk="0" fontAlgn="base" hangingPunct="0">
              <a:spcBef>
                <a:spcPct val="20000"/>
              </a:spcBef>
              <a:spcAft>
                <a:spcPct val="0"/>
              </a:spcAft>
              <a:buClr>
                <a:schemeClr val="accent1"/>
              </a:buClr>
              <a:buSzPct val="150000"/>
              <a:buChar char="•"/>
              <a:defRPr sz="2600">
                <a:solidFill>
                  <a:schemeClr val="tx1"/>
                </a:solidFill>
                <a:latin typeface="+mn-lt"/>
                <a:cs typeface="+mn-cs"/>
              </a:defRPr>
            </a:lvl2pPr>
            <a:lvl3pPr marL="1143000" indent="-228600" algn="r" rtl="1" eaLnBrk="0" fontAlgn="base" hangingPunct="0">
              <a:spcBef>
                <a:spcPct val="20000"/>
              </a:spcBef>
              <a:spcAft>
                <a:spcPct val="0"/>
              </a:spcAft>
              <a:buClr>
                <a:schemeClr val="tx1"/>
              </a:buClr>
              <a:buSzPct val="150000"/>
              <a:buChar char="•"/>
              <a:defRPr sz="2200">
                <a:solidFill>
                  <a:schemeClr val="tx1"/>
                </a:solidFill>
                <a:latin typeface="+mn-lt"/>
                <a:cs typeface="+mn-cs"/>
              </a:defRPr>
            </a:lvl3pPr>
            <a:lvl4pPr marL="1600200" indent="-228600" algn="r" rtl="1" eaLnBrk="0" fontAlgn="base" hangingPunct="0">
              <a:spcBef>
                <a:spcPct val="20000"/>
              </a:spcBef>
              <a:spcAft>
                <a:spcPct val="0"/>
              </a:spcAft>
              <a:buClr>
                <a:schemeClr val="tx2"/>
              </a:buClr>
              <a:buSzPct val="150000"/>
              <a:buChar char="•"/>
              <a:defRPr sz="2000">
                <a:solidFill>
                  <a:schemeClr val="tx1"/>
                </a:solidFill>
                <a:latin typeface="+mn-lt"/>
                <a:cs typeface="+mn-cs"/>
              </a:defRPr>
            </a:lvl4pPr>
            <a:lvl5pPr marL="2057400" indent="-228600" algn="r" rtl="1" eaLnBrk="0" fontAlgn="base" hangingPunct="0">
              <a:spcBef>
                <a:spcPct val="20000"/>
              </a:spcBef>
              <a:spcAft>
                <a:spcPct val="0"/>
              </a:spcAft>
              <a:buClr>
                <a:schemeClr val="folHlink"/>
              </a:buClr>
              <a:buSzPct val="150000"/>
              <a:buChar char="•"/>
              <a:defRPr sz="2000">
                <a:solidFill>
                  <a:schemeClr val="tx1"/>
                </a:solidFill>
                <a:latin typeface="+mn-lt"/>
                <a:cs typeface="+mn-cs"/>
              </a:defRPr>
            </a:lvl5pPr>
            <a:lvl6pPr marL="2514600" indent="-228600" algn="r" rtl="1" fontAlgn="base">
              <a:spcBef>
                <a:spcPct val="20000"/>
              </a:spcBef>
              <a:spcAft>
                <a:spcPct val="0"/>
              </a:spcAft>
              <a:buClr>
                <a:schemeClr val="folHlink"/>
              </a:buClr>
              <a:buSzPct val="150000"/>
              <a:buChar char="•"/>
              <a:defRPr sz="2000">
                <a:solidFill>
                  <a:schemeClr val="tx1"/>
                </a:solidFill>
                <a:latin typeface="+mn-lt"/>
                <a:cs typeface="+mn-cs"/>
              </a:defRPr>
            </a:lvl6pPr>
            <a:lvl7pPr marL="2971800" indent="-228600" algn="r" rtl="1" fontAlgn="base">
              <a:spcBef>
                <a:spcPct val="20000"/>
              </a:spcBef>
              <a:spcAft>
                <a:spcPct val="0"/>
              </a:spcAft>
              <a:buClr>
                <a:schemeClr val="folHlink"/>
              </a:buClr>
              <a:buSzPct val="150000"/>
              <a:buChar char="•"/>
              <a:defRPr sz="2000">
                <a:solidFill>
                  <a:schemeClr val="tx1"/>
                </a:solidFill>
                <a:latin typeface="+mn-lt"/>
                <a:cs typeface="+mn-cs"/>
              </a:defRPr>
            </a:lvl7pPr>
            <a:lvl8pPr marL="3429000" indent="-228600" algn="r" rtl="1" fontAlgn="base">
              <a:spcBef>
                <a:spcPct val="20000"/>
              </a:spcBef>
              <a:spcAft>
                <a:spcPct val="0"/>
              </a:spcAft>
              <a:buClr>
                <a:schemeClr val="folHlink"/>
              </a:buClr>
              <a:buSzPct val="150000"/>
              <a:buChar char="•"/>
              <a:defRPr sz="2000">
                <a:solidFill>
                  <a:schemeClr val="tx1"/>
                </a:solidFill>
                <a:latin typeface="+mn-lt"/>
                <a:cs typeface="+mn-cs"/>
              </a:defRPr>
            </a:lvl8pPr>
            <a:lvl9pPr marL="3886200" indent="-228600" algn="r" rtl="1" fontAlgn="base">
              <a:spcBef>
                <a:spcPct val="20000"/>
              </a:spcBef>
              <a:spcAft>
                <a:spcPct val="0"/>
              </a:spcAft>
              <a:buClr>
                <a:schemeClr val="folHlink"/>
              </a:buClr>
              <a:buSzPct val="150000"/>
              <a:buChar char="•"/>
              <a:defRPr sz="2000">
                <a:solidFill>
                  <a:schemeClr val="tx1"/>
                </a:solidFill>
                <a:latin typeface="+mn-lt"/>
                <a:cs typeface="+mn-cs"/>
              </a:defRPr>
            </a:lvl9pPr>
          </a:lstStyle>
          <a:p>
            <a:pPr marL="0" indent="0" eaLnBrk="1" hangingPunct="1">
              <a:spcBef>
                <a:spcPts val="600"/>
              </a:spcBef>
              <a:buClr>
                <a:srgbClr val="B13F9A"/>
              </a:buClr>
              <a:buSzPct val="73000"/>
              <a:buNone/>
            </a:pPr>
            <a:r>
              <a:rPr lang="he-IL" sz="2000" b="1" dirty="0">
                <a:solidFill>
                  <a:prstClr val="black"/>
                </a:solidFill>
                <a:latin typeface="Trebuchet MS"/>
                <a:cs typeface="Gisha" panose="020B0502040204020203" pitchFamily="34" charset="-79"/>
              </a:rPr>
              <a:t>או שנשתמש בלולאת </a:t>
            </a:r>
            <a:r>
              <a:rPr lang="en-US" sz="2000" b="1" dirty="0">
                <a:solidFill>
                  <a:prstClr val="black"/>
                </a:solidFill>
                <a:latin typeface="Trebuchet MS"/>
              </a:rPr>
              <a:t>while</a:t>
            </a:r>
            <a:r>
              <a:rPr lang="he-IL" sz="2000" b="1" dirty="0">
                <a:solidFill>
                  <a:prstClr val="black"/>
                </a:solidFill>
                <a:latin typeface="Trebuchet MS"/>
                <a:cs typeface="Gisha" panose="020B0502040204020203" pitchFamily="34" charset="-79"/>
              </a:rPr>
              <a:t>:</a:t>
            </a:r>
          </a:p>
          <a:p>
            <a:pPr marL="0" indent="0" eaLnBrk="1" hangingPunct="1">
              <a:spcBef>
                <a:spcPts val="600"/>
              </a:spcBef>
              <a:buClr>
                <a:srgbClr val="B13F9A"/>
              </a:buClr>
              <a:buSzPct val="73000"/>
              <a:buNone/>
            </a:pPr>
            <a:endParaRPr lang="he-IL" sz="2000" b="1" dirty="0">
              <a:solidFill>
                <a:prstClr val="black"/>
              </a:solidFill>
              <a:latin typeface="Trebuchet MS"/>
              <a:cs typeface="Gisha" panose="020B0502040204020203" pitchFamily="34" charset="-79"/>
            </a:endParaRPr>
          </a:p>
          <a:p>
            <a:pPr marL="0" indent="0" algn="l" rtl="0" eaLnBrk="1" hangingPunct="1">
              <a:buClr>
                <a:prstClr val="black"/>
              </a:buClr>
              <a:buNone/>
            </a:pPr>
            <a:r>
              <a:rPr lang="en-US" sz="2000" kern="0" dirty="0" err="1">
                <a:solidFill>
                  <a:prstClr val="black"/>
                </a:solidFill>
                <a:highlight>
                  <a:srgbClr val="FFFF00"/>
                </a:highlight>
                <a:latin typeface="Consolas" panose="020B0609020204030204" pitchFamily="49" charset="0"/>
              </a:rPr>
              <a:t>IEnumerator</a:t>
            </a:r>
            <a:r>
              <a:rPr lang="en-US" sz="2000"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iter</a:t>
            </a:r>
            <a:r>
              <a:rPr lang="en-US" sz="2000" kern="0" dirty="0">
                <a:solidFill>
                  <a:prstClr val="black"/>
                </a:solidFill>
                <a:latin typeface="Consolas" panose="020B0609020204030204" pitchFamily="49" charset="0"/>
              </a:rPr>
              <a:t> </a:t>
            </a:r>
            <a:r>
              <a:rPr lang="en-US" sz="2000" b="1" kern="0" dirty="0">
                <a:solidFill>
                  <a:prstClr val="black"/>
                </a:solidFill>
                <a:latin typeface="Consolas" panose="020B0609020204030204" pitchFamily="49" charset="0"/>
              </a:rPr>
              <a:t>=</a:t>
            </a:r>
            <a:r>
              <a:rPr lang="en-US" sz="2000"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myCollection.</a:t>
            </a:r>
            <a:r>
              <a:rPr lang="en-US" sz="2000" kern="0" dirty="0" err="1">
                <a:solidFill>
                  <a:prstClr val="black"/>
                </a:solidFill>
                <a:highlight>
                  <a:srgbClr val="FFFF00"/>
                </a:highlight>
                <a:latin typeface="Consolas" panose="020B0609020204030204" pitchFamily="49" charset="0"/>
              </a:rPr>
              <a:t>GetEnumerator</a:t>
            </a:r>
            <a:r>
              <a:rPr lang="en-US" sz="2000" kern="0" dirty="0">
                <a:solidFill>
                  <a:prstClr val="black"/>
                </a:solidFill>
                <a:latin typeface="Consolas" panose="020B0609020204030204" pitchFamily="49" charset="0"/>
              </a:rPr>
              <a:t>();</a:t>
            </a:r>
          </a:p>
          <a:p>
            <a:pPr marL="0" indent="0" algn="l" rtl="0" eaLnBrk="1" hangingPunct="1">
              <a:buClr>
                <a:prstClr val="black"/>
              </a:buClr>
              <a:buNone/>
            </a:pPr>
            <a:endParaRPr lang="en-US" sz="2000" kern="0" dirty="0">
              <a:solidFill>
                <a:prstClr val="black"/>
              </a:solidFill>
              <a:latin typeface="Consolas" panose="020B0609020204030204" pitchFamily="49" charset="0"/>
            </a:endParaRPr>
          </a:p>
          <a:p>
            <a:pPr marL="0" indent="0" algn="l" rtl="0" eaLnBrk="1" hangingPunct="1">
              <a:buClr>
                <a:prstClr val="black"/>
              </a:buClr>
              <a:buNone/>
            </a:pPr>
            <a:r>
              <a:rPr lang="en-US" sz="2000" b="1" kern="0" dirty="0">
                <a:solidFill>
                  <a:prstClr val="black"/>
                </a:solidFill>
                <a:highlight>
                  <a:srgbClr val="FFFF00"/>
                </a:highlight>
                <a:latin typeface="Consolas" panose="020B0609020204030204" pitchFamily="49" charset="0"/>
              </a:rPr>
              <a:t>while</a:t>
            </a:r>
            <a:r>
              <a:rPr lang="en-US" sz="2000"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iter.</a:t>
            </a:r>
            <a:r>
              <a:rPr lang="en-US" sz="2000" kern="0" dirty="0" err="1">
                <a:solidFill>
                  <a:prstClr val="black"/>
                </a:solidFill>
                <a:highlight>
                  <a:srgbClr val="FFFF00"/>
                </a:highlight>
                <a:latin typeface="Consolas" panose="020B0609020204030204" pitchFamily="49" charset="0"/>
              </a:rPr>
              <a:t>MoveNext</a:t>
            </a:r>
            <a:r>
              <a:rPr lang="en-US" sz="2000" kern="0" dirty="0">
                <a:solidFill>
                  <a:prstClr val="black"/>
                </a:solidFill>
                <a:latin typeface="Consolas" panose="020B0609020204030204" pitchFamily="49" charset="0"/>
              </a:rPr>
              <a:t>())</a:t>
            </a:r>
          </a:p>
          <a:p>
            <a:pPr marL="0" indent="0" algn="l" rtl="0" eaLnBrk="1" hangingPunct="1">
              <a:buClr>
                <a:prstClr val="black"/>
              </a:buClr>
              <a:buNone/>
            </a:pPr>
            <a:r>
              <a:rPr lang="en-US" sz="2000" b="1" kern="0" dirty="0">
                <a:solidFill>
                  <a:prstClr val="black"/>
                </a:solidFill>
                <a:latin typeface="Consolas" panose="020B0609020204030204" pitchFamily="49" charset="0"/>
              </a:rPr>
              <a:t>{</a:t>
            </a:r>
          </a:p>
          <a:p>
            <a:pPr marL="0" indent="0" algn="l" rtl="0" eaLnBrk="1" hangingPunct="1">
              <a:buClr>
                <a:prstClr val="black"/>
              </a:buClr>
              <a:buNone/>
            </a:pPr>
            <a:r>
              <a:rPr lang="en-US" sz="2000"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Console.WriteLine</a:t>
            </a:r>
            <a:r>
              <a:rPr lang="en-US" sz="2000" b="1" kern="0" dirty="0">
                <a:solidFill>
                  <a:prstClr val="black"/>
                </a:solidFill>
                <a:latin typeface="Consolas" panose="020B0609020204030204" pitchFamily="49" charset="0"/>
              </a:rPr>
              <a:t>((</a:t>
            </a:r>
            <a:r>
              <a:rPr lang="en-US" sz="2000" kern="0" dirty="0" err="1">
                <a:solidFill>
                  <a:prstClr val="black"/>
                </a:solidFill>
                <a:latin typeface="Consolas" panose="020B0609020204030204" pitchFamily="49" charset="0"/>
              </a:rPr>
              <a:t>MyClass</a:t>
            </a:r>
            <a:r>
              <a:rPr lang="en-US" sz="2000" b="1" kern="0" dirty="0">
                <a:solidFill>
                  <a:prstClr val="black"/>
                </a:solidFill>
                <a:latin typeface="Consolas" panose="020B0609020204030204" pitchFamily="49" charset="0"/>
              </a:rPr>
              <a:t>)</a:t>
            </a:r>
            <a:r>
              <a:rPr lang="en-US" sz="2000" kern="0" dirty="0" err="1">
                <a:solidFill>
                  <a:prstClr val="black"/>
                </a:solidFill>
                <a:latin typeface="Consolas" panose="020B0609020204030204" pitchFamily="49" charset="0"/>
              </a:rPr>
              <a:t>iter.</a:t>
            </a:r>
            <a:r>
              <a:rPr lang="en-US" sz="2000" kern="0" dirty="0" err="1">
                <a:solidFill>
                  <a:prstClr val="black"/>
                </a:solidFill>
                <a:highlight>
                  <a:srgbClr val="FFFF00"/>
                </a:highlight>
                <a:latin typeface="Consolas" panose="020B0609020204030204" pitchFamily="49" charset="0"/>
              </a:rPr>
              <a:t>Current</a:t>
            </a:r>
            <a:r>
              <a:rPr lang="en-US" sz="2000" b="1" kern="0" dirty="0">
                <a:solidFill>
                  <a:prstClr val="black"/>
                </a:solidFill>
                <a:latin typeface="Consolas" panose="020B0609020204030204" pitchFamily="49" charset="0"/>
              </a:rPr>
              <a:t>)</a:t>
            </a:r>
            <a:r>
              <a:rPr lang="en-US" sz="2000" kern="0" dirty="0">
                <a:solidFill>
                  <a:prstClr val="black"/>
                </a:solidFill>
                <a:latin typeface="Consolas" panose="020B0609020204030204" pitchFamily="49" charset="0"/>
              </a:rPr>
              <a:t>;</a:t>
            </a:r>
          </a:p>
          <a:p>
            <a:pPr marL="0" indent="0" algn="l" rtl="0" eaLnBrk="1" hangingPunct="1">
              <a:buClr>
                <a:prstClr val="black"/>
              </a:buClr>
              <a:buNone/>
            </a:pPr>
            <a:r>
              <a:rPr lang="en-US" sz="2000" b="1" kern="0" dirty="0">
                <a:solidFill>
                  <a:prstClr val="black"/>
                </a:solidFill>
                <a:latin typeface="Consolas" panose="020B0609020204030204" pitchFamily="49" charset="0"/>
              </a:rPr>
              <a:t>}</a:t>
            </a:r>
            <a:endParaRPr lang="he-IL" sz="2000" b="1" kern="0" dirty="0">
              <a:solidFill>
                <a:prstClr val="black"/>
              </a:solidFill>
              <a:latin typeface="Consolas" panose="020B0609020204030204" pitchFamily="49" charset="0"/>
              <a:cs typeface="Gisha" panose="020B0502040204020203" pitchFamily="34" charset="-79"/>
            </a:endParaRPr>
          </a:p>
          <a:p>
            <a:pPr marL="274320" indent="-274320" eaLnBrk="1" hangingPunct="1">
              <a:spcBef>
                <a:spcPts val="600"/>
              </a:spcBef>
              <a:buClr>
                <a:srgbClr val="B13F9A"/>
              </a:buClr>
              <a:buSzPct val="73000"/>
              <a:buFont typeface="Wingdings 2"/>
              <a:buChar char=""/>
            </a:pPr>
            <a:r>
              <a:rPr lang="he-IL" sz="2000" b="1" dirty="0">
                <a:solidFill>
                  <a:prstClr val="black"/>
                </a:solidFill>
                <a:latin typeface="Trebuchet MS"/>
                <a:cs typeface="Gisha" panose="020B0502040204020203" pitchFamily="34" charset="-79"/>
              </a:rPr>
              <a:t>או בדרך פשוטה יותר - נשתמש בלולאת </a:t>
            </a:r>
            <a:r>
              <a:rPr lang="en-US" sz="2000" b="1" dirty="0">
                <a:solidFill>
                  <a:prstClr val="black"/>
                </a:solidFill>
                <a:latin typeface="Trebuchet MS"/>
              </a:rPr>
              <a:t>foreach</a:t>
            </a:r>
            <a:r>
              <a:rPr lang="he-IL" sz="2000" b="1" dirty="0">
                <a:solidFill>
                  <a:prstClr val="black"/>
                </a:solidFill>
                <a:latin typeface="Trebuchet MS"/>
                <a:cs typeface="Gisha" panose="020B0502040204020203" pitchFamily="34" charset="-79"/>
              </a:rPr>
              <a:t> שמאחורי הקלעים עושה את מה שלולאת ה </a:t>
            </a:r>
            <a:r>
              <a:rPr lang="en-US" sz="2000" b="1" dirty="0">
                <a:solidFill>
                  <a:prstClr val="black"/>
                </a:solidFill>
                <a:latin typeface="Trebuchet MS"/>
              </a:rPr>
              <a:t>while</a:t>
            </a:r>
            <a:r>
              <a:rPr lang="he-IL" sz="2000" b="1" dirty="0">
                <a:solidFill>
                  <a:prstClr val="black"/>
                </a:solidFill>
                <a:latin typeface="Trebuchet MS"/>
                <a:cs typeface="Gisha" panose="020B0502040204020203" pitchFamily="34" charset="-79"/>
              </a:rPr>
              <a:t> עושה:</a:t>
            </a:r>
          </a:p>
          <a:p>
            <a:pPr marL="0" indent="0" eaLnBrk="1" hangingPunct="1">
              <a:spcBef>
                <a:spcPts val="600"/>
              </a:spcBef>
              <a:buClr>
                <a:srgbClr val="B13F9A"/>
              </a:buClr>
              <a:buSzPct val="73000"/>
              <a:buNone/>
            </a:pPr>
            <a:endParaRPr lang="he-IL" sz="2000" b="1" dirty="0">
              <a:solidFill>
                <a:prstClr val="black"/>
              </a:solidFill>
              <a:latin typeface="Trebuchet MS"/>
              <a:cs typeface="Gisha" panose="020B0502040204020203" pitchFamily="34" charset="-79"/>
            </a:endParaRPr>
          </a:p>
          <a:p>
            <a:pPr marL="0" indent="0" algn="l" rtl="0" eaLnBrk="1" hangingPunct="1">
              <a:buClr>
                <a:prstClr val="black"/>
              </a:buClr>
              <a:buNone/>
            </a:pPr>
            <a:r>
              <a:rPr lang="en-US" sz="2000" b="1" kern="0" dirty="0">
                <a:solidFill>
                  <a:prstClr val="black"/>
                </a:solidFill>
                <a:highlight>
                  <a:srgbClr val="FFFF00"/>
                </a:highlight>
                <a:latin typeface="Consolas" panose="020B0609020204030204" pitchFamily="49" charset="0"/>
              </a:rPr>
              <a:t>foreach</a:t>
            </a:r>
            <a:r>
              <a:rPr lang="en-US" sz="2000" b="1"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MyClass</a:t>
            </a:r>
            <a:r>
              <a:rPr lang="en-US" sz="2000" b="1" kern="0" dirty="0">
                <a:solidFill>
                  <a:prstClr val="black"/>
                </a:solidFill>
                <a:latin typeface="Consolas" panose="020B0609020204030204" pitchFamily="49" charset="0"/>
              </a:rPr>
              <a:t> </a:t>
            </a:r>
            <a:r>
              <a:rPr lang="en-US" sz="2000" kern="0" dirty="0">
                <a:solidFill>
                  <a:prstClr val="black"/>
                </a:solidFill>
                <a:latin typeface="Consolas" panose="020B0609020204030204" pitchFamily="49" charset="0"/>
              </a:rPr>
              <a:t>element</a:t>
            </a:r>
            <a:r>
              <a:rPr lang="en-US" sz="2000" b="1" kern="0" dirty="0">
                <a:solidFill>
                  <a:prstClr val="black"/>
                </a:solidFill>
                <a:latin typeface="Consolas" panose="020B0609020204030204" pitchFamily="49" charset="0"/>
              </a:rPr>
              <a:t> </a:t>
            </a:r>
            <a:r>
              <a:rPr lang="en-US" sz="2000" b="1" kern="0" dirty="0">
                <a:solidFill>
                  <a:prstClr val="black"/>
                </a:solidFill>
                <a:highlight>
                  <a:srgbClr val="FFFF00"/>
                </a:highlight>
                <a:latin typeface="Consolas" panose="020B0609020204030204" pitchFamily="49" charset="0"/>
              </a:rPr>
              <a:t>in</a:t>
            </a:r>
            <a:r>
              <a:rPr lang="en-US" sz="2000" b="1"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myCollection</a:t>
            </a:r>
            <a:r>
              <a:rPr lang="en-US" sz="2000" kern="0" dirty="0">
                <a:solidFill>
                  <a:prstClr val="black"/>
                </a:solidFill>
                <a:latin typeface="Consolas" panose="020B0609020204030204" pitchFamily="49" charset="0"/>
              </a:rPr>
              <a:t>)</a:t>
            </a:r>
          </a:p>
          <a:p>
            <a:pPr marL="0" indent="0" algn="l" rtl="0" eaLnBrk="1" hangingPunct="1">
              <a:buClr>
                <a:prstClr val="black"/>
              </a:buClr>
              <a:buNone/>
            </a:pPr>
            <a:r>
              <a:rPr lang="en-US" sz="2000" b="1" kern="0" dirty="0">
                <a:solidFill>
                  <a:prstClr val="black"/>
                </a:solidFill>
                <a:latin typeface="Consolas" panose="020B0609020204030204" pitchFamily="49" charset="0"/>
              </a:rPr>
              <a:t>{</a:t>
            </a:r>
          </a:p>
          <a:p>
            <a:pPr marL="0" indent="0" algn="l" rtl="0" eaLnBrk="1" hangingPunct="1">
              <a:buClr>
                <a:prstClr val="black"/>
              </a:buClr>
              <a:buNone/>
            </a:pPr>
            <a:r>
              <a:rPr lang="en-US" sz="2000" kern="0" dirty="0">
                <a:solidFill>
                  <a:prstClr val="black"/>
                </a:solidFill>
                <a:latin typeface="Consolas" panose="020B0609020204030204" pitchFamily="49" charset="0"/>
              </a:rPr>
              <a:t>   </a:t>
            </a:r>
            <a:r>
              <a:rPr lang="en-US" sz="2000" kern="0" dirty="0" err="1">
                <a:solidFill>
                  <a:prstClr val="black"/>
                </a:solidFill>
                <a:latin typeface="Consolas" panose="020B0609020204030204" pitchFamily="49" charset="0"/>
              </a:rPr>
              <a:t>Console.WriteLine</a:t>
            </a:r>
            <a:r>
              <a:rPr lang="en-US" sz="2000" b="1" kern="0" dirty="0">
                <a:solidFill>
                  <a:prstClr val="black"/>
                </a:solidFill>
                <a:latin typeface="Consolas" panose="020B0609020204030204" pitchFamily="49" charset="0"/>
              </a:rPr>
              <a:t>(</a:t>
            </a:r>
            <a:r>
              <a:rPr lang="en-US" sz="2000" kern="0" dirty="0">
                <a:solidFill>
                  <a:prstClr val="black"/>
                </a:solidFill>
                <a:latin typeface="Consolas" panose="020B0609020204030204" pitchFamily="49" charset="0"/>
              </a:rPr>
              <a:t>element</a:t>
            </a:r>
            <a:r>
              <a:rPr lang="en-US" sz="2000" b="1" kern="0" dirty="0">
                <a:solidFill>
                  <a:prstClr val="black"/>
                </a:solidFill>
                <a:latin typeface="Consolas" panose="020B0609020204030204" pitchFamily="49" charset="0"/>
              </a:rPr>
              <a:t>)</a:t>
            </a:r>
            <a:r>
              <a:rPr lang="en-US" sz="2000" kern="0" dirty="0">
                <a:solidFill>
                  <a:prstClr val="black"/>
                </a:solidFill>
                <a:latin typeface="Consolas" panose="020B0609020204030204" pitchFamily="49" charset="0"/>
              </a:rPr>
              <a:t>;</a:t>
            </a:r>
          </a:p>
          <a:p>
            <a:pPr marL="0" indent="0" algn="l" rtl="0" eaLnBrk="1" hangingPunct="1">
              <a:buClr>
                <a:prstClr val="black"/>
              </a:buClr>
              <a:buNone/>
            </a:pPr>
            <a:r>
              <a:rPr lang="en-US" sz="2000" b="1" kern="0" dirty="0">
                <a:solidFill>
                  <a:prstClr val="black"/>
                </a:solidFill>
                <a:latin typeface="Consolas" panose="020B0609020204030204" pitchFamily="49" charset="0"/>
              </a:rPr>
              <a:t>}</a:t>
            </a:r>
            <a:endParaRPr lang="he-IL" sz="2000" kern="0" dirty="0">
              <a:solidFill>
                <a:prstClr val="black"/>
              </a:solidFill>
              <a:latin typeface="Consolas" panose="020B0609020204030204" pitchFamily="49" charset="0"/>
              <a:cs typeface="Gisha" panose="020B0502040204020203" pitchFamily="34" charset="-79"/>
            </a:endParaRPr>
          </a:p>
        </p:txBody>
      </p:sp>
    </p:spTree>
    <p:extLst>
      <p:ext uri="{BB962C8B-B14F-4D97-AF65-F5344CB8AC3E}">
        <p14:creationId xmlns:p14="http://schemas.microsoft.com/office/powerpoint/2010/main" val="26802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animEffect transition="in" filter="fade">
                                      <p:cBhvr>
                                        <p:cTn id="20" dur="500"/>
                                        <p:tgtEl>
                                          <p:spTgt spid="11">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animEffect transition="in" filter="fade">
                                      <p:cBhvr>
                                        <p:cTn id="23" dur="500"/>
                                        <p:tgtEl>
                                          <p:spTgt spid="11">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animEffect transition="in" filter="fade">
                                      <p:cBhvr>
                                        <p:cTn id="33" dur="500"/>
                                        <p:tgtEl>
                                          <p:spTgt spid="11">
                                            <p:txEl>
                                              <p:pRg st="8" end="8"/>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fade">
                                      <p:cBhvr>
                                        <p:cTn id="37" dur="500"/>
                                        <p:tgtEl>
                                          <p:spTgt spid="11">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xEl>
                                              <p:pRg st="13" end="13"/>
                                            </p:txEl>
                                          </p:spTgt>
                                        </p:tgtEl>
                                        <p:attrNameLst>
                                          <p:attrName>style.visibility</p:attrName>
                                        </p:attrNameLst>
                                      </p:cBhvr>
                                      <p:to>
                                        <p:strVal val="visible"/>
                                      </p:to>
                                    </p:set>
                                    <p:animEffect transition="in" filter="fade">
                                      <p:cBhvr>
                                        <p:cTn id="40" dur="500"/>
                                        <p:tgtEl>
                                          <p:spTgt spid="11">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626328"/>
          </a:xfrm>
        </p:spPr>
        <p:txBody>
          <a:bodyPr>
            <a:noAutofit/>
          </a:bodyPr>
          <a:lstStyle/>
          <a:p>
            <a:pPr algn="ctr"/>
            <a:r>
              <a:rPr lang="he-IL" sz="4800" cap="none" dirty="0"/>
              <a:t>לולאת </a:t>
            </a:r>
            <a:r>
              <a:rPr lang="en-US" sz="4800" cap="none" dirty="0" err="1"/>
              <a:t>foreach</a:t>
            </a:r>
            <a:endParaRPr lang="he-IL" sz="4800" cap="none" dirty="0"/>
          </a:p>
        </p:txBody>
      </p:sp>
      <p:sp>
        <p:nvSpPr>
          <p:cNvPr id="3" name="מציין מיקום תוכן 2"/>
          <p:cNvSpPr>
            <a:spLocks noGrp="1"/>
          </p:cNvSpPr>
          <p:nvPr>
            <p:ph idx="1"/>
          </p:nvPr>
        </p:nvSpPr>
        <p:spPr>
          <a:xfrm>
            <a:off x="1794620" y="942712"/>
            <a:ext cx="7632848" cy="5719536"/>
          </a:xfrm>
        </p:spPr>
        <p:txBody>
          <a:bodyPr>
            <a:noAutofit/>
          </a:bodyPr>
          <a:lstStyle/>
          <a:p>
            <a:pPr marL="0" indent="0">
              <a:buNone/>
            </a:pPr>
            <a:r>
              <a:rPr lang="he-IL" sz="2400" b="1" dirty="0"/>
              <a:t>לולאה מיוחדת למעבר על </a:t>
            </a:r>
            <a:r>
              <a:rPr lang="he-IL" sz="2400" b="1" dirty="0">
                <a:solidFill>
                  <a:srgbClr val="FF0000"/>
                </a:solidFill>
              </a:rPr>
              <a:t>אוסף</a:t>
            </a:r>
            <a:r>
              <a:rPr lang="he-IL" sz="2400" b="1" dirty="0"/>
              <a:t>, על טיפוס בר מניה.</a:t>
            </a:r>
          </a:p>
          <a:p>
            <a:pPr marL="0" indent="0" algn="l" rtl="0">
              <a:buNone/>
            </a:pPr>
            <a:r>
              <a:rPr lang="en-US" sz="2000" dirty="0"/>
              <a:t>static void Main(string[] </a:t>
            </a:r>
            <a:r>
              <a:rPr lang="en-US" sz="2000" dirty="0" err="1"/>
              <a:t>args</a:t>
            </a:r>
            <a:r>
              <a:rPr lang="en-US" sz="2000" dirty="0"/>
              <a:t>)</a:t>
            </a:r>
          </a:p>
          <a:p>
            <a:pPr marL="0" indent="0" algn="l" rtl="0">
              <a:buNone/>
            </a:pPr>
            <a:r>
              <a:rPr lang="en-US" sz="2000" dirty="0"/>
              <a:t> {    </a:t>
            </a:r>
          </a:p>
          <a:p>
            <a:pPr marL="0" indent="0" algn="l" rtl="0">
              <a:buNone/>
            </a:pPr>
            <a:r>
              <a:rPr lang="en-US" sz="2000" dirty="0"/>
              <a:t>	</a:t>
            </a:r>
            <a:r>
              <a:rPr lang="en-US" sz="2000" dirty="0">
                <a:solidFill>
                  <a:srgbClr val="00B0F0"/>
                </a:solidFill>
              </a:rPr>
              <a:t>int</a:t>
            </a:r>
            <a:r>
              <a:rPr lang="en-US" sz="2000" dirty="0"/>
              <a:t>[] </a:t>
            </a:r>
            <a:r>
              <a:rPr lang="en-US" sz="2000" dirty="0" err="1">
                <a:solidFill>
                  <a:srgbClr val="00B050"/>
                </a:solidFill>
              </a:rPr>
              <a:t>arr</a:t>
            </a:r>
            <a:r>
              <a:rPr lang="en-US" sz="2000" dirty="0">
                <a:solidFill>
                  <a:srgbClr val="00B050"/>
                </a:solidFill>
              </a:rPr>
              <a:t> </a:t>
            </a:r>
            <a:r>
              <a:rPr lang="en-US" sz="2000" dirty="0"/>
              <a:t>= new int[] { 2, 34, 56, 7 };</a:t>
            </a:r>
          </a:p>
          <a:p>
            <a:pPr marL="0" indent="0" algn="l" rtl="0">
              <a:buNone/>
            </a:pPr>
            <a:r>
              <a:rPr lang="en-US" sz="2000" dirty="0"/>
              <a:t>	for (</a:t>
            </a:r>
            <a:r>
              <a:rPr lang="en-US" sz="2000" dirty="0">
                <a:solidFill>
                  <a:srgbClr val="00B0F0"/>
                </a:solidFill>
              </a:rPr>
              <a:t>int</a:t>
            </a:r>
            <a:r>
              <a:rPr lang="en-US" sz="2000" dirty="0"/>
              <a:t> </a:t>
            </a:r>
            <a:r>
              <a:rPr lang="en-US" sz="2000" dirty="0" err="1"/>
              <a:t>i</a:t>
            </a:r>
            <a:r>
              <a:rPr lang="en-US" sz="2000" dirty="0"/>
              <a:t> = 0; </a:t>
            </a:r>
            <a:r>
              <a:rPr lang="en-US" sz="2000" dirty="0" err="1"/>
              <a:t>i</a:t>
            </a:r>
            <a:r>
              <a:rPr lang="en-US" sz="2000" dirty="0"/>
              <a:t> &lt; </a:t>
            </a:r>
            <a:r>
              <a:rPr lang="en-US" sz="2000" b="1" dirty="0" err="1">
                <a:solidFill>
                  <a:srgbClr val="00B050"/>
                </a:solidFill>
              </a:rPr>
              <a:t>arr</a:t>
            </a:r>
            <a:r>
              <a:rPr lang="en-US" sz="2000" b="1" dirty="0" err="1"/>
              <a:t>.Length</a:t>
            </a:r>
            <a:r>
              <a:rPr lang="en-US" sz="2000" dirty="0"/>
              <a:t>; </a:t>
            </a:r>
            <a:r>
              <a:rPr lang="en-US" sz="2000" dirty="0" err="1"/>
              <a:t>i</a:t>
            </a:r>
            <a:r>
              <a:rPr lang="en-US" sz="2000" dirty="0"/>
              <a:t>++) </a:t>
            </a:r>
          </a:p>
          <a:p>
            <a:pPr marL="0" indent="0" algn="l" rtl="0">
              <a:buNone/>
            </a:pPr>
            <a:r>
              <a:rPr lang="en-US" sz="2000" dirty="0"/>
              <a:t>		{</a:t>
            </a:r>
            <a:r>
              <a:rPr lang="en-US" sz="2000" dirty="0" err="1"/>
              <a:t>Console.WriteLine</a:t>
            </a:r>
            <a:r>
              <a:rPr lang="en-US" sz="2000" dirty="0"/>
              <a:t>(</a:t>
            </a:r>
            <a:r>
              <a:rPr lang="en-US" sz="2000" b="1" dirty="0" err="1">
                <a:solidFill>
                  <a:srgbClr val="00B050"/>
                </a:solidFill>
              </a:rPr>
              <a:t>arr</a:t>
            </a:r>
            <a:r>
              <a:rPr lang="en-US" sz="2000" b="1" dirty="0"/>
              <a:t>[</a:t>
            </a:r>
            <a:r>
              <a:rPr lang="en-US" sz="2000" b="1" dirty="0" err="1"/>
              <a:t>i</a:t>
            </a:r>
            <a:r>
              <a:rPr lang="en-US" sz="2000" b="1" dirty="0"/>
              <a:t>]</a:t>
            </a:r>
            <a:r>
              <a:rPr lang="en-US" sz="2000" dirty="0"/>
              <a:t>);} </a:t>
            </a:r>
          </a:p>
          <a:p>
            <a:pPr marL="0" indent="0" algn="l" rtl="0">
              <a:buNone/>
            </a:pPr>
            <a:r>
              <a:rPr lang="en-US" sz="2000" dirty="0"/>
              <a:t>} </a:t>
            </a:r>
            <a:endParaRPr lang="he-IL" sz="2000" dirty="0"/>
          </a:p>
          <a:p>
            <a:pPr marL="0" indent="0">
              <a:buNone/>
            </a:pPr>
            <a:r>
              <a:rPr lang="he-IL" sz="2400" b="1" dirty="0"/>
              <a:t>שקול ל:</a:t>
            </a:r>
          </a:p>
          <a:p>
            <a:pPr marL="0" indent="0" algn="l" rtl="0">
              <a:buNone/>
            </a:pPr>
            <a:r>
              <a:rPr lang="en-US" sz="2000" dirty="0"/>
              <a:t>static void Main(string[] </a:t>
            </a:r>
            <a:r>
              <a:rPr lang="en-US" sz="2000" dirty="0" err="1"/>
              <a:t>args</a:t>
            </a:r>
            <a:r>
              <a:rPr lang="en-US" sz="2000" dirty="0"/>
              <a:t>)</a:t>
            </a:r>
          </a:p>
          <a:p>
            <a:pPr marL="0" indent="0" algn="l" rtl="0">
              <a:buNone/>
            </a:pPr>
            <a:r>
              <a:rPr lang="en-US" sz="2000" dirty="0"/>
              <a:t> {     </a:t>
            </a:r>
          </a:p>
          <a:p>
            <a:pPr marL="0" indent="0" algn="l" rtl="0">
              <a:buNone/>
            </a:pPr>
            <a:r>
              <a:rPr lang="en-US" sz="2000" dirty="0"/>
              <a:t>	</a:t>
            </a:r>
            <a:r>
              <a:rPr lang="en-US" sz="2000" dirty="0">
                <a:solidFill>
                  <a:srgbClr val="00B0F0"/>
                </a:solidFill>
              </a:rPr>
              <a:t>int</a:t>
            </a:r>
            <a:r>
              <a:rPr lang="en-US" sz="2000" dirty="0"/>
              <a:t>[] </a:t>
            </a:r>
            <a:r>
              <a:rPr lang="en-US" sz="2000" dirty="0" err="1">
                <a:solidFill>
                  <a:srgbClr val="00B050"/>
                </a:solidFill>
              </a:rPr>
              <a:t>arr</a:t>
            </a:r>
            <a:r>
              <a:rPr lang="en-US" sz="2000" dirty="0">
                <a:solidFill>
                  <a:srgbClr val="00B050"/>
                </a:solidFill>
              </a:rPr>
              <a:t> </a:t>
            </a:r>
            <a:r>
              <a:rPr lang="en-US" sz="2000" dirty="0"/>
              <a:t>= new int[] { 2, 34, 56, 7 };</a:t>
            </a:r>
          </a:p>
          <a:p>
            <a:pPr marL="0" indent="0" algn="l" rtl="0">
              <a:buNone/>
            </a:pPr>
            <a:r>
              <a:rPr lang="en-US" sz="2000" dirty="0">
                <a:solidFill>
                  <a:srgbClr val="FF0000"/>
                </a:solidFill>
              </a:rPr>
              <a:t>	</a:t>
            </a:r>
            <a:r>
              <a:rPr lang="en-US" sz="2000" dirty="0" err="1">
                <a:solidFill>
                  <a:srgbClr val="FF0000"/>
                </a:solidFill>
              </a:rPr>
              <a:t>foreach</a:t>
            </a:r>
            <a:r>
              <a:rPr lang="en-US" sz="2000" dirty="0">
                <a:solidFill>
                  <a:srgbClr val="FF0000"/>
                </a:solidFill>
              </a:rPr>
              <a:t> </a:t>
            </a:r>
            <a:r>
              <a:rPr lang="en-US" sz="2000" dirty="0"/>
              <a:t>(</a:t>
            </a:r>
            <a:r>
              <a:rPr lang="en-US" sz="2000" dirty="0" err="1">
                <a:solidFill>
                  <a:srgbClr val="00B0F0"/>
                </a:solidFill>
              </a:rPr>
              <a:t>int</a:t>
            </a:r>
            <a:r>
              <a:rPr lang="en-US" sz="2000" dirty="0"/>
              <a:t> item </a:t>
            </a:r>
            <a:r>
              <a:rPr lang="en-US" sz="2000" dirty="0">
                <a:solidFill>
                  <a:srgbClr val="FF0000"/>
                </a:solidFill>
              </a:rPr>
              <a:t>in</a:t>
            </a:r>
            <a:r>
              <a:rPr lang="en-US" sz="2000" dirty="0"/>
              <a:t> </a:t>
            </a:r>
            <a:r>
              <a:rPr lang="en-US" sz="2000" dirty="0" err="1">
                <a:solidFill>
                  <a:srgbClr val="00B050"/>
                </a:solidFill>
              </a:rPr>
              <a:t>arr</a:t>
            </a:r>
            <a:r>
              <a:rPr lang="en-US" sz="2000" dirty="0"/>
              <a:t>) </a:t>
            </a:r>
          </a:p>
          <a:p>
            <a:pPr marL="0" indent="0" algn="l" rtl="0">
              <a:buNone/>
            </a:pPr>
            <a:r>
              <a:rPr lang="en-US" sz="2000" dirty="0"/>
              <a:t>		{</a:t>
            </a:r>
            <a:r>
              <a:rPr lang="en-US" sz="2000" dirty="0" err="1"/>
              <a:t>Console.WriteLine</a:t>
            </a:r>
            <a:r>
              <a:rPr lang="en-US" sz="2000" dirty="0"/>
              <a:t>(item); } </a:t>
            </a:r>
          </a:p>
          <a:p>
            <a:pPr marL="0" indent="0" algn="l" rtl="0">
              <a:buNone/>
            </a:pPr>
            <a:r>
              <a:rPr lang="en-US" sz="2000" dirty="0"/>
              <a:t>} </a:t>
            </a:r>
            <a:endParaRPr lang="he-IL" sz="20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266</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4A6CF076-F225-463D-B2D7-EE77AB865FC8}"/>
              </a:ext>
            </a:extLst>
          </p:cNvPr>
          <p:cNvSpPr/>
          <p:nvPr/>
        </p:nvSpPr>
        <p:spPr bwMode="auto">
          <a:xfrm>
            <a:off x="7536160" y="4837360"/>
            <a:ext cx="3005236" cy="1583152"/>
          </a:xfrm>
          <a:prstGeom prst="wedgeRoundRectCallout">
            <a:avLst>
              <a:gd name="adj1" fmla="val -63323"/>
              <a:gd name="adj2" fmla="val 30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400" b="1" dirty="0">
                <a:solidFill>
                  <a:prstClr val="black"/>
                </a:solidFill>
                <a:latin typeface="Trebuchet MS"/>
                <a:cs typeface="Gisha" panose="020B0502040204020203" pitchFamily="34" charset="-79"/>
              </a:rPr>
              <a:t>מגבלות:</a:t>
            </a:r>
          </a:p>
          <a:p>
            <a:r>
              <a:rPr lang="he-IL" sz="1400" dirty="0">
                <a:solidFill>
                  <a:prstClr val="black"/>
                </a:solidFill>
                <a:latin typeface="Trebuchet MS"/>
                <a:cs typeface="Gisha" panose="020B0502040204020203" pitchFamily="34" charset="-79"/>
              </a:rPr>
              <a:t>במהלך הרצת </a:t>
            </a:r>
            <a:r>
              <a:rPr lang="en-US" sz="1400" dirty="0">
                <a:solidFill>
                  <a:prstClr val="black"/>
                </a:solidFill>
                <a:latin typeface="Trebuchet MS"/>
              </a:rPr>
              <a:t>foreach</a:t>
            </a:r>
            <a:r>
              <a:rPr lang="he-IL" sz="1400" dirty="0">
                <a:solidFill>
                  <a:prstClr val="black"/>
                </a:solidFill>
                <a:latin typeface="Trebuchet MS"/>
                <a:cs typeface="Gisha" panose="020B0502040204020203" pitchFamily="34" charset="-79"/>
              </a:rPr>
              <a:t>:</a:t>
            </a: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לא ניתן לשנות את הנתון (</a:t>
            </a:r>
            <a:r>
              <a:rPr lang="en-US" sz="1400" dirty="0">
                <a:solidFill>
                  <a:prstClr val="black"/>
                </a:solidFill>
                <a:latin typeface="Trebuchet MS"/>
              </a:rPr>
              <a:t>item</a:t>
            </a:r>
            <a:r>
              <a:rPr lang="he-IL" sz="1400" dirty="0">
                <a:solidFill>
                  <a:prstClr val="black"/>
                </a:solidFill>
                <a:latin typeface="Trebuchet MS"/>
                <a:cs typeface="Gisha" panose="020B0502040204020203" pitchFamily="34" charset="-79"/>
              </a:rPr>
              <a:t>)</a:t>
            </a: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ניתן לשנות את כל האוסף, אבל עלול לעשות שגיאת זמן ריצה</a:t>
            </a:r>
          </a:p>
        </p:txBody>
      </p:sp>
    </p:spTree>
    <p:extLst>
      <p:ext uri="{BB962C8B-B14F-4D97-AF65-F5344CB8AC3E}">
        <p14:creationId xmlns:p14="http://schemas.microsoft.com/office/powerpoint/2010/main" val="26012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78649"/>
            <a:ext cx="7239000" cy="697459"/>
          </a:xfrm>
        </p:spPr>
        <p:txBody>
          <a:bodyPr>
            <a:normAutofit/>
          </a:bodyPr>
          <a:lstStyle/>
          <a:p>
            <a:pPr algn="ctr"/>
            <a:r>
              <a:rPr lang="en-US" sz="4400" cap="none" dirty="0"/>
              <a:t>yield return</a:t>
            </a:r>
            <a:endParaRPr lang="he-IL" sz="4400" cap="none" dirty="0"/>
          </a:p>
        </p:txBody>
      </p:sp>
      <p:sp>
        <p:nvSpPr>
          <p:cNvPr id="3" name="מציין מיקום תוכן 2"/>
          <p:cNvSpPr>
            <a:spLocks noGrp="1"/>
          </p:cNvSpPr>
          <p:nvPr>
            <p:ph idx="1"/>
          </p:nvPr>
        </p:nvSpPr>
        <p:spPr>
          <a:xfrm>
            <a:off x="1983092" y="1026642"/>
            <a:ext cx="7399920" cy="4562599"/>
          </a:xfrm>
          <a:noFill/>
          <a:ln>
            <a:noFill/>
          </a:ln>
        </p:spPr>
        <p:style>
          <a:lnRef idx="0">
            <a:scrgbClr r="0" g="0" b="0"/>
          </a:lnRef>
          <a:fillRef idx="0">
            <a:scrgbClr r="0" g="0" b="0"/>
          </a:fillRef>
          <a:effectRef idx="0">
            <a:scrgbClr r="0" g="0" b="0"/>
          </a:effectRef>
          <a:fontRef idx="minor">
            <a:schemeClr val="dk1"/>
          </a:fontRef>
        </p:style>
        <p:txBody>
          <a:bodyPr>
            <a:noAutofit/>
          </a:bodyPr>
          <a:lstStyle/>
          <a:p>
            <a:r>
              <a:rPr lang="he-IL" sz="2000" dirty="0"/>
              <a:t>לולאת </a:t>
            </a:r>
            <a:r>
              <a:rPr lang="en-US" sz="2000" dirty="0"/>
              <a:t>foreach</a:t>
            </a:r>
            <a:r>
              <a:rPr lang="he-IL" sz="2000" dirty="0"/>
              <a:t> שראינו בשקף הקודם </a:t>
            </a:r>
            <a:r>
              <a:rPr lang="he-IL" sz="2000" b="1" dirty="0"/>
              <a:t>פעלה על אוסף בר מניה </a:t>
            </a:r>
            <a:r>
              <a:rPr lang="he-IL" sz="2000" b="1" dirty="0">
                <a:solidFill>
                  <a:srgbClr val="FF0000"/>
                </a:solidFill>
              </a:rPr>
              <a:t>שכבר כל הפריטים בו קיימים</a:t>
            </a:r>
            <a:r>
              <a:rPr lang="he-IL" sz="2000" b="1" dirty="0"/>
              <a:t>.</a:t>
            </a:r>
          </a:p>
          <a:p>
            <a:r>
              <a:rPr lang="he-IL" sz="2000" b="1" dirty="0"/>
              <a:t>הפקודה </a:t>
            </a:r>
            <a:r>
              <a:rPr lang="en-US" sz="2000" b="1" dirty="0"/>
              <a:t>return</a:t>
            </a:r>
            <a:r>
              <a:rPr lang="he-IL" sz="2000" b="1" dirty="0"/>
              <a:t> </a:t>
            </a:r>
            <a:r>
              <a:rPr lang="en-US" sz="2000" b="1" dirty="0"/>
              <a:t>yield</a:t>
            </a:r>
            <a:r>
              <a:rPr lang="he-IL" sz="2000" dirty="0"/>
              <a:t> מאפשרת ללולאת </a:t>
            </a:r>
            <a:r>
              <a:rPr lang="en-US" sz="2000" dirty="0"/>
              <a:t>foreach</a:t>
            </a:r>
            <a:r>
              <a:rPr lang="he-IL" sz="2000" dirty="0"/>
              <a:t> לפעול גם על </a:t>
            </a:r>
            <a:r>
              <a:rPr lang="he-IL" sz="2000" b="1" dirty="0"/>
              <a:t>אוסף </a:t>
            </a:r>
            <a:r>
              <a:rPr lang="he-IL" sz="2000" b="1" dirty="0">
                <a:solidFill>
                  <a:srgbClr val="FF0000"/>
                </a:solidFill>
              </a:rPr>
              <a:t>שהפריטים בו נוצרים תוך כדי </a:t>
            </a:r>
            <a:r>
              <a:rPr lang="he-IL" sz="2000" b="1" dirty="0"/>
              <a:t>הרצת מתודה שמחזירה טיפוס בר מניה. </a:t>
            </a:r>
          </a:p>
          <a:p>
            <a:r>
              <a:rPr lang="he-IL" sz="2000" dirty="0"/>
              <a:t>הפקודה </a:t>
            </a:r>
            <a:r>
              <a:rPr lang="en-US" sz="2000" dirty="0"/>
              <a:t>return</a:t>
            </a:r>
            <a:r>
              <a:rPr lang="he-IL" sz="2000" dirty="0"/>
              <a:t> </a:t>
            </a:r>
            <a:r>
              <a:rPr lang="en-US" sz="2000" dirty="0"/>
              <a:t>yield</a:t>
            </a:r>
            <a:r>
              <a:rPr lang="he-IL" sz="2000" dirty="0"/>
              <a:t> </a:t>
            </a:r>
            <a:r>
              <a:rPr lang="he-IL" sz="2000" b="1" dirty="0"/>
              <a:t>תייצר בכל הפעלה עצם אחד לאוסף</a:t>
            </a:r>
            <a:r>
              <a:rPr lang="he-IL" sz="2000" dirty="0"/>
              <a:t>.</a:t>
            </a:r>
          </a:p>
          <a:p>
            <a:r>
              <a:rPr lang="he-IL" sz="2000" dirty="0"/>
              <a:t>ההצהרה </a:t>
            </a:r>
            <a:r>
              <a:rPr lang="en-US" sz="2000" dirty="0"/>
              <a:t>yield</a:t>
            </a:r>
            <a:r>
              <a:rPr lang="he-IL" sz="2000" dirty="0"/>
              <a:t> "מודיעה" כי אנחנו עושים שימוש </a:t>
            </a:r>
            <a:r>
              <a:rPr lang="he-IL" sz="2000" dirty="0" err="1"/>
              <a:t>באיטרטור</a:t>
            </a:r>
            <a:r>
              <a:rPr lang="he-IL" sz="2000" dirty="0"/>
              <a:t> </a:t>
            </a:r>
            <a:r>
              <a:rPr lang="he-IL" sz="2000" dirty="0" err="1"/>
              <a:t>שיסוג</a:t>
            </a:r>
            <a:r>
              <a:rPr lang="he-IL" sz="2000" dirty="0"/>
              <a:t> בחזרה. כלומר בכל הפעלה – האיטרטור יועבר למקום הבא באוסף. ויחזור למי שהפעיל אותו.</a:t>
            </a:r>
          </a:p>
          <a:p>
            <a:r>
              <a:rPr lang="he-IL" sz="2000" dirty="0"/>
              <a:t>בעצם בכל איטרציה של </a:t>
            </a:r>
            <a:r>
              <a:rPr lang="en-US" sz="2000" dirty="0" err="1"/>
              <a:t>foreach</a:t>
            </a:r>
            <a:r>
              <a:rPr lang="he-IL" sz="2000" dirty="0"/>
              <a:t>, יוחזר ערך אחר מהאוסף לפי רשימה מוגדרת, וכאילו יעשה </a:t>
            </a:r>
            <a:r>
              <a:rPr lang="en-US" sz="2000" dirty="0"/>
              <a:t>pause</a:t>
            </a:r>
            <a:r>
              <a:rPr lang="he-IL" sz="2000" dirty="0"/>
              <a:t> אחרי כל </a:t>
            </a:r>
            <a:r>
              <a:rPr lang="en-US" sz="2000" dirty="0"/>
              <a:t>return</a:t>
            </a:r>
            <a:r>
              <a:rPr lang="he-IL" sz="2000" dirty="0"/>
              <a:t>.</a:t>
            </a:r>
          </a:p>
          <a:p>
            <a:r>
              <a:rPr lang="he-IL" sz="2000" dirty="0"/>
              <a:t>פירוש המילה </a:t>
            </a:r>
            <a:r>
              <a:rPr lang="en-US" sz="2000" dirty="0"/>
              <a:t>yield</a:t>
            </a:r>
            <a:r>
              <a:rPr lang="he-IL" sz="2000" dirty="0"/>
              <a:t> באנגלית: נסוג, נכנע, ויתר. כביכול אחרי כל החזרת מופע מהאוסף, נסוגים וחוזרים למי שהפעיל את הבקשה.</a:t>
            </a:r>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267</a:t>
            </a:fld>
            <a:endParaRPr lang="he-IL">
              <a:solidFill>
                <a:srgbClr val="B13F9A"/>
              </a:solidFill>
              <a:latin typeface="Trebuchet MS"/>
              <a:cs typeface="Gisha" panose="020B0502040204020203" pitchFamily="34" charset="-79"/>
            </a:endParaRPr>
          </a:p>
        </p:txBody>
      </p:sp>
      <p:sp>
        <p:nvSpPr>
          <p:cNvPr id="6" name="הסבר מלבני מעוגל 17">
            <a:extLst>
              <a:ext uri="{FF2B5EF4-FFF2-40B4-BE49-F238E27FC236}">
                <a16:creationId xmlns:a16="http://schemas.microsoft.com/office/drawing/2014/main" id="{02809470-15A6-477B-B3DC-D5D176D800B9}"/>
              </a:ext>
            </a:extLst>
          </p:cNvPr>
          <p:cNvSpPr/>
          <p:nvPr/>
        </p:nvSpPr>
        <p:spPr bwMode="auto">
          <a:xfrm>
            <a:off x="2080320" y="5692200"/>
            <a:ext cx="2952328" cy="891412"/>
          </a:xfrm>
          <a:prstGeom prst="wedgeRoundRectCallout">
            <a:avLst>
              <a:gd name="adj1" fmla="val 82364"/>
              <a:gd name="adj2" fmla="val -5414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למה זה טוב?</a:t>
            </a:r>
          </a:p>
          <a:p>
            <a:r>
              <a:rPr lang="he-IL" sz="1400" b="1" dirty="0">
                <a:solidFill>
                  <a:prstClr val="black"/>
                </a:solidFill>
                <a:latin typeface="Trebuchet MS"/>
                <a:cs typeface="Gisha" panose="020B0502040204020203" pitchFamily="34" charset="-79"/>
              </a:rPr>
              <a:t>מה התועלת</a:t>
            </a:r>
            <a:r>
              <a:rPr lang="en-US" sz="1400" b="1" dirty="0">
                <a:solidFill>
                  <a:prstClr val="black"/>
                </a:solidFill>
                <a:latin typeface="Trebuchet MS"/>
              </a:rPr>
              <a:t> </a:t>
            </a:r>
            <a:r>
              <a:rPr lang="he-IL" sz="1400" b="1" dirty="0">
                <a:solidFill>
                  <a:prstClr val="black"/>
                </a:solidFill>
                <a:latin typeface="Trebuchet MS"/>
                <a:cs typeface="Gisha" panose="020B0502040204020203" pitchFamily="34" charset="-79"/>
              </a:rPr>
              <a:t>של </a:t>
            </a:r>
            <a:r>
              <a:rPr lang="en-US" sz="1400" b="1" dirty="0">
                <a:solidFill>
                  <a:prstClr val="black"/>
                </a:solidFill>
                <a:latin typeface="Trebuchet MS"/>
              </a:rPr>
              <a:t>yield return</a:t>
            </a:r>
            <a:r>
              <a:rPr lang="he-IL" sz="1400" b="1" dirty="0">
                <a:solidFill>
                  <a:prstClr val="black"/>
                </a:solidFill>
                <a:latin typeface="Trebuchet MS"/>
                <a:cs typeface="Gisha" panose="020B0502040204020203" pitchFamily="34" charset="-79"/>
              </a:rPr>
              <a:t>?</a:t>
            </a:r>
          </a:p>
          <a:p>
            <a:r>
              <a:rPr lang="he-IL" sz="1400" dirty="0">
                <a:solidFill>
                  <a:prstClr val="black"/>
                </a:solidFill>
                <a:latin typeface="Trebuchet MS"/>
                <a:cs typeface="Gisha" panose="020B0502040204020203" pitchFamily="34" charset="-79"/>
              </a:rPr>
              <a:t>נמחיש בעזרת הדוגמאות הבאות</a:t>
            </a:r>
          </a:p>
        </p:txBody>
      </p:sp>
    </p:spTree>
    <p:extLst>
      <p:ext uri="{BB962C8B-B14F-4D97-AF65-F5344CB8AC3E}">
        <p14:creationId xmlns:p14="http://schemas.microsoft.com/office/powerpoint/2010/main" val="383276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8810"/>
            <a:ext cx="7239000" cy="697459"/>
          </a:xfrm>
        </p:spPr>
        <p:txBody>
          <a:bodyPr>
            <a:normAutofit/>
          </a:bodyPr>
          <a:lstStyle/>
          <a:p>
            <a:pPr algn="ctr"/>
            <a:r>
              <a:rPr lang="en-US" sz="4400" cap="none" dirty="0"/>
              <a:t>yield return</a:t>
            </a:r>
            <a:endParaRPr lang="he-IL" sz="4400" cap="none" dirty="0"/>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268</a:t>
            </a:fld>
            <a:endParaRPr lang="he-IL">
              <a:solidFill>
                <a:srgbClr val="B13F9A"/>
              </a:solidFill>
              <a:latin typeface="Trebuchet MS"/>
              <a:cs typeface="Gisha" panose="020B0502040204020203" pitchFamily="34" charset="-79"/>
            </a:endParaRPr>
          </a:p>
        </p:txBody>
      </p:sp>
      <p:sp>
        <p:nvSpPr>
          <p:cNvPr id="9" name="TextBox 8">
            <a:extLst>
              <a:ext uri="{FF2B5EF4-FFF2-40B4-BE49-F238E27FC236}">
                <a16:creationId xmlns:a16="http://schemas.microsoft.com/office/drawing/2014/main" id="{D370B065-CB50-4AA6-ACCB-33C9F7731367}"/>
              </a:ext>
            </a:extLst>
          </p:cNvPr>
          <p:cNvSpPr txBox="1"/>
          <p:nvPr/>
        </p:nvSpPr>
        <p:spPr>
          <a:xfrm>
            <a:off x="1703512" y="714969"/>
            <a:ext cx="4680520" cy="564205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spcAft>
                <a:spcPts val="800"/>
              </a:spcAft>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 </a:t>
            </a:r>
            <a:r>
              <a:rPr lang="en-US" sz="1400" b="1" dirty="0">
                <a:solidFill>
                  <a:srgbClr val="FF0000"/>
                </a:solidFill>
                <a:latin typeface="Consolas" panose="020B0609020204030204" pitchFamily="49" charset="0"/>
                <a:ea typeface="Calibri" panose="020F0502020204030204" pitchFamily="34" charset="0"/>
                <a:cs typeface="Consolas" panose="020B0609020204030204" pitchFamily="49" charset="0"/>
              </a:rPr>
              <a:t>f1()</a:t>
            </a:r>
            <a:endParaRPr lang="en-US" sz="1400" b="1"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yield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2;</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"after 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yield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"after 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yield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4;</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"after 4"</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yield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5;</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"after 5"</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item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FF0000"/>
                </a:solidFill>
                <a:latin typeface="Consolas" panose="020B0609020204030204" pitchFamily="49" charset="0"/>
                <a:ea typeface="Calibri" panose="020F0502020204030204" pitchFamily="34" charset="0"/>
                <a:cs typeface="Consolas" panose="020B0609020204030204" pitchFamily="49" charset="0"/>
              </a:rPr>
              <a:t>f1()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item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spcAft>
                <a:spcPts val="800"/>
              </a:spcAft>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14C8ACF-68B0-4F65-BB5F-ACF5FE432571}"/>
              </a:ext>
            </a:extLst>
          </p:cNvPr>
          <p:cNvSpPr txBox="1"/>
          <p:nvPr/>
        </p:nvSpPr>
        <p:spPr>
          <a:xfrm>
            <a:off x="6823999" y="3733266"/>
            <a:ext cx="2201718"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he-IL" b="1" dirty="0">
                <a:solidFill>
                  <a:prstClr val="black"/>
                </a:solidFill>
                <a:latin typeface="Consolas" panose="020B0609020204030204" pitchFamily="49" charset="0"/>
                <a:cs typeface="Gisha" panose="020B0502040204020203" pitchFamily="34" charset="-79"/>
              </a:rPr>
              <a:t>אך זהו הפלט </a:t>
            </a:r>
            <a:r>
              <a:rPr lang="he-IL" b="1" dirty="0">
                <a:solidFill>
                  <a:srgbClr val="FF0000"/>
                </a:solidFill>
                <a:latin typeface="Consolas" panose="020B0609020204030204" pitchFamily="49" charset="0"/>
                <a:cs typeface="Gisha" panose="020B0502040204020203" pitchFamily="34" charset="-79"/>
              </a:rPr>
              <a:t>הנכון</a:t>
            </a:r>
            <a:r>
              <a:rPr lang="he-IL" b="1" dirty="0">
                <a:solidFill>
                  <a:prstClr val="black"/>
                </a:solidFill>
                <a:latin typeface="Consolas" panose="020B0609020204030204" pitchFamily="49" charset="0"/>
                <a:cs typeface="Gisha" panose="020B0502040204020203" pitchFamily="34" charset="-79"/>
              </a:rPr>
              <a:t>:</a:t>
            </a:r>
            <a:endParaRPr lang="en-US" b="1" dirty="0">
              <a:solidFill>
                <a:prstClr val="black"/>
              </a:solidFill>
              <a:latin typeface="Consolas" panose="020B0609020204030204" pitchFamily="49" charset="0"/>
            </a:endParaRPr>
          </a:p>
          <a:p>
            <a:pPr algn="l" rtl="0"/>
            <a:endParaRPr lang="he-IL" dirty="0">
              <a:solidFill>
                <a:srgbClr val="008000"/>
              </a:solidFill>
              <a:latin typeface="Consolas" panose="020B0609020204030204" pitchFamily="49" charset="0"/>
              <a:cs typeface="Gisha" panose="020B0502040204020203" pitchFamily="34" charset="-79"/>
            </a:endParaRPr>
          </a:p>
          <a:p>
            <a:pPr algn="l" rtl="0"/>
            <a:r>
              <a:rPr lang="en-US" dirty="0">
                <a:solidFill>
                  <a:srgbClr val="008000"/>
                </a:solidFill>
                <a:latin typeface="Consolas" panose="020B0609020204030204" pitchFamily="49" charset="0"/>
              </a:rPr>
              <a:t>2</a:t>
            </a:r>
          </a:p>
          <a:p>
            <a:pPr algn="l" rtl="0"/>
            <a:r>
              <a:rPr lang="en-US" dirty="0">
                <a:solidFill>
                  <a:srgbClr val="008000"/>
                </a:solidFill>
                <a:latin typeface="Consolas" panose="020B0609020204030204" pitchFamily="49" charset="0"/>
              </a:rPr>
              <a:t>after 2</a:t>
            </a:r>
          </a:p>
          <a:p>
            <a:pPr algn="l" rtl="0"/>
            <a:r>
              <a:rPr lang="en-US" dirty="0">
                <a:solidFill>
                  <a:srgbClr val="008000"/>
                </a:solidFill>
                <a:latin typeface="Consolas" panose="020B0609020204030204" pitchFamily="49" charset="0"/>
              </a:rPr>
              <a:t>1</a:t>
            </a:r>
          </a:p>
          <a:p>
            <a:pPr algn="l" rtl="0"/>
            <a:r>
              <a:rPr lang="en-US" dirty="0">
                <a:solidFill>
                  <a:srgbClr val="008000"/>
                </a:solidFill>
                <a:latin typeface="Consolas" panose="020B0609020204030204" pitchFamily="49" charset="0"/>
              </a:rPr>
              <a:t>after 1</a:t>
            </a:r>
          </a:p>
          <a:p>
            <a:pPr algn="l" rtl="0"/>
            <a:r>
              <a:rPr lang="en-US" dirty="0">
                <a:solidFill>
                  <a:srgbClr val="008000"/>
                </a:solidFill>
                <a:latin typeface="Consolas" panose="020B0609020204030204" pitchFamily="49" charset="0"/>
              </a:rPr>
              <a:t>4</a:t>
            </a:r>
          </a:p>
          <a:p>
            <a:pPr algn="l" rtl="0"/>
            <a:r>
              <a:rPr lang="en-US" dirty="0">
                <a:solidFill>
                  <a:srgbClr val="008000"/>
                </a:solidFill>
                <a:latin typeface="Consolas" panose="020B0609020204030204" pitchFamily="49" charset="0"/>
              </a:rPr>
              <a:t>after 4</a:t>
            </a:r>
          </a:p>
          <a:p>
            <a:pPr algn="l" rtl="0"/>
            <a:r>
              <a:rPr lang="en-US" dirty="0">
                <a:solidFill>
                  <a:srgbClr val="008000"/>
                </a:solidFill>
                <a:latin typeface="Consolas" panose="020B0609020204030204" pitchFamily="49" charset="0"/>
              </a:rPr>
              <a:t>5</a:t>
            </a:r>
          </a:p>
          <a:p>
            <a:pPr algn="l" rtl="0"/>
            <a:r>
              <a:rPr lang="en-US" dirty="0">
                <a:solidFill>
                  <a:srgbClr val="008000"/>
                </a:solidFill>
                <a:latin typeface="Consolas" panose="020B0609020204030204" pitchFamily="49" charset="0"/>
              </a:rPr>
              <a:t>after 5</a:t>
            </a:r>
            <a:endParaRPr lang="en-US" dirty="0">
              <a:solidFill>
                <a:prstClr val="black"/>
              </a:solidFill>
              <a:latin typeface="Trebuchet MS"/>
            </a:endParaRPr>
          </a:p>
        </p:txBody>
      </p:sp>
      <p:sp>
        <p:nvSpPr>
          <p:cNvPr id="12" name="TextBox 11">
            <a:extLst>
              <a:ext uri="{FF2B5EF4-FFF2-40B4-BE49-F238E27FC236}">
                <a16:creationId xmlns:a16="http://schemas.microsoft.com/office/drawing/2014/main" id="{966E82AB-FCF3-4732-9F71-1128E1AEB6B0}"/>
              </a:ext>
            </a:extLst>
          </p:cNvPr>
          <p:cNvSpPr txBox="1"/>
          <p:nvPr/>
        </p:nvSpPr>
        <p:spPr>
          <a:xfrm>
            <a:off x="6854756" y="722463"/>
            <a:ext cx="2140207"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he-IL" b="1" dirty="0">
                <a:solidFill>
                  <a:prstClr val="black"/>
                </a:solidFill>
                <a:latin typeface="Consolas" panose="020B0609020204030204" pitchFamily="49" charset="0"/>
                <a:cs typeface="Gisha" panose="020B0502040204020203" pitchFamily="34" charset="-79"/>
              </a:rPr>
              <a:t>יכולנו לחשוב </a:t>
            </a:r>
            <a:r>
              <a:rPr lang="he-IL" b="1" dirty="0">
                <a:solidFill>
                  <a:srgbClr val="FF0000"/>
                </a:solidFill>
                <a:latin typeface="Consolas" panose="020B0609020204030204" pitchFamily="49" charset="0"/>
                <a:cs typeface="Gisha" panose="020B0502040204020203" pitchFamily="34" charset="-79"/>
              </a:rPr>
              <a:t>בטעות</a:t>
            </a:r>
            <a:r>
              <a:rPr lang="he-IL" b="1" dirty="0">
                <a:solidFill>
                  <a:prstClr val="black"/>
                </a:solidFill>
                <a:latin typeface="Consolas" panose="020B0609020204030204" pitchFamily="49" charset="0"/>
                <a:cs typeface="Gisha" panose="020B0502040204020203" pitchFamily="34" charset="-79"/>
              </a:rPr>
              <a:t> שזהו הפלט:</a:t>
            </a:r>
            <a:endParaRPr lang="en-US" b="1" dirty="0">
              <a:solidFill>
                <a:prstClr val="black"/>
              </a:solidFill>
              <a:latin typeface="Consolas" panose="020B0609020204030204" pitchFamily="49" charset="0"/>
            </a:endParaRPr>
          </a:p>
          <a:p>
            <a:pPr algn="l" rtl="0"/>
            <a:r>
              <a:rPr lang="en-US" dirty="0">
                <a:solidFill>
                  <a:srgbClr val="008000"/>
                </a:solidFill>
                <a:latin typeface="Consolas" panose="020B0609020204030204" pitchFamily="49" charset="0"/>
              </a:rPr>
              <a:t>after 2</a:t>
            </a:r>
          </a:p>
          <a:p>
            <a:pPr algn="l" rtl="0"/>
            <a:r>
              <a:rPr lang="en-US" dirty="0">
                <a:solidFill>
                  <a:srgbClr val="008000"/>
                </a:solidFill>
                <a:latin typeface="Consolas" panose="020B0609020204030204" pitchFamily="49" charset="0"/>
              </a:rPr>
              <a:t>after 1</a:t>
            </a:r>
          </a:p>
          <a:p>
            <a:pPr algn="l" rtl="0"/>
            <a:r>
              <a:rPr lang="en-US" dirty="0">
                <a:solidFill>
                  <a:srgbClr val="008000"/>
                </a:solidFill>
                <a:latin typeface="Consolas" panose="020B0609020204030204" pitchFamily="49" charset="0"/>
              </a:rPr>
              <a:t>after 4</a:t>
            </a:r>
          </a:p>
          <a:p>
            <a:pPr algn="l" rtl="0"/>
            <a:r>
              <a:rPr lang="en-US" dirty="0">
                <a:solidFill>
                  <a:srgbClr val="008000"/>
                </a:solidFill>
                <a:latin typeface="Consolas" panose="020B0609020204030204" pitchFamily="49" charset="0"/>
              </a:rPr>
              <a:t>after 5</a:t>
            </a:r>
          </a:p>
          <a:p>
            <a:pPr algn="l" rtl="0"/>
            <a:r>
              <a:rPr lang="en-US" dirty="0">
                <a:solidFill>
                  <a:srgbClr val="008000"/>
                </a:solidFill>
                <a:latin typeface="Consolas" panose="020B0609020204030204" pitchFamily="49" charset="0"/>
              </a:rPr>
              <a:t>2</a:t>
            </a:r>
          </a:p>
          <a:p>
            <a:pPr algn="l" rtl="0"/>
            <a:r>
              <a:rPr lang="en-US" dirty="0">
                <a:solidFill>
                  <a:srgbClr val="008000"/>
                </a:solidFill>
                <a:latin typeface="Consolas" panose="020B0609020204030204" pitchFamily="49" charset="0"/>
              </a:rPr>
              <a:t>1</a:t>
            </a:r>
          </a:p>
          <a:p>
            <a:pPr algn="l" rtl="0"/>
            <a:r>
              <a:rPr lang="en-US" dirty="0">
                <a:solidFill>
                  <a:srgbClr val="008000"/>
                </a:solidFill>
                <a:latin typeface="Consolas" panose="020B0609020204030204" pitchFamily="49" charset="0"/>
              </a:rPr>
              <a:t>4</a:t>
            </a:r>
          </a:p>
          <a:p>
            <a:pPr algn="l" rtl="0"/>
            <a:r>
              <a:rPr lang="en-US" dirty="0">
                <a:solidFill>
                  <a:srgbClr val="008000"/>
                </a:solidFill>
                <a:latin typeface="Consolas" panose="020B0609020204030204" pitchFamily="49" charset="0"/>
              </a:rPr>
              <a:t>5</a:t>
            </a:r>
            <a:endParaRPr lang="en-US" dirty="0">
              <a:solidFill>
                <a:prstClr val="black"/>
              </a:solidFill>
              <a:latin typeface="Trebuchet MS"/>
            </a:endParaRPr>
          </a:p>
        </p:txBody>
      </p:sp>
      <p:sp>
        <p:nvSpPr>
          <p:cNvPr id="6" name="הסבר מלבני מעוגל 17">
            <a:extLst>
              <a:ext uri="{FF2B5EF4-FFF2-40B4-BE49-F238E27FC236}">
                <a16:creationId xmlns:a16="http://schemas.microsoft.com/office/drawing/2014/main" id="{02809470-15A6-477B-B3DC-D5D176D800B9}"/>
              </a:ext>
            </a:extLst>
          </p:cNvPr>
          <p:cNvSpPr/>
          <p:nvPr/>
        </p:nvSpPr>
        <p:spPr bwMode="auto">
          <a:xfrm>
            <a:off x="2481740" y="5819515"/>
            <a:ext cx="3680326" cy="864753"/>
          </a:xfrm>
          <a:prstGeom prst="wedgeRoundRectCallout">
            <a:avLst>
              <a:gd name="adj1" fmla="val -75002"/>
              <a:gd name="adj2" fmla="val 3482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400" dirty="0">
                <a:solidFill>
                  <a:prstClr val="black"/>
                </a:solidFill>
                <a:latin typeface="Trebuchet MS"/>
                <a:cs typeface="Gisha" panose="020B0502040204020203" pitchFamily="34" charset="-79"/>
              </a:rPr>
              <a:t>עדיין לא הבנתי!!!</a:t>
            </a:r>
          </a:p>
          <a:p>
            <a:r>
              <a:rPr lang="he-IL" sz="1400" b="1" dirty="0">
                <a:solidFill>
                  <a:prstClr val="black"/>
                </a:solidFill>
                <a:latin typeface="Trebuchet MS"/>
                <a:cs typeface="Gisha" panose="020B0502040204020203" pitchFamily="34" charset="-79"/>
              </a:rPr>
              <a:t>מה התועלת</a:t>
            </a:r>
            <a:r>
              <a:rPr lang="en-US" sz="1400" b="1" dirty="0">
                <a:solidFill>
                  <a:prstClr val="black"/>
                </a:solidFill>
                <a:latin typeface="Trebuchet MS"/>
              </a:rPr>
              <a:t> </a:t>
            </a:r>
            <a:r>
              <a:rPr lang="he-IL" sz="1400" b="1" dirty="0">
                <a:solidFill>
                  <a:prstClr val="black"/>
                </a:solidFill>
                <a:latin typeface="Trebuchet MS"/>
                <a:cs typeface="Gisha" panose="020B0502040204020203" pitchFamily="34" charset="-79"/>
              </a:rPr>
              <a:t>של </a:t>
            </a:r>
            <a:r>
              <a:rPr lang="en-US" sz="1400" b="1" dirty="0">
                <a:solidFill>
                  <a:prstClr val="black"/>
                </a:solidFill>
                <a:latin typeface="Trebuchet MS"/>
              </a:rPr>
              <a:t>yield return</a:t>
            </a:r>
            <a:r>
              <a:rPr lang="he-IL" sz="1400" b="1" dirty="0">
                <a:solidFill>
                  <a:prstClr val="black"/>
                </a:solidFill>
                <a:latin typeface="Trebuchet MS"/>
                <a:cs typeface="Gisha" panose="020B0502040204020203" pitchFamily="34" charset="-79"/>
              </a:rPr>
              <a:t>?</a:t>
            </a:r>
          </a:p>
          <a:p>
            <a:r>
              <a:rPr lang="he-IL" sz="1400" dirty="0">
                <a:solidFill>
                  <a:prstClr val="black"/>
                </a:solidFill>
                <a:latin typeface="Trebuchet MS"/>
                <a:cs typeface="Gisha" panose="020B0502040204020203" pitchFamily="34" charset="-79"/>
              </a:rPr>
              <a:t>ננסה להמחיש בעזרת הדוגמאות הבאות</a:t>
            </a:r>
          </a:p>
        </p:txBody>
      </p:sp>
    </p:spTree>
    <p:extLst>
      <p:ext uri="{BB962C8B-B14F-4D97-AF65-F5344CB8AC3E}">
        <p14:creationId xmlns:p14="http://schemas.microsoft.com/office/powerpoint/2010/main" val="51608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392144" y="202109"/>
            <a:ext cx="2952328" cy="3203264"/>
          </a:xfrm>
          <a:solidFill>
            <a:schemeClr val="bg1"/>
          </a:solidFill>
        </p:spPr>
        <p:txBody>
          <a:bodyPr>
            <a:normAutofit/>
          </a:bodyPr>
          <a:lstStyle/>
          <a:p>
            <a:pPr algn="ctr"/>
            <a:r>
              <a:rPr lang="he-IL" sz="2800" dirty="0"/>
              <a:t>הגרל עד 50 מספרים,</a:t>
            </a:r>
            <a:br>
              <a:rPr lang="he-IL" sz="2800" dirty="0"/>
            </a:br>
            <a:r>
              <a:rPr lang="he-IL" sz="2800" dirty="0"/>
              <a:t>והדפס עד שהוגרל המספר 12</a:t>
            </a:r>
            <a:br>
              <a:rPr lang="en-US" sz="2800" dirty="0"/>
            </a:br>
            <a:br>
              <a:rPr lang="he-IL" sz="2800" dirty="0"/>
            </a:br>
            <a:r>
              <a:rPr lang="he-IL" sz="2800" dirty="0"/>
              <a:t> עדיין ללא שימוש ב </a:t>
            </a:r>
            <a:r>
              <a:rPr lang="en-US" sz="2800" dirty="0" err="1"/>
              <a:t>yieLd</a:t>
            </a:r>
            <a:r>
              <a:rPr lang="en-US" sz="2800" dirty="0"/>
              <a:t> return</a:t>
            </a:r>
            <a:endParaRPr lang="he-IL" sz="2800" dirty="0"/>
          </a:p>
        </p:txBody>
      </p:sp>
      <p:sp>
        <p:nvSpPr>
          <p:cNvPr id="3" name="מציין מיקום תוכן 2"/>
          <p:cNvSpPr>
            <a:spLocks noGrp="1"/>
          </p:cNvSpPr>
          <p:nvPr>
            <p:ph idx="1"/>
          </p:nvPr>
        </p:nvSpPr>
        <p:spPr>
          <a:xfrm>
            <a:off x="1703512" y="68752"/>
            <a:ext cx="7704856" cy="6596208"/>
          </a:xfrm>
        </p:spPr>
        <p:txBody>
          <a:bodyPr>
            <a:noAutofit/>
          </a:bodyPr>
          <a:lstStyle/>
          <a:p>
            <a:pPr marL="0" indent="0" algn="l" rtl="0">
              <a:buNone/>
            </a:pPr>
            <a:r>
              <a:rPr lang="en-US" sz="1600" dirty="0"/>
              <a:t>public static Random r = new Random(); </a:t>
            </a:r>
          </a:p>
          <a:p>
            <a:pPr marL="0" indent="0" algn="l" rtl="0">
              <a:buNone/>
            </a:pPr>
            <a:r>
              <a:rPr lang="en-US" sz="1600" dirty="0"/>
              <a:t>public static </a:t>
            </a:r>
            <a:r>
              <a:rPr lang="en-US" sz="1600" dirty="0">
                <a:solidFill>
                  <a:srgbClr val="FF0000"/>
                </a:solidFill>
                <a:highlight>
                  <a:srgbClr val="FFFF00"/>
                </a:highlight>
              </a:rPr>
              <a:t>IEnumerable</a:t>
            </a:r>
            <a:r>
              <a:rPr lang="en-US" sz="1600" dirty="0">
                <a:solidFill>
                  <a:srgbClr val="FF0000"/>
                </a:solidFill>
              </a:rPr>
              <a:t> f2() </a:t>
            </a:r>
          </a:p>
          <a:p>
            <a:pPr marL="0" indent="0" algn="l" rtl="0">
              <a:buNone/>
            </a:pPr>
            <a:r>
              <a:rPr lang="en-US" sz="1600" dirty="0"/>
              <a:t>{     </a:t>
            </a:r>
          </a:p>
          <a:p>
            <a:pPr marL="0" indent="0" algn="l" rtl="0">
              <a:buNone/>
            </a:pPr>
            <a:r>
              <a:rPr lang="en-US" sz="1600" dirty="0"/>
              <a:t>	List&lt;</a:t>
            </a:r>
            <a:r>
              <a:rPr lang="en-US" sz="1600" dirty="0" err="1"/>
              <a:t>int</a:t>
            </a:r>
            <a:r>
              <a:rPr lang="en-US" sz="1600" dirty="0"/>
              <a:t>&gt; list = new List&lt;</a:t>
            </a:r>
            <a:r>
              <a:rPr lang="en-US" sz="1600" dirty="0" err="1"/>
              <a:t>int</a:t>
            </a:r>
            <a:r>
              <a:rPr lang="en-US" sz="1600" dirty="0"/>
              <a:t>&gt;();     </a:t>
            </a:r>
          </a:p>
          <a:p>
            <a:pPr marL="0" indent="0" algn="l" rtl="0">
              <a:buNone/>
            </a:pPr>
            <a:r>
              <a:rPr lang="en-US" sz="1600" dirty="0"/>
              <a:t>	for (</a:t>
            </a:r>
            <a:r>
              <a:rPr lang="en-US" sz="1600" dirty="0" err="1"/>
              <a:t>int</a:t>
            </a:r>
            <a:r>
              <a:rPr lang="en-US" sz="1600" dirty="0"/>
              <a:t> </a:t>
            </a:r>
            <a:r>
              <a:rPr lang="en-US" sz="1600" dirty="0" err="1"/>
              <a:t>i</a:t>
            </a:r>
            <a:r>
              <a:rPr lang="en-US" sz="1600" dirty="0"/>
              <a:t> = 0; </a:t>
            </a:r>
            <a:r>
              <a:rPr lang="en-US" sz="1600" dirty="0" err="1"/>
              <a:t>i</a:t>
            </a:r>
            <a:r>
              <a:rPr lang="en-US" sz="1600" dirty="0"/>
              <a:t> &lt; 50; </a:t>
            </a:r>
            <a:r>
              <a:rPr lang="en-US" sz="1600" dirty="0" err="1"/>
              <a:t>i</a:t>
            </a:r>
            <a:r>
              <a:rPr lang="en-US" sz="1600" dirty="0"/>
              <a:t>++) </a:t>
            </a:r>
          </a:p>
          <a:p>
            <a:pPr marL="0" indent="0" algn="l" rtl="0">
              <a:buNone/>
            </a:pPr>
            <a:r>
              <a:rPr lang="en-US" sz="1600" dirty="0"/>
              <a:t>	{         </a:t>
            </a:r>
          </a:p>
          <a:p>
            <a:pPr marL="0" indent="0" algn="l" rtl="0">
              <a:buNone/>
            </a:pPr>
            <a:r>
              <a:rPr lang="en-US" sz="1600" dirty="0"/>
              <a:t>		int x = </a:t>
            </a:r>
            <a:r>
              <a:rPr lang="en-US" sz="1600" dirty="0" err="1"/>
              <a:t>r.Next</a:t>
            </a:r>
            <a:r>
              <a:rPr lang="en-US" sz="1600" dirty="0"/>
              <a:t>(20);         						</a:t>
            </a:r>
            <a:r>
              <a:rPr lang="en-US" sz="1600" dirty="0" err="1"/>
              <a:t>Console.WriteLine</a:t>
            </a:r>
            <a:r>
              <a:rPr lang="en-US" sz="1600" dirty="0"/>
              <a:t>(x);</a:t>
            </a:r>
          </a:p>
          <a:p>
            <a:pPr marL="0" indent="0" algn="l" rtl="0">
              <a:buNone/>
            </a:pPr>
            <a:r>
              <a:rPr lang="en-US" sz="1600" dirty="0"/>
              <a:t>       		</a:t>
            </a:r>
            <a:r>
              <a:rPr lang="en-US" sz="1600" dirty="0" err="1"/>
              <a:t>list.Add</a:t>
            </a:r>
            <a:r>
              <a:rPr lang="en-US" sz="1600" dirty="0"/>
              <a:t>(x);</a:t>
            </a:r>
          </a:p>
          <a:p>
            <a:pPr marL="0" indent="0" algn="l" rtl="0">
              <a:buNone/>
            </a:pPr>
            <a:r>
              <a:rPr lang="en-US" sz="1600" dirty="0"/>
              <a:t>	}     </a:t>
            </a:r>
          </a:p>
          <a:p>
            <a:pPr marL="0" indent="0" algn="l" rtl="0">
              <a:buNone/>
            </a:pPr>
            <a:r>
              <a:rPr lang="en-US" sz="1600" dirty="0"/>
              <a:t>	</a:t>
            </a:r>
            <a:r>
              <a:rPr lang="en-US" sz="1600" dirty="0">
                <a:solidFill>
                  <a:srgbClr val="FF0000"/>
                </a:solidFill>
              </a:rPr>
              <a:t>return </a:t>
            </a:r>
            <a:r>
              <a:rPr lang="en-US" sz="1600" dirty="0">
                <a:solidFill>
                  <a:srgbClr val="FF0000"/>
                </a:solidFill>
                <a:highlight>
                  <a:srgbClr val="FFFF00"/>
                </a:highlight>
              </a:rPr>
              <a:t>list</a:t>
            </a:r>
            <a:r>
              <a:rPr lang="en-US" sz="1600" dirty="0">
                <a:solidFill>
                  <a:srgbClr val="FF0000"/>
                </a:solidFill>
              </a:rPr>
              <a:t>; </a:t>
            </a:r>
          </a:p>
          <a:p>
            <a:pPr marL="0" indent="0" algn="l" rtl="0">
              <a:buNone/>
            </a:pPr>
            <a:r>
              <a:rPr lang="en-US" sz="1600" dirty="0"/>
              <a:t>} </a:t>
            </a:r>
            <a:endParaRPr lang="he-IL" sz="1600" dirty="0"/>
          </a:p>
          <a:p>
            <a:r>
              <a:rPr lang="he-IL" sz="1800" b="1" dirty="0"/>
              <a:t>בונה את הרשימה </a:t>
            </a:r>
            <a:r>
              <a:rPr lang="he-IL" sz="1800" b="1" dirty="0">
                <a:solidFill>
                  <a:srgbClr val="FF0000"/>
                </a:solidFill>
              </a:rPr>
              <a:t>ועובר על כולה</a:t>
            </a:r>
            <a:r>
              <a:rPr lang="he-IL" sz="1800" b="1" dirty="0"/>
              <a:t>:</a:t>
            </a:r>
          </a:p>
          <a:p>
            <a:pPr marL="0" indent="0" algn="l" rtl="0">
              <a:buNone/>
            </a:pPr>
            <a:r>
              <a:rPr lang="en-US" sz="1600" dirty="0"/>
              <a:t>static void Main(string[] </a:t>
            </a:r>
            <a:r>
              <a:rPr lang="en-US" sz="1600" dirty="0" err="1"/>
              <a:t>args</a:t>
            </a:r>
            <a:r>
              <a:rPr lang="en-US" sz="1600" dirty="0"/>
              <a:t>)</a:t>
            </a:r>
          </a:p>
          <a:p>
            <a:pPr marL="0" indent="0" algn="l" rtl="0">
              <a:buNone/>
            </a:pPr>
            <a:r>
              <a:rPr lang="en-US" sz="1600" dirty="0"/>
              <a:t> {     </a:t>
            </a:r>
          </a:p>
          <a:p>
            <a:pPr marL="0" indent="0" algn="l" rtl="0">
              <a:buNone/>
            </a:pPr>
            <a:r>
              <a:rPr lang="en-US" sz="1600" dirty="0"/>
              <a:t>	foreach (int item in </a:t>
            </a:r>
            <a:r>
              <a:rPr lang="en-US" sz="1600" dirty="0">
                <a:solidFill>
                  <a:srgbClr val="FF0000"/>
                </a:solidFill>
              </a:rPr>
              <a:t>f2()</a:t>
            </a:r>
            <a:r>
              <a:rPr lang="en-US" sz="1600" dirty="0"/>
              <a:t>) </a:t>
            </a:r>
          </a:p>
          <a:p>
            <a:pPr marL="0" indent="0" algn="l" rtl="0">
              <a:buNone/>
            </a:pPr>
            <a:r>
              <a:rPr lang="en-US" sz="1600" dirty="0"/>
              <a:t>	{ </a:t>
            </a:r>
          </a:p>
          <a:p>
            <a:pPr marL="0" indent="0" algn="l" rtl="0">
              <a:buNone/>
            </a:pPr>
            <a:r>
              <a:rPr lang="en-US" sz="1600" dirty="0"/>
              <a:t>		if (item == 12)</a:t>
            </a:r>
          </a:p>
          <a:p>
            <a:pPr marL="0" indent="0" algn="l" rtl="0">
              <a:buNone/>
            </a:pPr>
            <a:r>
              <a:rPr lang="en-US" sz="1600" dirty="0"/>
              <a:t>		            break;</a:t>
            </a:r>
          </a:p>
          <a:p>
            <a:pPr marL="0" indent="0" algn="l" rtl="0">
              <a:buNone/>
            </a:pPr>
            <a:r>
              <a:rPr lang="en-US" sz="1600" dirty="0"/>
              <a:t>	} </a:t>
            </a:r>
          </a:p>
          <a:p>
            <a:pPr marL="0" indent="0" algn="l" rtl="0">
              <a:buNone/>
            </a:pPr>
            <a:r>
              <a:rPr lang="en-US" sz="1600" dirty="0"/>
              <a:t>} </a:t>
            </a:r>
            <a:endParaRPr lang="he-IL" sz="16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269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39751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847528" y="222201"/>
            <a:ext cx="8136904" cy="936104"/>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3200" b="1" dirty="0">
                <a:solidFill>
                  <a:prstClr val="black"/>
                </a:solidFill>
                <a:latin typeface="Trebuchet MS"/>
              </a:rPr>
              <a:t>CLR</a:t>
            </a:r>
            <a:r>
              <a:rPr lang="en-US" sz="3200" dirty="0">
                <a:solidFill>
                  <a:prstClr val="black"/>
                </a:solidFill>
                <a:latin typeface="Trebuchet MS"/>
              </a:rPr>
              <a:t> - Common Language Runtime</a:t>
            </a:r>
            <a:endParaRPr lang="he-IL" sz="3200" dirty="0">
              <a:solidFill>
                <a:prstClr val="black"/>
              </a:solidFill>
              <a:latin typeface="Trebuchet MS"/>
              <a:cs typeface="Gisha" panose="020B0502040204020203" pitchFamily="34" charset="-79"/>
            </a:endParaRPr>
          </a:p>
          <a:p>
            <a:pPr algn="ctr"/>
            <a:r>
              <a:rPr lang="he-IL" sz="2800" dirty="0">
                <a:solidFill>
                  <a:prstClr val="black"/>
                </a:solidFill>
                <a:latin typeface="Trebuchet MS"/>
                <a:cs typeface="Gisha" panose="020B0502040204020203" pitchFamily="34" charset="-79"/>
              </a:rPr>
              <a:t>מימוש של </a:t>
            </a:r>
            <a:r>
              <a:rPr lang="en-US" sz="2800" dirty="0">
                <a:solidFill>
                  <a:prstClr val="black"/>
                </a:solidFill>
                <a:latin typeface="Trebuchet MS"/>
              </a:rPr>
              <a:t>VES</a:t>
            </a:r>
          </a:p>
        </p:txBody>
      </p:sp>
      <p:sp>
        <p:nvSpPr>
          <p:cNvPr id="17" name="TextBox 16"/>
          <p:cNvSpPr txBox="1"/>
          <p:nvPr/>
        </p:nvSpPr>
        <p:spPr>
          <a:xfrm>
            <a:off x="1847528" y="1479956"/>
            <a:ext cx="7632848" cy="4901372"/>
          </a:xfrm>
          <a:prstGeom prst="rect">
            <a:avLst/>
          </a:prstGeom>
        </p:spPr>
        <p:txBody>
          <a:bodyPr vert="horz">
            <a:normAutofit fontScale="92500" lnSpcReduction="20000"/>
          </a:bodyPr>
          <a:lstStyle>
            <a:defPPr>
              <a:defRPr lang="he-IL"/>
            </a:defPPr>
            <a:lvl1pPr marL="274320" indent="-274320">
              <a:spcBef>
                <a:spcPts val="600"/>
              </a:spcBef>
              <a:buClr>
                <a:schemeClr val="tx2"/>
              </a:buClr>
              <a:buSzPct val="73000"/>
              <a:buFont typeface="Wingdings 2"/>
              <a:buChar char=""/>
              <a:defRPr kumimoji="0" sz="2400" baseline="0"/>
            </a:lvl1pPr>
            <a:lvl2pPr marL="521208"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lstStyle>
          <a:p>
            <a:pPr>
              <a:buClr>
                <a:srgbClr val="B13F9A"/>
              </a:buClr>
            </a:pPr>
            <a:r>
              <a:rPr lang="he-IL" sz="2000" dirty="0">
                <a:solidFill>
                  <a:prstClr val="black"/>
                </a:solidFill>
                <a:latin typeface="Trebuchet MS"/>
                <a:cs typeface="Gisha" panose="020B0502040204020203" pitchFamily="34" charset="-79"/>
              </a:rPr>
              <a:t>ה </a:t>
            </a:r>
            <a:r>
              <a:rPr lang="en-US" sz="2000" dirty="0">
                <a:solidFill>
                  <a:prstClr val="black"/>
                </a:solidFill>
                <a:latin typeface="Trebuchet MS"/>
              </a:rPr>
              <a:t>CLR</a:t>
            </a:r>
            <a:r>
              <a:rPr lang="he-IL" sz="2000" dirty="0">
                <a:solidFill>
                  <a:prstClr val="black"/>
                </a:solidFill>
                <a:latin typeface="Trebuchet MS"/>
                <a:cs typeface="Gisha" panose="020B0502040204020203" pitchFamily="34" charset="-79"/>
              </a:rPr>
              <a:t> הוא רכיב תוכנה מרכזי בפלטפורמה המשמש כמנוע להרצת יישומים וניהולם.</a:t>
            </a:r>
            <a:endParaRPr lang="en-US" sz="2000" dirty="0">
              <a:solidFill>
                <a:prstClr val="black"/>
              </a:solidFill>
              <a:latin typeface="Trebuchet MS"/>
            </a:endParaRPr>
          </a:p>
          <a:p>
            <a:pPr>
              <a:buClr>
                <a:srgbClr val="B13F9A"/>
              </a:buClr>
            </a:pPr>
            <a:r>
              <a:rPr lang="he-IL" sz="2000" dirty="0">
                <a:solidFill>
                  <a:prstClr val="black"/>
                </a:solidFill>
                <a:latin typeface="Trebuchet MS"/>
                <a:cs typeface="Gisha" panose="020B0502040204020203" pitchFamily="34" charset="-79"/>
              </a:rPr>
              <a:t>הוא מעין מכונה ווירטואלית שנמצאת בזמן ריצה ומריצה את הקוד בשפת הביניים </a:t>
            </a:r>
            <a:r>
              <a:rPr lang="en-US" sz="2000" dirty="0">
                <a:solidFill>
                  <a:prstClr val="black"/>
                </a:solidFill>
                <a:latin typeface="Trebuchet MS"/>
              </a:rPr>
              <a:t>IL</a:t>
            </a:r>
            <a:endParaRPr lang="he-IL" sz="2000" dirty="0">
              <a:solidFill>
                <a:prstClr val="black"/>
              </a:solidFill>
              <a:latin typeface="Trebuchet MS"/>
              <a:cs typeface="Gisha" panose="020B0502040204020203" pitchFamily="34" charset="-79"/>
            </a:endParaRPr>
          </a:p>
          <a:p>
            <a:pPr>
              <a:buClr>
                <a:srgbClr val="B13F9A"/>
              </a:buClr>
            </a:pPr>
            <a:r>
              <a:rPr lang="he-IL" sz="2000" dirty="0">
                <a:solidFill>
                  <a:prstClr val="black"/>
                </a:solidFill>
                <a:latin typeface="Trebuchet MS"/>
                <a:cs typeface="Gisha" panose="020B0502040204020203" pitchFamily="34" charset="-79"/>
              </a:rPr>
              <a:t>הוא כולל:</a:t>
            </a:r>
          </a:p>
          <a:p>
            <a:pPr lvl="1">
              <a:buClr>
                <a:srgbClr val="F9B639"/>
              </a:buClr>
            </a:pPr>
            <a:r>
              <a:rPr lang="en-US" sz="1900" dirty="0">
                <a:solidFill>
                  <a:prstClr val="black">
                    <a:tint val="85000"/>
                  </a:prstClr>
                </a:solidFill>
                <a:latin typeface="Trebuchet MS"/>
              </a:rPr>
              <a:t>Class loader</a:t>
            </a:r>
            <a:r>
              <a:rPr lang="he-IL" sz="1900" dirty="0">
                <a:solidFill>
                  <a:prstClr val="black">
                    <a:tint val="85000"/>
                  </a:prstClr>
                </a:solidFill>
                <a:latin typeface="Trebuchet MS"/>
                <a:cs typeface="Gisha" panose="020B0502040204020203" pitchFamily="34" charset="-79"/>
              </a:rPr>
              <a:t> – נרחיב מיד</a:t>
            </a:r>
            <a:endParaRPr lang="en-US" sz="1900" dirty="0">
              <a:solidFill>
                <a:prstClr val="black">
                  <a:tint val="85000"/>
                </a:prstClr>
              </a:solidFill>
              <a:latin typeface="Trebuchet MS"/>
            </a:endParaRPr>
          </a:p>
          <a:p>
            <a:pPr lvl="1">
              <a:buClr>
                <a:srgbClr val="F9B639"/>
              </a:buClr>
            </a:pPr>
            <a:r>
              <a:rPr lang="en-US" sz="1900" dirty="0">
                <a:solidFill>
                  <a:prstClr val="black">
                    <a:tint val="85000"/>
                  </a:prstClr>
                </a:solidFill>
                <a:latin typeface="Trebuchet MS"/>
              </a:rPr>
              <a:t>JIT</a:t>
            </a:r>
            <a:r>
              <a:rPr lang="he-IL" sz="1900" dirty="0">
                <a:solidFill>
                  <a:prstClr val="black">
                    <a:tint val="85000"/>
                  </a:prstClr>
                </a:solidFill>
                <a:latin typeface="Trebuchet MS"/>
                <a:cs typeface="Gisha" panose="020B0502040204020203" pitchFamily="34" charset="-79"/>
              </a:rPr>
              <a:t> – נרחיב מיד</a:t>
            </a:r>
          </a:p>
          <a:p>
            <a:pPr>
              <a:buClr>
                <a:srgbClr val="B13F9A"/>
              </a:buClr>
            </a:pPr>
            <a:r>
              <a:rPr lang="en-US" sz="2000" dirty="0">
                <a:solidFill>
                  <a:prstClr val="black"/>
                </a:solidFill>
                <a:latin typeface="Trebuchet MS"/>
              </a:rPr>
              <a:t>Managed Code </a:t>
            </a:r>
            <a:r>
              <a:rPr lang="he-IL" sz="2000" dirty="0">
                <a:solidFill>
                  <a:prstClr val="black"/>
                </a:solidFill>
                <a:latin typeface="Trebuchet MS"/>
                <a:cs typeface="Gisha" panose="020B0502040204020203" pitchFamily="34" charset="-79"/>
              </a:rPr>
              <a:t> הוא רכיב קוד המנוהל</a:t>
            </a:r>
            <a:r>
              <a:rPr lang="en-US" sz="2000" dirty="0">
                <a:solidFill>
                  <a:prstClr val="black"/>
                </a:solidFill>
                <a:latin typeface="Trebuchet MS"/>
              </a:rPr>
              <a:t> </a:t>
            </a:r>
            <a:r>
              <a:rPr lang="he-IL" sz="2000" dirty="0">
                <a:solidFill>
                  <a:prstClr val="black"/>
                </a:solidFill>
                <a:latin typeface="Trebuchet MS"/>
                <a:cs typeface="Gisha" panose="020B0502040204020203" pitchFamily="34" charset="-79"/>
              </a:rPr>
              <a:t>בזמן ריצה על ידי ה </a:t>
            </a:r>
            <a:r>
              <a:rPr lang="en-US" sz="2000" dirty="0">
                <a:solidFill>
                  <a:prstClr val="black"/>
                </a:solidFill>
                <a:latin typeface="Trebuchet MS"/>
              </a:rPr>
              <a:t>CLR</a:t>
            </a:r>
          </a:p>
          <a:p>
            <a:pPr>
              <a:buClr>
                <a:srgbClr val="B13F9A"/>
              </a:buClr>
            </a:pPr>
            <a:r>
              <a:rPr lang="he-IL" sz="2000" dirty="0">
                <a:solidFill>
                  <a:prstClr val="black"/>
                </a:solidFill>
                <a:latin typeface="Trebuchet MS"/>
                <a:cs typeface="Gisha" panose="020B0502040204020203" pitchFamily="34" charset="-79"/>
              </a:rPr>
              <a:t>ה </a:t>
            </a:r>
            <a:r>
              <a:rPr lang="en-US" sz="2000" dirty="0">
                <a:solidFill>
                  <a:prstClr val="black"/>
                </a:solidFill>
                <a:latin typeface="Trebuchet MS"/>
              </a:rPr>
              <a:t>CLR</a:t>
            </a:r>
            <a:r>
              <a:rPr lang="he-IL" sz="2000" dirty="0">
                <a:solidFill>
                  <a:prstClr val="black"/>
                </a:solidFill>
                <a:latin typeface="Trebuchet MS"/>
                <a:cs typeface="Gisha" panose="020B0502040204020203" pitchFamily="34" charset="-79"/>
              </a:rPr>
              <a:t> אחראי בין היתר על:</a:t>
            </a:r>
          </a:p>
          <a:p>
            <a:pPr lvl="1">
              <a:buClr>
                <a:srgbClr val="F9B639"/>
              </a:buClr>
            </a:pPr>
            <a:r>
              <a:rPr lang="he-IL" sz="2000" dirty="0">
                <a:solidFill>
                  <a:prstClr val="black">
                    <a:tint val="85000"/>
                  </a:prstClr>
                </a:solidFill>
                <a:latin typeface="Trebuchet MS"/>
                <a:cs typeface="Gisha" panose="020B0502040204020203" pitchFamily="34" charset="-79"/>
              </a:rPr>
              <a:t>טעינת התוכנית</a:t>
            </a:r>
          </a:p>
          <a:p>
            <a:pPr lvl="1">
              <a:buClr>
                <a:srgbClr val="F9B639"/>
              </a:buClr>
            </a:pPr>
            <a:r>
              <a:rPr lang="he-IL" sz="2000" dirty="0">
                <a:solidFill>
                  <a:prstClr val="black">
                    <a:tint val="85000"/>
                  </a:prstClr>
                </a:solidFill>
                <a:latin typeface="Trebuchet MS"/>
                <a:cs typeface="Gisha" panose="020B0502040204020203" pitchFamily="34" charset="-79"/>
              </a:rPr>
              <a:t>איתור הספרייה המשותפת</a:t>
            </a:r>
            <a:r>
              <a:rPr lang="en-US" sz="2000" dirty="0">
                <a:solidFill>
                  <a:prstClr val="black">
                    <a:tint val="85000"/>
                  </a:prstClr>
                </a:solidFill>
                <a:latin typeface="Trebuchet MS"/>
              </a:rPr>
              <a:t>FCL </a:t>
            </a:r>
            <a:r>
              <a:rPr lang="he-IL" sz="2000" dirty="0">
                <a:solidFill>
                  <a:prstClr val="black">
                    <a:tint val="85000"/>
                  </a:prstClr>
                </a:solidFill>
                <a:latin typeface="Trebuchet MS"/>
                <a:cs typeface="Gisha" panose="020B0502040204020203" pitchFamily="34" charset="-79"/>
              </a:rPr>
              <a:t> שמתאימה לגרסת ה </a:t>
            </a:r>
            <a:r>
              <a:rPr lang="en-US" sz="2000" dirty="0">
                <a:solidFill>
                  <a:prstClr val="black">
                    <a:tint val="85000"/>
                  </a:prstClr>
                </a:solidFill>
                <a:latin typeface="Trebuchet MS"/>
              </a:rPr>
              <a:t>IL</a:t>
            </a:r>
            <a:r>
              <a:rPr lang="he-IL" sz="2000" dirty="0">
                <a:solidFill>
                  <a:prstClr val="black">
                    <a:tint val="85000"/>
                  </a:prstClr>
                </a:solidFill>
                <a:latin typeface="Trebuchet MS"/>
                <a:cs typeface="Gisha" panose="020B0502040204020203" pitchFamily="34" charset="-79"/>
              </a:rPr>
              <a:t> הנוכחי</a:t>
            </a:r>
          </a:p>
          <a:p>
            <a:pPr lvl="1">
              <a:buClr>
                <a:srgbClr val="F9B639"/>
              </a:buClr>
            </a:pPr>
            <a:r>
              <a:rPr lang="he-IL" sz="2000" dirty="0">
                <a:solidFill>
                  <a:prstClr val="black">
                    <a:tint val="85000"/>
                  </a:prstClr>
                </a:solidFill>
                <a:latin typeface="Trebuchet MS"/>
                <a:cs typeface="Gisha" panose="020B0502040204020203" pitchFamily="34" charset="-79"/>
              </a:rPr>
              <a:t>אכיפת מדיניות אבטחה</a:t>
            </a:r>
          </a:p>
          <a:p>
            <a:pPr lvl="1">
              <a:buClr>
                <a:srgbClr val="F9B639"/>
              </a:buClr>
            </a:pPr>
            <a:r>
              <a:rPr lang="he-IL" sz="2000" dirty="0">
                <a:solidFill>
                  <a:prstClr val="black">
                    <a:tint val="85000"/>
                  </a:prstClr>
                </a:solidFill>
                <a:latin typeface="Trebuchet MS"/>
                <a:cs typeface="Gisha" panose="020B0502040204020203" pitchFamily="34" charset="-79"/>
              </a:rPr>
              <a:t>ניהול תהליכים בזמן ריצה</a:t>
            </a:r>
          </a:p>
          <a:p>
            <a:pPr lvl="1">
              <a:buClr>
                <a:srgbClr val="F9B639"/>
              </a:buClr>
            </a:pPr>
            <a:r>
              <a:rPr lang="he-IL" sz="2000" dirty="0">
                <a:solidFill>
                  <a:prstClr val="black">
                    <a:tint val="85000"/>
                  </a:prstClr>
                </a:solidFill>
                <a:latin typeface="Trebuchet MS"/>
                <a:cs typeface="Gisha" panose="020B0502040204020203" pitchFamily="34" charset="-79"/>
              </a:rPr>
              <a:t>ניהול זיכרון התוכנית:</a:t>
            </a:r>
          </a:p>
          <a:p>
            <a:pPr lvl="2">
              <a:buClr>
                <a:srgbClr val="F9B639"/>
              </a:buClr>
            </a:pPr>
            <a:r>
              <a:rPr lang="he-IL" sz="1800" dirty="0">
                <a:solidFill>
                  <a:prstClr val="black"/>
                </a:solidFill>
                <a:latin typeface="Trebuchet MS"/>
                <a:cs typeface="Gisha" panose="020B0502040204020203" pitchFamily="34" charset="-79"/>
              </a:rPr>
              <a:t>קיים מנגנון של </a:t>
            </a:r>
            <a:r>
              <a:rPr lang="en-US" sz="1800" dirty="0">
                <a:solidFill>
                  <a:prstClr val="black"/>
                </a:solidFill>
                <a:latin typeface="Trebuchet MS"/>
              </a:rPr>
              <a:t>garbage collector </a:t>
            </a:r>
            <a:r>
              <a:rPr lang="he-IL" sz="1800" dirty="0">
                <a:solidFill>
                  <a:prstClr val="black"/>
                </a:solidFill>
                <a:latin typeface="Trebuchet MS"/>
                <a:cs typeface="Gisha" panose="020B0502040204020203" pitchFamily="34" charset="-79"/>
              </a:rPr>
              <a:t>  (איסוף זבל) כך שאין באחריות המתכנת לשחרר את הזיכרון שתופס אובייקט בתוכנית אלא האחריות היא של ה </a:t>
            </a:r>
            <a:r>
              <a:rPr lang="en-US" sz="1800" dirty="0">
                <a:solidFill>
                  <a:prstClr val="black"/>
                </a:solidFill>
                <a:latin typeface="Trebuchet MS"/>
              </a:rPr>
              <a:t>CLR</a:t>
            </a:r>
            <a:r>
              <a:rPr lang="he-IL" sz="1800" dirty="0">
                <a:solidFill>
                  <a:prstClr val="black"/>
                </a:solidFill>
                <a:latin typeface="Trebuchet MS"/>
                <a:cs typeface="Gisha" panose="020B0502040204020203" pitchFamily="34" charset="-79"/>
              </a:rPr>
              <a:t>, אין התעסקות עם מצביעים ושחרורם.</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460976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816080" y="0"/>
            <a:ext cx="2736304" cy="3168352"/>
          </a:xfrm>
        </p:spPr>
        <p:txBody>
          <a:bodyPr>
            <a:normAutofit fontScale="90000"/>
          </a:bodyPr>
          <a:lstStyle/>
          <a:p>
            <a:pPr algn="ctr"/>
            <a:r>
              <a:rPr lang="he-IL" dirty="0"/>
              <a:t>נראה כיצד ניתן לייעל את הדוגמא הקודמת בעזרת </a:t>
            </a:r>
            <a:r>
              <a:rPr lang="en-US" dirty="0" err="1"/>
              <a:t>yieLd</a:t>
            </a:r>
            <a:r>
              <a:rPr lang="en-US" dirty="0"/>
              <a:t> return</a:t>
            </a:r>
            <a:endParaRPr lang="he-IL" dirty="0"/>
          </a:p>
        </p:txBody>
      </p:sp>
      <p:sp>
        <p:nvSpPr>
          <p:cNvPr id="3" name="מציין מיקום תוכן 2"/>
          <p:cNvSpPr>
            <a:spLocks noGrp="1"/>
          </p:cNvSpPr>
          <p:nvPr>
            <p:ph idx="1"/>
          </p:nvPr>
        </p:nvSpPr>
        <p:spPr>
          <a:xfrm>
            <a:off x="1756421" y="363600"/>
            <a:ext cx="7795963" cy="6192688"/>
          </a:xfrm>
        </p:spPr>
        <p:txBody>
          <a:bodyPr>
            <a:normAutofit fontScale="92500" lnSpcReduction="20000"/>
          </a:bodyPr>
          <a:lstStyle/>
          <a:p>
            <a:pPr marL="0" indent="0" algn="l" rtl="0">
              <a:buNone/>
            </a:pPr>
            <a:r>
              <a:rPr lang="en-US" sz="1800" dirty="0"/>
              <a:t>public static Random r = new Random(); </a:t>
            </a:r>
          </a:p>
          <a:p>
            <a:pPr marL="0" indent="0" algn="l" rtl="0">
              <a:buNone/>
            </a:pPr>
            <a:endParaRPr lang="en-US" sz="1800" dirty="0"/>
          </a:p>
          <a:p>
            <a:pPr marL="0" indent="0" algn="l" rtl="0">
              <a:buNone/>
            </a:pPr>
            <a:r>
              <a:rPr lang="en-US" sz="1800" dirty="0"/>
              <a:t>public static </a:t>
            </a:r>
            <a:r>
              <a:rPr lang="en-US" sz="1800" dirty="0">
                <a:solidFill>
                  <a:srgbClr val="FF0000"/>
                </a:solidFill>
              </a:rPr>
              <a:t>IEnumerable </a:t>
            </a:r>
            <a:r>
              <a:rPr lang="en-US" sz="1800" dirty="0"/>
              <a:t>f2() </a:t>
            </a:r>
          </a:p>
          <a:p>
            <a:pPr marL="0" indent="0" algn="l" rtl="0">
              <a:buNone/>
            </a:pPr>
            <a:r>
              <a:rPr lang="en-US" sz="1800" dirty="0"/>
              <a:t>{     </a:t>
            </a:r>
          </a:p>
          <a:p>
            <a:pPr marL="0" indent="0" algn="l" rtl="0">
              <a:buNone/>
            </a:pPr>
            <a:r>
              <a:rPr lang="en-US" sz="1800" dirty="0"/>
              <a:t>	for (</a:t>
            </a:r>
            <a:r>
              <a:rPr lang="en-US" sz="1800" dirty="0" err="1"/>
              <a:t>int</a:t>
            </a:r>
            <a:r>
              <a:rPr lang="en-US" sz="1800" dirty="0"/>
              <a:t> </a:t>
            </a:r>
            <a:r>
              <a:rPr lang="en-US" sz="1800" dirty="0" err="1"/>
              <a:t>i</a:t>
            </a:r>
            <a:r>
              <a:rPr lang="en-US" sz="1800" dirty="0"/>
              <a:t> = 0; </a:t>
            </a:r>
            <a:r>
              <a:rPr lang="en-US" sz="1800" dirty="0" err="1"/>
              <a:t>i</a:t>
            </a:r>
            <a:r>
              <a:rPr lang="en-US" sz="1800" dirty="0"/>
              <a:t> &lt; 50; </a:t>
            </a:r>
            <a:r>
              <a:rPr lang="en-US" sz="1800" dirty="0" err="1"/>
              <a:t>i</a:t>
            </a:r>
            <a:r>
              <a:rPr lang="en-US" sz="1800" dirty="0"/>
              <a:t>++)</a:t>
            </a:r>
          </a:p>
          <a:p>
            <a:pPr marL="0" indent="0" algn="l" rtl="0">
              <a:buNone/>
            </a:pPr>
            <a:r>
              <a:rPr lang="en-US" sz="1800" dirty="0"/>
              <a:t>	{         </a:t>
            </a:r>
          </a:p>
          <a:p>
            <a:pPr marL="0" indent="0" algn="l" rtl="0">
              <a:buNone/>
            </a:pPr>
            <a:r>
              <a:rPr lang="en-US" sz="1800" dirty="0"/>
              <a:t>		int x = </a:t>
            </a:r>
            <a:r>
              <a:rPr lang="en-US" sz="1800" dirty="0" err="1"/>
              <a:t>r.Next</a:t>
            </a:r>
            <a:r>
              <a:rPr lang="en-US" sz="1800" dirty="0"/>
              <a:t>(20);         					             </a:t>
            </a:r>
            <a:r>
              <a:rPr lang="en-US" sz="1800" dirty="0" err="1"/>
              <a:t>Console.WriteLine</a:t>
            </a:r>
            <a:r>
              <a:rPr lang="en-US" sz="1800" dirty="0"/>
              <a:t>(x);         </a:t>
            </a:r>
          </a:p>
          <a:p>
            <a:pPr marL="0" indent="0" algn="l" rtl="0">
              <a:buNone/>
            </a:pPr>
            <a:r>
              <a:rPr lang="en-US" sz="1800" dirty="0"/>
              <a:t>		</a:t>
            </a:r>
            <a:r>
              <a:rPr lang="en-US" sz="1800" dirty="0">
                <a:solidFill>
                  <a:srgbClr val="FF0000"/>
                </a:solidFill>
              </a:rPr>
              <a:t>yield return x;</a:t>
            </a:r>
          </a:p>
          <a:p>
            <a:pPr marL="0" indent="0" algn="l" rtl="0">
              <a:buNone/>
            </a:pPr>
            <a:r>
              <a:rPr lang="en-US" sz="1800" dirty="0"/>
              <a:t>	}</a:t>
            </a:r>
          </a:p>
          <a:p>
            <a:pPr marL="0" indent="0" algn="l" rtl="0">
              <a:buNone/>
            </a:pPr>
            <a:r>
              <a:rPr lang="en-US" sz="1800" dirty="0"/>
              <a:t> } </a:t>
            </a:r>
            <a:endParaRPr lang="he-IL" sz="1800" dirty="0"/>
          </a:p>
          <a:p>
            <a:endParaRPr lang="he-IL" sz="1800" b="1" dirty="0"/>
          </a:p>
          <a:p>
            <a:r>
              <a:rPr lang="he-IL" sz="1900" b="1" dirty="0"/>
              <a:t>כעת, לא יוצר את הרשימה כולה, </a:t>
            </a:r>
            <a:r>
              <a:rPr lang="he-IL" sz="1900" b="1" dirty="0">
                <a:solidFill>
                  <a:srgbClr val="FF0000"/>
                </a:solidFill>
              </a:rPr>
              <a:t>ויעצור את </a:t>
            </a:r>
            <a:r>
              <a:rPr lang="en-US" sz="1900" b="1" dirty="0">
                <a:solidFill>
                  <a:srgbClr val="FF0000"/>
                </a:solidFill>
              </a:rPr>
              <a:t>f2</a:t>
            </a:r>
            <a:r>
              <a:rPr lang="he-IL" sz="1900" b="1" dirty="0">
                <a:solidFill>
                  <a:srgbClr val="FF0000"/>
                </a:solidFill>
              </a:rPr>
              <a:t> לאחר שהתנאי יתקיים:</a:t>
            </a:r>
          </a:p>
          <a:p>
            <a:pPr marL="0" indent="0">
              <a:buNone/>
            </a:pPr>
            <a:endParaRPr lang="he-IL" sz="1800" b="1" dirty="0">
              <a:solidFill>
                <a:srgbClr val="FF0000"/>
              </a:solidFill>
            </a:endParaRPr>
          </a:p>
          <a:p>
            <a:pPr marL="0" indent="0" algn="l" rtl="0">
              <a:buNone/>
            </a:pPr>
            <a:r>
              <a:rPr lang="en-US" sz="1800" dirty="0"/>
              <a:t>static void Main(string[] </a:t>
            </a:r>
            <a:r>
              <a:rPr lang="en-US" sz="1800" dirty="0" err="1"/>
              <a:t>args</a:t>
            </a:r>
            <a:r>
              <a:rPr lang="en-US" sz="1800" dirty="0"/>
              <a:t>)</a:t>
            </a:r>
          </a:p>
          <a:p>
            <a:pPr marL="0" indent="0" algn="l" rtl="0">
              <a:buNone/>
            </a:pPr>
            <a:r>
              <a:rPr lang="en-US" sz="1800" dirty="0"/>
              <a:t> {     </a:t>
            </a:r>
          </a:p>
          <a:p>
            <a:pPr marL="0" indent="0" algn="l" rtl="0">
              <a:buNone/>
            </a:pPr>
            <a:r>
              <a:rPr lang="en-US" sz="1800" dirty="0"/>
              <a:t>	</a:t>
            </a:r>
            <a:r>
              <a:rPr lang="en-US" sz="1800" dirty="0" err="1"/>
              <a:t>foreach</a:t>
            </a:r>
            <a:r>
              <a:rPr lang="en-US" sz="1800" dirty="0"/>
              <a:t> (</a:t>
            </a:r>
            <a:r>
              <a:rPr lang="en-US" sz="1800" dirty="0" err="1"/>
              <a:t>int</a:t>
            </a:r>
            <a:r>
              <a:rPr lang="en-US" sz="1800" dirty="0"/>
              <a:t> item in </a:t>
            </a:r>
            <a:r>
              <a:rPr lang="en-US" sz="1800" dirty="0">
                <a:solidFill>
                  <a:srgbClr val="FF0000"/>
                </a:solidFill>
              </a:rPr>
              <a:t>f2()</a:t>
            </a:r>
            <a:r>
              <a:rPr lang="en-US" sz="1800" dirty="0"/>
              <a:t>) </a:t>
            </a:r>
          </a:p>
          <a:p>
            <a:pPr marL="0" indent="0" algn="l" rtl="0">
              <a:buNone/>
            </a:pPr>
            <a:r>
              <a:rPr lang="en-US" sz="1800" dirty="0"/>
              <a:t>	{         </a:t>
            </a:r>
          </a:p>
          <a:p>
            <a:pPr marL="0" indent="0" algn="l" rtl="0">
              <a:buNone/>
            </a:pPr>
            <a:r>
              <a:rPr lang="en-US" sz="1800" dirty="0"/>
              <a:t>		if (item == 12) </a:t>
            </a:r>
          </a:p>
          <a:p>
            <a:pPr marL="0" indent="0" algn="l" rtl="0">
              <a:buNone/>
            </a:pPr>
            <a:r>
              <a:rPr lang="en-US" sz="1800" dirty="0">
                <a:solidFill>
                  <a:srgbClr val="FF0000"/>
                </a:solidFill>
              </a:rPr>
              <a:t>			break; </a:t>
            </a:r>
          </a:p>
          <a:p>
            <a:pPr marL="0" indent="0" algn="l" rtl="0">
              <a:buNone/>
            </a:pPr>
            <a:r>
              <a:rPr lang="en-US" sz="1800" dirty="0"/>
              <a:t>	} </a:t>
            </a:r>
          </a:p>
          <a:p>
            <a:pPr marL="0" indent="0" algn="l" rtl="0">
              <a:buNone/>
            </a:pPr>
            <a:r>
              <a:rPr lang="en-US" sz="1800" dirty="0"/>
              <a:t>} </a:t>
            </a:r>
            <a:endParaRPr lang="he-IL" sz="1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270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119794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16632"/>
            <a:ext cx="7239000" cy="914360"/>
          </a:xfrm>
        </p:spPr>
        <p:txBody>
          <a:bodyPr>
            <a:noAutofit/>
          </a:bodyPr>
          <a:lstStyle/>
          <a:p>
            <a:pPr algn="ctr"/>
            <a:r>
              <a:rPr lang="he-IL" sz="3200" dirty="0"/>
              <a:t>הממשקים </a:t>
            </a:r>
            <a:r>
              <a:rPr lang="he-IL" sz="3200" dirty="0">
                <a:solidFill>
                  <a:srgbClr val="FF0000"/>
                </a:solidFill>
              </a:rPr>
              <a:t>הגנריים</a:t>
            </a:r>
            <a:br>
              <a:rPr lang="he-IL" sz="3200" dirty="0"/>
            </a:br>
            <a:r>
              <a:rPr lang="he-IL" sz="3200" dirty="0"/>
              <a:t> </a:t>
            </a:r>
            <a:r>
              <a:rPr lang="en-US" sz="3200" dirty="0"/>
              <a:t>IENUMERABLE&lt;</a:t>
            </a:r>
            <a:r>
              <a:rPr lang="en-US" sz="3200" dirty="0">
                <a:solidFill>
                  <a:srgbClr val="FF0000"/>
                </a:solidFill>
              </a:rPr>
              <a:t>T</a:t>
            </a:r>
            <a:r>
              <a:rPr lang="en-US" sz="3200" dirty="0"/>
              <a:t>&gt; IENUMERATOR&lt;</a:t>
            </a:r>
            <a:r>
              <a:rPr lang="en-US" sz="3200" dirty="0">
                <a:solidFill>
                  <a:srgbClr val="FF0000"/>
                </a:solidFill>
              </a:rPr>
              <a:t>T</a:t>
            </a:r>
            <a:r>
              <a:rPr lang="en-US" sz="3200" dirty="0"/>
              <a:t>&gt;</a:t>
            </a:r>
            <a:endParaRPr lang="he-IL" sz="3200" dirty="0"/>
          </a:p>
        </p:txBody>
      </p:sp>
      <p:sp>
        <p:nvSpPr>
          <p:cNvPr id="3" name="מציין מיקום תוכן 2"/>
          <p:cNvSpPr>
            <a:spLocks noGrp="1"/>
          </p:cNvSpPr>
          <p:nvPr>
            <p:ph idx="1"/>
          </p:nvPr>
        </p:nvSpPr>
        <p:spPr>
          <a:xfrm>
            <a:off x="1847528" y="1062643"/>
            <a:ext cx="7632848" cy="5493605"/>
          </a:xfrm>
        </p:spPr>
        <p:txBody>
          <a:bodyPr>
            <a:noAutofit/>
          </a:bodyPr>
          <a:lstStyle/>
          <a:p>
            <a:pPr marL="0" indent="0">
              <a:lnSpc>
                <a:spcPct val="107000"/>
              </a:lnSpc>
              <a:spcBef>
                <a:spcPts val="0"/>
              </a:spcBef>
              <a:buNone/>
            </a:pPr>
            <a:r>
              <a:rPr lang="he-IL" sz="1600" b="1" dirty="0"/>
              <a:t>כך מוגדר הממשק ב </a:t>
            </a:r>
            <a:r>
              <a:rPr lang="en-US" sz="1600" b="1" dirty="0"/>
              <a:t>:</a:t>
            </a:r>
            <a:r>
              <a:rPr lang="en-US" sz="1600" b="1" dirty="0" err="1"/>
              <a:t>System.Collections.Generic</a:t>
            </a:r>
            <a:endParaRPr lang="en-US" sz="1600" b="1" dirty="0"/>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System.Collections.Generic</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 IEnumerable</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IEnumerator&lt;T&gt;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GetEnumerator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IEnumerator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IDisposable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IEnumerator</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 Current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nSpc>
                <a:spcPct val="107000"/>
              </a:lnSpc>
              <a:spcBef>
                <a:spcPts val="0"/>
              </a:spcBef>
              <a:spcAft>
                <a:spcPts val="800"/>
              </a:spcAft>
              <a:buNone/>
            </a:pPr>
            <a:r>
              <a:rPr lang="he-IL" sz="2000" b="1" dirty="0"/>
              <a:t>דוגמא לשימוש:</a:t>
            </a:r>
            <a:endParaRPr lang="en-US" sz="2000" b="1" dirty="0"/>
          </a:p>
          <a:p>
            <a:pPr marL="0" indent="0" algn="l" rtl="0">
              <a:buNone/>
            </a:pP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words = </a:t>
            </a:r>
            <a:r>
              <a:rPr lang="en-US" sz="1800" dirty="0">
                <a:solidFill>
                  <a:srgbClr val="0000FF"/>
                </a:solidFill>
                <a:latin typeface="Consolas" panose="020B0609020204030204" pitchFamily="49" charset="0"/>
              </a:rPr>
              <a:t>new</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aaa</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bbb</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"ccc"</a:t>
            </a:r>
            <a:r>
              <a:rPr lang="en-US" sz="1800" dirty="0">
                <a:solidFill>
                  <a:srgbClr val="000000"/>
                </a:solidFill>
                <a:latin typeface="Consolas" panose="020B0609020204030204" pitchFamily="49" charset="0"/>
              </a:rPr>
              <a:t> };</a:t>
            </a:r>
          </a:p>
          <a:p>
            <a:pPr marL="0" indent="0" algn="l" rtl="0">
              <a:buNone/>
            </a:pPr>
            <a:r>
              <a:rPr lang="en-US" sz="1800" dirty="0">
                <a:solidFill>
                  <a:srgbClr val="000000"/>
                </a:solidFill>
                <a:latin typeface="Consolas" panose="020B0609020204030204" pitchFamily="49" charset="0"/>
              </a:rPr>
              <a:t>IEnumerable&lt;</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&gt; </a:t>
            </a:r>
            <a:r>
              <a:rPr lang="en-US" sz="1800" dirty="0" err="1">
                <a:solidFill>
                  <a:srgbClr val="000000"/>
                </a:solidFill>
                <a:latin typeface="Consolas" panose="020B0609020204030204" pitchFamily="49" charset="0"/>
              </a:rPr>
              <a:t>WordCollection</a:t>
            </a:r>
            <a:r>
              <a:rPr lang="en-US" sz="1800" dirty="0">
                <a:solidFill>
                  <a:srgbClr val="000000"/>
                </a:solidFill>
                <a:latin typeface="Consolas" panose="020B0609020204030204" pitchFamily="49" charset="0"/>
              </a:rPr>
              <a:t> = words;</a:t>
            </a:r>
          </a:p>
          <a:p>
            <a:pPr marL="0" indent="0" algn="l" rtl="0">
              <a:buNone/>
            </a:pPr>
            <a:endParaRPr lang="he-IL" sz="1800" dirty="0">
              <a:solidFill>
                <a:srgbClr val="000000"/>
              </a:solidFill>
              <a:latin typeface="Consolas" panose="020B0609020204030204" pitchFamily="49" charset="0"/>
            </a:endParaRPr>
          </a:p>
          <a:p>
            <a:pPr marL="0" indent="0" algn="l" rtl="0">
              <a:buNone/>
            </a:pPr>
            <a:r>
              <a:rPr lang="en-US" sz="1800" dirty="0" err="1">
                <a:solidFill>
                  <a:srgbClr val="0000FF"/>
                </a:solidFill>
                <a:latin typeface="Consolas" panose="020B0609020204030204" pitchFamily="49" charset="0"/>
              </a:rPr>
              <a:t>foreach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string</a:t>
            </a:r>
            <a:r>
              <a:rPr lang="en-US" sz="1800" dirty="0">
                <a:solidFill>
                  <a:srgbClr val="000000"/>
                </a:solidFill>
                <a:latin typeface="Consolas" panose="020B0609020204030204" pitchFamily="49" charset="0"/>
              </a:rPr>
              <a:t> item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WordCollection</a:t>
            </a:r>
            <a:r>
              <a:rPr lang="en-US" sz="1800" dirty="0">
                <a:solidFill>
                  <a:srgbClr val="000000"/>
                </a:solidFill>
                <a:latin typeface="Consolas" panose="020B0609020204030204" pitchFamily="49" charset="0"/>
              </a:rPr>
              <a:t>)</a:t>
            </a:r>
          </a:p>
          <a:p>
            <a:pPr marL="0" indent="0" algn="l" rtl="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Console.WriteLine</a:t>
            </a:r>
            <a:r>
              <a:rPr lang="en-US" sz="1800" dirty="0">
                <a:solidFill>
                  <a:srgbClr val="000000"/>
                </a:solidFill>
                <a:latin typeface="Consolas" panose="020B0609020204030204" pitchFamily="49" charset="0"/>
              </a:rPr>
              <a:t>(item);</a:t>
            </a:r>
            <a:endParaRPr lang="he-IL" sz="1800" dirty="0"/>
          </a:p>
          <a:p>
            <a:pPr marL="0" indent="0" algn="l" rtl="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endPar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271</a:t>
            </a:fld>
            <a:endParaRPr lang="he-IL">
              <a:solidFill>
                <a:srgbClr val="B13F9A"/>
              </a:solidFill>
              <a:latin typeface="Trebuchet MS"/>
              <a:cs typeface="Gisha" panose="020B0502040204020203" pitchFamily="34" charset="-79"/>
            </a:endParaRPr>
          </a:p>
        </p:txBody>
      </p:sp>
      <p:sp>
        <p:nvSpPr>
          <p:cNvPr id="7" name="הסבר מלבני מעוגל 17"/>
          <p:cNvSpPr/>
          <p:nvPr/>
        </p:nvSpPr>
        <p:spPr bwMode="auto">
          <a:xfrm>
            <a:off x="5663952" y="3429000"/>
            <a:ext cx="1978844" cy="370240"/>
          </a:xfrm>
          <a:prstGeom prst="wedgeRoundRectCallout">
            <a:avLst>
              <a:gd name="adj1" fmla="val -102687"/>
              <a:gd name="adj2" fmla="val 190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600" dirty="0">
                <a:solidFill>
                  <a:prstClr val="black"/>
                </a:solidFill>
                <a:latin typeface="Trebuchet MS"/>
                <a:cs typeface="Gisha" panose="020B0502040204020203" pitchFamily="34" charset="-79"/>
              </a:rPr>
              <a:t>מחזיר </a:t>
            </a:r>
            <a:r>
              <a:rPr lang="en-US" sz="1600" dirty="0">
                <a:solidFill>
                  <a:prstClr val="black"/>
                </a:solidFill>
                <a:latin typeface="Trebuchet MS"/>
              </a:rPr>
              <a:t>T</a:t>
            </a:r>
            <a:r>
              <a:rPr lang="he-IL" sz="1600" dirty="0">
                <a:solidFill>
                  <a:prstClr val="black"/>
                </a:solidFill>
                <a:latin typeface="Trebuchet MS"/>
                <a:cs typeface="Gisha" panose="020B0502040204020203" pitchFamily="34" charset="-79"/>
              </a:rPr>
              <a:t> ולא </a:t>
            </a:r>
            <a:r>
              <a:rPr lang="en-US" sz="1600" dirty="0">
                <a:solidFill>
                  <a:prstClr val="black"/>
                </a:solidFill>
                <a:latin typeface="Trebuchet MS"/>
              </a:rPr>
              <a:t>Object</a:t>
            </a:r>
            <a:endParaRPr lang="he-IL" sz="16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12949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911452" y="440220"/>
            <a:ext cx="5105400" cy="2868168"/>
          </a:xfrm>
        </p:spPr>
        <p:txBody>
          <a:bodyPr/>
          <a:lstStyle/>
          <a:p>
            <a:pPr algn="ctr"/>
            <a:r>
              <a:rPr lang="he-IL" dirty="0"/>
              <a:t>הגדרת טיפוס בר מניה</a:t>
            </a:r>
          </a:p>
        </p:txBody>
      </p:sp>
      <p:sp>
        <p:nvSpPr>
          <p:cNvPr id="5" name="כותרת משנה 4"/>
          <p:cNvSpPr>
            <a:spLocks noGrp="1"/>
          </p:cNvSpPr>
          <p:nvPr>
            <p:ph type="subTitle" idx="1"/>
          </p:nvPr>
        </p:nvSpPr>
        <p:spPr>
          <a:xfrm>
            <a:off x="4583832" y="3539864"/>
            <a:ext cx="5433020" cy="2553432"/>
          </a:xfrm>
        </p:spPr>
        <p:txBody>
          <a:bodyPr>
            <a:normAutofit/>
          </a:bodyPr>
          <a:lstStyle/>
          <a:p>
            <a:r>
              <a:rPr lang="he-IL" sz="2400" dirty="0"/>
              <a:t>אם נרצה להגדיר </a:t>
            </a:r>
            <a:r>
              <a:rPr lang="he-IL" sz="2400" b="1" dirty="0"/>
              <a:t>מחלקה</a:t>
            </a:r>
            <a:r>
              <a:rPr lang="en-US" sz="2400" b="1" dirty="0"/>
              <a:t> </a:t>
            </a:r>
            <a:r>
              <a:rPr lang="he-IL" sz="2400" b="1" dirty="0"/>
              <a:t>משלנו שתהיה ברת מניה </a:t>
            </a:r>
            <a:r>
              <a:rPr lang="he-IL" sz="2400" dirty="0"/>
              <a:t>נצטרך:</a:t>
            </a:r>
          </a:p>
          <a:p>
            <a:pPr marL="457200" indent="-457200">
              <a:buFont typeface="Wingdings" panose="05000000000000000000" pitchFamily="2" charset="2"/>
              <a:buChar char="v"/>
            </a:pPr>
            <a:r>
              <a:rPr lang="he-IL" sz="2400" dirty="0"/>
              <a:t>לרשת מ </a:t>
            </a:r>
            <a:r>
              <a:rPr lang="en-US" sz="2400" dirty="0"/>
              <a:t>IEnumerable</a:t>
            </a:r>
            <a:r>
              <a:rPr lang="he-IL" sz="2400" dirty="0"/>
              <a:t> ומ </a:t>
            </a:r>
            <a:r>
              <a:rPr lang="en-US" sz="2400" dirty="0" err="1"/>
              <a:t>IEnumartor</a:t>
            </a:r>
            <a:endParaRPr lang="he-IL" sz="2400" dirty="0"/>
          </a:p>
          <a:p>
            <a:pPr marL="457200" indent="-457200">
              <a:buFont typeface="Wingdings" panose="05000000000000000000" pitchFamily="2" charset="2"/>
              <a:buChar char="v"/>
            </a:pPr>
            <a:r>
              <a:rPr lang="he-IL" sz="2400" dirty="0"/>
              <a:t>ולממש אותם</a:t>
            </a:r>
          </a:p>
          <a:p>
            <a:pPr marL="457200" indent="-457200">
              <a:buFont typeface="Wingdings" panose="05000000000000000000" pitchFamily="2" charset="2"/>
              <a:buChar char="v"/>
            </a:pPr>
            <a:r>
              <a:rPr lang="he-IL" sz="2400" dirty="0"/>
              <a:t>כלומר נממש בעצמנו את תבנית העיצוב איטרטור</a:t>
            </a:r>
          </a:p>
          <a:p>
            <a:endParaRPr lang="he-IL" sz="2400" dirty="0"/>
          </a:p>
        </p:txBody>
      </p:sp>
      <p:sp>
        <p:nvSpPr>
          <p:cNvPr id="2" name="Slide Number Placeholder 1"/>
          <p:cNvSpPr>
            <a:spLocks noGrp="1"/>
          </p:cNvSpPr>
          <p:nvPr>
            <p:ph type="sldNum" sz="quarter" idx="12"/>
          </p:nvPr>
        </p:nvSpPr>
        <p:spPr/>
        <p:txBody>
          <a:bodyPr/>
          <a:lstStyle/>
          <a:p>
            <a:fld id="{1E4D7292-AD41-4745-A56F-5FB7769147B4}" type="slidenum">
              <a:rPr lang="he-IL">
                <a:latin typeface="Trebuchet MS"/>
                <a:cs typeface="Gisha" panose="020B0502040204020203" pitchFamily="34" charset="-79"/>
              </a:rPr>
              <a:pPr/>
              <a:t>272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26461268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9418"/>
            <a:ext cx="7542604" cy="504056"/>
          </a:xfrm>
        </p:spPr>
        <p:txBody>
          <a:bodyPr>
            <a:normAutofit fontScale="90000"/>
          </a:bodyPr>
          <a:lstStyle/>
          <a:p>
            <a:pPr algn="ctr"/>
            <a:r>
              <a:rPr lang="he-IL" sz="2800" dirty="0"/>
              <a:t>דוגמא 1: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a:xfrm>
            <a:off x="1373340" y="6441948"/>
            <a:ext cx="588336" cy="228600"/>
          </a:xfrm>
        </p:spPr>
        <p:txBody>
          <a:bodyPr/>
          <a:lstStyle/>
          <a:p>
            <a:fld id="{1E4D7292-AD41-4745-A56F-5FB7769147B4}" type="slidenum">
              <a:rPr lang="he-IL">
                <a:solidFill>
                  <a:srgbClr val="B13F9A"/>
                </a:solidFill>
                <a:latin typeface="Trebuchet MS"/>
                <a:cs typeface="Gisha" panose="020B0502040204020203" pitchFamily="34" charset="-79"/>
              </a:rPr>
              <a:pPr/>
              <a:t>273</a:t>
            </a:fld>
            <a:endParaRPr lang="he-IL" dirty="0">
              <a:solidFill>
                <a:srgbClr val="B13F9A"/>
              </a:solidFill>
              <a:latin typeface="Trebuchet MS"/>
              <a:cs typeface="Gisha" panose="020B0502040204020203" pitchFamily="34" charset="-79"/>
            </a:endParaRPr>
          </a:p>
        </p:txBody>
      </p:sp>
      <p:sp>
        <p:nvSpPr>
          <p:cNvPr id="5" name="Rectangle 4"/>
          <p:cNvSpPr/>
          <p:nvPr/>
        </p:nvSpPr>
        <p:spPr>
          <a:xfrm>
            <a:off x="6528048" y="805440"/>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Ex95</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9" name="Rectangle 8"/>
          <p:cNvSpPr/>
          <p:nvPr/>
        </p:nvSpPr>
        <p:spPr>
          <a:xfrm>
            <a:off x="1703512" y="805440"/>
            <a:ext cx="4725184" cy="3045642"/>
          </a:xfrm>
          <a:prstGeom prst="rect">
            <a:avLst/>
          </a:prstGeom>
          <a:ln w="38100">
            <a:solidFill>
              <a:schemeClr val="accent1">
                <a:lumMod val="75000"/>
              </a:schemeClr>
            </a:solidFill>
          </a:ln>
        </p:spPr>
        <p:txBody>
          <a:bodyPr wrap="square">
            <a:spAutoFit/>
          </a:bodyPr>
          <a:lstStyle/>
          <a:p>
            <a:pPr algn="l" rtl="0">
              <a:lnSpc>
                <a:spcPct val="107000"/>
              </a:lnSpc>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IEnumerable</a:t>
            </a:r>
            <a:endParaRPr lang="en-US" sz="20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rPr>
              <a:t>   </a:t>
            </a:r>
            <a:r>
              <a:rPr lang="en-US" sz="14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rPr>
              <a:t>   </a:t>
            </a:r>
            <a:r>
              <a:rPr lang="en-US" sz="1400" dirty="0">
                <a:solidFill>
                  <a:srgbClr val="00B050"/>
                </a:solidFill>
                <a:latin typeface="Consolas" panose="020B0609020204030204" pitchFamily="49" charset="0"/>
                <a:ea typeface="Calibri" panose="020F0502020204030204" pitchFamily="34" charset="0"/>
                <a:cs typeface="Consolas" panose="020B0609020204030204" pitchFamily="49" charset="0"/>
              </a:rPr>
              <a:t>//The full example is in:</a:t>
            </a:r>
          </a:p>
          <a:p>
            <a:pPr algn="l" rtl="0">
              <a:lnSpc>
                <a:spcPct val="107000"/>
              </a:lnSpc>
            </a:pPr>
            <a:r>
              <a:rPr lang="en-US" sz="1400" dirty="0">
                <a:solidFill>
                  <a:srgbClr val="00B050"/>
                </a:solidFill>
                <a:latin typeface="Consolas" panose="020B0609020204030204" pitchFamily="49" charset="0"/>
                <a:ea typeface="Calibri" panose="020F0502020204030204" pitchFamily="34" charset="0"/>
                <a:cs typeface="Consolas" panose="020B0609020204030204" pitchFamily="49" charset="0"/>
              </a:rPr>
              <a:t>  //'Inheritance' Solution, Project Ex95</a:t>
            </a:r>
            <a:endPar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050" b="1" dirty="0">
                <a:solidFill>
                  <a:srgbClr val="000000"/>
                </a:solidFill>
                <a:highlight>
                  <a:srgbClr val="FFFF00"/>
                </a:highlight>
                <a:latin typeface="Consolas" panose="020B0609020204030204" pitchFamily="49" charset="0"/>
              </a:rPr>
              <a:t> </a:t>
            </a:r>
            <a:r>
              <a:rPr lang="en-US" sz="14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string</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arr</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20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IEnumerator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GetEnumerator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IEnumerator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e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2B91AF"/>
                </a:solidFill>
                <a:highlight>
                  <a:srgbClr val="C0C0C0"/>
                </a:highlight>
                <a:latin typeface="Consolas" panose="020B0609020204030204" pitchFamily="49" charset="0"/>
              </a:rPr>
              <a:t>MyEnumerator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arr,Count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Rectangle 9"/>
          <p:cNvSpPr/>
          <p:nvPr/>
        </p:nvSpPr>
        <p:spPr>
          <a:xfrm>
            <a:off x="6528048" y="1367986"/>
            <a:ext cx="3987784" cy="5353645"/>
          </a:xfrm>
          <a:prstGeom prst="rect">
            <a:avLst/>
          </a:prstGeom>
          <a:ln w="44450">
            <a:solidFill>
              <a:schemeClr val="accent1"/>
            </a:solidFill>
          </a:ln>
        </p:spPr>
        <p:txBody>
          <a:bodyPr wrap="square">
            <a:spAutoFit/>
          </a:bodyPr>
          <a:lstStyle/>
          <a:p>
            <a:pPr algn="l" rtl="0">
              <a:lnSpc>
                <a:spcPct val="107000"/>
              </a:lnSpc>
            </a:pP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highlight>
                  <a:srgbClr val="C0C0C0"/>
                </a:highlight>
                <a:latin typeface="Consolas" panose="020B0609020204030204" pitchFamily="49" charset="0"/>
              </a:rPr>
              <a:t>MyEnumerator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IEnumerator</a:t>
            </a:r>
            <a:endParaRPr lang="en-US" sz="16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 -1;</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highlight>
                  <a:srgbClr val="C0C0C0"/>
                </a:highlight>
                <a:latin typeface="Consolas" panose="020B0609020204030204" pitchFamily="49" charset="0"/>
                <a:ea typeface="Calibri" panose="020F0502020204030204" pitchFamily="34" charset="0"/>
                <a:cs typeface="Consolas" panose="020B0609020204030204" pitchFamily="49" charset="0"/>
              </a:rPr>
              <a:t>MyEnumerator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.count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count;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highlight>
                  <a:srgbClr val="00FFFF"/>
                </a:highlight>
                <a:latin typeface="Consolas" panose="020B0609020204030204" pitchFamily="49" charset="0"/>
                <a:ea typeface="Calibri" panose="020F0502020204030204" pitchFamily="34" charset="0"/>
                <a:cs typeface="Consolas" panose="020B0609020204030204" pitchFamily="49" charset="0"/>
              </a:rPr>
              <a:t>Current</a:t>
            </a:r>
            <a:endParaRPr lang="en-US" sz="1600" b="1" dirty="0">
              <a:solidFill>
                <a:prstClr val="black"/>
              </a:solidFill>
              <a:highlight>
                <a:srgbClr val="00FFFF"/>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[index]; }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highlight>
                  <a:srgbClr val="00FFFF"/>
                </a:highlight>
                <a:latin typeface="Consolas" panose="020B0609020204030204" pitchFamily="49" charset="0"/>
                <a:ea typeface="Calibri" panose="020F0502020204030204" pitchFamily="34" charset="0"/>
                <a:cs typeface="Consolas" panose="020B0609020204030204" pitchFamily="49" charset="0"/>
              </a:rPr>
              <a:t>MoveNext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&gt;= count)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 -1;</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00"/>
                </a:solidFill>
                <a:highlight>
                  <a:srgbClr val="00FFFF"/>
                </a:highlight>
                <a:latin typeface="Consolas" panose="020B0609020204030204" pitchFamily="49" charset="0"/>
                <a:ea typeface="Calibri" panose="020F0502020204030204" pitchFamily="34" charset="0"/>
                <a:cs typeface="Consolas" panose="020B0609020204030204" pitchFamily="49" charset="0"/>
              </a:rPr>
              <a:t>Reset</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index = -1;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2" name="Content Placeholder 2"/>
          <p:cNvSpPr>
            <a:spLocks noGrp="1"/>
          </p:cNvSpPr>
          <p:nvPr>
            <p:ph idx="1"/>
          </p:nvPr>
        </p:nvSpPr>
        <p:spPr>
          <a:xfrm>
            <a:off x="1703512" y="3897850"/>
            <a:ext cx="4725184" cy="2842436"/>
          </a:xfrm>
          <a:ln w="38100">
            <a:solidFill>
              <a:schemeClr val="accent1"/>
            </a:solidFill>
          </a:ln>
        </p:spPr>
        <p:txBody>
          <a:bodyPr>
            <a:normAutofit/>
          </a:bodyPr>
          <a:lstStyle/>
          <a:p>
            <a:r>
              <a:rPr lang="he-IL" sz="1600" dirty="0"/>
              <a:t>בדוגמא זו הגדרנו מחלקה בשם </a:t>
            </a:r>
            <a:r>
              <a:rPr lang="en-US" sz="1600" dirty="0" err="1"/>
              <a:t>DynamicStringArray</a:t>
            </a:r>
            <a:r>
              <a:rPr lang="he-IL" sz="1600" dirty="0"/>
              <a:t> שמייצגת מערך מחרוזות דינאמי.</a:t>
            </a:r>
          </a:p>
          <a:p>
            <a:r>
              <a:rPr lang="he-IL" sz="1600" dirty="0"/>
              <a:t>מערך שהולך וגדל באופן דינאמי בהתאם להוספת המחרוזות אליו.</a:t>
            </a:r>
          </a:p>
          <a:p>
            <a:r>
              <a:rPr lang="he-IL" sz="1600" dirty="0"/>
              <a:t>המחלקה יורשת מ </a:t>
            </a:r>
            <a:r>
              <a:rPr lang="en-US" sz="1600" dirty="0"/>
              <a:t>IEnumerable</a:t>
            </a:r>
            <a:r>
              <a:rPr lang="he-IL" sz="1600" dirty="0"/>
              <a:t> וכן מממשת</a:t>
            </a:r>
            <a:r>
              <a:rPr lang="en-US" sz="1600" dirty="0" err="1"/>
              <a:t>MyEnumerator</a:t>
            </a:r>
            <a:r>
              <a:rPr lang="en-US" sz="1600" dirty="0"/>
              <a:t> </a:t>
            </a:r>
            <a:r>
              <a:rPr lang="he-IL" sz="1600" dirty="0"/>
              <a:t>  משלה </a:t>
            </a:r>
            <a:r>
              <a:rPr lang="he-IL" sz="1600" b="1" dirty="0"/>
              <a:t>במחלקה נפרדת.</a:t>
            </a:r>
          </a:p>
          <a:p>
            <a:r>
              <a:rPr lang="he-IL" sz="1600" dirty="0"/>
              <a:t>לכן היא ברת מניה, וניתן בתכנית הראשית לעבור עליה בלולאת </a:t>
            </a:r>
            <a:r>
              <a:rPr lang="en-US" sz="1600" b="1" dirty="0"/>
              <a:t>foreach</a:t>
            </a:r>
            <a:r>
              <a:rPr lang="he-IL" sz="1600" dirty="0"/>
              <a:t> </a:t>
            </a:r>
          </a:p>
        </p:txBody>
      </p:sp>
    </p:spTree>
    <p:extLst>
      <p:ext uri="{BB962C8B-B14F-4D97-AF65-F5344CB8AC3E}">
        <p14:creationId xmlns:p14="http://schemas.microsoft.com/office/powerpoint/2010/main" val="10875338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891891" y="3605268"/>
            <a:ext cx="5041888" cy="3040128"/>
          </a:xfrm>
          <a:prstGeom prst="rect">
            <a:avLst/>
          </a:prstGeom>
          <a:ln w="38100">
            <a:solidFill>
              <a:schemeClr val="accent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5;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item2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(item2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1847528" y="32048"/>
            <a:ext cx="7611450" cy="564568"/>
          </a:xfrm>
        </p:spPr>
        <p:txBody>
          <a:bodyPr>
            <a:normAutofit fontScale="90000"/>
          </a:bodyPr>
          <a:lstStyle/>
          <a:p>
            <a:pPr algn="ctr"/>
            <a:r>
              <a:rPr lang="he-IL" sz="2800" dirty="0"/>
              <a:t>דוגמא 1: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274</a:t>
            </a:fld>
            <a:endParaRPr lang="he-IL">
              <a:solidFill>
                <a:srgbClr val="B13F9A"/>
              </a:solidFill>
              <a:latin typeface="Trebuchet MS"/>
              <a:cs typeface="Gisha" panose="020B0502040204020203" pitchFamily="34" charset="-79"/>
            </a:endParaRPr>
          </a:p>
        </p:txBody>
      </p:sp>
      <p:sp>
        <p:nvSpPr>
          <p:cNvPr id="6" name="Rectangle 5"/>
          <p:cNvSpPr/>
          <p:nvPr/>
        </p:nvSpPr>
        <p:spPr>
          <a:xfrm>
            <a:off x="1911313" y="1052737"/>
            <a:ext cx="5086250" cy="2068515"/>
          </a:xfrm>
          <a:prstGeom prst="rect">
            <a:avLst/>
          </a:prstGeom>
          <a:ln w="38100">
            <a:solidFill>
              <a:schemeClr val="accent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10;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p:cNvSpPr/>
          <p:nvPr/>
        </p:nvSpPr>
        <p:spPr>
          <a:xfrm>
            <a:off x="7232635" y="1330604"/>
            <a:ext cx="978607" cy="1954381"/>
          </a:xfrm>
          <a:prstGeom prst="rect">
            <a:avLst/>
          </a:prstGeom>
          <a:ln w="57150">
            <a:solidFill>
              <a:schemeClr val="accent1"/>
            </a:solidFill>
          </a:ln>
        </p:spPr>
        <p:txBody>
          <a:bodyPr wrap="square">
            <a:spAutoFit/>
          </a:bodyPr>
          <a:lstStyle/>
          <a:p>
            <a:r>
              <a:rPr lang="he-IL" sz="1100" b="1" dirty="0">
                <a:solidFill>
                  <a:prstClr val="black"/>
                </a:solidFill>
                <a:latin typeface="Trebuchet MS"/>
                <a:cs typeface="Gisha" panose="020B0502040204020203" pitchFamily="34" charset="-79"/>
              </a:rPr>
              <a:t>הפלט:</a:t>
            </a:r>
            <a:endParaRPr lang="en-US" sz="1100" b="1" dirty="0">
              <a:solidFill>
                <a:prstClr val="black"/>
              </a:solidFill>
              <a:latin typeface="Trebuchet MS"/>
            </a:endParaRPr>
          </a:p>
          <a:p>
            <a:pPr algn="l" rtl="0"/>
            <a:r>
              <a:rPr lang="en-US" sz="1100" dirty="0">
                <a:solidFill>
                  <a:prstClr val="black"/>
                </a:solidFill>
                <a:latin typeface="Trebuchet MS"/>
              </a:rPr>
              <a:t>number 0</a:t>
            </a:r>
          </a:p>
          <a:p>
            <a:pPr algn="l" rtl="0"/>
            <a:r>
              <a:rPr lang="en-US" sz="1100" dirty="0">
                <a:solidFill>
                  <a:prstClr val="black"/>
                </a:solidFill>
                <a:latin typeface="Trebuchet MS"/>
              </a:rPr>
              <a:t>number 1</a:t>
            </a:r>
          </a:p>
          <a:p>
            <a:pPr algn="l" rtl="0"/>
            <a:r>
              <a:rPr lang="en-US" sz="1100" dirty="0">
                <a:solidFill>
                  <a:prstClr val="black"/>
                </a:solidFill>
                <a:latin typeface="Trebuchet MS"/>
              </a:rPr>
              <a:t>number 2</a:t>
            </a:r>
          </a:p>
          <a:p>
            <a:pPr algn="l" rtl="0"/>
            <a:r>
              <a:rPr lang="en-US" sz="1100" dirty="0">
                <a:solidFill>
                  <a:prstClr val="black"/>
                </a:solidFill>
                <a:latin typeface="Trebuchet MS"/>
              </a:rPr>
              <a:t>number 3</a:t>
            </a:r>
          </a:p>
          <a:p>
            <a:pPr algn="l" rtl="0"/>
            <a:r>
              <a:rPr lang="en-US" sz="1100" dirty="0">
                <a:solidFill>
                  <a:prstClr val="black"/>
                </a:solidFill>
                <a:latin typeface="Trebuchet MS"/>
              </a:rPr>
              <a:t>number 4</a:t>
            </a:r>
          </a:p>
          <a:p>
            <a:pPr algn="l" rtl="0"/>
            <a:r>
              <a:rPr lang="en-US" sz="1100" dirty="0">
                <a:solidFill>
                  <a:prstClr val="black"/>
                </a:solidFill>
                <a:latin typeface="Trebuchet MS"/>
              </a:rPr>
              <a:t>number 5</a:t>
            </a:r>
          </a:p>
          <a:p>
            <a:pPr algn="l" rtl="0"/>
            <a:r>
              <a:rPr lang="en-US" sz="1100" dirty="0">
                <a:solidFill>
                  <a:prstClr val="black"/>
                </a:solidFill>
                <a:latin typeface="Trebuchet MS"/>
              </a:rPr>
              <a:t>number 6</a:t>
            </a:r>
          </a:p>
          <a:p>
            <a:pPr algn="l" rtl="0"/>
            <a:r>
              <a:rPr lang="en-US" sz="1100" dirty="0">
                <a:solidFill>
                  <a:prstClr val="black"/>
                </a:solidFill>
                <a:latin typeface="Trebuchet MS"/>
              </a:rPr>
              <a:t>number 7</a:t>
            </a:r>
          </a:p>
          <a:p>
            <a:pPr algn="l" rtl="0"/>
            <a:r>
              <a:rPr lang="en-US" sz="1100" dirty="0">
                <a:solidFill>
                  <a:prstClr val="black"/>
                </a:solidFill>
                <a:latin typeface="Trebuchet MS"/>
              </a:rPr>
              <a:t>number 8</a:t>
            </a:r>
          </a:p>
          <a:p>
            <a:pPr algn="l" rtl="0"/>
            <a:r>
              <a:rPr lang="en-US" sz="1100" dirty="0">
                <a:solidFill>
                  <a:prstClr val="black"/>
                </a:solidFill>
                <a:latin typeface="Trebuchet MS"/>
              </a:rPr>
              <a:t>number 9</a:t>
            </a:r>
          </a:p>
        </p:txBody>
      </p:sp>
      <p:sp>
        <p:nvSpPr>
          <p:cNvPr id="11" name="Rectangle 10"/>
          <p:cNvSpPr/>
          <p:nvPr/>
        </p:nvSpPr>
        <p:spPr>
          <a:xfrm>
            <a:off x="6528048" y="3496178"/>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Ex96</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5" name="Rectangle 4"/>
          <p:cNvSpPr/>
          <p:nvPr/>
        </p:nvSpPr>
        <p:spPr>
          <a:xfrm>
            <a:off x="6528048" y="805440"/>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Ex95</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10" name="Rectangle 9"/>
          <p:cNvSpPr/>
          <p:nvPr/>
        </p:nvSpPr>
        <p:spPr>
          <a:xfrm>
            <a:off x="6542881" y="4627049"/>
            <a:ext cx="3888432" cy="1631216"/>
          </a:xfrm>
          <a:prstGeom prst="rect">
            <a:avLst/>
          </a:prstGeom>
          <a:solidFill>
            <a:schemeClr val="bg1"/>
          </a:solidFill>
          <a:ln w="57150">
            <a:solidFill>
              <a:schemeClr val="accent1"/>
            </a:solidFill>
          </a:ln>
        </p:spPr>
        <p:txBody>
          <a:bodyPr wrap="square">
            <a:spAutoFit/>
          </a:bodyPr>
          <a:lstStyle/>
          <a:p>
            <a:r>
              <a:rPr lang="he-IL" sz="1600" b="1" dirty="0">
                <a:solidFill>
                  <a:prstClr val="black"/>
                </a:solidFill>
                <a:latin typeface="Trebuchet MS"/>
                <a:cs typeface="Gisha" panose="020B0502040204020203" pitchFamily="34" charset="-79"/>
              </a:rPr>
              <a:t>לולאת </a:t>
            </a:r>
            <a:r>
              <a:rPr lang="en-US" sz="1600" b="1" dirty="0" err="1">
                <a:solidFill>
                  <a:prstClr val="black"/>
                </a:solidFill>
                <a:latin typeface="Trebuchet MS"/>
              </a:rPr>
              <a:t>foreach</a:t>
            </a:r>
            <a:r>
              <a:rPr lang="he-IL" sz="1600" b="1" dirty="0">
                <a:solidFill>
                  <a:prstClr val="black"/>
                </a:solidFill>
                <a:latin typeface="Trebuchet MS"/>
                <a:cs typeface="Gisha" panose="020B0502040204020203" pitchFamily="34" charset="-79"/>
              </a:rPr>
              <a:t> מקוננת!!</a:t>
            </a:r>
          </a:p>
          <a:p>
            <a:endParaRPr lang="he-IL" sz="1200" b="1" dirty="0">
              <a:solidFill>
                <a:prstClr val="black"/>
              </a:solidFill>
              <a:latin typeface="Trebuchet MS"/>
              <a:cs typeface="Gisha" panose="020B0502040204020203" pitchFamily="34" charset="-79"/>
            </a:endParaRPr>
          </a:p>
          <a:p>
            <a:r>
              <a:rPr lang="he-IL" sz="1200" b="1" dirty="0">
                <a:solidFill>
                  <a:prstClr val="black"/>
                </a:solidFill>
                <a:latin typeface="Trebuchet MS"/>
                <a:cs typeface="Gisha" panose="020B0502040204020203" pitchFamily="34" charset="-79"/>
              </a:rPr>
              <a:t>הפלט:</a:t>
            </a:r>
            <a:endParaRPr lang="en-US" sz="1200" b="1" dirty="0">
              <a:solidFill>
                <a:prstClr val="black"/>
              </a:solidFill>
              <a:latin typeface="Trebuchet MS"/>
            </a:endParaRPr>
          </a:p>
          <a:p>
            <a:pPr algn="l" rtl="0"/>
            <a:r>
              <a:rPr lang="en-US" sz="1200" dirty="0">
                <a:solidFill>
                  <a:prstClr val="black"/>
                </a:solidFill>
                <a:latin typeface="Trebuchet MS"/>
              </a:rPr>
              <a:t>number 0  number 1  number 2  number 3  number 4</a:t>
            </a:r>
          </a:p>
          <a:p>
            <a:pPr algn="l" rtl="0"/>
            <a:r>
              <a:rPr lang="en-US" sz="1200" dirty="0">
                <a:solidFill>
                  <a:prstClr val="black"/>
                </a:solidFill>
                <a:latin typeface="Trebuchet MS"/>
              </a:rPr>
              <a:t>number 0  number 1  number 2  number 3  number 4</a:t>
            </a:r>
          </a:p>
          <a:p>
            <a:pPr algn="l" rtl="0"/>
            <a:r>
              <a:rPr lang="en-US" sz="1200" dirty="0">
                <a:solidFill>
                  <a:prstClr val="black"/>
                </a:solidFill>
                <a:latin typeface="Trebuchet MS"/>
              </a:rPr>
              <a:t>number 0  number 1  number 2  number 3  number 4</a:t>
            </a:r>
          </a:p>
          <a:p>
            <a:pPr algn="l" rtl="0"/>
            <a:r>
              <a:rPr lang="en-US" sz="1200" dirty="0">
                <a:solidFill>
                  <a:prstClr val="black"/>
                </a:solidFill>
                <a:latin typeface="Trebuchet MS"/>
              </a:rPr>
              <a:t>number 0  number 1  number 2  number 3  number 4</a:t>
            </a:r>
          </a:p>
          <a:p>
            <a:pPr algn="l" rtl="0"/>
            <a:r>
              <a:rPr lang="en-US" sz="1200" dirty="0">
                <a:solidFill>
                  <a:prstClr val="black"/>
                </a:solidFill>
                <a:latin typeface="Trebuchet MS"/>
              </a:rPr>
              <a:t>number 0  number 1  number 2  number 3  number 4</a:t>
            </a:r>
          </a:p>
        </p:txBody>
      </p:sp>
    </p:spTree>
    <p:extLst>
      <p:ext uri="{BB962C8B-B14F-4D97-AF65-F5344CB8AC3E}">
        <p14:creationId xmlns:p14="http://schemas.microsoft.com/office/powerpoint/2010/main" val="38580244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9418"/>
            <a:ext cx="7542604" cy="504056"/>
          </a:xfrm>
        </p:spPr>
        <p:txBody>
          <a:bodyPr>
            <a:normAutofit fontScale="90000"/>
          </a:bodyPr>
          <a:lstStyle/>
          <a:p>
            <a:pPr algn="ctr"/>
            <a:r>
              <a:rPr lang="he-IL" sz="2800" dirty="0"/>
              <a:t>דוגמא 2: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275</a:t>
            </a:fld>
            <a:endParaRPr lang="he-IL">
              <a:solidFill>
                <a:srgbClr val="B13F9A"/>
              </a:solidFill>
              <a:latin typeface="Trebuchet MS"/>
              <a:cs typeface="Gisha" panose="020B0502040204020203" pitchFamily="34" charset="-79"/>
            </a:endParaRPr>
          </a:p>
        </p:txBody>
      </p:sp>
      <p:sp>
        <p:nvSpPr>
          <p:cNvPr id="10" name="Rectangle 9"/>
          <p:cNvSpPr/>
          <p:nvPr/>
        </p:nvSpPr>
        <p:spPr>
          <a:xfrm>
            <a:off x="1703512" y="805441"/>
            <a:ext cx="5282992" cy="5823261"/>
          </a:xfrm>
          <a:prstGeom prst="rect">
            <a:avLst/>
          </a:prstGeom>
          <a:ln w="44450">
            <a:solidFill>
              <a:schemeClr val="accent1"/>
            </a:solidFill>
          </a:ln>
        </p:spPr>
        <p:txBody>
          <a:bodyPr wrap="square">
            <a:spAutoFit/>
          </a:bodyPr>
          <a:lstStyle/>
          <a:p>
            <a:pPr algn="l" rtl="0">
              <a:lnSpc>
                <a:spcPct val="107000"/>
              </a:lnSpc>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IEnumerable ,IEnumerator</a:t>
            </a:r>
            <a:endParaRPr lang="en-US" sz="16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capacity = 2;</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B05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IEnumerator </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GetEnumerator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 -1;</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Current</a:t>
            </a:r>
            <a:endParaRPr lang="en-US" sz="16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[index]; }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MoveNext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&gt;= Count)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index = -1;</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Reset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index = -1;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528048" y="1178485"/>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Ex97</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12" name="Content Placeholder 2"/>
          <p:cNvSpPr>
            <a:spLocks noGrp="1"/>
          </p:cNvSpPr>
          <p:nvPr>
            <p:ph idx="1"/>
          </p:nvPr>
        </p:nvSpPr>
        <p:spPr>
          <a:xfrm>
            <a:off x="5565626" y="2348881"/>
            <a:ext cx="4896544" cy="2452963"/>
          </a:xfrm>
          <a:solidFill>
            <a:schemeClr val="bg1"/>
          </a:solidFill>
          <a:ln w="38100">
            <a:solidFill>
              <a:schemeClr val="accent1"/>
            </a:solidFill>
          </a:ln>
        </p:spPr>
        <p:txBody>
          <a:bodyPr>
            <a:normAutofit lnSpcReduction="10000"/>
          </a:bodyPr>
          <a:lstStyle/>
          <a:p>
            <a:r>
              <a:rPr lang="he-IL" sz="1600" dirty="0"/>
              <a:t>ההבדל בין דוגמא 2 זו לבין דוגמא 1 מהשקף הקודם הוא, שהפעם המחלקה </a:t>
            </a:r>
            <a:r>
              <a:rPr lang="en-US" sz="1600" dirty="0" err="1"/>
              <a:t>DynamicStringArray</a:t>
            </a:r>
            <a:r>
              <a:rPr lang="he-IL" sz="1600" dirty="0"/>
              <a:t> תממש את 2 הממשקים </a:t>
            </a:r>
            <a:r>
              <a:rPr lang="en-US" sz="1600" dirty="0"/>
              <a:t>(IEnumerable, </a:t>
            </a:r>
            <a:r>
              <a:rPr lang="en-US" sz="1600" dirty="0" err="1"/>
              <a:t>IEnumarator</a:t>
            </a:r>
            <a:r>
              <a:rPr lang="en-US" sz="1600" dirty="0"/>
              <a:t>)</a:t>
            </a:r>
            <a:r>
              <a:rPr lang="he-IL" sz="1600" dirty="0"/>
              <a:t> </a:t>
            </a:r>
            <a:r>
              <a:rPr lang="he-IL" sz="1600" b="1" dirty="0"/>
              <a:t>באותה מחלקה ולא במחלקה נפרדת.</a:t>
            </a:r>
          </a:p>
          <a:p>
            <a:r>
              <a:rPr lang="he-IL" sz="1600" dirty="0"/>
              <a:t>האם עדיין ניתן בתכנית הראשית לעבור עליה בלולאת </a:t>
            </a:r>
            <a:r>
              <a:rPr lang="en-US" sz="1600" b="1" dirty="0" err="1"/>
              <a:t>foreach</a:t>
            </a:r>
            <a:r>
              <a:rPr lang="he-IL" sz="1600" dirty="0"/>
              <a:t> ?  </a:t>
            </a:r>
            <a:r>
              <a:rPr lang="he-IL" sz="1600" b="1" dirty="0"/>
              <a:t>כן!!</a:t>
            </a:r>
          </a:p>
          <a:p>
            <a:r>
              <a:rPr lang="he-IL" sz="1600" dirty="0"/>
              <a:t>האם עדיין ניתן בתכנית הראשית לעבור עליה בלולאת </a:t>
            </a:r>
            <a:r>
              <a:rPr lang="en-US" sz="1600" dirty="0" err="1"/>
              <a:t>foreach</a:t>
            </a:r>
            <a:r>
              <a:rPr lang="he-IL" sz="1600" dirty="0"/>
              <a:t>  מקוננת?</a:t>
            </a:r>
            <a:r>
              <a:rPr lang="he-IL" sz="1600" b="1" dirty="0"/>
              <a:t> </a:t>
            </a:r>
            <a:r>
              <a:rPr lang="he-IL" sz="1600" b="1" dirty="0">
                <a:solidFill>
                  <a:srgbClr val="FF0000"/>
                </a:solidFill>
              </a:rPr>
              <a:t>לא!!! נכנס ללואה אינסופית!!!</a:t>
            </a:r>
          </a:p>
          <a:p>
            <a:pPr lvl="1"/>
            <a:r>
              <a:rPr lang="he-IL" sz="1600" b="1" dirty="0"/>
              <a:t>כי בסוף כל הלולאה האינדקס חוזר להיות </a:t>
            </a:r>
            <a:r>
              <a:rPr lang="en-US" sz="1600" b="1" dirty="0"/>
              <a:t>-1</a:t>
            </a:r>
            <a:endParaRPr lang="he-IL" sz="1600" b="1" dirty="0"/>
          </a:p>
          <a:p>
            <a:pPr marL="0" indent="0">
              <a:buNone/>
            </a:pPr>
            <a:endParaRPr lang="he-IL" sz="1600" dirty="0"/>
          </a:p>
          <a:p>
            <a:endParaRPr lang="he-IL" sz="1600" dirty="0"/>
          </a:p>
        </p:txBody>
      </p:sp>
      <p:sp>
        <p:nvSpPr>
          <p:cNvPr id="3" name="Explosion: 14 Points 2">
            <a:extLst>
              <a:ext uri="{FF2B5EF4-FFF2-40B4-BE49-F238E27FC236}">
                <a16:creationId xmlns:a16="http://schemas.microsoft.com/office/drawing/2014/main" id="{FA58C467-1B2C-45B0-B562-05426B56497B}"/>
              </a:ext>
            </a:extLst>
          </p:cNvPr>
          <p:cNvSpPr/>
          <p:nvPr/>
        </p:nvSpPr>
        <p:spPr>
          <a:xfrm>
            <a:off x="8904312" y="4990536"/>
            <a:ext cx="1584176" cy="1728047"/>
          </a:xfrm>
          <a:prstGeom prst="irregularSeal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חובת לימוד עצמי</a:t>
            </a:r>
            <a:endParaRPr lang="en-US" sz="1200" b="1" dirty="0">
              <a:solidFill>
                <a:prstClr val="black"/>
              </a:solidFill>
              <a:latin typeface="Trebuchet MS"/>
            </a:endParaRPr>
          </a:p>
        </p:txBody>
      </p:sp>
    </p:spTree>
    <p:extLst>
      <p:ext uri="{BB962C8B-B14F-4D97-AF65-F5344CB8AC3E}">
        <p14:creationId xmlns:p14="http://schemas.microsoft.com/office/powerpoint/2010/main" val="7126089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9418"/>
            <a:ext cx="7542604" cy="504056"/>
          </a:xfrm>
        </p:spPr>
        <p:txBody>
          <a:bodyPr>
            <a:normAutofit fontScale="90000"/>
          </a:bodyPr>
          <a:lstStyle/>
          <a:p>
            <a:pPr algn="ctr"/>
            <a:r>
              <a:rPr lang="he-IL" sz="2800" dirty="0"/>
              <a:t>דוגמא 3: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276</a:t>
            </a:fld>
            <a:endParaRPr lang="he-IL">
              <a:solidFill>
                <a:srgbClr val="B13F9A"/>
              </a:solidFill>
              <a:latin typeface="Trebuchet MS"/>
              <a:cs typeface="Gisha" panose="020B0502040204020203" pitchFamily="34" charset="-79"/>
            </a:endParaRPr>
          </a:p>
        </p:txBody>
      </p:sp>
      <p:sp>
        <p:nvSpPr>
          <p:cNvPr id="10" name="Rectangle 9"/>
          <p:cNvSpPr/>
          <p:nvPr/>
        </p:nvSpPr>
        <p:spPr>
          <a:xfrm>
            <a:off x="1703512" y="805440"/>
            <a:ext cx="5832648" cy="3768852"/>
          </a:xfrm>
          <a:prstGeom prst="rect">
            <a:avLst/>
          </a:prstGeom>
          <a:ln w="44450">
            <a:solidFill>
              <a:schemeClr val="accent1"/>
            </a:solidFill>
          </a:ln>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IEnumerable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capacity = 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IEnumerator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GetEnumerator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&lt; Count;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yield</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arr</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a:t>
            </a:r>
            <a:r>
              <a:rPr lang="en-US" sz="16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528048" y="1178485"/>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Ex98</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12" name="Content Placeholder 2"/>
          <p:cNvSpPr>
            <a:spLocks noGrp="1"/>
          </p:cNvSpPr>
          <p:nvPr>
            <p:ph idx="1"/>
          </p:nvPr>
        </p:nvSpPr>
        <p:spPr>
          <a:xfrm>
            <a:off x="1703512" y="4909922"/>
            <a:ext cx="7776864" cy="1646327"/>
          </a:xfrm>
          <a:solidFill>
            <a:schemeClr val="bg1"/>
          </a:solidFill>
          <a:ln w="38100">
            <a:solidFill>
              <a:schemeClr val="accent1"/>
            </a:solidFill>
          </a:ln>
        </p:spPr>
        <p:txBody>
          <a:bodyPr>
            <a:normAutofit/>
          </a:bodyPr>
          <a:lstStyle/>
          <a:p>
            <a:r>
              <a:rPr lang="he-IL" sz="1600" dirty="0"/>
              <a:t>בדוגמא 3 המחלקה </a:t>
            </a:r>
            <a:r>
              <a:rPr lang="en-US" sz="1600" dirty="0" err="1"/>
              <a:t>DynamicStringArray</a:t>
            </a:r>
            <a:r>
              <a:rPr lang="he-IL" sz="1600" dirty="0"/>
              <a:t> תירש רק מ </a:t>
            </a:r>
            <a:r>
              <a:rPr lang="en-US" sz="1600" dirty="0"/>
              <a:t>IEnumerable </a:t>
            </a:r>
            <a:r>
              <a:rPr lang="he-IL" sz="1600" dirty="0"/>
              <a:t>  </a:t>
            </a:r>
            <a:r>
              <a:rPr lang="he-IL" sz="1600" b="1" dirty="0"/>
              <a:t>ולא תממש את </a:t>
            </a:r>
            <a:r>
              <a:rPr lang="en-US" sz="1600" b="1" dirty="0" err="1"/>
              <a:t>IEnumarator</a:t>
            </a:r>
            <a:r>
              <a:rPr lang="he-IL" sz="1600" b="1" dirty="0"/>
              <a:t> כלל.</a:t>
            </a:r>
          </a:p>
          <a:p>
            <a:r>
              <a:rPr lang="he-IL" sz="1600" dirty="0"/>
              <a:t>אז איך זה יתאפשר? בעזרת שימוש ב </a:t>
            </a:r>
            <a:r>
              <a:rPr lang="en-US" sz="1600" b="1" dirty="0" err="1"/>
              <a:t>IEnumarator</a:t>
            </a:r>
            <a:r>
              <a:rPr lang="he-IL" sz="1600" b="1" dirty="0"/>
              <a:t> קיים בשם </a:t>
            </a:r>
            <a:r>
              <a:rPr lang="en-US" sz="1600" b="1" dirty="0"/>
              <a:t>yield </a:t>
            </a:r>
            <a:r>
              <a:rPr lang="en-US" sz="1600" b="1" dirty="0" err="1"/>
              <a:t>returm</a:t>
            </a:r>
            <a:endParaRPr lang="en-US" sz="1600" b="1" dirty="0"/>
          </a:p>
          <a:p>
            <a:r>
              <a:rPr lang="he-IL" sz="1600" dirty="0">
                <a:solidFill>
                  <a:srgbClr val="FF0000"/>
                </a:solidFill>
              </a:rPr>
              <a:t>ואז בתוכנית הראשית נוכל להשתמש בבטחה </a:t>
            </a:r>
            <a:r>
              <a:rPr lang="he-IL" sz="1600" b="1" dirty="0">
                <a:solidFill>
                  <a:srgbClr val="FF0000"/>
                </a:solidFill>
              </a:rPr>
              <a:t>בלולאת</a:t>
            </a:r>
            <a:r>
              <a:rPr lang="en-US" sz="1600" b="1" dirty="0" err="1">
                <a:solidFill>
                  <a:srgbClr val="FF0000"/>
                </a:solidFill>
              </a:rPr>
              <a:t>foreach</a:t>
            </a:r>
            <a:r>
              <a:rPr lang="en-US" sz="1600" b="1" dirty="0">
                <a:solidFill>
                  <a:srgbClr val="FF0000"/>
                </a:solidFill>
              </a:rPr>
              <a:t> </a:t>
            </a:r>
            <a:r>
              <a:rPr lang="he-IL" sz="1600" b="1" dirty="0">
                <a:solidFill>
                  <a:srgbClr val="FF0000"/>
                </a:solidFill>
              </a:rPr>
              <a:t> מקוננת</a:t>
            </a:r>
            <a:r>
              <a:rPr lang="he-IL" sz="1600" b="1" dirty="0"/>
              <a:t>, </a:t>
            </a:r>
            <a:r>
              <a:rPr lang="he-IL" sz="1600" dirty="0"/>
              <a:t>כיוון שהמנגנון של </a:t>
            </a:r>
            <a:r>
              <a:rPr lang="en-US" sz="1600" dirty="0"/>
              <a:t>yield return</a:t>
            </a:r>
            <a:r>
              <a:rPr lang="he-IL" sz="1600" dirty="0"/>
              <a:t> מייצר </a:t>
            </a:r>
            <a:r>
              <a:rPr lang="en-US" sz="1600" b="1" dirty="0" err="1"/>
              <a:t>IEnumarator</a:t>
            </a:r>
            <a:r>
              <a:rPr lang="he-IL" sz="1600" dirty="0"/>
              <a:t> </a:t>
            </a:r>
            <a:r>
              <a:rPr lang="he-IL" sz="1600" b="1" dirty="0"/>
              <a:t>חדש</a:t>
            </a:r>
            <a:r>
              <a:rPr lang="he-IL" sz="1600" dirty="0"/>
              <a:t> בכל קריאה ל </a:t>
            </a:r>
            <a:r>
              <a:rPr lang="en-US" sz="1600" dirty="0" err="1"/>
              <a:t>foreach</a:t>
            </a:r>
            <a:r>
              <a:rPr lang="he-IL" sz="1600" dirty="0"/>
              <a:t>.</a:t>
            </a:r>
          </a:p>
          <a:p>
            <a:endParaRPr lang="he-IL" sz="1600" dirty="0"/>
          </a:p>
        </p:txBody>
      </p:sp>
      <p:sp>
        <p:nvSpPr>
          <p:cNvPr id="7" name="הסבר מלבני מעוגל 17">
            <a:extLst>
              <a:ext uri="{FF2B5EF4-FFF2-40B4-BE49-F238E27FC236}">
                <a16:creationId xmlns:a16="http://schemas.microsoft.com/office/drawing/2014/main" id="{F8722A63-295B-4862-8F8D-7E3552D4E8D0}"/>
              </a:ext>
            </a:extLst>
          </p:cNvPr>
          <p:cNvSpPr/>
          <p:nvPr/>
        </p:nvSpPr>
        <p:spPr bwMode="auto">
          <a:xfrm>
            <a:off x="6628728" y="2720168"/>
            <a:ext cx="3888432" cy="1140881"/>
          </a:xfrm>
          <a:prstGeom prst="wedgeRoundRectCallout">
            <a:avLst>
              <a:gd name="adj1" fmla="val -57342"/>
              <a:gd name="adj2" fmla="val -32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b="1" dirty="0">
                <a:solidFill>
                  <a:prstClr val="black"/>
                </a:solidFill>
                <a:latin typeface="Trebuchet MS"/>
                <a:cs typeface="Gisha" panose="020B0502040204020203" pitchFamily="34" charset="-79"/>
              </a:rPr>
              <a:t>עוד תועלת</a:t>
            </a:r>
            <a:r>
              <a:rPr lang="en-US" b="1" dirty="0">
                <a:solidFill>
                  <a:prstClr val="black"/>
                </a:solidFill>
                <a:latin typeface="Trebuchet MS"/>
              </a:rPr>
              <a:t> </a:t>
            </a:r>
            <a:r>
              <a:rPr lang="he-IL" b="1" dirty="0">
                <a:solidFill>
                  <a:prstClr val="black"/>
                </a:solidFill>
                <a:latin typeface="Trebuchet MS"/>
                <a:cs typeface="Gisha" panose="020B0502040204020203" pitchFamily="34" charset="-79"/>
              </a:rPr>
              <a:t>של </a:t>
            </a:r>
            <a:r>
              <a:rPr lang="en-US" b="1" dirty="0">
                <a:solidFill>
                  <a:prstClr val="black"/>
                </a:solidFill>
                <a:latin typeface="Trebuchet MS"/>
              </a:rPr>
              <a:t>yield return</a:t>
            </a:r>
            <a:r>
              <a:rPr lang="he-IL" b="1" dirty="0">
                <a:solidFill>
                  <a:prstClr val="black"/>
                </a:solidFill>
                <a:latin typeface="Trebuchet MS"/>
                <a:cs typeface="Gisha" panose="020B0502040204020203" pitchFamily="34" charset="-79"/>
              </a:rPr>
              <a:t>:</a:t>
            </a:r>
          </a:p>
          <a:p>
            <a:r>
              <a:rPr lang="he-IL" dirty="0">
                <a:solidFill>
                  <a:prstClr val="black"/>
                </a:solidFill>
                <a:latin typeface="Trebuchet MS"/>
                <a:cs typeface="Gisha" panose="020B0502040204020203" pitchFamily="34" charset="-79"/>
              </a:rPr>
              <a:t>נוכל להפעיל </a:t>
            </a:r>
            <a:r>
              <a:rPr lang="en-US" dirty="0">
                <a:solidFill>
                  <a:prstClr val="black"/>
                </a:solidFill>
                <a:latin typeface="Trebuchet MS"/>
              </a:rPr>
              <a:t>foreach</a:t>
            </a:r>
            <a:r>
              <a:rPr lang="he-IL" dirty="0">
                <a:solidFill>
                  <a:prstClr val="black"/>
                </a:solidFill>
                <a:latin typeface="Trebuchet MS"/>
                <a:cs typeface="Gisha" panose="020B0502040204020203" pitchFamily="34" charset="-79"/>
              </a:rPr>
              <a:t> מקוננת על מחלקות ברות מניה שהגדרנו בעצמנו</a:t>
            </a:r>
          </a:p>
        </p:txBody>
      </p:sp>
    </p:spTree>
    <p:extLst>
      <p:ext uri="{BB962C8B-B14F-4D97-AF65-F5344CB8AC3E}">
        <p14:creationId xmlns:p14="http://schemas.microsoft.com/office/powerpoint/2010/main" val="161378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39418"/>
            <a:ext cx="7542604" cy="504056"/>
          </a:xfrm>
        </p:spPr>
        <p:txBody>
          <a:bodyPr>
            <a:normAutofit fontScale="90000"/>
          </a:bodyPr>
          <a:lstStyle/>
          <a:p>
            <a:pPr algn="ctr"/>
            <a:r>
              <a:rPr lang="he-IL" sz="2800" dirty="0"/>
              <a:t>דוגמא 4: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277</a:t>
            </a:fld>
            <a:endParaRPr lang="he-IL">
              <a:solidFill>
                <a:srgbClr val="B13F9A"/>
              </a:solidFill>
              <a:latin typeface="Trebuchet MS"/>
              <a:cs typeface="Gisha" panose="020B0502040204020203" pitchFamily="34" charset="-79"/>
            </a:endParaRPr>
          </a:p>
        </p:txBody>
      </p:sp>
      <p:sp>
        <p:nvSpPr>
          <p:cNvPr id="10" name="Rectangle 9"/>
          <p:cNvSpPr/>
          <p:nvPr/>
        </p:nvSpPr>
        <p:spPr>
          <a:xfrm>
            <a:off x="1703512" y="805441"/>
            <a:ext cx="5832648" cy="3505383"/>
          </a:xfrm>
          <a:prstGeom prst="rect">
            <a:avLst/>
          </a:prstGeom>
          <a:ln w="44450">
            <a:solidFill>
              <a:schemeClr val="accent1"/>
            </a:solidFill>
          </a:ln>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DynamicStringArray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IEnumerable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capacity = 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IEnumerator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GetEnumerator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FF0000"/>
                </a:solidFill>
                <a:highlight>
                  <a:srgbClr val="FFFF00"/>
                </a:highlight>
                <a:latin typeface="Consolas" panose="020B0609020204030204" pitchFamily="49" charset="0"/>
              </a:rPr>
              <a:t>return </a:t>
            </a:r>
            <a:r>
              <a:rPr lang="en-US" sz="1600" b="1" dirty="0" err="1">
                <a:solidFill>
                  <a:srgbClr val="FF0000"/>
                </a:solidFill>
                <a:highlight>
                  <a:srgbClr val="FFFF00"/>
                </a:highlight>
                <a:latin typeface="Consolas" panose="020B0609020204030204" pitchFamily="49" charset="0"/>
              </a:rPr>
              <a:t>arr.GetEnumerator</a:t>
            </a:r>
            <a:r>
              <a:rPr lang="en-US" sz="1600" b="1" dirty="0">
                <a:solidFill>
                  <a:srgbClr val="FF0000"/>
                </a:solidFill>
                <a:highlight>
                  <a:srgbClr val="FFFF00"/>
                </a:highlight>
                <a:latin typeface="Consolas" panose="020B0609020204030204" pitchFamily="49" charset="0"/>
              </a:rPr>
              <a:t>();</a:t>
            </a: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6528048" y="1178485"/>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Ex99</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12" name="Content Placeholder 2"/>
          <p:cNvSpPr>
            <a:spLocks noGrp="1"/>
          </p:cNvSpPr>
          <p:nvPr>
            <p:ph idx="1"/>
          </p:nvPr>
        </p:nvSpPr>
        <p:spPr>
          <a:xfrm>
            <a:off x="1703512" y="4909922"/>
            <a:ext cx="7776864" cy="1646327"/>
          </a:xfrm>
          <a:solidFill>
            <a:schemeClr val="bg1"/>
          </a:solidFill>
          <a:ln w="38100">
            <a:solidFill>
              <a:schemeClr val="accent1"/>
            </a:solidFill>
          </a:ln>
        </p:spPr>
        <p:txBody>
          <a:bodyPr>
            <a:normAutofit/>
          </a:bodyPr>
          <a:lstStyle/>
          <a:p>
            <a:r>
              <a:rPr lang="he-IL" sz="1800" dirty="0"/>
              <a:t>בדוגמא 4 המחלקה </a:t>
            </a:r>
            <a:r>
              <a:rPr lang="en-US" sz="1800" dirty="0" err="1"/>
              <a:t>DynamicStringArray</a:t>
            </a:r>
            <a:r>
              <a:rPr lang="he-IL" sz="1800" dirty="0"/>
              <a:t> תירש רק מ </a:t>
            </a:r>
            <a:r>
              <a:rPr lang="en-US" sz="1800" dirty="0"/>
              <a:t>IEnumerable </a:t>
            </a:r>
            <a:r>
              <a:rPr lang="he-IL" sz="1800" dirty="0"/>
              <a:t>  </a:t>
            </a:r>
            <a:r>
              <a:rPr lang="he-IL" sz="1800" b="1" dirty="0"/>
              <a:t>ולא תממש את </a:t>
            </a:r>
            <a:r>
              <a:rPr lang="en-US" sz="1800" b="1" dirty="0" err="1"/>
              <a:t>IEnumarator</a:t>
            </a:r>
            <a:r>
              <a:rPr lang="he-IL" sz="1800" b="1" dirty="0"/>
              <a:t> כלל.</a:t>
            </a:r>
          </a:p>
          <a:p>
            <a:r>
              <a:rPr lang="he-IL" sz="1800" dirty="0"/>
              <a:t>נשתמש במערך עצמו </a:t>
            </a:r>
            <a:r>
              <a:rPr lang="en-US" sz="1800" dirty="0" err="1"/>
              <a:t>arr</a:t>
            </a:r>
            <a:r>
              <a:rPr lang="he-IL" sz="1800" dirty="0"/>
              <a:t> אשר גם הוא כידוע מממש כבר את </a:t>
            </a:r>
            <a:r>
              <a:rPr lang="en-US" sz="1800" b="1" dirty="0" err="1"/>
              <a:t>IEnumarator</a:t>
            </a:r>
            <a:endParaRPr lang="en-US" sz="1800" b="1" dirty="0"/>
          </a:p>
          <a:p>
            <a:r>
              <a:rPr lang="he-IL" sz="1800" dirty="0">
                <a:solidFill>
                  <a:srgbClr val="FF0000"/>
                </a:solidFill>
              </a:rPr>
              <a:t>האם גם הפעם נוכל להשתמש בבטחה </a:t>
            </a:r>
            <a:r>
              <a:rPr lang="he-IL" sz="1800" b="1" dirty="0">
                <a:solidFill>
                  <a:srgbClr val="FF0000"/>
                </a:solidFill>
              </a:rPr>
              <a:t>בלולאת</a:t>
            </a:r>
            <a:r>
              <a:rPr lang="en-US" sz="1800" b="1" dirty="0">
                <a:solidFill>
                  <a:srgbClr val="FF0000"/>
                </a:solidFill>
              </a:rPr>
              <a:t> </a:t>
            </a:r>
            <a:r>
              <a:rPr lang="en-US" sz="1800" b="1" dirty="0" err="1">
                <a:solidFill>
                  <a:srgbClr val="FF0000"/>
                </a:solidFill>
              </a:rPr>
              <a:t>foreach</a:t>
            </a:r>
            <a:r>
              <a:rPr lang="en-US" sz="1800" b="1" dirty="0">
                <a:solidFill>
                  <a:srgbClr val="FF0000"/>
                </a:solidFill>
              </a:rPr>
              <a:t> </a:t>
            </a:r>
            <a:r>
              <a:rPr lang="he-IL" sz="1800" b="1" dirty="0">
                <a:solidFill>
                  <a:srgbClr val="FF0000"/>
                </a:solidFill>
              </a:rPr>
              <a:t>ובלולאת </a:t>
            </a:r>
            <a:r>
              <a:rPr lang="en-US" sz="1800" b="1" dirty="0" err="1">
                <a:solidFill>
                  <a:srgbClr val="FF0000"/>
                </a:solidFill>
              </a:rPr>
              <a:t>foreach</a:t>
            </a:r>
            <a:r>
              <a:rPr lang="en-US" sz="1800" b="1" dirty="0">
                <a:solidFill>
                  <a:srgbClr val="FF0000"/>
                </a:solidFill>
              </a:rPr>
              <a:t> </a:t>
            </a:r>
            <a:r>
              <a:rPr lang="he-IL" sz="1800" b="1" dirty="0">
                <a:solidFill>
                  <a:srgbClr val="FF0000"/>
                </a:solidFill>
              </a:rPr>
              <a:t> מקוננת? לא! למה? בשקף הבא...</a:t>
            </a:r>
            <a:endParaRPr lang="he-IL" sz="1800" dirty="0">
              <a:solidFill>
                <a:srgbClr val="FF0000"/>
              </a:solidFill>
            </a:endParaRPr>
          </a:p>
          <a:p>
            <a:endParaRPr lang="he-IL" sz="1800" dirty="0"/>
          </a:p>
        </p:txBody>
      </p:sp>
      <p:sp>
        <p:nvSpPr>
          <p:cNvPr id="3" name="Explosion: 14 Points 2">
            <a:extLst>
              <a:ext uri="{FF2B5EF4-FFF2-40B4-BE49-F238E27FC236}">
                <a16:creationId xmlns:a16="http://schemas.microsoft.com/office/drawing/2014/main" id="{461B62A3-8F58-4E1C-A6A4-032561894092}"/>
              </a:ext>
            </a:extLst>
          </p:cNvPr>
          <p:cNvSpPr/>
          <p:nvPr/>
        </p:nvSpPr>
        <p:spPr>
          <a:xfrm>
            <a:off x="8911791" y="1996913"/>
            <a:ext cx="1584176" cy="1728047"/>
          </a:xfrm>
          <a:prstGeom prst="irregularSeal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חובת לימוד עצמי</a:t>
            </a:r>
            <a:endParaRPr lang="en-US" sz="1200" b="1" dirty="0">
              <a:solidFill>
                <a:prstClr val="black"/>
              </a:solidFill>
              <a:latin typeface="Trebuchet MS"/>
            </a:endParaRPr>
          </a:p>
        </p:txBody>
      </p:sp>
    </p:spTree>
    <p:extLst>
      <p:ext uri="{BB962C8B-B14F-4D97-AF65-F5344CB8AC3E}">
        <p14:creationId xmlns:p14="http://schemas.microsoft.com/office/powerpoint/2010/main" val="41709958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75520" y="692697"/>
            <a:ext cx="5041888" cy="3047629"/>
          </a:xfrm>
          <a:prstGeom prst="rect">
            <a:avLst/>
          </a:prstGeom>
          <a:ln w="38100">
            <a:solidFill>
              <a:schemeClr val="accent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DynamicStringArray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5;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arr.Add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item2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(item2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1847528" y="32048"/>
            <a:ext cx="7611450" cy="564568"/>
          </a:xfrm>
        </p:spPr>
        <p:txBody>
          <a:bodyPr>
            <a:normAutofit fontScale="90000"/>
          </a:bodyPr>
          <a:lstStyle/>
          <a:p>
            <a:pPr algn="ctr"/>
            <a:r>
              <a:rPr lang="he-IL" sz="2800" dirty="0"/>
              <a:t>דוגמא 4: </a:t>
            </a:r>
            <a:r>
              <a:rPr lang="en-US" sz="2400" dirty="0"/>
              <a:t>Dynamic String Array</a:t>
            </a:r>
            <a:r>
              <a:rPr lang="he-IL" sz="2400" dirty="0"/>
              <a:t> </a:t>
            </a:r>
            <a:r>
              <a:rPr lang="he-IL" sz="2800" dirty="0"/>
              <a:t>מחלקה ברת מניה</a:t>
            </a:r>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278</a:t>
            </a:fld>
            <a:endParaRPr lang="he-IL">
              <a:solidFill>
                <a:srgbClr val="B13F9A"/>
              </a:solidFill>
              <a:latin typeface="Trebuchet MS"/>
              <a:cs typeface="Gisha" panose="020B0502040204020203" pitchFamily="34" charset="-79"/>
            </a:endParaRPr>
          </a:p>
        </p:txBody>
      </p:sp>
      <p:sp>
        <p:nvSpPr>
          <p:cNvPr id="5" name="Rectangle 4"/>
          <p:cNvSpPr/>
          <p:nvPr/>
        </p:nvSpPr>
        <p:spPr>
          <a:xfrm>
            <a:off x="6528048" y="805440"/>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Ex99</a:t>
            </a:r>
            <a:r>
              <a:rPr lang="en-US" dirty="0">
                <a:solidFill>
                  <a:prstClr val="black"/>
                </a:solidFill>
                <a:latin typeface="Calibri"/>
              </a:rPr>
              <a:t>  (Inheritance Solution)</a:t>
            </a:r>
            <a:endParaRPr lang="he-IL" dirty="0">
              <a:solidFill>
                <a:prstClr val="black"/>
              </a:solidFill>
              <a:latin typeface="Calibri"/>
              <a:cs typeface="Gisha" panose="020B0502040204020203" pitchFamily="34" charset="-79"/>
            </a:endParaRPr>
          </a:p>
        </p:txBody>
      </p:sp>
      <p:sp>
        <p:nvSpPr>
          <p:cNvPr id="10" name="Rectangle 9"/>
          <p:cNvSpPr/>
          <p:nvPr/>
        </p:nvSpPr>
        <p:spPr>
          <a:xfrm>
            <a:off x="6528048" y="1701722"/>
            <a:ext cx="3888432" cy="1200329"/>
          </a:xfrm>
          <a:prstGeom prst="rect">
            <a:avLst/>
          </a:prstGeom>
          <a:solidFill>
            <a:schemeClr val="bg1"/>
          </a:solidFill>
          <a:ln w="57150">
            <a:solidFill>
              <a:schemeClr val="accent1"/>
            </a:solidFill>
          </a:ln>
        </p:spPr>
        <p:txBody>
          <a:bodyPr wrap="square">
            <a:spAutoFit/>
          </a:bodyPr>
          <a:lstStyle/>
          <a:p>
            <a:r>
              <a:rPr lang="he-IL" sz="1200" b="1" dirty="0">
                <a:solidFill>
                  <a:prstClr val="black"/>
                </a:solidFill>
                <a:latin typeface="Trebuchet MS"/>
                <a:cs typeface="Gisha" panose="020B0502040204020203" pitchFamily="34" charset="-79"/>
              </a:rPr>
              <a:t>הפלט המצופה:</a:t>
            </a:r>
            <a:endParaRPr lang="en-US" sz="1200" b="1" dirty="0">
              <a:solidFill>
                <a:prstClr val="black"/>
              </a:solidFill>
              <a:latin typeface="Trebuchet MS"/>
            </a:endParaRPr>
          </a:p>
          <a:p>
            <a:pPr algn="l" rtl="0"/>
            <a:r>
              <a:rPr lang="en-US" sz="1200" dirty="0">
                <a:solidFill>
                  <a:prstClr val="black"/>
                </a:solidFill>
                <a:latin typeface="Trebuchet MS"/>
              </a:rPr>
              <a:t>number 0#number 1#number 2#number 3#number 4</a:t>
            </a:r>
          </a:p>
          <a:p>
            <a:pPr algn="l" rtl="0"/>
            <a:r>
              <a:rPr lang="en-US" sz="1200" dirty="0">
                <a:solidFill>
                  <a:prstClr val="black"/>
                </a:solidFill>
                <a:latin typeface="Trebuchet MS"/>
              </a:rPr>
              <a:t>number 0#number 1#number 2#number 3#number 4</a:t>
            </a:r>
          </a:p>
          <a:p>
            <a:pPr algn="l" rtl="0"/>
            <a:r>
              <a:rPr lang="en-US" sz="1200" dirty="0">
                <a:solidFill>
                  <a:prstClr val="black"/>
                </a:solidFill>
                <a:latin typeface="Trebuchet MS"/>
              </a:rPr>
              <a:t>number 0#number 1#number 2#number 3#number 4</a:t>
            </a:r>
          </a:p>
          <a:p>
            <a:pPr algn="l" rtl="0"/>
            <a:r>
              <a:rPr lang="en-US" sz="1200" dirty="0">
                <a:solidFill>
                  <a:prstClr val="black"/>
                </a:solidFill>
                <a:latin typeface="Trebuchet MS"/>
              </a:rPr>
              <a:t>number 0#number 1#number 2#number 3#number 4</a:t>
            </a:r>
          </a:p>
          <a:p>
            <a:pPr algn="l" rtl="0"/>
            <a:r>
              <a:rPr lang="en-US" sz="1200" dirty="0">
                <a:solidFill>
                  <a:prstClr val="black"/>
                </a:solidFill>
                <a:latin typeface="Trebuchet MS"/>
              </a:rPr>
              <a:t>number 0#number 1#number 2#number 3#number 4</a:t>
            </a:r>
          </a:p>
        </p:txBody>
      </p:sp>
      <p:sp>
        <p:nvSpPr>
          <p:cNvPr id="8" name="Rectangle 7"/>
          <p:cNvSpPr/>
          <p:nvPr/>
        </p:nvSpPr>
        <p:spPr>
          <a:xfrm>
            <a:off x="4747840" y="3351550"/>
            <a:ext cx="5688632" cy="1615827"/>
          </a:xfrm>
          <a:prstGeom prst="rect">
            <a:avLst/>
          </a:prstGeom>
          <a:solidFill>
            <a:schemeClr val="bg1"/>
          </a:solidFill>
          <a:ln w="57150">
            <a:solidFill>
              <a:schemeClr val="accent1"/>
            </a:solidFill>
          </a:ln>
        </p:spPr>
        <p:txBody>
          <a:bodyPr wrap="square">
            <a:spAutoFit/>
          </a:bodyPr>
          <a:lstStyle/>
          <a:p>
            <a:r>
              <a:rPr lang="he-IL" sz="1100" b="1" dirty="0">
                <a:solidFill>
                  <a:prstClr val="black"/>
                </a:solidFill>
                <a:latin typeface="Trebuchet MS"/>
                <a:cs typeface="Gisha" panose="020B0502040204020203" pitchFamily="34" charset="-79"/>
              </a:rPr>
              <a:t>הפלט בפועל: שגיאה!!!</a:t>
            </a:r>
            <a:endParaRPr lang="en-US" sz="1100" b="1" dirty="0">
              <a:solidFill>
                <a:prstClr val="black"/>
              </a:solidFill>
              <a:latin typeface="Trebuchet MS"/>
            </a:endParaRP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a:p>
            <a:pPr algn="l" rtl="0"/>
            <a:r>
              <a:rPr lang="en-US" sz="1100" dirty="0">
                <a:solidFill>
                  <a:prstClr val="black"/>
                </a:solidFill>
                <a:latin typeface="Trebuchet MS"/>
              </a:rPr>
              <a:t>number 0#number 1#number 2#number 3#number 4####</a:t>
            </a:r>
          </a:p>
        </p:txBody>
      </p:sp>
      <p:sp>
        <p:nvSpPr>
          <p:cNvPr id="12" name="Content Placeholder 2"/>
          <p:cNvSpPr>
            <a:spLocks noGrp="1"/>
          </p:cNvSpPr>
          <p:nvPr>
            <p:ph idx="1"/>
          </p:nvPr>
        </p:nvSpPr>
        <p:spPr>
          <a:xfrm>
            <a:off x="1768128" y="5157192"/>
            <a:ext cx="7776864" cy="1399056"/>
          </a:xfrm>
          <a:solidFill>
            <a:schemeClr val="bg1"/>
          </a:solidFill>
          <a:ln w="38100">
            <a:solidFill>
              <a:schemeClr val="accent1"/>
            </a:solidFill>
          </a:ln>
        </p:spPr>
        <p:txBody>
          <a:bodyPr>
            <a:normAutofit lnSpcReduction="10000"/>
          </a:bodyPr>
          <a:lstStyle/>
          <a:p>
            <a:r>
              <a:rPr lang="he-IL" sz="1600" dirty="0">
                <a:solidFill>
                  <a:srgbClr val="FF0000"/>
                </a:solidFill>
              </a:rPr>
              <a:t>בגלל שאין לנו שליטה על האינומרטור של </a:t>
            </a:r>
            <a:r>
              <a:rPr lang="en-US" sz="1600" dirty="0">
                <a:solidFill>
                  <a:srgbClr val="FF0000"/>
                </a:solidFill>
              </a:rPr>
              <a:t>ARRAY</a:t>
            </a:r>
            <a:r>
              <a:rPr lang="he-IL" sz="1600" dirty="0">
                <a:solidFill>
                  <a:srgbClr val="FF0000"/>
                </a:solidFill>
              </a:rPr>
              <a:t> הוא תמיד ירוץ עד </a:t>
            </a:r>
            <a:r>
              <a:rPr lang="he-IL" sz="1600" b="1" dirty="0">
                <a:solidFill>
                  <a:srgbClr val="FF0000"/>
                </a:solidFill>
              </a:rPr>
              <a:t>הגודל בפועל שלו </a:t>
            </a:r>
            <a:r>
              <a:rPr lang="he-IL" sz="1600" dirty="0">
                <a:solidFill>
                  <a:srgbClr val="FF0000"/>
                </a:solidFill>
              </a:rPr>
              <a:t>ולא עד </a:t>
            </a:r>
            <a:r>
              <a:rPr lang="en-US" sz="1600" dirty="0">
                <a:solidFill>
                  <a:srgbClr val="FF0000"/>
                </a:solidFill>
              </a:rPr>
              <a:t>Count</a:t>
            </a:r>
            <a:r>
              <a:rPr lang="he-IL" sz="1600" dirty="0">
                <a:solidFill>
                  <a:srgbClr val="FF0000"/>
                </a:solidFill>
              </a:rPr>
              <a:t> שלנו</a:t>
            </a:r>
          </a:p>
          <a:p>
            <a:r>
              <a:rPr lang="he-IL" sz="1600" dirty="0">
                <a:solidFill>
                  <a:srgbClr val="FF0000"/>
                </a:solidFill>
              </a:rPr>
              <a:t>אנחנו הכנסנו בפועל רק 5 מספרים והמערך בפועל בגודל 8 כרגע (כך מסתבר לפי הפלט...)</a:t>
            </a:r>
          </a:p>
          <a:p>
            <a:r>
              <a:rPr lang="he-IL" sz="1600" dirty="0">
                <a:solidFill>
                  <a:srgbClr val="FF0000"/>
                </a:solidFill>
              </a:rPr>
              <a:t>ולכן הלולאה הפנימית וגם החיצונית ירוצו בדוגמא זו 8*8 פעמים ולא 5*5 פעמים כמצופה ממחלקה זו</a:t>
            </a:r>
          </a:p>
          <a:p>
            <a:endParaRPr lang="he-IL" sz="1600" dirty="0"/>
          </a:p>
        </p:txBody>
      </p:sp>
      <p:sp>
        <p:nvSpPr>
          <p:cNvPr id="3" name="Explosion: 14 Points 2">
            <a:extLst>
              <a:ext uri="{FF2B5EF4-FFF2-40B4-BE49-F238E27FC236}">
                <a16:creationId xmlns:a16="http://schemas.microsoft.com/office/drawing/2014/main" id="{FBE00F76-D6D2-4291-9F6F-344A1B575112}"/>
              </a:ext>
            </a:extLst>
          </p:cNvPr>
          <p:cNvSpPr/>
          <p:nvPr/>
        </p:nvSpPr>
        <p:spPr>
          <a:xfrm>
            <a:off x="1793809" y="3429001"/>
            <a:ext cx="1584176" cy="1728047"/>
          </a:xfrm>
          <a:prstGeom prst="irregularSeal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חובת לימוד עצמי</a:t>
            </a:r>
            <a:endParaRPr lang="en-US" sz="1200" b="1" dirty="0">
              <a:solidFill>
                <a:prstClr val="black"/>
              </a:solidFill>
              <a:latin typeface="Trebuchet MS"/>
            </a:endParaRPr>
          </a:p>
        </p:txBody>
      </p:sp>
    </p:spTree>
    <p:extLst>
      <p:ext uri="{BB962C8B-B14F-4D97-AF65-F5344CB8AC3E}">
        <p14:creationId xmlns:p14="http://schemas.microsoft.com/office/powerpoint/2010/main" val="23235181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6273" y="260649"/>
            <a:ext cx="7239000" cy="736189"/>
          </a:xfrm>
        </p:spPr>
        <p:txBody>
          <a:bodyPr>
            <a:noAutofit/>
          </a:bodyPr>
          <a:lstStyle/>
          <a:p>
            <a:pPr algn="ctr"/>
            <a:r>
              <a:rPr lang="he-IL" sz="4000" dirty="0"/>
              <a:t>מועד א, תשע"ז, 7 נק'</a:t>
            </a:r>
          </a:p>
        </p:txBody>
      </p:sp>
      <p:sp>
        <p:nvSpPr>
          <p:cNvPr id="3" name="מציין מיקום תוכן 2"/>
          <p:cNvSpPr>
            <a:spLocks noGrp="1"/>
          </p:cNvSpPr>
          <p:nvPr>
            <p:ph idx="1"/>
          </p:nvPr>
        </p:nvSpPr>
        <p:spPr>
          <a:xfrm>
            <a:off x="2017295" y="1638394"/>
            <a:ext cx="7239000" cy="3634740"/>
          </a:xfrm>
        </p:spPr>
        <p:txBody>
          <a:bodyPr>
            <a:normAutofit lnSpcReduction="10000"/>
          </a:bodyPr>
          <a:lstStyle/>
          <a:p>
            <a:pPr marL="0" indent="0">
              <a:buNone/>
            </a:pPr>
            <a:r>
              <a:rPr lang="he-IL" dirty="0"/>
              <a:t>מה משמעות המילה השמורה</a:t>
            </a:r>
            <a:r>
              <a:rPr lang="en-US" dirty="0"/>
              <a:t>yield return  </a:t>
            </a:r>
            <a:r>
              <a:rPr lang="he-IL" dirty="0"/>
              <a:t> שמופיעה בתוך מתודה?</a:t>
            </a:r>
            <a:endParaRPr lang="en-US" dirty="0"/>
          </a:p>
          <a:p>
            <a:pPr lvl="0"/>
            <a:r>
              <a:rPr lang="he-IL" dirty="0"/>
              <a:t>יחזור </a:t>
            </a:r>
            <a:r>
              <a:rPr lang="en-US" dirty="0"/>
              <a:t>IEnumerable</a:t>
            </a:r>
            <a:r>
              <a:rPr lang="he-IL" dirty="0"/>
              <a:t> מהמתודה.</a:t>
            </a:r>
            <a:endParaRPr lang="en-US" dirty="0"/>
          </a:p>
          <a:p>
            <a:pPr lvl="0"/>
            <a:r>
              <a:rPr lang="he-IL" dirty="0"/>
              <a:t>זורקת חריגה מהמתודה.</a:t>
            </a:r>
            <a:endParaRPr lang="en-US" dirty="0"/>
          </a:p>
          <a:p>
            <a:pPr lvl="0"/>
            <a:r>
              <a:rPr lang="he-IL" dirty="0"/>
              <a:t>הערך יחזור מהמתודה בהשהיה מסוימת על מנת לחסוך במשאבים.</a:t>
            </a:r>
            <a:endParaRPr lang="en-US" dirty="0"/>
          </a:p>
          <a:p>
            <a:pPr lvl="0"/>
            <a:r>
              <a:rPr lang="he-IL" dirty="0"/>
              <a:t>מבצעת את החזרת הערך מהמתודה בתהליכון נפרד.</a:t>
            </a:r>
            <a:endParaRPr lang="en-US" dirty="0"/>
          </a:p>
          <a:p>
            <a:pPr lvl="0"/>
            <a:r>
              <a:rPr lang="he-IL" dirty="0"/>
              <a:t>יש מעבר במתודה על אוסף נתונים בצורה סדרתית.</a:t>
            </a:r>
            <a:endParaRPr lang="en-US" dirty="0"/>
          </a:p>
          <a:p>
            <a:endParaRPr lang="he-IL" dirty="0"/>
          </a:p>
        </p:txBody>
      </p:sp>
      <p:sp>
        <p:nvSpPr>
          <p:cNvPr id="4" name="Slide Number Placeholder 3"/>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279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29382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362A-079A-4B43-BFA8-A83ADFC4AC9D}"/>
              </a:ext>
            </a:extLst>
          </p:cNvPr>
          <p:cNvSpPr>
            <a:spLocks noGrp="1"/>
          </p:cNvSpPr>
          <p:nvPr>
            <p:ph type="title"/>
          </p:nvPr>
        </p:nvSpPr>
        <p:spPr>
          <a:xfrm>
            <a:off x="1994619" y="433438"/>
            <a:ext cx="7239000" cy="698336"/>
          </a:xfrm>
        </p:spPr>
        <p:txBody>
          <a:bodyPr/>
          <a:lstStyle/>
          <a:p>
            <a:pPr algn="ctr"/>
            <a:r>
              <a:rPr lang="he-IL" dirty="0"/>
              <a:t>התקנת הפלטפורמה ב2 הצדדים</a:t>
            </a:r>
            <a:endParaRPr lang="en-US" dirty="0"/>
          </a:p>
        </p:txBody>
      </p:sp>
      <p:sp>
        <p:nvSpPr>
          <p:cNvPr id="3" name="Content Placeholder 2">
            <a:extLst>
              <a:ext uri="{FF2B5EF4-FFF2-40B4-BE49-F238E27FC236}">
                <a16:creationId xmlns:a16="http://schemas.microsoft.com/office/drawing/2014/main" id="{DDA5144F-94A4-46F0-B684-CE0D6E4D156E}"/>
              </a:ext>
            </a:extLst>
          </p:cNvPr>
          <p:cNvSpPr>
            <a:spLocks noGrp="1"/>
          </p:cNvSpPr>
          <p:nvPr>
            <p:ph idx="1"/>
          </p:nvPr>
        </p:nvSpPr>
        <p:spPr>
          <a:xfrm>
            <a:off x="1967813" y="1410100"/>
            <a:ext cx="7239000" cy="4846320"/>
          </a:xfrm>
        </p:spPr>
        <p:txBody>
          <a:bodyPr>
            <a:normAutofit/>
          </a:bodyPr>
          <a:lstStyle/>
          <a:p>
            <a:r>
              <a:rPr lang="he-IL" sz="2800" dirty="0"/>
              <a:t>את הפלטפורמה מתקינים ב2 הצדדים:</a:t>
            </a:r>
          </a:p>
          <a:p>
            <a:pPr lvl="1"/>
            <a:r>
              <a:rPr lang="he-IL" sz="2400" dirty="0"/>
              <a:t>גם במחשב של המתכנת (זמן פיתוח)</a:t>
            </a:r>
          </a:p>
          <a:p>
            <a:pPr lvl="1"/>
            <a:r>
              <a:rPr lang="he-IL" sz="2400" dirty="0"/>
              <a:t>וגם בצד של הלקוח/משתמש (זמן ריצה)</a:t>
            </a:r>
          </a:p>
          <a:p>
            <a:endParaRPr lang="he-IL" sz="2800" dirty="0"/>
          </a:p>
          <a:p>
            <a:r>
              <a:rPr lang="he-IL" sz="2800" dirty="0"/>
              <a:t>בשקף הבא נדגים:</a:t>
            </a:r>
          </a:p>
          <a:p>
            <a:pPr lvl="1"/>
            <a:r>
              <a:rPr lang="he-IL" sz="2400" dirty="0"/>
              <a:t>את תהליך הפיתוח של יישום/תוכנית ב </a:t>
            </a:r>
            <a:r>
              <a:rPr lang="en-US" sz="2400" dirty="0"/>
              <a:t>C#</a:t>
            </a:r>
            <a:r>
              <a:rPr lang="he-IL" sz="2400" dirty="0"/>
              <a:t> בצד המתכנת</a:t>
            </a:r>
          </a:p>
          <a:p>
            <a:pPr lvl="1"/>
            <a:r>
              <a:rPr lang="he-IL" sz="2400" dirty="0"/>
              <a:t>ואת תהליך ריצת היישום בצד הלקוח/המשתמש</a:t>
            </a:r>
            <a:endParaRPr lang="en-US" sz="2400" dirty="0"/>
          </a:p>
        </p:txBody>
      </p:sp>
      <p:sp>
        <p:nvSpPr>
          <p:cNvPr id="4" name="Slide Number Placeholder 3">
            <a:extLst>
              <a:ext uri="{FF2B5EF4-FFF2-40B4-BE49-F238E27FC236}">
                <a16:creationId xmlns:a16="http://schemas.microsoft.com/office/drawing/2014/main" id="{BA7AC021-B3B9-4B62-B543-D61B071F12E8}"/>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28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5292795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61187"/>
            <a:ext cx="7239000" cy="1143000"/>
          </a:xfrm>
        </p:spPr>
        <p:txBody>
          <a:bodyPr>
            <a:normAutofit fontScale="90000"/>
          </a:bodyPr>
          <a:lstStyle/>
          <a:p>
            <a:pPr algn="r"/>
            <a:r>
              <a:rPr lang="he-IL" dirty="0"/>
              <a:t>מועד א, </a:t>
            </a:r>
            <a:br>
              <a:rPr lang="he-IL" dirty="0"/>
            </a:br>
            <a:r>
              <a:rPr lang="he-IL" dirty="0"/>
              <a:t>תש"פ</a:t>
            </a:r>
          </a:p>
        </p:txBody>
      </p:sp>
      <p:pic>
        <p:nvPicPr>
          <p:cNvPr id="4"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099"/>
            <a:ext cx="5558631" cy="5424835"/>
          </a:xfrm>
          <a:prstGeom prst="rect">
            <a:avLst/>
          </a:prstGeom>
          <a:noFill/>
          <a:ln w="38100">
            <a:solidFill>
              <a:schemeClr val="accent1"/>
            </a:solidFill>
          </a:ln>
        </p:spPr>
      </p:pic>
      <p:sp>
        <p:nvSpPr>
          <p:cNvPr id="3" name="מציין מיקום תוכן 2"/>
          <p:cNvSpPr>
            <a:spLocks noGrp="1"/>
          </p:cNvSpPr>
          <p:nvPr>
            <p:ph idx="1"/>
          </p:nvPr>
        </p:nvSpPr>
        <p:spPr>
          <a:xfrm>
            <a:off x="7248128" y="1462276"/>
            <a:ext cx="2916900" cy="2827696"/>
          </a:xfrm>
          <a:solidFill>
            <a:schemeClr val="bg1"/>
          </a:solidFill>
          <a:ln w="38100">
            <a:solidFill>
              <a:schemeClr val="accent1"/>
            </a:solidFill>
          </a:ln>
        </p:spPr>
        <p:txBody>
          <a:bodyPr>
            <a:normAutofit fontScale="70000" lnSpcReduction="20000"/>
          </a:bodyPr>
          <a:lstStyle/>
          <a:p>
            <a:pPr marL="0" indent="0">
              <a:buNone/>
            </a:pPr>
            <a:r>
              <a:rPr lang="he-IL" sz="2000" b="1" dirty="0"/>
              <a:t>אנו מעוניינים לקבל את הפלט הבא:</a:t>
            </a:r>
            <a:endParaRPr lang="en-US" sz="2000" dirty="0"/>
          </a:p>
          <a:p>
            <a:pPr marL="0" indent="0" algn="l" rtl="0">
              <a:buNone/>
            </a:pPr>
            <a:r>
              <a:rPr lang="en-US" sz="2000" dirty="0"/>
              <a:t>subject: DB and grade: 90</a:t>
            </a:r>
          </a:p>
          <a:p>
            <a:pPr marL="0" indent="0" algn="l" rtl="0">
              <a:buNone/>
            </a:pPr>
            <a:r>
              <a:rPr lang="en-US" sz="2000" dirty="0"/>
              <a:t>subject: DOTNET and grade: 76</a:t>
            </a:r>
          </a:p>
          <a:p>
            <a:pPr marL="0" indent="0" algn="l" rtl="0">
              <a:buNone/>
            </a:pPr>
            <a:r>
              <a:rPr lang="en-US" sz="2000" dirty="0"/>
              <a:t>subject: TCP and grade: 87</a:t>
            </a:r>
          </a:p>
          <a:p>
            <a:pPr marL="0" indent="0" algn="l" rtl="0">
              <a:buNone/>
            </a:pPr>
            <a:r>
              <a:rPr lang="en-US" sz="2000" dirty="0"/>
              <a:t>----------------------</a:t>
            </a:r>
          </a:p>
          <a:p>
            <a:pPr marL="0" indent="0" algn="l" rtl="0">
              <a:buNone/>
            </a:pPr>
            <a:r>
              <a:rPr lang="en-US" sz="2000" dirty="0"/>
              <a:t>subject: DOTNET and grade: 76</a:t>
            </a:r>
          </a:p>
          <a:p>
            <a:pPr marL="0" indent="0" algn="l" rtl="0">
              <a:buNone/>
            </a:pPr>
            <a:r>
              <a:rPr lang="en-US" sz="2000" dirty="0"/>
              <a:t>subject: TCP and grade: 87</a:t>
            </a:r>
          </a:p>
          <a:p>
            <a:pPr marL="0" indent="0" algn="l" rtl="0">
              <a:buNone/>
            </a:pPr>
            <a:r>
              <a:rPr lang="en-US" sz="2000" dirty="0"/>
              <a:t>subject: DB and grade: 90</a:t>
            </a:r>
          </a:p>
          <a:p>
            <a:pPr marL="0" indent="0">
              <a:buNone/>
            </a:pPr>
            <a:endParaRPr lang="en-US" sz="2000" dirty="0"/>
          </a:p>
          <a:p>
            <a:pPr marL="0" indent="0">
              <a:buNone/>
            </a:pPr>
            <a:r>
              <a:rPr lang="he-IL" sz="2000" b="1" dirty="0"/>
              <a:t>מה עלינו לכתוב במקום הקוד החסר (המלבן הריק) כדי לקבל את הפלט הרצוי?</a:t>
            </a:r>
            <a:endParaRPr lang="en-US" sz="2000" dirty="0"/>
          </a:p>
        </p:txBody>
      </p:sp>
      <p:pic>
        <p:nvPicPr>
          <p:cNvPr id="6"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5663953" y="4581128"/>
            <a:ext cx="4316135" cy="708278"/>
          </a:xfrm>
          <a:prstGeom prst="rect">
            <a:avLst/>
          </a:prstGeom>
          <a:ln/>
        </p:spPr>
        <p:style>
          <a:lnRef idx="2">
            <a:schemeClr val="accent2"/>
          </a:lnRef>
          <a:fillRef idx="1">
            <a:schemeClr val="lt1"/>
          </a:fillRef>
          <a:effectRef idx="0">
            <a:schemeClr val="accent2"/>
          </a:effectRef>
          <a:fontRef idx="minor">
            <a:schemeClr val="dk1"/>
          </a:fontRef>
        </p:style>
      </p:pic>
      <p:pic>
        <p:nvPicPr>
          <p:cNvPr id="7"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6237159" y="5470820"/>
            <a:ext cx="3744416" cy="710872"/>
          </a:xfrm>
          <a:prstGeom prst="rect">
            <a:avLst/>
          </a:prstGeom>
          <a:ln/>
        </p:spPr>
        <p:style>
          <a:lnRef idx="2">
            <a:schemeClr val="accent2"/>
          </a:lnRef>
          <a:fillRef idx="1">
            <a:schemeClr val="lt1"/>
          </a:fillRef>
          <a:effectRef idx="0">
            <a:schemeClr val="accent2"/>
          </a:effectRef>
          <a:fontRef idx="minor">
            <a:schemeClr val="dk1"/>
          </a:fontRef>
        </p:style>
      </p:pic>
      <p:pic>
        <p:nvPicPr>
          <p:cNvPr id="8" name="Picture 14"/>
          <p:cNvPicPr/>
          <p:nvPr/>
        </p:nvPicPr>
        <p:blipFill>
          <a:blip r:embed="rId5">
            <a:extLst>
              <a:ext uri="{28A0092B-C50C-407E-A947-70E740481C1C}">
                <a14:useLocalDpi xmlns:a14="http://schemas.microsoft.com/office/drawing/2010/main" val="0"/>
              </a:ext>
            </a:extLst>
          </a:blip>
          <a:srcRect/>
          <a:stretch>
            <a:fillRect/>
          </a:stretch>
        </p:blipFill>
        <p:spPr bwMode="auto">
          <a:xfrm>
            <a:off x="1775520" y="5719089"/>
            <a:ext cx="4104456" cy="806255"/>
          </a:xfrm>
          <a:prstGeom prst="rect">
            <a:avLst/>
          </a:prstGeom>
          <a:ln/>
        </p:spPr>
        <p:style>
          <a:lnRef idx="2">
            <a:schemeClr val="accent2"/>
          </a:lnRef>
          <a:fillRef idx="1">
            <a:schemeClr val="lt1"/>
          </a:fillRef>
          <a:effectRef idx="0">
            <a:schemeClr val="accent2"/>
          </a:effectRef>
          <a:fontRef idx="minor">
            <a:schemeClr val="dk1"/>
          </a:fontRef>
        </p:style>
      </p:pic>
      <p:pic>
        <p:nvPicPr>
          <p:cNvPr id="9" name="Picture 15"/>
          <p:cNvPicPr/>
          <p:nvPr/>
        </p:nvPicPr>
        <p:blipFill>
          <a:blip r:embed="rId6">
            <a:extLst>
              <a:ext uri="{28A0092B-C50C-407E-A947-70E740481C1C}">
                <a14:useLocalDpi xmlns:a14="http://schemas.microsoft.com/office/drawing/2010/main" val="0"/>
              </a:ext>
            </a:extLst>
          </a:blip>
          <a:srcRect/>
          <a:stretch>
            <a:fillRect/>
          </a:stretch>
        </p:blipFill>
        <p:spPr bwMode="auto">
          <a:xfrm>
            <a:off x="1993420" y="4797152"/>
            <a:ext cx="3526517" cy="687258"/>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965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6"/>
                                        </p:tgtEl>
                                        <p:attrNameLst>
                                          <p:attrName>stroke.color</p:attrName>
                                        </p:attrNameLst>
                                      </p:cBhvr>
                                      <p:to>
                                        <a:srgbClr val="00B050"/>
                                      </p:to>
                                    </p:animClr>
                                    <p:set>
                                      <p:cBhvr>
                                        <p:cTn id="7"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81702" y="476672"/>
            <a:ext cx="7239000" cy="698336"/>
          </a:xfrm>
        </p:spPr>
        <p:txBody>
          <a:bodyPr/>
          <a:lstStyle/>
          <a:p>
            <a:pPr algn="ctr"/>
            <a:r>
              <a:rPr lang="he-IL" dirty="0"/>
              <a:t>תרגיל בית 2</a:t>
            </a:r>
          </a:p>
        </p:txBody>
      </p:sp>
      <p:sp>
        <p:nvSpPr>
          <p:cNvPr id="3" name="מציין מיקום תוכן 2"/>
          <p:cNvSpPr>
            <a:spLocks noGrp="1"/>
          </p:cNvSpPr>
          <p:nvPr>
            <p:ph idx="1"/>
          </p:nvPr>
        </p:nvSpPr>
        <p:spPr>
          <a:xfrm>
            <a:off x="1981200" y="1556792"/>
            <a:ext cx="7355160" cy="4898944"/>
          </a:xfrm>
        </p:spPr>
        <p:txBody>
          <a:bodyPr/>
          <a:lstStyle/>
          <a:p>
            <a:r>
              <a:rPr lang="he-IL" dirty="0"/>
              <a:t>ישויות</a:t>
            </a:r>
            <a:r>
              <a:rPr lang="en-US" dirty="0"/>
              <a:t>BO </a:t>
            </a:r>
            <a:r>
              <a:rPr lang="he-IL" dirty="0"/>
              <a:t> עבור תצוגה והתחלה של </a:t>
            </a:r>
            <a:r>
              <a:rPr lang="en-US" dirty="0"/>
              <a:t>BL</a:t>
            </a:r>
            <a:endParaRPr lang="he-IL" dirty="0"/>
          </a:p>
          <a:p>
            <a:r>
              <a:rPr lang="he-IL" dirty="0"/>
              <a:t>להגשה ...</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25492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76335" y="548681"/>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a:t>
            </a:r>
            <a:r>
              <a:rPr lang="en-US" sz="2800" b="1" dirty="0"/>
              <a:t>3.2</a:t>
            </a:r>
            <a:r>
              <a:rPr lang="he-IL" sz="2800" b="1" dirty="0"/>
              <a:t> –</a:t>
            </a:r>
            <a:r>
              <a:rPr lang="en-US" sz="2800" b="1" dirty="0"/>
              <a:t> </a:t>
            </a:r>
            <a:r>
              <a:rPr lang="he-IL" sz="2800" b="1" dirty="0"/>
              <a:t>תבניתיות</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282</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6921599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3863752" y="1323080"/>
            <a:ext cx="5367328" cy="3330056"/>
          </a:xfrm>
        </p:spPr>
        <p:txBody>
          <a:bodyPr>
            <a:normAutofit/>
          </a:bodyPr>
          <a:lstStyle/>
          <a:p>
            <a:r>
              <a:rPr lang="he-IL" sz="3200" dirty="0"/>
              <a:t>תבניתיות </a:t>
            </a:r>
            <a:r>
              <a:rPr lang="en-US" sz="3200" dirty="0"/>
              <a:t>Generics</a:t>
            </a:r>
            <a:endParaRPr lang="he-IL" sz="3200" dirty="0"/>
          </a:p>
          <a:p>
            <a:pPr marL="274320" lvl="1" indent="-274320">
              <a:spcBef>
                <a:spcPts val="600"/>
              </a:spcBef>
              <a:buClr>
                <a:schemeClr val="tx2"/>
              </a:buClr>
              <a:buSzPct val="73000"/>
              <a:buFont typeface="Wingdings 2"/>
              <a:buChar char=""/>
            </a:pPr>
            <a:r>
              <a:rPr lang="en-US" sz="3200" dirty="0">
                <a:solidFill>
                  <a:schemeClr val="tx1"/>
                </a:solidFill>
              </a:rPr>
              <a:t>Extension method</a:t>
            </a:r>
            <a:endParaRPr lang="he-IL" sz="3200" dirty="0">
              <a:solidFill>
                <a:schemeClr val="tx1"/>
              </a:solidFill>
            </a:endParaRPr>
          </a:p>
          <a:p>
            <a:pPr marL="292608" lvl="1" indent="0">
              <a:buNone/>
            </a:pPr>
            <a:endParaRPr lang="he-IL" sz="2800" dirty="0"/>
          </a:p>
          <a:p>
            <a:pPr marL="0" indent="0">
              <a:buNone/>
            </a:pPr>
            <a:endParaRPr lang="he-IL" sz="3200" dirty="0"/>
          </a:p>
        </p:txBody>
      </p:sp>
      <p:pic>
        <p:nvPicPr>
          <p:cNvPr id="4"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24817" y="3573016"/>
            <a:ext cx="1226635" cy="1728192"/>
          </a:xfrm>
          <a:prstGeom prst="rect">
            <a:avLst/>
          </a:prstGeom>
        </p:spPr>
      </p:pic>
      <p:sp>
        <p:nvSpPr>
          <p:cNvPr id="5" name="הסבר מלבני מעוגל 17"/>
          <p:cNvSpPr/>
          <p:nvPr/>
        </p:nvSpPr>
        <p:spPr bwMode="auto">
          <a:xfrm>
            <a:off x="2496794" y="305664"/>
            <a:ext cx="3240360" cy="576064"/>
          </a:xfrm>
          <a:prstGeom prst="wedgeRoundRectCallout">
            <a:avLst>
              <a:gd name="adj1" fmla="val -43628"/>
              <a:gd name="adj2" fmla="val 47578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800" dirty="0">
                <a:solidFill>
                  <a:srgbClr val="000000"/>
                </a:solidFill>
                <a:latin typeface="Trebuchet MS"/>
                <a:cs typeface="Gisha" panose="020B0502040204020203" pitchFamily="34" charset="-79"/>
              </a:rPr>
              <a:t>חייבים להזדרז!!</a:t>
            </a:r>
            <a:endParaRPr lang="en-US" sz="2800" dirty="0">
              <a:solidFill>
                <a:srgbClr val="000000"/>
              </a:solidFill>
              <a:latin typeface="Trebuchet MS"/>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91319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dirty="0" err="1"/>
              <a:t>genericS</a:t>
            </a:r>
            <a:endParaRPr lang="he-IL" dirty="0"/>
          </a:p>
        </p:txBody>
      </p:sp>
      <p:sp>
        <p:nvSpPr>
          <p:cNvPr id="5" name="כותרת משנה 4"/>
          <p:cNvSpPr>
            <a:spLocks noGrp="1"/>
          </p:cNvSpPr>
          <p:nvPr>
            <p:ph type="subTitle" idx="1"/>
          </p:nvPr>
        </p:nvSpPr>
        <p:spPr/>
        <p:txBody>
          <a:bodyPr>
            <a:normAutofit/>
          </a:bodyPr>
          <a:lstStyle/>
          <a:p>
            <a:pPr algn="ctr"/>
            <a:r>
              <a:rPr lang="he-IL" sz="4800" dirty="0"/>
              <a:t>תבניתיות</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284</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42836381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332656"/>
            <a:ext cx="7239000" cy="626328"/>
          </a:xfrm>
        </p:spPr>
        <p:txBody>
          <a:bodyPr>
            <a:normAutofit/>
          </a:bodyPr>
          <a:lstStyle/>
          <a:p>
            <a:pPr algn="ctr"/>
            <a:r>
              <a:rPr lang="he-IL" sz="4000" dirty="0"/>
              <a:t>גנריות - תבניתיות</a:t>
            </a:r>
          </a:p>
        </p:txBody>
      </p:sp>
      <p:sp>
        <p:nvSpPr>
          <p:cNvPr id="3" name="מציין מיקום תוכן 2"/>
          <p:cNvSpPr>
            <a:spLocks noGrp="1"/>
          </p:cNvSpPr>
          <p:nvPr>
            <p:ph idx="1"/>
          </p:nvPr>
        </p:nvSpPr>
        <p:spPr>
          <a:xfrm>
            <a:off x="1775520" y="1124744"/>
            <a:ext cx="7776864" cy="4968552"/>
          </a:xfrm>
        </p:spPr>
        <p:txBody>
          <a:bodyPr>
            <a:normAutofit fontScale="92500"/>
          </a:bodyPr>
          <a:lstStyle/>
          <a:p>
            <a:r>
              <a:rPr lang="he-IL" dirty="0"/>
              <a:t>מנגנון ה </a:t>
            </a:r>
            <a:r>
              <a:rPr lang="en-US" dirty="0"/>
              <a:t>Generic</a:t>
            </a:r>
            <a:r>
              <a:rPr lang="he-IL" dirty="0"/>
              <a:t> ב </a:t>
            </a:r>
            <a:r>
              <a:rPr lang="en-US" dirty="0"/>
              <a:t>C</a:t>
            </a:r>
            <a:r>
              <a:rPr lang="he-IL" dirty="0"/>
              <a:t># מאפשר להגדיר תבנית של מחלקה שתטפל בטיפוס גנרי (אחד או יותר)</a:t>
            </a:r>
          </a:p>
          <a:p>
            <a:r>
              <a:rPr lang="he-IL" dirty="0"/>
              <a:t>רק בזמן קומפילציה ייקבע הטיפוס הספציפי על פי הגדרת העצם</a:t>
            </a:r>
          </a:p>
          <a:p>
            <a:r>
              <a:rPr lang="he-IL" dirty="0"/>
              <a:t>הקומפיילר יבנה העתק של המחלקה שמתאימה לטיפוס הספציפי</a:t>
            </a:r>
          </a:p>
          <a:p>
            <a:r>
              <a:rPr lang="he-IL" dirty="0"/>
              <a:t>דומה למנגנון ה</a:t>
            </a:r>
            <a:r>
              <a:rPr lang="en-US" dirty="0"/>
              <a:t> template</a:t>
            </a:r>
            <a:r>
              <a:rPr lang="he-IL" dirty="0"/>
              <a:t>ב</a:t>
            </a:r>
            <a:r>
              <a:rPr lang="en-US" dirty="0"/>
              <a:t>C</a:t>
            </a:r>
            <a:r>
              <a:rPr lang="he-IL" dirty="0"/>
              <a:t>++</a:t>
            </a:r>
          </a:p>
          <a:p>
            <a:endParaRPr lang="he-IL" dirty="0"/>
          </a:p>
          <a:p>
            <a:r>
              <a:rPr lang="he-IL" dirty="0"/>
              <a:t>למה זה טוב?</a:t>
            </a:r>
          </a:p>
          <a:p>
            <a:pPr lvl="1"/>
            <a:r>
              <a:rPr lang="he-IL" dirty="0"/>
              <a:t>הגדרת קבוצת מחלקות דומות בהתנהגות (אך שונות בסוג הטיפוס)</a:t>
            </a:r>
          </a:p>
          <a:p>
            <a:pPr lvl="1"/>
            <a:r>
              <a:rPr lang="he-IL" dirty="0"/>
              <a:t>בדיקה טובה יותר של הטיפוס בזמן הקומפילציה (במקום בזמן ריצה)</a:t>
            </a:r>
          </a:p>
          <a:p>
            <a:pPr lvl="1"/>
            <a:r>
              <a:rPr lang="he-IL" dirty="0"/>
              <a:t>ביצועים מהירים יותר</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734119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4452" y="116632"/>
            <a:ext cx="7239000" cy="698336"/>
          </a:xfrm>
        </p:spPr>
        <p:txBody>
          <a:bodyPr/>
          <a:lstStyle/>
          <a:p>
            <a:pPr algn="ctr"/>
            <a:r>
              <a:rPr lang="he-IL" dirty="0"/>
              <a:t>מתודה גנרית - הגדרה ושימוש</a:t>
            </a:r>
          </a:p>
        </p:txBody>
      </p:sp>
      <p:sp>
        <p:nvSpPr>
          <p:cNvPr id="5" name="הסבר מלבני מעוגל 17"/>
          <p:cNvSpPr/>
          <p:nvPr/>
        </p:nvSpPr>
        <p:spPr bwMode="auto">
          <a:xfrm>
            <a:off x="7464153" y="4365104"/>
            <a:ext cx="3075069" cy="792088"/>
          </a:xfrm>
          <a:prstGeom prst="wedgeRoundRectCallout">
            <a:avLst>
              <a:gd name="adj1" fmla="val -74622"/>
              <a:gd name="adj2" fmla="val 13061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dirty="0">
                <a:solidFill>
                  <a:srgbClr val="000000"/>
                </a:solidFill>
                <a:latin typeface="Trebuchet MS"/>
                <a:cs typeface="Gisha" panose="020B0502040204020203" pitchFamily="34" charset="-79"/>
              </a:rPr>
              <a:t>ניתן לזמן את המתודה ולציין את הטיפוס באופן מפורש</a:t>
            </a:r>
            <a:endParaRPr lang="en-US" dirty="0">
              <a:solidFill>
                <a:srgbClr val="000000"/>
              </a:solidFill>
              <a:latin typeface="Trebuchet MS"/>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286</a:t>
            </a:fld>
            <a:endParaRPr lang="he-IL">
              <a:solidFill>
                <a:srgbClr val="B13F9A"/>
              </a:solidFill>
              <a:latin typeface="Trebuchet MS"/>
              <a:cs typeface="Gisha" panose="020B0502040204020203" pitchFamily="34" charset="-79"/>
            </a:endParaRPr>
          </a:p>
        </p:txBody>
      </p:sp>
      <p:sp>
        <p:nvSpPr>
          <p:cNvPr id="9" name="Rectangle 8"/>
          <p:cNvSpPr/>
          <p:nvPr/>
        </p:nvSpPr>
        <p:spPr>
          <a:xfrm>
            <a:off x="2044452" y="908720"/>
            <a:ext cx="7347161" cy="5723298"/>
          </a:xfrm>
          <a:prstGeom prst="rect">
            <a:avLst/>
          </a:prstGeom>
        </p:spPr>
        <p:txBody>
          <a:bodyPr wrap="square">
            <a:spAutoFit/>
          </a:bodyPr>
          <a:lstStyle/>
          <a:p>
            <a:pPr algn="ctr" rtl="0">
              <a:lnSpc>
                <a:spcPct val="107000"/>
              </a:lnSpc>
            </a:pPr>
            <a:r>
              <a:rPr lang="he-IL" sz="2400" b="1" dirty="0">
                <a:solidFill>
                  <a:prstClr val="black"/>
                </a:solidFill>
                <a:latin typeface="Trebuchet MS"/>
                <a:cs typeface="Gisha" panose="020B0502040204020203" pitchFamily="34" charset="-79"/>
              </a:rPr>
              <a:t>החלפה בין שני משתנים מאותו הטיפוס</a:t>
            </a:r>
          </a:p>
          <a:p>
            <a:pPr>
              <a:lnSpc>
                <a:spcPct val="107000"/>
              </a:lnSpc>
            </a:pPr>
            <a:r>
              <a:rPr lang="he-IL" sz="2400" b="1" dirty="0">
                <a:solidFill>
                  <a:prstClr val="black"/>
                </a:solidFill>
                <a:latin typeface="Trebuchet MS"/>
                <a:cs typeface="Gisha" panose="020B0502040204020203" pitchFamily="34" charset="-79"/>
              </a:rPr>
              <a:t>הגדרה:</a:t>
            </a:r>
            <a:endParaRPr lang="en-US" sz="2400" b="1" dirty="0">
              <a:solidFill>
                <a:prstClr val="black"/>
              </a:solidFill>
              <a:latin typeface="Trebuchet MS"/>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Swap&lt;</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 a,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 b)</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 temp;</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temp = a;</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 = b;</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 = temp;</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he-IL" sz="2400" b="1" dirty="0">
                <a:solidFill>
                  <a:prstClr val="black"/>
                </a:solidFill>
                <a:latin typeface="Trebuchet MS"/>
                <a:cs typeface="Gisha" panose="020B0502040204020203" pitchFamily="34" charset="-79"/>
              </a:rPr>
              <a:t>שימוש:</a:t>
            </a:r>
            <a:endPar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rPr>
              <a:t>Student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ben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Student();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rPr>
              <a:t>Student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Student();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Swap&lt;</a:t>
            </a:r>
            <a:r>
              <a:rPr lang="en-US" dirty="0">
                <a:solidFill>
                  <a:srgbClr val="2B91AF"/>
                </a:solidFill>
                <a:latin typeface="Consolas" panose="020B0609020204030204" pitchFamily="49" charset="0"/>
              </a:rPr>
              <a:t>Student</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ben,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Swap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ben,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ref</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bat);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הסבר מלבני מעוגל 17"/>
          <p:cNvSpPr/>
          <p:nvPr/>
        </p:nvSpPr>
        <p:spPr bwMode="auto">
          <a:xfrm>
            <a:off x="7488079" y="5511684"/>
            <a:ext cx="3075069" cy="941653"/>
          </a:xfrm>
          <a:prstGeom prst="wedgeRoundRectCallout">
            <a:avLst>
              <a:gd name="adj1" fmla="val -110372"/>
              <a:gd name="adj2" fmla="val 1900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dirty="0">
                <a:solidFill>
                  <a:srgbClr val="000000"/>
                </a:solidFill>
                <a:latin typeface="Trebuchet MS"/>
                <a:cs typeface="Gisha" panose="020B0502040204020203" pitchFamily="34" charset="-79"/>
              </a:rPr>
              <a:t>ניתן לזמן את המתודה ולא לציין את הטיפוס.</a:t>
            </a:r>
          </a:p>
          <a:p>
            <a:pPr algn="ctr" fontAlgn="base">
              <a:spcBef>
                <a:spcPct val="0"/>
              </a:spcBef>
              <a:spcAft>
                <a:spcPct val="0"/>
              </a:spcAft>
            </a:pPr>
            <a:r>
              <a:rPr lang="he-IL" b="1" dirty="0">
                <a:solidFill>
                  <a:srgbClr val="000000"/>
                </a:solidFill>
                <a:highlight>
                  <a:srgbClr val="FF0000"/>
                </a:highlight>
                <a:latin typeface="Trebuchet MS"/>
                <a:cs typeface="Gisha" panose="020B0502040204020203" pitchFamily="34" charset="-79"/>
              </a:rPr>
              <a:t>בשונה מ </a:t>
            </a:r>
            <a:r>
              <a:rPr lang="en-US" b="1" dirty="0">
                <a:solidFill>
                  <a:srgbClr val="000000"/>
                </a:solidFill>
                <a:highlight>
                  <a:srgbClr val="FF0000"/>
                </a:highlight>
                <a:latin typeface="Trebuchet MS"/>
              </a:rPr>
              <a:t>C</a:t>
            </a:r>
            <a:r>
              <a:rPr lang="he-IL" b="1" dirty="0">
                <a:solidFill>
                  <a:srgbClr val="000000"/>
                </a:solidFill>
                <a:highlight>
                  <a:srgbClr val="FF0000"/>
                </a:highlight>
                <a:latin typeface="Trebuchet MS"/>
                <a:cs typeface="Gisha" panose="020B0502040204020203" pitchFamily="34" charset="-79"/>
              </a:rPr>
              <a:t>++</a:t>
            </a:r>
            <a:endParaRPr lang="en-US" b="1" dirty="0">
              <a:solidFill>
                <a:srgbClr val="000000"/>
              </a:solidFill>
              <a:highlight>
                <a:srgbClr val="FF0000"/>
              </a:highlight>
              <a:latin typeface="Trebuchet MS"/>
            </a:endParaRPr>
          </a:p>
        </p:txBody>
      </p:sp>
    </p:spTree>
    <p:extLst>
      <p:ext uri="{BB962C8B-B14F-4D97-AF65-F5344CB8AC3E}">
        <p14:creationId xmlns:p14="http://schemas.microsoft.com/office/powerpoint/2010/main" val="55342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88640"/>
            <a:ext cx="7239000" cy="554320"/>
          </a:xfrm>
        </p:spPr>
        <p:txBody>
          <a:bodyPr>
            <a:normAutofit fontScale="90000"/>
          </a:bodyPr>
          <a:lstStyle/>
          <a:p>
            <a:pPr algn="ctr"/>
            <a:r>
              <a:rPr lang="he-IL" dirty="0"/>
              <a:t>מחלקה גנרית - הגדרה ושימוש</a:t>
            </a:r>
          </a:p>
        </p:txBody>
      </p:sp>
      <p:sp>
        <p:nvSpPr>
          <p:cNvPr id="3" name="מציין מיקום תוכן 2"/>
          <p:cNvSpPr>
            <a:spLocks noGrp="1"/>
          </p:cNvSpPr>
          <p:nvPr>
            <p:ph idx="1"/>
          </p:nvPr>
        </p:nvSpPr>
        <p:spPr>
          <a:xfrm>
            <a:off x="2033530" y="908720"/>
            <a:ext cx="7518854" cy="5400600"/>
          </a:xfrm>
        </p:spPr>
        <p:txBody>
          <a:bodyPr>
            <a:noAutofit/>
          </a:bodyPr>
          <a:lstStyle/>
          <a:p>
            <a:pPr marL="0" indent="0">
              <a:lnSpc>
                <a:spcPct val="107000"/>
              </a:lnSpc>
              <a:buNone/>
            </a:pPr>
            <a:r>
              <a:rPr lang="he-IL" sz="2400" b="1" dirty="0"/>
              <a:t>הגדרה:</a:t>
            </a:r>
            <a:endParaRPr lang="en-US" sz="2400" b="1" dirty="0"/>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MyGenericClass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U</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MyField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marL="0" indent="0" algn="l" rtl="0">
              <a:lnSpc>
                <a:spcPct val="107000"/>
              </a:lnSpc>
              <a:spcBef>
                <a:spcPts val="0"/>
              </a:spcBef>
              <a:buNone/>
            </a:pP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//read only prop/field, since there is not set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MyFunction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(T parm1, U parm2) {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2400" b="1" dirty="0"/>
              <a:t>שימוש:</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rPr>
              <a:t>MyGenericClass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myObj</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new </a:t>
            </a:r>
            <a:r>
              <a:rPr lang="en-US" sz="2000" dirty="0">
                <a:solidFill>
                  <a:srgbClr val="2B91AF"/>
                </a:solidFill>
                <a:latin typeface="Consolas" panose="020B0609020204030204" pitchFamily="49" charset="0"/>
              </a:rPr>
              <a:t>MyGenericClass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myObj.MyField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myObj.MyFunction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(2,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89903635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16632"/>
            <a:ext cx="7239000" cy="698336"/>
          </a:xfrm>
        </p:spPr>
        <p:txBody>
          <a:bodyPr/>
          <a:lstStyle/>
          <a:p>
            <a:pPr algn="ctr"/>
            <a:r>
              <a:rPr lang="he-IL" dirty="0"/>
              <a:t> מבנה גנרי מוכר </a:t>
            </a:r>
            <a:r>
              <a:rPr lang="en-US" dirty="0"/>
              <a:t>List&lt;T&gt;</a:t>
            </a:r>
            <a:endParaRPr lang="he-IL" dirty="0"/>
          </a:p>
        </p:txBody>
      </p:sp>
      <p:sp>
        <p:nvSpPr>
          <p:cNvPr id="6" name="Rectangle 5"/>
          <p:cNvSpPr/>
          <p:nvPr/>
        </p:nvSpPr>
        <p:spPr>
          <a:xfrm>
            <a:off x="1991544" y="3429000"/>
            <a:ext cx="5958408" cy="3277820"/>
          </a:xfrm>
          <a:prstGeom prst="rect">
            <a:avLst/>
          </a:prstGeom>
        </p:spPr>
        <p:txBody>
          <a:bodyPr wrap="square">
            <a:spAutoFit/>
          </a:bodyPr>
          <a:lstStyle/>
          <a:p>
            <a:pPr algn="l" rtl="0">
              <a:lnSpc>
                <a:spcPct val="115000"/>
              </a:lnSpc>
            </a:pPr>
            <a:r>
              <a:rPr lang="en-US" dirty="0">
                <a:solidFill>
                  <a:srgbClr val="2B91AF"/>
                </a:solidFill>
                <a:highlight>
                  <a:srgbClr val="FFFFFF"/>
                </a:highlight>
                <a:latin typeface="Consolas"/>
                <a:ea typeface="Calibri"/>
                <a:cs typeface="Arial"/>
              </a:rPr>
              <a:t>List</a:t>
            </a:r>
            <a:r>
              <a:rPr lang="en-US" dirty="0">
                <a:solidFill>
                  <a:srgbClr val="000000"/>
                </a:solidFill>
                <a:highlight>
                  <a:srgbClr val="FFFFFF"/>
                </a:highlight>
                <a:latin typeface="Consolas"/>
                <a:ea typeface="Calibri"/>
                <a:cs typeface="Arial"/>
              </a:rPr>
              <a:t>&lt;</a:t>
            </a:r>
            <a:r>
              <a:rPr lang="en-US" dirty="0" err="1">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&gt; list = </a:t>
            </a:r>
            <a:r>
              <a:rPr lang="en-US" dirty="0">
                <a:solidFill>
                  <a:srgbClr val="0000FF"/>
                </a:solidFill>
                <a:highlight>
                  <a:srgbClr val="FFFFFF"/>
                </a:highlight>
                <a:latin typeface="Consolas"/>
                <a:ea typeface="Calibri"/>
                <a:cs typeface="Arial"/>
              </a:rPr>
              <a:t>new</a:t>
            </a:r>
            <a:r>
              <a:rPr lang="en-US" dirty="0">
                <a:solidFill>
                  <a:srgbClr val="000000"/>
                </a:solidFill>
                <a:highlight>
                  <a:srgbClr val="FFFFFF"/>
                </a:highlight>
                <a:latin typeface="Consolas"/>
                <a:ea typeface="Calibri"/>
                <a:cs typeface="Arial"/>
              </a:rPr>
              <a:t> </a:t>
            </a:r>
            <a:r>
              <a:rPr lang="en-US" dirty="0">
                <a:solidFill>
                  <a:srgbClr val="2B91AF"/>
                </a:solidFill>
                <a:highlight>
                  <a:srgbClr val="FFFFFF"/>
                </a:highlight>
                <a:latin typeface="Consolas"/>
                <a:ea typeface="Calibri"/>
                <a:cs typeface="Arial"/>
              </a:rPr>
              <a:t>List</a:t>
            </a:r>
            <a:r>
              <a:rPr lang="en-US" dirty="0">
                <a:solidFill>
                  <a:srgbClr val="000000"/>
                </a:solidFill>
                <a:highlight>
                  <a:srgbClr val="FFFFFF"/>
                </a:highlight>
                <a:latin typeface="Consolas"/>
                <a:ea typeface="Calibri"/>
                <a:cs typeface="Arial"/>
              </a:rPr>
              <a:t>&lt;</a:t>
            </a:r>
            <a:r>
              <a:rPr lang="en-US" dirty="0" err="1">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&gt;();</a:t>
            </a:r>
            <a:endParaRPr lang="en-US" sz="2400" dirty="0">
              <a:solidFill>
                <a:prstClr val="black"/>
              </a:solidFill>
              <a:latin typeface="Calibri"/>
              <a:ea typeface="Calibri"/>
              <a:cs typeface="Arial"/>
            </a:endParaRPr>
          </a:p>
          <a:p>
            <a:pPr algn="l" rtl="0">
              <a:lnSpc>
                <a:spcPct val="115000"/>
              </a:lnSpc>
            </a:pPr>
            <a:r>
              <a:rPr lang="en-US" dirty="0" err="1">
                <a:solidFill>
                  <a:srgbClr val="000000"/>
                </a:solidFill>
                <a:highlight>
                  <a:srgbClr val="FFFFFF"/>
                </a:highlight>
                <a:latin typeface="Consolas"/>
                <a:ea typeface="Calibri"/>
                <a:cs typeface="Arial"/>
              </a:rPr>
              <a:t>list.Add</a:t>
            </a:r>
            <a:r>
              <a:rPr lang="en-US" dirty="0">
                <a:solidFill>
                  <a:srgbClr val="000000"/>
                </a:solidFill>
                <a:highlight>
                  <a:srgbClr val="FFFFFF"/>
                </a:highlight>
                <a:latin typeface="Consolas"/>
                <a:ea typeface="Calibri"/>
                <a:cs typeface="Arial"/>
              </a:rPr>
              <a:t>(12);</a:t>
            </a:r>
            <a:endParaRPr lang="en-US" sz="2400" dirty="0">
              <a:solidFill>
                <a:prstClr val="black"/>
              </a:solidFill>
              <a:latin typeface="Calibri"/>
              <a:ea typeface="Calibri"/>
              <a:cs typeface="Arial"/>
            </a:endParaRPr>
          </a:p>
          <a:p>
            <a:pPr algn="l" rtl="0">
              <a:lnSpc>
                <a:spcPct val="115000"/>
              </a:lnSpc>
            </a:pPr>
            <a:r>
              <a:rPr lang="en-US" dirty="0" err="1">
                <a:solidFill>
                  <a:srgbClr val="000000"/>
                </a:solidFill>
                <a:highlight>
                  <a:srgbClr val="FFFFFF"/>
                </a:highlight>
                <a:latin typeface="Consolas"/>
                <a:ea typeface="Calibri"/>
                <a:cs typeface="Arial"/>
              </a:rPr>
              <a:t>list.Add</a:t>
            </a:r>
            <a:r>
              <a:rPr lang="en-US" dirty="0">
                <a:solidFill>
                  <a:srgbClr val="000000"/>
                </a:solidFill>
                <a:highlight>
                  <a:srgbClr val="FFFFFF"/>
                </a:highlight>
                <a:latin typeface="Consolas"/>
                <a:ea typeface="Calibri"/>
                <a:cs typeface="Arial"/>
              </a:rPr>
              <a:t>(34);</a:t>
            </a:r>
            <a:endParaRPr lang="en-US" sz="2400" dirty="0">
              <a:solidFill>
                <a:prstClr val="black"/>
              </a:solidFill>
              <a:latin typeface="Calibri"/>
              <a:ea typeface="Calibri"/>
              <a:cs typeface="Arial"/>
            </a:endParaRPr>
          </a:p>
          <a:p>
            <a:pPr algn="l" rtl="0">
              <a:lnSpc>
                <a:spcPct val="115000"/>
              </a:lnSpc>
            </a:pPr>
            <a:r>
              <a:rPr lang="en-US" dirty="0" err="1">
                <a:solidFill>
                  <a:srgbClr val="000000"/>
                </a:solidFill>
                <a:highlight>
                  <a:srgbClr val="FFFFFF"/>
                </a:highlight>
                <a:latin typeface="Consolas"/>
                <a:ea typeface="Calibri"/>
                <a:cs typeface="Arial"/>
              </a:rPr>
              <a:t>list.Add</a:t>
            </a:r>
            <a:r>
              <a:rPr lang="en-US" dirty="0">
                <a:solidFill>
                  <a:srgbClr val="000000"/>
                </a:solidFill>
                <a:highlight>
                  <a:srgbClr val="FFFFFF"/>
                </a:highlight>
                <a:latin typeface="Consolas"/>
                <a:ea typeface="Calibri"/>
                <a:cs typeface="Arial"/>
              </a:rPr>
              <a:t>(25);</a:t>
            </a:r>
          </a:p>
          <a:p>
            <a:pPr algn="l" rtl="0">
              <a:lnSpc>
                <a:spcPct val="115000"/>
              </a:lnSpc>
            </a:pPr>
            <a:r>
              <a:rPr lang="en-US" b="1" dirty="0" err="1">
                <a:solidFill>
                  <a:srgbClr val="000000"/>
                </a:solidFill>
                <a:highlight>
                  <a:srgbClr val="FFFFFF"/>
                </a:highlight>
                <a:latin typeface="Consolas"/>
                <a:ea typeface="Calibri"/>
                <a:cs typeface="Arial"/>
              </a:rPr>
              <a:t>list.Sort</a:t>
            </a:r>
            <a:r>
              <a:rPr lang="en-US" b="1" dirty="0">
                <a:solidFill>
                  <a:srgbClr val="000000"/>
                </a:solidFill>
                <a:highlight>
                  <a:srgbClr val="FFFFFF"/>
                </a:highlight>
                <a:latin typeface="Consolas"/>
                <a:ea typeface="Calibri"/>
                <a:cs typeface="Arial"/>
              </a:rPr>
              <a:t>();</a:t>
            </a:r>
          </a:p>
          <a:p>
            <a:pPr algn="l" rtl="0">
              <a:lnSpc>
                <a:spcPct val="115000"/>
              </a:lnSpc>
            </a:pPr>
            <a:r>
              <a:rPr lang="en-US" dirty="0">
                <a:solidFill>
                  <a:srgbClr val="000000"/>
                </a:solidFill>
                <a:highlight>
                  <a:srgbClr val="FFFFFF"/>
                </a:highlight>
                <a:latin typeface="Consolas"/>
                <a:ea typeface="Calibri"/>
                <a:cs typeface="Arial"/>
              </a:rPr>
              <a:t> </a:t>
            </a:r>
            <a:endParaRPr lang="en-US" sz="2400" dirty="0">
              <a:solidFill>
                <a:prstClr val="black"/>
              </a:solidFill>
              <a:latin typeface="Calibri"/>
              <a:ea typeface="Calibri"/>
              <a:cs typeface="Arial"/>
            </a:endParaRPr>
          </a:p>
          <a:p>
            <a:pPr algn="l" rtl="0">
              <a:lnSpc>
                <a:spcPct val="115000"/>
              </a:lnSpc>
            </a:pPr>
            <a:r>
              <a:rPr lang="en-US" dirty="0">
                <a:solidFill>
                  <a:srgbClr val="0000FF"/>
                </a:solidFill>
                <a:highlight>
                  <a:srgbClr val="FFFFFF"/>
                </a:highlight>
                <a:latin typeface="Consolas"/>
                <a:ea typeface="Calibri"/>
                <a:cs typeface="Arial"/>
              </a:rPr>
              <a:t>for</a:t>
            </a:r>
            <a:r>
              <a:rPr lang="en-US" dirty="0">
                <a:solidFill>
                  <a:srgbClr val="000000"/>
                </a:solidFill>
                <a:highlight>
                  <a:srgbClr val="FFFFFF"/>
                </a:highlight>
                <a:latin typeface="Consolas"/>
                <a:ea typeface="Calibri"/>
                <a:cs typeface="Arial"/>
              </a:rPr>
              <a:t> (</a:t>
            </a:r>
            <a:r>
              <a:rPr lang="en-US" dirty="0">
                <a:solidFill>
                  <a:srgbClr val="0000FF"/>
                </a:solidFill>
                <a:highlight>
                  <a:srgbClr val="FFFFFF"/>
                </a:highlight>
                <a:latin typeface="Consolas"/>
                <a:ea typeface="Calibri"/>
                <a:cs typeface="Arial"/>
              </a:rPr>
              <a:t>int</a:t>
            </a:r>
            <a:r>
              <a:rPr lang="en-US" dirty="0">
                <a:solidFill>
                  <a:srgbClr val="000000"/>
                </a:solidFill>
                <a:highlight>
                  <a:srgbClr val="FFFFFF"/>
                </a:highlight>
                <a:latin typeface="Consolas"/>
                <a:ea typeface="Calibri"/>
                <a:cs typeface="Arial"/>
              </a:rPr>
              <a:t> i = 0; i &lt; </a:t>
            </a:r>
            <a:r>
              <a:rPr lang="en-US" dirty="0" err="1">
                <a:solidFill>
                  <a:srgbClr val="000000"/>
                </a:solidFill>
                <a:highlight>
                  <a:srgbClr val="FFFFFF"/>
                </a:highlight>
                <a:latin typeface="Consolas"/>
                <a:ea typeface="Calibri"/>
                <a:cs typeface="Arial"/>
              </a:rPr>
              <a:t>list.Count</a:t>
            </a:r>
            <a:r>
              <a:rPr lang="en-US" dirty="0">
                <a:solidFill>
                  <a:srgbClr val="000000"/>
                </a:solidFill>
                <a:highlight>
                  <a:srgbClr val="FFFFFF"/>
                </a:highlight>
                <a:latin typeface="Consolas"/>
                <a:ea typeface="Calibri"/>
                <a:cs typeface="Arial"/>
              </a:rPr>
              <a:t>; i++)</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pPr>
            <a:r>
              <a:rPr lang="en-US" dirty="0">
                <a:solidFill>
                  <a:srgbClr val="000000"/>
                </a:solidFill>
                <a:highlight>
                  <a:srgbClr val="FFFFFF"/>
                </a:highlight>
                <a:latin typeface="Consolas"/>
                <a:ea typeface="Calibri"/>
                <a:cs typeface="Arial"/>
              </a:rPr>
              <a:t>    </a:t>
            </a:r>
            <a:r>
              <a:rPr lang="en-US" dirty="0" err="1">
                <a:solidFill>
                  <a:srgbClr val="2B91AF"/>
                </a:solidFill>
                <a:highlight>
                  <a:srgbClr val="FFFFFF"/>
                </a:highlight>
                <a:latin typeface="Consolas"/>
                <a:ea typeface="Calibri"/>
                <a:cs typeface="Arial"/>
              </a:rPr>
              <a:t>Console</a:t>
            </a:r>
            <a:r>
              <a:rPr lang="en-US" dirty="0" err="1">
                <a:solidFill>
                  <a:srgbClr val="000000"/>
                </a:solidFill>
                <a:highlight>
                  <a:srgbClr val="FFFFFF"/>
                </a:highlight>
                <a:latin typeface="Consolas"/>
                <a:ea typeface="Calibri"/>
                <a:cs typeface="Arial"/>
              </a:rPr>
              <a:t>.WriteLine</a:t>
            </a:r>
            <a:r>
              <a:rPr lang="en-US" dirty="0">
                <a:solidFill>
                  <a:srgbClr val="000000"/>
                </a:solidFill>
                <a:highlight>
                  <a:srgbClr val="FFFFFF"/>
                </a:highlight>
                <a:latin typeface="Consolas"/>
                <a:ea typeface="Calibri"/>
                <a:cs typeface="Arial"/>
              </a:rPr>
              <a:t>(list[</a:t>
            </a:r>
            <a:r>
              <a:rPr lang="en-US" dirty="0" err="1">
                <a:solidFill>
                  <a:srgbClr val="000000"/>
                </a:solidFill>
                <a:highlight>
                  <a:srgbClr val="FFFFFF"/>
                </a:highlight>
                <a:latin typeface="Consolas"/>
                <a:ea typeface="Calibri"/>
                <a:cs typeface="Arial"/>
              </a:rPr>
              <a:t>i</a:t>
            </a: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a:p>
            <a:pPr algn="l" rtl="0">
              <a:lnSpc>
                <a:spcPct val="115000"/>
              </a:lnSpc>
              <a:spcAft>
                <a:spcPts val="1000"/>
              </a:spcAft>
            </a:pPr>
            <a:r>
              <a:rPr lang="en-US" dirty="0">
                <a:solidFill>
                  <a:srgbClr val="000000"/>
                </a:solidFill>
                <a:highlight>
                  <a:srgbClr val="FFFFFF"/>
                </a:highlight>
                <a:latin typeface="Consolas"/>
                <a:ea typeface="Calibri"/>
                <a:cs typeface="Arial"/>
              </a:rPr>
              <a:t>}</a:t>
            </a:r>
            <a:endParaRPr lang="en-US" sz="2400" dirty="0">
              <a:solidFill>
                <a:prstClr val="black"/>
              </a:solidFill>
              <a:latin typeface="Calibri"/>
              <a:ea typeface="Calibri"/>
              <a:cs typeface="Arial"/>
            </a:endParaRPr>
          </a:p>
        </p:txBody>
      </p:sp>
      <p:sp>
        <p:nvSpPr>
          <p:cNvPr id="7" name="מציין מיקום תוכן 2"/>
          <p:cNvSpPr>
            <a:spLocks noGrp="1"/>
          </p:cNvSpPr>
          <p:nvPr>
            <p:ph idx="1"/>
          </p:nvPr>
        </p:nvSpPr>
        <p:spPr>
          <a:xfrm>
            <a:off x="1775520" y="764704"/>
            <a:ext cx="7776864" cy="2664296"/>
          </a:xfrm>
        </p:spPr>
        <p:txBody>
          <a:bodyPr>
            <a:normAutofit/>
          </a:bodyPr>
          <a:lstStyle/>
          <a:p>
            <a:r>
              <a:rPr lang="he-IL" sz="2000" dirty="0"/>
              <a:t>מבנה זה משמש להחזקת ערכים בתוך רשימה </a:t>
            </a:r>
          </a:p>
          <a:p>
            <a:r>
              <a:rPr lang="he-IL" sz="2000" dirty="0"/>
              <a:t>זהו מבנה המכיל אוסף בר השוואה</a:t>
            </a:r>
          </a:p>
          <a:p>
            <a:r>
              <a:rPr lang="he-IL" sz="2000" dirty="0"/>
              <a:t>מאחר וזהו </a:t>
            </a:r>
            <a:r>
              <a:rPr lang="he-IL" sz="2000" b="1" dirty="0"/>
              <a:t>אוסף בר השוואה </a:t>
            </a:r>
            <a:r>
              <a:rPr lang="en-US" sz="2000" b="1" dirty="0"/>
              <a:t>(</a:t>
            </a:r>
            <a:r>
              <a:rPr lang="en-US" sz="2000" b="1" dirty="0" err="1"/>
              <a:t>IComparable</a:t>
            </a:r>
            <a:r>
              <a:rPr lang="en-US" sz="2000" b="1" dirty="0"/>
              <a:t>)</a:t>
            </a:r>
            <a:r>
              <a:rPr lang="he-IL" sz="2000" dirty="0"/>
              <a:t>, ניתן למיין אותו וקיימת עבורו המתודה </a:t>
            </a:r>
            <a:r>
              <a:rPr lang="en-US" sz="2000" b="1" dirty="0"/>
              <a:t>Sort()</a:t>
            </a:r>
          </a:p>
          <a:p>
            <a:r>
              <a:rPr lang="he-IL" sz="2000" dirty="0"/>
              <a:t>מאפיין </a:t>
            </a:r>
            <a:r>
              <a:rPr lang="en-US" sz="2000" b="1" dirty="0"/>
              <a:t>Count</a:t>
            </a:r>
            <a:r>
              <a:rPr lang="he-IL" sz="2000" dirty="0"/>
              <a:t> לגודל</a:t>
            </a:r>
          </a:p>
          <a:p>
            <a:r>
              <a:rPr lang="he-IL" sz="2000" dirty="0"/>
              <a:t>מתודת </a:t>
            </a:r>
            <a:r>
              <a:rPr lang="en-US" sz="2000" b="1" dirty="0"/>
              <a:t>Remove()</a:t>
            </a:r>
            <a:r>
              <a:rPr lang="he-IL" sz="2000" b="1" dirty="0"/>
              <a:t> </a:t>
            </a:r>
            <a:r>
              <a:rPr lang="he-IL" sz="2000" dirty="0"/>
              <a:t>למחיקה מהאוסף</a:t>
            </a:r>
          </a:p>
          <a:p>
            <a:r>
              <a:rPr lang="he-IL" sz="2000" dirty="0"/>
              <a:t>מתודות </a:t>
            </a:r>
            <a:r>
              <a:rPr lang="en-US" sz="2000" b="1" dirty="0"/>
              <a:t>Add()</a:t>
            </a:r>
            <a:r>
              <a:rPr lang="he-IL" sz="2000" b="1" dirty="0"/>
              <a:t> </a:t>
            </a:r>
            <a:r>
              <a:rPr lang="he-IL" sz="2000" dirty="0"/>
              <a:t>להוספה לאוסף.</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300310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76264" y="188640"/>
            <a:ext cx="7848872" cy="698336"/>
          </a:xfrm>
        </p:spPr>
        <p:txBody>
          <a:bodyPr>
            <a:normAutofit fontScale="90000"/>
          </a:bodyPr>
          <a:lstStyle/>
          <a:p>
            <a:r>
              <a:rPr lang="he-IL" dirty="0"/>
              <a:t>מבני נתונים גנריים המוגדרים מראש  ב</a:t>
            </a:r>
            <a:r>
              <a:rPr lang="en-US" dirty="0"/>
              <a:t>C</a:t>
            </a:r>
            <a:r>
              <a:rPr lang="he-IL" dirty="0"/>
              <a:t>#</a:t>
            </a:r>
          </a:p>
        </p:txBody>
      </p:sp>
      <p:sp>
        <p:nvSpPr>
          <p:cNvPr id="3" name="מציין מיקום תוכן 2"/>
          <p:cNvSpPr>
            <a:spLocks noGrp="1"/>
          </p:cNvSpPr>
          <p:nvPr>
            <p:ph idx="1"/>
          </p:nvPr>
        </p:nvSpPr>
        <p:spPr>
          <a:xfrm>
            <a:off x="2783632" y="1114603"/>
            <a:ext cx="6264696" cy="4628794"/>
          </a:xfrm>
        </p:spPr>
        <p:txBody>
          <a:bodyPr>
            <a:normAutofit fontScale="85000" lnSpcReduction="10000"/>
          </a:bodyPr>
          <a:lstStyle/>
          <a:p>
            <a:r>
              <a:rPr lang="en-US" dirty="0"/>
              <a:t>List&lt;T&gt;</a:t>
            </a:r>
            <a:r>
              <a:rPr lang="he-IL" dirty="0"/>
              <a:t> - ווקטור</a:t>
            </a:r>
            <a:endParaRPr lang="en-US" dirty="0"/>
          </a:p>
          <a:p>
            <a:r>
              <a:rPr lang="en-US" dirty="0" err="1"/>
              <a:t>LinkedList</a:t>
            </a:r>
            <a:r>
              <a:rPr lang="en-US" dirty="0"/>
              <a:t>&lt;T&gt;</a:t>
            </a:r>
            <a:r>
              <a:rPr lang="he-IL" dirty="0"/>
              <a:t> - רשימה מקושרת</a:t>
            </a:r>
          </a:p>
          <a:p>
            <a:r>
              <a:rPr lang="en-US" dirty="0"/>
              <a:t>Stack&lt;T&gt;</a:t>
            </a:r>
            <a:r>
              <a:rPr lang="he-IL" dirty="0"/>
              <a:t> - מחסנית</a:t>
            </a:r>
          </a:p>
          <a:p>
            <a:r>
              <a:rPr lang="en-US" dirty="0"/>
              <a:t>Queue&lt;T&gt;</a:t>
            </a:r>
            <a:r>
              <a:rPr lang="he-IL" dirty="0"/>
              <a:t> - תור</a:t>
            </a:r>
          </a:p>
          <a:p>
            <a:r>
              <a:rPr lang="en-US" dirty="0" err="1"/>
              <a:t>SortedDictionery</a:t>
            </a:r>
            <a:r>
              <a:rPr lang="en-US" dirty="0"/>
              <a:t>&lt;</a:t>
            </a:r>
            <a:r>
              <a:rPr lang="en-US" dirty="0" err="1"/>
              <a:t>Tkey</a:t>
            </a:r>
            <a:r>
              <a:rPr lang="en-US" dirty="0"/>
              <a:t>, </a:t>
            </a:r>
            <a:r>
              <a:rPr lang="en-US" dirty="0" err="1"/>
              <a:t>Tvalue</a:t>
            </a:r>
            <a:r>
              <a:rPr lang="en-US" dirty="0"/>
              <a:t>&gt;</a:t>
            </a:r>
            <a:r>
              <a:rPr lang="he-IL" dirty="0"/>
              <a:t> </a:t>
            </a:r>
          </a:p>
          <a:p>
            <a:r>
              <a:rPr lang="en-US" dirty="0" err="1"/>
              <a:t>SortedList</a:t>
            </a:r>
            <a:r>
              <a:rPr lang="en-US" dirty="0"/>
              <a:t>&lt;</a:t>
            </a:r>
            <a:r>
              <a:rPr lang="en-US" dirty="0" err="1"/>
              <a:t>Tkey</a:t>
            </a:r>
            <a:r>
              <a:rPr lang="en-US" dirty="0"/>
              <a:t>, </a:t>
            </a:r>
            <a:r>
              <a:rPr lang="en-US" dirty="0" err="1"/>
              <a:t>Tvalue</a:t>
            </a:r>
            <a:r>
              <a:rPr lang="en-US" dirty="0"/>
              <a:t>&gt;</a:t>
            </a:r>
            <a:r>
              <a:rPr lang="he-IL" dirty="0"/>
              <a:t> </a:t>
            </a:r>
          </a:p>
          <a:p>
            <a:r>
              <a:rPr lang="he-IL" dirty="0"/>
              <a:t>הממשק </a:t>
            </a:r>
            <a:r>
              <a:rPr lang="en-US" dirty="0"/>
              <a:t> - </a:t>
            </a:r>
            <a:r>
              <a:rPr lang="en-US" dirty="0" err="1"/>
              <a:t>IEnumerable</a:t>
            </a:r>
            <a:r>
              <a:rPr lang="en-US" dirty="0"/>
              <a:t>&lt;T&gt;</a:t>
            </a:r>
            <a:r>
              <a:rPr lang="he-IL" dirty="0"/>
              <a:t>טיפוס כללי בר מניה</a:t>
            </a:r>
          </a:p>
          <a:p>
            <a:r>
              <a:rPr lang="en-US" dirty="0" err="1"/>
              <a:t>Dictionery</a:t>
            </a:r>
            <a:r>
              <a:rPr lang="en-US" dirty="0"/>
              <a:t>&lt;</a:t>
            </a:r>
            <a:r>
              <a:rPr lang="en-US" dirty="0" err="1"/>
              <a:t>Tkey</a:t>
            </a:r>
            <a:r>
              <a:rPr lang="en-US" dirty="0"/>
              <a:t>, </a:t>
            </a:r>
            <a:r>
              <a:rPr lang="en-US" dirty="0" err="1"/>
              <a:t>Tvalue</a:t>
            </a:r>
            <a:r>
              <a:rPr lang="en-US" dirty="0"/>
              <a:t>&gt;</a:t>
            </a:r>
            <a:r>
              <a:rPr lang="he-IL" dirty="0"/>
              <a:t>:</a:t>
            </a:r>
          </a:p>
          <a:p>
            <a:pPr lvl="1"/>
            <a:r>
              <a:rPr lang="he-IL" dirty="0"/>
              <a:t>מבנה נתונים ממויין שמכיל שני ערכים עבור כל אחד מהעצמים שבו:</a:t>
            </a:r>
          </a:p>
          <a:p>
            <a:pPr lvl="2"/>
            <a:r>
              <a:rPr lang="he-IL" dirty="0"/>
              <a:t>מפתח </a:t>
            </a:r>
          </a:p>
          <a:p>
            <a:pPr lvl="2"/>
            <a:r>
              <a:rPr lang="he-IL" dirty="0"/>
              <a:t>הערך עצמו</a:t>
            </a:r>
          </a:p>
          <a:p>
            <a:pPr lvl="1"/>
            <a:r>
              <a:rPr lang="he-IL" dirty="0"/>
              <a:t>יתרונו: גישה מהירה באמצעות המפתח, שהוא חח"ע</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289</a:t>
            </a:fld>
            <a:endParaRPr lang="he-IL">
              <a:solidFill>
                <a:srgbClr val="B13F9A"/>
              </a:solidFill>
              <a:latin typeface="Trebuchet MS"/>
              <a:cs typeface="Gisha" panose="020B0502040204020203" pitchFamily="34" charset="-79"/>
            </a:endParaRPr>
          </a:p>
        </p:txBody>
      </p:sp>
      <p:sp>
        <p:nvSpPr>
          <p:cNvPr id="6" name="הסבר מלבני מעוגל 17">
            <a:extLst>
              <a:ext uri="{FF2B5EF4-FFF2-40B4-BE49-F238E27FC236}">
                <a16:creationId xmlns:a16="http://schemas.microsoft.com/office/drawing/2014/main" id="{BA11561D-9E82-4038-93F0-C022FB4508B7}"/>
              </a:ext>
            </a:extLst>
          </p:cNvPr>
          <p:cNvSpPr/>
          <p:nvPr/>
        </p:nvSpPr>
        <p:spPr bwMode="auto">
          <a:xfrm>
            <a:off x="2076293" y="5805264"/>
            <a:ext cx="4680520" cy="864096"/>
          </a:xfrm>
          <a:prstGeom prst="wedgeRoundRectCallout">
            <a:avLst>
              <a:gd name="adj1" fmla="val 68677"/>
              <a:gd name="adj2" fmla="val -66200"/>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dirty="0">
                <a:solidFill>
                  <a:prstClr val="black"/>
                </a:solidFill>
                <a:latin typeface="Trebuchet MS"/>
                <a:cs typeface="Gisha" panose="020B0502040204020203" pitchFamily="34" charset="-79"/>
              </a:rPr>
              <a:t>ואיפה כולם מוגדרים?</a:t>
            </a:r>
          </a:p>
          <a:p>
            <a:r>
              <a:rPr lang="he-IL" dirty="0">
                <a:solidFill>
                  <a:prstClr val="black"/>
                </a:solidFill>
                <a:latin typeface="Trebuchet MS"/>
                <a:cs typeface="Gisha" panose="020B0502040204020203" pitchFamily="34" charset="-79"/>
              </a:rPr>
              <a:t> ב </a:t>
            </a:r>
            <a:r>
              <a:rPr lang="en-US" dirty="0">
                <a:solidFill>
                  <a:prstClr val="black"/>
                </a:solidFill>
                <a:latin typeface="Trebuchet MS"/>
              </a:rPr>
              <a:t>namespace </a:t>
            </a:r>
            <a:r>
              <a:rPr lang="en-US" dirty="0" err="1">
                <a:solidFill>
                  <a:prstClr val="black"/>
                </a:solidFill>
                <a:latin typeface="Trebuchet MS"/>
              </a:rPr>
              <a:t>System.Collections.Generic</a:t>
            </a:r>
            <a:endParaRPr lang="he-IL"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48481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קבוצה 55"/>
          <p:cNvGrpSpPr/>
          <p:nvPr/>
        </p:nvGrpSpPr>
        <p:grpSpPr>
          <a:xfrm>
            <a:off x="5159896" y="2276872"/>
            <a:ext cx="4838788" cy="4508632"/>
            <a:chOff x="2771800" y="3191982"/>
            <a:chExt cx="3672408" cy="3261355"/>
          </a:xfrm>
        </p:grpSpPr>
        <p:sp>
          <p:nvSpPr>
            <p:cNvPr id="29" name="מלבן מעוגל 28"/>
            <p:cNvSpPr/>
            <p:nvPr/>
          </p:nvSpPr>
          <p:spPr>
            <a:xfrm>
              <a:off x="2771800" y="3237347"/>
              <a:ext cx="3672408" cy="3215990"/>
            </a:xfrm>
            <a:prstGeom prst="round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prstClr val="white"/>
                </a:solidFill>
                <a:latin typeface="Trebuchet MS"/>
                <a:cs typeface="Gisha" panose="020B0502040204020203" pitchFamily="34" charset="-79"/>
              </a:endParaRPr>
            </a:p>
          </p:txBody>
        </p:sp>
        <p:sp>
          <p:nvSpPr>
            <p:cNvPr id="33" name="TextBox 32"/>
            <p:cNvSpPr txBox="1"/>
            <p:nvPr/>
          </p:nvSpPr>
          <p:spPr>
            <a:xfrm>
              <a:off x="4275299" y="3191982"/>
              <a:ext cx="1008112" cy="423002"/>
            </a:xfrm>
            <a:prstGeom prst="rect">
              <a:avLst/>
            </a:prstGeom>
            <a:noFill/>
          </p:spPr>
          <p:txBody>
            <a:bodyPr wrap="square" rtlCol="1">
              <a:spAutoFit/>
            </a:bodyPr>
            <a:lstStyle/>
            <a:p>
              <a:pPr algn="l" rtl="0"/>
              <a:r>
                <a:rPr lang="en-US" sz="3200" dirty="0">
                  <a:solidFill>
                    <a:prstClr val="black"/>
                  </a:solidFill>
                  <a:latin typeface="Trebuchet MS"/>
                </a:rPr>
                <a:t>CLR</a:t>
              </a:r>
              <a:endParaRPr lang="he-IL" sz="3200" dirty="0">
                <a:solidFill>
                  <a:prstClr val="black"/>
                </a:solidFill>
                <a:latin typeface="Trebuchet MS"/>
                <a:cs typeface="Gisha" panose="020B0502040204020203" pitchFamily="34" charset="-79"/>
              </a:endParaRPr>
            </a:p>
          </p:txBody>
        </p:sp>
      </p:grpSp>
      <p:cxnSp>
        <p:nvCxnSpPr>
          <p:cNvPr id="26" name="מחבר חץ ישר 25"/>
          <p:cNvCxnSpPr/>
          <p:nvPr/>
        </p:nvCxnSpPr>
        <p:spPr>
          <a:xfrm rot="5400000">
            <a:off x="3488737" y="2765584"/>
            <a:ext cx="792088" cy="794"/>
          </a:xfrm>
          <a:prstGeom prst="straightConnector1">
            <a:avLst/>
          </a:prstGeom>
          <a:ln w="76200">
            <a:headEnd type="none"/>
            <a:tailEnd type="diamond"/>
          </a:ln>
        </p:spPr>
        <p:style>
          <a:lnRef idx="3">
            <a:schemeClr val="dk1"/>
          </a:lnRef>
          <a:fillRef idx="0">
            <a:schemeClr val="dk1"/>
          </a:fillRef>
          <a:effectRef idx="2">
            <a:schemeClr val="dk1"/>
          </a:effectRef>
          <a:fontRef idx="minor">
            <a:schemeClr val="tx1"/>
          </a:fontRef>
        </p:style>
      </p:cxnSp>
      <p:sp>
        <p:nvSpPr>
          <p:cNvPr id="6" name="לוחית 5"/>
          <p:cNvSpPr/>
          <p:nvPr/>
        </p:nvSpPr>
        <p:spPr>
          <a:xfrm>
            <a:off x="2005878" y="80628"/>
            <a:ext cx="8136904" cy="504056"/>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4000" dirty="0">
                <a:solidFill>
                  <a:srgbClr val="7030A0"/>
                </a:solidFill>
                <a:latin typeface="Trebuchet MS"/>
                <a:cs typeface="Gisha" panose="020B0502040204020203" pitchFamily="34" charset="-79"/>
              </a:rPr>
              <a:t>פלטפורמת </a:t>
            </a:r>
            <a:r>
              <a:rPr lang="en-US" sz="4000" dirty="0">
                <a:solidFill>
                  <a:srgbClr val="7030A0"/>
                </a:solidFill>
                <a:latin typeface="Trebuchet MS"/>
              </a:rPr>
              <a:t>.NET</a:t>
            </a:r>
            <a:endParaRPr lang="he-IL" sz="4000" dirty="0">
              <a:solidFill>
                <a:srgbClr val="7030A0"/>
              </a:solidFill>
              <a:latin typeface="Trebuchet MS"/>
              <a:cs typeface="Gisha" panose="020B0502040204020203" pitchFamily="34" charset="-79"/>
            </a:endParaRPr>
          </a:p>
        </p:txBody>
      </p:sp>
      <p:cxnSp>
        <p:nvCxnSpPr>
          <p:cNvPr id="10" name="מחבר ישר 9"/>
          <p:cNvCxnSpPr/>
          <p:nvPr/>
        </p:nvCxnSpPr>
        <p:spPr>
          <a:xfrm rot="5400000">
            <a:off x="2387588" y="4149080"/>
            <a:ext cx="4680520"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11" name="מלבן מעוגל 10"/>
          <p:cNvSpPr/>
          <p:nvPr/>
        </p:nvSpPr>
        <p:spPr>
          <a:xfrm>
            <a:off x="2551977" y="1700808"/>
            <a:ext cx="2016224" cy="720080"/>
          </a:xfrm>
          <a:prstGeom prst="roundRect">
            <a:avLst/>
          </a:prstGeom>
          <a:solidFill>
            <a:schemeClr val="accent4">
              <a:lumMod val="20000"/>
              <a:lumOff val="80000"/>
            </a:schemeClr>
          </a:solidFill>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3200" dirty="0">
                <a:solidFill>
                  <a:prstClr val="black"/>
                </a:solidFill>
                <a:latin typeface="Trebuchet MS"/>
              </a:rPr>
              <a:t>FCL, BCL</a:t>
            </a:r>
            <a:endParaRPr lang="he-IL" sz="3200" dirty="0">
              <a:solidFill>
                <a:prstClr val="black"/>
              </a:solidFill>
              <a:latin typeface="Trebuchet MS"/>
              <a:cs typeface="Gisha" panose="020B0502040204020203" pitchFamily="34" charset="-79"/>
            </a:endParaRPr>
          </a:p>
        </p:txBody>
      </p:sp>
      <p:sp>
        <p:nvSpPr>
          <p:cNvPr id="12" name="תרשים זרימה: ריבוי מסמכים 11"/>
          <p:cNvSpPr/>
          <p:nvPr/>
        </p:nvSpPr>
        <p:spPr>
          <a:xfrm>
            <a:off x="2887894" y="3304988"/>
            <a:ext cx="1728192" cy="1008112"/>
          </a:xfrm>
          <a:prstGeom prst="flowChartMultidocumen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prstClr val="black"/>
                </a:solidFill>
                <a:latin typeface="Trebuchet MS"/>
              </a:rPr>
              <a:t>C# Code</a:t>
            </a:r>
            <a:endParaRPr lang="he-IL" sz="2400" dirty="0">
              <a:solidFill>
                <a:prstClr val="black"/>
              </a:solidFill>
              <a:latin typeface="Trebuchet MS"/>
              <a:cs typeface="Gisha" panose="020B0502040204020203" pitchFamily="34" charset="-79"/>
            </a:endParaRPr>
          </a:p>
        </p:txBody>
      </p:sp>
      <p:sp>
        <p:nvSpPr>
          <p:cNvPr id="14" name="מלבן מעוגל 13"/>
          <p:cNvSpPr/>
          <p:nvPr/>
        </p:nvSpPr>
        <p:spPr>
          <a:xfrm>
            <a:off x="4799856" y="1700808"/>
            <a:ext cx="1944216" cy="576064"/>
          </a:xfrm>
          <a:prstGeom prst="roundRect">
            <a:avLst/>
          </a:prstGeom>
          <a:gradFill flip="none" rotWithShape="1">
            <a:gsLst>
              <a:gs pos="0">
                <a:srgbClr val="DDEBCF"/>
              </a:gs>
              <a:gs pos="50000">
                <a:srgbClr val="9CB86E"/>
              </a:gs>
              <a:gs pos="100000">
                <a:srgbClr val="156B13"/>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u="sng" dirty="0">
                <a:solidFill>
                  <a:prstClr val="black"/>
                </a:solidFill>
                <a:latin typeface="Trebuchet MS"/>
              </a:rPr>
              <a:t>Assembly</a:t>
            </a:r>
            <a:endParaRPr lang="he-IL" sz="2800" dirty="0">
              <a:ln w="18415" cmpd="sng">
                <a:solidFill>
                  <a:srgbClr val="FFFFFF"/>
                </a:solidFill>
                <a:prstDash val="solid"/>
              </a:ln>
              <a:solidFill>
                <a:prstClr val="black"/>
              </a:solidFill>
              <a:effectLst>
                <a:outerShdw blurRad="63500" dir="3600000" algn="tl" rotWithShape="0">
                  <a:srgbClr val="000000">
                    <a:alpha val="70000"/>
                  </a:srgbClr>
                </a:outerShdw>
              </a:effectLst>
              <a:latin typeface="Trebuchet MS"/>
              <a:cs typeface="Gisha" panose="020B0502040204020203" pitchFamily="34" charset="-79"/>
            </a:endParaRPr>
          </a:p>
        </p:txBody>
      </p:sp>
      <p:cxnSp>
        <p:nvCxnSpPr>
          <p:cNvPr id="15" name="מחבר חץ ישר 14"/>
          <p:cNvCxnSpPr/>
          <p:nvPr/>
        </p:nvCxnSpPr>
        <p:spPr>
          <a:xfrm rot="5400000">
            <a:off x="5466688" y="1384673"/>
            <a:ext cx="64966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מלבן מעוגל 16"/>
          <p:cNvSpPr/>
          <p:nvPr/>
        </p:nvSpPr>
        <p:spPr>
          <a:xfrm>
            <a:off x="2423592" y="5445224"/>
            <a:ext cx="2160240" cy="576064"/>
          </a:xfrm>
          <a:prstGeom prst="roundRect">
            <a:avLst/>
          </a:prstGeom>
          <a:gradFill flip="none" rotWithShape="1">
            <a:gsLst>
              <a:gs pos="0">
                <a:srgbClr val="DDEBCF"/>
              </a:gs>
              <a:gs pos="50000">
                <a:srgbClr val="9CB86E"/>
              </a:gs>
              <a:gs pos="100000">
                <a:srgbClr val="156B13"/>
              </a:gs>
            </a:gsLst>
            <a:lin ang="13500000" scaled="1"/>
            <a:tileRect/>
          </a:gra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u="sng" dirty="0">
                <a:solidFill>
                  <a:prstClr val="black"/>
                </a:solidFill>
                <a:latin typeface="Trebuchet MS"/>
              </a:rPr>
              <a:t>Assembly</a:t>
            </a:r>
            <a:endParaRPr lang="he-IL" sz="2800" dirty="0">
              <a:ln w="18415" cmpd="sng">
                <a:solidFill>
                  <a:srgbClr val="FFFFFF"/>
                </a:solidFill>
                <a:prstDash val="solid"/>
              </a:ln>
              <a:solidFill>
                <a:prstClr val="black"/>
              </a:solidFill>
              <a:effectLst>
                <a:outerShdw blurRad="63500" dir="3600000" algn="tl" rotWithShape="0">
                  <a:srgbClr val="000000">
                    <a:alpha val="70000"/>
                  </a:srgbClr>
                </a:outerShdw>
              </a:effectLst>
              <a:latin typeface="Trebuchet MS"/>
              <a:cs typeface="Gisha" panose="020B0502040204020203" pitchFamily="34" charset="-79"/>
            </a:endParaRPr>
          </a:p>
        </p:txBody>
      </p:sp>
      <p:cxnSp>
        <p:nvCxnSpPr>
          <p:cNvPr id="18" name="מחבר חץ ישר 17"/>
          <p:cNvCxnSpPr/>
          <p:nvPr/>
        </p:nvCxnSpPr>
        <p:spPr>
          <a:xfrm rot="5400000">
            <a:off x="3271914" y="4831395"/>
            <a:ext cx="1224136"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מלבן מעוגל 20"/>
          <p:cNvSpPr/>
          <p:nvPr/>
        </p:nvSpPr>
        <p:spPr>
          <a:xfrm>
            <a:off x="8760296" y="1341156"/>
            <a:ext cx="1864708" cy="935717"/>
          </a:xfrm>
          <a:prstGeom prst="roundRect">
            <a:avLst/>
          </a:prstGeom>
          <a:solidFill>
            <a:schemeClr val="accent4">
              <a:lumMod val="20000"/>
              <a:lumOff val="80000"/>
            </a:schemeClr>
          </a:solidFill>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800" dirty="0">
                <a:solidFill>
                  <a:prstClr val="black"/>
                </a:solidFill>
                <a:latin typeface="Trebuchet MS"/>
              </a:rPr>
              <a:t>FCL, BCL</a:t>
            </a:r>
          </a:p>
          <a:p>
            <a:pPr algn="ctr"/>
            <a:r>
              <a:rPr lang="en-US" sz="1400" dirty="0">
                <a:solidFill>
                  <a:prstClr val="black"/>
                </a:solidFill>
                <a:latin typeface="Trebuchet MS"/>
              </a:rPr>
              <a:t>IL </a:t>
            </a:r>
            <a:r>
              <a:rPr lang="en-US" sz="1400" dirty="0">
                <a:solidFill>
                  <a:prstClr val="black"/>
                </a:solidFill>
                <a:latin typeface="Trebuchet MS"/>
                <a:sym typeface="Wingdings" panose="05000000000000000000" pitchFamily="2" charset="2"/>
              </a:rPr>
              <a:t> </a:t>
            </a:r>
            <a:r>
              <a:rPr lang="en-US" sz="1400" b="1" dirty="0">
                <a:solidFill>
                  <a:prstClr val="black"/>
                </a:solidFill>
                <a:latin typeface="Trebuchet MS"/>
                <a:sym typeface="Wingdings" panose="05000000000000000000" pitchFamily="2" charset="2"/>
              </a:rPr>
              <a:t>Pre </a:t>
            </a:r>
            <a:r>
              <a:rPr lang="en-US" sz="1400" b="1" dirty="0" err="1">
                <a:solidFill>
                  <a:prstClr val="black"/>
                </a:solidFill>
                <a:latin typeface="Trebuchet MS"/>
                <a:sym typeface="Wingdings" panose="05000000000000000000" pitchFamily="2" charset="2"/>
              </a:rPr>
              <a:t>Jitted</a:t>
            </a:r>
            <a:r>
              <a:rPr lang="en-US" sz="1400" b="1" dirty="0">
                <a:solidFill>
                  <a:prstClr val="black"/>
                </a:solidFill>
                <a:latin typeface="Trebuchet MS"/>
                <a:sym typeface="Wingdings" panose="05000000000000000000" pitchFamily="2" charset="2"/>
              </a:rPr>
              <a:t> Code</a:t>
            </a:r>
            <a:endParaRPr lang="he-IL" sz="1400" b="1" dirty="0">
              <a:solidFill>
                <a:prstClr val="black"/>
              </a:solidFill>
              <a:latin typeface="Trebuchet MS"/>
              <a:cs typeface="Gisha" panose="020B0502040204020203" pitchFamily="34" charset="-79"/>
            </a:endParaRPr>
          </a:p>
        </p:txBody>
      </p:sp>
      <p:sp>
        <p:nvSpPr>
          <p:cNvPr id="30" name="מלבן מעוגל 29"/>
          <p:cNvSpPr/>
          <p:nvPr/>
        </p:nvSpPr>
        <p:spPr>
          <a:xfrm>
            <a:off x="5383422" y="2852937"/>
            <a:ext cx="4456995" cy="1294381"/>
          </a:xfrm>
          <a:prstGeom prst="roundRect">
            <a:avLst/>
          </a:prstGeom>
          <a:solidFill>
            <a:srgbClr val="D6EEF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prstClr val="black"/>
                </a:solidFill>
                <a:latin typeface="Trebuchet MS"/>
              </a:rPr>
              <a:t> Class loader</a:t>
            </a:r>
          </a:p>
          <a:p>
            <a:pPr algn="ctr"/>
            <a:r>
              <a:rPr lang="en-US" sz="2400" dirty="0">
                <a:solidFill>
                  <a:prstClr val="black"/>
                </a:solidFill>
                <a:latin typeface="Trebuchet MS"/>
              </a:rPr>
              <a:t> </a:t>
            </a:r>
            <a:r>
              <a:rPr lang="he-IL" sz="1600" dirty="0">
                <a:solidFill>
                  <a:prstClr val="black"/>
                </a:solidFill>
                <a:latin typeface="Trebuchet MS"/>
                <a:cs typeface="Gisha" panose="020B0502040204020203" pitchFamily="34" charset="-79"/>
              </a:rPr>
              <a:t>טוען את המחלקות שמוגדרות באסמבלי וכן את המחלקות שהוא משתמש בהן מה </a:t>
            </a:r>
            <a:r>
              <a:rPr lang="en-US" sz="1600" dirty="0">
                <a:solidFill>
                  <a:prstClr val="black"/>
                </a:solidFill>
                <a:latin typeface="Trebuchet MS"/>
              </a:rPr>
              <a:t> FCL, BCL</a:t>
            </a:r>
            <a:r>
              <a:rPr lang="he-IL" sz="1600" dirty="0">
                <a:solidFill>
                  <a:prstClr val="black"/>
                </a:solidFill>
                <a:latin typeface="Trebuchet MS"/>
                <a:cs typeface="Gisha" panose="020B0502040204020203" pitchFamily="34" charset="-79"/>
              </a:rPr>
              <a:t>ובודק תקינות הקוד</a:t>
            </a:r>
            <a:endParaRPr lang="he-IL" sz="2400" dirty="0">
              <a:solidFill>
                <a:prstClr val="black"/>
              </a:solidFill>
              <a:latin typeface="Trebuchet MS"/>
              <a:cs typeface="Gisha" panose="020B0502040204020203" pitchFamily="34" charset="-79"/>
            </a:endParaRPr>
          </a:p>
        </p:txBody>
      </p:sp>
      <p:sp>
        <p:nvSpPr>
          <p:cNvPr id="31" name="מלבן מעוגל 30"/>
          <p:cNvSpPr/>
          <p:nvPr/>
        </p:nvSpPr>
        <p:spPr>
          <a:xfrm>
            <a:off x="5383422" y="4291334"/>
            <a:ext cx="4456995" cy="1225899"/>
          </a:xfrm>
          <a:prstGeom prst="roundRect">
            <a:avLst/>
          </a:prstGeom>
          <a:solidFill>
            <a:srgbClr val="D6EEF4"/>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prstClr val="black"/>
                </a:solidFill>
                <a:latin typeface="Trebuchet MS"/>
              </a:rPr>
              <a:t>JIT </a:t>
            </a:r>
            <a:r>
              <a:rPr lang="en-US" dirty="0">
                <a:solidFill>
                  <a:prstClr val="black"/>
                </a:solidFill>
                <a:latin typeface="Trebuchet MS"/>
              </a:rPr>
              <a:t>(Just in Time Compiling)</a:t>
            </a:r>
            <a:endParaRPr lang="he-IL"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רגע לפני הרצת היישום, </a:t>
            </a:r>
            <a:r>
              <a:rPr lang="he-IL" sz="1600" b="1" dirty="0">
                <a:solidFill>
                  <a:prstClr val="black"/>
                </a:solidFill>
                <a:latin typeface="Trebuchet MS"/>
                <a:cs typeface="Gisha" panose="020B0502040204020203" pitchFamily="34" charset="-79"/>
              </a:rPr>
              <a:t>מתרגם</a:t>
            </a:r>
            <a:r>
              <a:rPr lang="he-IL" sz="1600" dirty="0">
                <a:solidFill>
                  <a:prstClr val="black"/>
                </a:solidFill>
                <a:latin typeface="Trebuchet MS"/>
                <a:cs typeface="Gisha" panose="020B0502040204020203" pitchFamily="34" charset="-79"/>
              </a:rPr>
              <a:t> מפקודות </a:t>
            </a:r>
            <a:r>
              <a:rPr lang="en-US" sz="1600" dirty="0">
                <a:solidFill>
                  <a:prstClr val="black"/>
                </a:solidFill>
                <a:latin typeface="Trebuchet MS"/>
              </a:rPr>
              <a:t>IL</a:t>
            </a:r>
            <a:r>
              <a:rPr lang="he-IL" sz="1600" dirty="0">
                <a:solidFill>
                  <a:prstClr val="black"/>
                </a:solidFill>
                <a:latin typeface="Trebuchet MS"/>
                <a:cs typeface="Gisha" panose="020B0502040204020203" pitchFamily="34" charset="-79"/>
              </a:rPr>
              <a:t> לפורמט המתאים לחומרה הספציפית של המחשב שעליו הוא רץ כרגע</a:t>
            </a:r>
          </a:p>
        </p:txBody>
      </p:sp>
      <p:sp>
        <p:nvSpPr>
          <p:cNvPr id="32" name="פינה מקופלת 31"/>
          <p:cNvSpPr/>
          <p:nvPr/>
        </p:nvSpPr>
        <p:spPr>
          <a:xfrm>
            <a:off x="6209551" y="5617460"/>
            <a:ext cx="2736303" cy="1095688"/>
          </a:xfrm>
          <a:prstGeom prst="foldedCorner">
            <a:avLst/>
          </a:prstGeom>
          <a:solidFill>
            <a:srgbClr val="D6EEF4"/>
          </a:solidFill>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prstClr val="black"/>
                </a:solidFill>
                <a:latin typeface="Trebuchet MS"/>
              </a:rPr>
              <a:t>Native code</a:t>
            </a:r>
            <a:endParaRPr lang="he-IL"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סט הוראות בשפת המכונה (אסמבלר) הספציפית שרצות במסגרת ה </a:t>
            </a:r>
            <a:r>
              <a:rPr lang="en-US" sz="1600" dirty="0">
                <a:solidFill>
                  <a:prstClr val="black"/>
                </a:solidFill>
                <a:latin typeface="Trebuchet MS"/>
              </a:rPr>
              <a:t>CLR</a:t>
            </a:r>
            <a:endParaRPr lang="he-IL" sz="1600" dirty="0">
              <a:solidFill>
                <a:prstClr val="black"/>
              </a:solidFill>
              <a:latin typeface="Trebuchet MS"/>
              <a:cs typeface="Gisha" panose="020B0502040204020203" pitchFamily="34" charset="-79"/>
            </a:endParaRPr>
          </a:p>
        </p:txBody>
      </p:sp>
      <p:cxnSp>
        <p:nvCxnSpPr>
          <p:cNvPr id="35" name="מחבר חץ ישר 34"/>
          <p:cNvCxnSpPr/>
          <p:nvPr/>
        </p:nvCxnSpPr>
        <p:spPr>
          <a:xfrm rot="5400000">
            <a:off x="5530943" y="2744130"/>
            <a:ext cx="936104"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מחבר חץ ישר 37"/>
          <p:cNvCxnSpPr/>
          <p:nvPr/>
        </p:nvCxnSpPr>
        <p:spPr>
          <a:xfrm rot="5400000">
            <a:off x="7284926" y="4292302"/>
            <a:ext cx="504056"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0" name="מחבר חץ ישר 39"/>
          <p:cNvCxnSpPr/>
          <p:nvPr/>
        </p:nvCxnSpPr>
        <p:spPr>
          <a:xfrm>
            <a:off x="6618058" y="5339181"/>
            <a:ext cx="0" cy="4884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49" name="Picture 2" descr="C:\Program Files (x86)\Microsoft Office\MEDIA\CAGCAT10\j0285750.wmf"/>
          <p:cNvPicPr>
            <a:picLocks noChangeAspect="1" noChangeArrowheads="1"/>
          </p:cNvPicPr>
          <p:nvPr/>
        </p:nvPicPr>
        <p:blipFill>
          <a:blip r:embed="rId3" cstate="print"/>
          <a:srcRect/>
          <a:stretch>
            <a:fillRect/>
          </a:stretch>
        </p:blipFill>
        <p:spPr bwMode="auto">
          <a:xfrm>
            <a:off x="9411601" y="6026832"/>
            <a:ext cx="1252640" cy="769681"/>
          </a:xfrm>
          <a:prstGeom prst="rect">
            <a:avLst/>
          </a:prstGeom>
          <a:noFill/>
        </p:spPr>
      </p:pic>
      <p:sp>
        <p:nvSpPr>
          <p:cNvPr id="27" name="TextBox 26"/>
          <p:cNvSpPr txBox="1"/>
          <p:nvPr/>
        </p:nvSpPr>
        <p:spPr>
          <a:xfrm>
            <a:off x="1775520" y="692697"/>
            <a:ext cx="2808312" cy="461665"/>
          </a:xfrm>
          <a:prstGeom prst="rect">
            <a:avLst/>
          </a:prstGeom>
          <a:noFill/>
        </p:spPr>
        <p:txBody>
          <a:bodyPr wrap="square" rtlCol="1">
            <a:spAutoFit/>
          </a:bodyPr>
          <a:lstStyle/>
          <a:p>
            <a:pPr algn="ctr"/>
            <a:r>
              <a:rPr lang="he-IL" sz="2400" b="1" dirty="0">
                <a:solidFill>
                  <a:prstClr val="black"/>
                </a:solidFill>
                <a:latin typeface="Trebuchet MS"/>
                <a:cs typeface="Gisha" panose="020B0502040204020203" pitchFamily="34" charset="-79"/>
              </a:rPr>
              <a:t>פיתוח - מתכנת</a:t>
            </a:r>
            <a:endParaRPr lang="en-US" sz="2400" b="1" dirty="0">
              <a:solidFill>
                <a:prstClr val="black"/>
              </a:solidFill>
              <a:latin typeface="Trebuchet MS"/>
            </a:endParaRPr>
          </a:p>
        </p:txBody>
      </p:sp>
      <p:sp>
        <p:nvSpPr>
          <p:cNvPr id="28" name="TextBox 27"/>
          <p:cNvSpPr txBox="1"/>
          <p:nvPr/>
        </p:nvSpPr>
        <p:spPr>
          <a:xfrm>
            <a:off x="4943872" y="692697"/>
            <a:ext cx="4752528" cy="461665"/>
          </a:xfrm>
          <a:prstGeom prst="rect">
            <a:avLst/>
          </a:prstGeom>
          <a:noFill/>
        </p:spPr>
        <p:txBody>
          <a:bodyPr wrap="square" rtlCol="1">
            <a:spAutoFit/>
          </a:bodyPr>
          <a:lstStyle/>
          <a:p>
            <a:pPr algn="ctr"/>
            <a:r>
              <a:rPr lang="he-IL" sz="2400" b="1" dirty="0">
                <a:solidFill>
                  <a:prstClr val="black"/>
                </a:solidFill>
                <a:latin typeface="Trebuchet MS"/>
                <a:cs typeface="Gisha" panose="020B0502040204020203" pitchFamily="34" charset="-79"/>
              </a:rPr>
              <a:t>התקנה / ריצה – לקוח, משתמש</a:t>
            </a:r>
            <a:endParaRPr lang="en-US" sz="2400" b="1" dirty="0">
              <a:solidFill>
                <a:prstClr val="black"/>
              </a:solidFill>
              <a:latin typeface="Trebuchet MS"/>
            </a:endParaRPr>
          </a:p>
        </p:txBody>
      </p:sp>
      <p:sp>
        <p:nvSpPr>
          <p:cNvPr id="2" name="TextBox 1"/>
          <p:cNvSpPr txBox="1"/>
          <p:nvPr/>
        </p:nvSpPr>
        <p:spPr>
          <a:xfrm>
            <a:off x="2017439" y="2492315"/>
            <a:ext cx="1692188" cy="738664"/>
          </a:xfrm>
          <a:prstGeom prst="rect">
            <a:avLst/>
          </a:prstGeom>
          <a:noFill/>
        </p:spPr>
        <p:txBody>
          <a:bodyPr wrap="square" rtlCol="1">
            <a:spAutoFit/>
          </a:bodyPr>
          <a:lstStyle/>
          <a:p>
            <a:r>
              <a:rPr lang="he-IL" sz="1400" dirty="0">
                <a:solidFill>
                  <a:prstClr val="black"/>
                </a:solidFill>
                <a:latin typeface="Trebuchet MS"/>
                <a:cs typeface="Gisha" panose="020B0502040204020203" pitchFamily="34" charset="-79"/>
              </a:rPr>
              <a:t>המתכנת כותב קוד ב </a:t>
            </a:r>
            <a:r>
              <a:rPr lang="en-US" sz="1400" dirty="0">
                <a:solidFill>
                  <a:prstClr val="black"/>
                </a:solidFill>
                <a:latin typeface="Trebuchet MS"/>
              </a:rPr>
              <a:t>C</a:t>
            </a:r>
            <a:r>
              <a:rPr lang="he-IL" sz="1400" dirty="0">
                <a:solidFill>
                  <a:prstClr val="black"/>
                </a:solidFill>
                <a:latin typeface="Trebuchet MS"/>
                <a:cs typeface="Gisha" panose="020B0502040204020203" pitchFamily="34" charset="-79"/>
              </a:rPr>
              <a:t># ומשתמש בספריות קיימות</a:t>
            </a:r>
          </a:p>
        </p:txBody>
      </p:sp>
      <p:sp>
        <p:nvSpPr>
          <p:cNvPr id="34" name="TextBox 33"/>
          <p:cNvSpPr txBox="1"/>
          <p:nvPr/>
        </p:nvSpPr>
        <p:spPr>
          <a:xfrm>
            <a:off x="1656566" y="4367814"/>
            <a:ext cx="2114860" cy="954107"/>
          </a:xfrm>
          <a:prstGeom prst="rect">
            <a:avLst/>
          </a:prstGeom>
          <a:noFill/>
        </p:spPr>
        <p:txBody>
          <a:bodyPr wrap="square" rtlCol="1">
            <a:spAutoFit/>
          </a:bodyPr>
          <a:lstStyle/>
          <a:p>
            <a:r>
              <a:rPr lang="he-IL" sz="1400" dirty="0">
                <a:solidFill>
                  <a:prstClr val="black"/>
                </a:solidFill>
                <a:latin typeface="Trebuchet MS"/>
                <a:cs typeface="Gisha" panose="020B0502040204020203" pitchFamily="34" charset="-79"/>
              </a:rPr>
              <a:t>הקומפיילר מייצר קוד </a:t>
            </a:r>
            <a:r>
              <a:rPr lang="en-US" sz="1400" dirty="0">
                <a:solidFill>
                  <a:prstClr val="black"/>
                </a:solidFill>
                <a:latin typeface="Trebuchet MS"/>
              </a:rPr>
              <a:t>IL</a:t>
            </a:r>
            <a:r>
              <a:rPr lang="he-IL" sz="1400" dirty="0">
                <a:solidFill>
                  <a:prstClr val="black"/>
                </a:solidFill>
                <a:latin typeface="Trebuchet MS"/>
                <a:cs typeface="Gisha" panose="020B0502040204020203" pitchFamily="34" charset="-79"/>
              </a:rPr>
              <a:t> הנקרא</a:t>
            </a:r>
            <a:r>
              <a:rPr lang="en-US" sz="1400" dirty="0">
                <a:solidFill>
                  <a:prstClr val="black"/>
                </a:solidFill>
                <a:latin typeface="Trebuchet MS"/>
              </a:rPr>
              <a:t>  Assembly </a:t>
            </a:r>
            <a:endParaRPr lang="he-IL" sz="1400" dirty="0">
              <a:solidFill>
                <a:prstClr val="black"/>
              </a:solidFill>
              <a:latin typeface="Trebuchet MS"/>
              <a:cs typeface="Gisha" panose="020B0502040204020203" pitchFamily="34" charset="-79"/>
            </a:endParaRPr>
          </a:p>
          <a:p>
            <a:r>
              <a:rPr lang="he-IL" sz="1400" dirty="0">
                <a:solidFill>
                  <a:prstClr val="black"/>
                </a:solidFill>
                <a:latin typeface="Trebuchet MS"/>
                <a:cs typeface="Gisha" panose="020B0502040204020203" pitchFamily="34" charset="-79"/>
              </a:rPr>
              <a:t>שמכיל גם הפניות </a:t>
            </a:r>
            <a:r>
              <a:rPr lang="en-US" sz="1400" dirty="0">
                <a:solidFill>
                  <a:prstClr val="black"/>
                </a:solidFill>
                <a:latin typeface="Trebuchet MS"/>
              </a:rPr>
              <a:t>(references)</a:t>
            </a:r>
            <a:r>
              <a:rPr lang="he-IL" sz="1400" dirty="0">
                <a:solidFill>
                  <a:prstClr val="black"/>
                </a:solidFill>
                <a:latin typeface="Trebuchet MS"/>
                <a:cs typeface="Gisha" panose="020B0502040204020203" pitchFamily="34" charset="-79"/>
              </a:rPr>
              <a:t> ל </a:t>
            </a:r>
            <a:r>
              <a:rPr lang="en-US" sz="1400" dirty="0">
                <a:solidFill>
                  <a:prstClr val="black"/>
                </a:solidFill>
                <a:latin typeface="Trebuchet MS"/>
              </a:rPr>
              <a:t>FCL, BCL</a:t>
            </a:r>
            <a:endParaRPr lang="he-IL" sz="1400" dirty="0">
              <a:solidFill>
                <a:prstClr val="black"/>
              </a:solidFill>
              <a:latin typeface="Trebuchet MS"/>
              <a:cs typeface="Gisha" panose="020B0502040204020203" pitchFamily="34" charset="-79"/>
            </a:endParaRPr>
          </a:p>
        </p:txBody>
      </p:sp>
      <p:sp>
        <p:nvSpPr>
          <p:cNvPr id="36" name="TextBox 35"/>
          <p:cNvSpPr txBox="1"/>
          <p:nvPr/>
        </p:nvSpPr>
        <p:spPr>
          <a:xfrm>
            <a:off x="6618058" y="1196753"/>
            <a:ext cx="2070230" cy="954107"/>
          </a:xfrm>
          <a:prstGeom prst="rect">
            <a:avLst/>
          </a:prstGeom>
          <a:noFill/>
        </p:spPr>
        <p:txBody>
          <a:bodyPr wrap="square" rtlCol="1">
            <a:spAutoFit/>
          </a:bodyPr>
          <a:lstStyle/>
          <a:p>
            <a:r>
              <a:rPr lang="he-IL" sz="1400" dirty="0">
                <a:solidFill>
                  <a:prstClr val="black"/>
                </a:solidFill>
                <a:latin typeface="Trebuchet MS"/>
                <a:cs typeface="Gisha" panose="020B0502040204020203" pitchFamily="34" charset="-79"/>
              </a:rPr>
              <a:t>הלקוח מקבל את קובץ ה </a:t>
            </a:r>
            <a:r>
              <a:rPr lang="en-US" sz="1400" dirty="0">
                <a:solidFill>
                  <a:prstClr val="black"/>
                </a:solidFill>
                <a:latin typeface="Trebuchet MS"/>
              </a:rPr>
              <a:t>Assembly</a:t>
            </a:r>
            <a:r>
              <a:rPr lang="he-IL" sz="1400" dirty="0">
                <a:solidFill>
                  <a:prstClr val="black"/>
                </a:solidFill>
                <a:latin typeface="Trebuchet MS"/>
                <a:cs typeface="Gisha" panose="020B0502040204020203" pitchFamily="34" charset="-79"/>
              </a:rPr>
              <a:t> ומותקן אצלו כבר ה </a:t>
            </a:r>
            <a:r>
              <a:rPr lang="en-US" sz="1400" dirty="0">
                <a:solidFill>
                  <a:prstClr val="black"/>
                </a:solidFill>
                <a:latin typeface="Trebuchet MS"/>
              </a:rPr>
              <a:t>FCL, BCL</a:t>
            </a:r>
            <a:r>
              <a:rPr lang="he-IL" sz="1400" dirty="0">
                <a:solidFill>
                  <a:prstClr val="black"/>
                </a:solidFill>
                <a:latin typeface="Trebuchet MS"/>
                <a:cs typeface="Gisha" panose="020B0502040204020203" pitchFamily="34" charset="-79"/>
              </a:rPr>
              <a:t> וה </a:t>
            </a:r>
            <a:r>
              <a:rPr lang="en-US" sz="1400" dirty="0">
                <a:solidFill>
                  <a:prstClr val="black"/>
                </a:solidFill>
                <a:latin typeface="Trebuchet MS"/>
              </a:rPr>
              <a:t>CLR</a:t>
            </a:r>
            <a:r>
              <a:rPr lang="he-IL" sz="1400" dirty="0">
                <a:solidFill>
                  <a:prstClr val="black"/>
                </a:solidFill>
                <a:latin typeface="Trebuchet MS"/>
                <a:cs typeface="Gisha" panose="020B0502040204020203" pitchFamily="34" charset="-79"/>
              </a:rPr>
              <a:t> שהם חלק מה </a:t>
            </a:r>
            <a:r>
              <a:rPr lang="en-US" sz="1400" dirty="0" err="1">
                <a:solidFill>
                  <a:prstClr val="black"/>
                </a:solidFill>
                <a:latin typeface="Trebuchet MS"/>
              </a:rPr>
              <a:t>.Net</a:t>
            </a:r>
            <a:endParaRPr lang="he-IL" sz="1400" dirty="0">
              <a:solidFill>
                <a:prstClr val="black"/>
              </a:solidFill>
              <a:latin typeface="Trebuchet MS"/>
              <a:cs typeface="Gisha" panose="020B0502040204020203" pitchFamily="34" charset="-79"/>
            </a:endParaRPr>
          </a:p>
        </p:txBody>
      </p:sp>
      <p:cxnSp>
        <p:nvCxnSpPr>
          <p:cNvPr id="37" name="מחבר חץ ישר 36"/>
          <p:cNvCxnSpPr/>
          <p:nvPr/>
        </p:nvCxnSpPr>
        <p:spPr>
          <a:xfrm>
            <a:off x="9205178" y="2234481"/>
            <a:ext cx="0" cy="9275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4" name="תמונה 3" descr="Overview_of_the_Common_Language_Infrastructure.png"/>
          <p:cNvPicPr>
            <a:picLocks noChangeAspect="1"/>
          </p:cNvPicPr>
          <p:nvPr/>
        </p:nvPicPr>
        <p:blipFill>
          <a:blip r:embed="rId4" cstate="print"/>
          <a:srcRect l="15719" t="90409" r="57788" b="2415"/>
          <a:stretch>
            <a:fillRect/>
          </a:stretch>
        </p:blipFill>
        <p:spPr>
          <a:xfrm>
            <a:off x="8629114" y="6237310"/>
            <a:ext cx="1152128" cy="360040"/>
          </a:xfrm>
          <a:prstGeom prst="rect">
            <a:avLst/>
          </a:prstGeom>
        </p:spPr>
      </p:pic>
      <p:sp>
        <p:nvSpPr>
          <p:cNvPr id="3" name="Slide Number Placeholder 2"/>
          <p:cNvSpPr>
            <a:spLocks noGrp="1"/>
          </p:cNvSpPr>
          <p:nvPr>
            <p:ph type="sldNum" sz="quarter" idx="12"/>
          </p:nvPr>
        </p:nvSpPr>
        <p:spPr>
          <a:xfrm>
            <a:off x="1766011" y="6520792"/>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29</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2154727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6674" y="251745"/>
            <a:ext cx="7347161" cy="554320"/>
          </a:xfrm>
        </p:spPr>
        <p:txBody>
          <a:bodyPr>
            <a:noAutofit/>
          </a:bodyPr>
          <a:lstStyle/>
          <a:p>
            <a:pPr algn="ctr"/>
            <a:r>
              <a:rPr lang="he-IL" sz="4000" dirty="0"/>
              <a:t>מגבלות האובייקט מטיפוס </a:t>
            </a:r>
            <a:r>
              <a:rPr lang="en-US" sz="4000" dirty="0"/>
              <a:t>T</a:t>
            </a:r>
            <a:endParaRPr lang="he-IL" sz="4000"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290</a:t>
            </a:fld>
            <a:endParaRPr lang="he-IL">
              <a:solidFill>
                <a:srgbClr val="B13F9A"/>
              </a:solidFill>
              <a:latin typeface="Trebuchet MS"/>
              <a:cs typeface="Gisha" panose="020B0502040204020203" pitchFamily="34" charset="-79"/>
            </a:endParaRPr>
          </a:p>
        </p:txBody>
      </p:sp>
      <p:pic>
        <p:nvPicPr>
          <p:cNvPr id="9" name="Picture 8"/>
          <p:cNvPicPr>
            <a:picLocks noChangeAspect="1"/>
          </p:cNvPicPr>
          <p:nvPr/>
        </p:nvPicPr>
        <p:blipFill>
          <a:blip r:embed="rId3"/>
          <a:stretch>
            <a:fillRect/>
          </a:stretch>
        </p:blipFill>
        <p:spPr>
          <a:xfrm>
            <a:off x="1957878" y="2159228"/>
            <a:ext cx="7524750" cy="4248150"/>
          </a:xfrm>
          <a:prstGeom prst="rect">
            <a:avLst/>
          </a:prstGeom>
        </p:spPr>
      </p:pic>
      <p:sp>
        <p:nvSpPr>
          <p:cNvPr id="5" name="הסבר מלבני מעוגל 17"/>
          <p:cNvSpPr/>
          <p:nvPr/>
        </p:nvSpPr>
        <p:spPr bwMode="auto">
          <a:xfrm>
            <a:off x="9073885" y="3016210"/>
            <a:ext cx="1362630" cy="1128671"/>
          </a:xfrm>
          <a:prstGeom prst="wedgeRoundRectCallout">
            <a:avLst>
              <a:gd name="adj1" fmla="val -85690"/>
              <a:gd name="adj2" fmla="val 2056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לא ניתן להציב 0, </a:t>
            </a:r>
            <a:r>
              <a:rPr lang="en-US" sz="2000" dirty="0">
                <a:solidFill>
                  <a:srgbClr val="000000"/>
                </a:solidFill>
                <a:latin typeface="Trebuchet MS"/>
              </a:rPr>
              <a:t>null</a:t>
            </a:r>
          </a:p>
        </p:txBody>
      </p:sp>
      <p:sp>
        <p:nvSpPr>
          <p:cNvPr id="10" name="הסבר מלבני מעוגל 17"/>
          <p:cNvSpPr/>
          <p:nvPr/>
        </p:nvSpPr>
        <p:spPr bwMode="auto">
          <a:xfrm>
            <a:off x="8904313" y="5165300"/>
            <a:ext cx="1532203" cy="1411424"/>
          </a:xfrm>
          <a:prstGeom prst="wedgeRoundRectCallout">
            <a:avLst>
              <a:gd name="adj1" fmla="val -85690"/>
              <a:gd name="adj2" fmla="val 2056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יש לו את כל המתודות של </a:t>
            </a:r>
            <a:r>
              <a:rPr lang="en-US" sz="2000" dirty="0">
                <a:solidFill>
                  <a:srgbClr val="000000"/>
                </a:solidFill>
                <a:latin typeface="Trebuchet MS"/>
              </a:rPr>
              <a:t>Object</a:t>
            </a:r>
          </a:p>
        </p:txBody>
      </p:sp>
      <p:sp>
        <p:nvSpPr>
          <p:cNvPr id="11" name="TextBox 10"/>
          <p:cNvSpPr txBox="1"/>
          <p:nvPr/>
        </p:nvSpPr>
        <p:spPr>
          <a:xfrm>
            <a:off x="1919537" y="994696"/>
            <a:ext cx="7627516" cy="1015663"/>
          </a:xfrm>
          <a:prstGeom prst="rect">
            <a:avLst/>
          </a:prstGeom>
          <a:noFill/>
        </p:spPr>
        <p:txBody>
          <a:bodyPr wrap="square" rtlCol="1">
            <a:spAutoFit/>
          </a:bodyPr>
          <a:lstStyle/>
          <a:p>
            <a:r>
              <a:rPr lang="he-IL" sz="2000" dirty="0">
                <a:solidFill>
                  <a:prstClr val="black"/>
                </a:solidFill>
                <a:latin typeface="Trebuchet MS"/>
                <a:cs typeface="Gisha" panose="020B0502040204020203" pitchFamily="34" charset="-79"/>
              </a:rPr>
              <a:t>במימוש המתודה/המחלקה הגנרית, ההתייחסות אל</a:t>
            </a:r>
            <a:r>
              <a:rPr lang="en-US" sz="2000" dirty="0">
                <a:solidFill>
                  <a:prstClr val="black"/>
                </a:solidFill>
                <a:latin typeface="Trebuchet MS"/>
              </a:rPr>
              <a:t>T </a:t>
            </a:r>
            <a:r>
              <a:rPr lang="he-IL" sz="2000" dirty="0">
                <a:solidFill>
                  <a:prstClr val="black"/>
                </a:solidFill>
                <a:latin typeface="Trebuchet MS"/>
                <a:cs typeface="Gisha" panose="020B0502040204020203" pitchFamily="34" charset="-79"/>
              </a:rPr>
              <a:t> היא כאל </a:t>
            </a:r>
            <a:r>
              <a:rPr lang="en-US" sz="2000" dirty="0">
                <a:solidFill>
                  <a:prstClr val="black"/>
                </a:solidFill>
                <a:latin typeface="Trebuchet MS"/>
              </a:rPr>
              <a:t>Object</a:t>
            </a:r>
            <a:r>
              <a:rPr lang="he-IL" sz="2000" dirty="0">
                <a:solidFill>
                  <a:prstClr val="black"/>
                </a:solidFill>
                <a:latin typeface="Trebuchet MS"/>
                <a:cs typeface="Gisha" panose="020B0502040204020203" pitchFamily="34" charset="-79"/>
              </a:rPr>
              <a:t>.</a:t>
            </a:r>
            <a:endParaRPr lang="en-US" sz="2000" dirty="0">
              <a:solidFill>
                <a:prstClr val="black"/>
              </a:solidFill>
              <a:latin typeface="Trebuchet MS"/>
            </a:endParaRPr>
          </a:p>
          <a:p>
            <a:r>
              <a:rPr lang="he-IL" sz="2000" dirty="0">
                <a:solidFill>
                  <a:prstClr val="black"/>
                </a:solidFill>
                <a:latin typeface="Trebuchet MS"/>
                <a:cs typeface="Gisha" panose="020B0502040204020203" pitchFamily="34" charset="-79"/>
              </a:rPr>
              <a:t>ויש לו את כל המתודות של </a:t>
            </a:r>
            <a:r>
              <a:rPr lang="en-US" sz="2000" dirty="0">
                <a:solidFill>
                  <a:prstClr val="black"/>
                </a:solidFill>
                <a:latin typeface="Trebuchet MS"/>
              </a:rPr>
              <a:t>Object</a:t>
            </a:r>
            <a:endParaRPr lang="he-IL" sz="2000" dirty="0">
              <a:solidFill>
                <a:prstClr val="black"/>
              </a:solidFill>
              <a:latin typeface="Trebuchet MS"/>
              <a:cs typeface="Gisha" panose="020B0502040204020203" pitchFamily="34" charset="-79"/>
            </a:endParaRPr>
          </a:p>
          <a:p>
            <a:r>
              <a:rPr lang="he-IL" sz="2000" dirty="0">
                <a:solidFill>
                  <a:prstClr val="black"/>
                </a:solidFill>
                <a:latin typeface="Trebuchet MS"/>
                <a:cs typeface="Gisha" panose="020B0502040204020203" pitchFamily="34" charset="-79"/>
              </a:rPr>
              <a:t>אבל, הוא יכול להיות גם </a:t>
            </a:r>
            <a:r>
              <a:rPr lang="en-US" sz="2000" dirty="0">
                <a:solidFill>
                  <a:prstClr val="black"/>
                </a:solidFill>
                <a:latin typeface="Trebuchet MS"/>
              </a:rPr>
              <a:t>reference type</a:t>
            </a:r>
            <a:r>
              <a:rPr lang="he-IL" sz="2000" dirty="0">
                <a:solidFill>
                  <a:prstClr val="black"/>
                </a:solidFill>
                <a:latin typeface="Trebuchet MS"/>
                <a:cs typeface="Gisha" panose="020B0502040204020203" pitchFamily="34" charset="-79"/>
              </a:rPr>
              <a:t> וגם </a:t>
            </a:r>
            <a:r>
              <a:rPr lang="en-US" sz="2000" dirty="0">
                <a:solidFill>
                  <a:prstClr val="black"/>
                </a:solidFill>
                <a:latin typeface="Trebuchet MS"/>
              </a:rPr>
              <a:t>value type</a:t>
            </a:r>
            <a:endParaRPr lang="he-IL" sz="20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111815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404664"/>
            <a:ext cx="7239000" cy="698336"/>
          </a:xfrm>
        </p:spPr>
        <p:txBody>
          <a:bodyPr/>
          <a:lstStyle/>
          <a:p>
            <a:pPr algn="ctr"/>
            <a:r>
              <a:rPr lang="he-IL" sz="3600" dirty="0"/>
              <a:t>הגדרת אילוצים על הטיפוס הגנרי</a:t>
            </a:r>
            <a:endParaRPr lang="he-IL" dirty="0"/>
          </a:p>
        </p:txBody>
      </p:sp>
      <p:sp>
        <p:nvSpPr>
          <p:cNvPr id="3" name="מציין מיקום תוכן 2"/>
          <p:cNvSpPr>
            <a:spLocks noGrp="1"/>
          </p:cNvSpPr>
          <p:nvPr>
            <p:ph idx="1"/>
          </p:nvPr>
        </p:nvSpPr>
        <p:spPr>
          <a:xfrm>
            <a:off x="1775520" y="1271691"/>
            <a:ext cx="7848872" cy="5112568"/>
          </a:xfrm>
        </p:spPr>
        <p:txBody>
          <a:bodyPr>
            <a:normAutofit/>
          </a:bodyPr>
          <a:lstStyle/>
          <a:p>
            <a:r>
              <a:rPr lang="he-IL" sz="2400" dirty="0"/>
              <a:t>כאמור, היתרון בגנריות הוא בדיקה טובה יותר של הטיפוס הנשלח למתודה הבונה עוד בזמן הקומפילציה.</a:t>
            </a:r>
          </a:p>
          <a:p>
            <a:r>
              <a:rPr lang="he-IL" sz="2400" dirty="0"/>
              <a:t>מצד שני – </a:t>
            </a:r>
            <a:r>
              <a:rPr lang="he-IL" sz="2400" b="1" dirty="0"/>
              <a:t>אסור להניח בקוד שום הנחה לגבי הטיפוס</a:t>
            </a:r>
            <a:r>
              <a:rPr lang="he-IL" sz="2400" dirty="0"/>
              <a:t>.</a:t>
            </a:r>
          </a:p>
          <a:p>
            <a:r>
              <a:rPr lang="he-IL" sz="2400" dirty="0"/>
              <a:t>ניתן להשתמש בהוראה </a:t>
            </a:r>
            <a:r>
              <a:rPr lang="en-US" sz="2400" dirty="0"/>
              <a:t>T temp = default (type);</a:t>
            </a:r>
            <a:r>
              <a:rPr lang="he-IL" sz="2400" dirty="0"/>
              <a:t> כדי להציב את ערך ברירת המחדל של הטיפוס:</a:t>
            </a:r>
          </a:p>
          <a:p>
            <a:pPr lvl="1"/>
            <a:r>
              <a:rPr lang="he-IL" sz="2000" dirty="0"/>
              <a:t>אם זהו משתנה ערך – יוצב 0</a:t>
            </a:r>
          </a:p>
          <a:p>
            <a:pPr lvl="1"/>
            <a:r>
              <a:rPr lang="he-IL" sz="2000" dirty="0"/>
              <a:t>אם זהו משתנה הפניה – יוצב </a:t>
            </a:r>
            <a:r>
              <a:rPr lang="en-US" sz="2000" dirty="0"/>
              <a:t>null</a:t>
            </a:r>
          </a:p>
          <a:p>
            <a:r>
              <a:rPr lang="he-IL" sz="2400" dirty="0"/>
              <a:t>בזמן הגדרת </a:t>
            </a:r>
            <a:r>
              <a:rPr lang="he-IL" sz="2400" b="1" dirty="0"/>
              <a:t>מחלקה גנרית ומתודה גנרית</a:t>
            </a:r>
            <a:r>
              <a:rPr lang="he-IL" sz="2400" dirty="0"/>
              <a:t>, ניתן להגדיר </a:t>
            </a:r>
            <a:r>
              <a:rPr lang="he-IL" sz="2400" b="1" dirty="0"/>
              <a:t>אילוצים</a:t>
            </a:r>
            <a:r>
              <a:rPr lang="he-IL" sz="2400" dirty="0"/>
              <a:t> על הטיפוס הגנרי ע"י שימוש במילה השמורה </a:t>
            </a:r>
            <a:r>
              <a:rPr lang="en-US" sz="3200" b="1" dirty="0"/>
              <a:t>where</a:t>
            </a:r>
            <a:endParaRPr lang="he-IL" sz="2400" dirty="0"/>
          </a:p>
          <a:p>
            <a:pPr marL="0" indent="0">
              <a:buNone/>
            </a:pPr>
            <a:endParaRPr lang="he-IL" sz="2400" dirty="0">
              <a:solidFill>
                <a:srgbClr val="FF0000"/>
              </a:solidFill>
            </a:endParaRP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8696161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68016" y="0"/>
            <a:ext cx="8100392" cy="980728"/>
          </a:xfrm>
        </p:spPr>
        <p:txBody>
          <a:bodyPr>
            <a:normAutofit fontScale="90000"/>
          </a:bodyPr>
          <a:lstStyle/>
          <a:p>
            <a:pPr algn="ctr"/>
            <a:r>
              <a:rPr lang="he-IL" sz="3200" dirty="0"/>
              <a:t>הגדרת אילוצים על הטיפוס הגנרי</a:t>
            </a:r>
            <a:br>
              <a:rPr lang="he-IL" sz="3200" dirty="0"/>
            </a:br>
            <a:r>
              <a:rPr lang="he-IL" sz="3200" dirty="0"/>
              <a:t>בזמן הגדרת </a:t>
            </a:r>
            <a:r>
              <a:rPr lang="he-IL" sz="4000" dirty="0"/>
              <a:t>מחלקה</a:t>
            </a:r>
            <a:r>
              <a:rPr lang="he-IL" sz="3200" dirty="0"/>
              <a:t> גנרית</a:t>
            </a:r>
          </a:p>
        </p:txBody>
      </p:sp>
      <p:sp>
        <p:nvSpPr>
          <p:cNvPr id="3" name="מציין מיקום תוכן 2"/>
          <p:cNvSpPr>
            <a:spLocks noGrp="1"/>
          </p:cNvSpPr>
          <p:nvPr>
            <p:ph idx="1"/>
          </p:nvPr>
        </p:nvSpPr>
        <p:spPr>
          <a:xfrm>
            <a:off x="1740024" y="1124744"/>
            <a:ext cx="7956376" cy="5660104"/>
          </a:xfrm>
        </p:spPr>
        <p:txBody>
          <a:bodyPr>
            <a:noAutofit/>
          </a:bodyPr>
          <a:lstStyle/>
          <a:p>
            <a:pPr marL="0" indent="0" algn="l" rtl="0">
              <a:buClr>
                <a:schemeClr val="tx1"/>
              </a:buClr>
              <a:buNone/>
            </a:pPr>
            <a:r>
              <a:rPr lang="en-US" sz="1800" dirty="0"/>
              <a:t>class MyGenericClass &lt;T, U&gt; </a:t>
            </a:r>
            <a:r>
              <a:rPr lang="en-US" sz="1800" dirty="0">
                <a:solidFill>
                  <a:srgbClr val="FF0000"/>
                </a:solidFill>
                <a:highlight>
                  <a:srgbClr val="FFFF00"/>
                </a:highlight>
              </a:rPr>
              <a:t>where</a:t>
            </a:r>
            <a:r>
              <a:rPr lang="en-US" sz="1800" dirty="0">
                <a:solidFill>
                  <a:srgbClr val="FF0000"/>
                </a:solidFill>
              </a:rPr>
              <a:t> T : new()</a:t>
            </a:r>
          </a:p>
          <a:p>
            <a:pPr marL="0" indent="0" algn="l" rtl="0">
              <a:buClr>
                <a:schemeClr val="tx1"/>
              </a:buClr>
              <a:buNone/>
            </a:pPr>
            <a:r>
              <a:rPr lang="en-US" sz="1800" dirty="0"/>
              <a:t>{</a:t>
            </a:r>
          </a:p>
          <a:p>
            <a:pPr marL="0" indent="0" algn="l" rtl="0">
              <a:buClr>
                <a:schemeClr val="tx1"/>
              </a:buClr>
              <a:buNone/>
            </a:pPr>
            <a:r>
              <a:rPr lang="en-US" sz="1800" dirty="0"/>
              <a:t>   void </a:t>
            </a:r>
            <a:r>
              <a:rPr lang="en-US" sz="1800" dirty="0" err="1"/>
              <a:t>myFunction</a:t>
            </a:r>
            <a:r>
              <a:rPr lang="en-US" sz="1800" dirty="0"/>
              <a:t>(T prm1, U prm2) </a:t>
            </a:r>
          </a:p>
          <a:p>
            <a:pPr marL="0" indent="0" algn="l" rtl="0">
              <a:buClr>
                <a:schemeClr val="tx1"/>
              </a:buClr>
              <a:buNone/>
            </a:pPr>
            <a:r>
              <a:rPr lang="en-US" sz="1800" dirty="0"/>
              <a:t>	{  T obj = new T();}</a:t>
            </a:r>
          </a:p>
          <a:p>
            <a:pPr marL="0" indent="0" algn="l" rtl="0">
              <a:buClr>
                <a:schemeClr val="tx1"/>
              </a:buClr>
              <a:buNone/>
            </a:pPr>
            <a:r>
              <a:rPr lang="en-US" sz="1800" dirty="0"/>
              <a:t>}</a:t>
            </a:r>
          </a:p>
          <a:p>
            <a:pPr marL="0" indent="0" algn="l" rtl="0">
              <a:buClr>
                <a:schemeClr val="tx1"/>
              </a:buClr>
              <a:buNone/>
            </a:pPr>
            <a:endParaRPr lang="he-IL" sz="1800" dirty="0"/>
          </a:p>
          <a:p>
            <a:pPr marL="0" indent="0" algn="l" rtl="0">
              <a:buClr>
                <a:schemeClr val="tx1"/>
              </a:buClr>
              <a:buNone/>
            </a:pPr>
            <a:r>
              <a:rPr lang="en-US" sz="1800" dirty="0"/>
              <a:t>class GenericWhere1&lt;T, U&gt; </a:t>
            </a:r>
            <a:r>
              <a:rPr lang="en-US" sz="1800" dirty="0">
                <a:solidFill>
                  <a:srgbClr val="FF0000"/>
                </a:solidFill>
                <a:highlight>
                  <a:srgbClr val="FFFF00"/>
                </a:highlight>
              </a:rPr>
              <a:t>where</a:t>
            </a:r>
            <a:r>
              <a:rPr lang="en-US" sz="1800" dirty="0">
                <a:solidFill>
                  <a:srgbClr val="FF0000"/>
                </a:solidFill>
              </a:rPr>
              <a:t> T : U</a:t>
            </a:r>
          </a:p>
          <a:p>
            <a:pPr marL="0" indent="0" algn="l" rtl="0">
              <a:buClr>
                <a:schemeClr val="tx1"/>
              </a:buClr>
              <a:buNone/>
            </a:pPr>
            <a:r>
              <a:rPr lang="en-US" sz="1800" dirty="0"/>
              <a:t>{</a:t>
            </a:r>
          </a:p>
          <a:p>
            <a:pPr marL="0" indent="0" algn="l" rtl="0">
              <a:buClr>
                <a:schemeClr val="tx1"/>
              </a:buClr>
              <a:buNone/>
            </a:pPr>
            <a:r>
              <a:rPr lang="en-US" sz="1800" dirty="0"/>
              <a:t>    U[] </a:t>
            </a:r>
            <a:r>
              <a:rPr lang="en-US" sz="1800" dirty="0" err="1"/>
              <a:t>arr</a:t>
            </a:r>
            <a:r>
              <a:rPr lang="en-US" sz="1800" dirty="0"/>
              <a:t>;</a:t>
            </a:r>
          </a:p>
          <a:p>
            <a:pPr marL="0" indent="0" algn="l" rtl="0">
              <a:buClr>
                <a:schemeClr val="tx1"/>
              </a:buClr>
              <a:buNone/>
            </a:pPr>
            <a:r>
              <a:rPr lang="en-US" sz="1800" dirty="0"/>
              <a:t>    public GenericWhere1(T </a:t>
            </a:r>
            <a:r>
              <a:rPr lang="en-US" sz="1800" dirty="0" err="1"/>
              <a:t>t</a:t>
            </a:r>
            <a:r>
              <a:rPr lang="en-US" sz="1800" dirty="0"/>
              <a:t>, U u)</a:t>
            </a:r>
          </a:p>
          <a:p>
            <a:pPr marL="0" indent="0" algn="l" rtl="0">
              <a:buClr>
                <a:schemeClr val="tx1"/>
              </a:buClr>
              <a:buNone/>
            </a:pPr>
            <a:r>
              <a:rPr lang="en-US" sz="1800" dirty="0"/>
              <a:t>    {</a:t>
            </a:r>
          </a:p>
          <a:p>
            <a:pPr marL="0" indent="0" algn="l" rtl="0">
              <a:buClr>
                <a:schemeClr val="tx1"/>
              </a:buClr>
              <a:buNone/>
            </a:pPr>
            <a:r>
              <a:rPr lang="en-US" sz="1800" dirty="0"/>
              <a:t>        </a:t>
            </a:r>
            <a:r>
              <a:rPr lang="en-US" sz="1800" dirty="0" err="1"/>
              <a:t>arr</a:t>
            </a:r>
            <a:r>
              <a:rPr lang="en-US" sz="1800" dirty="0"/>
              <a:t>  = new U[] { t, u };</a:t>
            </a:r>
          </a:p>
          <a:p>
            <a:pPr marL="0" indent="0" algn="l" rtl="0">
              <a:buClr>
                <a:schemeClr val="tx1"/>
              </a:buClr>
              <a:buNone/>
            </a:pPr>
            <a:r>
              <a:rPr lang="en-US" sz="1800" dirty="0"/>
              <a:t>	//</a:t>
            </a:r>
            <a:r>
              <a:rPr lang="en-US" sz="1800" dirty="0" err="1"/>
              <a:t>arr</a:t>
            </a:r>
            <a:r>
              <a:rPr lang="en-US" sz="1800" dirty="0"/>
              <a:t>[0] = t;</a:t>
            </a:r>
          </a:p>
          <a:p>
            <a:pPr marL="0" indent="0" algn="l" rtl="0">
              <a:buClr>
                <a:schemeClr val="tx1"/>
              </a:buClr>
              <a:buNone/>
            </a:pPr>
            <a:r>
              <a:rPr lang="en-US" sz="1800" dirty="0"/>
              <a:t>	//</a:t>
            </a:r>
            <a:r>
              <a:rPr lang="en-US" sz="1800" dirty="0" err="1"/>
              <a:t>arr</a:t>
            </a:r>
            <a:r>
              <a:rPr lang="en-US" sz="1800" dirty="0"/>
              <a:t>[0] = u;</a:t>
            </a:r>
          </a:p>
          <a:p>
            <a:pPr marL="0" indent="0" algn="l" rtl="0">
              <a:buClr>
                <a:schemeClr val="tx1"/>
              </a:buClr>
              <a:buNone/>
            </a:pPr>
            <a:r>
              <a:rPr lang="en-US" sz="1800" dirty="0"/>
              <a:t>    }</a:t>
            </a:r>
          </a:p>
          <a:p>
            <a:pPr marL="0" indent="0" algn="l" rtl="0">
              <a:buClr>
                <a:schemeClr val="tx1"/>
              </a:buClr>
              <a:buNone/>
            </a:pPr>
            <a:r>
              <a:rPr lang="en-US" sz="1800" dirty="0"/>
              <a:t>}</a:t>
            </a:r>
          </a:p>
          <a:p>
            <a:endParaRPr lang="he-IL" sz="1800" dirty="0">
              <a:solidFill>
                <a:srgbClr val="FF0000"/>
              </a:solidFill>
            </a:endParaRPr>
          </a:p>
        </p:txBody>
      </p:sp>
      <p:sp>
        <p:nvSpPr>
          <p:cNvPr id="4" name="חץ שמאלה 3"/>
          <p:cNvSpPr/>
          <p:nvPr/>
        </p:nvSpPr>
        <p:spPr>
          <a:xfrm>
            <a:off x="6814615" y="1340768"/>
            <a:ext cx="2510003"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b="1" dirty="0">
                <a:solidFill>
                  <a:prstClr val="black"/>
                </a:solidFill>
                <a:latin typeface="Trebuchet MS"/>
                <a:cs typeface="Gisha" panose="020B0502040204020203" pitchFamily="34" charset="-79"/>
              </a:rPr>
              <a:t>המחלקה </a:t>
            </a:r>
            <a:r>
              <a:rPr lang="en-US" sz="1400" b="1" dirty="0">
                <a:solidFill>
                  <a:prstClr val="black"/>
                </a:solidFill>
                <a:latin typeface="Trebuchet MS"/>
              </a:rPr>
              <a:t>T</a:t>
            </a:r>
            <a:r>
              <a:rPr lang="he-IL" sz="1400" b="1" dirty="0">
                <a:solidFill>
                  <a:prstClr val="black"/>
                </a:solidFill>
                <a:latin typeface="Trebuchet MS"/>
                <a:cs typeface="Gisha" panose="020B0502040204020203" pitchFamily="34" charset="-79"/>
              </a:rPr>
              <a:t> חייבת להיות עם בנאי ברירת מחדל ציבורי וריק</a:t>
            </a:r>
          </a:p>
        </p:txBody>
      </p:sp>
      <p:sp>
        <p:nvSpPr>
          <p:cNvPr id="5" name="חץ שמאלה 4"/>
          <p:cNvSpPr/>
          <p:nvPr/>
        </p:nvSpPr>
        <p:spPr>
          <a:xfrm>
            <a:off x="7464380" y="3946305"/>
            <a:ext cx="1987130" cy="1224136"/>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b="1" dirty="0">
                <a:solidFill>
                  <a:prstClr val="black"/>
                </a:solidFill>
                <a:latin typeface="Trebuchet MS"/>
                <a:cs typeface="Gisha" panose="020B0502040204020203" pitchFamily="34" charset="-79"/>
              </a:rPr>
              <a:t>ירושה</a:t>
            </a:r>
          </a:p>
          <a:p>
            <a:r>
              <a:rPr lang="en-US" b="1" dirty="0">
                <a:solidFill>
                  <a:prstClr val="black"/>
                </a:solidFill>
                <a:latin typeface="Trebuchet MS"/>
              </a:rPr>
              <a:t>T</a:t>
            </a:r>
            <a:r>
              <a:rPr lang="he-IL" b="1" dirty="0">
                <a:solidFill>
                  <a:prstClr val="black"/>
                </a:solidFill>
                <a:latin typeface="Trebuchet MS"/>
                <a:cs typeface="Gisha" panose="020B0502040204020203" pitchFamily="34" charset="-79"/>
              </a:rPr>
              <a:t> יורשת מ </a:t>
            </a:r>
            <a:r>
              <a:rPr lang="en-US" b="1" dirty="0">
                <a:solidFill>
                  <a:prstClr val="black"/>
                </a:solidFill>
                <a:latin typeface="Trebuchet MS"/>
              </a:rPr>
              <a:t>U</a:t>
            </a:r>
            <a:endParaRPr lang="he-IL" b="1" dirty="0">
              <a:solidFill>
                <a:prstClr val="black"/>
              </a:solidFill>
              <a:latin typeface="Trebuchet MS"/>
              <a:cs typeface="Gisha" panose="020B0502040204020203" pitchFamily="34" charset="-79"/>
            </a:endParaRP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8606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68016" y="0"/>
            <a:ext cx="8100392" cy="980728"/>
          </a:xfrm>
        </p:spPr>
        <p:txBody>
          <a:bodyPr>
            <a:normAutofit fontScale="90000"/>
          </a:bodyPr>
          <a:lstStyle/>
          <a:p>
            <a:pPr algn="ctr"/>
            <a:r>
              <a:rPr lang="he-IL" sz="3200" dirty="0"/>
              <a:t>הגדרת אילוצים על הטיפוס הגנרי</a:t>
            </a:r>
            <a:br>
              <a:rPr lang="he-IL" sz="3200" dirty="0"/>
            </a:br>
            <a:r>
              <a:rPr lang="he-IL" sz="3200" dirty="0"/>
              <a:t>בזמן הגדרת </a:t>
            </a:r>
            <a:r>
              <a:rPr lang="he-IL" sz="4000" dirty="0"/>
              <a:t>מחלקה</a:t>
            </a:r>
            <a:r>
              <a:rPr lang="he-IL" sz="3200" dirty="0"/>
              <a:t> גנרית</a:t>
            </a:r>
          </a:p>
        </p:txBody>
      </p:sp>
      <p:sp>
        <p:nvSpPr>
          <p:cNvPr id="3" name="מציין מיקום תוכן 2"/>
          <p:cNvSpPr>
            <a:spLocks noGrp="1"/>
          </p:cNvSpPr>
          <p:nvPr>
            <p:ph idx="1"/>
          </p:nvPr>
        </p:nvSpPr>
        <p:spPr>
          <a:xfrm>
            <a:off x="1668016" y="1052736"/>
            <a:ext cx="7956376" cy="5732112"/>
          </a:xfrm>
        </p:spPr>
        <p:txBody>
          <a:bodyPr>
            <a:noAutofit/>
          </a:bodyPr>
          <a:lstStyle/>
          <a:p>
            <a:pPr marL="0" indent="0" algn="l" rtl="0">
              <a:buClr>
                <a:schemeClr val="tx1"/>
              </a:buClr>
              <a:buNone/>
            </a:pPr>
            <a:r>
              <a:rPr lang="en-US" sz="1800" dirty="0"/>
              <a:t>class MyGenericClass &lt;T, U&gt; </a:t>
            </a:r>
            <a:r>
              <a:rPr lang="en-US" sz="1800" dirty="0">
                <a:solidFill>
                  <a:srgbClr val="FF0000"/>
                </a:solidFill>
                <a:highlight>
                  <a:srgbClr val="FFFF00"/>
                </a:highlight>
              </a:rPr>
              <a:t>where</a:t>
            </a:r>
            <a:r>
              <a:rPr lang="en-US" sz="1800" dirty="0">
                <a:solidFill>
                  <a:srgbClr val="FF0000"/>
                </a:solidFill>
              </a:rPr>
              <a:t> T : </a:t>
            </a:r>
            <a:r>
              <a:rPr lang="en-US" sz="1800" dirty="0" err="1">
                <a:solidFill>
                  <a:srgbClr val="FF0000"/>
                </a:solidFill>
              </a:rPr>
              <a:t>IComparable</a:t>
            </a:r>
            <a:r>
              <a:rPr lang="en-US" sz="1800" dirty="0">
                <a:solidFill>
                  <a:srgbClr val="FF0000"/>
                </a:solidFill>
              </a:rPr>
              <a:t>&lt;T&gt; , new() </a:t>
            </a:r>
          </a:p>
          <a:p>
            <a:pPr marL="0" indent="0" algn="l" rtl="0">
              <a:buClr>
                <a:schemeClr val="tx1"/>
              </a:buClr>
              <a:buNone/>
            </a:pPr>
            <a:r>
              <a:rPr lang="en-US" sz="1800" dirty="0"/>
              <a:t>{</a:t>
            </a:r>
          </a:p>
          <a:p>
            <a:pPr marL="0" indent="0" algn="l" rtl="0">
              <a:buClr>
                <a:schemeClr val="tx1"/>
              </a:buClr>
              <a:buNone/>
            </a:pPr>
            <a:r>
              <a:rPr lang="en-US" sz="1800" dirty="0"/>
              <a:t>	public </a:t>
            </a:r>
            <a:r>
              <a:rPr lang="en-US" sz="1800" dirty="0" err="1"/>
              <a:t>MyFunc</a:t>
            </a:r>
            <a:r>
              <a:rPr lang="en-US" sz="1800" dirty="0"/>
              <a:t> (T t1)</a:t>
            </a:r>
          </a:p>
          <a:p>
            <a:pPr marL="0" indent="0" algn="l" rtl="0">
              <a:buClr>
                <a:schemeClr val="tx1"/>
              </a:buClr>
              <a:buNone/>
            </a:pPr>
            <a:r>
              <a:rPr lang="en-US" sz="1800" dirty="0"/>
              <a:t>	{</a:t>
            </a:r>
          </a:p>
          <a:p>
            <a:pPr marL="0" indent="0" algn="l" rtl="0">
              <a:buClr>
                <a:schemeClr val="tx1"/>
              </a:buClr>
              <a:buNone/>
            </a:pPr>
            <a:r>
              <a:rPr lang="en-US" sz="1800" dirty="0"/>
              <a:t>		T t2 = new T();</a:t>
            </a:r>
          </a:p>
          <a:p>
            <a:pPr marL="0" indent="0" algn="l" rtl="0">
              <a:buClr>
                <a:schemeClr val="tx1"/>
              </a:buClr>
              <a:buNone/>
            </a:pPr>
            <a:r>
              <a:rPr lang="en-US" sz="1800" dirty="0"/>
              <a:t>		if (t1.CompareTo(t2) == 0) {…}</a:t>
            </a:r>
          </a:p>
          <a:p>
            <a:pPr marL="0" indent="0" algn="l" rtl="0">
              <a:buClr>
                <a:schemeClr val="tx1"/>
              </a:buClr>
              <a:buNone/>
            </a:pPr>
            <a:r>
              <a:rPr lang="en-US" sz="1800" dirty="0"/>
              <a:t>	}</a:t>
            </a:r>
          </a:p>
          <a:p>
            <a:pPr marL="0" indent="0" algn="l" rtl="0">
              <a:buClr>
                <a:schemeClr val="tx1"/>
              </a:buClr>
              <a:buNone/>
            </a:pPr>
            <a:r>
              <a:rPr lang="en-US" sz="1800" dirty="0"/>
              <a:t>}</a:t>
            </a:r>
            <a:endParaRPr lang="he-IL" sz="1800" dirty="0"/>
          </a:p>
          <a:p>
            <a:pPr marL="0" indent="0" algn="l" rtl="0">
              <a:buClr>
                <a:schemeClr val="tx1"/>
              </a:buClr>
              <a:buNone/>
            </a:pPr>
            <a:r>
              <a:rPr lang="en-US" sz="1800" dirty="0"/>
              <a:t>public class GenericWhere2&lt;T&gt; </a:t>
            </a:r>
            <a:r>
              <a:rPr lang="en-US" sz="1800" dirty="0">
                <a:solidFill>
                  <a:srgbClr val="FF0000"/>
                </a:solidFill>
                <a:highlight>
                  <a:srgbClr val="FFFF00"/>
                </a:highlight>
              </a:rPr>
              <a:t>where</a:t>
            </a:r>
            <a:r>
              <a:rPr lang="en-US" sz="1800" dirty="0">
                <a:solidFill>
                  <a:srgbClr val="FF0000"/>
                </a:solidFill>
              </a:rPr>
              <a:t> T : class</a:t>
            </a:r>
          </a:p>
          <a:p>
            <a:pPr marL="0" indent="0" algn="l" rtl="0">
              <a:buClr>
                <a:schemeClr val="tx1"/>
              </a:buClr>
              <a:buNone/>
            </a:pPr>
            <a:r>
              <a:rPr lang="en-US" sz="1800" dirty="0"/>
              <a:t>{</a:t>
            </a:r>
          </a:p>
          <a:p>
            <a:pPr marL="0" indent="0" algn="l" rtl="0">
              <a:buClr>
                <a:schemeClr val="tx1"/>
              </a:buClr>
              <a:buNone/>
            </a:pPr>
            <a:r>
              <a:rPr lang="en-US" sz="1800" dirty="0"/>
              <a:t>    T </a:t>
            </a:r>
            <a:r>
              <a:rPr lang="en-US" sz="1800" dirty="0" err="1"/>
              <a:t>t</a:t>
            </a:r>
            <a:r>
              <a:rPr lang="en-US" sz="1800" dirty="0"/>
              <a:t>;</a:t>
            </a:r>
          </a:p>
          <a:p>
            <a:pPr marL="0" indent="0" algn="l" rtl="0">
              <a:buClr>
                <a:schemeClr val="tx1"/>
              </a:buClr>
              <a:buNone/>
            </a:pPr>
            <a:r>
              <a:rPr lang="en-US" sz="1800" dirty="0"/>
              <a:t>    public GenericWhere2()</a:t>
            </a:r>
          </a:p>
          <a:p>
            <a:pPr marL="0" indent="0" algn="l" rtl="0">
              <a:buClr>
                <a:schemeClr val="tx1"/>
              </a:buClr>
              <a:buNone/>
            </a:pPr>
            <a:r>
              <a:rPr lang="en-US" sz="1800" dirty="0"/>
              <a:t>    {</a:t>
            </a:r>
          </a:p>
          <a:p>
            <a:pPr marL="0" indent="0" algn="l" rtl="0">
              <a:buClr>
                <a:schemeClr val="tx1"/>
              </a:buClr>
              <a:buNone/>
            </a:pPr>
            <a:r>
              <a:rPr lang="en-US" sz="1800" dirty="0"/>
              <a:t>        t = null;</a:t>
            </a:r>
          </a:p>
          <a:p>
            <a:pPr marL="0" indent="0" algn="l" rtl="0">
              <a:buClr>
                <a:schemeClr val="tx1"/>
              </a:buClr>
              <a:buNone/>
            </a:pPr>
            <a:r>
              <a:rPr lang="en-US" sz="1800" dirty="0"/>
              <a:t>    }</a:t>
            </a:r>
          </a:p>
          <a:p>
            <a:pPr marL="0" indent="0" algn="l" rtl="0">
              <a:buClr>
                <a:schemeClr val="tx1"/>
              </a:buClr>
              <a:buNone/>
            </a:pPr>
            <a:r>
              <a:rPr lang="en-US" sz="1800" dirty="0"/>
              <a:t>}</a:t>
            </a:r>
            <a:endParaRPr lang="he-IL" sz="1800" dirty="0"/>
          </a:p>
        </p:txBody>
      </p:sp>
      <p:sp>
        <p:nvSpPr>
          <p:cNvPr id="6" name="חץ שמאלה 5"/>
          <p:cNvSpPr/>
          <p:nvPr/>
        </p:nvSpPr>
        <p:spPr>
          <a:xfrm>
            <a:off x="7104112" y="1455241"/>
            <a:ext cx="3446106"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b="1" dirty="0">
                <a:solidFill>
                  <a:prstClr val="black"/>
                </a:solidFill>
                <a:latin typeface="Trebuchet MS"/>
                <a:cs typeface="Gisha" panose="020B0502040204020203" pitchFamily="34" charset="-79"/>
              </a:rPr>
              <a:t>מחלקה כללית הניתנת להשוואה, יורשת מ </a:t>
            </a:r>
            <a:r>
              <a:rPr lang="en-US" sz="1600" b="1" dirty="0" err="1">
                <a:solidFill>
                  <a:prstClr val="black"/>
                </a:solidFill>
                <a:latin typeface="Trebuchet MS"/>
              </a:rPr>
              <a:t>IComparable</a:t>
            </a:r>
            <a:endParaRPr lang="he-IL" sz="1600" b="1" dirty="0">
              <a:solidFill>
                <a:prstClr val="black"/>
              </a:solidFill>
              <a:latin typeface="Trebuchet MS"/>
              <a:cs typeface="Gisha" panose="020B0502040204020203" pitchFamily="34" charset="-79"/>
            </a:endParaRPr>
          </a:p>
          <a:p>
            <a:pPr algn="ctr"/>
            <a:r>
              <a:rPr lang="he-IL" sz="1600" b="1" dirty="0">
                <a:solidFill>
                  <a:prstClr val="black"/>
                </a:solidFill>
                <a:latin typeface="Trebuchet MS"/>
                <a:cs typeface="Gisha" panose="020B0502040204020203" pitchFamily="34" charset="-79"/>
              </a:rPr>
              <a:t>וגם יש לה בנאי ריק</a:t>
            </a: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293</a:t>
            </a:fld>
            <a:endParaRPr lang="he-IL">
              <a:solidFill>
                <a:srgbClr val="B13F9A"/>
              </a:solidFill>
              <a:latin typeface="Trebuchet MS"/>
              <a:cs typeface="Gisha" panose="020B0502040204020203" pitchFamily="34" charset="-79"/>
            </a:endParaRPr>
          </a:p>
        </p:txBody>
      </p:sp>
      <p:sp>
        <p:nvSpPr>
          <p:cNvPr id="9" name="חץ שמאלה 5"/>
          <p:cNvSpPr/>
          <p:nvPr/>
        </p:nvSpPr>
        <p:spPr>
          <a:xfrm>
            <a:off x="7232033" y="3335454"/>
            <a:ext cx="3312368"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b="1" dirty="0">
                <a:solidFill>
                  <a:prstClr val="black"/>
                </a:solidFill>
                <a:latin typeface="Trebuchet MS"/>
                <a:cs typeface="Gisha" panose="020B0502040204020203" pitchFamily="34" charset="-79"/>
              </a:rPr>
              <a:t>המחלקה </a:t>
            </a:r>
            <a:r>
              <a:rPr lang="en-US" sz="1600" b="1" dirty="0">
                <a:solidFill>
                  <a:prstClr val="black"/>
                </a:solidFill>
                <a:latin typeface="Trebuchet MS"/>
              </a:rPr>
              <a:t>T</a:t>
            </a:r>
            <a:r>
              <a:rPr lang="he-IL" sz="1600" b="1" dirty="0">
                <a:solidFill>
                  <a:prstClr val="black"/>
                </a:solidFill>
                <a:latin typeface="Trebuchet MS"/>
                <a:cs typeface="Gisha" panose="020B0502040204020203" pitchFamily="34" charset="-79"/>
              </a:rPr>
              <a:t> חייב</a:t>
            </a:r>
            <a:r>
              <a:rPr lang="en-US" sz="1600" b="1" dirty="0">
                <a:solidFill>
                  <a:prstClr val="black"/>
                </a:solidFill>
                <a:latin typeface="Trebuchet MS"/>
              </a:rPr>
              <a:t>,</a:t>
            </a:r>
            <a:r>
              <a:rPr lang="he-IL" sz="1600" b="1" dirty="0">
                <a:solidFill>
                  <a:prstClr val="black"/>
                </a:solidFill>
                <a:latin typeface="Trebuchet MS"/>
                <a:cs typeface="Gisha" panose="020B0502040204020203" pitchFamily="34" charset="-79"/>
              </a:rPr>
              <a:t> להיות מטיפוס הפניה </a:t>
            </a:r>
            <a:r>
              <a:rPr lang="en-US" sz="1600" b="1" dirty="0" err="1">
                <a:solidFill>
                  <a:prstClr val="black"/>
                </a:solidFill>
                <a:latin typeface="Trebuchet MS"/>
              </a:rPr>
              <a:t>ReferenceType</a:t>
            </a:r>
            <a:endParaRPr lang="en-US" sz="1600" b="1" dirty="0">
              <a:solidFill>
                <a:prstClr val="black"/>
              </a:solidFill>
              <a:latin typeface="Trebuchet MS"/>
            </a:endParaRPr>
          </a:p>
          <a:p>
            <a:pPr algn="ctr"/>
            <a:endParaRPr lang="he-IL" sz="1600" b="1"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8143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68016" y="160136"/>
            <a:ext cx="8100392" cy="648072"/>
          </a:xfrm>
        </p:spPr>
        <p:txBody>
          <a:bodyPr>
            <a:normAutofit/>
          </a:bodyPr>
          <a:lstStyle/>
          <a:p>
            <a:pPr algn="ctr"/>
            <a:r>
              <a:rPr lang="he-IL" sz="3200" dirty="0"/>
              <a:t>דוגמאות לאילוצים !!!! שלא !!!! ניתן להגדיר</a:t>
            </a:r>
          </a:p>
        </p:txBody>
      </p:sp>
      <p:sp>
        <p:nvSpPr>
          <p:cNvPr id="3" name="מציין מיקום תוכן 2"/>
          <p:cNvSpPr>
            <a:spLocks noGrp="1"/>
          </p:cNvSpPr>
          <p:nvPr>
            <p:ph idx="1"/>
          </p:nvPr>
        </p:nvSpPr>
        <p:spPr>
          <a:xfrm>
            <a:off x="1668016" y="1626400"/>
            <a:ext cx="7956376" cy="4466896"/>
          </a:xfrm>
        </p:spPr>
        <p:txBody>
          <a:bodyPr>
            <a:noAutofit/>
          </a:bodyPr>
          <a:lstStyle/>
          <a:p>
            <a:pPr marL="0" indent="0" algn="l" rtl="0">
              <a:buClr>
                <a:schemeClr val="tx1"/>
              </a:buClr>
              <a:buNone/>
            </a:pPr>
            <a:r>
              <a:rPr lang="en-US" sz="1800" dirty="0"/>
              <a:t>class MyGenericClass &lt;T&gt;   </a:t>
            </a:r>
            <a:r>
              <a:rPr lang="en-US" sz="1800" dirty="0">
                <a:solidFill>
                  <a:srgbClr val="FF0000"/>
                </a:solidFill>
              </a:rPr>
              <a:t>where T : struct, class </a:t>
            </a:r>
          </a:p>
          <a:p>
            <a:pPr marL="0" indent="0" algn="l" rtl="0">
              <a:buClr>
                <a:schemeClr val="tx1"/>
              </a:buClr>
              <a:buNone/>
            </a:pPr>
            <a:r>
              <a:rPr lang="en-US" sz="1800" dirty="0"/>
              <a:t>{ … }</a:t>
            </a:r>
            <a:endParaRPr lang="he-IL" sz="1800" dirty="0"/>
          </a:p>
          <a:p>
            <a:pPr marL="0" indent="0" algn="l" rtl="0">
              <a:buClr>
                <a:schemeClr val="tx1"/>
              </a:buClr>
              <a:buNone/>
            </a:pPr>
            <a:endParaRPr lang="en-US" sz="1800" dirty="0"/>
          </a:p>
          <a:p>
            <a:pPr marL="0" indent="0" algn="l" rtl="0">
              <a:buClr>
                <a:schemeClr val="tx1"/>
              </a:buClr>
              <a:buNone/>
            </a:pPr>
            <a:endParaRPr lang="en-US" sz="1800" dirty="0"/>
          </a:p>
          <a:p>
            <a:pPr marL="0" indent="0" algn="l" rtl="0">
              <a:buClr>
                <a:schemeClr val="tx1"/>
              </a:buClr>
              <a:buNone/>
            </a:pPr>
            <a:r>
              <a:rPr lang="en-US" sz="1800" dirty="0"/>
              <a:t>class MyGenericClass &lt;T&gt;   </a:t>
            </a:r>
            <a:r>
              <a:rPr lang="en-US" sz="1800" dirty="0">
                <a:solidFill>
                  <a:srgbClr val="FF0000"/>
                </a:solidFill>
              </a:rPr>
              <a:t>where T : </a:t>
            </a:r>
            <a:r>
              <a:rPr lang="en-US" sz="1800" dirty="0" err="1">
                <a:solidFill>
                  <a:srgbClr val="FF0000"/>
                </a:solidFill>
              </a:rPr>
              <a:t>struct</a:t>
            </a:r>
            <a:r>
              <a:rPr lang="en-US" sz="1800" dirty="0">
                <a:solidFill>
                  <a:srgbClr val="FF0000"/>
                </a:solidFill>
              </a:rPr>
              <a:t>, new() </a:t>
            </a:r>
          </a:p>
          <a:p>
            <a:pPr marL="0" indent="0" algn="l" rtl="0">
              <a:buClr>
                <a:schemeClr val="tx1"/>
              </a:buClr>
              <a:buNone/>
            </a:pPr>
            <a:r>
              <a:rPr lang="en-US" sz="1800" dirty="0"/>
              <a:t>{ … }</a:t>
            </a:r>
          </a:p>
          <a:p>
            <a:pPr marL="0" indent="0" algn="l" rtl="0">
              <a:buClr>
                <a:schemeClr val="tx1"/>
              </a:buClr>
              <a:buNone/>
            </a:pPr>
            <a:endParaRPr lang="en-US" sz="1800" dirty="0"/>
          </a:p>
          <a:p>
            <a:pPr marL="0" indent="0" algn="l" rtl="0">
              <a:buClr>
                <a:schemeClr val="tx1"/>
              </a:buClr>
              <a:buNone/>
            </a:pPr>
            <a:endParaRPr lang="en-US" sz="1800" dirty="0"/>
          </a:p>
          <a:p>
            <a:pPr marL="0" indent="0" algn="l" rtl="0">
              <a:buClr>
                <a:schemeClr val="tx1"/>
              </a:buClr>
              <a:buNone/>
            </a:pPr>
            <a:r>
              <a:rPr lang="en-US" sz="1800" dirty="0"/>
              <a:t>class MyGenericClass &lt;T&gt;   </a:t>
            </a:r>
            <a:r>
              <a:rPr lang="en-US" sz="1800" dirty="0">
                <a:solidFill>
                  <a:srgbClr val="FF0000"/>
                </a:solidFill>
              </a:rPr>
              <a:t>where T : new(), class </a:t>
            </a:r>
          </a:p>
          <a:p>
            <a:pPr marL="0" indent="0" algn="l" rtl="0">
              <a:buClr>
                <a:schemeClr val="tx1"/>
              </a:buClr>
              <a:buNone/>
            </a:pPr>
            <a:r>
              <a:rPr lang="en-US" sz="1800" dirty="0"/>
              <a:t>{ … }</a:t>
            </a:r>
            <a:endParaRPr lang="he-IL" sz="1800" dirty="0"/>
          </a:p>
          <a:p>
            <a:pPr marL="0" indent="0" algn="l" rtl="0">
              <a:buClr>
                <a:schemeClr val="tx1"/>
              </a:buClr>
              <a:buNone/>
            </a:pPr>
            <a:endParaRPr lang="he-IL" sz="1800" dirty="0"/>
          </a:p>
        </p:txBody>
      </p:sp>
      <p:sp>
        <p:nvSpPr>
          <p:cNvPr id="6" name="חץ שמאלה 5"/>
          <p:cNvSpPr/>
          <p:nvPr/>
        </p:nvSpPr>
        <p:spPr>
          <a:xfrm>
            <a:off x="7248128" y="1410376"/>
            <a:ext cx="3158074"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b="1" dirty="0">
                <a:solidFill>
                  <a:srgbClr val="FF0000"/>
                </a:solidFill>
                <a:latin typeface="Trebuchet MS"/>
                <a:cs typeface="Gisha" panose="020B0502040204020203" pitchFamily="34" charset="-79"/>
              </a:rPr>
              <a:t>השילוב הזה אסור!</a:t>
            </a:r>
          </a:p>
          <a:p>
            <a:pPr algn="ctr"/>
            <a:r>
              <a:rPr lang="he-IL" sz="1600" b="1" dirty="0">
                <a:solidFill>
                  <a:prstClr val="black"/>
                </a:solidFill>
                <a:latin typeface="Trebuchet MS"/>
                <a:cs typeface="Gisha" panose="020B0502040204020203" pitchFamily="34" charset="-79"/>
              </a:rPr>
              <a:t>בנוסף, כל אחד מהם חייב להיות ראשון בסדר האילוצים</a:t>
            </a: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294</a:t>
            </a:fld>
            <a:endParaRPr lang="he-IL">
              <a:solidFill>
                <a:srgbClr val="B13F9A"/>
              </a:solidFill>
              <a:latin typeface="Trebuchet MS"/>
              <a:cs typeface="Gisha" panose="020B0502040204020203" pitchFamily="34" charset="-79"/>
            </a:endParaRPr>
          </a:p>
        </p:txBody>
      </p:sp>
      <p:sp>
        <p:nvSpPr>
          <p:cNvPr id="9" name="חץ שמאלה 5"/>
          <p:cNvSpPr/>
          <p:nvPr/>
        </p:nvSpPr>
        <p:spPr>
          <a:xfrm>
            <a:off x="7248128" y="2887740"/>
            <a:ext cx="3312368"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b="1" dirty="0">
                <a:solidFill>
                  <a:prstClr val="black"/>
                </a:solidFill>
                <a:latin typeface="Trebuchet MS"/>
                <a:cs typeface="Gisha" panose="020B0502040204020203" pitchFamily="34" charset="-79"/>
              </a:rPr>
              <a:t>האילוץ </a:t>
            </a:r>
            <a:r>
              <a:rPr lang="en-US" sz="1600" b="1" dirty="0">
                <a:solidFill>
                  <a:prstClr val="black"/>
                </a:solidFill>
                <a:latin typeface="Trebuchet MS"/>
              </a:rPr>
              <a:t>new</a:t>
            </a:r>
            <a:r>
              <a:rPr lang="he-IL" sz="1600" b="1" dirty="0">
                <a:solidFill>
                  <a:prstClr val="black"/>
                </a:solidFill>
                <a:latin typeface="Trebuchet MS"/>
                <a:cs typeface="Gisha" panose="020B0502040204020203" pitchFamily="34" charset="-79"/>
              </a:rPr>
              <a:t> לא יכול להיות משולב עם </a:t>
            </a:r>
            <a:r>
              <a:rPr lang="en-US" sz="1600" b="1" dirty="0" err="1">
                <a:solidFill>
                  <a:prstClr val="black"/>
                </a:solidFill>
                <a:latin typeface="Trebuchet MS"/>
              </a:rPr>
              <a:t>struct</a:t>
            </a:r>
            <a:endParaRPr lang="en-US" sz="1600" b="1" dirty="0">
              <a:solidFill>
                <a:prstClr val="black"/>
              </a:solidFill>
              <a:latin typeface="Trebuchet MS"/>
            </a:endParaRPr>
          </a:p>
          <a:p>
            <a:pPr algn="ctr"/>
            <a:endParaRPr lang="he-IL" sz="1600" b="1" dirty="0">
              <a:solidFill>
                <a:prstClr val="black"/>
              </a:solidFill>
              <a:latin typeface="Trebuchet MS"/>
              <a:cs typeface="Gisha" panose="020B0502040204020203" pitchFamily="34" charset="-79"/>
            </a:endParaRPr>
          </a:p>
        </p:txBody>
      </p:sp>
      <p:sp>
        <p:nvSpPr>
          <p:cNvPr id="11" name="חץ שמאלה 5"/>
          <p:cNvSpPr/>
          <p:nvPr/>
        </p:nvSpPr>
        <p:spPr>
          <a:xfrm>
            <a:off x="7248128" y="4345302"/>
            <a:ext cx="3312368" cy="1440160"/>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b="1" dirty="0">
                <a:solidFill>
                  <a:prstClr val="black"/>
                </a:solidFill>
                <a:latin typeface="Trebuchet MS"/>
                <a:cs typeface="Gisha" panose="020B0502040204020203" pitchFamily="34" charset="-79"/>
              </a:rPr>
              <a:t>האילוץ </a:t>
            </a:r>
            <a:r>
              <a:rPr lang="en-US" sz="1600" b="1" dirty="0">
                <a:solidFill>
                  <a:prstClr val="black"/>
                </a:solidFill>
                <a:latin typeface="Trebuchet MS"/>
              </a:rPr>
              <a:t>new</a:t>
            </a:r>
            <a:r>
              <a:rPr lang="he-IL" sz="1600" b="1" dirty="0">
                <a:solidFill>
                  <a:prstClr val="black"/>
                </a:solidFill>
                <a:latin typeface="Trebuchet MS"/>
                <a:cs typeface="Gisha" panose="020B0502040204020203" pitchFamily="34" charset="-79"/>
              </a:rPr>
              <a:t> חייב להופיע אחרון ברשימת האילוצים</a:t>
            </a:r>
            <a:endParaRPr lang="en-US" sz="1600" b="1" dirty="0">
              <a:solidFill>
                <a:prstClr val="black"/>
              </a:solidFill>
              <a:latin typeface="Trebuchet MS"/>
            </a:endParaRPr>
          </a:p>
          <a:p>
            <a:pPr algn="ctr"/>
            <a:endParaRPr lang="he-IL" sz="1600" b="1"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59486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44624"/>
            <a:ext cx="7239000" cy="698336"/>
          </a:xfrm>
        </p:spPr>
        <p:txBody>
          <a:bodyPr/>
          <a:lstStyle/>
          <a:p>
            <a:pPr algn="ctr"/>
            <a:r>
              <a:rPr lang="he-IL" dirty="0"/>
              <a:t>טבלת האילוצים האפשריים</a:t>
            </a:r>
          </a:p>
        </p:txBody>
      </p:sp>
      <p:graphicFrame>
        <p:nvGraphicFramePr>
          <p:cNvPr id="4" name="Table 4"/>
          <p:cNvGraphicFramePr>
            <a:graphicFrameLocks noGrp="1"/>
          </p:cNvGraphicFramePr>
          <p:nvPr/>
        </p:nvGraphicFramePr>
        <p:xfrm>
          <a:off x="1830624" y="1988840"/>
          <a:ext cx="7560840" cy="4407732"/>
        </p:xfrm>
        <a:graphic>
          <a:graphicData uri="http://schemas.openxmlformats.org/drawingml/2006/table">
            <a:tbl>
              <a:tblPr/>
              <a:tblGrid>
                <a:gridCol w="2664296">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tblGrid>
              <a:tr h="402344">
                <a:tc>
                  <a:txBody>
                    <a:bodyPr/>
                    <a:lstStyle/>
                    <a:p>
                      <a:pPr algn="r"/>
                      <a:r>
                        <a:rPr lang="he-IL" sz="1600" b="1" dirty="0">
                          <a:solidFill>
                            <a:srgbClr val="2A2A2A"/>
                          </a:solidFill>
                          <a:effectLst/>
                        </a:rPr>
                        <a:t>יש לכתוב:</a:t>
                      </a:r>
                      <a:endParaRPr lang="en-US" sz="1600" b="1" dirty="0">
                        <a:solidFill>
                          <a:srgbClr val="2A2A2A"/>
                        </a:solidFill>
                        <a:effectLst/>
                      </a:endParaRPr>
                    </a:p>
                  </a:txBody>
                  <a:tcPr marL="39017" marR="39017" marT="48772" marB="4877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r"/>
                      <a:r>
                        <a:rPr lang="he-IL" sz="1600" b="1" dirty="0">
                          <a:solidFill>
                            <a:srgbClr val="2A2A2A"/>
                          </a:solidFill>
                          <a:effectLst/>
                        </a:rPr>
                        <a:t>כדי שהטיפוס שיוגדר בהמשך יהיה:</a:t>
                      </a:r>
                      <a:endParaRPr lang="en-US" sz="1600" b="1" dirty="0">
                        <a:solidFill>
                          <a:srgbClr val="2A2A2A"/>
                        </a:solidFill>
                        <a:effectLst/>
                      </a:endParaRPr>
                    </a:p>
                  </a:txBody>
                  <a:tcPr marL="39017" marR="39017" marT="48772" marB="4877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0000"/>
                  </a:ext>
                </a:extLst>
              </a:tr>
              <a:tr h="707144">
                <a:tc>
                  <a:txBody>
                    <a:bodyPr/>
                    <a:lstStyle/>
                    <a:p>
                      <a:pPr algn="l" rtl="0" fontAlgn="t"/>
                      <a:r>
                        <a:rPr lang="en-US" sz="1600" b="1" dirty="0">
                          <a:solidFill>
                            <a:schemeClr val="tx1"/>
                          </a:solidFill>
                          <a:effectLst/>
                        </a:rPr>
                        <a:t>where T : struct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המחלקה</a:t>
                      </a:r>
                      <a:r>
                        <a:rPr lang="he-IL" sz="1600" b="0" baseline="0" dirty="0">
                          <a:solidFill>
                            <a:schemeClr val="tx1"/>
                          </a:solidFill>
                          <a:effectLst/>
                        </a:rPr>
                        <a:t> </a:t>
                      </a:r>
                      <a:r>
                        <a:rPr lang="en-US" sz="1600" b="0" baseline="0" dirty="0">
                          <a:solidFill>
                            <a:schemeClr val="tx1"/>
                          </a:solidFill>
                          <a:effectLst/>
                        </a:rPr>
                        <a:t>T</a:t>
                      </a:r>
                      <a:r>
                        <a:rPr lang="he-IL" sz="1600" b="0" baseline="0" dirty="0">
                          <a:solidFill>
                            <a:schemeClr val="tx1"/>
                          </a:solidFill>
                          <a:effectLst/>
                        </a:rPr>
                        <a:t> חייב</a:t>
                      </a:r>
                      <a:r>
                        <a:rPr lang="en-US" sz="1600" b="0" baseline="0" dirty="0">
                          <a:solidFill>
                            <a:schemeClr val="tx1"/>
                          </a:solidFill>
                          <a:effectLst/>
                        </a:rPr>
                        <a:t>,</a:t>
                      </a:r>
                      <a:r>
                        <a:rPr lang="he-IL" sz="1600" b="0" baseline="0" dirty="0">
                          <a:solidFill>
                            <a:schemeClr val="tx1"/>
                          </a:solidFill>
                          <a:effectLst/>
                        </a:rPr>
                        <a:t> להיות מ</a:t>
                      </a:r>
                      <a:r>
                        <a:rPr lang="he-IL" sz="1600" b="0" dirty="0">
                          <a:solidFill>
                            <a:schemeClr val="tx1"/>
                          </a:solidFill>
                          <a:effectLst/>
                        </a:rPr>
                        <a:t>טיפוס ערך </a:t>
                      </a:r>
                      <a:r>
                        <a:rPr lang="en-US" sz="1600" b="0" dirty="0" err="1">
                          <a:solidFill>
                            <a:schemeClr val="tx1"/>
                          </a:solidFill>
                          <a:effectLst/>
                        </a:rPr>
                        <a:t>ValueType</a:t>
                      </a:r>
                      <a:r>
                        <a:rPr lang="he-IL" sz="1600" b="0" dirty="0">
                          <a:solidFill>
                            <a:schemeClr val="tx1"/>
                          </a:solidFill>
                          <a:effectLst/>
                        </a:rPr>
                        <a:t> </a:t>
                      </a:r>
                    </a:p>
                    <a:p>
                      <a:pPr algn="r" rtl="1" fontAlgn="t"/>
                      <a:r>
                        <a:rPr lang="he-IL" sz="1600" b="0" dirty="0">
                          <a:solidFill>
                            <a:schemeClr val="tx1"/>
                          </a:solidFill>
                          <a:effectLst/>
                        </a:rPr>
                        <a:t>אילוץ</a:t>
                      </a:r>
                      <a:r>
                        <a:rPr lang="he-IL" sz="1600" b="0" baseline="0" dirty="0">
                          <a:solidFill>
                            <a:schemeClr val="tx1"/>
                          </a:solidFill>
                          <a:effectLst/>
                        </a:rPr>
                        <a:t> זה לא יצטרף לאילוצי </a:t>
                      </a:r>
                      <a:r>
                        <a:rPr lang="en-US" sz="1600" b="0" baseline="0" dirty="0">
                          <a:solidFill>
                            <a:schemeClr val="tx1"/>
                          </a:solidFill>
                          <a:effectLst/>
                        </a:rPr>
                        <a:t>class</a:t>
                      </a:r>
                      <a:r>
                        <a:rPr lang="he-IL" sz="1600" b="0" baseline="0" dirty="0">
                          <a:solidFill>
                            <a:schemeClr val="tx1"/>
                          </a:solidFill>
                          <a:effectLst/>
                        </a:rPr>
                        <a:t>, </a:t>
                      </a:r>
                      <a:r>
                        <a:rPr lang="en-US" sz="1600" b="0" baseline="0" dirty="0">
                          <a:solidFill>
                            <a:schemeClr val="tx1"/>
                          </a:solidFill>
                          <a:effectLst/>
                        </a:rPr>
                        <a:t>new()</a:t>
                      </a:r>
                      <a:endParaRPr lang="en-US" sz="1600" b="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456104">
                <a:tc>
                  <a:txBody>
                    <a:bodyPr/>
                    <a:lstStyle/>
                    <a:p>
                      <a:pPr algn="l" rtl="0" fontAlgn="t"/>
                      <a:r>
                        <a:rPr lang="en-US" sz="1600" b="1" dirty="0">
                          <a:solidFill>
                            <a:schemeClr val="tx1"/>
                          </a:solidFill>
                          <a:effectLst/>
                        </a:rPr>
                        <a:t>where T : class</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המחלקה</a:t>
                      </a:r>
                      <a:r>
                        <a:rPr lang="he-IL" sz="1600" b="0" baseline="0" dirty="0">
                          <a:solidFill>
                            <a:schemeClr val="tx1"/>
                          </a:solidFill>
                          <a:effectLst/>
                        </a:rPr>
                        <a:t> </a:t>
                      </a:r>
                      <a:r>
                        <a:rPr lang="en-US" sz="1600" b="0" baseline="0" dirty="0">
                          <a:solidFill>
                            <a:schemeClr val="tx1"/>
                          </a:solidFill>
                          <a:effectLst/>
                        </a:rPr>
                        <a:t>T</a:t>
                      </a:r>
                      <a:r>
                        <a:rPr lang="he-IL" sz="1600" b="0" baseline="0" dirty="0">
                          <a:solidFill>
                            <a:schemeClr val="tx1"/>
                          </a:solidFill>
                          <a:effectLst/>
                        </a:rPr>
                        <a:t> חייב</a:t>
                      </a:r>
                      <a:r>
                        <a:rPr lang="en-US" sz="1600" b="0" baseline="0" dirty="0">
                          <a:solidFill>
                            <a:schemeClr val="tx1"/>
                          </a:solidFill>
                          <a:effectLst/>
                        </a:rPr>
                        <a:t>,</a:t>
                      </a:r>
                      <a:r>
                        <a:rPr lang="he-IL" sz="1600" b="0" baseline="0" dirty="0">
                          <a:solidFill>
                            <a:schemeClr val="tx1"/>
                          </a:solidFill>
                          <a:effectLst/>
                        </a:rPr>
                        <a:t> להיות מ</a:t>
                      </a:r>
                      <a:r>
                        <a:rPr lang="he-IL" sz="1600" b="0" dirty="0">
                          <a:solidFill>
                            <a:schemeClr val="tx1"/>
                          </a:solidFill>
                          <a:effectLst/>
                        </a:rPr>
                        <a:t>טיפוס</a:t>
                      </a:r>
                      <a:r>
                        <a:rPr lang="he-IL" sz="1600" b="0" dirty="0">
                          <a:solidFill>
                            <a:schemeClr val="tx1"/>
                          </a:solidFill>
                          <a:effectLst/>
                          <a:cs typeface="+mn-cs"/>
                        </a:rPr>
                        <a:t> הפניה </a:t>
                      </a:r>
                      <a:r>
                        <a:rPr lang="en-US" sz="1600" b="0" dirty="0" err="1">
                          <a:solidFill>
                            <a:schemeClr val="tx1"/>
                          </a:solidFill>
                          <a:effectLst/>
                          <a:cs typeface="+mn-cs"/>
                        </a:rPr>
                        <a:t>ReferanceType</a:t>
                      </a:r>
                      <a:endParaRPr lang="en-US" sz="1600" b="0" dirty="0">
                        <a:solidFill>
                          <a:schemeClr val="tx1"/>
                        </a:solidFill>
                        <a:effectLst/>
                        <a:cs typeface="+mn-cs"/>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738664">
                <a:tc>
                  <a:txBody>
                    <a:bodyPr/>
                    <a:lstStyle/>
                    <a:p>
                      <a:pPr algn="l" rtl="0" fontAlgn="t"/>
                      <a:r>
                        <a:rPr lang="en-US" sz="1600" b="1" dirty="0">
                          <a:solidFill>
                            <a:schemeClr val="tx1"/>
                          </a:solidFill>
                          <a:effectLst/>
                        </a:rPr>
                        <a:t>where T : new()</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למחלקה </a:t>
                      </a:r>
                      <a:r>
                        <a:rPr lang="en-US" sz="1600" b="0" dirty="0">
                          <a:solidFill>
                            <a:schemeClr val="tx1"/>
                          </a:solidFill>
                          <a:effectLst/>
                        </a:rPr>
                        <a:t>T</a:t>
                      </a:r>
                      <a:r>
                        <a:rPr lang="he-IL" sz="1600" b="0" dirty="0">
                          <a:solidFill>
                            <a:schemeClr val="tx1"/>
                          </a:solidFill>
                          <a:effectLst/>
                        </a:rPr>
                        <a:t> יש בנאי ברירת מחדל ציבורי וריק.</a:t>
                      </a:r>
                    </a:p>
                    <a:p>
                      <a:pPr algn="r" rtl="1" fontAlgn="t"/>
                      <a:r>
                        <a:rPr lang="he-IL" sz="1600" b="1" dirty="0">
                          <a:solidFill>
                            <a:schemeClr val="tx1"/>
                          </a:solidFill>
                          <a:effectLst/>
                        </a:rPr>
                        <a:t> </a:t>
                      </a:r>
                      <a:r>
                        <a:rPr lang="he-IL" sz="1600" b="1" u="sng" dirty="0">
                          <a:solidFill>
                            <a:schemeClr val="tx1"/>
                          </a:solidFill>
                          <a:effectLst/>
                        </a:rPr>
                        <a:t>ברשימה</a:t>
                      </a:r>
                      <a:r>
                        <a:rPr lang="he-IL" sz="1600" b="1" u="sng" baseline="0" dirty="0">
                          <a:solidFill>
                            <a:schemeClr val="tx1"/>
                          </a:solidFill>
                          <a:effectLst/>
                        </a:rPr>
                        <a:t> של אילוצים, אילוץ זה חייב להופיע אחרון</a:t>
                      </a:r>
                      <a:endParaRPr lang="en-US" sz="1600" b="1" u="sng"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500224">
                <a:tc>
                  <a:txBody>
                    <a:bodyPr/>
                    <a:lstStyle/>
                    <a:p>
                      <a:pPr algn="l" rtl="0" fontAlgn="t"/>
                      <a:r>
                        <a:rPr lang="en-US" sz="1600" b="1" dirty="0">
                          <a:solidFill>
                            <a:schemeClr val="tx1"/>
                          </a:solidFill>
                          <a:effectLst/>
                        </a:rPr>
                        <a:t>where T : &lt;</a:t>
                      </a:r>
                      <a:r>
                        <a:rPr lang="en-US" sz="1600" b="1" i="1" dirty="0">
                          <a:solidFill>
                            <a:schemeClr val="tx1"/>
                          </a:solidFill>
                          <a:effectLst/>
                        </a:rPr>
                        <a:t>base-class</a:t>
                      </a:r>
                      <a:r>
                        <a:rPr lang="en-US" sz="1600" b="1" dirty="0">
                          <a:solidFill>
                            <a:schemeClr val="tx1"/>
                          </a:solidFill>
                          <a:effectLst/>
                        </a:rPr>
                        <a:t>&gt;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המחלקה </a:t>
                      </a:r>
                      <a:r>
                        <a:rPr lang="en-US" sz="1600" b="0" dirty="0">
                          <a:solidFill>
                            <a:schemeClr val="tx1"/>
                          </a:solidFill>
                          <a:effectLst/>
                        </a:rPr>
                        <a:t>T</a:t>
                      </a:r>
                      <a:r>
                        <a:rPr lang="he-IL" sz="1600" b="0" dirty="0">
                          <a:solidFill>
                            <a:schemeClr val="tx1"/>
                          </a:solidFill>
                          <a:effectLst/>
                        </a:rPr>
                        <a:t> יורשת מהמחלקה </a:t>
                      </a:r>
                      <a:r>
                        <a:rPr lang="en-US" sz="1600" b="0" dirty="0">
                          <a:solidFill>
                            <a:schemeClr val="tx1"/>
                          </a:solidFill>
                          <a:effectLst/>
                        </a:rPr>
                        <a:t>&lt;base-class&gt;</a:t>
                      </a:r>
                      <a:r>
                        <a:rPr lang="he-IL" sz="1600" b="0" dirty="0">
                          <a:solidFill>
                            <a:schemeClr val="tx1"/>
                          </a:solidFill>
                          <a:effectLst/>
                        </a:rPr>
                        <a:t> או מיורשים שלה. או שהיא עצמה מטיפוס </a:t>
                      </a:r>
                      <a:r>
                        <a:rPr lang="en-US" sz="1600" b="0" dirty="0">
                          <a:solidFill>
                            <a:schemeClr val="tx1"/>
                          </a:solidFill>
                          <a:effectLst/>
                        </a:rPr>
                        <a:t>&lt;base-class&gt;</a:t>
                      </a:r>
                      <a:r>
                        <a:rPr lang="he-IL" sz="1600" b="0" dirty="0">
                          <a:solidFill>
                            <a:schemeClr val="tx1"/>
                          </a:solidFill>
                          <a:effectLst/>
                        </a:rPr>
                        <a:t> </a:t>
                      </a:r>
                      <a:endParaRPr lang="en-US" sz="1600" b="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r h="933028">
                <a:tc>
                  <a:txBody>
                    <a:bodyPr/>
                    <a:lstStyle/>
                    <a:p>
                      <a:pPr algn="l" rtl="0" fontAlgn="t"/>
                      <a:r>
                        <a:rPr lang="en-US" sz="1600" b="1" dirty="0">
                          <a:solidFill>
                            <a:schemeClr val="tx1"/>
                          </a:solidFill>
                          <a:effectLst/>
                        </a:rPr>
                        <a:t>where T : &lt;</a:t>
                      </a:r>
                      <a:r>
                        <a:rPr lang="en-US" sz="1600" b="1" i="1" dirty="0">
                          <a:solidFill>
                            <a:schemeClr val="tx1"/>
                          </a:solidFill>
                          <a:effectLst/>
                        </a:rPr>
                        <a:t>interface</a:t>
                      </a:r>
                      <a:r>
                        <a:rPr lang="en-US" sz="1600" b="1" dirty="0">
                          <a:solidFill>
                            <a:schemeClr val="tx1"/>
                          </a:solidFill>
                          <a:effectLst/>
                        </a:rPr>
                        <a:t>&gt;</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המחלקה </a:t>
                      </a:r>
                      <a:r>
                        <a:rPr lang="en-US" sz="1600" b="0" dirty="0">
                          <a:solidFill>
                            <a:schemeClr val="tx1"/>
                          </a:solidFill>
                          <a:effectLst/>
                        </a:rPr>
                        <a:t>T</a:t>
                      </a:r>
                      <a:r>
                        <a:rPr lang="he-IL" sz="1600" b="0" dirty="0">
                          <a:solidFill>
                            <a:schemeClr val="tx1"/>
                          </a:solidFill>
                          <a:effectLst/>
                        </a:rPr>
                        <a:t> יורשת מהממשק </a:t>
                      </a:r>
                      <a:r>
                        <a:rPr lang="en-US" sz="1600" b="0" dirty="0">
                          <a:solidFill>
                            <a:schemeClr val="tx1"/>
                          </a:solidFill>
                          <a:effectLst/>
                        </a:rPr>
                        <a:t>&lt;interface&gt;</a:t>
                      </a:r>
                      <a:r>
                        <a:rPr lang="he-IL" sz="1600" b="0" dirty="0">
                          <a:solidFill>
                            <a:schemeClr val="tx1"/>
                          </a:solidFill>
                          <a:effectLst/>
                        </a:rPr>
                        <a:t> או מיורשיו.</a:t>
                      </a:r>
                      <a:r>
                        <a:rPr lang="he-IL" sz="1600" b="0" baseline="0" dirty="0">
                          <a:solidFill>
                            <a:schemeClr val="tx1"/>
                          </a:solidFill>
                          <a:effectLst/>
                        </a:rPr>
                        <a:t> ניתן להגדיר כמה אילוצי ממשק, ממשק האילוץ יכול להיות גנרי בעצמו.</a:t>
                      </a:r>
                      <a:endParaRPr lang="en-US" sz="1600" b="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5"/>
                  </a:ext>
                </a:extLst>
              </a:tr>
              <a:tr h="432048">
                <a:tc>
                  <a:txBody>
                    <a:bodyPr/>
                    <a:lstStyle/>
                    <a:p>
                      <a:pPr algn="l" rtl="0" fontAlgn="t"/>
                      <a:r>
                        <a:rPr lang="en-US" sz="1600" b="1" dirty="0">
                          <a:solidFill>
                            <a:schemeClr val="tx1"/>
                          </a:solidFill>
                          <a:effectLst/>
                        </a:rPr>
                        <a:t>where T : U</a:t>
                      </a: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r" rtl="1" fontAlgn="t"/>
                      <a:r>
                        <a:rPr lang="he-IL" sz="1600" b="0" dirty="0">
                          <a:solidFill>
                            <a:schemeClr val="tx1"/>
                          </a:solidFill>
                          <a:effectLst/>
                        </a:rPr>
                        <a:t>המחלקה </a:t>
                      </a:r>
                      <a:r>
                        <a:rPr lang="en-US" sz="1600" b="0" dirty="0">
                          <a:solidFill>
                            <a:schemeClr val="tx1"/>
                          </a:solidFill>
                          <a:effectLst/>
                        </a:rPr>
                        <a:t>T</a:t>
                      </a:r>
                      <a:r>
                        <a:rPr lang="he-IL" sz="1600" b="0" dirty="0">
                          <a:solidFill>
                            <a:schemeClr val="tx1"/>
                          </a:solidFill>
                          <a:effectLst/>
                        </a:rPr>
                        <a:t> יורשת מטיפוס </a:t>
                      </a:r>
                      <a:r>
                        <a:rPr lang="en-US" sz="1600" b="0" dirty="0">
                          <a:solidFill>
                            <a:schemeClr val="tx1"/>
                          </a:solidFill>
                          <a:effectLst/>
                        </a:rPr>
                        <a:t>U</a:t>
                      </a:r>
                      <a:r>
                        <a:rPr lang="he-IL" sz="1600" b="0" dirty="0">
                          <a:solidFill>
                            <a:schemeClr val="tx1"/>
                          </a:solidFill>
                          <a:effectLst/>
                        </a:rPr>
                        <a:t> או מיורשים ממנו. או שהיא עצמה מטיפוס </a:t>
                      </a:r>
                      <a:r>
                        <a:rPr lang="en-US" sz="1600" b="0" dirty="0">
                          <a:solidFill>
                            <a:schemeClr val="tx1"/>
                          </a:solidFill>
                          <a:effectLst/>
                        </a:rPr>
                        <a:t>U</a:t>
                      </a:r>
                      <a:r>
                        <a:rPr lang="he-IL" sz="1600" b="0" dirty="0">
                          <a:solidFill>
                            <a:schemeClr val="tx1"/>
                          </a:solidFill>
                          <a:effectLst/>
                        </a:rPr>
                        <a:t>.</a:t>
                      </a:r>
                      <a:endParaRPr lang="en-US" sz="1600" b="0" dirty="0">
                        <a:solidFill>
                          <a:schemeClr val="tx1"/>
                        </a:solidFill>
                        <a:effectLst/>
                      </a:endParaRPr>
                    </a:p>
                  </a:txBody>
                  <a:tcPr marL="39017" marR="39017" marT="48772" marB="4877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295</a:t>
            </a:fld>
            <a:endParaRPr lang="he-IL">
              <a:solidFill>
                <a:srgbClr val="B13F9A"/>
              </a:solidFill>
              <a:latin typeface="Trebuchet MS"/>
              <a:cs typeface="Gisha" panose="020B0502040204020203" pitchFamily="34" charset="-79"/>
            </a:endParaRPr>
          </a:p>
        </p:txBody>
      </p:sp>
      <p:sp>
        <p:nvSpPr>
          <p:cNvPr id="6" name="TextBox 5"/>
          <p:cNvSpPr txBox="1"/>
          <p:nvPr/>
        </p:nvSpPr>
        <p:spPr>
          <a:xfrm>
            <a:off x="1830624" y="809407"/>
            <a:ext cx="7560840" cy="1077218"/>
          </a:xfrm>
          <a:prstGeom prst="rect">
            <a:avLst/>
          </a:prstGeom>
          <a:noFill/>
        </p:spPr>
        <p:txBody>
          <a:bodyPr wrap="square" rtlCol="1">
            <a:spAutoFit/>
          </a:bodyPr>
          <a:lstStyle/>
          <a:p>
            <a:pPr marL="274320" indent="-274320">
              <a:spcBef>
                <a:spcPts val="600"/>
              </a:spcBef>
              <a:buClr>
                <a:srgbClr val="B13F9A"/>
              </a:buClr>
              <a:buSzPct val="73000"/>
              <a:buFont typeface="Wingdings 2"/>
              <a:buChar char=""/>
            </a:pPr>
            <a:r>
              <a:rPr lang="he-IL" dirty="0">
                <a:solidFill>
                  <a:prstClr val="black"/>
                </a:solidFill>
                <a:latin typeface="Trebuchet MS"/>
                <a:cs typeface="Gisha" panose="020B0502040204020203" pitchFamily="34" charset="-79"/>
              </a:rPr>
              <a:t>ניתן לשלב כמה אילוצים, בתנאי שאין סתירה ביניהם. ויש משמעות לסדר.</a:t>
            </a:r>
          </a:p>
          <a:p>
            <a:pPr marL="274320" indent="-274320">
              <a:spcBef>
                <a:spcPts val="600"/>
              </a:spcBef>
              <a:buClr>
                <a:srgbClr val="B13F9A"/>
              </a:buClr>
              <a:buSzPct val="73000"/>
              <a:buFont typeface="Wingdings 2"/>
              <a:buChar char=""/>
            </a:pPr>
            <a:r>
              <a:rPr lang="he-IL" dirty="0">
                <a:solidFill>
                  <a:prstClr val="black"/>
                </a:solidFill>
                <a:latin typeface="Trebuchet MS"/>
                <a:cs typeface="Gisha" panose="020B0502040204020203" pitchFamily="34" charset="-79"/>
              </a:rPr>
              <a:t>באותו אופן, ניתן להגדיר אילוצים על </a:t>
            </a:r>
            <a:r>
              <a:rPr lang="he-IL" b="1" dirty="0">
                <a:solidFill>
                  <a:prstClr val="black"/>
                </a:solidFill>
                <a:latin typeface="Trebuchet MS"/>
                <a:cs typeface="Gisha" panose="020B0502040204020203" pitchFamily="34" charset="-79"/>
              </a:rPr>
              <a:t>מתודה</a:t>
            </a:r>
            <a:r>
              <a:rPr lang="he-IL" dirty="0">
                <a:solidFill>
                  <a:prstClr val="black"/>
                </a:solidFill>
                <a:latin typeface="Trebuchet MS"/>
                <a:cs typeface="Gisha" panose="020B0502040204020203" pitchFamily="34" charset="-79"/>
              </a:rPr>
              <a:t> גנרית</a:t>
            </a:r>
          </a:p>
          <a:p>
            <a:pPr marL="274320" indent="-274320">
              <a:spcBef>
                <a:spcPts val="600"/>
              </a:spcBef>
              <a:buClr>
                <a:srgbClr val="B13F9A"/>
              </a:buClr>
              <a:buSzPct val="73000"/>
              <a:buFont typeface="Wingdings 2"/>
              <a:buChar char=""/>
            </a:pPr>
            <a:r>
              <a:rPr lang="he-IL" dirty="0">
                <a:solidFill>
                  <a:prstClr val="black"/>
                </a:solidFill>
                <a:latin typeface="Trebuchet MS"/>
                <a:cs typeface="Gisha" panose="020B0502040204020203" pitchFamily="34" charset="-79"/>
              </a:rPr>
              <a:t>יש לעבור על דוגמא </a:t>
            </a:r>
            <a:r>
              <a:rPr lang="en-US" dirty="0">
                <a:solidFill>
                  <a:prstClr val="black"/>
                </a:solidFill>
                <a:latin typeface="Trebuchet MS"/>
              </a:rPr>
              <a:t>Ex6</a:t>
            </a:r>
            <a:r>
              <a:rPr lang="he-IL" dirty="0">
                <a:solidFill>
                  <a:prstClr val="black"/>
                </a:solidFill>
                <a:latin typeface="Trebuchet MS"/>
                <a:cs typeface="Gisha" panose="020B0502040204020203" pitchFamily="34" charset="-79"/>
              </a:rPr>
              <a:t> ב </a:t>
            </a:r>
            <a:r>
              <a:rPr lang="en-US" dirty="0">
                <a:solidFill>
                  <a:prstClr val="black"/>
                </a:solidFill>
                <a:latin typeface="Trebuchet MS"/>
              </a:rPr>
              <a:t>Generic solution</a:t>
            </a:r>
            <a:r>
              <a:rPr lang="he-IL" dirty="0">
                <a:solidFill>
                  <a:prstClr val="black"/>
                </a:solidFill>
                <a:latin typeface="Trebuchet MS"/>
                <a:cs typeface="Gisha" panose="020B0502040204020203" pitchFamily="34" charset="-79"/>
              </a:rPr>
              <a:t> הנמצא במודל </a:t>
            </a:r>
            <a:endParaRPr lang="en-US" dirty="0">
              <a:solidFill>
                <a:prstClr val="black"/>
              </a:solidFill>
              <a:latin typeface="Trebuchet MS"/>
            </a:endParaRPr>
          </a:p>
        </p:txBody>
      </p:sp>
    </p:spTree>
    <p:extLst>
      <p:ext uri="{BB962C8B-B14F-4D97-AF65-F5344CB8AC3E}">
        <p14:creationId xmlns:p14="http://schemas.microsoft.com/office/powerpoint/2010/main" val="26434651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698336"/>
          </a:xfrm>
        </p:spPr>
        <p:txBody>
          <a:bodyPr/>
          <a:lstStyle/>
          <a:p>
            <a:pPr algn="ctr"/>
            <a:r>
              <a:rPr lang="he-IL" dirty="0"/>
              <a:t>מועד א, תשע"ז, 7 נק'</a:t>
            </a:r>
          </a:p>
        </p:txBody>
      </p:sp>
      <p:sp>
        <p:nvSpPr>
          <p:cNvPr id="3" name="מציין מיקום תוכן 2"/>
          <p:cNvSpPr>
            <a:spLocks noGrp="1"/>
          </p:cNvSpPr>
          <p:nvPr>
            <p:ph idx="1"/>
          </p:nvPr>
        </p:nvSpPr>
        <p:spPr>
          <a:xfrm>
            <a:off x="1991544" y="1124744"/>
            <a:ext cx="7239000" cy="5544616"/>
          </a:xfrm>
        </p:spPr>
        <p:txBody>
          <a:bodyPr>
            <a:noAutofit/>
          </a:bodyPr>
          <a:lstStyle/>
          <a:p>
            <a:pPr marL="0" indent="0">
              <a:buNone/>
            </a:pPr>
            <a:r>
              <a:rPr lang="he-IL" sz="1600" dirty="0"/>
              <a:t>לפנייך  מימוש של המחלקה </a:t>
            </a:r>
            <a:r>
              <a:rPr lang="en-US" sz="1600" dirty="0" err="1"/>
              <a:t>MyClass</a:t>
            </a:r>
            <a:r>
              <a:rPr lang="en-US" sz="1600" dirty="0"/>
              <a:t> </a:t>
            </a:r>
            <a:r>
              <a:rPr lang="he-IL" sz="1600" dirty="0"/>
              <a:t>:</a:t>
            </a:r>
          </a:p>
          <a:p>
            <a:pPr marL="0" indent="0" algn="l" rtl="0">
              <a:buNone/>
            </a:pPr>
            <a:r>
              <a:rPr lang="en-US" sz="1600" dirty="0"/>
              <a:t>class </a:t>
            </a:r>
            <a:r>
              <a:rPr lang="en-US" sz="1600" dirty="0" err="1"/>
              <a:t>MyClass</a:t>
            </a:r>
            <a:r>
              <a:rPr lang="en-US" sz="1600" dirty="0"/>
              <a:t>&lt;U1,U2&gt;    {</a:t>
            </a:r>
          </a:p>
          <a:p>
            <a:pPr marL="0" indent="0" algn="l" rtl="0">
              <a:buNone/>
            </a:pPr>
            <a:r>
              <a:rPr lang="en-US" sz="1600" dirty="0"/>
              <a:t>U1[] </a:t>
            </a:r>
            <a:r>
              <a:rPr lang="en-US" sz="1600" dirty="0" err="1"/>
              <a:t>arr</a:t>
            </a:r>
            <a:r>
              <a:rPr lang="en-US" sz="1600" dirty="0"/>
              <a:t>;</a:t>
            </a:r>
          </a:p>
          <a:p>
            <a:pPr marL="0" indent="0" algn="l" rtl="0">
              <a:buNone/>
            </a:pPr>
            <a:r>
              <a:rPr lang="en-US" sz="1600" dirty="0"/>
              <a:t>     public </a:t>
            </a:r>
            <a:r>
              <a:rPr lang="en-US" sz="1600" dirty="0" err="1"/>
              <a:t>MyClass</a:t>
            </a:r>
            <a:r>
              <a:rPr lang="en-US" sz="1600" dirty="0"/>
              <a:t>()      {  </a:t>
            </a:r>
            <a:r>
              <a:rPr lang="en-US" sz="1600" dirty="0" err="1"/>
              <a:t>this.arr</a:t>
            </a:r>
            <a:r>
              <a:rPr lang="en-US" sz="1600" dirty="0"/>
              <a:t> = new U1[] { new U2() };    }</a:t>
            </a:r>
          </a:p>
          <a:p>
            <a:pPr marL="0" indent="0" algn="l" rtl="0">
              <a:buNone/>
            </a:pPr>
            <a:r>
              <a:rPr lang="en-US" sz="1600" dirty="0"/>
              <a:t>}</a:t>
            </a:r>
          </a:p>
          <a:p>
            <a:pPr marL="0" indent="0">
              <a:buNone/>
            </a:pPr>
            <a:r>
              <a:rPr lang="he-IL" sz="1600" dirty="0"/>
              <a:t>מבין המשפטים הבאים, מהו המשפט </a:t>
            </a:r>
            <a:r>
              <a:rPr lang="he-IL" sz="1600" b="1" dirty="0"/>
              <a:t>הנכון ביותר</a:t>
            </a:r>
            <a:r>
              <a:rPr lang="he-IL" sz="1600" dirty="0"/>
              <a:t> לגבי מחלקה זו? </a:t>
            </a:r>
            <a:endParaRPr lang="en-US" sz="1600" dirty="0"/>
          </a:p>
          <a:p>
            <a:pPr lvl="0"/>
            <a:r>
              <a:rPr lang="he-IL" sz="1600" dirty="0"/>
              <a:t>על מנת שהקוד יעבור קומפילציה יש להגדיר במחלקה את האילוצים</a:t>
            </a:r>
            <a:br>
              <a:rPr lang="en-US" sz="1600" dirty="0"/>
            </a:br>
            <a:r>
              <a:rPr lang="he-IL" sz="1600" dirty="0"/>
              <a:t> </a:t>
            </a:r>
            <a:r>
              <a:rPr lang="en-US" sz="1600" dirty="0"/>
              <a:t>where U2 : U1 , new()</a:t>
            </a:r>
          </a:p>
          <a:p>
            <a:pPr lvl="0"/>
            <a:r>
              <a:rPr lang="he-IL" sz="1600" dirty="0"/>
              <a:t>על מנת שהקוד יעבור קומפילציה יש להגדיר במחלקה את האילוצים</a:t>
            </a:r>
            <a:br>
              <a:rPr lang="en-US" sz="1600" dirty="0"/>
            </a:br>
            <a:r>
              <a:rPr lang="he-IL" sz="1600" dirty="0"/>
              <a:t>  </a:t>
            </a:r>
            <a:r>
              <a:rPr lang="en-US" sz="1600" dirty="0"/>
              <a:t>where U1 : U2 , new()</a:t>
            </a:r>
            <a:br>
              <a:rPr lang="he-IL" sz="1600" dirty="0"/>
            </a:br>
            <a:r>
              <a:rPr lang="he-IL" sz="1600" dirty="0"/>
              <a:t>ועל מנת שהקוד בוודאי יעבור גם ריצה, רצוי להגדיר גם את האילוץ </a:t>
            </a:r>
            <a:br>
              <a:rPr lang="en-US" sz="1600" dirty="0"/>
            </a:br>
            <a:r>
              <a:rPr lang="he-IL" sz="1600" dirty="0"/>
              <a:t>  </a:t>
            </a:r>
            <a:r>
              <a:rPr lang="en-US" sz="1600" dirty="0"/>
              <a:t>where U1 : new()</a:t>
            </a:r>
          </a:p>
          <a:p>
            <a:pPr lvl="0"/>
            <a:r>
              <a:rPr lang="he-IL" sz="1600" dirty="0"/>
              <a:t>על מנת שהקוד יעבור קומפילציה יש להגדיר במחלקה את האילוץ     </a:t>
            </a:r>
            <a:r>
              <a:rPr lang="en-US" sz="1600" dirty="0"/>
              <a:t>where U2 : U1</a:t>
            </a:r>
            <a:br>
              <a:rPr lang="he-IL" sz="1600" dirty="0"/>
            </a:br>
            <a:r>
              <a:rPr lang="he-IL" sz="1600" dirty="0"/>
              <a:t>ועל מנת שהקוד בוודאי יעבור גם ריצה, רצוי להגדיר גם את האילוצים</a:t>
            </a:r>
            <a:br>
              <a:rPr lang="en-US" sz="1600" dirty="0"/>
            </a:br>
            <a:r>
              <a:rPr lang="he-IL" sz="1600" dirty="0"/>
              <a:t>   </a:t>
            </a:r>
            <a:r>
              <a:rPr lang="en-US" sz="1600" dirty="0"/>
              <a:t>where U2 : U1 , new()</a:t>
            </a:r>
          </a:p>
          <a:p>
            <a:r>
              <a:rPr lang="he-IL" sz="1600" dirty="0"/>
              <a:t>על מנת שהקוד יעבור קומפילציה יש להגדיר במחלקה את האילוצים</a:t>
            </a:r>
            <a:br>
              <a:rPr lang="en-US" sz="1600" dirty="0"/>
            </a:br>
            <a:r>
              <a:rPr lang="he-IL" sz="1600" dirty="0"/>
              <a:t>  </a:t>
            </a:r>
            <a:r>
              <a:rPr lang="en-US" sz="1600" dirty="0"/>
              <a:t>where U2 : U1 , new()  </a:t>
            </a:r>
            <a:r>
              <a:rPr lang="he-IL" sz="1600" dirty="0"/>
              <a:t>    וגם את האילוץ  </a:t>
            </a:r>
            <a:r>
              <a:rPr lang="en-US" sz="1600" dirty="0"/>
              <a:t>where U2 : </a:t>
            </a:r>
            <a:r>
              <a:rPr lang="en-US" sz="1600" dirty="0" err="1"/>
              <a:t>IEnumerable</a:t>
            </a:r>
            <a:br>
              <a:rPr lang="he-IL" sz="1600" dirty="0"/>
            </a:br>
            <a:endParaRPr lang="he-IL" sz="1600" dirty="0"/>
          </a:p>
        </p:txBody>
      </p:sp>
    </p:spTree>
    <p:extLst>
      <p:ext uri="{BB962C8B-B14F-4D97-AF65-F5344CB8AC3E}">
        <p14:creationId xmlns:p14="http://schemas.microsoft.com/office/powerpoint/2010/main" val="12151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6" end="6"/>
                                            </p:txEl>
                                          </p:spTgt>
                                        </p:tgtEl>
                                        <p:attrNameLst>
                                          <p:attrName>style.color</p:attrName>
                                        </p:attrNameLst>
                                      </p:cBhvr>
                                      <p:to>
                                        <a:schemeClr val="accent2"/>
                                      </p:to>
                                    </p:animClr>
                                    <p:animClr clrSpc="rgb" dir="cw">
                                      <p:cBhvr>
                                        <p:cTn id="7" dur="500" fill="hold"/>
                                        <p:tgtEl>
                                          <p:spTgt spid="3">
                                            <p:txEl>
                                              <p:pRg st="6" end="6"/>
                                            </p:txEl>
                                          </p:spTgt>
                                        </p:tgtEl>
                                        <p:attrNameLst>
                                          <p:attrName>fillcolor</p:attrName>
                                        </p:attrNameLst>
                                      </p:cBhvr>
                                      <p:to>
                                        <a:schemeClr val="accent2"/>
                                      </p:to>
                                    </p:animClr>
                                    <p:set>
                                      <p:cBhvr>
                                        <p:cTn id="8" dur="500" fill="hold"/>
                                        <p:tgtEl>
                                          <p:spTgt spid="3">
                                            <p:txEl>
                                              <p:pRg st="6" end="6"/>
                                            </p:txEl>
                                          </p:spTgt>
                                        </p:tgtEl>
                                        <p:attrNameLst>
                                          <p:attrName>fill.type</p:attrName>
                                        </p:attrNameLst>
                                      </p:cBhvr>
                                      <p:to>
                                        <p:strVal val="solid"/>
                                      </p:to>
                                    </p:set>
                                    <p:set>
                                      <p:cBhvr>
                                        <p:cTn id="9" dur="500" fill="hold"/>
                                        <p:tgtEl>
                                          <p:spTgt spid="3">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lstStyle/>
          <a:p>
            <a:pPr algn="ctr"/>
            <a:r>
              <a:rPr lang="he-IL" dirty="0"/>
              <a:t>מועד א, תשע"ז, 7 נק'</a:t>
            </a:r>
          </a:p>
        </p:txBody>
      </p:sp>
      <p:sp>
        <p:nvSpPr>
          <p:cNvPr id="3" name="מציין מיקום תוכן 2"/>
          <p:cNvSpPr>
            <a:spLocks noGrp="1"/>
          </p:cNvSpPr>
          <p:nvPr>
            <p:ph idx="1"/>
          </p:nvPr>
        </p:nvSpPr>
        <p:spPr>
          <a:xfrm>
            <a:off x="2207568" y="1124744"/>
            <a:ext cx="7239000" cy="4846320"/>
          </a:xfrm>
        </p:spPr>
        <p:txBody>
          <a:bodyPr>
            <a:normAutofit fontScale="92500" lnSpcReduction="20000"/>
          </a:bodyPr>
          <a:lstStyle/>
          <a:p>
            <a:pPr marL="0" indent="0">
              <a:buNone/>
            </a:pPr>
            <a:r>
              <a:rPr lang="he-IL" sz="1600" dirty="0"/>
              <a:t>לפניך קטע הקוד הבא</a:t>
            </a:r>
            <a:r>
              <a:rPr lang="en-US" sz="1600" dirty="0"/>
              <a:t> </a:t>
            </a:r>
            <a:r>
              <a:rPr lang="he-IL" sz="1600" dirty="0"/>
              <a:t>מה נכון מבין המשפטים הבאים:</a:t>
            </a:r>
            <a:endParaRPr lang="en-US" sz="1600" dirty="0"/>
          </a:p>
          <a:p>
            <a:pPr marL="0" indent="0" algn="l" rtl="0">
              <a:buNone/>
            </a:pPr>
            <a:r>
              <a:rPr lang="en-US" sz="1600" dirty="0"/>
              <a:t>public class </a:t>
            </a:r>
            <a:r>
              <a:rPr lang="en-US" sz="1600" dirty="0" err="1"/>
              <a:t>TestIndiaBix</a:t>
            </a:r>
            <a:r>
              <a:rPr lang="en-US" sz="1600" dirty="0"/>
              <a:t>  {</a:t>
            </a:r>
          </a:p>
          <a:p>
            <a:pPr marL="0" indent="0" algn="l" rtl="0">
              <a:buNone/>
            </a:pPr>
            <a:r>
              <a:rPr lang="en-US" sz="1600" dirty="0"/>
              <a:t>    public void </a:t>
            </a:r>
            <a:r>
              <a:rPr lang="en-US" sz="1600" dirty="0" err="1"/>
              <a:t>TestSub</a:t>
            </a:r>
            <a:r>
              <a:rPr lang="en-US" sz="1600" dirty="0"/>
              <a:t>&lt;M&gt;(M </a:t>
            </a:r>
            <a:r>
              <a:rPr lang="en-US" sz="1600" dirty="0" err="1"/>
              <a:t>arg</a:t>
            </a:r>
            <a:r>
              <a:rPr lang="en-US" sz="1600" dirty="0"/>
              <a:t>)      {  </a:t>
            </a:r>
            <a:r>
              <a:rPr lang="en-US" sz="1600" dirty="0" err="1"/>
              <a:t>Console.Write</a:t>
            </a:r>
            <a:r>
              <a:rPr lang="en-US" sz="1600" dirty="0"/>
              <a:t>(</a:t>
            </a:r>
            <a:r>
              <a:rPr lang="en-US" sz="1600" dirty="0" err="1"/>
              <a:t>arg</a:t>
            </a:r>
            <a:r>
              <a:rPr lang="en-US" sz="1600" dirty="0"/>
              <a:t>);    }</a:t>
            </a:r>
          </a:p>
          <a:p>
            <a:pPr marL="0" indent="0" algn="l" rtl="0">
              <a:buNone/>
            </a:pPr>
            <a:r>
              <a:rPr lang="en-US" sz="1600" dirty="0"/>
              <a:t>}</a:t>
            </a:r>
          </a:p>
          <a:p>
            <a:pPr marL="0" indent="0" algn="l" rtl="0">
              <a:buNone/>
            </a:pPr>
            <a:r>
              <a:rPr lang="en-US" sz="1600" dirty="0"/>
              <a:t> </a:t>
            </a:r>
          </a:p>
          <a:p>
            <a:pPr marL="0" indent="0" algn="l" rtl="0">
              <a:buNone/>
            </a:pPr>
            <a:r>
              <a:rPr lang="en-US" sz="1600" dirty="0"/>
              <a:t>class Program  {</a:t>
            </a:r>
          </a:p>
          <a:p>
            <a:pPr marL="0" indent="0" algn="l" rtl="0">
              <a:buNone/>
            </a:pPr>
            <a:r>
              <a:rPr lang="en-US" sz="1600" dirty="0"/>
              <a:t>    static void Main(string[] </a:t>
            </a:r>
            <a:r>
              <a:rPr lang="en-US" sz="1600" dirty="0" err="1"/>
              <a:t>args</a:t>
            </a:r>
            <a:r>
              <a:rPr lang="en-US" sz="1600" dirty="0"/>
              <a:t>)</a:t>
            </a:r>
            <a:endParaRPr lang="he-IL" sz="1600" dirty="0"/>
          </a:p>
          <a:p>
            <a:pPr marL="0" indent="0" algn="l" rtl="0">
              <a:buNone/>
            </a:pPr>
            <a:r>
              <a:rPr lang="en-US" sz="1600" dirty="0"/>
              <a:t>     {</a:t>
            </a:r>
          </a:p>
          <a:p>
            <a:pPr marL="0" indent="0" algn="l" rtl="0">
              <a:buNone/>
            </a:pPr>
            <a:r>
              <a:rPr lang="en-US" sz="1600" dirty="0"/>
              <a:t>         </a:t>
            </a:r>
            <a:r>
              <a:rPr lang="en-US" sz="1600" dirty="0" err="1"/>
              <a:t>TestIndiaBix</a:t>
            </a:r>
            <a:r>
              <a:rPr lang="en-US" sz="1600" dirty="0"/>
              <a:t> </a:t>
            </a:r>
            <a:r>
              <a:rPr lang="en-US" sz="1600" dirty="0" err="1"/>
              <a:t>bix</a:t>
            </a:r>
            <a:r>
              <a:rPr lang="en-US" sz="1600" dirty="0"/>
              <a:t> = new </a:t>
            </a:r>
            <a:r>
              <a:rPr lang="en-US" sz="1600" dirty="0" err="1"/>
              <a:t>TestIndiaBix</a:t>
            </a:r>
            <a:r>
              <a:rPr lang="en-US" sz="1600" dirty="0"/>
              <a:t>();</a:t>
            </a:r>
          </a:p>
          <a:p>
            <a:pPr marL="0" indent="0" algn="l" rtl="0">
              <a:buNone/>
            </a:pPr>
            <a:r>
              <a:rPr lang="en-US" sz="1600" dirty="0"/>
              <a:t>        </a:t>
            </a:r>
            <a:r>
              <a:rPr lang="en-US" sz="1600" dirty="0" err="1"/>
              <a:t>bix.TestSub</a:t>
            </a:r>
            <a:r>
              <a:rPr lang="en-US" sz="1600" dirty="0"/>
              <a:t>("</a:t>
            </a:r>
            <a:r>
              <a:rPr lang="en-US" sz="1600" dirty="0" err="1"/>
              <a:t>IndiaBIX</a:t>
            </a:r>
            <a:r>
              <a:rPr lang="en-US" sz="1600" dirty="0"/>
              <a:t> ");</a:t>
            </a:r>
          </a:p>
          <a:p>
            <a:pPr marL="0" indent="0" algn="l" rtl="0">
              <a:buNone/>
            </a:pPr>
            <a:r>
              <a:rPr lang="en-US" sz="1600" dirty="0"/>
              <a:t>        </a:t>
            </a:r>
            <a:r>
              <a:rPr lang="en-US" sz="1600" dirty="0" err="1"/>
              <a:t>bix.TestSub</a:t>
            </a:r>
            <a:r>
              <a:rPr lang="en-US" sz="1600" dirty="0"/>
              <a:t>(4.2f);         </a:t>
            </a:r>
            <a:endParaRPr lang="he-IL" sz="1600" dirty="0"/>
          </a:p>
          <a:p>
            <a:pPr marL="0" indent="0" algn="l" rtl="0">
              <a:buNone/>
            </a:pPr>
            <a:r>
              <a:rPr lang="he-IL" sz="1600" dirty="0"/>
              <a:t>     </a:t>
            </a:r>
            <a:r>
              <a:rPr lang="en-US" sz="1600" dirty="0"/>
              <a:t>}</a:t>
            </a:r>
          </a:p>
          <a:p>
            <a:pPr marL="0" indent="0" algn="l" rtl="0">
              <a:buNone/>
            </a:pPr>
            <a:r>
              <a:rPr lang="en-US" sz="1600" dirty="0"/>
              <a:t>}</a:t>
            </a:r>
          </a:p>
          <a:p>
            <a:pPr lvl="0"/>
            <a:r>
              <a:rPr lang="he-IL" sz="1600" dirty="0"/>
              <a:t>התוכנית תתקמפל ובריצה תראה:   </a:t>
            </a:r>
            <a:r>
              <a:rPr lang="en-US" sz="1600" i="1" dirty="0" err="1"/>
              <a:t>IndiaBIX</a:t>
            </a:r>
            <a:r>
              <a:rPr lang="en-US" sz="1600" i="1" dirty="0"/>
              <a:t> 4.2</a:t>
            </a:r>
            <a:endParaRPr lang="en-US" sz="1600" dirty="0"/>
          </a:p>
          <a:p>
            <a:pPr lvl="0"/>
            <a:r>
              <a:rPr lang="he-IL" sz="1600" dirty="0"/>
              <a:t>מחלקה שאינה גנרית לא יכולה להכיל מתודות גנריות</a:t>
            </a:r>
            <a:endParaRPr lang="en-US" sz="1600" dirty="0"/>
          </a:p>
          <a:p>
            <a:pPr lvl="0"/>
            <a:r>
              <a:rPr lang="he-IL" sz="1600" dirty="0"/>
              <a:t>תהיה טעות קומפילציה ב </a:t>
            </a:r>
            <a:r>
              <a:rPr lang="en-US" sz="1600" dirty="0"/>
              <a:t>main</a:t>
            </a:r>
          </a:p>
          <a:p>
            <a:pPr lvl="0"/>
            <a:r>
              <a:rPr lang="he-IL" sz="1600" dirty="0"/>
              <a:t>תהיה טעות בזמן ריצה</a:t>
            </a:r>
            <a:endParaRPr lang="en-US" sz="1600" dirty="0"/>
          </a:p>
          <a:p>
            <a:pPr lvl="0"/>
            <a:r>
              <a:rPr lang="he-IL" sz="1600" dirty="0"/>
              <a:t>יש שתי תשובות נכונות</a:t>
            </a:r>
          </a:p>
        </p:txBody>
      </p:sp>
    </p:spTree>
    <p:extLst>
      <p:ext uri="{BB962C8B-B14F-4D97-AF65-F5344CB8AC3E}">
        <p14:creationId xmlns:p14="http://schemas.microsoft.com/office/powerpoint/2010/main" val="39554522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26328"/>
          </a:xfrm>
        </p:spPr>
        <p:txBody>
          <a:bodyPr/>
          <a:lstStyle/>
          <a:p>
            <a:pPr algn="ctr"/>
            <a:r>
              <a:rPr lang="he-IL" dirty="0"/>
              <a:t>מועד א, תשע"ה, 7 נק'</a:t>
            </a:r>
          </a:p>
        </p:txBody>
      </p:sp>
      <p:sp>
        <p:nvSpPr>
          <p:cNvPr id="3" name="מציין מיקום תוכן 2"/>
          <p:cNvSpPr>
            <a:spLocks noGrp="1"/>
          </p:cNvSpPr>
          <p:nvPr>
            <p:ph idx="1"/>
          </p:nvPr>
        </p:nvSpPr>
        <p:spPr>
          <a:xfrm>
            <a:off x="2063552" y="1005840"/>
            <a:ext cx="7416824" cy="5735528"/>
          </a:xfrm>
        </p:spPr>
        <p:txBody>
          <a:bodyPr>
            <a:noAutofit/>
          </a:bodyPr>
          <a:lstStyle/>
          <a:p>
            <a:pPr marL="0" indent="0">
              <a:buNone/>
            </a:pPr>
            <a:r>
              <a:rPr lang="he-IL" sz="1400" dirty="0"/>
              <a:t>נתונה המחלקה הבאה:</a:t>
            </a:r>
          </a:p>
          <a:p>
            <a:pPr marL="0" indent="0" algn="l" rtl="0">
              <a:buNone/>
            </a:pPr>
            <a:r>
              <a:rPr lang="en-US" sz="1400" dirty="0"/>
              <a:t>class </a:t>
            </a:r>
            <a:r>
              <a:rPr lang="en-US" sz="1400" dirty="0" err="1"/>
              <a:t>MyList</a:t>
            </a:r>
            <a:r>
              <a:rPr lang="en-US" sz="1400" dirty="0"/>
              <a:t>&lt;T&gt; </a:t>
            </a:r>
          </a:p>
          <a:p>
            <a:pPr marL="0" indent="0" algn="l" rtl="0">
              <a:buNone/>
            </a:pPr>
            <a:r>
              <a:rPr lang="en-US" sz="1400" dirty="0"/>
              <a:t>{</a:t>
            </a:r>
          </a:p>
          <a:p>
            <a:pPr marL="0" indent="0" algn="l" rtl="0">
              <a:buNone/>
            </a:pPr>
            <a:r>
              <a:rPr lang="en-US" sz="1400" dirty="0"/>
              <a:t>public List&lt;T&gt; </a:t>
            </a:r>
            <a:r>
              <a:rPr lang="en-US" sz="1400" dirty="0" err="1"/>
              <a:t>coll</a:t>
            </a:r>
            <a:r>
              <a:rPr lang="en-US" sz="1400" dirty="0"/>
              <a:t>;</a:t>
            </a:r>
          </a:p>
          <a:p>
            <a:pPr marL="0" indent="0" algn="l" rtl="0">
              <a:buNone/>
            </a:pPr>
            <a:r>
              <a:rPr lang="en-US" sz="1400" dirty="0"/>
              <a:t>    public </a:t>
            </a:r>
            <a:r>
              <a:rPr lang="en-US" sz="1400" dirty="0" err="1"/>
              <a:t>MyList</a:t>
            </a:r>
            <a:r>
              <a:rPr lang="en-US" sz="1400" dirty="0"/>
              <a:t>()</a:t>
            </a:r>
            <a:endParaRPr lang="he-IL" sz="1400" dirty="0"/>
          </a:p>
          <a:p>
            <a:pPr marL="0" indent="0" algn="l" rtl="0">
              <a:buNone/>
            </a:pPr>
            <a:r>
              <a:rPr lang="en-US" sz="1400" dirty="0"/>
              <a:t>    { </a:t>
            </a:r>
            <a:endParaRPr lang="he-IL" sz="1400" dirty="0"/>
          </a:p>
          <a:p>
            <a:pPr marL="0" indent="0" algn="l" rtl="0">
              <a:buNone/>
            </a:pPr>
            <a:r>
              <a:rPr lang="he-IL" sz="1400" dirty="0"/>
              <a:t>      </a:t>
            </a:r>
            <a:r>
              <a:rPr lang="en-US" sz="1400" dirty="0" err="1"/>
              <a:t>coll</a:t>
            </a:r>
            <a:r>
              <a:rPr lang="en-US" sz="1400" dirty="0"/>
              <a:t> = new List&lt;T&gt;(){ new T(), new T() };</a:t>
            </a:r>
            <a:r>
              <a:rPr lang="he-IL" sz="1400" dirty="0"/>
              <a:t> </a:t>
            </a:r>
          </a:p>
          <a:p>
            <a:pPr marL="0" indent="0" algn="l" rtl="0">
              <a:buNone/>
            </a:pPr>
            <a:r>
              <a:rPr lang="he-IL" sz="1400" dirty="0"/>
              <a:t>      </a:t>
            </a:r>
            <a:r>
              <a:rPr lang="en-US" sz="1400" dirty="0" err="1"/>
              <a:t>coll.Sort</a:t>
            </a:r>
            <a:r>
              <a:rPr lang="en-US" sz="1400" dirty="0"/>
              <a:t>();    </a:t>
            </a:r>
            <a:endParaRPr lang="he-IL" sz="1400" dirty="0"/>
          </a:p>
          <a:p>
            <a:pPr marL="0" indent="0" algn="l" rtl="0">
              <a:buNone/>
            </a:pPr>
            <a:r>
              <a:rPr lang="he-IL" sz="1400" dirty="0"/>
              <a:t>    </a:t>
            </a:r>
            <a:r>
              <a:rPr lang="en-US" sz="1400" dirty="0"/>
              <a:t>}     </a:t>
            </a:r>
            <a:endParaRPr lang="he-IL" sz="1400" dirty="0"/>
          </a:p>
          <a:p>
            <a:pPr marL="0" indent="0" algn="l" rtl="0">
              <a:buNone/>
            </a:pPr>
            <a:r>
              <a:rPr lang="en-US" sz="1400" dirty="0"/>
              <a:t>}</a:t>
            </a:r>
            <a:endParaRPr lang="he-IL" sz="1400" dirty="0"/>
          </a:p>
          <a:p>
            <a:pPr marL="0" indent="0">
              <a:buNone/>
            </a:pPr>
            <a:r>
              <a:rPr lang="he-IL" sz="1400" dirty="0"/>
              <a:t>בחר את התשובה הנכונה ביותר:			</a:t>
            </a:r>
            <a:endParaRPr lang="en-US" sz="1400" dirty="0"/>
          </a:p>
          <a:p>
            <a:pPr lvl="0"/>
            <a:r>
              <a:rPr lang="he-IL" sz="1400" dirty="0"/>
              <a:t>על מנת שהקוד יעבור קומפילציה יש להגדיר במחלקה את האילוץ  </a:t>
            </a:r>
            <a:r>
              <a:rPr lang="en-US" sz="1400" dirty="0"/>
              <a:t>where T : class</a:t>
            </a:r>
            <a:br>
              <a:rPr lang="he-IL" sz="1400" dirty="0"/>
            </a:br>
            <a:r>
              <a:rPr lang="he-IL" sz="1400" dirty="0"/>
              <a:t>ועל מנת שהקוד בוודאי יעבור ריצה, כדאי להגדיר גם את האילוץ </a:t>
            </a:r>
            <a:r>
              <a:rPr lang="en-US" sz="1400" dirty="0"/>
              <a:t>where T : </a:t>
            </a:r>
            <a:r>
              <a:rPr lang="en-US" sz="1400" dirty="0" err="1"/>
              <a:t>IComparable</a:t>
            </a:r>
            <a:endParaRPr lang="en-US" sz="1400" dirty="0"/>
          </a:p>
          <a:p>
            <a:pPr lvl="0"/>
            <a:r>
              <a:rPr lang="he-IL" sz="1400" dirty="0"/>
              <a:t>על מנת שהקוד יעבור קומפילציה חייבים להגדיר במחלקה את האילוצים</a:t>
            </a:r>
            <a:br>
              <a:rPr lang="he-IL" sz="1400" dirty="0"/>
            </a:br>
            <a:r>
              <a:rPr lang="en-US" sz="1400" dirty="0"/>
              <a:t>where T : </a:t>
            </a:r>
            <a:r>
              <a:rPr lang="en-US" sz="1400" dirty="0" err="1"/>
              <a:t>IEnumerable</a:t>
            </a:r>
            <a:r>
              <a:rPr lang="en-US" sz="1400" dirty="0"/>
              <a:t>, new()</a:t>
            </a:r>
          </a:p>
          <a:p>
            <a:pPr lvl="0"/>
            <a:r>
              <a:rPr lang="he-IL" sz="1400" dirty="0"/>
              <a:t>על מנת שהקוד יעבור קומפילציה יש להגדיר במחלקה את האילוץ</a:t>
            </a:r>
            <a:r>
              <a:rPr lang="en-US" sz="1400" dirty="0"/>
              <a:t>where T : new()</a:t>
            </a:r>
            <a:br>
              <a:rPr lang="he-IL" sz="1400" dirty="0"/>
            </a:br>
            <a:r>
              <a:rPr lang="he-IL" sz="1400" dirty="0"/>
              <a:t>ועל מנת שהקוד בוודאי יעבור ריצה, כדאי להגדיר גם את האילוצים </a:t>
            </a:r>
            <a:r>
              <a:rPr lang="en-US" sz="1400" dirty="0"/>
              <a:t>where T : </a:t>
            </a:r>
            <a:r>
              <a:rPr lang="en-US" sz="1400" dirty="0" err="1"/>
              <a:t>IComparable</a:t>
            </a:r>
            <a:endParaRPr lang="en-US" sz="1400" dirty="0"/>
          </a:p>
          <a:p>
            <a:pPr lvl="0"/>
            <a:r>
              <a:rPr lang="he-IL" sz="1400" dirty="0"/>
              <a:t>על מנת שהקוד יעבור קומפילציה יש להגדיר במחלקה את האילוץ</a:t>
            </a:r>
            <a:r>
              <a:rPr lang="en-US" sz="1400" dirty="0"/>
              <a:t>where T : class</a:t>
            </a:r>
            <a:br>
              <a:rPr lang="he-IL" sz="1400" dirty="0"/>
            </a:br>
            <a:r>
              <a:rPr lang="he-IL" sz="1400" dirty="0"/>
              <a:t>ועל מנת שהקוד בוודאי יעבור ריצה, כדאי להגדיר גם את האילוץ </a:t>
            </a:r>
            <a:r>
              <a:rPr lang="en-US" sz="1400" dirty="0"/>
              <a:t>where T : </a:t>
            </a:r>
            <a:r>
              <a:rPr lang="en-US" sz="1400" dirty="0" err="1"/>
              <a:t>IEnumerable</a:t>
            </a:r>
            <a:endParaRPr lang="en-US" sz="1400" dirty="0"/>
          </a:p>
          <a:p>
            <a:r>
              <a:rPr lang="he-IL" sz="1400" dirty="0"/>
              <a:t>על מנת שהקוד יעבור קומפילציה, יש להגדיר את האילוץ</a:t>
            </a:r>
            <a:r>
              <a:rPr lang="en-US" sz="1400" dirty="0"/>
              <a:t>where T : </a:t>
            </a:r>
            <a:r>
              <a:rPr lang="en-US" sz="1400" dirty="0" err="1"/>
              <a:t>IComparable</a:t>
            </a:r>
            <a:endParaRPr lang="he-IL" sz="1400" dirty="0"/>
          </a:p>
        </p:txBody>
      </p:sp>
    </p:spTree>
    <p:extLst>
      <p:ext uri="{BB962C8B-B14F-4D97-AF65-F5344CB8AC3E}">
        <p14:creationId xmlns:p14="http://schemas.microsoft.com/office/powerpoint/2010/main" val="144084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3" end="13"/>
                                            </p:txEl>
                                          </p:spTgt>
                                        </p:tgtEl>
                                        <p:attrNameLst>
                                          <p:attrName>style.color</p:attrName>
                                        </p:attrNameLst>
                                      </p:cBhvr>
                                      <p:to>
                                        <a:schemeClr val="accent2"/>
                                      </p:to>
                                    </p:animClr>
                                    <p:animClr clrSpc="rgb" dir="cw">
                                      <p:cBhvr>
                                        <p:cTn id="7" dur="500" fill="hold"/>
                                        <p:tgtEl>
                                          <p:spTgt spid="3">
                                            <p:txEl>
                                              <p:pRg st="13" end="13"/>
                                            </p:txEl>
                                          </p:spTgt>
                                        </p:tgtEl>
                                        <p:attrNameLst>
                                          <p:attrName>fillcolor</p:attrName>
                                        </p:attrNameLst>
                                      </p:cBhvr>
                                      <p:to>
                                        <a:schemeClr val="accent2"/>
                                      </p:to>
                                    </p:animClr>
                                    <p:set>
                                      <p:cBhvr>
                                        <p:cTn id="8" dur="500" fill="hold"/>
                                        <p:tgtEl>
                                          <p:spTgt spid="3">
                                            <p:txEl>
                                              <p:pRg st="13" end="13"/>
                                            </p:txEl>
                                          </p:spTgt>
                                        </p:tgtEl>
                                        <p:attrNameLst>
                                          <p:attrName>fill.type</p:attrName>
                                        </p:attrNameLst>
                                      </p:cBhvr>
                                      <p:to>
                                        <p:strVal val="solid"/>
                                      </p:to>
                                    </p:set>
                                    <p:set>
                                      <p:cBhvr>
                                        <p:cTn id="9" dur="500" fill="hold"/>
                                        <p:tgtEl>
                                          <p:spTgt spid="3">
                                            <p:txEl>
                                              <p:pRg st="13" end="1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76672"/>
            <a:ext cx="7239000" cy="770344"/>
          </a:xfrm>
        </p:spPr>
        <p:txBody>
          <a:bodyPr>
            <a:noAutofit/>
          </a:bodyPr>
          <a:lstStyle/>
          <a:p>
            <a:pPr algn="ctr"/>
            <a:r>
              <a:rPr lang="he-IL" sz="6000" dirty="0"/>
              <a:t>ש.ב</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299</a:t>
            </a:fld>
            <a:endParaRPr lang="he-IL">
              <a:solidFill>
                <a:srgbClr val="B13F9A"/>
              </a:solidFill>
              <a:latin typeface="Trebuchet MS"/>
              <a:cs typeface="Gisha" panose="020B0502040204020203" pitchFamily="34" charset="-79"/>
            </a:endParaRPr>
          </a:p>
        </p:txBody>
      </p:sp>
      <p:sp>
        <p:nvSpPr>
          <p:cNvPr id="5" name="הסבר מלבני מעוגל 17"/>
          <p:cNvSpPr>
            <a:spLocks noGrp="1"/>
          </p:cNvSpPr>
          <p:nvPr>
            <p:ph idx="1"/>
          </p:nvPr>
        </p:nvSpPr>
        <p:spPr bwMode="auto">
          <a:xfrm>
            <a:off x="2091408" y="2348880"/>
            <a:ext cx="7128792" cy="3744416"/>
          </a:xfrm>
          <a:prstGeom prst="wedgeRoundRectCallout">
            <a:avLst>
              <a:gd name="adj1" fmla="val -3707"/>
              <a:gd name="adj2" fmla="val -7583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noAutofit/>
          </a:bodyPr>
          <a:lstStyle/>
          <a:p>
            <a:pPr marL="0" indent="0" algn="ctr" fontAlgn="base">
              <a:spcBef>
                <a:spcPct val="0"/>
              </a:spcBef>
              <a:spcAft>
                <a:spcPct val="0"/>
              </a:spcAft>
              <a:buClrTx/>
              <a:buSzTx/>
              <a:buNone/>
            </a:pPr>
            <a:r>
              <a:rPr lang="he-IL" sz="4400" dirty="0">
                <a:solidFill>
                  <a:srgbClr val="000000"/>
                </a:solidFill>
                <a:latin typeface="+mj-lt"/>
              </a:rPr>
              <a:t>חובה לעבור על הדוגמאות:</a:t>
            </a:r>
          </a:p>
          <a:p>
            <a:pPr marL="0" indent="0" algn="ctr" fontAlgn="base">
              <a:spcBef>
                <a:spcPct val="0"/>
              </a:spcBef>
              <a:spcAft>
                <a:spcPct val="0"/>
              </a:spcAft>
              <a:buClrTx/>
              <a:buSzTx/>
              <a:buNone/>
            </a:pPr>
            <a:r>
              <a:rPr lang="en-US" sz="4400" dirty="0">
                <a:solidFill>
                  <a:srgbClr val="000000"/>
                </a:solidFill>
                <a:latin typeface="+mj-lt"/>
              </a:rPr>
              <a:t>Ex31, Ex6, Ex3</a:t>
            </a:r>
            <a:endParaRPr lang="he-IL" sz="4400" dirty="0">
              <a:solidFill>
                <a:srgbClr val="000000"/>
              </a:solidFill>
              <a:latin typeface="+mj-lt"/>
            </a:endParaRPr>
          </a:p>
          <a:p>
            <a:pPr marL="0" indent="0" algn="ctr" fontAlgn="base">
              <a:spcBef>
                <a:spcPct val="0"/>
              </a:spcBef>
              <a:spcAft>
                <a:spcPct val="0"/>
              </a:spcAft>
              <a:buClrTx/>
              <a:buSzTx/>
              <a:buNone/>
            </a:pPr>
            <a:r>
              <a:rPr lang="he-IL" sz="4400" dirty="0">
                <a:solidFill>
                  <a:srgbClr val="000000"/>
                </a:solidFill>
                <a:latin typeface="+mj-lt"/>
              </a:rPr>
              <a:t> ב </a:t>
            </a:r>
            <a:r>
              <a:rPr lang="en-US" sz="4400" dirty="0">
                <a:solidFill>
                  <a:srgbClr val="000000"/>
                </a:solidFill>
                <a:latin typeface="+mj-lt"/>
              </a:rPr>
              <a:t>Generic solution</a:t>
            </a:r>
            <a:r>
              <a:rPr lang="he-IL" sz="4400" dirty="0">
                <a:solidFill>
                  <a:srgbClr val="000000"/>
                </a:solidFill>
                <a:latin typeface="+mj-lt"/>
              </a:rPr>
              <a:t> הנמצא במודל.</a:t>
            </a:r>
          </a:p>
        </p:txBody>
      </p:sp>
    </p:spTree>
    <p:extLst>
      <p:ext uri="{BB962C8B-B14F-4D97-AF65-F5344CB8AC3E}">
        <p14:creationId xmlns:p14="http://schemas.microsoft.com/office/powerpoint/2010/main" val="57998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58288"/>
            <a:ext cx="7239000" cy="770344"/>
          </a:xfrm>
        </p:spPr>
        <p:txBody>
          <a:bodyPr/>
          <a:lstStyle/>
          <a:p>
            <a:pPr algn="ctr"/>
            <a:r>
              <a:rPr lang="he-IL" dirty="0"/>
              <a:t>ומה היום?</a:t>
            </a: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3</a:t>
            </a:fld>
            <a:endParaRPr lang="he-IL">
              <a:solidFill>
                <a:srgbClr val="B13F9A"/>
              </a:solidFill>
              <a:latin typeface="Trebuchet MS"/>
              <a:cs typeface="Gisha" panose="020B0502040204020203" pitchFamily="34" charset="-79"/>
            </a:endParaRPr>
          </a:p>
        </p:txBody>
      </p:sp>
      <p:sp>
        <p:nvSpPr>
          <p:cNvPr id="3" name="מציין מיקום תוכן 2"/>
          <p:cNvSpPr>
            <a:spLocks noGrp="1"/>
          </p:cNvSpPr>
          <p:nvPr>
            <p:ph idx="1"/>
          </p:nvPr>
        </p:nvSpPr>
        <p:spPr>
          <a:xfrm>
            <a:off x="1981200" y="1463040"/>
            <a:ext cx="7239000" cy="2830056"/>
          </a:xfrm>
        </p:spPr>
        <p:txBody>
          <a:bodyPr>
            <a:normAutofit/>
          </a:bodyPr>
          <a:lstStyle/>
          <a:p>
            <a:r>
              <a:rPr lang="he-IL" dirty="0"/>
              <a:t>מטרות ודרישות הקורס</a:t>
            </a:r>
          </a:p>
          <a:p>
            <a:r>
              <a:rPr lang="he-IL" dirty="0"/>
              <a:t>הכרת פלטפורמת </a:t>
            </a:r>
            <a:r>
              <a:rPr lang="en-US" dirty="0" err="1"/>
              <a:t>.Net</a:t>
            </a:r>
            <a:r>
              <a:rPr lang="he-IL" dirty="0"/>
              <a:t> וחלקיה</a:t>
            </a:r>
          </a:p>
          <a:p>
            <a:r>
              <a:rPr lang="he-IL" dirty="0"/>
              <a:t>הכרות עם שפת </a:t>
            </a:r>
            <a:r>
              <a:rPr lang="en-US" dirty="0"/>
              <a:t>C#</a:t>
            </a:r>
            <a:r>
              <a:rPr lang="he-IL" dirty="0"/>
              <a:t> בסביבת </a:t>
            </a:r>
            <a:r>
              <a:rPr lang="en-US" dirty="0"/>
              <a:t>Visual Studio</a:t>
            </a:r>
            <a:endParaRPr lang="he-IL" dirty="0"/>
          </a:p>
          <a:p>
            <a:r>
              <a:rPr lang="he-IL" dirty="0"/>
              <a:t>משתנים, קלט, פלט</a:t>
            </a:r>
          </a:p>
        </p:txBody>
      </p:sp>
    </p:spTree>
    <p:extLst>
      <p:ext uri="{BB962C8B-B14F-4D97-AF65-F5344CB8AC3E}">
        <p14:creationId xmlns:p14="http://schemas.microsoft.com/office/powerpoint/2010/main" val="417406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991544" y="188640"/>
            <a:ext cx="8136904" cy="64807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4800" dirty="0">
                <a:solidFill>
                  <a:srgbClr val="7030A0"/>
                </a:solidFill>
                <a:latin typeface="Trebuchet MS"/>
                <a:cs typeface="Gisha" panose="020B0502040204020203" pitchFamily="34" charset="-79"/>
              </a:rPr>
              <a:t>פלטפורמת </a:t>
            </a:r>
            <a:r>
              <a:rPr lang="en-US" sz="4800" dirty="0">
                <a:solidFill>
                  <a:srgbClr val="7030A0"/>
                </a:solidFill>
                <a:latin typeface="Trebuchet MS"/>
              </a:rPr>
              <a:t>.NET</a:t>
            </a:r>
            <a:endParaRPr lang="he-IL" sz="4800" dirty="0">
              <a:solidFill>
                <a:srgbClr val="7030A0"/>
              </a:solidFill>
              <a:latin typeface="Trebuchet MS"/>
              <a:cs typeface="Gisha" panose="020B0502040204020203" pitchFamily="34" charset="-79"/>
            </a:endParaRPr>
          </a:p>
        </p:txBody>
      </p:sp>
      <p:pic>
        <p:nvPicPr>
          <p:cNvPr id="39" name="תמונה 38" descr="common-language-specification.jpg"/>
          <p:cNvPicPr>
            <a:picLocks noChangeAspect="1"/>
          </p:cNvPicPr>
          <p:nvPr/>
        </p:nvPicPr>
        <p:blipFill>
          <a:blip r:embed="rId3" cstate="print"/>
          <a:stretch>
            <a:fillRect/>
          </a:stretch>
        </p:blipFill>
        <p:spPr>
          <a:xfrm>
            <a:off x="3071664" y="2458346"/>
            <a:ext cx="5616624" cy="4165294"/>
          </a:xfrm>
          <a:prstGeom prst="rect">
            <a:avLst/>
          </a:prstGeom>
        </p:spPr>
      </p:pic>
      <p:sp>
        <p:nvSpPr>
          <p:cNvPr id="2" name="Rectangle 1"/>
          <p:cNvSpPr/>
          <p:nvPr/>
        </p:nvSpPr>
        <p:spPr>
          <a:xfrm>
            <a:off x="1912436" y="992923"/>
            <a:ext cx="7711956" cy="1200329"/>
          </a:xfrm>
          <a:prstGeom prst="rect">
            <a:avLst/>
          </a:prstGeom>
        </p:spPr>
        <p:txBody>
          <a:bodyPr wrap="square">
            <a:spAutoFit/>
          </a:bodyPr>
          <a:lstStyle/>
          <a:p>
            <a:pPr algn="ctr"/>
            <a:r>
              <a:rPr lang="he-IL" sz="2400" dirty="0">
                <a:solidFill>
                  <a:prstClr val="black"/>
                </a:solidFill>
                <a:latin typeface="Trebuchet MS"/>
                <a:cs typeface="Gisha" panose="020B0502040204020203" pitchFamily="34" charset="-79"/>
              </a:rPr>
              <a:t>פיתוח </a:t>
            </a:r>
            <a:r>
              <a:rPr lang="he-IL" sz="2400" b="1" dirty="0">
                <a:solidFill>
                  <a:prstClr val="black"/>
                </a:solidFill>
                <a:latin typeface="Trebuchet MS"/>
                <a:cs typeface="Gisha" panose="020B0502040204020203" pitchFamily="34" charset="-79"/>
              </a:rPr>
              <a:t>בכל שפה עילית </a:t>
            </a:r>
            <a:r>
              <a:rPr lang="he-IL" sz="2400" dirty="0">
                <a:solidFill>
                  <a:prstClr val="black"/>
                </a:solidFill>
                <a:latin typeface="Trebuchet MS"/>
                <a:cs typeface="Gisha" panose="020B0502040204020203" pitchFamily="34" charset="-79"/>
              </a:rPr>
              <a:t>שאבחר שעומדת בכללי הפלטפורמה ומקומפלת לקובץ </a:t>
            </a:r>
            <a:r>
              <a:rPr lang="en-US" sz="2400" dirty="0">
                <a:solidFill>
                  <a:prstClr val="black"/>
                </a:solidFill>
                <a:latin typeface="Trebuchet MS"/>
              </a:rPr>
              <a:t>IL</a:t>
            </a:r>
            <a:endParaRPr lang="he-IL" sz="2400" dirty="0">
              <a:solidFill>
                <a:prstClr val="black"/>
              </a:solidFill>
              <a:latin typeface="Trebuchet MS"/>
              <a:cs typeface="Gisha" panose="020B0502040204020203" pitchFamily="34" charset="-79"/>
            </a:endParaRPr>
          </a:p>
          <a:p>
            <a:pPr algn="ctr"/>
            <a:r>
              <a:rPr lang="he-IL" sz="2400" b="1" dirty="0">
                <a:solidFill>
                  <a:prstClr val="black"/>
                </a:solidFill>
                <a:latin typeface="Trebuchet MS"/>
                <a:cs typeface="Gisha" panose="020B0502040204020203" pitchFamily="34" charset="-79"/>
              </a:rPr>
              <a:t>וגם בכל מערכת הפעלה!</a:t>
            </a:r>
          </a:p>
        </p:txBody>
      </p:sp>
      <p:sp>
        <p:nvSpPr>
          <p:cNvPr id="3" name="Slide Number Placeholder 2"/>
          <p:cNvSpPr>
            <a:spLocks noGrp="1"/>
          </p:cNvSpPr>
          <p:nvPr>
            <p:ph type="sldNum" sz="quarter" idx="12"/>
          </p:nvPr>
        </p:nvSpPr>
        <p:spPr>
          <a:xfrm>
            <a:off x="1697376" y="6509340"/>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30</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7192775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2592" y="908720"/>
            <a:ext cx="7778216" cy="3717032"/>
          </a:xfrm>
        </p:spPr>
        <p:txBody>
          <a:bodyPr>
            <a:normAutofit/>
          </a:bodyPr>
          <a:lstStyle/>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PrintProperty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&gt;(T 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Type</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Ttype</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t.GetType</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PropertyInfo</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info =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Ttype.GetProperties</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PropertyInfo</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endPar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"name: {0,-15} value: {1,-15}"</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item.GetValue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300</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631504" y="188640"/>
            <a:ext cx="8100392" cy="620688"/>
          </a:xfrm>
        </p:spPr>
        <p:txBody>
          <a:bodyPr>
            <a:normAutofit/>
          </a:bodyPr>
          <a:lstStyle/>
          <a:p>
            <a:pPr algn="ctr"/>
            <a:r>
              <a:rPr lang="he-IL" sz="3200" dirty="0"/>
              <a:t>דוגמא מעניינת 1 למתודה גנרית </a:t>
            </a:r>
            <a:r>
              <a:rPr lang="en-US" sz="3200" dirty="0"/>
              <a:t>(Ex4)</a:t>
            </a:r>
            <a:endParaRPr lang="he-IL" sz="3200" dirty="0"/>
          </a:p>
        </p:txBody>
      </p:sp>
      <p:sp>
        <p:nvSpPr>
          <p:cNvPr id="2" name="TextBox 1"/>
          <p:cNvSpPr txBox="1"/>
          <p:nvPr/>
        </p:nvSpPr>
        <p:spPr>
          <a:xfrm>
            <a:off x="1631505" y="4869160"/>
            <a:ext cx="7955175" cy="1612704"/>
          </a:xfrm>
          <a:prstGeom prst="rect">
            <a:avLst/>
          </a:prstGeom>
        </p:spPr>
        <p:txBody>
          <a:bodyPr vert="horz">
            <a:normAutofit fontScale="92500" lnSpcReduction="10000"/>
          </a:bodyPr>
          <a:lstStyle>
            <a:lvl1pPr marL="274320" indent="-274320">
              <a:spcBef>
                <a:spcPts val="600"/>
              </a:spcBef>
              <a:buClr>
                <a:schemeClr val="tx2"/>
              </a:buClr>
              <a:buSzPct val="73000"/>
              <a:buFont typeface="Wingdings 2"/>
              <a:buChar char=""/>
              <a:defRPr kumimoji="0" sz="2600" baseline="0"/>
            </a:lvl1pPr>
            <a:lvl2pPr marL="521208" lvl="1"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extLst/>
          </a:lstStyle>
          <a:p>
            <a:pPr>
              <a:buClr>
                <a:srgbClr val="B13F9A"/>
              </a:buClr>
            </a:pPr>
            <a:r>
              <a:rPr lang="he-IL" sz="1600" dirty="0">
                <a:solidFill>
                  <a:prstClr val="black"/>
                </a:solidFill>
                <a:latin typeface="Trebuchet MS"/>
                <a:cs typeface="Gisha" panose="020B0502040204020203" pitchFamily="34" charset="-79"/>
              </a:rPr>
              <a:t>המתודה </a:t>
            </a:r>
            <a:r>
              <a:rPr lang="en-US" sz="1600" b="1" dirty="0" err="1">
                <a:solidFill>
                  <a:prstClr val="black"/>
                </a:solidFill>
                <a:latin typeface="Trebuchet MS"/>
              </a:rPr>
              <a:t>PrintProperty</a:t>
            </a:r>
            <a:r>
              <a:rPr lang="en-US" sz="1600" b="1" dirty="0">
                <a:solidFill>
                  <a:prstClr val="black"/>
                </a:solidFill>
                <a:latin typeface="Trebuchet MS"/>
              </a:rPr>
              <a:t>&lt;T&gt;(T t) </a:t>
            </a:r>
            <a:r>
              <a:rPr lang="he-IL" sz="1600" b="1" dirty="0">
                <a:solidFill>
                  <a:prstClr val="black"/>
                </a:solidFill>
                <a:latin typeface="Trebuchet MS"/>
                <a:cs typeface="Gisha" panose="020B0502040204020203" pitchFamily="34" charset="-79"/>
              </a:rPr>
              <a:t> (מוגדרת במקביל ל </a:t>
            </a:r>
            <a:r>
              <a:rPr lang="en-US" sz="1600" b="1" dirty="0">
                <a:solidFill>
                  <a:prstClr val="black"/>
                </a:solidFill>
                <a:latin typeface="Trebuchet MS"/>
              </a:rPr>
              <a:t>Main</a:t>
            </a:r>
            <a:r>
              <a:rPr lang="he-IL" sz="1600" b="1" dirty="0">
                <a:solidFill>
                  <a:prstClr val="black"/>
                </a:solidFill>
                <a:latin typeface="Trebuchet MS"/>
                <a:cs typeface="Gisha" panose="020B0502040204020203" pitchFamily="34" charset="-79"/>
              </a:rPr>
              <a:t>) </a:t>
            </a:r>
            <a:r>
              <a:rPr lang="he-IL" sz="1600" dirty="0">
                <a:solidFill>
                  <a:prstClr val="black"/>
                </a:solidFill>
                <a:latin typeface="Trebuchet MS"/>
                <a:cs typeface="Gisha" panose="020B0502040204020203" pitchFamily="34" charset="-79"/>
              </a:rPr>
              <a:t>מקבלת אובייקט מטיפוס </a:t>
            </a:r>
            <a:r>
              <a:rPr lang="en-US" sz="1600" dirty="0">
                <a:solidFill>
                  <a:prstClr val="black"/>
                </a:solidFill>
                <a:latin typeface="Trebuchet MS"/>
              </a:rPr>
              <a:t>T</a:t>
            </a:r>
            <a:r>
              <a:rPr lang="he-IL" sz="1600" dirty="0">
                <a:solidFill>
                  <a:prstClr val="black"/>
                </a:solidFill>
                <a:latin typeface="Trebuchet MS"/>
                <a:cs typeface="Gisha" panose="020B0502040204020203" pitchFamily="34" charset="-79"/>
              </a:rPr>
              <a:t> וחוקרת אותו </a:t>
            </a:r>
          </a:p>
          <a:p>
            <a:pPr>
              <a:buClr>
                <a:srgbClr val="B13F9A"/>
              </a:buClr>
            </a:pPr>
            <a:r>
              <a:rPr lang="he-IL" sz="1600" dirty="0">
                <a:solidFill>
                  <a:prstClr val="black"/>
                </a:solidFill>
                <a:latin typeface="Trebuchet MS"/>
                <a:cs typeface="Gisha" panose="020B0502040204020203" pitchFamily="34" charset="-79"/>
              </a:rPr>
              <a:t>המתודה </a:t>
            </a:r>
            <a:r>
              <a:rPr lang="en-US" sz="1600" b="1" dirty="0" err="1">
                <a:solidFill>
                  <a:prstClr val="black"/>
                </a:solidFill>
                <a:latin typeface="Trebuchet MS"/>
              </a:rPr>
              <a:t>t.GetType</a:t>
            </a:r>
            <a:r>
              <a:rPr lang="en-US" sz="1600" b="1" dirty="0">
                <a:solidFill>
                  <a:prstClr val="black"/>
                </a:solidFill>
                <a:latin typeface="Trebuchet MS"/>
              </a:rPr>
              <a:t>()</a:t>
            </a:r>
            <a:r>
              <a:rPr lang="he-IL" sz="1600" dirty="0">
                <a:solidFill>
                  <a:prstClr val="black"/>
                </a:solidFill>
                <a:latin typeface="Trebuchet MS"/>
                <a:cs typeface="Gisha" panose="020B0502040204020203" pitchFamily="34" charset="-79"/>
              </a:rPr>
              <a:t> מחזירה את ה </a:t>
            </a:r>
            <a:r>
              <a:rPr lang="en-US" sz="1600" b="1" dirty="0">
                <a:solidFill>
                  <a:prstClr val="black"/>
                </a:solidFill>
                <a:latin typeface="Trebuchet MS"/>
              </a:rPr>
              <a:t>Type</a:t>
            </a:r>
            <a:r>
              <a:rPr lang="he-IL" sz="1600" dirty="0">
                <a:solidFill>
                  <a:prstClr val="black"/>
                </a:solidFill>
                <a:latin typeface="Trebuchet MS"/>
                <a:cs typeface="Gisha" panose="020B0502040204020203" pitchFamily="34" charset="-79"/>
              </a:rPr>
              <a:t> של האובייקט</a:t>
            </a:r>
          </a:p>
          <a:p>
            <a:pPr>
              <a:buClr>
                <a:srgbClr val="B13F9A"/>
              </a:buClr>
            </a:pPr>
            <a:r>
              <a:rPr lang="he-IL" sz="1600" dirty="0">
                <a:solidFill>
                  <a:prstClr val="black"/>
                </a:solidFill>
                <a:latin typeface="Trebuchet MS"/>
                <a:cs typeface="Gisha" panose="020B0502040204020203" pitchFamily="34" charset="-79"/>
              </a:rPr>
              <a:t>ועליו מפעילים </a:t>
            </a:r>
            <a:r>
              <a:rPr lang="en-US" sz="1600" b="1" dirty="0" err="1">
                <a:solidFill>
                  <a:prstClr val="black"/>
                </a:solidFill>
                <a:latin typeface="Trebuchet MS"/>
              </a:rPr>
              <a:t>Ttype.GetProperties</a:t>
            </a:r>
            <a:r>
              <a:rPr lang="en-US" sz="1600" b="1" dirty="0">
                <a:solidFill>
                  <a:prstClr val="black"/>
                </a:solidFill>
                <a:latin typeface="Trebuchet MS"/>
              </a:rPr>
              <a:t>()</a:t>
            </a:r>
            <a:r>
              <a:rPr lang="he-IL" sz="1600" b="1" dirty="0">
                <a:solidFill>
                  <a:prstClr val="black"/>
                </a:solidFill>
                <a:latin typeface="Trebuchet MS"/>
                <a:cs typeface="Gisha" panose="020B0502040204020203" pitchFamily="34" charset="-79"/>
              </a:rPr>
              <a:t> </a:t>
            </a:r>
            <a:r>
              <a:rPr lang="he-IL" sz="1600" dirty="0">
                <a:solidFill>
                  <a:prstClr val="black"/>
                </a:solidFill>
                <a:latin typeface="Trebuchet MS"/>
                <a:cs typeface="Gisha" panose="020B0502040204020203" pitchFamily="34" charset="-79"/>
              </a:rPr>
              <a:t>שמחזירה מערך של איברים מטיפוס </a:t>
            </a:r>
            <a:r>
              <a:rPr lang="en-US" sz="1600" dirty="0" err="1">
                <a:solidFill>
                  <a:prstClr val="black"/>
                </a:solidFill>
                <a:latin typeface="Trebuchet MS"/>
              </a:rPr>
              <a:t>PropertyInfo</a:t>
            </a:r>
            <a:endParaRPr lang="he-IL" sz="1600" dirty="0">
              <a:solidFill>
                <a:prstClr val="black"/>
              </a:solidFill>
              <a:latin typeface="Trebuchet MS"/>
              <a:cs typeface="Gisha" panose="020B0502040204020203" pitchFamily="34" charset="-79"/>
            </a:endParaRPr>
          </a:p>
          <a:p>
            <a:pPr>
              <a:buClr>
                <a:srgbClr val="B13F9A"/>
              </a:buClr>
            </a:pPr>
            <a:r>
              <a:rPr lang="he-IL" sz="1600" dirty="0">
                <a:solidFill>
                  <a:prstClr val="black"/>
                </a:solidFill>
                <a:latin typeface="Trebuchet MS"/>
                <a:cs typeface="Gisha" panose="020B0502040204020203" pitchFamily="34" charset="-79"/>
              </a:rPr>
              <a:t>הטיפוס </a:t>
            </a:r>
            <a:r>
              <a:rPr lang="en-US" sz="1600" b="1" dirty="0" err="1">
                <a:solidFill>
                  <a:prstClr val="black"/>
                </a:solidFill>
                <a:latin typeface="Trebuchet MS"/>
              </a:rPr>
              <a:t>PropertyInfo</a:t>
            </a:r>
            <a:r>
              <a:rPr lang="he-IL" sz="1600" dirty="0">
                <a:solidFill>
                  <a:prstClr val="black"/>
                </a:solidFill>
                <a:latin typeface="Trebuchet MS"/>
                <a:cs typeface="Gisha" panose="020B0502040204020203" pitchFamily="34" charset="-79"/>
              </a:rPr>
              <a:t> מכיל מתודות ומאפיינים כגון </a:t>
            </a:r>
            <a:r>
              <a:rPr lang="en-US" sz="1600" b="1" dirty="0">
                <a:solidFill>
                  <a:prstClr val="black"/>
                </a:solidFill>
                <a:latin typeface="Trebuchet MS"/>
              </a:rPr>
              <a:t>Name</a:t>
            </a:r>
            <a:r>
              <a:rPr lang="he-IL" sz="1600" dirty="0">
                <a:solidFill>
                  <a:prstClr val="black"/>
                </a:solidFill>
                <a:latin typeface="Trebuchet MS"/>
                <a:cs typeface="Gisha" panose="020B0502040204020203" pitchFamily="34" charset="-79"/>
              </a:rPr>
              <a:t> ו </a:t>
            </a:r>
            <a:r>
              <a:rPr lang="en-US" sz="1600" b="1" dirty="0" err="1">
                <a:solidFill>
                  <a:prstClr val="black"/>
                </a:solidFill>
                <a:latin typeface="Trebuchet MS"/>
              </a:rPr>
              <a:t>GetValue</a:t>
            </a:r>
            <a:r>
              <a:rPr lang="en-US" sz="1600" b="1" dirty="0">
                <a:solidFill>
                  <a:prstClr val="black"/>
                </a:solidFill>
                <a:latin typeface="Trebuchet MS"/>
              </a:rPr>
              <a:t>()</a:t>
            </a:r>
            <a:r>
              <a:rPr lang="he-IL" sz="1600" dirty="0">
                <a:solidFill>
                  <a:prstClr val="black"/>
                </a:solidFill>
                <a:latin typeface="Trebuchet MS"/>
                <a:cs typeface="Gisha" panose="020B0502040204020203" pitchFamily="34" charset="-79"/>
              </a:rPr>
              <a:t> שעוזרים לחקור שדות/מאפיינים של טיפוס כלשהו.</a:t>
            </a:r>
            <a:endParaRPr lang="en-US" sz="1600" dirty="0">
              <a:solidFill>
                <a:prstClr val="black"/>
              </a:solidFill>
              <a:latin typeface="Trebuchet MS"/>
            </a:endParaRPr>
          </a:p>
        </p:txBody>
      </p:sp>
      <p:sp>
        <p:nvSpPr>
          <p:cNvPr id="7" name="הסבר מלבני מעוגל 17"/>
          <p:cNvSpPr/>
          <p:nvPr/>
        </p:nvSpPr>
        <p:spPr bwMode="auto">
          <a:xfrm>
            <a:off x="8919628" y="1484784"/>
            <a:ext cx="1624537" cy="3051720"/>
          </a:xfrm>
          <a:prstGeom prst="wedgeRoundRectCallout">
            <a:avLst>
              <a:gd name="adj1" fmla="val -79400"/>
              <a:gd name="adj2" fmla="val 49172"/>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dirty="0">
                <a:solidFill>
                  <a:prstClr val="black"/>
                </a:solidFill>
                <a:latin typeface="Trebuchet MS"/>
                <a:cs typeface="Gisha" panose="020B0502040204020203" pitchFamily="34" charset="-79"/>
              </a:rPr>
              <a:t>אמצעים שעוזרים לנו לחקור טיפוסים שונים בזמן ריצה.</a:t>
            </a:r>
          </a:p>
          <a:p>
            <a:pPr algn="ctr"/>
            <a:endParaRPr lang="he-IL" dirty="0">
              <a:solidFill>
                <a:prstClr val="black"/>
              </a:solidFill>
              <a:latin typeface="Trebuchet MS"/>
              <a:cs typeface="Gisha" panose="020B0502040204020203" pitchFamily="34" charset="-79"/>
            </a:endParaRPr>
          </a:p>
          <a:p>
            <a:pPr algn="ctr"/>
            <a:r>
              <a:rPr lang="he-IL" dirty="0">
                <a:solidFill>
                  <a:prstClr val="black"/>
                </a:solidFill>
                <a:latin typeface="Trebuchet MS"/>
                <a:cs typeface="Gisha" panose="020B0502040204020203" pitchFamily="34" charset="-79"/>
              </a:rPr>
              <a:t>תהליך זה נקרא </a:t>
            </a:r>
            <a:r>
              <a:rPr lang="en-US" sz="2000" b="1" dirty="0">
                <a:solidFill>
                  <a:prstClr val="black"/>
                </a:solidFill>
                <a:latin typeface="Trebuchet MS"/>
              </a:rPr>
              <a:t>reflection</a:t>
            </a:r>
            <a:endParaRPr lang="he-IL" b="1" dirty="0">
              <a:solidFill>
                <a:prstClr val="black"/>
              </a:solidFill>
              <a:latin typeface="Trebuchet MS"/>
              <a:cs typeface="Gisha" panose="020B0502040204020203" pitchFamily="34" charset="-79"/>
            </a:endParaRPr>
          </a:p>
          <a:p>
            <a:pPr algn="ctr" fontAlgn="base">
              <a:spcBef>
                <a:spcPct val="0"/>
              </a:spcBef>
              <a:spcAft>
                <a:spcPct val="0"/>
              </a:spcAft>
            </a:pPr>
            <a:endParaRPr lang="en-US" dirty="0">
              <a:solidFill>
                <a:srgbClr val="000000"/>
              </a:solidFill>
              <a:latin typeface="Trebuchet MS"/>
            </a:endParaRPr>
          </a:p>
        </p:txBody>
      </p:sp>
    </p:spTree>
    <p:extLst>
      <p:ext uri="{BB962C8B-B14F-4D97-AF65-F5344CB8AC3E}">
        <p14:creationId xmlns:p14="http://schemas.microsoft.com/office/powerpoint/2010/main" val="30278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301</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24000" y="111997"/>
            <a:ext cx="8100392" cy="692696"/>
          </a:xfrm>
        </p:spPr>
        <p:txBody>
          <a:bodyPr>
            <a:normAutofit/>
          </a:bodyPr>
          <a:lstStyle/>
          <a:p>
            <a:pPr algn="ctr"/>
            <a:r>
              <a:rPr lang="he-IL" sz="3200" dirty="0"/>
              <a:t>המשך דוגמא מעניינת 1 למתודה גנרית </a:t>
            </a:r>
            <a:r>
              <a:rPr lang="en-US" sz="3200" dirty="0"/>
              <a:t>(Ex4)</a:t>
            </a:r>
            <a:endParaRPr lang="he-IL" sz="3200" dirty="0"/>
          </a:p>
        </p:txBody>
      </p:sp>
      <p:sp>
        <p:nvSpPr>
          <p:cNvPr id="2" name="Rectangle 1"/>
          <p:cNvSpPr/>
          <p:nvPr/>
        </p:nvSpPr>
        <p:spPr>
          <a:xfrm>
            <a:off x="2181369" y="783765"/>
            <a:ext cx="7447913" cy="6019597"/>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2B91AF"/>
                </a:solidFill>
                <a:latin typeface="Consolas" panose="020B0609020204030204" pitchFamily="49" charset="0"/>
                <a:ea typeface="Calibri" panose="020F0502020204030204" pitchFamily="34" charset="0"/>
                <a:cs typeface="Consolas" panose="020B0609020204030204" pitchFamily="49" charset="0"/>
              </a:rPr>
              <a:t>IKey</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Key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Name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Gender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male, female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Person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IKey</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Gender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Key</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Id;}}</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הסבר מלבני מעוגל 17"/>
          <p:cNvSpPr/>
          <p:nvPr/>
        </p:nvSpPr>
        <p:spPr bwMode="auto">
          <a:xfrm>
            <a:off x="8046544" y="3140968"/>
            <a:ext cx="2468307" cy="1800200"/>
          </a:xfrm>
          <a:prstGeom prst="wedgeRoundRectCallout">
            <a:avLst>
              <a:gd name="adj1" fmla="val -84502"/>
              <a:gd name="adj2" fmla="val 614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שימו לב!</a:t>
            </a:r>
          </a:p>
          <a:p>
            <a:pPr algn="ctr" fontAlgn="base">
              <a:spcBef>
                <a:spcPct val="0"/>
              </a:spcBef>
              <a:spcAft>
                <a:spcPct val="0"/>
              </a:spcAft>
            </a:pPr>
            <a:r>
              <a:rPr lang="he-IL" sz="2000" dirty="0">
                <a:solidFill>
                  <a:srgbClr val="000000"/>
                </a:solidFill>
                <a:latin typeface="Trebuchet MS"/>
                <a:cs typeface="Gisha" panose="020B0502040204020203" pitchFamily="34" charset="-79"/>
              </a:rPr>
              <a:t>דרסנו את </a:t>
            </a:r>
            <a:r>
              <a:rPr lang="en-US" sz="2000" dirty="0" err="1">
                <a:solidFill>
                  <a:srgbClr val="000000"/>
                </a:solidFill>
                <a:latin typeface="Trebuchet MS"/>
              </a:rPr>
              <a:t>ToString</a:t>
            </a:r>
            <a:r>
              <a:rPr lang="he-IL" sz="2000" dirty="0">
                <a:solidFill>
                  <a:srgbClr val="000000"/>
                </a:solidFill>
                <a:latin typeface="Trebuchet MS"/>
                <a:cs typeface="Gisha" panose="020B0502040204020203" pitchFamily="34" charset="-79"/>
              </a:rPr>
              <a:t> במחלקה </a:t>
            </a:r>
            <a:r>
              <a:rPr lang="en-US" sz="2000" dirty="0">
                <a:solidFill>
                  <a:srgbClr val="000000"/>
                </a:solidFill>
                <a:latin typeface="Trebuchet MS"/>
              </a:rPr>
              <a:t>Name</a:t>
            </a:r>
            <a:r>
              <a:rPr lang="he-IL" sz="2000" dirty="0">
                <a:solidFill>
                  <a:srgbClr val="000000"/>
                </a:solidFill>
                <a:latin typeface="Trebuchet MS"/>
                <a:cs typeface="Gisha" panose="020B0502040204020203" pitchFamily="34" charset="-79"/>
              </a:rPr>
              <a:t>.</a:t>
            </a:r>
          </a:p>
          <a:p>
            <a:pPr algn="ctr" fontAlgn="base">
              <a:spcBef>
                <a:spcPct val="0"/>
              </a:spcBef>
              <a:spcAft>
                <a:spcPct val="0"/>
              </a:spcAft>
            </a:pPr>
            <a:r>
              <a:rPr lang="he-IL" sz="2000" dirty="0">
                <a:solidFill>
                  <a:srgbClr val="000000"/>
                </a:solidFill>
                <a:latin typeface="Trebuchet MS"/>
                <a:cs typeface="Gisha" panose="020B0502040204020203" pitchFamily="34" charset="-79"/>
              </a:rPr>
              <a:t>ולא דרסנו במחלקה </a:t>
            </a:r>
            <a:r>
              <a:rPr lang="en-US" sz="2000" dirty="0">
                <a:solidFill>
                  <a:srgbClr val="000000"/>
                </a:solidFill>
                <a:latin typeface="Trebuchet MS"/>
              </a:rPr>
              <a:t>Person</a:t>
            </a:r>
          </a:p>
        </p:txBody>
      </p:sp>
    </p:spTree>
    <p:extLst>
      <p:ext uri="{BB962C8B-B14F-4D97-AF65-F5344CB8AC3E}">
        <p14:creationId xmlns:p14="http://schemas.microsoft.com/office/powerpoint/2010/main" val="293540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302</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55089" y="188640"/>
            <a:ext cx="8100392" cy="620688"/>
          </a:xfrm>
        </p:spPr>
        <p:txBody>
          <a:bodyPr>
            <a:normAutofit fontScale="90000"/>
          </a:bodyPr>
          <a:lstStyle/>
          <a:p>
            <a:pPr algn="ctr"/>
            <a:r>
              <a:rPr lang="he-IL" sz="3200" dirty="0"/>
              <a:t>המשך דוגמא מעניינת 1 למתודה גנרית </a:t>
            </a:r>
            <a:r>
              <a:rPr lang="en-US" sz="3200" dirty="0"/>
              <a:t> (Ex4)</a:t>
            </a:r>
            <a:r>
              <a:rPr lang="he-IL" sz="3200" dirty="0"/>
              <a:t> </a:t>
            </a:r>
          </a:p>
        </p:txBody>
      </p:sp>
      <p:sp>
        <p:nvSpPr>
          <p:cNvPr id="5" name="Rectangle 4"/>
          <p:cNvSpPr/>
          <p:nvPr/>
        </p:nvSpPr>
        <p:spPr>
          <a:xfrm>
            <a:off x="1775520" y="1128529"/>
            <a:ext cx="7992888" cy="5624488"/>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Person p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Person</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Id = 123,</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Gender.male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"Cohen"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 list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list.Add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(p);</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Person p1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list.Find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(x =&gt;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x.Id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123);</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list.Remove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(p1);</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PrintProperty</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(p1);</a:t>
            </a:r>
            <a:endPar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PrintProperty</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DateTime.Now</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הסבר מלבני מעוגל 17"/>
          <p:cNvSpPr/>
          <p:nvPr/>
        </p:nvSpPr>
        <p:spPr bwMode="auto">
          <a:xfrm>
            <a:off x="7968209" y="4581128"/>
            <a:ext cx="2468307" cy="1411424"/>
          </a:xfrm>
          <a:prstGeom prst="wedgeRoundRectCallout">
            <a:avLst>
              <a:gd name="adj1" fmla="val -121946"/>
              <a:gd name="adj2" fmla="val 5748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קריאה מפורשת למתודה שכתבנו</a:t>
            </a:r>
          </a:p>
          <a:p>
            <a:pPr algn="ctr" fontAlgn="base">
              <a:spcBef>
                <a:spcPct val="0"/>
              </a:spcBef>
              <a:spcAft>
                <a:spcPct val="0"/>
              </a:spcAft>
            </a:pP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PrintProperty</a:t>
            </a:r>
            <a:endParaRPr lang="en-US" sz="2000" dirty="0">
              <a:solidFill>
                <a:srgbClr val="000000"/>
              </a:solidFill>
              <a:latin typeface="Trebuchet MS"/>
            </a:endParaRPr>
          </a:p>
        </p:txBody>
      </p:sp>
    </p:spTree>
    <p:extLst>
      <p:ext uri="{BB962C8B-B14F-4D97-AF65-F5344CB8AC3E}">
        <p14:creationId xmlns:p14="http://schemas.microsoft.com/office/powerpoint/2010/main" val="24323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303</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2063552" y="188640"/>
            <a:ext cx="7488832" cy="1484784"/>
          </a:xfrm>
        </p:spPr>
        <p:txBody>
          <a:bodyPr>
            <a:normAutofit fontScale="90000"/>
          </a:bodyPr>
          <a:lstStyle/>
          <a:p>
            <a:pPr algn="ctr"/>
            <a:r>
              <a:rPr lang="he-IL" sz="3200" dirty="0"/>
              <a:t>המשך דוגמא מעניינת 1 למתודה גנרית </a:t>
            </a:r>
            <a:r>
              <a:rPr lang="en-US" sz="3200" dirty="0"/>
              <a:t>(Ex4)</a:t>
            </a:r>
            <a:br>
              <a:rPr lang="he-IL" sz="3200" dirty="0"/>
            </a:br>
            <a:br>
              <a:rPr lang="he-IL" sz="3200" dirty="0"/>
            </a:br>
            <a:r>
              <a:rPr lang="he-IL" sz="4400" dirty="0"/>
              <a:t>הפלט:</a:t>
            </a:r>
          </a:p>
        </p:txBody>
      </p:sp>
      <p:sp>
        <p:nvSpPr>
          <p:cNvPr id="2" name="Rectangle 1"/>
          <p:cNvSpPr/>
          <p:nvPr/>
        </p:nvSpPr>
        <p:spPr>
          <a:xfrm>
            <a:off x="2135560" y="1844824"/>
            <a:ext cx="6462464" cy="4406976"/>
          </a:xfrm>
          <a:prstGeom prst="rect">
            <a:avLst/>
          </a:prstGeom>
        </p:spPr>
        <p:txBody>
          <a:bodyPr wrap="square">
            <a:spAutoFit/>
          </a:bodyPr>
          <a:lstStyle/>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Id              value: 123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Cohen</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male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Married         value: True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Key             value: 123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Date            value: 02-Nov-17 12:00:00 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Day             value: 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DayOfWeek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Thursday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DayOfYear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306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Hour            value: 16</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Kind            value: Local</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Millisecond     value: 284</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Minute          value: 42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Month           value: 11</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Now             value: 02-Nov-17 4:42:47 PM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UtcNow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02-Nov-17 2:42:47 PM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Second          value: 47</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Ticks           value: 636452377672840403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TimeOfDay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16:42:47.2840403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Today           value: 02-Nov-17 12:00:00 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name: Year            value: 2017</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68201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304</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55089" y="188640"/>
            <a:ext cx="8100392" cy="620688"/>
          </a:xfrm>
        </p:spPr>
        <p:txBody>
          <a:bodyPr>
            <a:normAutofit/>
          </a:bodyPr>
          <a:lstStyle/>
          <a:p>
            <a:pPr algn="ctr"/>
            <a:r>
              <a:rPr lang="he-IL" sz="3200" dirty="0"/>
              <a:t>דוגמא מעניינת 2 למתודה גנרית </a:t>
            </a:r>
            <a:r>
              <a:rPr lang="en-US" sz="3200" dirty="0"/>
              <a:t>(Ex5)</a:t>
            </a:r>
            <a:endParaRPr lang="he-IL" sz="3200" dirty="0"/>
          </a:p>
        </p:txBody>
      </p:sp>
      <p:sp>
        <p:nvSpPr>
          <p:cNvPr id="3" name="Rectangle 2"/>
          <p:cNvSpPr/>
          <p:nvPr/>
        </p:nvSpPr>
        <p:spPr>
          <a:xfrm>
            <a:off x="1919536" y="1163080"/>
            <a:ext cx="8568952" cy="3352328"/>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2B91AF"/>
                </a:solidFill>
                <a:latin typeface="Consolas" panose="020B0609020204030204" pitchFamily="49" charset="0"/>
                <a:ea typeface="Calibri" panose="020F0502020204030204" pitchFamily="34" charset="0"/>
                <a:cs typeface="Consolas" panose="020B0609020204030204" pitchFamily="49" charset="0"/>
              </a:rPr>
              <a:t>ToolStringClass</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&gt;(T 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PropertyInfo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t.GetType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GetProperties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item.GetValue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TextBox 4"/>
          <p:cNvSpPr txBox="1"/>
          <p:nvPr/>
        </p:nvSpPr>
        <p:spPr>
          <a:xfrm>
            <a:off x="2423593" y="4869160"/>
            <a:ext cx="7163087" cy="1612704"/>
          </a:xfrm>
          <a:prstGeom prst="rect">
            <a:avLst/>
          </a:prstGeom>
        </p:spPr>
        <p:txBody>
          <a:bodyPr vert="horz">
            <a:normAutofit/>
          </a:bodyPr>
          <a:lstStyle>
            <a:lvl1pPr marL="274320" indent="-274320">
              <a:spcBef>
                <a:spcPts val="600"/>
              </a:spcBef>
              <a:buClr>
                <a:schemeClr val="tx2"/>
              </a:buClr>
              <a:buSzPct val="73000"/>
              <a:buFont typeface="Wingdings 2"/>
              <a:buChar char=""/>
              <a:defRPr kumimoji="0" sz="2600" baseline="0"/>
            </a:lvl1pPr>
            <a:lvl2pPr marL="521208" lvl="1"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extLst/>
          </a:lstStyle>
          <a:p>
            <a:pPr>
              <a:buClr>
                <a:srgbClr val="B13F9A"/>
              </a:buClr>
            </a:pPr>
            <a:r>
              <a:rPr lang="he-IL" sz="1600" dirty="0">
                <a:solidFill>
                  <a:prstClr val="black"/>
                </a:solidFill>
                <a:latin typeface="Trebuchet MS"/>
                <a:cs typeface="Gisha" panose="020B0502040204020203" pitchFamily="34" charset="-79"/>
              </a:rPr>
              <a:t>המתודה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&gt;(T t)</a:t>
            </a:r>
            <a:r>
              <a:rPr lang="he-IL"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600" b="1" dirty="0">
                <a:solidFill>
                  <a:prstClr val="black"/>
                </a:solidFill>
                <a:latin typeface="Trebuchet MS"/>
                <a:cs typeface="Gisha" panose="020B0502040204020203" pitchFamily="34" charset="-79"/>
              </a:rPr>
              <a:t>מתודה סטטית שמוגדרת במחלקה סטטית נפרדת) </a:t>
            </a:r>
            <a:r>
              <a:rPr lang="he-IL" sz="1600" dirty="0">
                <a:solidFill>
                  <a:prstClr val="black"/>
                </a:solidFill>
                <a:latin typeface="Trebuchet MS"/>
                <a:cs typeface="Gisha" panose="020B0502040204020203" pitchFamily="34" charset="-79"/>
              </a:rPr>
              <a:t>מקבלת אובייקט מטיפוס </a:t>
            </a:r>
            <a:r>
              <a:rPr lang="en-US" sz="1600" dirty="0">
                <a:solidFill>
                  <a:prstClr val="black"/>
                </a:solidFill>
                <a:latin typeface="Trebuchet MS"/>
              </a:rPr>
              <a:t>T</a:t>
            </a:r>
            <a:r>
              <a:rPr lang="he-IL" sz="1600" dirty="0">
                <a:solidFill>
                  <a:prstClr val="black"/>
                </a:solidFill>
                <a:latin typeface="Trebuchet MS"/>
                <a:cs typeface="Gisha" panose="020B0502040204020203" pitchFamily="34" charset="-79"/>
              </a:rPr>
              <a:t> וחוקרת אותו </a:t>
            </a:r>
          </a:p>
          <a:p>
            <a:pPr>
              <a:buClr>
                <a:srgbClr val="B13F9A"/>
              </a:buClr>
            </a:pPr>
            <a:r>
              <a:rPr lang="he-IL" sz="1600" dirty="0">
                <a:solidFill>
                  <a:prstClr val="black"/>
                </a:solidFill>
                <a:latin typeface="Trebuchet MS"/>
                <a:cs typeface="Gisha" panose="020B0502040204020203" pitchFamily="34" charset="-79"/>
              </a:rPr>
              <a:t>והשאר אותו כנ"ל כמו בדוגמא הקודמת ...</a:t>
            </a:r>
            <a:endParaRPr lang="en-US" sz="1600" dirty="0">
              <a:solidFill>
                <a:prstClr val="black"/>
              </a:solidFill>
              <a:latin typeface="Trebuchet MS"/>
            </a:endParaRPr>
          </a:p>
        </p:txBody>
      </p:sp>
    </p:spTree>
    <p:extLst>
      <p:ext uri="{BB962C8B-B14F-4D97-AF65-F5344CB8AC3E}">
        <p14:creationId xmlns:p14="http://schemas.microsoft.com/office/powerpoint/2010/main" val="32666281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305</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7536160" y="188640"/>
            <a:ext cx="2119321" cy="3024336"/>
          </a:xfrm>
        </p:spPr>
        <p:txBody>
          <a:bodyPr>
            <a:normAutofit/>
          </a:bodyPr>
          <a:lstStyle/>
          <a:p>
            <a:pPr algn="ctr"/>
            <a:r>
              <a:rPr lang="he-IL" sz="3200" dirty="0"/>
              <a:t>המשך דוגמא מעניינת 2 למתודה גנרית </a:t>
            </a:r>
            <a:r>
              <a:rPr lang="en-US" sz="3200" dirty="0"/>
              <a:t>(Ex5)</a:t>
            </a:r>
            <a:endParaRPr lang="he-IL" sz="3200" dirty="0"/>
          </a:p>
        </p:txBody>
      </p:sp>
      <p:sp>
        <p:nvSpPr>
          <p:cNvPr id="2" name="Rectangle 1"/>
          <p:cNvSpPr/>
          <p:nvPr/>
        </p:nvSpPr>
        <p:spPr>
          <a:xfrm>
            <a:off x="1716853" y="384617"/>
            <a:ext cx="7776864" cy="6316153"/>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IKey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Key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ToolStringClass.ToStringProperty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Gender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male, female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Person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Gender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ToolStringClass.ToStringProperty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הסבר מלבני מעוגל 17"/>
          <p:cNvSpPr/>
          <p:nvPr/>
        </p:nvSpPr>
        <p:spPr bwMode="auto">
          <a:xfrm>
            <a:off x="7536159" y="3476545"/>
            <a:ext cx="2828348" cy="3026888"/>
          </a:xfrm>
          <a:prstGeom prst="wedgeRoundRectCallout">
            <a:avLst>
              <a:gd name="adj1" fmla="val -67969"/>
              <a:gd name="adj2" fmla="val 41466"/>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שימו לב!</a:t>
            </a:r>
          </a:p>
          <a:p>
            <a:pPr algn="ctr" fontAlgn="base">
              <a:spcBef>
                <a:spcPct val="0"/>
              </a:spcBef>
              <a:spcAft>
                <a:spcPct val="0"/>
              </a:spcAft>
            </a:pPr>
            <a:r>
              <a:rPr lang="he-IL" sz="2000" dirty="0">
                <a:solidFill>
                  <a:srgbClr val="000000"/>
                </a:solidFill>
                <a:latin typeface="Trebuchet MS"/>
                <a:cs typeface="Gisha" panose="020B0502040204020203" pitchFamily="34" charset="-79"/>
              </a:rPr>
              <a:t>דרסנו את </a:t>
            </a:r>
            <a:r>
              <a:rPr lang="en-US" sz="2000" dirty="0" err="1">
                <a:solidFill>
                  <a:srgbClr val="000000"/>
                </a:solidFill>
                <a:latin typeface="Trebuchet MS"/>
              </a:rPr>
              <a:t>ToString</a:t>
            </a:r>
            <a:r>
              <a:rPr lang="he-IL" sz="2000" dirty="0">
                <a:solidFill>
                  <a:srgbClr val="000000"/>
                </a:solidFill>
                <a:latin typeface="Trebuchet MS"/>
                <a:cs typeface="Gisha" panose="020B0502040204020203" pitchFamily="34" charset="-79"/>
              </a:rPr>
              <a:t> במחלקה </a:t>
            </a:r>
            <a:r>
              <a:rPr lang="en-US" sz="2000" dirty="0">
                <a:solidFill>
                  <a:srgbClr val="000000"/>
                </a:solidFill>
                <a:latin typeface="Trebuchet MS"/>
              </a:rPr>
              <a:t>Name</a:t>
            </a:r>
            <a:r>
              <a:rPr lang="he-IL" sz="2000" dirty="0">
                <a:solidFill>
                  <a:srgbClr val="000000"/>
                </a:solidFill>
                <a:latin typeface="Trebuchet MS"/>
                <a:cs typeface="Gisha" panose="020B0502040204020203" pitchFamily="34" charset="-79"/>
              </a:rPr>
              <a:t> וגם במחלקה </a:t>
            </a:r>
            <a:r>
              <a:rPr lang="en-US" sz="2000" dirty="0">
                <a:solidFill>
                  <a:srgbClr val="000000"/>
                </a:solidFill>
                <a:latin typeface="Trebuchet MS"/>
              </a:rPr>
              <a:t>Person</a:t>
            </a:r>
            <a:r>
              <a:rPr lang="he-IL" sz="2000" dirty="0">
                <a:solidFill>
                  <a:srgbClr val="000000"/>
                </a:solidFill>
                <a:latin typeface="Trebuchet MS"/>
                <a:cs typeface="Gisha" panose="020B0502040204020203" pitchFamily="34" charset="-79"/>
              </a:rPr>
              <a:t>.</a:t>
            </a:r>
          </a:p>
          <a:p>
            <a:pPr algn="ctr" fontAlgn="base">
              <a:spcBef>
                <a:spcPct val="0"/>
              </a:spcBef>
              <a:spcAft>
                <a:spcPct val="0"/>
              </a:spcAft>
            </a:pPr>
            <a:r>
              <a:rPr lang="he-IL" sz="2000" dirty="0">
                <a:solidFill>
                  <a:srgbClr val="000000"/>
                </a:solidFill>
                <a:latin typeface="Trebuchet MS"/>
                <a:cs typeface="Gisha" panose="020B0502040204020203" pitchFamily="34" charset="-79"/>
              </a:rPr>
              <a:t>וקראנו משם ל </a:t>
            </a:r>
            <a:endParaRPr lang="en-US" sz="2000" dirty="0">
              <a:solidFill>
                <a:srgbClr val="000000"/>
              </a:solidFill>
              <a:latin typeface="Trebuchet MS"/>
            </a:endParaRPr>
          </a:p>
          <a:p>
            <a:pPr algn="ctr" fontAlgn="base">
              <a:spcBef>
                <a:spcPct val="0"/>
              </a:spcBef>
              <a:spcAft>
                <a:spcPct val="0"/>
              </a:spcAft>
            </a:pP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endParaRPr lang="he-IL" sz="20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ctr" fontAlgn="base">
              <a:spcBef>
                <a:spcPct val="0"/>
              </a:spcBef>
              <a:spcAft>
                <a:spcPct val="0"/>
              </a:spcAft>
            </a:pPr>
            <a:r>
              <a:rPr lang="he-IL" sz="2000" dirty="0">
                <a:solidFill>
                  <a:srgbClr val="000000"/>
                </a:solidFill>
                <a:latin typeface="Consolas" panose="020B0609020204030204" pitchFamily="49" charset="0"/>
                <a:cs typeface="Gisha" panose="020B0502040204020203" pitchFamily="34" charset="-79"/>
              </a:rPr>
              <a:t>שהיא מתודה של המחלקה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ToolStringClass</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000000"/>
              </a:solidFill>
              <a:latin typeface="Trebuchet MS"/>
            </a:endParaRPr>
          </a:p>
        </p:txBody>
      </p:sp>
      <p:cxnSp>
        <p:nvCxnSpPr>
          <p:cNvPr id="7" name="Straight Arrow Connector 6"/>
          <p:cNvCxnSpPr/>
          <p:nvPr/>
        </p:nvCxnSpPr>
        <p:spPr>
          <a:xfrm flipH="1" flipV="1">
            <a:off x="6456040" y="2636912"/>
            <a:ext cx="1224136" cy="9057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3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306</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55089" y="188640"/>
            <a:ext cx="8100392" cy="620688"/>
          </a:xfrm>
        </p:spPr>
        <p:txBody>
          <a:bodyPr>
            <a:normAutofit/>
          </a:bodyPr>
          <a:lstStyle/>
          <a:p>
            <a:pPr algn="ctr"/>
            <a:r>
              <a:rPr lang="he-IL" sz="3200" dirty="0"/>
              <a:t>המשך דוגמא מעניינת 2 למתודה גנרית </a:t>
            </a:r>
            <a:r>
              <a:rPr lang="en-US" sz="3200" dirty="0"/>
              <a:t>(Ex5)</a:t>
            </a:r>
            <a:endParaRPr lang="he-IL" sz="3200" dirty="0"/>
          </a:p>
        </p:txBody>
      </p:sp>
      <p:sp>
        <p:nvSpPr>
          <p:cNvPr id="3" name="Rectangle 2"/>
          <p:cNvSpPr/>
          <p:nvPr/>
        </p:nvSpPr>
        <p:spPr>
          <a:xfrm>
            <a:off x="1775521" y="1340768"/>
            <a:ext cx="7879960" cy="4439164"/>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Person {Id = 1234, Married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Gender.female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Person {Id = 5678, Married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Gender.female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ss</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tt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(Person 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הסבר מלבני מעוגל 17"/>
          <p:cNvSpPr/>
          <p:nvPr/>
        </p:nvSpPr>
        <p:spPr bwMode="auto">
          <a:xfrm>
            <a:off x="7536160" y="3757960"/>
            <a:ext cx="2828348" cy="1615256"/>
          </a:xfrm>
          <a:prstGeom prst="wedgeRoundRectCallout">
            <a:avLst>
              <a:gd name="adj1" fmla="val -107947"/>
              <a:gd name="adj2" fmla="val 671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שימו לב!</a:t>
            </a:r>
          </a:p>
          <a:p>
            <a:pPr algn="ctr" fontAlgn="base">
              <a:spcBef>
                <a:spcPct val="0"/>
              </a:spcBef>
              <a:spcAft>
                <a:spcPct val="0"/>
              </a:spcAft>
            </a:pPr>
            <a:r>
              <a:rPr lang="he-IL" sz="2000" dirty="0">
                <a:solidFill>
                  <a:srgbClr val="000000"/>
                </a:solidFill>
                <a:latin typeface="Trebuchet MS"/>
                <a:cs typeface="Gisha" panose="020B0502040204020203" pitchFamily="34" charset="-79"/>
              </a:rPr>
              <a:t>המתודה </a:t>
            </a:r>
            <a:r>
              <a:rPr lang="en-US" sz="2000" dirty="0" err="1">
                <a:solidFill>
                  <a:srgbClr val="000000"/>
                </a:solidFill>
                <a:latin typeface="Trebuchet MS"/>
              </a:rPr>
              <a:t>WriteLine</a:t>
            </a:r>
            <a:r>
              <a:rPr lang="he-IL" sz="2000" dirty="0">
                <a:solidFill>
                  <a:srgbClr val="000000"/>
                </a:solidFill>
                <a:latin typeface="Trebuchet MS"/>
                <a:cs typeface="Gisha" panose="020B0502040204020203" pitchFamily="34" charset="-79"/>
              </a:rPr>
              <a:t> קוראת באופן אוטומטי ל </a:t>
            </a:r>
            <a:r>
              <a:rPr lang="en-US" sz="2000" dirty="0" err="1">
                <a:solidFill>
                  <a:srgbClr val="000000"/>
                </a:solidFill>
                <a:latin typeface="Trebuchet MS"/>
              </a:rPr>
              <a:t>ToString</a:t>
            </a:r>
            <a:endParaRPr lang="en-US" sz="2000" dirty="0">
              <a:solidFill>
                <a:srgbClr val="000000"/>
              </a:solidFill>
              <a:latin typeface="Trebuchet MS"/>
            </a:endParaRPr>
          </a:p>
        </p:txBody>
      </p:sp>
    </p:spTree>
    <p:extLst>
      <p:ext uri="{BB962C8B-B14F-4D97-AF65-F5344CB8AC3E}">
        <p14:creationId xmlns:p14="http://schemas.microsoft.com/office/powerpoint/2010/main" val="38301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307</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24000" y="188641"/>
            <a:ext cx="8100392" cy="1094949"/>
          </a:xfrm>
        </p:spPr>
        <p:txBody>
          <a:bodyPr>
            <a:normAutofit fontScale="90000"/>
          </a:bodyPr>
          <a:lstStyle/>
          <a:p>
            <a:pPr algn="ctr"/>
            <a:r>
              <a:rPr lang="he-IL" sz="3200" dirty="0"/>
              <a:t>המשך דוגמא מעניינת 2 למתודה גנרית </a:t>
            </a:r>
            <a:r>
              <a:rPr lang="en-US" sz="3200" dirty="0"/>
              <a:t>(Ex5)</a:t>
            </a:r>
            <a:br>
              <a:rPr lang="he-IL" sz="3200" dirty="0"/>
            </a:br>
            <a:r>
              <a:rPr lang="he-IL" sz="4400" dirty="0"/>
              <a:t>הפלט:</a:t>
            </a:r>
            <a:endParaRPr lang="he-IL" sz="3200" dirty="0"/>
          </a:p>
        </p:txBody>
      </p:sp>
      <p:sp>
        <p:nvSpPr>
          <p:cNvPr id="2" name="Rectangle 1"/>
          <p:cNvSpPr/>
          <p:nvPr/>
        </p:nvSpPr>
        <p:spPr>
          <a:xfrm>
            <a:off x="2207568" y="980729"/>
            <a:ext cx="4572000" cy="5468933"/>
          </a:xfrm>
          <a:prstGeom prst="rect">
            <a:avLst/>
          </a:prstGeom>
        </p:spPr>
        <p:txBody>
          <a:bodyPr>
            <a:spAutoFit/>
          </a:bodyPr>
          <a:lstStyle/>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Id: 1234</a:t>
            </a: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PersonName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a:t>
            </a: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FirstName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oshri</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LastName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 c</a:t>
            </a:r>
          </a:p>
          <a:p>
            <a:pPr algn="l" rtl="0">
              <a:lnSpc>
                <a:spcPct val="107000"/>
              </a:lnSpc>
              <a:spcAft>
                <a:spcPts val="800"/>
              </a:spcAft>
            </a:pPr>
            <a:r>
              <a:rPr lang="en-US" sz="1600" dirty="0" err="1">
                <a:solidFill>
                  <a:prstClr val="black"/>
                </a:solidFill>
                <a:latin typeface="Calibri" panose="020F0502020204030204" pitchFamily="34" charset="0"/>
                <a:ea typeface="Calibri" panose="020F0502020204030204" pitchFamily="34" charset="0"/>
                <a:cs typeface="Arial" panose="020B0604020202020204" pitchFamily="34" charset="0"/>
              </a:rPr>
              <a:t>PersonGender</a:t>
            </a: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 female</a:t>
            </a:r>
          </a:p>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Married: True</a:t>
            </a:r>
          </a:p>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Key: 1234</a:t>
            </a:r>
          </a:p>
          <a:p>
            <a:pPr algn="l" rtl="0">
              <a:lnSpc>
                <a:spcPct val="107000"/>
              </a:lnSpc>
              <a:spcAft>
                <a:spcPts val="800"/>
              </a:spcAft>
            </a:pPr>
            <a:r>
              <a:rPr lang="he-IL" sz="1600" dirty="0">
                <a:solidFill>
                  <a:prstClr val="black"/>
                </a:solidFill>
                <a:latin typeface="Calibri" panose="020F0502020204030204" pitchFamily="34" charset="0"/>
                <a:ea typeface="Calibri" panose="020F0502020204030204" pitchFamily="34" charset="0"/>
                <a:cs typeface="Arial" panose="020B0604020202020204" pitchFamily="34"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Id: 5678</a:t>
            </a: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PersonName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a:t>
            </a: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FirstName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ss</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LastName</a:t>
            </a:r>
            <a:r>
              <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600" b="1" dirty="0" err="1">
                <a:solidFill>
                  <a:prstClr val="black"/>
                </a:solidFill>
                <a:latin typeface="Calibri" panose="020F0502020204030204" pitchFamily="34" charset="0"/>
                <a:ea typeface="Calibri" panose="020F0502020204030204" pitchFamily="34" charset="0"/>
                <a:cs typeface="Arial" panose="020B0604020202020204" pitchFamily="34" charset="0"/>
              </a:rPr>
              <a:t>tt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err="1">
                <a:solidFill>
                  <a:prstClr val="black"/>
                </a:solidFill>
                <a:latin typeface="Calibri" panose="020F0502020204030204" pitchFamily="34" charset="0"/>
                <a:ea typeface="Calibri" panose="020F0502020204030204" pitchFamily="34" charset="0"/>
                <a:cs typeface="Arial" panose="020B0604020202020204" pitchFamily="34" charset="0"/>
              </a:rPr>
              <a:t>PersonGender</a:t>
            </a: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 female</a:t>
            </a:r>
          </a:p>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Married: False</a:t>
            </a:r>
          </a:p>
          <a:p>
            <a:pPr algn="l" rtl="0">
              <a:lnSpc>
                <a:spcPct val="107000"/>
              </a:lnSpc>
              <a:spcAft>
                <a:spcPts val="800"/>
              </a:spcAft>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Key: 5678</a:t>
            </a:r>
          </a:p>
        </p:txBody>
      </p:sp>
    </p:spTree>
    <p:extLst>
      <p:ext uri="{BB962C8B-B14F-4D97-AF65-F5344CB8AC3E}">
        <p14:creationId xmlns:p14="http://schemas.microsoft.com/office/powerpoint/2010/main" val="36744149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655840" y="533400"/>
            <a:ext cx="5340428" cy="2895600"/>
          </a:xfrm>
        </p:spPr>
        <p:txBody>
          <a:bodyPr/>
          <a:lstStyle/>
          <a:p>
            <a:pPr algn="ctr"/>
            <a:r>
              <a:rPr lang="en-US" dirty="0"/>
              <a:t>Extension Method</a:t>
            </a:r>
            <a:endParaRPr lang="he-IL" dirty="0"/>
          </a:p>
        </p:txBody>
      </p:sp>
      <p:sp>
        <p:nvSpPr>
          <p:cNvPr id="5" name="כותרת משנה 4"/>
          <p:cNvSpPr>
            <a:spLocks noGrp="1"/>
          </p:cNvSpPr>
          <p:nvPr>
            <p:ph type="subTitle" idx="1"/>
          </p:nvPr>
        </p:nvSpPr>
        <p:spPr/>
        <p:txBody>
          <a:bodyPr>
            <a:normAutofit/>
          </a:bodyPr>
          <a:lstStyle/>
          <a:p>
            <a:pPr algn="ctr"/>
            <a:r>
              <a:rPr lang="he-IL" sz="4800" dirty="0"/>
              <a:t>מתודת הרחבה</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308</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10112545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4749" y="5386511"/>
            <a:ext cx="4717918" cy="7200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latin typeface="Trebuchet MS"/>
              <a:cs typeface="Gisha" panose="020B0502040204020203" pitchFamily="34" charset="-79"/>
            </a:endParaRPr>
          </a:p>
        </p:txBody>
      </p:sp>
      <p:sp>
        <p:nvSpPr>
          <p:cNvPr id="3" name="Rectangle 2"/>
          <p:cNvSpPr/>
          <p:nvPr/>
        </p:nvSpPr>
        <p:spPr>
          <a:xfrm>
            <a:off x="1703512" y="2492896"/>
            <a:ext cx="4752528" cy="144016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latin typeface="Trebuchet MS"/>
              <a:cs typeface="Gisha" panose="020B0502040204020203" pitchFamily="34" charset="-79"/>
            </a:endParaRP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309</a:t>
            </a:fld>
            <a:endParaRPr lang="he-IL" dirty="0">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555089" y="188640"/>
            <a:ext cx="8100392" cy="620688"/>
          </a:xfrm>
        </p:spPr>
        <p:txBody>
          <a:bodyPr>
            <a:normAutofit/>
          </a:bodyPr>
          <a:lstStyle/>
          <a:p>
            <a:pPr algn="ctr"/>
            <a:r>
              <a:rPr lang="he-IL" sz="3200" dirty="0"/>
              <a:t>מתודת הרחבה </a:t>
            </a:r>
            <a:r>
              <a:rPr lang="en-US" sz="3200" dirty="0"/>
              <a:t>Extension Method</a:t>
            </a:r>
            <a:endParaRPr lang="he-IL" sz="3200" dirty="0"/>
          </a:p>
        </p:txBody>
      </p:sp>
      <p:sp>
        <p:nvSpPr>
          <p:cNvPr id="5" name="מציין מיקום תוכן 2"/>
          <p:cNvSpPr>
            <a:spLocks noGrp="1"/>
          </p:cNvSpPr>
          <p:nvPr>
            <p:ph idx="1"/>
          </p:nvPr>
        </p:nvSpPr>
        <p:spPr>
          <a:xfrm>
            <a:off x="6552276" y="1124744"/>
            <a:ext cx="3034680" cy="4248472"/>
          </a:xfrm>
        </p:spPr>
        <p:txBody>
          <a:bodyPr>
            <a:normAutofit lnSpcReduction="10000"/>
          </a:bodyPr>
          <a:lstStyle/>
          <a:p>
            <a:r>
              <a:rPr lang="he-IL" sz="1800" dirty="0"/>
              <a:t>יכולת חדשה. מאפשר </a:t>
            </a:r>
            <a:r>
              <a:rPr lang="he-IL" sz="1800" b="1" dirty="0"/>
              <a:t>הרחבת</a:t>
            </a:r>
            <a:r>
              <a:rPr lang="he-IL" sz="1800" dirty="0"/>
              <a:t> מחלקה קיימת דרך הגדרת מתודה במחלקה נפרדת עם שימוש במילה </a:t>
            </a:r>
            <a:r>
              <a:rPr lang="en-US" sz="1800" b="1" dirty="0"/>
              <a:t>this</a:t>
            </a:r>
            <a:endParaRPr lang="he-IL" sz="1800" b="1" dirty="0"/>
          </a:p>
          <a:p>
            <a:r>
              <a:rPr lang="he-IL" sz="1800" dirty="0"/>
              <a:t>המתודה מוגדרת במחלקה נפרדת אך הופכת להיות חלק מהמחלקה הקיימת</a:t>
            </a:r>
          </a:p>
          <a:p>
            <a:r>
              <a:rPr lang="he-IL" sz="1800" dirty="0"/>
              <a:t>מתודת ההרחבה </a:t>
            </a:r>
            <a:r>
              <a:rPr lang="en-US" sz="1800" dirty="0"/>
              <a:t> </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ToInt2</a:t>
            </a:r>
            <a:r>
              <a:rPr lang="he-IL" sz="1800" dirty="0"/>
              <a:t> חייבת להיות סטטית ומוגדרת במחלקה סטטית.</a:t>
            </a:r>
          </a:p>
          <a:p>
            <a:r>
              <a:rPr lang="he-IL" sz="1800" dirty="0"/>
              <a:t>המתודה</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ToInt2</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800" dirty="0"/>
              <a:t>מקבלת פרמטר </a:t>
            </a:r>
            <a:r>
              <a:rPr lang="en-US" sz="1800" b="1" dirty="0"/>
              <a:t>this</a:t>
            </a:r>
            <a:r>
              <a:rPr lang="he-IL" sz="1800" dirty="0"/>
              <a:t> והופכת את עצמה להית חלק ממחלקת </a:t>
            </a:r>
            <a:r>
              <a:rPr lang="en-US" sz="1800" b="1" dirty="0"/>
              <a:t>string</a:t>
            </a:r>
            <a:endParaRPr lang="he-IL" sz="1800" b="1" dirty="0"/>
          </a:p>
          <a:p>
            <a:endParaRPr lang="he-IL" sz="1800" dirty="0"/>
          </a:p>
        </p:txBody>
      </p:sp>
      <p:sp>
        <p:nvSpPr>
          <p:cNvPr id="2" name="Rectangle 1"/>
          <p:cNvSpPr/>
          <p:nvPr/>
        </p:nvSpPr>
        <p:spPr>
          <a:xfrm>
            <a:off x="1700139" y="908720"/>
            <a:ext cx="4752528" cy="5760640"/>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Tools</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ToInt1(</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StaticTools</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ToInt2(</a:t>
            </a:r>
            <a:r>
              <a:rPr lang="en-US" sz="12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"434"</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Tools.ToInt1(s);</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 = </a:t>
            </a:r>
            <a:r>
              <a:rPr lang="en-US" sz="1200" b="1"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.ToInt2();</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"445"</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.ToInt2());</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9317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83D2-E514-4DE7-92A4-D181C2EF932B}"/>
              </a:ext>
            </a:extLst>
          </p:cNvPr>
          <p:cNvSpPr>
            <a:spLocks noGrp="1"/>
          </p:cNvSpPr>
          <p:nvPr>
            <p:ph type="title"/>
          </p:nvPr>
        </p:nvSpPr>
        <p:spPr>
          <a:xfrm>
            <a:off x="1972444" y="298011"/>
            <a:ext cx="7239000" cy="619544"/>
          </a:xfrm>
        </p:spPr>
        <p:txBody>
          <a:bodyPr/>
          <a:lstStyle/>
          <a:p>
            <a:pPr algn="ctr"/>
            <a:r>
              <a:rPr lang="en-US" dirty="0"/>
              <a:t>C++ , JAVA , C# .NET</a:t>
            </a:r>
          </a:p>
        </p:txBody>
      </p:sp>
      <p:sp>
        <p:nvSpPr>
          <p:cNvPr id="3" name="Content Placeholder 2">
            <a:extLst>
              <a:ext uri="{FF2B5EF4-FFF2-40B4-BE49-F238E27FC236}">
                <a16:creationId xmlns:a16="http://schemas.microsoft.com/office/drawing/2014/main" id="{29AAE67C-E687-4116-8D2A-2E127FA36663}"/>
              </a:ext>
            </a:extLst>
          </p:cNvPr>
          <p:cNvSpPr>
            <a:spLocks noGrp="1"/>
          </p:cNvSpPr>
          <p:nvPr>
            <p:ph idx="1"/>
          </p:nvPr>
        </p:nvSpPr>
        <p:spPr>
          <a:xfrm>
            <a:off x="1703512" y="1084843"/>
            <a:ext cx="7776864" cy="5326210"/>
          </a:xfrm>
        </p:spPr>
        <p:txBody>
          <a:bodyPr>
            <a:normAutofit fontScale="92500" lnSpcReduction="10000"/>
          </a:bodyPr>
          <a:lstStyle/>
          <a:p>
            <a:pPr marL="0" indent="0">
              <a:buNone/>
            </a:pPr>
            <a:r>
              <a:rPr lang="he-IL" sz="1600" b="1" dirty="0">
                <a:latin typeface="Arial" charset="0"/>
              </a:rPr>
              <a:t>שפת </a:t>
            </a:r>
            <a:r>
              <a:rPr lang="en-US" sz="1600" b="1" dirty="0">
                <a:latin typeface="Arial" charset="0"/>
              </a:rPr>
              <a:t>C++</a:t>
            </a:r>
            <a:r>
              <a:rPr lang="he-IL" sz="1600" b="1" dirty="0">
                <a:latin typeface="Arial" charset="0"/>
              </a:rPr>
              <a:t> המקורית פועלת בשיטה הקודמת ללא פלטפורמה:</a:t>
            </a:r>
          </a:p>
          <a:p>
            <a:r>
              <a:rPr lang="he-IL" sz="1600" dirty="0">
                <a:latin typeface="Arial" charset="0"/>
              </a:rPr>
              <a:t>כותבים קוד ב </a:t>
            </a:r>
            <a:r>
              <a:rPr lang="en-US" sz="1600" dirty="0">
                <a:latin typeface="Arial" charset="0"/>
              </a:rPr>
              <a:t>C</a:t>
            </a:r>
            <a:r>
              <a:rPr lang="he-IL" sz="1600" dirty="0">
                <a:latin typeface="Arial" charset="0"/>
              </a:rPr>
              <a:t>++ ובשביל שהקוד ירוץ על מערכת הפעלה שונות </a:t>
            </a:r>
            <a:r>
              <a:rPr lang="en-US" sz="1600" dirty="0">
                <a:latin typeface="Arial" charset="0"/>
              </a:rPr>
              <a:t>(Windows, Unix, Linux, MAC)</a:t>
            </a:r>
            <a:r>
              <a:rPr lang="he-IL" sz="1600" dirty="0">
                <a:latin typeface="Arial" charset="0"/>
              </a:rPr>
              <a:t>, צריכים </a:t>
            </a:r>
            <a:r>
              <a:rPr lang="he-IL" sz="1600" b="1" dirty="0">
                <a:latin typeface="Arial" charset="0"/>
              </a:rPr>
              <a:t>לקמפל את הקוד מחדש </a:t>
            </a:r>
            <a:r>
              <a:rPr lang="he-IL" sz="1600" dirty="0">
                <a:latin typeface="Arial" charset="0"/>
              </a:rPr>
              <a:t>על כל מערכת-הפעלה.</a:t>
            </a:r>
          </a:p>
          <a:p>
            <a:r>
              <a:rPr lang="he-IL" sz="1600" dirty="0">
                <a:latin typeface="Arial" charset="0"/>
              </a:rPr>
              <a:t>ייתכן ויהיו שינויים קלים בקוד (למשל </a:t>
            </a:r>
            <a:r>
              <a:rPr lang="en-US" sz="1600" dirty="0">
                <a:latin typeface="Arial" charset="0"/>
              </a:rPr>
              <a:t>windows</a:t>
            </a:r>
            <a:r>
              <a:rPr lang="he-IL" sz="1600" dirty="0">
                <a:latin typeface="Arial" charset="0"/>
              </a:rPr>
              <a:t> ממליץ להשתמש ב- </a:t>
            </a:r>
            <a:r>
              <a:rPr lang="en-US" sz="1600" dirty="0" err="1">
                <a:latin typeface="Arial" charset="0"/>
              </a:rPr>
              <a:t>s_strcpy</a:t>
            </a:r>
            <a:r>
              <a:rPr lang="he-IL" sz="1600" dirty="0">
                <a:latin typeface="Arial" charset="0"/>
              </a:rPr>
              <a:t> בעוד שבלינוקס פקודה זו לא תהייה מוכרת).</a:t>
            </a:r>
          </a:p>
          <a:p>
            <a:endParaRPr lang="he-IL" sz="1600" b="1" dirty="0">
              <a:latin typeface="Arial" charset="0"/>
            </a:endParaRPr>
          </a:p>
          <a:p>
            <a:pPr marL="0" indent="0">
              <a:buNone/>
            </a:pPr>
            <a:r>
              <a:rPr lang="he-IL" sz="1600" b="1" dirty="0">
                <a:latin typeface="Arial" charset="0"/>
              </a:rPr>
              <a:t>כמו ב </a:t>
            </a:r>
            <a:r>
              <a:rPr lang="en-US" sz="1600" b="1" dirty="0">
                <a:latin typeface="Arial" charset="0"/>
              </a:rPr>
              <a:t>C#</a:t>
            </a:r>
            <a:r>
              <a:rPr lang="he-IL" sz="1600" b="1" dirty="0">
                <a:latin typeface="Arial" charset="0"/>
              </a:rPr>
              <a:t>, גם בשפת </a:t>
            </a:r>
            <a:r>
              <a:rPr lang="en-US" sz="1600" b="1" dirty="0">
                <a:latin typeface="Arial" charset="0"/>
              </a:rPr>
              <a:t>JAVA</a:t>
            </a:r>
            <a:r>
              <a:rPr lang="he-IL" sz="1600" b="1" dirty="0">
                <a:latin typeface="Arial" charset="0"/>
              </a:rPr>
              <a:t> יש שימוש בפלטפורמה אך ישנם הבדלים:</a:t>
            </a:r>
            <a:endParaRPr lang="en-US" sz="1600" b="1" dirty="0">
              <a:latin typeface="Arial" charset="0"/>
            </a:endParaRPr>
          </a:p>
          <a:p>
            <a:pPr marL="0" indent="0">
              <a:buNone/>
            </a:pPr>
            <a:r>
              <a:rPr lang="he-IL" sz="1600" dirty="0"/>
              <a:t>רעיון הפלטפורמה קיים גם ב </a:t>
            </a:r>
            <a:r>
              <a:rPr lang="en-US" sz="1600" dirty="0"/>
              <a:t>JAVA</a:t>
            </a:r>
            <a:r>
              <a:rPr lang="he-IL" sz="1600" dirty="0"/>
              <a:t>, אך בריבוי של מערכות הפעלה ולא ריבוי שפות). </a:t>
            </a:r>
            <a:r>
              <a:rPr lang="he-IL" sz="1600" dirty="0">
                <a:latin typeface="Arial" charset="0"/>
              </a:rPr>
              <a:t>שפת </a:t>
            </a:r>
            <a:r>
              <a:rPr lang="en-US" sz="1600" dirty="0">
                <a:latin typeface="Arial" charset="0"/>
              </a:rPr>
              <a:t>JAVA </a:t>
            </a:r>
            <a:r>
              <a:rPr lang="he-IL" sz="1600" dirty="0">
                <a:latin typeface="Arial" charset="0"/>
              </a:rPr>
              <a:t> אינה מוגבלת למ"ה מסויימת והיא עובדת בצורה שונה מ- </a:t>
            </a:r>
            <a:r>
              <a:rPr lang="en-US" sz="1600" dirty="0">
                <a:latin typeface="Arial" charset="0"/>
              </a:rPr>
              <a:t>C</a:t>
            </a:r>
            <a:r>
              <a:rPr lang="he-IL" sz="1600" dirty="0">
                <a:latin typeface="Arial" charset="0"/>
              </a:rPr>
              <a:t>++:</a:t>
            </a:r>
          </a:p>
          <a:p>
            <a:r>
              <a:rPr lang="he-IL" sz="1600" dirty="0">
                <a:latin typeface="Arial" charset="0"/>
              </a:rPr>
              <a:t>הקוד מתקמפל לשפת ביניים הנקראית </a:t>
            </a:r>
            <a:r>
              <a:rPr lang="en-US" sz="1600" dirty="0">
                <a:latin typeface="Arial" charset="0"/>
              </a:rPr>
              <a:t>byte code</a:t>
            </a:r>
            <a:r>
              <a:rPr lang="he-IL" sz="1600" dirty="0">
                <a:latin typeface="Arial" charset="0"/>
              </a:rPr>
              <a:t> ויוצר קבצים עם סיומת </a:t>
            </a:r>
            <a:r>
              <a:rPr lang="en-US" sz="1600" dirty="0">
                <a:latin typeface="Arial" charset="0"/>
              </a:rPr>
              <a:t>class</a:t>
            </a:r>
            <a:r>
              <a:rPr lang="he-IL" sz="1600" dirty="0">
                <a:latin typeface="Arial" charset="0"/>
              </a:rPr>
              <a:t>, שאותם לא ניתן להריץ באופן ישיר, בניגוד לתוצר </a:t>
            </a:r>
            <a:r>
              <a:rPr lang="en-US" sz="1600" dirty="0">
                <a:latin typeface="Arial" charset="0"/>
              </a:rPr>
              <a:t>EXE</a:t>
            </a:r>
            <a:r>
              <a:rPr lang="he-IL" sz="1600" dirty="0">
                <a:latin typeface="Arial" charset="0"/>
              </a:rPr>
              <a:t> שנוצר בעקבות קומפילציה של תוכנית בשפת </a:t>
            </a:r>
            <a:r>
              <a:rPr lang="en-US" sz="1600" dirty="0">
                <a:latin typeface="Arial" charset="0"/>
              </a:rPr>
              <a:t>C</a:t>
            </a:r>
            <a:r>
              <a:rPr lang="he-IL" sz="1600" dirty="0">
                <a:latin typeface="Arial" charset="0"/>
              </a:rPr>
              <a:t>++</a:t>
            </a:r>
            <a:endParaRPr lang="he-IL" sz="1600" dirty="0"/>
          </a:p>
          <a:p>
            <a:r>
              <a:rPr lang="he-IL" sz="1600" dirty="0">
                <a:latin typeface="Arial" charset="0"/>
              </a:rPr>
              <a:t>על כל מחשב יותקן </a:t>
            </a:r>
            <a:r>
              <a:rPr lang="en-US" sz="1600" dirty="0">
                <a:latin typeface="Arial" charset="0"/>
              </a:rPr>
              <a:t>Java Virtual Machine</a:t>
            </a:r>
            <a:r>
              <a:rPr lang="he-IL" sz="1600" dirty="0">
                <a:latin typeface="Arial" charset="0"/>
              </a:rPr>
              <a:t> (</a:t>
            </a:r>
            <a:r>
              <a:rPr lang="en-US" sz="1600" dirty="0">
                <a:latin typeface="Arial" charset="0"/>
              </a:rPr>
              <a:t>JVM</a:t>
            </a:r>
            <a:r>
              <a:rPr lang="he-IL" sz="1600" dirty="0">
                <a:latin typeface="Arial" charset="0"/>
              </a:rPr>
              <a:t>) שידע לפרש את ה- </a:t>
            </a:r>
            <a:r>
              <a:rPr lang="en-US" sz="1600" dirty="0">
                <a:latin typeface="Arial" charset="0"/>
              </a:rPr>
              <a:t>bytecode</a:t>
            </a:r>
            <a:r>
              <a:rPr lang="he-IL" sz="1600" dirty="0">
                <a:latin typeface="Arial" charset="0"/>
              </a:rPr>
              <a:t> לשפת המכונה הספציפית למערכת ההפעלה עליה הוא יושב. נקרא גם </a:t>
            </a:r>
            <a:r>
              <a:rPr lang="en-US" sz="1600" dirty="0">
                <a:latin typeface="Arial" charset="0"/>
              </a:rPr>
              <a:t>interpreter</a:t>
            </a:r>
            <a:r>
              <a:rPr lang="he-IL" sz="1600" dirty="0">
                <a:latin typeface="Arial" charset="0"/>
              </a:rPr>
              <a:t>.</a:t>
            </a:r>
            <a:endParaRPr lang="he-IL" sz="1400" dirty="0">
              <a:latin typeface="Arial" charset="0"/>
            </a:endParaRPr>
          </a:p>
          <a:p>
            <a:r>
              <a:rPr lang="he-IL" sz="1600" dirty="0">
                <a:latin typeface="Arial" charset="0"/>
              </a:rPr>
              <a:t>כלומר, כמתכנתי </a:t>
            </a:r>
            <a:r>
              <a:rPr lang="en-US" sz="1600" dirty="0">
                <a:latin typeface="Arial" charset="0"/>
              </a:rPr>
              <a:t>JAVA</a:t>
            </a:r>
            <a:r>
              <a:rPr lang="he-IL" sz="1600" dirty="0">
                <a:latin typeface="Arial" charset="0"/>
              </a:rPr>
              <a:t> נכתוב קוד אחיד, אבל </a:t>
            </a:r>
            <a:r>
              <a:rPr lang="he-IL" sz="1600" b="1" dirty="0">
                <a:latin typeface="Arial" charset="0"/>
              </a:rPr>
              <a:t>ה- </a:t>
            </a:r>
            <a:r>
              <a:rPr lang="en-US" sz="1600" b="1" dirty="0">
                <a:latin typeface="Arial" charset="0"/>
              </a:rPr>
              <a:t>JVM</a:t>
            </a:r>
            <a:r>
              <a:rPr lang="he-IL" sz="1600" b="1" dirty="0">
                <a:latin typeface="Arial" charset="0"/>
              </a:rPr>
              <a:t> הוא זה שישתנה </a:t>
            </a:r>
            <a:r>
              <a:rPr lang="he-IL" sz="1600" dirty="0">
                <a:latin typeface="Arial" charset="0"/>
              </a:rPr>
              <a:t>ממערכת הפעלה אחת לאחרת.</a:t>
            </a:r>
            <a:endParaRPr lang="en-US" sz="1600" dirty="0">
              <a:latin typeface="Arial" charset="0"/>
            </a:endParaRPr>
          </a:p>
          <a:p>
            <a:r>
              <a:rPr lang="he-IL" sz="1600" dirty="0">
                <a:latin typeface="Arial" charset="0"/>
              </a:rPr>
              <a:t>לכן </a:t>
            </a:r>
            <a:r>
              <a:rPr lang="en-US" sz="1600" dirty="0">
                <a:latin typeface="Arial" charset="0"/>
              </a:rPr>
              <a:t>JAVA</a:t>
            </a:r>
            <a:r>
              <a:rPr lang="he-IL" sz="1600" dirty="0">
                <a:latin typeface="Arial" charset="0"/>
              </a:rPr>
              <a:t> הינה שפה ניידת שניתן להעביר בקלות את התוכניות שנכתבו בה בשפת </a:t>
            </a:r>
            <a:r>
              <a:rPr lang="en-US" sz="1600" dirty="0">
                <a:latin typeface="Arial" charset="0"/>
              </a:rPr>
              <a:t>JAVA</a:t>
            </a:r>
            <a:r>
              <a:rPr lang="he-IL" sz="1600" dirty="0">
                <a:latin typeface="Arial" charset="0"/>
              </a:rPr>
              <a:t> ממערכת הפעלה אחת לאחרת.</a:t>
            </a:r>
            <a:endParaRPr lang="en-US" sz="1600" dirty="0">
              <a:latin typeface="Arial" charset="0"/>
            </a:endParaRPr>
          </a:p>
          <a:p>
            <a:r>
              <a:rPr lang="he-IL" sz="1600" dirty="0">
                <a:latin typeface="Arial" charset="0"/>
              </a:rPr>
              <a:t>לכן לא יווצר קובץ </a:t>
            </a:r>
            <a:r>
              <a:rPr lang="en-US" sz="1600" dirty="0">
                <a:latin typeface="Arial" charset="0"/>
              </a:rPr>
              <a:t>EXE</a:t>
            </a:r>
            <a:r>
              <a:rPr lang="he-IL" sz="1600" dirty="0">
                <a:latin typeface="Arial" charset="0"/>
              </a:rPr>
              <a:t> כמו תוצר של תוכנית ב- </a:t>
            </a:r>
            <a:r>
              <a:rPr lang="en-US" sz="1600" dirty="0">
                <a:latin typeface="Arial" charset="0"/>
              </a:rPr>
              <a:t>C</a:t>
            </a:r>
            <a:r>
              <a:rPr lang="he-IL" sz="1600" dirty="0">
                <a:latin typeface="Arial" charset="0"/>
              </a:rPr>
              <a:t>++, אלא יווצר קובץ עם סיומת </a:t>
            </a:r>
            <a:r>
              <a:rPr lang="en-US" sz="1600" dirty="0">
                <a:latin typeface="Arial" charset="0"/>
              </a:rPr>
              <a:t>class</a:t>
            </a:r>
            <a:r>
              <a:rPr lang="he-IL" sz="1600" dirty="0">
                <a:latin typeface="Arial" charset="0"/>
              </a:rPr>
              <a:t> שאותו נריץ באמצעות ה- </a:t>
            </a:r>
            <a:r>
              <a:rPr lang="en-US" sz="1600" dirty="0">
                <a:latin typeface="Arial" charset="0"/>
              </a:rPr>
              <a:t>JVM</a:t>
            </a:r>
            <a:r>
              <a:rPr lang="he-IL" sz="1600" dirty="0">
                <a:latin typeface="Arial" charset="0"/>
              </a:rPr>
              <a:t> שעל מערכת ההפעלה. כלומר, הקובץ מורץ בתיווך </a:t>
            </a:r>
            <a:r>
              <a:rPr lang="en-US" sz="1600" dirty="0">
                <a:latin typeface="Arial" charset="0"/>
              </a:rPr>
              <a:t>JAVA</a:t>
            </a:r>
            <a:r>
              <a:rPr lang="he-IL" sz="1600" dirty="0">
                <a:latin typeface="Arial" charset="0"/>
              </a:rPr>
              <a:t> ולא ע"י מערכת ההפעלה ישירות.</a:t>
            </a:r>
          </a:p>
        </p:txBody>
      </p:sp>
      <p:sp>
        <p:nvSpPr>
          <p:cNvPr id="4" name="Slide Number Placeholder 3">
            <a:extLst>
              <a:ext uri="{FF2B5EF4-FFF2-40B4-BE49-F238E27FC236}">
                <a16:creationId xmlns:a16="http://schemas.microsoft.com/office/drawing/2014/main" id="{75623D16-CFC5-4B99-870D-A0AC197FFA57}"/>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31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6043430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טכני...</a:t>
            </a:r>
          </a:p>
        </p:txBody>
      </p:sp>
      <p:sp>
        <p:nvSpPr>
          <p:cNvPr id="3" name="מציין מיקום תוכן 2"/>
          <p:cNvSpPr>
            <a:spLocks noGrp="1"/>
          </p:cNvSpPr>
          <p:nvPr>
            <p:ph idx="1"/>
          </p:nvPr>
        </p:nvSpPr>
        <p:spPr/>
        <p:txBody>
          <a:bodyPr/>
          <a:lstStyle/>
          <a:p>
            <a:r>
              <a:rPr lang="he-IL" dirty="0"/>
              <a:t>בשימוש במתודת הרחבה ניתן לראות השלמה של המתודה אבל במקום הקובייה הסגולה שרואים בדרך כלל נוסף גם חץ כחול כלפי מטה.</a:t>
            </a:r>
            <a:endParaRPr lang="en-US" dirty="0"/>
          </a:p>
          <a:p>
            <a:r>
              <a:rPr lang="he-IL" dirty="0"/>
              <a:t>הערה: אם ההרחבה נמצאת ב</a:t>
            </a:r>
            <a:r>
              <a:rPr lang="en-US" dirty="0"/>
              <a:t>namespace </a:t>
            </a:r>
            <a:r>
              <a:rPr lang="he-IL" dirty="0"/>
              <a:t> אחר אז אפשר לכתוב את ה</a:t>
            </a:r>
            <a:r>
              <a:rPr lang="en-US" dirty="0"/>
              <a:t>using </a:t>
            </a:r>
            <a:r>
              <a:rPr lang="he-IL" dirty="0"/>
              <a:t> המתאים ולהשתמש בה.</a:t>
            </a:r>
            <a:endParaRPr lang="en-US" dirty="0"/>
          </a:p>
          <a:p>
            <a:endParaRPr lang="he-IL"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310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438000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311</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631504" y="44624"/>
            <a:ext cx="8100392" cy="1080120"/>
          </a:xfrm>
        </p:spPr>
        <p:txBody>
          <a:bodyPr>
            <a:normAutofit/>
          </a:bodyPr>
          <a:lstStyle/>
          <a:p>
            <a:pPr algn="ctr"/>
            <a:r>
              <a:rPr lang="he-IL" sz="3200" dirty="0"/>
              <a:t>דוגמא מעניינת 3 למתודה גנרית </a:t>
            </a:r>
            <a:r>
              <a:rPr lang="en-US" sz="3200" dirty="0"/>
              <a:t>(Ex99)</a:t>
            </a:r>
            <a:br>
              <a:rPr lang="he-IL" sz="3200" dirty="0"/>
            </a:br>
            <a:r>
              <a:rPr lang="he-IL" sz="3200" dirty="0"/>
              <a:t>באמצעות </a:t>
            </a:r>
            <a:r>
              <a:rPr lang="en-US" sz="3200" dirty="0"/>
              <a:t>Extension method</a:t>
            </a:r>
            <a:endParaRPr lang="he-IL" sz="3200" dirty="0"/>
          </a:p>
        </p:txBody>
      </p:sp>
      <p:sp>
        <p:nvSpPr>
          <p:cNvPr id="3" name="Rectangle 2"/>
          <p:cNvSpPr/>
          <p:nvPr/>
        </p:nvSpPr>
        <p:spPr>
          <a:xfrm>
            <a:off x="2100988" y="1489792"/>
            <a:ext cx="7379388" cy="2978251"/>
          </a:xfrm>
          <a:prstGeom prst="rect">
            <a:avLst/>
          </a:prstGeom>
        </p:spPr>
        <p:txBody>
          <a:bodyPr wrap="square">
            <a:spAutoFit/>
          </a:bodyPr>
          <a:lstStyle/>
          <a:p>
            <a:pPr algn="l" rtl="0">
              <a:lnSpc>
                <a:spcPct val="107000"/>
              </a:lnSpc>
            </a:pP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StaticClass</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en-US" sz="24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 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PropertyInfo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t.GetType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GetProperties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item.GetValue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str;</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מציין מיקום תוכן 2"/>
          <p:cNvSpPr>
            <a:spLocks noGrp="1"/>
          </p:cNvSpPr>
          <p:nvPr>
            <p:ph idx="1"/>
          </p:nvPr>
        </p:nvSpPr>
        <p:spPr>
          <a:xfrm>
            <a:off x="2100988" y="4876547"/>
            <a:ext cx="7379388" cy="979584"/>
          </a:xfrm>
        </p:spPr>
        <p:txBody>
          <a:bodyPr>
            <a:normAutofit fontScale="85000" lnSpcReduction="10000"/>
          </a:bodyPr>
          <a:lstStyle/>
          <a:p>
            <a:r>
              <a:rPr lang="he-IL" sz="1800" b="1" dirty="0"/>
              <a:t>הרחבת</a:t>
            </a:r>
            <a:r>
              <a:rPr lang="he-IL" sz="1800" dirty="0"/>
              <a:t> המחלקה </a:t>
            </a:r>
            <a:r>
              <a:rPr lang="en-US" sz="1800" dirty="0"/>
              <a:t>T</a:t>
            </a:r>
            <a:r>
              <a:rPr lang="he-IL" sz="1800" dirty="0"/>
              <a:t> במתודה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he-IL"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800" dirty="0"/>
              <a:t>שתחקור את המאפיינים של הטיפוס </a:t>
            </a:r>
            <a:r>
              <a:rPr lang="en-US" sz="1800" dirty="0"/>
              <a:t>T</a:t>
            </a:r>
          </a:p>
          <a:p>
            <a:r>
              <a:rPr lang="he-IL" sz="1800" dirty="0"/>
              <a:t>בעצם הוספנו את המתודה הזו לכל טיפוס (פרט למחלקות שיש להם מאפיין שהוא אוסף או רשימה)</a:t>
            </a:r>
          </a:p>
          <a:p>
            <a:endParaRPr lang="he-IL" sz="1800" dirty="0"/>
          </a:p>
        </p:txBody>
      </p:sp>
    </p:spTree>
    <p:extLst>
      <p:ext uri="{BB962C8B-B14F-4D97-AF65-F5344CB8AC3E}">
        <p14:creationId xmlns:p14="http://schemas.microsoft.com/office/powerpoint/2010/main" val="13936085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312</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7032104" y="44624"/>
            <a:ext cx="2699792" cy="3312368"/>
          </a:xfrm>
        </p:spPr>
        <p:txBody>
          <a:bodyPr>
            <a:normAutofit fontScale="90000"/>
          </a:bodyPr>
          <a:lstStyle/>
          <a:p>
            <a:pPr algn="ctr"/>
            <a:r>
              <a:rPr lang="he-IL" sz="3200" dirty="0"/>
              <a:t>המשך דוגמא מעניינת 3 למתודה גנרית </a:t>
            </a:r>
            <a:r>
              <a:rPr lang="en-US" sz="3200" dirty="0"/>
              <a:t>(Ex99)</a:t>
            </a:r>
            <a:br>
              <a:rPr lang="he-IL" sz="3200" dirty="0"/>
            </a:br>
            <a:r>
              <a:rPr lang="he-IL" sz="3200" dirty="0"/>
              <a:t>באמצעות </a:t>
            </a:r>
            <a:r>
              <a:rPr lang="en-US" sz="3200" dirty="0"/>
              <a:t>Extension method</a:t>
            </a:r>
            <a:endParaRPr lang="he-IL" sz="3200" dirty="0"/>
          </a:p>
        </p:txBody>
      </p:sp>
      <p:sp>
        <p:nvSpPr>
          <p:cNvPr id="8" name="Rectangle 7"/>
          <p:cNvSpPr/>
          <p:nvPr/>
        </p:nvSpPr>
        <p:spPr>
          <a:xfrm>
            <a:off x="1716853" y="384617"/>
            <a:ext cx="7776864" cy="6305701"/>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IKey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Key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Name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Gender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male, female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Person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Name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Gender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Key</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הסבר מלבני מעוגל 17"/>
          <p:cNvSpPr/>
          <p:nvPr/>
        </p:nvSpPr>
        <p:spPr bwMode="auto">
          <a:xfrm>
            <a:off x="6816080" y="3684320"/>
            <a:ext cx="3476420" cy="2871928"/>
          </a:xfrm>
          <a:prstGeom prst="wedgeRoundRectCallout">
            <a:avLst>
              <a:gd name="adj1" fmla="val -143058"/>
              <a:gd name="adj2" fmla="val 1645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שימו לב!</a:t>
            </a:r>
          </a:p>
          <a:p>
            <a:pPr algn="ctr" fontAlgn="base">
              <a:spcBef>
                <a:spcPct val="0"/>
              </a:spcBef>
              <a:spcAft>
                <a:spcPct val="0"/>
              </a:spcAft>
            </a:pPr>
            <a:r>
              <a:rPr lang="he-IL" sz="2000" dirty="0">
                <a:solidFill>
                  <a:srgbClr val="000000"/>
                </a:solidFill>
                <a:latin typeface="Trebuchet MS"/>
                <a:cs typeface="Gisha" panose="020B0502040204020203" pitchFamily="34" charset="-79"/>
              </a:rPr>
              <a:t>דרסנו את </a:t>
            </a:r>
            <a:r>
              <a:rPr lang="en-US" sz="2000" dirty="0" err="1">
                <a:solidFill>
                  <a:srgbClr val="000000"/>
                </a:solidFill>
                <a:latin typeface="Trebuchet MS"/>
              </a:rPr>
              <a:t>ToString</a:t>
            </a:r>
            <a:r>
              <a:rPr lang="he-IL" sz="2000" dirty="0">
                <a:solidFill>
                  <a:srgbClr val="000000"/>
                </a:solidFill>
                <a:latin typeface="Trebuchet MS"/>
                <a:cs typeface="Gisha" panose="020B0502040204020203" pitchFamily="34" charset="-79"/>
              </a:rPr>
              <a:t> במחלקה </a:t>
            </a:r>
            <a:r>
              <a:rPr lang="en-US" sz="2000" dirty="0">
                <a:solidFill>
                  <a:srgbClr val="000000"/>
                </a:solidFill>
                <a:latin typeface="Trebuchet MS"/>
              </a:rPr>
              <a:t>Name</a:t>
            </a:r>
            <a:r>
              <a:rPr lang="he-IL" sz="2000" dirty="0">
                <a:solidFill>
                  <a:srgbClr val="000000"/>
                </a:solidFill>
                <a:latin typeface="Trebuchet MS"/>
                <a:cs typeface="Gisha" panose="020B0502040204020203" pitchFamily="34" charset="-79"/>
              </a:rPr>
              <a:t> וגם במחלקה </a:t>
            </a:r>
            <a:r>
              <a:rPr lang="en-US" sz="2000" dirty="0">
                <a:solidFill>
                  <a:srgbClr val="000000"/>
                </a:solidFill>
                <a:latin typeface="Trebuchet MS"/>
              </a:rPr>
              <a:t>Person</a:t>
            </a:r>
            <a:r>
              <a:rPr lang="he-IL" sz="2000" dirty="0">
                <a:solidFill>
                  <a:srgbClr val="000000"/>
                </a:solidFill>
                <a:latin typeface="Trebuchet MS"/>
                <a:cs typeface="Gisha" panose="020B0502040204020203" pitchFamily="34" charset="-79"/>
              </a:rPr>
              <a:t>.</a:t>
            </a:r>
          </a:p>
          <a:p>
            <a:pPr algn="ctr" fontAlgn="base">
              <a:spcBef>
                <a:spcPct val="0"/>
              </a:spcBef>
              <a:spcAft>
                <a:spcPct val="0"/>
              </a:spcAft>
            </a:pPr>
            <a:r>
              <a:rPr lang="he-IL" sz="2000" dirty="0">
                <a:solidFill>
                  <a:srgbClr val="000000"/>
                </a:solidFill>
                <a:latin typeface="Trebuchet MS"/>
                <a:cs typeface="Gisha" panose="020B0502040204020203" pitchFamily="34" charset="-79"/>
              </a:rPr>
              <a:t>וקראנו משם ל </a:t>
            </a:r>
            <a:r>
              <a:rPr lang="en-US" sz="2000" b="1" dirty="0" err="1">
                <a:solidFill>
                  <a:srgbClr val="000000"/>
                </a:solidFill>
                <a:latin typeface="Trebuchet MS"/>
              </a:rPr>
              <a:t>this.</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ToStringProperty</a:t>
            </a:r>
            <a:endPar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ctr" fontAlgn="base">
              <a:spcBef>
                <a:spcPct val="0"/>
              </a:spcBef>
              <a:spcAft>
                <a:spcPct val="0"/>
              </a:spcAft>
            </a:pPr>
            <a:r>
              <a:rPr lang="he-IL" sz="2000" dirty="0">
                <a:solidFill>
                  <a:srgbClr val="000000"/>
                </a:solidFill>
                <a:latin typeface="Consolas" panose="020B0609020204030204" pitchFamily="49" charset="0"/>
                <a:cs typeface="Gisha" panose="020B0502040204020203" pitchFamily="34" charset="-79"/>
              </a:rPr>
              <a:t>כאילו היא חלק מהמחלקה הקיימת</a:t>
            </a:r>
            <a:endParaRPr lang="en-US" sz="2000" dirty="0">
              <a:solidFill>
                <a:srgbClr val="000000"/>
              </a:solidFill>
              <a:latin typeface="Trebuchet MS"/>
            </a:endParaRPr>
          </a:p>
        </p:txBody>
      </p:sp>
    </p:spTree>
    <p:extLst>
      <p:ext uri="{BB962C8B-B14F-4D97-AF65-F5344CB8AC3E}">
        <p14:creationId xmlns:p14="http://schemas.microsoft.com/office/powerpoint/2010/main" val="327785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313</a:t>
            </a:fld>
            <a:endParaRPr lang="he-IL">
              <a:solidFill>
                <a:srgbClr val="B13F9A"/>
              </a:solidFill>
              <a:latin typeface="Trebuchet MS"/>
              <a:cs typeface="Gisha" panose="020B0502040204020203" pitchFamily="34" charset="-79"/>
            </a:endParaRPr>
          </a:p>
        </p:txBody>
      </p:sp>
      <p:sp>
        <p:nvSpPr>
          <p:cNvPr id="6" name="כותרת 1"/>
          <p:cNvSpPr>
            <a:spLocks noGrp="1"/>
          </p:cNvSpPr>
          <p:nvPr>
            <p:ph type="title"/>
          </p:nvPr>
        </p:nvSpPr>
        <p:spPr>
          <a:xfrm>
            <a:off x="1631504" y="44624"/>
            <a:ext cx="8100392" cy="1080120"/>
          </a:xfrm>
        </p:spPr>
        <p:txBody>
          <a:bodyPr>
            <a:normAutofit fontScale="90000"/>
          </a:bodyPr>
          <a:lstStyle/>
          <a:p>
            <a:pPr algn="ctr"/>
            <a:r>
              <a:rPr lang="he-IL" sz="3200" dirty="0"/>
              <a:t>המשך דוגמא מעניינת 3 למתודה גנרית </a:t>
            </a:r>
            <a:r>
              <a:rPr lang="en-US" sz="3200" dirty="0"/>
              <a:t>(Ex99)</a:t>
            </a:r>
            <a:br>
              <a:rPr lang="he-IL" sz="3200" dirty="0"/>
            </a:br>
            <a:r>
              <a:rPr lang="he-IL" sz="3200" dirty="0"/>
              <a:t>באמצעות </a:t>
            </a:r>
            <a:r>
              <a:rPr lang="en-US" sz="3200" dirty="0"/>
              <a:t>Extension method</a:t>
            </a:r>
            <a:endParaRPr lang="he-IL" sz="3200" dirty="0"/>
          </a:p>
        </p:txBody>
      </p:sp>
      <p:sp>
        <p:nvSpPr>
          <p:cNvPr id="2" name="Rectangle 1"/>
          <p:cNvSpPr/>
          <p:nvPr/>
        </p:nvSpPr>
        <p:spPr>
          <a:xfrm>
            <a:off x="1991544" y="1291080"/>
            <a:ext cx="6372240" cy="5485156"/>
          </a:xfrm>
          <a:prstGeom prst="rect">
            <a:avLst/>
          </a:prstGeom>
        </p:spPr>
        <p:txBody>
          <a:bodyPr wrap="square">
            <a:spAutoFit/>
          </a:bodyPr>
          <a:lstStyle/>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List&lt;Person&gt;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Person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Id = 1234,</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Gender.female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Person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Id = 5678,</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Married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PersonGender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Gender.female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ss</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tt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he-IL" sz="2800" dirty="0">
              <a:solidFill>
                <a:prstClr val="black"/>
              </a:solidFill>
              <a:latin typeface="Trebuchet MS"/>
              <a:cs typeface="Gisha" panose="020B0502040204020203" pitchFamily="34" charset="-79"/>
            </a:endParaRPr>
          </a:p>
        </p:txBody>
      </p:sp>
      <p:sp>
        <p:nvSpPr>
          <p:cNvPr id="8" name="הסבר מלבני מעוגל 17"/>
          <p:cNvSpPr/>
          <p:nvPr/>
        </p:nvSpPr>
        <p:spPr bwMode="auto">
          <a:xfrm>
            <a:off x="7464152" y="4965460"/>
            <a:ext cx="2828348" cy="1615256"/>
          </a:xfrm>
          <a:prstGeom prst="wedgeRoundRectCallout">
            <a:avLst>
              <a:gd name="adj1" fmla="val -126372"/>
              <a:gd name="adj2" fmla="val -1807"/>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srgbClr val="000000"/>
                </a:solidFill>
                <a:latin typeface="Trebuchet MS"/>
                <a:cs typeface="Gisha" panose="020B0502040204020203" pitchFamily="34" charset="-79"/>
              </a:rPr>
              <a:t>שימו לב!</a:t>
            </a:r>
          </a:p>
          <a:p>
            <a:pPr algn="ctr" fontAlgn="base">
              <a:spcBef>
                <a:spcPct val="0"/>
              </a:spcBef>
              <a:spcAft>
                <a:spcPct val="0"/>
              </a:spcAft>
            </a:pPr>
            <a:r>
              <a:rPr lang="he-IL" sz="2000">
                <a:solidFill>
                  <a:srgbClr val="000000"/>
                </a:solidFill>
                <a:latin typeface="Trebuchet MS"/>
                <a:cs typeface="Gisha" panose="020B0502040204020203" pitchFamily="34" charset="-79"/>
              </a:rPr>
              <a:t>המתודה </a:t>
            </a:r>
            <a:r>
              <a:rPr lang="en-US" sz="2000" dirty="0" err="1">
                <a:solidFill>
                  <a:srgbClr val="000000"/>
                </a:solidFill>
                <a:latin typeface="Trebuchet MS"/>
              </a:rPr>
              <a:t>WriteLine</a:t>
            </a:r>
            <a:r>
              <a:rPr lang="he-IL" sz="2000" dirty="0">
                <a:solidFill>
                  <a:srgbClr val="000000"/>
                </a:solidFill>
                <a:latin typeface="Trebuchet MS"/>
                <a:cs typeface="Gisha" panose="020B0502040204020203" pitchFamily="34" charset="-79"/>
              </a:rPr>
              <a:t> קוראת באופן אוטומטי ל </a:t>
            </a:r>
            <a:r>
              <a:rPr lang="en-US" sz="2000" dirty="0" err="1">
                <a:solidFill>
                  <a:srgbClr val="000000"/>
                </a:solidFill>
                <a:latin typeface="Trebuchet MS"/>
              </a:rPr>
              <a:t>ToString</a:t>
            </a:r>
            <a:endParaRPr lang="en-US" sz="2000" dirty="0">
              <a:solidFill>
                <a:srgbClr val="000000"/>
              </a:solidFill>
              <a:latin typeface="Trebuchet MS"/>
            </a:endParaRPr>
          </a:p>
        </p:txBody>
      </p:sp>
    </p:spTree>
    <p:extLst>
      <p:ext uri="{BB962C8B-B14F-4D97-AF65-F5344CB8AC3E}">
        <p14:creationId xmlns:p14="http://schemas.microsoft.com/office/powerpoint/2010/main" val="121413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88640"/>
            <a:ext cx="7239000" cy="770344"/>
          </a:xfrm>
        </p:spPr>
        <p:txBody>
          <a:bodyPr/>
          <a:lstStyle/>
          <a:p>
            <a:pPr algn="ctr"/>
            <a:r>
              <a:rPr lang="he-IL" dirty="0"/>
              <a:t>תשע"ט, מועד א</a:t>
            </a:r>
          </a:p>
        </p:txBody>
      </p:sp>
      <p:sp>
        <p:nvSpPr>
          <p:cNvPr id="3" name="מציין מיקום תוכן 2"/>
          <p:cNvSpPr>
            <a:spLocks noGrp="1"/>
          </p:cNvSpPr>
          <p:nvPr>
            <p:ph idx="1"/>
          </p:nvPr>
        </p:nvSpPr>
        <p:spPr>
          <a:xfrm>
            <a:off x="2135560" y="1268760"/>
            <a:ext cx="7239000" cy="4846320"/>
          </a:xfrm>
        </p:spPr>
        <p:txBody>
          <a:bodyPr>
            <a:normAutofit fontScale="62500" lnSpcReduction="20000"/>
          </a:bodyPr>
          <a:lstStyle/>
          <a:p>
            <a:pPr marL="0" indent="0">
              <a:buNone/>
            </a:pPr>
            <a:r>
              <a:rPr lang="he-IL" b="1" dirty="0"/>
              <a:t>נתונה הגדרת הפונקציה </a:t>
            </a:r>
            <a:r>
              <a:rPr lang="en-US" b="1" dirty="0"/>
              <a:t>Test</a:t>
            </a:r>
            <a:r>
              <a:rPr lang="he-IL" b="1" dirty="0"/>
              <a:t> הבאה:</a:t>
            </a:r>
            <a:endParaRPr lang="en-US" dirty="0"/>
          </a:p>
          <a:p>
            <a:pPr marL="0" indent="0" algn="l" rtl="0">
              <a:buNone/>
            </a:pPr>
            <a:r>
              <a:rPr lang="en-US" dirty="0"/>
              <a:t>static class Help</a:t>
            </a:r>
          </a:p>
          <a:p>
            <a:pPr marL="0" indent="0" algn="l" rtl="0">
              <a:buNone/>
            </a:pPr>
            <a:r>
              <a:rPr lang="en-US" dirty="0"/>
              <a:t>{</a:t>
            </a:r>
          </a:p>
          <a:p>
            <a:pPr marL="0" indent="0" algn="l" rtl="0">
              <a:buNone/>
            </a:pPr>
            <a:r>
              <a:rPr lang="en-US" dirty="0"/>
              <a:t>    public static bool Test(this </a:t>
            </a:r>
            <a:r>
              <a:rPr lang="en-US" dirty="0" err="1"/>
              <a:t>int</a:t>
            </a:r>
            <a:r>
              <a:rPr lang="en-US" dirty="0"/>
              <a:t> x, </a:t>
            </a:r>
            <a:r>
              <a:rPr lang="en-US" dirty="0" err="1"/>
              <a:t>params</a:t>
            </a:r>
            <a:r>
              <a:rPr lang="en-US" dirty="0"/>
              <a:t> </a:t>
            </a:r>
            <a:r>
              <a:rPr lang="en-US" dirty="0" err="1"/>
              <a:t>int</a:t>
            </a:r>
            <a:r>
              <a:rPr lang="en-US" dirty="0"/>
              <a:t>[] y)</a:t>
            </a:r>
          </a:p>
          <a:p>
            <a:pPr marL="0" indent="0" algn="l" rtl="0">
              <a:buNone/>
            </a:pPr>
            <a:r>
              <a:rPr lang="en-US" dirty="0"/>
              <a:t>    {</a:t>
            </a:r>
          </a:p>
          <a:p>
            <a:pPr marL="0" indent="0" algn="l" rtl="0">
              <a:buNone/>
            </a:pPr>
            <a:r>
              <a:rPr lang="en-US" dirty="0"/>
              <a:t>        return (x == </a:t>
            </a:r>
            <a:r>
              <a:rPr lang="en-US" dirty="0" err="1"/>
              <a:t>y.Min</a:t>
            </a:r>
            <a:r>
              <a:rPr lang="en-US" dirty="0"/>
              <a:t>());</a:t>
            </a:r>
          </a:p>
          <a:p>
            <a:pPr marL="0" indent="0" algn="l" rtl="0">
              <a:buNone/>
            </a:pPr>
            <a:r>
              <a:rPr lang="en-US" dirty="0"/>
              <a:t>    }</a:t>
            </a:r>
          </a:p>
          <a:p>
            <a:pPr marL="0" indent="0" algn="l" rtl="0">
              <a:buNone/>
            </a:pPr>
            <a:r>
              <a:rPr lang="en-US" dirty="0"/>
              <a:t>}</a:t>
            </a:r>
          </a:p>
          <a:p>
            <a:pPr marL="0" indent="0">
              <a:buNone/>
            </a:pPr>
            <a:r>
              <a:rPr lang="he-IL" b="1" dirty="0"/>
              <a:t>בתוכנית הראשית זומנה הפונקציה </a:t>
            </a:r>
            <a:r>
              <a:rPr lang="en-US" b="1" dirty="0"/>
              <a:t>Test</a:t>
            </a:r>
            <a:r>
              <a:rPr lang="he-IL" b="1" dirty="0"/>
              <a:t> באופן הבא:</a:t>
            </a:r>
            <a:r>
              <a:rPr lang="en-US" dirty="0"/>
              <a:t> </a:t>
            </a:r>
          </a:p>
          <a:p>
            <a:pPr marL="0" indent="0" algn="l" rtl="0">
              <a:buNone/>
            </a:pPr>
            <a:r>
              <a:rPr lang="en-US" dirty="0" err="1"/>
              <a:t>Console.WriteLine</a:t>
            </a:r>
            <a:r>
              <a:rPr lang="en-US" dirty="0"/>
              <a:t>(</a:t>
            </a:r>
            <a:r>
              <a:rPr lang="he-IL" dirty="0"/>
              <a:t>1</a:t>
            </a:r>
            <a:r>
              <a:rPr lang="en-US" dirty="0"/>
              <a:t>.Test(2, 1, </a:t>
            </a:r>
            <a:r>
              <a:rPr lang="he-IL" dirty="0"/>
              <a:t>3</a:t>
            </a:r>
            <a:r>
              <a:rPr lang="en-US" dirty="0"/>
              <a:t>));</a:t>
            </a:r>
          </a:p>
          <a:p>
            <a:pPr marL="0" indent="0">
              <a:buNone/>
            </a:pPr>
            <a:r>
              <a:rPr lang="he-IL" b="1" dirty="0"/>
              <a:t> </a:t>
            </a:r>
            <a:endParaRPr lang="en-US" dirty="0"/>
          </a:p>
          <a:p>
            <a:pPr marL="0" indent="0">
              <a:buNone/>
            </a:pPr>
            <a:r>
              <a:rPr lang="he-IL" b="1" dirty="0"/>
              <a:t>סמן את הטענה </a:t>
            </a:r>
            <a:r>
              <a:rPr lang="he-IL" b="1" u="sng" dirty="0"/>
              <a:t>הנכונה</a:t>
            </a:r>
            <a:r>
              <a:rPr lang="he-IL" b="1" dirty="0"/>
              <a:t> ביחס לקוד שלעיל:</a:t>
            </a:r>
            <a:endParaRPr lang="en-US" dirty="0"/>
          </a:p>
          <a:p>
            <a:r>
              <a:rPr lang="he-IL" dirty="0"/>
              <a:t>אף אחת מהטענות אינה נכונה</a:t>
            </a:r>
            <a:endParaRPr lang="en-US" dirty="0"/>
          </a:p>
          <a:p>
            <a:r>
              <a:rPr lang="he-IL" dirty="0"/>
              <a:t>התוכנית לא תעבור קומפילציה מכיוון שהפונקציה </a:t>
            </a:r>
            <a:r>
              <a:rPr lang="en-US" dirty="0"/>
              <a:t>Test</a:t>
            </a:r>
            <a:r>
              <a:rPr lang="he-IL" dirty="0"/>
              <a:t> לא יכולה להיות מופעלת על נתון מסוג שלם</a:t>
            </a:r>
            <a:endParaRPr lang="en-US" dirty="0"/>
          </a:p>
          <a:p>
            <a:r>
              <a:rPr lang="he-IL" dirty="0"/>
              <a:t>התוכנית לא תעבור קומפילציה מכיוון שהפונקציה </a:t>
            </a:r>
            <a:r>
              <a:rPr lang="en-US" dirty="0"/>
              <a:t>Test</a:t>
            </a:r>
            <a:r>
              <a:rPr lang="he-IL" dirty="0"/>
              <a:t> אמורה לקבל רק 2 פרמטרים</a:t>
            </a:r>
            <a:endParaRPr lang="en-US" dirty="0"/>
          </a:p>
          <a:p>
            <a:r>
              <a:rPr lang="he-IL" dirty="0"/>
              <a:t>הפלט יהיה </a:t>
            </a:r>
            <a:r>
              <a:rPr lang="en-US" dirty="0"/>
              <a:t>True</a:t>
            </a:r>
            <a:r>
              <a:rPr lang="he-IL" dirty="0"/>
              <a:t> מכיוון שהמספר 1</a:t>
            </a:r>
            <a:r>
              <a:rPr lang="he-IL" b="1" dirty="0"/>
              <a:t> </a:t>
            </a:r>
            <a:r>
              <a:rPr lang="he-IL" dirty="0"/>
              <a:t>הוא המינימלי מבין שאר המספרים </a:t>
            </a:r>
            <a:r>
              <a:rPr lang="en-US" dirty="0"/>
              <a:t>2, 1, 3</a:t>
            </a:r>
          </a:p>
          <a:p>
            <a:r>
              <a:rPr lang="he-IL" dirty="0"/>
              <a:t>הפלט יהיה </a:t>
            </a:r>
            <a:r>
              <a:rPr lang="en-US" dirty="0"/>
              <a:t>False</a:t>
            </a:r>
            <a:r>
              <a:rPr lang="he-IL" dirty="0"/>
              <a:t> מכיוון שהמספר 1</a:t>
            </a:r>
            <a:r>
              <a:rPr lang="he-IL" b="1" dirty="0"/>
              <a:t> </a:t>
            </a:r>
            <a:r>
              <a:rPr lang="he-IL" dirty="0"/>
              <a:t>אינו שווה למספר 2</a:t>
            </a:r>
            <a:endParaRPr lang="en-US" dirty="0"/>
          </a:p>
        </p:txBody>
      </p:sp>
    </p:spTree>
    <p:extLst>
      <p:ext uri="{BB962C8B-B14F-4D97-AF65-F5344CB8AC3E}">
        <p14:creationId xmlns:p14="http://schemas.microsoft.com/office/powerpoint/2010/main" val="14440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3" end="1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0986" y="332656"/>
            <a:ext cx="7239000" cy="770344"/>
          </a:xfrm>
        </p:spPr>
        <p:txBody>
          <a:bodyPr/>
          <a:lstStyle/>
          <a:p>
            <a:pPr algn="ctr"/>
            <a:r>
              <a:rPr lang="he-IL" dirty="0"/>
              <a:t>תש"פ, מועד א</a:t>
            </a:r>
          </a:p>
        </p:txBody>
      </p:sp>
      <p:sp>
        <p:nvSpPr>
          <p:cNvPr id="3" name="מציין מיקום תוכן 2"/>
          <p:cNvSpPr>
            <a:spLocks noGrp="1"/>
          </p:cNvSpPr>
          <p:nvPr>
            <p:ph idx="1"/>
          </p:nvPr>
        </p:nvSpPr>
        <p:spPr/>
        <p:txBody>
          <a:bodyPr>
            <a:normAutofit fontScale="55000" lnSpcReduction="20000"/>
          </a:bodyPr>
          <a:lstStyle/>
          <a:p>
            <a:pPr marL="0" indent="0">
              <a:buNone/>
            </a:pPr>
            <a:r>
              <a:rPr lang="he-IL" b="1" dirty="0"/>
              <a:t>נתונות הפקודות הבאות:</a:t>
            </a:r>
            <a:endParaRPr lang="en-US" dirty="0"/>
          </a:p>
          <a:p>
            <a:pPr marL="0" indent="0" algn="l" rtl="0">
              <a:buNone/>
            </a:pPr>
            <a:r>
              <a:rPr lang="en-US" dirty="0" err="1"/>
              <a:t>int</a:t>
            </a:r>
            <a:r>
              <a:rPr lang="en-US" dirty="0"/>
              <a:t> x = 2;</a:t>
            </a:r>
          </a:p>
          <a:p>
            <a:pPr marL="0" indent="0" algn="l" rtl="0">
              <a:buNone/>
            </a:pPr>
            <a:r>
              <a:rPr lang="en-US" dirty="0" err="1"/>
              <a:t>Console.WriteLine</a:t>
            </a:r>
            <a:r>
              <a:rPr lang="en-US" dirty="0"/>
              <a:t>("{0}", </a:t>
            </a:r>
            <a:r>
              <a:rPr lang="en-US" dirty="0" err="1"/>
              <a:t>x.NewMethod</a:t>
            </a:r>
            <a:r>
              <a:rPr lang="en-US" dirty="0"/>
              <a:t>());</a:t>
            </a:r>
          </a:p>
          <a:p>
            <a:pPr marL="0" indent="0">
              <a:buNone/>
            </a:pPr>
            <a:r>
              <a:rPr lang="he-IL" b="1" dirty="0"/>
              <a:t>כדי לאפשר את ביצוע הפקודות האלה, הוגדרה המחלקה </a:t>
            </a:r>
            <a:r>
              <a:rPr lang="en-US" b="1" dirty="0"/>
              <a:t>Example </a:t>
            </a:r>
            <a:r>
              <a:rPr lang="he-IL" b="1" dirty="0"/>
              <a:t>המופיעה להלן, אך </a:t>
            </a:r>
            <a:r>
              <a:rPr lang="he-IL" b="1" u="sng" dirty="0"/>
              <a:t>ייתכן</a:t>
            </a:r>
            <a:r>
              <a:rPr lang="he-IL" b="1" dirty="0"/>
              <a:t> וחסרות בה הגדרות נוספות במקומות המודגשים והמסומנים 1,2,3,4,5 .</a:t>
            </a:r>
            <a:r>
              <a:rPr lang="he-IL" dirty="0"/>
              <a:t> </a:t>
            </a:r>
            <a:endParaRPr lang="en-US" dirty="0"/>
          </a:p>
          <a:p>
            <a:pPr marL="0" indent="0" algn="l" rtl="0">
              <a:buNone/>
            </a:pPr>
            <a:r>
              <a:rPr lang="en-US" dirty="0"/>
              <a:t>public </a:t>
            </a:r>
            <a:r>
              <a:rPr lang="en-US" b="1" u="sng" dirty="0"/>
              <a:t>  (1)  </a:t>
            </a:r>
            <a:r>
              <a:rPr lang="en-US" dirty="0"/>
              <a:t> class Example</a:t>
            </a:r>
          </a:p>
          <a:p>
            <a:pPr marL="0" indent="0" algn="l" rtl="0">
              <a:buNone/>
            </a:pPr>
            <a:r>
              <a:rPr lang="en-US" dirty="0"/>
              <a:t>{</a:t>
            </a:r>
          </a:p>
          <a:p>
            <a:pPr marL="0" indent="0" algn="l" rtl="0">
              <a:buNone/>
            </a:pPr>
            <a:r>
              <a:rPr lang="en-US" dirty="0"/>
              <a:t>    public </a:t>
            </a:r>
            <a:r>
              <a:rPr lang="en-US" b="1" u="sng" dirty="0"/>
              <a:t>  (2)  </a:t>
            </a:r>
            <a:r>
              <a:rPr lang="en-US" b="1" dirty="0"/>
              <a:t> </a:t>
            </a:r>
            <a:r>
              <a:rPr lang="en-US" b="1" u="sng" dirty="0"/>
              <a:t>  (3)  </a:t>
            </a:r>
            <a:r>
              <a:rPr lang="en-US" dirty="0"/>
              <a:t> </a:t>
            </a:r>
            <a:r>
              <a:rPr lang="en-US" dirty="0" err="1"/>
              <a:t>NewMethod</a:t>
            </a:r>
            <a:r>
              <a:rPr lang="en-US" dirty="0"/>
              <a:t>( </a:t>
            </a:r>
            <a:r>
              <a:rPr lang="en-US" b="1" u="sng" dirty="0"/>
              <a:t>  (4)  </a:t>
            </a:r>
            <a:r>
              <a:rPr lang="en-US" b="1" dirty="0"/>
              <a:t> </a:t>
            </a:r>
            <a:r>
              <a:rPr lang="en-US" b="1" u="sng" dirty="0"/>
              <a:t>  (5)  </a:t>
            </a:r>
            <a:r>
              <a:rPr lang="en-US" dirty="0"/>
              <a:t> </a:t>
            </a:r>
            <a:r>
              <a:rPr lang="en-US" dirty="0" err="1"/>
              <a:t>obj</a:t>
            </a:r>
            <a:r>
              <a:rPr lang="en-US" dirty="0"/>
              <a:t>)</a:t>
            </a:r>
          </a:p>
          <a:p>
            <a:pPr marL="0" indent="0" algn="l" rtl="0">
              <a:buNone/>
            </a:pPr>
            <a:r>
              <a:rPr lang="en-US" dirty="0"/>
              <a:t>    {</a:t>
            </a:r>
          </a:p>
          <a:p>
            <a:pPr marL="0" indent="0" algn="l" rtl="0">
              <a:buNone/>
            </a:pPr>
            <a:r>
              <a:rPr lang="en-US" dirty="0"/>
              <a:t>        return </a:t>
            </a:r>
            <a:r>
              <a:rPr lang="en-US" dirty="0" err="1"/>
              <a:t>obj.ToString</a:t>
            </a:r>
            <a:r>
              <a:rPr lang="en-US" dirty="0"/>
              <a:t>();</a:t>
            </a:r>
          </a:p>
          <a:p>
            <a:pPr marL="0" indent="0" algn="l" rtl="0">
              <a:buNone/>
            </a:pPr>
            <a:r>
              <a:rPr lang="en-US" dirty="0"/>
              <a:t>    }</a:t>
            </a:r>
          </a:p>
          <a:p>
            <a:pPr marL="0" indent="0" algn="l" rtl="0">
              <a:buNone/>
            </a:pPr>
            <a:r>
              <a:rPr lang="en-US" dirty="0"/>
              <a:t>}</a:t>
            </a:r>
          </a:p>
          <a:p>
            <a:pPr marL="0" indent="0">
              <a:buNone/>
            </a:pPr>
            <a:r>
              <a:rPr lang="he-IL" b="1" dirty="0"/>
              <a:t>מהן ההגדרות שיש להוסיף למחלקה במקומות המסומנים?</a:t>
            </a:r>
            <a:endParaRPr lang="en-US" dirty="0"/>
          </a:p>
          <a:p>
            <a:pPr marL="0" indent="0">
              <a:buNone/>
            </a:pPr>
            <a:r>
              <a:rPr lang="he-IL" b="1" dirty="0"/>
              <a:t>סמן את התשובה </a:t>
            </a:r>
            <a:r>
              <a:rPr lang="he-IL" b="1" u="sng" dirty="0"/>
              <a:t>הנכונה</a:t>
            </a:r>
            <a:r>
              <a:rPr lang="he-IL" b="1" dirty="0"/>
              <a:t>: (הערה: </a:t>
            </a:r>
            <a:r>
              <a:rPr lang="en-US" b="1" dirty="0"/>
              <a:t>nothing</a:t>
            </a:r>
            <a:r>
              <a:rPr lang="he-IL" b="1" dirty="0"/>
              <a:t> מסמן מקום שלא חסרה בו הגדרה לדעתכם)</a:t>
            </a:r>
            <a:endParaRPr lang="en-US" dirty="0"/>
          </a:p>
          <a:p>
            <a:r>
              <a:rPr lang="en-US" sz="2900" dirty="0"/>
              <a:t>(1) static, (2) static, (3) string, (4) </a:t>
            </a:r>
            <a:r>
              <a:rPr lang="en-US" sz="2900" dirty="0" err="1"/>
              <a:t>int</a:t>
            </a:r>
            <a:r>
              <a:rPr lang="en-US" sz="2900" dirty="0"/>
              <a:t>, (5) this</a:t>
            </a:r>
          </a:p>
          <a:p>
            <a:r>
              <a:rPr lang="en-US" sz="2900" dirty="0"/>
              <a:t>(1) static, (2) static, (3) string, (4) </a:t>
            </a:r>
            <a:r>
              <a:rPr lang="en-US" sz="2900" dirty="0" err="1"/>
              <a:t>int</a:t>
            </a:r>
            <a:r>
              <a:rPr lang="en-US" sz="2900" dirty="0"/>
              <a:t>, (5) nothing</a:t>
            </a:r>
          </a:p>
          <a:p>
            <a:r>
              <a:rPr lang="en-US" sz="2900" dirty="0"/>
              <a:t>(1) nothing, (2) nothing, (3) string, (4) this, (5) </a:t>
            </a:r>
            <a:r>
              <a:rPr lang="en-US" sz="2900" dirty="0" err="1"/>
              <a:t>int</a:t>
            </a:r>
            <a:endParaRPr lang="en-US" sz="2900" dirty="0"/>
          </a:p>
          <a:p>
            <a:r>
              <a:rPr lang="en-US" sz="2900" dirty="0"/>
              <a:t> (1) static, (2) static, (3) string, (4) this, (5) </a:t>
            </a:r>
            <a:r>
              <a:rPr lang="en-US" sz="2900" dirty="0" err="1"/>
              <a:t>int</a:t>
            </a:r>
            <a:endParaRPr lang="en-US" sz="2900" dirty="0"/>
          </a:p>
          <a:p>
            <a:r>
              <a:rPr lang="en-US" sz="2900" dirty="0"/>
              <a:t>(1) nothing, (2) static, (3) string, (4) this, (5) </a:t>
            </a:r>
            <a:r>
              <a:rPr lang="en-US" sz="2900" dirty="0" err="1"/>
              <a:t>int</a:t>
            </a:r>
            <a:endParaRPr lang="en-US" sz="2900" dirty="0"/>
          </a:p>
        </p:txBody>
      </p:sp>
    </p:spTree>
    <p:extLst>
      <p:ext uri="{BB962C8B-B14F-4D97-AF65-F5344CB8AC3E}">
        <p14:creationId xmlns:p14="http://schemas.microsoft.com/office/powerpoint/2010/main" val="250337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6" end="1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תשע"ז, מועד א, 7 נק'</a:t>
            </a:r>
          </a:p>
        </p:txBody>
      </p:sp>
      <p:sp>
        <p:nvSpPr>
          <p:cNvPr id="3" name="מציין מיקום תוכן 2"/>
          <p:cNvSpPr>
            <a:spLocks noGrp="1"/>
          </p:cNvSpPr>
          <p:nvPr>
            <p:ph idx="1"/>
          </p:nvPr>
        </p:nvSpPr>
        <p:spPr/>
        <p:txBody>
          <a:bodyPr/>
          <a:lstStyle/>
          <a:p>
            <a:pPr marL="0" indent="0">
              <a:buNone/>
            </a:pPr>
            <a:r>
              <a:rPr lang="he-IL" dirty="0"/>
              <a:t>מה מאפשר לי </a:t>
            </a:r>
            <a:r>
              <a:rPr lang="en-US" dirty="0"/>
              <a:t>Extension Methods</a:t>
            </a:r>
            <a:r>
              <a:rPr lang="he-IL" dirty="0"/>
              <a:t> ?</a:t>
            </a:r>
            <a:endParaRPr lang="en-US" dirty="0"/>
          </a:p>
          <a:p>
            <a:pPr lvl="0"/>
            <a:r>
              <a:rPr lang="he-IL" dirty="0"/>
              <a:t>הגדרת פונקציות נוספות למחלקה או ממשק קיימים</a:t>
            </a:r>
            <a:endParaRPr lang="en-US" dirty="0"/>
          </a:p>
          <a:p>
            <a:pPr lvl="0"/>
            <a:r>
              <a:rPr lang="he-IL" dirty="0"/>
              <a:t>הגדרת פונקציות סטטיות דינאמיות</a:t>
            </a:r>
            <a:endParaRPr lang="en-US" dirty="0"/>
          </a:p>
          <a:p>
            <a:pPr lvl="0"/>
            <a:r>
              <a:rPr lang="he-IL" dirty="0"/>
              <a:t>הרחבת ספריות רק עבור ה-</a:t>
            </a:r>
            <a:r>
              <a:rPr lang="en-US" dirty="0"/>
              <a:t>FCL</a:t>
            </a:r>
            <a:r>
              <a:rPr lang="he-IL" dirty="0"/>
              <a:t> הבסיסי של פלטפורמת דוט-נט</a:t>
            </a:r>
            <a:endParaRPr lang="en-US" dirty="0"/>
          </a:p>
          <a:p>
            <a:pPr lvl="0"/>
            <a:r>
              <a:rPr lang="he-IL" dirty="0"/>
              <a:t>הגדרת פונקציה שנרשמת לאירוע </a:t>
            </a:r>
            <a:endParaRPr lang="en-US" dirty="0"/>
          </a:p>
          <a:p>
            <a:pPr lvl="0"/>
            <a:r>
              <a:rPr lang="he-IL" dirty="0"/>
              <a:t>הגדרת פונקציה שרצה ב </a:t>
            </a:r>
            <a:r>
              <a:rPr lang="en-US" dirty="0"/>
              <a:t>Thread</a:t>
            </a:r>
            <a:r>
              <a:rPr lang="he-IL" dirty="0"/>
              <a:t> נפרד</a:t>
            </a:r>
            <a:endParaRPr lang="en-US" dirty="0"/>
          </a:p>
          <a:p>
            <a:pPr marL="0" indent="0">
              <a:buNone/>
            </a:pPr>
            <a:endParaRPr lang="he-IL" dirty="0"/>
          </a:p>
        </p:txBody>
      </p:sp>
    </p:spTree>
    <p:extLst>
      <p:ext uri="{BB962C8B-B14F-4D97-AF65-F5344CB8AC3E}">
        <p14:creationId xmlns:p14="http://schemas.microsoft.com/office/powerpoint/2010/main" val="6009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4 – נציגים ואירועים</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317</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68310592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4367808" y="1268760"/>
            <a:ext cx="4852392" cy="2448272"/>
          </a:xfrm>
        </p:spPr>
        <p:txBody>
          <a:bodyPr>
            <a:normAutofit/>
          </a:bodyPr>
          <a:lstStyle/>
          <a:p>
            <a:r>
              <a:rPr lang="he-IL" dirty="0"/>
              <a:t>נציגים (</a:t>
            </a:r>
            <a:r>
              <a:rPr lang="en-US" dirty="0"/>
              <a:t>delegates</a:t>
            </a:r>
            <a:r>
              <a:rPr lang="he-IL" dirty="0"/>
              <a:t>)</a:t>
            </a:r>
          </a:p>
          <a:p>
            <a:pPr lvl="1"/>
            <a:r>
              <a:rPr lang="he-IL" dirty="0"/>
              <a:t>מתודה אנונימית</a:t>
            </a:r>
          </a:p>
          <a:p>
            <a:pPr lvl="1"/>
            <a:r>
              <a:rPr lang="he-IL" dirty="0"/>
              <a:t>טיפוס אנונימי</a:t>
            </a:r>
          </a:p>
          <a:p>
            <a:r>
              <a:rPr lang="he-IL" dirty="0"/>
              <a:t>אירועים (</a:t>
            </a:r>
            <a:r>
              <a:rPr lang="en-US" dirty="0"/>
              <a:t>events</a:t>
            </a:r>
            <a:r>
              <a:rPr lang="he-IL" dirty="0"/>
              <a:t>) </a:t>
            </a:r>
          </a:p>
          <a:p>
            <a:r>
              <a:rPr lang="he-IL" dirty="0"/>
              <a:t>משקיף </a:t>
            </a:r>
            <a:r>
              <a:rPr lang="en-US" dirty="0"/>
              <a:t>(Observer)</a:t>
            </a: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318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152566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dirty="0"/>
              <a:t>Delegates</a:t>
            </a:r>
            <a:endParaRPr lang="he-IL" dirty="0"/>
          </a:p>
        </p:txBody>
      </p:sp>
      <p:sp>
        <p:nvSpPr>
          <p:cNvPr id="3" name="כותרת משנה 2"/>
          <p:cNvSpPr>
            <a:spLocks noGrp="1"/>
          </p:cNvSpPr>
          <p:nvPr>
            <p:ph type="subTitle" idx="1"/>
          </p:nvPr>
        </p:nvSpPr>
        <p:spPr/>
        <p:txBody>
          <a:bodyPr>
            <a:normAutofit/>
          </a:bodyPr>
          <a:lstStyle/>
          <a:p>
            <a:pPr algn="ctr"/>
            <a:r>
              <a:rPr lang="he-IL" sz="6000" dirty="0"/>
              <a:t>נציגים</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319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62523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703390" y="274639"/>
            <a:ext cx="7921003" cy="647701"/>
          </a:xfrm>
        </p:spPr>
        <p:txBody>
          <a:bodyPr>
            <a:normAutofit/>
          </a:bodyPr>
          <a:lstStyle/>
          <a:p>
            <a:r>
              <a:rPr lang="he-IL" sz="3600" dirty="0">
                <a:latin typeface="Arial" charset="0"/>
                <a:cs typeface="Arial" charset="0"/>
              </a:rPr>
              <a:t>תהליך כתיבה והרצה של </a:t>
            </a:r>
            <a:r>
              <a:rPr lang="he-IL" sz="3600" dirty="0" err="1">
                <a:latin typeface="Arial" charset="0"/>
                <a:cs typeface="Arial" charset="0"/>
              </a:rPr>
              <a:t>תוכנית</a:t>
            </a:r>
            <a:r>
              <a:rPr lang="he-IL" sz="3600" dirty="0">
                <a:latin typeface="Arial" charset="0"/>
                <a:cs typeface="Arial" charset="0"/>
              </a:rPr>
              <a:t> ב- </a:t>
            </a:r>
            <a:r>
              <a:rPr lang="en-US" sz="3600" dirty="0">
                <a:latin typeface="Arial" charset="0"/>
                <a:cs typeface="Arial" charset="0"/>
              </a:rPr>
              <a:t>JAVA</a:t>
            </a:r>
          </a:p>
        </p:txBody>
      </p:sp>
      <p:sp>
        <p:nvSpPr>
          <p:cNvPr id="14339" name="Footer Placeholder 4"/>
          <p:cNvSpPr>
            <a:spLocks noGrp="1"/>
          </p:cNvSpPr>
          <p:nvPr>
            <p:ph type="ftr" sz="quarter" idx="10"/>
          </p:nvPr>
        </p:nvSpPr>
        <p:spPr bwMode="auto">
          <a:xfrm>
            <a:off x="2135189" y="6356350"/>
            <a:ext cx="1658937" cy="457200"/>
          </a:xfrm>
          <a:noFill/>
          <a:ln>
            <a:miter lim="800000"/>
            <a:headEnd/>
            <a:tailEnd/>
          </a:ln>
        </p:spPr>
        <p:txBody>
          <a:bodyPr vert="horz" wrap="square" lIns="91440" tIns="45720" rIns="91440" bIns="45720" numCol="1" anchor="b" compatLnSpc="1">
            <a:prstTxWarp prst="textNoShape">
              <a:avLst/>
            </a:prstTxWarp>
          </a:bodyPr>
          <a:lstStyle/>
          <a:p>
            <a:pPr fontAlgn="base">
              <a:spcBef>
                <a:spcPct val="0"/>
              </a:spcBef>
              <a:spcAft>
                <a:spcPct val="0"/>
              </a:spcAft>
            </a:pPr>
            <a:r>
              <a:rPr lang="en-US">
                <a:solidFill>
                  <a:srgbClr val="B13F9A"/>
                </a:solidFill>
                <a:latin typeface="Arial" charset="0"/>
                <a:cs typeface="Arial" charset="0"/>
              </a:rPr>
              <a:t>© Keren Kalif</a:t>
            </a:r>
          </a:p>
        </p:txBody>
      </p:sp>
      <p:sp>
        <p:nvSpPr>
          <p:cNvPr id="5" name="Slide Number Placeholder 5"/>
          <p:cNvSpPr>
            <a:spLocks noGrp="1"/>
          </p:cNvSpPr>
          <p:nvPr>
            <p:ph type="sldNum" sz="quarter" idx="11"/>
          </p:nvPr>
        </p:nvSpPr>
        <p:spPr>
          <a:xfrm>
            <a:off x="1703388" y="6237288"/>
            <a:ext cx="457200" cy="457200"/>
          </a:xfrm>
        </p:spPr>
        <p:txBody>
          <a:bodyPr/>
          <a:lstStyle>
            <a:lvl1pPr>
              <a:defRPr>
                <a:latin typeface="Arial" pitchFamily="34" charset="0"/>
                <a:cs typeface="Arial" pitchFamily="34" charset="0"/>
              </a:defRPr>
            </a:lvl1pPr>
          </a:lstStyle>
          <a:p>
            <a:pPr>
              <a:defRPr/>
            </a:pPr>
            <a:fld id="{16A0956F-B886-4130-8B16-D4FD96229990}" type="slidenum">
              <a:rPr lang="en-US">
                <a:solidFill>
                  <a:srgbClr val="B13F9A"/>
                </a:solidFill>
              </a:rPr>
              <a:pPr>
                <a:defRPr/>
              </a:pPr>
              <a:t>32</a:t>
            </a:fld>
            <a:endParaRPr lang="en-US" dirty="0">
              <a:solidFill>
                <a:srgbClr val="B13F9A"/>
              </a:solidFill>
            </a:endParaRPr>
          </a:p>
        </p:txBody>
      </p:sp>
      <p:sp>
        <p:nvSpPr>
          <p:cNvPr id="11" name="Rectangular Callout 10"/>
          <p:cNvSpPr/>
          <p:nvPr/>
        </p:nvSpPr>
        <p:spPr>
          <a:xfrm>
            <a:off x="2855120" y="1217727"/>
            <a:ext cx="2411761" cy="647700"/>
          </a:xfrm>
          <a:prstGeom prst="wedgeRectCallout">
            <a:avLst>
              <a:gd name="adj1" fmla="val 100499"/>
              <a:gd name="adj2" fmla="val -36478"/>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white"/>
                </a:solidFill>
                <a:latin typeface="Arial" pitchFamily="34" charset="0"/>
                <a:cs typeface="Arial" pitchFamily="34" charset="0"/>
              </a:rPr>
              <a:t>נכתב בעורך טקסטואלי כלשהו</a:t>
            </a:r>
            <a:endParaRPr lang="en-US" b="1" dirty="0">
              <a:solidFill>
                <a:prstClr val="white"/>
              </a:solidFill>
              <a:latin typeface="Arial" pitchFamily="34" charset="0"/>
              <a:cs typeface="Arial" pitchFamily="34" charset="0"/>
            </a:endParaRPr>
          </a:p>
        </p:txBody>
      </p:sp>
      <p:sp>
        <p:nvSpPr>
          <p:cNvPr id="12" name="Rectangular Callout 11"/>
          <p:cNvSpPr/>
          <p:nvPr/>
        </p:nvSpPr>
        <p:spPr>
          <a:xfrm>
            <a:off x="2855119" y="2009890"/>
            <a:ext cx="2411760" cy="790575"/>
          </a:xfrm>
          <a:prstGeom prst="wedgeRectCallout">
            <a:avLst>
              <a:gd name="adj1" fmla="val 116354"/>
              <a:gd name="adj2" fmla="val -34946"/>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white"/>
                </a:solidFill>
                <a:latin typeface="Arial" pitchFamily="34" charset="0"/>
                <a:cs typeface="Arial" pitchFamily="34" charset="0"/>
              </a:rPr>
              <a:t>מקומפל ל- </a:t>
            </a:r>
            <a:r>
              <a:rPr lang="en-US" b="1" dirty="0">
                <a:solidFill>
                  <a:prstClr val="white"/>
                </a:solidFill>
                <a:latin typeface="Arial" pitchFamily="34" charset="0"/>
                <a:cs typeface="Arial" pitchFamily="34" charset="0"/>
              </a:rPr>
              <a:t>byte code</a:t>
            </a:r>
            <a:r>
              <a:rPr lang="he-IL" b="1" dirty="0">
                <a:solidFill>
                  <a:prstClr val="white"/>
                </a:solidFill>
                <a:latin typeface="Arial" pitchFamily="34" charset="0"/>
                <a:cs typeface="Arial" pitchFamily="34" charset="0"/>
              </a:rPr>
              <a:t> באמצעות קומפיילר של </a:t>
            </a:r>
            <a:r>
              <a:rPr lang="en-US" b="1" dirty="0">
                <a:solidFill>
                  <a:prstClr val="white"/>
                </a:solidFill>
                <a:latin typeface="Arial" pitchFamily="34" charset="0"/>
                <a:cs typeface="Arial" pitchFamily="34" charset="0"/>
              </a:rPr>
              <a:t>JAVA</a:t>
            </a:r>
          </a:p>
        </p:txBody>
      </p:sp>
      <p:sp>
        <p:nvSpPr>
          <p:cNvPr id="13" name="Rectangular Callout 12"/>
          <p:cNvSpPr/>
          <p:nvPr/>
        </p:nvSpPr>
        <p:spPr>
          <a:xfrm>
            <a:off x="1727764" y="3302641"/>
            <a:ext cx="2446338" cy="792163"/>
          </a:xfrm>
          <a:prstGeom prst="wedgeRectCallout">
            <a:avLst>
              <a:gd name="adj1" fmla="val 90847"/>
              <a:gd name="adj2" fmla="val -34946"/>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white"/>
                </a:solidFill>
                <a:latin typeface="Arial" pitchFamily="34" charset="0"/>
                <a:cs typeface="Arial" pitchFamily="34" charset="0"/>
              </a:rPr>
              <a:t>ה- </a:t>
            </a:r>
            <a:r>
              <a:rPr lang="en-US" b="1" dirty="0">
                <a:solidFill>
                  <a:prstClr val="white"/>
                </a:solidFill>
                <a:latin typeface="Arial" pitchFamily="34" charset="0"/>
                <a:cs typeface="Arial" pitchFamily="34" charset="0"/>
              </a:rPr>
              <a:t>JVM</a:t>
            </a:r>
            <a:r>
              <a:rPr lang="he-IL" b="1" dirty="0">
                <a:solidFill>
                  <a:prstClr val="white"/>
                </a:solidFill>
                <a:latin typeface="Arial" pitchFamily="34" charset="0"/>
                <a:cs typeface="Arial" pitchFamily="34" charset="0"/>
              </a:rPr>
              <a:t> יפרש את הפקודות שב- </a:t>
            </a:r>
            <a:r>
              <a:rPr lang="en-US" b="1" dirty="0">
                <a:solidFill>
                  <a:prstClr val="white"/>
                </a:solidFill>
                <a:latin typeface="Arial" pitchFamily="34" charset="0"/>
                <a:cs typeface="Arial" pitchFamily="34" charset="0"/>
              </a:rPr>
              <a:t>byte code</a:t>
            </a:r>
            <a:r>
              <a:rPr lang="he-IL" b="1" dirty="0">
                <a:solidFill>
                  <a:prstClr val="white"/>
                </a:solidFill>
                <a:latin typeface="Arial" pitchFamily="34" charset="0"/>
                <a:cs typeface="Arial" pitchFamily="34" charset="0"/>
              </a:rPr>
              <a:t> למערכת ההפעלה</a:t>
            </a:r>
            <a:endParaRPr lang="en-US" b="1" dirty="0">
              <a:solidFill>
                <a:prstClr val="white"/>
              </a:solidFill>
              <a:latin typeface="Arial" pitchFamily="34" charset="0"/>
              <a:cs typeface="Arial" pitchFamily="34" charset="0"/>
            </a:endParaRPr>
          </a:p>
        </p:txBody>
      </p:sp>
      <p:sp>
        <p:nvSpPr>
          <p:cNvPr id="6" name="Rectangle 5"/>
          <p:cNvSpPr/>
          <p:nvPr/>
        </p:nvSpPr>
        <p:spPr bwMode="auto">
          <a:xfrm>
            <a:off x="5112314" y="5391790"/>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black"/>
                </a:solidFill>
                <a:latin typeface="Arial" pitchFamily="34" charset="0"/>
                <a:cs typeface="Arial" pitchFamily="34" charset="0"/>
              </a:rPr>
              <a:t>חומרת המחשב</a:t>
            </a:r>
            <a:endParaRPr lang="en-US" b="1" dirty="0">
              <a:solidFill>
                <a:prstClr val="black"/>
              </a:solidFill>
              <a:latin typeface="Arial" pitchFamily="34" charset="0"/>
              <a:cs typeface="Arial" pitchFamily="34" charset="0"/>
            </a:endParaRPr>
          </a:p>
        </p:txBody>
      </p:sp>
      <p:sp>
        <p:nvSpPr>
          <p:cNvPr id="7" name="Rectangle 6"/>
          <p:cNvSpPr/>
          <p:nvPr/>
        </p:nvSpPr>
        <p:spPr bwMode="auto">
          <a:xfrm>
            <a:off x="5112314" y="4383728"/>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black"/>
                </a:solidFill>
                <a:latin typeface="Arial" pitchFamily="34" charset="0"/>
                <a:cs typeface="Arial" pitchFamily="34" charset="0"/>
              </a:rPr>
              <a:t>מערכת ההפעלה ב'</a:t>
            </a:r>
            <a:endParaRPr lang="en-US" b="1" dirty="0">
              <a:solidFill>
                <a:prstClr val="black"/>
              </a:solidFill>
              <a:latin typeface="Arial" pitchFamily="34" charset="0"/>
              <a:cs typeface="Arial" pitchFamily="34" charset="0"/>
            </a:endParaRPr>
          </a:p>
        </p:txBody>
      </p:sp>
      <p:sp>
        <p:nvSpPr>
          <p:cNvPr id="8" name="Rectangle 7"/>
          <p:cNvSpPr/>
          <p:nvPr/>
        </p:nvSpPr>
        <p:spPr bwMode="auto">
          <a:xfrm>
            <a:off x="5112314" y="3375665"/>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prstClr val="black"/>
                </a:solidFill>
                <a:latin typeface="Arial" pitchFamily="34" charset="0"/>
                <a:cs typeface="Arial" pitchFamily="34" charset="0"/>
              </a:rPr>
              <a:t>JVM</a:t>
            </a:r>
          </a:p>
        </p:txBody>
      </p:sp>
      <p:sp>
        <p:nvSpPr>
          <p:cNvPr id="9" name="Rectangle 8"/>
          <p:cNvSpPr/>
          <p:nvPr/>
        </p:nvSpPr>
        <p:spPr bwMode="auto">
          <a:xfrm>
            <a:off x="6240016" y="2297227"/>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prstClr val="black"/>
                </a:solidFill>
                <a:latin typeface="Arial" pitchFamily="34" charset="0"/>
                <a:cs typeface="Arial" pitchFamily="34" charset="0"/>
              </a:rPr>
              <a:t>Java Byte Code</a:t>
            </a:r>
            <a:endParaRPr lang="he-IL" b="1" dirty="0">
              <a:solidFill>
                <a:prstClr val="black"/>
              </a:solidFill>
              <a:latin typeface="Arial" pitchFamily="34" charset="0"/>
              <a:cs typeface="Arial" pitchFamily="34" charset="0"/>
            </a:endParaRPr>
          </a:p>
          <a:p>
            <a:pPr algn="ctr">
              <a:defRPr/>
            </a:pPr>
            <a:r>
              <a:rPr lang="he-IL" b="1" dirty="0">
                <a:solidFill>
                  <a:prstClr val="black"/>
                </a:solidFill>
                <a:latin typeface="Arial" pitchFamily="34" charset="0"/>
                <a:cs typeface="Arial" pitchFamily="34" charset="0"/>
              </a:rPr>
              <a:t>(קובץ עם סיומת </a:t>
            </a:r>
            <a:r>
              <a:rPr lang="en-US" b="1" dirty="0">
                <a:solidFill>
                  <a:prstClr val="black"/>
                </a:solidFill>
                <a:latin typeface="Arial" pitchFamily="34" charset="0"/>
                <a:cs typeface="Arial" pitchFamily="34" charset="0"/>
              </a:rPr>
              <a:t>class</a:t>
            </a:r>
            <a:r>
              <a:rPr lang="he-IL" b="1" dirty="0">
                <a:solidFill>
                  <a:prstClr val="black"/>
                </a:solidFill>
                <a:latin typeface="Arial" pitchFamily="34" charset="0"/>
                <a:cs typeface="Arial" pitchFamily="34" charset="0"/>
              </a:rPr>
              <a:t>)</a:t>
            </a:r>
            <a:endParaRPr lang="en-US" b="1" dirty="0">
              <a:solidFill>
                <a:prstClr val="black"/>
              </a:solidFill>
              <a:latin typeface="Arial" pitchFamily="34" charset="0"/>
              <a:cs typeface="Arial" pitchFamily="34" charset="0"/>
            </a:endParaRPr>
          </a:p>
        </p:txBody>
      </p:sp>
      <p:sp>
        <p:nvSpPr>
          <p:cNvPr id="10" name="Rectangle 9"/>
          <p:cNvSpPr/>
          <p:nvPr/>
        </p:nvSpPr>
        <p:spPr bwMode="auto">
          <a:xfrm>
            <a:off x="6240016" y="1289164"/>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black"/>
                </a:solidFill>
                <a:latin typeface="Arial" pitchFamily="34" charset="0"/>
                <a:cs typeface="Arial" pitchFamily="34" charset="0"/>
              </a:rPr>
              <a:t>קובץ </a:t>
            </a:r>
            <a:r>
              <a:rPr lang="en-US" b="1" dirty="0">
                <a:solidFill>
                  <a:prstClr val="black"/>
                </a:solidFill>
                <a:latin typeface="Arial" pitchFamily="34" charset="0"/>
                <a:cs typeface="Arial" pitchFamily="34" charset="0"/>
              </a:rPr>
              <a:t>JAVA</a:t>
            </a:r>
          </a:p>
        </p:txBody>
      </p:sp>
      <p:cxnSp>
        <p:nvCxnSpPr>
          <p:cNvPr id="14" name="Straight Arrow Connector 13"/>
          <p:cNvCxnSpPr>
            <a:stCxn id="10" idx="2"/>
            <a:endCxn id="9" idx="0"/>
          </p:cNvCxnSpPr>
          <p:nvPr/>
        </p:nvCxnSpPr>
        <p:spPr bwMode="auto">
          <a:xfrm rot="5400000">
            <a:off x="7356029" y="2117839"/>
            <a:ext cx="360362"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bwMode="auto">
          <a:xfrm rot="5400000">
            <a:off x="6744990" y="3145565"/>
            <a:ext cx="4318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7" idx="0"/>
          </p:cNvCxnSpPr>
          <p:nvPr/>
        </p:nvCxnSpPr>
        <p:spPr bwMode="auto">
          <a:xfrm rot="5400000">
            <a:off x="6228327" y="4202753"/>
            <a:ext cx="360363"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6" idx="0"/>
          </p:cNvCxnSpPr>
          <p:nvPr/>
        </p:nvCxnSpPr>
        <p:spPr bwMode="auto">
          <a:xfrm rot="5400000">
            <a:off x="6228327" y="5210815"/>
            <a:ext cx="360362"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54767E-1A86-4B5C-A971-37D85898E697}"/>
              </a:ext>
            </a:extLst>
          </p:cNvPr>
          <p:cNvSpPr/>
          <p:nvPr/>
        </p:nvSpPr>
        <p:spPr bwMode="auto">
          <a:xfrm>
            <a:off x="7824192" y="5391790"/>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black"/>
                </a:solidFill>
                <a:latin typeface="Arial" pitchFamily="34" charset="0"/>
                <a:cs typeface="Arial" pitchFamily="34" charset="0"/>
              </a:rPr>
              <a:t>חומרת המחשב</a:t>
            </a:r>
            <a:endParaRPr lang="en-US" b="1" dirty="0">
              <a:solidFill>
                <a:prstClr val="black"/>
              </a:solidFill>
              <a:latin typeface="Arial" pitchFamily="34" charset="0"/>
              <a:cs typeface="Arial" pitchFamily="34" charset="0"/>
            </a:endParaRPr>
          </a:p>
        </p:txBody>
      </p:sp>
      <p:sp>
        <p:nvSpPr>
          <p:cNvPr id="19" name="Rectangle 18">
            <a:extLst>
              <a:ext uri="{FF2B5EF4-FFF2-40B4-BE49-F238E27FC236}">
                <a16:creationId xmlns:a16="http://schemas.microsoft.com/office/drawing/2014/main" id="{D529DC72-B891-4BD6-AF33-5C61A1A940C4}"/>
              </a:ext>
            </a:extLst>
          </p:cNvPr>
          <p:cNvSpPr/>
          <p:nvPr/>
        </p:nvSpPr>
        <p:spPr bwMode="auto">
          <a:xfrm>
            <a:off x="7824192" y="4383728"/>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e-IL" b="1" dirty="0">
                <a:solidFill>
                  <a:prstClr val="black"/>
                </a:solidFill>
                <a:latin typeface="Arial" pitchFamily="34" charset="0"/>
                <a:cs typeface="Arial" pitchFamily="34" charset="0"/>
              </a:rPr>
              <a:t>מערכת ההפעלה א'</a:t>
            </a:r>
            <a:endParaRPr lang="en-US" b="1" dirty="0">
              <a:solidFill>
                <a:prstClr val="black"/>
              </a:solidFill>
              <a:latin typeface="Arial" pitchFamily="34" charset="0"/>
              <a:cs typeface="Arial" pitchFamily="34" charset="0"/>
            </a:endParaRPr>
          </a:p>
        </p:txBody>
      </p:sp>
      <p:sp>
        <p:nvSpPr>
          <p:cNvPr id="20" name="Rectangle 19">
            <a:extLst>
              <a:ext uri="{FF2B5EF4-FFF2-40B4-BE49-F238E27FC236}">
                <a16:creationId xmlns:a16="http://schemas.microsoft.com/office/drawing/2014/main" id="{C002C6ED-2BAA-472F-8B5A-93114E5C3467}"/>
              </a:ext>
            </a:extLst>
          </p:cNvPr>
          <p:cNvSpPr/>
          <p:nvPr/>
        </p:nvSpPr>
        <p:spPr bwMode="auto">
          <a:xfrm>
            <a:off x="7824192" y="3375665"/>
            <a:ext cx="2592388" cy="647700"/>
          </a:xfrm>
          <a:prstGeom prst="rect">
            <a:avLst/>
          </a:prstGeom>
          <a:solidFill>
            <a:schemeClr val="tx2">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prstClr val="black"/>
                </a:solidFill>
                <a:latin typeface="Arial" pitchFamily="34" charset="0"/>
                <a:cs typeface="Arial" pitchFamily="34" charset="0"/>
              </a:rPr>
              <a:t>JVM</a:t>
            </a:r>
          </a:p>
        </p:txBody>
      </p:sp>
      <p:cxnSp>
        <p:nvCxnSpPr>
          <p:cNvPr id="21" name="Straight Arrow Connector 20">
            <a:extLst>
              <a:ext uri="{FF2B5EF4-FFF2-40B4-BE49-F238E27FC236}">
                <a16:creationId xmlns:a16="http://schemas.microsoft.com/office/drawing/2014/main" id="{FB1439C3-F6B1-4800-9FC8-FE8A41E34B17}"/>
              </a:ext>
            </a:extLst>
          </p:cNvPr>
          <p:cNvCxnSpPr>
            <a:stCxn id="20" idx="2"/>
            <a:endCxn id="19" idx="0"/>
          </p:cNvCxnSpPr>
          <p:nvPr/>
        </p:nvCxnSpPr>
        <p:spPr bwMode="auto">
          <a:xfrm rot="5400000">
            <a:off x="8940205" y="4202753"/>
            <a:ext cx="360363"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E1F83B-152A-4B72-BA5F-186E86A5F040}"/>
              </a:ext>
            </a:extLst>
          </p:cNvPr>
          <p:cNvCxnSpPr>
            <a:stCxn id="19" idx="2"/>
            <a:endCxn id="18" idx="0"/>
          </p:cNvCxnSpPr>
          <p:nvPr/>
        </p:nvCxnSpPr>
        <p:spPr bwMode="auto">
          <a:xfrm rot="5400000">
            <a:off x="8940205" y="5210815"/>
            <a:ext cx="360362"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592004F-267D-43B5-BEA4-B5CA24FB3659}"/>
              </a:ext>
            </a:extLst>
          </p:cNvPr>
          <p:cNvCxnSpPr>
            <a:cxnSpLocks/>
          </p:cNvCxnSpPr>
          <p:nvPr/>
        </p:nvCxnSpPr>
        <p:spPr bwMode="auto">
          <a:xfrm rot="5400000">
            <a:off x="8310911" y="3158970"/>
            <a:ext cx="4318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88640"/>
            <a:ext cx="7239000" cy="661524"/>
          </a:xfrm>
        </p:spPr>
        <p:txBody>
          <a:bodyPr>
            <a:normAutofit/>
          </a:bodyPr>
          <a:lstStyle/>
          <a:p>
            <a:pPr algn="ctr"/>
            <a:r>
              <a:rPr lang="he-IL" dirty="0"/>
              <a:t>תזכורת - מצביע לפונקציה ב </a:t>
            </a:r>
            <a:r>
              <a:rPr lang="en-US" dirty="0"/>
              <a:t>C</a:t>
            </a:r>
            <a:r>
              <a:rPr lang="he-IL" dirty="0"/>
              <a:t>++</a:t>
            </a:r>
          </a:p>
        </p:txBody>
      </p:sp>
      <p:sp>
        <p:nvSpPr>
          <p:cNvPr id="3" name="מציין מיקום תוכן 2"/>
          <p:cNvSpPr>
            <a:spLocks noGrp="1"/>
          </p:cNvSpPr>
          <p:nvPr>
            <p:ph idx="1"/>
          </p:nvPr>
        </p:nvSpPr>
        <p:spPr>
          <a:xfrm>
            <a:off x="1703512" y="1025619"/>
            <a:ext cx="7920880" cy="5530630"/>
          </a:xfrm>
        </p:spPr>
        <p:txBody>
          <a:bodyPr>
            <a:normAutofit/>
          </a:bodyPr>
          <a:lstStyle/>
          <a:p>
            <a:r>
              <a:rPr lang="he-IL" sz="2000" dirty="0"/>
              <a:t>ראינו ב </a:t>
            </a:r>
            <a:r>
              <a:rPr lang="en-US" sz="2000" dirty="0"/>
              <a:t>C++</a:t>
            </a:r>
            <a:r>
              <a:rPr lang="he-IL" sz="2000" dirty="0"/>
              <a:t> שניתן להגדיר מצביע שערכו היא כתובת של פונקציה.</a:t>
            </a:r>
          </a:p>
          <a:p>
            <a:r>
              <a:rPr lang="he-IL" sz="2000" dirty="0"/>
              <a:t>יש לציין כחלק מההגדרה (כרגיל) מהו הערך המוחזר של הפונקציה והערכים היא מקבלת.</a:t>
            </a:r>
          </a:p>
          <a:p>
            <a:r>
              <a:rPr lang="he-IL" sz="2000" dirty="0"/>
              <a:t>הפונקציה תוגדר על ידי השמה של כתובת הפונקציה למצביע.</a:t>
            </a:r>
          </a:p>
          <a:p>
            <a:r>
              <a:rPr lang="he-IL" sz="2000" dirty="0"/>
              <a:t>החתימה של הפונקציה ושל המצביע, חייבת להיות זהה </a:t>
            </a:r>
          </a:p>
          <a:p>
            <a:r>
              <a:rPr lang="he-IL" sz="2000" dirty="0"/>
              <a:t>כלומר:</a:t>
            </a:r>
          </a:p>
          <a:p>
            <a:pPr marL="0" indent="0" algn="l" rtl="0">
              <a:buNone/>
            </a:pPr>
            <a:r>
              <a:rPr lang="en-US" sz="2000" dirty="0" err="1"/>
              <a:t>int</a:t>
            </a:r>
            <a:r>
              <a:rPr lang="en-US" sz="2000" dirty="0"/>
              <a:t> </a:t>
            </a:r>
            <a:r>
              <a:rPr lang="en-US" sz="2000" b="1" dirty="0"/>
              <a:t>max</a:t>
            </a:r>
            <a:r>
              <a:rPr lang="en-US" sz="2000" dirty="0"/>
              <a:t>(</a:t>
            </a:r>
            <a:r>
              <a:rPr lang="en-US" sz="2000" dirty="0" err="1"/>
              <a:t>int</a:t>
            </a:r>
            <a:r>
              <a:rPr lang="en-US" sz="2000" dirty="0"/>
              <a:t> a, </a:t>
            </a:r>
            <a:r>
              <a:rPr lang="en-US" sz="2000" dirty="0" err="1"/>
              <a:t>int</a:t>
            </a:r>
            <a:r>
              <a:rPr lang="en-US" sz="2000" dirty="0"/>
              <a:t> b) {…}</a:t>
            </a:r>
          </a:p>
          <a:p>
            <a:pPr marL="0" indent="0" algn="l" rtl="0">
              <a:buNone/>
            </a:pPr>
            <a:r>
              <a:rPr lang="en-US" sz="2000" dirty="0" err="1"/>
              <a:t>int</a:t>
            </a:r>
            <a:r>
              <a:rPr lang="en-US" sz="2000" dirty="0"/>
              <a:t> </a:t>
            </a:r>
            <a:r>
              <a:rPr lang="en-US" sz="2000" dirty="0">
                <a:solidFill>
                  <a:srgbClr val="FF0000"/>
                </a:solidFill>
              </a:rPr>
              <a:t>(*</a:t>
            </a:r>
            <a:r>
              <a:rPr lang="en-US" sz="2000" dirty="0" err="1">
                <a:solidFill>
                  <a:srgbClr val="FF0000"/>
                </a:solidFill>
              </a:rPr>
              <a:t>ptrFnName</a:t>
            </a:r>
            <a:r>
              <a:rPr lang="en-US" sz="2000" dirty="0">
                <a:solidFill>
                  <a:srgbClr val="FF0000"/>
                </a:solidFill>
              </a:rPr>
              <a:t>) </a:t>
            </a:r>
            <a:r>
              <a:rPr lang="en-US" sz="2000" dirty="0"/>
              <a:t>(</a:t>
            </a:r>
            <a:r>
              <a:rPr lang="en-US" sz="2000" dirty="0" err="1"/>
              <a:t>int</a:t>
            </a:r>
            <a:r>
              <a:rPr lang="en-US" sz="2000" dirty="0"/>
              <a:t> x, </a:t>
            </a:r>
            <a:r>
              <a:rPr lang="en-US" sz="2000" dirty="0" err="1"/>
              <a:t>int</a:t>
            </a:r>
            <a:r>
              <a:rPr lang="en-US" sz="2000" dirty="0"/>
              <a:t> y);</a:t>
            </a:r>
          </a:p>
          <a:p>
            <a:pPr marL="0" indent="0" algn="l" rtl="0">
              <a:buNone/>
            </a:pPr>
            <a:r>
              <a:rPr lang="en-US" sz="2000" dirty="0" err="1"/>
              <a:t>ptrFnName</a:t>
            </a:r>
            <a:r>
              <a:rPr lang="en-US" sz="2000" dirty="0"/>
              <a:t>=max;</a:t>
            </a:r>
          </a:p>
          <a:p>
            <a:pPr marL="0" indent="0" algn="l" rtl="0">
              <a:buNone/>
            </a:pPr>
            <a:r>
              <a:rPr lang="en-US" sz="2000" dirty="0"/>
              <a:t>int m = </a:t>
            </a:r>
            <a:r>
              <a:rPr lang="en-US" sz="2000" dirty="0" err="1"/>
              <a:t>ptrFnName</a:t>
            </a:r>
            <a:r>
              <a:rPr lang="en-US" sz="2000" dirty="0"/>
              <a:t>(8,9);</a:t>
            </a:r>
            <a:endParaRPr lang="he-IL" sz="2000" dirty="0"/>
          </a:p>
        </p:txBody>
      </p:sp>
      <p:sp>
        <p:nvSpPr>
          <p:cNvPr id="7" name="חץ שמאלה 6"/>
          <p:cNvSpPr/>
          <p:nvPr/>
        </p:nvSpPr>
        <p:spPr>
          <a:xfrm>
            <a:off x="5591944" y="3379509"/>
            <a:ext cx="4896544" cy="1186238"/>
          </a:xfrm>
          <a:prstGeom prst="lef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200" b="1" dirty="0">
                <a:solidFill>
                  <a:prstClr val="black"/>
                </a:solidFill>
                <a:latin typeface="Trebuchet MS"/>
                <a:cs typeface="Gisha" panose="020B0502040204020203" pitchFamily="34" charset="-79"/>
              </a:rPr>
              <a:t>לא לשכוח סוגריים. אחרת...</a:t>
            </a:r>
          </a:p>
          <a:p>
            <a:pPr algn="ctr"/>
            <a:r>
              <a:rPr lang="he-IL" sz="1200" dirty="0">
                <a:solidFill>
                  <a:prstClr val="black"/>
                </a:solidFill>
                <a:latin typeface="Trebuchet MS"/>
                <a:cs typeface="Gisha" panose="020B0502040204020203" pitchFamily="34" charset="-79"/>
              </a:rPr>
              <a:t>זה יקבע שהפונקציה מחזירה מצביע ל </a:t>
            </a:r>
            <a:r>
              <a:rPr lang="en-US" sz="1200" dirty="0">
                <a:solidFill>
                  <a:prstClr val="black"/>
                </a:solidFill>
                <a:latin typeface="Trebuchet MS"/>
              </a:rPr>
              <a:t>int</a:t>
            </a:r>
            <a:r>
              <a:rPr lang="he-IL" sz="1200" dirty="0">
                <a:solidFill>
                  <a:prstClr val="black"/>
                </a:solidFill>
                <a:latin typeface="Trebuchet MS"/>
                <a:cs typeface="Gisha" panose="020B0502040204020203" pitchFamily="34" charset="-79"/>
              </a:rPr>
              <a:t> , ולא שמדובר במצביע לפונקציה</a:t>
            </a:r>
            <a:endParaRPr lang="he-IL" sz="1200" b="1" dirty="0">
              <a:solidFill>
                <a:prstClr val="black"/>
              </a:solidFill>
              <a:latin typeface="Trebuchet MS"/>
              <a:cs typeface="Gisha" panose="020B0502040204020203" pitchFamily="34" charset="-79"/>
            </a:endParaRPr>
          </a:p>
        </p:txBody>
      </p:sp>
      <p:sp>
        <p:nvSpPr>
          <p:cNvPr id="4" name="מגילה אופקית 3"/>
          <p:cNvSpPr/>
          <p:nvPr/>
        </p:nvSpPr>
        <p:spPr>
          <a:xfrm>
            <a:off x="1919536" y="5517233"/>
            <a:ext cx="7599040" cy="1007845"/>
          </a:xfrm>
          <a:prstGeom prst="horizontalScroll">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000" dirty="0">
                <a:solidFill>
                  <a:prstClr val="white"/>
                </a:solidFill>
                <a:latin typeface="Trebuchet MS"/>
                <a:cs typeface="Gisha" panose="020B0502040204020203" pitchFamily="34" charset="-79"/>
              </a:rPr>
              <a:t>כל זה כמובן לא יכול להיות ב #</a:t>
            </a:r>
            <a:r>
              <a:rPr lang="en-US" sz="2000" dirty="0">
                <a:solidFill>
                  <a:prstClr val="white"/>
                </a:solidFill>
                <a:latin typeface="Trebuchet MS"/>
              </a:rPr>
              <a:t>C</a:t>
            </a:r>
            <a:r>
              <a:rPr lang="he-IL" sz="2000" dirty="0">
                <a:solidFill>
                  <a:prstClr val="white"/>
                </a:solidFill>
                <a:latin typeface="Trebuchet MS"/>
                <a:cs typeface="Gisha" panose="020B0502040204020203" pitchFamily="34" charset="-79"/>
              </a:rPr>
              <a:t>, שהרי אנחנו עובדים עם הפניות ולא עם מצביעים – ובכלל מדובר בשפה בטוחה וברורה יותר.</a:t>
            </a:r>
          </a:p>
        </p:txBody>
      </p:sp>
      <p:sp>
        <p:nvSpPr>
          <p:cNvPr id="6" name="Slide Number Placeholder 5"/>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6755262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41376" y="188640"/>
            <a:ext cx="7239000" cy="770344"/>
          </a:xfrm>
        </p:spPr>
        <p:txBody>
          <a:bodyPr/>
          <a:lstStyle/>
          <a:p>
            <a:pPr algn="ctr"/>
            <a:r>
              <a:rPr lang="he-IL" dirty="0"/>
              <a:t>מהו </a:t>
            </a:r>
            <a:r>
              <a:rPr lang="en-US" dirty="0" err="1"/>
              <a:t>deLegate</a:t>
            </a:r>
            <a:r>
              <a:rPr lang="he-IL" dirty="0"/>
              <a:t> ?</a:t>
            </a:r>
          </a:p>
        </p:txBody>
      </p:sp>
      <p:sp>
        <p:nvSpPr>
          <p:cNvPr id="3" name="מציין מיקום תוכן 2"/>
          <p:cNvSpPr>
            <a:spLocks noGrp="1"/>
          </p:cNvSpPr>
          <p:nvPr>
            <p:ph idx="1"/>
          </p:nvPr>
        </p:nvSpPr>
        <p:spPr>
          <a:xfrm>
            <a:off x="2120017" y="1238722"/>
            <a:ext cx="7239000" cy="5064356"/>
          </a:xfrm>
        </p:spPr>
        <p:txBody>
          <a:bodyPr>
            <a:normAutofit fontScale="92500" lnSpcReduction="10000"/>
          </a:bodyPr>
          <a:lstStyle/>
          <a:p>
            <a:r>
              <a:rPr lang="he-IL" dirty="0"/>
              <a:t>נציג - </a:t>
            </a:r>
            <a:r>
              <a:rPr lang="en-US" dirty="0"/>
              <a:t>delegate</a:t>
            </a:r>
            <a:r>
              <a:rPr lang="he-IL" dirty="0"/>
              <a:t> הוא סוג של טיפוס הפניה שהוא מעיין מצביע לפונקציה/מתודה.</a:t>
            </a:r>
          </a:p>
          <a:p>
            <a:r>
              <a:rPr lang="he-IL" dirty="0"/>
              <a:t>הנציג יכול לשמש הן כמצביע למתודה סטטית, והן כמצביע למתודת מופע/עצם.</a:t>
            </a:r>
          </a:p>
          <a:p>
            <a:r>
              <a:rPr lang="he-IL" dirty="0"/>
              <a:t>קרי וכתיב:</a:t>
            </a:r>
          </a:p>
          <a:p>
            <a:endParaRPr lang="he-IL" dirty="0"/>
          </a:p>
          <a:p>
            <a:pPr marL="0" indent="0">
              <a:buNone/>
            </a:pPr>
            <a:endParaRPr lang="he-IL" dirty="0"/>
          </a:p>
          <a:p>
            <a:pPr marL="0" indent="0" algn="l" rtl="0">
              <a:buNone/>
            </a:pPr>
            <a:r>
              <a:rPr lang="en-US" sz="2400" b="1" dirty="0">
                <a:solidFill>
                  <a:srgbClr val="00B0F0"/>
                </a:solidFill>
              </a:rPr>
              <a:t>delegate</a:t>
            </a:r>
            <a:r>
              <a:rPr lang="en-US" sz="2400" dirty="0"/>
              <a:t> </a:t>
            </a:r>
            <a:r>
              <a:rPr lang="en-US" sz="2400" dirty="0" err="1"/>
              <a:t>ReturnType</a:t>
            </a:r>
            <a:r>
              <a:rPr lang="en-US" sz="2400" dirty="0"/>
              <a:t> </a:t>
            </a:r>
            <a:r>
              <a:rPr lang="en-US" sz="2400" dirty="0" err="1">
                <a:solidFill>
                  <a:srgbClr val="FF0000"/>
                </a:solidFill>
              </a:rPr>
              <a:t>DelegateName</a:t>
            </a:r>
            <a:r>
              <a:rPr lang="en-US" sz="2400" dirty="0"/>
              <a:t> (type o,…);</a:t>
            </a:r>
          </a:p>
          <a:p>
            <a:pPr marL="0" indent="0" algn="l" rtl="0">
              <a:buNone/>
            </a:pPr>
            <a:endParaRPr lang="en-US" sz="2400" dirty="0"/>
          </a:p>
          <a:p>
            <a:pPr algn="r"/>
            <a:r>
              <a:rPr lang="he-IL" sz="2400" dirty="0"/>
              <a:t>לדוגמא, הצהרה על נציג ("מצביע לפונקציה") בשם </a:t>
            </a:r>
            <a:r>
              <a:rPr lang="en-US" sz="2400" dirty="0" err="1"/>
              <a:t>MyFunc</a:t>
            </a:r>
            <a:r>
              <a:rPr lang="he-IL" sz="2400" dirty="0"/>
              <a:t> שמקבל מחרוזת ומחזיר </a:t>
            </a:r>
            <a:r>
              <a:rPr lang="en-US" sz="2400" dirty="0"/>
              <a:t>void</a:t>
            </a:r>
            <a:r>
              <a:rPr lang="he-IL" sz="2400" dirty="0"/>
              <a:t>: </a:t>
            </a:r>
          </a:p>
          <a:p>
            <a:pPr marL="0" indent="0" algn="l" rtl="0">
              <a:buNone/>
            </a:pPr>
            <a:endParaRPr lang="en-US" sz="2400" b="1" dirty="0">
              <a:solidFill>
                <a:srgbClr val="00B0F0"/>
              </a:solidFill>
            </a:endParaRPr>
          </a:p>
          <a:p>
            <a:pPr marL="0" indent="0" algn="l" rtl="0">
              <a:buNone/>
            </a:pPr>
            <a:r>
              <a:rPr lang="en-US" sz="2400" b="1" dirty="0">
                <a:solidFill>
                  <a:srgbClr val="00B0F0"/>
                </a:solidFill>
              </a:rPr>
              <a:t>delegate </a:t>
            </a:r>
            <a:r>
              <a:rPr lang="en-US" sz="2400" dirty="0"/>
              <a:t>void </a:t>
            </a:r>
            <a:r>
              <a:rPr lang="en-US" sz="2400" dirty="0" err="1">
                <a:solidFill>
                  <a:srgbClr val="FF0000"/>
                </a:solidFill>
              </a:rPr>
              <a:t>MyFunc</a:t>
            </a:r>
            <a:r>
              <a:rPr lang="en-US" sz="2400" dirty="0"/>
              <a:t> (string s);</a:t>
            </a:r>
            <a:endParaRPr lang="he-IL" sz="2400" dirty="0"/>
          </a:p>
        </p:txBody>
      </p:sp>
      <p:sp>
        <p:nvSpPr>
          <p:cNvPr id="4" name="סוגר מסולסל ימני 3"/>
          <p:cNvSpPr/>
          <p:nvPr/>
        </p:nvSpPr>
        <p:spPr>
          <a:xfrm rot="16200000">
            <a:off x="2668894" y="3337574"/>
            <a:ext cx="369333" cy="972654"/>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solidFill>
                <a:prstClr val="black"/>
              </a:solidFill>
              <a:latin typeface="Trebuchet MS"/>
              <a:cs typeface="Gisha" panose="020B0502040204020203" pitchFamily="34" charset="-79"/>
            </a:endParaRPr>
          </a:p>
        </p:txBody>
      </p:sp>
      <p:sp>
        <p:nvSpPr>
          <p:cNvPr id="5" name="TextBox 4"/>
          <p:cNvSpPr txBox="1"/>
          <p:nvPr/>
        </p:nvSpPr>
        <p:spPr>
          <a:xfrm>
            <a:off x="2140309" y="3391313"/>
            <a:ext cx="1368152" cy="369332"/>
          </a:xfrm>
          <a:prstGeom prst="rect">
            <a:avLst/>
          </a:prstGeom>
          <a:noFill/>
        </p:spPr>
        <p:txBody>
          <a:bodyPr wrap="square" rtlCol="1">
            <a:spAutoFit/>
          </a:bodyPr>
          <a:lstStyle/>
          <a:p>
            <a:r>
              <a:rPr lang="he-IL" dirty="0">
                <a:solidFill>
                  <a:srgbClr val="B83D68">
                    <a:lumMod val="75000"/>
                  </a:srgbClr>
                </a:solidFill>
                <a:latin typeface="Trebuchet MS"/>
                <a:cs typeface="Gisha" panose="020B0502040204020203" pitchFamily="34" charset="-79"/>
              </a:rPr>
              <a:t>מילה שמורה</a:t>
            </a:r>
          </a:p>
        </p:txBody>
      </p:sp>
      <p:sp>
        <p:nvSpPr>
          <p:cNvPr id="6" name="סוגר מסולסל ימני 5"/>
          <p:cNvSpPr/>
          <p:nvPr/>
        </p:nvSpPr>
        <p:spPr>
          <a:xfrm rot="16200000">
            <a:off x="5466229" y="1033888"/>
            <a:ext cx="880955" cy="4699073"/>
          </a:xfrm>
          <a:prstGeom prst="rightBrace">
            <a:avLst>
              <a:gd name="adj1" fmla="val 4668"/>
              <a:gd name="adj2" fmla="val 50280"/>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solidFill>
                <a:prstClr val="black"/>
              </a:solidFill>
              <a:latin typeface="Trebuchet MS"/>
              <a:cs typeface="Gisha" panose="020B0502040204020203" pitchFamily="34" charset="-79"/>
            </a:endParaRPr>
          </a:p>
        </p:txBody>
      </p:sp>
      <p:sp>
        <p:nvSpPr>
          <p:cNvPr id="7" name="TextBox 6"/>
          <p:cNvSpPr txBox="1"/>
          <p:nvPr/>
        </p:nvSpPr>
        <p:spPr>
          <a:xfrm>
            <a:off x="4044318" y="2825070"/>
            <a:ext cx="3528392" cy="369332"/>
          </a:xfrm>
          <a:prstGeom prst="rect">
            <a:avLst/>
          </a:prstGeom>
          <a:noFill/>
        </p:spPr>
        <p:txBody>
          <a:bodyPr wrap="square" rtlCol="1">
            <a:spAutoFit/>
          </a:bodyPr>
          <a:lstStyle/>
          <a:p>
            <a:r>
              <a:rPr lang="he-IL" dirty="0">
                <a:solidFill>
                  <a:srgbClr val="B83D68">
                    <a:lumMod val="75000"/>
                  </a:srgbClr>
                </a:solidFill>
                <a:latin typeface="Trebuchet MS"/>
                <a:cs typeface="Gisha" panose="020B0502040204020203" pitchFamily="34" charset="-79"/>
              </a:rPr>
              <a:t>מבנה המתודה אליה מצביעים</a:t>
            </a:r>
          </a:p>
        </p:txBody>
      </p:sp>
      <p:sp>
        <p:nvSpPr>
          <p:cNvPr id="8" name="סוגר מסולסל ימני 7"/>
          <p:cNvSpPr/>
          <p:nvPr/>
        </p:nvSpPr>
        <p:spPr>
          <a:xfrm rot="16200000">
            <a:off x="5649314" y="2981169"/>
            <a:ext cx="442777" cy="1890761"/>
          </a:xfrm>
          <a:prstGeom prst="righ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solidFill>
                <a:prstClr val="black"/>
              </a:solidFill>
              <a:latin typeface="Trebuchet MS"/>
              <a:cs typeface="Gisha" panose="020B0502040204020203" pitchFamily="34" charset="-79"/>
            </a:endParaRPr>
          </a:p>
        </p:txBody>
      </p:sp>
      <p:sp>
        <p:nvSpPr>
          <p:cNvPr id="9" name="TextBox 8"/>
          <p:cNvSpPr txBox="1"/>
          <p:nvPr/>
        </p:nvSpPr>
        <p:spPr>
          <a:xfrm>
            <a:off x="5101249" y="3401568"/>
            <a:ext cx="1368152" cy="369332"/>
          </a:xfrm>
          <a:prstGeom prst="rect">
            <a:avLst/>
          </a:prstGeom>
          <a:noFill/>
        </p:spPr>
        <p:txBody>
          <a:bodyPr wrap="square" rtlCol="1">
            <a:spAutoFit/>
          </a:bodyPr>
          <a:lstStyle/>
          <a:p>
            <a:r>
              <a:rPr lang="he-IL" dirty="0">
                <a:solidFill>
                  <a:srgbClr val="B83D68">
                    <a:lumMod val="75000"/>
                  </a:srgbClr>
                </a:solidFill>
                <a:latin typeface="Trebuchet MS"/>
                <a:cs typeface="Gisha" panose="020B0502040204020203" pitchFamily="34" charset="-79"/>
              </a:rPr>
              <a:t>שם הנציג</a:t>
            </a:r>
          </a:p>
        </p:txBody>
      </p:sp>
      <p:sp>
        <p:nvSpPr>
          <p:cNvPr id="11" name="Slide Number Placeholder 10"/>
          <p:cNvSpPr>
            <a:spLocks noGrp="1"/>
          </p:cNvSpPr>
          <p:nvPr>
            <p:ph type="sldNum" sz="quarter" idx="12"/>
          </p:nvPr>
        </p:nvSpPr>
        <p:spPr>
          <a:xfrm>
            <a:off x="7972919" y="6303078"/>
            <a:ext cx="588336" cy="228600"/>
          </a:xfrm>
        </p:spPr>
        <p:txBody>
          <a:bodyPr/>
          <a:lstStyle/>
          <a:p>
            <a:fld id="{04F09086-7655-46EE-82F4-512E3C932A8D}" type="slidenum">
              <a:rPr lang="he-IL">
                <a:solidFill>
                  <a:srgbClr val="B13F9A"/>
                </a:solidFill>
                <a:latin typeface="Trebuchet MS"/>
                <a:cs typeface="Gisha" panose="020B0502040204020203" pitchFamily="34" charset="-79"/>
              </a:rPr>
              <a:pPr/>
              <a:t>321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636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736250" y="677270"/>
            <a:ext cx="7931224" cy="5473577"/>
          </a:xfrm>
        </p:spPr>
        <p:txBody>
          <a:bodyPr>
            <a:normAutofit fontScale="92500" lnSpcReduction="20000"/>
          </a:bodyPr>
          <a:lstStyle/>
          <a:p>
            <a:pPr marL="0" indent="0" algn="l" rtl="0">
              <a:buNone/>
            </a:pPr>
            <a:r>
              <a:rPr lang="en-US" sz="1800" dirty="0"/>
              <a:t>class Program</a:t>
            </a:r>
          </a:p>
          <a:p>
            <a:pPr marL="0" indent="0" algn="l" rtl="0">
              <a:buNone/>
            </a:pPr>
            <a:r>
              <a:rPr lang="en-US" sz="1800" dirty="0"/>
              <a:t>{</a:t>
            </a:r>
          </a:p>
          <a:p>
            <a:pPr marL="0" indent="0" algn="l" rtl="0">
              <a:buNone/>
            </a:pPr>
            <a:r>
              <a:rPr lang="en-US" sz="1800" dirty="0"/>
              <a:t>	</a:t>
            </a:r>
            <a:r>
              <a:rPr lang="en-US" sz="1800" b="1" dirty="0">
                <a:solidFill>
                  <a:srgbClr val="00B0F0"/>
                </a:solidFill>
              </a:rPr>
              <a:t>delegate</a:t>
            </a:r>
            <a:r>
              <a:rPr lang="en-US" sz="1800" dirty="0"/>
              <a:t> void </a:t>
            </a:r>
            <a:r>
              <a:rPr lang="en-US" sz="1800" dirty="0" err="1">
                <a:solidFill>
                  <a:srgbClr val="FF0000"/>
                </a:solidFill>
              </a:rPr>
              <a:t>MyFunc</a:t>
            </a:r>
            <a:r>
              <a:rPr lang="en-US" sz="1800" dirty="0"/>
              <a:t> (string s);</a:t>
            </a:r>
          </a:p>
          <a:p>
            <a:pPr marL="0" indent="0" algn="l" rtl="0">
              <a:buNone/>
            </a:pPr>
            <a:r>
              <a:rPr lang="en-US" sz="1800" dirty="0"/>
              <a:t>	</a:t>
            </a:r>
          </a:p>
          <a:p>
            <a:pPr marL="0" indent="0" algn="l" rtl="0">
              <a:buNone/>
            </a:pPr>
            <a:r>
              <a:rPr lang="en-US" sz="1800" dirty="0"/>
              <a:t>	static void </a:t>
            </a:r>
            <a:r>
              <a:rPr lang="en-US" sz="1800" dirty="0">
                <a:solidFill>
                  <a:srgbClr val="00B050"/>
                </a:solidFill>
              </a:rPr>
              <a:t>Show</a:t>
            </a:r>
            <a:r>
              <a:rPr lang="en-US" sz="1800" dirty="0"/>
              <a:t> (string s) </a:t>
            </a:r>
          </a:p>
          <a:p>
            <a:pPr marL="0" indent="0" algn="l" rtl="0">
              <a:buNone/>
            </a:pPr>
            <a:r>
              <a:rPr lang="en-US" sz="1800" dirty="0"/>
              <a:t>	{</a:t>
            </a:r>
          </a:p>
          <a:p>
            <a:pPr marL="0" indent="0" algn="l" rtl="0">
              <a:buNone/>
            </a:pPr>
            <a:r>
              <a:rPr lang="en-US" sz="1800" dirty="0"/>
              <a:t>		CW (“in Test show “ + s);</a:t>
            </a:r>
          </a:p>
          <a:p>
            <a:pPr marL="0" indent="0" algn="l" rtl="0">
              <a:buNone/>
            </a:pPr>
            <a:r>
              <a:rPr lang="en-US" sz="1800" dirty="0"/>
              <a:t>	}</a:t>
            </a:r>
          </a:p>
          <a:p>
            <a:pPr marL="0" indent="0" algn="l" rtl="0">
              <a:buNone/>
            </a:pPr>
            <a:endParaRPr lang="en-US" sz="1800" dirty="0"/>
          </a:p>
          <a:p>
            <a:pPr marL="0" indent="0" algn="l" rtl="0">
              <a:buNone/>
            </a:pPr>
            <a:r>
              <a:rPr lang="en-US" sz="1800" dirty="0"/>
              <a:t>	static void Main()</a:t>
            </a:r>
          </a:p>
          <a:p>
            <a:pPr marL="0" indent="0" algn="l" rtl="0">
              <a:buNone/>
            </a:pPr>
            <a:r>
              <a:rPr lang="en-US" sz="1800" dirty="0"/>
              <a:t>	{</a:t>
            </a:r>
          </a:p>
          <a:p>
            <a:pPr marL="0" indent="0" algn="l" rtl="0">
              <a:buNone/>
            </a:pPr>
            <a:r>
              <a:rPr lang="en-US" sz="1800" dirty="0"/>
              <a:t>		</a:t>
            </a:r>
            <a:r>
              <a:rPr lang="en-US" sz="1800" dirty="0" err="1">
                <a:solidFill>
                  <a:srgbClr val="FF0000"/>
                </a:solidFill>
              </a:rPr>
              <a:t>MyFunc</a:t>
            </a:r>
            <a:r>
              <a:rPr lang="en-US" sz="1800" dirty="0"/>
              <a:t> </a:t>
            </a:r>
            <a:r>
              <a:rPr lang="en-US" sz="1800" dirty="0" err="1"/>
              <a:t>func</a:t>
            </a:r>
            <a:r>
              <a:rPr lang="en-US" sz="1800" dirty="0"/>
              <a:t> = new </a:t>
            </a:r>
            <a:r>
              <a:rPr lang="en-US" sz="1800" dirty="0" err="1">
                <a:solidFill>
                  <a:srgbClr val="FF0000"/>
                </a:solidFill>
              </a:rPr>
              <a:t>MyFunc</a:t>
            </a:r>
            <a:r>
              <a:rPr lang="en-US" sz="1800" dirty="0"/>
              <a:t>(</a:t>
            </a:r>
            <a:r>
              <a:rPr lang="en-US" sz="1800" dirty="0">
                <a:solidFill>
                  <a:srgbClr val="00B050"/>
                </a:solidFill>
              </a:rPr>
              <a:t>Show</a:t>
            </a:r>
            <a:r>
              <a:rPr lang="en-US" sz="1800" dirty="0"/>
              <a:t>);</a:t>
            </a:r>
          </a:p>
          <a:p>
            <a:pPr marL="0" indent="0" algn="l" rtl="0">
              <a:buNone/>
            </a:pPr>
            <a:r>
              <a:rPr lang="en-US" sz="1800" dirty="0">
                <a:solidFill>
                  <a:srgbClr val="FF0000"/>
                </a:solidFill>
              </a:rPr>
              <a:t>		</a:t>
            </a:r>
            <a:r>
              <a:rPr lang="en-US" sz="1800" dirty="0">
                <a:solidFill>
                  <a:srgbClr val="00B050"/>
                </a:solidFill>
              </a:rPr>
              <a:t>//&lt;==&gt; </a:t>
            </a:r>
            <a:r>
              <a:rPr lang="en-US" sz="1800" dirty="0" err="1">
                <a:solidFill>
                  <a:srgbClr val="FF0000"/>
                </a:solidFill>
              </a:rPr>
              <a:t>MyFunc</a:t>
            </a:r>
            <a:r>
              <a:rPr lang="en-US" sz="1800" dirty="0"/>
              <a:t> </a:t>
            </a:r>
            <a:r>
              <a:rPr lang="en-US" sz="1800" dirty="0" err="1"/>
              <a:t>func</a:t>
            </a:r>
            <a:r>
              <a:rPr lang="en-US" sz="1800" dirty="0"/>
              <a:t> = </a:t>
            </a:r>
            <a:r>
              <a:rPr lang="en-US" sz="1800" dirty="0">
                <a:solidFill>
                  <a:srgbClr val="00B050"/>
                </a:solidFill>
              </a:rPr>
              <a:t>Show</a:t>
            </a:r>
            <a:r>
              <a:rPr lang="en-US" sz="1800" dirty="0"/>
              <a:t>;</a:t>
            </a:r>
          </a:p>
          <a:p>
            <a:pPr marL="0" indent="0" algn="l" rtl="0">
              <a:buNone/>
            </a:pPr>
            <a:endParaRPr lang="en-US" sz="1800" dirty="0"/>
          </a:p>
          <a:p>
            <a:pPr marL="0" indent="0" algn="l" rtl="0">
              <a:buNone/>
            </a:pPr>
            <a:r>
              <a:rPr lang="en-US" sz="1800" dirty="0"/>
              <a:t>		</a:t>
            </a:r>
            <a:r>
              <a:rPr lang="en-US" sz="1800" dirty="0" err="1"/>
              <a:t>func</a:t>
            </a:r>
            <a:r>
              <a:rPr lang="en-US" sz="1800" dirty="0"/>
              <a:t>(“hello”);</a:t>
            </a:r>
            <a:endParaRPr lang="he-IL" sz="1800" dirty="0"/>
          </a:p>
          <a:p>
            <a:pPr marL="0" indent="0" algn="l" rtl="0">
              <a:buNone/>
            </a:pPr>
            <a:endParaRPr lang="en-US" sz="1800" dirty="0"/>
          </a:p>
          <a:p>
            <a:pPr marL="0" indent="0" algn="l" rtl="0">
              <a:buNone/>
            </a:pPr>
            <a:r>
              <a:rPr lang="en-US" sz="1800" dirty="0"/>
              <a:t>		Show(“bye”);</a:t>
            </a:r>
          </a:p>
          <a:p>
            <a:pPr marL="0" indent="0" algn="l" rtl="0">
              <a:buNone/>
            </a:pPr>
            <a:r>
              <a:rPr lang="en-US" sz="1800" dirty="0"/>
              <a:t>	}</a:t>
            </a:r>
          </a:p>
          <a:p>
            <a:pPr marL="0" indent="0" algn="l" rtl="0">
              <a:buNone/>
            </a:pPr>
            <a:r>
              <a:rPr lang="en-US" sz="1800" dirty="0"/>
              <a:t>}</a:t>
            </a:r>
            <a:endParaRPr lang="he-IL" sz="1800" dirty="0"/>
          </a:p>
        </p:txBody>
      </p:sp>
      <p:sp>
        <p:nvSpPr>
          <p:cNvPr id="4" name="חץ שמאלה 3"/>
          <p:cNvSpPr/>
          <p:nvPr/>
        </p:nvSpPr>
        <p:spPr>
          <a:xfrm>
            <a:off x="6169456" y="937010"/>
            <a:ext cx="2016224" cy="108012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dirty="0">
                <a:solidFill>
                  <a:srgbClr val="B83D68">
                    <a:lumMod val="75000"/>
                  </a:srgbClr>
                </a:solidFill>
                <a:latin typeface="Trebuchet MS"/>
                <a:cs typeface="Gisha" panose="020B0502040204020203" pitchFamily="34" charset="-79"/>
              </a:rPr>
              <a:t>הגדרת </a:t>
            </a:r>
            <a:r>
              <a:rPr lang="he-IL" sz="1600" b="1" dirty="0">
                <a:solidFill>
                  <a:srgbClr val="B83D68">
                    <a:lumMod val="75000"/>
                  </a:srgbClr>
                </a:solidFill>
                <a:latin typeface="Trebuchet MS"/>
                <a:cs typeface="Gisha" panose="020B0502040204020203" pitchFamily="34" charset="-79"/>
              </a:rPr>
              <a:t>טיפוס</a:t>
            </a:r>
            <a:r>
              <a:rPr lang="he-IL" sz="1600" dirty="0">
                <a:solidFill>
                  <a:srgbClr val="B83D68">
                    <a:lumMod val="75000"/>
                  </a:srgbClr>
                </a:solidFill>
                <a:latin typeface="Trebuchet MS"/>
                <a:cs typeface="Gisha" panose="020B0502040204020203" pitchFamily="34" charset="-79"/>
              </a:rPr>
              <a:t> מצביע למתודה</a:t>
            </a:r>
          </a:p>
        </p:txBody>
      </p:sp>
      <p:sp>
        <p:nvSpPr>
          <p:cNvPr id="5" name="חץ שמאלה 4"/>
          <p:cNvSpPr/>
          <p:nvPr/>
        </p:nvSpPr>
        <p:spPr>
          <a:xfrm>
            <a:off x="7177568" y="3381557"/>
            <a:ext cx="2943618" cy="1224136"/>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200" dirty="0">
                <a:solidFill>
                  <a:srgbClr val="B83D68">
                    <a:lumMod val="75000"/>
                  </a:srgbClr>
                </a:solidFill>
                <a:latin typeface="Trebuchet MS"/>
                <a:cs typeface="Gisha" panose="020B0502040204020203" pitchFamily="34" charset="-79"/>
              </a:rPr>
              <a:t>הצהרה + אתחול עצם מטיפוס </a:t>
            </a:r>
            <a:r>
              <a:rPr lang="en-US" sz="1200" dirty="0" err="1">
                <a:solidFill>
                  <a:srgbClr val="B83D68">
                    <a:lumMod val="75000"/>
                  </a:srgbClr>
                </a:solidFill>
                <a:latin typeface="Trebuchet MS"/>
              </a:rPr>
              <a:t>MyFunc</a:t>
            </a:r>
            <a:endParaRPr lang="en-US" sz="1200" dirty="0">
              <a:solidFill>
                <a:srgbClr val="B83D68">
                  <a:lumMod val="75000"/>
                </a:srgbClr>
              </a:solidFill>
              <a:latin typeface="Trebuchet MS"/>
            </a:endParaRPr>
          </a:p>
          <a:p>
            <a:pPr algn="ctr"/>
            <a:r>
              <a:rPr lang="he-IL" sz="1200" dirty="0">
                <a:solidFill>
                  <a:srgbClr val="B83D68">
                    <a:lumMod val="75000"/>
                  </a:srgbClr>
                </a:solidFill>
                <a:latin typeface="Trebuchet MS"/>
                <a:cs typeface="Gisha" panose="020B0502040204020203" pitchFamily="34" charset="-79"/>
              </a:rPr>
              <a:t>2 האפשרויות שקולות.</a:t>
            </a:r>
            <a:endParaRPr lang="en-US" sz="1200" dirty="0">
              <a:solidFill>
                <a:srgbClr val="B83D68">
                  <a:lumMod val="75000"/>
                </a:srgbClr>
              </a:solidFill>
              <a:latin typeface="Trebuchet MS"/>
            </a:endParaRPr>
          </a:p>
          <a:p>
            <a:pPr algn="ctr"/>
            <a:r>
              <a:rPr lang="he-IL" sz="1200" dirty="0">
                <a:solidFill>
                  <a:srgbClr val="B83D68">
                    <a:lumMod val="75000"/>
                  </a:srgbClr>
                </a:solidFill>
                <a:latin typeface="Trebuchet MS"/>
                <a:cs typeface="Gisha" panose="020B0502040204020203" pitchFamily="34" charset="-79"/>
              </a:rPr>
              <a:t>האפשרות השניה נוחה יותר.</a:t>
            </a:r>
          </a:p>
        </p:txBody>
      </p:sp>
      <p:sp>
        <p:nvSpPr>
          <p:cNvPr id="6" name="חץ שמאלה 5"/>
          <p:cNvSpPr/>
          <p:nvPr/>
        </p:nvSpPr>
        <p:spPr>
          <a:xfrm>
            <a:off x="5100626" y="4554284"/>
            <a:ext cx="1656184" cy="496341"/>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dirty="0">
                <a:solidFill>
                  <a:srgbClr val="B83D68">
                    <a:lumMod val="75000"/>
                  </a:srgbClr>
                </a:solidFill>
                <a:latin typeface="Trebuchet MS"/>
                <a:cs typeface="Gisha" panose="020B0502040204020203" pitchFamily="34" charset="-79"/>
              </a:rPr>
              <a:t>הפעלת הנציג</a:t>
            </a:r>
          </a:p>
        </p:txBody>
      </p:sp>
      <p:sp>
        <p:nvSpPr>
          <p:cNvPr id="7" name="TextBox 6"/>
          <p:cNvSpPr txBox="1"/>
          <p:nvPr/>
        </p:nvSpPr>
        <p:spPr>
          <a:xfrm>
            <a:off x="3660466" y="6141300"/>
            <a:ext cx="3096344" cy="461665"/>
          </a:xfrm>
          <a:prstGeom prst="rect">
            <a:avLst/>
          </a:prstGeom>
          <a:solidFill>
            <a:schemeClr val="tx1"/>
          </a:solidFill>
        </p:spPr>
        <p:txBody>
          <a:bodyPr wrap="square" rtlCol="1">
            <a:spAutoFit/>
          </a:bodyPr>
          <a:lstStyle/>
          <a:p>
            <a:pPr algn="ctr"/>
            <a:r>
              <a:rPr lang="en-US" sz="2400" dirty="0">
                <a:solidFill>
                  <a:prstClr val="white"/>
                </a:solidFill>
                <a:latin typeface="Trebuchet MS"/>
              </a:rPr>
              <a:t>in Test show hello</a:t>
            </a:r>
            <a:endParaRPr lang="he-IL" sz="2400" dirty="0">
              <a:solidFill>
                <a:prstClr val="white"/>
              </a:solidFill>
              <a:latin typeface="Trebuchet MS"/>
              <a:cs typeface="Gisha" panose="020B0502040204020203" pitchFamily="34" charset="-79"/>
            </a:endParaRPr>
          </a:p>
        </p:txBody>
      </p:sp>
      <p:sp>
        <p:nvSpPr>
          <p:cNvPr id="9" name="Slide Number Placeholder 8"/>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322</a:t>
            </a:fld>
            <a:endParaRPr lang="he-IL">
              <a:solidFill>
                <a:srgbClr val="B13F9A"/>
              </a:solidFill>
              <a:latin typeface="Trebuchet MS"/>
              <a:cs typeface="Gisha" panose="020B0502040204020203" pitchFamily="34" charset="-79"/>
            </a:endParaRPr>
          </a:p>
        </p:txBody>
      </p:sp>
      <p:sp>
        <p:nvSpPr>
          <p:cNvPr id="11" name="כותרת 1">
            <a:extLst>
              <a:ext uri="{FF2B5EF4-FFF2-40B4-BE49-F238E27FC236}">
                <a16:creationId xmlns:a16="http://schemas.microsoft.com/office/drawing/2014/main" id="{AF183495-8BFE-4601-BBE7-ABA775E73875}"/>
              </a:ext>
            </a:extLst>
          </p:cNvPr>
          <p:cNvSpPr>
            <a:spLocks noGrp="1"/>
          </p:cNvSpPr>
          <p:nvPr>
            <p:ph type="title"/>
          </p:nvPr>
        </p:nvSpPr>
        <p:spPr>
          <a:xfrm>
            <a:off x="8495752" y="144922"/>
            <a:ext cx="2016224" cy="1872208"/>
          </a:xfrm>
          <a:solidFill>
            <a:schemeClr val="bg1"/>
          </a:solidFill>
        </p:spPr>
        <p:txBody>
          <a:bodyPr>
            <a:noAutofit/>
          </a:bodyPr>
          <a:lstStyle/>
          <a:p>
            <a:pPr algn="ctr"/>
            <a:r>
              <a:rPr lang="he-IL" sz="2800" dirty="0"/>
              <a:t>הגדרת טיפוס של נציג </a:t>
            </a:r>
            <a:r>
              <a:rPr lang="he-IL" sz="4000" dirty="0"/>
              <a:t>בתוך</a:t>
            </a:r>
            <a:r>
              <a:rPr lang="he-IL" sz="2800" dirty="0"/>
              <a:t> מחלקה</a:t>
            </a:r>
          </a:p>
        </p:txBody>
      </p:sp>
      <p:sp>
        <p:nvSpPr>
          <p:cNvPr id="10" name="חץ שמאלה 5">
            <a:extLst>
              <a:ext uri="{FF2B5EF4-FFF2-40B4-BE49-F238E27FC236}">
                <a16:creationId xmlns:a16="http://schemas.microsoft.com/office/drawing/2014/main" id="{B369FA37-C933-41DB-9C99-E06B03FFCAFE}"/>
              </a:ext>
            </a:extLst>
          </p:cNvPr>
          <p:cNvSpPr/>
          <p:nvPr/>
        </p:nvSpPr>
        <p:spPr>
          <a:xfrm>
            <a:off x="5070079" y="5050624"/>
            <a:ext cx="2145048" cy="648072"/>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600" dirty="0">
                <a:solidFill>
                  <a:srgbClr val="B83D68">
                    <a:lumMod val="75000"/>
                  </a:srgbClr>
                </a:solidFill>
                <a:latin typeface="Trebuchet MS"/>
                <a:cs typeface="Gisha" panose="020B0502040204020203" pitchFamily="34" charset="-79"/>
              </a:rPr>
              <a:t>קריאה רגילה למתודה</a:t>
            </a:r>
          </a:p>
        </p:txBody>
      </p:sp>
      <p:sp>
        <p:nvSpPr>
          <p:cNvPr id="12" name="Rectangle 11">
            <a:extLst>
              <a:ext uri="{FF2B5EF4-FFF2-40B4-BE49-F238E27FC236}">
                <a16:creationId xmlns:a16="http://schemas.microsoft.com/office/drawing/2014/main" id="{A5025793-ECBF-4791-99C5-F2D8BEBF2D0E}"/>
              </a:ext>
            </a:extLst>
          </p:cNvPr>
          <p:cNvSpPr/>
          <p:nvPr/>
        </p:nvSpPr>
        <p:spPr>
          <a:xfrm>
            <a:off x="8681026" y="6167552"/>
            <a:ext cx="1830950" cy="388696"/>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Ex0</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972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477416" y="225768"/>
            <a:ext cx="2016224" cy="1944216"/>
          </a:xfrm>
          <a:solidFill>
            <a:schemeClr val="bg1"/>
          </a:solidFill>
        </p:spPr>
        <p:txBody>
          <a:bodyPr>
            <a:noAutofit/>
          </a:bodyPr>
          <a:lstStyle/>
          <a:p>
            <a:pPr algn="ctr"/>
            <a:r>
              <a:rPr lang="he-IL" sz="2800" dirty="0"/>
              <a:t>הגדרת טיפוס של נציג </a:t>
            </a:r>
            <a:r>
              <a:rPr lang="he-IL" sz="4000" dirty="0"/>
              <a:t>בתוך</a:t>
            </a:r>
            <a:r>
              <a:rPr lang="he-IL" sz="2800" dirty="0"/>
              <a:t> מחלקה</a:t>
            </a:r>
          </a:p>
        </p:txBody>
      </p:sp>
      <p:sp>
        <p:nvSpPr>
          <p:cNvPr id="3" name="מציין מיקום תוכן 2"/>
          <p:cNvSpPr>
            <a:spLocks noGrp="1"/>
          </p:cNvSpPr>
          <p:nvPr>
            <p:ph idx="1"/>
          </p:nvPr>
        </p:nvSpPr>
        <p:spPr>
          <a:xfrm>
            <a:off x="1631504" y="116633"/>
            <a:ext cx="7704856" cy="6684241"/>
          </a:xfrm>
        </p:spPr>
        <p:txBody>
          <a:bodyPr>
            <a:noAutofit/>
          </a:bodyPr>
          <a:lstStyle/>
          <a:p>
            <a:pPr marL="0" indent="0" algn="l" rtl="0">
              <a:buNone/>
            </a:pPr>
            <a:r>
              <a:rPr lang="en-US" sz="1600" dirty="0"/>
              <a:t>class </a:t>
            </a:r>
            <a:r>
              <a:rPr lang="en-US" sz="1600" b="1" dirty="0"/>
              <a:t>Sample</a:t>
            </a:r>
          </a:p>
          <a:p>
            <a:pPr marL="0" indent="0" algn="l" rtl="0">
              <a:buNone/>
            </a:pPr>
            <a:r>
              <a:rPr lang="en-US" sz="1600" dirty="0"/>
              <a:t> {</a:t>
            </a:r>
          </a:p>
          <a:p>
            <a:pPr marL="0" indent="0" algn="l" rtl="0">
              <a:buNone/>
            </a:pPr>
            <a:r>
              <a:rPr lang="en-US" sz="1600" b="1" dirty="0">
                <a:solidFill>
                  <a:srgbClr val="00B0F0"/>
                </a:solidFill>
              </a:rPr>
              <a:t>     public delegate void </a:t>
            </a:r>
            <a:r>
              <a:rPr lang="en-US" sz="1600" b="1" dirty="0" err="1">
                <a:solidFill>
                  <a:srgbClr val="00B0F0"/>
                </a:solidFill>
              </a:rPr>
              <a:t>MyFunc</a:t>
            </a:r>
            <a:r>
              <a:rPr lang="en-US" sz="1600" b="1" dirty="0">
                <a:solidFill>
                  <a:srgbClr val="00B0F0"/>
                </a:solidFill>
              </a:rPr>
              <a:t> (string s);</a:t>
            </a:r>
          </a:p>
          <a:p>
            <a:pPr marL="0" indent="0" algn="l" rtl="0">
              <a:buNone/>
            </a:pPr>
            <a:r>
              <a:rPr lang="en-US" sz="1600" dirty="0"/>
              <a:t>     public void </a:t>
            </a:r>
            <a:r>
              <a:rPr lang="en-US" sz="1600" b="1" dirty="0">
                <a:solidFill>
                  <a:srgbClr val="FF0000"/>
                </a:solidFill>
              </a:rPr>
              <a:t>Show</a:t>
            </a:r>
            <a:r>
              <a:rPr lang="en-US" sz="1600" dirty="0"/>
              <a:t> (string s) { CW (“In </a:t>
            </a:r>
            <a:r>
              <a:rPr lang="en-US" sz="1600" dirty="0" err="1"/>
              <a:t>myD</a:t>
            </a:r>
            <a:r>
              <a:rPr lang="en-US" sz="1600" dirty="0"/>
              <a:t>: “ + s);}</a:t>
            </a:r>
          </a:p>
          <a:p>
            <a:pPr marL="0" indent="0" algn="l" rtl="0">
              <a:buNone/>
            </a:pPr>
            <a:r>
              <a:rPr lang="en-US" sz="1600" dirty="0"/>
              <a:t> }</a:t>
            </a:r>
          </a:p>
          <a:p>
            <a:pPr marL="0" indent="0" algn="l" rtl="0">
              <a:buNone/>
            </a:pPr>
            <a:r>
              <a:rPr lang="en-US" sz="1600" dirty="0"/>
              <a:t>class </a:t>
            </a:r>
            <a:r>
              <a:rPr lang="en-US" sz="1600" b="1" dirty="0"/>
              <a:t>Program</a:t>
            </a:r>
            <a:r>
              <a:rPr lang="en-US" sz="1600" dirty="0"/>
              <a:t> </a:t>
            </a:r>
          </a:p>
          <a:p>
            <a:pPr marL="0" indent="0" algn="l" rtl="0">
              <a:buNone/>
            </a:pPr>
            <a:r>
              <a:rPr lang="en-US" sz="1600" dirty="0"/>
              <a:t>{</a:t>
            </a:r>
          </a:p>
          <a:p>
            <a:pPr marL="0" indent="0" algn="l" rtl="0">
              <a:buNone/>
            </a:pPr>
            <a:r>
              <a:rPr lang="en-US" sz="1600" dirty="0"/>
              <a:t>    static void </a:t>
            </a:r>
            <a:r>
              <a:rPr lang="en-US" sz="1600" b="1" dirty="0">
                <a:solidFill>
                  <a:srgbClr val="00B050"/>
                </a:solidFill>
              </a:rPr>
              <a:t>Show1</a:t>
            </a:r>
            <a:r>
              <a:rPr lang="en-US" sz="1600" dirty="0"/>
              <a:t> (string s) { CW (“In Test show “ + s);}</a:t>
            </a:r>
          </a:p>
          <a:p>
            <a:pPr marL="0" indent="0" algn="l" rtl="0">
              <a:buNone/>
            </a:pPr>
            <a:endParaRPr lang="en-US" sz="1600" dirty="0"/>
          </a:p>
          <a:p>
            <a:pPr marL="0" indent="0" algn="l" rtl="0">
              <a:buNone/>
            </a:pPr>
            <a:r>
              <a:rPr lang="en-US" sz="1600" dirty="0"/>
              <a:t>    static void Main() </a:t>
            </a:r>
          </a:p>
          <a:p>
            <a:pPr marL="0" indent="0" algn="l" rtl="0">
              <a:buNone/>
            </a:pPr>
            <a:r>
              <a:rPr lang="en-US" sz="1600" dirty="0"/>
              <a:t>   {</a:t>
            </a:r>
          </a:p>
          <a:p>
            <a:pPr marL="0" indent="0" algn="l" rtl="0">
              <a:buNone/>
            </a:pPr>
            <a:r>
              <a:rPr lang="en-US" sz="1600" dirty="0"/>
              <a:t>	 </a:t>
            </a:r>
            <a:r>
              <a:rPr lang="en-US" sz="1600" b="1" dirty="0"/>
              <a:t>Sample</a:t>
            </a:r>
            <a:r>
              <a:rPr lang="en-US" sz="1600" dirty="0"/>
              <a:t> md = new </a:t>
            </a:r>
            <a:r>
              <a:rPr lang="en-US" sz="1600" b="1" dirty="0"/>
              <a:t>Sample</a:t>
            </a:r>
            <a:r>
              <a:rPr lang="en-US" sz="1600" dirty="0"/>
              <a:t>();</a:t>
            </a:r>
          </a:p>
          <a:p>
            <a:pPr marL="0" indent="0" algn="l" rtl="0">
              <a:buNone/>
            </a:pPr>
            <a:r>
              <a:rPr lang="en-US" sz="1600" dirty="0"/>
              <a:t>	 </a:t>
            </a:r>
            <a:r>
              <a:rPr lang="en-US" sz="1600" b="1" dirty="0" err="1"/>
              <a:t>Sample</a:t>
            </a:r>
            <a:r>
              <a:rPr lang="en-US" sz="1600" dirty="0" err="1"/>
              <a:t>.</a:t>
            </a:r>
            <a:r>
              <a:rPr lang="en-US" sz="1600" b="1" dirty="0" err="1">
                <a:solidFill>
                  <a:srgbClr val="00B0F0"/>
                </a:solidFill>
              </a:rPr>
              <a:t>MyFunc</a:t>
            </a:r>
            <a:r>
              <a:rPr lang="en-US" sz="1600" dirty="0"/>
              <a:t> </a:t>
            </a:r>
            <a:r>
              <a:rPr lang="en-US" sz="1600" dirty="0" err="1"/>
              <a:t>func</a:t>
            </a:r>
            <a:r>
              <a:rPr lang="en-US" sz="1600" dirty="0"/>
              <a:t> = new </a:t>
            </a:r>
            <a:r>
              <a:rPr lang="en-US" sz="1600" b="1" dirty="0" err="1"/>
              <a:t>Sample</a:t>
            </a:r>
            <a:r>
              <a:rPr lang="en-US" sz="1600" dirty="0" err="1"/>
              <a:t>.</a:t>
            </a:r>
            <a:r>
              <a:rPr lang="en-US" sz="1600" b="1" dirty="0" err="1">
                <a:solidFill>
                  <a:srgbClr val="00B0F0"/>
                </a:solidFill>
              </a:rPr>
              <a:t>MyFunc</a:t>
            </a:r>
            <a:r>
              <a:rPr lang="en-US" sz="1600" dirty="0"/>
              <a:t>(</a:t>
            </a:r>
            <a:r>
              <a:rPr lang="en-US" sz="1600" dirty="0" err="1"/>
              <a:t>md.</a:t>
            </a:r>
            <a:r>
              <a:rPr lang="en-US" sz="1600" b="1" dirty="0" err="1">
                <a:solidFill>
                  <a:srgbClr val="FF0000"/>
                </a:solidFill>
              </a:rPr>
              <a:t>Show</a:t>
            </a:r>
            <a:r>
              <a:rPr lang="en-US" sz="1600" dirty="0"/>
              <a:t>);</a:t>
            </a:r>
          </a:p>
          <a:p>
            <a:pPr marL="0" indent="0" algn="l" rtl="0">
              <a:buNone/>
            </a:pPr>
            <a:r>
              <a:rPr lang="en-US" sz="1600" dirty="0"/>
              <a:t>	 </a:t>
            </a:r>
            <a:r>
              <a:rPr lang="en-US" sz="1600" b="1" dirty="0" err="1"/>
              <a:t>Sample</a:t>
            </a:r>
            <a:r>
              <a:rPr lang="en-US" sz="1600" dirty="0" err="1"/>
              <a:t>.</a:t>
            </a:r>
            <a:r>
              <a:rPr lang="en-US" sz="1600" b="1" dirty="0" err="1">
                <a:solidFill>
                  <a:srgbClr val="00B0F0"/>
                </a:solidFill>
              </a:rPr>
              <a:t>MyFunc</a:t>
            </a:r>
            <a:r>
              <a:rPr lang="en-US" sz="1600" dirty="0"/>
              <a:t> func1= new </a:t>
            </a:r>
            <a:r>
              <a:rPr lang="en-US" sz="1600" b="1" dirty="0" err="1"/>
              <a:t>Sample</a:t>
            </a:r>
            <a:r>
              <a:rPr lang="en-US" sz="1600" dirty="0" err="1"/>
              <a:t>.</a:t>
            </a:r>
            <a:r>
              <a:rPr lang="en-US" sz="1600" b="1" dirty="0" err="1">
                <a:solidFill>
                  <a:srgbClr val="00B0F0"/>
                </a:solidFill>
              </a:rPr>
              <a:t>MyFunc</a:t>
            </a:r>
            <a:r>
              <a:rPr lang="en-US" sz="1600" dirty="0"/>
              <a:t>(</a:t>
            </a:r>
            <a:r>
              <a:rPr lang="en-US" sz="1600" b="1" dirty="0">
                <a:solidFill>
                  <a:srgbClr val="00B050"/>
                </a:solidFill>
              </a:rPr>
              <a:t>Show1</a:t>
            </a:r>
            <a:r>
              <a:rPr lang="en-US" sz="1600" dirty="0"/>
              <a:t>);</a:t>
            </a:r>
          </a:p>
          <a:p>
            <a:pPr marL="0" indent="0" algn="l" rtl="0">
              <a:buNone/>
            </a:pPr>
            <a:r>
              <a:rPr lang="en-US" sz="1600" dirty="0"/>
              <a:t>	</a:t>
            </a:r>
            <a:r>
              <a:rPr lang="en-US" sz="1600" dirty="0" err="1"/>
              <a:t>func</a:t>
            </a:r>
            <a:r>
              <a:rPr lang="en-US" sz="1600" dirty="0"/>
              <a:t>(“hello”);</a:t>
            </a:r>
          </a:p>
          <a:p>
            <a:pPr marL="0" indent="0" algn="l" rtl="0">
              <a:buNone/>
            </a:pPr>
            <a:r>
              <a:rPr lang="en-US" sz="1600" dirty="0"/>
              <a:t>	func1(“Hello”);</a:t>
            </a:r>
          </a:p>
          <a:p>
            <a:pPr marL="0" indent="0" algn="l" rtl="0">
              <a:buNone/>
            </a:pPr>
            <a:r>
              <a:rPr lang="en-US" sz="1600" dirty="0"/>
              <a:t>	func1=</a:t>
            </a:r>
            <a:r>
              <a:rPr lang="en-US" sz="1600" dirty="0" err="1"/>
              <a:t>func</a:t>
            </a:r>
            <a:r>
              <a:rPr lang="en-US" sz="1600" dirty="0"/>
              <a:t>;</a:t>
            </a:r>
          </a:p>
          <a:p>
            <a:pPr marL="0" indent="0" algn="l" rtl="0">
              <a:buNone/>
            </a:pPr>
            <a:r>
              <a:rPr lang="en-US" sz="1600" dirty="0"/>
              <a:t>	func1(“world”);	</a:t>
            </a:r>
          </a:p>
          <a:p>
            <a:pPr marL="0" indent="0" algn="l" rtl="0">
              <a:buNone/>
            </a:pPr>
            <a:r>
              <a:rPr lang="en-US" sz="1600" dirty="0"/>
              <a:t>   }</a:t>
            </a:r>
          </a:p>
          <a:p>
            <a:pPr marL="0" indent="0" algn="l" rtl="0">
              <a:buNone/>
            </a:pPr>
            <a:r>
              <a:rPr lang="en-US" sz="1600" dirty="0"/>
              <a:t>}</a:t>
            </a:r>
          </a:p>
        </p:txBody>
      </p:sp>
      <p:sp>
        <p:nvSpPr>
          <p:cNvPr id="4" name="TextBox 3"/>
          <p:cNvSpPr txBox="1"/>
          <p:nvPr/>
        </p:nvSpPr>
        <p:spPr>
          <a:xfrm>
            <a:off x="5279652" y="5008393"/>
            <a:ext cx="3096344" cy="1200329"/>
          </a:xfrm>
          <a:prstGeom prst="rect">
            <a:avLst/>
          </a:prstGeom>
          <a:solidFill>
            <a:schemeClr val="tx1"/>
          </a:solidFill>
        </p:spPr>
        <p:txBody>
          <a:bodyPr wrap="square" rtlCol="1">
            <a:spAutoFit/>
          </a:bodyPr>
          <a:lstStyle/>
          <a:p>
            <a:pPr algn="l" rtl="0"/>
            <a:r>
              <a:rPr lang="en-US" sz="2400" dirty="0">
                <a:solidFill>
                  <a:prstClr val="white"/>
                </a:solidFill>
                <a:latin typeface="Trebuchet MS"/>
              </a:rPr>
              <a:t>  In </a:t>
            </a:r>
            <a:r>
              <a:rPr lang="en-US" sz="2400" dirty="0" err="1">
                <a:solidFill>
                  <a:prstClr val="white"/>
                </a:solidFill>
                <a:latin typeface="Trebuchet MS"/>
              </a:rPr>
              <a:t>myD</a:t>
            </a:r>
            <a:r>
              <a:rPr lang="en-US" sz="2400" dirty="0">
                <a:solidFill>
                  <a:prstClr val="white"/>
                </a:solidFill>
                <a:latin typeface="Trebuchet MS"/>
              </a:rPr>
              <a:t>: hello</a:t>
            </a:r>
            <a:endParaRPr lang="he-IL" sz="2400" dirty="0">
              <a:solidFill>
                <a:prstClr val="white"/>
              </a:solidFill>
              <a:latin typeface="Trebuchet MS"/>
              <a:cs typeface="Gisha" panose="020B0502040204020203" pitchFamily="34" charset="-79"/>
            </a:endParaRPr>
          </a:p>
          <a:p>
            <a:pPr algn="l" rtl="0"/>
            <a:r>
              <a:rPr lang="en-US" sz="2400" dirty="0">
                <a:solidFill>
                  <a:prstClr val="white"/>
                </a:solidFill>
                <a:latin typeface="Trebuchet MS"/>
              </a:rPr>
              <a:t>  In Test show Hello</a:t>
            </a:r>
            <a:endParaRPr lang="he-IL" sz="2400" dirty="0">
              <a:solidFill>
                <a:prstClr val="white"/>
              </a:solidFill>
              <a:latin typeface="Trebuchet MS"/>
              <a:cs typeface="Gisha" panose="020B0502040204020203" pitchFamily="34" charset="-79"/>
            </a:endParaRPr>
          </a:p>
          <a:p>
            <a:pPr algn="l" rtl="0"/>
            <a:r>
              <a:rPr lang="en-US" sz="2400" dirty="0">
                <a:solidFill>
                  <a:prstClr val="white"/>
                </a:solidFill>
                <a:latin typeface="Trebuchet MS"/>
              </a:rPr>
              <a:t>  In </a:t>
            </a:r>
            <a:r>
              <a:rPr lang="en-US" sz="2400" dirty="0" err="1">
                <a:solidFill>
                  <a:prstClr val="white"/>
                </a:solidFill>
                <a:latin typeface="Trebuchet MS"/>
              </a:rPr>
              <a:t>myD</a:t>
            </a:r>
            <a:r>
              <a:rPr lang="en-US" sz="2400" dirty="0">
                <a:solidFill>
                  <a:prstClr val="white"/>
                </a:solidFill>
                <a:latin typeface="Trebuchet MS"/>
              </a:rPr>
              <a:t>: world</a:t>
            </a:r>
            <a:endParaRPr lang="he-IL" sz="2400" dirty="0">
              <a:solidFill>
                <a:prstClr val="white"/>
              </a:solidFill>
              <a:latin typeface="Trebuchet MS"/>
              <a:cs typeface="Gisha" panose="020B0502040204020203" pitchFamily="34" charset="-79"/>
            </a:endParaRPr>
          </a:p>
        </p:txBody>
      </p:sp>
      <p:sp>
        <p:nvSpPr>
          <p:cNvPr id="6" name="Slide Number Placeholder 5"/>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323</a:t>
            </a:fld>
            <a:endParaRPr lang="he-IL">
              <a:solidFill>
                <a:srgbClr val="B13F9A"/>
              </a:solidFill>
              <a:latin typeface="Trebuchet MS"/>
              <a:cs typeface="Gisha" panose="020B0502040204020203" pitchFamily="34" charset="-79"/>
            </a:endParaRPr>
          </a:p>
        </p:txBody>
      </p:sp>
      <p:sp>
        <p:nvSpPr>
          <p:cNvPr id="7" name="Rectangle 6">
            <a:extLst>
              <a:ext uri="{FF2B5EF4-FFF2-40B4-BE49-F238E27FC236}">
                <a16:creationId xmlns:a16="http://schemas.microsoft.com/office/drawing/2014/main" id="{7778DEE7-CCE1-4F2E-B0FB-2A3BABC60C9D}"/>
              </a:ext>
            </a:extLst>
          </p:cNvPr>
          <p:cNvSpPr/>
          <p:nvPr/>
        </p:nvSpPr>
        <p:spPr>
          <a:xfrm>
            <a:off x="8681026" y="6167552"/>
            <a:ext cx="1830950" cy="388696"/>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Ex0</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8396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DE8CB-E1A5-4FAA-8B35-5ED8EBE3DDB5}"/>
              </a:ext>
            </a:extLst>
          </p:cNvPr>
          <p:cNvPicPr>
            <a:picLocks noChangeAspect="1"/>
          </p:cNvPicPr>
          <p:nvPr/>
        </p:nvPicPr>
        <p:blipFill>
          <a:blip r:embed="rId3"/>
          <a:stretch>
            <a:fillRect/>
          </a:stretch>
        </p:blipFill>
        <p:spPr>
          <a:xfrm>
            <a:off x="4151785" y="4436513"/>
            <a:ext cx="5178313" cy="2263886"/>
          </a:xfrm>
          <a:prstGeom prst="rect">
            <a:avLst/>
          </a:prstGeom>
        </p:spPr>
      </p:pic>
      <p:sp>
        <p:nvSpPr>
          <p:cNvPr id="2" name="כותרת 1"/>
          <p:cNvSpPr>
            <a:spLocks noGrp="1"/>
          </p:cNvSpPr>
          <p:nvPr>
            <p:ph type="title"/>
          </p:nvPr>
        </p:nvSpPr>
        <p:spPr>
          <a:xfrm>
            <a:off x="1703512" y="262184"/>
            <a:ext cx="7920880" cy="562602"/>
          </a:xfrm>
        </p:spPr>
        <p:txBody>
          <a:bodyPr>
            <a:normAutofit/>
          </a:bodyPr>
          <a:lstStyle/>
          <a:p>
            <a:pPr algn="ctr"/>
            <a:r>
              <a:rPr lang="he-IL" sz="3200" cap="none" dirty="0"/>
              <a:t>מתודות ומאפיינים של מחלקת!! </a:t>
            </a:r>
            <a:r>
              <a:rPr lang="en-US" sz="3200" cap="none" dirty="0"/>
              <a:t>delegate</a:t>
            </a:r>
            <a:endParaRPr lang="he-IL" sz="3200" cap="none" dirty="0"/>
          </a:p>
        </p:txBody>
      </p:sp>
      <p:graphicFrame>
        <p:nvGraphicFramePr>
          <p:cNvPr id="9" name="מציין מיקום תוכן 8"/>
          <p:cNvGraphicFramePr>
            <a:graphicFrameLocks noGrp="1"/>
          </p:cNvGraphicFramePr>
          <p:nvPr>
            <p:ph idx="1"/>
          </p:nvPr>
        </p:nvGraphicFramePr>
        <p:xfrm>
          <a:off x="1847529" y="974394"/>
          <a:ext cx="7482569" cy="3333703"/>
        </p:xfrm>
        <a:graphic>
          <a:graphicData uri="http://schemas.openxmlformats.org/drawingml/2006/table">
            <a:tbl>
              <a:tblPr rtl="1" firstRow="1" bandRow="1">
                <a:tableStyleId>{5C22544A-7EE6-4342-B048-85BDC9FD1C3A}</a:tableStyleId>
              </a:tblPr>
              <a:tblGrid>
                <a:gridCol w="4303525">
                  <a:extLst>
                    <a:ext uri="{9D8B030D-6E8A-4147-A177-3AD203B41FA5}">
                      <a16:colId xmlns:a16="http://schemas.microsoft.com/office/drawing/2014/main" val="20000"/>
                    </a:ext>
                  </a:extLst>
                </a:gridCol>
                <a:gridCol w="3179044">
                  <a:extLst>
                    <a:ext uri="{9D8B030D-6E8A-4147-A177-3AD203B41FA5}">
                      <a16:colId xmlns:a16="http://schemas.microsoft.com/office/drawing/2014/main" val="20001"/>
                    </a:ext>
                  </a:extLst>
                </a:gridCol>
              </a:tblGrid>
              <a:tr h="438824">
                <a:tc>
                  <a:txBody>
                    <a:bodyPr/>
                    <a:lstStyle/>
                    <a:p>
                      <a:pPr algn="ctr" rtl="1"/>
                      <a:r>
                        <a:rPr lang="he-IL" sz="1100" dirty="0"/>
                        <a:t>משמעות</a:t>
                      </a:r>
                    </a:p>
                  </a:txBody>
                  <a:tcPr/>
                </a:tc>
                <a:tc>
                  <a:txBody>
                    <a:bodyPr/>
                    <a:lstStyle/>
                    <a:p>
                      <a:pPr algn="ctr" rtl="1"/>
                      <a:r>
                        <a:rPr lang="en-US" sz="1100" dirty="0"/>
                        <a:t>member</a:t>
                      </a:r>
                      <a:endParaRPr lang="he-IL" sz="1100" dirty="0"/>
                    </a:p>
                  </a:txBody>
                  <a:tcPr/>
                </a:tc>
                <a:extLst>
                  <a:ext uri="{0D108BD9-81ED-4DB2-BD59-A6C34878D82A}">
                    <a16:rowId xmlns:a16="http://schemas.microsoft.com/office/drawing/2014/main" val="10000"/>
                  </a:ext>
                </a:extLst>
              </a:tr>
              <a:tr h="712218">
                <a:tc>
                  <a:txBody>
                    <a:bodyPr/>
                    <a:lstStyle/>
                    <a:p>
                      <a:pPr rtl="1"/>
                      <a:r>
                        <a:rPr lang="he-IL" sz="1100" dirty="0"/>
                        <a:t>אם</a:t>
                      </a:r>
                      <a:r>
                        <a:rPr lang="he-IL" sz="1100" baseline="0" dirty="0"/>
                        <a:t> המתודה שהנציג מצביע עליה שייכת לאובייקט של מחלקה, יוחזר </a:t>
                      </a:r>
                      <a:r>
                        <a:rPr lang="he-IL" sz="1100" b="1" baseline="0" dirty="0"/>
                        <a:t>שם המחלקה</a:t>
                      </a:r>
                      <a:r>
                        <a:rPr lang="he-IL" sz="1100" baseline="0" dirty="0"/>
                        <a:t>.</a:t>
                      </a:r>
                    </a:p>
                    <a:p>
                      <a:pPr rtl="1"/>
                      <a:r>
                        <a:rPr lang="he-IL" sz="1100" baseline="0" dirty="0"/>
                        <a:t>אם המתודה סטטית - יוחזר </a:t>
                      </a:r>
                      <a:r>
                        <a:rPr lang="en-US" sz="1100" baseline="0" dirty="0"/>
                        <a:t>Null</a:t>
                      </a:r>
                      <a:endParaRPr lang="he-IL" sz="1100" dirty="0"/>
                    </a:p>
                  </a:txBody>
                  <a:tcPr/>
                </a:tc>
                <a:tc>
                  <a:txBody>
                    <a:bodyPr/>
                    <a:lstStyle/>
                    <a:p>
                      <a:pPr algn="l" rtl="1"/>
                      <a:r>
                        <a:rPr lang="en-US" sz="1100" dirty="0"/>
                        <a:t>Target </a:t>
                      </a:r>
                      <a:r>
                        <a:rPr lang="en-US" sz="1100" baseline="0" dirty="0"/>
                        <a:t> -  </a:t>
                      </a:r>
                      <a:r>
                        <a:rPr lang="en-US" sz="1100" dirty="0"/>
                        <a:t>property</a:t>
                      </a:r>
                      <a:endParaRPr lang="he-IL" sz="1100" dirty="0"/>
                    </a:p>
                  </a:txBody>
                  <a:tcPr/>
                </a:tc>
                <a:extLst>
                  <a:ext uri="{0D108BD9-81ED-4DB2-BD59-A6C34878D82A}">
                    <a16:rowId xmlns:a16="http://schemas.microsoft.com/office/drawing/2014/main" val="10001"/>
                  </a:ext>
                </a:extLst>
              </a:tr>
              <a:tr h="439469">
                <a:tc>
                  <a:txBody>
                    <a:bodyPr/>
                    <a:lstStyle/>
                    <a:p>
                      <a:pPr rtl="1"/>
                      <a:r>
                        <a:rPr lang="he-IL" sz="1100" dirty="0"/>
                        <a:t>מחזיר מחרוזת שמתארת את </a:t>
                      </a:r>
                      <a:r>
                        <a:rPr lang="he-IL" sz="1100" b="1" dirty="0"/>
                        <a:t>המתודה</a:t>
                      </a:r>
                      <a:r>
                        <a:rPr lang="he-IL" sz="1100" dirty="0"/>
                        <a:t> (</a:t>
                      </a:r>
                      <a:r>
                        <a:rPr lang="he-IL" sz="1100" b="1" dirty="0"/>
                        <a:t>שם, טיפוס ארגומטים, ערך מוחזר) </a:t>
                      </a:r>
                      <a:r>
                        <a:rPr lang="he-IL" sz="1100" baseline="0" dirty="0"/>
                        <a:t>שהנציג מצביע אליה.</a:t>
                      </a:r>
                      <a:endParaRPr lang="he-IL" sz="1100" dirty="0"/>
                    </a:p>
                  </a:txBody>
                  <a:tcPr/>
                </a:tc>
                <a:tc>
                  <a:txBody>
                    <a:bodyPr/>
                    <a:lstStyle/>
                    <a:p>
                      <a:pPr algn="l" rtl="1"/>
                      <a:r>
                        <a:rPr lang="en-US" sz="1100" dirty="0"/>
                        <a:t>Method  -  property</a:t>
                      </a:r>
                      <a:endParaRPr lang="he-IL" sz="1100" dirty="0"/>
                    </a:p>
                  </a:txBody>
                  <a:tcPr/>
                </a:tc>
                <a:extLst>
                  <a:ext uri="{0D108BD9-81ED-4DB2-BD59-A6C34878D82A}">
                    <a16:rowId xmlns:a16="http://schemas.microsoft.com/office/drawing/2014/main" val="10002"/>
                  </a:ext>
                </a:extLst>
              </a:tr>
              <a:tr h="386984">
                <a:tc>
                  <a:txBody>
                    <a:bodyPr/>
                    <a:lstStyle/>
                    <a:p>
                      <a:pPr rtl="1"/>
                      <a:r>
                        <a:rPr lang="he-IL" sz="1100" dirty="0"/>
                        <a:t>מוסיף מתודה לנציג, כך שכשנפעיל את הנציג הוא יריץ את כל המתודות שנוספו לו. הנציג שומר את כל המתודות שנוספו לו במערך.</a:t>
                      </a:r>
                    </a:p>
                  </a:txBody>
                  <a:tcPr/>
                </a:tc>
                <a:tc>
                  <a:txBody>
                    <a:bodyPr/>
                    <a:lstStyle/>
                    <a:p>
                      <a:pPr algn="l" rtl="1"/>
                      <a:r>
                        <a:rPr lang="en-US" sz="1100" dirty="0"/>
                        <a:t>Combine:</a:t>
                      </a:r>
                      <a:endParaRPr lang="he-IL" sz="1100" dirty="0"/>
                    </a:p>
                  </a:txBody>
                  <a:tcPr/>
                </a:tc>
                <a:extLst>
                  <a:ext uri="{0D108BD9-81ED-4DB2-BD59-A6C34878D82A}">
                    <a16:rowId xmlns:a16="http://schemas.microsoft.com/office/drawing/2014/main" val="10003"/>
                  </a:ext>
                </a:extLst>
              </a:tr>
              <a:tr h="438824">
                <a:tc>
                  <a:txBody>
                    <a:bodyPr/>
                    <a:lstStyle/>
                    <a:p>
                      <a:pPr rtl="1"/>
                      <a:r>
                        <a:rPr lang="he-IL" sz="1100" dirty="0"/>
                        <a:t>מוציא מצביע למתודה ממערך המצביעים שהנציג שומר.</a:t>
                      </a:r>
                    </a:p>
                  </a:txBody>
                  <a:tcPr/>
                </a:tc>
                <a:tc>
                  <a:txBody>
                    <a:bodyPr/>
                    <a:lstStyle/>
                    <a:p>
                      <a:pPr algn="l" rtl="1"/>
                      <a:r>
                        <a:rPr lang="en-US" sz="1100" dirty="0"/>
                        <a:t>Remove:</a:t>
                      </a:r>
                      <a:endParaRPr lang="he-IL" sz="1100" dirty="0"/>
                    </a:p>
                  </a:txBody>
                  <a:tcPr/>
                </a:tc>
                <a:extLst>
                  <a:ext uri="{0D108BD9-81ED-4DB2-BD59-A6C34878D82A}">
                    <a16:rowId xmlns:a16="http://schemas.microsoft.com/office/drawing/2014/main" val="10005"/>
                  </a:ext>
                </a:extLst>
              </a:tr>
              <a:tr h="438824">
                <a:tc>
                  <a:txBody>
                    <a:bodyPr/>
                    <a:lstStyle/>
                    <a:p>
                      <a:pPr rtl="1"/>
                      <a:r>
                        <a:rPr lang="he-IL" sz="1100" dirty="0"/>
                        <a:t>מריצה את המתודה שהנציג מצביע עליה. בסוגריים יש לשלוח את הפרמטרים שהמתודה המוצבעת מקבלת</a:t>
                      </a:r>
                    </a:p>
                  </a:txBody>
                  <a:tcPr/>
                </a:tc>
                <a:tc>
                  <a:txBody>
                    <a:bodyPr/>
                    <a:lstStyle/>
                    <a:p>
                      <a:pPr algn="l" rtl="1"/>
                      <a:r>
                        <a:rPr lang="en-US" sz="1100" dirty="0">
                          <a:highlight>
                            <a:srgbClr val="FF0000"/>
                          </a:highlight>
                        </a:rPr>
                        <a:t>Invoke()</a:t>
                      </a:r>
                      <a:endParaRPr lang="he-IL" sz="1100" dirty="0">
                        <a:highlight>
                          <a:srgbClr val="FF0000"/>
                        </a:highlight>
                      </a:endParaRPr>
                    </a:p>
                  </a:txBody>
                  <a:tcPr/>
                </a:tc>
                <a:extLst>
                  <a:ext uri="{0D108BD9-81ED-4DB2-BD59-A6C34878D82A}">
                    <a16:rowId xmlns:a16="http://schemas.microsoft.com/office/drawing/2014/main" val="3893232887"/>
                  </a:ext>
                </a:extLst>
              </a:tr>
              <a:tr h="438824">
                <a:tc>
                  <a:txBody>
                    <a:bodyPr/>
                    <a:lstStyle/>
                    <a:p>
                      <a:pPr rtl="1"/>
                      <a:r>
                        <a:rPr lang="he-IL" sz="1100" dirty="0"/>
                        <a:t>מחזיר מערך של נציגים, כשכל תא מייצג מצביע למתודה</a:t>
                      </a:r>
                    </a:p>
                  </a:txBody>
                  <a:tcPr/>
                </a:tc>
                <a:tc>
                  <a:txBody>
                    <a:bodyPr/>
                    <a:lstStyle/>
                    <a:p>
                      <a:pPr algn="l" rtl="1"/>
                      <a:r>
                        <a:rPr lang="en-US" sz="1100" dirty="0" err="1"/>
                        <a:t>GetInvocationList</a:t>
                      </a:r>
                      <a:r>
                        <a:rPr lang="en-US" sz="1100" dirty="0"/>
                        <a:t>()</a:t>
                      </a:r>
                      <a:endParaRPr lang="he-IL" sz="1100" dirty="0"/>
                    </a:p>
                  </a:txBody>
                  <a:tcPr/>
                </a:tc>
                <a:extLst>
                  <a:ext uri="{0D108BD9-81ED-4DB2-BD59-A6C34878D82A}">
                    <a16:rowId xmlns:a16="http://schemas.microsoft.com/office/drawing/2014/main" val="2757783943"/>
                  </a:ext>
                </a:extLst>
              </a:tr>
            </a:tbl>
          </a:graphicData>
        </a:graphic>
      </p:graphicFrame>
      <p:sp>
        <p:nvSpPr>
          <p:cNvPr id="10" name="AutoShape 7"/>
          <p:cNvSpPr>
            <a:spLocks noChangeArrowheads="1"/>
          </p:cNvSpPr>
          <p:nvPr/>
        </p:nvSpPr>
        <p:spPr bwMode="auto">
          <a:xfrm>
            <a:off x="1847529" y="5360641"/>
            <a:ext cx="2209745" cy="1235176"/>
          </a:xfrm>
          <a:prstGeom prst="wedgeRoundRectCallout">
            <a:avLst>
              <a:gd name="adj1" fmla="val 51719"/>
              <a:gd name="adj2" fmla="val -80450"/>
              <a:gd name="adj3"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r>
              <a:rPr lang="he-IL" sz="1400" dirty="0">
                <a:solidFill>
                  <a:prstClr val="black"/>
                </a:solidFill>
                <a:latin typeface="Trebuchet MS"/>
                <a:cs typeface="Gisha" panose="020B0502040204020203" pitchFamily="34" charset="-79"/>
              </a:rPr>
              <a:t>יש עוד הרבה מתודות...</a:t>
            </a:r>
          </a:p>
          <a:p>
            <a:pPr algn="ct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ועכשיו גם גילינו</a:t>
            </a:r>
          </a:p>
          <a:p>
            <a:pPr algn="ctr"/>
            <a:r>
              <a:rPr lang="he-IL" sz="1400" dirty="0">
                <a:solidFill>
                  <a:prstClr val="black"/>
                </a:solidFill>
                <a:latin typeface="Trebuchet MS"/>
                <a:cs typeface="Gisha" panose="020B0502040204020203" pitchFamily="34" charset="-79"/>
              </a:rPr>
              <a:t>שנציג הוא בעצם</a:t>
            </a:r>
          </a:p>
          <a:p>
            <a:pPr algn="ctr"/>
            <a:r>
              <a:rPr lang="he-IL" sz="1400" dirty="0">
                <a:solidFill>
                  <a:prstClr val="black"/>
                </a:solidFill>
                <a:latin typeface="Trebuchet MS"/>
                <a:cs typeface="Gisha" panose="020B0502040204020203" pitchFamily="34" charset="-79"/>
              </a:rPr>
              <a:t>מערך של נציגים</a:t>
            </a:r>
            <a:endParaRPr lang="en-US" sz="1400" dirty="0">
              <a:solidFill>
                <a:prstClr val="black"/>
              </a:solidFill>
              <a:latin typeface="Trebuchet MS"/>
            </a:endParaRPr>
          </a:p>
        </p:txBody>
      </p:sp>
      <p:sp>
        <p:nvSpPr>
          <p:cNvPr id="11" name="TextBox 10"/>
          <p:cNvSpPr txBox="1"/>
          <p:nvPr/>
        </p:nvSpPr>
        <p:spPr>
          <a:xfrm>
            <a:off x="3157173" y="2586675"/>
            <a:ext cx="1800200" cy="369332"/>
          </a:xfrm>
          <a:prstGeom prst="rect">
            <a:avLst/>
          </a:prstGeom>
          <a:solidFill>
            <a:schemeClr val="tx2">
              <a:lumMod val="20000"/>
              <a:lumOff val="80000"/>
            </a:schemeClr>
          </a:solidFill>
        </p:spPr>
        <p:txBody>
          <a:bodyPr wrap="square" rtlCol="1">
            <a:spAutoFit/>
          </a:bodyPr>
          <a:lstStyle/>
          <a:p>
            <a:pPr algn="ctr"/>
            <a:r>
              <a:rPr lang="en-US" b="1" dirty="0">
                <a:solidFill>
                  <a:prstClr val="black"/>
                </a:solidFill>
                <a:latin typeface="Trebuchet MS"/>
              </a:rPr>
              <a:t>+    +=</a:t>
            </a:r>
            <a:endParaRPr lang="he-IL" b="1" dirty="0">
              <a:solidFill>
                <a:prstClr val="black"/>
              </a:solidFill>
              <a:latin typeface="Trebuchet MS"/>
              <a:cs typeface="Gisha" panose="020B0502040204020203" pitchFamily="34" charset="-79"/>
            </a:endParaRPr>
          </a:p>
        </p:txBody>
      </p:sp>
      <p:sp>
        <p:nvSpPr>
          <p:cNvPr id="12" name="TextBox 11"/>
          <p:cNvSpPr txBox="1"/>
          <p:nvPr/>
        </p:nvSpPr>
        <p:spPr>
          <a:xfrm>
            <a:off x="3157173" y="3053112"/>
            <a:ext cx="1800200" cy="369332"/>
          </a:xfrm>
          <a:prstGeom prst="rect">
            <a:avLst/>
          </a:prstGeom>
          <a:solidFill>
            <a:schemeClr val="tx2">
              <a:lumMod val="20000"/>
              <a:lumOff val="80000"/>
            </a:schemeClr>
          </a:solidFill>
        </p:spPr>
        <p:txBody>
          <a:bodyPr wrap="square" rtlCol="1">
            <a:spAutoFit/>
          </a:bodyPr>
          <a:lstStyle/>
          <a:p>
            <a:pPr algn="ctr"/>
            <a:r>
              <a:rPr lang="en-US" b="1" dirty="0">
                <a:solidFill>
                  <a:prstClr val="black"/>
                </a:solidFill>
                <a:latin typeface="Trebuchet MS"/>
              </a:rPr>
              <a:t>-  </a:t>
            </a:r>
            <a:r>
              <a:rPr lang="he-IL" b="1" dirty="0">
                <a:solidFill>
                  <a:prstClr val="black"/>
                </a:solidFill>
                <a:latin typeface="Trebuchet MS"/>
                <a:cs typeface="Gisha" panose="020B0502040204020203" pitchFamily="34" charset="-79"/>
              </a:rPr>
              <a:t>	</a:t>
            </a:r>
            <a:r>
              <a:rPr lang="en-US" b="1" dirty="0">
                <a:solidFill>
                  <a:prstClr val="black"/>
                </a:solidFill>
                <a:latin typeface="Trebuchet MS"/>
              </a:rPr>
              <a:t>  -=</a:t>
            </a:r>
            <a:endParaRPr lang="he-IL" b="1" dirty="0">
              <a:solidFill>
                <a:prstClr val="black"/>
              </a:solidFill>
              <a:latin typeface="Trebuchet MS"/>
              <a:cs typeface="Gisha" panose="020B0502040204020203" pitchFamily="34" charset="-79"/>
            </a:endParaRP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108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6160" y="81165"/>
            <a:ext cx="3046592" cy="971571"/>
          </a:xfrm>
          <a:solidFill>
            <a:schemeClr val="bg1"/>
          </a:solidFill>
        </p:spPr>
        <p:txBody>
          <a:bodyPr>
            <a:noAutofit/>
          </a:bodyPr>
          <a:lstStyle/>
          <a:p>
            <a:pPr algn="ctr"/>
            <a:r>
              <a:rPr lang="he-IL" sz="2400" dirty="0"/>
              <a:t>הגדרת טיפוס של נציג </a:t>
            </a:r>
            <a:r>
              <a:rPr lang="he-IL" sz="4000" dirty="0"/>
              <a:t>מחוץ</a:t>
            </a:r>
            <a:r>
              <a:rPr lang="he-IL" sz="2400" dirty="0"/>
              <a:t> למחלקה</a:t>
            </a:r>
          </a:p>
        </p:txBody>
      </p:sp>
      <p:sp>
        <p:nvSpPr>
          <p:cNvPr id="6" name="Slide Number Placeholder 5"/>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325</a:t>
            </a:fld>
            <a:endParaRPr lang="he-IL">
              <a:solidFill>
                <a:srgbClr val="B13F9A"/>
              </a:solidFill>
              <a:latin typeface="Trebuchet MS"/>
              <a:cs typeface="Gisha" panose="020B0502040204020203" pitchFamily="34" charset="-79"/>
            </a:endParaRPr>
          </a:p>
        </p:txBody>
      </p:sp>
      <p:sp>
        <p:nvSpPr>
          <p:cNvPr id="5" name="Rounded Rectangular Callout 4"/>
          <p:cNvSpPr/>
          <p:nvPr/>
        </p:nvSpPr>
        <p:spPr>
          <a:xfrm>
            <a:off x="3215680" y="665826"/>
            <a:ext cx="3935504" cy="300131"/>
          </a:xfrm>
          <a:prstGeom prst="wedgeRoundRectCallout">
            <a:avLst>
              <a:gd name="adj1" fmla="val -22584"/>
              <a:gd name="adj2" fmla="val -79254"/>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050" dirty="0">
                <a:ln w="0"/>
                <a:solidFill>
                  <a:prstClr val="black"/>
                </a:solidFill>
                <a:effectLst>
                  <a:outerShdw blurRad="38100" dist="19050" dir="2700000" algn="tl" rotWithShape="0">
                    <a:prstClr val="black">
                      <a:alpha val="40000"/>
                    </a:prstClr>
                  </a:outerShdw>
                </a:effectLst>
                <a:latin typeface="Trebuchet MS"/>
              </a:rPr>
              <a:t>Delegate </a:t>
            </a:r>
            <a:r>
              <a:rPr lang="he-IL" sz="105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מגדיר טיפוס ולא שדה, ולכן ניתן להגדירו גם מחוץ למחלקה</a:t>
            </a:r>
          </a:p>
        </p:txBody>
      </p:sp>
      <p:sp>
        <p:nvSpPr>
          <p:cNvPr id="8" name="Rounded Rectangular Callout 7"/>
          <p:cNvSpPr/>
          <p:nvPr/>
        </p:nvSpPr>
        <p:spPr>
          <a:xfrm>
            <a:off x="7724276" y="1690921"/>
            <a:ext cx="2880319" cy="792088"/>
          </a:xfrm>
          <a:prstGeom prst="wedgeRoundRectCallout">
            <a:avLst>
              <a:gd name="adj1" fmla="val -83970"/>
              <a:gd name="adj2" fmla="val 45735"/>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050" dirty="0">
                <a:solidFill>
                  <a:prstClr val="black"/>
                </a:solidFill>
                <a:latin typeface="Trebuchet MS"/>
              </a:rPr>
              <a:t> Delegate </a:t>
            </a:r>
            <a:r>
              <a:rPr lang="he-IL" sz="1050" dirty="0">
                <a:solidFill>
                  <a:prstClr val="black"/>
                </a:solidFill>
                <a:latin typeface="Trebuchet MS"/>
                <a:cs typeface="Gisha" panose="020B0502040204020203" pitchFamily="34" charset="-79"/>
              </a:rPr>
              <a:t>היא מחלקה ולכן ניתן להשתמש ב </a:t>
            </a:r>
            <a:r>
              <a:rPr lang="en-US" sz="1050" dirty="0">
                <a:solidFill>
                  <a:prstClr val="black"/>
                </a:solidFill>
                <a:latin typeface="Trebuchet MS"/>
              </a:rPr>
              <a:t>new</a:t>
            </a:r>
            <a:r>
              <a:rPr lang="he-IL" sz="1050" dirty="0">
                <a:solidFill>
                  <a:prstClr val="black"/>
                </a:solidFill>
                <a:latin typeface="Trebuchet MS"/>
                <a:cs typeface="Gisha" panose="020B0502040204020203" pitchFamily="34" charset="-79"/>
              </a:rPr>
              <a:t>. אך אין חובה. גם השורה הבאה תקינה:</a:t>
            </a:r>
          </a:p>
          <a:p>
            <a:pPr algn="ctr"/>
            <a:r>
              <a:rPr lang="en-US" sz="1050" dirty="0">
                <a:solidFill>
                  <a:prstClr val="black"/>
                </a:solidFill>
                <a:latin typeface="Arial" panose="020B0604020202020204" pitchFamily="34" charset="0"/>
                <a:cs typeface="Arial" panose="020B0604020202020204" pitchFamily="34" charset="0"/>
              </a:rPr>
              <a:t> </a:t>
            </a:r>
            <a:r>
              <a:rPr lang="en-US" sz="1050" b="1" dirty="0" err="1">
                <a:solidFill>
                  <a:srgbClr val="FF0000"/>
                </a:solidFill>
                <a:latin typeface="Arial" panose="020B0604020202020204" pitchFamily="34" charset="0"/>
                <a:cs typeface="Arial" panose="020B0604020202020204" pitchFamily="34" charset="0"/>
              </a:rPr>
              <a:t>someDelegate</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myDelegate</a:t>
            </a:r>
            <a:r>
              <a:rPr lang="en-US" sz="1050" b="1" dirty="0">
                <a:solidFill>
                  <a:prstClr val="black"/>
                </a:solidFill>
                <a:latin typeface="Arial" panose="020B0604020202020204" pitchFamily="34" charset="0"/>
                <a:cs typeface="Arial" panose="020B0604020202020204" pitchFamily="34" charset="0"/>
              </a:rPr>
              <a:t> = </a:t>
            </a:r>
            <a:r>
              <a:rPr lang="en-US" sz="1050" b="1" dirty="0">
                <a:solidFill>
                  <a:srgbClr val="00B050"/>
                </a:solidFill>
                <a:latin typeface="Arial" panose="020B0604020202020204" pitchFamily="34" charset="0"/>
                <a:cs typeface="Arial" panose="020B0604020202020204" pitchFamily="34" charset="0"/>
              </a:rPr>
              <a:t>sum</a:t>
            </a:r>
            <a:r>
              <a:rPr lang="en-US" sz="1050" b="1" dirty="0">
                <a:solidFill>
                  <a:prstClr val="black"/>
                </a:solidFill>
                <a:latin typeface="Arial" panose="020B0604020202020204" pitchFamily="34" charset="0"/>
                <a:cs typeface="Arial" panose="020B0604020202020204" pitchFamily="34" charset="0"/>
              </a:rPr>
              <a:t>; </a:t>
            </a:r>
            <a:endParaRPr lang="he-IL" sz="1050" b="1" dirty="0">
              <a:solidFill>
                <a:prstClr val="black"/>
              </a:solidFill>
              <a:latin typeface="Trebuchet MS"/>
              <a:cs typeface="Gisha" panose="020B0502040204020203" pitchFamily="34" charset="-79"/>
            </a:endParaRPr>
          </a:p>
        </p:txBody>
      </p:sp>
      <p:sp>
        <p:nvSpPr>
          <p:cNvPr id="10" name="TextBox 9"/>
          <p:cNvSpPr txBox="1"/>
          <p:nvPr/>
        </p:nvSpPr>
        <p:spPr>
          <a:xfrm>
            <a:off x="7363765" y="4237370"/>
            <a:ext cx="3126441" cy="1815882"/>
          </a:xfrm>
          <a:prstGeom prst="rect">
            <a:avLst/>
          </a:prstGeom>
          <a:solidFill>
            <a:schemeClr val="tx1"/>
          </a:solidFill>
        </p:spPr>
        <p:txBody>
          <a:bodyPr wrap="square" rtlCol="1">
            <a:spAutoFit/>
          </a:bodyPr>
          <a:lstStyle/>
          <a:p>
            <a:r>
              <a:rPr lang="he-IL" sz="1400" b="1" dirty="0">
                <a:solidFill>
                  <a:prstClr val="white"/>
                </a:solidFill>
                <a:latin typeface="Trebuchet MS"/>
                <a:cs typeface="Gisha" panose="020B0502040204020203" pitchFamily="34" charset="-79"/>
              </a:rPr>
              <a:t>הפלט:</a:t>
            </a:r>
            <a:endParaRPr lang="en-US" sz="1400" b="1" dirty="0">
              <a:solidFill>
                <a:prstClr val="white"/>
              </a:solidFill>
              <a:latin typeface="Trebuchet MS"/>
            </a:endParaRPr>
          </a:p>
          <a:p>
            <a:pPr algn="l" rtl="0"/>
            <a:r>
              <a:rPr lang="en-US" sz="1400" b="1" dirty="0">
                <a:solidFill>
                  <a:prstClr val="white"/>
                </a:solidFill>
                <a:latin typeface="Trebuchet MS"/>
              </a:rPr>
              <a:t>Int32 sum(Int32, Int32)</a:t>
            </a:r>
          </a:p>
          <a:p>
            <a:pPr algn="l" rtl="0"/>
            <a:r>
              <a:rPr lang="en-US" sz="1400" b="1" dirty="0">
                <a:solidFill>
                  <a:prstClr val="white"/>
                </a:solidFill>
                <a:latin typeface="Trebuchet MS"/>
              </a:rPr>
              <a:t>10</a:t>
            </a:r>
          </a:p>
          <a:p>
            <a:pPr algn="l" rtl="0"/>
            <a:r>
              <a:rPr lang="en-US" sz="1400" b="1" dirty="0">
                <a:solidFill>
                  <a:prstClr val="white"/>
                </a:solidFill>
                <a:latin typeface="Trebuchet MS"/>
              </a:rPr>
              <a:t>9</a:t>
            </a:r>
          </a:p>
          <a:p>
            <a:pPr algn="l" rtl="0"/>
            <a:r>
              <a:rPr lang="en-US" sz="1400" b="1" dirty="0">
                <a:solidFill>
                  <a:prstClr val="white"/>
                </a:solidFill>
                <a:latin typeface="Trebuchet MS"/>
              </a:rPr>
              <a:t>Int32 </a:t>
            </a:r>
            <a:r>
              <a:rPr lang="en-US" sz="1400" b="1" dirty="0" err="1">
                <a:solidFill>
                  <a:prstClr val="white"/>
                </a:solidFill>
                <a:latin typeface="Trebuchet MS"/>
              </a:rPr>
              <a:t>mult</a:t>
            </a:r>
            <a:r>
              <a:rPr lang="en-US" sz="1400" b="1" dirty="0">
                <a:solidFill>
                  <a:prstClr val="white"/>
                </a:solidFill>
                <a:latin typeface="Trebuchet MS"/>
              </a:rPr>
              <a:t>(Int32, Int32)</a:t>
            </a:r>
          </a:p>
          <a:p>
            <a:pPr algn="l" rtl="0"/>
            <a:r>
              <a:rPr lang="en-US" sz="1400" b="1" dirty="0">
                <a:solidFill>
                  <a:prstClr val="white"/>
                </a:solidFill>
                <a:latin typeface="Trebuchet MS"/>
              </a:rPr>
              <a:t>24</a:t>
            </a:r>
          </a:p>
          <a:p>
            <a:pPr algn="l" rtl="0"/>
            <a:r>
              <a:rPr lang="en-US" sz="1400" b="1" dirty="0">
                <a:solidFill>
                  <a:prstClr val="white"/>
                </a:solidFill>
                <a:latin typeface="Trebuchet MS"/>
              </a:rPr>
              <a:t>8</a:t>
            </a:r>
          </a:p>
          <a:p>
            <a:pPr algn="l" rtl="0"/>
            <a:r>
              <a:rPr lang="en-US" sz="1400" b="1" dirty="0" err="1">
                <a:solidFill>
                  <a:prstClr val="white"/>
                </a:solidFill>
                <a:latin typeface="Trebuchet MS"/>
              </a:rPr>
              <a:t>myDelegate</a:t>
            </a:r>
            <a:r>
              <a:rPr lang="en-US" sz="1400" b="1" dirty="0">
                <a:solidFill>
                  <a:prstClr val="white"/>
                </a:solidFill>
                <a:latin typeface="Trebuchet MS"/>
              </a:rPr>
              <a:t> is Delegate == true</a:t>
            </a:r>
          </a:p>
        </p:txBody>
      </p:sp>
      <p:sp>
        <p:nvSpPr>
          <p:cNvPr id="9" name="Rounded Rectangular Callout 7">
            <a:extLst>
              <a:ext uri="{FF2B5EF4-FFF2-40B4-BE49-F238E27FC236}">
                <a16:creationId xmlns:a16="http://schemas.microsoft.com/office/drawing/2014/main" id="{BC808B38-1073-465F-B7C1-CE02EA269CE2}"/>
              </a:ext>
            </a:extLst>
          </p:cNvPr>
          <p:cNvSpPr/>
          <p:nvPr/>
        </p:nvSpPr>
        <p:spPr>
          <a:xfrm>
            <a:off x="6515392" y="2759945"/>
            <a:ext cx="4081481" cy="368699"/>
          </a:xfrm>
          <a:prstGeom prst="wedgeRoundRectCallout">
            <a:avLst>
              <a:gd name="adj1" fmla="val -104111"/>
              <a:gd name="adj2" fmla="val 49580"/>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050" dirty="0" err="1">
                <a:solidFill>
                  <a:prstClr val="black"/>
                </a:solidFill>
                <a:latin typeface="Arial" panose="020B0604020202020204" pitchFamily="34" charset="0"/>
                <a:cs typeface="Arial" panose="020B0604020202020204" pitchFamily="34" charset="0"/>
              </a:rPr>
              <a:t>myDelegate</a:t>
            </a:r>
            <a:r>
              <a:rPr lang="he-IL" sz="1050" dirty="0">
                <a:solidFill>
                  <a:prstClr val="black"/>
                </a:solidFill>
                <a:latin typeface="Arial" panose="020B0604020202020204" pitchFamily="34" charset="0"/>
                <a:cs typeface="Arial" panose="020B0604020202020204" pitchFamily="34" charset="0"/>
              </a:rPr>
              <a:t> מצביע כעת על מערך של 2 מתודות. הוספנו בעזרת האופרטור=+ את המתודה </a:t>
            </a:r>
            <a:r>
              <a:rPr lang="en-US" sz="1050" dirty="0" err="1">
                <a:solidFill>
                  <a:prstClr val="black"/>
                </a:solidFill>
                <a:latin typeface="Arial" panose="020B0604020202020204" pitchFamily="34" charset="0"/>
                <a:cs typeface="Arial" panose="020B0604020202020204" pitchFamily="34" charset="0"/>
              </a:rPr>
              <a:t>mult</a:t>
            </a:r>
            <a:r>
              <a:rPr lang="he-IL" sz="1050" dirty="0">
                <a:solidFill>
                  <a:prstClr val="black"/>
                </a:solidFill>
                <a:latin typeface="Arial" panose="020B0604020202020204" pitchFamily="34" charset="0"/>
                <a:cs typeface="Arial" panose="020B0604020202020204" pitchFamily="34" charset="0"/>
              </a:rPr>
              <a:t>.</a:t>
            </a:r>
            <a:endParaRPr lang="he-IL" sz="1050" dirty="0">
              <a:solidFill>
                <a:prstClr val="black"/>
              </a:solidFill>
              <a:latin typeface="Trebuchet MS"/>
              <a:cs typeface="Gisha" panose="020B0502040204020203" pitchFamily="34" charset="-79"/>
            </a:endParaRPr>
          </a:p>
        </p:txBody>
      </p:sp>
      <p:sp>
        <p:nvSpPr>
          <p:cNvPr id="11" name="Rounded Rectangular Callout 7">
            <a:extLst>
              <a:ext uri="{FF2B5EF4-FFF2-40B4-BE49-F238E27FC236}">
                <a16:creationId xmlns:a16="http://schemas.microsoft.com/office/drawing/2014/main" id="{3243B47E-A63C-4173-A107-E2314178C3F4}"/>
              </a:ext>
            </a:extLst>
          </p:cNvPr>
          <p:cNvSpPr/>
          <p:nvPr/>
        </p:nvSpPr>
        <p:spPr>
          <a:xfrm>
            <a:off x="6523114" y="3203551"/>
            <a:ext cx="4081481" cy="225450"/>
          </a:xfrm>
          <a:prstGeom prst="wedgeRoundRectCallout">
            <a:avLst>
              <a:gd name="adj1" fmla="val -70636"/>
              <a:gd name="adj2" fmla="val 24645"/>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050" dirty="0">
                <a:solidFill>
                  <a:prstClr val="black"/>
                </a:solidFill>
                <a:latin typeface="Arial" panose="020B0604020202020204" pitchFamily="34" charset="0"/>
                <a:cs typeface="Arial" panose="020B0604020202020204" pitchFamily="34" charset="0"/>
              </a:rPr>
              <a:t>2 מתודות ירוצו ול </a:t>
            </a:r>
            <a:r>
              <a:rPr lang="en-US" sz="1050" dirty="0">
                <a:solidFill>
                  <a:prstClr val="black"/>
                </a:solidFill>
                <a:latin typeface="Arial" panose="020B0604020202020204" pitchFamily="34" charset="0"/>
                <a:cs typeface="Arial" panose="020B0604020202020204" pitchFamily="34" charset="0"/>
              </a:rPr>
              <a:t>n2</a:t>
            </a:r>
            <a:r>
              <a:rPr lang="he-IL" sz="1050" dirty="0">
                <a:solidFill>
                  <a:prstClr val="black"/>
                </a:solidFill>
                <a:latin typeface="Arial" panose="020B0604020202020204" pitchFamily="34" charset="0"/>
                <a:cs typeface="Arial" panose="020B0604020202020204" pitchFamily="34" charset="0"/>
              </a:rPr>
              <a:t> יכנס הערך החוזר של המתודה האחרונה שרצה.</a:t>
            </a:r>
            <a:endParaRPr lang="he-IL" sz="1050" dirty="0">
              <a:solidFill>
                <a:prstClr val="black"/>
              </a:solidFill>
              <a:latin typeface="Trebuchet MS"/>
              <a:cs typeface="Gisha" panose="020B0502040204020203" pitchFamily="34" charset="-79"/>
            </a:endParaRPr>
          </a:p>
        </p:txBody>
      </p:sp>
      <p:sp>
        <p:nvSpPr>
          <p:cNvPr id="12" name="Rounded Rectangular Callout 7">
            <a:extLst>
              <a:ext uri="{FF2B5EF4-FFF2-40B4-BE49-F238E27FC236}">
                <a16:creationId xmlns:a16="http://schemas.microsoft.com/office/drawing/2014/main" id="{F16293E8-334F-47B2-8058-3876FE273729}"/>
              </a:ext>
            </a:extLst>
          </p:cNvPr>
          <p:cNvSpPr/>
          <p:nvPr/>
        </p:nvSpPr>
        <p:spPr>
          <a:xfrm>
            <a:off x="7824192" y="3582107"/>
            <a:ext cx="2780402" cy="533070"/>
          </a:xfrm>
          <a:prstGeom prst="wedgeRoundRectCallout">
            <a:avLst>
              <a:gd name="adj1" fmla="val -61366"/>
              <a:gd name="adj2" fmla="val -28423"/>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050" dirty="0">
                <a:solidFill>
                  <a:prstClr val="black"/>
                </a:solidFill>
                <a:latin typeface="Arial" panose="020B0604020202020204" pitchFamily="34" charset="0"/>
                <a:cs typeface="Arial" panose="020B0604020202020204" pitchFamily="34" charset="0"/>
              </a:rPr>
              <a:t>המתודה </a:t>
            </a:r>
            <a:r>
              <a:rPr lang="en-US" sz="1050" dirty="0" err="1">
                <a:solidFill>
                  <a:prstClr val="black"/>
                </a:solidFill>
                <a:latin typeface="Arial" panose="020B0604020202020204" pitchFamily="34" charset="0"/>
                <a:cs typeface="Arial" panose="020B0604020202020204" pitchFamily="34" charset="0"/>
              </a:rPr>
              <a:t>GetInvocationList</a:t>
            </a:r>
            <a:r>
              <a:rPr lang="he-IL" sz="1050" dirty="0">
                <a:solidFill>
                  <a:prstClr val="black"/>
                </a:solidFill>
                <a:latin typeface="Arial" panose="020B0604020202020204" pitchFamily="34" charset="0"/>
                <a:cs typeface="Arial" panose="020B0604020202020204" pitchFamily="34" charset="0"/>
              </a:rPr>
              <a:t> של מחלקת </a:t>
            </a:r>
            <a:r>
              <a:rPr lang="en-US" sz="1050" dirty="0">
                <a:solidFill>
                  <a:prstClr val="black"/>
                </a:solidFill>
                <a:latin typeface="Arial" panose="020B0604020202020204" pitchFamily="34" charset="0"/>
                <a:cs typeface="Arial" panose="020B0604020202020204" pitchFamily="34" charset="0"/>
              </a:rPr>
              <a:t>delegate</a:t>
            </a:r>
            <a:r>
              <a:rPr lang="he-IL" sz="1050" dirty="0">
                <a:solidFill>
                  <a:prstClr val="black"/>
                </a:solidFill>
                <a:latin typeface="Arial" panose="020B0604020202020204" pitchFamily="34" charset="0"/>
                <a:cs typeface="Arial" panose="020B0604020202020204" pitchFamily="34" charset="0"/>
              </a:rPr>
              <a:t> מחזירה את אוסף המתודות שנרשמו לנציג.</a:t>
            </a:r>
            <a:endParaRPr lang="he-IL" sz="1050" dirty="0">
              <a:solidFill>
                <a:prstClr val="black"/>
              </a:solidFill>
              <a:latin typeface="Trebuchet MS"/>
              <a:cs typeface="Gisha" panose="020B0502040204020203" pitchFamily="34" charset="-79"/>
            </a:endParaRPr>
          </a:p>
        </p:txBody>
      </p:sp>
      <p:sp>
        <p:nvSpPr>
          <p:cNvPr id="88" name="TextBox 87">
            <a:extLst>
              <a:ext uri="{FF2B5EF4-FFF2-40B4-BE49-F238E27FC236}">
                <a16:creationId xmlns:a16="http://schemas.microsoft.com/office/drawing/2014/main" id="{F04A7F0A-4EFD-480A-A2DD-163DC096DF7F}"/>
              </a:ext>
            </a:extLst>
          </p:cNvPr>
          <p:cNvSpPr txBox="1"/>
          <p:nvPr/>
        </p:nvSpPr>
        <p:spPr>
          <a:xfrm>
            <a:off x="1776350" y="271066"/>
            <a:ext cx="6047842" cy="6482800"/>
          </a:xfrm>
          <a:prstGeom prst="rect">
            <a:avLst/>
          </a:prstGeom>
          <a:noFill/>
        </p:spPr>
        <p:txBody>
          <a:bodyPr wrap="square">
            <a:spAutoFit/>
          </a:bodyPr>
          <a:lstStyle/>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someDelegate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sum(</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num1,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num1 + num2;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num1,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num1 * num2;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someDelegate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someDelegate</a:t>
            </a:r>
            <a:r>
              <a:rPr lang="en-US" sz="1200" dirty="0">
                <a:solidFill>
                  <a:srgbClr val="000000"/>
                </a:solidFill>
                <a:latin typeface="Consolas" panose="020B0609020204030204" pitchFamily="49" charset="0"/>
              </a:rPr>
              <a:t>(</a:t>
            </a:r>
            <a:r>
              <a:rPr lang="en-US" sz="1200" dirty="0">
                <a:solidFill>
                  <a:srgbClr val="000000"/>
                </a:solidFill>
                <a:highlight>
                  <a:srgbClr val="FFFF00"/>
                </a:highlight>
                <a:latin typeface="Consolas" panose="020B0609020204030204" pitchFamily="49" charset="0"/>
              </a:rPr>
              <a:t>sum</a:t>
            </a:r>
            <a:r>
              <a:rPr lang="en-US" sz="12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 6);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//n1=11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 6);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//n2 = 30</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someDelegate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GetInvocationList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Method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spcAft>
                <a:spcPts val="800"/>
              </a:spcAft>
            </a:pPr>
            <a:r>
              <a:rPr lang="en-US" sz="1200" dirty="0">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d.Invoke</a:t>
            </a:r>
            <a:r>
              <a:rPr lang="en-US" sz="1200" dirty="0">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(4, 6));</a:t>
            </a:r>
            <a:endParaRPr lang="en-US" sz="1200" dirty="0">
              <a:solidFill>
                <a:prstClr val="black"/>
              </a:solidFill>
              <a:highlight>
                <a:srgbClr val="FF00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highlight>
                  <a:srgbClr val="FF0000"/>
                </a:highlight>
                <a:latin typeface="Consolas" panose="020B0609020204030204" pitchFamily="49" charset="0"/>
                <a:ea typeface="Calibri" panose="020F0502020204030204" pitchFamily="34" charset="0"/>
                <a:cs typeface="Consolas" panose="020B0609020204030204" pitchFamily="49" charset="0"/>
              </a:rPr>
              <a:t>(d(1, 8));</a:t>
            </a:r>
            <a:endParaRPr lang="en-US" sz="1200" dirty="0">
              <a:solidFill>
                <a:prstClr val="black"/>
              </a:solidFill>
              <a:highlight>
                <a:srgbClr val="FF00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Delegate)</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myDelegate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is Delegate == 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EFCC0C4-A6CF-4E82-A1BE-3F2C8FA863CD}"/>
              </a:ext>
            </a:extLst>
          </p:cNvPr>
          <p:cNvSpPr/>
          <p:nvPr/>
        </p:nvSpPr>
        <p:spPr>
          <a:xfrm>
            <a:off x="8681026" y="6167552"/>
            <a:ext cx="1830950" cy="388696"/>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399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5521" y="116632"/>
            <a:ext cx="7776864" cy="602852"/>
          </a:xfrm>
        </p:spPr>
        <p:txBody>
          <a:bodyPr>
            <a:noAutofit/>
          </a:bodyPr>
          <a:lstStyle/>
          <a:p>
            <a:pPr algn="ctr"/>
            <a:r>
              <a:rPr lang="he-IL" sz="3600" dirty="0"/>
              <a:t>הוצאת נציג ממערך הנציגים =-</a:t>
            </a:r>
          </a:p>
        </p:txBody>
      </p:sp>
      <p:sp>
        <p:nvSpPr>
          <p:cNvPr id="3" name="מציין מיקום תוכן 2"/>
          <p:cNvSpPr>
            <a:spLocks noGrp="1"/>
          </p:cNvSpPr>
          <p:nvPr>
            <p:ph idx="1"/>
          </p:nvPr>
        </p:nvSpPr>
        <p:spPr>
          <a:xfrm>
            <a:off x="1604153" y="848223"/>
            <a:ext cx="7239000" cy="5727153"/>
          </a:xfrm>
        </p:spPr>
        <p:txBody>
          <a:bodyPr>
            <a:noAutofit/>
          </a:bodyPr>
          <a:lstStyle/>
          <a:p>
            <a:pPr marL="0" indent="0" algn="l" rtl="0">
              <a:buNone/>
            </a:pPr>
            <a:r>
              <a:rPr lang="en-US" sz="1800" dirty="0">
                <a:latin typeface="Arial" panose="020B0604020202020204" pitchFamily="34" charset="0"/>
                <a:cs typeface="Arial" panose="020B0604020202020204" pitchFamily="34" charset="0"/>
              </a:rPr>
              <a:t>public </a:t>
            </a:r>
            <a:r>
              <a:rPr lang="en-US" sz="1800" dirty="0">
                <a:highlight>
                  <a:srgbClr val="FFFF00"/>
                </a:highlight>
                <a:latin typeface="Arial" panose="020B0604020202020204" pitchFamily="34" charset="0"/>
                <a:cs typeface="Arial" panose="020B0604020202020204" pitchFamily="34" charset="0"/>
              </a:rPr>
              <a:t>delegate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someDelegate</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x,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y); </a:t>
            </a:r>
          </a:p>
          <a:p>
            <a:pPr marL="0" indent="0" algn="l" rtl="0">
              <a:buNone/>
            </a:pP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class Program </a:t>
            </a:r>
          </a:p>
          <a:p>
            <a:pPr marL="0" indent="0" algn="l" rtl="0">
              <a:buNone/>
            </a:pP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    static public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sum(</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num1,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num2)  { return num1 + num2; } </a:t>
            </a:r>
          </a:p>
          <a:p>
            <a:pPr marL="0" indent="0" algn="l" rtl="0">
              <a:buNone/>
            </a:pPr>
            <a:r>
              <a:rPr lang="en-US" sz="1800" dirty="0">
                <a:latin typeface="Arial" panose="020B0604020202020204" pitchFamily="34" charset="0"/>
                <a:cs typeface="Arial" panose="020B0604020202020204" pitchFamily="34" charset="0"/>
              </a:rPr>
              <a:t>    static public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mult</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num1, </a:t>
            </a:r>
            <a:r>
              <a:rPr lang="en-US" sz="1800" dirty="0" err="1">
                <a:latin typeface="Arial" panose="020B0604020202020204" pitchFamily="34" charset="0"/>
                <a:cs typeface="Arial" panose="020B0604020202020204" pitchFamily="34" charset="0"/>
              </a:rPr>
              <a:t>int</a:t>
            </a:r>
            <a:r>
              <a:rPr lang="en-US" sz="1800" dirty="0">
                <a:latin typeface="Arial" panose="020B0604020202020204" pitchFamily="34" charset="0"/>
                <a:cs typeface="Arial" panose="020B0604020202020204" pitchFamily="34" charset="0"/>
              </a:rPr>
              <a:t> num2)  { return num1 * num2;  } </a:t>
            </a:r>
          </a:p>
          <a:p>
            <a:pPr marL="0" indent="0" algn="l" rtl="0">
              <a:buNone/>
            </a:pP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    static void Main(string[] </a:t>
            </a:r>
            <a:r>
              <a:rPr lang="en-US" sz="1800" dirty="0" err="1">
                <a:latin typeface="Arial" panose="020B0604020202020204" pitchFamily="34" charset="0"/>
                <a:cs typeface="Arial" panose="020B0604020202020204" pitchFamily="34" charset="0"/>
              </a:rPr>
              <a:t>args</a:t>
            </a: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   { </a:t>
            </a:r>
          </a:p>
          <a:p>
            <a:pPr marL="0" indent="0" algn="l" rtl="0">
              <a:buNone/>
            </a:pP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someDelegate</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myDelegate</a:t>
            </a:r>
            <a:r>
              <a:rPr lang="en-US" sz="1800" b="1" dirty="0">
                <a:latin typeface="Arial" panose="020B0604020202020204" pitchFamily="34" charset="0"/>
                <a:cs typeface="Arial" panose="020B0604020202020204" pitchFamily="34" charset="0"/>
              </a:rPr>
              <a:t> = sum; </a:t>
            </a:r>
          </a:p>
          <a:p>
            <a:pPr marL="0" indent="0" algn="l" rtl="0">
              <a:buNone/>
            </a:pP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myDelegate</a:t>
            </a:r>
            <a:r>
              <a:rPr lang="en-US" sz="1800" b="1" dirty="0">
                <a:latin typeface="Arial" panose="020B0604020202020204" pitchFamily="34" charset="0"/>
                <a:cs typeface="Arial" panose="020B0604020202020204" pitchFamily="34" charset="0"/>
              </a:rPr>
              <a:t> += </a:t>
            </a:r>
            <a:r>
              <a:rPr lang="en-US" sz="1800" b="1" dirty="0" err="1">
                <a:latin typeface="Arial" panose="020B0604020202020204" pitchFamily="34" charset="0"/>
                <a:cs typeface="Arial" panose="020B0604020202020204" pitchFamily="34" charset="0"/>
              </a:rPr>
              <a:t>mult</a:t>
            </a:r>
            <a:r>
              <a:rPr lang="en-US" sz="1800" b="1" dirty="0">
                <a:latin typeface="Arial" panose="020B0604020202020204" pitchFamily="34" charset="0"/>
                <a:cs typeface="Arial" panose="020B0604020202020204" pitchFamily="34" charset="0"/>
              </a:rPr>
              <a:t>;</a:t>
            </a:r>
          </a:p>
          <a:p>
            <a:pPr marL="0" indent="0" algn="l" rtl="0">
              <a:buNone/>
            </a:pP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myDelegate</a:t>
            </a:r>
            <a:r>
              <a:rPr lang="en-US" sz="1800" b="1" dirty="0">
                <a:latin typeface="Arial" panose="020B0604020202020204" pitchFamily="34" charset="0"/>
                <a:cs typeface="Arial" panose="020B0604020202020204" pitchFamily="34" charset="0"/>
              </a:rPr>
              <a:t> -= sum; </a:t>
            </a:r>
          </a:p>
          <a:p>
            <a:pPr marL="0" indent="0" algn="l" rtl="0">
              <a:buNone/>
            </a:pP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foreach</a:t>
            </a:r>
            <a:r>
              <a:rPr lang="en-US" sz="1800" dirty="0">
                <a:latin typeface="Arial" panose="020B0604020202020204" pitchFamily="34" charset="0"/>
                <a:cs typeface="Arial" panose="020B0604020202020204" pitchFamily="34" charset="0"/>
              </a:rPr>
              <a:t> (Delegate d in </a:t>
            </a:r>
            <a:r>
              <a:rPr lang="en-US" sz="1800" dirty="0" err="1">
                <a:latin typeface="Arial" panose="020B0604020202020204" pitchFamily="34" charset="0"/>
                <a:cs typeface="Arial" panose="020B0604020202020204" pitchFamily="34" charset="0"/>
              </a:rPr>
              <a:t>myDelegate.GetInvocationList</a:t>
            </a: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            </a:t>
            </a:r>
            <a:r>
              <a:rPr lang="he-IL"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Console.WriteLine</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d.Method</a:t>
            </a:r>
            <a:r>
              <a:rPr lang="en-US" sz="1800" dirty="0">
                <a:latin typeface="Arial" panose="020B0604020202020204" pitchFamily="34" charset="0"/>
                <a:cs typeface="Arial" panose="020B0604020202020204" pitchFamily="34" charset="0"/>
              </a:rPr>
              <a:t>);</a:t>
            </a:r>
          </a:p>
          <a:p>
            <a:pPr marL="0" indent="0" algn="l" rtl="0">
              <a:buNone/>
            </a:pPr>
            <a:r>
              <a:rPr lang="en-US" sz="1800" dirty="0">
                <a:latin typeface="Arial" panose="020B0604020202020204" pitchFamily="34" charset="0"/>
                <a:cs typeface="Arial" panose="020B0604020202020204" pitchFamily="34" charset="0"/>
              </a:rPr>
              <a:t>    }</a:t>
            </a:r>
          </a:p>
          <a:p>
            <a:pPr marL="0" indent="0" algn="l" rtl="0">
              <a:buNone/>
            </a:pPr>
            <a:r>
              <a:rPr lang="en-US" sz="1800" dirty="0">
                <a:latin typeface="Arial" panose="020B0604020202020204" pitchFamily="34" charset="0"/>
                <a:cs typeface="Arial" panose="020B0604020202020204" pitchFamily="34" charset="0"/>
              </a:rPr>
              <a:t> }   </a:t>
            </a:r>
            <a:endParaRPr lang="he-IL" sz="1800" dirty="0">
              <a:latin typeface="Arial" panose="020B0604020202020204" pitchFamily="34" charset="0"/>
              <a:cs typeface="Arial" panose="020B0604020202020204" pitchFamily="34" charset="0"/>
            </a:endParaRPr>
          </a:p>
        </p:txBody>
      </p:sp>
      <p:sp>
        <p:nvSpPr>
          <p:cNvPr id="5" name="AutoShape 7"/>
          <p:cNvSpPr>
            <a:spLocks noChangeArrowheads="1"/>
          </p:cNvSpPr>
          <p:nvPr/>
        </p:nvSpPr>
        <p:spPr bwMode="auto">
          <a:xfrm>
            <a:off x="8112225" y="3355059"/>
            <a:ext cx="2236985" cy="1263448"/>
          </a:xfrm>
          <a:prstGeom prst="wedgeRoundRectCallout">
            <a:avLst>
              <a:gd name="adj1" fmla="val -104914"/>
              <a:gd name="adj2" fmla="val 17353"/>
              <a:gd name="adj3" fmla="val 16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a:r>
              <a:rPr lang="he-IL" dirty="0">
                <a:solidFill>
                  <a:prstClr val="black"/>
                </a:solidFill>
                <a:latin typeface="Trebuchet MS"/>
                <a:cs typeface="David" pitchFamily="2" charset="-79"/>
              </a:rPr>
              <a:t>שימו לב!!</a:t>
            </a:r>
          </a:p>
          <a:p>
            <a:pPr algn="ctr"/>
            <a:r>
              <a:rPr lang="he-IL" dirty="0">
                <a:solidFill>
                  <a:prstClr val="black"/>
                </a:solidFill>
                <a:latin typeface="Trebuchet MS"/>
                <a:cs typeface="David" pitchFamily="2" charset="-79"/>
              </a:rPr>
              <a:t>הוא מסתדר גם בלי </a:t>
            </a:r>
          </a:p>
          <a:p>
            <a:pPr algn="ctr"/>
            <a:r>
              <a:rPr lang="he-IL" dirty="0">
                <a:solidFill>
                  <a:prstClr val="black"/>
                </a:solidFill>
                <a:latin typeface="Trebuchet MS"/>
                <a:cs typeface="David" pitchFamily="2" charset="-79"/>
              </a:rPr>
              <a:t>האופרטור </a:t>
            </a:r>
            <a:r>
              <a:rPr lang="en-US" dirty="0">
                <a:solidFill>
                  <a:prstClr val="black"/>
                </a:solidFill>
                <a:latin typeface="Trebuchet MS"/>
                <a:cs typeface="David" pitchFamily="2" charset="-79"/>
              </a:rPr>
              <a:t>new</a:t>
            </a:r>
          </a:p>
        </p:txBody>
      </p:sp>
      <p:sp>
        <p:nvSpPr>
          <p:cNvPr id="6" name="TextBox 5"/>
          <p:cNvSpPr txBox="1"/>
          <p:nvPr/>
        </p:nvSpPr>
        <p:spPr>
          <a:xfrm>
            <a:off x="3762855" y="6009779"/>
            <a:ext cx="4034947" cy="646331"/>
          </a:xfrm>
          <a:prstGeom prst="rect">
            <a:avLst/>
          </a:prstGeom>
          <a:solidFill>
            <a:schemeClr val="tx1"/>
          </a:solidFill>
        </p:spPr>
        <p:txBody>
          <a:bodyPr wrap="square" rtlCol="1">
            <a:spAutoFit/>
          </a:bodyPr>
          <a:lstStyle/>
          <a:p>
            <a:r>
              <a:rPr lang="he-IL" b="1" dirty="0">
                <a:solidFill>
                  <a:prstClr val="white"/>
                </a:solidFill>
                <a:latin typeface="Trebuchet MS"/>
                <a:cs typeface="Gisha" panose="020B0502040204020203" pitchFamily="34" charset="-79"/>
              </a:rPr>
              <a:t>הפלט:</a:t>
            </a:r>
          </a:p>
          <a:p>
            <a:pPr algn="l"/>
            <a:r>
              <a:rPr lang="en-US" dirty="0">
                <a:solidFill>
                  <a:prstClr val="white"/>
                </a:solidFill>
                <a:latin typeface="Trebuchet MS"/>
              </a:rPr>
              <a:t>  Int32 </a:t>
            </a:r>
            <a:r>
              <a:rPr lang="en-US" dirty="0" err="1">
                <a:solidFill>
                  <a:prstClr val="white"/>
                </a:solidFill>
                <a:latin typeface="Trebuchet MS"/>
              </a:rPr>
              <a:t>mult</a:t>
            </a:r>
            <a:r>
              <a:rPr lang="en-US" dirty="0">
                <a:solidFill>
                  <a:prstClr val="white"/>
                </a:solidFill>
                <a:latin typeface="Trebuchet MS"/>
              </a:rPr>
              <a:t>(Int32, Int32 )</a:t>
            </a:r>
            <a:endParaRPr lang="he-IL" dirty="0">
              <a:solidFill>
                <a:prstClr val="white"/>
              </a:solidFill>
              <a:latin typeface="Trebuchet MS"/>
              <a:cs typeface="Gisha" panose="020B0502040204020203" pitchFamily="34" charset="-79"/>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326</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E7A663FB-E86C-41A0-860D-3C3ECF59CB88}"/>
              </a:ext>
            </a:extLst>
          </p:cNvPr>
          <p:cNvSpPr/>
          <p:nvPr/>
        </p:nvSpPr>
        <p:spPr>
          <a:xfrm>
            <a:off x="8681026" y="6167552"/>
            <a:ext cx="1830950" cy="388696"/>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a:t>
            </a:r>
            <a:r>
              <a:rPr lang="he-IL" dirty="0">
                <a:solidFill>
                  <a:srgbClr val="000000"/>
                </a:solidFill>
                <a:latin typeface="Consolas" panose="020B0609020204030204" pitchFamily="49" charset="0"/>
                <a:ea typeface="Calibri" panose="020F0502020204030204" pitchFamily="34" charset="0"/>
                <a:cs typeface="Consolas" panose="020B0609020204030204" pitchFamily="49" charset="0"/>
              </a:rPr>
              <a:t>4</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284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331165"/>
            <a:ext cx="7239000" cy="626328"/>
          </a:xfrm>
        </p:spPr>
        <p:txBody>
          <a:bodyPr>
            <a:normAutofit/>
          </a:bodyPr>
          <a:lstStyle/>
          <a:p>
            <a:pPr algn="ctr"/>
            <a:r>
              <a:rPr lang="he-IL" dirty="0"/>
              <a:t>הקשר בין </a:t>
            </a:r>
            <a:r>
              <a:rPr lang="en-US" cap="none" dirty="0"/>
              <a:t>delegate</a:t>
            </a:r>
            <a:r>
              <a:rPr lang="he-IL" cap="none" dirty="0"/>
              <a:t> </a:t>
            </a:r>
            <a:r>
              <a:rPr lang="he-IL" dirty="0"/>
              <a:t>ו </a:t>
            </a:r>
            <a:r>
              <a:rPr lang="en-US" dirty="0"/>
              <a:t>OCP</a:t>
            </a:r>
            <a:endParaRPr lang="he-IL" dirty="0"/>
          </a:p>
        </p:txBody>
      </p:sp>
      <p:sp>
        <p:nvSpPr>
          <p:cNvPr id="3" name="מציין מיקום תוכן 2"/>
          <p:cNvSpPr>
            <a:spLocks noGrp="1"/>
          </p:cNvSpPr>
          <p:nvPr>
            <p:ph idx="1"/>
          </p:nvPr>
        </p:nvSpPr>
        <p:spPr>
          <a:xfrm>
            <a:off x="2025289" y="1381145"/>
            <a:ext cx="7239000" cy="4680520"/>
          </a:xfrm>
        </p:spPr>
        <p:txBody>
          <a:bodyPr>
            <a:normAutofit lnSpcReduction="10000"/>
          </a:bodyPr>
          <a:lstStyle/>
          <a:p>
            <a:r>
              <a:rPr lang="he-IL" sz="2000" dirty="0"/>
              <a:t>נניח שברצוננו ליצור תת רשימה חדשה, רק עבור פריטים מרשימה גדולה העונים על תנאי מסוים</a:t>
            </a:r>
          </a:p>
          <a:p>
            <a:r>
              <a:rPr lang="he-IL" sz="2000" dirty="0"/>
              <a:t>ע"י הגדרת נציג – נוכל ליצור מתודה אוניברסלית.</a:t>
            </a:r>
          </a:p>
          <a:p>
            <a:r>
              <a:rPr lang="he-IL" sz="2000" dirty="0"/>
              <a:t>המתודה תקבל רשימה ומתודת תנאי הבודקת את התנאי המבוקש</a:t>
            </a:r>
          </a:p>
          <a:p>
            <a:r>
              <a:rPr lang="he-IL" sz="2000" dirty="0"/>
              <a:t>בכל פעם זו תוכל להיות מתודות תנאי אחרת, שהמבנה שלה מתאים לנציג שהוגדר</a:t>
            </a:r>
          </a:p>
          <a:p>
            <a:r>
              <a:rPr lang="he-IL" sz="2000" dirty="0"/>
              <a:t>המתודה תחזיר תת רשימה חדשה שתיווצר ע"י הפעלת מתודת התנאי</a:t>
            </a:r>
          </a:p>
          <a:p>
            <a:endParaRPr lang="he-IL" sz="2000" dirty="0"/>
          </a:p>
          <a:p>
            <a:r>
              <a:rPr lang="he-IL" sz="2000" dirty="0"/>
              <a:t>פתוח – להרחבות (מתודת תנאי אחר, לפי הצורך)</a:t>
            </a:r>
          </a:p>
          <a:p>
            <a:r>
              <a:rPr lang="he-IL" sz="2000" dirty="0"/>
              <a:t>סגור – לשינויים (הקוד המקורי נשאר)</a:t>
            </a:r>
          </a:p>
          <a:p>
            <a:pPr marL="0" indent="0">
              <a:buNone/>
            </a:pPr>
            <a:endParaRPr lang="he-IL" sz="2000" dirty="0"/>
          </a:p>
          <a:p>
            <a:pPr marL="0" indent="0">
              <a:buNone/>
            </a:pPr>
            <a:r>
              <a:rPr lang="he-IL" sz="2800" b="1" dirty="0"/>
              <a:t>נמחיש בעזרת דוגמא:</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327</a:t>
            </a:fld>
            <a:endParaRPr lang="he-IL">
              <a:solidFill>
                <a:srgbClr val="B13F9A"/>
              </a:solidFill>
              <a:latin typeface="Trebuchet MS"/>
              <a:cs typeface="Gisha" panose="020B0502040204020203" pitchFamily="34" charset="-79"/>
            </a:endParaRPr>
          </a:p>
        </p:txBody>
      </p:sp>
      <p:sp>
        <p:nvSpPr>
          <p:cNvPr id="4" name="Speech Bubble: Rectangle with Corners Rounded 3">
            <a:extLst>
              <a:ext uri="{FF2B5EF4-FFF2-40B4-BE49-F238E27FC236}">
                <a16:creationId xmlns:a16="http://schemas.microsoft.com/office/drawing/2014/main" id="{8F839A1F-3C02-4253-9A0B-4BB0DD1064C3}"/>
              </a:ext>
            </a:extLst>
          </p:cNvPr>
          <p:cNvSpPr/>
          <p:nvPr/>
        </p:nvSpPr>
        <p:spPr>
          <a:xfrm>
            <a:off x="1847528" y="4509120"/>
            <a:ext cx="1728192" cy="1300864"/>
          </a:xfrm>
          <a:prstGeom prst="wedgeRoundRectCallout">
            <a:avLst>
              <a:gd name="adj1" fmla="val 57524"/>
              <a:gd name="adj2" fmla="val -8720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solidFill>
                  <a:prstClr val="black"/>
                </a:solidFill>
                <a:latin typeface="Trebuchet MS"/>
              </a:rPr>
              <a:t>OCP – open close principle.</a:t>
            </a:r>
          </a:p>
          <a:p>
            <a:pPr algn="ctr"/>
            <a:r>
              <a:rPr lang="he-IL" sz="1600" dirty="0">
                <a:solidFill>
                  <a:prstClr val="black"/>
                </a:solidFill>
                <a:latin typeface="Trebuchet MS"/>
                <a:cs typeface="Gisha" panose="020B0502040204020203" pitchFamily="34" charset="-79"/>
              </a:rPr>
              <a:t>הקוד פתוח להרחבה אך סגור לשינויים.</a:t>
            </a:r>
            <a:endParaRPr lang="en-US" sz="1600" dirty="0">
              <a:solidFill>
                <a:prstClr val="black"/>
              </a:solidFill>
              <a:latin typeface="Trebuchet MS"/>
            </a:endParaRPr>
          </a:p>
        </p:txBody>
      </p:sp>
    </p:spTree>
    <p:extLst>
      <p:ext uri="{BB962C8B-B14F-4D97-AF65-F5344CB8AC3E}">
        <p14:creationId xmlns:p14="http://schemas.microsoft.com/office/powerpoint/2010/main" val="128716956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24142" y="198827"/>
            <a:ext cx="7468203" cy="6339492"/>
          </a:xfrm>
          <a:prstGeom prst="rect">
            <a:avLst/>
          </a:prstGeom>
        </p:spPr>
        <p:txBody>
          <a:bodyPr wrap="square">
            <a:spAutoFit/>
          </a:bodyPr>
          <a:lstStyle/>
          <a:p>
            <a:pPr algn="l" rtl="0">
              <a:lnSpc>
                <a:spcPct val="107000"/>
              </a:lnSpc>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    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delegate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highlight>
                  <a:srgbClr val="00FF00"/>
                </a:highlight>
                <a:latin typeface="Consolas" panose="020B0609020204030204" pitchFamily="49" charset="0"/>
                <a:ea typeface="Calibri" panose="020F0502020204030204" pitchFamily="34" charset="0"/>
                <a:cs typeface="Consolas" panose="020B0609020204030204" pitchFamily="49" charset="0"/>
              </a:rPr>
              <a:t>conditionDelegate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err="1">
                <a:solidFill>
                  <a:srgbClr val="0000FF"/>
                </a:solidFill>
                <a:highlight>
                  <a:srgbClr val="FF00FF"/>
                </a:highlight>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highlight>
                  <a:srgbClr val="FF00FF"/>
                </a:highlight>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getNewList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1200" dirty="0">
                <a:solidFill>
                  <a:srgbClr val="0000FF"/>
                </a:solidFill>
                <a:highlight>
                  <a:srgbClr val="FF00FF"/>
                </a:highlight>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a:t>
            </a:r>
            <a:r>
              <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conditionDelegate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.Add(item);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condition1(</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r>
              <a:rPr lang="en-US"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x % 2 == 0;}</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condition2(</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r>
              <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x % 3 == 0;}</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conditionDelegate</a:t>
            </a: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 p = condition1;</a:t>
            </a:r>
          </a:p>
          <a:p>
            <a:pPr algn="l" rtl="0">
              <a:lnSpc>
                <a:spcPct val="107000"/>
              </a:lnSpc>
            </a:pPr>
            <a:r>
              <a:rPr lang="en-US" sz="1200" b="1" dirty="0">
                <a:solidFill>
                  <a:srgbClr val="2B91AF"/>
                </a:solidFill>
                <a:latin typeface="Consolas" panose="020B0609020204030204" pitchFamily="49" charset="0"/>
                <a:ea typeface="Calibri" panose="020F0502020204030204" pitchFamily="34" charset="0"/>
                <a:cs typeface="Consolas" panose="020B0609020204030204" pitchFamily="49" charset="0"/>
              </a:rPr>
              <a:t>		bool b = p(4)</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 12, 34, 56, 88, 33, 11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getNewList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(list,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condition1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8595651" y="159348"/>
            <a:ext cx="1830950" cy="388696"/>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Ex7</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328</a:t>
            </a:fld>
            <a:endParaRPr lang="he-IL">
              <a:solidFill>
                <a:srgbClr val="B13F9A"/>
              </a:solidFill>
              <a:latin typeface="Trebuchet MS"/>
              <a:cs typeface="Gisha" panose="020B0502040204020203" pitchFamily="34" charset="-79"/>
            </a:endParaRPr>
          </a:p>
        </p:txBody>
      </p:sp>
      <p:sp>
        <p:nvSpPr>
          <p:cNvPr id="2" name="Speech Bubble: Rectangle with Corners Rounded 1">
            <a:extLst>
              <a:ext uri="{FF2B5EF4-FFF2-40B4-BE49-F238E27FC236}">
                <a16:creationId xmlns:a16="http://schemas.microsoft.com/office/drawing/2014/main" id="{B250D933-57E5-4CCC-B4B2-4954334276BD}"/>
              </a:ext>
            </a:extLst>
          </p:cNvPr>
          <p:cNvSpPr/>
          <p:nvPr/>
        </p:nvSpPr>
        <p:spPr>
          <a:xfrm>
            <a:off x="6723443" y="1484784"/>
            <a:ext cx="3744416" cy="1152128"/>
          </a:xfrm>
          <a:prstGeom prst="wedgeRoundRectCallout">
            <a:avLst>
              <a:gd name="adj1" fmla="val 5130"/>
              <a:gd name="adj2" fmla="val -7837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ניתן לראות בפרוייקטים </a:t>
            </a:r>
            <a:r>
              <a:rPr lang="en-US" sz="1400" dirty="0">
                <a:solidFill>
                  <a:prstClr val="black"/>
                </a:solidFill>
                <a:latin typeface="Trebuchet MS"/>
              </a:rPr>
              <a:t>Ex5, Ex6</a:t>
            </a:r>
            <a:r>
              <a:rPr lang="he-IL" sz="1400" dirty="0">
                <a:solidFill>
                  <a:prstClr val="black"/>
                </a:solidFill>
                <a:latin typeface="Trebuchet MS"/>
                <a:cs typeface="Gisha" panose="020B0502040204020203" pitchFamily="34" charset="-79"/>
              </a:rPr>
              <a:t> דוגמאות שעושות את אותו הדבר רק שאינן גנריות, אינן פתוחות לשינויים.</a:t>
            </a:r>
          </a:p>
          <a:p>
            <a:pPr algn="ctr"/>
            <a:r>
              <a:rPr lang="he-IL" sz="1400" dirty="0">
                <a:solidFill>
                  <a:prstClr val="black"/>
                </a:solidFill>
                <a:latin typeface="Trebuchet MS"/>
                <a:cs typeface="Gisha" panose="020B0502040204020203" pitchFamily="34" charset="-79"/>
              </a:rPr>
              <a:t>המתודה הבוליאנית שם כתובה באופן ספציפי.</a:t>
            </a:r>
            <a:endParaRPr lang="en-US" sz="1400" dirty="0">
              <a:solidFill>
                <a:prstClr val="black"/>
              </a:solidFill>
              <a:latin typeface="Trebuchet MS"/>
            </a:endParaRPr>
          </a:p>
        </p:txBody>
      </p:sp>
      <p:sp>
        <p:nvSpPr>
          <p:cNvPr id="4" name="Rectangle 3">
            <a:extLst>
              <a:ext uri="{FF2B5EF4-FFF2-40B4-BE49-F238E27FC236}">
                <a16:creationId xmlns:a16="http://schemas.microsoft.com/office/drawing/2014/main" id="{E79FBF4B-8B3F-49CE-B724-D0096C0F3576}"/>
              </a:ext>
            </a:extLst>
          </p:cNvPr>
          <p:cNvSpPr/>
          <p:nvPr/>
        </p:nvSpPr>
        <p:spPr>
          <a:xfrm>
            <a:off x="8976320" y="4639552"/>
            <a:ext cx="1403648" cy="1938992"/>
          </a:xfrm>
          <a:prstGeom prst="rect">
            <a:avLst/>
          </a:prstGeom>
          <a:solidFill>
            <a:schemeClr val="tx1"/>
          </a:solidFill>
        </p:spPr>
        <p:txBody>
          <a:bodyPr wrap="square" rtlCol="1">
            <a:spAutoFit/>
          </a:bodyPr>
          <a:lstStyle/>
          <a:p>
            <a:r>
              <a:rPr lang="he-IL" sz="2400" b="1" dirty="0">
                <a:solidFill>
                  <a:prstClr val="white"/>
                </a:solidFill>
                <a:latin typeface="Trebuchet MS"/>
                <a:cs typeface="Gisha" panose="020B0502040204020203" pitchFamily="34" charset="-79"/>
              </a:rPr>
              <a:t>הפלט:</a:t>
            </a:r>
          </a:p>
          <a:p>
            <a:pPr algn="l" rtl="0"/>
            <a:r>
              <a:rPr lang="en-US" sz="2400" b="1" dirty="0">
                <a:solidFill>
                  <a:prstClr val="white"/>
                </a:solidFill>
                <a:latin typeface="Trebuchet MS"/>
              </a:rPr>
              <a:t>12</a:t>
            </a:r>
          </a:p>
          <a:p>
            <a:pPr algn="l" rtl="0"/>
            <a:r>
              <a:rPr lang="en-US" sz="2400" b="1" dirty="0">
                <a:solidFill>
                  <a:prstClr val="white"/>
                </a:solidFill>
                <a:latin typeface="Trebuchet MS"/>
              </a:rPr>
              <a:t>34</a:t>
            </a:r>
          </a:p>
          <a:p>
            <a:pPr algn="l" rtl="0"/>
            <a:r>
              <a:rPr lang="en-US" sz="2400" b="1" dirty="0">
                <a:solidFill>
                  <a:prstClr val="white"/>
                </a:solidFill>
                <a:latin typeface="Trebuchet MS"/>
              </a:rPr>
              <a:t>56</a:t>
            </a:r>
          </a:p>
          <a:p>
            <a:pPr algn="l" rtl="0"/>
            <a:r>
              <a:rPr lang="en-US" sz="2400" b="1" dirty="0">
                <a:solidFill>
                  <a:prstClr val="white"/>
                </a:solidFill>
                <a:latin typeface="Trebuchet MS"/>
              </a:rPr>
              <a:t>88</a:t>
            </a:r>
          </a:p>
        </p:txBody>
      </p:sp>
    </p:spTree>
    <p:extLst>
      <p:ext uri="{BB962C8B-B14F-4D97-AF65-F5344CB8AC3E}">
        <p14:creationId xmlns:p14="http://schemas.microsoft.com/office/powerpoint/2010/main" val="204520642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dirty="0"/>
              <a:t>Delegates</a:t>
            </a:r>
            <a:r>
              <a:rPr lang="he-IL" dirty="0"/>
              <a:t> שקיימים בשפה</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329</a:t>
            </a:fld>
            <a:endParaRPr lang="he-IL">
              <a:latin typeface="Trebuchet MS"/>
              <a:cs typeface="Gisha" panose="020B0502040204020203" pitchFamily="34" charset="-79"/>
            </a:endParaRPr>
          </a:p>
        </p:txBody>
      </p:sp>
      <p:sp>
        <p:nvSpPr>
          <p:cNvPr id="4" name="Subtitle 3"/>
          <p:cNvSpPr>
            <a:spLocks noGrp="1"/>
          </p:cNvSpPr>
          <p:nvPr>
            <p:ph type="subTitle" idx="1"/>
          </p:nvPr>
        </p:nvSpPr>
        <p:spPr>
          <a:xfrm>
            <a:off x="4727848" y="3429000"/>
            <a:ext cx="5616624" cy="2697448"/>
          </a:xfrm>
        </p:spPr>
        <p:txBody>
          <a:bodyPr>
            <a:normAutofit fontScale="92500" lnSpcReduction="20000"/>
          </a:bodyPr>
          <a:lstStyle/>
          <a:p>
            <a:pPr marL="514350" indent="-514350" algn="l" rtl="0">
              <a:buFont typeface="+mj-lt"/>
              <a:buAutoNum type="arabicPeriod"/>
            </a:pPr>
            <a:r>
              <a:rPr lang="en-US" sz="2800" dirty="0"/>
              <a:t>Predicate</a:t>
            </a:r>
          </a:p>
          <a:p>
            <a:pPr marL="514350" indent="-514350" algn="l" rtl="0">
              <a:buFont typeface="+mj-lt"/>
              <a:buAutoNum type="arabicPeriod"/>
            </a:pPr>
            <a:r>
              <a:rPr lang="en-US" sz="2800" dirty="0"/>
              <a:t>Converter</a:t>
            </a:r>
          </a:p>
          <a:p>
            <a:pPr marL="514350" indent="-514350" algn="l" rtl="0">
              <a:buFont typeface="+mj-lt"/>
              <a:buAutoNum type="arabicPeriod"/>
            </a:pPr>
            <a:r>
              <a:rPr lang="en-US" sz="2800" dirty="0"/>
              <a:t>Action</a:t>
            </a:r>
          </a:p>
          <a:p>
            <a:pPr marL="514350" indent="-514350" algn="l" rtl="0">
              <a:buFont typeface="+mj-lt"/>
              <a:buAutoNum type="arabicPeriod"/>
            </a:pPr>
            <a:r>
              <a:rPr lang="en-US" sz="2800" dirty="0" err="1"/>
              <a:t>Func</a:t>
            </a:r>
            <a:endParaRPr lang="en-US" sz="2800" dirty="0"/>
          </a:p>
          <a:p>
            <a:pPr algn="ctr"/>
            <a:endParaRPr lang="he-IL" sz="2800" b="1" dirty="0"/>
          </a:p>
          <a:p>
            <a:pPr algn="ctr"/>
            <a:r>
              <a:rPr lang="he-IL" sz="2800" b="1" dirty="0"/>
              <a:t>4 סוגי הנציגים הללו מגדירים בגדול את כל סוגי המתודות האפשריות.</a:t>
            </a:r>
            <a:endParaRPr lang="en-US" sz="2800" b="1" dirty="0"/>
          </a:p>
        </p:txBody>
      </p:sp>
    </p:spTree>
    <p:extLst>
      <p:ext uri="{BB962C8B-B14F-4D97-AF65-F5344CB8AC3E}">
        <p14:creationId xmlns:p14="http://schemas.microsoft.com/office/powerpoint/2010/main" val="2641730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AAE67C-E687-4116-8D2A-2E127FA36663}"/>
              </a:ext>
            </a:extLst>
          </p:cNvPr>
          <p:cNvSpPr>
            <a:spLocks noGrp="1"/>
          </p:cNvSpPr>
          <p:nvPr>
            <p:ph idx="1"/>
          </p:nvPr>
        </p:nvSpPr>
        <p:spPr>
          <a:xfrm>
            <a:off x="1775520" y="1137320"/>
            <a:ext cx="7776864" cy="5328592"/>
          </a:xfrm>
        </p:spPr>
        <p:txBody>
          <a:bodyPr>
            <a:normAutofit lnSpcReduction="10000"/>
          </a:bodyPr>
          <a:lstStyle/>
          <a:p>
            <a:pPr marL="0" indent="0">
              <a:spcBef>
                <a:spcPts val="0"/>
              </a:spcBef>
              <a:buClrTx/>
              <a:buSzTx/>
              <a:buNone/>
              <a:defRPr/>
            </a:pPr>
            <a:r>
              <a:rPr lang="he-IL" sz="1600" b="1" dirty="0"/>
              <a:t>יתרונות </a:t>
            </a:r>
            <a:r>
              <a:rPr lang="en-US" sz="1600" b="1" dirty="0"/>
              <a:t>JAVA</a:t>
            </a:r>
            <a:r>
              <a:rPr lang="he-IL" sz="1600" b="1" dirty="0"/>
              <a:t>:</a:t>
            </a:r>
          </a:p>
          <a:p>
            <a:pPr marL="0" indent="0">
              <a:spcBef>
                <a:spcPts val="0"/>
              </a:spcBef>
              <a:buClrTx/>
              <a:buSzTx/>
              <a:buNone/>
              <a:defRPr/>
            </a:pPr>
            <a:r>
              <a:rPr lang="he-IL" sz="1600" dirty="0"/>
              <a:t>1. כתיבת קוד אחד בשפה אחת </a:t>
            </a:r>
            <a:r>
              <a:rPr lang="en-US" sz="1600" dirty="0"/>
              <a:t>(Java)</a:t>
            </a:r>
            <a:r>
              <a:rPr lang="he-IL" sz="1600" dirty="0"/>
              <a:t> שיכול להכתב במערכת הפעלה מסויימת ולרוץ על מערכות הפעלה שונות </a:t>
            </a:r>
            <a:r>
              <a:rPr lang="en-US" sz="1600" dirty="0"/>
              <a:t>(Windows, Unix, Linux)</a:t>
            </a:r>
            <a:r>
              <a:rPr lang="he-IL" sz="1600" dirty="0"/>
              <a:t> מבלי להתקמפל מחדש, בתנאי שמותקן עליהן </a:t>
            </a:r>
            <a:r>
              <a:rPr lang="en-US" sz="1600" dirty="0"/>
              <a:t>JVM</a:t>
            </a:r>
            <a:r>
              <a:rPr lang="he-IL" sz="1600" dirty="0"/>
              <a:t>.</a:t>
            </a:r>
          </a:p>
          <a:p>
            <a:pPr marL="0" indent="0">
              <a:spcBef>
                <a:spcPts val="0"/>
              </a:spcBef>
              <a:buClrTx/>
              <a:buSzTx/>
              <a:buNone/>
              <a:defRPr/>
            </a:pPr>
            <a:r>
              <a:rPr lang="he-IL" sz="1600" dirty="0"/>
              <a:t>2. וכן הקוד בטוח ומנוהל וכו'</a:t>
            </a:r>
          </a:p>
          <a:p>
            <a:pPr marL="0" indent="0">
              <a:spcBef>
                <a:spcPts val="0"/>
              </a:spcBef>
              <a:buClrTx/>
              <a:buSzTx/>
              <a:buNone/>
              <a:defRPr/>
            </a:pPr>
            <a:endParaRPr lang="en-US" sz="1600" dirty="0"/>
          </a:p>
          <a:p>
            <a:pPr marL="0" indent="0">
              <a:spcBef>
                <a:spcPts val="0"/>
              </a:spcBef>
              <a:buClrTx/>
              <a:buSzTx/>
              <a:buNone/>
              <a:defRPr/>
            </a:pPr>
            <a:r>
              <a:rPr lang="he-IL" sz="1600" b="1" dirty="0"/>
              <a:t>חסרון </a:t>
            </a:r>
            <a:r>
              <a:rPr lang="en-US" sz="1600" b="1" dirty="0"/>
              <a:t>JAVA</a:t>
            </a:r>
            <a:r>
              <a:rPr lang="he-IL" sz="1600" b="1" dirty="0"/>
              <a:t>:</a:t>
            </a:r>
          </a:p>
          <a:p>
            <a:pPr marL="0" indent="0">
              <a:spcBef>
                <a:spcPts val="0"/>
              </a:spcBef>
              <a:buClrTx/>
              <a:buSzTx/>
              <a:buNone/>
              <a:defRPr/>
            </a:pPr>
            <a:r>
              <a:rPr lang="he-IL" sz="1600" dirty="0"/>
              <a:t>כתיבת הקוד אפשרית רק בשפה אחת </a:t>
            </a:r>
            <a:r>
              <a:rPr lang="en-US" sz="1600" dirty="0"/>
              <a:t>(JAVA)</a:t>
            </a:r>
            <a:r>
              <a:rPr lang="he-IL" sz="1600" dirty="0"/>
              <a:t> בלבד.</a:t>
            </a:r>
          </a:p>
          <a:p>
            <a:pPr marL="0" indent="0">
              <a:spcBef>
                <a:spcPts val="0"/>
              </a:spcBef>
              <a:buClrTx/>
              <a:buSzTx/>
              <a:buNone/>
              <a:defRPr/>
            </a:pPr>
            <a:endParaRPr lang="he-IL" sz="1600" dirty="0"/>
          </a:p>
          <a:p>
            <a:pPr marL="0" indent="0">
              <a:spcBef>
                <a:spcPts val="0"/>
              </a:spcBef>
              <a:buClrTx/>
              <a:buSzTx/>
              <a:buNone/>
              <a:defRPr/>
            </a:pPr>
            <a:endParaRPr lang="he-IL" sz="1600" dirty="0"/>
          </a:p>
          <a:p>
            <a:pPr marL="0" indent="0">
              <a:spcBef>
                <a:spcPts val="0"/>
              </a:spcBef>
              <a:buClrTx/>
              <a:buSzTx/>
              <a:buNone/>
              <a:defRPr/>
            </a:pPr>
            <a:r>
              <a:rPr lang="he-IL" sz="1600" b="1" dirty="0"/>
              <a:t>פלטפורמת </a:t>
            </a:r>
            <a:r>
              <a:rPr lang="en-US" sz="1600" b="1" dirty="0" err="1"/>
              <a:t>.Net</a:t>
            </a:r>
            <a:r>
              <a:rPr lang="en-US" sz="1600" b="1" dirty="0"/>
              <a:t> Core</a:t>
            </a:r>
            <a:r>
              <a:rPr lang="he-IL" sz="1600" b="1" dirty="0"/>
              <a:t> מאפשרת כתיבת קוד בשפה עילית במערכת הפעלה </a:t>
            </a:r>
            <a:r>
              <a:rPr lang="he-IL" sz="1600" b="1" dirty="0" err="1"/>
              <a:t>מסויימת</a:t>
            </a:r>
            <a:r>
              <a:rPr lang="he-IL" sz="1600" b="1" dirty="0"/>
              <a:t>, והרצתו על מערכות הפעלה שונות שיש עליהן את הפלטפורמה.</a:t>
            </a:r>
          </a:p>
          <a:p>
            <a:pPr marL="0" indent="0">
              <a:spcBef>
                <a:spcPts val="0"/>
              </a:spcBef>
              <a:buClrTx/>
              <a:buSzTx/>
              <a:buNone/>
              <a:defRPr/>
            </a:pPr>
            <a:endParaRPr lang="he-IL" sz="1600" b="1" dirty="0"/>
          </a:p>
          <a:p>
            <a:pPr marL="0" indent="0">
              <a:spcBef>
                <a:spcPts val="0"/>
              </a:spcBef>
              <a:buClrTx/>
              <a:buSzTx/>
              <a:buNone/>
              <a:defRPr/>
            </a:pPr>
            <a:endParaRPr lang="he-IL" sz="1600" dirty="0"/>
          </a:p>
          <a:p>
            <a:pPr marL="0" indent="0">
              <a:spcBef>
                <a:spcPts val="0"/>
              </a:spcBef>
              <a:buClrTx/>
              <a:buSzTx/>
              <a:buNone/>
              <a:defRPr/>
            </a:pPr>
            <a:r>
              <a:rPr lang="he-IL" sz="1600" b="1" dirty="0"/>
              <a:t>היתרונות של </a:t>
            </a:r>
            <a:r>
              <a:rPr lang="en-US" sz="1600" b="1" dirty="0" err="1"/>
              <a:t>.Net</a:t>
            </a:r>
            <a:r>
              <a:rPr lang="en-US" sz="1600" b="1" dirty="0"/>
              <a:t> core</a:t>
            </a:r>
            <a:r>
              <a:rPr lang="he-IL" sz="1600" b="1" dirty="0"/>
              <a:t> על </a:t>
            </a:r>
            <a:r>
              <a:rPr lang="en-US" sz="1600" b="1" dirty="0"/>
              <a:t>JAVA</a:t>
            </a:r>
            <a:r>
              <a:rPr lang="he-IL" sz="1600" b="1" dirty="0"/>
              <a:t>:</a:t>
            </a:r>
          </a:p>
          <a:p>
            <a:pPr marL="228600" indent="-228600">
              <a:spcBef>
                <a:spcPts val="0"/>
              </a:spcBef>
              <a:buClrTx/>
              <a:buSzTx/>
              <a:buFontTx/>
              <a:buAutoNum type="arabicPeriod"/>
              <a:defRPr/>
            </a:pPr>
            <a:r>
              <a:rPr lang="he-IL" sz="1600" dirty="0"/>
              <a:t>עקרונית, אפשר לפתח באיזו שפה שרוצים </a:t>
            </a:r>
            <a:r>
              <a:rPr lang="en-US" sz="1600" dirty="0"/>
              <a:t>(C#, VB, C++)</a:t>
            </a:r>
            <a:r>
              <a:rPr lang="he-IL" sz="1600" dirty="0"/>
              <a:t> שתומכת ב </a:t>
            </a:r>
            <a:r>
              <a:rPr lang="en-US" sz="1600" dirty="0"/>
              <a:t>CLS</a:t>
            </a:r>
            <a:r>
              <a:rPr lang="he-IL" sz="1600" dirty="0"/>
              <a:t> והן יתקמפלו ל </a:t>
            </a:r>
            <a:r>
              <a:rPr lang="en-US" sz="1600" dirty="0"/>
              <a:t>IL</a:t>
            </a:r>
            <a:r>
              <a:rPr lang="he-IL" sz="1600" dirty="0"/>
              <a:t>. כי שרואים קובץ </a:t>
            </a:r>
            <a:r>
              <a:rPr lang="en-US" sz="1600" dirty="0"/>
              <a:t>IL</a:t>
            </a:r>
            <a:r>
              <a:rPr lang="he-IL" sz="1600" dirty="0"/>
              <a:t> לא ניתן לדעת באיזו שפת מקור הוא נוצר, ולכן ניתן לחלק את העבודה בין המתכנתים במספר שפות.</a:t>
            </a:r>
          </a:p>
          <a:p>
            <a:pPr marL="228600" indent="-228600">
              <a:spcBef>
                <a:spcPts val="0"/>
              </a:spcBef>
              <a:buClrTx/>
              <a:buSzTx/>
              <a:buFontTx/>
              <a:buAutoNum type="arabicPeriod"/>
              <a:defRPr/>
            </a:pPr>
            <a:r>
              <a:rPr lang="he-IL" sz="1600" dirty="0"/>
              <a:t>כל היתרונות שמאפשר ה </a:t>
            </a:r>
            <a:r>
              <a:rPr lang="en-US" sz="1600" dirty="0"/>
              <a:t>CLR</a:t>
            </a:r>
            <a:r>
              <a:rPr lang="he-IL" sz="1600" dirty="0"/>
              <a:t> (שקיימים גם ב</a:t>
            </a:r>
            <a:r>
              <a:rPr lang="en-US" sz="1600" dirty="0"/>
              <a:t>JAVA</a:t>
            </a:r>
            <a:r>
              <a:rPr lang="he-IL" sz="1600" dirty="0"/>
              <a:t>) כגון:</a:t>
            </a:r>
          </a:p>
          <a:p>
            <a:pPr marL="685800" lvl="1">
              <a:spcBef>
                <a:spcPts val="0"/>
              </a:spcBef>
              <a:buClrTx/>
              <a:buSzTx/>
              <a:buFontTx/>
              <a:buAutoNum type="arabicPeriod"/>
              <a:defRPr/>
            </a:pPr>
            <a:r>
              <a:rPr lang="he-IL" sz="1600" dirty="0"/>
              <a:t>קוד מנוהל</a:t>
            </a:r>
          </a:p>
          <a:p>
            <a:pPr marL="685800" lvl="1">
              <a:spcBef>
                <a:spcPts val="0"/>
              </a:spcBef>
              <a:buClrTx/>
              <a:buSzTx/>
              <a:buFontTx/>
              <a:buAutoNum type="arabicPeriod"/>
              <a:defRPr/>
            </a:pPr>
            <a:r>
              <a:rPr lang="he-IL" sz="1600" dirty="0"/>
              <a:t>קוד מינימלי מועבר כיוון שכל ה </a:t>
            </a:r>
            <a:r>
              <a:rPr lang="en-US" sz="1600" dirty="0"/>
              <a:t>FCL</a:t>
            </a:r>
            <a:r>
              <a:rPr lang="he-IL" sz="1600" dirty="0"/>
              <a:t> מותקן כבר</a:t>
            </a:r>
          </a:p>
          <a:p>
            <a:pPr marL="685800" lvl="1">
              <a:spcBef>
                <a:spcPts val="0"/>
              </a:spcBef>
              <a:buClrTx/>
              <a:buSzTx/>
              <a:buFontTx/>
              <a:buAutoNum type="arabicPeriod"/>
              <a:defRPr/>
            </a:pPr>
            <a:r>
              <a:rPr lang="he-IL" sz="1600" dirty="0"/>
              <a:t>ועוד...</a:t>
            </a:r>
          </a:p>
        </p:txBody>
      </p:sp>
      <p:sp>
        <p:nvSpPr>
          <p:cNvPr id="4" name="Slide Number Placeholder 3">
            <a:extLst>
              <a:ext uri="{FF2B5EF4-FFF2-40B4-BE49-F238E27FC236}">
                <a16:creationId xmlns:a16="http://schemas.microsoft.com/office/drawing/2014/main" id="{75623D16-CFC5-4B99-870D-A0AC197FFA57}"/>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33</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B623CCD5-D7FC-4923-8239-707E0D61273C}"/>
              </a:ext>
            </a:extLst>
          </p:cNvPr>
          <p:cNvSpPr>
            <a:spLocks noGrp="1"/>
          </p:cNvSpPr>
          <p:nvPr>
            <p:ph type="title"/>
          </p:nvPr>
        </p:nvSpPr>
        <p:spPr>
          <a:xfrm>
            <a:off x="1972444" y="298011"/>
            <a:ext cx="7239000" cy="619544"/>
          </a:xfrm>
        </p:spPr>
        <p:txBody>
          <a:bodyPr/>
          <a:lstStyle/>
          <a:p>
            <a:pPr algn="ctr"/>
            <a:r>
              <a:rPr lang="en-US" dirty="0"/>
              <a:t>C++ , JAVA , C# .NET</a:t>
            </a:r>
          </a:p>
        </p:txBody>
      </p:sp>
    </p:spTree>
    <p:extLst>
      <p:ext uri="{BB962C8B-B14F-4D97-AF65-F5344CB8AC3E}">
        <p14:creationId xmlns:p14="http://schemas.microsoft.com/office/powerpoint/2010/main" val="94796549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219573"/>
            <a:ext cx="7239000" cy="610332"/>
          </a:xfrm>
        </p:spPr>
        <p:txBody>
          <a:bodyPr>
            <a:normAutofit/>
          </a:bodyPr>
          <a:lstStyle/>
          <a:p>
            <a:pPr algn="ctr"/>
            <a:r>
              <a:rPr lang="en-US" dirty="0"/>
              <a:t>Delegates</a:t>
            </a:r>
            <a:r>
              <a:rPr lang="he-IL" dirty="0"/>
              <a:t> קיימים בשפה</a:t>
            </a:r>
          </a:p>
        </p:txBody>
      </p:sp>
      <p:sp>
        <p:nvSpPr>
          <p:cNvPr id="3" name="מציין מיקום תוכן 2"/>
          <p:cNvSpPr>
            <a:spLocks noGrp="1"/>
          </p:cNvSpPr>
          <p:nvPr>
            <p:ph idx="1"/>
          </p:nvPr>
        </p:nvSpPr>
        <p:spPr>
          <a:xfrm>
            <a:off x="1775520" y="5824064"/>
            <a:ext cx="8340716" cy="413248"/>
          </a:xfrm>
        </p:spPr>
        <p:style>
          <a:lnRef idx="2">
            <a:schemeClr val="accent5"/>
          </a:lnRef>
          <a:fillRef idx="1">
            <a:schemeClr val="lt1"/>
          </a:fillRef>
          <a:effectRef idx="0">
            <a:schemeClr val="accent5"/>
          </a:effectRef>
          <a:fontRef idx="minor">
            <a:schemeClr val="dk1"/>
          </a:fontRef>
        </p:style>
        <p:txBody>
          <a:bodyPr>
            <a:normAutofit/>
          </a:bodyPr>
          <a:lstStyle/>
          <a:p>
            <a:pPr marL="0" indent="0" algn="l" rtl="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delegate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TOutput</a:t>
            </a:r>
            <a:r>
              <a:rPr lang="en-US" sz="1600" dirty="0">
                <a:solidFill>
                  <a:srgbClr val="000000"/>
                </a:solidFill>
                <a:latin typeface="Consolas" panose="020B0609020204030204" pitchFamily="49" charset="0"/>
              </a:rPr>
              <a:t> </a:t>
            </a:r>
            <a:r>
              <a:rPr lang="en-US" sz="1600" b="1" dirty="0">
                <a:solidFill>
                  <a:srgbClr val="2B91AF"/>
                </a:solidFill>
                <a:latin typeface="Consolas" panose="020B0609020204030204" pitchFamily="49" charset="0"/>
              </a:rPr>
              <a:t>Converter</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TInput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out</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TOutput</a:t>
            </a:r>
            <a:r>
              <a:rPr lang="en-US" sz="1600" dirty="0">
                <a:solidFill>
                  <a:srgbClr val="000000"/>
                </a:solidFill>
                <a:latin typeface="Consolas" panose="020B0609020204030204" pitchFamily="49" charset="0"/>
              </a:rPr>
              <a:t>&gt;(</a:t>
            </a:r>
            <a:r>
              <a:rPr lang="en-US" sz="1600" dirty="0" err="1">
                <a:solidFill>
                  <a:srgbClr val="000000"/>
                </a:solidFill>
                <a:latin typeface="Consolas" panose="020B0609020204030204" pitchFamily="49" charset="0"/>
              </a:rPr>
              <a:t>TInput</a:t>
            </a:r>
            <a:r>
              <a:rPr lang="en-US" sz="1600" dirty="0">
                <a:solidFill>
                  <a:srgbClr val="000000"/>
                </a:solidFill>
                <a:latin typeface="Consolas" panose="020B0609020204030204" pitchFamily="49" charset="0"/>
              </a:rPr>
              <a:t> input);</a:t>
            </a:r>
          </a:p>
          <a:p>
            <a:pPr marL="0" indent="0" algn="l" rtl="0">
              <a:buNone/>
            </a:pPr>
            <a:endParaRPr lang="en-US" sz="1600" dirty="0">
              <a:solidFill>
                <a:srgbClr val="000000"/>
              </a:solidFill>
              <a:latin typeface="Consolas" panose="020B0609020204030204" pitchFamily="49" charset="0"/>
            </a:endParaRPr>
          </a:p>
          <a:p>
            <a:pPr marL="0" indent="0" algn="l" rtl="0">
              <a:buNone/>
            </a:pPr>
            <a:endParaRPr lang="en-US" sz="16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330</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3C6D1182-0683-4CC2-943D-3CF9319680F0}"/>
              </a:ext>
            </a:extLst>
          </p:cNvPr>
          <p:cNvSpPr/>
          <p:nvPr/>
        </p:nvSpPr>
        <p:spPr>
          <a:xfrm>
            <a:off x="1775520" y="4177561"/>
            <a:ext cx="5760640" cy="897047"/>
          </a:xfrm>
          <a:prstGeom prst="wedgeRoundRectCallout">
            <a:avLst>
              <a:gd name="adj1" fmla="val -5576"/>
              <a:gd name="adj2" fmla="val 1193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b="1" dirty="0">
                <a:solidFill>
                  <a:prstClr val="black"/>
                </a:solidFill>
                <a:latin typeface="Arial" panose="020B0604020202020204" pitchFamily="34" charset="0"/>
              </a:rPr>
              <a:t>Converter</a:t>
            </a:r>
            <a:r>
              <a:rPr lang="he-IL" sz="1600" dirty="0">
                <a:solidFill>
                  <a:prstClr val="black"/>
                </a:solidFill>
                <a:latin typeface="Arial" panose="020B0604020202020204" pitchFamily="34" charset="0"/>
                <a:cs typeface="Gisha" panose="020B0502040204020203" pitchFamily="34" charset="-79"/>
              </a:rPr>
              <a:t>  - מצביע למתודה גנרית שמקבלת פרמטר בשם </a:t>
            </a:r>
            <a:r>
              <a:rPr lang="en-US" sz="1600" dirty="0">
                <a:solidFill>
                  <a:prstClr val="black"/>
                </a:solidFill>
                <a:latin typeface="Arial" panose="020B0604020202020204" pitchFamily="34" charset="0"/>
              </a:rPr>
              <a:t>input</a:t>
            </a:r>
            <a:r>
              <a:rPr lang="he-IL" sz="1600" dirty="0">
                <a:solidFill>
                  <a:prstClr val="black"/>
                </a:solidFill>
                <a:latin typeface="Arial" panose="020B0604020202020204" pitchFamily="34" charset="0"/>
                <a:cs typeface="Gisha" panose="020B0502040204020203" pitchFamily="34" charset="-79"/>
              </a:rPr>
              <a:t> מטיפוס </a:t>
            </a:r>
            <a:r>
              <a:rPr lang="en-US" sz="1600" dirty="0" err="1">
                <a:solidFill>
                  <a:prstClr val="black"/>
                </a:solidFill>
                <a:latin typeface="Arial" panose="020B0604020202020204" pitchFamily="34" charset="0"/>
              </a:rPr>
              <a:t>Tinput</a:t>
            </a:r>
            <a:r>
              <a:rPr lang="he-IL" sz="1600" dirty="0">
                <a:solidFill>
                  <a:prstClr val="black"/>
                </a:solidFill>
                <a:latin typeface="Arial" panose="020B0604020202020204" pitchFamily="34" charset="0"/>
                <a:cs typeface="Gisha" panose="020B0502040204020203" pitchFamily="34" charset="-79"/>
              </a:rPr>
              <a:t>, ומחזירה אותו לאחר שהמירה אותו כרצונה לערך מטיפוס </a:t>
            </a:r>
            <a:r>
              <a:rPr lang="en-US" sz="1600" dirty="0" err="1">
                <a:solidFill>
                  <a:prstClr val="black"/>
                </a:solidFill>
                <a:latin typeface="Arial" panose="020B0604020202020204" pitchFamily="34" charset="0"/>
              </a:rPr>
              <a:t>TOutput</a:t>
            </a:r>
            <a:r>
              <a:rPr lang="he-IL" sz="1600" dirty="0">
                <a:solidFill>
                  <a:prstClr val="black"/>
                </a:solidFill>
                <a:latin typeface="Arial" panose="020B0604020202020204" pitchFamily="34" charset="0"/>
                <a:cs typeface="Gisha" panose="020B0502040204020203" pitchFamily="34" charset="-79"/>
              </a:rPr>
              <a:t>.</a:t>
            </a:r>
            <a:endParaRPr lang="en-US" sz="1600" dirty="0">
              <a:solidFill>
                <a:prstClr val="black"/>
              </a:solidFill>
              <a:latin typeface="Arial" panose="020B0604020202020204" pitchFamily="34" charset="0"/>
            </a:endParaRPr>
          </a:p>
        </p:txBody>
      </p:sp>
      <p:sp>
        <p:nvSpPr>
          <p:cNvPr id="9" name="מציין מיקום תוכן 2">
            <a:extLst>
              <a:ext uri="{FF2B5EF4-FFF2-40B4-BE49-F238E27FC236}">
                <a16:creationId xmlns:a16="http://schemas.microsoft.com/office/drawing/2014/main" id="{4468DCF4-8981-4D09-91A2-B94EB4202B0A}"/>
              </a:ext>
            </a:extLst>
          </p:cNvPr>
          <p:cNvSpPr txBox="1">
            <a:spLocks/>
          </p:cNvSpPr>
          <p:nvPr/>
        </p:nvSpPr>
        <p:spPr>
          <a:xfrm>
            <a:off x="1787732" y="2699240"/>
            <a:ext cx="8340716" cy="413248"/>
          </a:xfrm>
          <a:prstGeom prst="rect">
            <a:avLst/>
          </a:prstGeom>
        </p:spPr>
        <p:style>
          <a:lnRef idx="2">
            <a:schemeClr val="accent5"/>
          </a:lnRef>
          <a:fillRef idx="1">
            <a:schemeClr val="lt1"/>
          </a:fillRef>
          <a:effectRef idx="0">
            <a:schemeClr val="accent5"/>
          </a:effectRef>
          <a:fontRef idx="minor">
            <a:schemeClr val="dk1"/>
          </a:fontRef>
        </p:style>
        <p:txBody>
          <a:bodyPr vert="horz">
            <a:norm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marL="0" indent="0" algn="l" rtl="0">
              <a:buClr>
                <a:srgbClr val="B13F9A"/>
              </a:buClr>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delegate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Predicate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t>
            </a:r>
            <a:r>
              <a:rPr lang="en-US" sz="1600" dirty="0">
                <a:solidFill>
                  <a:srgbClr val="000000"/>
                </a:solidFill>
                <a:latin typeface="Consolas" panose="020B0609020204030204" pitchFamily="49" charset="0"/>
              </a:rPr>
              <a:t>&gt;(T obj);</a:t>
            </a:r>
          </a:p>
        </p:txBody>
      </p:sp>
      <p:sp>
        <p:nvSpPr>
          <p:cNvPr id="10" name="Speech Bubble: Rectangle with Corners Rounded 9">
            <a:extLst>
              <a:ext uri="{FF2B5EF4-FFF2-40B4-BE49-F238E27FC236}">
                <a16:creationId xmlns:a16="http://schemas.microsoft.com/office/drawing/2014/main" id="{5201F526-D032-41DC-B27A-14C249FF8847}"/>
              </a:ext>
            </a:extLst>
          </p:cNvPr>
          <p:cNvSpPr/>
          <p:nvPr/>
        </p:nvSpPr>
        <p:spPr>
          <a:xfrm>
            <a:off x="1787732" y="1052737"/>
            <a:ext cx="5748428" cy="897047"/>
          </a:xfrm>
          <a:prstGeom prst="wedgeRoundRectCallout">
            <a:avLst>
              <a:gd name="adj1" fmla="val -5576"/>
              <a:gd name="adj2" fmla="val 1193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b="1" dirty="0">
                <a:solidFill>
                  <a:prstClr val="black"/>
                </a:solidFill>
                <a:latin typeface="Arial" panose="020B0604020202020204" pitchFamily="34" charset="0"/>
              </a:rPr>
              <a:t>Predicate</a:t>
            </a:r>
            <a:r>
              <a:rPr lang="he-IL" sz="1600" dirty="0">
                <a:solidFill>
                  <a:prstClr val="black"/>
                </a:solidFill>
                <a:latin typeface="Arial" panose="020B0604020202020204" pitchFamily="34" charset="0"/>
                <a:cs typeface="Gisha" panose="020B0502040204020203" pitchFamily="34" charset="-79"/>
              </a:rPr>
              <a:t>  - מצביע למתודה גנרית שמקבלת פרמטר בשם </a:t>
            </a:r>
            <a:r>
              <a:rPr lang="en-US" sz="1600" dirty="0">
                <a:solidFill>
                  <a:prstClr val="black"/>
                </a:solidFill>
                <a:latin typeface="Arial" panose="020B0604020202020204" pitchFamily="34" charset="0"/>
              </a:rPr>
              <a:t>obj</a:t>
            </a:r>
            <a:r>
              <a:rPr lang="he-IL" sz="1600" dirty="0">
                <a:solidFill>
                  <a:prstClr val="black"/>
                </a:solidFill>
                <a:latin typeface="Arial" panose="020B0604020202020204" pitchFamily="34" charset="0"/>
                <a:cs typeface="Gisha" panose="020B0502040204020203" pitchFamily="34" charset="-79"/>
              </a:rPr>
              <a:t> מטיפוס </a:t>
            </a:r>
            <a:r>
              <a:rPr lang="en-US" sz="1600" dirty="0">
                <a:solidFill>
                  <a:prstClr val="black"/>
                </a:solidFill>
                <a:latin typeface="Arial" panose="020B0604020202020204" pitchFamily="34" charset="0"/>
              </a:rPr>
              <a:t>T</a:t>
            </a:r>
            <a:r>
              <a:rPr lang="he-IL" sz="1600" dirty="0">
                <a:solidFill>
                  <a:prstClr val="black"/>
                </a:solidFill>
                <a:latin typeface="Arial" panose="020B0604020202020204" pitchFamily="34" charset="0"/>
                <a:cs typeface="Gisha" panose="020B0502040204020203" pitchFamily="34" charset="-79"/>
              </a:rPr>
              <a:t>, בודקת אם הוא עומד באיזשהוא תנאי, ומחזירה אמת או שקר בהתאמה. ערך מטיפוס </a:t>
            </a:r>
            <a:r>
              <a:rPr lang="en-US" sz="1600" dirty="0">
                <a:solidFill>
                  <a:prstClr val="black"/>
                </a:solidFill>
                <a:latin typeface="Arial" panose="020B0604020202020204" pitchFamily="34" charset="0"/>
              </a:rPr>
              <a:t>bool</a:t>
            </a:r>
            <a:r>
              <a:rPr lang="he-IL" sz="1600" dirty="0">
                <a:solidFill>
                  <a:prstClr val="black"/>
                </a:solidFill>
                <a:latin typeface="Arial" panose="020B0604020202020204" pitchFamily="34" charset="0"/>
                <a:cs typeface="Gisha" panose="020B0502040204020203" pitchFamily="34" charset="-79"/>
              </a:rPr>
              <a:t>.</a:t>
            </a:r>
            <a:endParaRPr lang="en-US" sz="1600" dirty="0">
              <a:solidFill>
                <a:prstClr val="black"/>
              </a:solidFill>
              <a:latin typeface="Arial" panose="020B0604020202020204" pitchFamily="34" charset="0"/>
            </a:endParaRPr>
          </a:p>
        </p:txBody>
      </p:sp>
    </p:spTree>
    <p:extLst>
      <p:ext uri="{BB962C8B-B14F-4D97-AF65-F5344CB8AC3E}">
        <p14:creationId xmlns:p14="http://schemas.microsoft.com/office/powerpoint/2010/main" val="131810170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817496" y="68440"/>
            <a:ext cx="3632961" cy="576065"/>
          </a:xfrm>
          <a:solidFill>
            <a:schemeClr val="bg1"/>
          </a:solidFill>
        </p:spPr>
        <p:txBody>
          <a:bodyPr>
            <a:normAutofit/>
          </a:bodyPr>
          <a:lstStyle/>
          <a:p>
            <a:pPr algn="ctr"/>
            <a:r>
              <a:rPr lang="en-US" sz="3200" dirty="0"/>
              <a:t>List&lt;T&gt; </a:t>
            </a:r>
            <a:r>
              <a:rPr lang="en-US" sz="3200" dirty="0" err="1"/>
              <a:t>FindAll</a:t>
            </a:r>
            <a:endParaRPr lang="he-IL" sz="32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331</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061D1E5D-E6D2-4CAD-9E3F-DCE89943CC19}"/>
              </a:ext>
            </a:extLst>
          </p:cNvPr>
          <p:cNvSpPr/>
          <p:nvPr/>
        </p:nvSpPr>
        <p:spPr>
          <a:xfrm>
            <a:off x="9034911" y="4098747"/>
            <a:ext cx="1403648" cy="2031325"/>
          </a:xfrm>
          <a:prstGeom prst="rect">
            <a:avLst/>
          </a:prstGeom>
          <a:solidFill>
            <a:schemeClr val="tx1"/>
          </a:solidFill>
        </p:spPr>
        <p:txBody>
          <a:bodyPr wrap="square" rtlCol="1">
            <a:spAutoFit/>
          </a:bodyPr>
          <a:lstStyle/>
          <a:p>
            <a:r>
              <a:rPr lang="he-IL" sz="1400" b="1" dirty="0">
                <a:solidFill>
                  <a:prstClr val="white"/>
                </a:solidFill>
                <a:latin typeface="Trebuchet MS"/>
                <a:cs typeface="Gisha" panose="020B0502040204020203" pitchFamily="34" charset="-79"/>
              </a:rPr>
              <a:t>הפלט:</a:t>
            </a:r>
          </a:p>
          <a:p>
            <a:pPr algn="l" rtl="0"/>
            <a:r>
              <a:rPr lang="pt-BR" sz="1400" b="1" dirty="0">
                <a:solidFill>
                  <a:prstClr val="white"/>
                </a:solidFill>
                <a:latin typeface="Trebuchet MS"/>
              </a:rPr>
              <a:t>12</a:t>
            </a:r>
          </a:p>
          <a:p>
            <a:pPr algn="l" rtl="0"/>
            <a:r>
              <a:rPr lang="pt-BR" sz="1400" b="1" dirty="0">
                <a:solidFill>
                  <a:prstClr val="white"/>
                </a:solidFill>
                <a:latin typeface="Trebuchet MS"/>
              </a:rPr>
              <a:t>34</a:t>
            </a:r>
          </a:p>
          <a:p>
            <a:pPr algn="l" rtl="0"/>
            <a:r>
              <a:rPr lang="pt-BR" sz="1400" b="1" dirty="0">
                <a:solidFill>
                  <a:prstClr val="white"/>
                </a:solidFill>
                <a:latin typeface="Trebuchet MS"/>
              </a:rPr>
              <a:t>56</a:t>
            </a:r>
          </a:p>
          <a:p>
            <a:pPr algn="l" rtl="0"/>
            <a:r>
              <a:rPr lang="pt-BR" sz="1400" b="1" dirty="0">
                <a:solidFill>
                  <a:prstClr val="white"/>
                </a:solidFill>
                <a:latin typeface="Trebuchet MS"/>
              </a:rPr>
              <a:t>88</a:t>
            </a:r>
          </a:p>
          <a:p>
            <a:pPr algn="l" rtl="0"/>
            <a:r>
              <a:rPr lang="pt-BR" sz="1400" b="1" dirty="0">
                <a:solidFill>
                  <a:prstClr val="white"/>
                </a:solidFill>
                <a:latin typeface="Trebuchet MS"/>
              </a:rPr>
              <a:t>---------</a:t>
            </a:r>
          </a:p>
          <a:p>
            <a:pPr algn="l" rtl="0"/>
            <a:r>
              <a:rPr lang="pt-BR" sz="1400" b="1" dirty="0">
                <a:solidFill>
                  <a:prstClr val="white"/>
                </a:solidFill>
                <a:latin typeface="Trebuchet MS"/>
              </a:rPr>
              <a:t>a</a:t>
            </a:r>
          </a:p>
          <a:p>
            <a:pPr algn="l" rtl="0"/>
            <a:r>
              <a:rPr lang="pt-BR" sz="1400" b="1" dirty="0">
                <a:solidFill>
                  <a:prstClr val="white"/>
                </a:solidFill>
                <a:latin typeface="Trebuchet MS"/>
              </a:rPr>
              <a:t>a</a:t>
            </a:r>
          </a:p>
          <a:p>
            <a:pPr algn="l" rtl="0"/>
            <a:r>
              <a:rPr lang="pt-BR" sz="1400" b="1" dirty="0">
                <a:solidFill>
                  <a:prstClr val="white"/>
                </a:solidFill>
                <a:latin typeface="Trebuchet MS"/>
              </a:rPr>
              <a:t>A</a:t>
            </a:r>
          </a:p>
        </p:txBody>
      </p:sp>
      <p:sp>
        <p:nvSpPr>
          <p:cNvPr id="4" name="Rectangle 3">
            <a:extLst>
              <a:ext uri="{FF2B5EF4-FFF2-40B4-BE49-F238E27FC236}">
                <a16:creationId xmlns:a16="http://schemas.microsoft.com/office/drawing/2014/main" id="{DA6787D6-C1BE-4565-98BE-1BA448B9517B}"/>
              </a:ext>
            </a:extLst>
          </p:cNvPr>
          <p:cNvSpPr/>
          <p:nvPr/>
        </p:nvSpPr>
        <p:spPr>
          <a:xfrm>
            <a:off x="1753442" y="711403"/>
            <a:ext cx="8759287" cy="153888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he-IL" sz="1200" b="1" dirty="0">
                <a:solidFill>
                  <a:prstClr val="black"/>
                </a:solidFill>
                <a:latin typeface="Trebuchet MS"/>
                <a:cs typeface="Gisha" panose="020B0502040204020203" pitchFamily="34" charset="-79"/>
              </a:rPr>
              <a:t>המתודה</a:t>
            </a:r>
            <a:r>
              <a:rPr lang="en-US" sz="1200" b="1" dirty="0" err="1">
                <a:solidFill>
                  <a:prstClr val="black"/>
                </a:solidFill>
                <a:latin typeface="Trebuchet MS"/>
              </a:rPr>
              <a:t>FindAll</a:t>
            </a:r>
            <a:r>
              <a:rPr lang="en-US" sz="1200" b="1" dirty="0">
                <a:solidFill>
                  <a:prstClr val="black"/>
                </a:solidFill>
                <a:latin typeface="Trebuchet MS"/>
              </a:rPr>
              <a:t> </a:t>
            </a:r>
            <a:r>
              <a:rPr lang="he-IL" sz="1200" b="1" dirty="0">
                <a:solidFill>
                  <a:prstClr val="black"/>
                </a:solidFill>
                <a:latin typeface="Trebuchet MS"/>
                <a:cs typeface="Gisha" panose="020B0502040204020203" pitchFamily="34" charset="-79"/>
              </a:rPr>
              <a:t> השייכת לאוסף </a:t>
            </a:r>
            <a:r>
              <a:rPr lang="en-US" sz="1200" b="1" dirty="0">
                <a:solidFill>
                  <a:prstClr val="black"/>
                </a:solidFill>
                <a:latin typeface="Trebuchet MS"/>
              </a:rPr>
              <a:t>List&lt;T&gt;</a:t>
            </a:r>
            <a:r>
              <a:rPr lang="he-IL" sz="1200" b="1" dirty="0">
                <a:solidFill>
                  <a:prstClr val="black"/>
                </a:solidFill>
                <a:latin typeface="Trebuchet MS"/>
                <a:cs typeface="Gisha" panose="020B0502040204020203" pitchFamily="34" charset="-79"/>
              </a:rPr>
              <a:t> מחזירה רק את האיברים ברשימה שעונים על תנאי מסויים. ומוגדרת כך במחלקת </a:t>
            </a:r>
            <a:r>
              <a:rPr lang="en-US" sz="1200" b="1" dirty="0">
                <a:solidFill>
                  <a:prstClr val="black"/>
                </a:solidFill>
                <a:latin typeface="Trebuchet MS"/>
              </a:rPr>
              <a:t>List&lt;T&gt;</a:t>
            </a:r>
            <a:r>
              <a:rPr lang="he-IL" sz="1200" b="1" dirty="0">
                <a:solidFill>
                  <a:prstClr val="black"/>
                </a:solidFill>
                <a:latin typeface="Trebuchet MS"/>
                <a:cs typeface="Gisha" panose="020B0502040204020203" pitchFamily="34" charset="-79"/>
              </a:rPr>
              <a:t>:</a:t>
            </a:r>
          </a:p>
          <a:p>
            <a:pPr algn="l" rtl="0"/>
            <a:endParaRPr lang="en-US" sz="1400" dirty="0">
              <a:solidFill>
                <a:prstClr val="black"/>
              </a:solidFill>
              <a:latin typeface="Trebuchet MS"/>
            </a:endParaRPr>
          </a:p>
          <a:p>
            <a:pPr algn="ctr" rtl="0">
              <a:buClr>
                <a:srgbClr val="B13F9A"/>
              </a:buClr>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List</a:t>
            </a:r>
            <a:r>
              <a:rPr lang="en-US" sz="1400" dirty="0">
                <a:solidFill>
                  <a:srgbClr val="000000"/>
                </a:solidFill>
                <a:latin typeface="Consolas" panose="020B0609020204030204" pitchFamily="49" charset="0"/>
              </a:rPr>
              <a:t>&lt;</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FindAll</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Predicate</a:t>
            </a:r>
            <a:r>
              <a:rPr lang="en-US" sz="1400" dirty="0">
                <a:solidFill>
                  <a:srgbClr val="000000"/>
                </a:solidFill>
                <a:latin typeface="Consolas" panose="020B0609020204030204" pitchFamily="49" charset="0"/>
              </a:rPr>
              <a:t>&lt;</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&gt; match);</a:t>
            </a:r>
          </a:p>
          <a:p>
            <a:pPr algn="ctr" rtl="0"/>
            <a:endParaRPr lang="he-IL" sz="1400" dirty="0">
              <a:solidFill>
                <a:prstClr val="black"/>
              </a:solidFill>
              <a:latin typeface="Trebuchet MS"/>
              <a:cs typeface="Gisha" panose="020B0502040204020203" pitchFamily="34" charset="-79"/>
            </a:endParaRPr>
          </a:p>
          <a:p>
            <a:r>
              <a:rPr lang="he-IL" sz="1200" b="1" dirty="0">
                <a:solidFill>
                  <a:prstClr val="black"/>
                </a:solidFill>
                <a:latin typeface="Trebuchet MS"/>
                <a:cs typeface="Gisha" panose="020B0502040204020203" pitchFamily="34" charset="-79"/>
              </a:rPr>
              <a:t>כאמור, ההגדרה של </a:t>
            </a:r>
            <a:r>
              <a:rPr lang="en-US" sz="1200" b="1" dirty="0">
                <a:solidFill>
                  <a:prstClr val="black"/>
                </a:solidFill>
                <a:latin typeface="Trebuchet MS"/>
              </a:rPr>
              <a:t>Predicate&lt;T&gt; </a:t>
            </a:r>
            <a:r>
              <a:rPr lang="he-IL" sz="1200" b="1" dirty="0">
                <a:solidFill>
                  <a:prstClr val="black"/>
                </a:solidFill>
                <a:latin typeface="Trebuchet MS"/>
                <a:cs typeface="Gisha" panose="020B0502040204020203" pitchFamily="34" charset="-79"/>
              </a:rPr>
              <a:t>:</a:t>
            </a:r>
            <a:endParaRPr lang="en-US" sz="1200" b="1" dirty="0">
              <a:solidFill>
                <a:prstClr val="black"/>
              </a:solidFill>
              <a:latin typeface="Trebuchet MS"/>
            </a:endParaRPr>
          </a:p>
          <a:p>
            <a:endParaRPr lang="he-IL" sz="1400" dirty="0">
              <a:solidFill>
                <a:prstClr val="black"/>
              </a:solidFill>
              <a:latin typeface="Trebuchet MS"/>
              <a:cs typeface="Gisha" panose="020B0502040204020203" pitchFamily="34" charset="-79"/>
            </a:endParaRPr>
          </a:p>
          <a:p>
            <a:pPr algn="ctr" rtl="0"/>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delegate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bool</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Predicate</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t>
            </a:r>
            <a:r>
              <a:rPr lang="en-US" sz="1400" dirty="0">
                <a:solidFill>
                  <a:srgbClr val="000000"/>
                </a:solidFill>
                <a:latin typeface="Consolas" panose="020B0609020204030204" pitchFamily="49" charset="0"/>
              </a:rPr>
              <a:t>&gt;(T obj);</a:t>
            </a:r>
            <a:endParaRPr lang="en-US" sz="1400" dirty="0">
              <a:solidFill>
                <a:prstClr val="black"/>
              </a:solidFill>
              <a:latin typeface="Trebuchet MS"/>
            </a:endParaRPr>
          </a:p>
        </p:txBody>
      </p:sp>
      <p:sp>
        <p:nvSpPr>
          <p:cNvPr id="13" name="TextBox 12">
            <a:extLst>
              <a:ext uri="{FF2B5EF4-FFF2-40B4-BE49-F238E27FC236}">
                <a16:creationId xmlns:a16="http://schemas.microsoft.com/office/drawing/2014/main" id="{09261907-5E87-4CBC-8E12-C969CF396858}"/>
              </a:ext>
            </a:extLst>
          </p:cNvPr>
          <p:cNvSpPr txBox="1"/>
          <p:nvPr/>
        </p:nvSpPr>
        <p:spPr>
          <a:xfrm>
            <a:off x="1753441" y="2563393"/>
            <a:ext cx="5796136" cy="4183709"/>
          </a:xfrm>
          <a:prstGeom prst="rect">
            <a:avLst/>
          </a:prstGeom>
          <a:noFill/>
        </p:spPr>
        <p:txBody>
          <a:bodyPr wrap="square">
            <a:spAutoFit/>
          </a:bodyPr>
          <a:lstStyle/>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f3(</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2 == 0;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f4(</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x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 12, 34, 56, 88, 33, 11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Predicate&lt;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p = f3;</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list11 = list1.FindAll(p);                </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list11)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Predicate&lt;char&gt; p4 = f4;</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list22 = list2.FindAll(f4);</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list22)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8E59379-1A21-4FB4-A7DC-97EA36D2A69D}"/>
              </a:ext>
            </a:extLst>
          </p:cNvPr>
          <p:cNvSpPr/>
          <p:nvPr/>
        </p:nvSpPr>
        <p:spPr>
          <a:xfrm>
            <a:off x="8589655" y="6272342"/>
            <a:ext cx="1830950" cy="375231"/>
          </a:xfrm>
          <a:prstGeom prst="rect">
            <a:avLst/>
          </a:prstGeom>
          <a:solidFill>
            <a:schemeClr val="bg1"/>
          </a:solidFill>
          <a:ln w="76200">
            <a:solidFill>
              <a:schemeClr val="accent1">
                <a:lumMod val="75000"/>
              </a:schemeClr>
            </a:solidFill>
          </a:ln>
        </p:spPr>
        <p:txBody>
          <a:bodyPr wrap="non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Ex8</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Rounded Rectangular Callout 7">
            <a:extLst>
              <a:ext uri="{FF2B5EF4-FFF2-40B4-BE49-F238E27FC236}">
                <a16:creationId xmlns:a16="http://schemas.microsoft.com/office/drawing/2014/main" id="{A79A2582-ACA6-4755-A342-F3C6D30D89D7}"/>
              </a:ext>
            </a:extLst>
          </p:cNvPr>
          <p:cNvSpPr/>
          <p:nvPr/>
        </p:nvSpPr>
        <p:spPr>
          <a:xfrm>
            <a:off x="8121741" y="2710683"/>
            <a:ext cx="2376264" cy="1224136"/>
          </a:xfrm>
          <a:prstGeom prst="wedgeRoundRectCallout">
            <a:avLst>
              <a:gd name="adj1" fmla="val -36282"/>
              <a:gd name="adj2" fmla="val -107166"/>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שימוש ב</a:t>
            </a:r>
            <a:r>
              <a:rPr lang="en-US" sz="1400" dirty="0">
                <a:ln w="0"/>
                <a:solidFill>
                  <a:prstClr val="black"/>
                </a:solidFill>
                <a:effectLst>
                  <a:outerShdw blurRad="38100" dist="19050" dir="2700000" algn="tl" rotWithShape="0">
                    <a:prstClr val="black">
                      <a:alpha val="40000"/>
                    </a:prstClr>
                  </a:outerShdw>
                </a:effectLst>
                <a:latin typeface="Trebuchet MS"/>
              </a:rPr>
              <a:t>delegate</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הקיים </a:t>
            </a:r>
            <a:r>
              <a:rPr lang="en-US" sz="1400" dirty="0">
                <a:ln w="0"/>
                <a:solidFill>
                  <a:prstClr val="black"/>
                </a:solidFill>
                <a:effectLst>
                  <a:outerShdw blurRad="38100" dist="19050" dir="2700000" algn="tl" rotWithShape="0">
                    <a:prstClr val="black">
                      <a:alpha val="40000"/>
                    </a:prstClr>
                  </a:outerShdw>
                </a:effectLst>
                <a:latin typeface="Trebuchet MS"/>
              </a:rPr>
              <a:t>Predicate</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בתוך המתודה </a:t>
            </a:r>
            <a:r>
              <a:rPr lang="en-US" sz="1400" dirty="0" err="1">
                <a:ln w="0"/>
                <a:solidFill>
                  <a:prstClr val="black"/>
                </a:solidFill>
                <a:effectLst>
                  <a:outerShdw blurRad="38100" dist="19050" dir="2700000" algn="tl" rotWithShape="0">
                    <a:prstClr val="black">
                      <a:alpha val="40000"/>
                    </a:prstClr>
                  </a:outerShdw>
                </a:effectLst>
                <a:latin typeface="Trebuchet MS"/>
              </a:rPr>
              <a:t>Findall</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של מחלקת </a:t>
            </a:r>
            <a:r>
              <a:rPr lang="en-US" sz="1400" dirty="0">
                <a:ln w="0"/>
                <a:solidFill>
                  <a:prstClr val="black"/>
                </a:solidFill>
                <a:effectLst>
                  <a:outerShdw blurRad="38100" dist="19050" dir="2700000" algn="tl" rotWithShape="0">
                    <a:prstClr val="black">
                      <a:alpha val="40000"/>
                    </a:prstClr>
                  </a:outerShdw>
                </a:effectLst>
                <a:latin typeface="Trebuchet MS"/>
              </a:rPr>
              <a:t>List</a:t>
            </a:r>
            <a:endPar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endParaRPr>
          </a:p>
        </p:txBody>
      </p:sp>
    </p:spTree>
    <p:extLst>
      <p:ext uri="{BB962C8B-B14F-4D97-AF65-F5344CB8AC3E}">
        <p14:creationId xmlns:p14="http://schemas.microsoft.com/office/powerpoint/2010/main" val="10110200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855640" y="188640"/>
            <a:ext cx="5760640" cy="626328"/>
          </a:xfrm>
        </p:spPr>
        <p:txBody>
          <a:bodyPr/>
          <a:lstStyle/>
          <a:p>
            <a:pPr algn="ctr"/>
            <a:r>
              <a:rPr lang="en-US" dirty="0"/>
              <a:t>List&lt;T&gt; </a:t>
            </a:r>
            <a:r>
              <a:rPr lang="en-US" dirty="0" err="1"/>
              <a:t>CONVERTAll</a:t>
            </a:r>
            <a:endParaRPr lang="he-IL" dirty="0"/>
          </a:p>
        </p:txBody>
      </p:sp>
      <p:sp>
        <p:nvSpPr>
          <p:cNvPr id="3" name="מציין מיקום תוכן 2"/>
          <p:cNvSpPr>
            <a:spLocks noGrp="1"/>
          </p:cNvSpPr>
          <p:nvPr>
            <p:ph idx="1"/>
          </p:nvPr>
        </p:nvSpPr>
        <p:spPr>
          <a:xfrm>
            <a:off x="8760296" y="6192427"/>
            <a:ext cx="1584176" cy="303812"/>
          </a:xfrm>
          <a:solidFill>
            <a:schemeClr val="bg1"/>
          </a:solidFill>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Ex9</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332</a:t>
            </a:fld>
            <a:endParaRPr lang="he-IL">
              <a:solidFill>
                <a:srgbClr val="B13F9A"/>
              </a:solidFill>
              <a:latin typeface="Trebuchet MS"/>
              <a:cs typeface="Gisha" panose="020B0502040204020203" pitchFamily="34" charset="-79"/>
            </a:endParaRPr>
          </a:p>
        </p:txBody>
      </p:sp>
      <p:sp>
        <p:nvSpPr>
          <p:cNvPr id="4" name="Rectangle 3"/>
          <p:cNvSpPr/>
          <p:nvPr/>
        </p:nvSpPr>
        <p:spPr>
          <a:xfrm>
            <a:off x="1755500" y="844087"/>
            <a:ext cx="7796884" cy="169277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he-IL" sz="1600" dirty="0">
                <a:solidFill>
                  <a:prstClr val="black"/>
                </a:solidFill>
                <a:latin typeface="Trebuchet MS"/>
                <a:cs typeface="Gisha" panose="020B0502040204020203" pitchFamily="34" charset="-79"/>
              </a:rPr>
              <a:t>המתודה </a:t>
            </a:r>
            <a:r>
              <a:rPr lang="en-US" sz="1600" dirty="0" err="1">
                <a:solidFill>
                  <a:prstClr val="black"/>
                </a:solidFill>
                <a:latin typeface="Trebuchet MS"/>
              </a:rPr>
              <a:t>ConvertAll</a:t>
            </a:r>
            <a:r>
              <a:rPr lang="en-US" sz="1600" dirty="0">
                <a:solidFill>
                  <a:prstClr val="black"/>
                </a:solidFill>
                <a:latin typeface="Trebuchet MS"/>
              </a:rPr>
              <a:t> </a:t>
            </a:r>
            <a:r>
              <a:rPr lang="he-IL" sz="1600" dirty="0">
                <a:solidFill>
                  <a:prstClr val="black"/>
                </a:solidFill>
                <a:latin typeface="Trebuchet MS"/>
                <a:cs typeface="Gisha" panose="020B0502040204020203" pitchFamily="34" charset="-79"/>
              </a:rPr>
              <a:t> השייכת לאוסף </a:t>
            </a:r>
            <a:r>
              <a:rPr lang="en-US" sz="1600" dirty="0">
                <a:solidFill>
                  <a:prstClr val="black"/>
                </a:solidFill>
                <a:latin typeface="Trebuchet MS"/>
              </a:rPr>
              <a:t>List&lt;&gt;</a:t>
            </a:r>
            <a:r>
              <a:rPr lang="he-IL" sz="1600" dirty="0">
                <a:solidFill>
                  <a:prstClr val="black"/>
                </a:solidFill>
                <a:latin typeface="Trebuchet MS"/>
                <a:cs typeface="Gisha" panose="020B0502040204020203" pitchFamily="34" charset="-79"/>
              </a:rPr>
              <a:t> מחזירה רשימה חדשה בה כל האיברים מומרים על פי מתודת ההמרה שהתקבלה.</a:t>
            </a:r>
            <a:r>
              <a:rPr lang="en-US" sz="1600" dirty="0">
                <a:solidFill>
                  <a:prstClr val="black"/>
                </a:solidFill>
                <a:latin typeface="Trebuchet MS"/>
              </a:rPr>
              <a:t> </a:t>
            </a:r>
            <a:r>
              <a:rPr lang="he-IL" sz="1600" b="1" dirty="0">
                <a:solidFill>
                  <a:prstClr val="black"/>
                </a:solidFill>
                <a:latin typeface="Trebuchet MS"/>
                <a:cs typeface="Gisha" panose="020B0502040204020203" pitchFamily="34" charset="-79"/>
              </a:rPr>
              <a:t>כיצד היא מוגדרת?</a:t>
            </a:r>
            <a:endParaRPr lang="en-US" sz="1600" b="1" dirty="0">
              <a:solidFill>
                <a:prstClr val="black"/>
              </a:solidFill>
              <a:latin typeface="Trebuchet MS"/>
            </a:endParaRPr>
          </a:p>
          <a:p>
            <a:endParaRPr lang="he-IL" sz="1600" dirty="0">
              <a:solidFill>
                <a:prstClr val="black"/>
              </a:solidFill>
              <a:latin typeface="Trebuchet MS"/>
              <a:cs typeface="Gisha" panose="020B0502040204020203" pitchFamily="34" charset="-79"/>
            </a:endParaRPr>
          </a:p>
          <a:p>
            <a:pPr algn="ctr" rtl="0"/>
            <a:r>
              <a:rPr lang="fr-FR" sz="1400" b="1" dirty="0">
                <a:solidFill>
                  <a:srgbClr val="0000FF"/>
                </a:solidFill>
                <a:latin typeface="Consolas" panose="020B0609020204030204" pitchFamily="49" charset="0"/>
              </a:rPr>
              <a:t>public</a:t>
            </a:r>
            <a:r>
              <a:rPr lang="fr-FR" sz="1400" b="1" dirty="0">
                <a:solidFill>
                  <a:srgbClr val="000000"/>
                </a:solidFill>
                <a:latin typeface="Consolas" panose="020B0609020204030204" pitchFamily="49" charset="0"/>
              </a:rPr>
              <a:t> List&lt;</a:t>
            </a:r>
            <a:r>
              <a:rPr lang="fr-FR" sz="1400" b="1" dirty="0" err="1">
                <a:solidFill>
                  <a:srgbClr val="2B91AF"/>
                </a:solidFill>
                <a:latin typeface="Consolas" panose="020B0609020204030204" pitchFamily="49" charset="0"/>
              </a:rPr>
              <a:t>TOutput</a:t>
            </a:r>
            <a:r>
              <a:rPr lang="fr-FR" sz="1400" b="1" dirty="0">
                <a:solidFill>
                  <a:srgbClr val="000000"/>
                </a:solidFill>
                <a:latin typeface="Consolas" panose="020B0609020204030204" pitchFamily="49" charset="0"/>
              </a:rPr>
              <a:t>&gt; </a:t>
            </a:r>
            <a:r>
              <a:rPr lang="fr-FR" sz="1400" b="1" dirty="0" err="1">
                <a:solidFill>
                  <a:srgbClr val="000000"/>
                </a:solidFill>
                <a:highlight>
                  <a:srgbClr val="FFFF00"/>
                </a:highlight>
                <a:latin typeface="Consolas" panose="020B0609020204030204" pitchFamily="49" charset="0"/>
              </a:rPr>
              <a:t>ConvertAll</a:t>
            </a:r>
            <a:r>
              <a:rPr lang="fr-FR" sz="1400" b="1" dirty="0">
                <a:solidFill>
                  <a:srgbClr val="000000"/>
                </a:solidFill>
                <a:latin typeface="Consolas" panose="020B0609020204030204" pitchFamily="49" charset="0"/>
              </a:rPr>
              <a:t>&lt;</a:t>
            </a:r>
            <a:r>
              <a:rPr lang="fr-FR" sz="1400" b="1" dirty="0" err="1">
                <a:solidFill>
                  <a:srgbClr val="2B91AF"/>
                </a:solidFill>
                <a:latin typeface="Consolas" panose="020B0609020204030204" pitchFamily="49" charset="0"/>
              </a:rPr>
              <a:t>TOutput</a:t>
            </a:r>
            <a:r>
              <a:rPr lang="fr-FR" sz="1400" b="1" dirty="0">
                <a:solidFill>
                  <a:srgbClr val="000000"/>
                </a:solidFill>
                <a:latin typeface="Consolas" panose="020B0609020204030204" pitchFamily="49" charset="0"/>
              </a:rPr>
              <a:t>&gt;</a:t>
            </a:r>
            <a:r>
              <a:rPr lang="fr-FR" sz="1400" b="1" dirty="0">
                <a:solidFill>
                  <a:srgbClr val="000000"/>
                </a:solidFill>
                <a:highlight>
                  <a:srgbClr val="FFFF00"/>
                </a:highlight>
                <a:latin typeface="Consolas" panose="020B0609020204030204" pitchFamily="49" charset="0"/>
              </a:rPr>
              <a:t>(</a:t>
            </a:r>
            <a:r>
              <a:rPr lang="fr-FR" sz="1400" b="1" dirty="0">
                <a:solidFill>
                  <a:srgbClr val="000000"/>
                </a:solidFill>
                <a:latin typeface="Consolas" panose="020B0609020204030204" pitchFamily="49" charset="0"/>
              </a:rPr>
              <a:t>Converter&lt;T, </a:t>
            </a:r>
            <a:r>
              <a:rPr lang="fr-FR" sz="1400" b="1" dirty="0" err="1">
                <a:solidFill>
                  <a:srgbClr val="2B91AF"/>
                </a:solidFill>
                <a:latin typeface="Consolas" panose="020B0609020204030204" pitchFamily="49" charset="0"/>
              </a:rPr>
              <a:t>TOutput</a:t>
            </a:r>
            <a:r>
              <a:rPr lang="fr-FR" sz="1400" b="1" dirty="0">
                <a:solidFill>
                  <a:srgbClr val="000000"/>
                </a:solidFill>
                <a:latin typeface="Consolas" panose="020B0609020204030204" pitchFamily="49" charset="0"/>
              </a:rPr>
              <a:t>&gt; </a:t>
            </a:r>
            <a:r>
              <a:rPr lang="fr-FR" sz="1400" b="1" dirty="0" err="1">
                <a:solidFill>
                  <a:srgbClr val="000000"/>
                </a:solidFill>
                <a:latin typeface="Consolas" panose="020B0609020204030204" pitchFamily="49" charset="0"/>
              </a:rPr>
              <a:t>converter</a:t>
            </a:r>
            <a:r>
              <a:rPr lang="fr-FR" sz="1400" b="1" dirty="0">
                <a:solidFill>
                  <a:srgbClr val="000000"/>
                </a:solidFill>
                <a:highlight>
                  <a:srgbClr val="FFFF00"/>
                </a:highlight>
                <a:latin typeface="Consolas" panose="020B0609020204030204" pitchFamily="49" charset="0"/>
              </a:rPr>
              <a:t>)</a:t>
            </a:r>
            <a:r>
              <a:rPr lang="fr-FR" sz="1400" b="1" dirty="0">
                <a:solidFill>
                  <a:srgbClr val="000000"/>
                </a:solidFill>
                <a:latin typeface="Consolas" panose="020B0609020204030204" pitchFamily="49" charset="0"/>
              </a:rPr>
              <a:t>;</a:t>
            </a:r>
            <a:endParaRPr lang="he-IL" sz="1400" b="1" dirty="0">
              <a:solidFill>
                <a:srgbClr val="000000"/>
              </a:solidFill>
              <a:latin typeface="Consolas" panose="020B0609020204030204" pitchFamily="49" charset="0"/>
              <a:cs typeface="Gisha" panose="020B0502040204020203" pitchFamily="34" charset="-79"/>
            </a:endParaRPr>
          </a:p>
          <a:p>
            <a:pPr algn="l" rtl="0"/>
            <a:endParaRPr lang="en-US" sz="1400" b="1" dirty="0">
              <a:solidFill>
                <a:srgbClr val="0000FF"/>
              </a:solidFill>
              <a:latin typeface="Consolas" panose="020B0609020204030204" pitchFamily="49" charset="0"/>
            </a:endParaRPr>
          </a:p>
          <a:p>
            <a:pPr algn="ctr" rtl="0"/>
            <a:r>
              <a:rPr lang="en-US" sz="1400" b="1" dirty="0">
                <a:solidFill>
                  <a:srgbClr val="0000FF"/>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0000FF"/>
                </a:solidFill>
                <a:highlight>
                  <a:srgbClr val="FFFF00"/>
                </a:highlight>
                <a:latin typeface="Consolas" panose="020B0609020204030204" pitchFamily="49" charset="0"/>
              </a:rPr>
              <a:t>delegate</a:t>
            </a:r>
            <a:r>
              <a:rPr lang="en-US" sz="1400" b="1" dirty="0">
                <a:solidFill>
                  <a:srgbClr val="000000"/>
                </a:solidFill>
                <a:latin typeface="Consolas" panose="020B0609020204030204" pitchFamily="49" charset="0"/>
              </a:rPr>
              <a:t> </a:t>
            </a:r>
            <a:r>
              <a:rPr lang="en-US" sz="1400" b="1" dirty="0" err="1">
                <a:solidFill>
                  <a:srgbClr val="000000"/>
                </a:solidFill>
                <a:latin typeface="Consolas" panose="020B0609020204030204" pitchFamily="49" charset="0"/>
              </a:rPr>
              <a:t>TOutput</a:t>
            </a:r>
            <a:r>
              <a:rPr lang="en-US" sz="1400" b="1" dirty="0">
                <a:solidFill>
                  <a:srgbClr val="000000"/>
                </a:solidFill>
                <a:latin typeface="Consolas" panose="020B0609020204030204" pitchFamily="49" charset="0"/>
              </a:rPr>
              <a:t> </a:t>
            </a:r>
            <a:r>
              <a:rPr lang="en-US" sz="1400" b="1" dirty="0">
                <a:solidFill>
                  <a:srgbClr val="2B91AF"/>
                </a:solidFill>
                <a:highlight>
                  <a:srgbClr val="FFFF00"/>
                </a:highlight>
                <a:latin typeface="Consolas" panose="020B0609020204030204" pitchFamily="49" charset="0"/>
              </a:rPr>
              <a:t>Converter</a:t>
            </a:r>
            <a:r>
              <a:rPr lang="en-US" sz="1400" b="1" dirty="0">
                <a:solidFill>
                  <a:srgbClr val="000000"/>
                </a:solidFill>
                <a:latin typeface="Consolas" panose="020B0609020204030204" pitchFamily="49" charset="0"/>
              </a:rPr>
              <a:t>&lt;</a:t>
            </a:r>
            <a:r>
              <a:rPr lang="en-US" sz="1400" b="1" dirty="0">
                <a:solidFill>
                  <a:srgbClr val="0000FF"/>
                </a:solidFill>
                <a:latin typeface="Consolas" panose="020B0609020204030204" pitchFamily="49" charset="0"/>
              </a:rPr>
              <a:t>in</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TInput</a:t>
            </a:r>
            <a:r>
              <a:rPr lang="en-US" sz="1400" b="1" dirty="0">
                <a:solidFill>
                  <a:srgbClr val="000000"/>
                </a:solidFill>
                <a:latin typeface="Consolas" panose="020B0609020204030204" pitchFamily="49" charset="0"/>
              </a:rPr>
              <a:t>, </a:t>
            </a:r>
            <a:r>
              <a:rPr lang="en-US" sz="1400" b="1" dirty="0">
                <a:solidFill>
                  <a:srgbClr val="0000FF"/>
                </a:solidFill>
                <a:latin typeface="Consolas" panose="020B0609020204030204" pitchFamily="49" charset="0"/>
              </a:rPr>
              <a:t>out</a:t>
            </a:r>
            <a:r>
              <a:rPr lang="en-US" sz="1400" b="1" dirty="0">
                <a:solidFill>
                  <a:srgbClr val="000000"/>
                </a:solidFill>
                <a:latin typeface="Consolas" panose="020B0609020204030204" pitchFamily="49" charset="0"/>
              </a:rPr>
              <a:t> </a:t>
            </a:r>
            <a:r>
              <a:rPr lang="en-US" sz="1400" b="1" dirty="0" err="1">
                <a:solidFill>
                  <a:srgbClr val="2B91AF"/>
                </a:solidFill>
                <a:latin typeface="Consolas" panose="020B0609020204030204" pitchFamily="49" charset="0"/>
              </a:rPr>
              <a:t>TOutput</a:t>
            </a:r>
            <a:r>
              <a:rPr lang="en-US" sz="1400" b="1" dirty="0">
                <a:solidFill>
                  <a:srgbClr val="000000"/>
                </a:solidFill>
                <a:latin typeface="Consolas" panose="020B0609020204030204" pitchFamily="49" charset="0"/>
              </a:rPr>
              <a:t>&gt;(</a:t>
            </a:r>
            <a:r>
              <a:rPr lang="en-US" sz="1400" b="1" dirty="0" err="1">
                <a:solidFill>
                  <a:srgbClr val="000000"/>
                </a:solidFill>
                <a:latin typeface="Consolas" panose="020B0609020204030204" pitchFamily="49" charset="0"/>
              </a:rPr>
              <a:t>TInput</a:t>
            </a:r>
            <a:r>
              <a:rPr lang="en-US" sz="1400" b="1" dirty="0">
                <a:solidFill>
                  <a:srgbClr val="000000"/>
                </a:solidFill>
                <a:latin typeface="Consolas" panose="020B0609020204030204" pitchFamily="49" charset="0"/>
              </a:rPr>
              <a:t> input);</a:t>
            </a:r>
            <a:endParaRPr lang="he-IL" sz="1400" b="1" dirty="0">
              <a:solidFill>
                <a:srgbClr val="000000"/>
              </a:solidFill>
              <a:latin typeface="Consolas" panose="020B0609020204030204" pitchFamily="49" charset="0"/>
              <a:cs typeface="Gisha" panose="020B0502040204020203" pitchFamily="34" charset="-79"/>
            </a:endParaRPr>
          </a:p>
          <a:p>
            <a:pPr algn="l" rtl="0"/>
            <a:endParaRPr lang="he-IL" sz="1400" b="1" dirty="0">
              <a:solidFill>
                <a:prstClr val="black"/>
              </a:solidFill>
              <a:latin typeface="Trebuchet MS"/>
              <a:cs typeface="Gisha" panose="020B0502040204020203" pitchFamily="34" charset="-79"/>
            </a:endParaRPr>
          </a:p>
        </p:txBody>
      </p:sp>
      <p:sp>
        <p:nvSpPr>
          <p:cNvPr id="6" name="TextBox 5"/>
          <p:cNvSpPr txBox="1"/>
          <p:nvPr/>
        </p:nvSpPr>
        <p:spPr>
          <a:xfrm>
            <a:off x="6804505" y="4460974"/>
            <a:ext cx="1263384" cy="2123658"/>
          </a:xfrm>
          <a:prstGeom prst="rect">
            <a:avLst/>
          </a:prstGeom>
          <a:solidFill>
            <a:schemeClr val="tx1"/>
          </a:solidFill>
        </p:spPr>
        <p:txBody>
          <a:bodyPr wrap="square" rtlCol="1">
            <a:spAutoFit/>
          </a:bodyPr>
          <a:lstStyle/>
          <a:p>
            <a:r>
              <a:rPr lang="he-IL" sz="1600" b="1" dirty="0">
                <a:solidFill>
                  <a:prstClr val="white"/>
                </a:solidFill>
                <a:latin typeface="Trebuchet MS"/>
                <a:cs typeface="Gisha" panose="020B0502040204020203" pitchFamily="34" charset="-79"/>
              </a:rPr>
              <a:t>הפלט:</a:t>
            </a:r>
          </a:p>
          <a:p>
            <a:pPr algn="l" rtl="0"/>
            <a:r>
              <a:rPr lang="en-US" sz="1600" dirty="0" err="1">
                <a:solidFill>
                  <a:prstClr val="white"/>
                </a:solidFill>
                <a:latin typeface="Trebuchet MS"/>
              </a:rPr>
              <a:t>num</a:t>
            </a:r>
            <a:r>
              <a:rPr lang="en-US" sz="1600" dirty="0">
                <a:solidFill>
                  <a:prstClr val="white"/>
                </a:solidFill>
                <a:latin typeface="Trebuchet MS"/>
              </a:rPr>
              <a:t> is: 12</a:t>
            </a:r>
          </a:p>
          <a:p>
            <a:pPr algn="l"/>
            <a:r>
              <a:rPr lang="en-US" sz="1600" dirty="0" err="1">
                <a:solidFill>
                  <a:prstClr val="white"/>
                </a:solidFill>
                <a:latin typeface="Trebuchet MS"/>
              </a:rPr>
              <a:t>num</a:t>
            </a:r>
            <a:r>
              <a:rPr lang="en-US" sz="1600" dirty="0">
                <a:solidFill>
                  <a:prstClr val="white"/>
                </a:solidFill>
                <a:latin typeface="Trebuchet MS"/>
              </a:rPr>
              <a:t> is: 34</a:t>
            </a:r>
          </a:p>
          <a:p>
            <a:pPr algn="l"/>
            <a:r>
              <a:rPr lang="en-US" sz="1600" dirty="0" err="1">
                <a:solidFill>
                  <a:prstClr val="white"/>
                </a:solidFill>
                <a:latin typeface="Trebuchet MS"/>
              </a:rPr>
              <a:t>num</a:t>
            </a:r>
            <a:r>
              <a:rPr lang="en-US" sz="1600" dirty="0">
                <a:solidFill>
                  <a:prstClr val="white"/>
                </a:solidFill>
                <a:latin typeface="Trebuchet MS"/>
              </a:rPr>
              <a:t> is: 56</a:t>
            </a:r>
          </a:p>
          <a:p>
            <a:pPr algn="l"/>
            <a:r>
              <a:rPr lang="en-US" sz="1600" dirty="0" err="1">
                <a:solidFill>
                  <a:prstClr val="white"/>
                </a:solidFill>
                <a:latin typeface="Trebuchet MS"/>
              </a:rPr>
              <a:t>num</a:t>
            </a:r>
            <a:r>
              <a:rPr lang="en-US" sz="1600" dirty="0">
                <a:solidFill>
                  <a:prstClr val="white"/>
                </a:solidFill>
                <a:latin typeface="Trebuchet MS"/>
              </a:rPr>
              <a:t> is: 88</a:t>
            </a:r>
          </a:p>
          <a:p>
            <a:pPr algn="l"/>
            <a:r>
              <a:rPr lang="en-US" sz="1600" dirty="0" err="1">
                <a:solidFill>
                  <a:prstClr val="white"/>
                </a:solidFill>
                <a:latin typeface="Trebuchet MS"/>
              </a:rPr>
              <a:t>num</a:t>
            </a:r>
            <a:r>
              <a:rPr lang="en-US" sz="1600" dirty="0">
                <a:solidFill>
                  <a:prstClr val="white"/>
                </a:solidFill>
                <a:latin typeface="Trebuchet MS"/>
              </a:rPr>
              <a:t> is: 33</a:t>
            </a:r>
          </a:p>
          <a:p>
            <a:pPr algn="l"/>
            <a:r>
              <a:rPr lang="en-US" sz="1600" dirty="0" err="1">
                <a:solidFill>
                  <a:prstClr val="white"/>
                </a:solidFill>
                <a:latin typeface="Trebuchet MS"/>
              </a:rPr>
              <a:t>num</a:t>
            </a:r>
            <a:r>
              <a:rPr lang="en-US" sz="1600" dirty="0">
                <a:solidFill>
                  <a:prstClr val="white"/>
                </a:solidFill>
                <a:latin typeface="Trebuchet MS"/>
              </a:rPr>
              <a:t> is: 11</a:t>
            </a:r>
          </a:p>
          <a:p>
            <a:pPr algn="l"/>
            <a:endParaRPr lang="he-IL" sz="1600" dirty="0">
              <a:solidFill>
                <a:prstClr val="white"/>
              </a:solidFill>
              <a:latin typeface="Trebuchet MS"/>
              <a:cs typeface="Gisha" panose="020B0502040204020203" pitchFamily="34" charset="-79"/>
            </a:endParaRPr>
          </a:p>
        </p:txBody>
      </p:sp>
      <p:sp>
        <p:nvSpPr>
          <p:cNvPr id="7" name="Rectangle 6"/>
          <p:cNvSpPr/>
          <p:nvPr/>
        </p:nvSpPr>
        <p:spPr>
          <a:xfrm>
            <a:off x="1755500" y="2946264"/>
            <a:ext cx="6556292" cy="3638368"/>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{12, 34, 56, 88, 33, 11};</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listString</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list.ConvertAll</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(f4);</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pP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f4(</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is: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x.ToString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Rounded Rectangular Callout 7">
            <a:extLst>
              <a:ext uri="{FF2B5EF4-FFF2-40B4-BE49-F238E27FC236}">
                <a16:creationId xmlns:a16="http://schemas.microsoft.com/office/drawing/2014/main" id="{0D2F33F9-A220-4218-AA1F-40FE88744A09}"/>
              </a:ext>
            </a:extLst>
          </p:cNvPr>
          <p:cNvSpPr/>
          <p:nvPr/>
        </p:nvSpPr>
        <p:spPr>
          <a:xfrm>
            <a:off x="8184232" y="3904480"/>
            <a:ext cx="2376264" cy="1224136"/>
          </a:xfrm>
          <a:prstGeom prst="wedgeRoundRectCallout">
            <a:avLst>
              <a:gd name="adj1" fmla="val -65241"/>
              <a:gd name="adj2" fmla="val -152600"/>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שימוש ב</a:t>
            </a:r>
            <a:r>
              <a:rPr lang="en-US" sz="1400" dirty="0">
                <a:ln w="0"/>
                <a:solidFill>
                  <a:prstClr val="black"/>
                </a:solidFill>
                <a:effectLst>
                  <a:outerShdw blurRad="38100" dist="19050" dir="2700000" algn="tl" rotWithShape="0">
                    <a:prstClr val="black">
                      <a:alpha val="40000"/>
                    </a:prstClr>
                  </a:outerShdw>
                </a:effectLst>
                <a:latin typeface="Trebuchet MS"/>
              </a:rPr>
              <a:t>delegate</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הקיים </a:t>
            </a:r>
            <a:r>
              <a:rPr lang="en-US" sz="1400" dirty="0">
                <a:ln w="0"/>
                <a:solidFill>
                  <a:prstClr val="black"/>
                </a:solidFill>
                <a:effectLst>
                  <a:outerShdw blurRad="38100" dist="19050" dir="2700000" algn="tl" rotWithShape="0">
                    <a:prstClr val="black">
                      <a:alpha val="40000"/>
                    </a:prstClr>
                  </a:outerShdw>
                </a:effectLst>
                <a:latin typeface="Trebuchet MS"/>
              </a:rPr>
              <a:t>Converter</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בתוך המתודה </a:t>
            </a:r>
            <a:r>
              <a:rPr lang="en-US" sz="1400" dirty="0" err="1">
                <a:ln w="0"/>
                <a:solidFill>
                  <a:prstClr val="black"/>
                </a:solidFill>
                <a:effectLst>
                  <a:outerShdw blurRad="38100" dist="19050" dir="2700000" algn="tl" rotWithShape="0">
                    <a:prstClr val="black">
                      <a:alpha val="40000"/>
                    </a:prstClr>
                  </a:outerShdw>
                </a:effectLst>
                <a:latin typeface="Trebuchet MS"/>
              </a:rPr>
              <a:t>ConverteAll</a:t>
            </a:r>
            <a:r>
              <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של מחלקת </a:t>
            </a:r>
            <a:r>
              <a:rPr lang="en-US" sz="1400" dirty="0">
                <a:ln w="0"/>
                <a:solidFill>
                  <a:prstClr val="black"/>
                </a:solidFill>
                <a:effectLst>
                  <a:outerShdw blurRad="38100" dist="19050" dir="2700000" algn="tl" rotWithShape="0">
                    <a:prstClr val="black">
                      <a:alpha val="40000"/>
                    </a:prstClr>
                  </a:outerShdw>
                </a:effectLst>
                <a:latin typeface="Trebuchet MS"/>
              </a:rPr>
              <a:t>List</a:t>
            </a:r>
            <a:endParaRPr lang="he-IL" sz="1400"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endParaRPr>
          </a:p>
        </p:txBody>
      </p:sp>
    </p:spTree>
    <p:extLst>
      <p:ext uri="{BB962C8B-B14F-4D97-AF65-F5344CB8AC3E}">
        <p14:creationId xmlns:p14="http://schemas.microsoft.com/office/powerpoint/2010/main" val="210814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351943"/>
            <a:ext cx="7239000" cy="610332"/>
          </a:xfrm>
        </p:spPr>
        <p:txBody>
          <a:bodyPr>
            <a:normAutofit fontScale="90000"/>
          </a:bodyPr>
          <a:lstStyle/>
          <a:p>
            <a:pPr algn="ctr"/>
            <a:r>
              <a:rPr lang="en-US" dirty="0"/>
              <a:t>Delegates</a:t>
            </a:r>
            <a:r>
              <a:rPr lang="he-IL" dirty="0"/>
              <a:t> נוספים שקיימים בשפה</a:t>
            </a:r>
          </a:p>
        </p:txBody>
      </p:sp>
      <p:sp>
        <p:nvSpPr>
          <p:cNvPr id="3" name="מציין מיקום תוכן 2"/>
          <p:cNvSpPr>
            <a:spLocks noGrp="1"/>
          </p:cNvSpPr>
          <p:nvPr>
            <p:ph idx="1"/>
          </p:nvPr>
        </p:nvSpPr>
        <p:spPr>
          <a:xfrm>
            <a:off x="1775520" y="2871736"/>
            <a:ext cx="8340716" cy="2501480"/>
          </a:xfrm>
        </p:spPr>
        <p:style>
          <a:lnRef idx="2">
            <a:schemeClr val="accent5"/>
          </a:lnRef>
          <a:fillRef idx="1">
            <a:schemeClr val="lt1"/>
          </a:fillRef>
          <a:effectRef idx="0">
            <a:schemeClr val="accent5"/>
          </a:effectRef>
          <a:fontRef idx="minor">
            <a:schemeClr val="dk1"/>
          </a:fontRef>
        </p:style>
        <p:txBody>
          <a:bodyPr>
            <a:normAutofit/>
          </a:bodyPr>
          <a:lstStyle/>
          <a:p>
            <a:pPr marL="0" indent="0" algn="l" rtl="0">
              <a:buNone/>
            </a:pPr>
            <a:r>
              <a:rPr lang="en-US" sz="1600" dirty="0"/>
              <a:t>public delegate </a:t>
            </a:r>
            <a:r>
              <a:rPr lang="en-US" sz="1600" dirty="0">
                <a:solidFill>
                  <a:srgbClr val="FF0000"/>
                </a:solidFill>
              </a:rPr>
              <a:t>void</a:t>
            </a:r>
            <a:r>
              <a:rPr lang="en-US" sz="1600" dirty="0"/>
              <a:t> </a:t>
            </a:r>
            <a:r>
              <a:rPr lang="en-US" sz="1600" b="1" dirty="0"/>
              <a:t>Action</a:t>
            </a:r>
            <a:r>
              <a:rPr lang="en-US" sz="1600" dirty="0"/>
              <a:t>();   </a:t>
            </a:r>
          </a:p>
          <a:p>
            <a:pPr marL="0" indent="0" algn="l" rtl="0">
              <a:buNone/>
            </a:pPr>
            <a:r>
              <a:rPr lang="en-US" sz="1600" dirty="0"/>
              <a:t>public delegate </a:t>
            </a:r>
            <a:r>
              <a:rPr lang="en-US" sz="1600" dirty="0">
                <a:solidFill>
                  <a:srgbClr val="FF0000"/>
                </a:solidFill>
              </a:rPr>
              <a:t>void</a:t>
            </a:r>
            <a:r>
              <a:rPr lang="en-US" sz="1600" dirty="0"/>
              <a:t> </a:t>
            </a:r>
            <a:r>
              <a:rPr lang="en-US" sz="1600" b="1" dirty="0"/>
              <a:t>Action</a:t>
            </a:r>
            <a:r>
              <a:rPr lang="en-US" sz="1600" dirty="0"/>
              <a:t>&lt;in T&gt;(T obj);   </a:t>
            </a:r>
          </a:p>
          <a:p>
            <a:pPr marL="0" indent="0" algn="l" rtl="0">
              <a:buNone/>
            </a:pPr>
            <a:r>
              <a:rPr lang="en-US" sz="1600" dirty="0"/>
              <a:t>public delegate </a:t>
            </a:r>
            <a:r>
              <a:rPr lang="en-US" sz="1600" dirty="0">
                <a:solidFill>
                  <a:srgbClr val="FF0000"/>
                </a:solidFill>
              </a:rPr>
              <a:t>void</a:t>
            </a:r>
            <a:r>
              <a:rPr lang="en-US" sz="1600" dirty="0"/>
              <a:t> </a:t>
            </a:r>
            <a:r>
              <a:rPr lang="en-US" sz="1600" b="1" dirty="0"/>
              <a:t>Action</a:t>
            </a:r>
            <a:r>
              <a:rPr lang="en-US" sz="1600" dirty="0"/>
              <a:t>&lt;in T1, in T2&gt;(T1 arg1, T2 arg2); </a:t>
            </a:r>
          </a:p>
          <a:p>
            <a:pPr marL="0" indent="0" algn="l" rtl="0">
              <a:buNone/>
            </a:pPr>
            <a:r>
              <a:rPr lang="en-US" sz="1600" dirty="0"/>
              <a:t>….</a:t>
            </a:r>
            <a:r>
              <a:rPr lang="he-IL" sz="1600" dirty="0"/>
              <a:t>(וכן הלאה עד  ל16 פרמטרים) </a:t>
            </a:r>
            <a:endParaRPr lang="en-US" sz="1600" dirty="0"/>
          </a:p>
          <a:p>
            <a:pPr marL="0" indent="0" algn="l" rtl="0">
              <a:buNone/>
            </a:pPr>
            <a:r>
              <a:rPr lang="de-DE" sz="1600" dirty="0" err="1"/>
              <a:t>public</a:t>
            </a:r>
            <a:r>
              <a:rPr lang="de-DE" sz="1600" dirty="0"/>
              <a:t> </a:t>
            </a:r>
            <a:r>
              <a:rPr lang="de-DE" sz="1600" dirty="0" err="1"/>
              <a:t>delegate</a:t>
            </a:r>
            <a:r>
              <a:rPr lang="de-DE" sz="1600" dirty="0"/>
              <a:t> </a:t>
            </a:r>
            <a:r>
              <a:rPr lang="de-DE" sz="1600" dirty="0" err="1">
                <a:solidFill>
                  <a:srgbClr val="FF0000"/>
                </a:solidFill>
              </a:rPr>
              <a:t>void</a:t>
            </a:r>
            <a:r>
              <a:rPr lang="de-DE" sz="1600" dirty="0"/>
              <a:t> </a:t>
            </a:r>
            <a:r>
              <a:rPr lang="de-DE" sz="1600" b="1" dirty="0"/>
              <a:t>Action</a:t>
            </a:r>
            <a:r>
              <a:rPr lang="de-DE" sz="1600" dirty="0"/>
              <a:t>&lt;in T1, in T2, in T3, in T4, in T5, in T6, in T7, in T8, in T9, in T10, in T11, in T12, in T13, in T14, in T15, in T16&gt; (T1 arg1, T2 arg2, T3 arg3, T4 arg4, T5 arg5, T6 arg6, T7 arg7, T8 arg8, T9 arg9, T10 arg10, T11 arg11, T12 arg12, T13 arg13, T14 arg14, T15 arg15, T16 arg16); </a:t>
            </a:r>
          </a:p>
          <a:p>
            <a:pPr marL="0" indent="0" algn="l" rtl="0">
              <a:buNone/>
            </a:pPr>
            <a:endParaRPr lang="en-US" sz="1600" dirty="0">
              <a:solidFill>
                <a:srgbClr val="000000"/>
              </a:solidFill>
              <a:latin typeface="Consolas" panose="020B0609020204030204" pitchFamily="49" charset="0"/>
            </a:endParaRPr>
          </a:p>
          <a:p>
            <a:pPr marL="0" indent="0" algn="l" rtl="0">
              <a:buNone/>
            </a:pPr>
            <a:endParaRPr lang="en-US" sz="16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333</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3C6D1182-0683-4CC2-943D-3CF9319680F0}"/>
              </a:ext>
            </a:extLst>
          </p:cNvPr>
          <p:cNvSpPr/>
          <p:nvPr/>
        </p:nvSpPr>
        <p:spPr>
          <a:xfrm>
            <a:off x="1775520" y="1225233"/>
            <a:ext cx="5760640" cy="897047"/>
          </a:xfrm>
          <a:prstGeom prst="wedgeRoundRectCallout">
            <a:avLst>
              <a:gd name="adj1" fmla="val -5576"/>
              <a:gd name="adj2" fmla="val 1193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b="1" dirty="0">
                <a:solidFill>
                  <a:prstClr val="black"/>
                </a:solidFill>
                <a:latin typeface="Arial" panose="020B0604020202020204" pitchFamily="34" charset="0"/>
              </a:rPr>
              <a:t>Action</a:t>
            </a:r>
            <a:r>
              <a:rPr lang="he-IL" sz="1600" dirty="0">
                <a:solidFill>
                  <a:prstClr val="black"/>
                </a:solidFill>
                <a:latin typeface="Arial" panose="020B0604020202020204" pitchFamily="34" charset="0"/>
                <a:cs typeface="Gisha" panose="020B0502040204020203" pitchFamily="34" charset="-79"/>
              </a:rPr>
              <a:t>  - הגדרות של מצביעים למתודות גנריות שמקבלות </a:t>
            </a:r>
            <a:r>
              <a:rPr lang="en-US" sz="1600" dirty="0">
                <a:solidFill>
                  <a:prstClr val="black"/>
                </a:solidFill>
                <a:latin typeface="Arial" panose="020B0604020202020204" pitchFamily="34" charset="0"/>
              </a:rPr>
              <a:t>0,1,2,..,16</a:t>
            </a:r>
            <a:r>
              <a:rPr lang="he-IL" sz="1600" dirty="0">
                <a:solidFill>
                  <a:prstClr val="black"/>
                </a:solidFill>
                <a:latin typeface="Arial" panose="020B0604020202020204" pitchFamily="34" charset="0"/>
                <a:cs typeface="Gisha" panose="020B0502040204020203" pitchFamily="34" charset="-79"/>
              </a:rPr>
              <a:t> פרמטרים מטיפוסים גנריים שונים, </a:t>
            </a:r>
            <a:r>
              <a:rPr lang="he-IL" sz="1600" b="1" dirty="0">
                <a:solidFill>
                  <a:prstClr val="black"/>
                </a:solidFill>
                <a:latin typeface="Arial" panose="020B0604020202020204" pitchFamily="34" charset="0"/>
                <a:cs typeface="Gisha" panose="020B0502040204020203" pitchFamily="34" charset="-79"/>
              </a:rPr>
              <a:t>ומחזירות </a:t>
            </a:r>
            <a:r>
              <a:rPr lang="en-US" sz="1600" b="1" dirty="0">
                <a:solidFill>
                  <a:prstClr val="black"/>
                </a:solidFill>
                <a:latin typeface="Arial" panose="020B0604020202020204" pitchFamily="34" charset="0"/>
              </a:rPr>
              <a:t>void</a:t>
            </a:r>
            <a:r>
              <a:rPr lang="he-IL" sz="1600" b="1" dirty="0">
                <a:solidFill>
                  <a:prstClr val="black"/>
                </a:solidFill>
                <a:latin typeface="Arial" panose="020B0604020202020204" pitchFamily="34" charset="0"/>
                <a:cs typeface="Gisha" panose="020B0502040204020203" pitchFamily="34" charset="-79"/>
              </a:rPr>
              <a:t>.</a:t>
            </a:r>
            <a:endParaRPr lang="en-US" sz="1600" b="1" dirty="0">
              <a:solidFill>
                <a:prstClr val="black"/>
              </a:solidFill>
              <a:latin typeface="Arial" panose="020B0604020202020204" pitchFamily="34" charset="0"/>
            </a:endParaRPr>
          </a:p>
        </p:txBody>
      </p:sp>
    </p:spTree>
    <p:extLst>
      <p:ext uri="{BB962C8B-B14F-4D97-AF65-F5344CB8AC3E}">
        <p14:creationId xmlns:p14="http://schemas.microsoft.com/office/powerpoint/2010/main" val="6533880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52945"/>
            <a:ext cx="7239000" cy="610332"/>
          </a:xfrm>
        </p:spPr>
        <p:txBody>
          <a:bodyPr>
            <a:normAutofit fontScale="90000"/>
          </a:bodyPr>
          <a:lstStyle/>
          <a:p>
            <a:pPr algn="ctr"/>
            <a:r>
              <a:rPr lang="en-US" dirty="0"/>
              <a:t>Delegates</a:t>
            </a:r>
            <a:r>
              <a:rPr lang="he-IL" dirty="0"/>
              <a:t> נוספים שקיימים בשפה</a:t>
            </a:r>
          </a:p>
        </p:txBody>
      </p:sp>
      <p:sp>
        <p:nvSpPr>
          <p:cNvPr id="3" name="מציין מיקום תוכן 2"/>
          <p:cNvSpPr>
            <a:spLocks noGrp="1"/>
          </p:cNvSpPr>
          <p:nvPr>
            <p:ph idx="1"/>
          </p:nvPr>
        </p:nvSpPr>
        <p:spPr>
          <a:xfrm>
            <a:off x="1775520" y="2871736"/>
            <a:ext cx="8340716" cy="1421360"/>
          </a:xfrm>
        </p:spPr>
        <p:style>
          <a:lnRef idx="2">
            <a:schemeClr val="accent5"/>
          </a:lnRef>
          <a:fillRef idx="1">
            <a:schemeClr val="lt1"/>
          </a:fillRef>
          <a:effectRef idx="0">
            <a:schemeClr val="accent5"/>
          </a:effectRef>
          <a:fontRef idx="minor">
            <a:schemeClr val="dk1"/>
          </a:fontRef>
        </p:style>
        <p:txBody>
          <a:bodyPr>
            <a:normAutofit/>
          </a:bodyPr>
          <a:lstStyle/>
          <a:p>
            <a:pPr marL="0" indent="0" algn="l" rtl="0">
              <a:buNone/>
            </a:pPr>
            <a:r>
              <a:rPr lang="en-US" sz="1600" dirty="0"/>
              <a:t>public delegate </a:t>
            </a:r>
            <a:r>
              <a:rPr lang="en-US" sz="1600" dirty="0" err="1">
                <a:solidFill>
                  <a:srgbClr val="FF0000"/>
                </a:solidFill>
              </a:rPr>
              <a:t>TResult</a:t>
            </a:r>
            <a:r>
              <a:rPr lang="en-US" sz="1600" dirty="0"/>
              <a:t> </a:t>
            </a:r>
            <a:r>
              <a:rPr lang="en-US" sz="1600" b="1" dirty="0" err="1"/>
              <a:t>Func</a:t>
            </a:r>
            <a:r>
              <a:rPr lang="en-US" sz="1600" dirty="0"/>
              <a:t>&lt;</a:t>
            </a:r>
            <a:r>
              <a:rPr lang="en-US" sz="1600" dirty="0">
                <a:solidFill>
                  <a:srgbClr val="00B0F0"/>
                </a:solidFill>
              </a:rPr>
              <a:t>out</a:t>
            </a:r>
            <a:r>
              <a:rPr lang="en-US" sz="1600" dirty="0"/>
              <a:t> </a:t>
            </a:r>
            <a:r>
              <a:rPr lang="en-US" sz="1600" dirty="0" err="1">
                <a:solidFill>
                  <a:srgbClr val="FF0000"/>
                </a:solidFill>
              </a:rPr>
              <a:t>TResult</a:t>
            </a:r>
            <a:r>
              <a:rPr lang="en-US" sz="1600" dirty="0"/>
              <a:t>&gt;();   </a:t>
            </a:r>
          </a:p>
          <a:p>
            <a:pPr marL="0" indent="0" algn="l" rtl="0">
              <a:buNone/>
            </a:pPr>
            <a:r>
              <a:rPr lang="en-US" sz="1600" dirty="0"/>
              <a:t>public delegate </a:t>
            </a:r>
            <a:r>
              <a:rPr lang="en-US" sz="1600" dirty="0" err="1">
                <a:solidFill>
                  <a:srgbClr val="FF0000"/>
                </a:solidFill>
              </a:rPr>
              <a:t>TResult</a:t>
            </a:r>
            <a:r>
              <a:rPr lang="en-US" sz="1600" dirty="0"/>
              <a:t> </a:t>
            </a:r>
            <a:r>
              <a:rPr lang="en-US" sz="1600" b="1" dirty="0" err="1"/>
              <a:t>Func</a:t>
            </a:r>
            <a:r>
              <a:rPr lang="en-US" sz="1600" dirty="0"/>
              <a:t>&lt;in T, </a:t>
            </a:r>
            <a:r>
              <a:rPr lang="en-US" sz="1600" dirty="0">
                <a:solidFill>
                  <a:srgbClr val="0070C0"/>
                </a:solidFill>
              </a:rPr>
              <a:t>out</a:t>
            </a:r>
            <a:r>
              <a:rPr lang="en-US" sz="1600" dirty="0"/>
              <a:t> </a:t>
            </a:r>
            <a:r>
              <a:rPr lang="en-US" sz="1600" dirty="0" err="1">
                <a:solidFill>
                  <a:srgbClr val="FF0000"/>
                </a:solidFill>
              </a:rPr>
              <a:t>TResult</a:t>
            </a:r>
            <a:r>
              <a:rPr lang="en-US" sz="1600" dirty="0"/>
              <a:t>&gt;(T </a:t>
            </a:r>
            <a:r>
              <a:rPr lang="en-US" sz="1600" dirty="0" err="1"/>
              <a:t>arg</a:t>
            </a:r>
            <a:r>
              <a:rPr lang="en-US" sz="1600" dirty="0"/>
              <a:t>); </a:t>
            </a:r>
          </a:p>
          <a:p>
            <a:pPr marL="0" indent="0" algn="l" rtl="0">
              <a:buNone/>
            </a:pPr>
            <a:r>
              <a:rPr lang="en-US" sz="1600" dirty="0"/>
              <a:t>public delegate </a:t>
            </a:r>
            <a:r>
              <a:rPr lang="en-US" sz="1600" dirty="0" err="1">
                <a:solidFill>
                  <a:srgbClr val="FF0000"/>
                </a:solidFill>
              </a:rPr>
              <a:t>TResult</a:t>
            </a:r>
            <a:r>
              <a:rPr lang="en-US" sz="1600" dirty="0"/>
              <a:t> </a:t>
            </a:r>
            <a:r>
              <a:rPr lang="en-US" sz="1600" b="1" dirty="0" err="1"/>
              <a:t>Func</a:t>
            </a:r>
            <a:r>
              <a:rPr lang="en-US" sz="1600" dirty="0"/>
              <a:t>&lt;</a:t>
            </a:r>
            <a:r>
              <a:rPr lang="en-US" sz="1600" dirty="0">
                <a:solidFill>
                  <a:srgbClr val="00B050"/>
                </a:solidFill>
              </a:rPr>
              <a:t>in</a:t>
            </a:r>
            <a:r>
              <a:rPr lang="en-US" sz="1600" dirty="0"/>
              <a:t> T1, </a:t>
            </a:r>
            <a:r>
              <a:rPr lang="en-US" sz="1600" dirty="0">
                <a:solidFill>
                  <a:srgbClr val="00B050"/>
                </a:solidFill>
              </a:rPr>
              <a:t>in</a:t>
            </a:r>
            <a:r>
              <a:rPr lang="en-US" sz="1600" dirty="0"/>
              <a:t> T2, </a:t>
            </a:r>
            <a:r>
              <a:rPr lang="en-US" sz="1600" dirty="0">
                <a:solidFill>
                  <a:srgbClr val="0070C0"/>
                </a:solidFill>
              </a:rPr>
              <a:t>out</a:t>
            </a:r>
            <a:r>
              <a:rPr lang="en-US" sz="1600" dirty="0"/>
              <a:t> </a:t>
            </a:r>
            <a:r>
              <a:rPr lang="en-US" sz="1600" dirty="0" err="1">
                <a:solidFill>
                  <a:srgbClr val="FF0000"/>
                </a:solidFill>
              </a:rPr>
              <a:t>TResult</a:t>
            </a:r>
            <a:r>
              <a:rPr lang="en-US" sz="1600" dirty="0"/>
              <a:t>&gt;(T1 </a:t>
            </a:r>
            <a:r>
              <a:rPr lang="en-US" sz="1600" dirty="0" err="1"/>
              <a:t>arg</a:t>
            </a:r>
            <a:r>
              <a:rPr lang="en-US" sz="1600" dirty="0"/>
              <a:t>, T2 </a:t>
            </a:r>
            <a:r>
              <a:rPr lang="en-US" sz="1600" dirty="0" err="1"/>
              <a:t>arg</a:t>
            </a:r>
            <a:r>
              <a:rPr lang="en-US" sz="1600" dirty="0"/>
              <a:t>); </a:t>
            </a:r>
          </a:p>
          <a:p>
            <a:pPr marL="0" indent="0" algn="l" rtl="0">
              <a:buNone/>
            </a:pPr>
            <a:r>
              <a:rPr lang="en-US" sz="1600" dirty="0"/>
              <a:t>….</a:t>
            </a:r>
            <a:r>
              <a:rPr lang="he-IL" sz="1600" dirty="0"/>
              <a:t>(וכן הלאה עד  ל16 פרמטרים) </a:t>
            </a:r>
            <a:endParaRPr lang="en-US" sz="16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334</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3C6D1182-0683-4CC2-943D-3CF9319680F0}"/>
              </a:ext>
            </a:extLst>
          </p:cNvPr>
          <p:cNvSpPr/>
          <p:nvPr/>
        </p:nvSpPr>
        <p:spPr>
          <a:xfrm>
            <a:off x="1775520" y="1225233"/>
            <a:ext cx="5760640" cy="897047"/>
          </a:xfrm>
          <a:prstGeom prst="wedgeRoundRectCallout">
            <a:avLst>
              <a:gd name="adj1" fmla="val -5576"/>
              <a:gd name="adj2" fmla="val 1193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b="1" dirty="0" err="1">
                <a:solidFill>
                  <a:prstClr val="black"/>
                </a:solidFill>
                <a:latin typeface="Arial" panose="020B0604020202020204" pitchFamily="34" charset="0"/>
              </a:rPr>
              <a:t>Func</a:t>
            </a:r>
            <a:r>
              <a:rPr lang="he-IL" sz="1600" dirty="0">
                <a:solidFill>
                  <a:prstClr val="black"/>
                </a:solidFill>
                <a:latin typeface="Arial" panose="020B0604020202020204" pitchFamily="34" charset="0"/>
                <a:cs typeface="Gisha" panose="020B0502040204020203" pitchFamily="34" charset="-79"/>
              </a:rPr>
              <a:t>  - הגדרות של מצביעים למתודות גנריות שמקבלות </a:t>
            </a:r>
            <a:r>
              <a:rPr lang="en-US" sz="1600" dirty="0">
                <a:solidFill>
                  <a:prstClr val="black"/>
                </a:solidFill>
                <a:latin typeface="Arial" panose="020B0604020202020204" pitchFamily="34" charset="0"/>
              </a:rPr>
              <a:t>0,1,2,..,16</a:t>
            </a:r>
            <a:r>
              <a:rPr lang="he-IL" sz="1600" dirty="0">
                <a:solidFill>
                  <a:prstClr val="black"/>
                </a:solidFill>
                <a:latin typeface="Arial" panose="020B0604020202020204" pitchFamily="34" charset="0"/>
                <a:cs typeface="Gisha" panose="020B0502040204020203" pitchFamily="34" charset="-79"/>
              </a:rPr>
              <a:t> פרמטרים מטיפוסים גנריים שונים, </a:t>
            </a:r>
            <a:r>
              <a:rPr lang="he-IL" sz="1600" b="1" dirty="0">
                <a:solidFill>
                  <a:prstClr val="black"/>
                </a:solidFill>
                <a:latin typeface="Arial" panose="020B0604020202020204" pitchFamily="34" charset="0"/>
                <a:cs typeface="Gisha" panose="020B0502040204020203" pitchFamily="34" charset="-79"/>
              </a:rPr>
              <a:t>ומחזירות </a:t>
            </a:r>
            <a:r>
              <a:rPr lang="en-US" sz="1600" b="1" dirty="0" err="1">
                <a:solidFill>
                  <a:prstClr val="black"/>
                </a:solidFill>
                <a:latin typeface="Arial" panose="020B0604020202020204" pitchFamily="34" charset="0"/>
              </a:rPr>
              <a:t>TResult</a:t>
            </a:r>
            <a:r>
              <a:rPr lang="he-IL" sz="1600" b="1" dirty="0">
                <a:solidFill>
                  <a:prstClr val="black"/>
                </a:solidFill>
                <a:latin typeface="Arial" panose="020B0604020202020204" pitchFamily="34" charset="0"/>
                <a:cs typeface="Gisha" panose="020B0502040204020203" pitchFamily="34" charset="-79"/>
              </a:rPr>
              <a:t>.</a:t>
            </a:r>
            <a:endParaRPr lang="en-US" sz="1600" b="1" dirty="0">
              <a:solidFill>
                <a:prstClr val="black"/>
              </a:solidFill>
              <a:latin typeface="Arial" panose="020B0604020202020204" pitchFamily="34" charset="0"/>
            </a:endParaRPr>
          </a:p>
        </p:txBody>
      </p:sp>
      <p:sp>
        <p:nvSpPr>
          <p:cNvPr id="6" name="Rounded Rectangular Callout 5">
            <a:extLst>
              <a:ext uri="{FF2B5EF4-FFF2-40B4-BE49-F238E27FC236}">
                <a16:creationId xmlns:a16="http://schemas.microsoft.com/office/drawing/2014/main" id="{3E907320-402B-4847-8F2F-77FBBB33BB2F}"/>
              </a:ext>
            </a:extLst>
          </p:cNvPr>
          <p:cNvSpPr/>
          <p:nvPr/>
        </p:nvSpPr>
        <p:spPr>
          <a:xfrm>
            <a:off x="7705960" y="4509121"/>
            <a:ext cx="2952328" cy="1418423"/>
          </a:xfrm>
          <a:prstGeom prst="wedgeRoundRectCallout">
            <a:avLst>
              <a:gd name="adj1" fmla="val -67982"/>
              <a:gd name="adj2" fmla="val -52798"/>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שימו לב שב </a:t>
            </a:r>
            <a:r>
              <a:rPr lang="en-US" dirty="0">
                <a:ln w="0"/>
                <a:solidFill>
                  <a:prstClr val="black"/>
                </a:solidFill>
                <a:effectLst>
                  <a:outerShdw blurRad="38100" dist="19050" dir="2700000" algn="tl" rotWithShape="0">
                    <a:prstClr val="black">
                      <a:alpha val="40000"/>
                    </a:prstClr>
                  </a:outerShdw>
                </a:effectLst>
                <a:latin typeface="Trebuchet MS"/>
              </a:rPr>
              <a:t>Func</a:t>
            </a:r>
            <a:r>
              <a:rPr lang="he-IL"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הערך האחרון (הימני) שמציינים ב </a:t>
            </a:r>
            <a:r>
              <a:rPr lang="en-US" dirty="0">
                <a:ln w="0"/>
                <a:solidFill>
                  <a:prstClr val="black"/>
                </a:solidFill>
                <a:effectLst>
                  <a:outerShdw blurRad="38100" dist="19050" dir="2700000" algn="tl" rotWithShape="0">
                    <a:prstClr val="black">
                      <a:alpha val="40000"/>
                    </a:prstClr>
                  </a:outerShdw>
                </a:effectLst>
                <a:latin typeface="Trebuchet MS"/>
              </a:rPr>
              <a:t>&lt;&gt;</a:t>
            </a:r>
            <a:r>
              <a:rPr lang="he-IL" dirty="0">
                <a:ln w="0"/>
                <a:solidFill>
                  <a:prstClr val="black"/>
                </a:solidFill>
                <a:effectLst>
                  <a:outerShdw blurRad="38100" dist="19050" dir="2700000" algn="tl" rotWithShape="0">
                    <a:prstClr val="black">
                      <a:alpha val="40000"/>
                    </a:prstClr>
                  </a:outerShdw>
                </a:effectLst>
                <a:latin typeface="Trebuchet MS"/>
                <a:cs typeface="Gisha" panose="020B0502040204020203" pitchFamily="34" charset="-79"/>
              </a:rPr>
              <a:t> הוא הטיפוס שהמתודה מחזירה</a:t>
            </a:r>
          </a:p>
        </p:txBody>
      </p:sp>
      <p:sp>
        <p:nvSpPr>
          <p:cNvPr id="8" name="Rectangle 7">
            <a:extLst>
              <a:ext uri="{FF2B5EF4-FFF2-40B4-BE49-F238E27FC236}">
                <a16:creationId xmlns:a16="http://schemas.microsoft.com/office/drawing/2014/main" id="{0430DA38-E89D-46D9-B146-C5393D5A7826}"/>
              </a:ext>
            </a:extLst>
          </p:cNvPr>
          <p:cNvSpPr/>
          <p:nvPr/>
        </p:nvSpPr>
        <p:spPr>
          <a:xfrm>
            <a:off x="1775520" y="4775307"/>
            <a:ext cx="5472608" cy="169546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l" rtl="0">
              <a:lnSpc>
                <a:spcPct val="107000"/>
              </a:lnSpc>
            </a:pP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FF0000"/>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b="1" dirty="0">
                <a:solidFill>
                  <a:srgbClr val="000000"/>
                </a:solidFill>
                <a:latin typeface="Consolas" panose="020B0609020204030204" pitchFamily="49" charset="0"/>
              </a:rPr>
              <a:t>add</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x,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y) {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x + y; }</a:t>
            </a:r>
            <a:r>
              <a:rPr lang="en-US" sz="1400" dirty="0">
                <a:solidFill>
                  <a:srgbClr val="CF6DA4"/>
                </a:solidFill>
                <a:latin typeface="Trebuchet MS"/>
              </a:rPr>
              <a:t> </a:t>
            </a:r>
            <a:endParaRPr lang="he-IL" sz="1400" dirty="0">
              <a:solidFill>
                <a:srgbClr val="CF6DA4"/>
              </a:solidFill>
              <a:latin typeface="Trebuchet MS"/>
              <a:cs typeface="Gisha" panose="020B0502040204020203" pitchFamily="34" charset="-79"/>
            </a:endParaRPr>
          </a:p>
          <a:p>
            <a:pPr algn="l" rtl="0">
              <a:lnSpc>
                <a:spcPct val="107000"/>
              </a:lnSpc>
            </a:pPr>
            <a:endPar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CF6DA4"/>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CF6DA4"/>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FF0000"/>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add;</a:t>
            </a:r>
            <a:endParaRPr lang="en-US" sz="2000" b="1" dirty="0">
              <a:solidFill>
                <a:srgbClr val="CF6DA4"/>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 1));</a:t>
            </a:r>
            <a:endParaRPr lang="en-US" sz="2000" dirty="0">
              <a:solidFill>
                <a:srgbClr val="CF6DA4"/>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CF6DA4"/>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758430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79E70F-C062-4A1D-B948-50BECAE3EED9}"/>
              </a:ext>
            </a:extLst>
          </p:cNvPr>
          <p:cNvSpPr>
            <a:spLocks noGrp="1"/>
          </p:cNvSpPr>
          <p:nvPr>
            <p:ph type="title"/>
          </p:nvPr>
        </p:nvSpPr>
        <p:spPr>
          <a:xfrm>
            <a:off x="1703512" y="116632"/>
            <a:ext cx="7920880" cy="504056"/>
          </a:xfrm>
        </p:spPr>
        <p:txBody>
          <a:bodyPr>
            <a:noAutofit/>
          </a:bodyPr>
          <a:lstStyle/>
          <a:p>
            <a:pPr algn="ctr"/>
            <a:r>
              <a:rPr lang="he-IL" sz="2800" dirty="0"/>
              <a:t>בואו נוודא שהבנתן (או שלימדתי כמו שצריך...)</a:t>
            </a:r>
          </a:p>
        </p:txBody>
      </p:sp>
      <p:sp>
        <p:nvSpPr>
          <p:cNvPr id="15" name="TextBox 14">
            <a:extLst>
              <a:ext uri="{FF2B5EF4-FFF2-40B4-BE49-F238E27FC236}">
                <a16:creationId xmlns:a16="http://schemas.microsoft.com/office/drawing/2014/main" id="{58B67502-4427-486A-96FF-400197C236BB}"/>
              </a:ext>
            </a:extLst>
          </p:cNvPr>
          <p:cNvSpPr txBox="1"/>
          <p:nvPr/>
        </p:nvSpPr>
        <p:spPr>
          <a:xfrm>
            <a:off x="6281428" y="836713"/>
            <a:ext cx="4176464" cy="5491055"/>
          </a:xfrm>
          <a:prstGeom prst="rect">
            <a:avLst/>
          </a:prstGeom>
          <a:solidFill>
            <a:schemeClr val="bg1"/>
          </a:solidFill>
        </p:spPr>
        <p:txBody>
          <a:bodyPr wrap="square">
            <a:spAutoFit/>
          </a:bodyPr>
          <a:lstStyle/>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Mistery1(</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 x);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Mistery2(</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y == </a:t>
            </a:r>
            <a:r>
              <a:rPr lang="en-US" sz="1050" b="1"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Mistery3(</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s)</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 y + s);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Mistery4(</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s)</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(s);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Mistery5(</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x == 0;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Mistery6(</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x.ToString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b="1"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Mistery7(</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x.ToString</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ch</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+y; }</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1CFCDA0-C409-4E83-B1F0-91D239C1781D}"/>
              </a:ext>
            </a:extLst>
          </p:cNvPr>
          <p:cNvSpPr txBox="1"/>
          <p:nvPr/>
        </p:nvSpPr>
        <p:spPr>
          <a:xfrm>
            <a:off x="1775520" y="836712"/>
            <a:ext cx="3888432" cy="5730158"/>
          </a:xfrm>
          <a:prstGeom prst="rect">
            <a:avLst/>
          </a:prstGeom>
          <a:noFill/>
        </p:spPr>
        <p:txBody>
          <a:bodyPr wrap="square">
            <a:spAutoFit/>
          </a:bodyPr>
          <a:lstStyle/>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Action&lt;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a1 =</a:t>
            </a:r>
            <a:endParaRPr lang="en-US" sz="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Action&lt;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a2 =</a:t>
            </a:r>
            <a:endParaRPr lang="en-US" sz="11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Predicate&lt;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p1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Predicate&lt;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p2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Converter&lt;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c1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Converter&lt;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c2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Converter&lt;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c3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Converter&lt;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c4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f1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f2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f3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f4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Bef>
                <a:spcPts val="1200"/>
              </a:spcBef>
              <a:spcAft>
                <a:spcPts val="800"/>
              </a:spcAft>
            </a:pP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 f5 =</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0" name="Flowchart: Process 19">
            <a:extLst>
              <a:ext uri="{FF2B5EF4-FFF2-40B4-BE49-F238E27FC236}">
                <a16:creationId xmlns:a16="http://schemas.microsoft.com/office/drawing/2014/main" id="{E23B6722-D559-4163-B4E2-51BDAF05899F}"/>
              </a:ext>
            </a:extLst>
          </p:cNvPr>
          <p:cNvSpPr/>
          <p:nvPr/>
        </p:nvSpPr>
        <p:spPr>
          <a:xfrm>
            <a:off x="6281428" y="836712"/>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1" name="Flowchart: Process 20">
            <a:extLst>
              <a:ext uri="{FF2B5EF4-FFF2-40B4-BE49-F238E27FC236}">
                <a16:creationId xmlns:a16="http://schemas.microsoft.com/office/drawing/2014/main" id="{B1C7FF35-A6CA-4112-AACE-6961C4AF0857}"/>
              </a:ext>
            </a:extLst>
          </p:cNvPr>
          <p:cNvSpPr/>
          <p:nvPr/>
        </p:nvSpPr>
        <p:spPr>
          <a:xfrm>
            <a:off x="6293587" y="1628800"/>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2" name="Flowchart: Process 21">
            <a:extLst>
              <a:ext uri="{FF2B5EF4-FFF2-40B4-BE49-F238E27FC236}">
                <a16:creationId xmlns:a16="http://schemas.microsoft.com/office/drawing/2014/main" id="{27CF103D-0DFB-4ED6-9ACF-483091C67FAC}"/>
              </a:ext>
            </a:extLst>
          </p:cNvPr>
          <p:cNvSpPr/>
          <p:nvPr/>
        </p:nvSpPr>
        <p:spPr>
          <a:xfrm>
            <a:off x="6296781" y="2420888"/>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5" name="Flowchart: Process 24">
            <a:extLst>
              <a:ext uri="{FF2B5EF4-FFF2-40B4-BE49-F238E27FC236}">
                <a16:creationId xmlns:a16="http://schemas.microsoft.com/office/drawing/2014/main" id="{5370F5A6-D72C-420F-8372-93065593AB52}"/>
              </a:ext>
            </a:extLst>
          </p:cNvPr>
          <p:cNvSpPr/>
          <p:nvPr/>
        </p:nvSpPr>
        <p:spPr>
          <a:xfrm>
            <a:off x="6296781" y="3284984"/>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6" name="Flowchart: Process 25">
            <a:extLst>
              <a:ext uri="{FF2B5EF4-FFF2-40B4-BE49-F238E27FC236}">
                <a16:creationId xmlns:a16="http://schemas.microsoft.com/office/drawing/2014/main" id="{A47980B6-C467-47B5-B83A-CDFAB4260E24}"/>
              </a:ext>
            </a:extLst>
          </p:cNvPr>
          <p:cNvSpPr/>
          <p:nvPr/>
        </p:nvSpPr>
        <p:spPr>
          <a:xfrm>
            <a:off x="6296781" y="4149080"/>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7" name="Flowchart: Process 26">
            <a:extLst>
              <a:ext uri="{FF2B5EF4-FFF2-40B4-BE49-F238E27FC236}">
                <a16:creationId xmlns:a16="http://schemas.microsoft.com/office/drawing/2014/main" id="{A0E55FF7-A9CC-4FD9-83D3-019D3D66DB30}"/>
              </a:ext>
            </a:extLst>
          </p:cNvPr>
          <p:cNvSpPr/>
          <p:nvPr/>
        </p:nvSpPr>
        <p:spPr>
          <a:xfrm>
            <a:off x="6296781" y="4905164"/>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8" name="Flowchart: Process 27">
            <a:extLst>
              <a:ext uri="{FF2B5EF4-FFF2-40B4-BE49-F238E27FC236}">
                <a16:creationId xmlns:a16="http://schemas.microsoft.com/office/drawing/2014/main" id="{9B6D0A4B-9BEE-45B6-AFD7-AFAB576DD221}"/>
              </a:ext>
            </a:extLst>
          </p:cNvPr>
          <p:cNvSpPr/>
          <p:nvPr/>
        </p:nvSpPr>
        <p:spPr>
          <a:xfrm>
            <a:off x="6296781" y="5692225"/>
            <a:ext cx="4176464" cy="648072"/>
          </a:xfrm>
          <a:prstGeom prst="flowChartProcess">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latin typeface="Trebuchet MS"/>
            </a:endParaRPr>
          </a:p>
        </p:txBody>
      </p:sp>
      <p:sp>
        <p:nvSpPr>
          <p:cNvPr id="29" name="Rectangle: Rounded Corners 28">
            <a:extLst>
              <a:ext uri="{FF2B5EF4-FFF2-40B4-BE49-F238E27FC236}">
                <a16:creationId xmlns:a16="http://schemas.microsoft.com/office/drawing/2014/main" id="{5E1E3B94-DBBA-4B2C-8058-48F782891D29}"/>
              </a:ext>
            </a:extLst>
          </p:cNvPr>
          <p:cNvSpPr/>
          <p:nvPr/>
        </p:nvSpPr>
        <p:spPr>
          <a:xfrm>
            <a:off x="1775520" y="800708"/>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0" name="Rectangle: Rounded Corners 29">
            <a:extLst>
              <a:ext uri="{FF2B5EF4-FFF2-40B4-BE49-F238E27FC236}">
                <a16:creationId xmlns:a16="http://schemas.microsoft.com/office/drawing/2014/main" id="{7C577B4A-1F8E-46C4-84CE-034BD3D1CFA1}"/>
              </a:ext>
            </a:extLst>
          </p:cNvPr>
          <p:cNvSpPr/>
          <p:nvPr/>
        </p:nvSpPr>
        <p:spPr>
          <a:xfrm>
            <a:off x="1775520" y="1268760"/>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1" name="Rectangle: Rounded Corners 30">
            <a:extLst>
              <a:ext uri="{FF2B5EF4-FFF2-40B4-BE49-F238E27FC236}">
                <a16:creationId xmlns:a16="http://schemas.microsoft.com/office/drawing/2014/main" id="{53EFE55F-F6D3-483A-A86B-46CCE4293043}"/>
              </a:ext>
            </a:extLst>
          </p:cNvPr>
          <p:cNvSpPr/>
          <p:nvPr/>
        </p:nvSpPr>
        <p:spPr>
          <a:xfrm>
            <a:off x="1775520" y="1700808"/>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2" name="Rectangle: Rounded Corners 31">
            <a:extLst>
              <a:ext uri="{FF2B5EF4-FFF2-40B4-BE49-F238E27FC236}">
                <a16:creationId xmlns:a16="http://schemas.microsoft.com/office/drawing/2014/main" id="{20C93F01-EE56-4739-8513-65A0DB79911D}"/>
              </a:ext>
            </a:extLst>
          </p:cNvPr>
          <p:cNvSpPr/>
          <p:nvPr/>
        </p:nvSpPr>
        <p:spPr>
          <a:xfrm>
            <a:off x="1775520" y="2204864"/>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3" name="Rectangle: Rounded Corners 32">
            <a:extLst>
              <a:ext uri="{FF2B5EF4-FFF2-40B4-BE49-F238E27FC236}">
                <a16:creationId xmlns:a16="http://schemas.microsoft.com/office/drawing/2014/main" id="{3292724D-2245-4325-870A-CB7F0D4DDBD6}"/>
              </a:ext>
            </a:extLst>
          </p:cNvPr>
          <p:cNvSpPr/>
          <p:nvPr/>
        </p:nvSpPr>
        <p:spPr>
          <a:xfrm>
            <a:off x="1775520" y="2638055"/>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4" name="Rectangle: Rounded Corners 33">
            <a:extLst>
              <a:ext uri="{FF2B5EF4-FFF2-40B4-BE49-F238E27FC236}">
                <a16:creationId xmlns:a16="http://schemas.microsoft.com/office/drawing/2014/main" id="{159109B1-4D44-405C-B386-E2C979A88577}"/>
              </a:ext>
            </a:extLst>
          </p:cNvPr>
          <p:cNvSpPr/>
          <p:nvPr/>
        </p:nvSpPr>
        <p:spPr>
          <a:xfrm>
            <a:off x="1775520" y="3106107"/>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5" name="Rectangle: Rounded Corners 34">
            <a:extLst>
              <a:ext uri="{FF2B5EF4-FFF2-40B4-BE49-F238E27FC236}">
                <a16:creationId xmlns:a16="http://schemas.microsoft.com/office/drawing/2014/main" id="{FB51EED9-D6C4-4529-844A-A29E2154C239}"/>
              </a:ext>
            </a:extLst>
          </p:cNvPr>
          <p:cNvSpPr/>
          <p:nvPr/>
        </p:nvSpPr>
        <p:spPr>
          <a:xfrm>
            <a:off x="1775520" y="3562000"/>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6" name="Rectangle: Rounded Corners 35">
            <a:extLst>
              <a:ext uri="{FF2B5EF4-FFF2-40B4-BE49-F238E27FC236}">
                <a16:creationId xmlns:a16="http://schemas.microsoft.com/office/drawing/2014/main" id="{F633F7E2-643C-4254-ABD8-F2357028DF27}"/>
              </a:ext>
            </a:extLst>
          </p:cNvPr>
          <p:cNvSpPr/>
          <p:nvPr/>
        </p:nvSpPr>
        <p:spPr>
          <a:xfrm>
            <a:off x="1775520" y="4030052"/>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7" name="Rectangle: Rounded Corners 36">
            <a:extLst>
              <a:ext uri="{FF2B5EF4-FFF2-40B4-BE49-F238E27FC236}">
                <a16:creationId xmlns:a16="http://schemas.microsoft.com/office/drawing/2014/main" id="{3C65CA2C-413F-4761-BCAC-BB83ED2A5BC9}"/>
              </a:ext>
            </a:extLst>
          </p:cNvPr>
          <p:cNvSpPr/>
          <p:nvPr/>
        </p:nvSpPr>
        <p:spPr>
          <a:xfrm>
            <a:off x="1775520" y="4468596"/>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8" name="Rectangle: Rounded Corners 37">
            <a:extLst>
              <a:ext uri="{FF2B5EF4-FFF2-40B4-BE49-F238E27FC236}">
                <a16:creationId xmlns:a16="http://schemas.microsoft.com/office/drawing/2014/main" id="{81F1A96F-20F3-4997-91D1-0229F04AB854}"/>
              </a:ext>
            </a:extLst>
          </p:cNvPr>
          <p:cNvSpPr/>
          <p:nvPr/>
        </p:nvSpPr>
        <p:spPr>
          <a:xfrm>
            <a:off x="1775520" y="4936648"/>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39" name="Rectangle: Rounded Corners 38">
            <a:extLst>
              <a:ext uri="{FF2B5EF4-FFF2-40B4-BE49-F238E27FC236}">
                <a16:creationId xmlns:a16="http://schemas.microsoft.com/office/drawing/2014/main" id="{48369E84-E3E4-4A80-B8EF-F1B3FE68B0E2}"/>
              </a:ext>
            </a:extLst>
          </p:cNvPr>
          <p:cNvSpPr/>
          <p:nvPr/>
        </p:nvSpPr>
        <p:spPr>
          <a:xfrm>
            <a:off x="1781272" y="5373216"/>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40" name="Rectangle: Rounded Corners 39">
            <a:extLst>
              <a:ext uri="{FF2B5EF4-FFF2-40B4-BE49-F238E27FC236}">
                <a16:creationId xmlns:a16="http://schemas.microsoft.com/office/drawing/2014/main" id="{0BDA96E2-7BBD-46B0-ABDE-00FE72EFEFA9}"/>
              </a:ext>
            </a:extLst>
          </p:cNvPr>
          <p:cNvSpPr/>
          <p:nvPr/>
        </p:nvSpPr>
        <p:spPr>
          <a:xfrm>
            <a:off x="1781272" y="5841268"/>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41" name="Rectangle: Rounded Corners 40">
            <a:extLst>
              <a:ext uri="{FF2B5EF4-FFF2-40B4-BE49-F238E27FC236}">
                <a16:creationId xmlns:a16="http://schemas.microsoft.com/office/drawing/2014/main" id="{E500B15B-786E-4729-B907-D12A20798346}"/>
              </a:ext>
            </a:extLst>
          </p:cNvPr>
          <p:cNvSpPr/>
          <p:nvPr/>
        </p:nvSpPr>
        <p:spPr>
          <a:xfrm>
            <a:off x="1795648" y="6285334"/>
            <a:ext cx="3960440" cy="3600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Trebuchet MS"/>
            </a:endParaRPr>
          </a:p>
        </p:txBody>
      </p:sp>
      <p:sp>
        <p:nvSpPr>
          <p:cNvPr id="42" name="מציין מיקום תוכן 2">
            <a:extLst>
              <a:ext uri="{FF2B5EF4-FFF2-40B4-BE49-F238E27FC236}">
                <a16:creationId xmlns:a16="http://schemas.microsoft.com/office/drawing/2014/main" id="{65C33D99-4A05-4F71-8B0E-9305FBF58929}"/>
              </a:ext>
            </a:extLst>
          </p:cNvPr>
          <p:cNvSpPr>
            <a:spLocks noGrp="1"/>
          </p:cNvSpPr>
          <p:nvPr>
            <p:ph idx="1"/>
          </p:nvPr>
        </p:nvSpPr>
        <p:spPr>
          <a:xfrm>
            <a:off x="8688289" y="6437556"/>
            <a:ext cx="1781763" cy="303812"/>
          </a:xfrm>
          <a:solidFill>
            <a:schemeClr val="bg1"/>
          </a:solidFill>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Ex999</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710757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5015880" y="533400"/>
            <a:ext cx="4980388" cy="3111624"/>
          </a:xfrm>
        </p:spPr>
        <p:txBody>
          <a:bodyPr/>
          <a:lstStyle/>
          <a:p>
            <a:pPr algn="ctr"/>
            <a:r>
              <a:rPr lang="en-US" sz="4400" dirty="0"/>
              <a:t>Anonymous Method</a:t>
            </a:r>
            <a:endParaRPr lang="he-IL" dirty="0"/>
          </a:p>
        </p:txBody>
      </p:sp>
      <p:sp>
        <p:nvSpPr>
          <p:cNvPr id="5" name="כותרת משנה 4"/>
          <p:cNvSpPr>
            <a:spLocks noGrp="1"/>
          </p:cNvSpPr>
          <p:nvPr>
            <p:ph type="subTitle" idx="1"/>
          </p:nvPr>
        </p:nvSpPr>
        <p:spPr>
          <a:xfrm>
            <a:off x="4878442" y="3675943"/>
            <a:ext cx="5114778" cy="1101248"/>
          </a:xfrm>
        </p:spPr>
        <p:txBody>
          <a:bodyPr>
            <a:normAutofit/>
          </a:bodyPr>
          <a:lstStyle/>
          <a:p>
            <a:pPr algn="ctr"/>
            <a:r>
              <a:rPr lang="he-IL" sz="3600" dirty="0"/>
              <a:t>מתודה אנונימית</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336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4676027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5352" y="335016"/>
            <a:ext cx="7239000" cy="698336"/>
          </a:xfrm>
        </p:spPr>
        <p:txBody>
          <a:bodyPr/>
          <a:lstStyle/>
          <a:p>
            <a:pPr algn="ctr"/>
            <a:r>
              <a:rPr lang="he-IL" dirty="0"/>
              <a:t>מהי מתודה/פונקציה בכלל?</a:t>
            </a:r>
          </a:p>
        </p:txBody>
      </p:sp>
      <p:sp>
        <p:nvSpPr>
          <p:cNvPr id="3" name="מציין מיקום תוכן 2"/>
          <p:cNvSpPr>
            <a:spLocks noGrp="1"/>
          </p:cNvSpPr>
          <p:nvPr>
            <p:ph idx="1"/>
          </p:nvPr>
        </p:nvSpPr>
        <p:spPr>
          <a:xfrm>
            <a:off x="1981200" y="1609416"/>
            <a:ext cx="7283152" cy="4846320"/>
          </a:xfrm>
        </p:spPr>
        <p:txBody>
          <a:bodyPr>
            <a:normAutofit/>
          </a:bodyPr>
          <a:lstStyle/>
          <a:p>
            <a:endParaRPr lang="en-US" dirty="0"/>
          </a:p>
          <a:p>
            <a:endParaRPr lang="he-IL" dirty="0"/>
          </a:p>
          <a:p>
            <a:pPr algn="just" rtl="0">
              <a:buNone/>
            </a:pPr>
            <a:r>
              <a:rPr lang="en-US" altLang="he-IL" dirty="0" err="1"/>
              <a:t>returnType</a:t>
            </a:r>
            <a:r>
              <a:rPr lang="en-US" altLang="he-IL" dirty="0"/>
              <a:t> </a:t>
            </a:r>
            <a:r>
              <a:rPr lang="en-US" altLang="he-IL" dirty="0" err="1"/>
              <a:t>functionName</a:t>
            </a:r>
            <a:r>
              <a:rPr lang="en-US" altLang="he-IL" dirty="0"/>
              <a:t> (</a:t>
            </a:r>
            <a:r>
              <a:rPr lang="en-US" altLang="he-IL" dirty="0" err="1"/>
              <a:t>parametersList</a:t>
            </a:r>
            <a:r>
              <a:rPr lang="en-US" altLang="he-IL" dirty="0"/>
              <a:t>)</a:t>
            </a:r>
          </a:p>
          <a:p>
            <a:pPr algn="just" rtl="0">
              <a:buNone/>
            </a:pPr>
            <a:r>
              <a:rPr lang="en-US" altLang="he-IL" b="1" dirty="0">
                <a:solidFill>
                  <a:srgbClr val="002060"/>
                </a:solidFill>
              </a:rPr>
              <a:t>{</a:t>
            </a:r>
          </a:p>
          <a:p>
            <a:pPr algn="just" rtl="0">
              <a:buNone/>
            </a:pPr>
            <a:r>
              <a:rPr lang="en-US" altLang="he-IL" b="1" dirty="0">
                <a:solidFill>
                  <a:srgbClr val="002060"/>
                </a:solidFill>
              </a:rPr>
              <a:t>	body;</a:t>
            </a:r>
          </a:p>
          <a:p>
            <a:pPr algn="just" rtl="0">
              <a:buNone/>
            </a:pPr>
            <a:r>
              <a:rPr lang="en-US" altLang="he-IL" b="1" dirty="0">
                <a:solidFill>
                  <a:srgbClr val="002060"/>
                </a:solidFill>
              </a:rPr>
              <a:t>}</a:t>
            </a:r>
          </a:p>
          <a:p>
            <a:endParaRPr lang="he-IL" dirty="0"/>
          </a:p>
        </p:txBody>
      </p:sp>
      <p:sp>
        <p:nvSpPr>
          <p:cNvPr id="4" name="חץ למעלה 3"/>
          <p:cNvSpPr/>
          <p:nvPr/>
        </p:nvSpPr>
        <p:spPr>
          <a:xfrm>
            <a:off x="3287688" y="3068960"/>
            <a:ext cx="3024336" cy="1512168"/>
          </a:xfrm>
          <a:prstGeom prst="up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dirty="0">
                <a:solidFill>
                  <a:prstClr val="black"/>
                </a:solidFill>
                <a:latin typeface="Trebuchet MS"/>
                <a:cs typeface="Gisha" panose="020B0502040204020203" pitchFamily="34" charset="-79"/>
              </a:rPr>
              <a:t>שם הפונקציה</a:t>
            </a:r>
          </a:p>
          <a:p>
            <a:pPr algn="ctr"/>
            <a:r>
              <a:rPr lang="he-IL" sz="2400" dirty="0">
                <a:solidFill>
                  <a:prstClr val="black"/>
                </a:solidFill>
                <a:latin typeface="Trebuchet MS"/>
                <a:cs typeface="Gisha" panose="020B0502040204020203" pitchFamily="34" charset="-79"/>
              </a:rPr>
              <a:t>(מצביע)</a:t>
            </a:r>
          </a:p>
        </p:txBody>
      </p:sp>
      <p:sp>
        <p:nvSpPr>
          <p:cNvPr id="5" name="חץ למטה 4"/>
          <p:cNvSpPr/>
          <p:nvPr/>
        </p:nvSpPr>
        <p:spPr>
          <a:xfrm>
            <a:off x="5735960" y="1628801"/>
            <a:ext cx="2880320" cy="936105"/>
          </a:xfrm>
          <a:prstGeom prst="downArrow">
            <a:avLst/>
          </a:prstGeom>
          <a:solidFill>
            <a:srgbClr val="92D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dirty="0">
                <a:solidFill>
                  <a:prstClr val="black"/>
                </a:solidFill>
                <a:latin typeface="Trebuchet MS"/>
                <a:cs typeface="Gisha" panose="020B0502040204020203" pitchFamily="34" charset="-79"/>
              </a:rPr>
              <a:t>רשימת</a:t>
            </a:r>
          </a:p>
          <a:p>
            <a:pPr algn="ctr"/>
            <a:r>
              <a:rPr lang="he-IL" sz="2400" dirty="0">
                <a:solidFill>
                  <a:prstClr val="black"/>
                </a:solidFill>
                <a:latin typeface="Trebuchet MS"/>
                <a:cs typeface="Gisha" panose="020B0502040204020203" pitchFamily="34" charset="-79"/>
              </a:rPr>
              <a:t>פרמטרים</a:t>
            </a:r>
          </a:p>
        </p:txBody>
      </p:sp>
      <p:sp>
        <p:nvSpPr>
          <p:cNvPr id="6" name="חץ למטה 5"/>
          <p:cNvSpPr/>
          <p:nvPr/>
        </p:nvSpPr>
        <p:spPr>
          <a:xfrm>
            <a:off x="1487488" y="1628801"/>
            <a:ext cx="2376264" cy="936104"/>
          </a:xfrm>
          <a:prstGeom prst="downArrow">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dirty="0">
                <a:solidFill>
                  <a:prstClr val="black"/>
                </a:solidFill>
                <a:latin typeface="Trebuchet MS"/>
                <a:cs typeface="Gisha" panose="020B0502040204020203" pitchFamily="34" charset="-79"/>
              </a:rPr>
              <a:t>טיפוס מוחזר</a:t>
            </a:r>
          </a:p>
        </p:txBody>
      </p:sp>
      <p:sp>
        <p:nvSpPr>
          <p:cNvPr id="7" name="מלבן 6"/>
          <p:cNvSpPr/>
          <p:nvPr/>
        </p:nvSpPr>
        <p:spPr>
          <a:xfrm>
            <a:off x="1974460" y="4941168"/>
            <a:ext cx="7272808" cy="5760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2800" dirty="0">
                <a:solidFill>
                  <a:srgbClr val="B83D68">
                    <a:lumMod val="75000"/>
                  </a:srgbClr>
                </a:solidFill>
                <a:latin typeface="Trebuchet MS"/>
              </a:rPr>
              <a:t>bool </a:t>
            </a:r>
            <a:r>
              <a:rPr lang="en-US" sz="2800" dirty="0" err="1">
                <a:solidFill>
                  <a:prstClr val="black"/>
                </a:solidFill>
                <a:latin typeface="Trebuchet MS"/>
              </a:rPr>
              <a:t>IsOdd</a:t>
            </a:r>
            <a:r>
              <a:rPr lang="en-US" sz="2800" dirty="0">
                <a:solidFill>
                  <a:prstClr val="black"/>
                </a:solidFill>
                <a:latin typeface="Trebuchet MS"/>
              </a:rPr>
              <a:t> </a:t>
            </a:r>
            <a:r>
              <a:rPr lang="en-US" sz="2800" dirty="0">
                <a:solidFill>
                  <a:srgbClr val="00B050"/>
                </a:solidFill>
                <a:latin typeface="Trebuchet MS"/>
              </a:rPr>
              <a:t>(</a:t>
            </a:r>
            <a:r>
              <a:rPr lang="en-US" sz="2800" dirty="0" err="1">
                <a:solidFill>
                  <a:srgbClr val="00B050"/>
                </a:solidFill>
                <a:latin typeface="Trebuchet MS"/>
              </a:rPr>
              <a:t>int</a:t>
            </a:r>
            <a:r>
              <a:rPr lang="en-US" sz="2800" dirty="0">
                <a:solidFill>
                  <a:srgbClr val="00B050"/>
                </a:solidFill>
                <a:latin typeface="Trebuchet MS"/>
              </a:rPr>
              <a:t> </a:t>
            </a:r>
            <a:r>
              <a:rPr lang="en-US" sz="2800" dirty="0" err="1">
                <a:solidFill>
                  <a:srgbClr val="00B050"/>
                </a:solidFill>
                <a:latin typeface="Trebuchet MS"/>
              </a:rPr>
              <a:t>i</a:t>
            </a:r>
            <a:r>
              <a:rPr lang="en-US" sz="2800" dirty="0">
                <a:solidFill>
                  <a:srgbClr val="00B050"/>
                </a:solidFill>
                <a:latin typeface="Trebuchet MS"/>
              </a:rPr>
              <a:t>) </a:t>
            </a:r>
            <a:r>
              <a:rPr lang="en-US" sz="2800" dirty="0">
                <a:solidFill>
                  <a:prstClr val="black"/>
                </a:solidFill>
                <a:latin typeface="Trebuchet MS"/>
              </a:rPr>
              <a:t>{ return ((i%2)==1); }</a:t>
            </a:r>
            <a:endParaRPr lang="he-IL" sz="2800" dirty="0">
              <a:solidFill>
                <a:prstClr val="black"/>
              </a:solidFill>
              <a:latin typeface="Trebuchet MS"/>
              <a:cs typeface="Gisha" panose="020B0502040204020203" pitchFamily="34" charset="-79"/>
            </a:endParaRPr>
          </a:p>
        </p:txBody>
      </p:sp>
      <p:sp>
        <p:nvSpPr>
          <p:cNvPr id="8" name="מלבן 7"/>
          <p:cNvSpPr/>
          <p:nvPr/>
        </p:nvSpPr>
        <p:spPr>
          <a:xfrm>
            <a:off x="1919537" y="5733256"/>
            <a:ext cx="7382657" cy="57606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2800" dirty="0">
                <a:solidFill>
                  <a:srgbClr val="B83D68">
                    <a:lumMod val="75000"/>
                  </a:srgbClr>
                </a:solidFill>
                <a:latin typeface="Trebuchet MS"/>
              </a:rPr>
              <a:t>void</a:t>
            </a:r>
            <a:r>
              <a:rPr lang="en-US" sz="2800" dirty="0">
                <a:solidFill>
                  <a:prstClr val="black"/>
                </a:solidFill>
                <a:latin typeface="Trebuchet MS"/>
              </a:rPr>
              <a:t> </a:t>
            </a:r>
            <a:r>
              <a:rPr lang="en-US" sz="2800" dirty="0" err="1">
                <a:solidFill>
                  <a:prstClr val="black"/>
                </a:solidFill>
                <a:latin typeface="Trebuchet MS"/>
              </a:rPr>
              <a:t>helloToYou</a:t>
            </a:r>
            <a:r>
              <a:rPr lang="en-US" sz="2800" dirty="0">
                <a:solidFill>
                  <a:srgbClr val="00B050"/>
                </a:solidFill>
                <a:latin typeface="Trebuchet MS"/>
              </a:rPr>
              <a:t>()</a:t>
            </a:r>
            <a:r>
              <a:rPr lang="en-US" sz="2800" dirty="0">
                <a:solidFill>
                  <a:prstClr val="black"/>
                </a:solidFill>
                <a:latin typeface="Trebuchet MS"/>
              </a:rPr>
              <a:t>{</a:t>
            </a:r>
            <a:r>
              <a:rPr lang="en-US" sz="2800" dirty="0" err="1">
                <a:solidFill>
                  <a:prstClr val="black"/>
                </a:solidFill>
                <a:latin typeface="Trebuchet MS"/>
              </a:rPr>
              <a:t>cout</a:t>
            </a:r>
            <a:r>
              <a:rPr lang="en-US" sz="2800" dirty="0">
                <a:solidFill>
                  <a:prstClr val="black"/>
                </a:solidFill>
                <a:latin typeface="Trebuchet MS"/>
              </a:rPr>
              <a:t>&lt;&lt;"hello to you”;}</a:t>
            </a:r>
            <a:endParaRPr lang="he-IL" sz="2800" dirty="0">
              <a:solidFill>
                <a:prstClr val="black"/>
              </a:solidFill>
              <a:latin typeface="Trebuchet MS"/>
              <a:cs typeface="Gisha" panose="020B0502040204020203" pitchFamily="34" charset="-79"/>
            </a:endParaRPr>
          </a:p>
        </p:txBody>
      </p:sp>
      <p:sp>
        <p:nvSpPr>
          <p:cNvPr id="10" name="Slide Number Placeholder 9"/>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4508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16632"/>
            <a:ext cx="7239000" cy="698336"/>
          </a:xfrm>
        </p:spPr>
        <p:txBody>
          <a:bodyPr/>
          <a:lstStyle/>
          <a:p>
            <a:pPr algn="ctr"/>
            <a:r>
              <a:rPr lang="he-IL" dirty="0"/>
              <a:t>מתודה אנונימית</a:t>
            </a:r>
          </a:p>
        </p:txBody>
      </p:sp>
      <p:sp>
        <p:nvSpPr>
          <p:cNvPr id="3" name="מציין מיקום תוכן 2"/>
          <p:cNvSpPr>
            <a:spLocks noGrp="1"/>
          </p:cNvSpPr>
          <p:nvPr>
            <p:ph idx="1"/>
          </p:nvPr>
        </p:nvSpPr>
        <p:spPr>
          <a:xfrm>
            <a:off x="1919536" y="914682"/>
            <a:ext cx="7527032" cy="5664166"/>
          </a:xfrm>
        </p:spPr>
        <p:txBody>
          <a:bodyPr>
            <a:normAutofit lnSpcReduction="10000"/>
          </a:bodyPr>
          <a:lstStyle/>
          <a:p>
            <a:pPr marL="0" indent="0">
              <a:buNone/>
            </a:pPr>
            <a:r>
              <a:rPr lang="he-IL" sz="2000" b="1" dirty="0"/>
              <a:t>מתודה אנונימית היא מתודה</a:t>
            </a:r>
            <a:r>
              <a:rPr lang="he-IL" sz="2000" dirty="0"/>
              <a:t> </a:t>
            </a:r>
            <a:r>
              <a:rPr lang="he-IL" sz="2000" b="1" dirty="0"/>
              <a:t>ללא שם, שנעשה בה שימוש במקום שבו הוגדרה בלבד </a:t>
            </a:r>
            <a:endParaRPr lang="he-IL" sz="2000" dirty="0"/>
          </a:p>
          <a:p>
            <a:pPr marL="0" indent="0">
              <a:buNone/>
            </a:pPr>
            <a:r>
              <a:rPr lang="he-IL" sz="2000" dirty="0"/>
              <a:t>למשל:</a:t>
            </a:r>
          </a:p>
          <a:p>
            <a:pPr marL="0" indent="0" algn="l" rtl="0">
              <a:buNone/>
            </a:pPr>
            <a:r>
              <a:rPr lang="en-US" sz="1800" dirty="0"/>
              <a:t>List&lt;int&gt; list4 = </a:t>
            </a:r>
            <a:r>
              <a:rPr lang="en-US" sz="1800" dirty="0" err="1"/>
              <a:t>list.</a:t>
            </a:r>
            <a:r>
              <a:rPr lang="en-US" sz="1800" b="1" dirty="0" err="1"/>
              <a:t>FindAll</a:t>
            </a:r>
            <a:r>
              <a:rPr lang="en-US" sz="1800" dirty="0"/>
              <a:t> (</a:t>
            </a:r>
            <a:r>
              <a:rPr lang="en-US" sz="1800" dirty="0">
                <a:solidFill>
                  <a:srgbClr val="FF0000"/>
                </a:solidFill>
              </a:rPr>
              <a:t>delegate</a:t>
            </a:r>
            <a:r>
              <a:rPr lang="en-US" sz="1800" dirty="0"/>
              <a:t> (int x) { return x % 2 == 0;}); </a:t>
            </a:r>
          </a:p>
          <a:p>
            <a:pPr marL="0" indent="0">
              <a:buNone/>
            </a:pPr>
            <a:endParaRPr lang="he-IL" sz="1800" dirty="0"/>
          </a:p>
          <a:p>
            <a:pPr marL="0" indent="0">
              <a:buNone/>
            </a:pPr>
            <a:r>
              <a:rPr lang="he-IL" sz="2000" dirty="0"/>
              <a:t>שלחנו ל </a:t>
            </a:r>
            <a:r>
              <a:rPr lang="en-US" sz="2000" dirty="0" err="1"/>
              <a:t>FindAll</a:t>
            </a:r>
            <a:r>
              <a:rPr lang="he-IL" sz="2000" dirty="0"/>
              <a:t> מתודה ללא שם, שמקבלת </a:t>
            </a:r>
            <a:r>
              <a:rPr lang="en-US" sz="2000" dirty="0" err="1"/>
              <a:t>int</a:t>
            </a:r>
            <a:r>
              <a:rPr lang="he-IL" sz="2000" dirty="0"/>
              <a:t> ומחזירה </a:t>
            </a:r>
            <a:r>
              <a:rPr lang="en-US" sz="2000" dirty="0"/>
              <a:t>bool</a:t>
            </a:r>
            <a:endParaRPr lang="he-IL" sz="2000" dirty="0"/>
          </a:p>
          <a:p>
            <a:pPr lvl="1"/>
            <a:r>
              <a:rPr lang="he-IL" sz="1800" dirty="0"/>
              <a:t>חסכנו את ההגדרה של מתודה נפרדת עם שם</a:t>
            </a:r>
          </a:p>
          <a:p>
            <a:pPr lvl="1"/>
            <a:r>
              <a:rPr lang="he-IL" sz="1800" dirty="0"/>
              <a:t>חסכנו את הגדרת טיפוס החזרה של המתודה	</a:t>
            </a:r>
          </a:p>
          <a:p>
            <a:endParaRPr lang="he-IL" sz="2000" dirty="0"/>
          </a:p>
          <a:p>
            <a:pPr marL="0" indent="0">
              <a:buNone/>
            </a:pPr>
            <a:r>
              <a:rPr lang="he-IL" sz="2000" dirty="0"/>
              <a:t>עם התפתחות הגרסאות:</a:t>
            </a:r>
          </a:p>
          <a:p>
            <a:pPr lvl="1"/>
            <a:r>
              <a:rPr lang="he-IL" sz="1800" dirty="0"/>
              <a:t>נחסך גם הגדרת הטיפוס של הארגומטים</a:t>
            </a:r>
          </a:p>
          <a:p>
            <a:pPr lvl="1"/>
            <a:r>
              <a:rPr lang="he-IL" sz="1800" dirty="0"/>
              <a:t>וכן נחסכה המילה </a:t>
            </a:r>
            <a:r>
              <a:rPr lang="en-US" sz="1800" dirty="0"/>
              <a:t>delegate</a:t>
            </a:r>
            <a:endParaRPr lang="he-IL" sz="1800" dirty="0"/>
          </a:p>
          <a:p>
            <a:pPr marL="0" indent="0">
              <a:buNone/>
            </a:pPr>
            <a:endParaRPr lang="he-IL" sz="2000" dirty="0"/>
          </a:p>
          <a:p>
            <a:pPr marL="0" indent="0">
              <a:buNone/>
            </a:pPr>
            <a:r>
              <a:rPr lang="he-IL" sz="2000" b="1" dirty="0"/>
              <a:t>וכך הגענו לשימוש בביטויי למבדה:</a:t>
            </a:r>
          </a:p>
          <a:p>
            <a:pPr marL="0" indent="0">
              <a:buNone/>
            </a:pPr>
            <a:r>
              <a:rPr lang="he-IL" sz="2000" dirty="0"/>
              <a:t>למשל:</a:t>
            </a:r>
          </a:p>
          <a:p>
            <a:pPr marL="0" indent="0" algn="ctr" rtl="0">
              <a:buNone/>
            </a:pPr>
            <a:r>
              <a:rPr lang="en-US" sz="2000" b="1" dirty="0"/>
              <a:t>List&lt;int&gt; list4 = </a:t>
            </a:r>
            <a:r>
              <a:rPr lang="en-US" sz="2000" b="1" dirty="0" err="1"/>
              <a:t>list.FindAll</a:t>
            </a:r>
            <a:r>
              <a:rPr lang="en-US" sz="2000" b="1" dirty="0"/>
              <a:t> ( x =&gt; x % 2 == 0 ); </a:t>
            </a:r>
          </a:p>
          <a:p>
            <a:pPr marL="0" indent="0">
              <a:buNone/>
            </a:pPr>
            <a:endParaRPr lang="he-IL" sz="2000" dirty="0"/>
          </a:p>
          <a:p>
            <a:pPr marL="0" indent="0">
              <a:buNone/>
            </a:pPr>
            <a:endParaRPr lang="en-US" sz="20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884602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23496"/>
            <a:ext cx="7239000" cy="648112"/>
          </a:xfrm>
        </p:spPr>
        <p:txBody>
          <a:bodyPr>
            <a:normAutofit fontScale="90000"/>
          </a:bodyPr>
          <a:lstStyle/>
          <a:p>
            <a:pPr algn="ctr"/>
            <a:r>
              <a:rPr lang="he-IL" dirty="0"/>
              <a:t>ביטויי למבדה </a:t>
            </a:r>
            <a:r>
              <a:rPr lang="en-US" dirty="0"/>
              <a:t>Lambda </a:t>
            </a:r>
            <a:r>
              <a:rPr lang="en-US" dirty="0" err="1"/>
              <a:t>ExpressionS</a:t>
            </a:r>
            <a:endParaRPr lang="he-IL" dirty="0"/>
          </a:p>
        </p:txBody>
      </p:sp>
      <p:sp>
        <p:nvSpPr>
          <p:cNvPr id="3" name="מציין מיקום תוכן 2"/>
          <p:cNvSpPr>
            <a:spLocks noGrp="1"/>
          </p:cNvSpPr>
          <p:nvPr>
            <p:ph idx="1"/>
          </p:nvPr>
        </p:nvSpPr>
        <p:spPr>
          <a:xfrm>
            <a:off x="2063552" y="1340768"/>
            <a:ext cx="7239000" cy="4846320"/>
          </a:xfrm>
        </p:spPr>
        <p:txBody>
          <a:bodyPr/>
          <a:lstStyle/>
          <a:p>
            <a:r>
              <a:rPr lang="he-IL" dirty="0"/>
              <a:t>ביטויי למבדה הם דרך לכתיבת מתודות ללא שם, שנעשה בהן שימוש במקום שבו הוגדרו בלבד. </a:t>
            </a:r>
          </a:p>
          <a:p>
            <a:r>
              <a:rPr lang="he-IL" dirty="0"/>
              <a:t>במקום בו נדרש מצביע למתודה, ניתן להשתמש לחילופין בביטוי למבדה.</a:t>
            </a:r>
          </a:p>
          <a:p>
            <a:endParaRPr lang="he-IL" dirty="0"/>
          </a:p>
          <a:p>
            <a:r>
              <a:rPr lang="he-IL" b="1" dirty="0"/>
              <a:t>כך נראה ביטוי למבדה:</a:t>
            </a:r>
          </a:p>
          <a:p>
            <a:endParaRPr lang="he-IL" b="1" dirty="0"/>
          </a:p>
          <a:p>
            <a:endParaRPr lang="en-US" dirty="0"/>
          </a:p>
          <a:p>
            <a:pPr marL="0" indent="0" algn="l">
              <a:buNone/>
            </a:pPr>
            <a:r>
              <a:rPr lang="en-US" b="1" dirty="0"/>
              <a:t>(parameter list)=&gt; </a:t>
            </a:r>
            <a:r>
              <a:rPr lang="en-US" b="1" dirty="0">
                <a:solidFill>
                  <a:srgbClr val="002060"/>
                </a:solidFill>
              </a:rPr>
              <a:t>body; </a:t>
            </a:r>
            <a:endParaRPr lang="en-US" dirty="0">
              <a:solidFill>
                <a:srgbClr val="002060"/>
              </a:solidFill>
            </a:endParaRPr>
          </a:p>
          <a:p>
            <a:endParaRPr lang="en-US" dirty="0"/>
          </a:p>
          <a:p>
            <a:endParaRPr lang="he-IL" dirty="0"/>
          </a:p>
        </p:txBody>
      </p:sp>
      <p:sp>
        <p:nvSpPr>
          <p:cNvPr id="5" name="חץ למטה 4"/>
          <p:cNvSpPr/>
          <p:nvPr/>
        </p:nvSpPr>
        <p:spPr>
          <a:xfrm>
            <a:off x="1847528" y="4005065"/>
            <a:ext cx="2880320" cy="936105"/>
          </a:xfrm>
          <a:prstGeom prst="downArrow">
            <a:avLst/>
          </a:prstGeom>
          <a:solidFill>
            <a:srgbClr val="92D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400" dirty="0">
                <a:solidFill>
                  <a:prstClr val="black"/>
                </a:solidFill>
                <a:latin typeface="Trebuchet MS"/>
                <a:cs typeface="Gisha" panose="020B0502040204020203" pitchFamily="34" charset="-79"/>
              </a:rPr>
              <a:t>רשימת</a:t>
            </a:r>
          </a:p>
          <a:p>
            <a:pPr algn="ctr"/>
            <a:r>
              <a:rPr lang="he-IL" sz="2400" dirty="0">
                <a:solidFill>
                  <a:prstClr val="black"/>
                </a:solidFill>
                <a:latin typeface="Trebuchet MS"/>
                <a:cs typeface="Gisha" panose="020B0502040204020203" pitchFamily="34" charset="-79"/>
              </a:rPr>
              <a:t>פרמטרים</a:t>
            </a:r>
          </a:p>
        </p:txBody>
      </p:sp>
      <p:sp>
        <p:nvSpPr>
          <p:cNvPr id="6" name="Slide Number Placeholder 5"/>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339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6374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991544" y="332656"/>
            <a:ext cx="8136904" cy="64807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4400" dirty="0">
                <a:solidFill>
                  <a:srgbClr val="7030A0"/>
                </a:solidFill>
                <a:latin typeface="Trebuchet MS"/>
              </a:rPr>
              <a:t>.NET Core</a:t>
            </a:r>
            <a:endParaRPr lang="he-IL" sz="4400" dirty="0">
              <a:solidFill>
                <a:srgbClr val="7030A0"/>
              </a:solidFill>
              <a:latin typeface="Trebuchet MS"/>
              <a:cs typeface="Gisha" panose="020B0502040204020203" pitchFamily="34" charset="-79"/>
            </a:endParaRPr>
          </a:p>
        </p:txBody>
      </p:sp>
      <p:pic>
        <p:nvPicPr>
          <p:cNvPr id="8" name="תמונה 7" descr="visual studio.jpg"/>
          <p:cNvPicPr>
            <a:picLocks noChangeAspect="1"/>
          </p:cNvPicPr>
          <p:nvPr/>
        </p:nvPicPr>
        <p:blipFill>
          <a:blip r:embed="rId3" cstate="print"/>
          <a:stretch>
            <a:fillRect/>
          </a:stretch>
        </p:blipFill>
        <p:spPr>
          <a:xfrm>
            <a:off x="4744554" y="3027894"/>
            <a:ext cx="1569035" cy="1175262"/>
          </a:xfrm>
          <a:prstGeom prst="rect">
            <a:avLst/>
          </a:prstGeom>
        </p:spPr>
      </p:pic>
      <p:pic>
        <p:nvPicPr>
          <p:cNvPr id="9" name="תמונה 8" descr="dotnet.jpg"/>
          <p:cNvPicPr>
            <a:picLocks noChangeAspect="1"/>
          </p:cNvPicPr>
          <p:nvPr/>
        </p:nvPicPr>
        <p:blipFill>
          <a:blip r:embed="rId4" cstate="print"/>
          <a:srcRect l="4363"/>
          <a:stretch>
            <a:fillRect/>
          </a:stretch>
        </p:blipFill>
        <p:spPr>
          <a:xfrm>
            <a:off x="4218544" y="4481445"/>
            <a:ext cx="2247391" cy="1566535"/>
          </a:xfrm>
          <a:prstGeom prst="rect">
            <a:avLst/>
          </a:prstGeom>
        </p:spPr>
      </p:pic>
      <p:grpSp>
        <p:nvGrpSpPr>
          <p:cNvPr id="12" name="קבוצה 11"/>
          <p:cNvGrpSpPr/>
          <p:nvPr/>
        </p:nvGrpSpPr>
        <p:grpSpPr>
          <a:xfrm>
            <a:off x="4783862" y="1275905"/>
            <a:ext cx="1361816" cy="1015663"/>
            <a:chOff x="971600" y="2276872"/>
            <a:chExt cx="2095694" cy="1711742"/>
          </a:xfrm>
        </p:grpSpPr>
        <p:sp>
          <p:nvSpPr>
            <p:cNvPr id="11" name="מלבן 10"/>
            <p:cNvSpPr/>
            <p:nvPr/>
          </p:nvSpPr>
          <p:spPr>
            <a:xfrm>
              <a:off x="971600" y="2276872"/>
              <a:ext cx="2095694" cy="1711742"/>
            </a:xfrm>
            <a:prstGeom prst="rect">
              <a:avLst/>
            </a:prstGeom>
            <a:solidFill>
              <a:schemeClr val="tx1"/>
            </a:solidFill>
          </p:spPr>
          <p:txBody>
            <a:bodyPr wrap="square" lIns="91440" tIns="45720" rIns="91440" bIns="45720">
              <a:spAutoFit/>
            </a:bodyPr>
            <a:lstStyle/>
            <a:p>
              <a:pPr algn="ctr"/>
              <a:endParaRPr lang="he-IL" sz="60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cs typeface="Gisha" panose="020B0502040204020203" pitchFamily="34" charset="-79"/>
              </a:endParaRPr>
            </a:p>
          </p:txBody>
        </p:sp>
        <p:sp>
          <p:nvSpPr>
            <p:cNvPr id="10" name="מלבן 9"/>
            <p:cNvSpPr/>
            <p:nvPr/>
          </p:nvSpPr>
          <p:spPr>
            <a:xfrm rot="20639194">
              <a:off x="1239976" y="2465187"/>
              <a:ext cx="1558941" cy="1193032"/>
            </a:xfrm>
            <a:prstGeom prst="rect">
              <a:avLst/>
            </a:prstGeom>
            <a:noFill/>
            <a:ln>
              <a:noFill/>
            </a:ln>
          </p:spPr>
          <p:txBody>
            <a:bodyPr wrap="square" lIns="91440" tIns="45720" rIns="91440" bIns="45720">
              <a:spAutoFit/>
            </a:bodyPr>
            <a:lstStyle/>
            <a:p>
              <a:pPr algn="ctr"/>
              <a:r>
                <a:rPr lang="en-US" sz="40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Arial" pitchFamily="34" charset="0"/>
                  <a:cs typeface="Arial" pitchFamily="34" charset="0"/>
                </a:rPr>
                <a:t>C#</a:t>
              </a:r>
              <a:endParaRPr lang="he-IL" sz="40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Arial" pitchFamily="34" charset="0"/>
                <a:cs typeface="Arial" pitchFamily="34" charset="0"/>
              </a:endParaRPr>
            </a:p>
          </p:txBody>
        </p:sp>
      </p:gr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34</a:t>
            </a:fld>
            <a:endParaRPr lang="he-IL">
              <a:solidFill>
                <a:srgbClr val="B13F9A"/>
              </a:solidFill>
              <a:latin typeface="Trebuchet MS"/>
              <a:cs typeface="Gisha" panose="020B0502040204020203" pitchFamily="34" charset="-79"/>
            </a:endParaRPr>
          </a:p>
        </p:txBody>
      </p:sp>
      <p:sp>
        <p:nvSpPr>
          <p:cNvPr id="4" name="Rectangle 3">
            <a:extLst>
              <a:ext uri="{FF2B5EF4-FFF2-40B4-BE49-F238E27FC236}">
                <a16:creationId xmlns:a16="http://schemas.microsoft.com/office/drawing/2014/main" id="{04DC8EE4-DF39-4A2F-AC68-B32CE419DBD7}"/>
              </a:ext>
            </a:extLst>
          </p:cNvPr>
          <p:cNvSpPr/>
          <p:nvPr/>
        </p:nvSpPr>
        <p:spPr>
          <a:xfrm>
            <a:off x="7377003" y="3669100"/>
            <a:ext cx="2088231" cy="2554545"/>
          </a:xfrm>
          <a:prstGeom prst="rect">
            <a:avLst/>
          </a:prstGeom>
        </p:spPr>
        <p:txBody>
          <a:bodyPr wrap="square">
            <a:spAutoFit/>
          </a:bodyPr>
          <a:lstStyle/>
          <a:p>
            <a:pPr marL="342900" indent="-342900">
              <a:buClr>
                <a:prstClr val="black"/>
              </a:buClr>
              <a:buFont typeface="Arial" panose="020B0604020202020204" pitchFamily="34" charset="0"/>
              <a:buChar char="•"/>
            </a:pPr>
            <a:r>
              <a:rPr lang="he-IL" sz="2000" dirty="0">
                <a:solidFill>
                  <a:prstClr val="black"/>
                </a:solidFill>
                <a:latin typeface="Trebuchet MS"/>
                <a:cs typeface="Gisha" panose="020B0502040204020203" pitchFamily="34" charset="-79"/>
              </a:rPr>
              <a:t>אנחנו נכתוב בשפת </a:t>
            </a:r>
            <a:r>
              <a:rPr lang="en-US" sz="2000" dirty="0">
                <a:solidFill>
                  <a:prstClr val="black"/>
                </a:solidFill>
                <a:latin typeface="Trebuchet MS"/>
              </a:rPr>
              <a:t>C</a:t>
            </a:r>
            <a:r>
              <a:rPr lang="he-IL" sz="2000" dirty="0">
                <a:solidFill>
                  <a:prstClr val="black"/>
                </a:solidFill>
                <a:latin typeface="Trebuchet MS"/>
                <a:cs typeface="Gisha" panose="020B0502040204020203" pitchFamily="34" charset="-79"/>
              </a:rPr>
              <a:t>#</a:t>
            </a:r>
          </a:p>
          <a:p>
            <a:pPr marL="342900" indent="-342900">
              <a:buClr>
                <a:prstClr val="black"/>
              </a:buClr>
              <a:buFont typeface="Arial" panose="020B0604020202020204" pitchFamily="34" charset="0"/>
              <a:buChar char="•"/>
            </a:pPr>
            <a:r>
              <a:rPr lang="he-IL" sz="2000" dirty="0">
                <a:solidFill>
                  <a:prstClr val="black"/>
                </a:solidFill>
                <a:latin typeface="Trebuchet MS"/>
                <a:cs typeface="Gisha" panose="020B0502040204020203" pitchFamily="34" charset="-79"/>
              </a:rPr>
              <a:t>בעזרת סביבת פיתוח </a:t>
            </a:r>
            <a:r>
              <a:rPr lang="en-US" sz="2000" dirty="0">
                <a:solidFill>
                  <a:prstClr val="black"/>
                </a:solidFill>
                <a:latin typeface="Trebuchet MS"/>
              </a:rPr>
              <a:t>Microsoft Visual Studio</a:t>
            </a:r>
            <a:endParaRPr lang="he-IL" sz="2000" dirty="0">
              <a:solidFill>
                <a:prstClr val="black"/>
              </a:solidFill>
              <a:latin typeface="Trebuchet MS"/>
              <a:cs typeface="Gisha" panose="020B0502040204020203" pitchFamily="34" charset="-79"/>
            </a:endParaRPr>
          </a:p>
          <a:p>
            <a:pPr marL="342900" indent="-342900">
              <a:buClr>
                <a:prstClr val="black"/>
              </a:buClr>
              <a:buFont typeface="Arial" panose="020B0604020202020204" pitchFamily="34" charset="0"/>
              <a:buChar char="•"/>
            </a:pPr>
            <a:r>
              <a:rPr lang="he-IL" sz="2000" dirty="0">
                <a:solidFill>
                  <a:prstClr val="black"/>
                </a:solidFill>
                <a:latin typeface="Trebuchet MS"/>
                <a:cs typeface="Gisha" panose="020B0502040204020203" pitchFamily="34" charset="-79"/>
              </a:rPr>
              <a:t>על פלטפורמת </a:t>
            </a:r>
            <a:r>
              <a:rPr lang="en-US" sz="2000" dirty="0" err="1">
                <a:solidFill>
                  <a:prstClr val="black"/>
                </a:solidFill>
                <a:latin typeface="Trebuchet MS"/>
              </a:rPr>
              <a:t>.Net</a:t>
            </a:r>
            <a:endParaRPr lang="he-IL" sz="2000" dirty="0">
              <a:solidFill>
                <a:prstClr val="black"/>
              </a:solidFill>
              <a:latin typeface="Trebuchet MS"/>
              <a:cs typeface="Gisha" panose="020B0502040204020203" pitchFamily="34" charset="-79"/>
            </a:endParaRPr>
          </a:p>
        </p:txBody>
      </p:sp>
      <p:sp>
        <p:nvSpPr>
          <p:cNvPr id="2" name="TextBox 1">
            <a:extLst>
              <a:ext uri="{FF2B5EF4-FFF2-40B4-BE49-F238E27FC236}">
                <a16:creationId xmlns:a16="http://schemas.microsoft.com/office/drawing/2014/main" id="{A0661737-FA7A-43C2-8BA8-E11BCCD70A4A}"/>
              </a:ext>
            </a:extLst>
          </p:cNvPr>
          <p:cNvSpPr txBox="1"/>
          <p:nvPr/>
        </p:nvSpPr>
        <p:spPr>
          <a:xfrm rot="1170337">
            <a:off x="8367365" y="1562220"/>
            <a:ext cx="2195736" cy="7694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l" rtl="0"/>
            <a:r>
              <a:rPr lang="en-US" sz="4400" dirty="0">
                <a:solidFill>
                  <a:srgbClr val="3ACC86"/>
                </a:solidFill>
                <a:latin typeface="Trebuchet MS"/>
              </a:rPr>
              <a:t>C++/CLI</a:t>
            </a:r>
          </a:p>
        </p:txBody>
      </p:sp>
      <p:pic>
        <p:nvPicPr>
          <p:cNvPr id="5" name="Picture 2" descr="Hands On F# - Rezwan's Blog">
            <a:extLst>
              <a:ext uri="{FF2B5EF4-FFF2-40B4-BE49-F238E27FC236}">
                <a16:creationId xmlns:a16="http://schemas.microsoft.com/office/drawing/2014/main" id="{E54A4F65-7448-49B6-930D-C9BEB4F56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86109">
            <a:off x="1955240" y="1415441"/>
            <a:ext cx="2519250" cy="1171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5CF9FE1-C999-4EAE-942E-A1F129B1FC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5941" y="1104486"/>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3083B47C-F11B-4B41-89E3-78259002B280}"/>
              </a:ext>
            </a:extLst>
          </p:cNvPr>
          <p:cNvSpPr/>
          <p:nvPr/>
        </p:nvSpPr>
        <p:spPr bwMode="auto">
          <a:xfrm>
            <a:off x="4096617" y="956356"/>
            <a:ext cx="2736305" cy="554461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solidFill>
                <a:prstClr val="black"/>
              </a:solidFill>
              <a:latin typeface="Arial" charset="0"/>
              <a:cs typeface="Arial" charset="0"/>
            </a:endParaRPr>
          </a:p>
        </p:txBody>
      </p:sp>
      <p:sp>
        <p:nvSpPr>
          <p:cNvPr id="14" name="הסבר מלבני מעוגל 17">
            <a:extLst>
              <a:ext uri="{FF2B5EF4-FFF2-40B4-BE49-F238E27FC236}">
                <a16:creationId xmlns:a16="http://schemas.microsoft.com/office/drawing/2014/main" id="{A4731039-6EB4-4BD0-9DB3-7A1C2F45B06B}"/>
              </a:ext>
            </a:extLst>
          </p:cNvPr>
          <p:cNvSpPr/>
          <p:nvPr/>
        </p:nvSpPr>
        <p:spPr bwMode="auto">
          <a:xfrm>
            <a:off x="2783632" y="5903694"/>
            <a:ext cx="4709556" cy="817245"/>
          </a:xfrm>
          <a:prstGeom prst="wedgeRoundRectCallout">
            <a:avLst>
              <a:gd name="adj1" fmla="val -67436"/>
              <a:gd name="adj2" fmla="val 2934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spAutoFit/>
          </a:bodyPr>
          <a:lstStyle/>
          <a:p>
            <a:pPr algn="ctr" fontAlgn="base">
              <a:spcBef>
                <a:spcPct val="0"/>
              </a:spcBef>
              <a:spcAft>
                <a:spcPct val="0"/>
              </a:spcAft>
            </a:pPr>
            <a:r>
              <a:rPr lang="en-US" sz="2400" dirty="0">
                <a:solidFill>
                  <a:srgbClr val="000000"/>
                </a:solidFill>
                <a:latin typeface="Trebuchet MS"/>
              </a:rPr>
              <a:t>C# 9  - .NET Core 5.0 (VS 2019)</a:t>
            </a:r>
            <a:endParaRPr lang="he-IL" sz="2400" dirty="0">
              <a:solidFill>
                <a:srgbClr val="000000"/>
              </a:solidFill>
              <a:latin typeface="Trebuchet MS"/>
              <a:cs typeface="Gisha" panose="020B0502040204020203" pitchFamily="34" charset="-79"/>
            </a:endParaRPr>
          </a:p>
          <a:p>
            <a:pPr algn="ctr" fontAlgn="base">
              <a:spcBef>
                <a:spcPct val="0"/>
              </a:spcBef>
              <a:spcAft>
                <a:spcPct val="0"/>
              </a:spcAft>
            </a:pPr>
            <a:r>
              <a:rPr lang="he-IL" sz="2400" dirty="0">
                <a:solidFill>
                  <a:srgbClr val="000000"/>
                </a:solidFill>
                <a:latin typeface="Trebuchet MS"/>
                <a:cs typeface="Gisha" panose="020B0502040204020203" pitchFamily="34" charset="-79"/>
              </a:rPr>
              <a:t>עם זה אנחנו נעבוד השנה</a:t>
            </a:r>
            <a:endParaRPr lang="en-US" sz="2400" dirty="0">
              <a:solidFill>
                <a:srgbClr val="FF0000"/>
              </a:solidFill>
              <a:latin typeface="Trebuchet MS"/>
            </a:endParaRPr>
          </a:p>
        </p:txBody>
      </p:sp>
    </p:spTree>
    <p:extLst>
      <p:ext uri="{BB962C8B-B14F-4D97-AF65-F5344CB8AC3E}">
        <p14:creationId xmlns:p14="http://schemas.microsoft.com/office/powerpoint/2010/main" val="155798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lstStyle/>
          <a:p>
            <a:pPr algn="ctr"/>
            <a:r>
              <a:rPr lang="he-IL" dirty="0"/>
              <a:t>מקרים מיוחדים של ביטוי למבדה</a:t>
            </a:r>
          </a:p>
        </p:txBody>
      </p:sp>
      <p:sp>
        <p:nvSpPr>
          <p:cNvPr id="3" name="מציין מיקום תוכן 2"/>
          <p:cNvSpPr>
            <a:spLocks noGrp="1"/>
          </p:cNvSpPr>
          <p:nvPr>
            <p:ph idx="1"/>
          </p:nvPr>
        </p:nvSpPr>
        <p:spPr>
          <a:xfrm>
            <a:off x="2063552" y="1196752"/>
            <a:ext cx="7560840" cy="4846320"/>
          </a:xfrm>
        </p:spPr>
        <p:txBody>
          <a:bodyPr/>
          <a:lstStyle/>
          <a:p>
            <a:r>
              <a:rPr lang="he-IL" dirty="0"/>
              <a:t>אם אין פרמטרים למתודה</a:t>
            </a:r>
          </a:p>
          <a:p>
            <a:pPr lvl="1"/>
            <a:r>
              <a:rPr lang="he-IL" dirty="0"/>
              <a:t>נשתמש בסוגריים ריקות</a:t>
            </a:r>
          </a:p>
          <a:p>
            <a:pPr lvl="1" algn="l" rtl="0"/>
            <a:r>
              <a:rPr lang="en-US" b="1" dirty="0" err="1"/>
              <a:t>SomeDelegate</a:t>
            </a:r>
            <a:r>
              <a:rPr lang="en-US" b="1" dirty="0"/>
              <a:t> </a:t>
            </a:r>
            <a:r>
              <a:rPr lang="en-US" b="1" dirty="0" err="1"/>
              <a:t>MyDelegate</a:t>
            </a:r>
            <a:r>
              <a:rPr lang="en-US" b="1" dirty="0"/>
              <a:t> = </a:t>
            </a:r>
            <a:br>
              <a:rPr lang="en-US" b="1" dirty="0"/>
            </a:br>
            <a:r>
              <a:rPr lang="en-US" b="1" dirty="0"/>
              <a:t>			() =&gt; "Best performance!";</a:t>
            </a:r>
          </a:p>
          <a:p>
            <a:pPr lvl="1"/>
            <a:endParaRPr lang="en-US" dirty="0"/>
          </a:p>
          <a:p>
            <a:r>
              <a:rPr lang="he-IL" dirty="0"/>
              <a:t>אם הקוד קצת יותר מורכב</a:t>
            </a:r>
          </a:p>
          <a:p>
            <a:pPr lvl="1"/>
            <a:r>
              <a:rPr lang="he-IL" dirty="0"/>
              <a:t>נשתמש בצומדיים {}</a:t>
            </a:r>
          </a:p>
          <a:p>
            <a:pPr lvl="1"/>
            <a:r>
              <a:rPr lang="he-IL" dirty="0"/>
              <a:t>נשתמש ב</a:t>
            </a:r>
            <a:r>
              <a:rPr lang="en-US" dirty="0"/>
              <a:t>return</a:t>
            </a:r>
            <a:endParaRPr lang="he-IL" dirty="0"/>
          </a:p>
          <a:p>
            <a:pPr lvl="1" algn="l" rtl="0"/>
            <a:r>
              <a:rPr lang="en-US" b="1" dirty="0" err="1"/>
              <a:t>SomeDelegate</a:t>
            </a:r>
            <a:r>
              <a:rPr lang="en-US" b="1" dirty="0"/>
              <a:t> </a:t>
            </a:r>
            <a:r>
              <a:rPr lang="en-US" b="1" dirty="0" err="1"/>
              <a:t>MyDelegate</a:t>
            </a:r>
            <a:r>
              <a:rPr lang="en-US" b="1" dirty="0"/>
              <a:t> =</a:t>
            </a:r>
            <a:br>
              <a:rPr lang="en-US" b="1" dirty="0"/>
            </a:br>
            <a:r>
              <a:rPr lang="en-US" b="1" dirty="0"/>
              <a:t>		 (x, y) =&gt; { x += 13; return y &lt;= 1000; };</a:t>
            </a:r>
          </a:p>
          <a:p>
            <a:pPr lvl="1"/>
            <a:endParaRPr lang="he-IL" dirty="0"/>
          </a:p>
          <a:p>
            <a:pPr lvl="1"/>
            <a:endParaRPr lang="he-IL" dirty="0"/>
          </a:p>
        </p:txBody>
      </p:sp>
    </p:spTree>
    <p:extLst>
      <p:ext uri="{BB962C8B-B14F-4D97-AF65-F5344CB8AC3E}">
        <p14:creationId xmlns:p14="http://schemas.microsoft.com/office/powerpoint/2010/main" val="15465480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1"/>
            <a:ext cx="7239000" cy="662303"/>
          </a:xfrm>
        </p:spPr>
        <p:txBody>
          <a:bodyPr>
            <a:normAutofit/>
          </a:bodyPr>
          <a:lstStyle/>
          <a:p>
            <a:pPr algn="ctr"/>
            <a:r>
              <a:rPr lang="he-IL" dirty="0"/>
              <a:t>שימוש בביטויי למבדה</a:t>
            </a:r>
          </a:p>
        </p:txBody>
      </p:sp>
      <p:sp>
        <p:nvSpPr>
          <p:cNvPr id="3" name="מציין מיקום תוכן 2"/>
          <p:cNvSpPr>
            <a:spLocks noGrp="1"/>
          </p:cNvSpPr>
          <p:nvPr>
            <p:ph idx="1"/>
          </p:nvPr>
        </p:nvSpPr>
        <p:spPr>
          <a:xfrm>
            <a:off x="1847528" y="1052736"/>
            <a:ext cx="7383016" cy="5278326"/>
          </a:xfrm>
        </p:spPr>
        <p:txBody>
          <a:bodyPr>
            <a:noAutofit/>
          </a:bodyPr>
          <a:lstStyle/>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 =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 15, 34, 25,  11 };</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list3 =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list.FindAll</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x =&gt; x % 5 == 0</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sz="2000" dirty="0"/>
          </a:p>
          <a:p>
            <a:pPr marL="0" indent="0">
              <a:buNone/>
            </a:pPr>
            <a:r>
              <a:rPr lang="he-IL" sz="2000" b="1" dirty="0"/>
              <a:t>דוגמא עם 2 פרמטרים:</a:t>
            </a:r>
          </a:p>
          <a:p>
            <a:pPr marL="0" indent="0">
              <a:buNone/>
            </a:pPr>
            <a:endParaRPr lang="en-US" sz="2000" b="1" dirty="0"/>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someDelegate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x, </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someDelegate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(x, y) =&gt; x + y;</a:t>
            </a:r>
            <a:endParaRPr lang="en-US" sz="2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myDelegate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(1, 1));</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2000" b="1" dirty="0"/>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173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232F-93D2-4E4C-B129-7B3504335CB4}"/>
              </a:ext>
            </a:extLst>
          </p:cNvPr>
          <p:cNvSpPr>
            <a:spLocks noGrp="1"/>
          </p:cNvSpPr>
          <p:nvPr>
            <p:ph type="title"/>
          </p:nvPr>
        </p:nvSpPr>
        <p:spPr>
          <a:xfrm>
            <a:off x="1919536" y="73152"/>
            <a:ext cx="7239000" cy="626328"/>
          </a:xfrm>
        </p:spPr>
        <p:txBody>
          <a:bodyPr>
            <a:normAutofit/>
          </a:bodyPr>
          <a:lstStyle/>
          <a:p>
            <a:pPr algn="ctr"/>
            <a:r>
              <a:rPr lang="he-IL" sz="3200" dirty="0"/>
              <a:t>דוגמא עם המחלקה </a:t>
            </a:r>
            <a:r>
              <a:rPr lang="en-US" sz="3200" dirty="0"/>
              <a:t>Person</a:t>
            </a:r>
          </a:p>
        </p:txBody>
      </p:sp>
      <p:sp>
        <p:nvSpPr>
          <p:cNvPr id="4" name="Slide Number Placeholder 3">
            <a:extLst>
              <a:ext uri="{FF2B5EF4-FFF2-40B4-BE49-F238E27FC236}">
                <a16:creationId xmlns:a16="http://schemas.microsoft.com/office/drawing/2014/main" id="{A2ECC3CB-F801-45F7-8F53-37CC3B99B6D2}"/>
              </a:ext>
            </a:extLst>
          </p:cNvPr>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342</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776C1C10-80D4-461D-9875-DA97799A6238}"/>
              </a:ext>
            </a:extLst>
          </p:cNvPr>
          <p:cNvSpPr txBox="1"/>
          <p:nvPr/>
        </p:nvSpPr>
        <p:spPr>
          <a:xfrm>
            <a:off x="1818019" y="837027"/>
            <a:ext cx="7662357" cy="5684761"/>
          </a:xfrm>
          <a:prstGeom prst="rect">
            <a:avLst/>
          </a:prstGeom>
          <a:noFill/>
        </p:spPr>
        <p:txBody>
          <a:bodyPr wrap="square">
            <a:spAutoFit/>
          </a:bodyPr>
          <a:lstStyle/>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Person {</a:t>
            </a:r>
            <a:r>
              <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spcAft>
                <a:spcPts val="800"/>
              </a:spcAft>
            </a:pPr>
            <a:endParaRPr lang="he-IL" sz="12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(Person p)</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p.Married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endPar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spcAft>
                <a:spcPts val="800"/>
              </a:spcAft>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List&lt;Person&gt; ls2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personList.FindAll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func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r>
              <a:rPr lang="he-IL" sz="1200" dirty="0">
                <a:solidFill>
                  <a:srgbClr val="00B050"/>
                </a:solidFill>
                <a:latin typeface="Consolas" panose="020B0609020204030204" pitchFamily="49" charset="0"/>
                <a:ea typeface="Calibri" panose="020F0502020204030204" pitchFamily="34" charset="0"/>
                <a:cs typeface="Consolas" panose="020B0609020204030204" pitchFamily="49" charset="0"/>
              </a:rPr>
              <a:t>לא אנונמית</a:t>
            </a:r>
            <a:endParaRPr lang="en-US" sz="12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List&lt;Person&gt; ls1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personList.FindAll</a:t>
            </a: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(Person p)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p.Married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rPr>
              <a:t>//</a:t>
            </a:r>
            <a:r>
              <a:rPr lang="he-IL" sz="1200" dirty="0">
                <a:solidFill>
                  <a:srgbClr val="00B050"/>
                </a:solidFill>
                <a:latin typeface="Consolas" panose="020B0609020204030204" pitchFamily="49" charset="0"/>
                <a:ea typeface="Calibri" panose="020F0502020204030204" pitchFamily="34" charset="0"/>
                <a:cs typeface="Consolas" panose="020B0609020204030204" pitchFamily="49" charset="0"/>
              </a:rPr>
              <a:t>מתודה אנונימית</a:t>
            </a:r>
            <a:endParaRPr lang="en-US" sz="1200"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spcAft>
                <a:spcPts val="800"/>
              </a:spcAft>
            </a:pPr>
            <a:endParaRPr lang="en-US" sz="12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List&lt;Person&gt; ls = </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personList.FindAll</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 =&gt; </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p.Married</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B05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he-IL" sz="1200" dirty="0">
                <a:solidFill>
                  <a:srgbClr val="00B050"/>
                </a:solidFill>
                <a:highlight>
                  <a:srgbClr val="FFFF00"/>
                </a:highlight>
                <a:latin typeface="Consolas" panose="020B0609020204030204" pitchFamily="49" charset="0"/>
                <a:ea typeface="Calibri" panose="020F0502020204030204" pitchFamily="34" charset="0"/>
                <a:cs typeface="Consolas" panose="020B0609020204030204" pitchFamily="49" charset="0"/>
              </a:rPr>
              <a:t>ביטוי למבדה</a:t>
            </a:r>
            <a:endParaRPr lang="en-US" sz="1200" dirty="0">
              <a:solidFill>
                <a:srgbClr val="00B050"/>
              </a:solidFill>
              <a:highlight>
                <a:srgbClr val="FFFF00"/>
              </a:highligh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743215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dirty="0"/>
              <a:t>EVENTS</a:t>
            </a:r>
            <a:endParaRPr lang="he-IL" dirty="0"/>
          </a:p>
        </p:txBody>
      </p:sp>
      <p:sp>
        <p:nvSpPr>
          <p:cNvPr id="5" name="כותרת משנה 4"/>
          <p:cNvSpPr>
            <a:spLocks noGrp="1"/>
          </p:cNvSpPr>
          <p:nvPr>
            <p:ph type="subTitle" idx="1"/>
          </p:nvPr>
        </p:nvSpPr>
        <p:spPr/>
        <p:txBody>
          <a:bodyPr>
            <a:normAutofit/>
          </a:bodyPr>
          <a:lstStyle/>
          <a:p>
            <a:pPr algn="ctr"/>
            <a:r>
              <a:rPr lang="he-IL" sz="6000" dirty="0"/>
              <a:t>אירועים</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343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650668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063" y="260648"/>
            <a:ext cx="7239000" cy="770344"/>
          </a:xfrm>
        </p:spPr>
        <p:txBody>
          <a:bodyPr/>
          <a:lstStyle/>
          <a:p>
            <a:pPr algn="ctr"/>
            <a:r>
              <a:rPr lang="he-IL" dirty="0"/>
              <a:t>מהו אירוע </a:t>
            </a:r>
            <a:r>
              <a:rPr lang="en-US" dirty="0"/>
              <a:t>(event)</a:t>
            </a:r>
            <a:r>
              <a:rPr lang="he-IL" dirty="0"/>
              <a:t>?</a:t>
            </a:r>
          </a:p>
        </p:txBody>
      </p:sp>
      <p:sp>
        <p:nvSpPr>
          <p:cNvPr id="3" name="מציין מיקום תוכן 2"/>
          <p:cNvSpPr>
            <a:spLocks noGrp="1"/>
          </p:cNvSpPr>
          <p:nvPr>
            <p:ph idx="1"/>
          </p:nvPr>
        </p:nvSpPr>
        <p:spPr>
          <a:xfrm>
            <a:off x="2135561" y="1268760"/>
            <a:ext cx="7183511" cy="4752528"/>
          </a:xfrm>
        </p:spPr>
        <p:txBody>
          <a:bodyPr>
            <a:normAutofit/>
          </a:bodyPr>
          <a:lstStyle/>
          <a:p>
            <a:pPr marL="0" indent="0">
              <a:buNone/>
            </a:pPr>
            <a:r>
              <a:rPr lang="he-IL" sz="2000" b="1" dirty="0"/>
              <a:t>לדוגמא:</a:t>
            </a:r>
          </a:p>
          <a:p>
            <a:pPr marL="0" indent="0">
              <a:buNone/>
            </a:pPr>
            <a:endParaRPr lang="he-IL" sz="2000" b="1" dirty="0"/>
          </a:p>
          <a:p>
            <a:r>
              <a:rPr lang="he-IL" sz="2000" dirty="0"/>
              <a:t>תכנית מבצעת אתחול </a:t>
            </a:r>
            <a:r>
              <a:rPr lang="he-IL" sz="2000" b="1" dirty="0"/>
              <a:t>ומחכה לפעולה </a:t>
            </a:r>
            <a:r>
              <a:rPr lang="he-IL" sz="2000" dirty="0"/>
              <a:t>מהמשתמש (לחיצה על עכבר, על מקש, בחירת תפריט וכו')</a:t>
            </a:r>
          </a:p>
          <a:p>
            <a:r>
              <a:rPr lang="he-IL" sz="2000" b="1" dirty="0"/>
              <a:t>כשהפעולה מתרחשת </a:t>
            </a:r>
            <a:r>
              <a:rPr lang="he-IL" sz="2000" dirty="0"/>
              <a:t>ע"י המשתמש, היא גורמת </a:t>
            </a:r>
            <a:r>
              <a:rPr lang="he-IL" sz="2000" b="1" dirty="0"/>
              <a:t>לשליחת הודעה לתכנית</a:t>
            </a:r>
            <a:r>
              <a:rPr lang="he-IL" sz="2000" dirty="0"/>
              <a:t>, הגורמת</a:t>
            </a:r>
            <a:r>
              <a:rPr lang="he-IL" sz="2000" b="1" dirty="0"/>
              <a:t> לתגובה של התכנית</a:t>
            </a:r>
            <a:r>
              <a:rPr lang="he-IL" sz="2000" dirty="0"/>
              <a:t>.</a:t>
            </a:r>
          </a:p>
          <a:p>
            <a:r>
              <a:rPr lang="he-IL" sz="2000" dirty="0"/>
              <a:t>הודעות כאלו מכונות </a:t>
            </a:r>
            <a:r>
              <a:rPr lang="he-IL" sz="2000" b="1" dirty="0"/>
              <a:t>אירוע,</a:t>
            </a:r>
            <a:r>
              <a:rPr lang="he-IL" sz="2000" dirty="0"/>
              <a:t> </a:t>
            </a:r>
            <a:r>
              <a:rPr lang="en-US" sz="2000" b="1" dirty="0"/>
              <a:t>event</a:t>
            </a:r>
            <a:r>
              <a:rPr lang="he-IL" sz="2000" dirty="0"/>
              <a:t>.</a:t>
            </a:r>
          </a:p>
          <a:p>
            <a:endParaRPr lang="he-IL" sz="2000" dirty="0"/>
          </a:p>
          <a:p>
            <a:pPr marL="0" indent="0">
              <a:buNone/>
            </a:pPr>
            <a:r>
              <a:rPr lang="he-IL" sz="2000" b="1" dirty="0"/>
              <a:t>'אירוע' מבוסס על רעיון הנציגים (מצביע למתודה), כך:</a:t>
            </a:r>
          </a:p>
          <a:p>
            <a:r>
              <a:rPr lang="he-IL" sz="2000" dirty="0"/>
              <a:t>עצם שרוצה לקבל הודעות נרשם לאירוע מסוים.</a:t>
            </a:r>
          </a:p>
          <a:p>
            <a:r>
              <a:rPr lang="he-IL" sz="2000" dirty="0"/>
              <a:t>כאשר הרישום לאירוע הוא בעצם רישום של מתודה שאמורה לפעול כאשר יתרחש האירוע.</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21839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09889" y="109160"/>
            <a:ext cx="7992888" cy="1224136"/>
          </a:xfrm>
        </p:spPr>
        <p:txBody>
          <a:bodyPr>
            <a:normAutofit/>
          </a:bodyPr>
          <a:lstStyle/>
          <a:p>
            <a:pPr algn="ctr"/>
            <a:r>
              <a:rPr lang="en-US" sz="3200" dirty="0"/>
              <a:t>dip – Dependency INVERSION PRINCIPLE </a:t>
            </a:r>
            <a:r>
              <a:rPr lang="he-IL" sz="3200" dirty="0"/>
              <a:t> </a:t>
            </a:r>
            <a:br>
              <a:rPr lang="he-IL" sz="3200" dirty="0"/>
            </a:br>
            <a:r>
              <a:rPr lang="he-IL" sz="3200" dirty="0"/>
              <a:t>עקרון הפיכת השליטה</a:t>
            </a:r>
          </a:p>
        </p:txBody>
      </p:sp>
      <p:sp>
        <p:nvSpPr>
          <p:cNvPr id="3" name="מציין מיקום תוכן 2"/>
          <p:cNvSpPr>
            <a:spLocks noGrp="1"/>
          </p:cNvSpPr>
          <p:nvPr>
            <p:ph idx="1"/>
          </p:nvPr>
        </p:nvSpPr>
        <p:spPr>
          <a:xfrm>
            <a:off x="1875541" y="1436209"/>
            <a:ext cx="7461584" cy="4222493"/>
          </a:xfrm>
        </p:spPr>
        <p:txBody>
          <a:bodyPr>
            <a:normAutofit/>
          </a:bodyPr>
          <a:lstStyle/>
          <a:p>
            <a:r>
              <a:rPr lang="he-IL" sz="1800" b="1" dirty="0"/>
              <a:t>באופן רגיל:</a:t>
            </a:r>
          </a:p>
          <a:p>
            <a:pPr lvl="1"/>
            <a:r>
              <a:rPr lang="he-IL" sz="1800" dirty="0"/>
              <a:t>התכנית מפעילה את הרמות הנמוכות יותר (מערכת ההפעלה). למשל הדפסה למסך. ולא ניתן לקבל אירועים מרמות נמוכות.</a:t>
            </a:r>
          </a:p>
          <a:p>
            <a:r>
              <a:rPr lang="he-IL" sz="1800" b="1" dirty="0"/>
              <a:t>במערכת חלונאית:</a:t>
            </a:r>
          </a:p>
          <a:p>
            <a:pPr lvl="1"/>
            <a:r>
              <a:rPr lang="he-IL" sz="1800" dirty="0"/>
              <a:t>תגובה שמגיעה מהרמה הנמוכה אמורה להפעיל את התכנית</a:t>
            </a:r>
          </a:p>
          <a:p>
            <a:r>
              <a:rPr lang="he-IL" sz="1800" b="1" dirty="0"/>
              <a:t>הבעיה:</a:t>
            </a:r>
          </a:p>
          <a:p>
            <a:pPr lvl="1"/>
            <a:r>
              <a:rPr lang="he-IL" sz="1800" dirty="0"/>
              <a:t>המערכות הנמוכות כלל אינן מכירות את התכנית שברמות הגבוהות. ואי אפשר לשנות את מערכת ההפעלה.</a:t>
            </a:r>
          </a:p>
          <a:p>
            <a:r>
              <a:rPr lang="he-IL" sz="1800" b="1" dirty="0"/>
              <a:t>הפתרון:</a:t>
            </a:r>
          </a:p>
          <a:p>
            <a:pPr lvl="1"/>
            <a:r>
              <a:rPr lang="he-IL" sz="1800" dirty="0"/>
              <a:t>כבר בעת תכנון שכבות התשתית, נייצר מנגנון שמאפשר להתריע לרמות הגבוהות על קיומו של אירוע הדורש את תגובתן, ללא צורך בהכרות של שכבות התשתית עם התכנית.</a:t>
            </a:r>
          </a:p>
          <a:p>
            <a:pPr lvl="1"/>
            <a:r>
              <a:rPr lang="he-IL" sz="1800" dirty="0"/>
              <a:t>מתודה של תשתית שמכוונת כלפי השכבות העליונות נקראת </a:t>
            </a:r>
            <a:r>
              <a:rPr lang="en-US" sz="1800" dirty="0" err="1"/>
              <a:t>CallBack</a:t>
            </a:r>
            <a:endParaRPr lang="he-IL" sz="18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0457933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t3.gstatic.com/images?q=tbn:ANd9GcRuxMlOgVagHHAZA9kRz-RI5-Wyayn8mlGmerAPGVImZ-9ubnoM0A9MJ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403464"/>
            <a:ext cx="1926623" cy="1369352"/>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p:cNvSpPr>
            <a:spLocks noGrp="1"/>
          </p:cNvSpPr>
          <p:nvPr>
            <p:ph type="title"/>
          </p:nvPr>
        </p:nvSpPr>
        <p:spPr>
          <a:xfrm>
            <a:off x="3087840" y="260648"/>
            <a:ext cx="6546897" cy="1008112"/>
          </a:xfrm>
        </p:spPr>
        <p:txBody>
          <a:bodyPr>
            <a:normAutofit fontScale="90000"/>
          </a:bodyPr>
          <a:lstStyle/>
          <a:p>
            <a:pPr algn="ctr"/>
            <a:r>
              <a:rPr lang="he-IL" dirty="0"/>
              <a:t>דוגמא לבניית תשתית נכונה</a:t>
            </a:r>
            <a:br>
              <a:rPr lang="he-IL" dirty="0"/>
            </a:br>
            <a:r>
              <a:rPr lang="he-IL" dirty="0"/>
              <a:t>תשתית המדפסת</a:t>
            </a:r>
          </a:p>
        </p:txBody>
      </p:sp>
      <p:sp>
        <p:nvSpPr>
          <p:cNvPr id="3" name="מציין מיקום תוכן 2"/>
          <p:cNvSpPr>
            <a:spLocks noGrp="1"/>
          </p:cNvSpPr>
          <p:nvPr>
            <p:ph idx="1"/>
          </p:nvPr>
        </p:nvSpPr>
        <p:spPr>
          <a:xfrm>
            <a:off x="1991544" y="1483584"/>
            <a:ext cx="7643192" cy="4970952"/>
          </a:xfrm>
        </p:spPr>
        <p:txBody>
          <a:bodyPr>
            <a:normAutofit lnSpcReduction="10000"/>
          </a:bodyPr>
          <a:lstStyle/>
          <a:p>
            <a:r>
              <a:rPr lang="he-IL" sz="2000" dirty="0"/>
              <a:t>נניח שאנו בונים תשתית לתכנון מדפסת</a:t>
            </a:r>
          </a:p>
          <a:p>
            <a:r>
              <a:rPr lang="he-IL" sz="2000" b="1" dirty="0"/>
              <a:t>האירוע</a:t>
            </a:r>
            <a:r>
              <a:rPr lang="he-IL" sz="2000" dirty="0"/>
              <a:t>: </a:t>
            </a:r>
            <a:r>
              <a:rPr lang="he-IL" sz="2000" b="1" dirty="0"/>
              <a:t>אזלו הדפים במדפסת</a:t>
            </a:r>
          </a:p>
          <a:p>
            <a:r>
              <a:rPr lang="he-IL" sz="2000" dirty="0"/>
              <a:t>המדפסת נחשבת לרמה נמוכה והמשתמשים בה לרמה גבוהה</a:t>
            </a:r>
          </a:p>
          <a:p>
            <a:r>
              <a:rPr lang="he-IL" sz="2000" dirty="0"/>
              <a:t>נרצה שמידע על אירוע כזה יועבר גם לרמות הגבוהות, למשתמשים במדפסת (מישהו צריך להוסיף דפים...)</a:t>
            </a:r>
          </a:p>
          <a:p>
            <a:r>
              <a:rPr lang="he-IL" sz="2000" dirty="0"/>
              <a:t>נגדיר מחלקה עבור </a:t>
            </a:r>
            <a:r>
              <a:rPr lang="he-IL" sz="2000" b="1" dirty="0"/>
              <a:t>'מדפסת'</a:t>
            </a:r>
            <a:r>
              <a:rPr lang="he-IL" sz="2000" dirty="0"/>
              <a:t>:</a:t>
            </a:r>
          </a:p>
          <a:p>
            <a:pPr lvl="1"/>
            <a:r>
              <a:rPr lang="he-IL" sz="2000" dirty="0"/>
              <a:t>מאפשרת להדפיס</a:t>
            </a:r>
          </a:p>
          <a:p>
            <a:pPr lvl="1"/>
            <a:r>
              <a:rPr lang="he-IL" sz="2000" dirty="0"/>
              <a:t>מאפשרת </a:t>
            </a:r>
            <a:r>
              <a:rPr lang="he-IL" sz="2000" b="1" dirty="0"/>
              <a:t>למתודות להרשם </a:t>
            </a:r>
            <a:r>
              <a:rPr lang="he-IL" sz="2000" dirty="0"/>
              <a:t>אליה לאירוע </a:t>
            </a:r>
            <a:r>
              <a:rPr lang="en-US" sz="2000" dirty="0"/>
              <a:t>'</a:t>
            </a:r>
            <a:r>
              <a:rPr lang="he-IL" sz="2000" b="1" dirty="0"/>
              <a:t>סיום דפים</a:t>
            </a:r>
            <a:r>
              <a:rPr lang="he-IL" sz="2000" dirty="0"/>
              <a:t>'</a:t>
            </a:r>
          </a:p>
          <a:p>
            <a:pPr lvl="1"/>
            <a:r>
              <a:rPr lang="he-IL" sz="2000" dirty="0"/>
              <a:t>לפני הדפסה, אם נגמרו הדפים מפעילה את כל המתודות שנרשמו לאירוע הזה</a:t>
            </a:r>
          </a:p>
          <a:p>
            <a:r>
              <a:rPr lang="he-IL" sz="2000" dirty="0"/>
              <a:t>נגדיר מחלקה עבור </a:t>
            </a:r>
            <a:r>
              <a:rPr lang="he-IL" sz="2000" b="1" dirty="0"/>
              <a:t>'משתמש במדפסת'</a:t>
            </a:r>
            <a:r>
              <a:rPr lang="he-IL" sz="2000" dirty="0"/>
              <a:t>:</a:t>
            </a:r>
          </a:p>
          <a:p>
            <a:pPr lvl="1"/>
            <a:r>
              <a:rPr lang="he-IL" sz="2000" dirty="0"/>
              <a:t>המשתמש יירשם אצל המדפסת עם </a:t>
            </a:r>
            <a:r>
              <a:rPr lang="he-IL" sz="2000" b="1" dirty="0"/>
              <a:t>המתודה</a:t>
            </a:r>
            <a:r>
              <a:rPr lang="he-IL" sz="2000" dirty="0"/>
              <a:t> שלו</a:t>
            </a:r>
          </a:p>
          <a:p>
            <a:pPr lvl="1"/>
            <a:r>
              <a:rPr lang="he-IL" sz="2000" dirty="0"/>
              <a:t>יירשום את המתודה שהוא מעוניין שתקרא כאשר מתרחש האירוע </a:t>
            </a:r>
            <a:r>
              <a:rPr lang="he-IL" sz="2000" b="1" dirty="0"/>
              <a:t>'סיום דפים' </a:t>
            </a:r>
            <a:r>
              <a:rPr lang="he-IL" sz="2000" dirty="0"/>
              <a:t>במדפסת</a:t>
            </a:r>
          </a:p>
          <a:p>
            <a:endParaRPr lang="he-IL" sz="20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233284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חץ שמאלה 3"/>
          <p:cNvSpPr/>
          <p:nvPr/>
        </p:nvSpPr>
        <p:spPr>
          <a:xfrm>
            <a:off x="6646208" y="3163416"/>
            <a:ext cx="3655268" cy="1244033"/>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black"/>
                </a:solidFill>
                <a:latin typeface="Trebuchet MS"/>
                <a:cs typeface="Gisha" panose="020B0502040204020203" pitchFamily="34" charset="-79"/>
              </a:rPr>
              <a:t>יש לוודא שיש מתודות רשומות </a:t>
            </a:r>
            <a:endParaRPr lang="he-IL" dirty="0">
              <a:solidFill>
                <a:srgbClr val="B83D68"/>
              </a:solidFill>
              <a:latin typeface="Trebuchet MS"/>
              <a:cs typeface="Gisha" panose="020B0502040204020203" pitchFamily="34" charset="-79"/>
            </a:endParaRPr>
          </a:p>
        </p:txBody>
      </p:sp>
      <p:sp>
        <p:nvSpPr>
          <p:cNvPr id="5" name="חץ שמאלה 4"/>
          <p:cNvSpPr/>
          <p:nvPr/>
        </p:nvSpPr>
        <p:spPr>
          <a:xfrm>
            <a:off x="6553904" y="1924214"/>
            <a:ext cx="3747573" cy="1034678"/>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black"/>
                </a:solidFill>
                <a:latin typeface="Trebuchet MS"/>
                <a:cs typeface="Gisha" panose="020B0502040204020203" pitchFamily="34" charset="-79"/>
              </a:rPr>
              <a:t>כאן ניתן לרשום מתודות שיופעלו</a:t>
            </a:r>
            <a:endParaRPr lang="he-IL" dirty="0">
              <a:solidFill>
                <a:srgbClr val="B83D68"/>
              </a:solidFill>
              <a:latin typeface="Trebuchet MS"/>
              <a:cs typeface="Gisha" panose="020B0502040204020203" pitchFamily="34" charset="-79"/>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347</a:t>
            </a:fld>
            <a:endParaRPr lang="he-IL">
              <a:solidFill>
                <a:srgbClr val="B13F9A"/>
              </a:solidFill>
              <a:latin typeface="Trebuchet MS"/>
              <a:cs typeface="Gisha" panose="020B0502040204020203" pitchFamily="34" charset="-79"/>
            </a:endParaRPr>
          </a:p>
        </p:txBody>
      </p:sp>
      <p:sp>
        <p:nvSpPr>
          <p:cNvPr id="8" name="Rectangle 7"/>
          <p:cNvSpPr/>
          <p:nvPr/>
        </p:nvSpPr>
        <p:spPr>
          <a:xfrm>
            <a:off x="1919537" y="1847346"/>
            <a:ext cx="6354979" cy="4692118"/>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PrinterEventHandler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PageOver;</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200;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DoPageOver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(PageOver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PageOver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pageNumber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pageNumber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DoPageOver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Rectangle 8"/>
          <p:cNvSpPr/>
          <p:nvPr/>
        </p:nvSpPr>
        <p:spPr>
          <a:xfrm>
            <a:off x="1847529" y="1324334"/>
            <a:ext cx="5640153" cy="369332"/>
          </a:xfrm>
          <a:prstGeom prst="rect">
            <a:avLst/>
          </a:prstGeom>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delegate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PrinterEventHandler</a:t>
            </a:r>
            <a:r>
              <a:rPr lang="en-US" dirty="0">
                <a:solidFill>
                  <a:srgbClr val="000000"/>
                </a:solidFill>
                <a:latin typeface="Consolas" panose="020B0609020204030204" pitchFamily="49" charset="0"/>
              </a:rPr>
              <a:t>();</a:t>
            </a:r>
            <a:endParaRPr lang="he-IL" dirty="0">
              <a:solidFill>
                <a:prstClr val="black"/>
              </a:solidFill>
              <a:latin typeface="Trebuchet MS"/>
              <a:cs typeface="Gisha" panose="020B0502040204020203" pitchFamily="34" charset="-79"/>
            </a:endParaRPr>
          </a:p>
        </p:txBody>
      </p:sp>
      <p:sp>
        <p:nvSpPr>
          <p:cNvPr id="10" name="מציין מיקום תוכן 2"/>
          <p:cNvSpPr>
            <a:spLocks noGrp="1"/>
          </p:cNvSpPr>
          <p:nvPr>
            <p:ph idx="1"/>
          </p:nvPr>
        </p:nvSpPr>
        <p:spPr>
          <a:xfrm>
            <a:off x="7896200" y="5877272"/>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12" name="כותרת 1"/>
          <p:cNvSpPr>
            <a:spLocks noGrp="1"/>
          </p:cNvSpPr>
          <p:nvPr>
            <p:ph type="title"/>
          </p:nvPr>
        </p:nvSpPr>
        <p:spPr>
          <a:xfrm>
            <a:off x="1524000" y="90806"/>
            <a:ext cx="8148302" cy="1034678"/>
          </a:xfrm>
        </p:spPr>
        <p:txBody>
          <a:bodyPr>
            <a:normAutofit/>
          </a:bodyPr>
          <a:lstStyle/>
          <a:p>
            <a:pPr algn="ctr"/>
            <a:r>
              <a:rPr lang="he-IL" sz="2800" dirty="0"/>
              <a:t>פתרון 1 – שגוי</a:t>
            </a:r>
            <a:br>
              <a:rPr lang="he-IL" sz="2800" dirty="0"/>
            </a:br>
            <a:r>
              <a:rPr lang="he-IL" sz="2800" dirty="0"/>
              <a:t>תשתית למדפסת תוך שימוש ב </a:t>
            </a:r>
            <a:r>
              <a:rPr lang="en-US" sz="2800" dirty="0"/>
              <a:t>delegate</a:t>
            </a:r>
            <a:endParaRPr lang="he-IL" sz="2800" dirty="0"/>
          </a:p>
        </p:txBody>
      </p:sp>
    </p:spTree>
    <p:extLst>
      <p:ext uri="{BB962C8B-B14F-4D97-AF65-F5344CB8AC3E}">
        <p14:creationId xmlns:p14="http://schemas.microsoft.com/office/powerpoint/2010/main" val="1222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חץ שמאלה 3"/>
          <p:cNvSpPr/>
          <p:nvPr/>
        </p:nvSpPr>
        <p:spPr>
          <a:xfrm rot="1421130">
            <a:off x="7193653" y="5531687"/>
            <a:ext cx="3115195" cy="87356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black"/>
                </a:solidFill>
                <a:latin typeface="Trebuchet MS"/>
                <a:cs typeface="Gisha" panose="020B0502040204020203" pitchFamily="34" charset="-79"/>
              </a:rPr>
              <a:t>רישום המתודה בעזרת =</a:t>
            </a:r>
            <a:endParaRPr lang="he-IL" dirty="0">
              <a:solidFill>
                <a:srgbClr val="B83D68"/>
              </a:solidFill>
              <a:latin typeface="Trebuchet MS"/>
              <a:cs typeface="Gisha" panose="020B0502040204020203" pitchFamily="34" charset="-79"/>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348</a:t>
            </a:fld>
            <a:endParaRPr lang="he-IL">
              <a:solidFill>
                <a:srgbClr val="B13F9A"/>
              </a:solidFill>
              <a:latin typeface="Trebuchet MS"/>
              <a:cs typeface="Gisha" panose="020B0502040204020203" pitchFamily="34" charset="-79"/>
            </a:endParaRPr>
          </a:p>
        </p:txBody>
      </p:sp>
      <p:sp>
        <p:nvSpPr>
          <p:cNvPr id="6" name="Rounded Rectangular Callout 5"/>
          <p:cNvSpPr/>
          <p:nvPr/>
        </p:nvSpPr>
        <p:spPr>
          <a:xfrm>
            <a:off x="2279576" y="5222034"/>
            <a:ext cx="2880499" cy="1439078"/>
          </a:xfrm>
          <a:prstGeom prst="wedgeRoundRectCallout">
            <a:avLst>
              <a:gd name="adj1" fmla="val 61888"/>
              <a:gd name="adj2" fmla="val -68465"/>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בעיה 1</a:t>
            </a:r>
            <a:r>
              <a:rPr lang="he-IL" dirty="0">
                <a:solidFill>
                  <a:prstClr val="black"/>
                </a:solidFill>
                <a:latin typeface="Trebuchet MS"/>
                <a:cs typeface="Gisha" panose="020B0502040204020203" pitchFamily="34" charset="-79"/>
              </a:rPr>
              <a:t>:</a:t>
            </a:r>
          </a:p>
          <a:p>
            <a:pPr algn="ctr"/>
            <a:r>
              <a:rPr lang="he-IL" dirty="0">
                <a:solidFill>
                  <a:prstClr val="black"/>
                </a:solidFill>
                <a:latin typeface="Trebuchet MS"/>
                <a:cs typeface="Gisha" panose="020B0502040204020203" pitchFamily="34" charset="-79"/>
              </a:rPr>
              <a:t>אם יש כמה משתמשים הם ידרסו אחד את הרישום של השני על ידי ההשמה</a:t>
            </a:r>
          </a:p>
        </p:txBody>
      </p:sp>
      <p:sp>
        <p:nvSpPr>
          <p:cNvPr id="12" name="מציין מיקום תוכן 2"/>
          <p:cNvSpPr>
            <a:spLocks noGrp="1"/>
          </p:cNvSpPr>
          <p:nvPr>
            <p:ph idx="1"/>
          </p:nvPr>
        </p:nvSpPr>
        <p:spPr>
          <a:xfrm>
            <a:off x="7941481" y="214907"/>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14" name="כותרת 1"/>
          <p:cNvSpPr>
            <a:spLocks noGrp="1"/>
          </p:cNvSpPr>
          <p:nvPr>
            <p:ph type="title"/>
          </p:nvPr>
        </p:nvSpPr>
        <p:spPr>
          <a:xfrm>
            <a:off x="1524000" y="89153"/>
            <a:ext cx="8148302" cy="1080120"/>
          </a:xfrm>
        </p:spPr>
        <p:txBody>
          <a:bodyPr>
            <a:normAutofit/>
          </a:bodyPr>
          <a:lstStyle/>
          <a:p>
            <a:pPr algn="ctr"/>
            <a:r>
              <a:rPr lang="he-IL" sz="3200" dirty="0"/>
              <a:t>פתרון 1 – שגוי</a:t>
            </a:r>
            <a:br>
              <a:rPr lang="he-IL" sz="3200" dirty="0"/>
            </a:br>
            <a:r>
              <a:rPr lang="he-IL" sz="3200" dirty="0"/>
              <a:t>תשתית למדפסת תוך שימוש ב </a:t>
            </a:r>
            <a:r>
              <a:rPr lang="en-US" sz="3200" dirty="0"/>
              <a:t>delegate</a:t>
            </a:r>
            <a:endParaRPr lang="he-IL" sz="3200" dirty="0"/>
          </a:p>
        </p:txBody>
      </p:sp>
      <p:sp>
        <p:nvSpPr>
          <p:cNvPr id="8" name="Rectangle 7">
            <a:extLst>
              <a:ext uri="{FF2B5EF4-FFF2-40B4-BE49-F238E27FC236}">
                <a16:creationId xmlns:a16="http://schemas.microsoft.com/office/drawing/2014/main" id="{EF8F3BFB-B872-4EC3-930B-C66F9D6666E0}"/>
              </a:ext>
            </a:extLst>
          </p:cNvPr>
          <p:cNvSpPr/>
          <p:nvPr/>
        </p:nvSpPr>
        <p:spPr>
          <a:xfrm>
            <a:off x="1780449" y="1356946"/>
            <a:ext cx="4287823" cy="3677417"/>
          </a:xfrm>
          <a:prstGeom prst="rect">
            <a:avLst/>
          </a:prstGeom>
          <a:ln>
            <a:solidFill>
              <a:schemeClr val="tx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a:t>
            </a:r>
            <a:r>
              <a:rPr lang="he-IL" sz="1200" dirty="0">
                <a:solidFill>
                  <a:srgbClr val="2B91AF"/>
                </a:solidFill>
                <a:latin typeface="Consolas" panose="020B0609020204030204" pitchFamily="49" charset="0"/>
                <a:ea typeface="Calibri" panose="020F0502020204030204" pitchFamily="34" charset="0"/>
                <a:cs typeface="Consolas" panose="020B0609020204030204" pitchFamily="49" charset="0"/>
              </a:rPr>
              <a:t>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User1(MyPrinter_1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User1DoPageOver;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User1DoPageOver()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1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algn="l" rtl="0">
              <a:lnSpc>
                <a:spcPct val="107000"/>
              </a:lnSpc>
              <a:spcAft>
                <a:spcPts val="800"/>
              </a:spcAft>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2A5F332-97CF-4288-9E8B-CFB60D4AE713}"/>
              </a:ext>
            </a:extLst>
          </p:cNvPr>
          <p:cNvSpPr/>
          <p:nvPr/>
        </p:nvSpPr>
        <p:spPr>
          <a:xfrm>
            <a:off x="6065280" y="1356611"/>
            <a:ext cx="4392488" cy="3677417"/>
          </a:xfrm>
          <a:prstGeom prst="rect">
            <a:avLst/>
          </a:prstGeom>
          <a:solidFill>
            <a:schemeClr val="bg1"/>
          </a:solidFill>
          <a:ln>
            <a:solidFill>
              <a:schemeClr val="tx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a:t>
            </a:r>
            <a:r>
              <a:rPr lang="he-IL" sz="1200" dirty="0">
                <a:solidFill>
                  <a:srgbClr val="2B91AF"/>
                </a:solidFill>
                <a:latin typeface="Consolas" panose="020B0609020204030204" pitchFamily="49" charset="0"/>
                <a:ea typeface="Calibri" panose="020F0502020204030204" pitchFamily="34" charset="0"/>
                <a:cs typeface="Consolas" panose="020B0609020204030204" pitchFamily="49" charset="0"/>
              </a:rPr>
              <a:t>2</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(MyPrinter_1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User2DoPageOver;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User2DoPageOver()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2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algn="l" rtl="0">
              <a:lnSpc>
                <a:spcPct val="107000"/>
              </a:lnSpc>
              <a:spcAft>
                <a:spcPts val="800"/>
              </a:spcAft>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61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חץ שמאלה 3"/>
          <p:cNvSpPr/>
          <p:nvPr/>
        </p:nvSpPr>
        <p:spPr>
          <a:xfrm>
            <a:off x="8688289" y="3155430"/>
            <a:ext cx="1781691" cy="1673057"/>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black"/>
                </a:solidFill>
                <a:latin typeface="Trebuchet MS"/>
                <a:cs typeface="Gisha" panose="020B0502040204020203" pitchFamily="34" charset="-79"/>
              </a:rPr>
              <a:t>רישום המתודה בעזרת </a:t>
            </a:r>
            <a:r>
              <a:rPr lang="en-US" dirty="0">
                <a:solidFill>
                  <a:prstClr val="black"/>
                </a:solidFill>
                <a:latin typeface="Trebuchet MS"/>
              </a:rPr>
              <a:t>+=</a:t>
            </a:r>
            <a:endParaRPr lang="he-IL" dirty="0">
              <a:solidFill>
                <a:srgbClr val="B83D68"/>
              </a:solidFill>
              <a:latin typeface="Trebuchet MS"/>
              <a:cs typeface="Gisha" panose="020B0502040204020203" pitchFamily="34" charset="-79"/>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349</a:t>
            </a:fld>
            <a:endParaRPr lang="he-IL">
              <a:solidFill>
                <a:srgbClr val="B13F9A"/>
              </a:solidFill>
              <a:latin typeface="Trebuchet MS"/>
              <a:cs typeface="Gisha" panose="020B0502040204020203" pitchFamily="34" charset="-79"/>
            </a:endParaRPr>
          </a:p>
        </p:txBody>
      </p:sp>
      <p:sp>
        <p:nvSpPr>
          <p:cNvPr id="9" name="מציין מיקום תוכן 2"/>
          <p:cNvSpPr>
            <a:spLocks noGrp="1"/>
          </p:cNvSpPr>
          <p:nvPr>
            <p:ph idx="1"/>
          </p:nvPr>
        </p:nvSpPr>
        <p:spPr>
          <a:xfrm>
            <a:off x="7775448" y="1710750"/>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12" name="כותרת 1"/>
          <p:cNvSpPr>
            <a:spLocks noGrp="1"/>
          </p:cNvSpPr>
          <p:nvPr>
            <p:ph type="title"/>
          </p:nvPr>
        </p:nvSpPr>
        <p:spPr>
          <a:xfrm>
            <a:off x="1524000" y="66896"/>
            <a:ext cx="8148302" cy="1111024"/>
          </a:xfrm>
        </p:spPr>
        <p:txBody>
          <a:bodyPr>
            <a:normAutofit/>
          </a:bodyPr>
          <a:lstStyle/>
          <a:p>
            <a:pPr algn="ctr"/>
            <a:r>
              <a:rPr lang="he-IL" sz="3200" dirty="0"/>
              <a:t>פתרון 1 – שגוי</a:t>
            </a:r>
            <a:br>
              <a:rPr lang="he-IL" sz="3200" dirty="0"/>
            </a:br>
            <a:r>
              <a:rPr lang="he-IL" sz="3200" dirty="0"/>
              <a:t>תשתית למדפסת תוך שימוש ב </a:t>
            </a:r>
            <a:r>
              <a:rPr lang="en-US" sz="3200" dirty="0"/>
              <a:t>delegate</a:t>
            </a:r>
            <a:endParaRPr lang="he-IL" sz="3200" dirty="0"/>
          </a:p>
        </p:txBody>
      </p:sp>
      <p:sp>
        <p:nvSpPr>
          <p:cNvPr id="2" name="Rectangle 1">
            <a:extLst>
              <a:ext uri="{FF2B5EF4-FFF2-40B4-BE49-F238E27FC236}">
                <a16:creationId xmlns:a16="http://schemas.microsoft.com/office/drawing/2014/main" id="{3D8D7AF8-3D4A-4981-BAA1-8FBE4339C8E9}"/>
              </a:ext>
            </a:extLst>
          </p:cNvPr>
          <p:cNvSpPr/>
          <p:nvPr/>
        </p:nvSpPr>
        <p:spPr>
          <a:xfrm>
            <a:off x="1780449" y="1356946"/>
            <a:ext cx="4287823" cy="3677417"/>
          </a:xfrm>
          <a:prstGeom prst="rect">
            <a:avLst/>
          </a:prstGeom>
          <a:ln>
            <a:solidFill>
              <a:schemeClr val="tx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a:t>
            </a:r>
            <a:r>
              <a:rPr lang="he-IL" sz="1200" dirty="0">
                <a:solidFill>
                  <a:srgbClr val="2B91AF"/>
                </a:solidFill>
                <a:latin typeface="Consolas" panose="020B0609020204030204" pitchFamily="49" charset="0"/>
                <a:ea typeface="Calibri" panose="020F0502020204030204" pitchFamily="34" charset="0"/>
                <a:cs typeface="Consolas" panose="020B0609020204030204" pitchFamily="49" charset="0"/>
              </a:rPr>
              <a:t>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User1(MyPrinter_1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User1DoPageOver;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User1DoPageOver()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1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algn="l" rtl="0">
              <a:lnSpc>
                <a:spcPct val="107000"/>
              </a:lnSpc>
              <a:spcAft>
                <a:spcPts val="800"/>
              </a:spcAft>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9BC5D81-3E16-42AF-B650-8420B2700085}"/>
              </a:ext>
            </a:extLst>
          </p:cNvPr>
          <p:cNvSpPr/>
          <p:nvPr/>
        </p:nvSpPr>
        <p:spPr>
          <a:xfrm>
            <a:off x="6065280" y="1356611"/>
            <a:ext cx="4392488" cy="3677417"/>
          </a:xfrm>
          <a:prstGeom prst="rect">
            <a:avLst/>
          </a:prstGeom>
          <a:solidFill>
            <a:schemeClr val="bg1"/>
          </a:solidFill>
          <a:ln>
            <a:solidFill>
              <a:schemeClr val="tx1"/>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a:t>
            </a:r>
            <a:r>
              <a:rPr lang="he-IL" sz="1200" dirty="0">
                <a:solidFill>
                  <a:srgbClr val="2B91AF"/>
                </a:solidFill>
                <a:latin typeface="Consolas" panose="020B0609020204030204" pitchFamily="49" charset="0"/>
                <a:ea typeface="Calibri" panose="020F0502020204030204" pitchFamily="34" charset="0"/>
                <a:cs typeface="Consolas" panose="020B0609020204030204" pitchFamily="49" charset="0"/>
              </a:rPr>
              <a:t>2</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r>
              <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(MyPrinter_1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printer1;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User2DoPageOver;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User2DoPageOver()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2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algn="l" rtl="0">
              <a:lnSpc>
                <a:spcPct val="107000"/>
              </a:lnSpc>
              <a:spcAft>
                <a:spcPts val="800"/>
              </a:spcAft>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Rounded Rectangular Callout 5"/>
          <p:cNvSpPr/>
          <p:nvPr/>
        </p:nvSpPr>
        <p:spPr>
          <a:xfrm>
            <a:off x="6585991" y="5239591"/>
            <a:ext cx="3963091" cy="1168081"/>
          </a:xfrm>
          <a:prstGeom prst="wedgeRoundRectCallout">
            <a:avLst>
              <a:gd name="adj1" fmla="val -65098"/>
              <a:gd name="adj2" fmla="val -76390"/>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600" b="1" dirty="0">
                <a:solidFill>
                  <a:prstClr val="black"/>
                </a:solidFill>
                <a:latin typeface="Trebuchet MS"/>
                <a:cs typeface="Gisha" panose="020B0502040204020203" pitchFamily="34" charset="-79"/>
              </a:rPr>
              <a:t>שני הנרשמים ירשמו עם =+</a:t>
            </a:r>
          </a:p>
          <a:p>
            <a:pPr algn="ctr"/>
            <a:r>
              <a:rPr lang="he-IL" sz="1600" b="1" dirty="0">
                <a:solidFill>
                  <a:prstClr val="black"/>
                </a:solidFill>
                <a:latin typeface="Trebuchet MS"/>
                <a:cs typeface="Gisha" panose="020B0502040204020203" pitchFamily="34" charset="-79"/>
              </a:rPr>
              <a:t>ומה עם הנרשם הראשון?</a:t>
            </a:r>
          </a:p>
          <a:p>
            <a:pPr algn="ctr"/>
            <a:r>
              <a:rPr lang="he-IL" sz="1600" dirty="0">
                <a:solidFill>
                  <a:prstClr val="black"/>
                </a:solidFill>
                <a:latin typeface="Trebuchet MS"/>
                <a:cs typeface="Gisha" panose="020B0502040204020203" pitchFamily="34" charset="-79"/>
              </a:rPr>
              <a:t>אל דאגה - יש מנגנון שמאתחל את האובייקט לפני ה </a:t>
            </a:r>
            <a:r>
              <a:rPr lang="he-IL" sz="1600" b="1" dirty="0">
                <a:solidFill>
                  <a:prstClr val="black"/>
                </a:solidFill>
                <a:latin typeface="Trebuchet MS"/>
                <a:cs typeface="Gisha" panose="020B0502040204020203" pitchFamily="34" charset="-79"/>
              </a:rPr>
              <a:t>=+</a:t>
            </a:r>
          </a:p>
        </p:txBody>
      </p:sp>
    </p:spTree>
    <p:extLst>
      <p:ext uri="{BB962C8B-B14F-4D97-AF65-F5344CB8AC3E}">
        <p14:creationId xmlns:p14="http://schemas.microsoft.com/office/powerpoint/2010/main" val="12200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לוחית 5"/>
          <p:cNvSpPr/>
          <p:nvPr/>
        </p:nvSpPr>
        <p:spPr>
          <a:xfrm>
            <a:off x="1991544" y="332656"/>
            <a:ext cx="8136904" cy="648072"/>
          </a:xfrm>
          <a:prstGeom prst="plaque">
            <a:avLst/>
          </a:prstGeom>
        </p:spPr>
        <p:style>
          <a:lnRef idx="1">
            <a:schemeClr val="accent3"/>
          </a:lnRef>
          <a:fillRef idx="2">
            <a:schemeClr val="accent3"/>
          </a:fillRef>
          <a:effectRef idx="1">
            <a:schemeClr val="accent3"/>
          </a:effectRef>
          <a:fontRef idx="minor">
            <a:schemeClr val="dk1"/>
          </a:fontRef>
        </p:style>
        <p:txBody>
          <a:bodyPr rtlCol="1" anchor="ctr"/>
          <a:lstStyle/>
          <a:p>
            <a:pPr algn="ctr" rtl="0"/>
            <a:r>
              <a:rPr lang="en-US" sz="4800" dirty="0">
                <a:solidFill>
                  <a:srgbClr val="7030A0"/>
                </a:solidFill>
                <a:latin typeface="Trebuchet MS"/>
              </a:rPr>
              <a:t>.NET Platform Evolution</a:t>
            </a:r>
            <a:r>
              <a:rPr lang="he-IL" sz="4800" dirty="0">
                <a:solidFill>
                  <a:srgbClr val="7030A0"/>
                </a:solidFill>
                <a:latin typeface="Trebuchet MS"/>
                <a:cs typeface="Gisha" panose="020B0502040204020203" pitchFamily="34" charset="-79"/>
              </a:rPr>
              <a:t> </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35</a:t>
            </a:fld>
            <a:endParaRPr lang="he-IL">
              <a:solidFill>
                <a:srgbClr val="B13F9A"/>
              </a:solidFill>
              <a:latin typeface="Trebuchet MS"/>
              <a:cs typeface="Gisha" panose="020B0502040204020203" pitchFamily="34" charset="-79"/>
            </a:endParaRPr>
          </a:p>
        </p:txBody>
      </p:sp>
      <p:sp>
        <p:nvSpPr>
          <p:cNvPr id="3" name="Rectangle 2">
            <a:extLst>
              <a:ext uri="{FF2B5EF4-FFF2-40B4-BE49-F238E27FC236}">
                <a16:creationId xmlns:a16="http://schemas.microsoft.com/office/drawing/2014/main" id="{D7CBAB19-EAAB-463C-AAB1-FDA11F42CB47}"/>
              </a:ext>
            </a:extLst>
          </p:cNvPr>
          <p:cNvSpPr/>
          <p:nvPr/>
        </p:nvSpPr>
        <p:spPr>
          <a:xfrm>
            <a:off x="1919537" y="5474699"/>
            <a:ext cx="7704855" cy="461665"/>
          </a:xfrm>
          <a:prstGeom prst="rect">
            <a:avLst/>
          </a:prstGeom>
        </p:spPr>
        <p:txBody>
          <a:bodyPr wrap="square">
            <a:spAutoFit/>
          </a:bodyPr>
          <a:lstStyle/>
          <a:p>
            <a:r>
              <a:rPr lang="he-IL" sz="2400" dirty="0">
                <a:solidFill>
                  <a:prstClr val="black"/>
                </a:solidFill>
                <a:latin typeface="Trebuchet MS"/>
                <a:cs typeface="Gisha" panose="020B0502040204020203" pitchFamily="34" charset="-79"/>
              </a:rPr>
              <a:t>כל אחד מרכיבי הפלטפורמה משתכלל בפני עצמו במשך השנים</a:t>
            </a:r>
          </a:p>
        </p:txBody>
      </p:sp>
      <p:graphicFrame>
        <p:nvGraphicFramePr>
          <p:cNvPr id="7" name="Table 6">
            <a:extLst>
              <a:ext uri="{FF2B5EF4-FFF2-40B4-BE49-F238E27FC236}">
                <a16:creationId xmlns:a16="http://schemas.microsoft.com/office/drawing/2014/main" id="{E3CC8D49-3C0F-4EA8-8CD0-68EAFE73C4B8}"/>
              </a:ext>
            </a:extLst>
          </p:cNvPr>
          <p:cNvGraphicFramePr>
            <a:graphicFrameLocks noGrp="1"/>
          </p:cNvGraphicFramePr>
          <p:nvPr/>
        </p:nvGraphicFramePr>
        <p:xfrm>
          <a:off x="2178890" y="1177743"/>
          <a:ext cx="7956375" cy="4329624"/>
        </p:xfrm>
        <a:graphic>
          <a:graphicData uri="http://schemas.openxmlformats.org/drawingml/2006/table">
            <a:tbl>
              <a:tblPr/>
              <a:tblGrid>
                <a:gridCol w="419362">
                  <a:extLst>
                    <a:ext uri="{9D8B030D-6E8A-4147-A177-3AD203B41FA5}">
                      <a16:colId xmlns:a16="http://schemas.microsoft.com/office/drawing/2014/main" val="20000"/>
                    </a:ext>
                  </a:extLst>
                </a:gridCol>
                <a:gridCol w="703203">
                  <a:extLst>
                    <a:ext uri="{9D8B030D-6E8A-4147-A177-3AD203B41FA5}">
                      <a16:colId xmlns:a16="http://schemas.microsoft.com/office/drawing/2014/main" val="20001"/>
                    </a:ext>
                  </a:extLst>
                </a:gridCol>
                <a:gridCol w="832963">
                  <a:extLst>
                    <a:ext uri="{9D8B030D-6E8A-4147-A177-3AD203B41FA5}">
                      <a16:colId xmlns:a16="http://schemas.microsoft.com/office/drawing/2014/main" val="20002"/>
                    </a:ext>
                  </a:extLst>
                </a:gridCol>
                <a:gridCol w="1437062">
                  <a:extLst>
                    <a:ext uri="{9D8B030D-6E8A-4147-A177-3AD203B41FA5}">
                      <a16:colId xmlns:a16="http://schemas.microsoft.com/office/drawing/2014/main" val="20003"/>
                    </a:ext>
                  </a:extLst>
                </a:gridCol>
                <a:gridCol w="587071">
                  <a:extLst>
                    <a:ext uri="{9D8B030D-6E8A-4147-A177-3AD203B41FA5}">
                      <a16:colId xmlns:a16="http://schemas.microsoft.com/office/drawing/2014/main" val="20004"/>
                    </a:ext>
                  </a:extLst>
                </a:gridCol>
                <a:gridCol w="1135676">
                  <a:extLst>
                    <a:ext uri="{9D8B030D-6E8A-4147-A177-3AD203B41FA5}">
                      <a16:colId xmlns:a16="http://schemas.microsoft.com/office/drawing/2014/main" val="20005"/>
                    </a:ext>
                  </a:extLst>
                </a:gridCol>
                <a:gridCol w="2841038">
                  <a:extLst>
                    <a:ext uri="{9D8B030D-6E8A-4147-A177-3AD203B41FA5}">
                      <a16:colId xmlns:a16="http://schemas.microsoft.com/office/drawing/2014/main" val="20006"/>
                    </a:ext>
                  </a:extLst>
                </a:gridCol>
              </a:tblGrid>
              <a:tr h="289109">
                <a:tc>
                  <a:txBody>
                    <a:bodyPr/>
                    <a:lstStyle/>
                    <a:p>
                      <a:pPr algn="ctr"/>
                      <a:r>
                        <a:rPr lang="en-US" sz="1200" b="1" dirty="0"/>
                        <a:t>C#</a:t>
                      </a:r>
                      <a:endParaRPr lang="en-US" sz="1200" dirty="0"/>
                    </a:p>
                  </a:txBody>
                  <a:tcPr marL="41067" marR="41067" marT="41067" marB="41067">
                    <a:lnL>
                      <a:noFill/>
                    </a:lnL>
                    <a:lnR>
                      <a:noFill/>
                    </a:lnR>
                    <a:lnT>
                      <a:noFill/>
                    </a:lnT>
                    <a:lnB>
                      <a:noFill/>
                    </a:lnB>
                    <a:solidFill>
                      <a:srgbClr val="C00000"/>
                    </a:solidFill>
                  </a:tcPr>
                </a:tc>
                <a:tc>
                  <a:txBody>
                    <a:bodyPr/>
                    <a:lstStyle/>
                    <a:p>
                      <a:pPr algn="ctr"/>
                      <a:r>
                        <a:rPr lang="en-US" sz="1200" dirty="0"/>
                        <a:t>VB.NET</a:t>
                      </a:r>
                    </a:p>
                  </a:txBody>
                  <a:tcPr marL="41067" marR="41067" marT="41067" marB="41067">
                    <a:lnL>
                      <a:noFill/>
                    </a:lnL>
                    <a:lnR>
                      <a:noFill/>
                    </a:lnR>
                    <a:lnT>
                      <a:noFill/>
                    </a:lnT>
                    <a:lnB>
                      <a:noFill/>
                    </a:lnB>
                    <a:solidFill>
                      <a:srgbClr val="C00000"/>
                    </a:solidFill>
                  </a:tcPr>
                </a:tc>
                <a:tc>
                  <a:txBody>
                    <a:bodyPr/>
                    <a:lstStyle/>
                    <a:p>
                      <a:pPr algn="ctr"/>
                      <a:r>
                        <a:rPr lang="en-US" sz="1200" b="1" dirty="0"/>
                        <a:t>CLR</a:t>
                      </a:r>
                      <a:endParaRPr lang="en-US" sz="1200" dirty="0"/>
                    </a:p>
                  </a:txBody>
                  <a:tcPr marL="41067" marR="41067" marT="41067" marB="41067">
                    <a:lnL>
                      <a:noFill/>
                    </a:lnL>
                    <a:lnR>
                      <a:noFill/>
                    </a:lnR>
                    <a:lnT>
                      <a:noFill/>
                    </a:lnT>
                    <a:lnB>
                      <a:noFill/>
                    </a:lnB>
                    <a:solidFill>
                      <a:srgbClr val="C00000"/>
                    </a:solidFill>
                  </a:tcPr>
                </a:tc>
                <a:tc>
                  <a:txBody>
                    <a:bodyPr/>
                    <a:lstStyle/>
                    <a:p>
                      <a:pPr algn="ctr"/>
                      <a:r>
                        <a:rPr lang="en-US" sz="1200" b="1" dirty="0"/>
                        <a:t>.NET  Framework</a:t>
                      </a:r>
                      <a:endParaRPr lang="en-US" sz="1200" dirty="0"/>
                    </a:p>
                  </a:txBody>
                  <a:tcPr marL="41067" marR="41067" marT="41067" marB="41067">
                    <a:lnL>
                      <a:noFill/>
                    </a:lnL>
                    <a:lnR>
                      <a:noFill/>
                    </a:lnR>
                    <a:lnT>
                      <a:noFill/>
                    </a:lnT>
                    <a:lnB>
                      <a:noFill/>
                    </a:lnB>
                    <a:solidFill>
                      <a:srgbClr val="C00000"/>
                    </a:solidFill>
                  </a:tcPr>
                </a:tc>
                <a:tc>
                  <a:txBody>
                    <a:bodyPr/>
                    <a:lstStyle/>
                    <a:p>
                      <a:pPr algn="ctr"/>
                      <a:r>
                        <a:rPr lang="en-US" sz="1200" dirty="0"/>
                        <a:t>Year</a:t>
                      </a:r>
                    </a:p>
                  </a:txBody>
                  <a:tcPr marL="41067" marR="41067" marT="41067" marB="41067">
                    <a:lnL>
                      <a:noFill/>
                    </a:lnL>
                    <a:lnR>
                      <a:noFill/>
                    </a:lnR>
                    <a:lnT>
                      <a:noFill/>
                    </a:lnT>
                    <a:lnB>
                      <a:noFill/>
                    </a:lnB>
                    <a:solidFill>
                      <a:srgbClr val="C00000"/>
                    </a:solidFill>
                  </a:tcPr>
                </a:tc>
                <a:tc>
                  <a:txBody>
                    <a:bodyPr/>
                    <a:lstStyle/>
                    <a:p>
                      <a:pPr algn="ctr"/>
                      <a:r>
                        <a:rPr lang="en-US" sz="1200" b="1" dirty="0"/>
                        <a:t>Visual Studio</a:t>
                      </a:r>
                      <a:endParaRPr lang="en-US" sz="1200" dirty="0"/>
                    </a:p>
                  </a:txBody>
                  <a:tcPr marL="41067" marR="41067" marT="41067" marB="41067">
                    <a:lnL>
                      <a:noFill/>
                    </a:lnL>
                    <a:lnR>
                      <a:noFill/>
                    </a:lnR>
                    <a:lnT>
                      <a:noFill/>
                    </a:lnT>
                    <a:lnB>
                      <a:noFill/>
                    </a:lnB>
                    <a:solidFill>
                      <a:srgbClr val="C00000"/>
                    </a:solidFill>
                  </a:tcPr>
                </a:tc>
                <a:tc>
                  <a:txBody>
                    <a:bodyPr/>
                    <a:lstStyle/>
                    <a:p>
                      <a:pPr algn="ctr"/>
                      <a:r>
                        <a:rPr lang="en-US" sz="1200" dirty="0"/>
                        <a:t>Distributed</a:t>
                      </a:r>
                      <a:r>
                        <a:rPr lang="en-US" sz="1200" baseline="0" dirty="0"/>
                        <a:t> w</a:t>
                      </a:r>
                      <a:r>
                        <a:rPr lang="en-US" sz="1200" dirty="0"/>
                        <a:t>ith</a:t>
                      </a:r>
                      <a:r>
                        <a:rPr lang="en-US" sz="1200" baseline="0" dirty="0"/>
                        <a:t> </a:t>
                      </a:r>
                      <a:r>
                        <a:rPr lang="en-US" sz="1200" dirty="0"/>
                        <a:t>Windows</a:t>
                      </a:r>
                    </a:p>
                  </a:txBody>
                  <a:tcPr marL="41067" marR="41067" marT="41067" marB="41067">
                    <a:lnL>
                      <a:noFill/>
                    </a:lnL>
                    <a:lnR>
                      <a:noFill/>
                    </a:lnR>
                    <a:lnT>
                      <a:noFill/>
                    </a:lnT>
                    <a:lnB>
                      <a:noFill/>
                    </a:lnB>
                    <a:solidFill>
                      <a:srgbClr val="C00000"/>
                    </a:solidFill>
                  </a:tcPr>
                </a:tc>
                <a:extLst>
                  <a:ext uri="{0D108BD9-81ED-4DB2-BD59-A6C34878D82A}">
                    <a16:rowId xmlns:a16="http://schemas.microsoft.com/office/drawing/2014/main" val="2474632484"/>
                  </a:ext>
                </a:extLst>
              </a:tr>
              <a:tr h="289109">
                <a:tc>
                  <a:txBody>
                    <a:bodyPr/>
                    <a:lstStyle/>
                    <a:p>
                      <a:pPr algn="ctr"/>
                      <a:r>
                        <a:rPr lang="en-US" sz="1200" b="1" dirty="0"/>
                        <a:t>1.0</a:t>
                      </a:r>
                    </a:p>
                  </a:txBody>
                  <a:tcPr marL="41067" marR="41067" marT="41067" marB="41067">
                    <a:lnL>
                      <a:noFill/>
                    </a:lnL>
                    <a:lnR>
                      <a:noFill/>
                    </a:lnR>
                    <a:lnT>
                      <a:noFill/>
                    </a:lnT>
                    <a:lnB>
                      <a:noFill/>
                    </a:lnB>
                    <a:solidFill>
                      <a:srgbClr val="C0A154"/>
                    </a:solidFill>
                  </a:tcPr>
                </a:tc>
                <a:tc>
                  <a:txBody>
                    <a:bodyPr/>
                    <a:lstStyle/>
                    <a:p>
                      <a:pPr algn="ctr"/>
                      <a:r>
                        <a:rPr lang="en-US" sz="1200" b="1" dirty="0"/>
                        <a:t>7.0</a:t>
                      </a:r>
                    </a:p>
                  </a:txBody>
                  <a:tcPr marL="41067" marR="41067" marT="41067" marB="41067">
                    <a:lnL>
                      <a:noFill/>
                    </a:lnL>
                    <a:lnR>
                      <a:noFill/>
                    </a:lnR>
                    <a:lnT>
                      <a:noFill/>
                    </a:lnT>
                    <a:lnB>
                      <a:noFill/>
                    </a:lnB>
                    <a:solidFill>
                      <a:srgbClr val="C0A154"/>
                    </a:solidFill>
                  </a:tcPr>
                </a:tc>
                <a:tc>
                  <a:txBody>
                    <a:bodyPr/>
                    <a:lstStyle/>
                    <a:p>
                      <a:pPr algn="ctr"/>
                      <a:r>
                        <a:rPr lang="en-US" sz="1200" b="1" dirty="0"/>
                        <a:t>1.0</a:t>
                      </a:r>
                    </a:p>
                  </a:txBody>
                  <a:tcPr marL="41067" marR="41067" marT="41067" marB="41067">
                    <a:lnL>
                      <a:noFill/>
                    </a:lnL>
                    <a:lnR>
                      <a:noFill/>
                    </a:lnR>
                    <a:lnT>
                      <a:noFill/>
                    </a:lnT>
                    <a:lnB>
                      <a:noFill/>
                    </a:lnB>
                    <a:solidFill>
                      <a:srgbClr val="C0A154"/>
                    </a:solidFill>
                  </a:tcPr>
                </a:tc>
                <a:tc>
                  <a:txBody>
                    <a:bodyPr/>
                    <a:lstStyle/>
                    <a:p>
                      <a:pPr algn="ctr"/>
                      <a:r>
                        <a:rPr lang="en-US" sz="1200" b="1" dirty="0"/>
                        <a:t>1.0</a:t>
                      </a:r>
                    </a:p>
                  </a:txBody>
                  <a:tcPr marL="41067" marR="41067" marT="41067" marB="41067">
                    <a:lnL>
                      <a:noFill/>
                    </a:lnL>
                    <a:lnR>
                      <a:noFill/>
                    </a:lnR>
                    <a:lnT>
                      <a:noFill/>
                    </a:lnT>
                    <a:lnB>
                      <a:noFill/>
                    </a:lnB>
                    <a:solidFill>
                      <a:srgbClr val="C0A154"/>
                    </a:solidFill>
                  </a:tcPr>
                </a:tc>
                <a:tc>
                  <a:txBody>
                    <a:bodyPr/>
                    <a:lstStyle/>
                    <a:p>
                      <a:pPr algn="ctr"/>
                      <a:r>
                        <a:rPr lang="en-US" sz="1200" b="1" dirty="0"/>
                        <a:t>2002</a:t>
                      </a:r>
                    </a:p>
                  </a:txBody>
                  <a:tcPr marL="41067" marR="41067" marT="41067" marB="41067">
                    <a:lnL>
                      <a:noFill/>
                    </a:lnL>
                    <a:lnR>
                      <a:noFill/>
                    </a:lnR>
                    <a:lnT>
                      <a:noFill/>
                    </a:lnT>
                    <a:lnB>
                      <a:noFill/>
                    </a:lnB>
                    <a:solidFill>
                      <a:srgbClr val="C0A154"/>
                    </a:solidFill>
                  </a:tcPr>
                </a:tc>
                <a:tc>
                  <a:txBody>
                    <a:bodyPr/>
                    <a:lstStyle/>
                    <a:p>
                      <a:pPr algn="ctr"/>
                      <a:r>
                        <a:rPr lang="en-US" sz="1200" b="1" dirty="0" err="1"/>
                        <a:t>VS.Net</a:t>
                      </a:r>
                      <a:endParaRPr lang="en-US" sz="1200" b="1" dirty="0"/>
                    </a:p>
                  </a:txBody>
                  <a:tcPr marL="41067" marR="41067" marT="41067" marB="41067">
                    <a:lnL>
                      <a:noFill/>
                    </a:lnL>
                    <a:lnR>
                      <a:noFill/>
                    </a:lnR>
                    <a:lnT>
                      <a:noFill/>
                    </a:lnT>
                    <a:lnB>
                      <a:noFill/>
                    </a:lnB>
                    <a:solidFill>
                      <a:srgbClr val="C0A154"/>
                    </a:solidFill>
                  </a:tcPr>
                </a:tc>
                <a:tc>
                  <a:txBody>
                    <a:bodyPr/>
                    <a:lstStyle/>
                    <a:p>
                      <a:pPr algn="ctr"/>
                      <a:r>
                        <a:rPr lang="en-US" sz="1200" b="1" dirty="0"/>
                        <a:t>N/A</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0"/>
                  </a:ext>
                </a:extLst>
              </a:tr>
              <a:tr h="289109">
                <a:tc>
                  <a:txBody>
                    <a:bodyPr/>
                    <a:lstStyle/>
                    <a:p>
                      <a:pPr algn="ctr"/>
                      <a:r>
                        <a:rPr lang="en-US" sz="1200" b="1" dirty="0"/>
                        <a:t>1.1</a:t>
                      </a:r>
                    </a:p>
                  </a:txBody>
                  <a:tcPr marL="41067" marR="41067" marT="41067" marB="41067">
                    <a:lnL>
                      <a:noFill/>
                    </a:lnL>
                    <a:lnR>
                      <a:noFill/>
                    </a:lnR>
                    <a:lnT>
                      <a:noFill/>
                    </a:lnT>
                    <a:lnB>
                      <a:noFill/>
                    </a:lnB>
                    <a:solidFill>
                      <a:srgbClr val="C0A154"/>
                    </a:solidFill>
                  </a:tcPr>
                </a:tc>
                <a:tc>
                  <a:txBody>
                    <a:bodyPr/>
                    <a:lstStyle/>
                    <a:p>
                      <a:pPr algn="ctr"/>
                      <a:r>
                        <a:rPr lang="en-US" sz="1200" b="1" dirty="0"/>
                        <a:t>7.1</a:t>
                      </a:r>
                    </a:p>
                  </a:txBody>
                  <a:tcPr marL="41067" marR="41067" marT="41067" marB="41067">
                    <a:lnL>
                      <a:noFill/>
                    </a:lnL>
                    <a:lnR>
                      <a:noFill/>
                    </a:lnR>
                    <a:lnT>
                      <a:noFill/>
                    </a:lnT>
                    <a:lnB>
                      <a:noFill/>
                    </a:lnB>
                    <a:solidFill>
                      <a:srgbClr val="C0A154"/>
                    </a:solidFill>
                  </a:tcPr>
                </a:tc>
                <a:tc>
                  <a:txBody>
                    <a:bodyPr/>
                    <a:lstStyle/>
                    <a:p>
                      <a:pPr algn="ctr"/>
                      <a:r>
                        <a:rPr lang="en-US" sz="1200" b="1" dirty="0"/>
                        <a:t>1.1</a:t>
                      </a:r>
                    </a:p>
                  </a:txBody>
                  <a:tcPr marL="41067" marR="41067" marT="41067" marB="41067">
                    <a:lnL>
                      <a:noFill/>
                    </a:lnL>
                    <a:lnR>
                      <a:noFill/>
                    </a:lnR>
                    <a:lnT>
                      <a:noFill/>
                    </a:lnT>
                    <a:lnB>
                      <a:noFill/>
                    </a:lnB>
                    <a:solidFill>
                      <a:srgbClr val="C0A154"/>
                    </a:solidFill>
                  </a:tcPr>
                </a:tc>
                <a:tc>
                  <a:txBody>
                    <a:bodyPr/>
                    <a:lstStyle/>
                    <a:p>
                      <a:pPr algn="ctr"/>
                      <a:r>
                        <a:rPr lang="en-US" sz="1200" b="1" dirty="0"/>
                        <a:t>1.1 (SP 1)</a:t>
                      </a:r>
                    </a:p>
                  </a:txBody>
                  <a:tcPr marL="41067" marR="41067" marT="41067" marB="41067">
                    <a:lnL>
                      <a:noFill/>
                    </a:lnL>
                    <a:lnR>
                      <a:noFill/>
                    </a:lnR>
                    <a:lnT>
                      <a:noFill/>
                    </a:lnT>
                    <a:lnB>
                      <a:noFill/>
                    </a:lnB>
                    <a:solidFill>
                      <a:srgbClr val="C0A154"/>
                    </a:solidFill>
                  </a:tcPr>
                </a:tc>
                <a:tc>
                  <a:txBody>
                    <a:bodyPr/>
                    <a:lstStyle/>
                    <a:p>
                      <a:pPr algn="ctr"/>
                      <a:r>
                        <a:rPr lang="en-US" sz="1200" b="1" dirty="0"/>
                        <a:t>2003</a:t>
                      </a:r>
                    </a:p>
                  </a:txBody>
                  <a:tcPr marL="41067" marR="41067" marT="41067" marB="41067">
                    <a:lnL>
                      <a:noFill/>
                    </a:lnL>
                    <a:lnR>
                      <a:noFill/>
                    </a:lnR>
                    <a:lnT>
                      <a:noFill/>
                    </a:lnT>
                    <a:lnB>
                      <a:noFill/>
                    </a:lnB>
                    <a:solidFill>
                      <a:srgbClr val="C0A154"/>
                    </a:solidFill>
                  </a:tcPr>
                </a:tc>
                <a:tc>
                  <a:txBody>
                    <a:bodyPr/>
                    <a:lstStyle/>
                    <a:p>
                      <a:pPr algn="ctr"/>
                      <a:r>
                        <a:rPr lang="en-US" sz="1200" b="1" dirty="0" err="1"/>
                        <a:t>VS.Net</a:t>
                      </a:r>
                      <a:r>
                        <a:rPr lang="en-US" sz="1200" b="1" dirty="0"/>
                        <a:t> 2003</a:t>
                      </a:r>
                    </a:p>
                  </a:txBody>
                  <a:tcPr marL="41067" marR="41067" marT="41067" marB="41067">
                    <a:lnL>
                      <a:noFill/>
                    </a:lnL>
                    <a:lnR>
                      <a:noFill/>
                    </a:lnR>
                    <a:lnT>
                      <a:noFill/>
                    </a:lnT>
                    <a:lnB>
                      <a:noFill/>
                    </a:lnB>
                    <a:solidFill>
                      <a:srgbClr val="C0A154"/>
                    </a:solidFill>
                  </a:tcPr>
                </a:tc>
                <a:tc>
                  <a:txBody>
                    <a:bodyPr/>
                    <a:lstStyle/>
                    <a:p>
                      <a:pPr algn="ctr"/>
                      <a:r>
                        <a:rPr lang="en-US" sz="1200" b="1" dirty="0"/>
                        <a:t>Windows Server 2003</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1"/>
                  </a:ext>
                </a:extLst>
              </a:tr>
              <a:tr h="289109">
                <a:tc>
                  <a:txBody>
                    <a:bodyPr/>
                    <a:lstStyle/>
                    <a:p>
                      <a:pPr algn="ctr"/>
                      <a:r>
                        <a:rPr lang="en-US" sz="1200" b="1" dirty="0"/>
                        <a:t>2.0</a:t>
                      </a:r>
                    </a:p>
                  </a:txBody>
                  <a:tcPr marL="41067" marR="41067" marT="41067" marB="41067">
                    <a:lnL>
                      <a:noFill/>
                    </a:lnL>
                    <a:lnR>
                      <a:noFill/>
                    </a:lnR>
                    <a:lnT>
                      <a:noFill/>
                    </a:lnT>
                    <a:lnB>
                      <a:noFill/>
                    </a:lnB>
                    <a:solidFill>
                      <a:srgbClr val="C0A154"/>
                    </a:solidFill>
                  </a:tcPr>
                </a:tc>
                <a:tc>
                  <a:txBody>
                    <a:bodyPr/>
                    <a:lstStyle/>
                    <a:p>
                      <a:pPr algn="ctr"/>
                      <a:r>
                        <a:rPr lang="en-US" sz="1200" b="1" dirty="0"/>
                        <a:t>8.0</a:t>
                      </a:r>
                    </a:p>
                  </a:txBody>
                  <a:tcPr marL="41067" marR="41067" marT="41067" marB="41067">
                    <a:lnL>
                      <a:noFill/>
                    </a:lnL>
                    <a:lnR>
                      <a:noFill/>
                    </a:lnR>
                    <a:lnT>
                      <a:noFill/>
                    </a:lnT>
                    <a:lnB>
                      <a:noFill/>
                    </a:lnB>
                    <a:solidFill>
                      <a:srgbClr val="C0A154"/>
                    </a:solidFill>
                  </a:tcPr>
                </a:tc>
                <a:tc>
                  <a:txBody>
                    <a:bodyPr/>
                    <a:lstStyle/>
                    <a:p>
                      <a:pPr algn="ctr"/>
                      <a:r>
                        <a:rPr lang="en-US" sz="1200" b="1" dirty="0"/>
                        <a:t>2.0</a:t>
                      </a:r>
                    </a:p>
                  </a:txBody>
                  <a:tcPr marL="41067" marR="41067" marT="41067" marB="41067">
                    <a:lnL>
                      <a:noFill/>
                    </a:lnL>
                    <a:lnR>
                      <a:noFill/>
                    </a:lnR>
                    <a:lnT>
                      <a:noFill/>
                    </a:lnT>
                    <a:lnB>
                      <a:noFill/>
                    </a:lnB>
                    <a:solidFill>
                      <a:srgbClr val="C0A154"/>
                    </a:solidFill>
                  </a:tcPr>
                </a:tc>
                <a:tc>
                  <a:txBody>
                    <a:bodyPr/>
                    <a:lstStyle/>
                    <a:p>
                      <a:pPr algn="ctr"/>
                      <a:r>
                        <a:rPr lang="en-US" sz="1200" b="1" dirty="0"/>
                        <a:t>2.0 (SP 2)</a:t>
                      </a:r>
                    </a:p>
                  </a:txBody>
                  <a:tcPr marL="41067" marR="41067" marT="41067" marB="41067">
                    <a:lnL>
                      <a:noFill/>
                    </a:lnL>
                    <a:lnR>
                      <a:noFill/>
                    </a:lnR>
                    <a:lnT>
                      <a:noFill/>
                    </a:lnT>
                    <a:lnB>
                      <a:noFill/>
                    </a:lnB>
                    <a:solidFill>
                      <a:srgbClr val="C0A154"/>
                    </a:solidFill>
                  </a:tcPr>
                </a:tc>
                <a:tc>
                  <a:txBody>
                    <a:bodyPr/>
                    <a:lstStyle/>
                    <a:p>
                      <a:pPr algn="ctr"/>
                      <a:r>
                        <a:rPr lang="en-US" sz="1200" b="1" dirty="0"/>
                        <a:t>2005</a:t>
                      </a:r>
                    </a:p>
                  </a:txBody>
                  <a:tcPr marL="41067" marR="41067" marT="41067" marB="41067">
                    <a:lnL>
                      <a:noFill/>
                    </a:lnL>
                    <a:lnR>
                      <a:noFill/>
                    </a:lnR>
                    <a:lnT>
                      <a:noFill/>
                    </a:lnT>
                    <a:lnB>
                      <a:noFill/>
                    </a:lnB>
                    <a:solidFill>
                      <a:srgbClr val="C0A154"/>
                    </a:solidFill>
                  </a:tcPr>
                </a:tc>
                <a:tc>
                  <a:txBody>
                    <a:bodyPr/>
                    <a:lstStyle/>
                    <a:p>
                      <a:pPr algn="ctr"/>
                      <a:r>
                        <a:rPr lang="en-US" sz="1200" b="1" dirty="0"/>
                        <a:t>VS 2005</a:t>
                      </a:r>
                    </a:p>
                  </a:txBody>
                  <a:tcPr marL="41067" marR="41067" marT="41067" marB="41067">
                    <a:lnL>
                      <a:noFill/>
                    </a:lnL>
                    <a:lnR>
                      <a:noFill/>
                    </a:lnR>
                    <a:lnT>
                      <a:noFill/>
                    </a:lnT>
                    <a:lnB>
                      <a:noFill/>
                    </a:lnB>
                    <a:solidFill>
                      <a:srgbClr val="C0A154"/>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200" b="1" dirty="0"/>
                        <a:t>Windows Server 2003</a:t>
                      </a:r>
                      <a:r>
                        <a:rPr lang="en-US" sz="1200" b="1" baseline="0" dirty="0"/>
                        <a:t> R2</a:t>
                      </a:r>
                      <a:endParaRPr lang="en-US" sz="1200" b="1" dirty="0"/>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2"/>
                  </a:ext>
                </a:extLst>
              </a:tr>
              <a:tr h="289109">
                <a:tc>
                  <a:txBody>
                    <a:bodyPr/>
                    <a:lstStyle/>
                    <a:p>
                      <a:pPr algn="ctr"/>
                      <a:r>
                        <a:rPr lang="en-US" sz="1200" b="1" dirty="0"/>
                        <a:t> 2.0</a:t>
                      </a:r>
                    </a:p>
                  </a:txBody>
                  <a:tcPr marL="41067" marR="41067" marT="41067" marB="41067">
                    <a:lnL>
                      <a:noFill/>
                    </a:lnL>
                    <a:lnR>
                      <a:noFill/>
                    </a:lnR>
                    <a:lnT>
                      <a:noFill/>
                    </a:lnT>
                    <a:lnB>
                      <a:noFill/>
                    </a:lnB>
                    <a:solidFill>
                      <a:srgbClr val="C0A154"/>
                    </a:solidFill>
                  </a:tcPr>
                </a:tc>
                <a:tc>
                  <a:txBody>
                    <a:bodyPr/>
                    <a:lstStyle/>
                    <a:p>
                      <a:pPr algn="ctr"/>
                      <a:r>
                        <a:rPr lang="en-US" sz="1200" b="1" dirty="0"/>
                        <a:t>8.0</a:t>
                      </a:r>
                    </a:p>
                  </a:txBody>
                  <a:tcPr marL="41067" marR="41067" marT="41067" marB="41067">
                    <a:lnL>
                      <a:noFill/>
                    </a:lnL>
                    <a:lnR>
                      <a:noFill/>
                    </a:lnR>
                    <a:lnT>
                      <a:noFill/>
                    </a:lnT>
                    <a:lnB>
                      <a:noFill/>
                    </a:lnB>
                    <a:solidFill>
                      <a:srgbClr val="C0A154"/>
                    </a:solidFill>
                  </a:tcPr>
                </a:tc>
                <a:tc>
                  <a:txBody>
                    <a:bodyPr/>
                    <a:lstStyle/>
                    <a:p>
                      <a:pPr algn="ctr"/>
                      <a:r>
                        <a:rPr lang="en-US" sz="1200" b="1" dirty="0"/>
                        <a:t> 2.0</a:t>
                      </a:r>
                    </a:p>
                  </a:txBody>
                  <a:tcPr marL="41067" marR="41067" marT="41067" marB="41067">
                    <a:lnL>
                      <a:noFill/>
                    </a:lnL>
                    <a:lnR>
                      <a:noFill/>
                    </a:lnR>
                    <a:lnT>
                      <a:noFill/>
                    </a:lnT>
                    <a:lnB>
                      <a:noFill/>
                    </a:lnB>
                    <a:solidFill>
                      <a:srgbClr val="C0A154"/>
                    </a:solidFill>
                  </a:tcPr>
                </a:tc>
                <a:tc>
                  <a:txBody>
                    <a:bodyPr/>
                    <a:lstStyle/>
                    <a:p>
                      <a:pPr algn="ctr"/>
                      <a:r>
                        <a:rPr lang="en-US" sz="1200" b="1" dirty="0"/>
                        <a:t>3.0 (SP 2)</a:t>
                      </a:r>
                    </a:p>
                  </a:txBody>
                  <a:tcPr marL="41067" marR="41067" marT="41067" marB="41067">
                    <a:lnL>
                      <a:noFill/>
                    </a:lnL>
                    <a:lnR>
                      <a:noFill/>
                    </a:lnR>
                    <a:lnT>
                      <a:noFill/>
                    </a:lnT>
                    <a:lnB>
                      <a:noFill/>
                    </a:lnB>
                    <a:solidFill>
                      <a:srgbClr val="C0A154"/>
                    </a:solidFill>
                  </a:tcPr>
                </a:tc>
                <a:tc>
                  <a:txBody>
                    <a:bodyPr/>
                    <a:lstStyle/>
                    <a:p>
                      <a:pPr algn="ctr"/>
                      <a:r>
                        <a:rPr lang="en-US" sz="1200" b="1" dirty="0"/>
                        <a:t>2006</a:t>
                      </a:r>
                    </a:p>
                  </a:txBody>
                  <a:tcPr marL="41067" marR="41067" marT="41067" marB="41067">
                    <a:lnL>
                      <a:noFill/>
                    </a:lnL>
                    <a:lnR>
                      <a:noFill/>
                    </a:lnR>
                    <a:lnT>
                      <a:noFill/>
                    </a:lnT>
                    <a:lnB>
                      <a:noFill/>
                    </a:lnB>
                    <a:solidFill>
                      <a:srgbClr val="C0A154"/>
                    </a:solidFill>
                  </a:tcPr>
                </a:tc>
                <a:tc>
                  <a:txBody>
                    <a:bodyPr/>
                    <a:lstStyle/>
                    <a:p>
                      <a:pPr algn="ctr"/>
                      <a:r>
                        <a:rPr lang="en-US" sz="1200" b="1" dirty="0"/>
                        <a:t> </a:t>
                      </a:r>
                    </a:p>
                  </a:txBody>
                  <a:tcPr marL="41067" marR="41067" marT="41067" marB="41067">
                    <a:lnL>
                      <a:noFill/>
                    </a:lnL>
                    <a:lnR>
                      <a:noFill/>
                    </a:lnR>
                    <a:lnT>
                      <a:noFill/>
                    </a:lnT>
                    <a:lnB>
                      <a:noFill/>
                    </a:lnB>
                    <a:solidFill>
                      <a:srgbClr val="C0A154"/>
                    </a:solidFill>
                  </a:tcPr>
                </a:tc>
                <a:tc>
                  <a:txBody>
                    <a:bodyPr/>
                    <a:lstStyle/>
                    <a:p>
                      <a:pPr algn="ctr"/>
                      <a:r>
                        <a:rPr lang="en-US" sz="1200" b="1" dirty="0"/>
                        <a:t>Windows Vista &amp; Server 2008</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3"/>
                  </a:ext>
                </a:extLst>
              </a:tr>
              <a:tr h="289109">
                <a:tc>
                  <a:txBody>
                    <a:bodyPr/>
                    <a:lstStyle/>
                    <a:p>
                      <a:pPr algn="ctr"/>
                      <a:r>
                        <a:rPr lang="en-US" sz="1200" b="1" dirty="0"/>
                        <a:t>3.0</a:t>
                      </a:r>
                    </a:p>
                  </a:txBody>
                  <a:tcPr marL="41067" marR="41067" marT="41067" marB="41067">
                    <a:lnL>
                      <a:noFill/>
                    </a:lnL>
                    <a:lnR>
                      <a:noFill/>
                    </a:lnR>
                    <a:lnT>
                      <a:noFill/>
                    </a:lnT>
                    <a:lnB>
                      <a:noFill/>
                    </a:lnB>
                    <a:solidFill>
                      <a:srgbClr val="C0A154"/>
                    </a:solidFill>
                  </a:tcPr>
                </a:tc>
                <a:tc>
                  <a:txBody>
                    <a:bodyPr/>
                    <a:lstStyle/>
                    <a:p>
                      <a:pPr algn="ctr"/>
                      <a:r>
                        <a:rPr lang="en-US" sz="1200" b="1" dirty="0"/>
                        <a:t>9.0</a:t>
                      </a:r>
                    </a:p>
                  </a:txBody>
                  <a:tcPr marL="41067" marR="41067" marT="41067" marB="41067">
                    <a:lnL>
                      <a:noFill/>
                    </a:lnL>
                    <a:lnR>
                      <a:noFill/>
                    </a:lnR>
                    <a:lnT>
                      <a:noFill/>
                    </a:lnT>
                    <a:lnB>
                      <a:noFill/>
                    </a:lnB>
                    <a:solidFill>
                      <a:srgbClr val="C0A154"/>
                    </a:solidFill>
                  </a:tcPr>
                </a:tc>
                <a:tc>
                  <a:txBody>
                    <a:bodyPr/>
                    <a:lstStyle/>
                    <a:p>
                      <a:pPr algn="ctr"/>
                      <a:r>
                        <a:rPr lang="en-US" sz="1200" b="1" dirty="0"/>
                        <a:t> 2.0 (</a:t>
                      </a:r>
                      <a:r>
                        <a:rPr lang="en-US" sz="1200" b="1" dirty="0" err="1"/>
                        <a:t>upd</a:t>
                      </a:r>
                      <a:r>
                        <a:rPr lang="en-US" sz="1200" b="1" dirty="0"/>
                        <a:t>)</a:t>
                      </a:r>
                    </a:p>
                  </a:txBody>
                  <a:tcPr marL="41067" marR="41067" marT="41067" marB="41067">
                    <a:lnL>
                      <a:noFill/>
                    </a:lnL>
                    <a:lnR>
                      <a:noFill/>
                    </a:lnR>
                    <a:lnT>
                      <a:noFill/>
                    </a:lnT>
                    <a:lnB>
                      <a:noFill/>
                    </a:lnB>
                    <a:solidFill>
                      <a:srgbClr val="C0A154"/>
                    </a:solidFill>
                  </a:tcPr>
                </a:tc>
                <a:tc>
                  <a:txBody>
                    <a:bodyPr/>
                    <a:lstStyle/>
                    <a:p>
                      <a:pPr algn="ctr"/>
                      <a:r>
                        <a:rPr lang="en-US" sz="1200" b="1" dirty="0"/>
                        <a:t>3.5 (SP 1)</a:t>
                      </a:r>
                    </a:p>
                  </a:txBody>
                  <a:tcPr marL="41067" marR="41067" marT="41067" marB="41067">
                    <a:lnL>
                      <a:noFill/>
                    </a:lnL>
                    <a:lnR>
                      <a:noFill/>
                    </a:lnR>
                    <a:lnT>
                      <a:noFill/>
                    </a:lnT>
                    <a:lnB>
                      <a:noFill/>
                    </a:lnB>
                    <a:solidFill>
                      <a:srgbClr val="C0A154"/>
                    </a:solidFill>
                  </a:tcPr>
                </a:tc>
                <a:tc>
                  <a:txBody>
                    <a:bodyPr/>
                    <a:lstStyle/>
                    <a:p>
                      <a:pPr algn="ctr"/>
                      <a:r>
                        <a:rPr lang="en-US" sz="1200" b="1" dirty="0"/>
                        <a:t>2007</a:t>
                      </a:r>
                    </a:p>
                  </a:txBody>
                  <a:tcPr marL="41067" marR="41067" marT="41067" marB="41067">
                    <a:lnL>
                      <a:noFill/>
                    </a:lnL>
                    <a:lnR>
                      <a:noFill/>
                    </a:lnR>
                    <a:lnT>
                      <a:noFill/>
                    </a:lnT>
                    <a:lnB>
                      <a:noFill/>
                    </a:lnB>
                    <a:solidFill>
                      <a:srgbClr val="C0A154"/>
                    </a:solidFill>
                  </a:tcPr>
                </a:tc>
                <a:tc>
                  <a:txBody>
                    <a:bodyPr/>
                    <a:lstStyle/>
                    <a:p>
                      <a:pPr algn="ctr"/>
                      <a:r>
                        <a:rPr lang="en-US" sz="1200" b="1" dirty="0"/>
                        <a:t>VS 2008</a:t>
                      </a:r>
                    </a:p>
                  </a:txBody>
                  <a:tcPr marL="41067" marR="41067" marT="41067" marB="41067">
                    <a:lnL>
                      <a:noFill/>
                    </a:lnL>
                    <a:lnR>
                      <a:noFill/>
                    </a:lnR>
                    <a:lnT>
                      <a:noFill/>
                    </a:lnT>
                    <a:lnB>
                      <a:noFill/>
                    </a:lnB>
                    <a:solidFill>
                      <a:srgbClr val="C0A154"/>
                    </a:solidFill>
                  </a:tcPr>
                </a:tc>
                <a:tc>
                  <a:txBody>
                    <a:bodyPr/>
                    <a:lstStyle/>
                    <a:p>
                      <a:pPr algn="ctr"/>
                      <a:r>
                        <a:rPr lang="en-US" sz="1200" b="1" dirty="0"/>
                        <a:t>Windows 7 &amp; Server 2008 R2</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4"/>
                  </a:ext>
                </a:extLst>
              </a:tr>
              <a:tr h="289109">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10.0</a:t>
                      </a:r>
                    </a:p>
                  </a:txBody>
                  <a:tcPr marL="41067" marR="41067" marT="41067" marB="41067">
                    <a:lnL>
                      <a:noFill/>
                    </a:lnL>
                    <a:lnR>
                      <a:noFill/>
                    </a:lnR>
                    <a:lnT>
                      <a:noFill/>
                    </a:lnT>
                    <a:lnB>
                      <a:noFill/>
                    </a:lnB>
                    <a:solidFill>
                      <a:srgbClr val="C0A154"/>
                    </a:solidFill>
                  </a:tcPr>
                </a:tc>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2010</a:t>
                      </a:r>
                    </a:p>
                  </a:txBody>
                  <a:tcPr marL="41067" marR="41067" marT="41067" marB="41067">
                    <a:lnL>
                      <a:noFill/>
                    </a:lnL>
                    <a:lnR>
                      <a:noFill/>
                    </a:lnR>
                    <a:lnT>
                      <a:noFill/>
                    </a:lnT>
                    <a:lnB>
                      <a:noFill/>
                    </a:lnB>
                    <a:solidFill>
                      <a:srgbClr val="C0A154"/>
                    </a:solidFill>
                  </a:tcPr>
                </a:tc>
                <a:tc>
                  <a:txBody>
                    <a:bodyPr/>
                    <a:lstStyle/>
                    <a:p>
                      <a:pPr algn="ctr"/>
                      <a:r>
                        <a:rPr lang="en-US" sz="1200" b="1" dirty="0"/>
                        <a:t>VS 2010</a:t>
                      </a:r>
                    </a:p>
                  </a:txBody>
                  <a:tcPr marL="41067" marR="41067" marT="41067" marB="41067">
                    <a:lnL>
                      <a:noFill/>
                    </a:lnL>
                    <a:lnR>
                      <a:noFill/>
                    </a:lnR>
                    <a:lnT>
                      <a:noFill/>
                    </a:lnT>
                    <a:lnB>
                      <a:noFill/>
                    </a:lnB>
                    <a:solidFill>
                      <a:srgbClr val="C0A154"/>
                    </a:solidFill>
                  </a:tcPr>
                </a:tc>
                <a:tc>
                  <a:txBody>
                    <a:bodyPr/>
                    <a:lstStyle/>
                    <a:p>
                      <a:pPr algn="ctr"/>
                      <a:r>
                        <a:rPr lang="en-US" sz="1200" b="1" dirty="0"/>
                        <a:t>N/A</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5"/>
                  </a:ext>
                </a:extLst>
              </a:tr>
              <a:tr h="289109">
                <a:tc>
                  <a:txBody>
                    <a:bodyPr/>
                    <a:lstStyle/>
                    <a:p>
                      <a:pPr algn="ctr"/>
                      <a:r>
                        <a:rPr lang="en-US" sz="1200" b="1" dirty="0"/>
                        <a:t>5.0</a:t>
                      </a:r>
                    </a:p>
                  </a:txBody>
                  <a:tcPr marL="41067" marR="41067" marT="41067" marB="41067">
                    <a:lnL>
                      <a:noFill/>
                    </a:lnL>
                    <a:lnR>
                      <a:noFill/>
                    </a:lnR>
                    <a:lnT>
                      <a:noFill/>
                    </a:lnT>
                    <a:lnB>
                      <a:noFill/>
                    </a:lnB>
                    <a:solidFill>
                      <a:srgbClr val="C0A154"/>
                    </a:solidFill>
                  </a:tcPr>
                </a:tc>
                <a:tc>
                  <a:txBody>
                    <a:bodyPr/>
                    <a:lstStyle/>
                    <a:p>
                      <a:pPr algn="ctr"/>
                      <a:r>
                        <a:rPr lang="en-US" sz="1200" b="1" dirty="0"/>
                        <a:t>11.0</a:t>
                      </a:r>
                    </a:p>
                  </a:txBody>
                  <a:tcPr marL="41067" marR="41067" marT="41067" marB="41067">
                    <a:lnL>
                      <a:noFill/>
                    </a:lnL>
                    <a:lnR>
                      <a:noFill/>
                    </a:lnR>
                    <a:lnT>
                      <a:noFill/>
                    </a:lnT>
                    <a:lnB>
                      <a:noFill/>
                    </a:lnB>
                    <a:solidFill>
                      <a:srgbClr val="C0A154"/>
                    </a:solidFill>
                  </a:tcPr>
                </a:tc>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4.5</a:t>
                      </a:r>
                    </a:p>
                  </a:txBody>
                  <a:tcPr marL="41067" marR="41067" marT="41067" marB="41067">
                    <a:lnL>
                      <a:noFill/>
                    </a:lnL>
                    <a:lnR>
                      <a:noFill/>
                    </a:lnR>
                    <a:lnT>
                      <a:noFill/>
                    </a:lnT>
                    <a:lnB>
                      <a:noFill/>
                    </a:lnB>
                    <a:solidFill>
                      <a:srgbClr val="C0A154"/>
                    </a:solidFill>
                  </a:tcPr>
                </a:tc>
                <a:tc>
                  <a:txBody>
                    <a:bodyPr/>
                    <a:lstStyle/>
                    <a:p>
                      <a:pPr algn="ctr"/>
                      <a:r>
                        <a:rPr lang="en-US" sz="1200" b="1" dirty="0"/>
                        <a:t>2012</a:t>
                      </a:r>
                    </a:p>
                  </a:txBody>
                  <a:tcPr marL="41067" marR="41067" marT="41067" marB="41067">
                    <a:lnL>
                      <a:noFill/>
                    </a:lnL>
                    <a:lnR>
                      <a:noFill/>
                    </a:lnR>
                    <a:lnT>
                      <a:noFill/>
                    </a:lnT>
                    <a:lnB>
                      <a:noFill/>
                    </a:lnB>
                    <a:solidFill>
                      <a:srgbClr val="C0A154"/>
                    </a:solidFill>
                  </a:tcPr>
                </a:tc>
                <a:tc>
                  <a:txBody>
                    <a:bodyPr/>
                    <a:lstStyle/>
                    <a:p>
                      <a:pPr algn="ctr"/>
                      <a:r>
                        <a:rPr lang="en-US" sz="1200" b="1" dirty="0"/>
                        <a:t>VS 2012</a:t>
                      </a:r>
                    </a:p>
                  </a:txBody>
                  <a:tcPr marL="41067" marR="41067" marT="41067" marB="41067">
                    <a:lnL>
                      <a:noFill/>
                    </a:lnL>
                    <a:lnR>
                      <a:noFill/>
                    </a:lnR>
                    <a:lnT>
                      <a:noFill/>
                    </a:lnT>
                    <a:lnB>
                      <a:noFill/>
                    </a:lnB>
                    <a:solidFill>
                      <a:srgbClr val="C0A154"/>
                    </a:solidFill>
                  </a:tcPr>
                </a:tc>
                <a:tc>
                  <a:txBody>
                    <a:bodyPr/>
                    <a:lstStyle/>
                    <a:p>
                      <a:pPr algn="ctr"/>
                      <a:r>
                        <a:rPr lang="en-US" sz="1200" b="1" dirty="0"/>
                        <a:t>Windows 8 &amp;</a:t>
                      </a:r>
                      <a:r>
                        <a:rPr lang="en-US" sz="1200" b="1" baseline="0" dirty="0"/>
                        <a:t> Server 2010</a:t>
                      </a:r>
                      <a:endParaRPr lang="en-US" sz="1200" b="1" dirty="0"/>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6"/>
                  </a:ext>
                </a:extLst>
              </a:tr>
              <a:tr h="430158">
                <a:tc>
                  <a:txBody>
                    <a:bodyPr/>
                    <a:lstStyle/>
                    <a:p>
                      <a:pPr algn="ctr"/>
                      <a:r>
                        <a:rPr lang="en-US" sz="1200" b="1" dirty="0"/>
                        <a:t>5.0</a:t>
                      </a:r>
                    </a:p>
                  </a:txBody>
                  <a:tcPr marL="41067" marR="41067" marT="41067" marB="41067">
                    <a:lnL>
                      <a:noFill/>
                    </a:lnL>
                    <a:lnR>
                      <a:noFill/>
                    </a:lnR>
                    <a:lnT>
                      <a:noFill/>
                    </a:lnT>
                    <a:lnB>
                      <a:noFill/>
                    </a:lnB>
                    <a:solidFill>
                      <a:srgbClr val="C0A154"/>
                    </a:solidFill>
                  </a:tcPr>
                </a:tc>
                <a:tc>
                  <a:txBody>
                    <a:bodyPr/>
                    <a:lstStyle/>
                    <a:p>
                      <a:pPr algn="ctr"/>
                      <a:r>
                        <a:rPr lang="en-US" sz="1200" b="1" dirty="0"/>
                        <a:t>11.0</a:t>
                      </a:r>
                    </a:p>
                  </a:txBody>
                  <a:tcPr marL="41067" marR="41067" marT="41067" marB="41067">
                    <a:lnL>
                      <a:noFill/>
                    </a:lnL>
                    <a:lnR>
                      <a:noFill/>
                    </a:lnR>
                    <a:lnT>
                      <a:noFill/>
                    </a:lnT>
                    <a:lnB>
                      <a:noFill/>
                    </a:lnB>
                    <a:solidFill>
                      <a:srgbClr val="C0A154"/>
                    </a:solidFill>
                  </a:tcPr>
                </a:tc>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4.5.1/2</a:t>
                      </a:r>
                    </a:p>
                  </a:txBody>
                  <a:tcPr marL="41067" marR="41067" marT="41067" marB="41067">
                    <a:lnL>
                      <a:noFill/>
                    </a:lnL>
                    <a:lnR>
                      <a:noFill/>
                    </a:lnR>
                    <a:lnT>
                      <a:noFill/>
                    </a:lnT>
                    <a:lnB>
                      <a:noFill/>
                    </a:lnB>
                    <a:solidFill>
                      <a:srgbClr val="C0A154"/>
                    </a:solidFill>
                  </a:tcPr>
                </a:tc>
                <a:tc>
                  <a:txBody>
                    <a:bodyPr/>
                    <a:lstStyle/>
                    <a:p>
                      <a:pPr algn="ctr"/>
                      <a:r>
                        <a:rPr lang="en-US" sz="1200" b="1" dirty="0"/>
                        <a:t>2013/4</a:t>
                      </a:r>
                    </a:p>
                  </a:txBody>
                  <a:tcPr marL="41067" marR="41067" marT="41067" marB="41067">
                    <a:lnL>
                      <a:noFill/>
                    </a:lnL>
                    <a:lnR>
                      <a:noFill/>
                    </a:lnR>
                    <a:lnT>
                      <a:noFill/>
                    </a:lnT>
                    <a:lnB>
                      <a:noFill/>
                    </a:lnB>
                    <a:solidFill>
                      <a:srgbClr val="C0A154"/>
                    </a:solidFill>
                  </a:tcPr>
                </a:tc>
                <a:tc>
                  <a:txBody>
                    <a:bodyPr/>
                    <a:lstStyle/>
                    <a:p>
                      <a:pPr algn="ctr"/>
                      <a:r>
                        <a:rPr lang="en-US" sz="1200" b="1" dirty="0"/>
                        <a:t>VS 2013</a:t>
                      </a:r>
                    </a:p>
                  </a:txBody>
                  <a:tcPr marL="41067" marR="41067" marT="41067" marB="41067">
                    <a:lnL>
                      <a:noFill/>
                    </a:lnL>
                    <a:lnR>
                      <a:noFill/>
                    </a:lnR>
                    <a:lnT>
                      <a:noFill/>
                    </a:lnT>
                    <a:lnB>
                      <a:noFill/>
                    </a:lnB>
                    <a:solidFill>
                      <a:srgbClr val="C0A154"/>
                    </a:solidFill>
                  </a:tcPr>
                </a:tc>
                <a:tc>
                  <a:txBody>
                    <a:bodyPr/>
                    <a:lstStyle/>
                    <a:p>
                      <a:pPr algn="ctr"/>
                      <a:r>
                        <a:rPr lang="en-US" sz="1200" b="1" dirty="0"/>
                        <a:t>Windows 8.1</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7"/>
                  </a:ext>
                </a:extLst>
              </a:tr>
              <a:tr h="430158">
                <a:tc>
                  <a:txBody>
                    <a:bodyPr/>
                    <a:lstStyle/>
                    <a:p>
                      <a:pPr algn="ctr"/>
                      <a:r>
                        <a:rPr lang="en-US" sz="1200" b="1" dirty="0"/>
                        <a:t>6.0</a:t>
                      </a:r>
                    </a:p>
                  </a:txBody>
                  <a:tcPr marL="41067" marR="41067" marT="41067" marB="41067">
                    <a:lnL>
                      <a:noFill/>
                    </a:lnL>
                    <a:lnR>
                      <a:noFill/>
                    </a:lnR>
                    <a:lnT>
                      <a:noFill/>
                    </a:lnT>
                    <a:lnB>
                      <a:noFill/>
                    </a:lnB>
                    <a:solidFill>
                      <a:srgbClr val="C0A154"/>
                    </a:solidFill>
                  </a:tcPr>
                </a:tc>
                <a:tc>
                  <a:txBody>
                    <a:bodyPr/>
                    <a:lstStyle/>
                    <a:p>
                      <a:pPr algn="ctr"/>
                      <a:r>
                        <a:rPr lang="en-US" sz="1200" b="1" dirty="0"/>
                        <a:t>14.0</a:t>
                      </a:r>
                    </a:p>
                  </a:txBody>
                  <a:tcPr marL="41067" marR="41067" marT="41067" marB="41067">
                    <a:lnL>
                      <a:noFill/>
                    </a:lnL>
                    <a:lnR>
                      <a:noFill/>
                    </a:lnR>
                    <a:lnT>
                      <a:noFill/>
                    </a:lnT>
                    <a:lnB>
                      <a:noFill/>
                    </a:lnB>
                    <a:solidFill>
                      <a:srgbClr val="C0A154"/>
                    </a:solidFill>
                  </a:tcPr>
                </a:tc>
                <a:tc>
                  <a:txBody>
                    <a:bodyPr/>
                    <a:lstStyle/>
                    <a:p>
                      <a:pPr algn="ct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4.6</a:t>
                      </a:r>
                    </a:p>
                  </a:txBody>
                  <a:tcPr marL="41067" marR="41067" marT="41067" marB="41067">
                    <a:lnL>
                      <a:noFill/>
                    </a:lnL>
                    <a:lnR>
                      <a:noFill/>
                    </a:lnR>
                    <a:lnT>
                      <a:noFill/>
                    </a:lnT>
                    <a:lnB>
                      <a:noFill/>
                    </a:lnB>
                    <a:solidFill>
                      <a:srgbClr val="C0A154"/>
                    </a:solidFill>
                  </a:tcPr>
                </a:tc>
                <a:tc>
                  <a:txBody>
                    <a:bodyPr/>
                    <a:lstStyle/>
                    <a:p>
                      <a:pPr algn="ctr"/>
                      <a:r>
                        <a:rPr lang="en-US" sz="1200" b="1" dirty="0"/>
                        <a:t>2015/6</a:t>
                      </a:r>
                    </a:p>
                  </a:txBody>
                  <a:tcPr marL="41067" marR="41067" marT="41067" marB="41067">
                    <a:lnL>
                      <a:noFill/>
                    </a:lnL>
                    <a:lnR>
                      <a:noFill/>
                    </a:lnR>
                    <a:lnT>
                      <a:noFill/>
                    </a:lnT>
                    <a:lnB>
                      <a:noFill/>
                    </a:lnB>
                    <a:solidFill>
                      <a:srgbClr val="C0A154"/>
                    </a:solidFill>
                  </a:tcPr>
                </a:tc>
                <a:tc>
                  <a:txBody>
                    <a:bodyPr/>
                    <a:lstStyle/>
                    <a:p>
                      <a:pPr algn="ctr"/>
                      <a:r>
                        <a:rPr lang="en-US" sz="1200" b="1" dirty="0"/>
                        <a:t>VS 2015</a:t>
                      </a:r>
                    </a:p>
                  </a:txBody>
                  <a:tcPr marL="41067" marR="41067" marT="41067" marB="41067">
                    <a:lnL>
                      <a:noFill/>
                    </a:lnL>
                    <a:lnR>
                      <a:noFill/>
                    </a:lnR>
                    <a:lnT>
                      <a:noFill/>
                    </a:lnT>
                    <a:lnB>
                      <a:noFill/>
                    </a:lnB>
                    <a:solidFill>
                      <a:srgbClr val="C0A154"/>
                    </a:solidFill>
                  </a:tcPr>
                </a:tc>
                <a:tc>
                  <a:txBody>
                    <a:bodyPr/>
                    <a:lstStyle/>
                    <a:p>
                      <a:pPr algn="ctr"/>
                      <a:r>
                        <a:rPr lang="en-US" sz="1200" b="1" dirty="0"/>
                        <a:t>Windows 10 1507 &amp; Server 2016</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008"/>
                  </a:ext>
                </a:extLst>
              </a:tr>
              <a:tr h="289109">
                <a:tc>
                  <a:txBody>
                    <a:bodyPr/>
                    <a:lstStyle/>
                    <a:p>
                      <a:pPr algn="ctr"/>
                      <a:r>
                        <a:rPr lang="en-US" sz="1200" b="1" dirty="0"/>
                        <a:t>7.0</a:t>
                      </a:r>
                    </a:p>
                  </a:txBody>
                  <a:tcPr marL="41067" marR="41067" marT="41067" marB="41067">
                    <a:lnL>
                      <a:noFill/>
                    </a:lnL>
                    <a:lnR>
                      <a:noFill/>
                    </a:lnR>
                    <a:lnT>
                      <a:noFill/>
                    </a:lnT>
                    <a:lnB>
                      <a:noFill/>
                    </a:lnB>
                    <a:solidFill>
                      <a:srgbClr val="C0A154"/>
                    </a:solidFill>
                  </a:tcPr>
                </a:tc>
                <a:tc>
                  <a:txBody>
                    <a:bodyPr/>
                    <a:lstStyle/>
                    <a:p>
                      <a:pPr algn="ctr"/>
                      <a:r>
                        <a:rPr lang="en-US" sz="1200" b="1" dirty="0"/>
                        <a:t>15.0</a:t>
                      </a:r>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4.7</a:t>
                      </a:r>
                    </a:p>
                  </a:txBody>
                  <a:tcPr marL="41067" marR="41067" marT="41067" marB="41067">
                    <a:lnL>
                      <a:noFill/>
                    </a:lnL>
                    <a:lnR>
                      <a:noFill/>
                    </a:lnR>
                    <a:lnT>
                      <a:noFill/>
                    </a:lnT>
                    <a:lnB>
                      <a:noFill/>
                    </a:lnB>
                    <a:solidFill>
                      <a:srgbClr val="C0A154"/>
                    </a:solidFill>
                  </a:tcPr>
                </a:tc>
                <a:tc>
                  <a:txBody>
                    <a:bodyPr/>
                    <a:lstStyle/>
                    <a:p>
                      <a:pPr algn="ctr"/>
                      <a:r>
                        <a:rPr lang="en-US" sz="1200" b="1" dirty="0"/>
                        <a:t>2017</a:t>
                      </a:r>
                    </a:p>
                  </a:txBody>
                  <a:tcPr marL="41067" marR="41067" marT="41067" marB="41067">
                    <a:lnL>
                      <a:noFill/>
                    </a:lnL>
                    <a:lnR>
                      <a:noFill/>
                    </a:lnR>
                    <a:lnT>
                      <a:noFill/>
                    </a:lnT>
                    <a:lnB>
                      <a:noFill/>
                    </a:lnB>
                    <a:solidFill>
                      <a:srgbClr val="C0A154"/>
                    </a:solidFill>
                  </a:tcPr>
                </a:tc>
                <a:tc>
                  <a:txBody>
                    <a:bodyPr/>
                    <a:lstStyle/>
                    <a:p>
                      <a:pPr algn="ctr"/>
                      <a:r>
                        <a:rPr lang="en-US" sz="1200" b="1" dirty="0"/>
                        <a:t>VS 2017 15.1</a:t>
                      </a:r>
                    </a:p>
                  </a:txBody>
                  <a:tcPr marL="41067" marR="41067" marT="41067" marB="41067">
                    <a:lnL>
                      <a:noFill/>
                    </a:lnL>
                    <a:lnR>
                      <a:noFill/>
                    </a:lnR>
                    <a:lnT>
                      <a:noFill/>
                    </a:lnT>
                    <a:lnB>
                      <a:noFill/>
                    </a:lnB>
                    <a:solidFill>
                      <a:srgbClr val="C0A154"/>
                    </a:solidFill>
                  </a:tcPr>
                </a:tc>
                <a:tc>
                  <a:txBody>
                    <a:bodyPr/>
                    <a:lstStyle/>
                    <a:p>
                      <a:pPr algn="ctr"/>
                      <a:r>
                        <a:rPr lang="en-US" sz="1200" b="1" dirty="0"/>
                        <a:t>Windows 10 1703 &amp; Server 2016</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038889069"/>
                  </a:ext>
                </a:extLst>
              </a:tr>
              <a:tr h="289109">
                <a:tc>
                  <a:txBody>
                    <a:bodyPr/>
                    <a:lstStyle/>
                    <a:p>
                      <a:pPr algn="ctr"/>
                      <a:r>
                        <a:rPr lang="en-US" sz="1200" b="1" dirty="0"/>
                        <a:t>7.2</a:t>
                      </a:r>
                    </a:p>
                  </a:txBody>
                  <a:tcPr marL="41067" marR="41067" marT="41067" marB="41067">
                    <a:lnL>
                      <a:noFill/>
                    </a:lnL>
                    <a:lnR>
                      <a:noFill/>
                    </a:lnR>
                    <a:lnT>
                      <a:noFill/>
                    </a:lnT>
                    <a:lnB>
                      <a:noFill/>
                    </a:lnB>
                    <a:solidFill>
                      <a:srgbClr val="C0A154"/>
                    </a:solidFill>
                  </a:tcPr>
                </a:tc>
                <a:tc>
                  <a:txBody>
                    <a:bodyPr/>
                    <a:lstStyle/>
                    <a:p>
                      <a:pPr algn="ctr"/>
                      <a:endParaRPr lang="en-US" sz="1200" b="1" dirty="0"/>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4.7.1</a:t>
                      </a:r>
                    </a:p>
                  </a:txBody>
                  <a:tcPr marL="41067" marR="41067" marT="41067" marB="41067">
                    <a:lnL>
                      <a:noFill/>
                    </a:lnL>
                    <a:lnR>
                      <a:noFill/>
                    </a:lnR>
                    <a:lnT>
                      <a:noFill/>
                    </a:lnT>
                    <a:lnB>
                      <a:noFill/>
                    </a:lnB>
                    <a:solidFill>
                      <a:srgbClr val="C0A154"/>
                    </a:solidFill>
                  </a:tcPr>
                </a:tc>
                <a:tc>
                  <a:txBody>
                    <a:bodyPr/>
                    <a:lstStyle/>
                    <a:p>
                      <a:pPr algn="ctr"/>
                      <a:r>
                        <a:rPr lang="en-US" sz="1200" b="1" dirty="0"/>
                        <a:t>2017</a:t>
                      </a:r>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VS 2017 15.5</a:t>
                      </a:r>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Windows 10 1709 &amp; Server 1709</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2928824463"/>
                  </a:ext>
                </a:extLst>
              </a:tr>
              <a:tr h="289109">
                <a:tc>
                  <a:txBody>
                    <a:bodyPr/>
                    <a:lstStyle/>
                    <a:p>
                      <a:pPr algn="ctr"/>
                      <a:r>
                        <a:rPr lang="en-US" sz="1200" b="1" dirty="0"/>
                        <a:t>7.2</a:t>
                      </a:r>
                    </a:p>
                  </a:txBody>
                  <a:tcPr marL="41067" marR="41067" marT="41067" marB="41067">
                    <a:lnL>
                      <a:noFill/>
                    </a:lnL>
                    <a:lnR>
                      <a:noFill/>
                    </a:lnR>
                    <a:lnT>
                      <a:noFill/>
                    </a:lnT>
                    <a:lnB>
                      <a:noFill/>
                    </a:lnB>
                    <a:solidFill>
                      <a:srgbClr val="C0A154"/>
                    </a:solidFill>
                  </a:tcPr>
                </a:tc>
                <a:tc>
                  <a:txBody>
                    <a:bodyPr/>
                    <a:lstStyle/>
                    <a:p>
                      <a:pPr algn="ctr"/>
                      <a:endParaRPr lang="en-US" sz="1200" b="1" dirty="0"/>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4.7.2</a:t>
                      </a:r>
                    </a:p>
                  </a:txBody>
                  <a:tcPr marL="41067" marR="41067" marT="41067" marB="41067">
                    <a:lnL>
                      <a:noFill/>
                    </a:lnL>
                    <a:lnR>
                      <a:noFill/>
                    </a:lnR>
                    <a:lnT>
                      <a:noFill/>
                    </a:lnT>
                    <a:lnB>
                      <a:noFill/>
                    </a:lnB>
                    <a:solidFill>
                      <a:srgbClr val="C0A154"/>
                    </a:solidFill>
                  </a:tcPr>
                </a:tc>
                <a:tc>
                  <a:txBody>
                    <a:bodyPr/>
                    <a:lstStyle/>
                    <a:p>
                      <a:pPr algn="ctr"/>
                      <a:r>
                        <a:rPr lang="en-US" sz="1200" b="1" dirty="0"/>
                        <a:t>2018</a:t>
                      </a:r>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VS 2017 15.8</a:t>
                      </a:r>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Windows 10 1803 &amp; Server 1803</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1224908175"/>
                  </a:ext>
                </a:extLst>
              </a:tr>
              <a:tr h="289109">
                <a:tc>
                  <a:txBody>
                    <a:bodyPr/>
                    <a:lstStyle/>
                    <a:p>
                      <a:pPr algn="ctr"/>
                      <a:r>
                        <a:rPr lang="en-US" sz="1200" b="1" dirty="0"/>
                        <a:t>7.3</a:t>
                      </a:r>
                    </a:p>
                  </a:txBody>
                  <a:tcPr marL="41067" marR="41067" marT="41067" marB="41067">
                    <a:lnL>
                      <a:noFill/>
                    </a:lnL>
                    <a:lnR>
                      <a:noFill/>
                    </a:lnR>
                    <a:lnT>
                      <a:noFill/>
                    </a:lnT>
                    <a:lnB>
                      <a:noFill/>
                    </a:lnB>
                    <a:solidFill>
                      <a:srgbClr val="C0A154"/>
                    </a:solidFill>
                  </a:tcPr>
                </a:tc>
                <a:tc>
                  <a:txBody>
                    <a:bodyPr/>
                    <a:lstStyle/>
                    <a:p>
                      <a:pPr algn="ctr"/>
                      <a:endParaRPr lang="en-US" sz="1200" b="1" dirty="0"/>
                    </a:p>
                  </a:txBody>
                  <a:tcPr marL="41067" marR="41067" marT="41067" marB="41067">
                    <a:lnL>
                      <a:noFill/>
                    </a:lnL>
                    <a:lnR>
                      <a:noFill/>
                    </a:lnR>
                    <a:lnT>
                      <a:noFill/>
                    </a:lnT>
                    <a:lnB>
                      <a:noFill/>
                    </a:lnB>
                    <a:solidFill>
                      <a:srgbClr val="C0A15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4.0</a:t>
                      </a:r>
                    </a:p>
                  </a:txBody>
                  <a:tcPr marL="41067" marR="41067" marT="41067" marB="41067">
                    <a:lnL>
                      <a:noFill/>
                    </a:lnL>
                    <a:lnR>
                      <a:noFill/>
                    </a:lnR>
                    <a:lnT>
                      <a:noFill/>
                    </a:lnT>
                    <a:lnB>
                      <a:noFill/>
                    </a:lnB>
                    <a:solidFill>
                      <a:srgbClr val="C0A154"/>
                    </a:solidFill>
                  </a:tcPr>
                </a:tc>
                <a:tc>
                  <a:txBody>
                    <a:bodyPr/>
                    <a:lstStyle/>
                    <a:p>
                      <a:pPr algn="ctr"/>
                      <a:r>
                        <a:rPr lang="en-US" sz="1200" b="1" dirty="0"/>
                        <a:t>4.8</a:t>
                      </a:r>
                    </a:p>
                  </a:txBody>
                  <a:tcPr marL="41067" marR="41067" marT="41067" marB="41067">
                    <a:lnL>
                      <a:noFill/>
                    </a:lnL>
                    <a:lnR>
                      <a:noFill/>
                    </a:lnR>
                    <a:lnT>
                      <a:noFill/>
                    </a:lnT>
                    <a:lnB>
                      <a:noFill/>
                    </a:lnB>
                    <a:solidFill>
                      <a:srgbClr val="C0A154"/>
                    </a:solidFill>
                  </a:tcPr>
                </a:tc>
                <a:tc>
                  <a:txBody>
                    <a:bodyPr/>
                    <a:lstStyle/>
                    <a:p>
                      <a:pPr algn="ctr"/>
                      <a:r>
                        <a:rPr lang="en-US" sz="1200" b="1" dirty="0"/>
                        <a:t>2019</a:t>
                      </a:r>
                    </a:p>
                  </a:txBody>
                  <a:tcPr marL="41067" marR="41067" marT="41067" marB="41067">
                    <a:lnL>
                      <a:noFill/>
                    </a:lnL>
                    <a:lnR>
                      <a:noFill/>
                    </a:lnR>
                    <a:lnT>
                      <a:noFill/>
                    </a:lnT>
                    <a:lnB>
                      <a:noFill/>
                    </a:lnB>
                    <a:solidFill>
                      <a:srgbClr val="C0A154"/>
                    </a:solidFill>
                  </a:tcPr>
                </a:tc>
                <a:tc>
                  <a:txBody>
                    <a:bodyPr/>
                    <a:lstStyle/>
                    <a:p>
                      <a:pPr algn="ctr"/>
                      <a:r>
                        <a:rPr lang="en-US" sz="1200" b="1" dirty="0"/>
                        <a:t>VS 2019 16.3</a:t>
                      </a:r>
                    </a:p>
                  </a:txBody>
                  <a:tcPr marL="41067" marR="41067" marT="41067" marB="41067">
                    <a:lnL>
                      <a:noFill/>
                    </a:lnL>
                    <a:lnR>
                      <a:noFill/>
                    </a:lnR>
                    <a:lnT>
                      <a:noFill/>
                    </a:lnT>
                    <a:lnB>
                      <a:noFill/>
                    </a:lnB>
                    <a:solidFill>
                      <a:srgbClr val="C0A154"/>
                    </a:solidFill>
                  </a:tcPr>
                </a:tc>
                <a:tc>
                  <a:txBody>
                    <a:bodyPr/>
                    <a:lstStyle/>
                    <a:p>
                      <a:pPr algn="ctr"/>
                      <a:r>
                        <a:rPr lang="en-US" sz="1200" b="1" dirty="0"/>
                        <a:t>Windows 10 1903 &amp; Server 2019</a:t>
                      </a:r>
                    </a:p>
                  </a:txBody>
                  <a:tcPr marL="41067" marR="41067" marT="41067" marB="41067">
                    <a:lnL>
                      <a:noFill/>
                    </a:lnL>
                    <a:lnR>
                      <a:noFill/>
                    </a:lnR>
                    <a:lnT>
                      <a:noFill/>
                    </a:lnT>
                    <a:lnB>
                      <a:noFill/>
                    </a:lnB>
                    <a:solidFill>
                      <a:srgbClr val="C0A154"/>
                    </a:solidFill>
                  </a:tcPr>
                </a:tc>
                <a:extLst>
                  <a:ext uri="{0D108BD9-81ED-4DB2-BD59-A6C34878D82A}">
                    <a16:rowId xmlns:a16="http://schemas.microsoft.com/office/drawing/2014/main" val="3591651528"/>
                  </a:ext>
                </a:extLst>
              </a:tr>
            </a:tbl>
          </a:graphicData>
        </a:graphic>
      </p:graphicFrame>
      <p:sp>
        <p:nvSpPr>
          <p:cNvPr id="8" name="הסבר מלבני מעוגל 17">
            <a:extLst>
              <a:ext uri="{FF2B5EF4-FFF2-40B4-BE49-F238E27FC236}">
                <a16:creationId xmlns:a16="http://schemas.microsoft.com/office/drawing/2014/main" id="{5E0F57A1-BD08-45B7-B388-71BEB5211361}"/>
              </a:ext>
            </a:extLst>
          </p:cNvPr>
          <p:cNvSpPr/>
          <p:nvPr/>
        </p:nvSpPr>
        <p:spPr bwMode="auto">
          <a:xfrm>
            <a:off x="2783632" y="5903694"/>
            <a:ext cx="4709556" cy="817245"/>
          </a:xfrm>
          <a:prstGeom prst="wedgeRoundRectCallout">
            <a:avLst>
              <a:gd name="adj1" fmla="val -67436"/>
              <a:gd name="adj2" fmla="val 2934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36000" tIns="0" rIns="36000" bIns="0" numCol="1" rtlCol="0" anchor="t" anchorCtr="0" compatLnSpc="1">
            <a:prstTxWarp prst="textNoShape">
              <a:avLst/>
            </a:prstTxWarp>
            <a:spAutoFit/>
          </a:bodyPr>
          <a:lstStyle/>
          <a:p>
            <a:pPr algn="ctr" fontAlgn="base">
              <a:spcBef>
                <a:spcPct val="0"/>
              </a:spcBef>
              <a:spcAft>
                <a:spcPct val="0"/>
              </a:spcAft>
            </a:pPr>
            <a:r>
              <a:rPr lang="en-US" sz="2400" dirty="0">
                <a:solidFill>
                  <a:srgbClr val="000000"/>
                </a:solidFill>
                <a:latin typeface="Trebuchet MS"/>
              </a:rPr>
              <a:t>C# 9  - .NET Core 5.0 (VS 2019)</a:t>
            </a:r>
            <a:endParaRPr lang="he-IL" sz="2400" dirty="0">
              <a:solidFill>
                <a:srgbClr val="000000"/>
              </a:solidFill>
              <a:latin typeface="Trebuchet MS"/>
              <a:cs typeface="Gisha" panose="020B0502040204020203" pitchFamily="34" charset="-79"/>
            </a:endParaRPr>
          </a:p>
          <a:p>
            <a:pPr algn="ctr" fontAlgn="base">
              <a:spcBef>
                <a:spcPct val="0"/>
              </a:spcBef>
              <a:spcAft>
                <a:spcPct val="0"/>
              </a:spcAft>
            </a:pPr>
            <a:r>
              <a:rPr lang="he-IL" sz="2400" dirty="0">
                <a:solidFill>
                  <a:srgbClr val="000000"/>
                </a:solidFill>
                <a:latin typeface="Trebuchet MS"/>
                <a:cs typeface="Gisha" panose="020B0502040204020203" pitchFamily="34" charset="-79"/>
              </a:rPr>
              <a:t>עם זה אנחנו נעבוד השנה</a:t>
            </a:r>
            <a:endParaRPr lang="en-US" sz="2400" dirty="0">
              <a:solidFill>
                <a:srgbClr val="FF0000"/>
              </a:solidFill>
              <a:latin typeface="Trebuchet MS"/>
            </a:endParaRPr>
          </a:p>
        </p:txBody>
      </p:sp>
    </p:spTree>
    <p:extLst>
      <p:ext uri="{BB962C8B-B14F-4D97-AF65-F5344CB8AC3E}">
        <p14:creationId xmlns:p14="http://schemas.microsoft.com/office/powerpoint/2010/main" val="270965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350</a:t>
            </a:fld>
            <a:endParaRPr lang="he-IL">
              <a:solidFill>
                <a:srgbClr val="B13F9A"/>
              </a:solidFill>
              <a:latin typeface="Trebuchet MS"/>
              <a:cs typeface="Gisha" panose="020B0502040204020203" pitchFamily="34" charset="-79"/>
            </a:endParaRPr>
          </a:p>
        </p:txBody>
      </p:sp>
      <p:sp>
        <p:nvSpPr>
          <p:cNvPr id="3" name="Rectangle 2"/>
          <p:cNvSpPr/>
          <p:nvPr/>
        </p:nvSpPr>
        <p:spPr>
          <a:xfrm>
            <a:off x="1775520" y="1287547"/>
            <a:ext cx="8364774" cy="5534464"/>
          </a:xfrm>
          <a:prstGeom prst="rect">
            <a:avLst/>
          </a:prstGeom>
        </p:spPr>
        <p:txBody>
          <a:bodyPr wrap="square">
            <a:spAutoFit/>
          </a:bodyPr>
          <a:lstStyle/>
          <a:p>
            <a:pPr algn="l" rtl="0">
              <a:lnSpc>
                <a:spcPct val="107000"/>
              </a:lnSpc>
              <a:spcAft>
                <a:spcPts val="800"/>
              </a:spcAft>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aaa</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//OK</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 p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MyPrinter_1();</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FF0000"/>
                </a:solidFill>
                <a:latin typeface="Consolas" panose="020B0609020204030204" pitchFamily="49" charset="0"/>
                <a:ea typeface="Calibri" panose="020F0502020204030204" pitchFamily="34" charset="0"/>
                <a:cs typeface="Consolas" panose="020B0609020204030204" pitchFamily="49" charset="0"/>
              </a:rPr>
              <a:t>p.PageOver</a:t>
            </a:r>
            <a:r>
              <a:rPr lang="en-US" sz="2000" b="1" dirty="0">
                <a:solidFill>
                  <a:srgbClr val="FF0000"/>
                </a:solidFill>
                <a:latin typeface="Consolas" panose="020B0609020204030204" pitchFamily="49" charset="0"/>
                <a:ea typeface="Calibri" panose="020F0502020204030204" pitchFamily="34" charset="0"/>
                <a:cs typeface="Consolas" panose="020B0609020204030204" pitchFamily="49" charset="0"/>
              </a:rPr>
              <a:t>(); //very bad!!</a:t>
            </a:r>
            <a:endParaRPr lang="en-US" sz="2000" b="1"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User1 u1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User1(p);</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User2 u2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User2(p);</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 = 0; i &lt; 10; i++)</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"User, please enter page of copy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p.Print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Rounded Rectangular Callout 5"/>
          <p:cNvSpPr/>
          <p:nvPr/>
        </p:nvSpPr>
        <p:spPr>
          <a:xfrm>
            <a:off x="7752041" y="1544248"/>
            <a:ext cx="2304216" cy="2023537"/>
          </a:xfrm>
          <a:prstGeom prst="wedgeRoundRectCallout">
            <a:avLst>
              <a:gd name="adj1" fmla="val -115329"/>
              <a:gd name="adj2" fmla="val 37679"/>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600" b="1" dirty="0">
                <a:solidFill>
                  <a:prstClr val="black"/>
                </a:solidFill>
                <a:latin typeface="Trebuchet MS"/>
                <a:cs typeface="Gisha" panose="020B0502040204020203" pitchFamily="34" charset="-79"/>
              </a:rPr>
              <a:t>בעיה 2:</a:t>
            </a:r>
          </a:p>
          <a:p>
            <a:pPr algn="ctr"/>
            <a:r>
              <a:rPr lang="he-IL" sz="1600" dirty="0">
                <a:solidFill>
                  <a:prstClr val="black"/>
                </a:solidFill>
                <a:latin typeface="Trebuchet MS"/>
                <a:cs typeface="Gisha" panose="020B0502040204020203" pitchFamily="34" charset="-79"/>
              </a:rPr>
              <a:t>הנציג הוא בהרשאה ציבורית וניתן לקרוא לו עצמאית מבלי  שהתרחש אירוע בכלל, ולא התרחש שום אירוע של סיום הדפים.</a:t>
            </a:r>
          </a:p>
        </p:txBody>
      </p:sp>
      <p:sp>
        <p:nvSpPr>
          <p:cNvPr id="9" name="מציין מיקום תוכן 2"/>
          <p:cNvSpPr>
            <a:spLocks noGrp="1"/>
          </p:cNvSpPr>
          <p:nvPr>
            <p:ph idx="1"/>
          </p:nvPr>
        </p:nvSpPr>
        <p:spPr>
          <a:xfrm>
            <a:off x="7927514" y="5889991"/>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11" name="כותרת 1"/>
          <p:cNvSpPr>
            <a:spLocks noGrp="1"/>
          </p:cNvSpPr>
          <p:nvPr>
            <p:ph type="title"/>
          </p:nvPr>
        </p:nvSpPr>
        <p:spPr>
          <a:xfrm>
            <a:off x="1524000" y="-36221"/>
            <a:ext cx="8148302" cy="1224136"/>
          </a:xfrm>
        </p:spPr>
        <p:txBody>
          <a:bodyPr>
            <a:normAutofit/>
          </a:bodyPr>
          <a:lstStyle/>
          <a:p>
            <a:pPr algn="ctr"/>
            <a:r>
              <a:rPr lang="he-IL" sz="3200" dirty="0"/>
              <a:t>פתרון 1 – שגוי</a:t>
            </a:r>
            <a:br>
              <a:rPr lang="he-IL" sz="3200" dirty="0"/>
            </a:br>
            <a:r>
              <a:rPr lang="he-IL" sz="3200" dirty="0"/>
              <a:t>תשתית למדפסת תוך שימוש ב </a:t>
            </a:r>
            <a:r>
              <a:rPr lang="en-US" sz="3200" dirty="0"/>
              <a:t>delegate</a:t>
            </a:r>
            <a:endParaRPr lang="he-IL" sz="3200" dirty="0"/>
          </a:p>
        </p:txBody>
      </p:sp>
    </p:spTree>
    <p:extLst>
      <p:ext uri="{BB962C8B-B14F-4D97-AF65-F5344CB8AC3E}">
        <p14:creationId xmlns:p14="http://schemas.microsoft.com/office/powerpoint/2010/main" val="133268965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351</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524000" y="188640"/>
            <a:ext cx="8148302" cy="1224136"/>
          </a:xfrm>
        </p:spPr>
        <p:txBody>
          <a:bodyPr>
            <a:normAutofit/>
          </a:bodyPr>
          <a:lstStyle/>
          <a:p>
            <a:pPr algn="ctr"/>
            <a:r>
              <a:rPr lang="he-IL" sz="3200" dirty="0"/>
              <a:t>פתרון 1 – שגוי</a:t>
            </a:r>
            <a:br>
              <a:rPr lang="he-IL" sz="3200" dirty="0"/>
            </a:br>
            <a:r>
              <a:rPr lang="he-IL" sz="3200" dirty="0"/>
              <a:t>תשתית למדפסת תוך שימוש ב </a:t>
            </a:r>
            <a:r>
              <a:rPr lang="en-US" sz="3200" dirty="0"/>
              <a:t>delegate</a:t>
            </a:r>
            <a:endParaRPr lang="he-IL" sz="3200" dirty="0"/>
          </a:p>
        </p:txBody>
      </p:sp>
      <p:sp>
        <p:nvSpPr>
          <p:cNvPr id="9" name="מציין מיקום תוכן 2"/>
          <p:cNvSpPr>
            <a:spLocks noGrp="1"/>
          </p:cNvSpPr>
          <p:nvPr>
            <p:ph idx="1"/>
          </p:nvPr>
        </p:nvSpPr>
        <p:spPr>
          <a:xfrm>
            <a:off x="1775668" y="1464232"/>
            <a:ext cx="7488684" cy="4917096"/>
          </a:xfrm>
        </p:spPr>
        <p:txBody>
          <a:bodyPr>
            <a:noAutofit/>
          </a:bodyPr>
          <a:lstStyle/>
          <a:p>
            <a:pPr marL="0" indent="0">
              <a:buNone/>
            </a:pPr>
            <a:r>
              <a:rPr lang="he-IL" sz="1800" b="1" dirty="0"/>
              <a:t>לסיכום נסיון 1 ...</a:t>
            </a:r>
          </a:p>
          <a:p>
            <a:pPr marL="0" indent="0">
              <a:buNone/>
            </a:pPr>
            <a:endParaRPr lang="he-IL" sz="1800" b="1" dirty="0"/>
          </a:p>
          <a:p>
            <a:pPr marL="0" indent="0">
              <a:buNone/>
            </a:pPr>
            <a:r>
              <a:rPr lang="he-IL" sz="1800" u="sng" dirty="0"/>
              <a:t>ראינו שיש </a:t>
            </a:r>
            <a:r>
              <a:rPr lang="he-IL" sz="1800" b="1" u="sng" dirty="0"/>
              <a:t>חסרונות</a:t>
            </a:r>
            <a:r>
              <a:rPr lang="he-IL" sz="1800" u="sng" dirty="0"/>
              <a:t> לשיטה זו:</a:t>
            </a:r>
          </a:p>
          <a:p>
            <a:r>
              <a:rPr lang="he-IL" sz="1800" dirty="0"/>
              <a:t>בעיה 1: רישום המתודה </a:t>
            </a:r>
            <a:r>
              <a:rPr lang="he-IL" sz="1800" b="1" dirty="0"/>
              <a:t>חייב</a:t>
            </a:r>
            <a:r>
              <a:rPr lang="he-IL" sz="1800" dirty="0"/>
              <a:t> להיות בעזרת אופרטור =+ ולא בעזרת =. והמתכנת </a:t>
            </a:r>
            <a:r>
              <a:rPr lang="he-IL" sz="1800" b="1" dirty="0"/>
              <a:t>צריך לזכור </a:t>
            </a:r>
            <a:r>
              <a:rPr lang="he-IL" sz="1800" dirty="0"/>
              <a:t>לא להשתמש ב=. ואם בטעות ישתמש ב =?</a:t>
            </a:r>
          </a:p>
          <a:p>
            <a:r>
              <a:rPr lang="he-IL" sz="1800" dirty="0"/>
              <a:t>בעיה 2: מצד אחד הנציג </a:t>
            </a:r>
            <a:r>
              <a:rPr lang="he-IL" sz="1800" b="1" dirty="0"/>
              <a:t>חייב</a:t>
            </a:r>
            <a:r>
              <a:rPr lang="he-IL" sz="1800" dirty="0"/>
              <a:t> הרשאה ציבורית, אך זה מאפשר להפעילו גם מבחוץ, בלי קשר לאירוע שהתרחש</a:t>
            </a:r>
          </a:p>
          <a:p>
            <a:pPr marL="0" indent="0">
              <a:buNone/>
            </a:pPr>
            <a:endParaRPr lang="he-IL" sz="1800" dirty="0"/>
          </a:p>
          <a:p>
            <a:pPr marL="0" indent="0">
              <a:buNone/>
            </a:pPr>
            <a:r>
              <a:rPr lang="he-IL" sz="1800" u="sng" dirty="0"/>
              <a:t>אך יש גם </a:t>
            </a:r>
            <a:r>
              <a:rPr lang="he-IL" sz="1800" b="1" u="sng" dirty="0"/>
              <a:t>יתרונות</a:t>
            </a:r>
            <a:r>
              <a:rPr lang="he-IL" sz="1800" u="sng" dirty="0"/>
              <a:t>:</a:t>
            </a:r>
          </a:p>
          <a:p>
            <a:r>
              <a:rPr lang="he-IL" sz="1800" dirty="0"/>
              <a:t>עקרון ה </a:t>
            </a:r>
            <a:r>
              <a:rPr lang="en-US" sz="1800" dirty="0"/>
              <a:t>OCP</a:t>
            </a:r>
            <a:r>
              <a:rPr lang="he-IL" sz="1800" dirty="0"/>
              <a:t>: המחלקה </a:t>
            </a:r>
            <a:r>
              <a:rPr lang="en-US" sz="1800" dirty="0"/>
              <a:t>Printer1</a:t>
            </a:r>
            <a:r>
              <a:rPr lang="he-IL" sz="1800" dirty="0"/>
              <a:t> פתוחה להרחבה על ידי רישום הרבה מתודות לנציג, אך סגורה לשינויים וכבר מקומפלת. כלומר, המחלקה </a:t>
            </a:r>
            <a:r>
              <a:rPr lang="en-US" sz="1800" dirty="0"/>
              <a:t>User1</a:t>
            </a:r>
            <a:r>
              <a:rPr lang="he-IL" sz="1800" dirty="0"/>
              <a:t> יכולה להיווצר אחרי שכבר </a:t>
            </a:r>
            <a:r>
              <a:rPr lang="en-US" sz="1800" dirty="0"/>
              <a:t>Printer1</a:t>
            </a:r>
            <a:r>
              <a:rPr lang="he-IL" sz="1800" dirty="0"/>
              <a:t> קומפלה ואין צורך לעדכן את </a:t>
            </a:r>
            <a:r>
              <a:rPr lang="en-US" sz="1800" dirty="0"/>
              <a:t>Printer1</a:t>
            </a:r>
            <a:r>
              <a:rPr lang="he-IL" sz="1800" dirty="0"/>
              <a:t> על קיומה של </a:t>
            </a:r>
            <a:r>
              <a:rPr lang="en-US" sz="1800" dirty="0"/>
              <a:t>User1</a:t>
            </a:r>
            <a:r>
              <a:rPr lang="he-IL" sz="1800" dirty="0"/>
              <a:t>.</a:t>
            </a:r>
          </a:p>
          <a:p>
            <a:r>
              <a:rPr lang="he-IL" sz="1800" dirty="0"/>
              <a:t> עקרון </a:t>
            </a:r>
            <a:r>
              <a:rPr lang="en-US" sz="1800" dirty="0"/>
              <a:t>DIP</a:t>
            </a:r>
            <a:r>
              <a:rPr lang="he-IL" sz="1800" dirty="0"/>
              <a:t>: הפיכת השליטה. התשתית הנמוכה שהיא המדפסת מודיעה לרמה הגבוהה (משתמש) על אירועים.</a:t>
            </a:r>
          </a:p>
        </p:txBody>
      </p:sp>
    </p:spTree>
    <p:extLst>
      <p:ext uri="{BB962C8B-B14F-4D97-AF65-F5344CB8AC3E}">
        <p14:creationId xmlns:p14="http://schemas.microsoft.com/office/powerpoint/2010/main" val="374158850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352</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524000" y="188640"/>
            <a:ext cx="8148302" cy="1224136"/>
          </a:xfrm>
        </p:spPr>
        <p:txBody>
          <a:bodyPr>
            <a:normAutofit/>
          </a:bodyPr>
          <a:lstStyle/>
          <a:p>
            <a:pPr algn="ctr"/>
            <a:r>
              <a:rPr lang="he-IL" sz="3200" dirty="0"/>
              <a:t>פתרון 2 – יותר טוב</a:t>
            </a:r>
            <a:br>
              <a:rPr lang="he-IL" sz="3200" dirty="0"/>
            </a:br>
            <a:r>
              <a:rPr lang="he-IL" sz="3200" dirty="0"/>
              <a:t>תשתית למדפסת תוך שימוש ב </a:t>
            </a:r>
            <a:r>
              <a:rPr lang="en-US" sz="3200" dirty="0"/>
              <a:t>EVENT</a:t>
            </a:r>
            <a:endParaRPr lang="he-IL" sz="3200" dirty="0"/>
          </a:p>
        </p:txBody>
      </p:sp>
      <p:sp>
        <p:nvSpPr>
          <p:cNvPr id="9" name="מציין מיקום תוכן 2"/>
          <p:cNvSpPr>
            <a:spLocks noGrp="1"/>
          </p:cNvSpPr>
          <p:nvPr>
            <p:ph idx="1"/>
          </p:nvPr>
        </p:nvSpPr>
        <p:spPr>
          <a:xfrm>
            <a:off x="2063552" y="1700808"/>
            <a:ext cx="6912768" cy="3836976"/>
          </a:xfrm>
        </p:spPr>
        <p:txBody>
          <a:bodyPr>
            <a:noAutofit/>
          </a:bodyPr>
          <a:lstStyle/>
          <a:p>
            <a:pPr marL="0" indent="0">
              <a:buNone/>
            </a:pPr>
            <a:r>
              <a:rPr lang="he-IL" sz="2000" dirty="0"/>
              <a:t>בעזרת שינוי קל שנקרא </a:t>
            </a:r>
            <a:r>
              <a:rPr lang="en-US" sz="2000" dirty="0"/>
              <a:t> event </a:t>
            </a:r>
            <a:r>
              <a:rPr lang="he-IL" sz="2000" dirty="0"/>
              <a:t>נוכל לשמור על </a:t>
            </a:r>
            <a:r>
              <a:rPr lang="he-IL" sz="2000" b="1" dirty="0"/>
              <a:t>היתרונות</a:t>
            </a:r>
            <a:r>
              <a:rPr lang="he-IL" sz="2000" dirty="0"/>
              <a:t> מהפתרון ה1  </a:t>
            </a:r>
            <a:r>
              <a:rPr lang="he-IL" sz="2000" b="1" dirty="0"/>
              <a:t>ולהיפטר מהחסרונות:</a:t>
            </a:r>
          </a:p>
          <a:p>
            <a:pPr marL="0" indent="0" algn="l" rtl="0">
              <a:lnSpc>
                <a:spcPct val="107000"/>
              </a:lnSpc>
              <a:spcBef>
                <a:spcPts val="0"/>
              </a:spcBef>
              <a:buNone/>
            </a:pPr>
            <a:endPar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PrinterEventHandler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800" b="1" dirty="0">
                <a:solidFill>
                  <a:srgbClr val="0000FF"/>
                </a:solidFill>
                <a:latin typeface="Consolas" panose="020B0609020204030204" pitchFamily="49" charset="0"/>
                <a:ea typeface="Calibri" panose="020F0502020204030204" pitchFamily="34" charset="0"/>
                <a:cs typeface="Consolas" panose="020B0609020204030204" pitchFamily="49" charset="0"/>
              </a:rPr>
              <a:t>event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PrinterEventHandler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PageOver;</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2400" b="1" dirty="0">
                <a:solidFill>
                  <a:srgbClr val="000000"/>
                </a:solidFill>
                <a:latin typeface="Consolas" panose="020B0609020204030204" pitchFamily="49" charset="0"/>
                <a:ea typeface="Calibri" panose="020F0502020204030204" pitchFamily="34" charset="0"/>
                <a:cs typeface="Arial" panose="020B0604020202020204" pitchFamily="34" charset="0"/>
              </a:rPr>
              <a:t>וכל השאר בדיוק אותו דבר כמו בפתרון 1</a:t>
            </a:r>
            <a:endParaRPr lang="en-US" sz="3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2000" b="1" dirty="0"/>
          </a:p>
          <a:p>
            <a:pPr marL="0" indent="0">
              <a:buNone/>
            </a:pPr>
            <a:endParaRPr lang="he-IL" sz="2000" dirty="0"/>
          </a:p>
        </p:txBody>
      </p:sp>
      <p:sp>
        <p:nvSpPr>
          <p:cNvPr id="5" name="Rounded Rectangular Callout 4"/>
          <p:cNvSpPr/>
          <p:nvPr/>
        </p:nvSpPr>
        <p:spPr>
          <a:xfrm>
            <a:off x="3863826" y="5709092"/>
            <a:ext cx="3456384" cy="847157"/>
          </a:xfrm>
          <a:prstGeom prst="wedgeRoundRectCallout">
            <a:avLst>
              <a:gd name="adj1" fmla="val -1142"/>
              <a:gd name="adj2" fmla="val -92048"/>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ניתן לראות את הדוגמא השלמה ב </a:t>
            </a:r>
            <a:r>
              <a:rPr lang="en-US" sz="1400" dirty="0">
                <a:solidFill>
                  <a:prstClr val="black"/>
                </a:solidFill>
                <a:latin typeface="Trebuchet MS"/>
              </a:rPr>
              <a:t>Ex2</a:t>
            </a:r>
            <a:endParaRPr lang="he-IL" sz="1400" dirty="0">
              <a:solidFill>
                <a:prstClr val="black"/>
              </a:solidFill>
              <a:latin typeface="Trebuchet MS"/>
              <a:cs typeface="Gisha" panose="020B0502040204020203" pitchFamily="34" charset="-79"/>
            </a:endParaRPr>
          </a:p>
          <a:p>
            <a:pPr algn="ctr"/>
            <a:endParaRPr lang="he-IL" sz="1400" dirty="0">
              <a:solidFill>
                <a:prstClr val="black"/>
              </a:solidFill>
              <a:latin typeface="Trebuchet MS"/>
              <a:cs typeface="Gisha" panose="020B0502040204020203" pitchFamily="34" charset="-79"/>
            </a:endParaRPr>
          </a:p>
          <a:p>
            <a:pPr algn="ctr"/>
            <a:r>
              <a:rPr lang="en-US" sz="1400" dirty="0">
                <a:solidFill>
                  <a:prstClr val="black"/>
                </a:solidFill>
                <a:latin typeface="Trebuchet MS"/>
              </a:rPr>
              <a:t>Event Solution</a:t>
            </a:r>
            <a:endParaRPr lang="he-IL" sz="1400" dirty="0">
              <a:solidFill>
                <a:prstClr val="black"/>
              </a:solidFill>
              <a:latin typeface="Trebuchet MS"/>
              <a:cs typeface="Gisha" panose="020B0502040204020203" pitchFamily="34" charset="-79"/>
            </a:endParaRPr>
          </a:p>
        </p:txBody>
      </p:sp>
      <p:sp>
        <p:nvSpPr>
          <p:cNvPr id="2" name="Thought Bubble: Cloud 1">
            <a:extLst>
              <a:ext uri="{FF2B5EF4-FFF2-40B4-BE49-F238E27FC236}">
                <a16:creationId xmlns:a16="http://schemas.microsoft.com/office/drawing/2014/main" id="{BBA22EF0-404C-4D04-9C25-E7BFB7B88626}"/>
              </a:ext>
            </a:extLst>
          </p:cNvPr>
          <p:cNvSpPr/>
          <p:nvPr/>
        </p:nvSpPr>
        <p:spPr>
          <a:xfrm>
            <a:off x="8760296" y="2348880"/>
            <a:ext cx="1585152" cy="1944216"/>
          </a:xfrm>
          <a:prstGeom prst="cloudCallout">
            <a:avLst>
              <a:gd name="adj1" fmla="val -101003"/>
              <a:gd name="adj2" fmla="val 1719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מה זה קסם? איך נפטרנו מהחסרונות?</a:t>
            </a:r>
          </a:p>
          <a:p>
            <a:pPr algn="ctr"/>
            <a:r>
              <a:rPr lang="he-IL" sz="1200" b="1" dirty="0">
                <a:solidFill>
                  <a:prstClr val="black"/>
                </a:solidFill>
                <a:latin typeface="Trebuchet MS"/>
                <a:cs typeface="Gisha" panose="020B0502040204020203" pitchFamily="34" charset="-79"/>
              </a:rPr>
              <a:t>רק בזכות המילה </a:t>
            </a:r>
            <a:r>
              <a:rPr lang="en-US" sz="1200" b="1" dirty="0">
                <a:solidFill>
                  <a:prstClr val="black"/>
                </a:solidFill>
                <a:latin typeface="Trebuchet MS"/>
              </a:rPr>
              <a:t>event </a:t>
            </a:r>
            <a:r>
              <a:rPr lang="he-IL" sz="1200" b="1" dirty="0">
                <a:solidFill>
                  <a:prstClr val="black"/>
                </a:solidFill>
                <a:latin typeface="Trebuchet MS"/>
                <a:cs typeface="Gisha" panose="020B0502040204020203" pitchFamily="34" charset="-79"/>
              </a:rPr>
              <a:t>???</a:t>
            </a:r>
            <a:endParaRPr lang="en-US" sz="1200" b="1" dirty="0">
              <a:solidFill>
                <a:prstClr val="black"/>
              </a:solidFill>
              <a:latin typeface="Trebuchet MS"/>
            </a:endParaRPr>
          </a:p>
        </p:txBody>
      </p:sp>
    </p:spTree>
    <p:extLst>
      <p:ext uri="{BB962C8B-B14F-4D97-AF65-F5344CB8AC3E}">
        <p14:creationId xmlns:p14="http://schemas.microsoft.com/office/powerpoint/2010/main" val="38825591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260648"/>
            <a:ext cx="7239000" cy="720080"/>
          </a:xfrm>
        </p:spPr>
        <p:txBody>
          <a:bodyPr>
            <a:normAutofit/>
          </a:bodyPr>
          <a:lstStyle/>
          <a:p>
            <a:pPr algn="ctr"/>
            <a:r>
              <a:rPr lang="he-IL" dirty="0"/>
              <a:t>מהו אירוע (</a:t>
            </a:r>
            <a:r>
              <a:rPr lang="en-US" dirty="0"/>
              <a:t>EVENT</a:t>
            </a:r>
            <a:r>
              <a:rPr lang="he-IL" dirty="0"/>
              <a:t>) ?</a:t>
            </a:r>
          </a:p>
        </p:txBody>
      </p:sp>
      <p:sp>
        <p:nvSpPr>
          <p:cNvPr id="3" name="מציין מיקום תוכן 2"/>
          <p:cNvSpPr>
            <a:spLocks noGrp="1"/>
          </p:cNvSpPr>
          <p:nvPr>
            <p:ph idx="1"/>
          </p:nvPr>
        </p:nvSpPr>
        <p:spPr>
          <a:xfrm>
            <a:off x="1991544" y="1373934"/>
            <a:ext cx="7239000" cy="4824536"/>
          </a:xfrm>
        </p:spPr>
        <p:txBody>
          <a:bodyPr>
            <a:normAutofit fontScale="92500" lnSpcReduction="10000"/>
          </a:bodyPr>
          <a:lstStyle/>
          <a:p>
            <a:r>
              <a:rPr lang="en-US" sz="1600" dirty="0"/>
              <a:t>event</a:t>
            </a:r>
            <a:r>
              <a:rPr lang="he-IL" sz="1600" dirty="0"/>
              <a:t> הוא שדה של מחלקה והוא בעצם </a:t>
            </a:r>
            <a:r>
              <a:rPr lang="he-IL" sz="1600" b="1" dirty="0"/>
              <a:t>סוג של </a:t>
            </a:r>
            <a:r>
              <a:rPr lang="en-US" sz="1600" b="1" dirty="0"/>
              <a:t>delegate</a:t>
            </a:r>
          </a:p>
          <a:p>
            <a:r>
              <a:rPr lang="he-IL" sz="1600" dirty="0"/>
              <a:t>כמו ב</a:t>
            </a:r>
            <a:r>
              <a:rPr lang="en-US" sz="1600" dirty="0"/>
              <a:t> delegate </a:t>
            </a:r>
            <a:r>
              <a:rPr lang="he-IL" sz="1600" dirty="0"/>
              <a:t>נשתמש ב </a:t>
            </a:r>
            <a:r>
              <a:rPr lang="en-US" sz="1600" dirty="0"/>
              <a:t>event</a:t>
            </a:r>
            <a:r>
              <a:rPr lang="he-IL" sz="1600" dirty="0"/>
              <a:t> כשנרצה להודיע על אירוע שקרה לכל המתודות שנרשמו ל </a:t>
            </a:r>
            <a:r>
              <a:rPr lang="en-US" sz="1600" dirty="0"/>
              <a:t>event</a:t>
            </a:r>
            <a:endParaRPr lang="he-IL" sz="1600" dirty="0"/>
          </a:p>
          <a:p>
            <a:endParaRPr lang="he-IL" sz="1600" dirty="0"/>
          </a:p>
          <a:p>
            <a:pPr marL="0" indent="0">
              <a:buNone/>
            </a:pPr>
            <a:r>
              <a:rPr lang="he-IL" sz="1600" b="1" dirty="0"/>
              <a:t>הגדרת </a:t>
            </a:r>
            <a:r>
              <a:rPr lang="en-US" sz="1600" b="1" dirty="0"/>
              <a:t>event</a:t>
            </a:r>
            <a:r>
              <a:rPr lang="he-IL" sz="1600" b="1" dirty="0"/>
              <a:t> היא פשוט הוספה של המילה </a:t>
            </a:r>
            <a:r>
              <a:rPr lang="en-US" sz="1600" b="1" dirty="0"/>
              <a:t>event</a:t>
            </a:r>
            <a:r>
              <a:rPr lang="he-IL" sz="1600" b="1" dirty="0"/>
              <a:t> לפני הגדרת ה </a:t>
            </a:r>
            <a:r>
              <a:rPr lang="en-US" sz="1600" b="1" dirty="0"/>
              <a:t>delegate</a:t>
            </a:r>
            <a:r>
              <a:rPr lang="he-IL" sz="1600" b="1" dirty="0"/>
              <a:t>:</a:t>
            </a:r>
          </a:p>
          <a:p>
            <a:pPr marL="0" indent="0">
              <a:buNone/>
            </a:pPr>
            <a:endParaRPr lang="he-IL" sz="1600" dirty="0"/>
          </a:p>
          <a:p>
            <a:r>
              <a:rPr lang="he-IL" sz="1600" dirty="0"/>
              <a:t>תחילה, הגדרת נציג:</a:t>
            </a:r>
          </a:p>
          <a:p>
            <a:pPr marL="0" indent="0">
              <a:buNone/>
            </a:pPr>
            <a:endParaRPr lang="en-US" sz="1600" dirty="0"/>
          </a:p>
          <a:p>
            <a:pPr marL="0" indent="0" algn="l" rtl="0">
              <a:buNone/>
            </a:pPr>
            <a:r>
              <a:rPr lang="en-US" sz="1600" dirty="0"/>
              <a:t>public </a:t>
            </a:r>
            <a:r>
              <a:rPr lang="en-US" sz="1600" b="1" dirty="0">
                <a:solidFill>
                  <a:srgbClr val="FF0000"/>
                </a:solidFill>
              </a:rPr>
              <a:t>delegate</a:t>
            </a:r>
            <a:r>
              <a:rPr lang="en-US" sz="1600" dirty="0"/>
              <a:t> Type </a:t>
            </a:r>
            <a:r>
              <a:rPr lang="en-US" sz="1600" dirty="0" err="1">
                <a:solidFill>
                  <a:srgbClr val="00B050"/>
                </a:solidFill>
              </a:rPr>
              <a:t>DelegateName</a:t>
            </a:r>
            <a:r>
              <a:rPr lang="en-US" sz="1600" dirty="0"/>
              <a:t>(…);</a:t>
            </a:r>
          </a:p>
          <a:p>
            <a:endParaRPr lang="he-IL" sz="1600" dirty="0"/>
          </a:p>
          <a:p>
            <a:r>
              <a:rPr lang="he-IL" sz="1600" dirty="0"/>
              <a:t>לאחר מכן, הגדרת אירוע (משתנה מסוג הנציג שהוגדר):</a:t>
            </a:r>
          </a:p>
          <a:p>
            <a:pPr marL="0" indent="0">
              <a:buNone/>
            </a:pPr>
            <a:endParaRPr lang="en-US" sz="1600" dirty="0"/>
          </a:p>
          <a:p>
            <a:pPr marL="0" indent="0" algn="l" rtl="0">
              <a:buNone/>
            </a:pPr>
            <a:r>
              <a:rPr lang="en-US" sz="1600" dirty="0"/>
              <a:t>public </a:t>
            </a:r>
            <a:r>
              <a:rPr lang="en-US" sz="1600" b="1" dirty="0">
                <a:solidFill>
                  <a:srgbClr val="FF0000"/>
                </a:solidFill>
              </a:rPr>
              <a:t>event</a:t>
            </a:r>
            <a:r>
              <a:rPr lang="en-US" sz="1600" dirty="0"/>
              <a:t> </a:t>
            </a:r>
            <a:r>
              <a:rPr lang="en-US" sz="1600" dirty="0" err="1">
                <a:solidFill>
                  <a:srgbClr val="00B050"/>
                </a:solidFill>
              </a:rPr>
              <a:t>DelegateName</a:t>
            </a:r>
            <a:r>
              <a:rPr lang="en-US" sz="1600" dirty="0"/>
              <a:t> </a:t>
            </a:r>
            <a:r>
              <a:rPr lang="en-US" sz="1600" dirty="0" err="1">
                <a:solidFill>
                  <a:srgbClr val="00B0F0"/>
                </a:solidFill>
              </a:rPr>
              <a:t>EventName</a:t>
            </a:r>
            <a:r>
              <a:rPr lang="en-US" sz="1600" dirty="0"/>
              <a:t>;</a:t>
            </a:r>
          </a:p>
          <a:p>
            <a:pPr marL="0" indent="0">
              <a:buNone/>
            </a:pPr>
            <a:endParaRPr lang="he-IL" sz="1600" dirty="0"/>
          </a:p>
          <a:p>
            <a:r>
              <a:rPr lang="he-IL" sz="1600" dirty="0"/>
              <a:t>ואז ניתן להירשם לאירוע:</a:t>
            </a:r>
          </a:p>
          <a:p>
            <a:pPr marL="0" indent="0">
              <a:buNone/>
            </a:pPr>
            <a:endParaRPr lang="en-US" sz="1600" dirty="0"/>
          </a:p>
          <a:p>
            <a:pPr marL="0" indent="0" algn="l" rtl="0">
              <a:buNone/>
            </a:pPr>
            <a:r>
              <a:rPr lang="en-US" sz="1600" dirty="0" err="1">
                <a:solidFill>
                  <a:srgbClr val="00B0F0"/>
                </a:solidFill>
              </a:rPr>
              <a:t>EventName</a:t>
            </a:r>
            <a:r>
              <a:rPr lang="en-US" sz="1600" dirty="0">
                <a:solidFill>
                  <a:srgbClr val="00B0F0"/>
                </a:solidFill>
              </a:rPr>
              <a:t> </a:t>
            </a:r>
            <a:r>
              <a:rPr lang="en-US" sz="1600" dirty="0">
                <a:solidFill>
                  <a:srgbClr val="FF0000"/>
                </a:solidFill>
              </a:rPr>
              <a:t>+= </a:t>
            </a:r>
            <a:r>
              <a:rPr lang="en-US" sz="1600" dirty="0" err="1"/>
              <a:t>FuncName</a:t>
            </a:r>
            <a:r>
              <a:rPr lang="en-US" sz="1600" dirty="0"/>
              <a:t>;</a:t>
            </a:r>
          </a:p>
          <a:p>
            <a:endParaRPr lang="he-IL" sz="1600" dirty="0"/>
          </a:p>
          <a:p>
            <a:endParaRPr lang="he-IL" sz="1600" dirty="0"/>
          </a:p>
          <a:p>
            <a:endParaRPr lang="he-IL" sz="16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09534351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1504" y="188640"/>
            <a:ext cx="7920880" cy="936104"/>
          </a:xfrm>
        </p:spPr>
        <p:txBody>
          <a:bodyPr>
            <a:normAutofit fontScale="90000"/>
          </a:bodyPr>
          <a:lstStyle/>
          <a:p>
            <a:pPr algn="ctr"/>
            <a:r>
              <a:rPr lang="he-IL" dirty="0"/>
              <a:t>ההבדל בין </a:t>
            </a:r>
            <a:r>
              <a:rPr lang="en-US" dirty="0"/>
              <a:t>EVENT</a:t>
            </a:r>
            <a:r>
              <a:rPr lang="he-IL" dirty="0"/>
              <a:t> ל </a:t>
            </a:r>
            <a:r>
              <a:rPr lang="en-US" dirty="0"/>
              <a:t>delegate</a:t>
            </a:r>
            <a:r>
              <a:rPr lang="he-IL" dirty="0"/>
              <a:t> רגיל</a:t>
            </a:r>
            <a:br>
              <a:rPr lang="he-IL" dirty="0"/>
            </a:br>
            <a:r>
              <a:rPr lang="he-IL" sz="3100" dirty="0"/>
              <a:t>או – כיצד נפטרנו מ2 החסרונות של נציג רגיל?</a:t>
            </a:r>
            <a:endParaRPr lang="he-IL" dirty="0"/>
          </a:p>
        </p:txBody>
      </p:sp>
      <p:sp>
        <p:nvSpPr>
          <p:cNvPr id="3" name="מציין מיקום תוכן 2"/>
          <p:cNvSpPr>
            <a:spLocks noGrp="1"/>
          </p:cNvSpPr>
          <p:nvPr>
            <p:ph idx="1"/>
          </p:nvPr>
        </p:nvSpPr>
        <p:spPr>
          <a:xfrm>
            <a:off x="1754699" y="1340768"/>
            <a:ext cx="7599040" cy="5112568"/>
          </a:xfrm>
        </p:spPr>
        <p:txBody>
          <a:bodyPr>
            <a:normAutofit/>
          </a:bodyPr>
          <a:lstStyle/>
          <a:p>
            <a:r>
              <a:rPr lang="he-IL" sz="2000" dirty="0"/>
              <a:t>כל המתודות של </a:t>
            </a:r>
            <a:r>
              <a:rPr lang="en-US" sz="2000" dirty="0"/>
              <a:t>delegate</a:t>
            </a:r>
            <a:r>
              <a:rPr lang="he-IL" sz="2000" dirty="0"/>
              <a:t> מוגדרות עבור </a:t>
            </a:r>
            <a:r>
              <a:rPr lang="en-US" sz="2000" dirty="0"/>
              <a:t>event</a:t>
            </a:r>
            <a:r>
              <a:rPr lang="he-IL" sz="2000" dirty="0"/>
              <a:t> שהרי הוא עצם מהמחלקה.</a:t>
            </a:r>
          </a:p>
          <a:p>
            <a:r>
              <a:rPr lang="he-IL" sz="2000" dirty="0"/>
              <a:t>השימוש ב </a:t>
            </a:r>
            <a:r>
              <a:rPr lang="en-US" sz="2000" dirty="0"/>
              <a:t>event</a:t>
            </a:r>
            <a:r>
              <a:rPr lang="he-IL" sz="2000" dirty="0"/>
              <a:t> הוא כמו ב </a:t>
            </a:r>
            <a:r>
              <a:rPr lang="en-US" sz="2000" dirty="0"/>
              <a:t>delegate</a:t>
            </a:r>
            <a:r>
              <a:rPr lang="he-IL" sz="2000" dirty="0"/>
              <a:t> רגיל, פרט </a:t>
            </a:r>
            <a:r>
              <a:rPr lang="he-IL" sz="2000" b="1" dirty="0"/>
              <a:t>להבדל הבא</a:t>
            </a:r>
            <a:r>
              <a:rPr lang="he-IL" sz="2000" dirty="0"/>
              <a:t>:</a:t>
            </a:r>
            <a:endParaRPr lang="en-US" sz="2000" dirty="0"/>
          </a:p>
          <a:p>
            <a:pPr lvl="1"/>
            <a:r>
              <a:rPr lang="he-IL" sz="2000" b="1" dirty="0">
                <a:solidFill>
                  <a:schemeClr val="tx1"/>
                </a:solidFill>
              </a:rPr>
              <a:t>מתוך המחלקה שבה האירוע הוגדר </a:t>
            </a:r>
            <a:r>
              <a:rPr lang="he-IL" sz="2000" dirty="0">
                <a:solidFill>
                  <a:schemeClr val="tx1"/>
                </a:solidFill>
              </a:rPr>
              <a:t>– מתודות יכולות לבצע כל פעולה, השמה =, </a:t>
            </a:r>
            <a:r>
              <a:rPr lang="en-US" sz="2000" dirty="0">
                <a:solidFill>
                  <a:schemeClr val="tx1"/>
                </a:solidFill>
              </a:rPr>
              <a:t>new</a:t>
            </a:r>
            <a:r>
              <a:rPr lang="he-IL" sz="2000" dirty="0">
                <a:solidFill>
                  <a:schemeClr val="tx1"/>
                </a:solidFill>
              </a:rPr>
              <a:t>, הפעלת ה</a:t>
            </a:r>
            <a:r>
              <a:rPr lang="en-US" sz="2000" dirty="0">
                <a:solidFill>
                  <a:schemeClr val="tx1"/>
                </a:solidFill>
              </a:rPr>
              <a:t>event</a:t>
            </a:r>
            <a:endParaRPr lang="he-IL" sz="2000" dirty="0">
              <a:solidFill>
                <a:schemeClr val="tx1"/>
              </a:solidFill>
            </a:endParaRPr>
          </a:p>
          <a:p>
            <a:pPr lvl="1"/>
            <a:r>
              <a:rPr lang="he-IL" sz="2000" b="1" dirty="0">
                <a:solidFill>
                  <a:schemeClr val="tx1"/>
                </a:solidFill>
              </a:rPr>
              <a:t>מחוץ למחלקה שבה האירוע הוגדר </a:t>
            </a:r>
            <a:r>
              <a:rPr lang="he-IL" sz="2000" dirty="0">
                <a:solidFill>
                  <a:schemeClr val="tx1"/>
                </a:solidFill>
              </a:rPr>
              <a:t>– רק המתודות </a:t>
            </a:r>
            <a:r>
              <a:rPr lang="he-IL" sz="2000" b="1" dirty="0">
                <a:solidFill>
                  <a:schemeClr val="tx1"/>
                </a:solidFill>
              </a:rPr>
              <a:t>=+</a:t>
            </a:r>
            <a:r>
              <a:rPr lang="he-IL" sz="2000" dirty="0">
                <a:solidFill>
                  <a:schemeClr val="tx1"/>
                </a:solidFill>
              </a:rPr>
              <a:t>,</a:t>
            </a:r>
            <a:r>
              <a:rPr lang="he-IL" sz="2000" b="1" dirty="0">
                <a:solidFill>
                  <a:schemeClr val="tx1"/>
                </a:solidFill>
              </a:rPr>
              <a:t> =-  </a:t>
            </a:r>
            <a:r>
              <a:rPr lang="he-IL" sz="2000" dirty="0">
                <a:solidFill>
                  <a:schemeClr val="tx1"/>
                </a:solidFill>
              </a:rPr>
              <a:t>מותרות</a:t>
            </a:r>
          </a:p>
          <a:p>
            <a:pPr marL="292608" lvl="1" indent="0">
              <a:buNone/>
            </a:pPr>
            <a:endParaRPr lang="he-IL" sz="1800" dirty="0"/>
          </a:p>
          <a:p>
            <a:r>
              <a:rPr lang="he-IL" sz="2000" dirty="0"/>
              <a:t>ההבדל הזה הוא מה שמייחד את </a:t>
            </a:r>
            <a:r>
              <a:rPr lang="en-US" sz="2000" dirty="0"/>
              <a:t>event </a:t>
            </a:r>
            <a:r>
              <a:rPr lang="he-IL" sz="2000" dirty="0"/>
              <a:t> על פני ה </a:t>
            </a:r>
            <a:r>
              <a:rPr lang="en-US" sz="2000" dirty="0"/>
              <a:t>delegate</a:t>
            </a:r>
            <a:r>
              <a:rPr lang="he-IL" sz="2000" dirty="0"/>
              <a:t> והוא מה שיעזור לנו להיפטר מ2 החסרונות של פתרון 1.</a:t>
            </a:r>
          </a:p>
          <a:p>
            <a:r>
              <a:rPr lang="he-IL" sz="2000" b="1" dirty="0"/>
              <a:t>הקומפיילר לא יאפשר:</a:t>
            </a:r>
          </a:p>
          <a:p>
            <a:pPr lvl="1"/>
            <a:r>
              <a:rPr lang="he-IL" sz="2000" dirty="0">
                <a:solidFill>
                  <a:schemeClr val="tx1"/>
                </a:solidFill>
              </a:rPr>
              <a:t>רישום ל </a:t>
            </a:r>
            <a:r>
              <a:rPr lang="en-US" sz="2000" dirty="0">
                <a:solidFill>
                  <a:schemeClr val="tx1"/>
                </a:solidFill>
              </a:rPr>
              <a:t>event</a:t>
            </a:r>
            <a:r>
              <a:rPr lang="he-IL" sz="2000" dirty="0">
                <a:solidFill>
                  <a:schemeClr val="tx1"/>
                </a:solidFill>
              </a:rPr>
              <a:t> בעזרת השמה בלבד. כדי למנוע את הדריסה.</a:t>
            </a:r>
          </a:p>
          <a:p>
            <a:pPr lvl="1"/>
            <a:r>
              <a:rPr lang="he-IL" sz="2000" dirty="0">
                <a:solidFill>
                  <a:schemeClr val="tx1"/>
                </a:solidFill>
              </a:rPr>
              <a:t>לא יאפשר להפעיל את ה </a:t>
            </a:r>
            <a:r>
              <a:rPr lang="en-US" sz="2000" dirty="0">
                <a:solidFill>
                  <a:schemeClr val="tx1"/>
                </a:solidFill>
              </a:rPr>
              <a:t>event</a:t>
            </a:r>
            <a:r>
              <a:rPr lang="he-IL" sz="2000" dirty="0">
                <a:solidFill>
                  <a:schemeClr val="tx1"/>
                </a:solidFill>
              </a:rPr>
              <a:t> מבחוץ. כדי למנוע הפעלה של ה </a:t>
            </a:r>
            <a:r>
              <a:rPr lang="en-US" sz="2000" dirty="0">
                <a:solidFill>
                  <a:schemeClr val="tx1"/>
                </a:solidFill>
              </a:rPr>
              <a:t>event</a:t>
            </a:r>
            <a:r>
              <a:rPr lang="he-IL" sz="2000" dirty="0">
                <a:solidFill>
                  <a:schemeClr val="tx1"/>
                </a:solidFill>
              </a:rPr>
              <a:t> שלא בזמנה.</a:t>
            </a:r>
          </a:p>
          <a:p>
            <a:endParaRPr lang="he-IL" sz="20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83141622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11625" y="1988840"/>
            <a:ext cx="6101853" cy="2169548"/>
          </a:xfrm>
          <a:prstGeom prst="rect">
            <a:avLst/>
          </a:prstGeom>
        </p:spPr>
      </p:pic>
      <p:sp>
        <p:nvSpPr>
          <p:cNvPr id="2" name="כותרת 1"/>
          <p:cNvSpPr>
            <a:spLocks noGrp="1"/>
          </p:cNvSpPr>
          <p:nvPr>
            <p:ph type="title"/>
          </p:nvPr>
        </p:nvSpPr>
        <p:spPr>
          <a:xfrm>
            <a:off x="2063552" y="188640"/>
            <a:ext cx="7239000" cy="698336"/>
          </a:xfrm>
        </p:spPr>
        <p:txBody>
          <a:bodyPr>
            <a:normAutofit/>
          </a:bodyPr>
          <a:lstStyle/>
          <a:p>
            <a:pPr algn="ctr"/>
            <a:r>
              <a:rPr lang="he-IL" sz="3600" dirty="0"/>
              <a:t>שימוש באירוע </a:t>
            </a:r>
            <a:r>
              <a:rPr lang="en-US" sz="3600" dirty="0"/>
              <a:t> EVENT</a:t>
            </a:r>
            <a:r>
              <a:rPr lang="he-IL" sz="3600" dirty="0"/>
              <a:t>בסביבת </a:t>
            </a:r>
            <a:r>
              <a:rPr lang="en-US" sz="3600" dirty="0"/>
              <a:t>VS</a:t>
            </a:r>
            <a:endParaRPr lang="he-IL" sz="3600" dirty="0"/>
          </a:p>
        </p:txBody>
      </p:sp>
      <p:sp>
        <p:nvSpPr>
          <p:cNvPr id="3" name="מציין מיקום תוכן 2"/>
          <p:cNvSpPr>
            <a:spLocks noGrp="1"/>
          </p:cNvSpPr>
          <p:nvPr>
            <p:ph idx="1"/>
          </p:nvPr>
        </p:nvSpPr>
        <p:spPr>
          <a:xfrm>
            <a:off x="1775520" y="1052736"/>
            <a:ext cx="7704856" cy="5328592"/>
          </a:xfrm>
        </p:spPr>
        <p:txBody>
          <a:bodyPr>
            <a:normAutofit lnSpcReduction="10000"/>
          </a:bodyPr>
          <a:lstStyle/>
          <a:p>
            <a:r>
              <a:rPr lang="he-IL" dirty="0"/>
              <a:t>לאחר שהגדרנו </a:t>
            </a:r>
            <a:r>
              <a:rPr lang="en-US" dirty="0"/>
              <a:t>event</a:t>
            </a:r>
            <a:r>
              <a:rPr lang="he-IL" dirty="0"/>
              <a:t>, נוכל לראות בסביבת הפיתוח:</a:t>
            </a:r>
          </a:p>
          <a:p>
            <a:pPr lvl="1"/>
            <a:r>
              <a:rPr lang="he-IL" dirty="0">
                <a:solidFill>
                  <a:schemeClr val="tx1"/>
                </a:solidFill>
              </a:rPr>
              <a:t>אייקון של "ברק" צהוב מסמן אירוע</a:t>
            </a:r>
          </a:p>
          <a:p>
            <a:pPr marL="292608" lvl="1" indent="0">
              <a:buNone/>
            </a:pPr>
            <a:endParaRPr lang="he-IL" dirty="0"/>
          </a:p>
          <a:p>
            <a:pPr lvl="1"/>
            <a:endParaRPr lang="he-IL" dirty="0"/>
          </a:p>
          <a:p>
            <a:pPr lvl="1"/>
            <a:endParaRPr lang="he-IL" dirty="0"/>
          </a:p>
          <a:p>
            <a:pPr lvl="1"/>
            <a:endParaRPr lang="he-IL" dirty="0"/>
          </a:p>
          <a:p>
            <a:pPr lvl="1"/>
            <a:endParaRPr lang="he-IL" dirty="0"/>
          </a:p>
          <a:p>
            <a:pPr lvl="1"/>
            <a:endParaRPr lang="he-IL" dirty="0"/>
          </a:p>
          <a:p>
            <a:pPr lvl="1"/>
            <a:endParaRPr lang="he-IL" dirty="0"/>
          </a:p>
          <a:p>
            <a:pPr lvl="1"/>
            <a:r>
              <a:rPr lang="he-IL" dirty="0">
                <a:solidFill>
                  <a:schemeClr val="tx1"/>
                </a:solidFill>
              </a:rPr>
              <a:t>בעת רישום מתודה לאירוע, לאחר הקלדת ה </a:t>
            </a:r>
            <a:r>
              <a:rPr lang="en-US" b="1" dirty="0">
                <a:solidFill>
                  <a:srgbClr val="FF0000"/>
                </a:solidFill>
              </a:rPr>
              <a:t>+=</a:t>
            </a:r>
            <a:r>
              <a:rPr lang="he-IL" dirty="0">
                <a:solidFill>
                  <a:schemeClr val="tx1"/>
                </a:solidFill>
              </a:rPr>
              <a:t>, לחיצה על </a:t>
            </a:r>
            <a:r>
              <a:rPr lang="en-US" dirty="0">
                <a:solidFill>
                  <a:schemeClr val="tx1"/>
                </a:solidFill>
              </a:rPr>
              <a:t>Tab</a:t>
            </a:r>
            <a:r>
              <a:rPr lang="he-IL" dirty="0">
                <a:solidFill>
                  <a:schemeClr val="tx1"/>
                </a:solidFill>
              </a:rPr>
              <a:t>, מייצרת באופן אוטומטי מתודה מתאימה לאירוע. (נדגים בכיתה)</a:t>
            </a:r>
          </a:p>
          <a:p>
            <a:pPr marL="292608" lvl="1" indent="0" algn="ctr">
              <a:buNone/>
            </a:pPr>
            <a:r>
              <a:rPr lang="en-US" sz="2600" dirty="0" err="1">
                <a:solidFill>
                  <a:srgbClr val="0000FF"/>
                </a:solidFill>
                <a:latin typeface="Consolas" panose="020B0609020204030204" pitchFamily="49" charset="0"/>
              </a:rPr>
              <a:t>this</a:t>
            </a:r>
            <a:r>
              <a:rPr lang="en-US" sz="2600" dirty="0" err="1">
                <a:solidFill>
                  <a:srgbClr val="000000"/>
                </a:solidFill>
                <a:latin typeface="Consolas" panose="020B0609020204030204" pitchFamily="49" charset="0"/>
              </a:rPr>
              <a:t>.printer.PageOver</a:t>
            </a:r>
            <a:r>
              <a:rPr lang="en-US" sz="2600" dirty="0">
                <a:solidFill>
                  <a:srgbClr val="000000"/>
                </a:solidFill>
                <a:latin typeface="Consolas" panose="020B0609020204030204" pitchFamily="49" charset="0"/>
              </a:rPr>
              <a:t> </a:t>
            </a:r>
            <a:r>
              <a:rPr lang="en-US" sz="2600" dirty="0">
                <a:solidFill>
                  <a:srgbClr val="FF0000"/>
                </a:solidFill>
                <a:latin typeface="Consolas" panose="020B0609020204030204" pitchFamily="49" charset="0"/>
              </a:rPr>
              <a:t>+=</a:t>
            </a:r>
            <a:endParaRPr lang="he-IL" sz="2600" dirty="0">
              <a:solidFill>
                <a:srgbClr val="FF0000"/>
              </a:solidFill>
            </a:endParaRPr>
          </a:p>
          <a:p>
            <a:pPr marL="292608" lvl="1" indent="0">
              <a:buNone/>
            </a:pPr>
            <a:endParaRPr lang="he-IL" dirty="0"/>
          </a:p>
          <a:p>
            <a:endParaRPr lang="he-IL" dirty="0"/>
          </a:p>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993877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356</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514942" y="116632"/>
            <a:ext cx="8148302" cy="1193232"/>
          </a:xfrm>
        </p:spPr>
        <p:txBody>
          <a:bodyPr vert="horz" lIns="45720" tIns="0" rIns="45720" bIns="0" anchor="b" anchorCtr="0">
            <a:noAutofit/>
          </a:bodyPr>
          <a:lstStyle/>
          <a:p>
            <a:pPr algn="ctr"/>
            <a:r>
              <a:rPr lang="en-US" sz="2800" dirty="0"/>
              <a:t>Event Handler</a:t>
            </a:r>
            <a:br>
              <a:rPr lang="he-IL" sz="2800" dirty="0"/>
            </a:br>
            <a:r>
              <a:rPr lang="en-US" sz="2800" dirty="0"/>
              <a:t>Delegate</a:t>
            </a:r>
            <a:r>
              <a:rPr lang="he-IL" sz="2800" dirty="0"/>
              <a:t> קיים ומוגדר, שמתאים </a:t>
            </a:r>
            <a:r>
              <a:rPr lang="he-IL" sz="3600" dirty="0"/>
              <a:t>לאירוע גנרי</a:t>
            </a:r>
            <a:endParaRPr lang="he-IL" sz="2800" dirty="0"/>
          </a:p>
        </p:txBody>
      </p:sp>
      <p:sp>
        <p:nvSpPr>
          <p:cNvPr id="9" name="מציין מיקום תוכן 2"/>
          <p:cNvSpPr>
            <a:spLocks noGrp="1"/>
          </p:cNvSpPr>
          <p:nvPr>
            <p:ph idx="1"/>
          </p:nvPr>
        </p:nvSpPr>
        <p:spPr>
          <a:xfrm>
            <a:off x="1919536" y="1484784"/>
            <a:ext cx="7488833" cy="4896544"/>
          </a:xfrm>
        </p:spPr>
        <p:txBody>
          <a:bodyPr>
            <a:noAutofit/>
          </a:bodyPr>
          <a:lstStyle/>
          <a:p>
            <a:pPr>
              <a:lnSpc>
                <a:spcPct val="107000"/>
              </a:lnSpc>
              <a:spcBef>
                <a:spcPts val="0"/>
              </a:spcBef>
            </a:pPr>
            <a:r>
              <a:rPr lang="he-IL" sz="2000" b="1" dirty="0">
                <a:latin typeface="Calibri" panose="020F0502020204030204" pitchFamily="34" charset="0"/>
                <a:ea typeface="Calibri" panose="020F0502020204030204" pitchFamily="34" charset="0"/>
              </a:rPr>
              <a:t>מוסכמה</a:t>
            </a:r>
            <a:r>
              <a:rPr lang="he-IL" sz="2000" dirty="0">
                <a:latin typeface="Calibri" panose="020F0502020204030204" pitchFamily="34" charset="0"/>
                <a:ea typeface="Calibri" panose="020F0502020204030204" pitchFamily="34" charset="0"/>
              </a:rPr>
              <a:t> שכל אירוע </a:t>
            </a:r>
            <a:r>
              <a:rPr lang="en-US" sz="2000" dirty="0">
                <a:latin typeface="Calibri" panose="020F0502020204030204" pitchFamily="34" charset="0"/>
                <a:ea typeface="Calibri" panose="020F0502020204030204" pitchFamily="34" charset="0"/>
              </a:rPr>
              <a:t>(event)</a:t>
            </a:r>
            <a:r>
              <a:rPr lang="he-IL" sz="2000" dirty="0">
                <a:latin typeface="Calibri" panose="020F0502020204030204" pitchFamily="34" charset="0"/>
                <a:ea typeface="Calibri" panose="020F0502020204030204" pitchFamily="34" charset="0"/>
              </a:rPr>
              <a:t> יהיה מהטיפוס של ה </a:t>
            </a:r>
            <a:r>
              <a:rPr lang="en-US" sz="2000" dirty="0">
                <a:latin typeface="Calibri" panose="020F0502020204030204" pitchFamily="34" charset="0"/>
                <a:ea typeface="Calibri" panose="020F0502020204030204" pitchFamily="34" charset="0"/>
              </a:rPr>
              <a:t>delegate</a:t>
            </a:r>
            <a:r>
              <a:rPr lang="he-IL" sz="2000" dirty="0">
                <a:latin typeface="Calibri" panose="020F0502020204030204" pitchFamily="34" charset="0"/>
                <a:ea typeface="Calibri" panose="020F0502020204030204" pitchFamily="34" charset="0"/>
              </a:rPr>
              <a:t> הבא, שמוגדר כבר ב </a:t>
            </a:r>
            <a:r>
              <a:rPr lang="en-US" sz="2000" dirty="0">
                <a:latin typeface="Calibri" panose="020F0502020204030204" pitchFamily="34" charset="0"/>
                <a:ea typeface="Calibri" panose="020F0502020204030204" pitchFamily="34" charset="0"/>
              </a:rPr>
              <a:t>C#</a:t>
            </a:r>
            <a:r>
              <a:rPr lang="he-IL" sz="2000" dirty="0">
                <a:latin typeface="Calibri" panose="020F0502020204030204" pitchFamily="34" charset="0"/>
                <a:ea typeface="Calibri" panose="020F0502020204030204" pitchFamily="34" charset="0"/>
              </a:rPr>
              <a:t>:</a:t>
            </a:r>
          </a:p>
          <a:p>
            <a:pPr>
              <a:lnSpc>
                <a:spcPct val="107000"/>
              </a:lnSpc>
              <a:spcBef>
                <a:spcPts val="0"/>
              </a:spcBef>
            </a:pPr>
            <a:endParaRPr lang="he-IL" sz="2000" dirty="0">
              <a:latin typeface="Calibri" panose="020F0502020204030204" pitchFamily="34" charset="0"/>
              <a:ea typeface="Calibri" panose="020F0502020204030204" pitchFamily="34" charset="0"/>
              <a:cs typeface="Arial" panose="020B0604020202020204" pitchFamily="34" charset="0"/>
            </a:endParaRPr>
          </a:p>
          <a:p>
            <a:pPr marL="0" indent="0" algn="ctr" rtl="0">
              <a:lnSpc>
                <a:spcPct val="107000"/>
              </a:lnSpc>
              <a:spcBef>
                <a:spcPts val="0"/>
              </a:spcBef>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b="1" dirty="0">
                <a:solidFill>
                  <a:srgbClr val="0000FF"/>
                </a:solidFill>
                <a:highlight>
                  <a:srgbClr val="FFFF00"/>
                </a:highlight>
                <a:latin typeface="Consolas" panose="020B0609020204030204" pitchFamily="49" charset="0"/>
              </a:rPr>
              <a:t>delegate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b="1" dirty="0" err="1">
                <a:solidFill>
                  <a:srgbClr val="2B91AF"/>
                </a:solidFill>
                <a:highlight>
                  <a:srgbClr val="FFFF00"/>
                </a:highlight>
                <a:latin typeface="Consolas" panose="020B0609020204030204" pitchFamily="49" charset="0"/>
              </a:rPr>
              <a:t>EventHandler</a:t>
            </a:r>
            <a:r>
              <a:rPr lang="en-US" sz="1600" dirty="0">
                <a:solidFill>
                  <a:srgbClr val="000000"/>
                </a:solidFill>
                <a:latin typeface="Consolas" panose="020B0609020204030204" pitchFamily="49" charset="0"/>
              </a:rPr>
              <a:t>(</a:t>
            </a:r>
            <a:r>
              <a:rPr lang="en-US" sz="1600" b="1" dirty="0">
                <a:solidFill>
                  <a:srgbClr val="0000FF"/>
                </a:solidFill>
                <a:latin typeface="Consolas" panose="020B0609020204030204" pitchFamily="49" charset="0"/>
              </a:rPr>
              <a:t>object</a:t>
            </a:r>
            <a:r>
              <a:rPr lang="en-US" sz="1600" dirty="0">
                <a:solidFill>
                  <a:srgbClr val="000000"/>
                </a:solidFill>
                <a:latin typeface="Consolas" panose="020B0609020204030204" pitchFamily="49" charset="0"/>
              </a:rPr>
              <a:t> sender, </a:t>
            </a:r>
            <a:r>
              <a:rPr lang="en-US" sz="1600" b="1" dirty="0" err="1">
                <a:solidFill>
                  <a:srgbClr val="2B91AF"/>
                </a:solidFill>
                <a:latin typeface="Consolas" panose="020B0609020204030204" pitchFamily="49" charset="0"/>
              </a:rPr>
              <a:t>EventArgs</a:t>
            </a:r>
            <a:r>
              <a:rPr lang="en-US" sz="1600" dirty="0">
                <a:solidFill>
                  <a:srgbClr val="000000"/>
                </a:solidFill>
                <a:latin typeface="Consolas" panose="020B0609020204030204" pitchFamily="49" charset="0"/>
              </a:rPr>
              <a:t> e); </a:t>
            </a:r>
            <a:endParaRPr lang="en-US" sz="1600" dirty="0">
              <a:latin typeface="Calibri" panose="020F0502020204030204" pitchFamily="34" charset="0"/>
              <a:cs typeface="Arial" panose="020B0604020202020204" pitchFamily="34" charset="0"/>
            </a:endParaRPr>
          </a:p>
          <a:p>
            <a:pPr marL="0" indent="0">
              <a:lnSpc>
                <a:spcPct val="107000"/>
              </a:lnSpc>
              <a:spcBef>
                <a:spcPts val="0"/>
              </a:spcBef>
              <a:buNone/>
            </a:pPr>
            <a:endParaRPr lang="he-IL" sz="2000" dirty="0">
              <a:latin typeface="Calibri" panose="020F0502020204030204" pitchFamily="34" charset="0"/>
              <a:cs typeface="Arial" panose="020B0604020202020204" pitchFamily="34" charset="0"/>
            </a:endParaRPr>
          </a:p>
          <a:p>
            <a:pPr>
              <a:lnSpc>
                <a:spcPct val="107000"/>
              </a:lnSpc>
              <a:spcBef>
                <a:spcPts val="0"/>
              </a:spcBef>
            </a:pPr>
            <a:r>
              <a:rPr lang="he-IL" sz="2000" dirty="0">
                <a:latin typeface="Calibri" panose="020F0502020204030204" pitchFamily="34" charset="0"/>
              </a:rPr>
              <a:t>ואנחנו בקוד שלנו, כשנרצה להגדיר </a:t>
            </a:r>
            <a:r>
              <a:rPr lang="en-US" sz="2400" dirty="0">
                <a:latin typeface="Calibri" panose="020F0502020204030204" pitchFamily="34" charset="0"/>
              </a:rPr>
              <a:t>event</a:t>
            </a:r>
            <a:r>
              <a:rPr lang="he-IL" sz="2000" dirty="0">
                <a:latin typeface="Calibri" panose="020F0502020204030204" pitchFamily="34" charset="0"/>
              </a:rPr>
              <a:t>:</a:t>
            </a:r>
          </a:p>
          <a:p>
            <a:pPr marL="0" indent="0">
              <a:lnSpc>
                <a:spcPct val="107000"/>
              </a:lnSpc>
              <a:spcBef>
                <a:spcPts val="0"/>
              </a:spcBef>
              <a:buNone/>
            </a:pPr>
            <a:endParaRPr lang="en-US" sz="2000" dirty="0">
              <a:latin typeface="Calibri" panose="020F0502020204030204" pitchFamily="34" charset="0"/>
              <a:cs typeface="Arial" panose="020B0604020202020204" pitchFamily="34" charset="0"/>
            </a:endParaRPr>
          </a:p>
          <a:p>
            <a:pPr marL="0" indent="0" algn="ctr" rtl="0">
              <a:lnSpc>
                <a:spcPct val="107000"/>
              </a:lnSpc>
              <a:spcBef>
                <a:spcPts val="0"/>
              </a:spcBef>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b="1" dirty="0">
                <a:solidFill>
                  <a:srgbClr val="0000FF"/>
                </a:solidFill>
                <a:highlight>
                  <a:srgbClr val="FFFF00"/>
                </a:highlight>
                <a:latin typeface="Consolas" panose="020B0609020204030204" pitchFamily="49" charset="0"/>
              </a:rPr>
              <a:t>event</a:t>
            </a:r>
            <a:r>
              <a:rPr lang="en-US" sz="1600" dirty="0">
                <a:solidFill>
                  <a:srgbClr val="000000"/>
                </a:solidFill>
                <a:latin typeface="Consolas" panose="020B0609020204030204" pitchFamily="49" charset="0"/>
              </a:rPr>
              <a:t> </a:t>
            </a:r>
            <a:r>
              <a:rPr lang="en-US" sz="1600" b="1" dirty="0" err="1">
                <a:solidFill>
                  <a:srgbClr val="2B91AF"/>
                </a:solidFill>
                <a:highlight>
                  <a:srgbClr val="FFFF00"/>
                </a:highlight>
                <a:latin typeface="Consolas" panose="020B0609020204030204" pitchFamily="49" charset="0"/>
              </a:rPr>
              <a:t>EventHandler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MyEvent</a:t>
            </a:r>
            <a:r>
              <a:rPr lang="en-US" sz="1600" dirty="0">
                <a:solidFill>
                  <a:srgbClr val="000000"/>
                </a:solidFill>
                <a:latin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endParaRPr lang="he-IL" sz="2000" dirty="0">
              <a:latin typeface="Calibri" panose="020F0502020204030204" pitchFamily="34" charset="0"/>
              <a:ea typeface="Calibri" panose="020F0502020204030204" pitchFamily="34" charset="0"/>
              <a:cs typeface="Arial" panose="020B0604020202020204" pitchFamily="34" charset="0"/>
            </a:endParaRPr>
          </a:p>
          <a:p>
            <a:r>
              <a:rPr lang="he-IL" sz="2000" dirty="0">
                <a:latin typeface="Calibri" panose="020F0502020204030204" pitchFamily="34" charset="0"/>
                <a:ea typeface="Calibri" panose="020F0502020204030204" pitchFamily="34" charset="0"/>
              </a:rPr>
              <a:t>כל מתודה הנרשמת לאירוע, תכלול 2 פרמטרים:</a:t>
            </a:r>
          </a:p>
          <a:p>
            <a:pPr lvl="1"/>
            <a:r>
              <a:rPr lang="en-US" sz="2000" b="1" dirty="0">
                <a:solidFill>
                  <a:srgbClr val="0000FF"/>
                </a:solidFill>
                <a:latin typeface="Consolas" panose="020B0609020204030204" pitchFamily="49" charset="0"/>
              </a:rPr>
              <a:t>object</a:t>
            </a:r>
            <a:r>
              <a:rPr lang="en-US" sz="2000" dirty="0">
                <a:solidFill>
                  <a:srgbClr val="000000"/>
                </a:solidFill>
                <a:latin typeface="Consolas" panose="020B0609020204030204" pitchFamily="49" charset="0"/>
              </a:rPr>
              <a:t> sender</a:t>
            </a:r>
            <a:r>
              <a:rPr lang="he-IL" sz="2000" dirty="0">
                <a:solidFill>
                  <a:srgbClr val="000000"/>
                </a:solidFill>
                <a:latin typeface="Consolas" panose="020B0609020204030204" pitchFamily="49" charset="0"/>
              </a:rPr>
              <a:t> – מצביע לאובייקט ש</a:t>
            </a:r>
            <a:r>
              <a:rPr lang="he-IL" sz="2000" dirty="0">
                <a:solidFill>
                  <a:schemeClr val="tx1"/>
                </a:solidFill>
                <a:latin typeface="Calibri" panose="020F0502020204030204" pitchFamily="34" charset="0"/>
                <a:ea typeface="Calibri" panose="020F0502020204030204" pitchFamily="34" charset="0"/>
              </a:rPr>
              <a:t>שלח את האירוע</a:t>
            </a:r>
          </a:p>
          <a:p>
            <a:pPr lvl="1"/>
            <a:r>
              <a:rPr lang="en-US" sz="2000" b="1" dirty="0" err="1">
                <a:solidFill>
                  <a:srgbClr val="2B91AF"/>
                </a:solidFill>
                <a:latin typeface="Consolas" panose="020B0609020204030204" pitchFamily="49" charset="0"/>
              </a:rPr>
              <a:t>EventArgs</a:t>
            </a:r>
            <a:r>
              <a:rPr lang="en-US" sz="2000" dirty="0">
                <a:solidFill>
                  <a:srgbClr val="000000"/>
                </a:solidFill>
                <a:latin typeface="Consolas" panose="020B0609020204030204" pitchFamily="49" charset="0"/>
              </a:rPr>
              <a:t> e</a:t>
            </a:r>
            <a:r>
              <a:rPr lang="he-IL" sz="2000" dirty="0">
                <a:solidFill>
                  <a:srgbClr val="000000"/>
                </a:solidFill>
                <a:latin typeface="Consolas" panose="020B0609020204030204" pitchFamily="49" charset="0"/>
              </a:rPr>
              <a:t> </a:t>
            </a:r>
            <a:r>
              <a:rPr lang="he-IL" sz="2000" dirty="0">
                <a:solidFill>
                  <a:schemeClr val="tx1"/>
                </a:solidFill>
                <a:latin typeface="Calibri" panose="020F0502020204030204" pitchFamily="34" charset="0"/>
              </a:rPr>
              <a:t>- אובייקט מטיפוס </a:t>
            </a:r>
            <a:r>
              <a:rPr lang="en-US" sz="2000" dirty="0" err="1">
                <a:solidFill>
                  <a:schemeClr val="tx1"/>
                </a:solidFill>
                <a:latin typeface="Calibri" panose="020F0502020204030204" pitchFamily="34" charset="0"/>
              </a:rPr>
              <a:t>EventArgs</a:t>
            </a:r>
            <a:r>
              <a:rPr lang="he-IL" sz="2000" dirty="0">
                <a:solidFill>
                  <a:schemeClr val="tx1"/>
                </a:solidFill>
                <a:latin typeface="Calibri" panose="020F0502020204030204" pitchFamily="34" charset="0"/>
              </a:rPr>
              <a:t> (מחלקה שתכיל את פרטי האירוע)</a:t>
            </a:r>
            <a:endParaRPr lang="en-US" sz="2000" dirty="0">
              <a:latin typeface="Calibri" panose="020F0502020204030204" pitchFamily="34" charset="0"/>
              <a:ea typeface="Calibri" panose="020F0502020204030204" pitchFamily="34" charset="0"/>
            </a:endParaRPr>
          </a:p>
          <a:p>
            <a:pPr>
              <a:lnSpc>
                <a:spcPct val="107000"/>
              </a:lnSpc>
              <a:spcBef>
                <a:spcPts val="0"/>
              </a:spcBef>
            </a:pPr>
            <a:endParaRPr lang="he-IL"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pP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2000" b="1" dirty="0"/>
          </a:p>
          <a:p>
            <a:pPr marL="0" indent="0">
              <a:buNone/>
            </a:pPr>
            <a:endParaRPr lang="he-IL" sz="2000" dirty="0"/>
          </a:p>
        </p:txBody>
      </p:sp>
    </p:spTree>
    <p:extLst>
      <p:ext uri="{BB962C8B-B14F-4D97-AF65-F5344CB8AC3E}">
        <p14:creationId xmlns:p14="http://schemas.microsoft.com/office/powerpoint/2010/main" val="397977110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357</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514942" y="116632"/>
            <a:ext cx="8148302" cy="1008112"/>
          </a:xfrm>
        </p:spPr>
        <p:txBody>
          <a:bodyPr vert="horz" lIns="45720" tIns="0" rIns="45720" bIns="0" anchor="b" anchorCtr="0">
            <a:normAutofit fontScale="90000"/>
          </a:bodyPr>
          <a:lstStyle/>
          <a:p>
            <a:pPr algn="ctr"/>
            <a:r>
              <a:rPr lang="en-US" sz="3600" dirty="0"/>
              <a:t>Event Handler</a:t>
            </a:r>
            <a:br>
              <a:rPr lang="he-IL" sz="3600" dirty="0"/>
            </a:br>
            <a:r>
              <a:rPr lang="en-US" sz="3600" dirty="0"/>
              <a:t>Delegate</a:t>
            </a:r>
            <a:r>
              <a:rPr lang="he-IL" sz="3600" dirty="0"/>
              <a:t> מוגדר שמתאים לאירוע גנרי</a:t>
            </a:r>
          </a:p>
        </p:txBody>
      </p:sp>
      <p:sp>
        <p:nvSpPr>
          <p:cNvPr id="9" name="מציין מיקום תוכן 2"/>
          <p:cNvSpPr>
            <a:spLocks noGrp="1"/>
          </p:cNvSpPr>
          <p:nvPr>
            <p:ph idx="1"/>
          </p:nvPr>
        </p:nvSpPr>
        <p:spPr>
          <a:xfrm>
            <a:off x="1808673" y="1484784"/>
            <a:ext cx="7560840" cy="4608512"/>
          </a:xfrm>
        </p:spPr>
        <p:txBody>
          <a:bodyPr>
            <a:noAutofit/>
          </a:bodyPr>
          <a:lstStyle/>
          <a:p>
            <a:r>
              <a:rPr lang="he-IL" sz="2000" dirty="0">
                <a:latin typeface="Calibri" panose="020F0502020204030204" pitchFamily="34" charset="0"/>
                <a:cs typeface="Arial" panose="020B0604020202020204" pitchFamily="34" charset="0"/>
              </a:rPr>
              <a:t>המחלקה</a:t>
            </a:r>
            <a:r>
              <a:rPr lang="he-IL" sz="2000" b="1" dirty="0">
                <a:solidFill>
                  <a:srgbClr val="2B91AF"/>
                </a:solidFill>
                <a:latin typeface="Consolas" panose="020B0609020204030204" pitchFamily="49" charset="0"/>
              </a:rPr>
              <a:t> </a:t>
            </a:r>
            <a:r>
              <a:rPr lang="en-US" sz="2000" b="1" dirty="0" err="1">
                <a:solidFill>
                  <a:srgbClr val="2B91AF"/>
                </a:solidFill>
                <a:highlight>
                  <a:srgbClr val="FFFF00"/>
                </a:highlight>
                <a:latin typeface="Consolas" panose="020B0609020204030204" pitchFamily="49" charset="0"/>
              </a:rPr>
              <a:t>EventArgs</a:t>
            </a:r>
            <a:r>
              <a:rPr lang="he-IL" sz="2000" dirty="0">
                <a:latin typeface="Calibri" panose="020F0502020204030204" pitchFamily="34" charset="0"/>
                <a:cs typeface="Arial" panose="020B0604020202020204" pitchFamily="34" charset="0"/>
              </a:rPr>
              <a:t> מוגדרת כך:</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EventArgs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Provides a value to use with </a:t>
            </a:r>
          </a:p>
          <a:p>
            <a:pPr marL="0" indent="0" algn="l" rtl="0">
              <a:lnSpc>
                <a:spcPct val="107000"/>
              </a:lnSpc>
              <a:spcBef>
                <a:spcPts val="0"/>
              </a:spcBef>
              <a:buNone/>
            </a:pP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events that do not have event data.</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EventArgs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Empty;</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Initializes a new instance of the </a:t>
            </a:r>
          </a:p>
          <a:p>
            <a:pPr marL="0" indent="0" algn="l" rtl="0">
              <a:lnSpc>
                <a:spcPct val="107000"/>
              </a:lnSpc>
              <a:spcBef>
                <a:spcPts val="0"/>
              </a:spcBef>
              <a:buNone/>
            </a:pP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2000" dirty="0" err="1">
                <a:solidFill>
                  <a:srgbClr val="008000"/>
                </a:solidFill>
                <a:latin typeface="Consolas" panose="020B0609020204030204" pitchFamily="49" charset="0"/>
                <a:ea typeface="Calibri" panose="020F0502020204030204" pitchFamily="34" charset="0"/>
                <a:cs typeface="Consolas" panose="020B0609020204030204" pitchFamily="49" charset="0"/>
              </a:rPr>
              <a:t>System.EventArgs</a:t>
            </a:r>
            <a:r>
              <a:rPr lang="en-US" sz="2000" dirty="0">
                <a:solidFill>
                  <a:srgbClr val="008000"/>
                </a:solidFill>
                <a:latin typeface="Consolas" panose="020B0609020204030204" pitchFamily="49" charset="0"/>
                <a:ea typeface="Calibri" panose="020F0502020204030204" pitchFamily="34" charset="0"/>
                <a:cs typeface="Consolas" panose="020B0609020204030204" pitchFamily="49" charset="0"/>
              </a:rPr>
              <a:t> class.</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EventArgs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cs typeface="Arial" panose="020B0604020202020204" pitchFamily="34" charset="0"/>
            </a:endParaRPr>
          </a:p>
          <a:p>
            <a:r>
              <a:rPr lang="he-IL" sz="2000" dirty="0">
                <a:latin typeface="Calibri" panose="020F0502020204030204" pitchFamily="34" charset="0"/>
                <a:ea typeface="Calibri" panose="020F0502020204030204" pitchFamily="34" charset="0"/>
                <a:cs typeface="Arial" panose="020B0604020202020204" pitchFamily="34" charset="0"/>
              </a:rPr>
              <a:t>ניתן לרשת ממחלקה זו ולהוסיף פרטים כרצוננו</a:t>
            </a:r>
          </a:p>
          <a:p>
            <a:pPr>
              <a:lnSpc>
                <a:spcPct val="107000"/>
              </a:lnSpc>
              <a:spcBef>
                <a:spcPts val="0"/>
              </a:spcBef>
            </a:pP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pPr>
            <a:endParaRPr lang="he-IL" sz="20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0"/>
              </a:spcBef>
            </a:pP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2000" b="1" dirty="0"/>
          </a:p>
          <a:p>
            <a:pPr marL="0" indent="0">
              <a:buNone/>
            </a:pPr>
            <a:endParaRPr lang="he-IL" sz="2000" dirty="0"/>
          </a:p>
        </p:txBody>
      </p:sp>
    </p:spTree>
    <p:extLst>
      <p:ext uri="{BB962C8B-B14F-4D97-AF65-F5344CB8AC3E}">
        <p14:creationId xmlns:p14="http://schemas.microsoft.com/office/powerpoint/2010/main" val="19610885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358</a:t>
            </a:fld>
            <a:endParaRPr lang="he-IL">
              <a:solidFill>
                <a:srgbClr val="B13F9A"/>
              </a:solidFill>
              <a:latin typeface="Trebuchet MS"/>
              <a:cs typeface="Gisha" panose="020B0502040204020203" pitchFamily="34" charset="-79"/>
            </a:endParaRPr>
          </a:p>
        </p:txBody>
      </p:sp>
      <p:sp>
        <p:nvSpPr>
          <p:cNvPr id="3" name="Rectangle 2"/>
          <p:cNvSpPr/>
          <p:nvPr/>
        </p:nvSpPr>
        <p:spPr>
          <a:xfrm>
            <a:off x="1919536" y="1286417"/>
            <a:ext cx="5184576" cy="515314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EventHandler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PageOver;</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20;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DoPageOver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(PageOver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PageOver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2B91AF"/>
                </a:solidFill>
                <a:latin typeface="Consolas" panose="020B0609020204030204" pitchFamily="49" charset="0"/>
                <a:ea typeface="Calibri" panose="020F0502020204030204" pitchFamily="34" charset="0"/>
                <a:cs typeface="Consolas" panose="020B0609020204030204" pitchFamily="49" charset="0"/>
              </a:rPr>
              <a:t>EventArgs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.Empty);</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Print(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pageNumber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pageNumber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&lt;=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pageCount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DoPageOver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7775448" y="204074"/>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6" name="Rounded Rectangular Callout 5">
            <a:extLst>
              <a:ext uri="{FF2B5EF4-FFF2-40B4-BE49-F238E27FC236}">
                <a16:creationId xmlns:a16="http://schemas.microsoft.com/office/drawing/2014/main" id="{7C6DD2E2-276F-4224-80BA-010650D55BAB}"/>
              </a:ext>
            </a:extLst>
          </p:cNvPr>
          <p:cNvSpPr/>
          <p:nvPr/>
        </p:nvSpPr>
        <p:spPr>
          <a:xfrm>
            <a:off x="7961352" y="3674223"/>
            <a:ext cx="2304216" cy="2765336"/>
          </a:xfrm>
          <a:prstGeom prst="wedgeRoundRectCallout">
            <a:avLst>
              <a:gd name="adj1" fmla="val -104365"/>
              <a:gd name="adj2" fmla="val -661"/>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solidFill>
                  <a:prstClr val="black"/>
                </a:solidFill>
                <a:latin typeface="Trebuchet MS"/>
                <a:cs typeface="Gisha" panose="020B0502040204020203" pitchFamily="34" charset="-79"/>
              </a:rPr>
              <a:t>כשנרצה לשלוח אירוע ללא פרטים נשלח את השדה הסטטי </a:t>
            </a:r>
            <a:r>
              <a:rPr lang="en-US" dirty="0">
                <a:solidFill>
                  <a:prstClr val="black"/>
                </a:solidFill>
                <a:latin typeface="Trebuchet MS"/>
              </a:rPr>
              <a:t>Empty</a:t>
            </a:r>
            <a:r>
              <a:rPr lang="he-IL" dirty="0">
                <a:solidFill>
                  <a:prstClr val="black"/>
                </a:solidFill>
                <a:latin typeface="Trebuchet MS"/>
                <a:cs typeface="Gisha" panose="020B0502040204020203" pitchFamily="34" charset="-79"/>
              </a:rPr>
              <a:t> של המחלקה </a:t>
            </a:r>
            <a:r>
              <a:rPr lang="en-US"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EventArgs</a:t>
            </a:r>
            <a:endParaRPr lang="he-IL" dirty="0">
              <a:solidFill>
                <a:srgbClr val="2B91AF"/>
              </a:solidFill>
              <a:latin typeface="Consolas" panose="020B0609020204030204" pitchFamily="49" charset="0"/>
              <a:ea typeface="Calibri" panose="020F0502020204030204" pitchFamily="34" charset="0"/>
              <a:cs typeface="Consolas" panose="020B0609020204030204" pitchFamily="49" charset="0"/>
            </a:endParaRPr>
          </a:p>
          <a:p>
            <a:pPr algn="ctr"/>
            <a:r>
              <a:rPr lang="he-IL" dirty="0">
                <a:solidFill>
                  <a:prstClr val="black"/>
                </a:solidFill>
                <a:latin typeface="Trebuchet MS"/>
                <a:cs typeface="Gisha" panose="020B0502040204020203" pitchFamily="34" charset="-79"/>
              </a:rPr>
              <a:t>שהוא בעצמו מטיפוס</a:t>
            </a:r>
            <a:r>
              <a:rPr lang="he-IL" dirty="0">
                <a:solidFill>
                  <a:srgbClr val="2B91AF"/>
                </a:solidFill>
                <a:latin typeface="Consolas" panose="020B0609020204030204" pitchFamily="49" charset="0"/>
                <a:cs typeface="Gisha" panose="020B0502040204020203" pitchFamily="34" charset="-79"/>
              </a:rPr>
              <a:t> </a:t>
            </a:r>
            <a:r>
              <a:rPr lang="en-US"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EventArgs</a:t>
            </a:r>
            <a:endParaRPr lang="he-IL" dirty="0">
              <a:solidFill>
                <a:prstClr val="black"/>
              </a:solidFill>
              <a:latin typeface="Trebuchet MS"/>
              <a:cs typeface="Gisha" panose="020B0502040204020203" pitchFamily="34" charset="-79"/>
            </a:endParaRPr>
          </a:p>
        </p:txBody>
      </p:sp>
      <p:sp>
        <p:nvSpPr>
          <p:cNvPr id="9" name="כותרת 1">
            <a:extLst>
              <a:ext uri="{FF2B5EF4-FFF2-40B4-BE49-F238E27FC236}">
                <a16:creationId xmlns:a16="http://schemas.microsoft.com/office/drawing/2014/main" id="{4DF4038E-42DB-4EA1-A895-0D94C3B02BD2}"/>
              </a:ext>
            </a:extLst>
          </p:cNvPr>
          <p:cNvSpPr txBox="1">
            <a:spLocks/>
          </p:cNvSpPr>
          <p:nvPr/>
        </p:nvSpPr>
        <p:spPr>
          <a:xfrm>
            <a:off x="7740745" y="655801"/>
            <a:ext cx="2568190" cy="2736304"/>
          </a:xfrm>
          <a:prstGeom prst="rect">
            <a:avLst/>
          </a:prstGeom>
          <a:solidFill>
            <a:schemeClr val="bg1"/>
          </a:solidFill>
        </p:spPr>
        <p:txBody>
          <a:bodyPr vert="horz" lIns="45720" tIns="0" rIns="45720" bIns="0" anchor="b" anchorCtr="0">
            <a:normAutofit fontScale="97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פתרון 3 – פתרון לפי התקן!!</a:t>
            </a:r>
            <a:b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תשתית למדפסת תוך שימוש ב </a:t>
            </a:r>
            <a:r>
              <a:rPr lang="en-US"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EVENTHANDLER</a:t>
            </a:r>
            <a:endPar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Tree>
    <p:extLst>
      <p:ext uri="{BB962C8B-B14F-4D97-AF65-F5344CB8AC3E}">
        <p14:creationId xmlns:p14="http://schemas.microsoft.com/office/powerpoint/2010/main" val="39511363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3066" y="655802"/>
            <a:ext cx="5593685" cy="285001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User1(</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_printer)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_printer;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User1DoPageOver;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User1DoPageOver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1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359</a:t>
            </a:fld>
            <a:endParaRPr lang="he-IL">
              <a:solidFill>
                <a:srgbClr val="B13F9A"/>
              </a:solidFill>
              <a:latin typeface="Trebuchet MS"/>
              <a:cs typeface="Gisha" panose="020B0502040204020203" pitchFamily="34" charset="-79"/>
            </a:endParaRPr>
          </a:p>
        </p:txBody>
      </p:sp>
      <p:sp>
        <p:nvSpPr>
          <p:cNvPr id="3" name="Rectangle 2"/>
          <p:cNvSpPr/>
          <p:nvPr/>
        </p:nvSpPr>
        <p:spPr>
          <a:xfrm>
            <a:off x="1775520" y="980728"/>
            <a:ext cx="6606480" cy="470000"/>
          </a:xfrm>
          <a:prstGeom prst="rect">
            <a:avLst/>
          </a:prstGeom>
        </p:spPr>
        <p:txBody>
          <a:bodyPr wrap="square">
            <a:spAutoFit/>
          </a:bodyPr>
          <a:lstStyle/>
          <a:p>
            <a:pPr algn="l" rtl="0">
              <a:lnSpc>
                <a:spcPct val="107000"/>
              </a:lnSpc>
            </a:pP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7740745" y="189526"/>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1870468" y="3615341"/>
            <a:ext cx="5593684" cy="3047629"/>
          </a:xfrm>
          <a:prstGeom prst="rect">
            <a:avLst/>
          </a:prstGeom>
          <a:ln w="38100">
            <a:solidFill>
              <a:schemeClr val="tx2">
                <a:lumMod val="75000"/>
              </a:schemeClr>
            </a:solidFill>
          </a:ln>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User2</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User2(</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printer;</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.printer.PageOver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User2DoPageOver;</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User2DoPageOver</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do something</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"user 2 do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כותרת 1">
            <a:extLst>
              <a:ext uri="{FF2B5EF4-FFF2-40B4-BE49-F238E27FC236}">
                <a16:creationId xmlns:a16="http://schemas.microsoft.com/office/drawing/2014/main" id="{0483829C-60BF-4FF5-9042-63626DAA1A39}"/>
              </a:ext>
            </a:extLst>
          </p:cNvPr>
          <p:cNvSpPr txBox="1">
            <a:spLocks/>
          </p:cNvSpPr>
          <p:nvPr/>
        </p:nvSpPr>
        <p:spPr>
          <a:xfrm>
            <a:off x="7740745" y="655801"/>
            <a:ext cx="2568190" cy="2736304"/>
          </a:xfrm>
          <a:prstGeom prst="rect">
            <a:avLst/>
          </a:prstGeom>
          <a:solidFill>
            <a:schemeClr val="bg1"/>
          </a:solidFill>
        </p:spPr>
        <p:txBody>
          <a:bodyPr vert="horz" lIns="45720" tIns="0" rIns="45720" bIns="0" anchor="b" anchorCtr="0">
            <a:normAutofit fontScale="97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פתרון 3 – פתרון לפי התקן!!</a:t>
            </a:r>
            <a:b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תשתית למדפסת תוך שימוש ב </a:t>
            </a:r>
            <a:r>
              <a:rPr lang="en-US"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EVENTHANDLER</a:t>
            </a:r>
            <a:endPar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Tree>
    <p:extLst>
      <p:ext uri="{BB962C8B-B14F-4D97-AF65-F5344CB8AC3E}">
        <p14:creationId xmlns:p14="http://schemas.microsoft.com/office/powerpoint/2010/main" val="406708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תשע"ז, 7 נק'</a:t>
            </a:r>
          </a:p>
        </p:txBody>
      </p:sp>
      <p:sp>
        <p:nvSpPr>
          <p:cNvPr id="3" name="מציין מיקום תוכן 2"/>
          <p:cNvSpPr>
            <a:spLocks noGrp="1"/>
          </p:cNvSpPr>
          <p:nvPr>
            <p:ph idx="1"/>
          </p:nvPr>
        </p:nvSpPr>
        <p:spPr/>
        <p:txBody>
          <a:bodyPr/>
          <a:lstStyle/>
          <a:p>
            <a:r>
              <a:rPr lang="he-IL" dirty="0"/>
              <a:t>מה זה </a:t>
            </a:r>
            <a:r>
              <a:rPr lang="en-US" dirty="0"/>
              <a:t>Assembly</a:t>
            </a:r>
            <a:r>
              <a:rPr lang="he-IL" dirty="0"/>
              <a:t> בפלטפורמת </a:t>
            </a:r>
            <a:r>
              <a:rPr lang="en-US" dirty="0"/>
              <a:t>.NET</a:t>
            </a:r>
            <a:r>
              <a:rPr lang="he-IL" dirty="0"/>
              <a:t>?</a:t>
            </a:r>
            <a:endParaRPr lang="en-US" dirty="0"/>
          </a:p>
          <a:p>
            <a:pPr marL="749808" lvl="1" indent="-457200">
              <a:buFont typeface="+mj-cs"/>
              <a:buAutoNum type="hebrew2Minus"/>
            </a:pPr>
            <a:r>
              <a:rPr lang="he-IL" dirty="0"/>
              <a:t>קובץ המכיל קוד </a:t>
            </a:r>
            <a:r>
              <a:rPr lang="en-US" dirty="0"/>
              <a:t>IL</a:t>
            </a:r>
            <a:r>
              <a:rPr lang="he-IL" dirty="0"/>
              <a:t> מקומפל להרצה, מידע על הקובץ כולל גרסת פלטפורמה, </a:t>
            </a:r>
            <a:r>
              <a:rPr lang="en-US" dirty="0"/>
              <a:t>metadata</a:t>
            </a:r>
            <a:r>
              <a:rPr lang="he-IL" dirty="0"/>
              <a:t> של הסוגים בתוכנית ומשאבים נוספים של התוכנית</a:t>
            </a:r>
            <a:endParaRPr lang="en-US" dirty="0"/>
          </a:p>
          <a:p>
            <a:pPr marL="749808" lvl="1" indent="-457200">
              <a:buFont typeface="+mj-cs"/>
              <a:buAutoNum type="hebrew2Minus"/>
            </a:pPr>
            <a:r>
              <a:rPr lang="he-IL" dirty="0"/>
              <a:t>שפת תכנות ברמה נמוכה הקשורה חזק לאוסף פקודות של מעבד\מיקרו-בקר מסוים</a:t>
            </a:r>
            <a:endParaRPr lang="en-US" dirty="0"/>
          </a:p>
          <a:p>
            <a:pPr marL="749808" lvl="1" indent="-457200">
              <a:buFont typeface="+mj-cs"/>
              <a:buAutoNum type="hebrew2Minus"/>
            </a:pPr>
            <a:r>
              <a:rPr lang="he-IL" dirty="0"/>
              <a:t>תכנית להרכבת </a:t>
            </a:r>
            <a:r>
              <a:rPr lang="he-IL" dirty="0" err="1"/>
              <a:t>תוכנית</a:t>
            </a:r>
            <a:r>
              <a:rPr lang="he-IL" dirty="0"/>
              <a:t> אחת ממספר מודולים ב-</a:t>
            </a:r>
            <a:r>
              <a:rPr lang="en-US" dirty="0"/>
              <a:t>C#</a:t>
            </a:r>
          </a:p>
          <a:p>
            <a:pPr marL="749808" lvl="1" indent="-457200">
              <a:buFont typeface="+mj-cs"/>
              <a:buAutoNum type="hebrew2Minus"/>
            </a:pPr>
            <a:r>
              <a:rPr lang="he-IL" dirty="0"/>
              <a:t>קובץ עם קוד </a:t>
            </a:r>
            <a:r>
              <a:rPr lang="en-US" dirty="0"/>
              <a:t>IL</a:t>
            </a:r>
            <a:r>
              <a:rPr lang="he-IL" dirty="0"/>
              <a:t> מקומפל להרצה בלבד</a:t>
            </a:r>
            <a:endParaRPr lang="en-US" dirty="0"/>
          </a:p>
          <a:p>
            <a:pPr marL="749808" lvl="1" indent="-457200">
              <a:buFont typeface="+mj-cs"/>
              <a:buAutoNum type="hebrew2Minus"/>
            </a:pPr>
            <a:r>
              <a:rPr lang="he-IL" dirty="0"/>
              <a:t>אין דבר כזה </a:t>
            </a:r>
            <a:r>
              <a:rPr lang="en-US" dirty="0"/>
              <a:t>Assembly</a:t>
            </a:r>
            <a:r>
              <a:rPr lang="he-IL" dirty="0"/>
              <a:t> בפלטפורמת-</a:t>
            </a:r>
            <a:r>
              <a:rPr lang="en-US" dirty="0"/>
              <a:t>.NET</a:t>
            </a:r>
          </a:p>
          <a:p>
            <a:pPr marL="0" indent="0">
              <a:buNone/>
            </a:pPr>
            <a:endParaRPr lang="he-IL" dirty="0"/>
          </a:p>
        </p:txBody>
      </p:sp>
    </p:spTree>
    <p:extLst>
      <p:ext uri="{BB962C8B-B14F-4D97-AF65-F5344CB8AC3E}">
        <p14:creationId xmlns:p14="http://schemas.microsoft.com/office/powerpoint/2010/main" val="34042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360</a:t>
            </a:fld>
            <a:endParaRPr lang="he-IL">
              <a:solidFill>
                <a:srgbClr val="B13F9A"/>
              </a:solidFill>
              <a:latin typeface="Trebuchet MS"/>
              <a:cs typeface="Gisha" panose="020B0502040204020203" pitchFamily="34" charset="-79"/>
            </a:endParaRPr>
          </a:p>
        </p:txBody>
      </p:sp>
      <p:sp>
        <p:nvSpPr>
          <p:cNvPr id="3" name="Rectangle 2"/>
          <p:cNvSpPr/>
          <p:nvPr/>
        </p:nvSpPr>
        <p:spPr>
          <a:xfrm>
            <a:off x="1775520" y="980728"/>
            <a:ext cx="6606480" cy="470000"/>
          </a:xfrm>
          <a:prstGeom prst="rect">
            <a:avLst/>
          </a:prstGeom>
        </p:spPr>
        <p:txBody>
          <a:bodyPr wrap="square">
            <a:spAutoFit/>
          </a:bodyPr>
          <a:lstStyle/>
          <a:p>
            <a:pPr algn="l" rtl="0">
              <a:lnSpc>
                <a:spcPct val="107000"/>
              </a:lnSpc>
            </a:pP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7740745" y="207973"/>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2" name="Rectangle 1"/>
          <p:cNvSpPr/>
          <p:nvPr/>
        </p:nvSpPr>
        <p:spPr>
          <a:xfrm>
            <a:off x="1775520" y="207973"/>
            <a:ext cx="5814392" cy="330629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p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MyPrinter_1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User1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u1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User1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User2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u2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2B91AF"/>
                </a:solidFill>
                <a:latin typeface="Consolas" panose="020B0609020204030204" pitchFamily="49" charset="0"/>
                <a:ea typeface="Calibri" panose="020F0502020204030204" pitchFamily="34" charset="0"/>
                <a:cs typeface="Consolas" panose="020B0609020204030204" pitchFamily="49" charset="0"/>
              </a:rPr>
              <a:t>User2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(p);</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"enter page of copy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2B91AF"/>
                </a:solidFill>
                <a:latin typeface="Consolas" panose="020B0609020204030204" pitchFamily="49" charset="0"/>
                <a:ea typeface="Calibri" panose="020F0502020204030204" pitchFamily="34" charset="0"/>
                <a:cs typeface="Consolas" panose="020B0609020204030204" pitchFamily="49" charset="0"/>
              </a:rPr>
              <a:t>Console</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.ReadLine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p.Print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(x);</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כותרת 1">
            <a:extLst>
              <a:ext uri="{FF2B5EF4-FFF2-40B4-BE49-F238E27FC236}">
                <a16:creationId xmlns:a16="http://schemas.microsoft.com/office/drawing/2014/main" id="{FD48A940-C269-4B7E-8BE0-02F7507ECF0B}"/>
              </a:ext>
            </a:extLst>
          </p:cNvPr>
          <p:cNvSpPr txBox="1">
            <a:spLocks/>
          </p:cNvSpPr>
          <p:nvPr/>
        </p:nvSpPr>
        <p:spPr>
          <a:xfrm>
            <a:off x="7740745" y="655801"/>
            <a:ext cx="2568190" cy="2736304"/>
          </a:xfrm>
          <a:prstGeom prst="rect">
            <a:avLst/>
          </a:prstGeom>
          <a:solidFill>
            <a:schemeClr val="bg1"/>
          </a:solidFill>
        </p:spPr>
        <p:txBody>
          <a:bodyPr vert="horz" lIns="45720" tIns="0" rIns="45720" bIns="0" anchor="b" anchorCtr="0">
            <a:normAutofit fontScale="97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פתרון 3 – פתרון לפי התקן!!</a:t>
            </a:r>
            <a:br>
              <a:rPr lang="he-IL"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תשתית למדפסת תוך שימוש ב </a:t>
            </a:r>
            <a:r>
              <a:rPr lang="en-US"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EVENTHANDLER</a:t>
            </a:r>
            <a:endParaRPr lang="he-IL" sz="27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Tree>
    <p:extLst>
      <p:ext uri="{BB962C8B-B14F-4D97-AF65-F5344CB8AC3E}">
        <p14:creationId xmlns:p14="http://schemas.microsoft.com/office/powerpoint/2010/main" val="14227350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dirty="0"/>
              <a:t>OBSERVER</a:t>
            </a:r>
            <a:endParaRPr lang="he-IL" dirty="0"/>
          </a:p>
        </p:txBody>
      </p:sp>
      <p:sp>
        <p:nvSpPr>
          <p:cNvPr id="5" name="כותרת משנה 4"/>
          <p:cNvSpPr>
            <a:spLocks noGrp="1"/>
          </p:cNvSpPr>
          <p:nvPr>
            <p:ph type="subTitle" idx="1"/>
          </p:nvPr>
        </p:nvSpPr>
        <p:spPr/>
        <p:txBody>
          <a:bodyPr>
            <a:normAutofit/>
          </a:bodyPr>
          <a:lstStyle/>
          <a:p>
            <a:pPr algn="ctr"/>
            <a:r>
              <a:rPr lang="he-IL" sz="6000" dirty="0"/>
              <a:t>משקיף</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361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83501680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276" y="173188"/>
            <a:ext cx="7622054" cy="632620"/>
          </a:xfrm>
        </p:spPr>
        <p:txBody>
          <a:bodyPr>
            <a:normAutofit fontScale="90000"/>
          </a:bodyPr>
          <a:lstStyle/>
          <a:p>
            <a:pPr algn="ctr"/>
            <a:r>
              <a:rPr lang="he-IL" dirty="0"/>
              <a:t> מהי תבנית עיצוב (</a:t>
            </a:r>
            <a:r>
              <a:rPr lang="en-US" dirty="0"/>
              <a:t>Design Pattern</a:t>
            </a:r>
            <a:r>
              <a:rPr lang="he-IL" dirty="0"/>
              <a:t>)?</a:t>
            </a:r>
          </a:p>
        </p:txBody>
      </p:sp>
      <p:sp>
        <p:nvSpPr>
          <p:cNvPr id="3" name="Content Placeholder 2"/>
          <p:cNvSpPr>
            <a:spLocks noGrp="1"/>
          </p:cNvSpPr>
          <p:nvPr>
            <p:ph idx="1"/>
          </p:nvPr>
        </p:nvSpPr>
        <p:spPr>
          <a:xfrm>
            <a:off x="1910298" y="1268760"/>
            <a:ext cx="7432010" cy="4824536"/>
          </a:xfrm>
        </p:spPr>
        <p:txBody>
          <a:bodyPr>
            <a:normAutofit lnSpcReduction="10000"/>
          </a:bodyPr>
          <a:lstStyle/>
          <a:p>
            <a:r>
              <a:rPr lang="en-US" sz="2400" dirty="0"/>
              <a:t> Design Pattern</a:t>
            </a:r>
            <a:r>
              <a:rPr lang="he-IL" sz="2400" dirty="0"/>
              <a:t>(תבנית עיצוב) הוא פתרון מקובל וידוע מראש לבעיה נפוצה בתחום תכנון מרכיבי תוכנה</a:t>
            </a:r>
          </a:p>
          <a:p>
            <a:r>
              <a:rPr lang="he-IL" sz="2400" dirty="0"/>
              <a:t>התבנית מציגה את המחלקות הדרושות כדי לפתור את הבעיה המבוקשת</a:t>
            </a:r>
          </a:p>
          <a:p>
            <a:r>
              <a:rPr lang="he-IL" sz="2400" dirty="0"/>
              <a:t>ומתארת את הקשרים שבין המחלקות</a:t>
            </a:r>
          </a:p>
          <a:p>
            <a:r>
              <a:rPr lang="he-IL" sz="2400" dirty="0"/>
              <a:t>יש סוגים שונים וידועים של תבניות עיצוב. </a:t>
            </a:r>
          </a:p>
          <a:p>
            <a:endParaRPr lang="he-IL" sz="2400" dirty="0"/>
          </a:p>
          <a:p>
            <a:r>
              <a:rPr lang="he-IL" sz="2400" dirty="0"/>
              <a:t>בין תבניות העיצוב שנלמד בקורס:</a:t>
            </a:r>
          </a:p>
          <a:p>
            <a:pPr lvl="1"/>
            <a:r>
              <a:rPr lang="en-US" sz="2100" dirty="0"/>
              <a:t>Iterator</a:t>
            </a:r>
            <a:r>
              <a:rPr lang="he-IL" sz="2100" dirty="0"/>
              <a:t> – הכרנו</a:t>
            </a:r>
          </a:p>
          <a:p>
            <a:pPr lvl="1"/>
            <a:r>
              <a:rPr lang="en-US" sz="2100" dirty="0"/>
              <a:t>Singleton</a:t>
            </a:r>
            <a:r>
              <a:rPr lang="he-IL" sz="2100" dirty="0"/>
              <a:t> – נכיר בהמשך</a:t>
            </a:r>
            <a:endParaRPr lang="en-US" sz="2100" dirty="0"/>
          </a:p>
          <a:p>
            <a:pPr lvl="1"/>
            <a:r>
              <a:rPr lang="en-US" sz="2100" dirty="0"/>
              <a:t>Factory</a:t>
            </a:r>
            <a:r>
              <a:rPr lang="he-IL" sz="2100" dirty="0"/>
              <a:t> – נכיר בהמשך</a:t>
            </a:r>
          </a:p>
          <a:p>
            <a:pPr lvl="1"/>
            <a:r>
              <a:rPr lang="en-US" sz="2800" b="1" dirty="0"/>
              <a:t>Observer</a:t>
            </a:r>
            <a:r>
              <a:rPr lang="he-IL" sz="2800" b="1" dirty="0"/>
              <a:t> – נכיר כעת</a:t>
            </a:r>
            <a:endParaRPr lang="he-IL" sz="2400" dirty="0"/>
          </a:p>
          <a:p>
            <a:endParaRPr lang="he-IL"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918759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he-IL" dirty="0"/>
              <a:t> </a:t>
            </a:r>
            <a:r>
              <a:rPr lang="en-US" dirty="0"/>
              <a:t>OBSERVER Design Pattern</a:t>
            </a:r>
            <a:r>
              <a:rPr lang="he-IL" dirty="0"/>
              <a:t> מוטיבציה</a:t>
            </a:r>
            <a:endParaRPr lang="en-US" dirty="0"/>
          </a:p>
        </p:txBody>
      </p:sp>
      <p:sp>
        <p:nvSpPr>
          <p:cNvPr id="3" name="Content Placeholder 2"/>
          <p:cNvSpPr>
            <a:spLocks noGrp="1"/>
          </p:cNvSpPr>
          <p:nvPr>
            <p:ph idx="1"/>
          </p:nvPr>
        </p:nvSpPr>
        <p:spPr>
          <a:xfrm>
            <a:off x="2135560" y="1741392"/>
            <a:ext cx="7239000" cy="4536504"/>
          </a:xfrm>
        </p:spPr>
        <p:txBody>
          <a:bodyPr>
            <a:normAutofit/>
          </a:bodyPr>
          <a:lstStyle/>
          <a:p>
            <a:r>
              <a:rPr lang="he-IL" sz="2400" dirty="0"/>
              <a:t>תרגום לעברית – תבנית עיצוב 'משקיף'</a:t>
            </a:r>
          </a:p>
          <a:p>
            <a:r>
              <a:rPr lang="he-IL" sz="2400" dirty="0"/>
              <a:t>נתון לנו אובייקט המיצר מידע, </a:t>
            </a:r>
            <a:br>
              <a:rPr lang="en-US" sz="2400" dirty="0"/>
            </a:br>
            <a:r>
              <a:rPr lang="he-IL" sz="2400" dirty="0"/>
              <a:t>ואובייקטים המעוניינים לבצע מתודה/ות מסוימות כאשר יש מידע חדש.</a:t>
            </a:r>
          </a:p>
          <a:p>
            <a:r>
              <a:rPr lang="he-IL" sz="2400" dirty="0"/>
              <a:t>אנו מעוניינים שהאוביקט המיצר את המידע יוכל להפעיל את כל המתודות הרצויות, מבלי להכירן מראש</a:t>
            </a:r>
          </a:p>
          <a:p>
            <a:r>
              <a:rPr lang="he-IL" sz="2400" dirty="0">
                <a:solidFill>
                  <a:srgbClr val="FF0000"/>
                </a:solidFill>
              </a:rPr>
              <a:t>אנו מעוניינים שיהיה ניתן להגדיר כמה אובייקטים שמייצרים מידע, כך שאובייקט יוכל לבצע מתודות שונות כאשר יש מידע חדש באובייקטים אלו.</a:t>
            </a:r>
          </a:p>
          <a:p>
            <a:r>
              <a:rPr lang="he-IL" sz="2400" dirty="0"/>
              <a:t>אנו מעוניינים שהקוד של מייצר המידע לא יצטרך להשתנות בהוספת מתודה חדשה לביצוע (</a:t>
            </a:r>
            <a:r>
              <a:rPr lang="en-US" sz="2400" dirty="0"/>
              <a:t>OCP</a:t>
            </a:r>
            <a:r>
              <a:rPr lang="he-IL" sz="2400" dirty="0"/>
              <a:t>)</a:t>
            </a:r>
            <a:endParaRPr lang="en-US" sz="2400"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678052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0648"/>
            <a:ext cx="7239000" cy="1152128"/>
          </a:xfrm>
        </p:spPr>
        <p:txBody>
          <a:bodyPr>
            <a:normAutofit fontScale="90000"/>
          </a:bodyPr>
          <a:lstStyle/>
          <a:p>
            <a:pPr algn="ctr"/>
            <a:r>
              <a:rPr lang="en-US" dirty="0"/>
              <a:t>OBSERVER Design Pattern</a:t>
            </a:r>
            <a:br>
              <a:rPr lang="he-IL" dirty="0"/>
            </a:br>
            <a:r>
              <a:rPr lang="he-IL" dirty="0"/>
              <a:t>דוגמאות</a:t>
            </a:r>
          </a:p>
        </p:txBody>
      </p:sp>
      <p:sp>
        <p:nvSpPr>
          <p:cNvPr id="3" name="Content Placeholder 2"/>
          <p:cNvSpPr>
            <a:spLocks noGrp="1"/>
          </p:cNvSpPr>
          <p:nvPr>
            <p:ph idx="1"/>
          </p:nvPr>
        </p:nvSpPr>
        <p:spPr>
          <a:xfrm>
            <a:off x="1967796" y="1628800"/>
            <a:ext cx="7584589" cy="3600400"/>
          </a:xfrm>
        </p:spPr>
        <p:txBody>
          <a:bodyPr>
            <a:normAutofit/>
          </a:bodyPr>
          <a:lstStyle/>
          <a:p>
            <a:r>
              <a:rPr lang="he-IL" sz="2400" dirty="0"/>
              <a:t>אובייקט של "חנות" מייצר מידע על מבצעים. לקוחות מעוניינים שבכל פעם שיש מבצע יתקשרו אליהם. לכן הם נרשמים לרשימת הנמענים, וכל אחד שם את הטלפון שלו.</a:t>
            </a:r>
          </a:p>
          <a:p>
            <a:r>
              <a:rPr lang="he-IL" sz="2400" dirty="0"/>
              <a:t>אובייקט המייצר מידע על מזג האויר. ויש שני אתרים וגם הלקוח מהדוגמא הראשונה,  המעוניינים כל אחד לבצע פעולה כלשהיא כאשר יש עדכון מזג אויר חדש. אתרים אלו נרשמים אצל האובייקט עם המתודות שהם רוצים שתפעלנה כאשר תהיה מדידה חדשה.</a:t>
            </a:r>
          </a:p>
          <a:p>
            <a:pPr marL="0" indent="0">
              <a:buNone/>
            </a:pPr>
            <a:endParaRPr lang="he-IL" sz="2400"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364</a:t>
            </a:fld>
            <a:endParaRPr lang="he-IL">
              <a:solidFill>
                <a:srgbClr val="B13F9A"/>
              </a:solidFill>
              <a:latin typeface="Trebuchet MS"/>
              <a:cs typeface="Gisha" panose="020B0502040204020203" pitchFamily="34" charset="-79"/>
            </a:endParaRPr>
          </a:p>
        </p:txBody>
      </p:sp>
      <p:sp>
        <p:nvSpPr>
          <p:cNvPr id="5" name="Rounded Rectangular Callout 4"/>
          <p:cNvSpPr/>
          <p:nvPr/>
        </p:nvSpPr>
        <p:spPr>
          <a:xfrm>
            <a:off x="3987307" y="5289736"/>
            <a:ext cx="3199976" cy="1205976"/>
          </a:xfrm>
          <a:prstGeom prst="wedgeRoundRectCallout">
            <a:avLst>
              <a:gd name="adj1" fmla="val -74342"/>
              <a:gd name="adj2" fmla="val -36667"/>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solidFill>
                  <a:prstClr val="black"/>
                </a:solidFill>
                <a:latin typeface="Trebuchet MS"/>
                <a:cs typeface="Gisha" panose="020B0502040204020203" pitchFamily="34" charset="-79"/>
              </a:rPr>
              <a:t>נשמע שזו תבנית מאוד שימושית!!!</a:t>
            </a:r>
          </a:p>
          <a:p>
            <a:pPr algn="ctr"/>
            <a:r>
              <a:rPr lang="he-IL" dirty="0">
                <a:solidFill>
                  <a:prstClr val="black"/>
                </a:solidFill>
                <a:latin typeface="Trebuchet MS"/>
                <a:cs typeface="Gisha" panose="020B0502040204020203" pitchFamily="34" charset="-79"/>
              </a:rPr>
              <a:t>אז איך עושים את זה???</a:t>
            </a:r>
          </a:p>
          <a:p>
            <a:pPr algn="ctr"/>
            <a:endParaRPr lang="he-IL" dirty="0">
              <a:solidFill>
                <a:prstClr val="black"/>
              </a:solidFill>
              <a:latin typeface="Trebuchet MS"/>
              <a:cs typeface="Gisha" panose="020B0502040204020203" pitchFamily="34" charset="-79"/>
            </a:endParaRPr>
          </a:p>
        </p:txBody>
      </p:sp>
      <p:pic>
        <p:nvPicPr>
          <p:cNvPr id="6" name="תמונה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8970" y="4941168"/>
            <a:ext cx="1226635" cy="1728192"/>
          </a:xfrm>
          <a:prstGeom prst="rect">
            <a:avLst/>
          </a:prstGeom>
        </p:spPr>
      </p:pic>
    </p:spTree>
    <p:extLst>
      <p:ext uri="{BB962C8B-B14F-4D97-AF65-F5344CB8AC3E}">
        <p14:creationId xmlns:p14="http://schemas.microsoft.com/office/powerpoint/2010/main" val="104313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260" y="190392"/>
            <a:ext cx="7920880" cy="698336"/>
          </a:xfrm>
        </p:spPr>
        <p:txBody>
          <a:bodyPr>
            <a:normAutofit/>
          </a:bodyPr>
          <a:lstStyle/>
          <a:p>
            <a:pPr algn="ctr"/>
            <a:r>
              <a:rPr lang="he-IL" sz="3200" dirty="0"/>
              <a:t>דרכים למימוש  </a:t>
            </a:r>
            <a:r>
              <a:rPr lang="en-US" sz="3200" dirty="0"/>
              <a:t>Pattern</a:t>
            </a:r>
            <a:r>
              <a:rPr lang="he-IL" sz="3200" dirty="0"/>
              <a:t> </a:t>
            </a:r>
            <a:r>
              <a:rPr lang="en-US" sz="3200" dirty="0"/>
              <a:t>OBSERVER</a:t>
            </a:r>
            <a:r>
              <a:rPr lang="he-IL" sz="3200" dirty="0"/>
              <a:t> </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365</a:t>
            </a:fld>
            <a:endParaRPr lang="he-IL">
              <a:solidFill>
                <a:srgbClr val="B13F9A"/>
              </a:solidFill>
              <a:latin typeface="Trebuchet MS"/>
              <a:cs typeface="Gisha" panose="020B0502040204020203" pitchFamily="34" charset="-79"/>
            </a:endParaRPr>
          </a:p>
        </p:txBody>
      </p:sp>
      <p:sp>
        <p:nvSpPr>
          <p:cNvPr id="6" name="מציין מיקום תוכן 2"/>
          <p:cNvSpPr txBox="1">
            <a:spLocks/>
          </p:cNvSpPr>
          <p:nvPr/>
        </p:nvSpPr>
        <p:spPr>
          <a:xfrm>
            <a:off x="1707890" y="1281360"/>
            <a:ext cx="7785620" cy="3947840"/>
          </a:xfrm>
          <a:prstGeom prst="rect">
            <a:avLst/>
          </a:prstGeom>
        </p:spPr>
        <p:txBody>
          <a:bodyPr vert="horz">
            <a:norm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buClr>
                <a:srgbClr val="B13F9A"/>
              </a:buClr>
              <a:buNone/>
            </a:pPr>
            <a:r>
              <a:rPr lang="he-IL" sz="2000" b="1" dirty="0">
                <a:solidFill>
                  <a:prstClr val="black"/>
                </a:solidFill>
                <a:latin typeface="Trebuchet MS"/>
                <a:cs typeface="Gisha" panose="020B0502040204020203" pitchFamily="34" charset="-79"/>
              </a:rPr>
              <a:t>1. מימוש </a:t>
            </a:r>
            <a:r>
              <a:rPr lang="en-US" sz="2000" b="1" dirty="0">
                <a:solidFill>
                  <a:prstClr val="black"/>
                </a:solidFill>
                <a:latin typeface="Trebuchet MS"/>
              </a:rPr>
              <a:t>observer pattern</a:t>
            </a:r>
            <a:r>
              <a:rPr lang="he-IL" sz="2000" b="1" dirty="0">
                <a:solidFill>
                  <a:prstClr val="black"/>
                </a:solidFill>
                <a:latin typeface="Trebuchet MS"/>
                <a:cs typeface="Gisha" panose="020B0502040204020203" pitchFamily="34" charset="-79"/>
              </a:rPr>
              <a:t> באמצעות </a:t>
            </a:r>
            <a:r>
              <a:rPr lang="en-US" sz="2000" b="1" dirty="0">
                <a:solidFill>
                  <a:prstClr val="black"/>
                </a:solidFill>
                <a:latin typeface="Trebuchet MS"/>
              </a:rPr>
              <a:t>event handler</a:t>
            </a:r>
            <a:endParaRPr lang="he-IL" sz="2000" b="1" dirty="0">
              <a:solidFill>
                <a:prstClr val="black"/>
              </a:solidFill>
              <a:latin typeface="Trebuchet MS"/>
              <a:cs typeface="Gisha" panose="020B0502040204020203" pitchFamily="34" charset="-79"/>
            </a:endParaRPr>
          </a:p>
          <a:p>
            <a:pPr lvl="1">
              <a:buClr>
                <a:srgbClr val="F9B639"/>
              </a:buClr>
            </a:pPr>
            <a:r>
              <a:rPr lang="he-IL" sz="2000" dirty="0">
                <a:solidFill>
                  <a:prstClr val="black"/>
                </a:solidFill>
                <a:latin typeface="Trebuchet MS"/>
                <a:cs typeface="Gisha" panose="020B0502040204020203" pitchFamily="34" charset="-79"/>
              </a:rPr>
              <a:t>פשוט ונוח</a:t>
            </a:r>
          </a:p>
          <a:p>
            <a:pPr lvl="1">
              <a:buClr>
                <a:srgbClr val="F9B639"/>
              </a:buClr>
            </a:pPr>
            <a:r>
              <a:rPr lang="he-IL" sz="2000" dirty="0">
                <a:solidFill>
                  <a:prstClr val="black"/>
                </a:solidFill>
                <a:latin typeface="Trebuchet MS"/>
                <a:cs typeface="Gisha" panose="020B0502040204020203" pitchFamily="34" charset="-79"/>
              </a:rPr>
              <a:t>מובנה בשפת </a:t>
            </a:r>
            <a:r>
              <a:rPr lang="en-US" sz="2000" dirty="0">
                <a:solidFill>
                  <a:prstClr val="black"/>
                </a:solidFill>
                <a:latin typeface="Trebuchet MS"/>
              </a:rPr>
              <a:t>C</a:t>
            </a:r>
            <a:r>
              <a:rPr lang="he-IL" sz="2000" dirty="0">
                <a:solidFill>
                  <a:prstClr val="black"/>
                </a:solidFill>
                <a:latin typeface="Trebuchet MS"/>
                <a:cs typeface="Gisha" panose="020B0502040204020203" pitchFamily="34" charset="-79"/>
              </a:rPr>
              <a:t>#</a:t>
            </a:r>
          </a:p>
          <a:p>
            <a:pPr lvl="1">
              <a:buClr>
                <a:srgbClr val="F9B639"/>
              </a:buClr>
            </a:pPr>
            <a:r>
              <a:rPr lang="he-IL" sz="2000" dirty="0">
                <a:solidFill>
                  <a:prstClr val="black"/>
                </a:solidFill>
                <a:latin typeface="Trebuchet MS"/>
                <a:cs typeface="Gisha" panose="020B0502040204020203" pitchFamily="34" charset="-79"/>
              </a:rPr>
              <a:t>הממשק החלונאי ממומש כך</a:t>
            </a:r>
            <a:endParaRPr lang="en-US" sz="2000" dirty="0">
              <a:solidFill>
                <a:prstClr val="black"/>
              </a:solidFill>
              <a:latin typeface="Trebuchet MS"/>
            </a:endParaRPr>
          </a:p>
          <a:p>
            <a:pPr lvl="1">
              <a:buClr>
                <a:srgbClr val="F9B639"/>
              </a:buClr>
            </a:pPr>
            <a:r>
              <a:rPr lang="he-IL" sz="2000" b="1" dirty="0">
                <a:solidFill>
                  <a:prstClr val="black"/>
                </a:solidFill>
                <a:latin typeface="Trebuchet MS"/>
                <a:cs typeface="Gisha" panose="020B0502040204020203" pitchFamily="34" charset="-79"/>
              </a:rPr>
              <a:t>נראה את המימוש מיד, בקורס שלנו...</a:t>
            </a:r>
            <a:endParaRPr lang="en-US" sz="2000" b="1" dirty="0">
              <a:solidFill>
                <a:prstClr val="black"/>
              </a:solidFill>
              <a:latin typeface="Trebuchet MS"/>
            </a:endParaRPr>
          </a:p>
          <a:p>
            <a:pPr marL="0" indent="0">
              <a:buClr>
                <a:srgbClr val="B13F9A"/>
              </a:buClr>
              <a:buNone/>
            </a:pPr>
            <a:endParaRPr lang="he-IL" sz="2000" dirty="0">
              <a:solidFill>
                <a:prstClr val="black"/>
              </a:solidFill>
              <a:latin typeface="Trebuchet MS"/>
              <a:cs typeface="Gisha" panose="020B0502040204020203" pitchFamily="34" charset="-79"/>
            </a:endParaRPr>
          </a:p>
          <a:p>
            <a:pPr marL="0" indent="0">
              <a:buClr>
                <a:srgbClr val="B13F9A"/>
              </a:buClr>
              <a:buNone/>
            </a:pPr>
            <a:r>
              <a:rPr lang="he-IL" sz="2000" b="1" dirty="0">
                <a:solidFill>
                  <a:prstClr val="black"/>
                </a:solidFill>
                <a:latin typeface="Trebuchet MS"/>
                <a:cs typeface="Gisha" panose="020B0502040204020203" pitchFamily="34" charset="-79"/>
              </a:rPr>
              <a:t>2. מימוש </a:t>
            </a:r>
            <a:r>
              <a:rPr lang="en-US" sz="2000" b="1" dirty="0">
                <a:solidFill>
                  <a:prstClr val="black"/>
                </a:solidFill>
                <a:latin typeface="Trebuchet MS"/>
              </a:rPr>
              <a:t>observer pattern</a:t>
            </a:r>
            <a:r>
              <a:rPr lang="he-IL" sz="2000" b="1" dirty="0">
                <a:solidFill>
                  <a:prstClr val="black"/>
                </a:solidFill>
                <a:latin typeface="Trebuchet MS"/>
                <a:cs typeface="Gisha" panose="020B0502040204020203" pitchFamily="34" charset="-79"/>
              </a:rPr>
              <a:t> באמצעות</a:t>
            </a:r>
            <a:r>
              <a:rPr lang="en-US" sz="2000" b="1" dirty="0">
                <a:solidFill>
                  <a:prstClr val="black"/>
                </a:solidFill>
                <a:latin typeface="Trebuchet MS"/>
              </a:rPr>
              <a:t> </a:t>
            </a:r>
            <a:r>
              <a:rPr lang="he-IL" sz="2000" b="1" dirty="0">
                <a:solidFill>
                  <a:prstClr val="black"/>
                </a:solidFill>
                <a:latin typeface="Trebuchet MS"/>
                <a:cs typeface="Gisha" panose="020B0502040204020203" pitchFamily="34" charset="-79"/>
              </a:rPr>
              <a:t>ממשקים ופולימורפיזם </a:t>
            </a:r>
          </a:p>
          <a:p>
            <a:pPr lvl="1">
              <a:buClr>
                <a:srgbClr val="F9B639"/>
              </a:buClr>
            </a:pPr>
            <a:r>
              <a:rPr lang="he-IL" sz="2000" dirty="0">
                <a:solidFill>
                  <a:prstClr val="black"/>
                </a:solidFill>
                <a:latin typeface="Trebuchet MS"/>
                <a:cs typeface="Gisha" panose="020B0502040204020203" pitchFamily="34" charset="-79"/>
              </a:rPr>
              <a:t>מורכב</a:t>
            </a:r>
          </a:p>
          <a:p>
            <a:pPr lvl="1">
              <a:buClr>
                <a:srgbClr val="F9B639"/>
              </a:buClr>
            </a:pPr>
            <a:r>
              <a:rPr lang="he-IL" sz="2000" dirty="0">
                <a:solidFill>
                  <a:prstClr val="black"/>
                </a:solidFill>
                <a:latin typeface="Trebuchet MS"/>
                <a:cs typeface="Gisha" panose="020B0502040204020203" pitchFamily="34" charset="-79"/>
              </a:rPr>
              <a:t>מתאים לשפות שבהם אין</a:t>
            </a:r>
            <a:r>
              <a:rPr lang="en-US" sz="2000" dirty="0">
                <a:solidFill>
                  <a:prstClr val="black"/>
                </a:solidFill>
                <a:latin typeface="Trebuchet MS"/>
              </a:rPr>
              <a:t>delegate </a:t>
            </a:r>
            <a:r>
              <a:rPr lang="he-IL" sz="2000" dirty="0">
                <a:solidFill>
                  <a:prstClr val="black"/>
                </a:solidFill>
                <a:latin typeface="Trebuchet MS"/>
                <a:cs typeface="Gisha" panose="020B0502040204020203" pitchFamily="34" charset="-79"/>
              </a:rPr>
              <a:t> ואין </a:t>
            </a:r>
            <a:r>
              <a:rPr lang="en-US" sz="2000" dirty="0">
                <a:solidFill>
                  <a:prstClr val="black"/>
                </a:solidFill>
                <a:latin typeface="Trebuchet MS"/>
              </a:rPr>
              <a:t>event</a:t>
            </a:r>
            <a:r>
              <a:rPr lang="he-IL" sz="2000" dirty="0">
                <a:solidFill>
                  <a:prstClr val="black"/>
                </a:solidFill>
                <a:latin typeface="Trebuchet MS"/>
                <a:cs typeface="Gisha" panose="020B0502040204020203" pitchFamily="34" charset="-79"/>
              </a:rPr>
              <a:t>. כמו </a:t>
            </a:r>
            <a:r>
              <a:rPr lang="en-US" sz="2000" dirty="0">
                <a:solidFill>
                  <a:prstClr val="black"/>
                </a:solidFill>
                <a:latin typeface="Trebuchet MS"/>
              </a:rPr>
              <a:t>java</a:t>
            </a:r>
            <a:r>
              <a:rPr lang="he-IL" sz="2000" dirty="0">
                <a:solidFill>
                  <a:prstClr val="black"/>
                </a:solidFill>
                <a:latin typeface="Trebuchet MS"/>
                <a:cs typeface="Gisha" panose="020B0502040204020203" pitchFamily="34" charset="-79"/>
              </a:rPr>
              <a:t> או </a:t>
            </a:r>
            <a:r>
              <a:rPr lang="en-US" sz="2000" dirty="0" err="1">
                <a:solidFill>
                  <a:prstClr val="black"/>
                </a:solidFill>
                <a:latin typeface="Trebuchet MS"/>
              </a:rPr>
              <a:t>c++</a:t>
            </a:r>
            <a:endParaRPr lang="en-US" sz="2000" dirty="0">
              <a:solidFill>
                <a:prstClr val="black"/>
              </a:solidFill>
              <a:latin typeface="Trebuchet MS"/>
            </a:endParaRPr>
          </a:p>
          <a:p>
            <a:pPr lvl="1">
              <a:buClr>
                <a:srgbClr val="F9B639"/>
              </a:buClr>
            </a:pPr>
            <a:r>
              <a:rPr lang="he-IL" sz="2000" b="1" dirty="0">
                <a:solidFill>
                  <a:prstClr val="black"/>
                </a:solidFill>
                <a:latin typeface="Trebuchet MS"/>
                <a:cs typeface="Gisha" panose="020B0502040204020203" pitchFamily="34" charset="-79"/>
              </a:rPr>
              <a:t>נלמד במסגרת קורס אחר (בתכנות מונחה עצמים בשפת </a:t>
            </a:r>
            <a:r>
              <a:rPr lang="en-US" sz="2000" b="1" dirty="0" err="1">
                <a:solidFill>
                  <a:prstClr val="black"/>
                </a:solidFill>
                <a:latin typeface="Trebuchet MS"/>
              </a:rPr>
              <a:t>c++</a:t>
            </a:r>
            <a:r>
              <a:rPr lang="he-IL" sz="2000" b="1" dirty="0">
                <a:solidFill>
                  <a:prstClr val="black"/>
                </a:solidFill>
                <a:latin typeface="Trebuchet MS"/>
                <a:cs typeface="Gisha" panose="020B0502040204020203" pitchFamily="34" charset="-79"/>
              </a:rPr>
              <a:t>)... </a:t>
            </a:r>
          </a:p>
        </p:txBody>
      </p:sp>
      <p:sp>
        <p:nvSpPr>
          <p:cNvPr id="5" name="Rounded Rectangular Callout 4">
            <a:extLst>
              <a:ext uri="{FF2B5EF4-FFF2-40B4-BE49-F238E27FC236}">
                <a16:creationId xmlns:a16="http://schemas.microsoft.com/office/drawing/2014/main" id="{73566013-54B0-4313-84CA-9D62DDA534F2}"/>
              </a:ext>
            </a:extLst>
          </p:cNvPr>
          <p:cNvSpPr/>
          <p:nvPr/>
        </p:nvSpPr>
        <p:spPr>
          <a:xfrm>
            <a:off x="2960776" y="5432662"/>
            <a:ext cx="5279848" cy="920124"/>
          </a:xfrm>
          <a:prstGeom prst="wedgeRoundRectCallout">
            <a:avLst>
              <a:gd name="adj1" fmla="val 54826"/>
              <a:gd name="adj2" fmla="val -47709"/>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את האפשרות השניה ניתן לראות בלימוד עצמי להעשרה בדוגמא </a:t>
            </a:r>
            <a:r>
              <a:rPr lang="en-US" b="1" dirty="0">
                <a:solidFill>
                  <a:prstClr val="black"/>
                </a:solidFill>
                <a:latin typeface="Trebuchet MS"/>
              </a:rPr>
              <a:t>Ex5</a:t>
            </a:r>
            <a:r>
              <a:rPr lang="he-IL" b="1" dirty="0">
                <a:solidFill>
                  <a:prstClr val="black"/>
                </a:solidFill>
                <a:latin typeface="Trebuchet MS"/>
                <a:cs typeface="Gisha" panose="020B0502040204020203" pitchFamily="34" charset="-79"/>
              </a:rPr>
              <a:t> של </a:t>
            </a:r>
            <a:r>
              <a:rPr lang="en-US" b="1" dirty="0">
                <a:solidFill>
                  <a:prstClr val="black"/>
                </a:solidFill>
                <a:latin typeface="Trebuchet MS"/>
              </a:rPr>
              <a:t>Event Solution</a:t>
            </a:r>
            <a:r>
              <a:rPr lang="he-IL" b="1" dirty="0">
                <a:solidFill>
                  <a:prstClr val="black"/>
                </a:solidFill>
                <a:latin typeface="Trebuchet MS"/>
                <a:cs typeface="Gisha" panose="020B0502040204020203" pitchFamily="34" charset="-79"/>
              </a:rPr>
              <a:t> במודל</a:t>
            </a:r>
          </a:p>
        </p:txBody>
      </p:sp>
    </p:spTree>
    <p:extLst>
      <p:ext uri="{BB962C8B-B14F-4D97-AF65-F5344CB8AC3E}">
        <p14:creationId xmlns:p14="http://schemas.microsoft.com/office/powerpoint/2010/main" val="401057584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366</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631504" y="188641"/>
            <a:ext cx="8017110" cy="589443"/>
          </a:xfrm>
        </p:spPr>
        <p:txBody>
          <a:bodyPr>
            <a:normAutofit/>
          </a:bodyPr>
          <a:lstStyle/>
          <a:p>
            <a:pPr algn="ctr"/>
            <a:r>
              <a:rPr lang="he-IL" sz="2800" dirty="0"/>
              <a:t>מימוש </a:t>
            </a:r>
            <a:r>
              <a:rPr lang="en-US" sz="2800" dirty="0"/>
              <a:t>OBSERVER</a:t>
            </a:r>
            <a:r>
              <a:rPr lang="he-IL" sz="2800" dirty="0"/>
              <a:t> באמצעות </a:t>
            </a:r>
            <a:r>
              <a:rPr lang="en-US" sz="2800" dirty="0"/>
              <a:t>EVENTHANDLER</a:t>
            </a:r>
            <a:endParaRPr lang="he-IL" sz="2400" dirty="0"/>
          </a:p>
        </p:txBody>
      </p:sp>
      <p:sp>
        <p:nvSpPr>
          <p:cNvPr id="12" name="מציין מיקום תוכן 2"/>
          <p:cNvSpPr txBox="1">
            <a:spLocks/>
          </p:cNvSpPr>
          <p:nvPr/>
        </p:nvSpPr>
        <p:spPr>
          <a:xfrm>
            <a:off x="1775520" y="1052736"/>
            <a:ext cx="7785620" cy="5400600"/>
          </a:xfrm>
          <a:prstGeom prst="rect">
            <a:avLst/>
          </a:prstGeom>
        </p:spPr>
        <p:txBody>
          <a:bodyPr vert="horz">
            <a:norm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buClr>
                <a:srgbClr val="B13F9A"/>
              </a:buClr>
            </a:pPr>
            <a:r>
              <a:rPr lang="he-IL" sz="2000" dirty="0">
                <a:solidFill>
                  <a:prstClr val="black"/>
                </a:solidFill>
                <a:latin typeface="Trebuchet MS"/>
                <a:cs typeface="Gisha" panose="020B0502040204020203" pitchFamily="34" charset="-79"/>
              </a:rPr>
              <a:t>המחלקות המשקיפות:</a:t>
            </a:r>
          </a:p>
          <a:p>
            <a:pPr lvl="1">
              <a:buClr>
                <a:srgbClr val="F9B639"/>
              </a:buClr>
            </a:pPr>
            <a:r>
              <a:rPr lang="he-IL" sz="2000" dirty="0">
                <a:solidFill>
                  <a:prstClr val="black">
                    <a:tint val="85000"/>
                  </a:prstClr>
                </a:solidFill>
                <a:latin typeface="Trebuchet MS"/>
                <a:cs typeface="Gisha" panose="020B0502040204020203" pitchFamily="34" charset="-79"/>
              </a:rPr>
              <a:t>הבנאי של כל מחלקה משקיפה מקבל הפניה (מצביע) לאובייקט המרכזי ודרכו נרשמת לאירוע מסוג </a:t>
            </a:r>
            <a:r>
              <a:rPr lang="en-US" sz="2000" dirty="0" err="1">
                <a:solidFill>
                  <a:prstClr val="black">
                    <a:tint val="85000"/>
                  </a:prstClr>
                </a:solidFill>
                <a:latin typeface="Trebuchet MS"/>
              </a:rPr>
              <a:t>EventHandler</a:t>
            </a:r>
            <a:r>
              <a:rPr lang="he-IL" sz="2000" dirty="0">
                <a:solidFill>
                  <a:prstClr val="black">
                    <a:tint val="85000"/>
                  </a:prstClr>
                </a:solidFill>
                <a:latin typeface="Trebuchet MS"/>
                <a:cs typeface="Gisha" panose="020B0502040204020203" pitchFamily="34" charset="-79"/>
              </a:rPr>
              <a:t> </a:t>
            </a:r>
          </a:p>
          <a:p>
            <a:pPr lvl="1">
              <a:buClr>
                <a:srgbClr val="F9B639"/>
              </a:buClr>
            </a:pPr>
            <a:r>
              <a:rPr lang="he-IL" sz="2000" dirty="0">
                <a:solidFill>
                  <a:prstClr val="black">
                    <a:tint val="85000"/>
                  </a:prstClr>
                </a:solidFill>
                <a:latin typeface="Trebuchet MS"/>
                <a:cs typeface="Gisha" panose="020B0502040204020203" pitchFamily="34" charset="-79"/>
              </a:rPr>
              <a:t>כמו כן תהיה במחלקה מתודה מתאימה אשר תופעל על ידי האובייקט המרכזי כשהאירוע שהתרחש. </a:t>
            </a:r>
          </a:p>
          <a:p>
            <a:pPr lvl="1">
              <a:buClr>
                <a:srgbClr val="F9B639"/>
              </a:buClr>
            </a:pPr>
            <a:r>
              <a:rPr lang="he-IL" sz="2000" dirty="0">
                <a:solidFill>
                  <a:prstClr val="black">
                    <a:tint val="85000"/>
                  </a:prstClr>
                </a:solidFill>
                <a:latin typeface="Trebuchet MS"/>
                <a:cs typeface="Gisha" panose="020B0502040204020203" pitchFamily="34" charset="-79"/>
              </a:rPr>
              <a:t>מתודה זו תקבל אובייקט מטיפוס </a:t>
            </a:r>
            <a:r>
              <a:rPr lang="en-US" sz="2000" dirty="0">
                <a:solidFill>
                  <a:prstClr val="black">
                    <a:tint val="85000"/>
                  </a:prstClr>
                </a:solidFill>
                <a:latin typeface="Trebuchet MS"/>
              </a:rPr>
              <a:t> </a:t>
            </a:r>
            <a:r>
              <a:rPr lang="en-US" sz="2000" dirty="0" err="1">
                <a:solidFill>
                  <a:prstClr val="black">
                    <a:tint val="85000"/>
                  </a:prstClr>
                </a:solidFill>
                <a:latin typeface="Trebuchet MS"/>
              </a:rPr>
              <a:t>EventArgs</a:t>
            </a:r>
            <a:r>
              <a:rPr lang="he-IL" sz="2000" dirty="0">
                <a:solidFill>
                  <a:prstClr val="black">
                    <a:tint val="85000"/>
                  </a:prstClr>
                </a:solidFill>
                <a:latin typeface="Trebuchet MS"/>
                <a:cs typeface="Gisha" panose="020B0502040204020203" pitchFamily="34" charset="-79"/>
              </a:rPr>
              <a:t> (או יורשיו) וכך תוכל לטפל באירוע בעזרת המידע שקיבלה.</a:t>
            </a:r>
            <a:endParaRPr lang="en-US" sz="2000" dirty="0">
              <a:solidFill>
                <a:prstClr val="black">
                  <a:tint val="85000"/>
                </a:prstClr>
              </a:solidFill>
              <a:latin typeface="Trebuchet MS"/>
            </a:endParaRPr>
          </a:p>
          <a:p>
            <a:pPr>
              <a:buClr>
                <a:srgbClr val="B13F9A"/>
              </a:buClr>
            </a:pPr>
            <a:endParaRPr lang="he-IL" sz="2000" dirty="0">
              <a:solidFill>
                <a:prstClr val="black"/>
              </a:solidFill>
              <a:latin typeface="Trebuchet MS"/>
              <a:cs typeface="Gisha" panose="020B0502040204020203" pitchFamily="34" charset="-79"/>
            </a:endParaRPr>
          </a:p>
          <a:p>
            <a:pPr>
              <a:buClr>
                <a:srgbClr val="B13F9A"/>
              </a:buClr>
            </a:pPr>
            <a:r>
              <a:rPr lang="he-IL" sz="2000" dirty="0">
                <a:solidFill>
                  <a:prstClr val="black"/>
                </a:solidFill>
                <a:latin typeface="Trebuchet MS"/>
                <a:cs typeface="Gisha" panose="020B0502040204020203" pitchFamily="34" charset="-79"/>
              </a:rPr>
              <a:t>האובייקט המרכזי:</a:t>
            </a:r>
          </a:p>
          <a:p>
            <a:pPr lvl="1">
              <a:buClr>
                <a:srgbClr val="F9B639"/>
              </a:buClr>
            </a:pPr>
            <a:r>
              <a:rPr lang="he-IL" sz="2000" dirty="0">
                <a:solidFill>
                  <a:prstClr val="black">
                    <a:tint val="85000"/>
                  </a:prstClr>
                </a:solidFill>
                <a:latin typeface="Trebuchet MS"/>
                <a:cs typeface="Gisha" panose="020B0502040204020203" pitchFamily="34" charset="-79"/>
              </a:rPr>
              <a:t>במחלקה זו יוגדר אירוע מסוג </a:t>
            </a:r>
            <a:r>
              <a:rPr lang="en-US" sz="2000" dirty="0" err="1">
                <a:solidFill>
                  <a:prstClr val="black">
                    <a:tint val="85000"/>
                  </a:prstClr>
                </a:solidFill>
                <a:latin typeface="Trebuchet MS"/>
              </a:rPr>
              <a:t>EventHandler</a:t>
            </a:r>
            <a:r>
              <a:rPr lang="he-IL" sz="2000" dirty="0">
                <a:solidFill>
                  <a:prstClr val="black">
                    <a:tint val="85000"/>
                  </a:prstClr>
                </a:solidFill>
                <a:latin typeface="Trebuchet MS"/>
                <a:cs typeface="Gisha" panose="020B0502040204020203" pitchFamily="34" charset="-79"/>
              </a:rPr>
              <a:t> אשר ניתן להירשם אליו. </a:t>
            </a:r>
          </a:p>
          <a:p>
            <a:pPr lvl="1">
              <a:buClr>
                <a:srgbClr val="F9B639"/>
              </a:buClr>
            </a:pPr>
            <a:r>
              <a:rPr lang="he-IL" sz="2000" dirty="0">
                <a:solidFill>
                  <a:prstClr val="black">
                    <a:tint val="85000"/>
                  </a:prstClr>
                </a:solidFill>
                <a:latin typeface="Trebuchet MS"/>
                <a:cs typeface="Gisha" panose="020B0502040204020203" pitchFamily="34" charset="-79"/>
              </a:rPr>
              <a:t>במחלקה זו תוגדר מתודה אשר בהתרחש אירוע מפעילה את כל המתודות הרשומות אליו ושולחת דרכן גם אובייקט מטיפוס </a:t>
            </a:r>
            <a:r>
              <a:rPr lang="en-US" sz="2000" dirty="0" err="1">
                <a:solidFill>
                  <a:prstClr val="black">
                    <a:tint val="85000"/>
                  </a:prstClr>
                </a:solidFill>
                <a:latin typeface="Trebuchet MS"/>
              </a:rPr>
              <a:t>EventArgs</a:t>
            </a:r>
            <a:r>
              <a:rPr lang="he-IL" sz="2000" dirty="0">
                <a:solidFill>
                  <a:prstClr val="black">
                    <a:tint val="85000"/>
                  </a:prstClr>
                </a:solidFill>
                <a:latin typeface="Trebuchet MS"/>
                <a:cs typeface="Gisha" panose="020B0502040204020203" pitchFamily="34" charset="-79"/>
              </a:rPr>
              <a:t> המכיל פרטים נוספים על האירוע.</a:t>
            </a:r>
            <a:endParaRPr lang="en-US" sz="2000" dirty="0">
              <a:solidFill>
                <a:prstClr val="black">
                  <a:tint val="85000"/>
                </a:prstClr>
              </a:solidFill>
              <a:latin typeface="Trebuchet MS"/>
            </a:endParaRPr>
          </a:p>
          <a:p>
            <a:pPr lvl="1">
              <a:buClr>
                <a:srgbClr val="F9B639"/>
              </a:buClr>
            </a:pPr>
            <a:r>
              <a:rPr lang="he-IL" sz="2000" dirty="0">
                <a:solidFill>
                  <a:prstClr val="black">
                    <a:tint val="85000"/>
                  </a:prstClr>
                </a:solidFill>
                <a:latin typeface="Trebuchet MS"/>
                <a:cs typeface="Gisha" panose="020B0502040204020203" pitchFamily="34" charset="-79"/>
              </a:rPr>
              <a:t>עבור כל האובייקטים שנרשמו.</a:t>
            </a:r>
          </a:p>
        </p:txBody>
      </p:sp>
    </p:spTree>
    <p:extLst>
      <p:ext uri="{BB962C8B-B14F-4D97-AF65-F5344CB8AC3E}">
        <p14:creationId xmlns:p14="http://schemas.microsoft.com/office/powerpoint/2010/main" val="346491233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367</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631504" y="188641"/>
            <a:ext cx="8017110" cy="589443"/>
          </a:xfrm>
        </p:spPr>
        <p:txBody>
          <a:bodyPr>
            <a:normAutofit fontScale="90000"/>
          </a:bodyPr>
          <a:lstStyle/>
          <a:p>
            <a:pPr algn="ctr"/>
            <a:r>
              <a:rPr lang="he-IL" sz="2800" dirty="0"/>
              <a:t>דוגמא - מימוש </a:t>
            </a:r>
            <a:r>
              <a:rPr lang="en-US" sz="2800" dirty="0"/>
              <a:t>OBSERVER</a:t>
            </a:r>
            <a:r>
              <a:rPr lang="he-IL" sz="2800" dirty="0"/>
              <a:t> באמצעות </a:t>
            </a:r>
            <a:r>
              <a:rPr lang="en-US" sz="2800" dirty="0"/>
              <a:t>EVENTHANDLER</a:t>
            </a:r>
            <a:endParaRPr lang="he-IL" sz="2400" dirty="0"/>
          </a:p>
        </p:txBody>
      </p:sp>
      <p:sp>
        <p:nvSpPr>
          <p:cNvPr id="3" name="Rectangle 2"/>
          <p:cNvSpPr/>
          <p:nvPr/>
        </p:nvSpPr>
        <p:spPr>
          <a:xfrm>
            <a:off x="1775520" y="980728"/>
            <a:ext cx="6606480" cy="470000"/>
          </a:xfrm>
          <a:prstGeom prst="rect">
            <a:avLst/>
          </a:prstGeom>
        </p:spPr>
        <p:txBody>
          <a:bodyPr wrap="square">
            <a:spAutoFit/>
          </a:bodyPr>
          <a:lstStyle/>
          <a:p>
            <a:pPr algn="l" rtl="0">
              <a:lnSpc>
                <a:spcPct val="107000"/>
              </a:lnSpc>
            </a:pP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6422305" y="5407272"/>
            <a:ext cx="1584176" cy="303812"/>
          </a:xfrm>
          <a:ln w="63500">
            <a:solidFill>
              <a:schemeClr val="accent1"/>
            </a:solidFill>
          </a:ln>
        </p:spPr>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9" name="Rounded Rectangular Callout 8"/>
          <p:cNvSpPr/>
          <p:nvPr/>
        </p:nvSpPr>
        <p:spPr>
          <a:xfrm>
            <a:off x="2495600" y="5085184"/>
            <a:ext cx="2664296" cy="1027704"/>
          </a:xfrm>
          <a:prstGeom prst="wedgeRoundRectCallout">
            <a:avLst>
              <a:gd name="adj1" fmla="val 89603"/>
              <a:gd name="adj2" fmla="val -8850"/>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דוגמא חשובה!</a:t>
            </a:r>
          </a:p>
          <a:p>
            <a:pPr algn="ctr"/>
            <a:r>
              <a:rPr lang="he-IL" b="1" dirty="0">
                <a:solidFill>
                  <a:prstClr val="black"/>
                </a:solidFill>
                <a:latin typeface="Trebuchet MS"/>
                <a:cs typeface="Gisha" panose="020B0502040204020203" pitchFamily="34" charset="-79"/>
              </a:rPr>
              <a:t>נראה מיד.</a:t>
            </a:r>
          </a:p>
        </p:txBody>
      </p:sp>
      <p:sp>
        <p:nvSpPr>
          <p:cNvPr id="11" name="מציין מיקום תוכן 2"/>
          <p:cNvSpPr txBox="1">
            <a:spLocks/>
          </p:cNvSpPr>
          <p:nvPr/>
        </p:nvSpPr>
        <p:spPr>
          <a:xfrm>
            <a:off x="1991544" y="1450728"/>
            <a:ext cx="7374950" cy="2679750"/>
          </a:xfrm>
          <a:prstGeom prst="rect">
            <a:avLst/>
          </a:prstGeom>
        </p:spPr>
        <p:txBody>
          <a:bodyPr vert="horz">
            <a:norm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buClr>
                <a:srgbClr val="B13F9A"/>
              </a:buClr>
            </a:pPr>
            <a:r>
              <a:rPr lang="he-IL" sz="2400" dirty="0">
                <a:solidFill>
                  <a:prstClr val="black"/>
                </a:solidFill>
                <a:latin typeface="Trebuchet MS"/>
                <a:cs typeface="Gisha" panose="020B0502040204020203" pitchFamily="34" charset="-79"/>
              </a:rPr>
              <a:t>נניח שברצוננו לבנות מחלקה שאחראית על "ערך" שהוא בר שינוי</a:t>
            </a:r>
          </a:p>
          <a:p>
            <a:pPr>
              <a:buClr>
                <a:srgbClr val="B13F9A"/>
              </a:buClr>
            </a:pPr>
            <a:r>
              <a:rPr lang="he-IL" sz="2400" dirty="0">
                <a:solidFill>
                  <a:prstClr val="black"/>
                </a:solidFill>
                <a:latin typeface="Trebuchet MS"/>
                <a:cs typeface="Gisha" panose="020B0502040204020203" pitchFamily="34" charset="-79"/>
              </a:rPr>
              <a:t>ונניח שיש מחלקות אחרות (קיימות ושלא קיימות עדיין), שירצו לקבל התראה כאשר אותו "ערך" משתנה.</a:t>
            </a:r>
          </a:p>
          <a:p>
            <a:pPr>
              <a:buClr>
                <a:srgbClr val="B13F9A"/>
              </a:buClr>
            </a:pPr>
            <a:r>
              <a:rPr lang="he-IL" sz="2400" dirty="0">
                <a:solidFill>
                  <a:prstClr val="black"/>
                </a:solidFill>
                <a:latin typeface="Trebuchet MS"/>
                <a:cs typeface="Gisha" panose="020B0502040204020203" pitchFamily="34" charset="-79"/>
              </a:rPr>
              <a:t>בנוסף, המחלקות ירצו לדעת מהו הערך לפני השינוי ומה הערך לאחר השינוי.</a:t>
            </a:r>
          </a:p>
        </p:txBody>
      </p:sp>
    </p:spTree>
    <p:extLst>
      <p:ext uri="{BB962C8B-B14F-4D97-AF65-F5344CB8AC3E}">
        <p14:creationId xmlns:p14="http://schemas.microsoft.com/office/powerpoint/2010/main" val="217536363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1"/>
          <p:cNvSpPr>
            <a:spLocks noGrp="1"/>
          </p:cNvSpPr>
          <p:nvPr>
            <p:ph type="title"/>
          </p:nvPr>
        </p:nvSpPr>
        <p:spPr>
          <a:xfrm>
            <a:off x="1631504" y="56534"/>
            <a:ext cx="8017110" cy="589443"/>
          </a:xfrm>
        </p:spPr>
        <p:txBody>
          <a:bodyPr>
            <a:normAutofit fontScale="90000"/>
          </a:bodyPr>
          <a:lstStyle/>
          <a:p>
            <a:pPr algn="ctr"/>
            <a:r>
              <a:rPr lang="he-IL" sz="2800" dirty="0"/>
              <a:t>דוגמא - מימוש </a:t>
            </a:r>
            <a:r>
              <a:rPr lang="en-US" sz="2800" dirty="0"/>
              <a:t>OBSERVER</a:t>
            </a:r>
            <a:r>
              <a:rPr lang="he-IL" sz="2800" dirty="0"/>
              <a:t> באמצעות </a:t>
            </a:r>
            <a:r>
              <a:rPr lang="en-US" sz="2800" dirty="0"/>
              <a:t>EVENTHANDLER</a:t>
            </a:r>
            <a:endParaRPr lang="he-IL" sz="2400" dirty="0"/>
          </a:p>
        </p:txBody>
      </p:sp>
      <p:sp>
        <p:nvSpPr>
          <p:cNvPr id="11" name="מציין מיקום תוכן 2"/>
          <p:cNvSpPr txBox="1">
            <a:spLocks/>
          </p:cNvSpPr>
          <p:nvPr/>
        </p:nvSpPr>
        <p:spPr>
          <a:xfrm>
            <a:off x="1651707" y="836713"/>
            <a:ext cx="8509037" cy="5858519"/>
          </a:xfrm>
          <a:prstGeom prst="rect">
            <a:avLst/>
          </a:prstGeom>
        </p:spPr>
        <p:style>
          <a:lnRef idx="2">
            <a:schemeClr val="accent1"/>
          </a:lnRef>
          <a:fillRef idx="1">
            <a:schemeClr val="lt1"/>
          </a:fillRef>
          <a:effectRef idx="0">
            <a:schemeClr val="accent1"/>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MyValue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event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EventHandler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Value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rPr>
              <a: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400" dirty="0">
              <a:solidFill>
                <a:prstClr val="black"/>
              </a:solidFill>
              <a:latin typeface="Trebuchet MS"/>
              <a:cs typeface="Gisha" panose="020B0502040204020203" pitchFamily="34" charset="-79"/>
            </a:endParaRPr>
          </a:p>
        </p:txBody>
      </p:sp>
      <p:sp>
        <p:nvSpPr>
          <p:cNvPr id="2" name="Rectangle 1">
            <a:extLst>
              <a:ext uri="{FF2B5EF4-FFF2-40B4-BE49-F238E27FC236}">
                <a16:creationId xmlns:a16="http://schemas.microsoft.com/office/drawing/2014/main" id="{B4F7F7A6-B7D7-4693-807F-B814CED6E5FC}"/>
              </a:ext>
            </a:extLst>
          </p:cNvPr>
          <p:cNvSpPr/>
          <p:nvPr/>
        </p:nvSpPr>
        <p:spPr>
          <a:xfrm>
            <a:off x="6023992" y="2924112"/>
            <a:ext cx="5128146" cy="205953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ValueChangedEventArgs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2B91AF"/>
                </a:solidFill>
                <a:latin typeface="Consolas" panose="020B0609020204030204" pitchFamily="49" charset="0"/>
              </a:rPr>
              <a:t>EventArgs</a:t>
            </a:r>
            <a:endParaRPr lang="en-US" sz="1200" b="1" dirty="0">
              <a:solidFill>
                <a:srgbClr val="2B91AF"/>
              </a:solidFill>
              <a:latin typeface="Consolas" panose="020B0609020204030204" pitchFamily="49"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OldValue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NewValue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oldTemp</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newTemp</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OldValue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oldTemp</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NewValue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newTemp</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8976320" y="908720"/>
            <a:ext cx="1584176" cy="303812"/>
          </a:xfrm>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sz="quarter" idx="12"/>
          </p:nvPr>
        </p:nvSpPr>
        <p:spPr>
          <a:xfrm>
            <a:off x="9354446" y="6238334"/>
            <a:ext cx="588336" cy="228600"/>
          </a:xfrm>
        </p:spPr>
        <p:txBody>
          <a:bodyPr/>
          <a:lstStyle/>
          <a:p>
            <a:fld id="{04F09086-7655-46EE-82F4-512E3C932A8D}" type="slidenum">
              <a:rPr lang="he-IL">
                <a:solidFill>
                  <a:srgbClr val="B13F9A"/>
                </a:solidFill>
                <a:latin typeface="Trebuchet MS"/>
                <a:cs typeface="Gisha" panose="020B0502040204020203" pitchFamily="34" charset="-79"/>
              </a:rPr>
              <a:pPr/>
              <a:t>368</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79542978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369</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631504" y="56534"/>
            <a:ext cx="8017110" cy="589443"/>
          </a:xfrm>
        </p:spPr>
        <p:txBody>
          <a:bodyPr>
            <a:normAutofit fontScale="90000"/>
          </a:bodyPr>
          <a:lstStyle/>
          <a:p>
            <a:pPr algn="ctr"/>
            <a:r>
              <a:rPr lang="he-IL" sz="2800" dirty="0"/>
              <a:t>דוגמא - מימוש </a:t>
            </a:r>
            <a:r>
              <a:rPr lang="en-US" sz="2800" dirty="0"/>
              <a:t>OBSERVER</a:t>
            </a:r>
            <a:r>
              <a:rPr lang="he-IL" sz="2800" dirty="0"/>
              <a:t> באמצעות </a:t>
            </a:r>
            <a:r>
              <a:rPr lang="en-US" sz="2800" dirty="0"/>
              <a:t>EVENTHANDLER</a:t>
            </a:r>
            <a:endParaRPr lang="he-IL" sz="2400" dirty="0"/>
          </a:p>
        </p:txBody>
      </p:sp>
      <p:sp>
        <p:nvSpPr>
          <p:cNvPr id="11" name="מציין מיקום תוכן 2"/>
          <p:cNvSpPr txBox="1">
            <a:spLocks/>
          </p:cNvSpPr>
          <p:nvPr/>
        </p:nvSpPr>
        <p:spPr>
          <a:xfrm>
            <a:off x="1728915" y="1270064"/>
            <a:ext cx="7848872" cy="4535200"/>
          </a:xfrm>
          <a:prstGeom prst="rect">
            <a:avLst/>
          </a:prstGeom>
        </p:spPr>
        <p:style>
          <a:lnRef idx="2">
            <a:schemeClr val="accent1"/>
          </a:lnRef>
          <a:fillRef idx="1">
            <a:schemeClr val="lt1"/>
          </a:fillRef>
          <a:effectRef idx="0">
            <a:schemeClr val="accent1"/>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ValueChangeObserver</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ValueChangeObserver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2B91AF"/>
                </a:solidFill>
                <a:latin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(Object sender,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)e;</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"ChangeObserver: Old={0}, New={1}, Change={2}"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temp.OldValue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temp.NewValue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temp.NewValue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temp.OldValue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7980319" y="806356"/>
            <a:ext cx="1584176" cy="303812"/>
          </a:xfrm>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92182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תשע"ו, 6 נק'</a:t>
            </a:r>
          </a:p>
        </p:txBody>
      </p:sp>
      <p:sp>
        <p:nvSpPr>
          <p:cNvPr id="3" name="מציין מיקום תוכן 2"/>
          <p:cNvSpPr>
            <a:spLocks noGrp="1"/>
          </p:cNvSpPr>
          <p:nvPr>
            <p:ph idx="1"/>
          </p:nvPr>
        </p:nvSpPr>
        <p:spPr/>
        <p:txBody>
          <a:bodyPr/>
          <a:lstStyle/>
          <a:p>
            <a:r>
              <a:rPr lang="he-IL" dirty="0"/>
              <a:t>למה משמש </a:t>
            </a:r>
            <a:r>
              <a:rPr lang="en-US" dirty="0"/>
              <a:t>FCL</a:t>
            </a:r>
            <a:r>
              <a:rPr lang="he-IL" dirty="0"/>
              <a:t> בפלטפורמת דוט-נט (</a:t>
            </a:r>
            <a:r>
              <a:rPr lang="en-US" dirty="0"/>
              <a:t>.NET</a:t>
            </a:r>
            <a:r>
              <a:rPr lang="he-IL" dirty="0"/>
              <a:t>)</a:t>
            </a:r>
            <a:endParaRPr lang="en-US" dirty="0"/>
          </a:p>
          <a:p>
            <a:pPr marL="749808" lvl="1" indent="-457200">
              <a:buFont typeface="+mj-cs"/>
              <a:buAutoNum type="hebrew2Minus"/>
            </a:pPr>
            <a:r>
              <a:rPr lang="he-IL" dirty="0"/>
              <a:t>דואג להרצת הקוד. </a:t>
            </a:r>
            <a:endParaRPr lang="en-US" dirty="0"/>
          </a:p>
          <a:p>
            <a:pPr marL="749808" lvl="1" indent="-457200">
              <a:buFont typeface="+mj-cs"/>
              <a:buAutoNum type="hebrew2Minus"/>
            </a:pPr>
            <a:r>
              <a:rPr lang="he-IL" dirty="0"/>
              <a:t>דואג לניהול הזיכרון והפעלת מנגנון ה </a:t>
            </a:r>
            <a:r>
              <a:rPr lang="en-US" dirty="0"/>
              <a:t>Garbage Collection</a:t>
            </a:r>
            <a:r>
              <a:rPr lang="he-IL" dirty="0"/>
              <a:t> (אספן זבל).</a:t>
            </a:r>
            <a:endParaRPr lang="en-US" dirty="0"/>
          </a:p>
          <a:p>
            <a:pPr marL="749808" lvl="1" indent="-457200">
              <a:buFont typeface="+mj-cs"/>
              <a:buAutoNum type="hebrew2Minus"/>
            </a:pPr>
            <a:r>
              <a:rPr lang="he-IL" dirty="0"/>
              <a:t>מכיל את כל הספריות שקיימות בפלטפורמה.</a:t>
            </a:r>
            <a:endParaRPr lang="en-US" dirty="0"/>
          </a:p>
          <a:p>
            <a:pPr marL="749808" lvl="1" indent="-457200">
              <a:buFont typeface="+mj-cs"/>
              <a:buAutoNum type="hebrew2Minus"/>
            </a:pPr>
            <a:r>
              <a:rPr lang="he-IL" dirty="0"/>
              <a:t>תשובות א' ו ב' נכונות.</a:t>
            </a:r>
            <a:endParaRPr lang="en-US" dirty="0"/>
          </a:p>
          <a:p>
            <a:pPr marL="749808" lvl="1" indent="-457200">
              <a:buFont typeface="+mj-cs"/>
              <a:buAutoNum type="hebrew2Minus"/>
            </a:pPr>
            <a:r>
              <a:rPr lang="he-IL" dirty="0"/>
              <a:t>כל התשובות (פרט ל ד') נכונות. </a:t>
            </a:r>
            <a:br>
              <a:rPr lang="he-IL" dirty="0"/>
            </a:br>
            <a:endParaRPr lang="en-US" dirty="0"/>
          </a:p>
          <a:p>
            <a:endParaRPr lang="he-IL" dirty="0"/>
          </a:p>
        </p:txBody>
      </p:sp>
    </p:spTree>
    <p:extLst>
      <p:ext uri="{BB962C8B-B14F-4D97-AF65-F5344CB8AC3E}">
        <p14:creationId xmlns:p14="http://schemas.microsoft.com/office/powerpoint/2010/main" val="18820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chemeClr val="accent2"/>
                                      </p:to>
                                    </p:animClr>
                                    <p:animClr clrSpc="rgb" dir="cw">
                                      <p:cBhvr>
                                        <p:cTn id="7" dur="500" fill="hold"/>
                                        <p:tgtEl>
                                          <p:spTgt spid="3">
                                            <p:txEl>
                                              <p:pRg st="3" end="3"/>
                                            </p:txEl>
                                          </p:spTgt>
                                        </p:tgtEl>
                                        <p:attrNameLst>
                                          <p:attrName>fillcolor</p:attrName>
                                        </p:attrNameLst>
                                      </p:cBhvr>
                                      <p:to>
                                        <a:schemeClr val="accent2"/>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370</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631504" y="56534"/>
            <a:ext cx="8017110" cy="589443"/>
          </a:xfrm>
        </p:spPr>
        <p:txBody>
          <a:bodyPr>
            <a:normAutofit fontScale="90000"/>
          </a:bodyPr>
          <a:lstStyle/>
          <a:p>
            <a:pPr algn="ctr"/>
            <a:r>
              <a:rPr lang="he-IL" sz="2800" dirty="0"/>
              <a:t>דוגמא - מימוש </a:t>
            </a:r>
            <a:r>
              <a:rPr lang="en-US" sz="2800" dirty="0"/>
              <a:t>OBSERVER</a:t>
            </a:r>
            <a:r>
              <a:rPr lang="he-IL" sz="2800" dirty="0"/>
              <a:t> באמצעות </a:t>
            </a:r>
            <a:r>
              <a:rPr lang="en-US" sz="2800" dirty="0"/>
              <a:t>EVENTHANDLER</a:t>
            </a:r>
            <a:endParaRPr lang="he-IL" sz="2400" dirty="0"/>
          </a:p>
        </p:txBody>
      </p:sp>
      <p:sp>
        <p:nvSpPr>
          <p:cNvPr id="11" name="מציין מיקום תוכן 2"/>
          <p:cNvSpPr txBox="1">
            <a:spLocks/>
          </p:cNvSpPr>
          <p:nvPr/>
        </p:nvSpPr>
        <p:spPr>
          <a:xfrm>
            <a:off x="1679619" y="1276650"/>
            <a:ext cx="7920880" cy="5392710"/>
          </a:xfrm>
          <a:prstGeom prst="rect">
            <a:avLst/>
          </a:prstGeom>
        </p:spPr>
        <p:style>
          <a:lnRef idx="2">
            <a:schemeClr val="accent2"/>
          </a:lnRef>
          <a:fillRef idx="1">
            <a:schemeClr val="lt1"/>
          </a:fillRef>
          <a:effectRef idx="0">
            <a:schemeClr val="accent2"/>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ValueAverageObserver</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0, count = 0;</a:t>
            </a:r>
          </a:p>
          <a:p>
            <a:pPr marL="0" indent="0" algn="l" rtl="0">
              <a:lnSpc>
                <a:spcPct val="107000"/>
              </a:lnSpc>
              <a:spcBef>
                <a:spcPts val="0"/>
              </a:spcBef>
              <a:buClr>
                <a:srgbClr val="B13F9A"/>
              </a:buClr>
              <a:buNone/>
            </a:pP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ValueAverageObserver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Clr>
                <a:srgbClr val="B13F9A"/>
              </a:buClr>
              <a:buNone/>
            </a:pP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(Object sender,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dirty="0" err="1">
                <a:solidFill>
                  <a:srgbClr val="2B91AF"/>
                </a:solidFill>
                <a:latin typeface="Consolas" panose="020B0609020204030204" pitchFamily="49" charset="0"/>
              </a:rPr>
              <a:t>ValueChangedEventArgs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)e;</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count++;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temp.NewValue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CW(</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"AverageObserver: Average={0:F}"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)sum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)count);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8616280" y="1556792"/>
            <a:ext cx="1584176" cy="303812"/>
          </a:xfrm>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957173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371</a:t>
            </a:fld>
            <a:endParaRPr lang="he-IL">
              <a:solidFill>
                <a:srgbClr val="B13F9A"/>
              </a:solidFill>
              <a:latin typeface="Trebuchet MS"/>
              <a:cs typeface="Gisha" panose="020B0502040204020203" pitchFamily="34" charset="-79"/>
            </a:endParaRPr>
          </a:p>
        </p:txBody>
      </p:sp>
      <p:sp>
        <p:nvSpPr>
          <p:cNvPr id="8" name="כותרת 1"/>
          <p:cNvSpPr>
            <a:spLocks noGrp="1"/>
          </p:cNvSpPr>
          <p:nvPr>
            <p:ph type="title"/>
          </p:nvPr>
        </p:nvSpPr>
        <p:spPr>
          <a:xfrm>
            <a:off x="1631504" y="56534"/>
            <a:ext cx="8017110" cy="589443"/>
          </a:xfrm>
        </p:spPr>
        <p:txBody>
          <a:bodyPr>
            <a:normAutofit fontScale="90000"/>
          </a:bodyPr>
          <a:lstStyle/>
          <a:p>
            <a:pPr algn="ctr"/>
            <a:r>
              <a:rPr lang="he-IL" sz="2800" dirty="0"/>
              <a:t>דוגמא - מימוש </a:t>
            </a:r>
            <a:r>
              <a:rPr lang="en-US" sz="2800" dirty="0"/>
              <a:t>OBSERVER</a:t>
            </a:r>
            <a:r>
              <a:rPr lang="he-IL" sz="2800" dirty="0"/>
              <a:t> באמצעות </a:t>
            </a:r>
            <a:r>
              <a:rPr lang="en-US" sz="2800" dirty="0"/>
              <a:t>EVENTHANDLER</a:t>
            </a:r>
            <a:endParaRPr lang="he-IL" sz="2400" dirty="0"/>
          </a:p>
        </p:txBody>
      </p:sp>
      <p:sp>
        <p:nvSpPr>
          <p:cNvPr id="11" name="מציין מיקום תוכן 2"/>
          <p:cNvSpPr txBox="1">
            <a:spLocks/>
          </p:cNvSpPr>
          <p:nvPr/>
        </p:nvSpPr>
        <p:spPr>
          <a:xfrm>
            <a:off x="2031292" y="855986"/>
            <a:ext cx="7153014" cy="3597879"/>
          </a:xfrm>
          <a:prstGeom prst="rect">
            <a:avLst/>
          </a:prstGeom>
        </p:spPr>
        <p:style>
          <a:lnRef idx="2">
            <a:schemeClr val="accent2"/>
          </a:lnRef>
          <a:fillRef idx="1">
            <a:schemeClr val="lt1"/>
          </a:fillRef>
          <a:effectRef idx="0">
            <a:schemeClr val="accent2"/>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MyValue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ValueChangeObserver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ValueAverageObserver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99;</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88;</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t.Value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77;</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Clr>
                <a:srgbClr val="B13F9A"/>
              </a:buClr>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מציין מיקום תוכן 2"/>
          <p:cNvSpPr>
            <a:spLocks noGrp="1"/>
          </p:cNvSpPr>
          <p:nvPr>
            <p:ph idx="1"/>
          </p:nvPr>
        </p:nvSpPr>
        <p:spPr>
          <a:xfrm>
            <a:off x="8392218" y="1157394"/>
            <a:ext cx="1584176" cy="303812"/>
          </a:xfrm>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E606C9B1-EAAF-4733-88CB-6465ED0020B4}"/>
              </a:ext>
            </a:extLst>
          </p:cNvPr>
          <p:cNvSpPr txBox="1"/>
          <p:nvPr/>
        </p:nvSpPr>
        <p:spPr>
          <a:xfrm>
            <a:off x="3359697" y="4524924"/>
            <a:ext cx="4314539" cy="2031325"/>
          </a:xfrm>
          <a:prstGeom prst="rect">
            <a:avLst/>
          </a:prstGeom>
          <a:solidFill>
            <a:schemeClr val="tx1"/>
          </a:solidFill>
        </p:spPr>
        <p:txBody>
          <a:bodyPr wrap="square" rtlCol="1">
            <a:spAutoFit/>
          </a:bodyPr>
          <a:lstStyle/>
          <a:p>
            <a:r>
              <a:rPr lang="he-IL" sz="1400" b="1" dirty="0">
                <a:solidFill>
                  <a:prstClr val="white"/>
                </a:solidFill>
                <a:latin typeface="Trebuchet MS"/>
                <a:cs typeface="Gisha" panose="020B0502040204020203" pitchFamily="34" charset="-79"/>
              </a:rPr>
              <a:t>הפלט:</a:t>
            </a:r>
          </a:p>
          <a:p>
            <a:pPr algn="l" rtl="0"/>
            <a:r>
              <a:rPr lang="en-US" sz="1400" dirty="0">
                <a:solidFill>
                  <a:prstClr val="white"/>
                </a:solidFill>
                <a:latin typeface="Trebuchet MS"/>
              </a:rPr>
              <a:t>ChangeObserver: Old=0, New=100, Change=100</a:t>
            </a:r>
          </a:p>
          <a:p>
            <a:pPr algn="l" rtl="0"/>
            <a:r>
              <a:rPr lang="en-US" sz="1400" dirty="0">
                <a:solidFill>
                  <a:prstClr val="white"/>
                </a:solidFill>
                <a:latin typeface="Trebuchet MS"/>
              </a:rPr>
              <a:t>AverageObserver: Average=100.00</a:t>
            </a:r>
          </a:p>
          <a:p>
            <a:pPr algn="l" rtl="0"/>
            <a:r>
              <a:rPr lang="en-US" sz="1400" dirty="0">
                <a:solidFill>
                  <a:prstClr val="white"/>
                </a:solidFill>
                <a:latin typeface="Trebuchet MS"/>
              </a:rPr>
              <a:t>ChangeObserver: Old=100, New=99, Change=-1</a:t>
            </a:r>
          </a:p>
          <a:p>
            <a:pPr algn="l" rtl="0"/>
            <a:r>
              <a:rPr lang="en-US" sz="1400" dirty="0">
                <a:solidFill>
                  <a:prstClr val="white"/>
                </a:solidFill>
                <a:latin typeface="Trebuchet MS"/>
              </a:rPr>
              <a:t>AverageObserver: Average=99.50</a:t>
            </a:r>
          </a:p>
          <a:p>
            <a:pPr algn="l" rtl="0"/>
            <a:r>
              <a:rPr lang="en-US" sz="1400" dirty="0">
                <a:solidFill>
                  <a:prstClr val="white"/>
                </a:solidFill>
                <a:latin typeface="Trebuchet MS"/>
              </a:rPr>
              <a:t>ChangeObserver: Old=99, New=88, Change=-11</a:t>
            </a:r>
          </a:p>
          <a:p>
            <a:pPr algn="l" rtl="0"/>
            <a:r>
              <a:rPr lang="en-US" sz="1400" dirty="0">
                <a:solidFill>
                  <a:prstClr val="white"/>
                </a:solidFill>
                <a:latin typeface="Trebuchet MS"/>
              </a:rPr>
              <a:t>AverageObserver: Average=95.67</a:t>
            </a:r>
          </a:p>
          <a:p>
            <a:pPr algn="l" rtl="0"/>
            <a:r>
              <a:rPr lang="en-US" sz="1400" dirty="0">
                <a:solidFill>
                  <a:prstClr val="white"/>
                </a:solidFill>
                <a:latin typeface="Trebuchet MS"/>
              </a:rPr>
              <a:t>ChangeObserver: Old=88, New=77, Change=-11</a:t>
            </a:r>
          </a:p>
          <a:p>
            <a:pPr algn="l" rtl="0"/>
            <a:r>
              <a:rPr lang="en-US" sz="1400" dirty="0">
                <a:solidFill>
                  <a:prstClr val="white"/>
                </a:solidFill>
                <a:latin typeface="Trebuchet MS"/>
              </a:rPr>
              <a:t>AverageObserver: Average=91.00</a:t>
            </a:r>
          </a:p>
        </p:txBody>
      </p:sp>
    </p:spTree>
    <p:extLst>
      <p:ext uri="{BB962C8B-B14F-4D97-AF65-F5344CB8AC3E}">
        <p14:creationId xmlns:p14="http://schemas.microsoft.com/office/powerpoint/2010/main" val="38166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720080"/>
          </a:xfrm>
        </p:spPr>
        <p:txBody>
          <a:bodyPr>
            <a:normAutofit/>
          </a:bodyPr>
          <a:lstStyle/>
          <a:p>
            <a:pPr algn="ctr"/>
            <a:r>
              <a:rPr lang="he-IL" dirty="0"/>
              <a:t>הגדרת </a:t>
            </a:r>
            <a:r>
              <a:rPr lang="en-US" dirty="0"/>
              <a:t>PROPERTY</a:t>
            </a:r>
            <a:r>
              <a:rPr lang="he-IL" dirty="0"/>
              <a:t> ל </a:t>
            </a:r>
            <a:r>
              <a:rPr lang="en-US" dirty="0"/>
              <a:t>EVENT</a:t>
            </a:r>
            <a:endParaRPr lang="he-IL" dirty="0"/>
          </a:p>
        </p:txBody>
      </p:sp>
      <p:sp>
        <p:nvSpPr>
          <p:cNvPr id="3" name="מציין מיקום תוכן 2"/>
          <p:cNvSpPr>
            <a:spLocks noGrp="1"/>
          </p:cNvSpPr>
          <p:nvPr>
            <p:ph idx="1"/>
          </p:nvPr>
        </p:nvSpPr>
        <p:spPr>
          <a:xfrm>
            <a:off x="1981200" y="1052736"/>
            <a:ext cx="7571184" cy="5616624"/>
          </a:xfrm>
        </p:spPr>
        <p:txBody>
          <a:bodyPr>
            <a:normAutofit fontScale="55000" lnSpcReduction="20000"/>
          </a:bodyPr>
          <a:lstStyle/>
          <a:p>
            <a:r>
              <a:rPr lang="he-IL" dirty="0"/>
              <a:t>ניתן להגדיר מאפיין לאירוע.</a:t>
            </a:r>
          </a:p>
          <a:p>
            <a:r>
              <a:rPr lang="he-IL" dirty="0"/>
              <a:t>מאחר והמתודות העיקריות לאירוע הן הוספה והסרה של מתודה, הפעולות עליו הן </a:t>
            </a:r>
            <a:r>
              <a:rPr lang="en-US" dirty="0"/>
              <a:t>add</a:t>
            </a:r>
            <a:r>
              <a:rPr lang="he-IL" dirty="0"/>
              <a:t> ו </a:t>
            </a:r>
            <a:r>
              <a:rPr lang="en-US" dirty="0"/>
              <a:t>remove</a:t>
            </a:r>
            <a:r>
              <a:rPr lang="he-IL" dirty="0"/>
              <a:t> (ולא </a:t>
            </a:r>
            <a:r>
              <a:rPr lang="en-US" dirty="0"/>
              <a:t>get</a:t>
            </a:r>
            <a:r>
              <a:rPr lang="he-IL" dirty="0"/>
              <a:t> ו </a:t>
            </a:r>
            <a:r>
              <a:rPr lang="en-US" dirty="0"/>
              <a:t>set</a:t>
            </a:r>
            <a:r>
              <a:rPr lang="he-IL" dirty="0"/>
              <a:t>)</a:t>
            </a:r>
          </a:p>
          <a:p>
            <a:r>
              <a:rPr lang="he-IL" dirty="0"/>
              <a:t>במקום:</a:t>
            </a:r>
          </a:p>
          <a:p>
            <a:pPr marL="0" indent="0">
              <a:buNone/>
            </a:pPr>
            <a:endParaRPr lang="he-IL" dirty="0"/>
          </a:p>
          <a:p>
            <a:pPr marL="0" indent="0" algn="l" rtl="0">
              <a:buNone/>
            </a:pPr>
            <a:r>
              <a:rPr lang="en-US" dirty="0">
                <a:solidFill>
                  <a:srgbClr val="FF0000"/>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event</a:t>
            </a:r>
            <a:r>
              <a:rPr lang="en-US" dirty="0">
                <a:solidFill>
                  <a:srgbClr val="000000"/>
                </a:solidFill>
                <a:latin typeface="Consolas" panose="020B0609020204030204" pitchFamily="49" charset="0"/>
              </a:rPr>
              <a:t> </a:t>
            </a:r>
            <a:r>
              <a:rPr lang="en-US" sz="2200"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EventHandler</a:t>
            </a:r>
            <a:r>
              <a:rPr lang="en-US"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ValueChanged</a:t>
            </a:r>
            <a:r>
              <a:rPr lang="en-US" dirty="0">
                <a:solidFill>
                  <a:srgbClr val="000000"/>
                </a:solidFill>
                <a:latin typeface="Consolas" panose="020B0609020204030204" pitchFamily="49" charset="0"/>
              </a:rPr>
              <a:t>;</a:t>
            </a:r>
            <a:endParaRPr lang="he-IL" sz="2200" dirty="0"/>
          </a:p>
          <a:p>
            <a:endParaRPr lang="he-IL" sz="3800" dirty="0"/>
          </a:p>
          <a:p>
            <a:r>
              <a:rPr lang="he-IL" dirty="0"/>
              <a:t>נכתוב:</a:t>
            </a:r>
          </a:p>
          <a:p>
            <a:pPr marL="0" indent="0" algn="l" rtl="0">
              <a:lnSpc>
                <a:spcPct val="107000"/>
              </a:lnSpc>
              <a:spcBef>
                <a:spcPts val="0"/>
              </a:spcBef>
              <a:buNone/>
            </a:pPr>
            <a:r>
              <a:rPr lang="en-US" sz="2200" b="1" dirty="0">
                <a:solidFill>
                  <a:srgbClr val="FF0000"/>
                </a:solidFill>
                <a:latin typeface="Consolas" panose="020B0609020204030204" pitchFamily="49" charset="0"/>
                <a:ea typeface="Calibri" panose="020F0502020204030204" pitchFamily="34" charset="0"/>
                <a:cs typeface="Consolas" panose="020B0609020204030204" pitchFamily="49" charset="0"/>
              </a:rPr>
              <a:t>private</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dirty="0">
                <a:solidFill>
                  <a:srgbClr val="0000FF"/>
                </a:solidFill>
                <a:latin typeface="Consolas" panose="020B0609020204030204" pitchFamily="49" charset="0"/>
                <a:ea typeface="Calibri" panose="020F0502020204030204" pitchFamily="34" charset="0"/>
                <a:cs typeface="Consolas" panose="020B0609020204030204" pitchFamily="49" charset="0"/>
              </a:rPr>
              <a:t>event</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EventHandler</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9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9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dirty="0">
                <a:solidFill>
                  <a:srgbClr val="0000FF"/>
                </a:solidFill>
                <a:latin typeface="Consolas" panose="020B0609020204030204" pitchFamily="49" charset="0"/>
                <a:ea typeface="Calibri" panose="020F0502020204030204" pitchFamily="34" charset="0"/>
                <a:cs typeface="Consolas" panose="020B0609020204030204" pitchFamily="49" charset="0"/>
              </a:rPr>
              <a:t>event</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dirty="0" err="1">
                <a:solidFill>
                  <a:srgbClr val="2B91AF"/>
                </a:solidFill>
                <a:latin typeface="Consolas" panose="020B0609020204030204" pitchFamily="49" charset="0"/>
                <a:ea typeface="Calibri" panose="020F0502020204030204" pitchFamily="34" charset="0"/>
                <a:cs typeface="Consolas" panose="020B0609020204030204" pitchFamily="49" charset="0"/>
              </a:rPr>
              <a:t>EventHandler</a:t>
            </a: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endParaRPr lang="en-US" sz="29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9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add</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"register"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 value;</a:t>
            </a:r>
            <a:endParaRPr lang="en-US" sz="3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remove</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"un-register"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valueChanged</a:t>
            </a:r>
            <a:r>
              <a:rPr lang="en-US" b="1" dirty="0">
                <a:solidFill>
                  <a:srgbClr val="000000"/>
                </a:solidFill>
                <a:latin typeface="Consolas" panose="020B0609020204030204" pitchFamily="49" charset="0"/>
                <a:ea typeface="Calibri" panose="020F0502020204030204" pitchFamily="34" charset="0"/>
                <a:cs typeface="Consolas" panose="020B0609020204030204" pitchFamily="49" charset="0"/>
              </a:rPr>
              <a:t> -= value;</a:t>
            </a:r>
            <a:endParaRPr lang="en-US" sz="3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spcAft>
                <a:spcPts val="800"/>
              </a:spcAft>
              <a:buNone/>
            </a:pPr>
            <a:r>
              <a:rPr lang="en-US" sz="2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2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spcAft>
                <a:spcPts val="800"/>
              </a:spcAft>
              <a:buNone/>
            </a:pPr>
            <a:r>
              <a:rPr lang="en-US" sz="2200" b="1" dirty="0">
                <a:solidFill>
                  <a:srgbClr val="00B050"/>
                </a:solidFill>
                <a:latin typeface="Consolas" panose="020B0609020204030204" pitchFamily="49" charset="0"/>
                <a:ea typeface="Calibri" panose="020F0502020204030204" pitchFamily="34" charset="0"/>
                <a:cs typeface="Arial" panose="020B0604020202020204" pitchFamily="34" charset="0"/>
              </a:rPr>
              <a:t>//</a:t>
            </a:r>
            <a:r>
              <a:rPr lang="he-IL" sz="2200" b="1" dirty="0">
                <a:solidFill>
                  <a:srgbClr val="00B050"/>
                </a:solidFill>
                <a:latin typeface="Consolas" panose="020B0609020204030204" pitchFamily="49" charset="0"/>
                <a:ea typeface="Calibri" panose="020F0502020204030204" pitchFamily="34" charset="0"/>
                <a:cs typeface="Arial" panose="020B0604020202020204" pitchFamily="34" charset="0"/>
              </a:rPr>
              <a:t>שימוש לכאורה כרגיל. נרשמים למתודה עם =+. אך בעצם המאפיין עושה עוד דברים מעבר לרישום עצמו.</a:t>
            </a:r>
          </a:p>
          <a:p>
            <a:pPr marL="0" indent="0" algn="l" rtl="0">
              <a:lnSpc>
                <a:spcPct val="107000"/>
              </a:lnSpc>
              <a:spcBef>
                <a:spcPts val="0"/>
              </a:spcBef>
              <a:spcAft>
                <a:spcPts val="800"/>
              </a:spcAft>
              <a:buNone/>
            </a:pPr>
            <a:r>
              <a:rPr lang="en-US" sz="2500" dirty="0" err="1">
                <a:solidFill>
                  <a:srgbClr val="000000"/>
                </a:solidFill>
                <a:latin typeface="Consolas" panose="020B0609020204030204" pitchFamily="49" charset="0"/>
              </a:rPr>
              <a:t>t.</a:t>
            </a:r>
            <a:r>
              <a:rPr lang="en-US" sz="2500" b="1" dirty="0" err="1">
                <a:solidFill>
                  <a:srgbClr val="000000"/>
                </a:solidFill>
                <a:latin typeface="Consolas" panose="020B0609020204030204" pitchFamily="49" charset="0"/>
              </a:rPr>
              <a:t>ValueChanged</a:t>
            </a:r>
            <a:r>
              <a:rPr lang="en-US" sz="2500" dirty="0">
                <a:solidFill>
                  <a:srgbClr val="000000"/>
                </a:solidFill>
                <a:latin typeface="Consolas" panose="020B0609020204030204" pitchFamily="49" charset="0"/>
              </a:rPr>
              <a:t> += </a:t>
            </a:r>
            <a:r>
              <a:rPr lang="en-US" sz="2500" dirty="0" err="1">
                <a:solidFill>
                  <a:srgbClr val="0000FF"/>
                </a:solidFill>
                <a:latin typeface="Consolas" panose="020B0609020204030204" pitchFamily="49" charset="0"/>
              </a:rPr>
              <a:t>this</a:t>
            </a:r>
            <a:r>
              <a:rPr lang="en-US" sz="2500" dirty="0" err="1">
                <a:solidFill>
                  <a:srgbClr val="000000"/>
                </a:solidFill>
                <a:latin typeface="Consolas" panose="020B0609020204030204" pitchFamily="49" charset="0"/>
              </a:rPr>
              <a:t>.</a:t>
            </a:r>
            <a:r>
              <a:rPr lang="en-US" sz="2500" b="1" dirty="0" err="1">
                <a:solidFill>
                  <a:srgbClr val="000000"/>
                </a:solidFill>
                <a:latin typeface="Consolas" panose="020B0609020204030204" pitchFamily="49" charset="0"/>
              </a:rPr>
              <a:t>ValueChangeFunc</a:t>
            </a:r>
            <a:r>
              <a:rPr lang="en-US" sz="2500" dirty="0">
                <a:solidFill>
                  <a:srgbClr val="000000"/>
                </a:solidFill>
                <a:latin typeface="Consolas" panose="020B0609020204030204" pitchFamily="49" charset="0"/>
              </a:rPr>
              <a:t>;</a:t>
            </a:r>
            <a:endParaRPr lang="en-US" sz="4400" dirty="0">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372</a:t>
            </a:fld>
            <a:endParaRPr lang="he-IL">
              <a:solidFill>
                <a:srgbClr val="B13F9A"/>
              </a:solidFill>
              <a:latin typeface="Trebuchet MS"/>
              <a:cs typeface="Gisha" panose="020B0502040204020203" pitchFamily="34" charset="-79"/>
            </a:endParaRPr>
          </a:p>
        </p:txBody>
      </p:sp>
      <p:sp>
        <p:nvSpPr>
          <p:cNvPr id="6" name="מציין מיקום תוכן 2"/>
          <p:cNvSpPr txBox="1">
            <a:spLocks/>
          </p:cNvSpPr>
          <p:nvPr/>
        </p:nvSpPr>
        <p:spPr>
          <a:xfrm>
            <a:off x="6699920" y="2358642"/>
            <a:ext cx="1584176" cy="303812"/>
          </a:xfrm>
          <a:prstGeom prst="rect">
            <a:avLst/>
          </a:prstGeom>
          <a:ln w="63500">
            <a:solidFill>
              <a:schemeClr val="accent1"/>
            </a:solidFill>
          </a:ln>
        </p:spPr>
        <p:txBody>
          <a:bodyPr vert="horz">
            <a:normAutofit fontScale="92500" lnSpcReduction="20000"/>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60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מציין מיקום תוכן 2"/>
          <p:cNvSpPr txBox="1">
            <a:spLocks/>
          </p:cNvSpPr>
          <p:nvPr/>
        </p:nvSpPr>
        <p:spPr>
          <a:xfrm>
            <a:off x="6699920" y="3592372"/>
            <a:ext cx="1584176" cy="303812"/>
          </a:xfrm>
          <a:prstGeom prst="rect">
            <a:avLst/>
          </a:prstGeom>
          <a:ln w="63500">
            <a:solidFill>
              <a:schemeClr val="accent1"/>
            </a:solidFill>
          </a:ln>
        </p:spPr>
        <p:txBody>
          <a:bodyPr vert="horz">
            <a:normAutofit fontScale="92500" lnSpcReduction="20000"/>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l" rtl="0">
              <a:lnSpc>
                <a:spcPct val="107000"/>
              </a:lnSpc>
              <a:spcBef>
                <a:spcPts val="0"/>
              </a:spcBef>
              <a:buClr>
                <a:srgbClr val="B13F9A"/>
              </a:buClr>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Ex6</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4" name="Thought Bubble: Cloud 3">
            <a:extLst>
              <a:ext uri="{FF2B5EF4-FFF2-40B4-BE49-F238E27FC236}">
                <a16:creationId xmlns:a16="http://schemas.microsoft.com/office/drawing/2014/main" id="{06FF3EB3-0141-4F0F-88E9-63257CAC73EC}"/>
              </a:ext>
            </a:extLst>
          </p:cNvPr>
          <p:cNvSpPr/>
          <p:nvPr/>
        </p:nvSpPr>
        <p:spPr>
          <a:xfrm>
            <a:off x="8284096" y="5008076"/>
            <a:ext cx="1872208" cy="1008112"/>
          </a:xfrm>
          <a:prstGeom prst="cloudCallout">
            <a:avLst>
              <a:gd name="adj1" fmla="val -81255"/>
              <a:gd name="adj2" fmla="val -5906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85736455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lstStyle/>
          <a:p>
            <a:pPr algn="ctr"/>
            <a:r>
              <a:rPr lang="he-IL" dirty="0"/>
              <a:t>תשע"ט, מועד א</a:t>
            </a:r>
          </a:p>
        </p:txBody>
      </p:sp>
      <p:sp>
        <p:nvSpPr>
          <p:cNvPr id="3" name="מציין מיקום תוכן 2"/>
          <p:cNvSpPr>
            <a:spLocks noGrp="1"/>
          </p:cNvSpPr>
          <p:nvPr>
            <p:ph idx="1"/>
          </p:nvPr>
        </p:nvSpPr>
        <p:spPr>
          <a:xfrm>
            <a:off x="2002532" y="1268760"/>
            <a:ext cx="7239000" cy="4846320"/>
          </a:xfrm>
        </p:spPr>
        <p:txBody>
          <a:bodyPr>
            <a:normAutofit fontScale="85000" lnSpcReduction="10000"/>
          </a:bodyPr>
          <a:lstStyle/>
          <a:p>
            <a:r>
              <a:rPr lang="he-IL" b="1" dirty="0"/>
              <a:t>איזו טענה </a:t>
            </a:r>
            <a:r>
              <a:rPr lang="he-IL" b="1" u="sng" dirty="0"/>
              <a:t>אינה</a:t>
            </a:r>
            <a:r>
              <a:rPr lang="he-IL" b="1" dirty="0"/>
              <a:t> נכונה בהקשר לטיפוס </a:t>
            </a:r>
            <a:r>
              <a:rPr lang="en-US" b="1" dirty="0" err="1"/>
              <a:t>EventHandler</a:t>
            </a:r>
            <a:r>
              <a:rPr lang="he-IL" b="1" dirty="0"/>
              <a:t>?</a:t>
            </a:r>
            <a:endParaRPr lang="en-US" dirty="0"/>
          </a:p>
          <a:p>
            <a:r>
              <a:rPr lang="en-US" dirty="0" err="1"/>
              <a:t>EventHandler</a:t>
            </a:r>
            <a:r>
              <a:rPr lang="he-IL" dirty="0"/>
              <a:t> הוא הגדרה מוכנה מראש של </a:t>
            </a:r>
            <a:r>
              <a:rPr lang="en-US" dirty="0"/>
              <a:t>delegate</a:t>
            </a:r>
            <a:r>
              <a:rPr lang="he-IL" dirty="0"/>
              <a:t> בפורמט מוסכם.</a:t>
            </a:r>
            <a:endParaRPr lang="en-US" dirty="0"/>
          </a:p>
          <a:p>
            <a:r>
              <a:rPr lang="he-IL" dirty="0"/>
              <a:t>ניתן להגדיר </a:t>
            </a:r>
            <a:r>
              <a:rPr lang="en-US" dirty="0"/>
              <a:t>event</a:t>
            </a:r>
            <a:r>
              <a:rPr lang="he-IL" dirty="0"/>
              <a:t> מטיפוס </a:t>
            </a:r>
            <a:r>
              <a:rPr lang="en-US" dirty="0" err="1"/>
              <a:t>EventHandler</a:t>
            </a:r>
            <a:r>
              <a:rPr lang="he-IL" dirty="0"/>
              <a:t>.</a:t>
            </a:r>
            <a:endParaRPr lang="en-US" dirty="0"/>
          </a:p>
          <a:p>
            <a:r>
              <a:rPr lang="he-IL" dirty="0"/>
              <a:t>כאשר מתרחש </a:t>
            </a:r>
            <a:r>
              <a:rPr lang="en-US" dirty="0"/>
              <a:t>event</a:t>
            </a:r>
            <a:r>
              <a:rPr lang="he-IL" dirty="0"/>
              <a:t> מטיפוס </a:t>
            </a:r>
            <a:r>
              <a:rPr lang="en-US" dirty="0" err="1"/>
              <a:t>EventHandler</a:t>
            </a:r>
            <a:r>
              <a:rPr lang="he-IL" dirty="0"/>
              <a:t> עליו לספק </a:t>
            </a:r>
            <a:r>
              <a:rPr lang="en-US" dirty="0"/>
              <a:t>2</a:t>
            </a:r>
            <a:r>
              <a:rPr lang="he-IL" dirty="0"/>
              <a:t> פרמטרים: את האובייקט ששלח את האירוע ואובייקט עם פרטים נוספים על האירוע. במידה ואין פרטים נוספים נשלח רק פרמטר אחד שהוא האובייקט ששלח את האירוע.</a:t>
            </a:r>
            <a:endParaRPr lang="en-US" dirty="0"/>
          </a:p>
          <a:p>
            <a:r>
              <a:rPr lang="he-IL" dirty="0"/>
              <a:t>רישום ל</a:t>
            </a:r>
            <a:r>
              <a:rPr lang="en-US" dirty="0"/>
              <a:t>event </a:t>
            </a:r>
            <a:r>
              <a:rPr lang="he-IL" dirty="0"/>
              <a:t> מטיפוס </a:t>
            </a:r>
            <a:r>
              <a:rPr lang="en-US" dirty="0" err="1"/>
              <a:t>EventHandler</a:t>
            </a:r>
            <a:r>
              <a:rPr lang="he-IL" dirty="0"/>
              <a:t> נעשה בעזרת האופרטור </a:t>
            </a:r>
            <a:r>
              <a:rPr lang="en-US" dirty="0"/>
              <a:t>+=</a:t>
            </a:r>
          </a:p>
          <a:p>
            <a:r>
              <a:rPr lang="en-US" dirty="0" err="1"/>
              <a:t>EventArgs</a:t>
            </a:r>
            <a:r>
              <a:rPr lang="he-IL" dirty="0"/>
              <a:t> היא המחלקה שמוגדרת כדי לספק פרטים על האירוע שהתרחש. אם נרצה להוסיף פרטים נוספים נוכל לרשת ממחלקה זו ולהוסיף פרטים כרצוננו.</a:t>
            </a:r>
            <a:endParaRPr lang="en-US" dirty="0"/>
          </a:p>
        </p:txBody>
      </p:sp>
    </p:spTree>
    <p:extLst>
      <p:ext uri="{BB962C8B-B14F-4D97-AF65-F5344CB8AC3E}">
        <p14:creationId xmlns:p14="http://schemas.microsoft.com/office/powerpoint/2010/main" val="9527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כותרת 23"/>
          <p:cNvSpPr>
            <a:spLocks noGrp="1"/>
          </p:cNvSpPr>
          <p:nvPr>
            <p:ph type="title"/>
          </p:nvPr>
        </p:nvSpPr>
        <p:spPr>
          <a:xfrm>
            <a:off x="2016633" y="329905"/>
            <a:ext cx="7242048" cy="626328"/>
          </a:xfrm>
        </p:spPr>
        <p:txBody>
          <a:bodyPr/>
          <a:lstStyle/>
          <a:p>
            <a:pPr algn="ctr"/>
            <a:r>
              <a:rPr lang="he-IL" dirty="0"/>
              <a:t>תשע"ט, מועד ב</a:t>
            </a:r>
          </a:p>
        </p:txBody>
      </p:sp>
      <p:sp>
        <p:nvSpPr>
          <p:cNvPr id="3" name="מציין מיקום תוכן 2"/>
          <p:cNvSpPr>
            <a:spLocks noGrp="1"/>
          </p:cNvSpPr>
          <p:nvPr>
            <p:ph sz="half" idx="1"/>
          </p:nvPr>
        </p:nvSpPr>
        <p:spPr/>
        <p:txBody>
          <a:bodyPr/>
          <a:lstStyle/>
          <a:p>
            <a:endParaRPr lang="he-IL" dirty="0"/>
          </a:p>
          <a:p>
            <a:endParaRPr lang="he-IL" dirty="0"/>
          </a:p>
        </p:txBody>
      </p:sp>
      <p:sp>
        <p:nvSpPr>
          <p:cNvPr id="25" name="מציין מיקום תוכן 24"/>
          <p:cNvSpPr>
            <a:spLocks noGrp="1"/>
          </p:cNvSpPr>
          <p:nvPr>
            <p:ph sz="half" idx="2"/>
          </p:nvPr>
        </p:nvSpPr>
        <p:spPr>
          <a:xfrm>
            <a:off x="2063381" y="1285907"/>
            <a:ext cx="7242048" cy="5379882"/>
          </a:xfrm>
        </p:spPr>
        <p:txBody>
          <a:bodyPr>
            <a:normAutofit/>
          </a:bodyPr>
          <a:lstStyle/>
          <a:p>
            <a:pPr marL="0" indent="0" eaLnBrk="0" fontAlgn="base" hangingPunct="0">
              <a:spcBef>
                <a:spcPct val="0"/>
              </a:spcBef>
              <a:spcAft>
                <a:spcPct val="0"/>
              </a:spcAft>
              <a:buClrTx/>
              <a:buSzTx/>
              <a:buNone/>
            </a:pPr>
            <a:r>
              <a:rPr lang="he-IL" altLang="he-IL" sz="2400" b="1" dirty="0">
                <a:latin typeface="Arial" panose="020B0604020202020204" pitchFamily="34" charset="0"/>
                <a:ea typeface="Times New Roman" panose="02020603050405020304" pitchFamily="18" charset="0"/>
                <a:cs typeface="Arial" panose="020B0604020202020204" pitchFamily="34" charset="0"/>
              </a:rPr>
              <a:t>איזו שורת קוד מבין השורות הבאות </a:t>
            </a:r>
            <a:r>
              <a:rPr lang="he-IL" altLang="he-IL" sz="2400" b="1" u="sng" dirty="0">
                <a:latin typeface="Arial" panose="020B0604020202020204" pitchFamily="34" charset="0"/>
                <a:ea typeface="Times New Roman" panose="02020603050405020304" pitchFamily="18" charset="0"/>
                <a:cs typeface="Arial" panose="020B0604020202020204" pitchFamily="34" charset="0"/>
              </a:rPr>
              <a:t>תעבור</a:t>
            </a:r>
            <a:r>
              <a:rPr lang="he-IL" altLang="he-IL" sz="2400" b="1" dirty="0">
                <a:latin typeface="Arial" panose="020B0604020202020204" pitchFamily="34" charset="0"/>
                <a:ea typeface="Times New Roman" panose="02020603050405020304" pitchFamily="18" charset="0"/>
                <a:cs typeface="Arial" panose="020B0604020202020204" pitchFamily="34" charset="0"/>
              </a:rPr>
              <a:t> קומפילציה?</a:t>
            </a:r>
            <a:endParaRPr lang="en-US" altLang="he-IL" sz="700" dirty="0"/>
          </a:p>
          <a:p>
            <a:pPr marL="0" indent="0" algn="l" rtl="0" eaLnBrk="0" fontAlgn="base" hangingPunct="0">
              <a:spcBef>
                <a:spcPct val="0"/>
              </a:spcBef>
              <a:spcAft>
                <a:spcPct val="0"/>
              </a:spcAft>
              <a:buClrTx/>
              <a:buSzTx/>
              <a:buNone/>
            </a:pPr>
            <a:endParaRPr lang="en-US" altLang="he-IL" sz="3600" dirty="0">
              <a:latin typeface="Arial" panose="020B0604020202020204" pitchFamily="34" charset="0"/>
              <a:cs typeface="Arial" panose="020B0604020202020204" pitchFamily="34" charset="0"/>
            </a:endParaRPr>
          </a:p>
        </p:txBody>
      </p:sp>
      <p:pic>
        <p:nvPicPr>
          <p:cNvPr id="1046"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670" y="5185844"/>
            <a:ext cx="9530210" cy="47540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568" y="5822170"/>
            <a:ext cx="9323138" cy="843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0543" y="3212976"/>
            <a:ext cx="8408983" cy="926744"/>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8801" y="2537761"/>
            <a:ext cx="8472999" cy="42266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4"/>
          <p:cNvSpPr>
            <a:spLocks noChangeArrowheads="1"/>
          </p:cNvSpPr>
          <p:nvPr/>
        </p:nvSpPr>
        <p:spPr bwMode="auto">
          <a:xfrm>
            <a:off x="2207569" y="4314237"/>
            <a:ext cx="55446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rtl="0" eaLnBrk="0" fontAlgn="base" hangingPunct="0">
              <a:spcBef>
                <a:spcPct val="0"/>
              </a:spcBef>
              <a:spcAft>
                <a:spcPct val="0"/>
              </a:spcAft>
            </a:pPr>
            <a:r>
              <a:rPr lang="en-US" altLang="he-IL" dirty="0" err="1">
                <a:solidFill>
                  <a:srgbClr val="000000"/>
                </a:solidFill>
                <a:latin typeface="Arial" panose="020B0604020202020204" pitchFamily="34" charset="0"/>
                <a:ea typeface="Times New Roman" panose="02020603050405020304" pitchFamily="18" charset="0"/>
                <a:cs typeface="Arial" panose="020B0604020202020204" pitchFamily="34" charset="0"/>
              </a:rPr>
              <a:t>Func</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&lt;</a:t>
            </a:r>
            <a:r>
              <a:rPr lang="en-US" altLang="he-IL" dirty="0" err="1">
                <a:solidFill>
                  <a:srgbClr val="0000FF"/>
                </a:solidFill>
                <a:latin typeface="Arial" panose="020B0604020202020204" pitchFamily="34" charset="0"/>
                <a:ea typeface="Times New Roman" panose="02020603050405020304" pitchFamily="18" charset="0"/>
                <a:cs typeface="Arial" panose="020B0604020202020204" pitchFamily="34" charset="0"/>
              </a:rPr>
              <a:t>int</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he-IL" dirty="0" err="1">
                <a:solidFill>
                  <a:srgbClr val="0000FF"/>
                </a:solidFill>
                <a:latin typeface="Arial" panose="020B0604020202020204" pitchFamily="34" charset="0"/>
                <a:ea typeface="Times New Roman" panose="02020603050405020304" pitchFamily="18" charset="0"/>
                <a:cs typeface="Arial" panose="020B0604020202020204" pitchFamily="34" charset="0"/>
              </a:rPr>
              <a:t>int</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he-IL" dirty="0">
                <a:solidFill>
                  <a:srgbClr val="0000FF"/>
                </a:solidFill>
                <a:latin typeface="Arial" panose="020B0604020202020204" pitchFamily="34" charset="0"/>
                <a:ea typeface="Times New Roman" panose="02020603050405020304" pitchFamily="18" charset="0"/>
                <a:cs typeface="Arial" panose="020B0604020202020204" pitchFamily="34" charset="0"/>
              </a:rPr>
              <a:t>bool</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&gt; </a:t>
            </a:r>
            <a:r>
              <a:rPr lang="en-US" altLang="he-IL" dirty="0" err="1">
                <a:solidFill>
                  <a:srgbClr val="000000"/>
                </a:solidFill>
                <a:latin typeface="Arial" panose="020B0604020202020204" pitchFamily="34" charset="0"/>
                <a:ea typeface="Times New Roman" panose="02020603050405020304" pitchFamily="18" charset="0"/>
                <a:cs typeface="Arial" panose="020B0604020202020204" pitchFamily="34" charset="0"/>
              </a:rPr>
              <a:t>myDel</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 = (x, y, z) =&gt; (</a:t>
            </a:r>
            <a:r>
              <a:rPr lang="en-US" altLang="he-IL" dirty="0" err="1">
                <a:solidFill>
                  <a:srgbClr val="000000"/>
                </a:solidFill>
                <a:latin typeface="Arial" panose="020B0604020202020204" pitchFamily="34" charset="0"/>
                <a:ea typeface="Times New Roman" panose="02020603050405020304" pitchFamily="18" charset="0"/>
                <a:cs typeface="Arial" panose="020B0604020202020204" pitchFamily="34" charset="0"/>
              </a:rPr>
              <a:t>x+y</a:t>
            </a:r>
            <a:r>
              <a:rPr lang="en-US" altLang="he-IL" dirty="0">
                <a:solidFill>
                  <a:srgbClr val="000000"/>
                </a:solidFill>
                <a:latin typeface="Arial" panose="020B0604020202020204" pitchFamily="34" charset="0"/>
                <a:ea typeface="Times New Roman" panose="02020603050405020304" pitchFamily="18" charset="0"/>
                <a:cs typeface="Arial" panose="020B0604020202020204" pitchFamily="34" charset="0"/>
              </a:rPr>
              <a:t> == z); </a:t>
            </a:r>
            <a:endParaRPr lang="en-US" altLang="he-IL" sz="2800" dirty="0">
              <a:solidFill>
                <a:prstClr val="black"/>
              </a:solidFill>
              <a:latin typeface="Arial" panose="020B0604020202020204" pitchFamily="34" charset="0"/>
              <a:cs typeface="Arial" panose="020B0604020202020204" pitchFamily="34" charset="0"/>
            </a:endParaRPr>
          </a:p>
        </p:txBody>
      </p:sp>
      <p:sp>
        <p:nvSpPr>
          <p:cNvPr id="17" name="Rectangle 26"/>
          <p:cNvSpPr>
            <a:spLocks noChangeArrowheads="1"/>
          </p:cNvSpPr>
          <p:nvPr/>
        </p:nvSpPr>
        <p:spPr bwMode="auto">
          <a:xfrm>
            <a:off x="1524001" y="1551801"/>
            <a:ext cx="2744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fontAlgn="base" hangingPunct="0">
              <a:spcBef>
                <a:spcPct val="0"/>
              </a:spcBef>
              <a:spcAft>
                <a:spcPct val="0"/>
              </a:spcAft>
            </a:pPr>
            <a:r>
              <a:rPr lang="he-IL" altLang="he-IL" sz="1200" dirty="0">
                <a:solidFill>
                  <a:srgbClr val="008000"/>
                </a:solidFill>
                <a:latin typeface="Arial" panose="020B0604020202020204" pitchFamily="34" charset="0"/>
                <a:ea typeface="Times New Roman" panose="02020603050405020304" pitchFamily="18" charset="0"/>
                <a:cs typeface="Arial" panose="020B0604020202020204" pitchFamily="34" charset="0"/>
              </a:rPr>
              <a:t> </a:t>
            </a:r>
            <a:endParaRPr lang="en-US" altLang="he-IL" sz="600" dirty="0">
              <a:solidFill>
                <a:prstClr val="black"/>
              </a:solidFill>
              <a:latin typeface="Trebuchet MS"/>
              <a:cs typeface="Gisha" panose="020B0502040204020203" pitchFamily="34" charset="-79"/>
            </a:endParaRPr>
          </a:p>
          <a:p>
            <a:pPr algn="l" rtl="0" eaLnBrk="0" fontAlgn="base" hangingPunct="0">
              <a:spcBef>
                <a:spcPct val="0"/>
              </a:spcBef>
              <a:spcAft>
                <a:spcPct val="0"/>
              </a:spcAft>
            </a:pPr>
            <a:endParaRPr lang="en-US" altLang="he-IL" dirty="0">
              <a:solidFill>
                <a:prstClr val="black"/>
              </a:solidFill>
              <a:latin typeface="Arial" panose="020B0604020202020204" pitchFamily="34" charset="0"/>
              <a:cs typeface="Arial" panose="020B0604020202020204" pitchFamily="34" charset="0"/>
            </a:endParaRPr>
          </a:p>
        </p:txBody>
      </p:sp>
      <p:sp>
        <p:nvSpPr>
          <p:cNvPr id="18" name="Rectangle 27"/>
          <p:cNvSpPr>
            <a:spLocks noChangeArrowheads="1"/>
          </p:cNvSpPr>
          <p:nvPr/>
        </p:nvSpPr>
        <p:spPr bwMode="auto">
          <a:xfrm>
            <a:off x="10268532" y="1963352"/>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he-IL" altLang="he-IL" sz="1200">
                <a:solidFill>
                  <a:srgbClr val="008000"/>
                </a:solidFill>
                <a:latin typeface="Arial" panose="020B0604020202020204" pitchFamily="34" charset="0"/>
                <a:ea typeface="Times New Roman" panose="02020603050405020304" pitchFamily="18" charset="0"/>
                <a:cs typeface="Arial" panose="020B0604020202020204" pitchFamily="34" charset="0"/>
              </a:rPr>
              <a:t> [</a:t>
            </a:r>
            <a:r>
              <a:rPr lang="en-US" altLang="he-IL" sz="1200">
                <a:solidFill>
                  <a:srgbClr val="008000"/>
                </a:solidFill>
                <a:latin typeface="Arial" panose="020B0604020202020204" pitchFamily="34" charset="0"/>
                <a:ea typeface="Times New Roman" panose="02020603050405020304" pitchFamily="18" charset="0"/>
                <a:cs typeface="Arial" panose="020B0604020202020204" pitchFamily="34" charset="0"/>
              </a:rPr>
              <a:t>a</a:t>
            </a:r>
            <a:r>
              <a:rPr lang="he-IL" altLang="he-IL" sz="1200">
                <a:solidFill>
                  <a:srgbClr val="008000"/>
                </a:solidFill>
                <a:latin typeface="Arial" panose="020B0604020202020204" pitchFamily="34" charset="0"/>
                <a:ea typeface="Times New Roman" panose="02020603050405020304" pitchFamily="18" charset="0"/>
                <a:cs typeface="Arial" panose="020B0604020202020204" pitchFamily="34" charset="0"/>
              </a:rPr>
              <a:t>]</a:t>
            </a:r>
            <a:endParaRPr lang="he-IL" altLang="he-IL">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64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046"/>
                                        </p:tgtEl>
                                        <p:attrNameLst>
                                          <p:attrName>stroke.color</p:attrName>
                                        </p:attrNameLst>
                                      </p:cBhvr>
                                      <p:to>
                                        <a:schemeClr val="accent2"/>
                                      </p:to>
                                    </p:animClr>
                                    <p:set>
                                      <p:cBhvr>
                                        <p:cTn id="7" dur="2000" fill="hold"/>
                                        <p:tgtEl>
                                          <p:spTgt spid="10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58370"/>
            <a:ext cx="7239000" cy="743330"/>
          </a:xfrm>
        </p:spPr>
        <p:txBody>
          <a:bodyPr/>
          <a:lstStyle/>
          <a:p>
            <a:pPr algn="ctr"/>
            <a:r>
              <a:rPr lang="he-IL" dirty="0"/>
              <a:t>תש"פ, מועד א</a:t>
            </a:r>
          </a:p>
        </p:txBody>
      </p:sp>
      <p:sp>
        <p:nvSpPr>
          <p:cNvPr id="3" name="מציין מיקום תוכן 2"/>
          <p:cNvSpPr>
            <a:spLocks noGrp="1"/>
          </p:cNvSpPr>
          <p:nvPr>
            <p:ph idx="1"/>
          </p:nvPr>
        </p:nvSpPr>
        <p:spPr/>
        <p:txBody>
          <a:bodyPr>
            <a:normAutofit/>
          </a:bodyPr>
          <a:lstStyle/>
          <a:p>
            <a:pPr marL="0" indent="0" eaLnBrk="0" fontAlgn="base" hangingPunct="0">
              <a:spcBef>
                <a:spcPct val="0"/>
              </a:spcBef>
              <a:spcAft>
                <a:spcPct val="0"/>
              </a:spcAft>
              <a:buClrTx/>
              <a:buSzTx/>
              <a:buNone/>
            </a:pPr>
            <a:r>
              <a:rPr lang="he-IL" altLang="he-IL" sz="2000" b="1" dirty="0">
                <a:latin typeface="Arial" panose="020B0604020202020204" pitchFamily="34" charset="0"/>
                <a:ea typeface="Times New Roman" panose="02020603050405020304" pitchFamily="18" charset="0"/>
                <a:cs typeface="Arial" panose="020B0604020202020204" pitchFamily="34" charset="0"/>
              </a:rPr>
              <a:t>נתונה פונקציה בשם </a:t>
            </a:r>
            <a:r>
              <a:rPr lang="en-US" altLang="he-IL" sz="2000" b="1" dirty="0">
                <a:latin typeface="Arial" panose="020B0604020202020204" pitchFamily="34" charset="0"/>
                <a:ea typeface="Times New Roman" panose="02020603050405020304" pitchFamily="18" charset="0"/>
                <a:cs typeface="Arial" panose="020B0604020202020204" pitchFamily="34" charset="0"/>
              </a:rPr>
              <a:t>foo</a:t>
            </a:r>
            <a:r>
              <a:rPr lang="he-IL" altLang="he-IL" sz="2000" b="1" dirty="0">
                <a:latin typeface="Arial" panose="020B0604020202020204" pitchFamily="34" charset="0"/>
                <a:ea typeface="Times New Roman" panose="02020603050405020304" pitchFamily="18" charset="0"/>
                <a:cs typeface="Arial" panose="020B0604020202020204" pitchFamily="34" charset="0"/>
              </a:rPr>
              <a:t> שמקבלת פרמטר מטיפוס </a:t>
            </a:r>
            <a:r>
              <a:rPr lang="en-US" altLang="he-IL" sz="2000" b="1" dirty="0">
                <a:latin typeface="Arial" panose="020B0604020202020204" pitchFamily="34" charset="0"/>
                <a:ea typeface="Times New Roman" panose="02020603050405020304" pitchFamily="18" charset="0"/>
                <a:cs typeface="Arial" panose="020B0604020202020204" pitchFamily="34" charset="0"/>
              </a:rPr>
              <a:t>string</a:t>
            </a:r>
            <a:r>
              <a:rPr lang="he-IL" altLang="he-IL" sz="2000" b="1" dirty="0">
                <a:latin typeface="Arial" panose="020B0604020202020204" pitchFamily="34" charset="0"/>
                <a:ea typeface="Times New Roman" panose="02020603050405020304" pitchFamily="18" charset="0"/>
                <a:cs typeface="Arial" panose="020B0604020202020204" pitchFamily="34" charset="0"/>
              </a:rPr>
              <a:t> ומחזירה ערך מטיפוס </a:t>
            </a:r>
            <a:r>
              <a:rPr lang="en-US" altLang="he-IL" sz="2000" b="1" dirty="0">
                <a:latin typeface="Arial" panose="020B0604020202020204" pitchFamily="34" charset="0"/>
                <a:ea typeface="Times New Roman" panose="02020603050405020304" pitchFamily="18" charset="0"/>
                <a:cs typeface="Arial" panose="020B0604020202020204" pitchFamily="34" charset="0"/>
              </a:rPr>
              <a:t>bool</a:t>
            </a:r>
            <a:r>
              <a:rPr lang="he-IL" altLang="he-IL" sz="2000" b="1" dirty="0">
                <a:latin typeface="Arial" panose="020B0604020202020204" pitchFamily="34" charset="0"/>
                <a:ea typeface="Times New Roman" panose="02020603050405020304" pitchFamily="18" charset="0"/>
                <a:cs typeface="Arial" panose="020B0604020202020204" pitchFamily="34" charset="0"/>
              </a:rPr>
              <a:t>. </a:t>
            </a:r>
            <a:endParaRPr lang="en-US" altLang="he-IL" sz="600" dirty="0"/>
          </a:p>
          <a:p>
            <a:pPr marL="0" indent="0" eaLnBrk="0" fontAlgn="base" hangingPunct="0">
              <a:spcBef>
                <a:spcPct val="0"/>
              </a:spcBef>
              <a:spcAft>
                <a:spcPct val="0"/>
              </a:spcAft>
              <a:buClrTx/>
              <a:buSzTx/>
              <a:buNone/>
            </a:pPr>
            <a:r>
              <a:rPr lang="he-IL" altLang="he-IL" sz="2000" b="1" dirty="0">
                <a:latin typeface="Arial" panose="020B0604020202020204" pitchFamily="34" charset="0"/>
                <a:ea typeface="Times New Roman" panose="02020603050405020304" pitchFamily="18" charset="0"/>
                <a:cs typeface="Arial" panose="020B0604020202020204" pitchFamily="34" charset="0"/>
              </a:rPr>
              <a:t>בחר את </a:t>
            </a:r>
            <a:r>
              <a:rPr lang="he-IL" altLang="he-IL" sz="2000" b="1" dirty="0" err="1">
                <a:latin typeface="Arial" panose="020B0604020202020204" pitchFamily="34" charset="0"/>
                <a:ea typeface="Times New Roman" panose="02020603050405020304" pitchFamily="18" charset="0"/>
                <a:cs typeface="Arial" panose="020B0604020202020204" pitchFamily="34" charset="0"/>
              </a:rPr>
              <a:t>הדליגט</a:t>
            </a:r>
            <a:r>
              <a:rPr lang="he-IL" altLang="he-IL" sz="2000" b="1" dirty="0">
                <a:latin typeface="Arial" panose="020B0604020202020204" pitchFamily="34" charset="0"/>
                <a:ea typeface="Times New Roman" panose="02020603050405020304" pitchFamily="18" charset="0"/>
                <a:cs typeface="Arial" panose="020B0604020202020204" pitchFamily="34" charset="0"/>
              </a:rPr>
              <a:t> שעבורו </a:t>
            </a:r>
            <a:r>
              <a:rPr lang="he-IL" altLang="he-IL" sz="2000" b="1" u="sng" dirty="0">
                <a:latin typeface="Arial" panose="020B0604020202020204" pitchFamily="34" charset="0"/>
                <a:ea typeface="Times New Roman" panose="02020603050405020304" pitchFamily="18" charset="0"/>
                <a:cs typeface="Arial" panose="020B0604020202020204" pitchFamily="34" charset="0"/>
              </a:rPr>
              <a:t>לא ניתן </a:t>
            </a:r>
            <a:r>
              <a:rPr lang="he-IL" altLang="he-IL" sz="2000" b="1" dirty="0">
                <a:latin typeface="Arial" panose="020B0604020202020204" pitchFamily="34" charset="0"/>
                <a:ea typeface="Times New Roman" panose="02020603050405020304" pitchFamily="18" charset="0"/>
                <a:cs typeface="Arial" panose="020B0604020202020204" pitchFamily="34" charset="0"/>
              </a:rPr>
              <a:t>לבצע השמה של </a:t>
            </a:r>
            <a:r>
              <a:rPr lang="en-US" altLang="he-IL" sz="2000" b="1" dirty="0">
                <a:latin typeface="Arial" panose="020B0604020202020204" pitchFamily="34" charset="0"/>
                <a:ea typeface="Times New Roman" panose="02020603050405020304" pitchFamily="18" charset="0"/>
                <a:cs typeface="Arial" panose="020B0604020202020204" pitchFamily="34" charset="0"/>
              </a:rPr>
              <a:t>foo</a:t>
            </a:r>
            <a:r>
              <a:rPr lang="he-IL" altLang="he-IL" sz="2000" b="1" dirty="0">
                <a:latin typeface="Arial" panose="020B0604020202020204" pitchFamily="34" charset="0"/>
                <a:ea typeface="Times New Roman" panose="02020603050405020304" pitchFamily="18" charset="0"/>
                <a:cs typeface="Arial" panose="020B0604020202020204" pitchFamily="34" charset="0"/>
              </a:rPr>
              <a:t>?</a:t>
            </a:r>
            <a:endParaRPr lang="he-IL" altLang="he-IL" sz="600" dirty="0"/>
          </a:p>
          <a:p>
            <a:pPr marL="0" indent="0" eaLnBrk="0" fontAlgn="base" hangingPunct="0">
              <a:spcBef>
                <a:spcPct val="0"/>
              </a:spcBef>
              <a:spcAft>
                <a:spcPct val="0"/>
              </a:spcAft>
              <a:buClrTx/>
              <a:buSzTx/>
              <a:buNone/>
            </a:pPr>
            <a:endParaRPr lang="he-IL" altLang="he-IL" sz="600" b="1" dirty="0">
              <a:latin typeface="Arial" panose="020B0604020202020204" pitchFamily="34" charset="0"/>
              <a:ea typeface="Times New Roman" panose="02020603050405020304" pitchFamily="18" charset="0"/>
              <a:cs typeface="Arial" panose="020B0604020202020204" pitchFamily="34"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302" y="3719392"/>
            <a:ext cx="6703133" cy="4296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3140968"/>
            <a:ext cx="6073361" cy="4320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60" y="4441160"/>
            <a:ext cx="6218729" cy="355992"/>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516" y="5038786"/>
            <a:ext cx="6275773" cy="3728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1524000" y="624701"/>
            <a:ext cx="26962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eaLnBrk="0" fontAlgn="base" hangingPunct="0">
              <a:spcBef>
                <a:spcPct val="0"/>
              </a:spcBef>
              <a:spcAft>
                <a:spcPct val="0"/>
              </a:spcAft>
            </a:pPr>
            <a:r>
              <a:rPr lang="he-IL" altLang="he-IL" sz="1200" dirty="0">
                <a:solidFill>
                  <a:srgbClr val="008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he-IL" sz="600" dirty="0">
              <a:solidFill>
                <a:prstClr val="black"/>
              </a:solidFill>
              <a:latin typeface="Trebuchet MS"/>
              <a:cs typeface="Gisha" panose="020B0502040204020203" pitchFamily="34" charset="-79"/>
            </a:endParaRPr>
          </a:p>
          <a:p>
            <a:pPr algn="l" rtl="0" eaLnBrk="0" fontAlgn="base" hangingPunct="0">
              <a:spcBef>
                <a:spcPct val="0"/>
              </a:spcBef>
              <a:spcAft>
                <a:spcPct val="0"/>
              </a:spcAft>
            </a:pPr>
            <a:endParaRPr lang="en-US" altLang="he-IL"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42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2052"/>
                                        </p:tgtEl>
                                        <p:attrNameLst>
                                          <p:attrName>stroke.color</p:attrName>
                                        </p:attrNameLst>
                                      </p:cBhvr>
                                      <p:to>
                                        <a:schemeClr val="accent2"/>
                                      </p:to>
                                    </p:animClr>
                                    <p:set>
                                      <p:cBhvr>
                                        <p:cTn id="7" dur="2000" fill="hold"/>
                                        <p:tgtEl>
                                          <p:spTgt spid="205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normAutofit/>
          </a:bodyPr>
          <a:lstStyle/>
          <a:p>
            <a:pPr algn="ctr"/>
            <a:r>
              <a:rPr lang="he-IL" dirty="0"/>
              <a:t>תש"פ, מועד א</a:t>
            </a:r>
          </a:p>
        </p:txBody>
      </p:sp>
      <p:sp>
        <p:nvSpPr>
          <p:cNvPr id="3" name="מציין מיקום תוכן 2"/>
          <p:cNvSpPr>
            <a:spLocks noGrp="1"/>
          </p:cNvSpPr>
          <p:nvPr>
            <p:ph idx="1"/>
          </p:nvPr>
        </p:nvSpPr>
        <p:spPr/>
        <p:txBody>
          <a:bodyPr>
            <a:normAutofit fontScale="92500" lnSpcReduction="20000"/>
          </a:bodyPr>
          <a:lstStyle/>
          <a:p>
            <a:r>
              <a:rPr lang="he-IL" b="1" dirty="0"/>
              <a:t>נתונות הטענות הבאות:</a:t>
            </a:r>
            <a:endParaRPr lang="en-US" dirty="0"/>
          </a:p>
          <a:p>
            <a:r>
              <a:rPr lang="he-IL" b="1" dirty="0"/>
              <a:t>טענה 1: </a:t>
            </a:r>
            <a:r>
              <a:rPr lang="en-US" dirty="0"/>
              <a:t>delegate</a:t>
            </a:r>
            <a:r>
              <a:rPr lang="he-IL" dirty="0"/>
              <a:t> הוא מקרה פרטי של </a:t>
            </a:r>
            <a:r>
              <a:rPr lang="en-US" dirty="0"/>
              <a:t>event</a:t>
            </a:r>
          </a:p>
          <a:p>
            <a:r>
              <a:rPr lang="he-IL" b="1" dirty="0"/>
              <a:t>טענה 2:</a:t>
            </a:r>
            <a:r>
              <a:rPr lang="he-IL" dirty="0"/>
              <a:t> ניתן לרשום פונקציה ל- </a:t>
            </a:r>
            <a:r>
              <a:rPr lang="en-US" dirty="0"/>
              <a:t>delegate</a:t>
            </a:r>
            <a:r>
              <a:rPr lang="he-IL" dirty="0"/>
              <a:t> ע"י האופרטור =</a:t>
            </a:r>
            <a:endParaRPr lang="en-US" dirty="0"/>
          </a:p>
          <a:p>
            <a:r>
              <a:rPr lang="he-IL" b="1" dirty="0"/>
              <a:t>טענה 3:</a:t>
            </a:r>
            <a:r>
              <a:rPr lang="he-IL" dirty="0"/>
              <a:t> ניתן להירשם ל- </a:t>
            </a:r>
            <a:r>
              <a:rPr lang="en-US" dirty="0"/>
              <a:t>event</a:t>
            </a:r>
            <a:r>
              <a:rPr lang="he-IL" dirty="0"/>
              <a:t> גם מחוץ למחלקה בו ה </a:t>
            </a:r>
            <a:r>
              <a:rPr lang="en-US" dirty="0"/>
              <a:t>event</a:t>
            </a:r>
            <a:r>
              <a:rPr lang="he-IL" dirty="0"/>
              <a:t> מוגדר</a:t>
            </a:r>
            <a:endParaRPr lang="en-US" dirty="0"/>
          </a:p>
          <a:p>
            <a:r>
              <a:rPr lang="he-IL" b="1" dirty="0"/>
              <a:t>טענה 4: </a:t>
            </a:r>
            <a:r>
              <a:rPr lang="he-IL" dirty="0"/>
              <a:t>ניתן להפעיל </a:t>
            </a:r>
            <a:r>
              <a:rPr lang="en-US" dirty="0"/>
              <a:t>delegate</a:t>
            </a:r>
            <a:r>
              <a:rPr lang="he-IL" dirty="0"/>
              <a:t> רק מתוך המחלקה בה ה </a:t>
            </a:r>
            <a:r>
              <a:rPr lang="en-US" dirty="0"/>
              <a:t>delegate</a:t>
            </a:r>
            <a:r>
              <a:rPr lang="he-IL" dirty="0"/>
              <a:t> הוגדר</a:t>
            </a:r>
            <a:endParaRPr lang="en-US" dirty="0"/>
          </a:p>
          <a:p>
            <a:pPr marL="0" indent="0">
              <a:buNone/>
            </a:pPr>
            <a:endParaRPr lang="en-US" dirty="0"/>
          </a:p>
          <a:p>
            <a:r>
              <a:rPr lang="he-IL" b="1" dirty="0"/>
              <a:t>סמן את התשובה </a:t>
            </a:r>
            <a:r>
              <a:rPr lang="he-IL" b="1" u="sng" dirty="0"/>
              <a:t>הנכונה</a:t>
            </a:r>
            <a:r>
              <a:rPr lang="he-IL" b="1" dirty="0"/>
              <a:t> ביחס לטענות שלעיל:</a:t>
            </a:r>
            <a:endParaRPr lang="en-US" dirty="0"/>
          </a:p>
          <a:p>
            <a:r>
              <a:rPr lang="he-IL" dirty="0"/>
              <a:t>רק טענות </a:t>
            </a:r>
            <a:r>
              <a:rPr lang="en-US" dirty="0"/>
              <a:t>2,3</a:t>
            </a:r>
            <a:r>
              <a:rPr lang="he-IL" dirty="0"/>
              <a:t> נכונות</a:t>
            </a:r>
            <a:endParaRPr lang="en-US" dirty="0"/>
          </a:p>
          <a:p>
            <a:r>
              <a:rPr lang="he-IL" dirty="0"/>
              <a:t>רק טענות </a:t>
            </a:r>
            <a:r>
              <a:rPr lang="en-US" dirty="0"/>
              <a:t>1,2</a:t>
            </a:r>
            <a:r>
              <a:rPr lang="he-IL" dirty="0"/>
              <a:t> נכונות</a:t>
            </a:r>
            <a:endParaRPr lang="en-US" dirty="0"/>
          </a:p>
          <a:p>
            <a:r>
              <a:rPr lang="he-IL" dirty="0"/>
              <a:t>רק טענות </a:t>
            </a:r>
            <a:r>
              <a:rPr lang="en-US" dirty="0"/>
              <a:t>1,3</a:t>
            </a:r>
            <a:r>
              <a:rPr lang="he-IL" dirty="0"/>
              <a:t> נכונות</a:t>
            </a:r>
            <a:endParaRPr lang="en-US" dirty="0"/>
          </a:p>
          <a:p>
            <a:r>
              <a:rPr lang="he-IL" dirty="0"/>
              <a:t>רק טענות </a:t>
            </a:r>
            <a:r>
              <a:rPr lang="en-US" dirty="0"/>
              <a:t>2,4</a:t>
            </a:r>
            <a:r>
              <a:rPr lang="he-IL" dirty="0"/>
              <a:t> נכונות</a:t>
            </a:r>
            <a:endParaRPr lang="en-US" dirty="0"/>
          </a:p>
          <a:p>
            <a:r>
              <a:rPr lang="he-IL" dirty="0"/>
              <a:t>רק טענות </a:t>
            </a:r>
            <a:r>
              <a:rPr lang="en-US" dirty="0"/>
              <a:t>3,4</a:t>
            </a:r>
            <a:r>
              <a:rPr lang="he-IL" dirty="0"/>
              <a:t> נכונות</a:t>
            </a:r>
            <a:endParaRPr lang="en-US" dirty="0"/>
          </a:p>
        </p:txBody>
      </p:sp>
    </p:spTree>
    <p:extLst>
      <p:ext uri="{BB962C8B-B14F-4D97-AF65-F5344CB8AC3E}">
        <p14:creationId xmlns:p14="http://schemas.microsoft.com/office/powerpoint/2010/main" val="113878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7" end="7"/>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תשע"ג, 7 נק'</a:t>
            </a:r>
          </a:p>
        </p:txBody>
      </p:sp>
      <p:sp>
        <p:nvSpPr>
          <p:cNvPr id="3" name="מציין מיקום תוכן 2"/>
          <p:cNvSpPr>
            <a:spLocks noGrp="1"/>
          </p:cNvSpPr>
          <p:nvPr>
            <p:ph idx="1"/>
          </p:nvPr>
        </p:nvSpPr>
        <p:spPr/>
        <p:txBody>
          <a:bodyPr>
            <a:normAutofit/>
          </a:bodyPr>
          <a:lstStyle/>
          <a:p>
            <a:r>
              <a:rPr lang="he-IL" dirty="0"/>
              <a:t>לפנייך קטע קוד:</a:t>
            </a:r>
            <a:endParaRPr lang="en-US" dirty="0"/>
          </a:p>
          <a:p>
            <a:pPr algn="l" rtl="0"/>
            <a:r>
              <a:rPr lang="en-US" dirty="0" err="1"/>
              <a:t>Func</a:t>
            </a:r>
            <a:r>
              <a:rPr lang="en-US" dirty="0"/>
              <a:t>&lt;</a:t>
            </a:r>
            <a:r>
              <a:rPr lang="en-US" dirty="0" err="1"/>
              <a:t>int,int,bool</a:t>
            </a:r>
            <a:r>
              <a:rPr lang="en-US" dirty="0"/>
              <a:t>&gt; f1 = (a, b) =&gt; a &lt; b;</a:t>
            </a:r>
          </a:p>
          <a:p>
            <a:pPr algn="l" rtl="0"/>
            <a:r>
              <a:rPr lang="en-US" dirty="0" err="1"/>
              <a:t>Console.WriteLine</a:t>
            </a:r>
            <a:r>
              <a:rPr lang="en-US" dirty="0"/>
              <a:t>(f1(3, 4));</a:t>
            </a:r>
          </a:p>
          <a:p>
            <a:endParaRPr lang="he-IL" dirty="0"/>
          </a:p>
          <a:p>
            <a:r>
              <a:rPr lang="he-IL" dirty="0"/>
              <a:t>מה הפלט שיתקבל בעת הרצת קטע קוד זה? </a:t>
            </a:r>
            <a:r>
              <a:rPr lang="he-IL" b="1" dirty="0"/>
              <a:t>כתוב את התשובה במקום המתאים בדף התשובות.</a:t>
            </a:r>
          </a:p>
          <a:p>
            <a:endParaRPr lang="he-IL" b="1" dirty="0"/>
          </a:p>
          <a:p>
            <a:r>
              <a:rPr lang="en-US" b="1" dirty="0"/>
              <a:t>True</a:t>
            </a:r>
            <a:endParaRPr lang="en-US" dirty="0"/>
          </a:p>
          <a:p>
            <a:endParaRPr lang="he-IL" dirty="0"/>
          </a:p>
        </p:txBody>
      </p:sp>
    </p:spTree>
    <p:extLst>
      <p:ext uri="{BB962C8B-B14F-4D97-AF65-F5344CB8AC3E}">
        <p14:creationId xmlns:p14="http://schemas.microsoft.com/office/powerpoint/2010/main" val="17570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4.2 – שונות</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378</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12290101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1981200" y="1268760"/>
            <a:ext cx="7239000" cy="5186976"/>
          </a:xfrm>
        </p:spPr>
        <p:txBody>
          <a:bodyPr>
            <a:normAutofit/>
          </a:bodyPr>
          <a:lstStyle/>
          <a:p>
            <a:r>
              <a:rPr lang="he-IL" dirty="0"/>
              <a:t>שונות:</a:t>
            </a:r>
            <a:endParaRPr lang="en-US" dirty="0"/>
          </a:p>
          <a:p>
            <a:pPr lvl="1"/>
            <a:r>
              <a:rPr lang="en-US" dirty="0" err="1"/>
              <a:t>Nullable</a:t>
            </a:r>
            <a:endParaRPr lang="en-US" dirty="0"/>
          </a:p>
          <a:p>
            <a:pPr lvl="1"/>
            <a:r>
              <a:rPr lang="en-US" dirty="0" err="1"/>
              <a:t>Var</a:t>
            </a:r>
            <a:endParaRPr lang="he-IL" dirty="0"/>
          </a:p>
          <a:p>
            <a:pPr lvl="1"/>
            <a:r>
              <a:rPr lang="en-US" dirty="0"/>
              <a:t>Dynamic</a:t>
            </a:r>
            <a:endParaRPr lang="he-IL" dirty="0"/>
          </a:p>
          <a:p>
            <a:pPr lvl="1"/>
            <a:r>
              <a:rPr lang="he-IL" dirty="0"/>
              <a:t>טיפוס אנונימי</a:t>
            </a:r>
          </a:p>
          <a:p>
            <a:pPr lvl="1"/>
            <a:r>
              <a:rPr lang="he-IL" dirty="0"/>
              <a:t>עבודה עם מחרוזות</a:t>
            </a:r>
          </a:p>
          <a:p>
            <a:pPr lvl="1"/>
            <a:r>
              <a:rPr lang="en-US" dirty="0" err="1"/>
              <a:t>DateTime</a:t>
            </a:r>
            <a:endParaRPr lang="he-IL" dirty="0"/>
          </a:p>
          <a:p>
            <a:pPr lvl="1"/>
            <a:r>
              <a:rPr lang="he-IL" dirty="0"/>
              <a:t>המרות</a:t>
            </a:r>
            <a:endParaRPr lang="en-US" dirty="0"/>
          </a:p>
          <a:p>
            <a:pPr lvl="1"/>
            <a:r>
              <a:rPr lang="en-US" dirty="0"/>
              <a:t>Partial class</a:t>
            </a:r>
            <a:endParaRPr lang="he-IL" dirty="0"/>
          </a:p>
          <a:p>
            <a:pPr lvl="1"/>
            <a:r>
              <a:rPr lang="en-US" dirty="0"/>
              <a:t>Partial method</a:t>
            </a:r>
            <a:endParaRPr lang="he-IL" dirty="0"/>
          </a:p>
          <a:p>
            <a:r>
              <a:rPr lang="he-IL" dirty="0"/>
              <a:t>מנגנון חריגות</a:t>
            </a:r>
          </a:p>
          <a:p>
            <a:pPr marL="292608" lvl="1" indent="0">
              <a:buNone/>
            </a:pPr>
            <a:endParaRPr lang="he-IL" dirty="0"/>
          </a:p>
          <a:p>
            <a:pPr marL="0" indent="0">
              <a:buNone/>
            </a:pP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379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8080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תשע"ט</a:t>
            </a:r>
          </a:p>
        </p:txBody>
      </p:sp>
      <p:sp>
        <p:nvSpPr>
          <p:cNvPr id="3" name="מציין מיקום תוכן 2"/>
          <p:cNvSpPr>
            <a:spLocks noGrp="1"/>
          </p:cNvSpPr>
          <p:nvPr>
            <p:ph idx="1"/>
          </p:nvPr>
        </p:nvSpPr>
        <p:spPr/>
        <p:txBody>
          <a:bodyPr>
            <a:normAutofit/>
          </a:bodyPr>
          <a:lstStyle/>
          <a:p>
            <a:r>
              <a:rPr lang="he-IL" dirty="0"/>
              <a:t>מהו היתרון בכך שפלטפורמת דוט נט מתרגמת את הקוד משפה עילית לקוד ביניים? </a:t>
            </a:r>
          </a:p>
          <a:p>
            <a:pPr marL="749808" lvl="1" indent="-457200">
              <a:buFont typeface="+mj-cs"/>
              <a:buAutoNum type="hebrew2Minus"/>
            </a:pPr>
            <a:r>
              <a:rPr lang="he-IL" dirty="0"/>
              <a:t>הפלטפורמה מאפשרת לנייד את קוד הביניים ממערכת הפעלה אחת </a:t>
            </a:r>
            <a:r>
              <a:rPr lang="he-IL" dirty="0" err="1"/>
              <a:t>לשניה</a:t>
            </a:r>
            <a:r>
              <a:rPr lang="he-IL" dirty="0"/>
              <a:t>. בצד הלקוח מתבצע תרגום לשפת המכונה של מערכת ההפעלה שלו. </a:t>
            </a:r>
          </a:p>
          <a:p>
            <a:pPr marL="749808" lvl="1" indent="-457200">
              <a:buFont typeface="+mj-cs"/>
              <a:buAutoNum type="hebrew2Minus"/>
            </a:pPr>
            <a:r>
              <a:rPr lang="he-IL" dirty="0"/>
              <a:t>אנו יכולים לפתח בשלבים. בשלב ראשון לפתח קוד ביניים, ולאחר מכן לקמפל אותו לשפת המכונה. פיתוח בשלבים היא צורת פיתוח יעילה כדוגמת "הפרד ומשול". </a:t>
            </a:r>
          </a:p>
          <a:p>
            <a:pPr marL="749808" lvl="1" indent="-457200">
              <a:buFont typeface="+mj-cs"/>
              <a:buAutoNum type="hebrew2Minus"/>
            </a:pPr>
            <a:r>
              <a:rPr lang="he-IL" dirty="0"/>
              <a:t>קוד הביניים הוא קוד גנרי שמכיל פקודות שמתאימות לכל מערכת הפעלה ולכן קומפילציה אחת שלו מתאימה לכל מערכת הפעלה בצד הלקוח. </a:t>
            </a:r>
          </a:p>
          <a:p>
            <a:pPr marL="749808" lvl="1" indent="-457200">
              <a:buFont typeface="+mj-cs"/>
              <a:buAutoNum type="hebrew2Minus"/>
            </a:pPr>
            <a:r>
              <a:rPr lang="he-IL" dirty="0" err="1"/>
              <a:t>הספריה</a:t>
            </a:r>
            <a:r>
              <a:rPr lang="he-IL" dirty="0"/>
              <a:t> </a:t>
            </a:r>
            <a:r>
              <a:rPr lang="en-US" dirty="0"/>
              <a:t>FCL </a:t>
            </a:r>
            <a:r>
              <a:rPr lang="he-IL" dirty="0"/>
              <a:t>מתקמפלת בנפרד מקוד הביניים של התוכנית שלנו וכך מתממש טוב יותר עקרון ההפרדה בין השכבות. </a:t>
            </a:r>
          </a:p>
          <a:p>
            <a:pPr marL="749808" lvl="1" indent="-457200">
              <a:buFont typeface="+mj-cs"/>
              <a:buAutoNum type="hebrew2Minus"/>
            </a:pPr>
            <a:r>
              <a:rPr lang="he-IL" dirty="0"/>
              <a:t>אף אחת מהטענות אינה נכונה.</a:t>
            </a:r>
          </a:p>
        </p:txBody>
      </p:sp>
    </p:spTree>
    <p:extLst>
      <p:ext uri="{BB962C8B-B14F-4D97-AF65-F5344CB8AC3E}">
        <p14:creationId xmlns:p14="http://schemas.microsoft.com/office/powerpoint/2010/main" val="65217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188640"/>
            <a:ext cx="7239000" cy="698336"/>
          </a:xfrm>
        </p:spPr>
        <p:txBody>
          <a:bodyPr/>
          <a:lstStyle/>
          <a:p>
            <a:pPr algn="ctr"/>
            <a:r>
              <a:rPr lang="en-US" dirty="0" err="1"/>
              <a:t>NULLABLe</a:t>
            </a:r>
            <a:endParaRPr lang="he-IL" dirty="0"/>
          </a:p>
        </p:txBody>
      </p:sp>
      <p:sp>
        <p:nvSpPr>
          <p:cNvPr id="3" name="Content Placeholder 2"/>
          <p:cNvSpPr>
            <a:spLocks noGrp="1"/>
          </p:cNvSpPr>
          <p:nvPr>
            <p:ph idx="1"/>
          </p:nvPr>
        </p:nvSpPr>
        <p:spPr>
          <a:xfrm>
            <a:off x="2135560" y="1196752"/>
            <a:ext cx="7239000" cy="4846320"/>
          </a:xfrm>
        </p:spPr>
        <p:txBody>
          <a:bodyPr>
            <a:normAutofit fontScale="92500" lnSpcReduction="20000"/>
          </a:bodyPr>
          <a:lstStyle/>
          <a:p>
            <a:r>
              <a:rPr lang="he-IL" dirty="0"/>
              <a:t>אמרנו שלא ניתן לאתחל בערך </a:t>
            </a:r>
            <a:r>
              <a:rPr lang="en-US" dirty="0"/>
              <a:t>null</a:t>
            </a:r>
            <a:r>
              <a:rPr lang="he-IL" dirty="0"/>
              <a:t> משתנה מטיפוס פשוט </a:t>
            </a:r>
            <a:r>
              <a:rPr lang="en-US" dirty="0" err="1"/>
              <a:t>int</a:t>
            </a:r>
            <a:r>
              <a:rPr lang="en-US" dirty="0"/>
              <a:t>, char, …</a:t>
            </a:r>
            <a:r>
              <a:rPr lang="he-IL" dirty="0"/>
              <a:t> שהם</a:t>
            </a:r>
            <a:r>
              <a:rPr lang="en-US" dirty="0" err="1"/>
              <a:t>ValueType</a:t>
            </a:r>
            <a:r>
              <a:rPr lang="en-US" dirty="0"/>
              <a:t> </a:t>
            </a:r>
            <a:endParaRPr lang="he-IL" dirty="0"/>
          </a:p>
          <a:p>
            <a:r>
              <a:rPr lang="he-IL" dirty="0"/>
              <a:t>אם נרצה בכל זאת להגדיר משתנה פשוט שיכול להיות </a:t>
            </a:r>
            <a:r>
              <a:rPr lang="en-US" dirty="0"/>
              <a:t>null</a:t>
            </a:r>
            <a:r>
              <a:rPr lang="he-IL" dirty="0"/>
              <a:t> נוכל לעשות זאת בעזרת </a:t>
            </a:r>
            <a:r>
              <a:rPr lang="en-US" b="1" dirty="0"/>
              <a:t>&lt;type&gt;?</a:t>
            </a:r>
            <a:endParaRPr lang="he-IL" b="1" dirty="0"/>
          </a:p>
          <a:p>
            <a:r>
              <a:rPr lang="he-IL" dirty="0"/>
              <a:t>לדוגמא:</a:t>
            </a:r>
          </a:p>
          <a:p>
            <a:pPr marL="0" indent="0" algn="l" rtl="0">
              <a:buNone/>
            </a:pPr>
            <a:r>
              <a:rPr lang="en-US" dirty="0"/>
              <a:t>int? a = null;</a:t>
            </a:r>
          </a:p>
          <a:p>
            <a:pPr marL="0" indent="0" algn="l" rtl="0">
              <a:buNone/>
            </a:pPr>
            <a:r>
              <a:rPr lang="en-US" dirty="0"/>
              <a:t>char? </a:t>
            </a:r>
            <a:r>
              <a:rPr lang="en-US" dirty="0" err="1"/>
              <a:t>ch</a:t>
            </a:r>
            <a:r>
              <a:rPr lang="en-US" dirty="0"/>
              <a:t>= null;</a:t>
            </a:r>
            <a:endParaRPr lang="he-IL" dirty="0"/>
          </a:p>
          <a:p>
            <a:r>
              <a:rPr lang="he-IL" dirty="0"/>
              <a:t>כדי להמיר משתנה פשוט רגיל למשתנה פשוט </a:t>
            </a:r>
            <a:r>
              <a:rPr lang="en-US" dirty="0" err="1"/>
              <a:t>nullable</a:t>
            </a:r>
            <a:r>
              <a:rPr lang="he-IL" dirty="0"/>
              <a:t>, ניתן לבצע ע"י המרה מרומזת</a:t>
            </a:r>
          </a:p>
          <a:p>
            <a:pPr marL="0" indent="0" algn="l" rtl="0">
              <a:buNone/>
            </a:pPr>
            <a:r>
              <a:rPr lang="en-US" dirty="0" err="1"/>
              <a:t>int</a:t>
            </a:r>
            <a:r>
              <a:rPr lang="en-US" dirty="0"/>
              <a:t> x = 2;</a:t>
            </a:r>
          </a:p>
          <a:p>
            <a:pPr marL="0" indent="0" algn="l" rtl="0">
              <a:buNone/>
            </a:pPr>
            <a:r>
              <a:rPr lang="en-US" b="1" dirty="0" err="1"/>
              <a:t>int</a:t>
            </a:r>
            <a:r>
              <a:rPr lang="en-US" b="1" dirty="0"/>
              <a:t>?</a:t>
            </a:r>
            <a:r>
              <a:rPr lang="en-US" dirty="0"/>
              <a:t> y = x; //implicit casting</a:t>
            </a:r>
            <a:endParaRPr lang="he-IL" dirty="0"/>
          </a:p>
          <a:p>
            <a:r>
              <a:rPr lang="he-IL" dirty="0"/>
              <a:t>להמרה הפוכה, נידרש לבצע המרה מפורשת</a:t>
            </a:r>
          </a:p>
          <a:p>
            <a:pPr marL="0" indent="0" algn="l" rtl="0">
              <a:buNone/>
            </a:pPr>
            <a:r>
              <a:rPr lang="en-US" dirty="0" err="1"/>
              <a:t>int</a:t>
            </a:r>
            <a:r>
              <a:rPr lang="en-US" dirty="0"/>
              <a:t> z = (</a:t>
            </a:r>
            <a:r>
              <a:rPr lang="en-US" dirty="0" err="1"/>
              <a:t>int</a:t>
            </a:r>
            <a:r>
              <a:rPr lang="en-US" dirty="0"/>
              <a:t>) y; //explicit casting</a:t>
            </a:r>
            <a:endParaRPr lang="he-IL" dirty="0"/>
          </a:p>
          <a:p>
            <a:pPr marL="0" indent="0">
              <a:buNone/>
            </a:pPr>
            <a:endParaRPr lang="he-IL"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380</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3CE4945F-70DD-480D-8C9A-9A7AFACABCEF}"/>
              </a:ext>
            </a:extLst>
          </p:cNvPr>
          <p:cNvSpPr/>
          <p:nvPr/>
        </p:nvSpPr>
        <p:spPr>
          <a:xfrm>
            <a:off x="8363784"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4758599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5968" y="260648"/>
            <a:ext cx="7239000" cy="626328"/>
          </a:xfrm>
        </p:spPr>
        <p:txBody>
          <a:bodyPr/>
          <a:lstStyle/>
          <a:p>
            <a:pPr algn="ctr"/>
            <a:r>
              <a:rPr lang="he-IL" dirty="0"/>
              <a:t>הגדרת משתנה מסוג מרומז </a:t>
            </a:r>
            <a:r>
              <a:rPr lang="en-US" dirty="0" err="1"/>
              <a:t>var</a:t>
            </a:r>
            <a:endParaRPr lang="he-IL" dirty="0"/>
          </a:p>
        </p:txBody>
      </p:sp>
      <p:sp>
        <p:nvSpPr>
          <p:cNvPr id="3" name="מציין מיקום תוכן 2"/>
          <p:cNvSpPr>
            <a:spLocks noGrp="1"/>
          </p:cNvSpPr>
          <p:nvPr>
            <p:ph idx="1"/>
          </p:nvPr>
        </p:nvSpPr>
        <p:spPr>
          <a:xfrm>
            <a:off x="1995968" y="1124744"/>
            <a:ext cx="7239000" cy="5256584"/>
          </a:xfrm>
        </p:spPr>
        <p:txBody>
          <a:bodyPr>
            <a:normAutofit fontScale="85000" lnSpcReduction="20000"/>
          </a:bodyPr>
          <a:lstStyle/>
          <a:p>
            <a:r>
              <a:rPr lang="he-IL" dirty="0"/>
              <a:t>נגדיר משתנה מבלי להגדיר את הטיפוס באופן מפורש</a:t>
            </a:r>
          </a:p>
          <a:p>
            <a:r>
              <a:rPr lang="he-IL" dirty="0"/>
              <a:t>יש חובה לאתחלו בערך</a:t>
            </a:r>
          </a:p>
          <a:p>
            <a:r>
              <a:rPr lang="he-IL" dirty="0"/>
              <a:t>ועל פי הערך הקומפיילר מזהה את הטיפוס</a:t>
            </a:r>
          </a:p>
          <a:p>
            <a:r>
              <a:rPr lang="he-IL" dirty="0"/>
              <a:t>הטיפוס נקבע בזמן קומפילציה ולא ניתן לשנותו במהלך הריצה</a:t>
            </a:r>
          </a:p>
          <a:p>
            <a:r>
              <a:rPr lang="he-IL" sz="2900" dirty="0">
                <a:highlight>
                  <a:srgbClr val="FFFF00"/>
                </a:highlight>
              </a:rPr>
              <a:t>לא ניתן לאתחל ב </a:t>
            </a:r>
            <a:r>
              <a:rPr lang="en-US" sz="2900" dirty="0">
                <a:highlight>
                  <a:srgbClr val="FFFF00"/>
                </a:highlight>
              </a:rPr>
              <a:t>null</a:t>
            </a:r>
            <a:endParaRPr lang="he-IL" sz="2900" dirty="0">
              <a:highlight>
                <a:srgbClr val="FFFF00"/>
              </a:highlight>
            </a:endParaRPr>
          </a:p>
          <a:p>
            <a:r>
              <a:rPr lang="he-IL" dirty="0">
                <a:highlight>
                  <a:srgbClr val="FFFF00"/>
                </a:highlight>
              </a:rPr>
              <a:t>לא ניתן לשימוש כשדה במחלקה, כפרמטר של מתודה או כערך מוחזר ממתודה.</a:t>
            </a:r>
          </a:p>
          <a:p>
            <a:r>
              <a:rPr lang="he-IL" dirty="0"/>
              <a:t>לדוגמא:</a:t>
            </a:r>
          </a:p>
          <a:p>
            <a:pPr marL="0" indent="0" algn="l" rtl="0">
              <a:buNone/>
            </a:pPr>
            <a:r>
              <a:rPr lang="en-US" dirty="0"/>
              <a:t>var a = “hello”;</a:t>
            </a:r>
          </a:p>
          <a:p>
            <a:pPr marL="0" indent="0" algn="l" rtl="0">
              <a:buNone/>
            </a:pPr>
            <a:r>
              <a:rPr lang="en-US" dirty="0" err="1"/>
              <a:t>var</a:t>
            </a:r>
            <a:r>
              <a:rPr lang="en-US" dirty="0"/>
              <a:t> x = 8;</a:t>
            </a:r>
          </a:p>
          <a:p>
            <a:pPr marL="0" indent="0" algn="l" rtl="0">
              <a:buNone/>
            </a:pPr>
            <a:r>
              <a:rPr lang="en-US" dirty="0" err="1"/>
              <a:t>var</a:t>
            </a:r>
            <a:r>
              <a:rPr lang="en-US" dirty="0"/>
              <a:t> y = 7.3;</a:t>
            </a:r>
            <a:endParaRPr lang="he-IL" dirty="0"/>
          </a:p>
          <a:p>
            <a:endParaRPr lang="he-IL" dirty="0"/>
          </a:p>
          <a:p>
            <a:r>
              <a:rPr lang="he-IL" dirty="0"/>
              <a:t>אם נעמוד עם העכבר על משתנה </a:t>
            </a:r>
            <a:r>
              <a:rPr lang="en-US" dirty="0"/>
              <a:t>x</a:t>
            </a:r>
            <a:r>
              <a:rPr lang="he-IL" dirty="0"/>
              <a:t>, נראה שהוא מוגדר בפועל כ </a:t>
            </a:r>
            <a:r>
              <a:rPr lang="en-US" dirty="0" err="1"/>
              <a:t>int</a:t>
            </a:r>
            <a:r>
              <a:rPr lang="en-US" dirty="0"/>
              <a:t> x</a:t>
            </a:r>
            <a:r>
              <a:rPr lang="he-IL" dirty="0"/>
              <a:t> וכו'</a:t>
            </a:r>
          </a:p>
          <a:p>
            <a:r>
              <a:rPr lang="he-IL" dirty="0">
                <a:solidFill>
                  <a:srgbClr val="FF0000"/>
                </a:solidFill>
              </a:rPr>
              <a:t>שימושי מאד בלולאת </a:t>
            </a:r>
            <a:r>
              <a:rPr lang="en-US" dirty="0" err="1">
                <a:solidFill>
                  <a:srgbClr val="FF0000"/>
                </a:solidFill>
              </a:rPr>
              <a:t>foreach</a:t>
            </a:r>
            <a:r>
              <a:rPr lang="he-IL" dirty="0">
                <a:solidFill>
                  <a:srgbClr val="FF0000"/>
                </a:solidFill>
              </a:rPr>
              <a:t>, נראה דוגמאות בהמשך</a:t>
            </a:r>
          </a:p>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092687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332656"/>
            <a:ext cx="7239000" cy="554320"/>
          </a:xfrm>
        </p:spPr>
        <p:txBody>
          <a:bodyPr>
            <a:normAutofit fontScale="90000"/>
          </a:bodyPr>
          <a:lstStyle/>
          <a:p>
            <a:pPr algn="ctr"/>
            <a:r>
              <a:rPr lang="he-IL" dirty="0"/>
              <a:t>מועד א, תשע"ז, 7 נק'</a:t>
            </a:r>
          </a:p>
        </p:txBody>
      </p:sp>
      <p:sp>
        <p:nvSpPr>
          <p:cNvPr id="3" name="מציין מיקום תוכן 2"/>
          <p:cNvSpPr>
            <a:spLocks noGrp="1"/>
          </p:cNvSpPr>
          <p:nvPr>
            <p:ph idx="1"/>
          </p:nvPr>
        </p:nvSpPr>
        <p:spPr>
          <a:xfrm>
            <a:off x="2135560" y="1052736"/>
            <a:ext cx="7383016" cy="4846320"/>
          </a:xfrm>
        </p:spPr>
        <p:txBody>
          <a:bodyPr/>
          <a:lstStyle/>
          <a:p>
            <a:pPr marL="0" indent="0">
              <a:buNone/>
            </a:pPr>
            <a:r>
              <a:rPr lang="he-IL" dirty="0"/>
              <a:t>מה נכון לגבי המילה השמורה </a:t>
            </a:r>
            <a:r>
              <a:rPr lang="en-US" dirty="0" err="1"/>
              <a:t>var</a:t>
            </a:r>
            <a:r>
              <a:rPr lang="he-IL" dirty="0"/>
              <a:t> ב </a:t>
            </a:r>
            <a:r>
              <a:rPr lang="en-US" dirty="0" err="1"/>
              <a:t>c#</a:t>
            </a:r>
            <a:r>
              <a:rPr lang="he-IL" dirty="0"/>
              <a:t>?</a:t>
            </a:r>
            <a:endParaRPr lang="en-US" dirty="0"/>
          </a:p>
          <a:p>
            <a:pPr lvl="0"/>
            <a:r>
              <a:rPr lang="he-IL" dirty="0"/>
              <a:t>יש להגדירה רק בתוך מתודה.</a:t>
            </a:r>
            <a:endParaRPr lang="en-US" dirty="0"/>
          </a:p>
          <a:p>
            <a:pPr lvl="0"/>
            <a:r>
              <a:rPr lang="he-IL" dirty="0"/>
              <a:t>סוג המשתנה שיוגדר באמצעותה יקבע רק בזמן ריצה.</a:t>
            </a:r>
            <a:endParaRPr lang="en-US" dirty="0"/>
          </a:p>
          <a:p>
            <a:pPr lvl="0"/>
            <a:r>
              <a:rPr lang="he-IL" dirty="0"/>
              <a:t>ניתן להחליף באמצעותו הגדרת סוג של כל שדה במחלקה.</a:t>
            </a:r>
            <a:endParaRPr lang="en-US" dirty="0"/>
          </a:p>
          <a:p>
            <a:pPr lvl="0"/>
            <a:r>
              <a:rPr lang="he-IL" dirty="0"/>
              <a:t>ניתן לשימוש רק בתוך לולאת </a:t>
            </a:r>
            <a:r>
              <a:rPr lang="en-US" dirty="0" err="1"/>
              <a:t>foreach</a:t>
            </a:r>
            <a:r>
              <a:rPr lang="he-IL" dirty="0"/>
              <a:t> או שאילתת </a:t>
            </a:r>
            <a:r>
              <a:rPr lang="en-US" dirty="0" err="1"/>
              <a:t>linq</a:t>
            </a:r>
            <a:r>
              <a:rPr lang="he-IL" dirty="0"/>
              <a:t>.</a:t>
            </a:r>
            <a:endParaRPr lang="en-US" dirty="0"/>
          </a:p>
          <a:p>
            <a:pPr lvl="0"/>
            <a:r>
              <a:rPr lang="he-IL" dirty="0"/>
              <a:t>יש יותר מתשובה אחת נכונה</a:t>
            </a:r>
            <a:endParaRPr lang="en-US" dirty="0"/>
          </a:p>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573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044" y="116632"/>
            <a:ext cx="7239000" cy="698336"/>
          </a:xfrm>
        </p:spPr>
        <p:txBody>
          <a:bodyPr>
            <a:normAutofit fontScale="90000"/>
          </a:bodyPr>
          <a:lstStyle/>
          <a:p>
            <a:r>
              <a:rPr lang="he-IL" dirty="0"/>
              <a:t>הגדרת משתנה מסוג דינאמי </a:t>
            </a:r>
            <a:r>
              <a:rPr lang="en-US" dirty="0"/>
              <a:t>dynamic</a:t>
            </a:r>
            <a:endParaRPr lang="he-IL"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383</a:t>
            </a:fld>
            <a:endParaRPr lang="he-IL">
              <a:solidFill>
                <a:srgbClr val="B13F9A"/>
              </a:solidFill>
              <a:latin typeface="Trebuchet MS"/>
              <a:cs typeface="Gisha" panose="020B0502040204020203" pitchFamily="34" charset="-79"/>
            </a:endParaRPr>
          </a:p>
        </p:txBody>
      </p:sp>
      <p:sp>
        <p:nvSpPr>
          <p:cNvPr id="6" name="Rectangle 5"/>
          <p:cNvSpPr/>
          <p:nvPr/>
        </p:nvSpPr>
        <p:spPr>
          <a:xfrm>
            <a:off x="1781843" y="978379"/>
            <a:ext cx="6961034" cy="5591724"/>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MyClass</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"hello"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y = 7.3;</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dynamic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d1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(d1);</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d1 += 123;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//will be ok on run time. string has += operator</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(d1);</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dynamic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d2 += 123;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//run time error, operator +=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wasnt</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8000"/>
                </a:solidFill>
                <a:latin typeface="Consolas" panose="020B0609020204030204" pitchFamily="49" charset="0"/>
                <a:ea typeface="Calibri" panose="020F0502020204030204" pitchFamily="34" charset="0"/>
                <a:cs typeface="Consolas" panose="020B0609020204030204" pitchFamily="49" charset="0"/>
              </a:rPr>
              <a:t>overriden</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(d2);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5687808" y="1004253"/>
            <a:ext cx="4763616" cy="276998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נגדיר משתנה מבלי להגדיר את הטיפוס באופן מפורש</a:t>
            </a:r>
          </a:p>
          <a:p>
            <a:pPr marL="274320" indent="-274320">
              <a:spcBef>
                <a:spcPts val="600"/>
              </a:spcBef>
              <a:buClr>
                <a:srgbClr val="B13F9A"/>
              </a:buClr>
              <a:buSzPct val="73000"/>
              <a:buFont typeface="Wingdings 2"/>
              <a:buChar char=""/>
            </a:pPr>
            <a:r>
              <a:rPr lang="he-IL" sz="1600" b="1" dirty="0">
                <a:solidFill>
                  <a:prstClr val="black"/>
                </a:solidFill>
                <a:latin typeface="Trebuchet MS"/>
                <a:cs typeface="Gisha" panose="020B0502040204020203" pitchFamily="34" charset="-79"/>
              </a:rPr>
              <a:t>אין</a:t>
            </a:r>
            <a:r>
              <a:rPr lang="he-IL" sz="1600" dirty="0">
                <a:solidFill>
                  <a:prstClr val="black"/>
                </a:solidFill>
                <a:latin typeface="Trebuchet MS"/>
                <a:cs typeface="Gisha" panose="020B0502040204020203" pitchFamily="34" charset="-79"/>
              </a:rPr>
              <a:t> חובה לאתחלו בערך</a:t>
            </a:r>
          </a:p>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על פי הערך  שיושם בו הטיפוס ייקבע בזמן ריצה</a:t>
            </a:r>
          </a:p>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ניתן לשנות את הטיפוס במהלך הריצה</a:t>
            </a:r>
          </a:p>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ניתן לאתחל ב</a:t>
            </a:r>
            <a:r>
              <a:rPr lang="en-US" sz="1600" dirty="0">
                <a:solidFill>
                  <a:prstClr val="black"/>
                </a:solidFill>
                <a:latin typeface="Trebuchet MS"/>
              </a:rPr>
              <a:t>null</a:t>
            </a:r>
            <a:endParaRPr lang="he-IL" sz="1600" dirty="0">
              <a:solidFill>
                <a:prstClr val="black"/>
              </a:solidFill>
              <a:latin typeface="Trebuchet MS"/>
              <a:cs typeface="Gisha" panose="020B0502040204020203" pitchFamily="34" charset="-79"/>
            </a:endParaRPr>
          </a:p>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ניתן לשימוש כשדה במחלקה, כפרמטר של מתודה או כערך מוחזר מתודה.</a:t>
            </a:r>
          </a:p>
          <a:p>
            <a:pPr marL="274320" indent="-274320">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אין השלמה אוטומטית בזמן תכנות, אפילו לא למאפיינים של </a:t>
            </a:r>
            <a:r>
              <a:rPr lang="en-US" sz="1600" dirty="0">
                <a:solidFill>
                  <a:prstClr val="black"/>
                </a:solidFill>
                <a:latin typeface="Trebuchet MS"/>
              </a:rPr>
              <a:t>Object</a:t>
            </a:r>
            <a:endParaRPr lang="he-IL" sz="1600" dirty="0">
              <a:solidFill>
                <a:prstClr val="black"/>
              </a:solidFill>
              <a:latin typeface="Trebuchet MS"/>
              <a:cs typeface="Gisha" panose="020B0502040204020203" pitchFamily="34" charset="-79"/>
            </a:endParaRPr>
          </a:p>
        </p:txBody>
      </p:sp>
      <p:sp>
        <p:nvSpPr>
          <p:cNvPr id="8" name="Thought Bubble: Cloud 7">
            <a:extLst>
              <a:ext uri="{FF2B5EF4-FFF2-40B4-BE49-F238E27FC236}">
                <a16:creationId xmlns:a16="http://schemas.microsoft.com/office/drawing/2014/main" id="{A9CDD6BD-452C-414F-9FEE-5A2D3C58C58A}"/>
              </a:ext>
            </a:extLst>
          </p:cNvPr>
          <p:cNvSpPr/>
          <p:nvPr/>
        </p:nvSpPr>
        <p:spPr>
          <a:xfrm>
            <a:off x="8363784"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405355799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116632"/>
            <a:ext cx="7239000" cy="747464"/>
          </a:xfrm>
        </p:spPr>
        <p:txBody>
          <a:bodyPr>
            <a:noAutofit/>
          </a:bodyPr>
          <a:lstStyle/>
          <a:p>
            <a:pPr algn="ctr"/>
            <a:r>
              <a:rPr lang="he-IL" sz="2400" dirty="0"/>
              <a:t>דוגמא: הגדרת מתודה שמקבלת מערך של טיפוסים דינאמיים ומחזירה </a:t>
            </a:r>
            <a:r>
              <a:rPr lang="en-US" sz="2400" dirty="0"/>
              <a:t>dynamic</a:t>
            </a:r>
            <a:endParaRPr lang="he-IL" sz="2400"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384</a:t>
            </a:fld>
            <a:endParaRPr lang="he-IL">
              <a:solidFill>
                <a:srgbClr val="B13F9A"/>
              </a:solidFill>
              <a:latin typeface="Trebuchet MS"/>
              <a:cs typeface="Gisha" panose="020B0502040204020203" pitchFamily="34" charset="-79"/>
            </a:endParaRPr>
          </a:p>
        </p:txBody>
      </p:sp>
      <p:sp>
        <p:nvSpPr>
          <p:cNvPr id="8" name="Rectangle 7"/>
          <p:cNvSpPr/>
          <p:nvPr/>
        </p:nvSpPr>
        <p:spPr>
          <a:xfrm>
            <a:off x="6419568" y="1313247"/>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Ex922</a:t>
            </a:r>
            <a:r>
              <a:rPr lang="en-US" dirty="0">
                <a:solidFill>
                  <a:prstClr val="black"/>
                </a:solidFill>
                <a:latin typeface="Calibri"/>
              </a:rPr>
              <a:t>  (</a:t>
            </a:r>
            <a:r>
              <a:rPr lang="en-US" dirty="0" err="1">
                <a:solidFill>
                  <a:prstClr val="black"/>
                </a:solidFill>
                <a:latin typeface="Calibri"/>
              </a:rPr>
              <a:t>Csharp_B</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3" name="Rectangle 2"/>
          <p:cNvSpPr/>
          <p:nvPr/>
        </p:nvSpPr>
        <p:spPr>
          <a:xfrm>
            <a:off x="1798784" y="877525"/>
            <a:ext cx="5976664" cy="6052747"/>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Sum(</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params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arg.Length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p>
          <a:p>
            <a:pPr algn="l" rtl="0">
              <a:lnSpc>
                <a:spcPct val="107000"/>
              </a:lnSpc>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sum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item;</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Sum(2, 4, 1);</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Sum(2, 4, 1, 2.5);</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stringSum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Sum(</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bc</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23, 3.4);</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dynamic d1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System.Dynamic.ExpandoObject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d1.Name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stringSum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(Sum());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הסבר מלבני מעוגל 17"/>
          <p:cNvSpPr/>
          <p:nvPr/>
        </p:nvSpPr>
        <p:spPr bwMode="auto">
          <a:xfrm>
            <a:off x="5663953" y="2118302"/>
            <a:ext cx="4710404" cy="1368152"/>
          </a:xfrm>
          <a:prstGeom prst="wedgeRoundRectCallout">
            <a:avLst>
              <a:gd name="adj1" fmla="val -60593"/>
              <a:gd name="adj2" fmla="val 2761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nSpc>
                <a:spcPct val="107000"/>
              </a:lnSpc>
            </a:pPr>
            <a:r>
              <a:rPr lang="he-IL" sz="1400" b="1" dirty="0">
                <a:solidFill>
                  <a:prstClr val="black"/>
                </a:solidFill>
                <a:latin typeface="Trebuchet MS"/>
                <a:cs typeface="Gisha" panose="020B0502040204020203" pitchFamily="34" charset="-79"/>
              </a:rPr>
              <a:t>המתודה מבצעת על כל סוגי הטיפוסים,</a:t>
            </a:r>
          </a:p>
          <a:p>
            <a:pPr>
              <a:lnSpc>
                <a:spcPct val="107000"/>
              </a:lnSpc>
            </a:pPr>
            <a:r>
              <a:rPr lang="he-IL" sz="1400" dirty="0">
                <a:solidFill>
                  <a:prstClr val="black"/>
                </a:solidFill>
                <a:latin typeface="Trebuchet MS"/>
                <a:cs typeface="Gisha" panose="020B0502040204020203" pitchFamily="34" charset="-79"/>
              </a:rPr>
              <a:t>כמובן שבכל פעם נשלח לה מערך שמכיל איברים מאותו טיפוס</a:t>
            </a:r>
          </a:p>
          <a:p>
            <a:pPr>
              <a:lnSpc>
                <a:spcPct val="107000"/>
              </a:lnSpc>
            </a:pPr>
            <a:r>
              <a:rPr lang="he-IL" sz="1400" dirty="0">
                <a:solidFill>
                  <a:prstClr val="black"/>
                </a:solidFill>
                <a:latin typeface="Trebuchet MS"/>
                <a:cs typeface="Gisha" panose="020B0502040204020203" pitchFamily="34" charset="-79"/>
              </a:rPr>
              <a:t>ובתנאי שלטיפוס ממומש האופרטור </a:t>
            </a:r>
            <a:r>
              <a:rPr lang="he-IL" sz="1400" b="1" dirty="0">
                <a:solidFill>
                  <a:prstClr val="black"/>
                </a:solidFill>
                <a:latin typeface="Trebuchet MS"/>
                <a:cs typeface="Gisha" panose="020B0502040204020203" pitchFamily="34" charset="-79"/>
              </a:rPr>
              <a:t>+=,</a:t>
            </a:r>
            <a:r>
              <a:rPr lang="he-IL" sz="1400" dirty="0">
                <a:solidFill>
                  <a:prstClr val="black"/>
                </a:solidFill>
                <a:latin typeface="Trebuchet MS"/>
                <a:cs typeface="Gisha" panose="020B0502040204020203" pitchFamily="34" charset="-79"/>
              </a:rPr>
              <a:t> אחרת תהיה </a:t>
            </a:r>
            <a:r>
              <a:rPr lang="he-IL" sz="1400" b="1" dirty="0">
                <a:solidFill>
                  <a:prstClr val="black"/>
                </a:solidFill>
                <a:latin typeface="Trebuchet MS"/>
                <a:cs typeface="Gisha" panose="020B0502040204020203" pitchFamily="34" charset="-79"/>
              </a:rPr>
              <a:t>שגיאת זמן ריצה!!!</a:t>
            </a:r>
            <a:endParaRPr lang="en-US" sz="1200" b="1" dirty="0">
              <a:solidFill>
                <a:prstClr val="black"/>
              </a:solidFill>
              <a:latin typeface="Trebuchet MS"/>
            </a:endParaRPr>
          </a:p>
        </p:txBody>
      </p:sp>
      <p:sp>
        <p:nvSpPr>
          <p:cNvPr id="7" name="Thought Bubble: Cloud 6">
            <a:extLst>
              <a:ext uri="{FF2B5EF4-FFF2-40B4-BE49-F238E27FC236}">
                <a16:creationId xmlns:a16="http://schemas.microsoft.com/office/drawing/2014/main" id="{B073D019-3555-437D-8874-FE07BA2EE6EF}"/>
              </a:ext>
            </a:extLst>
          </p:cNvPr>
          <p:cNvSpPr/>
          <p:nvPr/>
        </p:nvSpPr>
        <p:spPr>
          <a:xfrm>
            <a:off x="8363784"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6781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sz="4400" dirty="0"/>
              <a:t>Anonymous Types</a:t>
            </a:r>
            <a:endParaRPr lang="he-IL" dirty="0"/>
          </a:p>
        </p:txBody>
      </p:sp>
      <p:sp>
        <p:nvSpPr>
          <p:cNvPr id="5" name="כותרת משנה 4"/>
          <p:cNvSpPr>
            <a:spLocks noGrp="1"/>
          </p:cNvSpPr>
          <p:nvPr>
            <p:ph type="subTitle" idx="1"/>
          </p:nvPr>
        </p:nvSpPr>
        <p:spPr>
          <a:xfrm>
            <a:off x="4878442" y="3539864"/>
            <a:ext cx="5114778" cy="753232"/>
          </a:xfrm>
        </p:spPr>
        <p:txBody>
          <a:bodyPr>
            <a:normAutofit lnSpcReduction="10000"/>
          </a:bodyPr>
          <a:lstStyle/>
          <a:p>
            <a:pPr algn="ctr"/>
            <a:r>
              <a:rPr lang="he-IL" sz="5400" dirty="0"/>
              <a:t>טיפוס אנונימי</a:t>
            </a:r>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385</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22067106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452" y="118384"/>
            <a:ext cx="7239000" cy="674992"/>
          </a:xfrm>
        </p:spPr>
        <p:txBody>
          <a:bodyPr>
            <a:normAutofit/>
          </a:bodyPr>
          <a:lstStyle/>
          <a:p>
            <a:pPr algn="ctr"/>
            <a:r>
              <a:rPr lang="he-IL" sz="4400" dirty="0"/>
              <a:t>טיפוס אנונימי</a:t>
            </a:r>
          </a:p>
        </p:txBody>
      </p:sp>
      <p:sp>
        <p:nvSpPr>
          <p:cNvPr id="3" name="Content Placeholder 2"/>
          <p:cNvSpPr>
            <a:spLocks noGrp="1"/>
          </p:cNvSpPr>
          <p:nvPr>
            <p:ph idx="1"/>
          </p:nvPr>
        </p:nvSpPr>
        <p:spPr>
          <a:xfrm>
            <a:off x="1883532" y="793376"/>
            <a:ext cx="7560840" cy="5762872"/>
          </a:xfrm>
        </p:spPr>
        <p:txBody>
          <a:bodyPr>
            <a:normAutofit fontScale="85000" lnSpcReduction="10000"/>
          </a:bodyPr>
          <a:lstStyle/>
          <a:p>
            <a:pPr marL="0" indent="0">
              <a:buNone/>
            </a:pPr>
            <a:r>
              <a:rPr lang="he-IL" sz="1900" b="1" dirty="0"/>
              <a:t>תזכורת, לא להתבלבל:</a:t>
            </a:r>
            <a:endParaRPr lang="he-IL" sz="1900" dirty="0"/>
          </a:p>
          <a:p>
            <a:r>
              <a:rPr lang="he-IL" sz="1900" dirty="0"/>
              <a:t>אתחול מהיר של אובייקט:</a:t>
            </a:r>
          </a:p>
          <a:p>
            <a:pPr marL="0" indent="0" algn="l" rtl="0">
              <a:buNone/>
            </a:pPr>
            <a:r>
              <a:rPr lang="en-US" sz="1900" dirty="0" err="1">
                <a:solidFill>
                  <a:srgbClr val="000000"/>
                </a:solidFill>
                <a:latin typeface="Consolas" panose="020B0609020204030204" pitchFamily="49" charset="0"/>
              </a:rPr>
              <a:t>MyClass</a:t>
            </a:r>
            <a:r>
              <a:rPr lang="en-US" sz="1900" dirty="0">
                <a:solidFill>
                  <a:srgbClr val="000000"/>
                </a:solidFill>
                <a:latin typeface="Consolas" panose="020B0609020204030204" pitchFamily="49" charset="0"/>
              </a:rPr>
              <a:t> mc = </a:t>
            </a:r>
            <a:r>
              <a:rPr lang="en-US" sz="1900" dirty="0">
                <a:solidFill>
                  <a:srgbClr val="0000FF"/>
                </a:solidFill>
                <a:latin typeface="Consolas" panose="020B0609020204030204" pitchFamily="49" charset="0"/>
              </a:rPr>
              <a:t>new</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MyClass</a:t>
            </a:r>
            <a:r>
              <a:rPr lang="en-US" sz="1900" dirty="0">
                <a:solidFill>
                  <a:srgbClr val="000000"/>
                </a:solidFill>
                <a:latin typeface="Consolas" panose="020B0609020204030204" pitchFamily="49" charset="0"/>
              </a:rPr>
              <a:t> () {ID=34, Name=</a:t>
            </a:r>
            <a:r>
              <a:rPr lang="en-US" sz="1900" dirty="0">
                <a:solidFill>
                  <a:srgbClr val="A31515"/>
                </a:solidFill>
                <a:latin typeface="Consolas" panose="020B0609020204030204" pitchFamily="49" charset="0"/>
              </a:rPr>
              <a:t>"</a:t>
            </a:r>
            <a:r>
              <a:rPr lang="en-US" sz="1900" dirty="0" err="1">
                <a:solidFill>
                  <a:srgbClr val="A31515"/>
                </a:solidFill>
                <a:latin typeface="Consolas" panose="020B0609020204030204" pitchFamily="49" charset="0"/>
              </a:rPr>
              <a:t>oshri</a:t>
            </a:r>
            <a:r>
              <a:rPr lang="en-US" sz="1900" dirty="0">
                <a:solidFill>
                  <a:srgbClr val="A31515"/>
                </a:solidFill>
                <a:latin typeface="Consolas" panose="020B0609020204030204" pitchFamily="49" charset="0"/>
              </a:rPr>
              <a:t>"</a:t>
            </a:r>
            <a:r>
              <a:rPr lang="en-US" sz="1900" dirty="0">
                <a:solidFill>
                  <a:srgbClr val="000000"/>
                </a:solidFill>
                <a:latin typeface="Consolas" panose="020B0609020204030204" pitchFamily="49" charset="0"/>
              </a:rPr>
              <a:t>};</a:t>
            </a:r>
            <a:endParaRPr lang="he-IL" sz="1900" dirty="0"/>
          </a:p>
          <a:p>
            <a:endParaRPr lang="he-IL" sz="1900" dirty="0"/>
          </a:p>
          <a:p>
            <a:r>
              <a:rPr lang="he-IL" sz="1900" dirty="0"/>
              <a:t>הגדרת משתנים בצורה מרומזת </a:t>
            </a:r>
            <a:r>
              <a:rPr lang="en-US" sz="1900" dirty="0"/>
              <a:t>VAR</a:t>
            </a:r>
            <a:r>
              <a:rPr lang="he-IL" sz="1900" dirty="0"/>
              <a:t>:</a:t>
            </a:r>
          </a:p>
          <a:p>
            <a:pPr marL="0" indent="0" algn="ctr">
              <a:buNone/>
            </a:pPr>
            <a:r>
              <a:rPr lang="en-US" sz="2200" dirty="0" err="1">
                <a:solidFill>
                  <a:srgbClr val="0000FF"/>
                </a:solidFill>
                <a:latin typeface="Consolas" panose="020B0609020204030204" pitchFamily="49" charset="0"/>
              </a:rPr>
              <a:t>var</a:t>
            </a:r>
            <a:r>
              <a:rPr lang="en-US" sz="2200" dirty="0">
                <a:solidFill>
                  <a:srgbClr val="000000"/>
                </a:solidFill>
                <a:latin typeface="Consolas" panose="020B0609020204030204" pitchFamily="49" charset="0"/>
              </a:rPr>
              <a:t> x = 8;</a:t>
            </a:r>
            <a:endParaRPr lang="he-IL" sz="1900" dirty="0"/>
          </a:p>
          <a:p>
            <a:endParaRPr lang="he-IL" dirty="0"/>
          </a:p>
          <a:p>
            <a:pPr marL="0" indent="0">
              <a:buNone/>
            </a:pPr>
            <a:r>
              <a:rPr lang="he-IL" sz="2800" dirty="0"/>
              <a:t>הגדרת </a:t>
            </a:r>
            <a:r>
              <a:rPr lang="he-IL" sz="2800" b="1" dirty="0"/>
              <a:t>טיפוס אנונימי</a:t>
            </a:r>
            <a:r>
              <a:rPr lang="he-IL" sz="2800" dirty="0"/>
              <a:t>:</a:t>
            </a:r>
          </a:p>
          <a:p>
            <a:pPr marL="0" indent="0" algn="ctr" rtl="0">
              <a:buNone/>
            </a:pPr>
            <a:r>
              <a:rPr lang="en-US" sz="2800" dirty="0">
                <a:solidFill>
                  <a:srgbClr val="0000FF"/>
                </a:solidFill>
                <a:latin typeface="Consolas" panose="020B0609020204030204" pitchFamily="49" charset="0"/>
              </a:rPr>
              <a:t>var</a:t>
            </a:r>
            <a:r>
              <a:rPr lang="en-US" sz="2800" dirty="0">
                <a:solidFill>
                  <a:srgbClr val="000000"/>
                </a:solidFill>
                <a:latin typeface="Consolas" panose="020B0609020204030204" pitchFamily="49" charset="0"/>
              </a:rPr>
              <a:t> m = </a:t>
            </a:r>
            <a:r>
              <a:rPr lang="en-US" sz="2800" dirty="0">
                <a:solidFill>
                  <a:srgbClr val="0000FF"/>
                </a:solidFill>
                <a:latin typeface="Consolas" panose="020B0609020204030204" pitchFamily="49" charset="0"/>
              </a:rPr>
              <a:t>new </a:t>
            </a:r>
            <a:r>
              <a:rPr lang="en-US" sz="2800" dirty="0">
                <a:solidFill>
                  <a:srgbClr val="000000"/>
                </a:solidFill>
                <a:latin typeface="Consolas" panose="020B0609020204030204" pitchFamily="49" charset="0"/>
              </a:rPr>
              <a:t>{ID=34,Name=</a:t>
            </a:r>
            <a:r>
              <a:rPr lang="en-US" sz="2800" dirty="0">
                <a:solidFill>
                  <a:srgbClr val="A31515"/>
                </a:solidFill>
                <a:latin typeface="Consolas" panose="020B0609020204030204" pitchFamily="49" charset="0"/>
              </a:rPr>
              <a:t>"</a:t>
            </a:r>
            <a:r>
              <a:rPr lang="en-US" sz="2800" dirty="0" err="1">
                <a:solidFill>
                  <a:srgbClr val="A31515"/>
                </a:solidFill>
                <a:latin typeface="Consolas" panose="020B0609020204030204" pitchFamily="49" charset="0"/>
              </a:rPr>
              <a:t>oshri</a:t>
            </a:r>
            <a:r>
              <a:rPr lang="en-US" sz="2800" dirty="0">
                <a:solidFill>
                  <a:srgbClr val="A31515"/>
                </a:solidFill>
                <a:latin typeface="Consolas" panose="020B0609020204030204" pitchFamily="49" charset="0"/>
              </a:rPr>
              <a:t>"</a:t>
            </a:r>
            <a:r>
              <a:rPr lang="en-US" sz="2800" dirty="0">
                <a:solidFill>
                  <a:srgbClr val="000000"/>
                </a:solidFill>
                <a:latin typeface="Consolas" panose="020B0609020204030204" pitchFamily="49" charset="0"/>
              </a:rPr>
              <a:t>, Age=30};</a:t>
            </a:r>
            <a:endParaRPr lang="he-IL" sz="2400" dirty="0"/>
          </a:p>
          <a:p>
            <a:endParaRPr lang="he-IL" sz="2400" dirty="0"/>
          </a:p>
          <a:p>
            <a:pPr marL="0" indent="0">
              <a:buNone/>
            </a:pPr>
            <a:r>
              <a:rPr lang="he-IL" sz="2800" dirty="0"/>
              <a:t>הגדרת </a:t>
            </a:r>
            <a:r>
              <a:rPr lang="he-IL" sz="2800" b="1" dirty="0"/>
              <a:t>מערך</a:t>
            </a:r>
            <a:r>
              <a:rPr lang="he-IL" sz="2800" dirty="0"/>
              <a:t> של טיפוסים אנונימיים (הטיפוסים חייבים להיות בעלי מבנה ושדות זהים):</a:t>
            </a:r>
          </a:p>
          <a:p>
            <a:pPr marL="0" indent="0" algn="l" rtl="0">
              <a:buNone/>
            </a:pPr>
            <a:r>
              <a:rPr lang="en-US" sz="1900" dirty="0">
                <a:solidFill>
                  <a:srgbClr val="0000FF"/>
                </a:solidFill>
                <a:latin typeface="Consolas" panose="020B0609020204030204" pitchFamily="49" charset="0"/>
              </a:rPr>
              <a:t>var</a:t>
            </a:r>
            <a:r>
              <a:rPr lang="en-US" sz="1900" dirty="0">
                <a:solidFill>
                  <a:srgbClr val="000000"/>
                </a:solidFill>
                <a:latin typeface="Consolas" panose="020B0609020204030204" pitchFamily="49" charset="0"/>
              </a:rPr>
              <a:t> v = </a:t>
            </a:r>
            <a:r>
              <a:rPr lang="en-US" sz="1900" dirty="0">
                <a:solidFill>
                  <a:srgbClr val="0000FF"/>
                </a:solidFill>
                <a:latin typeface="Consolas" panose="020B0609020204030204" pitchFamily="49" charset="0"/>
              </a:rPr>
              <a:t>new </a:t>
            </a:r>
            <a:r>
              <a:rPr lang="en-US" sz="1900" dirty="0">
                <a:solidFill>
                  <a:srgbClr val="000000"/>
                </a:solidFill>
                <a:latin typeface="Consolas" panose="020B0609020204030204" pitchFamily="49" charset="0"/>
              </a:rPr>
              <a:t>[] </a:t>
            </a:r>
          </a:p>
          <a:p>
            <a:pPr marL="0" indent="0" algn="l" rtl="0">
              <a:buNone/>
            </a:pPr>
            <a:r>
              <a:rPr lang="en-US" sz="1900" dirty="0">
                <a:solidFill>
                  <a:srgbClr val="000000"/>
                </a:solidFill>
                <a:latin typeface="Consolas" panose="020B0609020204030204" pitchFamily="49" charset="0"/>
              </a:rPr>
              <a:t>		{ </a:t>
            </a:r>
          </a:p>
          <a:p>
            <a:pPr marL="0" indent="0" algn="l" rtl="0">
              <a:buNone/>
            </a:pP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new</a:t>
            </a:r>
            <a:r>
              <a:rPr lang="en-US" sz="1900" dirty="0">
                <a:solidFill>
                  <a:srgbClr val="000000"/>
                </a:solidFill>
                <a:latin typeface="Consolas" panose="020B0609020204030204" pitchFamily="49" charset="0"/>
              </a:rPr>
              <a:t> { ID = 1, Age = 4 },</a:t>
            </a:r>
          </a:p>
          <a:p>
            <a:pPr marL="0" indent="0" algn="l" rtl="0">
              <a:buNone/>
            </a:pP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new</a:t>
            </a:r>
            <a:r>
              <a:rPr lang="en-US" sz="1900" dirty="0">
                <a:solidFill>
                  <a:srgbClr val="000000"/>
                </a:solidFill>
                <a:latin typeface="Consolas" panose="020B0609020204030204" pitchFamily="49" charset="0"/>
              </a:rPr>
              <a:t> { ID = 2, Age = 6 } </a:t>
            </a:r>
          </a:p>
          <a:p>
            <a:pPr marL="0" indent="0" algn="l" rtl="0">
              <a:buNone/>
            </a:pPr>
            <a:r>
              <a:rPr lang="en-US" sz="1900" dirty="0">
                <a:solidFill>
                  <a:srgbClr val="000000"/>
                </a:solidFill>
                <a:latin typeface="Consolas" panose="020B0609020204030204" pitchFamily="49" charset="0"/>
              </a:rPr>
              <a:t>		};</a:t>
            </a:r>
            <a:endParaRPr lang="en-US" sz="1900" dirty="0"/>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631360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452" y="215"/>
            <a:ext cx="7239000" cy="604736"/>
          </a:xfrm>
        </p:spPr>
        <p:txBody>
          <a:bodyPr>
            <a:normAutofit fontScale="90000"/>
          </a:bodyPr>
          <a:lstStyle/>
          <a:p>
            <a:pPr algn="ctr"/>
            <a:r>
              <a:rPr lang="he-IL" sz="4400" dirty="0"/>
              <a:t>טיפוס אנונימי</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387</a:t>
            </a:fld>
            <a:endParaRPr lang="he-IL">
              <a:solidFill>
                <a:srgbClr val="B13F9A"/>
              </a:solidFill>
              <a:latin typeface="Trebuchet MS"/>
              <a:cs typeface="Gisha" panose="020B0502040204020203" pitchFamily="34" charset="-79"/>
            </a:endParaRPr>
          </a:p>
        </p:txBody>
      </p:sp>
      <p:pic>
        <p:nvPicPr>
          <p:cNvPr id="5" name="Picture 4"/>
          <p:cNvPicPr>
            <a:picLocks noChangeAspect="1"/>
          </p:cNvPicPr>
          <p:nvPr/>
        </p:nvPicPr>
        <p:blipFill>
          <a:blip r:embed="rId2"/>
          <a:stretch>
            <a:fillRect/>
          </a:stretch>
        </p:blipFill>
        <p:spPr>
          <a:xfrm>
            <a:off x="1919536" y="798567"/>
            <a:ext cx="6315540" cy="1478381"/>
          </a:xfrm>
          <a:prstGeom prst="rect">
            <a:avLst/>
          </a:prstGeom>
        </p:spPr>
      </p:pic>
      <p:pic>
        <p:nvPicPr>
          <p:cNvPr id="6" name="Picture 5"/>
          <p:cNvPicPr>
            <a:picLocks noChangeAspect="1"/>
          </p:cNvPicPr>
          <p:nvPr/>
        </p:nvPicPr>
        <p:blipFill>
          <a:blip r:embed="rId3"/>
          <a:stretch>
            <a:fillRect/>
          </a:stretch>
        </p:blipFill>
        <p:spPr>
          <a:xfrm>
            <a:off x="2044452" y="4362975"/>
            <a:ext cx="3907532" cy="2293551"/>
          </a:xfrm>
          <a:prstGeom prst="rect">
            <a:avLst/>
          </a:prstGeom>
        </p:spPr>
      </p:pic>
      <p:sp>
        <p:nvSpPr>
          <p:cNvPr id="3" name="Content Placeholder 2"/>
          <p:cNvSpPr>
            <a:spLocks noGrp="1"/>
          </p:cNvSpPr>
          <p:nvPr>
            <p:ph idx="1"/>
          </p:nvPr>
        </p:nvSpPr>
        <p:spPr>
          <a:xfrm>
            <a:off x="2044452" y="2246789"/>
            <a:ext cx="7355720" cy="2808312"/>
          </a:xfrm>
        </p:spPr>
        <p:txBody>
          <a:bodyPr>
            <a:normAutofit/>
          </a:bodyPr>
          <a:lstStyle/>
          <a:p>
            <a:pPr marL="0" indent="0">
              <a:buNone/>
            </a:pPr>
            <a:r>
              <a:rPr lang="he-IL" sz="2000" b="1" dirty="0"/>
              <a:t>בעקבות שורת קוד זו:</a:t>
            </a:r>
          </a:p>
          <a:p>
            <a:r>
              <a:rPr lang="he-IL" sz="2000" dirty="0"/>
              <a:t>הוגדר טיפוס אנונימי (ללא שם) ,</a:t>
            </a:r>
          </a:p>
          <a:p>
            <a:r>
              <a:rPr lang="he-IL" sz="2000" dirty="0"/>
              <a:t>הקומפיילר יוצר טיפוס שיש לו 3 </a:t>
            </a:r>
            <a:r>
              <a:rPr lang="en-US" sz="2000" b="1" dirty="0"/>
              <a:t>properties</a:t>
            </a:r>
            <a:endParaRPr lang="he-IL" sz="2000" b="1" dirty="0"/>
          </a:p>
          <a:p>
            <a:pPr lvl="1"/>
            <a:r>
              <a:rPr lang="he-IL" sz="2000" dirty="0">
                <a:solidFill>
                  <a:schemeClr val="tx1"/>
                </a:solidFill>
              </a:rPr>
              <a:t>ציבוריים</a:t>
            </a:r>
          </a:p>
          <a:p>
            <a:pPr lvl="1"/>
            <a:r>
              <a:rPr lang="he-IL" sz="2000" dirty="0">
                <a:solidFill>
                  <a:srgbClr val="FF0000"/>
                </a:solidFill>
              </a:rPr>
              <a:t>לקריאה בלבד</a:t>
            </a:r>
          </a:p>
          <a:p>
            <a:r>
              <a:rPr lang="he-IL" sz="2000" dirty="0"/>
              <a:t>ניתן להשתמש במשתנה </a:t>
            </a:r>
            <a:r>
              <a:rPr lang="en-US" sz="2000" dirty="0"/>
              <a:t>m</a:t>
            </a:r>
            <a:r>
              <a:rPr lang="he-IL" sz="2000" dirty="0"/>
              <a:t> כרגיל</a:t>
            </a:r>
          </a:p>
          <a:p>
            <a:pPr marL="0" indent="0">
              <a:buNone/>
            </a:pPr>
            <a:endParaRPr lang="he-IL" sz="2000" dirty="0"/>
          </a:p>
        </p:txBody>
      </p:sp>
    </p:spTree>
    <p:extLst>
      <p:ext uri="{BB962C8B-B14F-4D97-AF65-F5344CB8AC3E}">
        <p14:creationId xmlns:p14="http://schemas.microsoft.com/office/powerpoint/2010/main" val="20175798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26328"/>
          </a:xfrm>
        </p:spPr>
        <p:txBody>
          <a:bodyPr/>
          <a:lstStyle/>
          <a:p>
            <a:pPr algn="ctr"/>
            <a:r>
              <a:rPr lang="he-IL" dirty="0"/>
              <a:t>טיפוס אנונימי, בשביל מה?</a:t>
            </a:r>
          </a:p>
        </p:txBody>
      </p:sp>
      <p:sp>
        <p:nvSpPr>
          <p:cNvPr id="3" name="מציין מיקום תוכן 2"/>
          <p:cNvSpPr>
            <a:spLocks noGrp="1"/>
          </p:cNvSpPr>
          <p:nvPr>
            <p:ph idx="1"/>
          </p:nvPr>
        </p:nvSpPr>
        <p:spPr>
          <a:xfrm>
            <a:off x="1981200" y="1412776"/>
            <a:ext cx="7239000" cy="4486280"/>
          </a:xfrm>
        </p:spPr>
        <p:txBody>
          <a:bodyPr>
            <a:normAutofit/>
          </a:bodyPr>
          <a:lstStyle/>
          <a:p>
            <a:r>
              <a:rPr lang="he-IL" sz="2000" dirty="0"/>
              <a:t>יכולת ליצור קבוצה של תכונות לקריאה בלבד באובייקט אחד, מבלי להגדיר במפורש טיפוס. </a:t>
            </a:r>
          </a:p>
          <a:p>
            <a:pPr lvl="1"/>
            <a:r>
              <a:rPr lang="he-IL" sz="2000" dirty="0"/>
              <a:t>שם הטיפוס נוצר על ידי המהדר ואינו זמין ברמת קוד המקור.</a:t>
            </a:r>
          </a:p>
          <a:p>
            <a:r>
              <a:rPr lang="he-IL" sz="2000" dirty="0"/>
              <a:t>סוגים אנונימיים משמשים בדרך כלל בביטוי שאילתה על מנת  להחזיר אוסף עצמים שלהם רק חלק מהמאפיינים של העצמים המקוריים.</a:t>
            </a:r>
          </a:p>
          <a:p>
            <a:pPr lvl="1"/>
            <a:r>
              <a:rPr lang="he-IL" sz="2000" dirty="0"/>
              <a:t>נחזור לזה כשנלמד ביטויי </a:t>
            </a:r>
            <a:r>
              <a:rPr lang="en-US" sz="2000" dirty="0" err="1"/>
              <a:t>Linq</a:t>
            </a:r>
            <a:r>
              <a:rPr lang="he-IL" sz="2000" dirty="0"/>
              <a:t>... בהמשך...</a:t>
            </a:r>
          </a:p>
          <a:p>
            <a:r>
              <a:rPr lang="he-IL" sz="2000" dirty="0"/>
              <a:t>לא ניתן להשתמש בטיפוס אנונימי כ: שדה, מאפיין, דליגייט, פרמטר של מתודה.</a:t>
            </a:r>
          </a:p>
          <a:p>
            <a:pPr lvl="1"/>
            <a:r>
              <a:rPr lang="he-IL" sz="2000" dirty="0"/>
              <a:t>כדי להעביר טיפוס אנונימי כפרמטר, נשתמש בטיפוס </a:t>
            </a:r>
            <a:r>
              <a:rPr lang="en-US" sz="2000" dirty="0"/>
              <a:t>object</a:t>
            </a:r>
            <a:r>
              <a:rPr lang="he-IL" sz="2000" dirty="0"/>
              <a:t>. </a:t>
            </a:r>
          </a:p>
          <a:p>
            <a:pPr lvl="1"/>
            <a:r>
              <a:rPr lang="he-IL" sz="2000" dirty="0"/>
              <a:t>אבל זה לא מומלץ. אם יש שימוש לתוצאת שאילתה – עדיף ליצור מחלקה מתאימה ולא להשתמש בטיפוס אנונימי.</a:t>
            </a:r>
          </a:p>
        </p:txBody>
      </p:sp>
    </p:spTree>
    <p:extLst>
      <p:ext uri="{BB962C8B-B14F-4D97-AF65-F5344CB8AC3E}">
        <p14:creationId xmlns:p14="http://schemas.microsoft.com/office/powerpoint/2010/main" val="353849010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26328"/>
          </a:xfrm>
        </p:spPr>
        <p:txBody>
          <a:bodyPr/>
          <a:lstStyle/>
          <a:p>
            <a:pPr algn="ctr"/>
            <a:r>
              <a:rPr lang="he-IL" dirty="0"/>
              <a:t>טיפוס אנונימי</a:t>
            </a:r>
          </a:p>
        </p:txBody>
      </p:sp>
      <p:sp>
        <p:nvSpPr>
          <p:cNvPr id="5" name="Content Placeholder 4">
            <a:extLst>
              <a:ext uri="{FF2B5EF4-FFF2-40B4-BE49-F238E27FC236}">
                <a16:creationId xmlns:a16="http://schemas.microsoft.com/office/drawing/2014/main" id="{A087C769-B9B7-4646-A38C-BD9B1915CC1C}"/>
              </a:ext>
            </a:extLst>
          </p:cNvPr>
          <p:cNvSpPr>
            <a:spLocks noGrp="1"/>
          </p:cNvSpPr>
          <p:nvPr>
            <p:ph idx="1"/>
          </p:nvPr>
        </p:nvSpPr>
        <p:spPr>
          <a:xfrm>
            <a:off x="2179712" y="1761924"/>
            <a:ext cx="7022976" cy="3334152"/>
          </a:xfrm>
        </p:spPr>
        <p:txBody>
          <a:bodyPr/>
          <a:lstStyle/>
          <a:p>
            <a:r>
              <a:rPr lang="he-IL" dirty="0"/>
              <a:t>י</a:t>
            </a:r>
            <a:r>
              <a:rPr lang="he-IL" sz="2800" dirty="0">
                <a:solidFill>
                  <a:srgbClr val="000000"/>
                </a:solidFill>
                <a:latin typeface="+mj-lt"/>
              </a:rPr>
              <a:t>ורש מ </a:t>
            </a:r>
            <a:r>
              <a:rPr lang="en-US" sz="2800" dirty="0">
                <a:solidFill>
                  <a:srgbClr val="000000"/>
                </a:solidFill>
                <a:latin typeface="+mj-lt"/>
              </a:rPr>
              <a:t>Object</a:t>
            </a:r>
            <a:endParaRPr lang="he-IL" sz="2800" dirty="0">
              <a:solidFill>
                <a:srgbClr val="000000"/>
              </a:solidFill>
              <a:latin typeface="+mj-lt"/>
            </a:endParaRPr>
          </a:p>
          <a:p>
            <a:r>
              <a:rPr lang="he-IL" sz="2800" dirty="0">
                <a:solidFill>
                  <a:srgbClr val="000000"/>
                </a:solidFill>
                <a:latin typeface="+mj-lt"/>
              </a:rPr>
              <a:t>יש לו רק מתודות </a:t>
            </a:r>
            <a:r>
              <a:rPr lang="en-US" sz="2800" dirty="0">
                <a:solidFill>
                  <a:srgbClr val="000000"/>
                </a:solidFill>
                <a:latin typeface="+mj-lt"/>
              </a:rPr>
              <a:t>get</a:t>
            </a:r>
            <a:endParaRPr lang="he-IL" sz="2800" dirty="0">
              <a:solidFill>
                <a:srgbClr val="000000"/>
              </a:solidFill>
              <a:latin typeface="+mj-lt"/>
            </a:endParaRPr>
          </a:p>
          <a:p>
            <a:r>
              <a:rPr lang="he-IL" sz="2800" dirty="0">
                <a:solidFill>
                  <a:srgbClr val="000000"/>
                </a:solidFill>
                <a:latin typeface="+mj-lt"/>
              </a:rPr>
              <a:t>הוא דורס כמעט את כל המתודות של </a:t>
            </a:r>
            <a:r>
              <a:rPr lang="en-US" sz="2800" dirty="0">
                <a:solidFill>
                  <a:srgbClr val="000000"/>
                </a:solidFill>
                <a:latin typeface="+mj-lt"/>
              </a:rPr>
              <a:t>Object</a:t>
            </a:r>
            <a:endParaRPr lang="he-IL" sz="2800" dirty="0">
              <a:solidFill>
                <a:srgbClr val="000000"/>
              </a:solidFill>
              <a:latin typeface="+mj-lt"/>
            </a:endParaRPr>
          </a:p>
          <a:p>
            <a:r>
              <a:rPr lang="he-IL" sz="2800" dirty="0">
                <a:solidFill>
                  <a:srgbClr val="000000"/>
                </a:solidFill>
                <a:latin typeface="+mj-lt"/>
              </a:rPr>
              <a:t>כולל </a:t>
            </a:r>
            <a:r>
              <a:rPr lang="en-US" sz="2800" dirty="0" err="1">
                <a:solidFill>
                  <a:srgbClr val="000000"/>
                </a:solidFill>
                <a:latin typeface="+mj-lt"/>
              </a:rPr>
              <a:t>ToString</a:t>
            </a:r>
            <a:endParaRPr lang="en-US" sz="2800" dirty="0">
              <a:solidFill>
                <a:srgbClr val="000000"/>
              </a:solidFill>
              <a:latin typeface="+mj-lt"/>
            </a:endParaRPr>
          </a:p>
          <a:p>
            <a:endParaRPr lang="he-IL" dirty="0"/>
          </a:p>
          <a:p>
            <a:endParaRPr lang="he-IL" dirty="0"/>
          </a:p>
          <a:p>
            <a:endParaRPr lang="en-US" dirty="0"/>
          </a:p>
        </p:txBody>
      </p:sp>
    </p:spTree>
    <p:extLst>
      <p:ext uri="{BB962C8B-B14F-4D97-AF65-F5344CB8AC3E}">
        <p14:creationId xmlns:p14="http://schemas.microsoft.com/office/powerpoint/2010/main" val="501393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ב, תשע"ט</a:t>
            </a:r>
          </a:p>
        </p:txBody>
      </p:sp>
      <p:sp>
        <p:nvSpPr>
          <p:cNvPr id="3" name="מציין מיקום תוכן 2"/>
          <p:cNvSpPr>
            <a:spLocks noGrp="1"/>
          </p:cNvSpPr>
          <p:nvPr>
            <p:ph idx="1"/>
          </p:nvPr>
        </p:nvSpPr>
        <p:spPr/>
        <p:txBody>
          <a:bodyPr/>
          <a:lstStyle/>
          <a:p>
            <a:r>
              <a:rPr lang="he-IL" dirty="0"/>
              <a:t>מהו תפקיד רכיב ה</a:t>
            </a:r>
            <a:r>
              <a:rPr lang="en-US" dirty="0"/>
              <a:t>JIT </a:t>
            </a:r>
            <a:r>
              <a:rPr lang="he-IL" dirty="0"/>
              <a:t> בפלטפורמת דוט נט? </a:t>
            </a:r>
          </a:p>
          <a:p>
            <a:pPr marL="749808" lvl="1" indent="-457200">
              <a:buFont typeface="+mj-cs"/>
              <a:buAutoNum type="hebrew2Minus"/>
            </a:pPr>
            <a:r>
              <a:rPr lang="he-IL" dirty="0"/>
              <a:t>אחראי על תרגום קוד הביניים להוראות בשפת מכונה</a:t>
            </a:r>
          </a:p>
          <a:p>
            <a:pPr marL="749808" lvl="1" indent="-457200">
              <a:buFont typeface="+mj-cs"/>
              <a:buAutoNum type="hebrew2Minus"/>
            </a:pPr>
            <a:r>
              <a:rPr lang="he-IL" dirty="0"/>
              <a:t>אחראי על טעינת התוכנית (המחלקות שמוגדרות </a:t>
            </a:r>
            <a:r>
              <a:rPr lang="he-IL" dirty="0" err="1"/>
              <a:t>באסמבלי</a:t>
            </a:r>
            <a:r>
              <a:rPr lang="he-IL" dirty="0"/>
              <a:t> וכן המחלקות המקושרות אליו מתוך</a:t>
            </a:r>
            <a:r>
              <a:rPr lang="en-US" dirty="0"/>
              <a:t>FCL,BCL </a:t>
            </a:r>
            <a:r>
              <a:rPr lang="he-IL" dirty="0"/>
              <a:t>)</a:t>
            </a:r>
          </a:p>
          <a:p>
            <a:pPr marL="749808" lvl="1" indent="-457200">
              <a:buFont typeface="+mj-cs"/>
              <a:buAutoNum type="hebrew2Minus"/>
            </a:pPr>
            <a:r>
              <a:rPr lang="he-IL" dirty="0"/>
              <a:t>אחראי על ניהול </a:t>
            </a:r>
            <a:r>
              <a:rPr lang="he-IL" dirty="0" err="1"/>
              <a:t>הזכרון</a:t>
            </a:r>
            <a:r>
              <a:rPr lang="he-IL" dirty="0"/>
              <a:t> של התוכנית (מנגנון ה </a:t>
            </a:r>
            <a:r>
              <a:rPr lang="en-US" dirty="0"/>
              <a:t>collector garbage</a:t>
            </a:r>
            <a:r>
              <a:rPr lang="he-IL" dirty="0"/>
              <a:t>).</a:t>
            </a:r>
          </a:p>
          <a:p>
            <a:pPr marL="749808" lvl="1" indent="-457200">
              <a:buFont typeface="+mj-cs"/>
              <a:buAutoNum type="hebrew2Minus"/>
            </a:pPr>
            <a:r>
              <a:rPr lang="he-IL" dirty="0"/>
              <a:t>אחראי על ניהול התהליכים בזמן ריצה </a:t>
            </a:r>
          </a:p>
          <a:p>
            <a:pPr marL="749808" lvl="1" indent="-457200">
              <a:buFont typeface="+mj-cs"/>
              <a:buAutoNum type="hebrew2Minus"/>
            </a:pPr>
            <a:r>
              <a:rPr lang="he-IL" dirty="0"/>
              <a:t>כל התשובות נכונות</a:t>
            </a:r>
          </a:p>
        </p:txBody>
      </p:sp>
    </p:spTree>
    <p:extLst>
      <p:ext uri="{BB962C8B-B14F-4D97-AF65-F5344CB8AC3E}">
        <p14:creationId xmlns:p14="http://schemas.microsoft.com/office/powerpoint/2010/main" val="14499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452" y="118384"/>
            <a:ext cx="7239000" cy="674992"/>
          </a:xfrm>
        </p:spPr>
        <p:txBody>
          <a:bodyPr>
            <a:normAutofit/>
          </a:bodyPr>
          <a:lstStyle/>
          <a:p>
            <a:pPr algn="ctr"/>
            <a:r>
              <a:rPr lang="he-IL" sz="4400" dirty="0"/>
              <a:t>טיפוס אנונימי</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390</a:t>
            </a:fld>
            <a:endParaRPr lang="he-IL">
              <a:solidFill>
                <a:srgbClr val="B13F9A"/>
              </a:solidFill>
              <a:latin typeface="Trebuchet MS"/>
              <a:cs typeface="Gisha" panose="020B0502040204020203" pitchFamily="34" charset="-79"/>
            </a:endParaRPr>
          </a:p>
        </p:txBody>
      </p:sp>
      <p:sp>
        <p:nvSpPr>
          <p:cNvPr id="3" name="Content Placeholder 2"/>
          <p:cNvSpPr>
            <a:spLocks noGrp="1"/>
          </p:cNvSpPr>
          <p:nvPr>
            <p:ph idx="1"/>
          </p:nvPr>
        </p:nvSpPr>
        <p:spPr>
          <a:xfrm>
            <a:off x="3215680" y="812431"/>
            <a:ext cx="6320308" cy="432048"/>
          </a:xfrm>
        </p:spPr>
        <p:txBody>
          <a:bodyPr>
            <a:normAutofit fontScale="92500" lnSpcReduction="10000"/>
          </a:bodyPr>
          <a:lstStyle/>
          <a:p>
            <a:pPr marL="0" indent="0">
              <a:buNone/>
            </a:pPr>
            <a:r>
              <a:rPr lang="he-IL" b="1" dirty="0"/>
              <a:t>ננסה לחקור את הטיפוס האנונימי:</a:t>
            </a:r>
          </a:p>
        </p:txBody>
      </p:sp>
      <p:sp>
        <p:nvSpPr>
          <p:cNvPr id="7" name="Rectangle 6"/>
          <p:cNvSpPr/>
          <p:nvPr/>
        </p:nvSpPr>
        <p:spPr>
          <a:xfrm>
            <a:off x="1711710" y="1196753"/>
            <a:ext cx="7904484" cy="5163593"/>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(Type type)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"Type Name: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"Base Type: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type.BaseType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MethodInfo</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MethodInfo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info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type.GetMethods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"name: {0,-15} Declaring in: {1}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1371600" indent="457200" algn="l" rtl="0">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item.DeclaringType.Name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m2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ID = 34, Name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(m1.GetType());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(m2.GetType());</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301974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8248" y="544221"/>
            <a:ext cx="2287860" cy="2088232"/>
          </a:xfrm>
        </p:spPr>
        <p:txBody>
          <a:bodyPr>
            <a:normAutofit/>
          </a:bodyPr>
          <a:lstStyle/>
          <a:p>
            <a:pPr algn="ctr"/>
            <a:r>
              <a:rPr lang="he-IL" sz="4400" dirty="0"/>
              <a:t>חקירת טיפוס אנונימי</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391</a:t>
            </a:fld>
            <a:endParaRPr lang="he-IL">
              <a:solidFill>
                <a:srgbClr val="B13F9A"/>
              </a:solidFill>
              <a:latin typeface="Trebuchet MS"/>
              <a:cs typeface="Gisha" panose="020B0502040204020203" pitchFamily="34" charset="-79"/>
            </a:endParaRPr>
          </a:p>
        </p:txBody>
      </p:sp>
      <p:sp>
        <p:nvSpPr>
          <p:cNvPr id="7" name="Rectangle 6"/>
          <p:cNvSpPr/>
          <p:nvPr/>
        </p:nvSpPr>
        <p:spPr>
          <a:xfrm>
            <a:off x="1775520" y="58226"/>
            <a:ext cx="7904484" cy="6612323"/>
          </a:xfrm>
          <a:prstGeom prst="rect">
            <a:avLst/>
          </a:prstGeom>
        </p:spPr>
        <p:txBody>
          <a:bodyPr wrap="square">
            <a:spAutoFit/>
          </a:bodyPr>
          <a:lstStyle/>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(Type type)</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"Type Name: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"Base Type: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type.BaseType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MethodInfo</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MethodInfo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info =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type.GetMethods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"name: {0,-15} Declaring in: {1}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1371600" indent="457200"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item.DeclaringType.Name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m1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m2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ID = 34, Name =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(m1.GetType());</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PrintInfo</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(m2.GetType());</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p:cNvSpPr/>
          <p:nvPr/>
        </p:nvSpPr>
        <p:spPr>
          <a:xfrm>
            <a:off x="6456040" y="174889"/>
            <a:ext cx="388843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Ex8</a:t>
            </a:r>
            <a:r>
              <a:rPr lang="en-US" dirty="0">
                <a:solidFill>
                  <a:prstClr val="black"/>
                </a:solidFill>
                <a:latin typeface="Calibri"/>
              </a:rPr>
              <a:t>  (</a:t>
            </a:r>
            <a:r>
              <a:rPr lang="en-US" dirty="0" err="1">
                <a:solidFill>
                  <a:prstClr val="black"/>
                </a:solidFill>
                <a:latin typeface="Calibri"/>
              </a:rPr>
              <a:t>Csharp_B</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86712868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99" y="33373"/>
            <a:ext cx="1855812" cy="1601978"/>
          </a:xfrm>
        </p:spPr>
        <p:txBody>
          <a:bodyPr>
            <a:normAutofit fontScale="90000"/>
          </a:bodyPr>
          <a:lstStyle/>
          <a:p>
            <a:pPr algn="ctr"/>
            <a:r>
              <a:rPr lang="he-IL" sz="3600" dirty="0"/>
              <a:t>חקירת טיפוס אנונימי</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392</a:t>
            </a:fld>
            <a:endParaRPr lang="he-IL">
              <a:solidFill>
                <a:srgbClr val="B13F9A"/>
              </a:solidFill>
              <a:latin typeface="Trebuchet MS"/>
              <a:cs typeface="Gisha" panose="020B0502040204020203" pitchFamily="34" charset="-79"/>
            </a:endParaRPr>
          </a:p>
        </p:txBody>
      </p:sp>
      <p:sp>
        <p:nvSpPr>
          <p:cNvPr id="3" name="Rectangle 2"/>
          <p:cNvSpPr/>
          <p:nvPr/>
        </p:nvSpPr>
        <p:spPr>
          <a:xfrm>
            <a:off x="1775520" y="116633"/>
            <a:ext cx="6696744" cy="5847755"/>
          </a:xfrm>
          <a:prstGeom prst="rect">
            <a:avLst/>
          </a:prstGeom>
        </p:spPr>
        <p:txBody>
          <a:bodyPr wrap="square">
            <a:spAutoFit/>
          </a:bodyPr>
          <a:lstStyle/>
          <a:p>
            <a:r>
              <a:rPr lang="he-IL" sz="2400" b="1" dirty="0">
                <a:solidFill>
                  <a:prstClr val="black"/>
                </a:solidFill>
                <a:latin typeface="Trebuchet MS"/>
                <a:cs typeface="Gisha" panose="020B0502040204020203" pitchFamily="34" charset="-79"/>
              </a:rPr>
              <a:t>פלט התוכנית:</a:t>
            </a:r>
            <a:endParaRPr lang="en-US" sz="2400" b="1" dirty="0">
              <a:solidFill>
                <a:prstClr val="black"/>
              </a:solidFill>
              <a:latin typeface="Trebuchet MS"/>
            </a:endParaRPr>
          </a:p>
          <a:p>
            <a:pPr algn="l" rtl="0"/>
            <a:r>
              <a:rPr lang="en-US" sz="1600" b="1" dirty="0">
                <a:solidFill>
                  <a:prstClr val="black"/>
                </a:solidFill>
                <a:latin typeface="Trebuchet MS"/>
              </a:rPr>
              <a:t>Type Name: </a:t>
            </a:r>
            <a:r>
              <a:rPr lang="en-US" sz="1600" b="1" dirty="0" err="1">
                <a:solidFill>
                  <a:prstClr val="black"/>
                </a:solidFill>
                <a:latin typeface="Trebuchet MS"/>
              </a:rPr>
              <a:t>MyClass</a:t>
            </a:r>
            <a:endParaRPr lang="en-US" sz="1600" b="1" dirty="0">
              <a:solidFill>
                <a:prstClr val="black"/>
              </a:solidFill>
              <a:latin typeface="Trebuchet MS"/>
            </a:endParaRPr>
          </a:p>
          <a:p>
            <a:pPr algn="l" rtl="0"/>
            <a:r>
              <a:rPr lang="en-US" sz="1600" dirty="0">
                <a:solidFill>
                  <a:prstClr val="black"/>
                </a:solidFill>
                <a:latin typeface="Trebuchet MS"/>
              </a:rPr>
              <a:t>Base Type: </a:t>
            </a:r>
            <a:r>
              <a:rPr lang="en-US" sz="1600" dirty="0" err="1">
                <a:solidFill>
                  <a:prstClr val="black"/>
                </a:solidFill>
                <a:latin typeface="Trebuchet MS"/>
              </a:rPr>
              <a:t>System.Object</a:t>
            </a:r>
            <a:endParaRPr lang="en-US" sz="1600" dirty="0">
              <a:solidFill>
                <a:prstClr val="black"/>
              </a:solidFill>
              <a:latin typeface="Trebuchet MS"/>
            </a:endParaRPr>
          </a:p>
          <a:p>
            <a:pPr algn="l" rtl="0"/>
            <a:r>
              <a:rPr lang="en-US" sz="1600" dirty="0" err="1">
                <a:solidFill>
                  <a:prstClr val="black"/>
                </a:solidFill>
                <a:latin typeface="Trebuchet MS"/>
              </a:rPr>
              <a:t>MethodInfo</a:t>
            </a:r>
            <a:r>
              <a:rPr lang="en-US" sz="1600" dirty="0">
                <a:solidFill>
                  <a:prstClr val="black"/>
                </a:solidFill>
                <a:latin typeface="Trebuchet MS"/>
              </a:rPr>
              <a:t>:</a:t>
            </a:r>
          </a:p>
          <a:p>
            <a:pPr algn="l" rtl="0"/>
            <a:r>
              <a:rPr lang="en-US" sz="1600" dirty="0">
                <a:solidFill>
                  <a:prstClr val="black"/>
                </a:solidFill>
                <a:latin typeface="Trebuchet MS"/>
              </a:rPr>
              <a:t>name: </a:t>
            </a:r>
            <a:r>
              <a:rPr lang="en-US" sz="1600" dirty="0" err="1">
                <a:solidFill>
                  <a:prstClr val="black"/>
                </a:solidFill>
                <a:latin typeface="Trebuchet MS"/>
              </a:rPr>
              <a:t>get_ID</a:t>
            </a:r>
            <a:r>
              <a:rPr lang="en-US" sz="1600" dirty="0">
                <a:solidFill>
                  <a:prstClr val="black"/>
                </a:solidFill>
                <a:latin typeface="Trebuchet MS"/>
              </a:rPr>
              <a:t>          Declaring in: </a:t>
            </a:r>
            <a:r>
              <a:rPr lang="en-US" sz="1600" dirty="0" err="1">
                <a:solidFill>
                  <a:prstClr val="black"/>
                </a:solidFill>
                <a:latin typeface="Trebuchet MS"/>
              </a:rPr>
              <a:t>MyClass</a:t>
            </a:r>
            <a:endParaRPr lang="en-US" sz="1600" dirty="0">
              <a:solidFill>
                <a:prstClr val="black"/>
              </a:solidFill>
              <a:latin typeface="Trebuchet MS"/>
            </a:endParaRPr>
          </a:p>
          <a:p>
            <a:pPr algn="l" rtl="0"/>
            <a:r>
              <a:rPr lang="en-US" sz="1600" dirty="0">
                <a:solidFill>
                  <a:prstClr val="black"/>
                </a:solidFill>
                <a:latin typeface="Trebuchet MS"/>
              </a:rPr>
              <a:t>name: </a:t>
            </a:r>
            <a:r>
              <a:rPr lang="en-US" sz="1600" dirty="0" err="1">
                <a:solidFill>
                  <a:prstClr val="black"/>
                </a:solidFill>
                <a:latin typeface="Trebuchet MS"/>
              </a:rPr>
              <a:t>set_ID</a:t>
            </a:r>
            <a:r>
              <a:rPr lang="en-US" sz="1600" dirty="0">
                <a:solidFill>
                  <a:prstClr val="black"/>
                </a:solidFill>
                <a:latin typeface="Trebuchet MS"/>
              </a:rPr>
              <a:t>          Declaring in: </a:t>
            </a:r>
            <a:r>
              <a:rPr lang="en-US" sz="1600" dirty="0" err="1">
                <a:solidFill>
                  <a:prstClr val="black"/>
                </a:solidFill>
                <a:latin typeface="Trebuchet MS"/>
              </a:rPr>
              <a:t>MyClass</a:t>
            </a:r>
            <a:endParaRPr lang="en-US" sz="1600" dirty="0">
              <a:solidFill>
                <a:prstClr val="black"/>
              </a:solidFill>
              <a:latin typeface="Trebuchet MS"/>
            </a:endParaRPr>
          </a:p>
          <a:p>
            <a:pPr algn="l" rtl="0"/>
            <a:r>
              <a:rPr lang="en-US" sz="1600" dirty="0">
                <a:solidFill>
                  <a:prstClr val="black"/>
                </a:solidFill>
                <a:latin typeface="Trebuchet MS"/>
              </a:rPr>
              <a:t>name: </a:t>
            </a:r>
            <a:r>
              <a:rPr lang="en-US" sz="1600" dirty="0" err="1">
                <a:solidFill>
                  <a:prstClr val="black"/>
                </a:solidFill>
                <a:latin typeface="Trebuchet MS"/>
              </a:rPr>
              <a:t>get_Name</a:t>
            </a:r>
            <a:r>
              <a:rPr lang="en-US" sz="1600" dirty="0">
                <a:solidFill>
                  <a:prstClr val="black"/>
                </a:solidFill>
                <a:latin typeface="Trebuchet MS"/>
              </a:rPr>
              <a:t>        Declaring in: </a:t>
            </a:r>
            <a:r>
              <a:rPr lang="en-US" sz="1600" dirty="0" err="1">
                <a:solidFill>
                  <a:prstClr val="black"/>
                </a:solidFill>
                <a:latin typeface="Trebuchet MS"/>
              </a:rPr>
              <a:t>MyClass</a:t>
            </a:r>
            <a:endParaRPr lang="en-US" sz="1600" dirty="0">
              <a:solidFill>
                <a:prstClr val="black"/>
              </a:solidFill>
              <a:latin typeface="Trebuchet MS"/>
            </a:endParaRPr>
          </a:p>
          <a:p>
            <a:pPr algn="l" rtl="0"/>
            <a:r>
              <a:rPr lang="en-US" sz="1600" dirty="0">
                <a:solidFill>
                  <a:prstClr val="black"/>
                </a:solidFill>
                <a:latin typeface="Trebuchet MS"/>
              </a:rPr>
              <a:t>name: </a:t>
            </a:r>
            <a:r>
              <a:rPr lang="en-US" sz="1600" dirty="0" err="1">
                <a:solidFill>
                  <a:prstClr val="black"/>
                </a:solidFill>
                <a:latin typeface="Trebuchet MS"/>
              </a:rPr>
              <a:t>set_Name</a:t>
            </a:r>
            <a:r>
              <a:rPr lang="en-US" sz="1600" dirty="0">
                <a:solidFill>
                  <a:prstClr val="black"/>
                </a:solidFill>
                <a:latin typeface="Trebuchet MS"/>
              </a:rPr>
              <a:t>        Declaring in: </a:t>
            </a:r>
            <a:r>
              <a:rPr lang="en-US" sz="1600" dirty="0" err="1">
                <a:solidFill>
                  <a:prstClr val="black"/>
                </a:solidFill>
                <a:latin typeface="Trebuchet MS"/>
              </a:rPr>
              <a:t>MyClass</a:t>
            </a:r>
            <a:endParaRPr lang="en-US" sz="1600" dirty="0">
              <a:solidFill>
                <a:prstClr val="black"/>
              </a:solidFill>
              <a:latin typeface="Trebuchet MS"/>
            </a:endParaRPr>
          </a:p>
          <a:p>
            <a:pPr algn="l" rtl="0"/>
            <a:r>
              <a:rPr lang="en-US" sz="1600" dirty="0">
                <a:solidFill>
                  <a:prstClr val="black"/>
                </a:solidFill>
                <a:latin typeface="Trebuchet MS"/>
              </a:rPr>
              <a:t>name: </a:t>
            </a:r>
            <a:r>
              <a:rPr lang="en-US" sz="1600" dirty="0" err="1">
                <a:solidFill>
                  <a:prstClr val="black"/>
                </a:solidFill>
                <a:latin typeface="Trebuchet MS"/>
              </a:rPr>
              <a:t>ToString</a:t>
            </a:r>
            <a:r>
              <a:rPr lang="en-US" sz="1600" dirty="0">
                <a:solidFill>
                  <a:prstClr val="black"/>
                </a:solidFill>
                <a:latin typeface="Trebuchet MS"/>
              </a:rPr>
              <a:t>        Declaring in: Object</a:t>
            </a:r>
          </a:p>
          <a:p>
            <a:pPr algn="l" rtl="0"/>
            <a:r>
              <a:rPr lang="en-US" sz="1600" dirty="0">
                <a:solidFill>
                  <a:prstClr val="black"/>
                </a:solidFill>
                <a:latin typeface="Trebuchet MS"/>
              </a:rPr>
              <a:t>name: Equals          Declaring in: Object</a:t>
            </a:r>
          </a:p>
          <a:p>
            <a:pPr algn="l" rtl="0"/>
            <a:r>
              <a:rPr lang="en-US" sz="1600" dirty="0">
                <a:solidFill>
                  <a:prstClr val="black"/>
                </a:solidFill>
                <a:latin typeface="Trebuchet MS"/>
              </a:rPr>
              <a:t>name: </a:t>
            </a:r>
            <a:r>
              <a:rPr lang="en-US" sz="1600" dirty="0" err="1">
                <a:solidFill>
                  <a:prstClr val="black"/>
                </a:solidFill>
                <a:latin typeface="Trebuchet MS"/>
              </a:rPr>
              <a:t>GetHashCode</a:t>
            </a:r>
            <a:r>
              <a:rPr lang="en-US" sz="1600" dirty="0">
                <a:solidFill>
                  <a:prstClr val="black"/>
                </a:solidFill>
                <a:latin typeface="Trebuchet MS"/>
              </a:rPr>
              <a:t>     Declaring in: Object</a:t>
            </a:r>
          </a:p>
          <a:p>
            <a:pPr algn="l" rtl="0"/>
            <a:r>
              <a:rPr lang="en-US" sz="1600" dirty="0">
                <a:solidFill>
                  <a:prstClr val="black"/>
                </a:solidFill>
                <a:latin typeface="Trebuchet MS"/>
              </a:rPr>
              <a:t>name: </a:t>
            </a:r>
            <a:r>
              <a:rPr lang="en-US" sz="1600" dirty="0" err="1">
                <a:solidFill>
                  <a:prstClr val="black"/>
                </a:solidFill>
                <a:latin typeface="Trebuchet MS"/>
              </a:rPr>
              <a:t>GetType</a:t>
            </a:r>
            <a:r>
              <a:rPr lang="en-US" sz="1600" dirty="0">
                <a:solidFill>
                  <a:prstClr val="black"/>
                </a:solidFill>
                <a:latin typeface="Trebuchet MS"/>
              </a:rPr>
              <a:t>         Declaring in: Object</a:t>
            </a:r>
          </a:p>
          <a:p>
            <a:pPr algn="l" rtl="0"/>
            <a:r>
              <a:rPr lang="en-US" sz="1600" dirty="0">
                <a:solidFill>
                  <a:prstClr val="black"/>
                </a:solidFill>
                <a:latin typeface="Trebuchet MS"/>
              </a:rPr>
              <a:t>-----------</a:t>
            </a:r>
          </a:p>
          <a:p>
            <a:pPr algn="l" rtl="0"/>
            <a:r>
              <a:rPr lang="en-US" sz="1600" b="1" dirty="0">
                <a:solidFill>
                  <a:prstClr val="black"/>
                </a:solidFill>
                <a:latin typeface="Trebuchet MS"/>
              </a:rPr>
              <a:t>Type Name: </a:t>
            </a:r>
            <a:r>
              <a:rPr lang="en-US" sz="1600" b="1" dirty="0">
                <a:solidFill>
                  <a:srgbClr val="FF0000"/>
                </a:solidFill>
                <a:latin typeface="Trebuchet MS"/>
              </a:rPr>
              <a:t>&lt;&gt;f__AnonymousType0`2</a:t>
            </a:r>
          </a:p>
          <a:p>
            <a:pPr algn="l" rtl="0"/>
            <a:r>
              <a:rPr lang="en-US" sz="1600" dirty="0">
                <a:solidFill>
                  <a:prstClr val="black"/>
                </a:solidFill>
                <a:latin typeface="Trebuchet MS"/>
              </a:rPr>
              <a:t>Base Type: </a:t>
            </a:r>
            <a:r>
              <a:rPr lang="en-US" sz="1600" dirty="0" err="1">
                <a:solidFill>
                  <a:srgbClr val="FF0000"/>
                </a:solidFill>
                <a:latin typeface="Trebuchet MS"/>
              </a:rPr>
              <a:t>System.Object</a:t>
            </a:r>
            <a:endParaRPr lang="en-US" sz="1600" dirty="0">
              <a:solidFill>
                <a:srgbClr val="FF0000"/>
              </a:solidFill>
              <a:latin typeface="Trebuchet MS"/>
            </a:endParaRPr>
          </a:p>
          <a:p>
            <a:pPr algn="l" rtl="0"/>
            <a:r>
              <a:rPr lang="en-US" sz="1600" dirty="0" err="1">
                <a:solidFill>
                  <a:prstClr val="black"/>
                </a:solidFill>
                <a:latin typeface="Trebuchet MS"/>
              </a:rPr>
              <a:t>MethodInfo</a:t>
            </a:r>
            <a:r>
              <a:rPr lang="en-US" sz="1600" dirty="0">
                <a:solidFill>
                  <a:prstClr val="black"/>
                </a:solidFill>
                <a:latin typeface="Trebuchet MS"/>
              </a:rPr>
              <a:t>:</a:t>
            </a:r>
          </a:p>
          <a:p>
            <a:pPr algn="l" rtl="0"/>
            <a:r>
              <a:rPr lang="en-US" sz="1600" dirty="0">
                <a:solidFill>
                  <a:prstClr val="black"/>
                </a:solidFill>
                <a:latin typeface="Trebuchet MS"/>
              </a:rPr>
              <a:t>name: </a:t>
            </a:r>
            <a:r>
              <a:rPr lang="en-US" sz="1600" dirty="0" err="1">
                <a:solidFill>
                  <a:srgbClr val="FF0000"/>
                </a:solidFill>
                <a:latin typeface="Trebuchet MS"/>
              </a:rPr>
              <a:t>get_ID</a:t>
            </a:r>
            <a:r>
              <a:rPr lang="en-US" sz="1600" dirty="0">
                <a:solidFill>
                  <a:prstClr val="black"/>
                </a:solidFill>
                <a:latin typeface="Trebuchet MS"/>
              </a:rPr>
              <a:t>          Declaring in: &lt;&gt;f__AnonymousType0`2</a:t>
            </a:r>
          </a:p>
          <a:p>
            <a:pPr algn="l" rtl="0"/>
            <a:r>
              <a:rPr lang="en-US" sz="1600" dirty="0">
                <a:solidFill>
                  <a:prstClr val="black"/>
                </a:solidFill>
                <a:latin typeface="Trebuchet MS"/>
              </a:rPr>
              <a:t>name: </a:t>
            </a:r>
            <a:r>
              <a:rPr lang="en-US" sz="1600" dirty="0" err="1">
                <a:solidFill>
                  <a:srgbClr val="FF0000"/>
                </a:solidFill>
                <a:latin typeface="Trebuchet MS"/>
              </a:rPr>
              <a:t>get_Name</a:t>
            </a:r>
            <a:r>
              <a:rPr lang="en-US" sz="1600" dirty="0">
                <a:solidFill>
                  <a:prstClr val="black"/>
                </a:solidFill>
                <a:latin typeface="Trebuchet MS"/>
              </a:rPr>
              <a:t>        Declaring in: &lt;&gt;f__AnonymousType0`2</a:t>
            </a:r>
          </a:p>
          <a:p>
            <a:pPr algn="l" rtl="0"/>
            <a:r>
              <a:rPr lang="en-US" sz="1600" dirty="0">
                <a:solidFill>
                  <a:prstClr val="black"/>
                </a:solidFill>
                <a:latin typeface="Trebuchet MS"/>
              </a:rPr>
              <a:t>name: </a:t>
            </a:r>
            <a:r>
              <a:rPr lang="en-US" sz="1600" dirty="0">
                <a:solidFill>
                  <a:srgbClr val="FF0000"/>
                </a:solidFill>
                <a:latin typeface="Trebuchet MS"/>
              </a:rPr>
              <a:t>Equals</a:t>
            </a:r>
            <a:r>
              <a:rPr lang="en-US" sz="1600" dirty="0">
                <a:solidFill>
                  <a:prstClr val="black"/>
                </a:solidFill>
                <a:latin typeface="Trebuchet MS"/>
              </a:rPr>
              <a:t>          Declaring in: &lt;&gt;f__AnonymousType0`2</a:t>
            </a:r>
          </a:p>
          <a:p>
            <a:pPr algn="l" rtl="0"/>
            <a:r>
              <a:rPr lang="en-US" sz="1600" dirty="0">
                <a:solidFill>
                  <a:prstClr val="black"/>
                </a:solidFill>
                <a:latin typeface="Trebuchet MS"/>
              </a:rPr>
              <a:t>name: </a:t>
            </a:r>
            <a:r>
              <a:rPr lang="en-US" sz="1600" dirty="0" err="1">
                <a:solidFill>
                  <a:srgbClr val="FF0000"/>
                </a:solidFill>
                <a:latin typeface="Trebuchet MS"/>
              </a:rPr>
              <a:t>GetHashCode</a:t>
            </a:r>
            <a:r>
              <a:rPr lang="en-US" sz="1600" dirty="0">
                <a:solidFill>
                  <a:prstClr val="black"/>
                </a:solidFill>
                <a:latin typeface="Trebuchet MS"/>
              </a:rPr>
              <a:t>     Declaring in: &lt;&gt;f__AnonymousType0`2</a:t>
            </a:r>
          </a:p>
          <a:p>
            <a:pPr algn="l" rtl="0"/>
            <a:r>
              <a:rPr lang="en-US" sz="1600" dirty="0">
                <a:solidFill>
                  <a:prstClr val="black"/>
                </a:solidFill>
                <a:latin typeface="Trebuchet MS"/>
              </a:rPr>
              <a:t>name: </a:t>
            </a:r>
            <a:r>
              <a:rPr lang="en-US" sz="1600" dirty="0" err="1">
                <a:solidFill>
                  <a:srgbClr val="FF0000"/>
                </a:solidFill>
                <a:latin typeface="Trebuchet MS"/>
              </a:rPr>
              <a:t>ToString</a:t>
            </a:r>
            <a:r>
              <a:rPr lang="en-US" sz="1600" dirty="0">
                <a:solidFill>
                  <a:prstClr val="black"/>
                </a:solidFill>
                <a:latin typeface="Trebuchet MS"/>
              </a:rPr>
              <a:t>        Declaring in: &lt;&gt;f__AnonymousType0`2</a:t>
            </a:r>
          </a:p>
          <a:p>
            <a:pPr algn="l" rtl="0"/>
            <a:r>
              <a:rPr lang="en-US" sz="1600" dirty="0">
                <a:solidFill>
                  <a:prstClr val="black"/>
                </a:solidFill>
                <a:latin typeface="Trebuchet MS"/>
              </a:rPr>
              <a:t>name: </a:t>
            </a:r>
            <a:r>
              <a:rPr lang="en-US" sz="1600" dirty="0" err="1">
                <a:solidFill>
                  <a:prstClr val="black"/>
                </a:solidFill>
                <a:latin typeface="Trebuchet MS"/>
              </a:rPr>
              <a:t>GetType</a:t>
            </a:r>
            <a:r>
              <a:rPr lang="en-US" sz="1600" dirty="0">
                <a:solidFill>
                  <a:prstClr val="black"/>
                </a:solidFill>
                <a:latin typeface="Trebuchet MS"/>
              </a:rPr>
              <a:t>         Declaring in: Object</a:t>
            </a:r>
          </a:p>
        </p:txBody>
      </p:sp>
      <p:sp>
        <p:nvSpPr>
          <p:cNvPr id="6" name="הסבר מלבני מעוגל 17"/>
          <p:cNvSpPr/>
          <p:nvPr/>
        </p:nvSpPr>
        <p:spPr bwMode="auto">
          <a:xfrm>
            <a:off x="6096000" y="2227212"/>
            <a:ext cx="4392488" cy="1601978"/>
          </a:xfrm>
          <a:prstGeom prst="wedgeRoundRectCallout">
            <a:avLst>
              <a:gd name="adj1" fmla="val -62254"/>
              <a:gd name="adj2" fmla="val 5791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457200" indent="-457200" fontAlgn="base">
              <a:spcBef>
                <a:spcPct val="0"/>
              </a:spcBef>
              <a:spcAft>
                <a:spcPct val="0"/>
              </a:spcAft>
              <a:buFont typeface="Arial" panose="020B0604020202020204" pitchFamily="34" charset="0"/>
              <a:buChar char="•"/>
            </a:pPr>
            <a:r>
              <a:rPr lang="he-IL" dirty="0">
                <a:solidFill>
                  <a:srgbClr val="000000"/>
                </a:solidFill>
                <a:latin typeface="Trebuchet MS"/>
                <a:cs typeface="Gisha" panose="020B0502040204020203" pitchFamily="34" charset="-79"/>
              </a:rPr>
              <a:t>זהו שמו של הטיפוס האנונימי</a:t>
            </a:r>
          </a:p>
          <a:p>
            <a:pPr marL="457200" indent="-457200" fontAlgn="base">
              <a:spcBef>
                <a:spcPct val="0"/>
              </a:spcBef>
              <a:spcAft>
                <a:spcPct val="0"/>
              </a:spcAft>
              <a:buFont typeface="Arial" panose="020B0604020202020204" pitchFamily="34" charset="0"/>
              <a:buChar char="•"/>
            </a:pPr>
            <a:r>
              <a:rPr lang="he-IL" dirty="0">
                <a:solidFill>
                  <a:srgbClr val="000000"/>
                </a:solidFill>
                <a:latin typeface="Trebuchet MS"/>
                <a:cs typeface="Gisha" panose="020B0502040204020203" pitchFamily="34" charset="-79"/>
              </a:rPr>
              <a:t>הוא יורש מ </a:t>
            </a:r>
            <a:r>
              <a:rPr lang="en-US" dirty="0">
                <a:solidFill>
                  <a:srgbClr val="000000"/>
                </a:solidFill>
                <a:latin typeface="Trebuchet MS"/>
              </a:rPr>
              <a:t>Object</a:t>
            </a:r>
            <a:endParaRPr lang="he-IL" dirty="0">
              <a:solidFill>
                <a:srgbClr val="000000"/>
              </a:solidFill>
              <a:latin typeface="Trebuchet MS"/>
              <a:cs typeface="Gisha" panose="020B0502040204020203" pitchFamily="34" charset="-79"/>
            </a:endParaRPr>
          </a:p>
          <a:p>
            <a:pPr marL="457200" indent="-457200" fontAlgn="base">
              <a:spcBef>
                <a:spcPct val="0"/>
              </a:spcBef>
              <a:spcAft>
                <a:spcPct val="0"/>
              </a:spcAft>
              <a:buFont typeface="Arial" panose="020B0604020202020204" pitchFamily="34" charset="0"/>
              <a:buChar char="•"/>
            </a:pPr>
            <a:r>
              <a:rPr lang="he-IL" dirty="0">
                <a:solidFill>
                  <a:srgbClr val="000000"/>
                </a:solidFill>
                <a:latin typeface="Trebuchet MS"/>
                <a:cs typeface="Gisha" panose="020B0502040204020203" pitchFamily="34" charset="-79"/>
              </a:rPr>
              <a:t>יש לו רק מתודות </a:t>
            </a:r>
            <a:r>
              <a:rPr lang="en-US" dirty="0">
                <a:solidFill>
                  <a:srgbClr val="000000"/>
                </a:solidFill>
                <a:latin typeface="Trebuchet MS"/>
              </a:rPr>
              <a:t>get</a:t>
            </a:r>
            <a:endParaRPr lang="he-IL" dirty="0">
              <a:solidFill>
                <a:srgbClr val="000000"/>
              </a:solidFill>
              <a:latin typeface="Trebuchet MS"/>
              <a:cs typeface="Gisha" panose="020B0502040204020203" pitchFamily="34" charset="-79"/>
            </a:endParaRPr>
          </a:p>
          <a:p>
            <a:pPr marL="457200" indent="-457200" fontAlgn="base">
              <a:spcBef>
                <a:spcPct val="0"/>
              </a:spcBef>
              <a:spcAft>
                <a:spcPct val="0"/>
              </a:spcAft>
              <a:buFont typeface="Arial" panose="020B0604020202020204" pitchFamily="34" charset="0"/>
              <a:buChar char="•"/>
            </a:pPr>
            <a:r>
              <a:rPr lang="he-IL" dirty="0">
                <a:solidFill>
                  <a:srgbClr val="000000"/>
                </a:solidFill>
                <a:latin typeface="Trebuchet MS"/>
                <a:cs typeface="Gisha" panose="020B0502040204020203" pitchFamily="34" charset="-79"/>
              </a:rPr>
              <a:t>הוא דרס כמעט את כל המתודות של </a:t>
            </a:r>
            <a:r>
              <a:rPr lang="en-US" dirty="0">
                <a:solidFill>
                  <a:srgbClr val="000000"/>
                </a:solidFill>
                <a:latin typeface="Trebuchet MS"/>
              </a:rPr>
              <a:t>Object</a:t>
            </a:r>
          </a:p>
          <a:p>
            <a:pPr marL="457200" indent="-457200" fontAlgn="base">
              <a:spcBef>
                <a:spcPct val="0"/>
              </a:spcBef>
              <a:spcAft>
                <a:spcPct val="0"/>
              </a:spcAft>
              <a:buFont typeface="Arial" panose="020B0604020202020204" pitchFamily="34" charset="0"/>
              <a:buChar char="•"/>
            </a:pPr>
            <a:endParaRPr lang="en-US" dirty="0">
              <a:solidFill>
                <a:srgbClr val="000000"/>
              </a:solidFill>
              <a:latin typeface="Trebuchet MS"/>
            </a:endParaRPr>
          </a:p>
        </p:txBody>
      </p:sp>
      <p:sp>
        <p:nvSpPr>
          <p:cNvPr id="8" name="הסבר מלבני מעוגל 17"/>
          <p:cNvSpPr/>
          <p:nvPr/>
        </p:nvSpPr>
        <p:spPr bwMode="auto">
          <a:xfrm>
            <a:off x="7680176" y="5281364"/>
            <a:ext cx="2789609" cy="1267616"/>
          </a:xfrm>
          <a:prstGeom prst="wedgeRoundRectCallout">
            <a:avLst>
              <a:gd name="adj1" fmla="val 46947"/>
              <a:gd name="adj2" fmla="val -8873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nSpc>
                <a:spcPct val="107000"/>
              </a:lnSpc>
            </a:pPr>
            <a:r>
              <a:rPr lang="he-IL" sz="1600" dirty="0">
                <a:solidFill>
                  <a:prstClr val="black"/>
                </a:solidFill>
                <a:latin typeface="Trebuchet MS"/>
                <a:cs typeface="Gisha" panose="020B0502040204020203" pitchFamily="34" charset="-79"/>
              </a:rPr>
              <a:t>קריאה ל </a:t>
            </a:r>
            <a:r>
              <a:rPr lang="en-US" sz="1600" dirty="0" err="1">
                <a:solidFill>
                  <a:prstClr val="black"/>
                </a:solidFill>
                <a:latin typeface="Trebuchet MS"/>
              </a:rPr>
              <a:t>ToString</a:t>
            </a:r>
            <a:r>
              <a:rPr lang="he-IL" sz="1600" dirty="0">
                <a:solidFill>
                  <a:prstClr val="black"/>
                </a:solidFill>
                <a:latin typeface="Trebuchet MS"/>
                <a:cs typeface="Gisha" panose="020B0502040204020203" pitchFamily="34" charset="-79"/>
              </a:rPr>
              <a:t>:</a:t>
            </a:r>
            <a:endParaRPr lang="en-US" sz="1600" dirty="0">
              <a:solidFill>
                <a:prstClr val="black"/>
              </a:solidFill>
              <a:latin typeface="Trebuchet MS"/>
            </a:endParaRPr>
          </a:p>
          <a:p>
            <a:pPr algn="ctr" rtl="0">
              <a:lnSpc>
                <a:spcPct val="107000"/>
              </a:lnSpc>
            </a:pPr>
            <a:r>
              <a:rPr lang="en-US" sz="1600" dirty="0">
                <a:solidFill>
                  <a:prstClr val="black"/>
                </a:solidFill>
                <a:latin typeface="Trebuchet MS"/>
              </a:rPr>
              <a:t> </a:t>
            </a:r>
            <a:r>
              <a:rPr lang="en-US" sz="1600" dirty="0" err="1">
                <a:solidFill>
                  <a:prstClr val="black"/>
                </a:solidFill>
                <a:latin typeface="Trebuchet MS"/>
              </a:rPr>
              <a:t>Console.WriteLine</a:t>
            </a:r>
            <a:r>
              <a:rPr lang="en-US" sz="1600" dirty="0">
                <a:solidFill>
                  <a:prstClr val="black"/>
                </a:solidFill>
                <a:latin typeface="Trebuchet MS"/>
              </a:rPr>
              <a:t>(m2);</a:t>
            </a:r>
          </a:p>
          <a:p>
            <a:pPr>
              <a:lnSpc>
                <a:spcPct val="107000"/>
              </a:lnSpc>
            </a:pPr>
            <a:r>
              <a:rPr lang="he-IL" sz="1600" dirty="0">
                <a:solidFill>
                  <a:prstClr val="black"/>
                </a:solidFill>
                <a:latin typeface="Trebuchet MS"/>
                <a:cs typeface="Gisha" panose="020B0502040204020203" pitchFamily="34" charset="-79"/>
              </a:rPr>
              <a:t>תחזיר:</a:t>
            </a:r>
          </a:p>
          <a:p>
            <a:pPr algn="ctr">
              <a:lnSpc>
                <a:spcPct val="107000"/>
              </a:lnSpc>
            </a:pPr>
            <a:r>
              <a:rPr lang="en-US" sz="1400" dirty="0">
                <a:solidFill>
                  <a:prstClr val="black"/>
                </a:solidFill>
                <a:latin typeface="Trebuchet MS"/>
              </a:rPr>
              <a:t>{ ID = 34, Name = "</a:t>
            </a:r>
            <a:r>
              <a:rPr lang="en-US" sz="1400" dirty="0" err="1">
                <a:solidFill>
                  <a:prstClr val="black"/>
                </a:solidFill>
                <a:latin typeface="Trebuchet MS"/>
              </a:rPr>
              <a:t>oshri</a:t>
            </a:r>
            <a:r>
              <a:rPr lang="en-US" sz="1400" dirty="0">
                <a:solidFill>
                  <a:prstClr val="black"/>
                </a:solidFill>
                <a:latin typeface="Trebuchet MS"/>
              </a:rPr>
              <a:t>" }</a:t>
            </a:r>
            <a:endParaRPr lang="en-US" sz="1600" dirty="0">
              <a:solidFill>
                <a:prstClr val="black"/>
              </a:solidFill>
              <a:latin typeface="Trebuchet MS"/>
            </a:endParaRPr>
          </a:p>
        </p:txBody>
      </p:sp>
    </p:spTree>
    <p:extLst>
      <p:ext uri="{BB962C8B-B14F-4D97-AF65-F5344CB8AC3E}">
        <p14:creationId xmlns:p14="http://schemas.microsoft.com/office/powerpoint/2010/main" val="11570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7746" y="125479"/>
            <a:ext cx="4232076" cy="484876"/>
          </a:xfrm>
        </p:spPr>
        <p:txBody>
          <a:bodyPr>
            <a:normAutofit fontScale="90000"/>
          </a:bodyPr>
          <a:lstStyle/>
          <a:p>
            <a:pPr algn="ctr"/>
            <a:r>
              <a:rPr lang="he-IL" sz="3200" dirty="0"/>
              <a:t>חקירת טיפוס אנונימי</a:t>
            </a:r>
          </a:p>
        </p:txBody>
      </p:sp>
      <p:sp>
        <p:nvSpPr>
          <p:cNvPr id="4" name="Slide Number Placeholder 3"/>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393</a:t>
            </a:fld>
            <a:endParaRPr lang="he-IL">
              <a:solidFill>
                <a:srgbClr val="B13F9A"/>
              </a:solidFill>
              <a:latin typeface="Trebuchet MS"/>
              <a:cs typeface="Gisha" panose="020B0502040204020203" pitchFamily="34" charset="-79"/>
            </a:endParaRPr>
          </a:p>
        </p:txBody>
      </p:sp>
      <p:sp>
        <p:nvSpPr>
          <p:cNvPr id="8" name="Rectangle 7"/>
          <p:cNvSpPr/>
          <p:nvPr/>
        </p:nvSpPr>
        <p:spPr>
          <a:xfrm>
            <a:off x="1775520" y="130787"/>
            <a:ext cx="4248472"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Ex9, Ex91</a:t>
            </a:r>
            <a:r>
              <a:rPr lang="en-US" dirty="0">
                <a:solidFill>
                  <a:prstClr val="black"/>
                </a:solidFill>
                <a:latin typeface="Calibri"/>
              </a:rPr>
              <a:t>  (</a:t>
            </a:r>
            <a:r>
              <a:rPr lang="en-US" dirty="0" err="1">
                <a:solidFill>
                  <a:prstClr val="black"/>
                </a:solidFill>
                <a:latin typeface="Calibri"/>
              </a:rPr>
              <a:t>Csharp_B</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6" name="הסבר מלבני מעוגל 17"/>
          <p:cNvSpPr/>
          <p:nvPr/>
        </p:nvSpPr>
        <p:spPr bwMode="auto">
          <a:xfrm>
            <a:off x="5879977" y="620688"/>
            <a:ext cx="4487453" cy="1052226"/>
          </a:xfrm>
          <a:prstGeom prst="wedgeRoundRectCallout">
            <a:avLst>
              <a:gd name="adj1" fmla="val -54946"/>
              <a:gd name="adj2" fmla="val 4640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nSpc>
                <a:spcPct val="107000"/>
              </a:lnSpc>
            </a:pPr>
            <a:r>
              <a:rPr lang="he-IL" sz="1400" dirty="0">
                <a:solidFill>
                  <a:prstClr val="black"/>
                </a:solidFill>
                <a:latin typeface="Trebuchet MS"/>
                <a:cs typeface="Gisha" panose="020B0502040204020203" pitchFamily="34" charset="-79"/>
              </a:rPr>
              <a:t>הגדרת 2 טיפוסים אנונימים עם </a:t>
            </a:r>
            <a:r>
              <a:rPr lang="he-IL" sz="1400" b="1" dirty="0">
                <a:solidFill>
                  <a:prstClr val="black"/>
                </a:solidFill>
                <a:latin typeface="Trebuchet MS"/>
                <a:cs typeface="Gisha" panose="020B0502040204020203" pitchFamily="34" charset="-79"/>
              </a:rPr>
              <a:t>שדות זהים וערכים שונים</a:t>
            </a:r>
            <a:r>
              <a:rPr lang="he-IL" sz="1400" dirty="0">
                <a:solidFill>
                  <a:prstClr val="black"/>
                </a:solidFill>
                <a:latin typeface="Trebuchet MS"/>
                <a:cs typeface="Gisha" panose="020B0502040204020203" pitchFamily="34" charset="-79"/>
              </a:rPr>
              <a:t>:</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יכונו באותו שם של טיפוס</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יקבלו קוד שונה</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ומתודת </a:t>
            </a:r>
            <a:r>
              <a:rPr lang="en-US" sz="1400" dirty="0">
                <a:solidFill>
                  <a:prstClr val="black"/>
                </a:solidFill>
                <a:latin typeface="Trebuchet MS"/>
              </a:rPr>
              <a:t>Equal</a:t>
            </a:r>
            <a:r>
              <a:rPr lang="he-IL" sz="1400" dirty="0">
                <a:solidFill>
                  <a:prstClr val="black"/>
                </a:solidFill>
                <a:latin typeface="Trebuchet MS"/>
                <a:cs typeface="Gisha" panose="020B0502040204020203" pitchFamily="34" charset="-79"/>
              </a:rPr>
              <a:t> תחזיר שקר, כי משווה בין ערכים</a:t>
            </a:r>
          </a:p>
          <a:p>
            <a:pPr>
              <a:lnSpc>
                <a:spcPct val="107000"/>
              </a:lnSpc>
            </a:pPr>
            <a:endParaRPr lang="en-US" sz="1200" dirty="0">
              <a:solidFill>
                <a:prstClr val="black"/>
              </a:solidFill>
              <a:latin typeface="Trebuchet MS"/>
            </a:endParaRPr>
          </a:p>
        </p:txBody>
      </p:sp>
      <p:sp>
        <p:nvSpPr>
          <p:cNvPr id="3" name="Rectangle 2"/>
          <p:cNvSpPr/>
          <p:nvPr/>
        </p:nvSpPr>
        <p:spPr>
          <a:xfrm>
            <a:off x="1631504" y="723132"/>
            <a:ext cx="8735925" cy="5625643"/>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m0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ID = 34, 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m1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ID = 12, 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ron</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"m0 Type Name: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m0.GetType().Name);</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//m0 Type Name: &lt;&gt; f__AnonymousType0`2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"m1 Type Name: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m1.GetType().Name);</a:t>
            </a: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//m1 Type Name: &lt;&gt; f__AnonymousType0`2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"m0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0x{0:X}"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m0.GetHashCode());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//m0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0x1A3148A2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"m1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0x{0:X}"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m1.GetHashCode());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//m1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0xEDFFF9BC</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"m0.Equals(m2) == {0}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m0.Equals(m1));</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//m0.Equals(m2) == False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m2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ID = 34, 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m3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ID = 34, 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"m2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0x{0:X}"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m2.GetHashCode());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//m2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0x1A3148A2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"m3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0x{0:X}"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m3.GetHashCode());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//m3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HashCode</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0x1A3148A2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"m2.Equals(m3) == {0}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m2.Equals(m3));</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//m2.Equals(m3) == True</a:t>
            </a:r>
          </a:p>
          <a:p>
            <a:pPr algn="l" rtl="0">
              <a:lnSpc>
                <a:spcPct val="107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"m2.Equals(m3) == {0} "</a:t>
            </a:r>
            <a:r>
              <a:rPr lang="en-US" sz="1200" dirty="0">
                <a:solidFill>
                  <a:srgbClr val="000000"/>
                </a:solidFill>
                <a:latin typeface="Consolas" panose="020B0609020204030204" pitchFamily="49" charset="0"/>
              </a:rPr>
              <a:t>, m2==m3);</a:t>
            </a:r>
            <a:r>
              <a:rPr lang="en-US" sz="1200" dirty="0">
                <a:solidFill>
                  <a:srgbClr val="008000"/>
                </a:solidFill>
                <a:latin typeface="Consolas" panose="020B0609020204030204" pitchFamily="49" charset="0"/>
              </a:rPr>
              <a:t>//m2.Equals(m3) == False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הסבר מלבני מעוגל 17"/>
          <p:cNvSpPr/>
          <p:nvPr/>
        </p:nvSpPr>
        <p:spPr bwMode="auto">
          <a:xfrm>
            <a:off x="5882631" y="3789040"/>
            <a:ext cx="4487453" cy="1368152"/>
          </a:xfrm>
          <a:prstGeom prst="wedgeRoundRectCallout">
            <a:avLst>
              <a:gd name="adj1" fmla="val -54946"/>
              <a:gd name="adj2" fmla="val 4640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nSpc>
                <a:spcPct val="107000"/>
              </a:lnSpc>
            </a:pPr>
            <a:r>
              <a:rPr lang="he-IL" sz="1400" dirty="0">
                <a:solidFill>
                  <a:prstClr val="black"/>
                </a:solidFill>
                <a:latin typeface="Trebuchet MS"/>
                <a:cs typeface="Gisha" panose="020B0502040204020203" pitchFamily="34" charset="-79"/>
              </a:rPr>
              <a:t>הגדרת 2 טיפוסים אנונימים עם </a:t>
            </a:r>
            <a:r>
              <a:rPr lang="he-IL" sz="1400" b="1" dirty="0">
                <a:solidFill>
                  <a:prstClr val="black"/>
                </a:solidFill>
                <a:latin typeface="Trebuchet MS"/>
                <a:cs typeface="Gisha" panose="020B0502040204020203" pitchFamily="34" charset="-79"/>
              </a:rPr>
              <a:t>שדות זהים וערכים זהים</a:t>
            </a:r>
            <a:r>
              <a:rPr lang="he-IL" sz="1400" dirty="0">
                <a:solidFill>
                  <a:prstClr val="black"/>
                </a:solidFill>
                <a:latin typeface="Trebuchet MS"/>
                <a:cs typeface="Gisha" panose="020B0502040204020203" pitchFamily="34" charset="-79"/>
              </a:rPr>
              <a:t>:</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יכונו באותו שם של טיפוס</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יקבלו קוד זהה</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ומתודת </a:t>
            </a:r>
            <a:r>
              <a:rPr lang="en-US" sz="1400" dirty="0">
                <a:solidFill>
                  <a:prstClr val="black"/>
                </a:solidFill>
                <a:latin typeface="Trebuchet MS"/>
              </a:rPr>
              <a:t>Equal</a:t>
            </a:r>
            <a:r>
              <a:rPr lang="he-IL" sz="1400" dirty="0">
                <a:solidFill>
                  <a:prstClr val="black"/>
                </a:solidFill>
                <a:latin typeface="Trebuchet MS"/>
                <a:cs typeface="Gisha" panose="020B0502040204020203" pitchFamily="34" charset="-79"/>
              </a:rPr>
              <a:t> תחזיר אמת, כי משווה בין ערכים</a:t>
            </a:r>
          </a:p>
          <a:p>
            <a:pPr marL="285750" indent="-285750">
              <a:lnSpc>
                <a:spcPct val="107000"/>
              </a:lnSpc>
              <a:buFont typeface="Arial" panose="020B0604020202020204" pitchFamily="34" charset="0"/>
              <a:buChar char="•"/>
            </a:pPr>
            <a:r>
              <a:rPr lang="he-IL" sz="1400" dirty="0">
                <a:solidFill>
                  <a:prstClr val="black"/>
                </a:solidFill>
                <a:latin typeface="Trebuchet MS"/>
                <a:cs typeface="Gisha" panose="020B0502040204020203" pitchFamily="34" charset="-79"/>
              </a:rPr>
              <a:t>אופרטור == לא נדרס ולכן מחזיר שקר</a:t>
            </a:r>
          </a:p>
          <a:p>
            <a:pPr>
              <a:lnSpc>
                <a:spcPct val="107000"/>
              </a:lnSpc>
            </a:pPr>
            <a:endParaRPr lang="en-US" sz="1200" dirty="0">
              <a:solidFill>
                <a:prstClr val="black"/>
              </a:solidFill>
              <a:latin typeface="Trebuchet MS"/>
            </a:endParaRPr>
          </a:p>
        </p:txBody>
      </p:sp>
    </p:spTree>
    <p:extLst>
      <p:ext uri="{BB962C8B-B14F-4D97-AF65-F5344CB8AC3E}">
        <p14:creationId xmlns:p14="http://schemas.microsoft.com/office/powerpoint/2010/main" val="17101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9169" y="332656"/>
            <a:ext cx="7239000" cy="626328"/>
          </a:xfrm>
        </p:spPr>
        <p:txBody>
          <a:bodyPr/>
          <a:lstStyle/>
          <a:p>
            <a:pPr algn="ctr"/>
            <a:r>
              <a:rPr lang="he-IL" dirty="0"/>
              <a:t>עבודה עם מחרוזות</a:t>
            </a:r>
          </a:p>
        </p:txBody>
      </p:sp>
      <p:sp>
        <p:nvSpPr>
          <p:cNvPr id="3" name="מציין מיקום תוכן 2"/>
          <p:cNvSpPr>
            <a:spLocks noGrp="1"/>
          </p:cNvSpPr>
          <p:nvPr>
            <p:ph idx="1"/>
          </p:nvPr>
        </p:nvSpPr>
        <p:spPr>
          <a:xfrm>
            <a:off x="2006099" y="1340768"/>
            <a:ext cx="7239000" cy="4846320"/>
          </a:xfrm>
        </p:spPr>
        <p:txBody>
          <a:bodyPr>
            <a:normAutofit lnSpcReduction="10000"/>
          </a:bodyPr>
          <a:lstStyle/>
          <a:p>
            <a:r>
              <a:rPr lang="he-IL" dirty="0"/>
              <a:t>מחרוזת היא מטיפוס </a:t>
            </a:r>
            <a:r>
              <a:rPr lang="en-US" dirty="0"/>
              <a:t>String</a:t>
            </a:r>
            <a:r>
              <a:rPr lang="he-IL" dirty="0"/>
              <a:t>, </a:t>
            </a:r>
          </a:p>
          <a:p>
            <a:r>
              <a:rPr lang="en-US" dirty="0"/>
              <a:t>String</a:t>
            </a:r>
            <a:r>
              <a:rPr lang="he-IL" dirty="0"/>
              <a:t> היא מחלקה, כלומר </a:t>
            </a:r>
            <a:r>
              <a:rPr lang="en-US" dirty="0"/>
              <a:t>reference type</a:t>
            </a:r>
            <a:r>
              <a:rPr lang="he-IL" dirty="0"/>
              <a:t> </a:t>
            </a:r>
          </a:p>
          <a:p>
            <a:r>
              <a:rPr lang="he-IL" dirty="0"/>
              <a:t>ניתן לאתחל ב "", ללא צורך ב</a:t>
            </a:r>
            <a:r>
              <a:rPr lang="en-US" dirty="0"/>
              <a:t>New</a:t>
            </a:r>
          </a:p>
          <a:p>
            <a:r>
              <a:rPr lang="he-IL" dirty="0"/>
              <a:t>פעולות קיימות: (יש עוד הרבה...)</a:t>
            </a:r>
          </a:p>
          <a:p>
            <a:pPr lvl="1"/>
            <a:r>
              <a:rPr lang="he-IL" dirty="0"/>
              <a:t>+=</a:t>
            </a:r>
          </a:p>
          <a:p>
            <a:pPr lvl="1"/>
            <a:r>
              <a:rPr lang="en-US" dirty="0"/>
              <a:t>Insert </a:t>
            </a:r>
          </a:p>
          <a:p>
            <a:pPr lvl="1"/>
            <a:r>
              <a:rPr lang="en-US" dirty="0"/>
              <a:t>Length </a:t>
            </a:r>
          </a:p>
          <a:p>
            <a:pPr lvl="1"/>
            <a:r>
              <a:rPr lang="en-US" dirty="0"/>
              <a:t>Copy </a:t>
            </a:r>
          </a:p>
          <a:p>
            <a:pPr lvl="1"/>
            <a:r>
              <a:rPr lang="en-US" dirty="0"/>
              <a:t>==</a:t>
            </a:r>
            <a:r>
              <a:rPr lang="he-IL" dirty="0"/>
              <a:t>, </a:t>
            </a:r>
            <a:r>
              <a:rPr lang="en-US" dirty="0" err="1"/>
              <a:t>ComparTo</a:t>
            </a:r>
            <a:endParaRPr lang="he-IL" dirty="0"/>
          </a:p>
          <a:p>
            <a:pPr lvl="1"/>
            <a:r>
              <a:rPr lang="en-US" dirty="0"/>
              <a:t>!=</a:t>
            </a:r>
            <a:endParaRPr lang="he-IL" dirty="0"/>
          </a:p>
          <a:p>
            <a:pPr lvl="1"/>
            <a:r>
              <a:rPr lang="en-US" dirty="0" err="1"/>
              <a:t>AppendFormat</a:t>
            </a:r>
            <a:endParaRPr lang="en-US" dirty="0"/>
          </a:p>
          <a:p>
            <a:pPr lvl="1"/>
            <a:r>
              <a:rPr lang="en-US" dirty="0"/>
              <a:t>+=</a:t>
            </a:r>
            <a:r>
              <a:rPr lang="he-IL" dirty="0"/>
              <a:t>, </a:t>
            </a:r>
            <a:r>
              <a:rPr lang="en-US" dirty="0"/>
              <a:t>+</a:t>
            </a:r>
          </a:p>
          <a:p>
            <a:pPr lvl="1"/>
            <a:endParaRPr lang="he-IL" dirty="0"/>
          </a:p>
          <a:p>
            <a:endParaRPr lang="he-IL" dirty="0"/>
          </a:p>
        </p:txBody>
      </p:sp>
      <p:sp>
        <p:nvSpPr>
          <p:cNvPr id="5" name="הסבר מלבני מעוגל 17"/>
          <p:cNvSpPr/>
          <p:nvPr/>
        </p:nvSpPr>
        <p:spPr bwMode="auto">
          <a:xfrm>
            <a:off x="1775520" y="3501010"/>
            <a:ext cx="3096344" cy="2304255"/>
          </a:xfrm>
          <a:prstGeom prst="wedgeRoundRectCallout">
            <a:avLst>
              <a:gd name="adj1" fmla="val 97374"/>
              <a:gd name="adj2" fmla="val 509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2800" dirty="0">
                <a:solidFill>
                  <a:srgbClr val="000000"/>
                </a:solidFill>
                <a:latin typeface="Trebuchet MS"/>
              </a:rPr>
              <a:t> Garbage Collector </a:t>
            </a:r>
            <a:endParaRPr lang="he-IL" sz="2800" dirty="0">
              <a:solidFill>
                <a:srgbClr val="000000"/>
              </a:solidFill>
              <a:latin typeface="Trebuchet MS"/>
              <a:cs typeface="Gisha" panose="020B0502040204020203" pitchFamily="34" charset="-79"/>
            </a:endParaRPr>
          </a:p>
          <a:p>
            <a:pPr algn="ctr" fontAlgn="base">
              <a:spcBef>
                <a:spcPct val="0"/>
              </a:spcBef>
              <a:spcAft>
                <a:spcPct val="0"/>
              </a:spcAft>
            </a:pPr>
            <a:r>
              <a:rPr lang="he-IL" sz="2800" dirty="0">
                <a:solidFill>
                  <a:srgbClr val="000000"/>
                </a:solidFill>
                <a:latin typeface="Trebuchet MS"/>
                <a:cs typeface="Gisha" panose="020B0502040204020203" pitchFamily="34" charset="-79"/>
              </a:rPr>
              <a:t>עובד שעות נוספות...</a:t>
            </a:r>
            <a:endParaRPr lang="en-US" sz="2800" dirty="0">
              <a:solidFill>
                <a:srgbClr val="000000"/>
              </a:solidFill>
              <a:latin typeface="Trebuchet MS"/>
            </a:endParaRP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394</a:t>
            </a:fld>
            <a:endParaRPr lang="he-IL">
              <a:solidFill>
                <a:srgbClr val="B13F9A"/>
              </a:solidFill>
              <a:latin typeface="Trebuchet MS"/>
              <a:cs typeface="Gisha" panose="020B0502040204020203" pitchFamily="34" charset="-79"/>
            </a:endParaRPr>
          </a:p>
        </p:txBody>
      </p:sp>
      <p:sp>
        <p:nvSpPr>
          <p:cNvPr id="8" name="Thought Bubble: Cloud 7">
            <a:extLst>
              <a:ext uri="{FF2B5EF4-FFF2-40B4-BE49-F238E27FC236}">
                <a16:creationId xmlns:a16="http://schemas.microsoft.com/office/drawing/2014/main" id="{5BFC7005-C94F-46A4-9994-20E12EAE8B7E}"/>
              </a:ext>
            </a:extLst>
          </p:cNvPr>
          <p:cNvSpPr/>
          <p:nvPr/>
        </p:nvSpPr>
        <p:spPr>
          <a:xfrm>
            <a:off x="9047352"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192506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7508" y="474243"/>
            <a:ext cx="8856984" cy="6185155"/>
          </a:xfrm>
          <a:prstGeom prst="rect">
            <a:avLst/>
          </a:prstGeom>
          <a:solidFill>
            <a:schemeClr val="bg1"/>
          </a:solidFill>
        </p:spPr>
        <p:txBody>
          <a:bodyPr wrap="square">
            <a:spAutoFit/>
          </a:bodyPr>
          <a:lstStyle/>
          <a:p>
            <a:pPr algn="l" rtl="0">
              <a:lnSpc>
                <a:spcPct val="107000"/>
              </a:lnSpc>
            </a:pP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enum</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MyEnum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str1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"123"</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(str1); </a:t>
            </a:r>
            <a:r>
              <a:rPr lang="en-US" sz="1100" dirty="0">
                <a:solidFill>
                  <a:srgbClr val="008000"/>
                </a:solidFill>
                <a:latin typeface="Consolas" panose="020B0609020204030204" pitchFamily="49" charset="0"/>
              </a:rPr>
              <a:t>//convert string to int</a:t>
            </a: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bool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by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.TryParse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(str1,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y);</a:t>
            </a:r>
            <a:r>
              <a:rPr lang="en-US" dirty="0">
                <a:solidFill>
                  <a:prstClr val="black"/>
                </a:solidFill>
                <a:latin typeface="Trebuchet MS"/>
              </a:rPr>
              <a:t> </a:t>
            </a:r>
            <a:r>
              <a:rPr lang="en-US" sz="1100" dirty="0">
                <a:solidFill>
                  <a:srgbClr val="008000"/>
                </a:solidFill>
                <a:latin typeface="Consolas" panose="020B0609020204030204" pitchFamily="49" charset="0"/>
              </a:rPr>
              <a:t>//convert string to int,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if conversion fail, then by is false</a:t>
            </a: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str2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"true"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//TRUE, false, False - all is ok</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(str2); </a:t>
            </a:r>
            <a:r>
              <a:rPr lang="en-US" sz="1100" dirty="0">
                <a:solidFill>
                  <a:srgbClr val="008000"/>
                </a:solidFill>
                <a:latin typeface="Consolas" panose="020B0609020204030204" pitchFamily="49" charset="0"/>
              </a:rPr>
              <a:t>//convert string to bool</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str3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//b =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bool.Parse</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(str3);//run time error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bool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bb = </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.TryParse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(str3,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a:t>
            </a:r>
            <a:r>
              <a:rPr lang="en-US" sz="1100" dirty="0">
                <a:solidFill>
                  <a:srgbClr val="008000"/>
                </a:solidFill>
                <a:latin typeface="Consolas" panose="020B0609020204030204" pitchFamily="49" charset="0"/>
              </a:rPr>
              <a:t> //convert string to bool.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NO run time error, but bb will be false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str4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"16.09.17"</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//16/09/2017</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dt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DateTime.Parse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(str4);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//16/09/2017 00:00:00 </a:t>
            </a:r>
            <a:r>
              <a:rPr lang="en-US" sz="1200" dirty="0">
                <a:solidFill>
                  <a:srgbClr val="008000"/>
                </a:solidFill>
                <a:latin typeface="Consolas" panose="020B0609020204030204" pitchFamily="49" charset="0"/>
              </a:rPr>
              <a:t>//convert string to date</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str5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MyEnum e = (MyEnum)</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Enum.Parse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(MyEnum), str5); </a:t>
            </a:r>
            <a:r>
              <a:rPr lang="en-US" sz="1100" dirty="0">
                <a:solidFill>
                  <a:srgbClr val="008000"/>
                </a:solidFill>
                <a:latin typeface="Consolas" panose="020B0609020204030204" pitchFamily="49" charset="0"/>
              </a:rPr>
              <a:t>//convert string to </a:t>
            </a:r>
            <a:r>
              <a:rPr lang="en-US" sz="1100" dirty="0" err="1">
                <a:solidFill>
                  <a:srgbClr val="008000"/>
                </a:solidFill>
                <a:latin typeface="Consolas" panose="020B0609020204030204" pitchFamily="49" charset="0"/>
              </a:rPr>
              <a:t>enum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כותרת 1"/>
          <p:cNvSpPr>
            <a:spLocks noGrp="1"/>
          </p:cNvSpPr>
          <p:nvPr>
            <p:ph type="title"/>
          </p:nvPr>
        </p:nvSpPr>
        <p:spPr>
          <a:xfrm>
            <a:off x="1864432" y="116632"/>
            <a:ext cx="7599040" cy="864096"/>
          </a:xfrm>
        </p:spPr>
        <p:txBody>
          <a:bodyPr>
            <a:noAutofit/>
          </a:bodyPr>
          <a:lstStyle/>
          <a:p>
            <a:pPr algn="ctr"/>
            <a:r>
              <a:rPr lang="he-IL" sz="3200" dirty="0"/>
              <a:t>המרות ב</a:t>
            </a:r>
            <a:r>
              <a:rPr lang="en-US" sz="3200" dirty="0"/>
              <a:t>C</a:t>
            </a:r>
            <a:r>
              <a:rPr lang="he-IL" sz="3200" dirty="0"/>
              <a:t>#</a:t>
            </a:r>
            <a:r>
              <a:rPr lang="he-IL" sz="2400" dirty="0"/>
              <a:t> </a:t>
            </a:r>
            <a:br>
              <a:rPr lang="he-IL" sz="2400" dirty="0"/>
            </a:br>
            <a:r>
              <a:rPr lang="en-US" sz="2400" dirty="0" err="1"/>
              <a:t>ToSTRING</a:t>
            </a:r>
            <a:r>
              <a:rPr lang="en-US" sz="2400" dirty="0"/>
              <a:t>, PARSE, </a:t>
            </a:r>
            <a:r>
              <a:rPr lang="en-US" sz="2400" dirty="0" err="1"/>
              <a:t>TryPARSE</a:t>
            </a:r>
            <a:r>
              <a:rPr lang="en-US" sz="2400" dirty="0"/>
              <a:t>, CONVERT</a:t>
            </a:r>
            <a:endParaRPr lang="he-IL" sz="2400" dirty="0"/>
          </a:p>
        </p:txBody>
      </p:sp>
      <p:sp>
        <p:nvSpPr>
          <p:cNvPr id="3" name="מציין מיקום תוכן 2"/>
          <p:cNvSpPr>
            <a:spLocks noGrp="1"/>
          </p:cNvSpPr>
          <p:nvPr>
            <p:ph idx="1"/>
          </p:nvPr>
        </p:nvSpPr>
        <p:spPr>
          <a:xfrm>
            <a:off x="5087889" y="1209262"/>
            <a:ext cx="5350617" cy="2003714"/>
          </a:xfrm>
          <a:solidFill>
            <a:schemeClr val="bg1"/>
          </a:solidFill>
        </p:spPr>
        <p:txBody>
          <a:bodyPr>
            <a:normAutofit fontScale="77500" lnSpcReduction="20000"/>
          </a:bodyPr>
          <a:lstStyle/>
          <a:p>
            <a:r>
              <a:rPr lang="he-IL" sz="2000" dirty="0"/>
              <a:t>המרה למחרוזת:</a:t>
            </a:r>
          </a:p>
          <a:p>
            <a:pPr lvl="1"/>
            <a:r>
              <a:rPr lang="he-IL" sz="1700" dirty="0"/>
              <a:t>כפי שראינו, </a:t>
            </a:r>
            <a:r>
              <a:rPr lang="he-IL" sz="1700" b="1" dirty="0"/>
              <a:t>ניתן להמיר כל אובייקט </a:t>
            </a:r>
            <a:r>
              <a:rPr lang="he-IL" sz="2800" b="1" dirty="0">
                <a:solidFill>
                  <a:srgbClr val="FF0000"/>
                </a:solidFill>
              </a:rPr>
              <a:t>ל</a:t>
            </a:r>
            <a:r>
              <a:rPr lang="he-IL" sz="1700" b="1" dirty="0"/>
              <a:t>מחרוזת</a:t>
            </a:r>
            <a:r>
              <a:rPr lang="he-IL" sz="1700" dirty="0"/>
              <a:t> בעזרת דריסה של המתודה </a:t>
            </a:r>
            <a:r>
              <a:rPr lang="en-US" sz="1700" b="1" dirty="0" err="1"/>
              <a:t>ToString</a:t>
            </a:r>
            <a:endParaRPr lang="he-IL" sz="1700" b="1" dirty="0"/>
          </a:p>
          <a:p>
            <a:r>
              <a:rPr lang="he-IL" sz="2000" dirty="0"/>
              <a:t>המרה לטיפוסים אחרים:</a:t>
            </a:r>
          </a:p>
          <a:p>
            <a:pPr lvl="1"/>
            <a:r>
              <a:rPr lang="he-IL" sz="1700" dirty="0"/>
              <a:t>לטיפוסים רבים </a:t>
            </a:r>
            <a:r>
              <a:rPr lang="he-IL" sz="1700"/>
              <a:t>קיימות מתודת </a:t>
            </a:r>
            <a:r>
              <a:rPr lang="en-US" sz="1700" dirty="0"/>
              <a:t> </a:t>
            </a:r>
            <a:r>
              <a:rPr lang="en-US" sz="1700" b="1" dirty="0"/>
              <a:t>Parse</a:t>
            </a:r>
            <a:r>
              <a:rPr lang="he-IL" sz="1700" b="1" dirty="0"/>
              <a:t> </a:t>
            </a:r>
            <a:r>
              <a:rPr lang="he-IL" sz="1700" dirty="0"/>
              <a:t>ומתודת </a:t>
            </a:r>
            <a:r>
              <a:rPr lang="en-US" sz="1700" b="1" dirty="0" err="1"/>
              <a:t>TryParse</a:t>
            </a:r>
            <a:r>
              <a:rPr lang="he-IL" sz="1700" dirty="0"/>
              <a:t> הסטטיות</a:t>
            </a:r>
          </a:p>
          <a:p>
            <a:pPr marL="0" indent="0">
              <a:buNone/>
            </a:pPr>
            <a:endParaRPr lang="he-IL" sz="2000" b="1" dirty="0"/>
          </a:p>
          <a:p>
            <a:pPr marL="0" indent="0">
              <a:buNone/>
            </a:pPr>
            <a:r>
              <a:rPr lang="he-IL" sz="2000" b="1" dirty="0"/>
              <a:t>לדוגמא:</a:t>
            </a:r>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395</a:t>
            </a:fld>
            <a:endParaRPr lang="he-IL">
              <a:solidFill>
                <a:srgbClr val="B13F9A"/>
              </a:solidFill>
              <a:latin typeface="Trebuchet MS"/>
              <a:cs typeface="Gisha" panose="020B0502040204020203" pitchFamily="34" charset="-79"/>
            </a:endParaRPr>
          </a:p>
        </p:txBody>
      </p:sp>
      <p:sp>
        <p:nvSpPr>
          <p:cNvPr id="6" name="Thought Bubble: Cloud 5">
            <a:extLst>
              <a:ext uri="{FF2B5EF4-FFF2-40B4-BE49-F238E27FC236}">
                <a16:creationId xmlns:a16="http://schemas.microsoft.com/office/drawing/2014/main" id="{B8DB25BA-5F10-4F5F-BC6C-BF5C4CD2F5DE}"/>
              </a:ext>
            </a:extLst>
          </p:cNvPr>
          <p:cNvSpPr/>
          <p:nvPr/>
        </p:nvSpPr>
        <p:spPr>
          <a:xfrm>
            <a:off x="8760296"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413258839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5520" y="116632"/>
            <a:ext cx="7599040" cy="1080120"/>
          </a:xfrm>
        </p:spPr>
        <p:txBody>
          <a:bodyPr>
            <a:noAutofit/>
          </a:bodyPr>
          <a:lstStyle/>
          <a:p>
            <a:pPr algn="ctr"/>
            <a:r>
              <a:rPr lang="he-IL" sz="3200" dirty="0"/>
              <a:t>המרות ב</a:t>
            </a:r>
            <a:r>
              <a:rPr lang="en-US" sz="3200" dirty="0"/>
              <a:t>C</a:t>
            </a:r>
            <a:r>
              <a:rPr lang="he-IL" sz="3200" dirty="0"/>
              <a:t>#</a:t>
            </a:r>
            <a:r>
              <a:rPr lang="he-IL" sz="2400" dirty="0"/>
              <a:t> </a:t>
            </a:r>
            <a:br>
              <a:rPr lang="he-IL" sz="2400" dirty="0"/>
            </a:br>
            <a:r>
              <a:rPr lang="en-US" sz="2400" dirty="0" err="1"/>
              <a:t>ToSTRING</a:t>
            </a:r>
            <a:r>
              <a:rPr lang="en-US" sz="2400" dirty="0"/>
              <a:t>, PARSE, </a:t>
            </a:r>
            <a:r>
              <a:rPr lang="en-US" sz="2400" dirty="0" err="1"/>
              <a:t>TryPARSE</a:t>
            </a:r>
            <a:r>
              <a:rPr lang="en-US" sz="2400" dirty="0"/>
              <a:t>, CONVERT</a:t>
            </a:r>
            <a:endParaRPr lang="he-IL" sz="2400" dirty="0"/>
          </a:p>
        </p:txBody>
      </p:sp>
      <p:sp>
        <p:nvSpPr>
          <p:cNvPr id="3" name="מציין מיקום תוכן 2"/>
          <p:cNvSpPr>
            <a:spLocks noGrp="1"/>
          </p:cNvSpPr>
          <p:nvPr>
            <p:ph idx="1"/>
          </p:nvPr>
        </p:nvSpPr>
        <p:spPr>
          <a:xfrm>
            <a:off x="1775520" y="1340768"/>
            <a:ext cx="7776864" cy="864096"/>
          </a:xfrm>
        </p:spPr>
        <p:txBody>
          <a:bodyPr>
            <a:normAutofit/>
          </a:bodyPr>
          <a:lstStyle/>
          <a:p>
            <a:r>
              <a:rPr lang="he-IL" sz="2400" dirty="0"/>
              <a:t>ישנה גם מחלקה סטטית בשם </a:t>
            </a:r>
            <a:r>
              <a:rPr lang="en-US" sz="2400" dirty="0"/>
              <a:t>Convert</a:t>
            </a:r>
            <a:r>
              <a:rPr lang="he-IL" sz="2400" dirty="0"/>
              <a:t> המשמשת להמרות מסוגים שונים לסוגים שונים</a:t>
            </a:r>
          </a:p>
          <a:p>
            <a:endParaRPr lang="he-IL" sz="24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396</a:t>
            </a:fld>
            <a:endParaRPr lang="he-IL">
              <a:solidFill>
                <a:srgbClr val="B13F9A"/>
              </a:solidFill>
              <a:latin typeface="Trebuchet MS"/>
              <a:cs typeface="Gisha" panose="020B0502040204020203" pitchFamily="34" charset="-79"/>
            </a:endParaRPr>
          </a:p>
        </p:txBody>
      </p:sp>
      <p:pic>
        <p:nvPicPr>
          <p:cNvPr id="4" name="Picture 3"/>
          <p:cNvPicPr>
            <a:picLocks noChangeAspect="1"/>
          </p:cNvPicPr>
          <p:nvPr/>
        </p:nvPicPr>
        <p:blipFill>
          <a:blip r:embed="rId2"/>
          <a:stretch>
            <a:fillRect/>
          </a:stretch>
        </p:blipFill>
        <p:spPr>
          <a:xfrm>
            <a:off x="1761294" y="2636912"/>
            <a:ext cx="7800975" cy="2686050"/>
          </a:xfrm>
          <a:prstGeom prst="rect">
            <a:avLst/>
          </a:prstGeom>
        </p:spPr>
      </p:pic>
      <p:sp>
        <p:nvSpPr>
          <p:cNvPr id="6" name="Thought Bubble: Cloud 5">
            <a:extLst>
              <a:ext uri="{FF2B5EF4-FFF2-40B4-BE49-F238E27FC236}">
                <a16:creationId xmlns:a16="http://schemas.microsoft.com/office/drawing/2014/main" id="{82150D7D-CB93-43AB-A4C7-20037E8BB141}"/>
              </a:ext>
            </a:extLst>
          </p:cNvPr>
          <p:cNvSpPr/>
          <p:nvPr/>
        </p:nvSpPr>
        <p:spPr>
          <a:xfrm>
            <a:off x="8363784" y="5517232"/>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227138559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4842" y="59032"/>
            <a:ext cx="7239000" cy="698336"/>
          </a:xfrm>
        </p:spPr>
        <p:txBody>
          <a:bodyPr/>
          <a:lstStyle/>
          <a:p>
            <a:r>
              <a:rPr lang="en-US" dirty="0"/>
              <a:t>partial CLASS</a:t>
            </a:r>
            <a:endParaRPr lang="he-IL" dirty="0"/>
          </a:p>
        </p:txBody>
      </p:sp>
      <p:sp>
        <p:nvSpPr>
          <p:cNvPr id="3" name="מציין מיקום תוכן 2"/>
          <p:cNvSpPr>
            <a:spLocks noGrp="1"/>
          </p:cNvSpPr>
          <p:nvPr>
            <p:ph idx="1"/>
          </p:nvPr>
        </p:nvSpPr>
        <p:spPr>
          <a:xfrm>
            <a:off x="1919536" y="908720"/>
            <a:ext cx="7715200" cy="5544616"/>
          </a:xfrm>
        </p:spPr>
        <p:txBody>
          <a:bodyPr>
            <a:noAutofit/>
          </a:bodyPr>
          <a:lstStyle/>
          <a:p>
            <a:r>
              <a:rPr lang="he-IL" sz="2000" dirty="0"/>
              <a:t>ניתן לפצל את </a:t>
            </a:r>
            <a:r>
              <a:rPr lang="he-IL" sz="2000" b="1" dirty="0"/>
              <a:t>הגדרת המחלקה </a:t>
            </a:r>
            <a:r>
              <a:rPr lang="he-IL" sz="2000" dirty="0"/>
              <a:t>ל 2  קבצים או יותר </a:t>
            </a:r>
            <a:r>
              <a:rPr lang="he-IL" sz="2000" b="1" dirty="0"/>
              <a:t>באותו הפרוייקט</a:t>
            </a:r>
            <a:r>
              <a:rPr lang="he-IL" sz="2000" dirty="0"/>
              <a:t>.</a:t>
            </a:r>
          </a:p>
          <a:p>
            <a:r>
              <a:rPr lang="he-IL" sz="2000" dirty="0"/>
              <a:t>שימושי, כשנרצה לחלק את המחלקה ליחידות השונות לוגית אחת מהשניה</a:t>
            </a:r>
          </a:p>
          <a:p>
            <a:r>
              <a:rPr lang="he-IL" sz="2000" dirty="0"/>
              <a:t>לפני כל חלק יש לכתוב את המילה </a:t>
            </a:r>
            <a:r>
              <a:rPr lang="en-US" sz="2000" b="1" dirty="0"/>
              <a:t>partial</a:t>
            </a:r>
            <a:endParaRPr lang="he-IL" sz="2000" b="1" dirty="0"/>
          </a:p>
          <a:p>
            <a:r>
              <a:rPr lang="he-IL" sz="2000" dirty="0"/>
              <a:t>הכותרת זהה בשני החלקים:</a:t>
            </a:r>
          </a:p>
          <a:p>
            <a:pPr lvl="1"/>
            <a:r>
              <a:rPr lang="he-IL" sz="1800" dirty="0"/>
              <a:t>אותו שם מחלקה, אותה הרשאת גישה</a:t>
            </a:r>
          </a:p>
          <a:p>
            <a:pPr lvl="1"/>
            <a:r>
              <a:rPr lang="he-IL" sz="1800" dirty="0"/>
              <a:t>אותם פרמטרים גנריים</a:t>
            </a:r>
          </a:p>
          <a:p>
            <a:pPr lvl="1"/>
            <a:r>
              <a:rPr lang="he-IL" sz="1800" dirty="0"/>
              <a:t>באותו הסדר</a:t>
            </a:r>
          </a:p>
          <a:p>
            <a:pPr lvl="1"/>
            <a:r>
              <a:rPr lang="he-IL" sz="1800" dirty="0"/>
              <a:t>אין צורך לציין פעמיים ירושת מימוש, </a:t>
            </a:r>
            <a:r>
              <a:rPr lang="en-US" sz="1800" dirty="0"/>
              <a:t>abstract</a:t>
            </a:r>
            <a:r>
              <a:rPr lang="he-IL" sz="1800" dirty="0"/>
              <a:t>, </a:t>
            </a:r>
            <a:r>
              <a:rPr lang="en-US" sz="1800" dirty="0"/>
              <a:t>sealed</a:t>
            </a:r>
            <a:r>
              <a:rPr lang="he-IL" sz="1800" dirty="0"/>
              <a:t>.</a:t>
            </a:r>
          </a:p>
          <a:p>
            <a:r>
              <a:rPr lang="he-IL" sz="2100" dirty="0"/>
              <a:t>לדוגמא בקובץ </a:t>
            </a:r>
            <a:r>
              <a:rPr lang="en-US" sz="2100" dirty="0" err="1"/>
              <a:t>A.cs</a:t>
            </a:r>
            <a:r>
              <a:rPr lang="he-IL" sz="2100" dirty="0"/>
              <a:t>:</a:t>
            </a:r>
          </a:p>
          <a:p>
            <a:pPr marL="0" lvl="1" indent="0" algn="l" rtl="0">
              <a:spcBef>
                <a:spcPts val="600"/>
              </a:spcBef>
              <a:buClr>
                <a:schemeClr val="tx2"/>
              </a:buClr>
              <a:buSzPct val="73000"/>
              <a:buNone/>
            </a:pPr>
            <a:r>
              <a:rPr lang="en-US" sz="2000" dirty="0">
                <a:solidFill>
                  <a:schemeClr val="tx1"/>
                </a:solidFill>
              </a:rPr>
              <a:t>public </a:t>
            </a:r>
            <a:r>
              <a:rPr lang="en-US" sz="2000" b="1" dirty="0">
                <a:solidFill>
                  <a:schemeClr val="tx1"/>
                </a:solidFill>
              </a:rPr>
              <a:t>partial</a:t>
            </a:r>
            <a:r>
              <a:rPr lang="en-US" sz="2000" dirty="0">
                <a:solidFill>
                  <a:schemeClr val="tx1"/>
                </a:solidFill>
              </a:rPr>
              <a:t> class </a:t>
            </a:r>
            <a:r>
              <a:rPr lang="en-US" sz="2000" b="1" dirty="0" err="1">
                <a:solidFill>
                  <a:schemeClr val="tx1"/>
                </a:solidFill>
              </a:rPr>
              <a:t>MyClass</a:t>
            </a:r>
            <a:r>
              <a:rPr lang="en-US" sz="2000" dirty="0">
                <a:solidFill>
                  <a:schemeClr val="tx1"/>
                </a:solidFill>
              </a:rPr>
              <a:t> : </a:t>
            </a:r>
            <a:r>
              <a:rPr lang="en-US" sz="2000" dirty="0" err="1">
                <a:solidFill>
                  <a:schemeClr val="tx1"/>
                </a:solidFill>
              </a:rPr>
              <a:t>BaseClass</a:t>
            </a:r>
            <a:r>
              <a:rPr lang="en-US" sz="2000" dirty="0">
                <a:solidFill>
                  <a:schemeClr val="tx1"/>
                </a:solidFill>
              </a:rPr>
              <a:t>, IMyInt1, IMyInt2 </a:t>
            </a:r>
          </a:p>
          <a:p>
            <a:pPr marL="0" lvl="1" indent="0" algn="l" rtl="0">
              <a:spcBef>
                <a:spcPts val="600"/>
              </a:spcBef>
              <a:buClr>
                <a:schemeClr val="tx2"/>
              </a:buClr>
              <a:buSzPct val="73000"/>
              <a:buNone/>
            </a:pPr>
            <a:r>
              <a:rPr lang="en-US" sz="2000" dirty="0">
                <a:solidFill>
                  <a:schemeClr val="tx1"/>
                </a:solidFill>
              </a:rPr>
              <a:t>			{ ... }</a:t>
            </a:r>
            <a:endParaRPr lang="he-IL" sz="2100" dirty="0"/>
          </a:p>
          <a:p>
            <a:r>
              <a:rPr lang="he-IL" sz="2100" dirty="0"/>
              <a:t>ובקובץ </a:t>
            </a:r>
            <a:r>
              <a:rPr lang="en-US" sz="2100" dirty="0" err="1"/>
              <a:t>B.cs</a:t>
            </a:r>
            <a:r>
              <a:rPr lang="he-IL" sz="2100" dirty="0"/>
              <a:t>:</a:t>
            </a:r>
          </a:p>
          <a:p>
            <a:pPr marL="0" indent="0" algn="l" rtl="0">
              <a:buNone/>
            </a:pPr>
            <a:r>
              <a:rPr lang="en-US" sz="2000" dirty="0"/>
              <a:t>public </a:t>
            </a:r>
            <a:r>
              <a:rPr lang="en-US" sz="2000" b="1" dirty="0"/>
              <a:t>partial</a:t>
            </a:r>
            <a:r>
              <a:rPr lang="en-US" sz="2000" dirty="0"/>
              <a:t> class </a:t>
            </a:r>
            <a:r>
              <a:rPr lang="en-US" sz="2000" b="1" dirty="0" err="1"/>
              <a:t>MyClass</a:t>
            </a:r>
            <a:r>
              <a:rPr lang="en-US" sz="2000" dirty="0"/>
              <a:t> : IMyInt1, IMyInt2</a:t>
            </a:r>
          </a:p>
          <a:p>
            <a:pPr marL="292608" lvl="1" indent="0" algn="l" rtl="0">
              <a:buNone/>
            </a:pPr>
            <a:r>
              <a:rPr lang="en-US" sz="2000" dirty="0">
                <a:solidFill>
                  <a:schemeClr val="tx1"/>
                </a:solidFill>
              </a:rPr>
              <a:t>			{ ... }</a:t>
            </a:r>
          </a:p>
          <a:p>
            <a:pPr marL="292608" lvl="1" indent="0" algn="l" rtl="0">
              <a:buNone/>
            </a:pPr>
            <a:endParaRPr lang="en-US" sz="2000" dirty="0">
              <a:solidFill>
                <a:schemeClr val="tx1"/>
              </a:solidFill>
            </a:endParaRPr>
          </a:p>
          <a:p>
            <a:pPr lvl="1" algn="l" rtl="0"/>
            <a:endParaRPr lang="he-IL" sz="2000" dirty="0">
              <a:solidFill>
                <a:schemeClr val="tx1"/>
              </a:solidFill>
            </a:endParaRPr>
          </a:p>
          <a:p>
            <a:pPr lvl="1"/>
            <a:endParaRPr lang="he-IL" sz="18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367659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4842" y="59032"/>
            <a:ext cx="7239000" cy="698336"/>
          </a:xfrm>
        </p:spPr>
        <p:txBody>
          <a:bodyPr/>
          <a:lstStyle/>
          <a:p>
            <a:pPr algn="ctr"/>
            <a:r>
              <a:rPr lang="en-US" dirty="0"/>
              <a:t>partial METHOD</a:t>
            </a:r>
            <a:endParaRPr lang="he-IL" dirty="0"/>
          </a:p>
        </p:txBody>
      </p:sp>
      <p:sp>
        <p:nvSpPr>
          <p:cNvPr id="3" name="מציין מיקום תוכן 2"/>
          <p:cNvSpPr>
            <a:spLocks noGrp="1"/>
          </p:cNvSpPr>
          <p:nvPr>
            <p:ph idx="1"/>
          </p:nvPr>
        </p:nvSpPr>
        <p:spPr>
          <a:xfrm>
            <a:off x="1775520" y="980728"/>
            <a:ext cx="7632848" cy="5575520"/>
          </a:xfrm>
        </p:spPr>
        <p:txBody>
          <a:bodyPr>
            <a:noAutofit/>
          </a:bodyPr>
          <a:lstStyle/>
          <a:p>
            <a:r>
              <a:rPr lang="he-IL" sz="2000" dirty="0"/>
              <a:t>כאשר מפצלים מחלקה ל 2 קבצים או יותר </a:t>
            </a:r>
            <a:r>
              <a:rPr lang="he-IL" sz="2000" b="1" dirty="0"/>
              <a:t>באותו הפרוייקט </a:t>
            </a:r>
            <a:r>
              <a:rPr lang="he-IL" sz="2000" dirty="0"/>
              <a:t>ניתן לפצל גם </a:t>
            </a:r>
            <a:r>
              <a:rPr lang="he-IL" sz="2000" b="1" dirty="0"/>
              <a:t>הגדרת מתודה </a:t>
            </a:r>
            <a:r>
              <a:rPr lang="he-IL" sz="2000" dirty="0"/>
              <a:t>.</a:t>
            </a:r>
          </a:p>
          <a:p>
            <a:r>
              <a:rPr lang="he-IL" sz="2000" dirty="0"/>
              <a:t>בחלק אחד נצהיר על המתודה ובחלק שני נממש אותה</a:t>
            </a:r>
          </a:p>
          <a:p>
            <a:r>
              <a:rPr lang="he-IL" sz="2000" dirty="0"/>
              <a:t>לפני כל מתודה יש לכתוב את המילה </a:t>
            </a:r>
            <a:r>
              <a:rPr lang="en-US" sz="2000" b="1" dirty="0"/>
              <a:t>void</a:t>
            </a:r>
            <a:r>
              <a:rPr lang="he-IL" sz="2000" dirty="0"/>
              <a:t> </a:t>
            </a:r>
            <a:r>
              <a:rPr lang="en-US" sz="2000" b="1" dirty="0"/>
              <a:t>partial</a:t>
            </a:r>
            <a:endParaRPr lang="he-IL" sz="2000" b="1" dirty="0"/>
          </a:p>
          <a:p>
            <a:r>
              <a:rPr lang="he-IL" sz="2000" dirty="0"/>
              <a:t>שימושי, כשנרצה להגדיר בקובץ אחד אופציות למתודות שמתכנת אחר יוכל לבחור אם לממש או לא בקובץ השני</a:t>
            </a:r>
          </a:p>
          <a:p>
            <a:r>
              <a:rPr lang="he-IL" sz="2000" dirty="0"/>
              <a:t>אם לא ממשים בחלק השני, לא קורה כלום, הקריאה למתודה תתבטל בזמן קומפילציה</a:t>
            </a:r>
          </a:p>
          <a:p>
            <a:r>
              <a:rPr lang="en-US" sz="2000" dirty="0"/>
              <a:t>Partial method:</a:t>
            </a:r>
            <a:endParaRPr lang="he-IL" sz="2000" dirty="0"/>
          </a:p>
          <a:p>
            <a:pPr lvl="1"/>
            <a:r>
              <a:rPr lang="he-IL" sz="1800" dirty="0"/>
              <a:t>חייבת להיות שייכת ל </a:t>
            </a:r>
            <a:r>
              <a:rPr lang="en-US" sz="1800" dirty="0"/>
              <a:t>partial class</a:t>
            </a:r>
          </a:p>
          <a:p>
            <a:pPr lvl="1"/>
            <a:r>
              <a:rPr lang="he-IL" sz="1800" dirty="0"/>
              <a:t>יכולה להחזיר רק </a:t>
            </a:r>
            <a:r>
              <a:rPr lang="en-US" sz="1800" dirty="0"/>
              <a:t>void</a:t>
            </a:r>
          </a:p>
          <a:p>
            <a:pPr lvl="1"/>
            <a:r>
              <a:rPr lang="he-IL" sz="1800" dirty="0"/>
              <a:t>לא יכולה להיות סטטית</a:t>
            </a:r>
          </a:p>
          <a:p>
            <a:pPr lvl="1"/>
            <a:r>
              <a:rPr lang="he-IL" sz="1800" dirty="0"/>
              <a:t>אין לה הרשאת גישה. היא תמיד פרטית בלבד</a:t>
            </a:r>
          </a:p>
          <a:p>
            <a:pPr lvl="1"/>
            <a:r>
              <a:rPr lang="he-IL" sz="1800" dirty="0"/>
              <a:t>לא ניתן להגדיר ב2 החלקים מימוש</a:t>
            </a:r>
          </a:p>
          <a:p>
            <a:pPr lvl="1" algn="l" rtl="0"/>
            <a:endParaRPr lang="he-IL" sz="2000" dirty="0">
              <a:solidFill>
                <a:schemeClr val="tx1"/>
              </a:solidFill>
            </a:endParaRPr>
          </a:p>
          <a:p>
            <a:pPr lvl="1"/>
            <a:endParaRPr lang="he-IL" sz="18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818803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4842" y="59032"/>
            <a:ext cx="7239000" cy="698336"/>
          </a:xfrm>
        </p:spPr>
        <p:txBody>
          <a:bodyPr/>
          <a:lstStyle/>
          <a:p>
            <a:pPr algn="ctr"/>
            <a:r>
              <a:rPr lang="en-US" dirty="0"/>
              <a:t>partial METHOD</a:t>
            </a:r>
            <a:endParaRPr lang="he-IL" dirty="0"/>
          </a:p>
        </p:txBody>
      </p:sp>
      <p:sp>
        <p:nvSpPr>
          <p:cNvPr id="3" name="מציין מיקום תוכן 2"/>
          <p:cNvSpPr>
            <a:spLocks noGrp="1"/>
          </p:cNvSpPr>
          <p:nvPr>
            <p:ph idx="1"/>
          </p:nvPr>
        </p:nvSpPr>
        <p:spPr>
          <a:xfrm>
            <a:off x="1703512" y="776488"/>
            <a:ext cx="7931224" cy="5892872"/>
          </a:xfrm>
        </p:spPr>
        <p:txBody>
          <a:bodyPr>
            <a:noAutofit/>
          </a:bodyPr>
          <a:lstStyle/>
          <a:p>
            <a:r>
              <a:rPr lang="he-IL" sz="1800" dirty="0"/>
              <a:t>דוגמא:</a:t>
            </a:r>
          </a:p>
          <a:p>
            <a:pPr marL="0" indent="0">
              <a:buNone/>
            </a:pPr>
            <a:r>
              <a:rPr lang="he-IL" sz="1800" dirty="0"/>
              <a:t>בקובץ </a:t>
            </a:r>
            <a:r>
              <a:rPr lang="en-US" sz="1800" dirty="0" err="1"/>
              <a:t>A.cs</a:t>
            </a:r>
            <a:r>
              <a:rPr lang="he-IL" sz="1800" dirty="0"/>
              <a:t>:</a:t>
            </a:r>
          </a:p>
          <a:p>
            <a:pPr marL="0" lvl="1" indent="0" algn="l" rtl="0">
              <a:spcBef>
                <a:spcPts val="600"/>
              </a:spcBef>
              <a:buClr>
                <a:schemeClr val="tx2"/>
              </a:buClr>
              <a:buSzPct val="73000"/>
              <a:buNone/>
            </a:pPr>
            <a:r>
              <a:rPr lang="en-US" sz="1600" dirty="0">
                <a:solidFill>
                  <a:schemeClr val="tx1"/>
                </a:solidFill>
              </a:rPr>
              <a:t>public </a:t>
            </a:r>
            <a:r>
              <a:rPr lang="en-US" sz="1600" b="1" dirty="0">
                <a:solidFill>
                  <a:schemeClr val="tx1"/>
                </a:solidFill>
              </a:rPr>
              <a:t>partial</a:t>
            </a:r>
            <a:r>
              <a:rPr lang="en-US" sz="1600" dirty="0">
                <a:solidFill>
                  <a:schemeClr val="tx1"/>
                </a:solidFill>
              </a:rPr>
              <a:t> class </a:t>
            </a:r>
            <a:r>
              <a:rPr lang="en-US" sz="1600" b="1" dirty="0" err="1">
                <a:solidFill>
                  <a:schemeClr val="tx1"/>
                </a:solidFill>
              </a:rPr>
              <a:t>MyClass</a:t>
            </a:r>
            <a:r>
              <a:rPr lang="en-US" sz="1600" dirty="0">
                <a:solidFill>
                  <a:schemeClr val="tx1"/>
                </a:solidFill>
              </a:rPr>
              <a:t> </a:t>
            </a:r>
          </a:p>
          <a:p>
            <a:pPr marL="0" lvl="1" indent="0" algn="l" rtl="0">
              <a:spcBef>
                <a:spcPts val="600"/>
              </a:spcBef>
              <a:buClr>
                <a:schemeClr val="tx2"/>
              </a:buClr>
              <a:buSzPct val="73000"/>
              <a:buNone/>
            </a:pPr>
            <a:r>
              <a:rPr lang="en-US" sz="1600" dirty="0">
                <a:solidFill>
                  <a:schemeClr val="tx1"/>
                </a:solidFill>
              </a:rPr>
              <a:t>{ </a:t>
            </a:r>
          </a:p>
          <a:p>
            <a:pPr marL="237744" lvl="2" indent="0" algn="l" rtl="0">
              <a:spcBef>
                <a:spcPts val="600"/>
              </a:spcBef>
              <a:buClr>
                <a:schemeClr val="tx2"/>
              </a:buClr>
              <a:buSzPct val="73000"/>
              <a:buNone/>
            </a:pPr>
            <a:r>
              <a:rPr lang="en-US" sz="1600" b="1" dirty="0"/>
              <a:t>partial</a:t>
            </a:r>
            <a:r>
              <a:rPr lang="en-US" sz="1600" dirty="0"/>
              <a:t> </a:t>
            </a:r>
            <a:r>
              <a:rPr lang="en-US" sz="1600" b="1" dirty="0"/>
              <a:t>void</a:t>
            </a:r>
            <a:r>
              <a:rPr lang="en-US" sz="1600" dirty="0"/>
              <a:t> </a:t>
            </a:r>
            <a:r>
              <a:rPr lang="en-US" sz="1600" b="1" dirty="0"/>
              <a:t>f1</a:t>
            </a:r>
            <a:r>
              <a:rPr lang="en-US" sz="1600" dirty="0"/>
              <a:t>();  //</a:t>
            </a:r>
            <a:r>
              <a:rPr lang="he-IL" sz="1600" dirty="0"/>
              <a:t>הצהרה</a:t>
            </a:r>
            <a:endParaRPr lang="en-US" sz="1600" dirty="0"/>
          </a:p>
          <a:p>
            <a:pPr marL="237744" lvl="2" indent="0" algn="l" rtl="0">
              <a:spcBef>
                <a:spcPts val="600"/>
              </a:spcBef>
              <a:buClr>
                <a:schemeClr val="tx2"/>
              </a:buClr>
              <a:buSzPct val="73000"/>
              <a:buNone/>
            </a:pPr>
            <a:r>
              <a:rPr lang="en-US" sz="1600" dirty="0"/>
              <a:t>public </a:t>
            </a:r>
            <a:r>
              <a:rPr lang="en-US" sz="1600" dirty="0" err="1"/>
              <a:t>MyClass</a:t>
            </a:r>
            <a:r>
              <a:rPr lang="en-US" sz="1600" dirty="0"/>
              <a:t>()</a:t>
            </a:r>
          </a:p>
          <a:p>
            <a:pPr marL="237744" lvl="2" indent="0" algn="l" rtl="0">
              <a:spcBef>
                <a:spcPts val="600"/>
              </a:spcBef>
              <a:buClr>
                <a:schemeClr val="tx2"/>
              </a:buClr>
              <a:buSzPct val="73000"/>
              <a:buNone/>
            </a:pPr>
            <a:r>
              <a:rPr lang="en-US" sz="1600" dirty="0"/>
              <a:t>	{ </a:t>
            </a:r>
            <a:r>
              <a:rPr lang="en-US" sz="1600" b="1" dirty="0"/>
              <a:t>f1</a:t>
            </a:r>
            <a:r>
              <a:rPr lang="en-US" sz="1600" dirty="0"/>
              <a:t>(); }</a:t>
            </a:r>
          </a:p>
          <a:p>
            <a:pPr marL="0" lvl="1" indent="0" algn="l" rtl="0">
              <a:spcBef>
                <a:spcPts val="600"/>
              </a:spcBef>
              <a:buClr>
                <a:schemeClr val="tx2"/>
              </a:buClr>
              <a:buSzPct val="73000"/>
              <a:buNone/>
            </a:pPr>
            <a:r>
              <a:rPr lang="en-US" sz="1600" dirty="0">
                <a:solidFill>
                  <a:schemeClr val="tx1"/>
                </a:solidFill>
              </a:rPr>
              <a:t>}</a:t>
            </a:r>
            <a:endParaRPr lang="he-IL" sz="1800" dirty="0"/>
          </a:p>
          <a:p>
            <a:pPr marL="0" indent="0">
              <a:buNone/>
            </a:pPr>
            <a:r>
              <a:rPr lang="he-IL" sz="1800" dirty="0"/>
              <a:t>ובקובץ </a:t>
            </a:r>
            <a:r>
              <a:rPr lang="en-US" sz="1800" dirty="0" err="1"/>
              <a:t>B.cs</a:t>
            </a:r>
            <a:r>
              <a:rPr lang="he-IL" sz="1800" dirty="0"/>
              <a:t>:</a:t>
            </a:r>
          </a:p>
          <a:p>
            <a:pPr marL="0" lvl="1" indent="0" algn="l" rtl="0">
              <a:spcBef>
                <a:spcPts val="600"/>
              </a:spcBef>
              <a:buClr>
                <a:schemeClr val="tx2"/>
              </a:buClr>
              <a:buSzPct val="73000"/>
              <a:buNone/>
            </a:pPr>
            <a:r>
              <a:rPr lang="en-US" sz="1600" dirty="0">
                <a:solidFill>
                  <a:schemeClr val="tx1"/>
                </a:solidFill>
              </a:rPr>
              <a:t>public </a:t>
            </a:r>
            <a:r>
              <a:rPr lang="en-US" sz="1600" b="1" dirty="0">
                <a:solidFill>
                  <a:schemeClr val="tx1"/>
                </a:solidFill>
              </a:rPr>
              <a:t>partial</a:t>
            </a:r>
            <a:r>
              <a:rPr lang="en-US" sz="1600" dirty="0">
                <a:solidFill>
                  <a:schemeClr val="tx1"/>
                </a:solidFill>
              </a:rPr>
              <a:t> class </a:t>
            </a:r>
            <a:r>
              <a:rPr lang="en-US" sz="1600" b="1" dirty="0" err="1">
                <a:solidFill>
                  <a:schemeClr val="tx1"/>
                </a:solidFill>
              </a:rPr>
              <a:t>MyClass</a:t>
            </a:r>
            <a:r>
              <a:rPr lang="en-US" sz="1600" dirty="0">
                <a:solidFill>
                  <a:schemeClr val="tx1"/>
                </a:solidFill>
              </a:rPr>
              <a:t> </a:t>
            </a:r>
          </a:p>
          <a:p>
            <a:pPr marL="0" lvl="1" indent="0" algn="l" rtl="0">
              <a:spcBef>
                <a:spcPts val="600"/>
              </a:spcBef>
              <a:buClr>
                <a:schemeClr val="tx2"/>
              </a:buClr>
              <a:buSzPct val="73000"/>
              <a:buNone/>
            </a:pPr>
            <a:r>
              <a:rPr lang="en-US" sz="1600" dirty="0">
                <a:solidFill>
                  <a:schemeClr val="tx1"/>
                </a:solidFill>
              </a:rPr>
              <a:t>{ </a:t>
            </a:r>
          </a:p>
          <a:p>
            <a:pPr marL="237744" lvl="2" indent="0" algn="l" rtl="0">
              <a:spcBef>
                <a:spcPts val="600"/>
              </a:spcBef>
              <a:buClr>
                <a:schemeClr val="tx2"/>
              </a:buClr>
              <a:buSzPct val="73000"/>
              <a:buNone/>
            </a:pPr>
            <a:r>
              <a:rPr lang="en-US" sz="1600" b="1" dirty="0"/>
              <a:t>partial</a:t>
            </a:r>
            <a:r>
              <a:rPr lang="en-US" sz="1600" dirty="0"/>
              <a:t> </a:t>
            </a:r>
            <a:r>
              <a:rPr lang="en-US" sz="1600" b="1" dirty="0"/>
              <a:t>void</a:t>
            </a:r>
            <a:r>
              <a:rPr lang="en-US" sz="1600" dirty="0"/>
              <a:t> </a:t>
            </a:r>
            <a:r>
              <a:rPr lang="en-US" sz="1600" b="1" dirty="0"/>
              <a:t>f1</a:t>
            </a:r>
            <a:r>
              <a:rPr lang="en-US" sz="1600" dirty="0"/>
              <a:t>() //</a:t>
            </a:r>
            <a:r>
              <a:rPr lang="he-IL" sz="1600" dirty="0"/>
              <a:t>מימוש</a:t>
            </a:r>
            <a:endParaRPr lang="en-US" sz="1600" dirty="0"/>
          </a:p>
          <a:p>
            <a:pPr marL="237744" lvl="2" indent="0" algn="l" rtl="0">
              <a:spcBef>
                <a:spcPts val="600"/>
              </a:spcBef>
              <a:buClr>
                <a:schemeClr val="tx2"/>
              </a:buClr>
              <a:buSzPct val="73000"/>
              <a:buNone/>
            </a:pPr>
            <a:r>
              <a:rPr lang="en-US" sz="1600" dirty="0"/>
              <a:t>{</a:t>
            </a:r>
          </a:p>
          <a:p>
            <a:pPr marL="237744" lvl="2" indent="0" algn="l" rtl="0">
              <a:spcBef>
                <a:spcPts val="600"/>
              </a:spcBef>
              <a:buClr>
                <a:schemeClr val="tx2"/>
              </a:buClr>
              <a:buSzPct val="73000"/>
              <a:buNone/>
            </a:pPr>
            <a:r>
              <a:rPr lang="en-US" sz="1600" dirty="0" err="1"/>
              <a:t>cw</a:t>
            </a:r>
            <a:r>
              <a:rPr lang="en-US" sz="1600" dirty="0"/>
              <a:t> …</a:t>
            </a:r>
          </a:p>
          <a:p>
            <a:pPr marL="237744" lvl="2" indent="0" algn="l" rtl="0">
              <a:spcBef>
                <a:spcPts val="600"/>
              </a:spcBef>
              <a:buClr>
                <a:schemeClr val="tx2"/>
              </a:buClr>
              <a:buSzPct val="73000"/>
              <a:buNone/>
            </a:pPr>
            <a:r>
              <a:rPr lang="en-US" sz="1600" dirty="0"/>
              <a:t>};</a:t>
            </a:r>
          </a:p>
          <a:p>
            <a:pPr marL="237744" lvl="2" indent="0" algn="l" rtl="0">
              <a:spcBef>
                <a:spcPts val="600"/>
              </a:spcBef>
              <a:buClr>
                <a:schemeClr val="tx2"/>
              </a:buClr>
              <a:buSzPct val="73000"/>
              <a:buNone/>
            </a:pPr>
            <a:endParaRPr lang="en-US" sz="1600" dirty="0"/>
          </a:p>
          <a:p>
            <a:pPr marL="237744" lvl="2" indent="0" algn="l" rtl="0">
              <a:spcBef>
                <a:spcPts val="600"/>
              </a:spcBef>
              <a:buClr>
                <a:schemeClr val="tx2"/>
              </a:buClr>
              <a:buSzPct val="73000"/>
              <a:buNone/>
            </a:pPr>
            <a:r>
              <a:rPr lang="en-US" sz="1600" dirty="0"/>
              <a:t> }</a:t>
            </a:r>
          </a:p>
          <a:p>
            <a:pPr marL="237744" lvl="2" indent="0" algn="l" rtl="0">
              <a:spcBef>
                <a:spcPts val="600"/>
              </a:spcBef>
              <a:buClr>
                <a:schemeClr val="tx2"/>
              </a:buClr>
              <a:buSzPct val="73000"/>
              <a:buNone/>
            </a:pPr>
            <a:endParaRPr lang="he-IL" sz="1800" dirty="0"/>
          </a:p>
          <a:p>
            <a:pPr marL="237744" lvl="2" indent="0" algn="l" rtl="0">
              <a:spcBef>
                <a:spcPts val="600"/>
              </a:spcBef>
              <a:buClr>
                <a:schemeClr val="tx2"/>
              </a:buClr>
              <a:buSzPct val="73000"/>
              <a:buNone/>
            </a:pPr>
            <a:endParaRPr lang="en-US" sz="1600" dirty="0"/>
          </a:p>
          <a:p>
            <a:pPr marL="237744" lvl="2" indent="0" algn="l" rtl="0">
              <a:spcBef>
                <a:spcPts val="600"/>
              </a:spcBef>
              <a:buClr>
                <a:schemeClr val="tx2"/>
              </a:buClr>
              <a:buSzPct val="73000"/>
              <a:buNone/>
            </a:pPr>
            <a:endParaRPr lang="en-US" sz="1600"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399</a:t>
            </a:fld>
            <a:endParaRPr lang="he-IL">
              <a:solidFill>
                <a:srgbClr val="B13F9A"/>
              </a:solidFill>
              <a:latin typeface="Trebuchet MS"/>
              <a:cs typeface="Gisha" panose="020B0502040204020203" pitchFamily="34" charset="-79"/>
            </a:endParaRPr>
          </a:p>
        </p:txBody>
      </p:sp>
      <p:sp>
        <p:nvSpPr>
          <p:cNvPr id="4" name="TextBox 3"/>
          <p:cNvSpPr txBox="1"/>
          <p:nvPr/>
        </p:nvSpPr>
        <p:spPr>
          <a:xfrm>
            <a:off x="5087888" y="4531672"/>
            <a:ext cx="4464496" cy="2031325"/>
          </a:xfrm>
          <a:prstGeom prst="rect">
            <a:avLst/>
          </a:prstGeom>
          <a:noFill/>
          <a:ln w="50800">
            <a:solidFill>
              <a:schemeClr val="accent1"/>
            </a:solidFill>
          </a:ln>
        </p:spPr>
        <p:txBody>
          <a:bodyPr wrap="square" rtlCol="1">
            <a:spAutoFit/>
          </a:bodyPr>
          <a:lstStyle/>
          <a:p>
            <a:pPr algn="l" rtl="0"/>
            <a:r>
              <a:rPr lang="en-US" dirty="0">
                <a:solidFill>
                  <a:prstClr val="black"/>
                </a:solidFill>
                <a:latin typeface="Trebuchet MS"/>
              </a:rPr>
              <a:t>Static void main()</a:t>
            </a:r>
          </a:p>
          <a:p>
            <a:pPr algn="l" rtl="0"/>
            <a:r>
              <a:rPr lang="en-US" dirty="0">
                <a:solidFill>
                  <a:prstClr val="black"/>
                </a:solidFill>
                <a:latin typeface="Trebuchet MS"/>
              </a:rPr>
              <a:t>{</a:t>
            </a:r>
          </a:p>
          <a:p>
            <a:pPr algn="l" rtl="0"/>
            <a:r>
              <a:rPr lang="en-US" dirty="0" err="1">
                <a:solidFill>
                  <a:prstClr val="black"/>
                </a:solidFill>
                <a:latin typeface="Trebuchet MS"/>
              </a:rPr>
              <a:t>MyClass</a:t>
            </a:r>
            <a:r>
              <a:rPr lang="en-US" dirty="0">
                <a:solidFill>
                  <a:prstClr val="black"/>
                </a:solidFill>
                <a:latin typeface="Trebuchet MS"/>
              </a:rPr>
              <a:t> m = new </a:t>
            </a:r>
            <a:r>
              <a:rPr lang="en-US" dirty="0" err="1">
                <a:solidFill>
                  <a:prstClr val="black"/>
                </a:solidFill>
                <a:latin typeface="Trebuchet MS"/>
              </a:rPr>
              <a:t>MyClass</a:t>
            </a:r>
            <a:r>
              <a:rPr lang="en-US" dirty="0">
                <a:solidFill>
                  <a:prstClr val="black"/>
                </a:solidFill>
                <a:latin typeface="Trebuchet MS"/>
              </a:rPr>
              <a:t>();</a:t>
            </a:r>
          </a:p>
          <a:p>
            <a:pPr algn="l" rtl="0"/>
            <a:r>
              <a:rPr lang="en-US" dirty="0">
                <a:solidFill>
                  <a:prstClr val="black"/>
                </a:solidFill>
                <a:latin typeface="Trebuchet MS"/>
              </a:rPr>
              <a:t>}</a:t>
            </a:r>
          </a:p>
          <a:p>
            <a:pPr algn="l" rtl="0"/>
            <a:endParaRPr lang="en-US" dirty="0">
              <a:solidFill>
                <a:prstClr val="black"/>
              </a:solidFill>
              <a:latin typeface="Trebuchet MS"/>
            </a:endParaRPr>
          </a:p>
          <a:p>
            <a:r>
              <a:rPr lang="he-IL" dirty="0">
                <a:solidFill>
                  <a:prstClr val="black"/>
                </a:solidFill>
                <a:latin typeface="Trebuchet MS"/>
                <a:cs typeface="Gisha" panose="020B0502040204020203" pitchFamily="34" charset="-79"/>
              </a:rPr>
              <a:t>הבנאי יקרא למתודה </a:t>
            </a:r>
            <a:r>
              <a:rPr lang="en-US" dirty="0">
                <a:solidFill>
                  <a:prstClr val="black"/>
                </a:solidFill>
                <a:latin typeface="Trebuchet MS"/>
              </a:rPr>
              <a:t>f1()</a:t>
            </a:r>
            <a:r>
              <a:rPr lang="he-IL" dirty="0">
                <a:solidFill>
                  <a:prstClr val="black"/>
                </a:solidFill>
                <a:latin typeface="Trebuchet MS"/>
                <a:cs typeface="Gisha" panose="020B0502040204020203" pitchFamily="34" charset="-79"/>
              </a:rPr>
              <a:t> ובמידה ולא היה מימוש פשוט לא היה קורא לה</a:t>
            </a:r>
          </a:p>
        </p:txBody>
      </p:sp>
    </p:spTree>
    <p:extLst>
      <p:ext uri="{BB962C8B-B14F-4D97-AF65-F5344CB8AC3E}">
        <p14:creationId xmlns:p14="http://schemas.microsoft.com/office/powerpoint/2010/main" val="409304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43340"/>
            <a:ext cx="7239000" cy="698336"/>
          </a:xfrm>
        </p:spPr>
        <p:txBody>
          <a:bodyPr/>
          <a:lstStyle/>
          <a:p>
            <a:pPr algn="ctr"/>
            <a:r>
              <a:rPr lang="he-IL" dirty="0"/>
              <a:t>מטרות הקורס</a:t>
            </a:r>
          </a:p>
        </p:txBody>
      </p:sp>
      <p:sp>
        <p:nvSpPr>
          <p:cNvPr id="3" name="מציין מיקום תוכן 2"/>
          <p:cNvSpPr>
            <a:spLocks noGrp="1"/>
          </p:cNvSpPr>
          <p:nvPr>
            <p:ph idx="1"/>
          </p:nvPr>
        </p:nvSpPr>
        <p:spPr>
          <a:xfrm>
            <a:off x="2103652" y="1077762"/>
            <a:ext cx="7239000" cy="3843568"/>
          </a:xfrm>
        </p:spPr>
        <p:txBody>
          <a:bodyPr>
            <a:normAutofit fontScale="92500" lnSpcReduction="10000"/>
          </a:bodyPr>
          <a:lstStyle/>
          <a:p>
            <a:r>
              <a:rPr lang="he-IL" sz="2000" dirty="0"/>
              <a:t>הכרת פלטפורמת </a:t>
            </a:r>
            <a:r>
              <a:rPr lang="en-US" sz="2000" dirty="0" err="1"/>
              <a:t>.Net</a:t>
            </a:r>
            <a:r>
              <a:rPr lang="he-IL" sz="2000" dirty="0"/>
              <a:t> וחלקיה</a:t>
            </a:r>
          </a:p>
          <a:p>
            <a:r>
              <a:rPr lang="he-IL" sz="2000" dirty="0"/>
              <a:t>הכרת שפת תכנות </a:t>
            </a:r>
            <a:r>
              <a:rPr lang="en-US" sz="2000" dirty="0"/>
              <a:t>C#</a:t>
            </a:r>
            <a:r>
              <a:rPr lang="he-IL" sz="2000" dirty="0"/>
              <a:t> על בסיס ידע ב-</a:t>
            </a:r>
            <a:r>
              <a:rPr lang="en-US" sz="2000" dirty="0"/>
              <a:t>C++</a:t>
            </a:r>
          </a:p>
          <a:p>
            <a:r>
              <a:rPr lang="he-IL" sz="2000" dirty="0"/>
              <a:t>הכרת תשתיות פיתוח מודרניות ב</a:t>
            </a:r>
            <a:r>
              <a:rPr lang="ar-SA" sz="2000" dirty="0"/>
              <a:t>- </a:t>
            </a:r>
            <a:r>
              <a:rPr lang="en-US" sz="2000" dirty="0"/>
              <a:t>NET</a:t>
            </a:r>
            <a:r>
              <a:rPr lang="ar-SA" sz="2000" dirty="0"/>
              <a:t>.</a:t>
            </a:r>
            <a:endParaRPr lang="en-US" sz="2000" dirty="0"/>
          </a:p>
          <a:p>
            <a:pPr lvl="0"/>
            <a:r>
              <a:rPr lang="he-IL" sz="2000" dirty="0"/>
              <a:t>הכרת </a:t>
            </a:r>
            <a:r>
              <a:rPr lang="en-US" sz="2000" dirty="0"/>
              <a:t>Design Patterns</a:t>
            </a:r>
            <a:r>
              <a:rPr lang="he-IL" sz="2000" dirty="0"/>
              <a:t> כדוגמת</a:t>
            </a:r>
            <a:r>
              <a:rPr lang="ar-SA" sz="2000" dirty="0"/>
              <a:t>:</a:t>
            </a:r>
            <a:r>
              <a:rPr lang="en-US" sz="2000" dirty="0"/>
              <a:t>Observer, Design by Contract</a:t>
            </a:r>
            <a:r>
              <a:rPr lang="ar-SA" sz="2000" dirty="0"/>
              <a:t>, </a:t>
            </a:r>
            <a:r>
              <a:rPr lang="en-US" sz="2000" dirty="0"/>
              <a:t>Singleton</a:t>
            </a:r>
            <a:r>
              <a:rPr lang="ar-SA" sz="2000" dirty="0"/>
              <a:t>, </a:t>
            </a:r>
            <a:r>
              <a:rPr lang="en-US" sz="2000" dirty="0"/>
              <a:t>Factory Method</a:t>
            </a:r>
            <a:r>
              <a:rPr lang="ar-SA" sz="2000" dirty="0"/>
              <a:t>.</a:t>
            </a:r>
            <a:endParaRPr lang="he-IL" sz="2000" dirty="0"/>
          </a:p>
          <a:p>
            <a:r>
              <a:rPr lang="he-IL" sz="2000" dirty="0"/>
              <a:t>מודל 3 השכבות. הכרת ארכיטקטורה בסיסית של אפליקציה מבוזרת</a:t>
            </a:r>
            <a:r>
              <a:rPr lang="ar-SA" sz="2000" dirty="0"/>
              <a:t>.</a:t>
            </a:r>
            <a:endParaRPr lang="en-US" sz="2000" dirty="0"/>
          </a:p>
          <a:p>
            <a:r>
              <a:rPr lang="he-IL" sz="2000" dirty="0"/>
              <a:t>בניית ממשק גרפי (</a:t>
            </a:r>
            <a:r>
              <a:rPr lang="en-US" sz="2000" dirty="0"/>
              <a:t>GUI</a:t>
            </a:r>
            <a:r>
              <a:rPr lang="he-IL" sz="2000" dirty="0"/>
              <a:t>) בעזרת </a:t>
            </a:r>
            <a:r>
              <a:rPr lang="en-US" sz="2000" dirty="0"/>
              <a:t>WPF</a:t>
            </a:r>
            <a:endParaRPr lang="he-IL" sz="2000" dirty="0"/>
          </a:p>
          <a:p>
            <a:r>
              <a:rPr lang="en-US" sz="2000" kern="0" dirty="0">
                <a:latin typeface="Arial" pitchFamily="34" charset="0"/>
              </a:rPr>
              <a:t>LINQ to Object</a:t>
            </a:r>
            <a:r>
              <a:rPr lang="he-IL" sz="2000" kern="0" dirty="0">
                <a:latin typeface="Arial" pitchFamily="34" charset="0"/>
              </a:rPr>
              <a:t> – עם אוספי </a:t>
            </a:r>
            <a:r>
              <a:rPr lang="en-US" sz="2000" kern="0" dirty="0">
                <a:latin typeface="Arial" pitchFamily="34" charset="0"/>
              </a:rPr>
              <a:t>C#\.NET</a:t>
            </a:r>
            <a:r>
              <a:rPr lang="he-IL" sz="2000" kern="0" dirty="0">
                <a:latin typeface="Arial" pitchFamily="34" charset="0"/>
              </a:rPr>
              <a:t> בזיכרון</a:t>
            </a:r>
            <a:endParaRPr lang="he-IL" sz="2000" dirty="0"/>
          </a:p>
          <a:p>
            <a:r>
              <a:rPr lang="he-IL" sz="2000" dirty="0"/>
              <a:t>קבצי </a:t>
            </a:r>
            <a:r>
              <a:rPr lang="en-US" sz="2000" dirty="0"/>
              <a:t>XML</a:t>
            </a:r>
            <a:r>
              <a:rPr lang="he-IL" sz="2000" dirty="0"/>
              <a:t> ו-</a:t>
            </a:r>
            <a:r>
              <a:rPr lang="en-US" sz="2000" dirty="0"/>
              <a:t>LINQ to XML</a:t>
            </a:r>
            <a:endParaRPr lang="he-IL" sz="2000" dirty="0"/>
          </a:p>
          <a:p>
            <a:r>
              <a:rPr lang="he-IL" sz="2000" dirty="0"/>
              <a:t>תהליכונים ושימוש שלהם עם ממשק גרפי</a:t>
            </a:r>
          </a:p>
          <a:p>
            <a:r>
              <a:rPr lang="he-IL" sz="2000" dirty="0"/>
              <a:t>התנסות בביצוע פרוייקט שלם מא' עד ת'</a:t>
            </a:r>
            <a:endParaRPr lang="en-US" sz="2000" dirty="0"/>
          </a:p>
          <a:p>
            <a:pPr eaLnBrk="1" hangingPunct="1">
              <a:buClr>
                <a:schemeClr val="tx1"/>
              </a:buClr>
            </a:pPr>
            <a:endParaRPr lang="he-IL" sz="2000" dirty="0"/>
          </a:p>
          <a:p>
            <a:endParaRPr lang="he-IL" sz="2000" dirty="0"/>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flipH="1">
            <a:off x="1847528" y="5057416"/>
            <a:ext cx="4824536" cy="1498832"/>
          </a:xfrm>
          <a:prstGeom prst="wedgeRoundRectCallout">
            <a:avLst>
              <a:gd name="adj1" fmla="val 3523"/>
              <a:gd name="adj2" fmla="val -111163"/>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he-IL" sz="2400" b="1" dirty="0">
                <a:solidFill>
                  <a:prstClr val="black"/>
                </a:solidFill>
                <a:latin typeface="Trebuchet MS"/>
                <a:cs typeface="Gisha" panose="020B0502040204020203" pitchFamily="34" charset="-79"/>
              </a:rPr>
              <a:t>מטרות נוספות וחשובות:</a:t>
            </a:r>
          </a:p>
          <a:p>
            <a:pPr marL="457200" indent="-457200">
              <a:buFont typeface="Arial" panose="020B0604020202020204" pitchFamily="34" charset="0"/>
              <a:buChar char="•"/>
            </a:pPr>
            <a:r>
              <a:rPr lang="he-IL" sz="2000" dirty="0">
                <a:solidFill>
                  <a:prstClr val="black"/>
                </a:solidFill>
                <a:latin typeface="Trebuchet MS"/>
                <a:cs typeface="Gisha" panose="020B0502040204020203" pitchFamily="34" charset="-79"/>
              </a:rPr>
              <a:t>יכולת פיתוח תכניות בתכנות נכון ויעיל.</a:t>
            </a:r>
          </a:p>
          <a:p>
            <a:pPr marL="457200" indent="-457200">
              <a:buFont typeface="Arial" panose="020B0604020202020204" pitchFamily="34" charset="0"/>
              <a:buChar char="•"/>
            </a:pPr>
            <a:r>
              <a:rPr lang="he-IL" sz="2000" dirty="0">
                <a:solidFill>
                  <a:prstClr val="black"/>
                </a:solidFill>
                <a:latin typeface="Trebuchet MS"/>
                <a:cs typeface="Gisha" panose="020B0502040204020203" pitchFamily="34" charset="-79"/>
              </a:rPr>
              <a:t>יכולת למידה עצמית</a:t>
            </a:r>
          </a:p>
          <a:p>
            <a:pPr marL="457200" indent="-457200">
              <a:buFont typeface="Arial" panose="020B0604020202020204" pitchFamily="34" charset="0"/>
              <a:buChar char="•"/>
            </a:pPr>
            <a:r>
              <a:rPr lang="he-IL" sz="2000" dirty="0">
                <a:solidFill>
                  <a:prstClr val="black"/>
                </a:solidFill>
                <a:latin typeface="Trebuchet MS"/>
                <a:cs typeface="Gisha" panose="020B0502040204020203" pitchFamily="34" charset="-79"/>
              </a:rPr>
              <a:t>יכולת חשיבה יצירתית</a:t>
            </a:r>
          </a:p>
        </p:txBody>
      </p:sp>
    </p:spTree>
    <p:extLst>
      <p:ext uri="{BB962C8B-B14F-4D97-AF65-F5344CB8AC3E}">
        <p14:creationId xmlns:p14="http://schemas.microsoft.com/office/powerpoint/2010/main" val="186134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 תש"פ</a:t>
            </a:r>
          </a:p>
        </p:txBody>
      </p:sp>
      <p:sp>
        <p:nvSpPr>
          <p:cNvPr id="3" name="מציין מיקום תוכן 2"/>
          <p:cNvSpPr>
            <a:spLocks noGrp="1"/>
          </p:cNvSpPr>
          <p:nvPr>
            <p:ph idx="1"/>
          </p:nvPr>
        </p:nvSpPr>
        <p:spPr>
          <a:xfrm>
            <a:off x="1981200" y="1609416"/>
            <a:ext cx="7571184" cy="4846320"/>
          </a:xfrm>
        </p:spPr>
        <p:txBody>
          <a:bodyPr>
            <a:normAutofit lnSpcReduction="10000"/>
          </a:bodyPr>
          <a:lstStyle/>
          <a:p>
            <a:r>
              <a:rPr lang="he-IL" dirty="0"/>
              <a:t>איזה מאפיין מבין המאפיינים הבאים, </a:t>
            </a:r>
            <a:r>
              <a:rPr lang="he-IL" b="1" dirty="0"/>
              <a:t>אינו </a:t>
            </a:r>
            <a:r>
              <a:rPr lang="he-IL" dirty="0"/>
              <a:t>מאפיין של </a:t>
            </a:r>
            <a:r>
              <a:rPr lang="en-US" dirty="0"/>
              <a:t>Framework </a:t>
            </a:r>
            <a:r>
              <a:rPr lang="en-US" dirty="0" err="1"/>
              <a:t>.Net</a:t>
            </a:r>
            <a:r>
              <a:rPr lang="en-US" dirty="0"/>
              <a:t> </a:t>
            </a:r>
            <a:r>
              <a:rPr lang="he-IL" dirty="0"/>
              <a:t> (פלטפורמת דוט נט)? </a:t>
            </a:r>
          </a:p>
          <a:p>
            <a:pPr marL="749808" lvl="1" indent="-457200">
              <a:buFont typeface="+mj-cs"/>
              <a:buAutoNum type="hebrew2Minus"/>
            </a:pPr>
            <a:r>
              <a:rPr lang="he-IL" dirty="0"/>
              <a:t>הפלטפורמה כוללת רכיב שנקרא </a:t>
            </a:r>
            <a:r>
              <a:rPr lang="en-US" dirty="0"/>
              <a:t>JIT</a:t>
            </a:r>
            <a:r>
              <a:rPr lang="he-IL" dirty="0"/>
              <a:t> שאחראי על תרגום קוד הבינים לשפת מכונה בזמן ריצה.</a:t>
            </a:r>
          </a:p>
          <a:p>
            <a:pPr marL="749808" lvl="1" indent="-457200">
              <a:buFont typeface="+mj-cs"/>
              <a:buAutoNum type="hebrew2Minus"/>
            </a:pPr>
            <a:r>
              <a:rPr lang="he-IL" dirty="0"/>
              <a:t>הפלטפורמה כוללת רכיב טכנולוגי חדש בשם </a:t>
            </a:r>
            <a:r>
              <a:rPr lang="en-US" dirty="0"/>
              <a:t>OCP </a:t>
            </a:r>
            <a:r>
              <a:rPr lang="he-IL" dirty="0"/>
              <a:t> כך שכל הישויות בו פתוחות להרחבה וסגורות לשינויים. </a:t>
            </a:r>
          </a:p>
          <a:p>
            <a:pPr marL="749808" lvl="1" indent="-457200">
              <a:buFont typeface="+mj-cs"/>
              <a:buAutoNum type="hebrew2Minus"/>
            </a:pPr>
            <a:r>
              <a:rPr lang="he-IL" dirty="0"/>
              <a:t>הפלטפורמה מאפשרת לכתוב בשפות עיליות שונות ומקמפלת אותן לאותה שפת הביניים </a:t>
            </a:r>
            <a:r>
              <a:rPr lang="en-US" dirty="0"/>
              <a:t>IL</a:t>
            </a:r>
            <a:r>
              <a:rPr lang="he-IL" dirty="0"/>
              <a:t>. הקובץ שנוצר הוא עם סיומת</a:t>
            </a:r>
            <a:r>
              <a:rPr lang="en-US" dirty="0"/>
              <a:t>EXE </a:t>
            </a:r>
            <a:r>
              <a:rPr lang="he-IL" dirty="0"/>
              <a:t> או</a:t>
            </a:r>
            <a:r>
              <a:rPr lang="en-US" dirty="0"/>
              <a:t>DLL </a:t>
            </a:r>
            <a:r>
              <a:rPr lang="he-IL" dirty="0"/>
              <a:t>.</a:t>
            </a:r>
          </a:p>
          <a:p>
            <a:pPr marL="749808" lvl="1" indent="-457200">
              <a:buFont typeface="+mj-cs"/>
              <a:buAutoNum type="hebrew2Minus"/>
            </a:pPr>
            <a:r>
              <a:rPr lang="he-IL" dirty="0"/>
              <a:t>הפלטפורמה כוללת רכיב שנקרא</a:t>
            </a:r>
            <a:r>
              <a:rPr lang="en-US" dirty="0"/>
              <a:t>CLR </a:t>
            </a:r>
            <a:r>
              <a:rPr lang="he-IL" dirty="0"/>
              <a:t> אשר בזמן ריצה מריץ את הקוד בשפת</a:t>
            </a:r>
            <a:r>
              <a:rPr lang="en-US" dirty="0"/>
              <a:t>IL </a:t>
            </a:r>
            <a:r>
              <a:rPr lang="he-IL" dirty="0"/>
              <a:t>.</a:t>
            </a:r>
          </a:p>
          <a:p>
            <a:pPr marL="749808" lvl="1" indent="-457200">
              <a:buFont typeface="+mj-cs"/>
              <a:buAutoNum type="hebrew2Minus"/>
            </a:pPr>
            <a:r>
              <a:rPr lang="he-IL" dirty="0"/>
              <a:t>הפלטפורמה מותקנת גם על המחשב של הלקוח/המשתמש וגם על המחשב של המפתח/המתכנת.</a:t>
            </a:r>
          </a:p>
        </p:txBody>
      </p:sp>
    </p:spTree>
    <p:extLst>
      <p:ext uri="{BB962C8B-B14F-4D97-AF65-F5344CB8AC3E}">
        <p14:creationId xmlns:p14="http://schemas.microsoft.com/office/powerpoint/2010/main" val="328126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he-IL" sz="6000" dirty="0"/>
              <a:t>מנגנון חריגות</a:t>
            </a:r>
          </a:p>
        </p:txBody>
      </p:sp>
      <p:sp>
        <p:nvSpPr>
          <p:cNvPr id="5" name="כותרת משנה 4"/>
          <p:cNvSpPr>
            <a:spLocks noGrp="1"/>
          </p:cNvSpPr>
          <p:nvPr>
            <p:ph type="subTitle" idx="1"/>
          </p:nvPr>
        </p:nvSpPr>
        <p:spPr/>
        <p:txBody>
          <a:bodyPr>
            <a:normAutofit/>
          </a:bodyPr>
          <a:lstStyle/>
          <a:p>
            <a:pPr algn="ctr"/>
            <a:r>
              <a:rPr lang="en-US" sz="2800" dirty="0"/>
              <a:t>Try, Catch, Finally, Exception</a:t>
            </a:r>
            <a:endParaRPr lang="he-IL" sz="2800" dirty="0"/>
          </a:p>
        </p:txBody>
      </p:sp>
      <p:sp>
        <p:nvSpPr>
          <p:cNvPr id="3" name="Slide Number Placeholder 2"/>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400</a:t>
            </a:fld>
            <a:endParaRPr lang="he-IL">
              <a:latin typeface="Trebuchet MS"/>
              <a:cs typeface="Gisha" panose="020B0502040204020203" pitchFamily="34" charset="-79"/>
            </a:endParaRPr>
          </a:p>
        </p:txBody>
      </p:sp>
      <p:sp>
        <p:nvSpPr>
          <p:cNvPr id="6" name="Thought Bubble: Cloud 5">
            <a:extLst>
              <a:ext uri="{FF2B5EF4-FFF2-40B4-BE49-F238E27FC236}">
                <a16:creationId xmlns:a16="http://schemas.microsoft.com/office/drawing/2014/main" id="{9597F210-6A29-4774-802D-2C060C405EC2}"/>
              </a:ext>
            </a:extLst>
          </p:cNvPr>
          <p:cNvSpPr/>
          <p:nvPr/>
        </p:nvSpPr>
        <p:spPr>
          <a:xfrm>
            <a:off x="8078404" y="4797238"/>
            <a:ext cx="1620648" cy="648072"/>
          </a:xfrm>
          <a:prstGeom prst="cloudCallout">
            <a:avLst>
              <a:gd name="adj1" fmla="val -69276"/>
              <a:gd name="adj2" fmla="val -11422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68711035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8819" y="116632"/>
            <a:ext cx="7698521" cy="770344"/>
          </a:xfrm>
        </p:spPr>
        <p:txBody>
          <a:bodyPr>
            <a:normAutofit fontScale="90000"/>
          </a:bodyPr>
          <a:lstStyle/>
          <a:p>
            <a:pPr algn="ctr"/>
            <a:r>
              <a:rPr lang="he-IL" dirty="0"/>
              <a:t>מנגנון החריגות </a:t>
            </a:r>
            <a:r>
              <a:rPr lang="en-US" dirty="0"/>
              <a:t>Try CATCH</a:t>
            </a:r>
            <a:br>
              <a:rPr lang="he-IL" dirty="0"/>
            </a:br>
            <a:r>
              <a:rPr lang="he-IL" sz="2000" dirty="0"/>
              <a:t>(נלקח מ: </a:t>
            </a:r>
            <a:r>
              <a:rPr lang="en-US" sz="2000" dirty="0"/>
              <a:t>http://webmaster.org.il/articles/dotnet-exceptions</a:t>
            </a:r>
            <a:r>
              <a:rPr lang="he-IL" sz="2000" dirty="0"/>
              <a:t>)</a:t>
            </a:r>
          </a:p>
        </p:txBody>
      </p:sp>
      <p:sp>
        <p:nvSpPr>
          <p:cNvPr id="3" name="מציין מיקום תוכן 2"/>
          <p:cNvSpPr>
            <a:spLocks noGrp="1"/>
          </p:cNvSpPr>
          <p:nvPr>
            <p:ph idx="1"/>
          </p:nvPr>
        </p:nvSpPr>
        <p:spPr>
          <a:xfrm>
            <a:off x="1558815" y="907342"/>
            <a:ext cx="8108524" cy="5897872"/>
          </a:xfrm>
        </p:spPr>
        <p:txBody>
          <a:bodyPr>
            <a:noAutofit/>
          </a:bodyPr>
          <a:lstStyle/>
          <a:p>
            <a:r>
              <a:rPr lang="he-IL" sz="1600" dirty="0"/>
              <a:t>מנגנון החריגות דומה ל</a:t>
            </a:r>
            <a:r>
              <a:rPr lang="en-US" sz="1600" dirty="0"/>
              <a:t>C</a:t>
            </a:r>
            <a:r>
              <a:rPr lang="he-IL" sz="1600" dirty="0"/>
              <a:t>++ אך גם קצת שונה וכולל 2 בלוקים עיקריים:</a:t>
            </a:r>
            <a:endParaRPr lang="en-US" sz="1600" dirty="0"/>
          </a:p>
          <a:p>
            <a:pPr marL="484632" lvl="2" fontAlgn="base">
              <a:lnSpc>
                <a:spcPct val="107000"/>
              </a:lnSpc>
              <a:spcBef>
                <a:spcPts val="0"/>
              </a:spcBef>
              <a:spcAft>
                <a:spcPts val="1500"/>
              </a:spcAft>
            </a:pPr>
            <a:r>
              <a:rPr lang="en-US" sz="1800" b="1" dirty="0"/>
              <a:t>try</a:t>
            </a:r>
            <a:r>
              <a:rPr lang="he-IL" sz="1800" dirty="0"/>
              <a:t> בלוק בו נכתוב את הקוד שעלול לזרוק חריגה</a:t>
            </a:r>
          </a:p>
          <a:p>
            <a:pPr marL="484632" lvl="2" fontAlgn="base">
              <a:lnSpc>
                <a:spcPct val="107000"/>
              </a:lnSpc>
              <a:spcBef>
                <a:spcPts val="0"/>
              </a:spcBef>
              <a:spcAft>
                <a:spcPts val="1500"/>
              </a:spcAft>
            </a:pPr>
            <a:r>
              <a:rPr lang="en-US" sz="1800" b="1" dirty="0"/>
              <a:t>catch</a:t>
            </a:r>
            <a:r>
              <a:rPr lang="he-IL" sz="1800" dirty="0"/>
              <a:t> בלוק לתפיסת השגיאה וטיפול בה</a:t>
            </a:r>
            <a:endParaRPr lang="en-US" sz="1800" dirty="0"/>
          </a:p>
          <a:p>
            <a:pPr marL="0" fontAlgn="base">
              <a:lnSpc>
                <a:spcPct val="107000"/>
              </a:lnSpc>
              <a:spcBef>
                <a:spcPts val="0"/>
              </a:spcBef>
              <a:spcAft>
                <a:spcPts val="1500"/>
              </a:spcAft>
            </a:pPr>
            <a:r>
              <a:rPr lang="he-IL" sz="1600" dirty="0"/>
              <a:t>בדוגמא הבאה נטפל בשגיאה העלולה להיגרם במקרה והמשתמש הזין ערך שאינו מספרי</a:t>
            </a:r>
            <a:r>
              <a:rPr lang="en-US" sz="1600" dirty="0"/>
              <a:t>:</a:t>
            </a:r>
          </a:p>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alibri" panose="020F0502020204030204" pitchFamily="34" charset="0"/>
                <a:ea typeface="Times New Roman" panose="02020603050405020304" pitchFamily="18" charset="0"/>
                <a:cs typeface="Calibri" panose="020F0502020204030204" pitchFamily="34" charset="0"/>
              </a:rPr>
              <a:t>try</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400" dirty="0">
                <a:solidFill>
                  <a:srgbClr val="A31515"/>
                </a:solidFill>
                <a:latin typeface="Calibri" panose="020F0502020204030204" pitchFamily="34" charset="0"/>
                <a:ea typeface="Times New Roman" panose="02020603050405020304" pitchFamily="18" charset="0"/>
                <a:cs typeface="Calibri" panose="020F0502020204030204" pitchFamily="34" charset="0"/>
              </a:rPr>
              <a:t>"Enter number:"</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 </a:t>
            </a:r>
            <a:r>
              <a:rPr lang="en-US" sz="14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.Parse</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4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.ReadLine</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 </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+ 5;</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4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4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400" dirty="0">
                <a:solidFill>
                  <a:srgbClr val="A31515"/>
                </a:solidFill>
                <a:latin typeface="Calibri" panose="020F0502020204030204" pitchFamily="34" charset="0"/>
                <a:ea typeface="Times New Roman" panose="02020603050405020304" pitchFamily="18" charset="0"/>
                <a:cs typeface="Calibri" panose="020F0502020204030204" pitchFamily="34" charset="0"/>
              </a:rPr>
              <a:t>"Error"</a:t>
            </a: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4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fontAlgn="base">
              <a:lnSpc>
                <a:spcPct val="107000"/>
              </a:lnSpc>
              <a:spcBef>
                <a:spcPts val="0"/>
              </a:spcBef>
              <a:spcAft>
                <a:spcPts val="1500"/>
              </a:spcAft>
            </a:pPr>
            <a:r>
              <a:rPr lang="he-IL" sz="1600" dirty="0"/>
              <a:t>נקודות חשובות לגבי מנגנון תפיסת השגיאות</a:t>
            </a:r>
            <a:r>
              <a:rPr lang="en-US" sz="1600" dirty="0"/>
              <a:t>:</a:t>
            </a:r>
            <a:endParaRPr lang="he-IL" sz="1600" dirty="0"/>
          </a:p>
          <a:p>
            <a:pPr marL="246888" lvl="1" fontAlgn="base">
              <a:lnSpc>
                <a:spcPct val="107000"/>
              </a:lnSpc>
              <a:spcBef>
                <a:spcPts val="0"/>
              </a:spcBef>
              <a:spcAft>
                <a:spcPts val="1500"/>
              </a:spcAft>
            </a:pPr>
            <a:r>
              <a:rPr lang="he-IL" sz="1300" dirty="0">
                <a:solidFill>
                  <a:schemeClr val="tx1"/>
                </a:solidFill>
              </a:rPr>
              <a:t>כאשר תגרם שגיאה בבלוק ה</a:t>
            </a:r>
            <a:r>
              <a:rPr lang="en-US" sz="1300" dirty="0">
                <a:solidFill>
                  <a:schemeClr val="tx1"/>
                </a:solidFill>
              </a:rPr>
              <a:t>try  </a:t>
            </a:r>
            <a:r>
              <a:rPr lang="he-IL" sz="1300" dirty="0">
                <a:solidFill>
                  <a:schemeClr val="tx1"/>
                </a:solidFill>
              </a:rPr>
              <a:t> התוכנית מיד תעבור לבלוק ה</a:t>
            </a:r>
            <a:r>
              <a:rPr lang="en-US" sz="1300" dirty="0">
                <a:solidFill>
                  <a:schemeClr val="tx1"/>
                </a:solidFill>
              </a:rPr>
              <a:t> catch </a:t>
            </a:r>
            <a:r>
              <a:rPr lang="he-IL" sz="1300" dirty="0">
                <a:solidFill>
                  <a:schemeClr val="tx1"/>
                </a:solidFill>
              </a:rPr>
              <a:t>ולא תמשיך את בלוק ה</a:t>
            </a:r>
            <a:r>
              <a:rPr lang="en-US" sz="1300" dirty="0">
                <a:solidFill>
                  <a:schemeClr val="tx1"/>
                </a:solidFill>
              </a:rPr>
              <a:t>try</a:t>
            </a:r>
            <a:endParaRPr lang="en-US" sz="1300" dirty="0"/>
          </a:p>
          <a:p>
            <a:pPr marL="246888" lvl="1" fontAlgn="base">
              <a:lnSpc>
                <a:spcPct val="107000"/>
              </a:lnSpc>
              <a:spcBef>
                <a:spcPts val="0"/>
              </a:spcBef>
              <a:spcAft>
                <a:spcPts val="1500"/>
              </a:spcAft>
            </a:pPr>
            <a:r>
              <a:rPr lang="he-IL" sz="1300" dirty="0">
                <a:solidFill>
                  <a:schemeClr val="tx1"/>
                </a:solidFill>
              </a:rPr>
              <a:t>בלוק ה</a:t>
            </a:r>
            <a:r>
              <a:rPr lang="en-US" sz="1300" dirty="0">
                <a:solidFill>
                  <a:schemeClr val="tx1"/>
                </a:solidFill>
              </a:rPr>
              <a:t> catch </a:t>
            </a:r>
            <a:r>
              <a:rPr lang="he-IL" sz="1300" dirty="0">
                <a:solidFill>
                  <a:schemeClr val="tx1"/>
                </a:solidFill>
              </a:rPr>
              <a:t>יופעל רק במידה ואכן תהיה חריגה</a:t>
            </a:r>
          </a:p>
          <a:p>
            <a:pPr marL="246888" lvl="1" fontAlgn="base">
              <a:lnSpc>
                <a:spcPct val="107000"/>
              </a:lnSpc>
              <a:spcBef>
                <a:spcPts val="0"/>
              </a:spcBef>
              <a:spcAft>
                <a:spcPts val="1500"/>
              </a:spcAft>
            </a:pPr>
            <a:r>
              <a:rPr lang="he-IL" sz="1300" dirty="0">
                <a:solidFill>
                  <a:schemeClr val="tx1"/>
                </a:solidFill>
              </a:rPr>
              <a:t>בשימוש במנגנון, בין אם תהיה שגיאה ובין אם לא התוכנית תמשיך אח"כ לקוד המופיע לאחר בלוק ה</a:t>
            </a:r>
            <a:r>
              <a:rPr lang="en-US" sz="1300" dirty="0">
                <a:solidFill>
                  <a:schemeClr val="tx1"/>
                </a:solidFill>
              </a:rPr>
              <a:t> catch</a:t>
            </a:r>
          </a:p>
          <a:p>
            <a:endParaRPr lang="he-IL" sz="1600" dirty="0"/>
          </a:p>
          <a:p>
            <a:endParaRPr lang="he-IL" sz="1600" dirty="0"/>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401</a:t>
            </a:fld>
            <a:endParaRPr lang="he-IL">
              <a:solidFill>
                <a:srgbClr val="B13F9A"/>
              </a:solidFill>
              <a:latin typeface="Trebuchet MS"/>
              <a:cs typeface="Gisha" panose="020B0502040204020203" pitchFamily="34" charset="-79"/>
            </a:endParaRPr>
          </a:p>
        </p:txBody>
      </p:sp>
      <p:sp>
        <p:nvSpPr>
          <p:cNvPr id="5" name="Thought Bubble: Cloud 4">
            <a:extLst>
              <a:ext uri="{FF2B5EF4-FFF2-40B4-BE49-F238E27FC236}">
                <a16:creationId xmlns:a16="http://schemas.microsoft.com/office/drawing/2014/main" id="{695F501F-D10F-417A-ADCD-436463A11D55}"/>
              </a:ext>
            </a:extLst>
          </p:cNvPr>
          <p:cNvSpPr/>
          <p:nvPr/>
        </p:nvSpPr>
        <p:spPr>
          <a:xfrm>
            <a:off x="8857015" y="3104964"/>
            <a:ext cx="1620648" cy="648072"/>
          </a:xfrm>
          <a:prstGeom prst="cloudCallout">
            <a:avLst>
              <a:gd name="adj1" fmla="val -82384"/>
              <a:gd name="adj2" fmla="val 86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לימוד עצמי</a:t>
            </a:r>
            <a:endParaRPr lang="en-US" sz="1400" b="1" dirty="0">
              <a:solidFill>
                <a:prstClr val="black"/>
              </a:solidFill>
              <a:latin typeface="Trebuchet MS"/>
            </a:endParaRPr>
          </a:p>
        </p:txBody>
      </p:sp>
    </p:spTree>
    <p:extLst>
      <p:ext uri="{BB962C8B-B14F-4D97-AF65-F5344CB8AC3E}">
        <p14:creationId xmlns:p14="http://schemas.microsoft.com/office/powerpoint/2010/main" val="353827321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8819" y="116632"/>
            <a:ext cx="7698521" cy="770344"/>
          </a:xfrm>
        </p:spPr>
        <p:txBody>
          <a:bodyPr>
            <a:normAutofit fontScale="90000"/>
          </a:bodyPr>
          <a:lstStyle/>
          <a:p>
            <a:pPr algn="ctr"/>
            <a:r>
              <a:rPr lang="he-IL" dirty="0"/>
              <a:t>מנגנון החריגות – המחלקה </a:t>
            </a:r>
            <a:r>
              <a:rPr lang="en-US" dirty="0"/>
              <a:t>EXCEPTION</a:t>
            </a:r>
            <a:r>
              <a:rPr lang="he-IL" dirty="0"/>
              <a:t> </a:t>
            </a:r>
            <a:br>
              <a:rPr lang="he-IL" dirty="0"/>
            </a:br>
            <a:r>
              <a:rPr lang="he-IL" sz="2000" dirty="0"/>
              <a:t>(נלקח מ: </a:t>
            </a:r>
            <a:r>
              <a:rPr lang="en-US" sz="2000" dirty="0"/>
              <a:t>http://webmaster.org.il/articles/dotnet-exceptions</a:t>
            </a:r>
            <a:r>
              <a:rPr lang="he-IL" sz="2000" dirty="0"/>
              <a:t>)</a:t>
            </a:r>
          </a:p>
        </p:txBody>
      </p:sp>
      <p:sp>
        <p:nvSpPr>
          <p:cNvPr id="3" name="מציין מיקום תוכן 2"/>
          <p:cNvSpPr>
            <a:spLocks noGrp="1"/>
          </p:cNvSpPr>
          <p:nvPr>
            <p:ph idx="1"/>
          </p:nvPr>
        </p:nvSpPr>
        <p:spPr>
          <a:xfrm>
            <a:off x="1703513" y="1052736"/>
            <a:ext cx="7891819" cy="5113946"/>
          </a:xfrm>
        </p:spPr>
        <p:txBody>
          <a:bodyPr>
            <a:noAutofit/>
          </a:bodyPr>
          <a:lstStyle/>
          <a:p>
            <a:pPr fontAlgn="base"/>
            <a:r>
              <a:rPr lang="he-IL" sz="1800" dirty="0"/>
              <a:t>מחלקה זו מייצגת חריגה ומכילה מידע לגבי החריגה שהתעוררה. אחד המאפיינים החשובים במחלקה זו הוא</a:t>
            </a:r>
            <a:r>
              <a:rPr lang="en-US" sz="1800" dirty="0"/>
              <a:t> Message </a:t>
            </a:r>
            <a:r>
              <a:rPr lang="he-IL" sz="1800" dirty="0"/>
              <a:t>אשר מכיל את הודעת השגיאה כפי שכתב אותה זורק השגיאה</a:t>
            </a:r>
            <a:r>
              <a:rPr lang="en-US" sz="1800" dirty="0"/>
              <a:t>.</a:t>
            </a:r>
          </a:p>
          <a:p>
            <a:pPr fontAlgn="base"/>
            <a:r>
              <a:rPr lang="he-IL" sz="1800" dirty="0"/>
              <a:t>למחלקה זו המון מחלקות נגזרות (יורשות) אשר כל אחת מהן מייצגת חריגה מסויימת. דוגמא לכמה נפוצות</a:t>
            </a:r>
            <a:r>
              <a:rPr lang="en-US" sz="1800" dirty="0"/>
              <a:t>:</a:t>
            </a:r>
          </a:p>
          <a:p>
            <a:pPr lvl="1" fontAlgn="base"/>
            <a:r>
              <a:rPr lang="en-US" sz="1800" dirty="0" err="1"/>
              <a:t>DivideByZeroException</a:t>
            </a:r>
            <a:r>
              <a:rPr lang="en-US" sz="1800" dirty="0"/>
              <a:t> </a:t>
            </a:r>
            <a:r>
              <a:rPr lang="he-IL" sz="1800" dirty="0"/>
              <a:t> מתעורר בחלוקת מספר כלשהו ב- 0</a:t>
            </a:r>
            <a:endParaRPr lang="en-US" sz="1800" dirty="0"/>
          </a:p>
          <a:p>
            <a:pPr lvl="1" fontAlgn="base"/>
            <a:r>
              <a:rPr lang="en-US" sz="1800" dirty="0" err="1"/>
              <a:t>IndexOutOfRangeException</a:t>
            </a:r>
            <a:r>
              <a:rPr lang="en-US" sz="1800" dirty="0"/>
              <a:t> </a:t>
            </a:r>
            <a:r>
              <a:rPr lang="he-IL" sz="1800" dirty="0"/>
              <a:t> חריגה באינדקס מערך</a:t>
            </a:r>
            <a:endParaRPr lang="en-US" sz="1800" dirty="0"/>
          </a:p>
          <a:p>
            <a:pPr lvl="1" fontAlgn="base"/>
            <a:r>
              <a:rPr lang="en-US" sz="1800" dirty="0"/>
              <a:t> </a:t>
            </a:r>
            <a:r>
              <a:rPr lang="en-US" sz="1800" dirty="0" err="1"/>
              <a:t>FormatException</a:t>
            </a:r>
            <a:r>
              <a:rPr lang="en-US" sz="1800" dirty="0"/>
              <a:t> </a:t>
            </a:r>
            <a:r>
              <a:rPr lang="he-IL" sz="1800" dirty="0"/>
              <a:t>חריגה בפורמט (סוג) המידע</a:t>
            </a:r>
            <a:endParaRPr lang="en-US" sz="1800" dirty="0"/>
          </a:p>
          <a:p>
            <a:pPr lvl="1" fontAlgn="base"/>
            <a:r>
              <a:rPr lang="en-US" sz="1800" dirty="0"/>
              <a:t> </a:t>
            </a:r>
            <a:r>
              <a:rPr lang="en-US" sz="1800" dirty="0" err="1"/>
              <a:t>ArgumentException</a:t>
            </a:r>
            <a:r>
              <a:rPr lang="he-IL" sz="1800" dirty="0"/>
              <a:t>פרמטר לא נכון שהועבר למתודה</a:t>
            </a:r>
            <a:endParaRPr lang="en-US" sz="1800" dirty="0"/>
          </a:p>
          <a:p>
            <a:pPr fontAlgn="base"/>
            <a:r>
              <a:rPr lang="he-IL" sz="1800" dirty="0"/>
              <a:t>כאשר נתפוס חריגה נוכל לבקש לתפוס רק חריגה מסוג מסוים או לתפוס מספר סוגי חריגות ולכל סוג חריגה נבצע טיפול אחר.</a:t>
            </a:r>
          </a:p>
          <a:p>
            <a:pPr fontAlgn="base"/>
            <a:r>
              <a:rPr lang="he-IL" sz="1800" dirty="0">
                <a:solidFill>
                  <a:srgbClr val="FF0000"/>
                </a:solidFill>
              </a:rPr>
              <a:t>אם נתפוס את החריגה הכללית</a:t>
            </a:r>
            <a:r>
              <a:rPr lang="en-US" sz="1800" dirty="0">
                <a:solidFill>
                  <a:srgbClr val="FF0000"/>
                </a:solidFill>
              </a:rPr>
              <a:t> - Exception </a:t>
            </a:r>
            <a:r>
              <a:rPr lang="he-IL" sz="1800" dirty="0">
                <a:solidFill>
                  <a:srgbClr val="FF0000"/>
                </a:solidFill>
              </a:rPr>
              <a:t>יתפסו כל סוגי החריגות ולכן נהוג תמיד להוסיף גם תפיסה של חריגה זו (בסוף) למקרה של שגיאה שלא ציפינו לה</a:t>
            </a:r>
            <a:r>
              <a:rPr lang="en-US" sz="1800" dirty="0">
                <a:solidFill>
                  <a:srgbClr val="FF0000"/>
                </a:solidFill>
              </a:rPr>
              <a:t>.</a:t>
            </a:r>
          </a:p>
          <a:p>
            <a:r>
              <a:rPr lang="he-IL" sz="1800" dirty="0"/>
              <a:t>לחיצה על </a:t>
            </a:r>
            <a:r>
              <a:rPr lang="en-US" sz="1800" dirty="0" err="1"/>
              <a:t>ctrl+Alt+E</a:t>
            </a:r>
            <a:r>
              <a:rPr lang="he-IL" sz="1800" dirty="0"/>
              <a:t> תפתח חלונית של הגדרות עבור החריגות הקיימות במערכת</a:t>
            </a:r>
          </a:p>
          <a:p>
            <a:pPr lvl="1"/>
            <a:r>
              <a:rPr lang="he-IL" sz="1800" dirty="0"/>
              <a:t>החריגות של דוט נט הן של ה </a:t>
            </a:r>
            <a:r>
              <a:rPr lang="en-US" sz="1800" dirty="0"/>
              <a:t>CLR</a:t>
            </a:r>
            <a:endParaRPr lang="he-IL" sz="1800" dirty="0"/>
          </a:p>
          <a:p>
            <a:pPr fontAlgn="base"/>
            <a:endParaRPr lang="he-IL" sz="1800" dirty="0">
              <a:solidFill>
                <a:srgbClr val="FF0000"/>
              </a:solidFill>
            </a:endParaRPr>
          </a:p>
          <a:p>
            <a:endParaRPr lang="he-IL" sz="1800" dirty="0"/>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063600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8819" y="116632"/>
            <a:ext cx="7698521" cy="770344"/>
          </a:xfrm>
        </p:spPr>
        <p:txBody>
          <a:bodyPr>
            <a:normAutofit fontScale="90000"/>
          </a:bodyPr>
          <a:lstStyle/>
          <a:p>
            <a:pPr algn="ctr"/>
            <a:r>
              <a:rPr lang="he-IL" dirty="0"/>
              <a:t>מנגנון החריגות – המחלקה </a:t>
            </a:r>
            <a:r>
              <a:rPr lang="en-US" dirty="0"/>
              <a:t>EXCEPTION</a:t>
            </a:r>
            <a:r>
              <a:rPr lang="he-IL" dirty="0"/>
              <a:t> </a:t>
            </a:r>
            <a:br>
              <a:rPr lang="he-IL" dirty="0"/>
            </a:br>
            <a:r>
              <a:rPr lang="he-IL" sz="2000" dirty="0"/>
              <a:t>(נלקח מ: </a:t>
            </a:r>
            <a:r>
              <a:rPr lang="en-US" sz="2000" dirty="0"/>
              <a:t>http://webmaster.org.il/articles/dotnet-exceptions</a:t>
            </a:r>
            <a:r>
              <a:rPr lang="he-IL" sz="2000" dirty="0"/>
              <a:t>)</a:t>
            </a: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403</a:t>
            </a:fld>
            <a:endParaRPr lang="he-IL">
              <a:solidFill>
                <a:srgbClr val="B13F9A"/>
              </a:solidFill>
              <a:latin typeface="Trebuchet MS"/>
              <a:cs typeface="Gisha" panose="020B0502040204020203" pitchFamily="34" charset="-79"/>
            </a:endParaRPr>
          </a:p>
        </p:txBody>
      </p:sp>
      <p:sp>
        <p:nvSpPr>
          <p:cNvPr id="4" name="Content Placeholder 3"/>
          <p:cNvSpPr>
            <a:spLocks noGrp="1"/>
          </p:cNvSpPr>
          <p:nvPr>
            <p:ph idx="1"/>
          </p:nvPr>
        </p:nvSpPr>
        <p:spPr>
          <a:xfrm>
            <a:off x="1968818" y="980728"/>
            <a:ext cx="7590050" cy="5804120"/>
          </a:xfrm>
        </p:spPr>
        <p:txBody>
          <a:bodyPr>
            <a:noAutofit/>
          </a:bodyPr>
          <a:lstStyle/>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try</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600" dirty="0">
                <a:solidFill>
                  <a:srgbClr val="A31515"/>
                </a:solidFill>
                <a:latin typeface="Calibri" panose="020F0502020204030204" pitchFamily="34" charset="0"/>
                <a:ea typeface="Times New Roman" panose="02020603050405020304" pitchFamily="18" charset="0"/>
                <a:cs typeface="Calibri" panose="020F0502020204030204" pitchFamily="34" charset="0"/>
              </a:rPr>
              <a:t>"Enter number:"</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num = </a:t>
            </a:r>
            <a:r>
              <a:rPr lang="en-US" sz="16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.Parse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.ReadLine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num = 10 / num;</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FormatException</a:t>
            </a:r>
            <a:r>
              <a:rPr lang="en-US" sz="1600" dirty="0">
                <a:solidFill>
                  <a:srgbClr val="2B91AF"/>
                </a:solidFill>
                <a:latin typeface="Calibri" panose="020F0502020204030204" pitchFamily="34" charset="0"/>
                <a:ea typeface="Times New Roman" panose="02020603050405020304" pitchFamily="18" charset="0"/>
                <a:cs typeface="Calibri" panose="020F0502020204030204" pitchFamily="34" charset="0"/>
              </a:rPr>
              <a:t> 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600" dirty="0">
                <a:solidFill>
                  <a:srgbClr val="A31515"/>
                </a:solidFill>
                <a:latin typeface="Calibri" panose="020F0502020204030204" pitchFamily="34" charset="0"/>
                <a:ea typeface="Times New Roman" panose="02020603050405020304" pitchFamily="18" charset="0"/>
                <a:cs typeface="Calibri" panose="020F0502020204030204" pitchFamily="34" charset="0"/>
              </a:rPr>
              <a:t>"The value must be numeric"</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DivideByZeroException</a:t>
            </a:r>
            <a:r>
              <a:rPr lang="en-US" sz="1600" dirty="0">
                <a:solidFill>
                  <a:srgbClr val="2B91AF"/>
                </a:solidFill>
                <a:latin typeface="Calibri" panose="020F0502020204030204" pitchFamily="34" charset="0"/>
                <a:ea typeface="Times New Roman" panose="02020603050405020304" pitchFamily="18" charset="0"/>
                <a:cs typeface="Calibri" panose="020F0502020204030204" pitchFamily="34" charset="0"/>
              </a:rPr>
              <a:t> 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600" dirty="0">
                <a:solidFill>
                  <a:srgbClr val="A31515"/>
                </a:solidFill>
                <a:latin typeface="Calibri" panose="020F0502020204030204" pitchFamily="34" charset="0"/>
                <a:ea typeface="Times New Roman" panose="02020603050405020304" pitchFamily="18" charset="0"/>
                <a:cs typeface="Calibri" panose="020F0502020204030204" pitchFamily="34" charset="0"/>
              </a:rPr>
              <a:t>"Can't divide by zero:"</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a:solidFill>
                  <a:srgbClr val="2B91AF"/>
                </a:solidFill>
                <a:latin typeface="Calibri" panose="020F0502020204030204" pitchFamily="34" charset="0"/>
                <a:ea typeface="Times New Roman" panose="02020603050405020304" pitchFamily="18" charset="0"/>
                <a:cs typeface="Calibri" panose="020F0502020204030204" pitchFamily="34" charset="0"/>
              </a:rPr>
              <a:t>Exception</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ex)</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6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ex.Message</a:t>
            </a: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fontAlgn="base">
              <a:lnSpc>
                <a:spcPct val="107000"/>
              </a:lnSpc>
              <a:spcBef>
                <a:spcPts val="0"/>
              </a:spcBef>
              <a:spcAft>
                <a:spcPts val="1500"/>
              </a:spcAft>
            </a:pPr>
            <a:r>
              <a:rPr lang="he-IL" sz="1800" dirty="0">
                <a:solidFill>
                  <a:srgbClr val="4C4C4C"/>
                </a:solidFill>
                <a:latin typeface="Calibri" panose="020F0502020204030204" pitchFamily="34" charset="0"/>
                <a:ea typeface="Times New Roman" panose="02020603050405020304" pitchFamily="18" charset="0"/>
                <a:cs typeface="Arial" panose="020B0604020202020204" pitchFamily="34"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endParaRPr lang="he-IL" sz="1800" dirty="0"/>
          </a:p>
        </p:txBody>
      </p:sp>
      <p:sp>
        <p:nvSpPr>
          <p:cNvPr id="5" name="Rectangle 4"/>
          <p:cNvSpPr/>
          <p:nvPr/>
        </p:nvSpPr>
        <p:spPr>
          <a:xfrm>
            <a:off x="6672064" y="1156436"/>
            <a:ext cx="2886804" cy="5399812"/>
          </a:xfrm>
          <a:prstGeom prst="rect">
            <a:avLst/>
          </a:prstGeom>
          <a:ln w="50800">
            <a:solidFill>
              <a:schemeClr val="accent1">
                <a:shade val="50000"/>
              </a:schemeClr>
            </a:solidFill>
          </a:ln>
        </p:spPr>
        <p:txBody>
          <a:bodyPr wrap="square">
            <a:spAutoFit/>
          </a:bodyPr>
          <a:lstStyle/>
          <a:p>
            <a:pPr fontAlgn="base">
              <a:lnSpc>
                <a:spcPct val="107000"/>
              </a:lnSpc>
              <a:spcAft>
                <a:spcPts val="1500"/>
              </a:spcAft>
            </a:pPr>
            <a:r>
              <a:rPr lang="he-IL" b="1" dirty="0">
                <a:solidFill>
                  <a:prstClr val="black"/>
                </a:solidFill>
                <a:latin typeface="Trebuchet MS"/>
                <a:cs typeface="Gisha" panose="020B0502040204020203" pitchFamily="34" charset="-79"/>
              </a:rPr>
              <a:t>בדוגמא הבאה</a:t>
            </a:r>
            <a:r>
              <a:rPr lang="en-US" b="1" dirty="0">
                <a:solidFill>
                  <a:prstClr val="black"/>
                </a:solidFill>
                <a:latin typeface="Trebuchet MS"/>
              </a:rPr>
              <a:t>:</a:t>
            </a:r>
          </a:p>
          <a:p>
            <a:pPr marL="342900" marR="190500" indent="-342900" fontAlgn="base">
              <a:lnSpc>
                <a:spcPct val="107000"/>
              </a:lnSpc>
              <a:spcAft>
                <a:spcPts val="225"/>
              </a:spcAft>
              <a:buSzPts val="1000"/>
              <a:buFont typeface="Wingdings" panose="05000000000000000000" pitchFamily="2" charset="2"/>
              <a:buChar char=""/>
              <a:tabLst>
                <a:tab pos="457200" algn="l"/>
              </a:tabLst>
            </a:pPr>
            <a:r>
              <a:rPr lang="he-IL" dirty="0">
                <a:solidFill>
                  <a:prstClr val="black"/>
                </a:solidFill>
                <a:latin typeface="Trebuchet MS"/>
                <a:cs typeface="Gisha" panose="020B0502040204020203" pitchFamily="34" charset="-79"/>
              </a:rPr>
              <a:t>אם המשתמש יזין ערך שאינו מספרי החריגה תיתפס ב</a:t>
            </a:r>
            <a:r>
              <a:rPr lang="en-US" dirty="0">
                <a:solidFill>
                  <a:prstClr val="black"/>
                </a:solidFill>
                <a:latin typeface="Trebuchet MS"/>
              </a:rPr>
              <a:t>- catch </a:t>
            </a:r>
            <a:r>
              <a:rPr lang="he-IL" dirty="0">
                <a:solidFill>
                  <a:prstClr val="black"/>
                </a:solidFill>
                <a:latin typeface="Trebuchet MS"/>
                <a:cs typeface="Gisha" panose="020B0502040204020203" pitchFamily="34" charset="-79"/>
              </a:rPr>
              <a:t>הראשון</a:t>
            </a:r>
            <a:endParaRPr lang="en-US" dirty="0">
              <a:solidFill>
                <a:prstClr val="black"/>
              </a:solidFill>
              <a:latin typeface="Trebuchet MS"/>
            </a:endParaRPr>
          </a:p>
          <a:p>
            <a:pPr marL="342900" marR="190500" indent="-342900" fontAlgn="base">
              <a:lnSpc>
                <a:spcPct val="107000"/>
              </a:lnSpc>
              <a:spcAft>
                <a:spcPts val="225"/>
              </a:spcAft>
              <a:buSzPts val="1000"/>
              <a:buFont typeface="Wingdings" panose="05000000000000000000" pitchFamily="2" charset="2"/>
              <a:buChar char=""/>
              <a:tabLst>
                <a:tab pos="457200" algn="l"/>
              </a:tabLst>
            </a:pPr>
            <a:r>
              <a:rPr lang="he-IL" dirty="0">
                <a:solidFill>
                  <a:prstClr val="black"/>
                </a:solidFill>
                <a:latin typeface="Trebuchet MS"/>
                <a:cs typeface="Gisha" panose="020B0502040204020203" pitchFamily="34" charset="-79"/>
              </a:rPr>
              <a:t>אם המשתמש יזין ערך 0 החריגה תיתפס ב</a:t>
            </a:r>
            <a:r>
              <a:rPr lang="en-US" dirty="0">
                <a:solidFill>
                  <a:prstClr val="black"/>
                </a:solidFill>
                <a:latin typeface="Trebuchet MS"/>
              </a:rPr>
              <a:t>- catch </a:t>
            </a:r>
            <a:r>
              <a:rPr lang="he-IL" dirty="0">
                <a:solidFill>
                  <a:prstClr val="black"/>
                </a:solidFill>
                <a:latin typeface="Trebuchet MS"/>
                <a:cs typeface="Gisha" panose="020B0502040204020203" pitchFamily="34" charset="-79"/>
              </a:rPr>
              <a:t>השני</a:t>
            </a:r>
            <a:endParaRPr lang="en-US" dirty="0">
              <a:solidFill>
                <a:prstClr val="black"/>
              </a:solidFill>
              <a:latin typeface="Trebuchet MS"/>
            </a:endParaRPr>
          </a:p>
          <a:p>
            <a:pPr marL="342900" marR="190500" indent="-342900" fontAlgn="base">
              <a:lnSpc>
                <a:spcPct val="107000"/>
              </a:lnSpc>
              <a:spcAft>
                <a:spcPts val="225"/>
              </a:spcAft>
              <a:buSzPts val="1000"/>
              <a:buFont typeface="Wingdings" panose="05000000000000000000" pitchFamily="2" charset="2"/>
              <a:buChar char=""/>
              <a:tabLst>
                <a:tab pos="457200" algn="l"/>
              </a:tabLst>
            </a:pPr>
            <a:r>
              <a:rPr lang="he-IL" dirty="0">
                <a:solidFill>
                  <a:prstClr val="black"/>
                </a:solidFill>
                <a:latin typeface="Trebuchet MS"/>
                <a:cs typeface="Gisha" panose="020B0502040204020203" pitchFamily="34" charset="-79"/>
              </a:rPr>
              <a:t>אם תהיה שגיאה אחרת, למשל מספר שיותר גדול מגודל של</a:t>
            </a:r>
            <a:r>
              <a:rPr lang="en-US" dirty="0">
                <a:solidFill>
                  <a:prstClr val="black"/>
                </a:solidFill>
                <a:latin typeface="Trebuchet MS"/>
              </a:rPr>
              <a:t> </a:t>
            </a:r>
            <a:r>
              <a:rPr lang="en-US" dirty="0" err="1">
                <a:solidFill>
                  <a:prstClr val="black"/>
                </a:solidFill>
                <a:latin typeface="Trebuchet MS"/>
              </a:rPr>
              <a:t>int</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החריגה תיתפס ב</a:t>
            </a:r>
            <a:r>
              <a:rPr lang="en-US" dirty="0">
                <a:solidFill>
                  <a:prstClr val="black"/>
                </a:solidFill>
                <a:latin typeface="Trebuchet MS"/>
              </a:rPr>
              <a:t>- catch </a:t>
            </a:r>
            <a:r>
              <a:rPr lang="he-IL" dirty="0">
                <a:solidFill>
                  <a:prstClr val="black"/>
                </a:solidFill>
                <a:latin typeface="Trebuchet MS"/>
                <a:cs typeface="Gisha" panose="020B0502040204020203" pitchFamily="34" charset="-79"/>
              </a:rPr>
              <a:t>האחרון</a:t>
            </a:r>
            <a:endParaRPr lang="en-US" dirty="0">
              <a:solidFill>
                <a:prstClr val="black"/>
              </a:solidFill>
              <a:latin typeface="Trebuchet MS"/>
            </a:endParaRPr>
          </a:p>
          <a:p>
            <a:pPr marL="342900" marR="190500" indent="-342900" fontAlgn="base">
              <a:lnSpc>
                <a:spcPct val="107000"/>
              </a:lnSpc>
              <a:spcAft>
                <a:spcPts val="225"/>
              </a:spcAft>
              <a:buSzPts val="1000"/>
              <a:buFont typeface="Wingdings" panose="05000000000000000000" pitchFamily="2" charset="2"/>
              <a:buChar char=""/>
              <a:tabLst>
                <a:tab pos="457200" algn="l"/>
              </a:tabLst>
            </a:pPr>
            <a:r>
              <a:rPr lang="he-IL" dirty="0">
                <a:solidFill>
                  <a:srgbClr val="FF0000"/>
                </a:solidFill>
                <a:latin typeface="Trebuchet MS"/>
                <a:cs typeface="Gisha" panose="020B0502040204020203" pitchFamily="34" charset="-79"/>
              </a:rPr>
              <a:t>ניתן גם לראות שבמקרה האחרון השתמשנו בהודעת השגיאה שכתב זורק השגיאה</a:t>
            </a:r>
            <a:endParaRPr lang="en-US" dirty="0">
              <a:solidFill>
                <a:srgbClr val="FF0000"/>
              </a:solidFill>
              <a:latin typeface="Trebuchet MS"/>
            </a:endParaRPr>
          </a:p>
        </p:txBody>
      </p:sp>
    </p:spTree>
    <p:extLst>
      <p:ext uri="{BB962C8B-B14F-4D97-AF65-F5344CB8AC3E}">
        <p14:creationId xmlns:p14="http://schemas.microsoft.com/office/powerpoint/2010/main" val="189900568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8819" y="116632"/>
            <a:ext cx="7698521" cy="770344"/>
          </a:xfrm>
        </p:spPr>
        <p:txBody>
          <a:bodyPr>
            <a:normAutofit fontScale="90000"/>
          </a:bodyPr>
          <a:lstStyle/>
          <a:p>
            <a:pPr algn="ctr"/>
            <a:r>
              <a:rPr lang="he-IL" dirty="0"/>
              <a:t>מנגנון החריגות – </a:t>
            </a:r>
            <a:r>
              <a:rPr lang="en-US" dirty="0"/>
              <a:t>FINALLY</a:t>
            </a:r>
            <a:r>
              <a:rPr lang="he-IL" dirty="0"/>
              <a:t> </a:t>
            </a:r>
            <a:br>
              <a:rPr lang="he-IL" dirty="0"/>
            </a:br>
            <a:r>
              <a:rPr lang="he-IL" sz="2000" dirty="0"/>
              <a:t>(נלקח מ: </a:t>
            </a:r>
            <a:r>
              <a:rPr lang="en-US" sz="2000" dirty="0"/>
              <a:t>http://webmaster.org.il/articles/dotnet-exceptions</a:t>
            </a:r>
            <a:r>
              <a:rPr lang="he-IL" sz="2000" dirty="0"/>
              <a:t>)</a:t>
            </a: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404</a:t>
            </a:fld>
            <a:endParaRPr lang="he-IL">
              <a:solidFill>
                <a:srgbClr val="B13F9A"/>
              </a:solidFill>
              <a:latin typeface="Trebuchet MS"/>
              <a:cs typeface="Gisha" panose="020B0502040204020203" pitchFamily="34" charset="-79"/>
            </a:endParaRPr>
          </a:p>
        </p:txBody>
      </p:sp>
      <p:sp>
        <p:nvSpPr>
          <p:cNvPr id="4" name="Content Placeholder 3"/>
          <p:cNvSpPr>
            <a:spLocks noGrp="1"/>
          </p:cNvSpPr>
          <p:nvPr>
            <p:ph idx="1"/>
          </p:nvPr>
        </p:nvSpPr>
        <p:spPr>
          <a:xfrm>
            <a:off x="1911410" y="1700808"/>
            <a:ext cx="4112582" cy="3894996"/>
          </a:xfrm>
        </p:spPr>
        <p:txBody>
          <a:bodyPr>
            <a:noAutofit/>
          </a:bodyPr>
          <a:lstStyle/>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  try</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2B91AF"/>
                </a:solidFill>
                <a:latin typeface="Calibri" panose="020F0502020204030204" pitchFamily="34" charset="0"/>
                <a:ea typeface="Times New Roman" panose="02020603050405020304" pitchFamily="18" charset="0"/>
                <a:cs typeface="Calibri" panose="020F0502020204030204" pitchFamily="34" charset="0"/>
              </a:rPr>
              <a:t>Exception</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ex)</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finally</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800" dirty="0">
                <a:solidFill>
                  <a:srgbClr val="A31515"/>
                </a:solidFill>
                <a:latin typeface="Calibri" panose="020F0502020204030204" pitchFamily="34" charset="0"/>
                <a:ea typeface="Times New Roman" panose="02020603050405020304" pitchFamily="18" charset="0"/>
                <a:cs typeface="Calibri" panose="020F0502020204030204" pitchFamily="34" charset="0"/>
              </a:rPr>
              <a:t>"finally code"</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p>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endParaRPr>
          </a:p>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endParaRPr>
          </a:p>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800" dirty="0"/>
          </a:p>
        </p:txBody>
      </p:sp>
      <p:sp>
        <p:nvSpPr>
          <p:cNvPr id="3" name="Rectangle 2"/>
          <p:cNvSpPr/>
          <p:nvPr/>
        </p:nvSpPr>
        <p:spPr>
          <a:xfrm>
            <a:off x="6204520" y="1108205"/>
            <a:ext cx="3419872" cy="5499582"/>
          </a:xfrm>
          <a:prstGeom prst="rect">
            <a:avLst/>
          </a:prstGeom>
          <a:ln w="50800">
            <a:solidFill>
              <a:schemeClr val="accent1">
                <a:shade val="50000"/>
              </a:schemeClr>
            </a:solidFill>
          </a:ln>
        </p:spPr>
        <p:txBody>
          <a:bodyPr wrap="square">
            <a:spAutoFit/>
          </a:bodyPr>
          <a:lstStyle/>
          <a:p>
            <a:pPr fontAlgn="base">
              <a:lnSpc>
                <a:spcPct val="107000"/>
              </a:lnSpc>
              <a:spcAft>
                <a:spcPts val="1500"/>
              </a:spcAft>
            </a:pPr>
            <a:r>
              <a:rPr lang="he-IL" b="1" dirty="0">
                <a:solidFill>
                  <a:prstClr val="black"/>
                </a:solidFill>
                <a:latin typeface="Trebuchet MS"/>
                <a:cs typeface="Gisha" panose="020B0502040204020203" pitchFamily="34" charset="-79"/>
              </a:rPr>
              <a:t>בלוק </a:t>
            </a:r>
            <a:r>
              <a:rPr lang="en-US" b="1" dirty="0">
                <a:solidFill>
                  <a:prstClr val="black"/>
                </a:solidFill>
                <a:latin typeface="Trebuchet MS"/>
              </a:rPr>
              <a:t>Finally</a:t>
            </a:r>
            <a:r>
              <a:rPr lang="he-IL" b="1" dirty="0">
                <a:solidFill>
                  <a:prstClr val="black"/>
                </a:solidFill>
                <a:latin typeface="Trebuchet MS"/>
                <a:cs typeface="Gisha" panose="020B0502040204020203" pitchFamily="34" charset="-79"/>
              </a:rPr>
              <a:t>:</a:t>
            </a:r>
          </a:p>
          <a:p>
            <a:pPr marL="285750" indent="-285750" fontAlgn="base">
              <a:lnSpc>
                <a:spcPct val="107000"/>
              </a:lnSpc>
              <a:spcAft>
                <a:spcPts val="1500"/>
              </a:spcAft>
              <a:buFont typeface="Arial" panose="020B0604020202020204" pitchFamily="34" charset="0"/>
              <a:buChar char="•"/>
            </a:pPr>
            <a:r>
              <a:rPr lang="he-IL" dirty="0">
                <a:solidFill>
                  <a:prstClr val="black"/>
                </a:solidFill>
                <a:latin typeface="Trebuchet MS"/>
                <a:cs typeface="Gisha" panose="020B0502040204020203" pitchFamily="34" charset="-79"/>
              </a:rPr>
              <a:t>ניתן להוסיף לאחר ה</a:t>
            </a:r>
            <a:r>
              <a:rPr lang="en-US" dirty="0">
                <a:solidFill>
                  <a:prstClr val="black"/>
                </a:solidFill>
                <a:latin typeface="Trebuchet MS"/>
              </a:rPr>
              <a:t>- catch </a:t>
            </a:r>
            <a:r>
              <a:rPr lang="he-IL" dirty="0">
                <a:solidFill>
                  <a:prstClr val="black"/>
                </a:solidFill>
                <a:latin typeface="Trebuchet MS"/>
                <a:cs typeface="Gisha" panose="020B0502040204020203" pitchFamily="34" charset="-79"/>
              </a:rPr>
              <a:t>האחרון.</a:t>
            </a:r>
          </a:p>
          <a:p>
            <a:pPr marL="285750" indent="-285750" fontAlgn="base">
              <a:lnSpc>
                <a:spcPct val="107000"/>
              </a:lnSpc>
              <a:spcAft>
                <a:spcPts val="1500"/>
              </a:spcAft>
              <a:buFont typeface="Arial" panose="020B0604020202020204" pitchFamily="34" charset="0"/>
              <a:buChar char="•"/>
            </a:pPr>
            <a:r>
              <a:rPr lang="he-IL" dirty="0">
                <a:solidFill>
                  <a:prstClr val="black"/>
                </a:solidFill>
                <a:latin typeface="Trebuchet MS"/>
                <a:cs typeface="Gisha" panose="020B0502040204020203" pitchFamily="34" charset="-79"/>
              </a:rPr>
              <a:t>יתבצע בכל מקרה גם אם תהיה שגיאה וגם אם לא תהיה שגיאה.</a:t>
            </a:r>
          </a:p>
          <a:p>
            <a:pPr marL="285750" indent="-285750" fontAlgn="base">
              <a:lnSpc>
                <a:spcPct val="107000"/>
              </a:lnSpc>
              <a:spcAft>
                <a:spcPts val="1500"/>
              </a:spcAft>
              <a:buFont typeface="Arial" panose="020B0604020202020204" pitchFamily="34" charset="0"/>
              <a:buChar char="•"/>
            </a:pPr>
            <a:r>
              <a:rPr lang="he-IL" dirty="0">
                <a:solidFill>
                  <a:prstClr val="black"/>
                </a:solidFill>
                <a:latin typeface="Trebuchet MS"/>
                <a:cs typeface="Gisha" panose="020B0502040204020203" pitchFamily="34" charset="-79"/>
              </a:rPr>
              <a:t>מיועד לפעולות סגירה כגון: סגירת קבצים, חיבור ל</a:t>
            </a:r>
            <a:r>
              <a:rPr lang="en-US" dirty="0">
                <a:solidFill>
                  <a:prstClr val="black"/>
                </a:solidFill>
                <a:latin typeface="Trebuchet MS"/>
              </a:rPr>
              <a:t>- DB, </a:t>
            </a:r>
            <a:r>
              <a:rPr lang="he-IL" dirty="0">
                <a:solidFill>
                  <a:prstClr val="black"/>
                </a:solidFill>
                <a:latin typeface="Trebuchet MS"/>
                <a:cs typeface="Gisha" panose="020B0502040204020203" pitchFamily="34" charset="-79"/>
              </a:rPr>
              <a:t>התנתקות מסודרת וכד'.</a:t>
            </a:r>
          </a:p>
          <a:p>
            <a:pPr marL="285750" indent="-285750" fontAlgn="base">
              <a:lnSpc>
                <a:spcPct val="107000"/>
              </a:lnSpc>
              <a:spcAft>
                <a:spcPts val="1500"/>
              </a:spcAft>
              <a:buFont typeface="Arial" panose="020B0604020202020204" pitchFamily="34" charset="0"/>
              <a:buChar char="•"/>
            </a:pPr>
            <a:r>
              <a:rPr lang="he-IL" dirty="0">
                <a:solidFill>
                  <a:prstClr val="black"/>
                </a:solidFill>
                <a:latin typeface="Trebuchet MS"/>
                <a:cs typeface="Gisha" panose="020B0502040204020203" pitchFamily="34" charset="-79"/>
              </a:rPr>
              <a:t>היתרון בבלוק זה הוא שאנו בטוחים שהוא יתבצע בכל מקרה, אפילו אם תהיה שגיאה ב</a:t>
            </a:r>
            <a:r>
              <a:rPr lang="en-US" dirty="0">
                <a:solidFill>
                  <a:prstClr val="black"/>
                </a:solidFill>
                <a:latin typeface="Trebuchet MS"/>
              </a:rPr>
              <a:t> - catch </a:t>
            </a:r>
            <a:r>
              <a:rPr lang="he-IL" dirty="0">
                <a:solidFill>
                  <a:prstClr val="black"/>
                </a:solidFill>
                <a:latin typeface="Trebuchet MS"/>
                <a:cs typeface="Gisha" panose="020B0502040204020203" pitchFamily="34" charset="-79"/>
              </a:rPr>
              <a:t>או שלא תפסנו את השגיאה המתאימה</a:t>
            </a:r>
            <a:r>
              <a:rPr lang="en-US" dirty="0">
                <a:solidFill>
                  <a:prstClr val="black"/>
                </a:solidFill>
                <a:latin typeface="Trebuchet MS"/>
              </a:rPr>
              <a:t> </a:t>
            </a:r>
          </a:p>
          <a:p>
            <a:pPr marL="285750" indent="-285750" fontAlgn="base">
              <a:lnSpc>
                <a:spcPct val="107000"/>
              </a:lnSpc>
              <a:spcAft>
                <a:spcPts val="1500"/>
              </a:spcAft>
              <a:buFont typeface="Arial" panose="020B0604020202020204" pitchFamily="34" charset="0"/>
              <a:buChar char="•"/>
            </a:pPr>
            <a:r>
              <a:rPr lang="he-IL" dirty="0">
                <a:solidFill>
                  <a:prstClr val="black"/>
                </a:solidFill>
                <a:latin typeface="Trebuchet MS"/>
                <a:cs typeface="Gisha" panose="020B0502040204020203" pitchFamily="34" charset="-79"/>
              </a:rPr>
              <a:t>יתבצע גם במקרה ויש בלוק</a:t>
            </a:r>
            <a:r>
              <a:rPr lang="en-US" dirty="0">
                <a:solidFill>
                  <a:prstClr val="black"/>
                </a:solidFill>
                <a:latin typeface="Trebuchet MS"/>
              </a:rPr>
              <a:t> try </a:t>
            </a:r>
            <a:r>
              <a:rPr lang="he-IL" dirty="0">
                <a:solidFill>
                  <a:prstClr val="black"/>
                </a:solidFill>
                <a:latin typeface="Trebuchet MS"/>
                <a:cs typeface="Gisha" panose="020B0502040204020203" pitchFamily="34" charset="-79"/>
              </a:rPr>
              <a:t>אך כלל אין בלוקים של </a:t>
            </a:r>
            <a:r>
              <a:rPr lang="en-US" dirty="0">
                <a:solidFill>
                  <a:prstClr val="black"/>
                </a:solidFill>
                <a:latin typeface="Trebuchet MS"/>
              </a:rPr>
              <a:t> catch</a:t>
            </a:r>
          </a:p>
        </p:txBody>
      </p:sp>
    </p:spTree>
    <p:extLst>
      <p:ext uri="{BB962C8B-B14F-4D97-AF65-F5344CB8AC3E}">
        <p14:creationId xmlns:p14="http://schemas.microsoft.com/office/powerpoint/2010/main" val="37654332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8819" y="116632"/>
            <a:ext cx="7698521" cy="770344"/>
          </a:xfrm>
        </p:spPr>
        <p:txBody>
          <a:bodyPr>
            <a:normAutofit fontScale="90000"/>
          </a:bodyPr>
          <a:lstStyle/>
          <a:p>
            <a:pPr algn="ctr"/>
            <a:r>
              <a:rPr lang="he-IL" dirty="0"/>
              <a:t>מנגנון החריגות – </a:t>
            </a:r>
            <a:r>
              <a:rPr lang="en-US" dirty="0"/>
              <a:t>THROW</a:t>
            </a:r>
            <a:r>
              <a:rPr lang="he-IL" dirty="0"/>
              <a:t> </a:t>
            </a:r>
            <a:br>
              <a:rPr lang="he-IL" dirty="0"/>
            </a:br>
            <a:r>
              <a:rPr lang="he-IL" sz="2000" dirty="0"/>
              <a:t>(נלקח מ: </a:t>
            </a:r>
            <a:r>
              <a:rPr lang="en-US" sz="2000" dirty="0"/>
              <a:t>http://webmaster.org.il/articles/dotnet-exceptions</a:t>
            </a:r>
            <a:r>
              <a:rPr lang="he-IL" sz="2000" dirty="0"/>
              <a:t>)</a:t>
            </a:r>
          </a:p>
        </p:txBody>
      </p:sp>
      <p:sp>
        <p:nvSpPr>
          <p:cNvPr id="8" name="Slide Number Placeholder 7"/>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405</a:t>
            </a:fld>
            <a:endParaRPr lang="he-IL">
              <a:solidFill>
                <a:srgbClr val="B13F9A"/>
              </a:solidFill>
              <a:latin typeface="Trebuchet MS"/>
              <a:cs typeface="Gisha" panose="020B0502040204020203" pitchFamily="34" charset="-79"/>
            </a:endParaRPr>
          </a:p>
        </p:txBody>
      </p:sp>
      <p:sp>
        <p:nvSpPr>
          <p:cNvPr id="4" name="Content Placeholder 3"/>
          <p:cNvSpPr>
            <a:spLocks noGrp="1"/>
          </p:cNvSpPr>
          <p:nvPr>
            <p:ph idx="1"/>
          </p:nvPr>
        </p:nvSpPr>
        <p:spPr>
          <a:xfrm>
            <a:off x="1911410" y="1011386"/>
            <a:ext cx="4184590" cy="5659162"/>
          </a:xfrm>
        </p:spPr>
        <p:txBody>
          <a:bodyPr>
            <a:noAutofit/>
          </a:bodyPr>
          <a:lstStyle/>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static</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void</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Main(</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string</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args</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try</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Sqrt</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(-5);</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catch</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2B91AF"/>
                </a:solidFill>
                <a:latin typeface="Calibri" panose="020F0502020204030204" pitchFamily="34" charset="0"/>
                <a:ea typeface="Times New Roman" panose="02020603050405020304" pitchFamily="18" charset="0"/>
                <a:cs typeface="Calibri" panose="020F0502020204030204" pitchFamily="34" charset="0"/>
              </a:rPr>
              <a:t>Exception</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ex)</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Console</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.WriteLine</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ex.</a:t>
            </a:r>
            <a:r>
              <a:rPr lang="en-US" sz="1800" dirty="0" err="1">
                <a:solidFill>
                  <a:srgbClr val="4C4C4C"/>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Message</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static</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Sqrt</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r>
              <a:rPr lang="en-US" sz="18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int</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if</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4C4C4C"/>
                </a:solidFill>
                <a:latin typeface="Calibri" panose="020F0502020204030204" pitchFamily="34" charset="0"/>
                <a:ea typeface="Times New Roman" panose="02020603050405020304" pitchFamily="18" charset="0"/>
                <a:cs typeface="Calibri" panose="020F0502020204030204" pitchFamily="34" charset="0"/>
              </a:rPr>
              <a:t>num</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&lt; 0)</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throw</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FF"/>
                </a:solidFill>
                <a:latin typeface="Calibri" panose="020F0502020204030204" pitchFamily="34" charset="0"/>
                <a:ea typeface="Times New Roman" panose="02020603050405020304" pitchFamily="18" charset="0"/>
                <a:cs typeface="Calibri" panose="020F0502020204030204" pitchFamily="34" charset="0"/>
              </a:rPr>
              <a:t>new</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err="1">
                <a:solidFill>
                  <a:srgbClr val="2B91AF"/>
                </a:solidFill>
                <a:latin typeface="Calibri" panose="020F0502020204030204" pitchFamily="34" charset="0"/>
                <a:ea typeface="Times New Roman" panose="02020603050405020304" pitchFamily="18" charset="0"/>
                <a:cs typeface="Calibri" panose="020F0502020204030204" pitchFamily="34" charset="0"/>
              </a:rPr>
              <a:t>ArgumentException</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A31515"/>
                </a:solidFill>
                <a:latin typeface="Calibri" panose="020F0502020204030204" pitchFamily="34" charset="0"/>
                <a:ea typeface="Times New Roman" panose="02020603050405020304" pitchFamily="18" charset="0"/>
                <a:cs typeface="Calibri" panose="020F0502020204030204" pitchFamily="34" charset="0"/>
              </a:rPr>
              <a:t>"The number must be positive"</a:t>
            </a: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br>
            <a:r>
              <a:rPr lang="en-US" sz="1800" dirty="0">
                <a:solidFill>
                  <a:srgbClr val="4C4C4C"/>
                </a:solidFill>
                <a:latin typeface="Calibri" panose="020F0502020204030204" pitchFamily="34" charset="0"/>
                <a:ea typeface="Times New Roman" panose="02020603050405020304" pitchFamily="18" charset="0"/>
                <a:cs typeface="Calibri" panose="020F0502020204030204" pitchFamily="34"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fontAlgn="base">
              <a:lnSpc>
                <a:spcPct val="107000"/>
              </a:lnSpc>
              <a:spcBef>
                <a:spcPts val="0"/>
              </a:spcBef>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he-IL" sz="1800" dirty="0"/>
          </a:p>
        </p:txBody>
      </p:sp>
      <p:sp>
        <p:nvSpPr>
          <p:cNvPr id="3" name="Rectangle 2"/>
          <p:cNvSpPr/>
          <p:nvPr/>
        </p:nvSpPr>
        <p:spPr>
          <a:xfrm>
            <a:off x="6204520" y="1108205"/>
            <a:ext cx="3419872" cy="5374676"/>
          </a:xfrm>
          <a:prstGeom prst="rect">
            <a:avLst/>
          </a:prstGeom>
          <a:ln w="50800">
            <a:solidFill>
              <a:schemeClr val="accent1">
                <a:shade val="50000"/>
              </a:schemeClr>
            </a:solidFill>
          </a:ln>
        </p:spPr>
        <p:txBody>
          <a:bodyPr wrap="square">
            <a:spAutoFit/>
          </a:bodyPr>
          <a:lstStyle/>
          <a:p>
            <a:pPr marL="285750" indent="-285750" fontAlgn="base">
              <a:buFont typeface="Arial" panose="020B0604020202020204" pitchFamily="34" charset="0"/>
              <a:buChar char="•"/>
            </a:pPr>
            <a:r>
              <a:rPr lang="he-IL" dirty="0">
                <a:solidFill>
                  <a:prstClr val="black"/>
                </a:solidFill>
                <a:latin typeface="Trebuchet MS"/>
                <a:cs typeface="Gisha" panose="020B0502040204020203" pitchFamily="34" charset="-79"/>
              </a:rPr>
              <a:t>לעיתים נרצה ליזום שגיאות משלנו בכדי "להודיע" למי שהפעיל את הקוד שלנו שהוא עשה טעות. </a:t>
            </a:r>
            <a:endParaRPr lang="en-US" dirty="0">
              <a:solidFill>
                <a:prstClr val="black"/>
              </a:solidFill>
              <a:latin typeface="Trebuchet MS"/>
            </a:endParaRPr>
          </a:p>
          <a:p>
            <a:pPr marL="285750" indent="-285750" fontAlgn="base">
              <a:buFont typeface="Arial" panose="020B0604020202020204" pitchFamily="34" charset="0"/>
              <a:buChar char="•"/>
            </a:pPr>
            <a:r>
              <a:rPr lang="he-IL" dirty="0">
                <a:solidFill>
                  <a:prstClr val="black"/>
                </a:solidFill>
                <a:latin typeface="Trebuchet MS"/>
                <a:cs typeface="Gisha" panose="020B0502040204020203" pitchFamily="34" charset="-79"/>
              </a:rPr>
              <a:t>במקרה כזה נשתמש במילה</a:t>
            </a:r>
            <a:r>
              <a:rPr lang="en-US" dirty="0">
                <a:solidFill>
                  <a:prstClr val="black"/>
                </a:solidFill>
                <a:latin typeface="Trebuchet MS"/>
              </a:rPr>
              <a:t>   throw </a:t>
            </a:r>
            <a:r>
              <a:rPr lang="he-IL" dirty="0">
                <a:solidFill>
                  <a:prstClr val="black"/>
                </a:solidFill>
                <a:latin typeface="Trebuchet MS"/>
                <a:cs typeface="Gisha" panose="020B0502040204020203" pitchFamily="34" charset="-79"/>
              </a:rPr>
              <a:t> אשר תפקידה לזרוק אובייקט</a:t>
            </a:r>
            <a:r>
              <a:rPr lang="en-US" dirty="0">
                <a:solidFill>
                  <a:prstClr val="black"/>
                </a:solidFill>
                <a:latin typeface="Trebuchet MS"/>
              </a:rPr>
              <a:t> Exception </a:t>
            </a:r>
            <a:r>
              <a:rPr lang="he-IL" dirty="0">
                <a:solidFill>
                  <a:prstClr val="black"/>
                </a:solidFill>
                <a:latin typeface="Trebuchet MS"/>
                <a:cs typeface="Gisha" panose="020B0502040204020203" pitchFamily="34" charset="-79"/>
              </a:rPr>
              <a:t>כלשהו.</a:t>
            </a:r>
            <a:endParaRPr lang="en-US" dirty="0">
              <a:solidFill>
                <a:prstClr val="black"/>
              </a:solidFill>
              <a:latin typeface="Trebuchet MS"/>
            </a:endParaRPr>
          </a:p>
          <a:p>
            <a:pPr marL="285750" indent="-285750" fontAlgn="base">
              <a:buFont typeface="Arial" panose="020B0604020202020204" pitchFamily="34" charset="0"/>
              <a:buChar char="•"/>
            </a:pPr>
            <a:r>
              <a:rPr lang="he-IL" dirty="0">
                <a:solidFill>
                  <a:prstClr val="black"/>
                </a:solidFill>
                <a:latin typeface="Trebuchet MS"/>
                <a:cs typeface="Gisha" panose="020B0502040204020203" pitchFamily="34" charset="-79"/>
              </a:rPr>
              <a:t>מי שמפעיל את הקוד הזה צריך להשתמש במבנה של</a:t>
            </a:r>
            <a:r>
              <a:rPr lang="en-US" dirty="0">
                <a:solidFill>
                  <a:prstClr val="black"/>
                </a:solidFill>
                <a:latin typeface="Trebuchet MS"/>
              </a:rPr>
              <a:t> try…catch </a:t>
            </a:r>
            <a:r>
              <a:rPr lang="he-IL" dirty="0">
                <a:solidFill>
                  <a:prstClr val="black"/>
                </a:solidFill>
                <a:latin typeface="Trebuchet MS"/>
                <a:cs typeface="Gisha" panose="020B0502040204020203" pitchFamily="34" charset="-79"/>
              </a:rPr>
              <a:t>כדי לתפוס את השגיאה</a:t>
            </a:r>
            <a:r>
              <a:rPr lang="en-US" dirty="0">
                <a:solidFill>
                  <a:prstClr val="black"/>
                </a:solidFill>
                <a:latin typeface="Trebuchet MS"/>
              </a:rPr>
              <a:t>.</a:t>
            </a:r>
          </a:p>
          <a:p>
            <a:pPr marL="285750" indent="-285750" fontAlgn="base">
              <a:buFont typeface="Arial" panose="020B0604020202020204" pitchFamily="34" charset="0"/>
              <a:buChar char="•"/>
            </a:pPr>
            <a:r>
              <a:rPr lang="he-IL" dirty="0">
                <a:solidFill>
                  <a:prstClr val="black"/>
                </a:solidFill>
                <a:latin typeface="Trebuchet MS"/>
                <a:cs typeface="Gisha" panose="020B0502040204020203" pitchFamily="34" charset="-79"/>
              </a:rPr>
              <a:t>בדוגמא הבאה מתודת</a:t>
            </a:r>
            <a:r>
              <a:rPr lang="en-US" dirty="0">
                <a:solidFill>
                  <a:prstClr val="black"/>
                </a:solidFill>
                <a:latin typeface="Trebuchet MS"/>
              </a:rPr>
              <a:t> Sqrt </a:t>
            </a:r>
            <a:r>
              <a:rPr lang="he-IL" dirty="0">
                <a:solidFill>
                  <a:prstClr val="black"/>
                </a:solidFill>
                <a:latin typeface="Trebuchet MS"/>
                <a:cs typeface="Gisha" panose="020B0502040204020203" pitchFamily="34" charset="-79"/>
              </a:rPr>
              <a:t>מחזירה שורש ריבועי של מספר, אך אם המספר הוא שלילי המתודה זורקת שגיאה מסוג</a:t>
            </a:r>
            <a:r>
              <a:rPr lang="en-US" dirty="0">
                <a:solidFill>
                  <a:prstClr val="black"/>
                </a:solidFill>
                <a:latin typeface="Trebuchet MS"/>
              </a:rPr>
              <a:t> </a:t>
            </a:r>
            <a:r>
              <a:rPr lang="en-US" dirty="0" err="1">
                <a:solidFill>
                  <a:prstClr val="black"/>
                </a:solidFill>
                <a:latin typeface="Trebuchet MS"/>
              </a:rPr>
              <a:t>ArgumentException</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 בכדי לתפוס אותה נשתמש ב</a:t>
            </a:r>
            <a:r>
              <a:rPr lang="en-US" dirty="0">
                <a:solidFill>
                  <a:prstClr val="black"/>
                </a:solidFill>
                <a:latin typeface="Trebuchet MS"/>
              </a:rPr>
              <a:t> - try…catch:</a:t>
            </a:r>
          </a:p>
          <a:p>
            <a:pPr marL="285750" indent="-285750" fontAlgn="base">
              <a:lnSpc>
                <a:spcPct val="107000"/>
              </a:lnSpc>
              <a:spcAft>
                <a:spcPts val="1500"/>
              </a:spcAft>
              <a:buFont typeface="Arial" panose="020B0604020202020204" pitchFamily="34" charset="0"/>
              <a:buChar char="•"/>
            </a:pPr>
            <a:endParaRPr lang="en-US" dirty="0">
              <a:solidFill>
                <a:prstClr val="black"/>
              </a:solidFill>
              <a:latin typeface="Trebuchet MS"/>
            </a:endParaRPr>
          </a:p>
        </p:txBody>
      </p:sp>
    </p:spTree>
    <p:extLst>
      <p:ext uri="{BB962C8B-B14F-4D97-AF65-F5344CB8AC3E}">
        <p14:creationId xmlns:p14="http://schemas.microsoft.com/office/powerpoint/2010/main" val="36229758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93522" y="196081"/>
            <a:ext cx="8604956" cy="761531"/>
          </a:xfrm>
          <a:solidFill>
            <a:schemeClr val="bg1"/>
          </a:solidFill>
        </p:spPr>
        <p:txBody>
          <a:bodyPr>
            <a:noAutofit/>
          </a:bodyPr>
          <a:lstStyle/>
          <a:p>
            <a:pPr algn="ctr"/>
            <a:r>
              <a:rPr lang="he-IL" sz="2800" dirty="0"/>
              <a:t>אם נרצה לדעת עבור מתודות קיימות, איזה חריגות הן עלולות לזרוק</a:t>
            </a:r>
            <a:r>
              <a:rPr lang="en-US" sz="2800" dirty="0"/>
              <a:t>?</a:t>
            </a:r>
          </a:p>
        </p:txBody>
      </p:sp>
      <p:pic>
        <p:nvPicPr>
          <p:cNvPr id="4" name="מציין מיקום תוכן 3"/>
          <p:cNvPicPr>
            <a:picLocks noGrp="1" noChangeAspect="1"/>
          </p:cNvPicPr>
          <p:nvPr>
            <p:ph idx="1"/>
          </p:nvPr>
        </p:nvPicPr>
        <p:blipFill rotWithShape="1">
          <a:blip r:embed="rId2"/>
          <a:srcRect l="7106" t="16408" r="23263" b="19931"/>
          <a:stretch/>
        </p:blipFill>
        <p:spPr>
          <a:xfrm>
            <a:off x="1487488" y="1628800"/>
            <a:ext cx="9180512" cy="4721406"/>
          </a:xfrm>
          <a:prstGeom prst="rect">
            <a:avLst/>
          </a:prstGeom>
        </p:spPr>
      </p:pic>
      <p:sp>
        <p:nvSpPr>
          <p:cNvPr id="5" name="מלבן 4"/>
          <p:cNvSpPr/>
          <p:nvPr/>
        </p:nvSpPr>
        <p:spPr>
          <a:xfrm>
            <a:off x="2135560" y="3789040"/>
            <a:ext cx="8532440" cy="1728192"/>
          </a:xfrm>
          <a:prstGeom prst="rect">
            <a:avLst/>
          </a:prstGeom>
          <a:noFill/>
        </p:spPr>
        <p:style>
          <a:lnRef idx="2">
            <a:schemeClr val="accent3"/>
          </a:lnRef>
          <a:fillRef idx="1">
            <a:schemeClr val="lt1"/>
          </a:fillRef>
          <a:effectRef idx="0">
            <a:schemeClr val="accent3"/>
          </a:effectRef>
          <a:fontRef idx="minor">
            <a:schemeClr val="dk1"/>
          </a:fontRef>
        </p:style>
        <p:txBody>
          <a:bodyPr rtlCol="1" anchor="ctr"/>
          <a:lstStyle/>
          <a:p>
            <a:pPr algn="ctr"/>
            <a:endParaRPr lang="he-IL">
              <a:solidFill>
                <a:prstClr val="black"/>
              </a:solidFill>
              <a:latin typeface="Trebuchet MS"/>
              <a:cs typeface="Gisha" panose="020B0502040204020203" pitchFamily="34" charset="-79"/>
            </a:endParaRPr>
          </a:p>
        </p:txBody>
      </p:sp>
      <p:sp>
        <p:nvSpPr>
          <p:cNvPr id="6" name="TextBox 5"/>
          <p:cNvSpPr txBox="1"/>
          <p:nvPr/>
        </p:nvSpPr>
        <p:spPr>
          <a:xfrm>
            <a:off x="6312024" y="3766114"/>
            <a:ext cx="4248472" cy="923330"/>
          </a:xfrm>
          <a:prstGeom prst="rect">
            <a:avLst/>
          </a:prstGeom>
          <a:noFill/>
        </p:spPr>
        <p:txBody>
          <a:bodyPr wrap="square" rtlCol="1">
            <a:spAutoFit/>
          </a:bodyPr>
          <a:lstStyle/>
          <a:p>
            <a:r>
              <a:rPr lang="he-IL" dirty="0">
                <a:solidFill>
                  <a:prstClr val="black"/>
                </a:solidFill>
                <a:latin typeface="Trebuchet MS"/>
                <a:cs typeface="Gisha" panose="020B0502040204020203" pitchFamily="34" charset="-79"/>
              </a:rPr>
              <a:t>חריגות אפשריות של המתודה </a:t>
            </a:r>
            <a:r>
              <a:rPr lang="en-US" dirty="0">
                <a:solidFill>
                  <a:prstClr val="black"/>
                </a:solidFill>
                <a:latin typeface="Trebuchet MS"/>
              </a:rPr>
              <a:t>Parse</a:t>
            </a:r>
            <a:r>
              <a:rPr lang="he-IL" dirty="0">
                <a:solidFill>
                  <a:prstClr val="black"/>
                </a:solidFill>
                <a:latin typeface="Trebuchet MS"/>
                <a:cs typeface="Gisha" panose="020B0502040204020203" pitchFamily="34" charset="-79"/>
              </a:rPr>
              <a:t>.</a:t>
            </a:r>
          </a:p>
          <a:p>
            <a:r>
              <a:rPr lang="he-IL" dirty="0">
                <a:solidFill>
                  <a:prstClr val="black"/>
                </a:solidFill>
                <a:latin typeface="Trebuchet MS"/>
                <a:cs typeface="Gisha" panose="020B0502040204020203" pitchFamily="34" charset="-79"/>
              </a:rPr>
              <a:t>מה תדפיס החריגה (ההעמסה של מתודת </a:t>
            </a:r>
            <a:r>
              <a:rPr lang="en-US" dirty="0">
                <a:solidFill>
                  <a:prstClr val="black"/>
                </a:solidFill>
                <a:latin typeface="Trebuchet MS"/>
              </a:rPr>
              <a:t>message</a:t>
            </a:r>
            <a:r>
              <a:rPr lang="he-IL" dirty="0">
                <a:solidFill>
                  <a:prstClr val="black"/>
                </a:solidFill>
                <a:latin typeface="Trebuchet MS"/>
                <a:cs typeface="Gisha" panose="020B0502040204020203" pitchFamily="34" charset="-79"/>
              </a:rPr>
              <a:t> במחלקה של החריגה המתאימה)? </a:t>
            </a:r>
          </a:p>
        </p:txBody>
      </p:sp>
      <p:cxnSp>
        <p:nvCxnSpPr>
          <p:cNvPr id="8" name="מחבר חץ ישר 7"/>
          <p:cNvCxnSpPr/>
          <p:nvPr/>
        </p:nvCxnSpPr>
        <p:spPr>
          <a:xfrm flipH="1" flipV="1">
            <a:off x="4007768" y="4293096"/>
            <a:ext cx="2196752" cy="2820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p:cNvCxnSpPr/>
          <p:nvPr/>
        </p:nvCxnSpPr>
        <p:spPr>
          <a:xfrm flipH="1">
            <a:off x="5159896" y="4575106"/>
            <a:ext cx="1152128" cy="1372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flipH="1">
            <a:off x="5285270" y="4575107"/>
            <a:ext cx="1026754" cy="6806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60550C-3716-43DF-A737-F3645296B4E5}"/>
              </a:ext>
            </a:extLst>
          </p:cNvPr>
          <p:cNvSpPr txBox="1"/>
          <p:nvPr/>
        </p:nvSpPr>
        <p:spPr>
          <a:xfrm>
            <a:off x="2243572" y="999022"/>
            <a:ext cx="7704856" cy="400110"/>
          </a:xfrm>
          <a:prstGeom prst="rect">
            <a:avLst/>
          </a:prstGeom>
          <a:noFill/>
        </p:spPr>
        <p:txBody>
          <a:bodyPr wrap="square" rtlCol="1">
            <a:spAutoFit/>
          </a:bodyPr>
          <a:lstStyle/>
          <a:p>
            <a:pPr algn="ctr"/>
            <a:r>
              <a:rPr lang="he-IL" sz="2000" dirty="0">
                <a:solidFill>
                  <a:prstClr val="black"/>
                </a:solidFill>
                <a:latin typeface="Trebuchet MS"/>
                <a:cs typeface="Gisha" panose="020B0502040204020203" pitchFamily="34" charset="-79"/>
              </a:rPr>
              <a:t>נוכל לעמוד על המתודה עם עכבר ימני וללחוץ </a:t>
            </a:r>
            <a:r>
              <a:rPr lang="en-US" sz="2000" dirty="0">
                <a:solidFill>
                  <a:prstClr val="black"/>
                </a:solidFill>
                <a:latin typeface="Trebuchet MS"/>
              </a:rPr>
              <a:t>“go to definition”</a:t>
            </a:r>
            <a:endParaRPr lang="he-IL" sz="20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22352179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1888-D182-4D15-BBE2-0377B9421671}"/>
              </a:ext>
            </a:extLst>
          </p:cNvPr>
          <p:cNvSpPr>
            <a:spLocks noGrp="1"/>
          </p:cNvSpPr>
          <p:nvPr>
            <p:ph type="title"/>
          </p:nvPr>
        </p:nvSpPr>
        <p:spPr>
          <a:xfrm>
            <a:off x="1651264" y="136277"/>
            <a:ext cx="7992888" cy="523456"/>
          </a:xfrm>
        </p:spPr>
        <p:txBody>
          <a:bodyPr>
            <a:normAutofit/>
          </a:bodyPr>
          <a:lstStyle/>
          <a:p>
            <a:pPr algn="ctr"/>
            <a:r>
              <a:rPr lang="he-IL" sz="3200" dirty="0"/>
              <a:t>יצירת חריגה משלנו – שלא היתה קיימת קודם</a:t>
            </a:r>
            <a:endParaRPr lang="en-US" sz="3200" dirty="0"/>
          </a:p>
        </p:txBody>
      </p:sp>
      <p:sp>
        <p:nvSpPr>
          <p:cNvPr id="3" name="Content Placeholder 2">
            <a:extLst>
              <a:ext uri="{FF2B5EF4-FFF2-40B4-BE49-F238E27FC236}">
                <a16:creationId xmlns:a16="http://schemas.microsoft.com/office/drawing/2014/main" id="{9C4702D8-FEA3-4DE3-A372-BDCF11014CBF}"/>
              </a:ext>
            </a:extLst>
          </p:cNvPr>
          <p:cNvSpPr>
            <a:spLocks noGrp="1"/>
          </p:cNvSpPr>
          <p:nvPr>
            <p:ph idx="1"/>
          </p:nvPr>
        </p:nvSpPr>
        <p:spPr>
          <a:xfrm>
            <a:off x="1721478" y="908720"/>
            <a:ext cx="7852460" cy="5647528"/>
          </a:xfrm>
        </p:spPr>
        <p:txBody>
          <a:bodyPr>
            <a:noAutofit/>
          </a:bodyPr>
          <a:lstStyle/>
          <a:p>
            <a:r>
              <a:rPr lang="he-IL" sz="1800" dirty="0">
                <a:solidFill>
                  <a:srgbClr val="FF0000"/>
                </a:solidFill>
              </a:rPr>
              <a:t>מותר לזרוק רק חריגות. לא מספרים שלמים!, לא מחרוזות!</a:t>
            </a:r>
          </a:p>
          <a:p>
            <a:r>
              <a:rPr lang="he-IL" sz="1800" dirty="0">
                <a:solidFill>
                  <a:srgbClr val="FF0000"/>
                </a:solidFill>
              </a:rPr>
              <a:t>לא מקובל לזרוק חריגה מהטיפוס הכללי ממחלקת </a:t>
            </a:r>
            <a:r>
              <a:rPr lang="en-US" sz="1800" dirty="0">
                <a:solidFill>
                  <a:srgbClr val="FF0000"/>
                </a:solidFill>
              </a:rPr>
              <a:t>Exception</a:t>
            </a:r>
          </a:p>
          <a:p>
            <a:r>
              <a:rPr lang="he-IL" sz="1800" dirty="0"/>
              <a:t>ולכן, אם אני רוצה לזרוק </a:t>
            </a:r>
            <a:r>
              <a:rPr lang="he-IL" sz="1800" b="1" dirty="0"/>
              <a:t>חריגה שלא קיימת עדיין (</a:t>
            </a:r>
            <a:r>
              <a:rPr lang="he-IL" sz="1800" dirty="0"/>
              <a:t>למשל – מספר הרישוי / מספר הזהות לא באורך המתאים)?</a:t>
            </a:r>
          </a:p>
          <a:p>
            <a:pPr lvl="1"/>
            <a:r>
              <a:rPr lang="he-IL" sz="1600" dirty="0"/>
              <a:t>אגדיר מחלקת חריגה חדשה משלי </a:t>
            </a:r>
            <a:r>
              <a:rPr lang="he-IL" sz="1600" b="1" dirty="0"/>
              <a:t>שיורשת מ </a:t>
            </a:r>
            <a:r>
              <a:rPr lang="en-US" sz="1600" b="1" dirty="0"/>
              <a:t>Exception</a:t>
            </a:r>
            <a:r>
              <a:rPr lang="he-IL" sz="1600" b="1" dirty="0"/>
              <a:t> </a:t>
            </a:r>
            <a:r>
              <a:rPr lang="he-IL" sz="1600" kern="0" dirty="0">
                <a:latin typeface="Arial" pitchFamily="34" charset="0"/>
              </a:rPr>
              <a:t>או מאחת החריגות הכי כלליות</a:t>
            </a:r>
            <a:endParaRPr lang="he-IL" sz="1600" b="1" kern="0" dirty="0">
              <a:latin typeface="Arial" pitchFamily="34" charset="0"/>
            </a:endParaRPr>
          </a:p>
          <a:p>
            <a:pPr lvl="1"/>
            <a:r>
              <a:rPr lang="he-IL" sz="1600" dirty="0"/>
              <a:t>נקפיד ששם המחלקה החדשה יסתיים במילה </a:t>
            </a:r>
            <a:r>
              <a:rPr lang="en-US" sz="1600" dirty="0"/>
              <a:t>Exception</a:t>
            </a:r>
            <a:endParaRPr lang="he-IL" sz="1600" dirty="0"/>
          </a:p>
          <a:p>
            <a:pPr lvl="1"/>
            <a:r>
              <a:rPr lang="he-IL" sz="1600" dirty="0"/>
              <a:t>בשורה שלפני מחלקה נרשום אטריביוט </a:t>
            </a:r>
            <a:r>
              <a:rPr lang="en-US" sz="1600" b="1" kern="0" dirty="0">
                <a:solidFill>
                  <a:srgbClr val="FFCC00"/>
                </a:solidFill>
                <a:latin typeface="Consolas" panose="020B0609020204030204" pitchFamily="49" charset="0"/>
                <a:cs typeface="Consolas" panose="020B0609020204030204" pitchFamily="49" charset="0"/>
              </a:rPr>
              <a:t>[Serializable]</a:t>
            </a:r>
            <a:endParaRPr lang="he-IL" sz="1600" b="1" kern="0" dirty="0">
              <a:solidFill>
                <a:srgbClr val="FFCC00"/>
              </a:solidFill>
              <a:latin typeface="Consolas" panose="020B0609020204030204" pitchFamily="49" charset="0"/>
              <a:cs typeface="Consolas" panose="020B0609020204030204" pitchFamily="49" charset="0"/>
            </a:endParaRPr>
          </a:p>
          <a:p>
            <a:pPr lvl="1"/>
            <a:r>
              <a:rPr lang="he-IL" sz="1600" kern="0" dirty="0">
                <a:latin typeface="Arial" pitchFamily="34" charset="0"/>
              </a:rPr>
              <a:t>אפשר להוסיף שדות משלנו לשמירת מידע נוסף</a:t>
            </a:r>
          </a:p>
          <a:p>
            <a:pPr lvl="1"/>
            <a:r>
              <a:rPr lang="he-IL" sz="1600" kern="0" dirty="0">
                <a:latin typeface="Arial" pitchFamily="34" charset="0"/>
              </a:rPr>
              <a:t>אפשר לשכתב (</a:t>
            </a:r>
            <a:r>
              <a:rPr lang="en-US" sz="1600" kern="0" dirty="0">
                <a:latin typeface="Arial" pitchFamily="34" charset="0"/>
              </a:rPr>
              <a:t>override</a:t>
            </a:r>
            <a:r>
              <a:rPr lang="he-IL" sz="1600" kern="0" dirty="0">
                <a:latin typeface="Arial" pitchFamily="34" charset="0"/>
              </a:rPr>
              <a:t>) את המתודה </a:t>
            </a:r>
            <a:r>
              <a:rPr lang="en-US" sz="1600" b="1" kern="0" dirty="0" err="1">
                <a:solidFill>
                  <a:srgbClr val="FFCC00"/>
                </a:solidFill>
                <a:latin typeface="Consolas" panose="020B0609020204030204" pitchFamily="49" charset="0"/>
              </a:rPr>
              <a:t>ToString</a:t>
            </a:r>
            <a:r>
              <a:rPr lang="en-US" sz="1600" b="1" kern="0" dirty="0">
                <a:solidFill>
                  <a:srgbClr val="FFCC00"/>
                </a:solidFill>
                <a:latin typeface="Consolas" panose="020B0609020204030204" pitchFamily="49" charset="0"/>
              </a:rPr>
              <a:t>()</a:t>
            </a:r>
            <a:endParaRPr lang="he-IL" sz="1600" b="1" kern="0" dirty="0">
              <a:solidFill>
                <a:srgbClr val="FFCC00"/>
              </a:solidFill>
              <a:latin typeface="Consolas" panose="020B0609020204030204" pitchFamily="49" charset="0"/>
            </a:endParaRPr>
          </a:p>
          <a:p>
            <a:pPr lvl="1"/>
            <a:r>
              <a:rPr lang="he-IL" sz="1600" dirty="0"/>
              <a:t>בדרך כלל תממשו לפחות את שלושת הבנאים הבאים:</a:t>
            </a:r>
          </a:p>
          <a:p>
            <a:pPr marL="0" indent="0" algn="l" rtl="0">
              <a:buNone/>
            </a:pPr>
            <a:r>
              <a:rPr lang="en-US" sz="1400" b="1" dirty="0">
                <a:latin typeface="Consolas" panose="020B0609020204030204" pitchFamily="49" charset="0"/>
              </a:rPr>
              <a:t>public </a:t>
            </a:r>
            <a:r>
              <a:rPr lang="en-US" sz="1400" b="1" dirty="0" err="1">
                <a:latin typeface="Consolas" panose="020B0609020204030204" pitchFamily="49" charset="0"/>
              </a:rPr>
              <a:t>MyException</a:t>
            </a:r>
            <a:r>
              <a:rPr lang="en-US" sz="1400" b="1" dirty="0">
                <a:latin typeface="Consolas" panose="020B0609020204030204" pitchFamily="49" charset="0"/>
              </a:rPr>
              <a:t>() :base() {...}</a:t>
            </a:r>
          </a:p>
          <a:p>
            <a:pPr marL="0" indent="0" algn="l" rtl="0">
              <a:buNone/>
            </a:pPr>
            <a:r>
              <a:rPr lang="en-US" sz="1400" b="1" dirty="0">
                <a:latin typeface="Consolas" panose="020B0609020204030204" pitchFamily="49" charset="0"/>
              </a:rPr>
              <a:t>public </a:t>
            </a:r>
            <a:r>
              <a:rPr lang="en-US" sz="1400" b="1" dirty="0" err="1">
                <a:latin typeface="Consolas" panose="020B0609020204030204" pitchFamily="49" charset="0"/>
              </a:rPr>
              <a:t>MyException</a:t>
            </a:r>
            <a:r>
              <a:rPr lang="en-US" sz="1400" b="1" dirty="0">
                <a:latin typeface="Consolas" panose="020B0609020204030204" pitchFamily="49" charset="0"/>
              </a:rPr>
              <a:t>(string message) : base(message) {...}</a:t>
            </a:r>
          </a:p>
          <a:p>
            <a:pPr marL="0" indent="0" algn="l" rtl="0">
              <a:buNone/>
            </a:pPr>
            <a:r>
              <a:rPr lang="en-US" sz="1400" b="1" dirty="0">
                <a:latin typeface="Consolas" panose="020B0609020204030204" pitchFamily="49" charset="0"/>
              </a:rPr>
              <a:t>public </a:t>
            </a:r>
            <a:r>
              <a:rPr lang="en-US" sz="1400" b="1" dirty="0" err="1">
                <a:latin typeface="Consolas" panose="020B0609020204030204" pitchFamily="49" charset="0"/>
              </a:rPr>
              <a:t>MyException</a:t>
            </a:r>
            <a:r>
              <a:rPr lang="en-US" sz="1400" b="1" dirty="0">
                <a:latin typeface="Consolas" panose="020B0609020204030204" pitchFamily="49" charset="0"/>
              </a:rPr>
              <a:t>(string message, Exception inner) </a:t>
            </a:r>
          </a:p>
          <a:p>
            <a:pPr marL="0" indent="0" algn="l" rtl="0">
              <a:buNone/>
            </a:pPr>
            <a:r>
              <a:rPr lang="en-US" sz="1400" b="1" dirty="0">
                <a:latin typeface="Consolas" panose="020B0609020204030204" pitchFamily="49" charset="0"/>
              </a:rPr>
              <a:t>			: base(message, inner) {...}</a:t>
            </a:r>
          </a:p>
          <a:p>
            <a:pPr marL="0" indent="0" algn="l" rtl="0">
              <a:buNone/>
            </a:pPr>
            <a:r>
              <a:rPr lang="en-US" sz="1400" b="1" dirty="0">
                <a:latin typeface="Consolas" panose="020B0609020204030204" pitchFamily="49" charset="0"/>
              </a:rPr>
              <a:t>protected </a:t>
            </a:r>
            <a:r>
              <a:rPr lang="en-US" sz="1400" b="1" dirty="0" err="1">
                <a:latin typeface="Consolas" panose="020B0609020204030204" pitchFamily="49" charset="0"/>
              </a:rPr>
              <a:t>MyException</a:t>
            </a:r>
            <a:r>
              <a:rPr lang="en-US" sz="1400" b="1" dirty="0">
                <a:latin typeface="Consolas" panose="020B0609020204030204" pitchFamily="49" charset="0"/>
              </a:rPr>
              <a:t>(</a:t>
            </a:r>
            <a:r>
              <a:rPr lang="en-US" sz="1400" b="1" dirty="0" err="1">
                <a:latin typeface="Consolas" panose="020B0609020204030204" pitchFamily="49" charset="0"/>
              </a:rPr>
              <a:t>SerializationInfo</a:t>
            </a:r>
            <a:r>
              <a:rPr lang="en-US" sz="1400" b="1" dirty="0">
                <a:latin typeface="Consolas" panose="020B0609020204030204" pitchFamily="49" charset="0"/>
              </a:rPr>
              <a:t> info, </a:t>
            </a:r>
            <a:r>
              <a:rPr lang="en-US" sz="1400" b="1" dirty="0" err="1">
                <a:latin typeface="Consolas" panose="020B0609020204030204" pitchFamily="49" charset="0"/>
              </a:rPr>
              <a:t>StreamingContext</a:t>
            </a:r>
            <a:r>
              <a:rPr lang="en-US" sz="1400" b="1" dirty="0">
                <a:latin typeface="Consolas" panose="020B0609020204030204" pitchFamily="49" charset="0"/>
              </a:rPr>
              <a:t> context)</a:t>
            </a:r>
          </a:p>
          <a:p>
            <a:pPr marL="0" indent="0" algn="l" rtl="0">
              <a:buNone/>
            </a:pPr>
            <a:r>
              <a:rPr lang="en-US" sz="1400" b="1" dirty="0">
                <a:latin typeface="Consolas" panose="020B0609020204030204" pitchFamily="49" charset="0"/>
              </a:rPr>
              <a:t>			: base(info, context) {...}</a:t>
            </a:r>
            <a:endParaRPr lang="he-IL" sz="1400" b="1" dirty="0">
              <a:latin typeface="Consolas" panose="020B0609020204030204" pitchFamily="49" charset="0"/>
            </a:endParaRPr>
          </a:p>
          <a:p>
            <a:pPr lvl="1"/>
            <a:r>
              <a:rPr lang="he-IL" sz="1600" dirty="0"/>
              <a:t>אם יש שדות שהוספתם – כנראה תרצו להוסיף עוד בנאים</a:t>
            </a:r>
          </a:p>
          <a:p>
            <a:endParaRPr lang="en-US" sz="2000" dirty="0"/>
          </a:p>
        </p:txBody>
      </p:sp>
      <p:sp>
        <p:nvSpPr>
          <p:cNvPr id="4" name="Slide Number Placeholder 3">
            <a:extLst>
              <a:ext uri="{FF2B5EF4-FFF2-40B4-BE49-F238E27FC236}">
                <a16:creationId xmlns:a16="http://schemas.microsoft.com/office/drawing/2014/main" id="{5A0F9171-62AF-410A-8361-910CF87A900B}"/>
              </a:ext>
            </a:extLst>
          </p:cNvPr>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751540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9EF540-7CFA-4C50-AD9F-37355E2292F3}"/>
              </a:ext>
            </a:extLst>
          </p:cNvPr>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408</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CA095D69-690A-4093-BD40-183CC6867B9E}"/>
              </a:ext>
            </a:extLst>
          </p:cNvPr>
          <p:cNvSpPr txBox="1"/>
          <p:nvPr/>
        </p:nvSpPr>
        <p:spPr>
          <a:xfrm>
            <a:off x="1643623" y="692697"/>
            <a:ext cx="8784976" cy="5684761"/>
          </a:xfrm>
          <a:prstGeom prst="rect">
            <a:avLst/>
          </a:prstGeom>
          <a:solidFill>
            <a:schemeClr val="bg1"/>
          </a:solidFill>
        </p:spPr>
        <p:txBody>
          <a:bodyPr wrap="square">
            <a:spAutoFit/>
          </a:bodyPr>
          <a:lstStyle/>
          <a:p>
            <a:pPr algn="l" rtl="0">
              <a:lnSpc>
                <a:spcPct val="107000"/>
              </a:lnSpc>
              <a:spcAft>
                <a:spcPts val="800"/>
              </a:spcAft>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using</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System.Runtime.Serialization</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[Serializable]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Exception</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Capacity {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message)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message, Exception inner)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 inner) {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SerializationInfo</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info,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StreamingContext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context)</a:t>
            </a: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(info, context) {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special constructor for our custom exception</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capacity,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message)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base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.Capacity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capacity;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Capacity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Message;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Title 1">
            <a:extLst>
              <a:ext uri="{FF2B5EF4-FFF2-40B4-BE49-F238E27FC236}">
                <a16:creationId xmlns:a16="http://schemas.microsoft.com/office/drawing/2014/main" id="{AD2428C9-26BF-4041-82B7-EDFF4CE42026}"/>
              </a:ext>
            </a:extLst>
          </p:cNvPr>
          <p:cNvSpPr>
            <a:spLocks noGrp="1"/>
          </p:cNvSpPr>
          <p:nvPr>
            <p:ph type="title"/>
          </p:nvPr>
        </p:nvSpPr>
        <p:spPr>
          <a:xfrm>
            <a:off x="7078031" y="188640"/>
            <a:ext cx="3350568" cy="1728192"/>
          </a:xfrm>
          <a:solidFill>
            <a:schemeClr val="bg1"/>
          </a:solidFill>
        </p:spPr>
        <p:txBody>
          <a:bodyPr>
            <a:normAutofit fontScale="90000"/>
          </a:bodyPr>
          <a:lstStyle/>
          <a:p>
            <a:pPr algn="ctr"/>
            <a:r>
              <a:rPr lang="he-IL" sz="5300" dirty="0"/>
              <a:t>יצירת</a:t>
            </a:r>
            <a:r>
              <a:rPr lang="he-IL" dirty="0"/>
              <a:t> חריגה משלנו</a:t>
            </a:r>
            <a:br>
              <a:rPr lang="en-US" dirty="0"/>
            </a:br>
            <a:r>
              <a:rPr lang="he-IL" dirty="0"/>
              <a:t> - דוגמא -</a:t>
            </a:r>
            <a:endParaRPr lang="en-US" dirty="0"/>
          </a:p>
        </p:txBody>
      </p:sp>
    </p:spTree>
    <p:extLst>
      <p:ext uri="{BB962C8B-B14F-4D97-AF65-F5344CB8AC3E}">
        <p14:creationId xmlns:p14="http://schemas.microsoft.com/office/powerpoint/2010/main" val="23642652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9EF540-7CFA-4C50-AD9F-37355E2292F3}"/>
              </a:ext>
            </a:extLst>
          </p:cNvPr>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409</a:t>
            </a:fld>
            <a:endParaRPr lang="he-IL">
              <a:solidFill>
                <a:srgbClr val="B13F9A"/>
              </a:solidFill>
              <a:latin typeface="Trebuchet MS"/>
              <a:cs typeface="Gisha" panose="020B0502040204020203" pitchFamily="34" charset="-79"/>
            </a:endParaRPr>
          </a:p>
        </p:txBody>
      </p:sp>
      <p:sp>
        <p:nvSpPr>
          <p:cNvPr id="2" name="Title 1">
            <a:extLst>
              <a:ext uri="{FF2B5EF4-FFF2-40B4-BE49-F238E27FC236}">
                <a16:creationId xmlns:a16="http://schemas.microsoft.com/office/drawing/2014/main" id="{AD2428C9-26BF-4041-82B7-EDFF4CE42026}"/>
              </a:ext>
            </a:extLst>
          </p:cNvPr>
          <p:cNvSpPr>
            <a:spLocks noGrp="1"/>
          </p:cNvSpPr>
          <p:nvPr>
            <p:ph type="title"/>
          </p:nvPr>
        </p:nvSpPr>
        <p:spPr>
          <a:xfrm>
            <a:off x="6888088" y="188640"/>
            <a:ext cx="3350568" cy="1705596"/>
          </a:xfrm>
          <a:solidFill>
            <a:schemeClr val="bg1"/>
          </a:solidFill>
        </p:spPr>
        <p:txBody>
          <a:bodyPr>
            <a:normAutofit fontScale="90000"/>
          </a:bodyPr>
          <a:lstStyle/>
          <a:p>
            <a:pPr algn="ctr"/>
            <a:r>
              <a:rPr lang="he-IL" sz="4900" dirty="0"/>
              <a:t>זריקה</a:t>
            </a:r>
            <a:r>
              <a:rPr lang="he-IL" dirty="0"/>
              <a:t> של חריגה משלנו</a:t>
            </a:r>
            <a:br>
              <a:rPr lang="en-US" dirty="0"/>
            </a:br>
            <a:r>
              <a:rPr lang="he-IL" dirty="0"/>
              <a:t> - דוגמא -</a:t>
            </a:r>
            <a:endParaRPr lang="en-US" dirty="0"/>
          </a:p>
        </p:txBody>
      </p:sp>
      <p:sp>
        <p:nvSpPr>
          <p:cNvPr id="90" name="TextBox 89">
            <a:extLst>
              <a:ext uri="{FF2B5EF4-FFF2-40B4-BE49-F238E27FC236}">
                <a16:creationId xmlns:a16="http://schemas.microsoft.com/office/drawing/2014/main" id="{D9E66CCF-3D81-4E82-90F7-237FA2697C66}"/>
              </a:ext>
            </a:extLst>
          </p:cNvPr>
          <p:cNvSpPr txBox="1"/>
          <p:nvPr/>
        </p:nvSpPr>
        <p:spPr>
          <a:xfrm>
            <a:off x="1829312" y="73153"/>
            <a:ext cx="6534472" cy="6449779"/>
          </a:xfrm>
          <a:prstGeom prst="rect">
            <a:avLst/>
          </a:prstGeom>
          <a:noFill/>
        </p:spPr>
        <p:txBody>
          <a:bodyPr wrap="square">
            <a:spAutoFit/>
          </a:bodyPr>
          <a:lstStyle/>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(3,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"This is my error"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OverloadCapacityException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oce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"My </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Exc</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oce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(Exception ex)</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"General </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Exc</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(ex);</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7835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511824" y="533400"/>
            <a:ext cx="5484444" cy="2895600"/>
          </a:xfrm>
        </p:spPr>
        <p:txBody>
          <a:bodyPr/>
          <a:lstStyle/>
          <a:p>
            <a:r>
              <a:rPr lang="he-IL" dirty="0"/>
              <a:t>כללים ועקרונות ב </a:t>
            </a:r>
            <a:r>
              <a:rPr lang="en-US" dirty="0"/>
              <a:t>OOP</a:t>
            </a:r>
            <a:endParaRPr lang="he-IL" dirty="0"/>
          </a:p>
        </p:txBody>
      </p:sp>
      <p:sp>
        <p:nvSpPr>
          <p:cNvPr id="5" name="כותרת משנה 4"/>
          <p:cNvSpPr>
            <a:spLocks noGrp="1"/>
          </p:cNvSpPr>
          <p:nvPr>
            <p:ph type="subTitle" idx="1"/>
          </p:nvPr>
        </p:nvSpPr>
        <p:spPr/>
        <p:txBody>
          <a:bodyPr>
            <a:normAutofit/>
          </a:bodyPr>
          <a:lstStyle/>
          <a:p>
            <a:pPr algn="ctr"/>
            <a:r>
              <a:rPr lang="en-US" sz="4400" b="1" dirty="0"/>
              <a:t>SOLID</a:t>
            </a:r>
            <a:endParaRPr lang="he-IL" sz="4400" b="1" dirty="0"/>
          </a:p>
        </p:txBody>
      </p:sp>
      <p:sp>
        <p:nvSpPr>
          <p:cNvPr id="2" name="Slide Number Placeholder 1">
            <a:extLst>
              <a:ext uri="{FF2B5EF4-FFF2-40B4-BE49-F238E27FC236}">
                <a16:creationId xmlns:a16="http://schemas.microsoft.com/office/drawing/2014/main" id="{165EBAB6-1AED-4438-9139-FDF1CDA5AF2F}"/>
              </a:ext>
            </a:extLst>
          </p:cNvPr>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41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47419631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מועד א, תשע"ד, 5 נק'</a:t>
            </a:r>
          </a:p>
        </p:txBody>
      </p:sp>
      <p:sp>
        <p:nvSpPr>
          <p:cNvPr id="3" name="מציין מיקום תוכן 2"/>
          <p:cNvSpPr>
            <a:spLocks noGrp="1"/>
          </p:cNvSpPr>
          <p:nvPr>
            <p:ph idx="1"/>
          </p:nvPr>
        </p:nvSpPr>
        <p:spPr/>
        <p:txBody>
          <a:bodyPr>
            <a:normAutofit fontScale="55000" lnSpcReduction="20000"/>
          </a:bodyPr>
          <a:lstStyle/>
          <a:p>
            <a:pPr marL="0" indent="0">
              <a:buNone/>
            </a:pPr>
            <a:r>
              <a:rPr lang="he-IL" dirty="0"/>
              <a:t>מה יהיה הפלט של התוכנית הבאה:    (אין שגיאת קומפילציה)</a:t>
            </a:r>
            <a:endParaRPr lang="en-US" dirty="0"/>
          </a:p>
          <a:p>
            <a:pPr marL="0" indent="0" algn="l" rtl="0">
              <a:buNone/>
            </a:pPr>
            <a:r>
              <a:rPr lang="en-US" dirty="0"/>
              <a:t>try </a:t>
            </a:r>
          </a:p>
          <a:p>
            <a:pPr marL="0" indent="0" algn="l" rtl="0">
              <a:buNone/>
            </a:pPr>
            <a:r>
              <a:rPr lang="en-US" dirty="0"/>
              <a:t>{</a:t>
            </a:r>
          </a:p>
          <a:p>
            <a:pPr marL="0" indent="0" algn="l" rtl="0">
              <a:buNone/>
            </a:pPr>
            <a:r>
              <a:rPr lang="en-US" dirty="0"/>
              <a:t>    </a:t>
            </a:r>
            <a:r>
              <a:rPr lang="en-US" dirty="0" err="1"/>
              <a:t>Console.Write</a:t>
            </a:r>
            <a:r>
              <a:rPr lang="en-US" dirty="0"/>
              <a:t>(1);</a:t>
            </a:r>
          </a:p>
          <a:p>
            <a:pPr marL="0" indent="0" algn="l" rtl="0">
              <a:buNone/>
            </a:pPr>
            <a:r>
              <a:rPr lang="en-US" dirty="0"/>
              <a:t>}</a:t>
            </a:r>
          </a:p>
          <a:p>
            <a:pPr marL="0" indent="0" algn="l" rtl="0">
              <a:buNone/>
            </a:pPr>
            <a:r>
              <a:rPr lang="en-US" dirty="0"/>
              <a:t>catch </a:t>
            </a:r>
          </a:p>
          <a:p>
            <a:pPr marL="0" indent="0" algn="l" rtl="0">
              <a:buNone/>
            </a:pPr>
            <a:r>
              <a:rPr lang="en-US" dirty="0"/>
              <a:t>{</a:t>
            </a:r>
          </a:p>
          <a:p>
            <a:pPr marL="0" indent="0" algn="l" rtl="0">
              <a:buNone/>
            </a:pPr>
            <a:r>
              <a:rPr lang="en-US" dirty="0"/>
              <a:t>    </a:t>
            </a:r>
            <a:r>
              <a:rPr lang="en-US" dirty="0" err="1"/>
              <a:t>Console.Write</a:t>
            </a:r>
            <a:r>
              <a:rPr lang="en-US" dirty="0"/>
              <a:t>(2);</a:t>
            </a:r>
          </a:p>
          <a:p>
            <a:pPr marL="0" indent="0" algn="l" rtl="0">
              <a:buNone/>
            </a:pPr>
            <a:r>
              <a:rPr lang="en-US" dirty="0"/>
              <a:t>}</a:t>
            </a:r>
          </a:p>
          <a:p>
            <a:pPr marL="0" indent="0" algn="l" rtl="0">
              <a:buNone/>
            </a:pPr>
            <a:r>
              <a:rPr lang="en-US" dirty="0"/>
              <a:t>finally</a:t>
            </a:r>
          </a:p>
          <a:p>
            <a:pPr marL="0" indent="0" algn="l" rtl="0">
              <a:buNone/>
            </a:pPr>
            <a:r>
              <a:rPr lang="en-US" dirty="0"/>
              <a:t>{</a:t>
            </a:r>
          </a:p>
          <a:p>
            <a:pPr marL="0" indent="0" algn="l" rtl="0">
              <a:buNone/>
            </a:pPr>
            <a:r>
              <a:rPr lang="en-US" dirty="0"/>
              <a:t>    </a:t>
            </a:r>
            <a:r>
              <a:rPr lang="en-US" dirty="0" err="1"/>
              <a:t>Console.Write</a:t>
            </a:r>
            <a:r>
              <a:rPr lang="en-US" dirty="0"/>
              <a:t>(3);</a:t>
            </a:r>
          </a:p>
          <a:p>
            <a:pPr marL="0" indent="0" algn="l" rtl="0">
              <a:buNone/>
            </a:pPr>
            <a:r>
              <a:rPr lang="en-US" dirty="0"/>
              <a:t>}</a:t>
            </a:r>
          </a:p>
          <a:p>
            <a:pPr marL="0" indent="0" algn="l" rtl="0">
              <a:buNone/>
            </a:pPr>
            <a:r>
              <a:rPr lang="en-US" dirty="0" err="1"/>
              <a:t>Console.Write</a:t>
            </a:r>
            <a:r>
              <a:rPr lang="en-US" dirty="0"/>
              <a:t>(4);</a:t>
            </a:r>
          </a:p>
          <a:p>
            <a:r>
              <a:rPr lang="he-IL" dirty="0"/>
              <a:t>1234</a:t>
            </a:r>
            <a:endParaRPr lang="en-US" dirty="0"/>
          </a:p>
          <a:p>
            <a:r>
              <a:rPr lang="he-IL" dirty="0"/>
              <a:t>14</a:t>
            </a:r>
            <a:endParaRPr lang="en-US" dirty="0"/>
          </a:p>
          <a:p>
            <a:r>
              <a:rPr lang="he-IL" dirty="0"/>
              <a:t>134</a:t>
            </a:r>
            <a:endParaRPr lang="en-US" dirty="0"/>
          </a:p>
          <a:p>
            <a:r>
              <a:rPr lang="he-IL" dirty="0"/>
              <a:t>13</a:t>
            </a:r>
            <a:endParaRPr lang="en-US" dirty="0"/>
          </a:p>
          <a:p>
            <a:r>
              <a:rPr lang="he-IL" dirty="0"/>
              <a:t>אף אחת מהתשובות לא נכונה.</a:t>
            </a:r>
            <a:endParaRPr lang="en-US" dirty="0"/>
          </a:p>
        </p:txBody>
      </p:sp>
      <p:sp>
        <p:nvSpPr>
          <p:cNvPr id="5" name="Slide Number Placeholder 4"/>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2960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6" end="16"/>
                                            </p:txEl>
                                          </p:spTgt>
                                        </p:tgtEl>
                                        <p:attrNameLst>
                                          <p:attrName>style.color</p:attrName>
                                        </p:attrNameLst>
                                      </p:cBhvr>
                                      <p:to>
                                        <a:schemeClr val="accent2"/>
                                      </p:to>
                                    </p:animClr>
                                    <p:animClr clrSpc="rgb" dir="cw">
                                      <p:cBhvr>
                                        <p:cTn id="7" dur="500" fill="hold"/>
                                        <p:tgtEl>
                                          <p:spTgt spid="3">
                                            <p:txEl>
                                              <p:pRg st="16" end="16"/>
                                            </p:txEl>
                                          </p:spTgt>
                                        </p:tgtEl>
                                        <p:attrNameLst>
                                          <p:attrName>fillcolor</p:attrName>
                                        </p:attrNameLst>
                                      </p:cBhvr>
                                      <p:to>
                                        <a:schemeClr val="accent2"/>
                                      </p:to>
                                    </p:animClr>
                                    <p:set>
                                      <p:cBhvr>
                                        <p:cTn id="8" dur="500" fill="hold"/>
                                        <p:tgtEl>
                                          <p:spTgt spid="3">
                                            <p:txEl>
                                              <p:pRg st="16" end="16"/>
                                            </p:txEl>
                                          </p:spTgt>
                                        </p:tgtEl>
                                        <p:attrNameLst>
                                          <p:attrName>fill.type</p:attrName>
                                        </p:attrNameLst>
                                      </p:cBhvr>
                                      <p:to>
                                        <p:strVal val="solid"/>
                                      </p:to>
                                    </p:set>
                                    <p:set>
                                      <p:cBhvr>
                                        <p:cTn id="9" dur="500" fill="hold"/>
                                        <p:tgtEl>
                                          <p:spTgt spid="3">
                                            <p:txEl>
                                              <p:pRg st="16" end="1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a:t>
            </a:r>
            <a:r>
              <a:rPr lang="en-US" sz="2800" b="1" dirty="0"/>
              <a:t>5</a:t>
            </a:r>
            <a:r>
              <a:rPr lang="he-IL" sz="2800" b="1" dirty="0"/>
              <a:t> – ממשק גרפי </a:t>
            </a:r>
            <a:r>
              <a:rPr lang="en-US" sz="2800" b="1" dirty="0"/>
              <a:t>WPF</a:t>
            </a:r>
            <a:endParaRPr lang="he-IL" sz="2800" b="1"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411</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260742983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1981200" y="1268760"/>
            <a:ext cx="7239000" cy="5186976"/>
          </a:xfrm>
        </p:spPr>
        <p:txBody>
          <a:bodyPr>
            <a:normAutofit fontScale="92500" lnSpcReduction="20000"/>
          </a:bodyPr>
          <a:lstStyle/>
          <a:p>
            <a:r>
              <a:rPr lang="en-US" dirty="0"/>
              <a:t>XML</a:t>
            </a:r>
            <a:r>
              <a:rPr lang="he-IL" dirty="0"/>
              <a:t> בקצרה</a:t>
            </a:r>
            <a:endParaRPr lang="en-US" dirty="0"/>
          </a:p>
          <a:p>
            <a:r>
              <a:rPr lang="en-US" dirty="0"/>
              <a:t>WPF</a:t>
            </a:r>
            <a:r>
              <a:rPr lang="he-IL" dirty="0"/>
              <a:t> הכרות כללית</a:t>
            </a:r>
          </a:p>
          <a:p>
            <a:r>
              <a:rPr lang="he-IL" sz="2400" dirty="0"/>
              <a:t>הקשר בין קוד </a:t>
            </a:r>
            <a:r>
              <a:rPr lang="en-US" sz="2400" dirty="0" err="1"/>
              <a:t>Xaml</a:t>
            </a:r>
            <a:r>
              <a:rPr lang="he-IL" sz="2400" dirty="0"/>
              <a:t> לקוד </a:t>
            </a:r>
            <a:r>
              <a:rPr lang="en-US" sz="2400" dirty="0" err="1"/>
              <a:t>c#</a:t>
            </a:r>
            <a:endParaRPr lang="he-IL" dirty="0"/>
          </a:p>
          <a:p>
            <a:r>
              <a:rPr lang="he-IL" dirty="0"/>
              <a:t>יצירת חלון</a:t>
            </a:r>
          </a:p>
          <a:p>
            <a:r>
              <a:rPr lang="he-IL" dirty="0"/>
              <a:t>יצירת רכיבים/פקדים גרפיים בחלון</a:t>
            </a:r>
          </a:p>
          <a:p>
            <a:r>
              <a:rPr lang="he-IL" dirty="0"/>
              <a:t>הוספת שם לרכיב</a:t>
            </a:r>
          </a:p>
          <a:p>
            <a:r>
              <a:rPr lang="he-IL" dirty="0"/>
              <a:t>שיוני ערכי תכונות של רכיב</a:t>
            </a:r>
          </a:p>
          <a:p>
            <a:r>
              <a:rPr lang="en-US" dirty="0"/>
              <a:t>GRID</a:t>
            </a:r>
            <a:r>
              <a:rPr lang="he-IL" dirty="0"/>
              <a:t>/</a:t>
            </a:r>
            <a:r>
              <a:rPr lang="en-US" dirty="0"/>
              <a:t>CANVAS</a:t>
            </a:r>
            <a:endParaRPr lang="he-IL" dirty="0"/>
          </a:p>
          <a:p>
            <a:r>
              <a:rPr lang="he-IL" dirty="0"/>
              <a:t>הפניה למסמך של אריק פוזננסקי</a:t>
            </a:r>
          </a:p>
          <a:p>
            <a:r>
              <a:rPr lang="he-IL" dirty="0"/>
              <a:t>רישום פקד לאירוע</a:t>
            </a:r>
          </a:p>
          <a:p>
            <a:pPr lvl="1"/>
            <a:r>
              <a:rPr lang="he-IL" dirty="0"/>
              <a:t>שימוש בפרמטר </a:t>
            </a:r>
            <a:r>
              <a:rPr lang="en-US" dirty="0"/>
              <a:t>OBJECT</a:t>
            </a:r>
            <a:endParaRPr lang="he-IL" dirty="0"/>
          </a:p>
          <a:p>
            <a:pPr lvl="1"/>
            <a:r>
              <a:rPr lang="he-IL" dirty="0"/>
              <a:t>שימוש בפרמטר </a:t>
            </a:r>
            <a:r>
              <a:rPr lang="en-US" dirty="0"/>
              <a:t>EVENTARGS</a:t>
            </a:r>
            <a:endParaRPr lang="he-IL" dirty="0"/>
          </a:p>
          <a:p>
            <a:r>
              <a:rPr lang="he-IL"/>
              <a:t>הוספת חלונות חדשים</a:t>
            </a:r>
            <a:endParaRPr lang="he-IL" dirty="0"/>
          </a:p>
          <a:p>
            <a:r>
              <a:rPr lang="en-US" dirty="0"/>
              <a:t>MESSAGE BOX</a:t>
            </a:r>
            <a:endParaRPr lang="he-IL" dirty="0"/>
          </a:p>
          <a:p>
            <a:pPr marL="292608" lvl="1" indent="0">
              <a:buNone/>
            </a:pPr>
            <a:endParaRPr lang="he-IL" dirty="0"/>
          </a:p>
          <a:p>
            <a:pPr marL="0" indent="0">
              <a:buNone/>
            </a:pP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412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1574466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dirty="0"/>
              <a:t>מבוא ל </a:t>
            </a:r>
            <a:r>
              <a:rPr lang="en-US" dirty="0"/>
              <a:t>XML</a:t>
            </a:r>
            <a:endParaRPr lang="he-IL" dirty="0"/>
          </a:p>
        </p:txBody>
      </p:sp>
      <p:sp>
        <p:nvSpPr>
          <p:cNvPr id="3" name="כותרת משנה 2"/>
          <p:cNvSpPr>
            <a:spLocks noGrp="1"/>
          </p:cNvSpPr>
          <p:nvPr>
            <p:ph type="subTitle" idx="1"/>
          </p:nvPr>
        </p:nvSpPr>
        <p:spPr/>
        <p:txBody>
          <a:bodyPr/>
          <a:lstStyle/>
          <a:p>
            <a:r>
              <a:rPr lang="en-US" dirty="0" err="1"/>
              <a:t>eXtensible</a:t>
            </a:r>
            <a:r>
              <a:rPr lang="en-US" dirty="0"/>
              <a:t> Markup Language</a:t>
            </a:r>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413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59143795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98336"/>
          </a:xfrm>
        </p:spPr>
        <p:txBody>
          <a:bodyPr/>
          <a:lstStyle/>
          <a:p>
            <a:pPr algn="ctr"/>
            <a:r>
              <a:rPr lang="he-IL" dirty="0"/>
              <a:t>שפת </a:t>
            </a:r>
            <a:r>
              <a:rPr lang="en-US" dirty="0"/>
              <a:t>xml</a:t>
            </a:r>
            <a:endParaRPr lang="he-IL" dirty="0"/>
          </a:p>
        </p:txBody>
      </p:sp>
      <p:sp>
        <p:nvSpPr>
          <p:cNvPr id="3" name="מציין מיקום תוכן 2"/>
          <p:cNvSpPr>
            <a:spLocks noGrp="1"/>
          </p:cNvSpPr>
          <p:nvPr>
            <p:ph idx="1"/>
          </p:nvPr>
        </p:nvSpPr>
        <p:spPr>
          <a:xfrm>
            <a:off x="1981200" y="1124744"/>
            <a:ext cx="7355160" cy="4846320"/>
          </a:xfrm>
        </p:spPr>
        <p:txBody>
          <a:bodyPr>
            <a:normAutofit lnSpcReduction="10000"/>
          </a:bodyPr>
          <a:lstStyle/>
          <a:p>
            <a:r>
              <a:rPr lang="en-US" sz="2400" dirty="0"/>
              <a:t>XML</a:t>
            </a:r>
            <a:r>
              <a:rPr lang="he-IL" sz="2400" dirty="0"/>
              <a:t> ראשי תיבות של </a:t>
            </a:r>
            <a:r>
              <a:rPr lang="en-US" sz="2400" dirty="0" err="1"/>
              <a:t>e</a:t>
            </a:r>
            <a:r>
              <a:rPr lang="en-US" sz="2400" dirty="0" err="1">
                <a:solidFill>
                  <a:srgbClr val="FF0000"/>
                </a:solidFill>
              </a:rPr>
              <a:t>X</a:t>
            </a:r>
            <a:r>
              <a:rPr lang="en-US" sz="2400" dirty="0" err="1"/>
              <a:t>tensible</a:t>
            </a:r>
            <a:r>
              <a:rPr lang="en-US" sz="2400" dirty="0"/>
              <a:t> </a:t>
            </a:r>
            <a:r>
              <a:rPr lang="en-US" sz="2400" dirty="0">
                <a:solidFill>
                  <a:srgbClr val="FF0000"/>
                </a:solidFill>
              </a:rPr>
              <a:t>M</a:t>
            </a:r>
            <a:r>
              <a:rPr lang="en-US" sz="2400" dirty="0"/>
              <a:t>arkup </a:t>
            </a:r>
            <a:r>
              <a:rPr lang="en-US" sz="2400" dirty="0">
                <a:solidFill>
                  <a:srgbClr val="FF0000"/>
                </a:solidFill>
              </a:rPr>
              <a:t>L</a:t>
            </a:r>
            <a:r>
              <a:rPr lang="en-US" sz="2400" dirty="0"/>
              <a:t>anguage </a:t>
            </a:r>
            <a:r>
              <a:rPr lang="he-IL" sz="2400" dirty="0"/>
              <a:t> הוא </a:t>
            </a:r>
            <a:r>
              <a:rPr lang="he-IL" sz="2400" b="1" dirty="0"/>
              <a:t>תקן</a:t>
            </a:r>
            <a:r>
              <a:rPr lang="he-IL" sz="2400" dirty="0"/>
              <a:t> לייצוג נתונים בקובץ טקסט, בצורה שמזכירה עץ.</a:t>
            </a:r>
          </a:p>
          <a:p>
            <a:r>
              <a:rPr lang="he-IL" sz="2400" dirty="0"/>
              <a:t>תקן זה מקל על החלפת נתונים בין מערכות שונות שפועלות על גבי תשתיות שונות. כי יוצר אחידות בהגדרת צורת אחסון המידע.</a:t>
            </a:r>
          </a:p>
          <a:p>
            <a:r>
              <a:rPr lang="he-IL" sz="2400" dirty="0"/>
              <a:t>התקן</a:t>
            </a:r>
            <a:r>
              <a:rPr lang="en-US" sz="2400" dirty="0"/>
              <a:t> </a:t>
            </a:r>
            <a:r>
              <a:rPr lang="he-IL" sz="2400" dirty="0"/>
              <a:t>לא מגדיר איזה מידע יוצג אלא מגדיר כיצד לייצג מידע באופן כללי.</a:t>
            </a:r>
          </a:p>
          <a:p>
            <a:r>
              <a:rPr lang="en-US" sz="2400" dirty="0"/>
              <a:t> </a:t>
            </a:r>
            <a:r>
              <a:rPr lang="he-IL" sz="2400" dirty="0"/>
              <a:t>שייך למשפחת שפת התגיות </a:t>
            </a:r>
            <a:r>
              <a:rPr lang="en-US" sz="2400" dirty="0"/>
              <a:t>markup language</a:t>
            </a:r>
          </a:p>
          <a:p>
            <a:r>
              <a:rPr lang="he-IL" sz="2400" dirty="0"/>
              <a:t>מבחינה טכנית, </a:t>
            </a:r>
            <a:r>
              <a:rPr lang="en-US" sz="2400" dirty="0"/>
              <a:t>XML</a:t>
            </a:r>
            <a:r>
              <a:rPr lang="he-IL" sz="2400" dirty="0"/>
              <a:t> איננה שפה שכן למרות שה</a:t>
            </a:r>
            <a:r>
              <a:rPr lang="en-US" sz="2400" dirty="0"/>
              <a:t>syntax </a:t>
            </a:r>
            <a:r>
              <a:rPr lang="he-IL" sz="2400" dirty="0"/>
              <a:t> שלה מוגדר היטב, אין לה אוצר מילים.</a:t>
            </a:r>
          </a:p>
          <a:p>
            <a:r>
              <a:rPr lang="he-IL" sz="2400" dirty="0"/>
              <a:t>למעשה, ניתן לראות אותה כפורמט ליצירת שפות, שהמפורסמת בהן היא </a:t>
            </a:r>
            <a:r>
              <a:rPr lang="en-US" sz="2400" dirty="0"/>
              <a:t>HTML</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414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7253706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710" y="188640"/>
            <a:ext cx="7239000" cy="698336"/>
          </a:xfrm>
        </p:spPr>
        <p:txBody>
          <a:bodyPr/>
          <a:lstStyle/>
          <a:p>
            <a:pPr algn="ctr"/>
            <a:r>
              <a:rPr lang="en-US" dirty="0"/>
              <a:t>Xml Element</a:t>
            </a:r>
            <a:endParaRPr lang="he-IL" dirty="0"/>
          </a:p>
        </p:txBody>
      </p:sp>
      <p:sp>
        <p:nvSpPr>
          <p:cNvPr id="3" name="מציין מיקום תוכן 2"/>
          <p:cNvSpPr>
            <a:spLocks noGrp="1"/>
          </p:cNvSpPr>
          <p:nvPr>
            <p:ph idx="1"/>
          </p:nvPr>
        </p:nvSpPr>
        <p:spPr>
          <a:xfrm>
            <a:off x="1847528" y="1124744"/>
            <a:ext cx="7527198" cy="5184576"/>
          </a:xfrm>
        </p:spPr>
        <p:txBody>
          <a:bodyPr>
            <a:normAutofit fontScale="70000" lnSpcReduction="20000"/>
          </a:bodyPr>
          <a:lstStyle/>
          <a:p>
            <a:r>
              <a:rPr lang="he-IL" b="1" dirty="0"/>
              <a:t>אלמנט</a:t>
            </a:r>
            <a:r>
              <a:rPr lang="he-IL" dirty="0"/>
              <a:t> הוא הרכיב הבסיסי והוא חסום בין 2 </a:t>
            </a:r>
            <a:r>
              <a:rPr lang="he-IL" b="1" dirty="0"/>
              <a:t>תגיות</a:t>
            </a:r>
            <a:r>
              <a:rPr lang="he-IL" dirty="0"/>
              <a:t>. </a:t>
            </a:r>
          </a:p>
          <a:p>
            <a:r>
              <a:rPr lang="he-IL" b="1" dirty="0"/>
              <a:t>לאלמנט יש:</a:t>
            </a:r>
          </a:p>
          <a:p>
            <a:pPr lvl="1"/>
            <a:r>
              <a:rPr lang="he-IL" dirty="0"/>
              <a:t>שם</a:t>
            </a:r>
          </a:p>
          <a:p>
            <a:pPr lvl="1"/>
            <a:r>
              <a:rPr lang="he-IL" dirty="0"/>
              <a:t>תגית פותחת : &lt;שם האלמנט&gt;</a:t>
            </a:r>
          </a:p>
          <a:p>
            <a:pPr lvl="1"/>
            <a:r>
              <a:rPr lang="he-IL" dirty="0"/>
              <a:t>תגית סוגרת : &lt;שם האלמנט/&gt;</a:t>
            </a:r>
          </a:p>
          <a:p>
            <a:pPr lvl="1"/>
            <a:r>
              <a:rPr lang="he-IL" dirty="0"/>
              <a:t>אלמנט יכול להכיל בתוך התגית הפותחת </a:t>
            </a:r>
            <a:r>
              <a:rPr lang="en-US" dirty="0"/>
              <a:t>attributes</a:t>
            </a:r>
            <a:endParaRPr lang="he-IL" dirty="0"/>
          </a:p>
          <a:p>
            <a:pPr lvl="1"/>
            <a:r>
              <a:rPr lang="he-IL" dirty="0"/>
              <a:t>אלמנט יכול להכיל בתוכו אלמנטים.</a:t>
            </a:r>
          </a:p>
          <a:p>
            <a:r>
              <a:rPr lang="he-IL" dirty="0"/>
              <a:t>ייתכן גם אלמנט חסר תוכן</a:t>
            </a:r>
          </a:p>
          <a:p>
            <a:pPr lvl="1"/>
            <a:r>
              <a:rPr lang="he-IL" dirty="0"/>
              <a:t>ניתן להגדירו בקיצור &lt;/שם האלמנט&gt;</a:t>
            </a:r>
          </a:p>
          <a:p>
            <a:r>
              <a:rPr lang="he-IL" dirty="0"/>
              <a:t>שמות האלמנטים</a:t>
            </a:r>
            <a:r>
              <a:rPr lang="en-US" dirty="0"/>
              <a:t>:</a:t>
            </a:r>
          </a:p>
          <a:p>
            <a:pPr lvl="1"/>
            <a:r>
              <a:rPr lang="en-US" sz="2200" dirty="0"/>
              <a:t>case-sensitive</a:t>
            </a:r>
            <a:endParaRPr lang="he-IL" sz="2200" dirty="0"/>
          </a:p>
          <a:p>
            <a:pPr lvl="1"/>
            <a:r>
              <a:rPr lang="he-IL" sz="2200" dirty="0"/>
              <a:t>לא כוללים רווח או תווים מיוחדים</a:t>
            </a:r>
          </a:p>
          <a:p>
            <a:pPr lvl="1"/>
            <a:r>
              <a:rPr lang="he-IL" sz="2200" dirty="0"/>
              <a:t>לא מתחילים בספרה, '-' או '.'</a:t>
            </a:r>
            <a:endParaRPr lang="en-US" sz="2200" dirty="0"/>
          </a:p>
          <a:p>
            <a:r>
              <a:rPr lang="he-IL" sz="2400" dirty="0"/>
              <a:t>בכל קובץ </a:t>
            </a:r>
            <a:r>
              <a:rPr lang="en-US" sz="2400" dirty="0"/>
              <a:t>XML</a:t>
            </a:r>
            <a:r>
              <a:rPr lang="he-IL" sz="2400" dirty="0"/>
              <a:t> חייב!! להיות אלמנט ראשי יחיד – נקרא השורש </a:t>
            </a:r>
            <a:r>
              <a:rPr lang="en-US" sz="2400" dirty="0"/>
              <a:t>(root)</a:t>
            </a:r>
            <a:r>
              <a:rPr lang="he-IL" sz="2400" dirty="0"/>
              <a:t>.</a:t>
            </a:r>
          </a:p>
          <a:p>
            <a:pPr eaLnBrk="1" hangingPunct="1">
              <a:buClr>
                <a:schemeClr val="tx1"/>
              </a:buClr>
            </a:pPr>
            <a:endParaRPr lang="en-US" sz="2400" b="1" kern="0" dirty="0">
              <a:latin typeface="Consolas" panose="020B0609020204030204" pitchFamily="49" charset="0"/>
            </a:endParaRPr>
          </a:p>
          <a:p>
            <a:pPr eaLnBrk="1" hangingPunct="1">
              <a:buClr>
                <a:schemeClr val="tx1"/>
              </a:buClr>
            </a:pPr>
            <a:r>
              <a:rPr lang="he-IL" sz="2400" b="1" kern="0" dirty="0">
                <a:latin typeface="Consolas" panose="020B0609020204030204" pitchFamily="49" charset="0"/>
              </a:rPr>
              <a:t>בתחילת קובץ </a:t>
            </a:r>
            <a:r>
              <a:rPr lang="he-IL" sz="2400" b="1" u="sng" kern="0" dirty="0">
                <a:latin typeface="Consolas" panose="020B0609020204030204" pitchFamily="49" charset="0"/>
              </a:rPr>
              <a:t>בדרך כלל</a:t>
            </a:r>
            <a:r>
              <a:rPr lang="he-IL" sz="2400" b="1" kern="0" dirty="0">
                <a:latin typeface="Consolas" panose="020B0609020204030204" pitchFamily="49" charset="0"/>
              </a:rPr>
              <a:t> כוללים שורת ההגדרה</a:t>
            </a:r>
          </a:p>
          <a:p>
            <a:pPr marL="0" indent="0" algn="l" rtl="0">
              <a:buClr>
                <a:schemeClr val="tx1"/>
              </a:buClr>
              <a:buNone/>
            </a:pPr>
            <a:r>
              <a:rPr lang="en-US" sz="2000" b="1" kern="0" dirty="0">
                <a:solidFill>
                  <a:srgbClr val="FFCC00"/>
                </a:solidFill>
                <a:latin typeface="Consolas" panose="020B0609020204030204" pitchFamily="49" charset="0"/>
                <a:cs typeface="Consolas" panose="020B0609020204030204" pitchFamily="49" charset="0"/>
              </a:rPr>
              <a:t>&lt;?xml version="1.0" encoding="utf-8"?&gt;</a:t>
            </a:r>
            <a:endParaRPr lang="he-IL" sz="2000" b="1" kern="0" dirty="0">
              <a:solidFill>
                <a:srgbClr val="FFCC00"/>
              </a:solidFill>
              <a:latin typeface="Consolas" panose="020B0609020204030204" pitchFamily="49" charset="0"/>
            </a:endParaRPr>
          </a:p>
          <a:p>
            <a:pPr eaLnBrk="1" hangingPunct="1">
              <a:buClr>
                <a:schemeClr val="tx1"/>
              </a:buClr>
            </a:pPr>
            <a:r>
              <a:rPr lang="he-IL" sz="2400" b="1" kern="0" dirty="0">
                <a:latin typeface="Consolas" panose="020B0609020204030204" pitchFamily="49" charset="0"/>
              </a:rPr>
              <a:t>המסמך כולל רק תווי </a:t>
            </a:r>
            <a:r>
              <a:rPr lang="en-US" sz="2400" b="1" kern="0" dirty="0">
                <a:latin typeface="Consolas" panose="020B0609020204030204" pitchFamily="49" charset="0"/>
              </a:rPr>
              <a:t>Unicode</a:t>
            </a:r>
            <a:r>
              <a:rPr lang="he-IL" sz="2400" b="1" kern="0" dirty="0">
                <a:latin typeface="Consolas" panose="020B0609020204030204" pitchFamily="49" charset="0"/>
              </a:rPr>
              <a:t> מקודדים כנדרש</a:t>
            </a:r>
          </a:p>
          <a:p>
            <a:endParaRPr lang="he-IL" sz="25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415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7268720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478" y="188640"/>
            <a:ext cx="7239000" cy="626328"/>
          </a:xfrm>
        </p:spPr>
        <p:txBody>
          <a:bodyPr/>
          <a:lstStyle/>
          <a:p>
            <a:pPr algn="ctr"/>
            <a:r>
              <a:rPr lang="en-US" dirty="0"/>
              <a:t>XML ATTRIBUTE</a:t>
            </a:r>
            <a:endParaRPr lang="he-IL" dirty="0"/>
          </a:p>
        </p:txBody>
      </p:sp>
      <p:sp>
        <p:nvSpPr>
          <p:cNvPr id="3" name="מציין מיקום תוכן 2"/>
          <p:cNvSpPr>
            <a:spLocks noGrp="1"/>
          </p:cNvSpPr>
          <p:nvPr>
            <p:ph idx="1"/>
          </p:nvPr>
        </p:nvSpPr>
        <p:spPr>
          <a:xfrm>
            <a:off x="2008478" y="1124744"/>
            <a:ext cx="7239000" cy="4846320"/>
          </a:xfrm>
        </p:spPr>
        <p:txBody>
          <a:bodyPr>
            <a:normAutofit/>
          </a:bodyPr>
          <a:lstStyle/>
          <a:p>
            <a:r>
              <a:rPr lang="en-US" sz="2400" dirty="0"/>
              <a:t>attribute</a:t>
            </a:r>
            <a:r>
              <a:rPr lang="he-IL" sz="2400" dirty="0"/>
              <a:t> מוכל בתוך התגית הפותחת של אלמנט</a:t>
            </a:r>
          </a:p>
          <a:p>
            <a:r>
              <a:rPr lang="he-IL" sz="2400" dirty="0"/>
              <a:t>מאפיין שמכיל מידע על תכונות נוספות שקיימות לאלמנט.</a:t>
            </a:r>
          </a:p>
          <a:p>
            <a:r>
              <a:rPr lang="he-IL" sz="2400" dirty="0"/>
              <a:t>לאלמנט יכול להיות 0 או יותר </a:t>
            </a:r>
            <a:r>
              <a:rPr lang="en-US" sz="2400" dirty="0"/>
              <a:t>attributes</a:t>
            </a:r>
            <a:endParaRPr lang="he-IL" sz="2400" dirty="0"/>
          </a:p>
          <a:p>
            <a:r>
              <a:rPr lang="en-US" sz="2400" dirty="0"/>
              <a:t>attribute</a:t>
            </a:r>
            <a:r>
              <a:rPr lang="he-IL" sz="2400" dirty="0"/>
              <a:t> ירשם בתגית הפותחת של האלמנט כך:</a:t>
            </a:r>
          </a:p>
          <a:p>
            <a:pPr lvl="1"/>
            <a:r>
              <a:rPr lang="he-IL" sz="2000" dirty="0"/>
              <a:t>שם ה </a:t>
            </a:r>
            <a:r>
              <a:rPr lang="en-US" sz="2000" dirty="0"/>
              <a:t>attribute</a:t>
            </a:r>
            <a:endParaRPr lang="he-IL" sz="2000" dirty="0"/>
          </a:p>
          <a:p>
            <a:pPr lvl="1"/>
            <a:r>
              <a:rPr lang="he-IL" sz="2000" dirty="0"/>
              <a:t>=</a:t>
            </a:r>
          </a:p>
          <a:p>
            <a:pPr lvl="1"/>
            <a:r>
              <a:rPr lang="he-IL" sz="2000" dirty="0"/>
              <a:t>ערך ה </a:t>
            </a:r>
            <a:r>
              <a:rPr lang="en-US" sz="2000" dirty="0"/>
              <a:t>attribute</a:t>
            </a:r>
            <a:r>
              <a:rPr lang="he-IL" sz="2000" dirty="0"/>
              <a:t>, מוקף ב'גרש' או "גרשיים"</a:t>
            </a:r>
          </a:p>
          <a:p>
            <a:pPr lvl="1"/>
            <a:r>
              <a:rPr lang="en-US" sz="2000" dirty="0"/>
              <a:t>attributes</a:t>
            </a:r>
            <a:r>
              <a:rPr lang="he-IL" sz="2000" dirty="0"/>
              <a:t> מופרדים זה מזה בעזרת רווח </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416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278873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6404" y="188640"/>
            <a:ext cx="7239000" cy="626328"/>
          </a:xfrm>
        </p:spPr>
        <p:txBody>
          <a:bodyPr/>
          <a:lstStyle/>
          <a:p>
            <a:pPr algn="ctr" fontAlgn="base"/>
            <a:r>
              <a:rPr lang="en-US" dirty="0"/>
              <a:t>Property Element Syntax</a:t>
            </a:r>
          </a:p>
        </p:txBody>
      </p:sp>
      <p:sp>
        <p:nvSpPr>
          <p:cNvPr id="3" name="מציין מיקום תוכן 2"/>
          <p:cNvSpPr>
            <a:spLocks noGrp="1"/>
          </p:cNvSpPr>
          <p:nvPr>
            <p:ph idx="1"/>
          </p:nvPr>
        </p:nvSpPr>
        <p:spPr>
          <a:xfrm>
            <a:off x="1691468" y="980728"/>
            <a:ext cx="7848872" cy="5616624"/>
          </a:xfrm>
        </p:spPr>
        <p:txBody>
          <a:bodyPr>
            <a:normAutofit fontScale="92500" lnSpcReduction="10000"/>
          </a:bodyPr>
          <a:lstStyle/>
          <a:p>
            <a:pPr fontAlgn="base"/>
            <a:r>
              <a:rPr lang="he-IL" sz="2000" dirty="0"/>
              <a:t>לפעמים הערכים שנרצה לשים בתוך</a:t>
            </a:r>
            <a:r>
              <a:rPr lang="en-US" sz="2000" dirty="0"/>
              <a:t>attribute </a:t>
            </a:r>
            <a:r>
              <a:rPr lang="he-IL" sz="2000" dirty="0"/>
              <a:t> אינם פשוטים ולא ניתנים לתיאור במילה אחת מוקפת גרשיים. </a:t>
            </a:r>
            <a:br>
              <a:rPr lang="he-IL" sz="2000" dirty="0"/>
            </a:br>
            <a:r>
              <a:rPr lang="he-IL" sz="2000" dirty="0"/>
              <a:t>בפעמים כאלו ניתן להציג ערכים ע"י שימוש בכתיב הנקרא </a:t>
            </a:r>
            <a:r>
              <a:rPr lang="en-US" sz="2000" b="1" dirty="0"/>
              <a:t>Property Element Syntax</a:t>
            </a:r>
            <a:endParaRPr lang="en-US" sz="2000" dirty="0"/>
          </a:p>
          <a:p>
            <a:pPr fontAlgn="base"/>
            <a:r>
              <a:rPr lang="he-IL" sz="2000" dirty="0"/>
              <a:t>בכתיב זה אנו נכתוב את שם ה</a:t>
            </a:r>
            <a:r>
              <a:rPr lang="en-US" sz="2000" dirty="0"/>
              <a:t>attribute </a:t>
            </a:r>
            <a:r>
              <a:rPr lang="he-IL" sz="2000" dirty="0"/>
              <a:t> כתת-אלמנט של האלמנט שאותו אנו רוצים לשנות.</a:t>
            </a:r>
          </a:p>
          <a:p>
            <a:pPr fontAlgn="base"/>
            <a:r>
              <a:rPr lang="he-IL" sz="2000" dirty="0"/>
              <a:t>לדוגמא הקוד הבא מבצע השמה של הערך </a:t>
            </a:r>
            <a:r>
              <a:rPr lang="en-US" sz="2000" dirty="0"/>
              <a:t>Hello World</a:t>
            </a:r>
            <a:r>
              <a:rPr lang="he-IL" sz="2000" dirty="0"/>
              <a:t> לתכונה/אטריביוט בשם</a:t>
            </a:r>
            <a:r>
              <a:rPr lang="en-US" sz="2000" dirty="0"/>
              <a:t>Content </a:t>
            </a:r>
            <a:r>
              <a:rPr lang="he-IL" sz="2000" dirty="0"/>
              <a:t> ע"י שימוש בכתיב זה:</a:t>
            </a:r>
          </a:p>
          <a:p>
            <a:endParaRPr lang="he-IL" sz="2000" dirty="0"/>
          </a:p>
          <a:p>
            <a:r>
              <a:rPr lang="he-IL" sz="2000" dirty="0"/>
              <a:t>אפשר לכתוב כך, בקצרה:</a:t>
            </a:r>
          </a:p>
          <a:p>
            <a:pPr algn="l" rtl="0"/>
            <a:r>
              <a:rPr lang="en-US" sz="2000" dirty="0"/>
              <a:t>&lt;Label </a:t>
            </a:r>
            <a:r>
              <a:rPr lang="en-US" sz="2000" b="1" dirty="0"/>
              <a:t>Content="Hello World"</a:t>
            </a:r>
            <a:r>
              <a:rPr lang="en-US" sz="2000" dirty="0"/>
              <a:t> /&gt;</a:t>
            </a:r>
            <a:endParaRPr lang="he-IL" sz="2000" dirty="0"/>
          </a:p>
          <a:p>
            <a:endParaRPr lang="he-IL" sz="2000" dirty="0"/>
          </a:p>
          <a:p>
            <a:r>
              <a:rPr lang="he-IL" sz="2000" dirty="0"/>
              <a:t>או ע"י שימוש בכתיב הנקרא </a:t>
            </a:r>
            <a:r>
              <a:rPr lang="en-US" sz="2000" b="1" dirty="0"/>
              <a:t>Property Element Syntax</a:t>
            </a:r>
            <a:r>
              <a:rPr lang="he-IL" sz="2000" dirty="0"/>
              <a:t>: </a:t>
            </a:r>
          </a:p>
          <a:p>
            <a:pPr algn="l" rtl="0"/>
            <a:r>
              <a:rPr lang="en-US" sz="2000" dirty="0"/>
              <a:t>&lt;Label&gt;</a:t>
            </a:r>
            <a:br>
              <a:rPr lang="en-US" sz="2000" dirty="0"/>
            </a:br>
            <a:r>
              <a:rPr lang="en-US" sz="2000" dirty="0"/>
              <a:t>  </a:t>
            </a:r>
            <a:r>
              <a:rPr lang="en-US" sz="2000" b="1" dirty="0"/>
              <a:t>&lt;Label.Content&gt;</a:t>
            </a:r>
            <a:br>
              <a:rPr lang="en-US" sz="2000" b="1" dirty="0"/>
            </a:br>
            <a:r>
              <a:rPr lang="en-US" sz="2000" b="1"/>
              <a:t>    “Hello World”</a:t>
            </a:r>
            <a:br>
              <a:rPr lang="en-US" sz="2000" b="1" dirty="0"/>
            </a:br>
            <a:r>
              <a:rPr lang="en-US" sz="2000" b="1" dirty="0"/>
              <a:t>  &lt;/Label.Content&gt;</a:t>
            </a:r>
            <a:br>
              <a:rPr lang="en-US" sz="2000" b="1" dirty="0"/>
            </a:br>
            <a:r>
              <a:rPr lang="en-US" sz="2000" dirty="0"/>
              <a:t>&lt;/Label&gt;</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417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374310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88640"/>
            <a:ext cx="7239000" cy="626328"/>
          </a:xfrm>
        </p:spPr>
        <p:txBody>
          <a:bodyPr>
            <a:normAutofit/>
          </a:bodyPr>
          <a:lstStyle/>
          <a:p>
            <a:pPr algn="ctr"/>
            <a:r>
              <a:rPr lang="he-IL" dirty="0"/>
              <a:t>תווים מיוחדים ב </a:t>
            </a:r>
            <a:r>
              <a:rPr lang="en-US" dirty="0"/>
              <a:t>XML</a:t>
            </a:r>
            <a:endParaRPr lang="he-IL" dirty="0"/>
          </a:p>
        </p:txBody>
      </p:sp>
      <p:sp>
        <p:nvSpPr>
          <p:cNvPr id="3" name="מציין מיקום תוכן 2"/>
          <p:cNvSpPr>
            <a:spLocks noGrp="1"/>
          </p:cNvSpPr>
          <p:nvPr>
            <p:ph idx="1"/>
          </p:nvPr>
        </p:nvSpPr>
        <p:spPr>
          <a:xfrm>
            <a:off x="1847528" y="913622"/>
            <a:ext cx="7704856" cy="1907216"/>
          </a:xfrm>
        </p:spPr>
        <p:txBody>
          <a:bodyPr>
            <a:normAutofit/>
          </a:bodyPr>
          <a:lstStyle/>
          <a:p>
            <a:r>
              <a:rPr lang="he-IL" sz="2000" dirty="0"/>
              <a:t>כתיבת הערות: </a:t>
            </a:r>
          </a:p>
          <a:p>
            <a:pPr marL="0" indent="0" algn="l" rtl="0">
              <a:buNone/>
            </a:pPr>
            <a:r>
              <a:rPr lang="en-US" sz="2000" dirty="0">
                <a:solidFill>
                  <a:srgbClr val="00B050"/>
                </a:solidFill>
              </a:rPr>
              <a:t>&lt;!-- This is a comment  --&gt;</a:t>
            </a:r>
          </a:p>
          <a:p>
            <a:pPr algn="r"/>
            <a:r>
              <a:rPr lang="he-IL" sz="2000" dirty="0"/>
              <a:t>התווים הרשמיים ש </a:t>
            </a:r>
            <a:r>
              <a:rPr lang="en-US" sz="2000" dirty="0"/>
              <a:t>XML</a:t>
            </a:r>
            <a:r>
              <a:rPr lang="he-IL" sz="2000" dirty="0"/>
              <a:t> משתמשת הם: </a:t>
            </a:r>
            <a:r>
              <a:rPr lang="en-US" sz="2000" dirty="0">
                <a:latin typeface="Arial" panose="020B0604020202020204" pitchFamily="34" charset="0"/>
                <a:cs typeface="Arial" panose="020B0604020202020204" pitchFamily="34" charset="0"/>
              </a:rPr>
              <a:t>&lt;,&gt;,’,”,&amp;</a:t>
            </a:r>
            <a:r>
              <a:rPr lang="he-IL"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lvl="1"/>
            <a:r>
              <a:rPr lang="he-IL" sz="2000" dirty="0"/>
              <a:t>תווים אלו אסורים בשימוש </a:t>
            </a:r>
            <a:r>
              <a:rPr lang="he-IL" sz="2000" b="1" dirty="0"/>
              <a:t>כתוכן</a:t>
            </a:r>
            <a:r>
              <a:rPr lang="he-IL" sz="2000" dirty="0"/>
              <a:t>.</a:t>
            </a:r>
          </a:p>
          <a:p>
            <a:pPr lvl="1"/>
            <a:r>
              <a:rPr lang="he-IL" sz="2000" dirty="0"/>
              <a:t>לכן, כדי לא ליצור בלבול נייצג אותם באופן מיוחד כך:</a:t>
            </a:r>
          </a:p>
        </p:txBody>
      </p:sp>
      <p:graphicFrame>
        <p:nvGraphicFramePr>
          <p:cNvPr id="4" name="Table 3"/>
          <p:cNvGraphicFramePr>
            <a:graphicFrameLocks noGrp="1"/>
          </p:cNvGraphicFramePr>
          <p:nvPr/>
        </p:nvGraphicFramePr>
        <p:xfrm>
          <a:off x="3071664" y="2933737"/>
          <a:ext cx="5472608" cy="2072640"/>
        </p:xfrm>
        <a:graphic>
          <a:graphicData uri="http://schemas.openxmlformats.org/drawingml/2006/table">
            <a:tbl>
              <a:tblPr rtl="1" firstRow="1" bandRow="1">
                <a:tableStyleId>{5C22544A-7EE6-4342-B048-85BDC9FD1C3A}</a:tableStyleId>
              </a:tblPr>
              <a:tblGrid>
                <a:gridCol w="2736304">
                  <a:extLst>
                    <a:ext uri="{9D8B030D-6E8A-4147-A177-3AD203B41FA5}">
                      <a16:colId xmlns:a16="http://schemas.microsoft.com/office/drawing/2014/main" val="950168064"/>
                    </a:ext>
                  </a:extLst>
                </a:gridCol>
                <a:gridCol w="2736304">
                  <a:extLst>
                    <a:ext uri="{9D8B030D-6E8A-4147-A177-3AD203B41FA5}">
                      <a16:colId xmlns:a16="http://schemas.microsoft.com/office/drawing/2014/main" val="520431664"/>
                    </a:ext>
                  </a:extLst>
                </a:gridCol>
              </a:tblGrid>
              <a:tr h="332245">
                <a:tc>
                  <a:txBody>
                    <a:bodyPr/>
                    <a:lstStyle/>
                    <a:p>
                      <a:pPr algn="ctr" rtl="1"/>
                      <a:r>
                        <a:rPr lang="he-IL" sz="1600" dirty="0"/>
                        <a:t>תו</a:t>
                      </a:r>
                    </a:p>
                  </a:txBody>
                  <a:tcPr/>
                </a:tc>
                <a:tc>
                  <a:txBody>
                    <a:bodyPr/>
                    <a:lstStyle/>
                    <a:p>
                      <a:pPr algn="ctr" rtl="1"/>
                      <a:r>
                        <a:rPr lang="he-IL" sz="1600" dirty="0"/>
                        <a:t>יוגדר כ:</a:t>
                      </a:r>
                    </a:p>
                  </a:txBody>
                  <a:tcPr/>
                </a:tc>
                <a:extLst>
                  <a:ext uri="{0D108BD9-81ED-4DB2-BD59-A6C34878D82A}">
                    <a16:rowId xmlns:a16="http://schemas.microsoft.com/office/drawing/2014/main" val="3124806655"/>
                  </a:ext>
                </a:extLst>
              </a:tr>
              <a:tr h="332245">
                <a:tc>
                  <a:txBody>
                    <a:bodyPr/>
                    <a:lstStyle/>
                    <a:p>
                      <a:pPr marL="0" marR="0" lvl="1" indent="0" algn="ctr" defTabSz="914400" rtl="1" eaLnBrk="1" fontAlgn="auto" latinLnBrk="0" hangingPunct="1">
                        <a:lnSpc>
                          <a:spcPct val="100000"/>
                        </a:lnSpc>
                        <a:spcBef>
                          <a:spcPts val="0"/>
                        </a:spcBef>
                        <a:spcAft>
                          <a:spcPts val="0"/>
                        </a:spcAft>
                        <a:buClrTx/>
                        <a:buSzTx/>
                        <a:buFontTx/>
                        <a:buNone/>
                        <a:tabLst/>
                        <a:defRPr/>
                      </a:pPr>
                      <a:r>
                        <a:rPr lang="he-IL" sz="1600" dirty="0">
                          <a:latin typeface="Arial" panose="020B0604020202020204" pitchFamily="34" charset="0"/>
                          <a:cs typeface="Arial" panose="020B0604020202020204" pitchFamily="34" charset="0"/>
                        </a:rPr>
                        <a:t>&gt;</a:t>
                      </a:r>
                    </a:p>
                  </a:txBody>
                  <a:tcPr/>
                </a:tc>
                <a:tc>
                  <a:txBody>
                    <a:bodyPr/>
                    <a:lstStyle/>
                    <a:p>
                      <a:pPr algn="ctr" rtl="1"/>
                      <a:r>
                        <a:rPr lang="en-US" sz="1600" dirty="0">
                          <a:latin typeface="Arial" panose="020B0604020202020204" pitchFamily="34" charset="0"/>
                          <a:cs typeface="Arial" panose="020B0604020202020204" pitchFamily="34" charset="0"/>
                        </a:rPr>
                        <a:t>&amp;</a:t>
                      </a:r>
                      <a:r>
                        <a:rPr lang="en-US" sz="1600" dirty="0" err="1">
                          <a:latin typeface="Arial" panose="020B0604020202020204" pitchFamily="34" charset="0"/>
                          <a:cs typeface="Arial" panose="020B0604020202020204" pitchFamily="34" charset="0"/>
                        </a:rPr>
                        <a:t>lt</a:t>
                      </a:r>
                      <a:r>
                        <a:rPr lang="en-US" sz="1600" dirty="0">
                          <a:latin typeface="Arial" panose="020B0604020202020204" pitchFamily="34" charset="0"/>
                          <a:cs typeface="Arial" panose="020B0604020202020204" pitchFamily="34" charset="0"/>
                        </a:rPr>
                        <a:t>;</a:t>
                      </a:r>
                      <a:r>
                        <a:rPr lang="he-IL"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3622926876"/>
                  </a:ext>
                </a:extLst>
              </a:tr>
              <a:tr h="332245">
                <a:tc>
                  <a:txBody>
                    <a:bodyPr/>
                    <a:lstStyle/>
                    <a:p>
                      <a:pPr algn="ctr" rtl="1"/>
                      <a:r>
                        <a:rPr lang="he-IL" sz="1600" dirty="0">
                          <a:latin typeface="Arial" panose="020B0604020202020204" pitchFamily="34" charset="0"/>
                          <a:cs typeface="Arial" panose="020B0604020202020204" pitchFamily="34" charset="0"/>
                        </a:rPr>
                        <a:t>&lt;</a:t>
                      </a:r>
                    </a:p>
                  </a:txBody>
                  <a:tcPr/>
                </a:tc>
                <a:tc>
                  <a:txBody>
                    <a:bodyPr/>
                    <a:lstStyle/>
                    <a:p>
                      <a:pPr algn="ctr" rtl="1"/>
                      <a:r>
                        <a:rPr lang="en-US" sz="1600" dirty="0">
                          <a:latin typeface="Arial" panose="020B0604020202020204" pitchFamily="34" charset="0"/>
                          <a:cs typeface="Arial" panose="020B0604020202020204" pitchFamily="34" charset="0"/>
                        </a:rPr>
                        <a:t>&amp;</a:t>
                      </a:r>
                      <a:r>
                        <a:rPr lang="en-US" sz="1600" dirty="0" err="1">
                          <a:latin typeface="Arial" panose="020B0604020202020204" pitchFamily="34" charset="0"/>
                          <a:cs typeface="Arial" panose="020B0604020202020204" pitchFamily="34" charset="0"/>
                        </a:rPr>
                        <a:t>gt</a:t>
                      </a:r>
                      <a:r>
                        <a:rPr lang="en-US" sz="1600" dirty="0">
                          <a:latin typeface="Arial" panose="020B0604020202020204" pitchFamily="34" charset="0"/>
                          <a:cs typeface="Arial" panose="020B0604020202020204" pitchFamily="34" charset="0"/>
                        </a:rPr>
                        <a:t>;</a:t>
                      </a:r>
                      <a:r>
                        <a:rPr lang="he-IL"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3947529576"/>
                  </a:ext>
                </a:extLst>
              </a:tr>
              <a:tr h="332245">
                <a:tc>
                  <a:txBody>
                    <a:bodyPr/>
                    <a:lstStyle/>
                    <a:p>
                      <a:pPr algn="ctr" rtl="1"/>
                      <a:r>
                        <a:rPr lang="he-IL" sz="1600" dirty="0">
                          <a:latin typeface="Arial" panose="020B0604020202020204" pitchFamily="34" charset="0"/>
                          <a:cs typeface="Arial" panose="020B0604020202020204" pitchFamily="34" charset="0"/>
                        </a:rPr>
                        <a:t>&amp;</a:t>
                      </a:r>
                    </a:p>
                  </a:txBody>
                  <a:tcPr/>
                </a:tc>
                <a:tc>
                  <a:txBody>
                    <a:bodyPr/>
                    <a:lstStyle/>
                    <a:p>
                      <a:pPr algn="ctr" rtl="1"/>
                      <a:r>
                        <a:rPr lang="en-US" sz="1600" dirty="0">
                          <a:latin typeface="Arial" panose="020B0604020202020204" pitchFamily="34" charset="0"/>
                          <a:cs typeface="Arial" panose="020B0604020202020204" pitchFamily="34" charset="0"/>
                        </a:rPr>
                        <a:t>&amp;amp;</a:t>
                      </a:r>
                      <a:r>
                        <a:rPr lang="he-IL"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3698827956"/>
                  </a:ext>
                </a:extLst>
              </a:tr>
              <a:tr h="355001">
                <a:tc>
                  <a:txBody>
                    <a:bodyPr/>
                    <a:lstStyle/>
                    <a:p>
                      <a:pPr algn="ctr" rtl="1"/>
                      <a:r>
                        <a:rPr lang="en-US" sz="2000" b="1" dirty="0">
                          <a:latin typeface="Arial" panose="020B0604020202020204" pitchFamily="34" charset="0"/>
                          <a:cs typeface="Arial" panose="020B0604020202020204" pitchFamily="34" charset="0"/>
                        </a:rPr>
                        <a:t>‘</a:t>
                      </a:r>
                      <a:endParaRPr lang="he-IL" sz="2000" b="1" dirty="0">
                        <a:latin typeface="Arial" panose="020B0604020202020204" pitchFamily="34" charset="0"/>
                        <a:cs typeface="Arial" panose="020B0604020202020204" pitchFamily="34" charset="0"/>
                      </a:endParaRPr>
                    </a:p>
                  </a:txBody>
                  <a:tcPr/>
                </a:tc>
                <a:tc>
                  <a:txBody>
                    <a:bodyPr/>
                    <a:lstStyle/>
                    <a:p>
                      <a:pPr algn="ctr" rtl="1"/>
                      <a:r>
                        <a:rPr lang="en-US" sz="1600" dirty="0">
                          <a:latin typeface="Arial" panose="020B0604020202020204" pitchFamily="34" charset="0"/>
                          <a:cs typeface="Arial" panose="020B0604020202020204" pitchFamily="34" charset="0"/>
                        </a:rPr>
                        <a:t>&amp;</a:t>
                      </a:r>
                      <a:r>
                        <a:rPr lang="en-US" sz="1600" dirty="0" err="1">
                          <a:latin typeface="Arial" panose="020B0604020202020204" pitchFamily="34" charset="0"/>
                          <a:cs typeface="Arial" panose="020B0604020202020204" pitchFamily="34" charset="0"/>
                        </a:rPr>
                        <a:t>apos</a:t>
                      </a:r>
                      <a:r>
                        <a:rPr lang="en-US" sz="1600" dirty="0">
                          <a:latin typeface="Arial" panose="020B0604020202020204" pitchFamily="34" charset="0"/>
                          <a:cs typeface="Arial" panose="020B0604020202020204" pitchFamily="34" charset="0"/>
                        </a:rPr>
                        <a:t>;</a:t>
                      </a:r>
                      <a:r>
                        <a:rPr lang="he-IL"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2075809244"/>
                  </a:ext>
                </a:extLst>
              </a:tr>
              <a:tr h="332245">
                <a:tc>
                  <a:txBody>
                    <a:bodyPr/>
                    <a:lstStyle/>
                    <a:p>
                      <a:pPr algn="ctr" rtl="1"/>
                      <a:r>
                        <a:rPr lang="he-IL" sz="1600" dirty="0">
                          <a:latin typeface="Arial" panose="020B0604020202020204" pitchFamily="34" charset="0"/>
                          <a:cs typeface="Arial" panose="020B0604020202020204" pitchFamily="34" charset="0"/>
                        </a:rPr>
                        <a:t>"</a:t>
                      </a:r>
                    </a:p>
                  </a:txBody>
                  <a:tcPr/>
                </a:tc>
                <a:tc>
                  <a:txBody>
                    <a:bodyPr/>
                    <a:lstStyle/>
                    <a:p>
                      <a:pPr algn="ctr" rtl="1"/>
                      <a:r>
                        <a:rPr lang="en-US" sz="1600" dirty="0">
                          <a:latin typeface="Arial" panose="020B0604020202020204" pitchFamily="34" charset="0"/>
                          <a:cs typeface="Arial" panose="020B0604020202020204" pitchFamily="34" charset="0"/>
                        </a:rPr>
                        <a:t>&amp;</a:t>
                      </a:r>
                      <a:r>
                        <a:rPr lang="en-US" sz="1600" dirty="0" err="1">
                          <a:latin typeface="Arial" panose="020B0604020202020204" pitchFamily="34" charset="0"/>
                          <a:cs typeface="Arial" panose="020B0604020202020204" pitchFamily="34" charset="0"/>
                        </a:rPr>
                        <a:t>quot</a:t>
                      </a:r>
                      <a:r>
                        <a:rPr lang="en-US" sz="1600" dirty="0">
                          <a:latin typeface="Arial" panose="020B0604020202020204" pitchFamily="34" charset="0"/>
                          <a:cs typeface="Arial" panose="020B0604020202020204" pitchFamily="34" charset="0"/>
                        </a:rPr>
                        <a:t>;</a:t>
                      </a:r>
                      <a:r>
                        <a:rPr lang="he-IL"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3932273351"/>
                  </a:ext>
                </a:extLst>
              </a:tr>
            </a:tbl>
          </a:graphicData>
        </a:graphic>
      </p:graphicFrame>
      <p:sp>
        <p:nvSpPr>
          <p:cNvPr id="5" name="Slide Number Placeholder 4"/>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418</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16A37A2C-65F2-4F6E-9C40-5BA2DC85CD2E}"/>
              </a:ext>
            </a:extLst>
          </p:cNvPr>
          <p:cNvSpPr/>
          <p:nvPr/>
        </p:nvSpPr>
        <p:spPr>
          <a:xfrm>
            <a:off x="3071665" y="5734287"/>
            <a:ext cx="2746265"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dirty="0">
                <a:solidFill>
                  <a:prstClr val="black"/>
                </a:solidFill>
                <a:latin typeface="Arial Rounded MT Bold" panose="020F0704030504030204" pitchFamily="34" charset="0"/>
              </a:rPr>
              <a:t>&lt;</a:t>
            </a:r>
            <a:r>
              <a:rPr lang="en-US" dirty="0" err="1">
                <a:solidFill>
                  <a:prstClr val="black"/>
                </a:solidFill>
                <a:latin typeface="Arial Rounded MT Bold" panose="020F0704030504030204" pitchFamily="34" charset="0"/>
              </a:rPr>
              <a:t>elem</a:t>
            </a:r>
            <a:r>
              <a:rPr lang="en-US" dirty="0">
                <a:solidFill>
                  <a:prstClr val="black"/>
                </a:solidFill>
                <a:latin typeface="Arial Rounded MT Bold" panose="020F0704030504030204" pitchFamily="34" charset="0"/>
              </a:rPr>
              <a:t>&gt; </a:t>
            </a:r>
            <a:r>
              <a:rPr lang="en-US" dirty="0">
                <a:solidFill>
                  <a:srgbClr val="FF0000"/>
                </a:solidFill>
                <a:latin typeface="Arial Rounded MT Bold" panose="020F0704030504030204" pitchFamily="34" charset="0"/>
              </a:rPr>
              <a:t>4 &amp;</a:t>
            </a:r>
            <a:r>
              <a:rPr lang="en-US" dirty="0" err="1">
                <a:solidFill>
                  <a:srgbClr val="FF0000"/>
                </a:solidFill>
                <a:latin typeface="Arial Rounded MT Bold" panose="020F0704030504030204" pitchFamily="34" charset="0"/>
              </a:rPr>
              <a:t>lt</a:t>
            </a:r>
            <a:r>
              <a:rPr lang="en-US" dirty="0">
                <a:solidFill>
                  <a:srgbClr val="FF0000"/>
                </a:solidFill>
                <a:latin typeface="Arial Rounded MT Bold" panose="020F0704030504030204" pitchFamily="34" charset="0"/>
              </a:rPr>
              <a:t>; 7 </a:t>
            </a:r>
            <a:r>
              <a:rPr lang="en-US" dirty="0">
                <a:solidFill>
                  <a:prstClr val="black"/>
                </a:solidFill>
                <a:latin typeface="Arial Rounded MT Bold" panose="020F0704030504030204" pitchFamily="34" charset="0"/>
              </a:rPr>
              <a:t>&lt;/</a:t>
            </a:r>
            <a:r>
              <a:rPr lang="en-US" dirty="0" err="1">
                <a:solidFill>
                  <a:prstClr val="black"/>
                </a:solidFill>
                <a:latin typeface="Arial Rounded MT Bold" panose="020F0704030504030204" pitchFamily="34" charset="0"/>
              </a:rPr>
              <a:t>elem</a:t>
            </a:r>
            <a:r>
              <a:rPr lang="en-US" dirty="0">
                <a:solidFill>
                  <a:prstClr val="black"/>
                </a:solidFill>
                <a:latin typeface="Arial Rounded MT Bold" panose="020F0704030504030204" pitchFamily="34" charset="0"/>
              </a:rPr>
              <a:t>&gt;</a:t>
            </a:r>
          </a:p>
        </p:txBody>
      </p:sp>
      <p:sp>
        <p:nvSpPr>
          <p:cNvPr id="7" name="Rectangle 6">
            <a:extLst>
              <a:ext uri="{FF2B5EF4-FFF2-40B4-BE49-F238E27FC236}">
                <a16:creationId xmlns:a16="http://schemas.microsoft.com/office/drawing/2014/main" id="{A3B41342-4C14-4363-AB4E-B9E17343E52E}"/>
              </a:ext>
            </a:extLst>
          </p:cNvPr>
          <p:cNvSpPr/>
          <p:nvPr/>
        </p:nvSpPr>
        <p:spPr>
          <a:xfrm>
            <a:off x="3071664" y="6272696"/>
            <a:ext cx="251222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en-US" dirty="0">
                <a:solidFill>
                  <a:prstClr val="black"/>
                </a:solidFill>
                <a:latin typeface="Arial Rounded MT Bold" panose="020F0704030504030204" pitchFamily="34" charset="0"/>
              </a:rPr>
              <a:t>&lt;</a:t>
            </a:r>
            <a:r>
              <a:rPr lang="en-US" dirty="0" err="1">
                <a:solidFill>
                  <a:prstClr val="black"/>
                </a:solidFill>
                <a:latin typeface="Arial Rounded MT Bold" panose="020F0704030504030204" pitchFamily="34" charset="0"/>
              </a:rPr>
              <a:t>elem</a:t>
            </a:r>
            <a:r>
              <a:rPr lang="en-US" dirty="0">
                <a:solidFill>
                  <a:prstClr val="black"/>
                </a:solidFill>
                <a:latin typeface="Arial Rounded MT Bold" panose="020F0704030504030204" pitchFamily="34" charset="0"/>
              </a:rPr>
              <a:t>&gt; </a:t>
            </a:r>
            <a:r>
              <a:rPr lang="en-US" dirty="0">
                <a:solidFill>
                  <a:srgbClr val="FF0000"/>
                </a:solidFill>
                <a:latin typeface="Arial Rounded MT Bold" panose="020F0704030504030204" pitchFamily="34" charset="0"/>
              </a:rPr>
              <a:t>4 &lt; 7 </a:t>
            </a:r>
            <a:r>
              <a:rPr lang="en-US" dirty="0">
                <a:solidFill>
                  <a:prstClr val="black"/>
                </a:solidFill>
                <a:latin typeface="Arial Rounded MT Bold" panose="020F0704030504030204" pitchFamily="34" charset="0"/>
              </a:rPr>
              <a:t>&lt;/</a:t>
            </a:r>
            <a:r>
              <a:rPr lang="en-US" dirty="0" err="1">
                <a:solidFill>
                  <a:prstClr val="black"/>
                </a:solidFill>
                <a:latin typeface="Arial Rounded MT Bold" panose="020F0704030504030204" pitchFamily="34" charset="0"/>
              </a:rPr>
              <a:t>elem</a:t>
            </a:r>
            <a:r>
              <a:rPr lang="en-US" dirty="0">
                <a:solidFill>
                  <a:prstClr val="black"/>
                </a:solidFill>
                <a:latin typeface="Arial Rounded MT Bold" panose="020F0704030504030204" pitchFamily="34" charset="0"/>
              </a:rPr>
              <a:t>&gt;</a:t>
            </a:r>
          </a:p>
        </p:txBody>
      </p:sp>
      <p:sp>
        <p:nvSpPr>
          <p:cNvPr id="8" name="TextBox 7">
            <a:extLst>
              <a:ext uri="{FF2B5EF4-FFF2-40B4-BE49-F238E27FC236}">
                <a16:creationId xmlns:a16="http://schemas.microsoft.com/office/drawing/2014/main" id="{9C8716F1-E4EA-4657-927E-B6BD62EE0376}"/>
              </a:ext>
            </a:extLst>
          </p:cNvPr>
          <p:cNvSpPr txBox="1"/>
          <p:nvPr/>
        </p:nvSpPr>
        <p:spPr>
          <a:xfrm>
            <a:off x="5259760" y="5010812"/>
            <a:ext cx="3960440" cy="1631216"/>
          </a:xfrm>
          <a:prstGeom prst="rect">
            <a:avLst/>
          </a:prstGeom>
          <a:noFill/>
        </p:spPr>
        <p:txBody>
          <a:bodyPr wrap="square" rtlCol="0">
            <a:spAutoFit/>
          </a:bodyPr>
          <a:lstStyle/>
          <a:p>
            <a:r>
              <a:rPr lang="he-IL" sz="2000" b="1" dirty="0">
                <a:solidFill>
                  <a:prstClr val="black"/>
                </a:solidFill>
                <a:latin typeface="Trebuchet MS"/>
                <a:cs typeface="Gisha" panose="020B0502040204020203" pitchFamily="34" charset="-79"/>
              </a:rPr>
              <a:t>לדוגמא</a:t>
            </a:r>
            <a:r>
              <a:rPr lang="he-IL" sz="2000" dirty="0">
                <a:solidFill>
                  <a:prstClr val="black"/>
                </a:solidFill>
                <a:latin typeface="Trebuchet MS"/>
                <a:cs typeface="Gisha" panose="020B0502040204020203" pitchFamily="34" charset="-79"/>
              </a:rPr>
              <a:t>:</a:t>
            </a:r>
          </a:p>
          <a:p>
            <a:r>
              <a:rPr lang="he-IL" sz="2000" dirty="0">
                <a:solidFill>
                  <a:prstClr val="black"/>
                </a:solidFill>
                <a:latin typeface="Trebuchet MS"/>
                <a:cs typeface="Gisha" panose="020B0502040204020203" pitchFamily="34" charset="-79"/>
              </a:rPr>
              <a:t>אם נרצה לייצג את הערך </a:t>
            </a:r>
            <a:r>
              <a:rPr lang="en-US" sz="2000" dirty="0">
                <a:solidFill>
                  <a:prstClr val="black"/>
                </a:solidFill>
                <a:latin typeface="Trebuchet MS"/>
              </a:rPr>
              <a:t>4 &lt; 7</a:t>
            </a:r>
            <a:r>
              <a:rPr lang="he-IL" sz="2000" dirty="0">
                <a:solidFill>
                  <a:prstClr val="black"/>
                </a:solidFill>
                <a:latin typeface="Trebuchet MS"/>
                <a:cs typeface="Gisha" panose="020B0502040204020203" pitchFamily="34" charset="-79"/>
              </a:rPr>
              <a:t>, נעשה זאת כך:</a:t>
            </a:r>
          </a:p>
          <a:p>
            <a:endParaRPr lang="he-IL" sz="2000" dirty="0">
              <a:solidFill>
                <a:prstClr val="black"/>
              </a:solidFill>
              <a:latin typeface="Trebuchet MS"/>
              <a:cs typeface="Gisha" panose="020B0502040204020203" pitchFamily="34" charset="-79"/>
            </a:endParaRPr>
          </a:p>
          <a:p>
            <a:r>
              <a:rPr lang="he-IL" sz="2000" dirty="0">
                <a:solidFill>
                  <a:prstClr val="black"/>
                </a:solidFill>
                <a:latin typeface="Trebuchet MS"/>
                <a:cs typeface="Gisha" panose="020B0502040204020203" pitchFamily="34" charset="-79"/>
              </a:rPr>
              <a:t>ולא כך:</a:t>
            </a:r>
            <a:endParaRPr lang="en-US" sz="2000" dirty="0">
              <a:solidFill>
                <a:prstClr val="black"/>
              </a:solidFill>
              <a:latin typeface="Trebuchet MS"/>
            </a:endParaRPr>
          </a:p>
        </p:txBody>
      </p:sp>
    </p:spTree>
    <p:extLst>
      <p:ext uri="{BB962C8B-B14F-4D97-AF65-F5344CB8AC3E}">
        <p14:creationId xmlns:p14="http://schemas.microsoft.com/office/powerpoint/2010/main" val="38978876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9BC7234-00EC-4DD4-B054-8D590237C760}"/>
              </a:ext>
            </a:extLst>
          </p:cNvPr>
          <p:cNvSpPr txBox="1"/>
          <p:nvPr/>
        </p:nvSpPr>
        <p:spPr>
          <a:xfrm>
            <a:off x="1775520" y="221248"/>
            <a:ext cx="7585688" cy="637610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ts val="1440"/>
              </a:lnSpc>
            </a:pP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xml</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version</a:t>
            </a:r>
            <a:r>
              <a:rPr lang="en-US" sz="1200" dirty="0">
                <a:solidFill>
                  <a:srgbClr val="0000FF"/>
                </a:solidFill>
                <a:latin typeface="Consolas" panose="020B0609020204030204" pitchFamily="49" charset="0"/>
              </a:rPr>
              <a:t>=</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1.0</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encoding</a:t>
            </a:r>
            <a:r>
              <a:rPr lang="en-US" sz="1200" dirty="0">
                <a:solidFill>
                  <a:srgbClr val="0000FF"/>
                </a:solidFill>
                <a:latin typeface="Consolas" panose="020B0609020204030204" pitchFamily="49" charset="0"/>
              </a:rPr>
              <a:t>=</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utf-8</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'123456'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"cohen"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gender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female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'453553'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efrat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levi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95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&amp;</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gender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male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student.address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street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'4th Halevi Street'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street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city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"Bat Yam"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city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country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"Israel"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country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student.address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'432141'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shimi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firstName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levi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lastName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name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80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&amp;</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100</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p>
          <a:p>
            <a:pPr algn="l" rtl="0">
              <a:lnSpc>
                <a:spcPts val="144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students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כותרת 1"/>
          <p:cNvSpPr>
            <a:spLocks noGrp="1"/>
          </p:cNvSpPr>
          <p:nvPr>
            <p:ph type="title"/>
          </p:nvPr>
        </p:nvSpPr>
        <p:spPr>
          <a:xfrm>
            <a:off x="7353944" y="1844824"/>
            <a:ext cx="3062536" cy="648072"/>
          </a:xfrm>
          <a:solidFill>
            <a:schemeClr val="bg1"/>
          </a:solidFill>
        </p:spPr>
        <p:txBody>
          <a:bodyPr>
            <a:normAutofit/>
          </a:bodyPr>
          <a:lstStyle/>
          <a:p>
            <a:pPr algn="ctr"/>
            <a:r>
              <a:rPr lang="he-IL" dirty="0"/>
              <a:t>דוגמא פשוטה</a:t>
            </a:r>
          </a:p>
        </p:txBody>
      </p:sp>
      <p:sp>
        <p:nvSpPr>
          <p:cNvPr id="4" name="Slide Number Placeholder 3"/>
          <p:cNvSpPr>
            <a:spLocks noGrp="1"/>
          </p:cNvSpPr>
          <p:nvPr>
            <p:ph type="sldNum" sz="quarter" idx="12"/>
          </p:nvPr>
        </p:nvSpPr>
        <p:spPr>
          <a:xfrm>
            <a:off x="8941008" y="6483052"/>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419</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99263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2135561" y="1070905"/>
            <a:ext cx="7438255" cy="1538883"/>
          </a:xfrm>
          <a:prstGeom prst="rect">
            <a:avLst/>
          </a:prstGeom>
          <a:noFill/>
        </p:spPr>
        <p:txBody>
          <a:bodyPr wrap="none" lIns="91440" tIns="45720" rIns="91440" bIns="45720">
            <a:spAutoFit/>
          </a:bodyPr>
          <a:lstStyle/>
          <a:p>
            <a:pPr algn="ctr"/>
            <a:r>
              <a:rPr lang="en-US" sz="66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solid</a:t>
            </a:r>
            <a:endParaRPr lang="en-US" sz="20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endParaRPr>
          </a:p>
          <a:p>
            <a:pPr algn="ctr"/>
            <a:r>
              <a:rPr lang="he-IL" sz="2800" dirty="0">
                <a:solidFill>
                  <a:prstClr val="black"/>
                </a:solidFill>
                <a:latin typeface="Trebuchet MS"/>
                <a:cs typeface="Gisha" panose="020B0502040204020203" pitchFamily="34" charset="-79"/>
              </a:rPr>
              <a:t> (ראשי תיבות של העקרונות הבסיסיים לתכנות נכון)</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42</a:t>
            </a:fld>
            <a:endParaRPr lang="he-IL">
              <a:solidFill>
                <a:srgbClr val="B13F9A"/>
              </a:solidFill>
              <a:latin typeface="Trebuchet MS"/>
              <a:cs typeface="Gisha" panose="020B0502040204020203" pitchFamily="34" charset="-79"/>
            </a:endParaRPr>
          </a:p>
        </p:txBody>
      </p:sp>
      <p:sp>
        <p:nvSpPr>
          <p:cNvPr id="8" name="מציין מיקום תוכן 2">
            <a:extLst>
              <a:ext uri="{FF2B5EF4-FFF2-40B4-BE49-F238E27FC236}">
                <a16:creationId xmlns:a16="http://schemas.microsoft.com/office/drawing/2014/main" id="{C850F2D1-9325-4858-BD83-F0A10A8C1989}"/>
              </a:ext>
            </a:extLst>
          </p:cNvPr>
          <p:cNvSpPr>
            <a:spLocks noGrp="1"/>
          </p:cNvSpPr>
          <p:nvPr>
            <p:ph idx="1"/>
          </p:nvPr>
        </p:nvSpPr>
        <p:spPr>
          <a:xfrm>
            <a:off x="2024622" y="2852936"/>
            <a:ext cx="7239000" cy="3547668"/>
          </a:xfrm>
        </p:spPr>
        <p:txBody>
          <a:bodyPr>
            <a:normAutofit/>
          </a:bodyPr>
          <a:lstStyle/>
          <a:p>
            <a:r>
              <a:rPr lang="he-IL" sz="2000" dirty="0"/>
              <a:t>המטרה המרכזית שלנו בקורס היא </a:t>
            </a:r>
            <a:r>
              <a:rPr lang="he-IL" sz="2000" b="1" dirty="0"/>
              <a:t>תכנות לפי עקרונות נכונים. </a:t>
            </a:r>
            <a:r>
              <a:rPr lang="he-IL" sz="2000" dirty="0"/>
              <a:t>ולא רק תכנות יעיל מבחינת זמן ביצוע של תכנית.</a:t>
            </a:r>
          </a:p>
          <a:p>
            <a:r>
              <a:rPr lang="he-IL" sz="2000" dirty="0"/>
              <a:t>כאשר אנו מתכננים פרויקט, ישנם מספר עקרונות מוכרים אליהם רצוי להיצמד.</a:t>
            </a:r>
          </a:p>
          <a:p>
            <a:r>
              <a:rPr lang="he-IL" sz="2000" dirty="0"/>
              <a:t>עקרונות אלו מכונים: </a:t>
            </a:r>
            <a:r>
              <a:rPr lang="en-US" sz="2000" dirty="0"/>
              <a:t>O.O.D. SOLID</a:t>
            </a:r>
            <a:r>
              <a:rPr lang="he-IL" sz="2000" dirty="0"/>
              <a:t> – שהם ר"ת לעקרונות המכוונים לבניית תכנית, בה כל מודול עצמאי ואינו תלוי במודולים אחרים ככל שניתן.</a:t>
            </a:r>
          </a:p>
          <a:p>
            <a:r>
              <a:rPr lang="he-IL" sz="2000" dirty="0"/>
              <a:t>העיקרון המרכזי של עקרונות אלו הוא: צימוד רפוי (</a:t>
            </a:r>
            <a:r>
              <a:rPr lang="en-US" sz="2000" b="1" dirty="0"/>
              <a:t>Low Coupling</a:t>
            </a:r>
            <a:r>
              <a:rPr lang="he-IL" sz="2000" dirty="0"/>
              <a:t>), ולכידות גבוהה </a:t>
            </a:r>
            <a:r>
              <a:rPr lang="en-US" sz="2000" dirty="0"/>
              <a:t>(High Cohesion)</a:t>
            </a:r>
            <a:endParaRPr lang="he-IL" sz="2000" dirty="0"/>
          </a:p>
        </p:txBody>
      </p:sp>
      <p:sp>
        <p:nvSpPr>
          <p:cNvPr id="9" name="כותרת 1">
            <a:extLst>
              <a:ext uri="{FF2B5EF4-FFF2-40B4-BE49-F238E27FC236}">
                <a16:creationId xmlns:a16="http://schemas.microsoft.com/office/drawing/2014/main" id="{5C240171-E44B-4D61-A6F0-A5DAAA5A6726}"/>
              </a:ext>
            </a:extLst>
          </p:cNvPr>
          <p:cNvSpPr>
            <a:spLocks noGrp="1"/>
          </p:cNvSpPr>
          <p:nvPr>
            <p:ph type="title"/>
          </p:nvPr>
        </p:nvSpPr>
        <p:spPr>
          <a:xfrm>
            <a:off x="2334815" y="150410"/>
            <a:ext cx="7239000" cy="744266"/>
          </a:xfrm>
        </p:spPr>
        <p:txBody>
          <a:bodyPr>
            <a:normAutofit/>
          </a:bodyPr>
          <a:lstStyle/>
          <a:p>
            <a:pPr algn="ctr"/>
            <a:r>
              <a:rPr lang="he-IL" dirty="0"/>
              <a:t>עקרונות בעיצוב מונחה עצמים</a:t>
            </a:r>
          </a:p>
        </p:txBody>
      </p:sp>
    </p:spTree>
    <p:extLst>
      <p:ext uri="{BB962C8B-B14F-4D97-AF65-F5344CB8AC3E}">
        <p14:creationId xmlns:p14="http://schemas.microsoft.com/office/powerpoint/2010/main" val="30641556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sz="9600" dirty="0"/>
              <a:t>WPF</a:t>
            </a:r>
            <a:endParaRPr lang="he-IL" sz="9600" dirty="0"/>
          </a:p>
        </p:txBody>
      </p:sp>
      <p:sp>
        <p:nvSpPr>
          <p:cNvPr id="3" name="כותרת משנה 2"/>
          <p:cNvSpPr>
            <a:spLocks noGrp="1"/>
          </p:cNvSpPr>
          <p:nvPr>
            <p:ph type="subTitle" idx="1"/>
          </p:nvPr>
        </p:nvSpPr>
        <p:spPr>
          <a:xfrm>
            <a:off x="4878442" y="3539864"/>
            <a:ext cx="5114778" cy="753232"/>
          </a:xfrm>
        </p:spPr>
        <p:txBody>
          <a:bodyPr>
            <a:normAutofit/>
          </a:bodyPr>
          <a:lstStyle/>
          <a:p>
            <a:pPr algn="ctr"/>
            <a:r>
              <a:rPr lang="en-US" sz="2400" dirty="0"/>
              <a:t>Windows Presentation Foundation</a:t>
            </a:r>
            <a:endParaRPr lang="he-IL" sz="2400" dirty="0"/>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420</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7636273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448" y="188640"/>
            <a:ext cx="7239000" cy="710952"/>
          </a:xfrm>
        </p:spPr>
        <p:txBody>
          <a:bodyPr/>
          <a:lstStyle/>
          <a:p>
            <a:pPr algn="ctr"/>
            <a:r>
              <a:rPr lang="en-US" dirty="0" err="1"/>
              <a:t>wpf</a:t>
            </a:r>
            <a:r>
              <a:rPr lang="he-IL" dirty="0"/>
              <a:t> בקצרה</a:t>
            </a:r>
          </a:p>
        </p:txBody>
      </p:sp>
      <p:sp>
        <p:nvSpPr>
          <p:cNvPr id="3" name="מציין מיקום תוכן 2"/>
          <p:cNvSpPr>
            <a:spLocks noGrp="1"/>
          </p:cNvSpPr>
          <p:nvPr>
            <p:ph idx="1"/>
          </p:nvPr>
        </p:nvSpPr>
        <p:spPr>
          <a:xfrm>
            <a:off x="2008448" y="1124744"/>
            <a:ext cx="7543936" cy="5040560"/>
          </a:xfrm>
        </p:spPr>
        <p:txBody>
          <a:bodyPr>
            <a:noAutofit/>
          </a:bodyPr>
          <a:lstStyle/>
          <a:p>
            <a:r>
              <a:rPr lang="he-IL" sz="2400" dirty="0"/>
              <a:t>טכנולוגיה חדשה ליצירת ממשק גרפי עשיר במערכת חלונאית.</a:t>
            </a:r>
          </a:p>
          <a:p>
            <a:r>
              <a:rPr lang="he-IL" sz="2400" dirty="0"/>
              <a:t>מחליפה את </a:t>
            </a:r>
            <a:r>
              <a:rPr lang="en-US" sz="2400" dirty="0"/>
              <a:t>Windows Forms</a:t>
            </a:r>
            <a:r>
              <a:rPr lang="he-IL" sz="2400" dirty="0"/>
              <a:t> המסורבלת והמיושנת יחסית.</a:t>
            </a:r>
          </a:p>
          <a:p>
            <a:r>
              <a:rPr lang="he-IL" sz="2400" dirty="0"/>
              <a:t>ביצועיה טובים יותר ובעלת אפקטים עשירים.</a:t>
            </a:r>
          </a:p>
          <a:p>
            <a:r>
              <a:rPr lang="he-IL" sz="2400" dirty="0"/>
              <a:t>מכילה פקדים מוכנים (כפתורים, תיבות טקסט וכדומה) אשר נוכל להשתמש בהם מבלי לדעת כיצד הוגדרו</a:t>
            </a:r>
          </a:p>
          <a:p>
            <a:r>
              <a:rPr lang="he-IL" sz="2400" dirty="0"/>
              <a:t>נוכל לגרום לפקדים להודיע לנו על אירועים שהתרחשו בהם כגון: לחיצת כפתור, עדכון טקסט וכדומה.</a:t>
            </a:r>
          </a:p>
          <a:p>
            <a:r>
              <a:rPr lang="he-IL" sz="2400" dirty="0"/>
              <a:t>מושתת על העיקרון של </a:t>
            </a:r>
            <a:r>
              <a:rPr lang="en-US" sz="2400" b="1" dirty="0"/>
              <a:t>observer</a:t>
            </a:r>
            <a:r>
              <a:rPr lang="he-IL" sz="2400" dirty="0"/>
              <a:t> (במקרה שלנו – רישום לאירועים)</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23705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71726E-6634-4369-8EFC-03994DEDE84B}"/>
              </a:ext>
            </a:extLst>
          </p:cNvPr>
          <p:cNvPicPr>
            <a:picLocks noChangeAspect="1"/>
          </p:cNvPicPr>
          <p:nvPr/>
        </p:nvPicPr>
        <p:blipFill>
          <a:blip r:embed="rId2"/>
          <a:stretch>
            <a:fillRect/>
          </a:stretch>
        </p:blipFill>
        <p:spPr>
          <a:xfrm>
            <a:off x="1963758" y="948234"/>
            <a:ext cx="8217345" cy="5760199"/>
          </a:xfrm>
          <a:prstGeom prst="rect">
            <a:avLst/>
          </a:prstGeom>
          <a:ln>
            <a:noFill/>
          </a:ln>
          <a:effectLst>
            <a:outerShdw blurRad="292100" dist="139700" dir="2700000" algn="tl" rotWithShape="0">
              <a:srgbClr val="333333">
                <a:alpha val="65000"/>
              </a:srgbClr>
            </a:outerShdw>
          </a:effectLst>
        </p:spPr>
      </p:pic>
      <p:sp>
        <p:nvSpPr>
          <p:cNvPr id="2" name="כותרת 1"/>
          <p:cNvSpPr>
            <a:spLocks noGrp="1"/>
          </p:cNvSpPr>
          <p:nvPr>
            <p:ph type="title"/>
          </p:nvPr>
        </p:nvSpPr>
        <p:spPr>
          <a:xfrm>
            <a:off x="2135560" y="149568"/>
            <a:ext cx="7239000" cy="626328"/>
          </a:xfrm>
        </p:spPr>
        <p:txBody>
          <a:bodyPr/>
          <a:lstStyle/>
          <a:p>
            <a:pPr algn="ctr"/>
            <a:r>
              <a:rPr lang="he-IL" dirty="0"/>
              <a:t>יצירת אפליקציית </a:t>
            </a:r>
            <a:r>
              <a:rPr lang="en-US" dirty="0"/>
              <a:t>WPF</a:t>
            </a:r>
            <a:r>
              <a:rPr lang="he-IL" dirty="0"/>
              <a:t> ראשונה</a:t>
            </a:r>
          </a:p>
        </p:txBody>
      </p:sp>
      <p:sp>
        <p:nvSpPr>
          <p:cNvPr id="3" name="Slide Number Placeholder 2"/>
          <p:cNvSpPr>
            <a:spLocks noGrp="1"/>
          </p:cNvSpPr>
          <p:nvPr>
            <p:ph type="sldNum" sz="quarter" idx="12"/>
          </p:nvPr>
        </p:nvSpPr>
        <p:spPr>
          <a:xfrm>
            <a:off x="1716730" y="6353892"/>
            <a:ext cx="588336" cy="206544"/>
          </a:xfrm>
        </p:spPr>
        <p:txBody>
          <a:bodyPr/>
          <a:lstStyle/>
          <a:p>
            <a:fld id="{DA68AB41-04B7-4576-9CCA-1D65DDCBA35C}" type="slidenum">
              <a:rPr lang="he-IL">
                <a:solidFill>
                  <a:srgbClr val="B13F9A"/>
                </a:solidFill>
                <a:latin typeface="Trebuchet MS"/>
                <a:cs typeface="Gisha" panose="020B0502040204020203" pitchFamily="34" charset="-79"/>
              </a:rPr>
              <a:pPr/>
              <a:t>422</a:t>
            </a:fld>
            <a:endParaRPr lang="he-IL" dirty="0">
              <a:solidFill>
                <a:srgbClr val="B13F9A"/>
              </a:solidFill>
              <a:latin typeface="Trebuchet MS"/>
              <a:cs typeface="Gisha" panose="020B0502040204020203" pitchFamily="34" charset="-79"/>
            </a:endParaRPr>
          </a:p>
        </p:txBody>
      </p:sp>
      <p:sp>
        <p:nvSpPr>
          <p:cNvPr id="6" name="Oval 5">
            <a:extLst>
              <a:ext uri="{FF2B5EF4-FFF2-40B4-BE49-F238E27FC236}">
                <a16:creationId xmlns:a16="http://schemas.microsoft.com/office/drawing/2014/main" id="{59911A87-2551-4F12-B624-249ABF3768C2}"/>
              </a:ext>
            </a:extLst>
          </p:cNvPr>
          <p:cNvSpPr/>
          <p:nvPr/>
        </p:nvSpPr>
        <p:spPr>
          <a:xfrm>
            <a:off x="5087888" y="2780928"/>
            <a:ext cx="5472608" cy="864096"/>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solidFill>
                <a:srgbClr val="FA8D3D"/>
              </a:solidFill>
              <a:latin typeface="Trebuchet MS"/>
            </a:endParaRPr>
          </a:p>
        </p:txBody>
      </p:sp>
      <p:sp>
        <p:nvSpPr>
          <p:cNvPr id="7" name="Oval 6">
            <a:extLst>
              <a:ext uri="{FF2B5EF4-FFF2-40B4-BE49-F238E27FC236}">
                <a16:creationId xmlns:a16="http://schemas.microsoft.com/office/drawing/2014/main" id="{C2049DF0-4C34-45DD-AC60-BC33A68972CA}"/>
              </a:ext>
            </a:extLst>
          </p:cNvPr>
          <p:cNvSpPr/>
          <p:nvPr/>
        </p:nvSpPr>
        <p:spPr>
          <a:xfrm>
            <a:off x="1981201" y="1196752"/>
            <a:ext cx="3082263" cy="626328"/>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9" name="Flowchart: Summing Junction 8">
            <a:extLst>
              <a:ext uri="{FF2B5EF4-FFF2-40B4-BE49-F238E27FC236}">
                <a16:creationId xmlns:a16="http://schemas.microsoft.com/office/drawing/2014/main" id="{9FF27B02-4461-42C1-95E9-260B34741CA7}"/>
              </a:ext>
            </a:extLst>
          </p:cNvPr>
          <p:cNvSpPr/>
          <p:nvPr/>
        </p:nvSpPr>
        <p:spPr>
          <a:xfrm>
            <a:off x="5268416" y="4581129"/>
            <a:ext cx="5292080" cy="968599"/>
          </a:xfrm>
          <a:prstGeom prst="flowChartSummingJunction">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he-IL" b="1" dirty="0">
                <a:solidFill>
                  <a:prstClr val="black"/>
                </a:solidFill>
                <a:latin typeface="Trebuchet MS"/>
                <a:cs typeface="Gisha" panose="020B0502040204020203" pitchFamily="34" charset="-79"/>
              </a:rPr>
              <a:t>לא לבחור בסוג הזה!!!</a:t>
            </a:r>
            <a:endParaRPr lang="en-US" b="1" dirty="0">
              <a:solidFill>
                <a:prstClr val="black"/>
              </a:solidFill>
              <a:latin typeface="Trebuchet MS"/>
            </a:endParaRPr>
          </a:p>
        </p:txBody>
      </p:sp>
    </p:spTree>
    <p:extLst>
      <p:ext uri="{BB962C8B-B14F-4D97-AF65-F5344CB8AC3E}">
        <p14:creationId xmlns:p14="http://schemas.microsoft.com/office/powerpoint/2010/main" val="81877214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438" t="24180" r="27418" b="37910"/>
          <a:stretch/>
        </p:blipFill>
        <p:spPr bwMode="auto">
          <a:xfrm>
            <a:off x="1631505" y="548681"/>
            <a:ext cx="8828371" cy="494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a:xfrm>
            <a:off x="1631504" y="6530605"/>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423</a:t>
            </a:fld>
            <a:endParaRPr lang="he-IL">
              <a:solidFill>
                <a:srgbClr val="B13F9A"/>
              </a:solidFill>
              <a:latin typeface="Trebuchet MS"/>
              <a:cs typeface="Gisha" panose="020B0502040204020203" pitchFamily="34" charset="-79"/>
            </a:endParaRPr>
          </a:p>
        </p:txBody>
      </p:sp>
      <p:sp>
        <p:nvSpPr>
          <p:cNvPr id="5" name="מציין מיקום תוכן 2">
            <a:extLst>
              <a:ext uri="{FF2B5EF4-FFF2-40B4-BE49-F238E27FC236}">
                <a16:creationId xmlns:a16="http://schemas.microsoft.com/office/drawing/2014/main" id="{ADFA6EB2-5086-487E-B273-45A4FF65241B}"/>
              </a:ext>
            </a:extLst>
          </p:cNvPr>
          <p:cNvSpPr>
            <a:spLocks noGrp="1"/>
          </p:cNvSpPr>
          <p:nvPr>
            <p:ph idx="1"/>
          </p:nvPr>
        </p:nvSpPr>
        <p:spPr>
          <a:xfrm>
            <a:off x="3143672" y="5152593"/>
            <a:ext cx="5904656" cy="1606613"/>
          </a:xfrm>
        </p:spPr>
        <p:style>
          <a:lnRef idx="2">
            <a:schemeClr val="accent4"/>
          </a:lnRef>
          <a:fillRef idx="1">
            <a:schemeClr val="lt1"/>
          </a:fillRef>
          <a:effectRef idx="0">
            <a:schemeClr val="accent4"/>
          </a:effectRef>
          <a:fontRef idx="minor">
            <a:schemeClr val="dk1"/>
          </a:fontRef>
        </p:style>
        <p:txBody>
          <a:bodyPr>
            <a:noAutofit/>
          </a:bodyPr>
          <a:lstStyle/>
          <a:p>
            <a:r>
              <a:rPr lang="he-IL" sz="1400" dirty="0">
                <a:solidFill>
                  <a:schemeClr val="tx1"/>
                </a:solidFill>
              </a:rPr>
              <a:t>נוצר לנו באופן אוטומטי חלון ויזואלי גרפי – והוא עדיין ריק מפקדים נוספים</a:t>
            </a:r>
          </a:p>
          <a:p>
            <a:r>
              <a:rPr lang="he-IL" sz="1400" dirty="0">
                <a:solidFill>
                  <a:schemeClr val="tx1"/>
                </a:solidFill>
              </a:rPr>
              <a:t>מסביב לחלון ניתן לראות חלוניות חדשות:</a:t>
            </a:r>
          </a:p>
          <a:p>
            <a:pPr lvl="1"/>
            <a:r>
              <a:rPr lang="he-IL" sz="1400" dirty="0">
                <a:solidFill>
                  <a:schemeClr val="tx1"/>
                </a:solidFill>
              </a:rPr>
              <a:t>חלונית קוד </a:t>
            </a:r>
            <a:r>
              <a:rPr lang="en-US" sz="1400" dirty="0">
                <a:solidFill>
                  <a:schemeClr val="tx1"/>
                </a:solidFill>
              </a:rPr>
              <a:t>XAML</a:t>
            </a:r>
            <a:endParaRPr lang="he-IL" sz="1400" dirty="0">
              <a:solidFill>
                <a:schemeClr val="tx1"/>
              </a:solidFill>
            </a:endParaRPr>
          </a:p>
          <a:p>
            <a:pPr lvl="1"/>
            <a:r>
              <a:rPr lang="he-IL" sz="1400" dirty="0">
                <a:solidFill>
                  <a:schemeClr val="tx1"/>
                </a:solidFill>
              </a:rPr>
              <a:t>חלונית מאפיינים </a:t>
            </a:r>
            <a:r>
              <a:rPr lang="en-US" sz="1400" dirty="0">
                <a:solidFill>
                  <a:schemeClr val="tx1"/>
                </a:solidFill>
              </a:rPr>
              <a:t>(properties)</a:t>
            </a:r>
            <a:endParaRPr lang="he-IL" sz="1400" dirty="0">
              <a:solidFill>
                <a:schemeClr val="tx1"/>
              </a:solidFill>
            </a:endParaRPr>
          </a:p>
          <a:p>
            <a:pPr lvl="1"/>
            <a:r>
              <a:rPr lang="he-IL" sz="1400" dirty="0">
                <a:solidFill>
                  <a:schemeClr val="tx1"/>
                </a:solidFill>
              </a:rPr>
              <a:t>חלונית פקדים גרפיים לגרירה </a:t>
            </a:r>
            <a:r>
              <a:rPr lang="en-US" sz="1400" dirty="0">
                <a:solidFill>
                  <a:schemeClr val="tx1"/>
                </a:solidFill>
              </a:rPr>
              <a:t>(toolbox)</a:t>
            </a:r>
            <a:endParaRPr lang="he-IL" sz="1400" dirty="0"/>
          </a:p>
        </p:txBody>
      </p:sp>
      <p:sp>
        <p:nvSpPr>
          <p:cNvPr id="6" name="Title 5">
            <a:extLst>
              <a:ext uri="{FF2B5EF4-FFF2-40B4-BE49-F238E27FC236}">
                <a16:creationId xmlns:a16="http://schemas.microsoft.com/office/drawing/2014/main" id="{0AB575FD-D522-43C1-B260-51F23BB26B5D}"/>
              </a:ext>
            </a:extLst>
          </p:cNvPr>
          <p:cNvSpPr>
            <a:spLocks noGrp="1"/>
          </p:cNvSpPr>
          <p:nvPr>
            <p:ph type="title"/>
          </p:nvPr>
        </p:nvSpPr>
        <p:spPr>
          <a:xfrm>
            <a:off x="2476500" y="0"/>
            <a:ext cx="7239000" cy="626328"/>
          </a:xfrm>
        </p:spPr>
        <p:txBody>
          <a:bodyPr/>
          <a:lstStyle/>
          <a:p>
            <a:pPr algn="ctr"/>
            <a:r>
              <a:rPr lang="he-IL" dirty="0"/>
              <a:t>סביבת העבודה ב </a:t>
            </a:r>
            <a:r>
              <a:rPr lang="en-US" dirty="0"/>
              <a:t>WPF</a:t>
            </a:r>
          </a:p>
        </p:txBody>
      </p:sp>
    </p:spTree>
    <p:extLst>
      <p:ext uri="{BB962C8B-B14F-4D97-AF65-F5344CB8AC3E}">
        <p14:creationId xmlns:p14="http://schemas.microsoft.com/office/powerpoint/2010/main" val="420304869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147744"/>
            <a:ext cx="7239000" cy="576063"/>
          </a:xfrm>
        </p:spPr>
        <p:txBody>
          <a:bodyPr>
            <a:normAutofit fontScale="90000"/>
          </a:bodyPr>
          <a:lstStyle/>
          <a:p>
            <a:pPr algn="ctr"/>
            <a:r>
              <a:rPr lang="he-IL" dirty="0"/>
              <a:t>חלונית קוד בשפת </a:t>
            </a:r>
            <a:r>
              <a:rPr lang="en-US" dirty="0"/>
              <a:t>XAML</a:t>
            </a:r>
            <a:endParaRPr lang="he-IL" dirty="0"/>
          </a:p>
        </p:txBody>
      </p:sp>
      <p:sp>
        <p:nvSpPr>
          <p:cNvPr id="3" name="מציין מיקום תוכן 2"/>
          <p:cNvSpPr>
            <a:spLocks noGrp="1"/>
          </p:cNvSpPr>
          <p:nvPr>
            <p:ph idx="1"/>
          </p:nvPr>
        </p:nvSpPr>
        <p:spPr>
          <a:xfrm>
            <a:off x="1631504" y="911164"/>
            <a:ext cx="7992888" cy="2949884"/>
          </a:xfrm>
        </p:spPr>
        <p:txBody>
          <a:bodyPr>
            <a:noAutofit/>
          </a:bodyPr>
          <a:lstStyle/>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Window</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="WpfApp1.MainWindow"</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="http://schemas.microsoft.com/</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winfx</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/2006/</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xaml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/presentation"</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="http://schemas.microsoft.com/</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winfx</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/2006/</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xaml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="http://schemas.microsoft.com/expression/blend/2008"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mc</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="http://schemas.openxmlformats.org/markup-compatibility/2006"</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local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="clr-namespace:WpfApp1"</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mc</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FF0000"/>
                </a:solidFill>
                <a:latin typeface="Consolas" panose="020B0609020204030204" pitchFamily="49" charset="0"/>
                <a:ea typeface="Calibri" panose="020F0502020204030204" pitchFamily="34" charset="0"/>
                <a:cs typeface="Consolas" panose="020B0609020204030204" pitchFamily="49" charset="0"/>
              </a:rPr>
              <a:t>Ignorable</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="d"</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Title</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MainWindow</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="350"</a:t>
            </a:r>
            <a:r>
              <a:rPr lang="en-US" sz="140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="525"&gt;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Grid</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Grid</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Window</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424</a:t>
            </a:fld>
            <a:endParaRPr lang="he-IL">
              <a:solidFill>
                <a:srgbClr val="B13F9A"/>
              </a:solidFill>
              <a:latin typeface="Trebuchet MS"/>
              <a:cs typeface="Gisha" panose="020B0502040204020203" pitchFamily="34" charset="-79"/>
            </a:endParaRPr>
          </a:p>
        </p:txBody>
      </p:sp>
      <p:sp>
        <p:nvSpPr>
          <p:cNvPr id="5" name="מציין מיקום תוכן 2">
            <a:extLst>
              <a:ext uri="{FF2B5EF4-FFF2-40B4-BE49-F238E27FC236}">
                <a16:creationId xmlns:a16="http://schemas.microsoft.com/office/drawing/2014/main" id="{0FF56618-F8A8-4A53-8D8D-B9715D03C694}"/>
              </a:ext>
            </a:extLst>
          </p:cNvPr>
          <p:cNvSpPr txBox="1">
            <a:spLocks/>
          </p:cNvSpPr>
          <p:nvPr/>
        </p:nvSpPr>
        <p:spPr>
          <a:xfrm>
            <a:off x="1775520" y="3909774"/>
            <a:ext cx="7704856" cy="2116898"/>
          </a:xfrm>
          <a:prstGeom prst="rect">
            <a:avLst/>
          </a:prstGeom>
        </p:spPr>
        <p:style>
          <a:lnRef idx="2">
            <a:schemeClr val="accent4"/>
          </a:lnRef>
          <a:fillRef idx="1">
            <a:schemeClr val="lt1"/>
          </a:fillRef>
          <a:effectRef idx="0">
            <a:schemeClr val="accent4"/>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a:buClr>
                <a:srgbClr val="B13F9A"/>
              </a:buClr>
            </a:pPr>
            <a:r>
              <a:rPr lang="he-IL" sz="1400" dirty="0">
                <a:solidFill>
                  <a:prstClr val="black"/>
                </a:solidFill>
                <a:latin typeface="Trebuchet MS"/>
                <a:cs typeface="Gisha" panose="020B0502040204020203" pitchFamily="34" charset="-79"/>
              </a:rPr>
              <a:t>ניתן לראות בחלונית התחתונה קוד בשפת </a:t>
            </a:r>
            <a:r>
              <a:rPr lang="en-US" sz="1400" dirty="0">
                <a:solidFill>
                  <a:prstClr val="black"/>
                </a:solidFill>
                <a:latin typeface="Trebuchet MS"/>
              </a:rPr>
              <a:t>XAML</a:t>
            </a:r>
            <a:r>
              <a:rPr lang="he-IL" sz="1400" dirty="0">
                <a:solidFill>
                  <a:prstClr val="black"/>
                </a:solidFill>
                <a:latin typeface="Trebuchet MS"/>
                <a:cs typeface="Gisha" panose="020B0502040204020203" pitchFamily="34" charset="-79"/>
              </a:rPr>
              <a:t> שמזכירה שפת </a:t>
            </a:r>
            <a:r>
              <a:rPr lang="en-US" sz="1400" dirty="0">
                <a:solidFill>
                  <a:prstClr val="black"/>
                </a:solidFill>
                <a:latin typeface="Trebuchet MS"/>
              </a:rPr>
              <a:t>XML</a:t>
            </a:r>
            <a:r>
              <a:rPr lang="he-IL" sz="1400" dirty="0">
                <a:solidFill>
                  <a:prstClr val="black"/>
                </a:solidFill>
                <a:latin typeface="Trebuchet MS"/>
                <a:cs typeface="Gisha" panose="020B0502040204020203" pitchFamily="34" charset="-79"/>
              </a:rPr>
              <a:t> </a:t>
            </a:r>
          </a:p>
          <a:p>
            <a:pPr>
              <a:buClr>
                <a:srgbClr val="B13F9A"/>
              </a:buClr>
            </a:pPr>
            <a:r>
              <a:rPr lang="he-IL" sz="1400" dirty="0">
                <a:solidFill>
                  <a:prstClr val="black"/>
                </a:solidFill>
                <a:latin typeface="Trebuchet MS"/>
                <a:cs typeface="Gisha" panose="020B0502040204020203" pitchFamily="34" charset="-79"/>
              </a:rPr>
              <a:t>בנוסף, ניתן לראות כי הקוד מכיל אלמנט בשם </a:t>
            </a:r>
            <a:r>
              <a:rPr lang="en-US" sz="1400" dirty="0">
                <a:solidFill>
                  <a:prstClr val="black"/>
                </a:solidFill>
                <a:latin typeface="Trebuchet MS"/>
              </a:rPr>
              <a:t>Window</a:t>
            </a:r>
            <a:r>
              <a:rPr lang="he-IL" sz="1400" dirty="0">
                <a:solidFill>
                  <a:prstClr val="black"/>
                </a:solidFill>
                <a:latin typeface="Trebuchet MS"/>
                <a:cs typeface="Gisha" panose="020B0502040204020203" pitchFamily="34" charset="-79"/>
              </a:rPr>
              <a:t> שמייצג את הרכיב הגרפי של החלון הראשי. ולו יש </a:t>
            </a:r>
            <a:r>
              <a:rPr lang="en-US" sz="1400" dirty="0">
                <a:solidFill>
                  <a:prstClr val="black"/>
                </a:solidFill>
                <a:latin typeface="Trebuchet MS"/>
              </a:rPr>
              <a:t>attributes</a:t>
            </a:r>
            <a:r>
              <a:rPr lang="he-IL" sz="1400" dirty="0">
                <a:solidFill>
                  <a:prstClr val="black"/>
                </a:solidFill>
                <a:latin typeface="Trebuchet MS"/>
                <a:cs typeface="Gisha" panose="020B0502040204020203" pitchFamily="34" charset="-79"/>
              </a:rPr>
              <a:t> בשם:</a:t>
            </a:r>
          </a:p>
          <a:p>
            <a:pPr lvl="1">
              <a:buClr>
                <a:srgbClr val="F9B639"/>
              </a:buClr>
            </a:pPr>
            <a:r>
              <a:rPr lang="en-US" sz="1400" dirty="0">
                <a:solidFill>
                  <a:prstClr val="black"/>
                </a:solidFill>
                <a:latin typeface="Trebuchet MS"/>
              </a:rPr>
              <a:t>Title</a:t>
            </a:r>
          </a:p>
          <a:p>
            <a:pPr lvl="1">
              <a:buClr>
                <a:srgbClr val="F9B639"/>
              </a:buClr>
            </a:pPr>
            <a:r>
              <a:rPr lang="en-US" sz="1400" dirty="0">
                <a:solidFill>
                  <a:prstClr val="black"/>
                </a:solidFill>
                <a:latin typeface="Trebuchet MS"/>
              </a:rPr>
              <a:t>Height</a:t>
            </a:r>
          </a:p>
          <a:p>
            <a:pPr lvl="1">
              <a:buClr>
                <a:srgbClr val="F9B639"/>
              </a:buClr>
            </a:pPr>
            <a:r>
              <a:rPr lang="en-US" sz="1400" dirty="0">
                <a:solidFill>
                  <a:prstClr val="black"/>
                </a:solidFill>
                <a:latin typeface="Trebuchet MS"/>
              </a:rPr>
              <a:t>Width</a:t>
            </a:r>
          </a:p>
          <a:p>
            <a:pPr>
              <a:buClr>
                <a:srgbClr val="B13F9A"/>
              </a:buClr>
            </a:pPr>
            <a:r>
              <a:rPr lang="he-IL" sz="1400" dirty="0">
                <a:solidFill>
                  <a:prstClr val="black"/>
                </a:solidFill>
                <a:latin typeface="Trebuchet MS"/>
                <a:cs typeface="Gisha" panose="020B0502040204020203" pitchFamily="34" charset="-79"/>
              </a:rPr>
              <a:t>בתוכו ניתן לראות אלמנט נוסף בשם  </a:t>
            </a:r>
            <a:r>
              <a:rPr lang="en-US" sz="1400" dirty="0">
                <a:solidFill>
                  <a:prstClr val="black"/>
                </a:solidFill>
                <a:latin typeface="Trebuchet MS"/>
              </a:rPr>
              <a:t>Grid</a:t>
            </a:r>
            <a:r>
              <a:rPr lang="he-IL" sz="1400" dirty="0">
                <a:solidFill>
                  <a:prstClr val="black"/>
                </a:solidFill>
                <a:latin typeface="Trebuchet MS"/>
                <a:cs typeface="Gisha" panose="020B0502040204020203" pitchFamily="34" charset="-79"/>
              </a:rPr>
              <a:t> שהוא ריק</a:t>
            </a:r>
          </a:p>
        </p:txBody>
      </p:sp>
      <p:sp>
        <p:nvSpPr>
          <p:cNvPr id="6" name="Speech Bubble: Rectangle with Corners Rounded 5">
            <a:extLst>
              <a:ext uri="{FF2B5EF4-FFF2-40B4-BE49-F238E27FC236}">
                <a16:creationId xmlns:a16="http://schemas.microsoft.com/office/drawing/2014/main" id="{D19B9BFD-3F5E-4575-B1EE-AB898647BE30}"/>
              </a:ext>
            </a:extLst>
          </p:cNvPr>
          <p:cNvSpPr/>
          <p:nvPr/>
        </p:nvSpPr>
        <p:spPr>
          <a:xfrm>
            <a:off x="1609406" y="5261499"/>
            <a:ext cx="3766514" cy="1448758"/>
          </a:xfrm>
          <a:prstGeom prst="wedgeRoundRectCallout">
            <a:avLst>
              <a:gd name="adj1" fmla="val 43869"/>
              <a:gd name="adj2" fmla="val -8560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he-IL" sz="1600" dirty="0">
                <a:solidFill>
                  <a:prstClr val="black"/>
                </a:solidFill>
                <a:latin typeface="Trebuchet MS"/>
                <a:cs typeface="Gisha" panose="020B0502040204020203" pitchFamily="34" charset="-79"/>
              </a:rPr>
              <a:t>בואו נראה מה קורה אם משנים את ערכי האטרביוטים של החלון....</a:t>
            </a:r>
          </a:p>
          <a:p>
            <a:pPr marL="285750" indent="-285750">
              <a:buFont typeface="Arial" panose="020B0604020202020204" pitchFamily="34" charset="0"/>
              <a:buChar char="•"/>
            </a:pPr>
            <a:endParaRPr lang="he-IL" sz="1600" dirty="0">
              <a:solidFill>
                <a:prstClr val="black"/>
              </a:solidFill>
              <a:latin typeface="Trebuchet MS"/>
              <a:cs typeface="Gisha" panose="020B0502040204020203" pitchFamily="34" charset="-79"/>
            </a:endParaRPr>
          </a:p>
          <a:p>
            <a:pPr marL="285750" indent="-285750">
              <a:buFont typeface="Arial" panose="020B0604020202020204" pitchFamily="34" charset="0"/>
              <a:buChar char="•"/>
            </a:pPr>
            <a:r>
              <a:rPr lang="he-IL" sz="1600" dirty="0">
                <a:solidFill>
                  <a:prstClr val="black"/>
                </a:solidFill>
                <a:latin typeface="Trebuchet MS"/>
                <a:cs typeface="Gisha" panose="020B0502040204020203" pitchFamily="34" charset="-79"/>
              </a:rPr>
              <a:t>עדיין לא הבנתי מהי בדיוק שפת </a:t>
            </a:r>
            <a:r>
              <a:rPr lang="en-US" sz="1600" dirty="0">
                <a:solidFill>
                  <a:prstClr val="black"/>
                </a:solidFill>
                <a:latin typeface="Trebuchet MS"/>
              </a:rPr>
              <a:t>XAML</a:t>
            </a:r>
            <a:r>
              <a:rPr lang="he-IL" sz="1600" dirty="0">
                <a:solidFill>
                  <a:prstClr val="black"/>
                </a:solidFill>
                <a:latin typeface="Trebuchet MS"/>
                <a:cs typeface="Gisha" panose="020B0502040204020203" pitchFamily="34" charset="-79"/>
              </a:rPr>
              <a:t>??????</a:t>
            </a:r>
            <a:endParaRPr lang="en-US" sz="1600" dirty="0">
              <a:solidFill>
                <a:prstClr val="black"/>
              </a:solidFill>
              <a:latin typeface="Trebuchet MS"/>
            </a:endParaRPr>
          </a:p>
        </p:txBody>
      </p:sp>
    </p:spTree>
    <p:extLst>
      <p:ext uri="{BB962C8B-B14F-4D97-AF65-F5344CB8AC3E}">
        <p14:creationId xmlns:p14="http://schemas.microsoft.com/office/powerpoint/2010/main" val="402749792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6914" y="205824"/>
            <a:ext cx="7239000" cy="626328"/>
          </a:xfrm>
        </p:spPr>
        <p:txBody>
          <a:bodyPr>
            <a:normAutofit/>
          </a:bodyPr>
          <a:lstStyle/>
          <a:p>
            <a:pPr algn="ctr"/>
            <a:r>
              <a:rPr lang="he-IL" dirty="0"/>
              <a:t>שפת </a:t>
            </a:r>
            <a:r>
              <a:rPr lang="en-US" dirty="0"/>
              <a:t>XAML</a:t>
            </a:r>
            <a:endParaRPr lang="he-IL" dirty="0"/>
          </a:p>
        </p:txBody>
      </p:sp>
      <p:sp>
        <p:nvSpPr>
          <p:cNvPr id="3" name="מציין מיקום תוכן 2"/>
          <p:cNvSpPr>
            <a:spLocks noGrp="1"/>
          </p:cNvSpPr>
          <p:nvPr>
            <p:ph idx="1"/>
          </p:nvPr>
        </p:nvSpPr>
        <p:spPr>
          <a:xfrm>
            <a:off x="1663810" y="960153"/>
            <a:ext cx="7925208" cy="4536504"/>
          </a:xfrm>
        </p:spPr>
        <p:txBody>
          <a:bodyPr>
            <a:noAutofit/>
          </a:bodyPr>
          <a:lstStyle/>
          <a:p>
            <a:pPr fontAlgn="base"/>
            <a:r>
              <a:rPr lang="he-IL" sz="1800" dirty="0"/>
              <a:t>כותבים </a:t>
            </a:r>
            <a:r>
              <a:rPr lang="en-US" sz="1800" dirty="0"/>
              <a:t>XAML</a:t>
            </a:r>
            <a:r>
              <a:rPr lang="he-IL" sz="1800" dirty="0"/>
              <a:t> - מבטאים </a:t>
            </a:r>
            <a:r>
              <a:rPr lang="en-US" sz="1800" dirty="0" err="1"/>
              <a:t>zamel</a:t>
            </a:r>
            <a:endParaRPr lang="he-IL" sz="1800" dirty="0"/>
          </a:p>
          <a:p>
            <a:pPr fontAlgn="base"/>
            <a:r>
              <a:rPr lang="he-IL" sz="1800" dirty="0"/>
              <a:t>שפה חדשה יחסית ... המבוססת על פורמט </a:t>
            </a:r>
            <a:r>
              <a:rPr lang="en-US" sz="1800" dirty="0"/>
              <a:t>XML</a:t>
            </a:r>
            <a:r>
              <a:rPr lang="he-IL" sz="1800" dirty="0"/>
              <a:t> ומשמשת  לתיאור ממשק משתמש (</a:t>
            </a:r>
            <a:r>
              <a:rPr lang="en-US" sz="1800" dirty="0"/>
              <a:t>UI – User Interface</a:t>
            </a:r>
            <a:r>
              <a:rPr lang="he-IL" sz="1800" dirty="0"/>
              <a:t>).</a:t>
            </a:r>
          </a:p>
          <a:p>
            <a:pPr fontAlgn="base"/>
            <a:r>
              <a:rPr lang="he-IL" sz="1800" dirty="0"/>
              <a:t>קל מאוד להגדיר בעזרתה מבנה של חלון ופקדים בתוכו. </a:t>
            </a:r>
          </a:p>
          <a:p>
            <a:pPr fontAlgn="base"/>
            <a:r>
              <a:rPr lang="he-IL" sz="1800" dirty="0"/>
              <a:t>ניתן לפתח אפליקציות </a:t>
            </a:r>
            <a:r>
              <a:rPr lang="en-US" sz="1800" dirty="0"/>
              <a:t> WPF </a:t>
            </a:r>
            <a:r>
              <a:rPr lang="he-IL" sz="1800" dirty="0"/>
              <a:t>ללא שימוש ב</a:t>
            </a:r>
            <a:r>
              <a:rPr lang="en-US" sz="1800" dirty="0"/>
              <a:t>XAML </a:t>
            </a:r>
            <a:r>
              <a:rPr lang="he-IL" sz="1800" dirty="0"/>
              <a:t> אבל נצטרך לשם כך לכתוב די הרבה קוד...</a:t>
            </a:r>
          </a:p>
          <a:p>
            <a:pPr fontAlgn="base"/>
            <a:r>
              <a:rPr lang="he-IL" sz="1800" dirty="0"/>
              <a:t>שפת</a:t>
            </a:r>
            <a:r>
              <a:rPr lang="en-US" sz="1800" dirty="0"/>
              <a:t> XAML </a:t>
            </a:r>
            <a:r>
              <a:rPr lang="he-IL" sz="1800" dirty="0"/>
              <a:t>מאפשרת הפרדה טובה בין הלוגיקה של האפליקציה להגדרת הממשק הגרפי. </a:t>
            </a:r>
            <a:r>
              <a:rPr lang="he-IL" sz="1800" b="1" dirty="0"/>
              <a:t>כל אלמנט בשפת </a:t>
            </a:r>
            <a:r>
              <a:rPr lang="en-US" sz="1800" b="1" dirty="0"/>
              <a:t>XAML</a:t>
            </a:r>
            <a:r>
              <a:rPr lang="he-IL" sz="1800" b="1" dirty="0"/>
              <a:t> מייצג מופע של מחלקה גרפית ב</a:t>
            </a:r>
            <a:r>
              <a:rPr lang="en-US" sz="1800" b="1" dirty="0"/>
              <a:t>NET </a:t>
            </a:r>
            <a:r>
              <a:rPr lang="he-IL" sz="1800" b="1" dirty="0"/>
              <a:t>.</a:t>
            </a:r>
          </a:p>
          <a:p>
            <a:pPr lvl="1" fontAlgn="base"/>
            <a:r>
              <a:rPr lang="he-IL" sz="1800" dirty="0">
                <a:solidFill>
                  <a:schemeClr val="tx1"/>
                </a:solidFill>
              </a:rPr>
              <a:t>האלמנט </a:t>
            </a:r>
            <a:r>
              <a:rPr lang="en-US" sz="1800" dirty="0">
                <a:solidFill>
                  <a:schemeClr val="tx1"/>
                </a:solidFill>
              </a:rPr>
              <a:t>Window </a:t>
            </a:r>
            <a:r>
              <a:rPr lang="he-IL" sz="1800" dirty="0">
                <a:solidFill>
                  <a:schemeClr val="tx1"/>
                </a:solidFill>
              </a:rPr>
              <a:t> הוא מופע של המחלקה </a:t>
            </a:r>
            <a:r>
              <a:rPr lang="en-US" sz="1800" dirty="0" err="1">
                <a:solidFill>
                  <a:schemeClr val="tx1"/>
                </a:solidFill>
              </a:rPr>
              <a:t>System.Windows.Window</a:t>
            </a:r>
            <a:endParaRPr lang="he-IL" sz="1800" dirty="0">
              <a:solidFill>
                <a:schemeClr val="tx1"/>
              </a:solidFill>
            </a:endParaRPr>
          </a:p>
          <a:p>
            <a:pPr lvl="1" fontAlgn="base"/>
            <a:r>
              <a:rPr lang="he-IL" sz="1800" dirty="0">
                <a:solidFill>
                  <a:schemeClr val="tx1"/>
                </a:solidFill>
              </a:rPr>
              <a:t>האלמנט </a:t>
            </a:r>
            <a:r>
              <a:rPr lang="en-US" sz="1800" dirty="0">
                <a:solidFill>
                  <a:schemeClr val="tx1"/>
                </a:solidFill>
              </a:rPr>
              <a:t>Button </a:t>
            </a:r>
            <a:r>
              <a:rPr lang="he-IL" sz="1800" dirty="0">
                <a:solidFill>
                  <a:schemeClr val="tx1"/>
                </a:solidFill>
              </a:rPr>
              <a:t> הוא מופע של המחלקה </a:t>
            </a:r>
            <a:r>
              <a:rPr lang="en-US" sz="1800" dirty="0" err="1">
                <a:solidFill>
                  <a:schemeClr val="tx1"/>
                </a:solidFill>
              </a:rPr>
              <a:t>System.Windows.Controls.Button</a:t>
            </a:r>
            <a:endParaRPr lang="en-US" sz="1800" u="sng" dirty="0"/>
          </a:p>
          <a:p>
            <a:pPr fontAlgn="base"/>
            <a:r>
              <a:rPr lang="he-IL" sz="1800" b="1" dirty="0"/>
              <a:t>קביעת ערכים ל</a:t>
            </a:r>
            <a:r>
              <a:rPr lang="en-US" sz="1800" b="1" dirty="0"/>
              <a:t> Attribute </a:t>
            </a:r>
            <a:r>
              <a:rPr lang="he-IL" sz="1800" b="1" dirty="0"/>
              <a:t>של </a:t>
            </a:r>
            <a:r>
              <a:rPr lang="en-US" sz="1800" b="1" dirty="0"/>
              <a:t>Element</a:t>
            </a:r>
            <a:r>
              <a:rPr lang="he-IL" sz="1800" b="1" dirty="0"/>
              <a:t> קובעת את ה</a:t>
            </a:r>
            <a:r>
              <a:rPr lang="en-US" sz="1800" b="1" dirty="0"/>
              <a:t>Property </a:t>
            </a:r>
            <a:r>
              <a:rPr lang="he-IL" sz="1800" b="1" dirty="0"/>
              <a:t> המתאים במופע של המחלקה המקבילה שלו.</a:t>
            </a:r>
            <a:endParaRPr lang="en-US" sz="1800" b="1"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425</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018A3381-116C-48AA-89BC-EBD2EFA1E129}"/>
              </a:ext>
            </a:extLst>
          </p:cNvPr>
          <p:cNvSpPr/>
          <p:nvPr/>
        </p:nvSpPr>
        <p:spPr>
          <a:xfrm>
            <a:off x="1884162" y="5462159"/>
            <a:ext cx="7704856" cy="776096"/>
          </a:xfrm>
          <a:prstGeom prst="wedgeRoundRectCallout">
            <a:avLst>
              <a:gd name="adj1" fmla="val -47149"/>
              <a:gd name="adj2" fmla="val 7298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אז בואו נדגים הוספת כפתור לחלון ונראה כיצד מושפע ה </a:t>
            </a:r>
            <a:r>
              <a:rPr lang="en-US" dirty="0">
                <a:solidFill>
                  <a:prstClr val="black"/>
                </a:solidFill>
                <a:latin typeface="Trebuchet MS"/>
              </a:rPr>
              <a:t>XAML</a:t>
            </a:r>
            <a:r>
              <a:rPr lang="he-IL" dirty="0">
                <a:solidFill>
                  <a:prstClr val="black"/>
                </a:solidFill>
                <a:latin typeface="Trebuchet MS"/>
                <a:cs typeface="Gisha" panose="020B0502040204020203" pitchFamily="34" charset="-79"/>
              </a:rPr>
              <a:t>... יאלללה...</a:t>
            </a:r>
            <a:endParaRPr lang="en-US" dirty="0">
              <a:solidFill>
                <a:prstClr val="black"/>
              </a:solidFill>
              <a:latin typeface="Trebuchet MS"/>
            </a:endParaRPr>
          </a:p>
        </p:txBody>
      </p:sp>
    </p:spTree>
    <p:extLst>
      <p:ext uri="{BB962C8B-B14F-4D97-AF65-F5344CB8AC3E}">
        <p14:creationId xmlns:p14="http://schemas.microsoft.com/office/powerpoint/2010/main" val="118119556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337378"/>
            <a:ext cx="7848872" cy="504056"/>
          </a:xfrm>
        </p:spPr>
        <p:txBody>
          <a:bodyPr>
            <a:noAutofit/>
          </a:bodyPr>
          <a:lstStyle/>
          <a:p>
            <a:pPr algn="ctr"/>
            <a:r>
              <a:rPr lang="he-IL" sz="2800" dirty="0"/>
              <a:t>3 דרכים - להוספת פקד גרפי לחלון הגרפי הראשי</a:t>
            </a:r>
          </a:p>
        </p:txBody>
      </p:sp>
      <p:sp>
        <p:nvSpPr>
          <p:cNvPr id="3" name="Content Placeholder 2"/>
          <p:cNvSpPr>
            <a:spLocks noGrp="1"/>
          </p:cNvSpPr>
          <p:nvPr>
            <p:ph idx="1"/>
          </p:nvPr>
        </p:nvSpPr>
        <p:spPr>
          <a:xfrm>
            <a:off x="2008448" y="1005840"/>
            <a:ext cx="7239000" cy="4846320"/>
          </a:xfrm>
        </p:spPr>
        <p:txBody>
          <a:bodyPr>
            <a:normAutofit lnSpcReduction="10000"/>
          </a:bodyPr>
          <a:lstStyle/>
          <a:p>
            <a:r>
              <a:rPr lang="he-IL" sz="2400" dirty="0"/>
              <a:t>פקד הוא רכיב גרפי כגון לחצן, רשימה, תיבת טקסט ועוד.</a:t>
            </a:r>
          </a:p>
          <a:p>
            <a:r>
              <a:rPr lang="he-IL" sz="2400" dirty="0"/>
              <a:t>נניח שברצוננו לצייר כפתור (לחצן) על החלון</a:t>
            </a:r>
          </a:p>
          <a:p>
            <a:r>
              <a:rPr lang="he-IL" sz="2400" b="1" dirty="0"/>
              <a:t>נוכל לעשות זאת באחת מ 3 הדרכים:</a:t>
            </a:r>
          </a:p>
          <a:p>
            <a:pPr lvl="1"/>
            <a:r>
              <a:rPr lang="he-IL" sz="2400" b="1" dirty="0"/>
              <a:t>2 דרכים שנדגים מיד:</a:t>
            </a:r>
          </a:p>
          <a:p>
            <a:pPr marL="987552" lvl="2" indent="-457200">
              <a:buFont typeface="+mj-lt"/>
              <a:buAutoNum type="arabicPeriod"/>
            </a:pPr>
            <a:r>
              <a:rPr lang="he-IL" sz="2400" dirty="0"/>
              <a:t>גרירת כפתור מה </a:t>
            </a:r>
            <a:r>
              <a:rPr lang="en-US" sz="2400" dirty="0"/>
              <a:t>toolbox</a:t>
            </a:r>
            <a:r>
              <a:rPr lang="he-IL" sz="2400" dirty="0"/>
              <a:t> למקומו על ה </a:t>
            </a:r>
            <a:r>
              <a:rPr lang="en-US" sz="2400" dirty="0"/>
              <a:t>grid</a:t>
            </a:r>
          </a:p>
          <a:p>
            <a:pPr marL="987552" lvl="2" indent="-457200">
              <a:buFont typeface="+mj-lt"/>
              <a:buAutoNum type="arabicPeriod"/>
            </a:pPr>
            <a:r>
              <a:rPr lang="he-IL" sz="2400" dirty="0"/>
              <a:t>כתיבה ידנית של אלמנט בשפת </a:t>
            </a:r>
            <a:r>
              <a:rPr lang="en-US" sz="2400" dirty="0"/>
              <a:t>XAML</a:t>
            </a:r>
            <a:r>
              <a:rPr lang="he-IL" sz="2400" dirty="0"/>
              <a:t> בשם </a:t>
            </a:r>
            <a:r>
              <a:rPr lang="en-US" sz="2400" dirty="0"/>
              <a:t>&lt;Button&gt;</a:t>
            </a:r>
            <a:r>
              <a:rPr lang="he-IL" sz="2400" dirty="0"/>
              <a:t> במקום המתאים לו בהיררכיית האלמנטים של החלון</a:t>
            </a:r>
          </a:p>
          <a:p>
            <a:pPr lvl="1"/>
            <a:r>
              <a:rPr lang="he-IL" sz="2400" b="1" dirty="0"/>
              <a:t>דרך נוספת שנרחיב עליה בהמשך:</a:t>
            </a:r>
          </a:p>
          <a:p>
            <a:pPr marL="987552" lvl="2" indent="-457200">
              <a:buFont typeface="+mj-lt"/>
              <a:buAutoNum type="arabicPeriod" startAt="3"/>
            </a:pPr>
            <a:r>
              <a:rPr lang="he-IL" sz="2400" dirty="0"/>
              <a:t>יצירת מופע של מחלקת </a:t>
            </a:r>
            <a:r>
              <a:rPr lang="en-US" sz="2400" dirty="0"/>
              <a:t>Button </a:t>
            </a:r>
            <a:r>
              <a:rPr lang="he-IL" sz="2400" dirty="0"/>
              <a:t> מתוך קוד ה </a:t>
            </a:r>
            <a:r>
              <a:rPr lang="en-US" sz="2400" dirty="0"/>
              <a:t>cs</a:t>
            </a:r>
            <a:r>
              <a:rPr lang="he-IL" sz="2400" dirty="0"/>
              <a:t>:</a:t>
            </a:r>
          </a:p>
          <a:p>
            <a:pPr lvl="3"/>
            <a:r>
              <a:rPr lang="en-US" sz="2400" dirty="0"/>
              <a:t>Button b = new Button()</a:t>
            </a:r>
            <a:r>
              <a:rPr lang="he-IL" sz="2400" dirty="0"/>
              <a:t> </a:t>
            </a:r>
          </a:p>
          <a:p>
            <a:pPr lvl="3"/>
            <a:r>
              <a:rPr lang="he-IL" sz="2400" dirty="0"/>
              <a:t>וקביעת מיקומו גם דרך הקוד. </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870808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6632"/>
            <a:ext cx="7776864" cy="410304"/>
          </a:xfrm>
        </p:spPr>
        <p:txBody>
          <a:bodyPr>
            <a:noAutofit/>
          </a:bodyPr>
          <a:lstStyle/>
          <a:p>
            <a:pPr algn="ctr"/>
            <a:r>
              <a:rPr lang="he-IL" sz="2400" dirty="0"/>
              <a:t>הוספת כפתור/לחצן עם מאפיינים לחלון – הפקד </a:t>
            </a:r>
            <a:r>
              <a:rPr lang="en-US" sz="2400" dirty="0"/>
              <a:t>Button</a:t>
            </a:r>
            <a:endParaRPr lang="he-IL" sz="2400" dirty="0"/>
          </a:p>
        </p:txBody>
      </p:sp>
      <p:sp>
        <p:nvSpPr>
          <p:cNvPr id="3" name="Content Placeholder 2"/>
          <p:cNvSpPr>
            <a:spLocks noGrp="1"/>
          </p:cNvSpPr>
          <p:nvPr>
            <p:ph idx="1"/>
          </p:nvPr>
        </p:nvSpPr>
        <p:spPr>
          <a:xfrm>
            <a:off x="1722583" y="548680"/>
            <a:ext cx="7920880" cy="1224136"/>
          </a:xfrm>
        </p:spPr>
        <p:txBody>
          <a:bodyPr>
            <a:normAutofit/>
          </a:bodyPr>
          <a:lstStyle/>
          <a:p>
            <a:r>
              <a:rPr lang="he-IL" sz="1600" dirty="0"/>
              <a:t>נדגים ב </a:t>
            </a:r>
            <a:r>
              <a:rPr lang="en-US" sz="1600" dirty="0"/>
              <a:t>VS</a:t>
            </a:r>
            <a:r>
              <a:rPr lang="he-IL" sz="1600" dirty="0"/>
              <a:t> 2 דרכים להוספת כפתור עם מאפיינים:</a:t>
            </a:r>
          </a:p>
          <a:p>
            <a:pPr lvl="1"/>
            <a:r>
              <a:rPr lang="he-IL" sz="1400" dirty="0"/>
              <a:t>בעזרת גרירה מה </a:t>
            </a:r>
            <a:r>
              <a:rPr lang="en-US" sz="1400" dirty="0"/>
              <a:t>Toolbox</a:t>
            </a:r>
            <a:r>
              <a:rPr lang="he-IL" sz="1400" dirty="0"/>
              <a:t>, ושינוי המאפיינים בחלון ה </a:t>
            </a:r>
            <a:r>
              <a:rPr lang="en-US" sz="1400" dirty="0"/>
              <a:t>Properties</a:t>
            </a:r>
            <a:endParaRPr lang="he-IL" sz="1400" dirty="0"/>
          </a:p>
          <a:p>
            <a:pPr lvl="1"/>
            <a:r>
              <a:rPr lang="he-IL" sz="1400" dirty="0"/>
              <a:t>כתיבה ידנית לתוך ה</a:t>
            </a:r>
            <a:r>
              <a:rPr lang="en-US" sz="1400" dirty="0"/>
              <a:t>XAML</a:t>
            </a:r>
            <a:r>
              <a:rPr lang="he-IL" sz="1400" dirty="0"/>
              <a:t>, כאלמנט בשם </a:t>
            </a:r>
            <a:r>
              <a:rPr lang="en-US" sz="1400" dirty="0"/>
              <a:t>Button</a:t>
            </a:r>
            <a:r>
              <a:rPr lang="he-IL" sz="1400" dirty="0"/>
              <a:t> עם </a:t>
            </a:r>
            <a:r>
              <a:rPr lang="en-US" sz="1400" dirty="0"/>
              <a:t>attributes</a:t>
            </a:r>
            <a:r>
              <a:rPr lang="he-IL" sz="1400" dirty="0"/>
              <a:t> מתאימים</a:t>
            </a:r>
          </a:p>
          <a:p>
            <a:r>
              <a:rPr lang="he-IL" sz="1600" dirty="0"/>
              <a:t>ניתן לשלב בין 2 הדרכים</a:t>
            </a:r>
          </a:p>
          <a:p>
            <a:endParaRPr lang="he-IL" sz="1600" dirty="0"/>
          </a:p>
        </p:txBody>
      </p:sp>
      <p:pic>
        <p:nvPicPr>
          <p:cNvPr id="5" name="Picture 4"/>
          <p:cNvPicPr>
            <a:picLocks noChangeAspect="1"/>
          </p:cNvPicPr>
          <p:nvPr/>
        </p:nvPicPr>
        <p:blipFill>
          <a:blip r:embed="rId3"/>
          <a:stretch>
            <a:fillRect/>
          </a:stretch>
        </p:blipFill>
        <p:spPr>
          <a:xfrm>
            <a:off x="1524001" y="1841760"/>
            <a:ext cx="8244408" cy="4805856"/>
          </a:xfrm>
          <a:prstGeom prst="rect">
            <a:avLst/>
          </a:prstGeom>
        </p:spPr>
      </p:pic>
      <p:sp>
        <p:nvSpPr>
          <p:cNvPr id="6" name="הסבר מלבני מעוגל 17"/>
          <p:cNvSpPr/>
          <p:nvPr/>
        </p:nvSpPr>
        <p:spPr bwMode="auto">
          <a:xfrm>
            <a:off x="6023992" y="5661248"/>
            <a:ext cx="4283968" cy="792088"/>
          </a:xfrm>
          <a:prstGeom prst="wedgeRoundRectCallout">
            <a:avLst>
              <a:gd name="adj1" fmla="val -89083"/>
              <a:gd name="adj2" fmla="val -56825"/>
              <a:gd name="adj3" fmla="val 1666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1400" dirty="0">
                <a:solidFill>
                  <a:srgbClr val="000000"/>
                </a:solidFill>
                <a:latin typeface="Trebuchet MS"/>
                <a:cs typeface="Gisha" panose="020B0502040204020203" pitchFamily="34" charset="-79"/>
              </a:rPr>
              <a:t>בשלב זה, לצורך הפשטות, נשנה את ה </a:t>
            </a:r>
            <a:r>
              <a:rPr lang="en-US" sz="1400" dirty="0">
                <a:solidFill>
                  <a:srgbClr val="000000"/>
                </a:solidFill>
                <a:latin typeface="Trebuchet MS"/>
              </a:rPr>
              <a:t>GRID</a:t>
            </a:r>
            <a:r>
              <a:rPr lang="he-IL" sz="1400" dirty="0">
                <a:solidFill>
                  <a:srgbClr val="000000"/>
                </a:solidFill>
                <a:latin typeface="Trebuchet MS"/>
                <a:cs typeface="Gisha" panose="020B0502040204020203" pitchFamily="34" charset="-79"/>
              </a:rPr>
              <a:t> ל </a:t>
            </a:r>
            <a:r>
              <a:rPr lang="en-US" sz="1400" dirty="0">
                <a:solidFill>
                  <a:srgbClr val="000000"/>
                </a:solidFill>
                <a:latin typeface="Trebuchet MS"/>
              </a:rPr>
              <a:t>CANVAS</a:t>
            </a:r>
            <a:r>
              <a:rPr lang="he-IL" sz="1400" dirty="0">
                <a:solidFill>
                  <a:srgbClr val="000000"/>
                </a:solidFill>
                <a:latin typeface="Trebuchet MS"/>
                <a:cs typeface="Gisha" panose="020B0502040204020203" pitchFamily="34" charset="-79"/>
              </a:rPr>
              <a:t>.</a:t>
            </a:r>
          </a:p>
          <a:p>
            <a:pPr algn="ctr" fontAlgn="base">
              <a:spcBef>
                <a:spcPct val="0"/>
              </a:spcBef>
              <a:spcAft>
                <a:spcPct val="0"/>
              </a:spcAft>
            </a:pPr>
            <a:r>
              <a:rPr lang="he-IL" sz="1400" dirty="0">
                <a:solidFill>
                  <a:srgbClr val="000000"/>
                </a:solidFill>
                <a:latin typeface="Trebuchet MS"/>
                <a:cs typeface="Gisha" panose="020B0502040204020203" pitchFamily="34" charset="-79"/>
              </a:rPr>
              <a:t>נרחיב בהמשך על ההבדל ביניהם.</a:t>
            </a:r>
          </a:p>
          <a:p>
            <a:pPr algn="ctr" fontAlgn="base">
              <a:spcBef>
                <a:spcPct val="0"/>
              </a:spcBef>
              <a:spcAft>
                <a:spcPct val="0"/>
              </a:spcAft>
            </a:pPr>
            <a:r>
              <a:rPr lang="he-IL" sz="1400" dirty="0">
                <a:solidFill>
                  <a:srgbClr val="000000"/>
                </a:solidFill>
                <a:latin typeface="Trebuchet MS"/>
                <a:cs typeface="Gisha" panose="020B0502040204020203" pitchFamily="34" charset="-79"/>
              </a:rPr>
              <a:t>השימוש ב </a:t>
            </a:r>
            <a:r>
              <a:rPr lang="en-US" sz="1400" dirty="0">
                <a:solidFill>
                  <a:srgbClr val="000000"/>
                </a:solidFill>
                <a:latin typeface="Trebuchet MS"/>
              </a:rPr>
              <a:t>GRID</a:t>
            </a:r>
            <a:r>
              <a:rPr lang="he-IL" sz="1400" dirty="0">
                <a:solidFill>
                  <a:srgbClr val="000000"/>
                </a:solidFill>
                <a:latin typeface="Trebuchet MS"/>
                <a:cs typeface="Gisha" panose="020B0502040204020203" pitchFamily="34" charset="-79"/>
              </a:rPr>
              <a:t> עדיף!!</a:t>
            </a:r>
            <a:endParaRPr lang="en-US" sz="1400" dirty="0">
              <a:solidFill>
                <a:srgbClr val="000000"/>
              </a:solidFill>
              <a:latin typeface="Trebuchet MS"/>
            </a:endParaRPr>
          </a:p>
        </p:txBody>
      </p:sp>
      <p:sp>
        <p:nvSpPr>
          <p:cNvPr id="7" name="Slide Number Placeholder 6"/>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427</a:t>
            </a:fld>
            <a:endParaRPr lang="he-IL">
              <a:solidFill>
                <a:srgbClr val="B13F9A"/>
              </a:solidFill>
              <a:latin typeface="Trebuchet MS"/>
              <a:cs typeface="Gisha" panose="020B0502040204020203" pitchFamily="34" charset="-79"/>
            </a:endParaRPr>
          </a:p>
        </p:txBody>
      </p:sp>
      <p:sp>
        <p:nvSpPr>
          <p:cNvPr id="8" name="Rectangle 7"/>
          <p:cNvSpPr/>
          <p:nvPr/>
        </p:nvSpPr>
        <p:spPr>
          <a:xfrm rot="5400000">
            <a:off x="7668903" y="2647655"/>
            <a:ext cx="496855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Ex1_MyFirstWPFApp</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
        <p:nvSpPr>
          <p:cNvPr id="11" name="Oval 10">
            <a:extLst>
              <a:ext uri="{FF2B5EF4-FFF2-40B4-BE49-F238E27FC236}">
                <a16:creationId xmlns:a16="http://schemas.microsoft.com/office/drawing/2014/main" id="{6EAFD395-8595-401D-AD84-7E319F20DDFF}"/>
              </a:ext>
            </a:extLst>
          </p:cNvPr>
          <p:cNvSpPr/>
          <p:nvPr/>
        </p:nvSpPr>
        <p:spPr>
          <a:xfrm>
            <a:off x="4295800" y="5301208"/>
            <a:ext cx="1080120" cy="216024"/>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3" name="Oval 12">
            <a:extLst>
              <a:ext uri="{FF2B5EF4-FFF2-40B4-BE49-F238E27FC236}">
                <a16:creationId xmlns:a16="http://schemas.microsoft.com/office/drawing/2014/main" id="{ECBEB0E8-BBBF-4D80-B6B1-3453591FF7DC}"/>
              </a:ext>
            </a:extLst>
          </p:cNvPr>
          <p:cNvSpPr/>
          <p:nvPr/>
        </p:nvSpPr>
        <p:spPr>
          <a:xfrm>
            <a:off x="5375920" y="5301208"/>
            <a:ext cx="1224136" cy="222808"/>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4" name="Oval 13">
            <a:extLst>
              <a:ext uri="{FF2B5EF4-FFF2-40B4-BE49-F238E27FC236}">
                <a16:creationId xmlns:a16="http://schemas.microsoft.com/office/drawing/2014/main" id="{19955BA9-6012-421E-9EB2-F3DC801D6A86}"/>
              </a:ext>
            </a:extLst>
          </p:cNvPr>
          <p:cNvSpPr/>
          <p:nvPr/>
        </p:nvSpPr>
        <p:spPr>
          <a:xfrm>
            <a:off x="7896200" y="4941168"/>
            <a:ext cx="1080120" cy="216024"/>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5" name="Oval 14">
            <a:extLst>
              <a:ext uri="{FF2B5EF4-FFF2-40B4-BE49-F238E27FC236}">
                <a16:creationId xmlns:a16="http://schemas.microsoft.com/office/drawing/2014/main" id="{A1A4F407-E1E7-4CB0-8749-14386A2384AA}"/>
              </a:ext>
            </a:extLst>
          </p:cNvPr>
          <p:cNvSpPr/>
          <p:nvPr/>
        </p:nvSpPr>
        <p:spPr>
          <a:xfrm>
            <a:off x="7901868" y="3717032"/>
            <a:ext cx="1080120" cy="216024"/>
          </a:xfrm>
          <a:prstGeom prst="ellipse">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Tree>
    <p:extLst>
      <p:ext uri="{BB962C8B-B14F-4D97-AF65-F5344CB8AC3E}">
        <p14:creationId xmlns:p14="http://schemas.microsoft.com/office/powerpoint/2010/main" val="89665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959" y="64632"/>
            <a:ext cx="7632848" cy="1296144"/>
          </a:xfrm>
        </p:spPr>
        <p:txBody>
          <a:bodyPr>
            <a:noAutofit/>
          </a:bodyPr>
          <a:lstStyle/>
          <a:p>
            <a:pPr algn="ctr"/>
            <a:r>
              <a:rPr lang="he-IL" sz="2400" dirty="0"/>
              <a:t>חלונית ה </a:t>
            </a:r>
            <a:r>
              <a:rPr lang="en-US" sz="2400" dirty="0"/>
              <a:t>PROPERTIES</a:t>
            </a:r>
            <a:r>
              <a:rPr lang="he-IL" sz="2400" dirty="0"/>
              <a:t> </a:t>
            </a:r>
            <a:br>
              <a:rPr lang="he-IL" sz="2400" dirty="0"/>
            </a:br>
            <a:r>
              <a:rPr lang="he-IL" sz="2400" dirty="0"/>
              <a:t>לעומת</a:t>
            </a:r>
            <a:br>
              <a:rPr lang="he-IL" sz="2400" dirty="0"/>
            </a:br>
            <a:r>
              <a:rPr lang="he-IL" sz="2400" dirty="0"/>
              <a:t>האטריביוטים של האלמנט ב </a:t>
            </a:r>
            <a:r>
              <a:rPr lang="en-US" sz="2400" dirty="0"/>
              <a:t>XAML</a:t>
            </a:r>
            <a:endParaRPr lang="he-IL" sz="2400" dirty="0"/>
          </a:p>
        </p:txBody>
      </p:sp>
      <p:sp>
        <p:nvSpPr>
          <p:cNvPr id="3" name="Content Placeholder 2"/>
          <p:cNvSpPr>
            <a:spLocks noGrp="1"/>
          </p:cNvSpPr>
          <p:nvPr>
            <p:ph idx="1"/>
          </p:nvPr>
        </p:nvSpPr>
        <p:spPr>
          <a:xfrm>
            <a:off x="2135560" y="1688480"/>
            <a:ext cx="7351340" cy="3612729"/>
          </a:xfrm>
        </p:spPr>
        <p:txBody>
          <a:bodyPr>
            <a:normAutofit/>
          </a:bodyPr>
          <a:lstStyle/>
          <a:p>
            <a:r>
              <a:rPr lang="he-IL" sz="2000" dirty="0"/>
              <a:t>לאחר הוספת הפקד של הלחצן ניתן לראות ב </a:t>
            </a:r>
            <a:r>
              <a:rPr lang="en-US" sz="2000" dirty="0"/>
              <a:t>XAML</a:t>
            </a:r>
            <a:r>
              <a:rPr lang="he-IL" sz="2000" dirty="0"/>
              <a:t> את האלמנט המקביל לו.</a:t>
            </a:r>
          </a:p>
          <a:p>
            <a:r>
              <a:rPr lang="he-IL" sz="2000" dirty="0"/>
              <a:t>באלמנט זה יופיעו רק חלק מהמאפיינים</a:t>
            </a:r>
          </a:p>
          <a:p>
            <a:r>
              <a:rPr lang="he-IL" sz="2000" dirty="0"/>
              <a:t>לפקד גרפי יש הרבה מאפיינים וניתן לראותם, כאשר עומדים על הפקד עצמו, בחלונית </a:t>
            </a:r>
            <a:r>
              <a:rPr lang="en-US" sz="2000" dirty="0"/>
              <a:t>properties </a:t>
            </a:r>
            <a:r>
              <a:rPr lang="he-IL" sz="2000" dirty="0"/>
              <a:t> שבצד ימין. הם יקבלו ערכי ברירת מחדל ולכן לא מופיעים ב </a:t>
            </a:r>
            <a:r>
              <a:rPr lang="en-US" sz="2000" dirty="0"/>
              <a:t>XAML</a:t>
            </a:r>
            <a:r>
              <a:rPr lang="he-IL" sz="2000" dirty="0"/>
              <a:t>, למרות שהם קיימים.</a:t>
            </a:r>
          </a:p>
          <a:p>
            <a:r>
              <a:rPr lang="he-IL" sz="2000" dirty="0"/>
              <a:t>ניתן לשנות את ערכי המאפיינים דרך חלונית זו ואז הראה אותם מתווספים כאטריביוט לאלמנט ב </a:t>
            </a:r>
            <a:r>
              <a:rPr lang="en-US" sz="2000" dirty="0"/>
              <a:t>XAML</a:t>
            </a:r>
            <a:endParaRPr lang="he-IL" sz="2000" dirty="0"/>
          </a:p>
          <a:p>
            <a:r>
              <a:rPr lang="he-IL" sz="2000" dirty="0"/>
              <a:t>ניתן להוסיף ידנית מאפיינים נוספים ל</a:t>
            </a:r>
            <a:r>
              <a:rPr lang="en-US" sz="2000" dirty="0"/>
              <a:t>XAML</a:t>
            </a:r>
            <a:r>
              <a:rPr lang="he-IL" sz="2000" dirty="0"/>
              <a:t> או לשנות את ערכם.</a:t>
            </a:r>
          </a:p>
          <a:p>
            <a:r>
              <a:rPr lang="he-IL" sz="2000" dirty="0"/>
              <a:t>שינוי בחלונית המאפיינים ישפיע על ה</a:t>
            </a:r>
            <a:r>
              <a:rPr lang="en-US" sz="2000" dirty="0"/>
              <a:t>XAML </a:t>
            </a:r>
            <a:r>
              <a:rPr lang="he-IL" sz="2000" dirty="0"/>
              <a:t> ולהיפך.</a:t>
            </a:r>
          </a:p>
          <a:p>
            <a:endParaRPr lang="he-IL" sz="2000" dirty="0"/>
          </a:p>
          <a:p>
            <a:endParaRPr lang="he-IL" sz="2000" dirty="0"/>
          </a:p>
        </p:txBody>
      </p:sp>
      <p:sp>
        <p:nvSpPr>
          <p:cNvPr id="7" name="Slide Number Placeholder 6"/>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428</a:t>
            </a:fld>
            <a:endParaRPr lang="he-IL">
              <a:solidFill>
                <a:srgbClr val="B13F9A"/>
              </a:solidFill>
              <a:latin typeface="Trebuchet MS"/>
              <a:cs typeface="Gisha" panose="020B0502040204020203" pitchFamily="34" charset="-79"/>
            </a:endParaRPr>
          </a:p>
        </p:txBody>
      </p:sp>
      <p:sp>
        <p:nvSpPr>
          <p:cNvPr id="9" name="הסבר מלבני מעוגל 17">
            <a:extLst>
              <a:ext uri="{FF2B5EF4-FFF2-40B4-BE49-F238E27FC236}">
                <a16:creationId xmlns:a16="http://schemas.microsoft.com/office/drawing/2014/main" id="{2029BE8C-0B03-464E-A90F-09544C745B76}"/>
              </a:ext>
            </a:extLst>
          </p:cNvPr>
          <p:cNvSpPr/>
          <p:nvPr/>
        </p:nvSpPr>
        <p:spPr bwMode="auto">
          <a:xfrm>
            <a:off x="1997825" y="5758742"/>
            <a:ext cx="3594119" cy="797507"/>
          </a:xfrm>
          <a:prstGeom prst="wedgeRoundRectCallout">
            <a:avLst>
              <a:gd name="adj1" fmla="val 32384"/>
              <a:gd name="adj2" fmla="val -11075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dirty="0">
                <a:solidFill>
                  <a:srgbClr val="000000"/>
                </a:solidFill>
                <a:latin typeface="Trebuchet MS"/>
                <a:cs typeface="Gisha" panose="020B0502040204020203" pitchFamily="34" charset="-79"/>
              </a:rPr>
              <a:t>נדגים שינוי והוספה של מאפיינים של לחצן ב2 הדרכים.</a:t>
            </a:r>
          </a:p>
        </p:txBody>
      </p:sp>
      <p:sp>
        <p:nvSpPr>
          <p:cNvPr id="10" name="Rectangle 9">
            <a:extLst>
              <a:ext uri="{FF2B5EF4-FFF2-40B4-BE49-F238E27FC236}">
                <a16:creationId xmlns:a16="http://schemas.microsoft.com/office/drawing/2014/main" id="{E6B0E1F4-C93F-4271-8FAB-AFA6EFE6645C}"/>
              </a:ext>
            </a:extLst>
          </p:cNvPr>
          <p:cNvSpPr/>
          <p:nvPr/>
        </p:nvSpPr>
        <p:spPr>
          <a:xfrm>
            <a:off x="5765360" y="5988217"/>
            <a:ext cx="460851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err="1">
                <a:solidFill>
                  <a:prstClr val="black"/>
                </a:solidFill>
                <a:latin typeface="Calibri"/>
              </a:rPr>
              <a:t>MyFirstWPFApp</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523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49364"/>
            <a:ext cx="7239000" cy="514535"/>
          </a:xfrm>
        </p:spPr>
        <p:txBody>
          <a:bodyPr>
            <a:normAutofit/>
          </a:bodyPr>
          <a:lstStyle/>
          <a:p>
            <a:pPr algn="ctr"/>
            <a:r>
              <a:rPr lang="he-IL" sz="2800" dirty="0"/>
              <a:t>הקשר בין קוד </a:t>
            </a:r>
            <a:r>
              <a:rPr lang="en-US" sz="2800" dirty="0"/>
              <a:t>Xaml</a:t>
            </a:r>
            <a:r>
              <a:rPr lang="he-IL" sz="2800" dirty="0"/>
              <a:t> לקוד </a:t>
            </a:r>
            <a:r>
              <a:rPr lang="en-US" sz="2800" dirty="0"/>
              <a:t>c#</a:t>
            </a:r>
            <a:endParaRPr lang="he-IL" sz="2800" dirty="0"/>
          </a:p>
        </p:txBody>
      </p:sp>
      <p:sp>
        <p:nvSpPr>
          <p:cNvPr id="3" name="מציין מיקום תוכן 2"/>
          <p:cNvSpPr>
            <a:spLocks noGrp="1"/>
          </p:cNvSpPr>
          <p:nvPr>
            <p:ph idx="1"/>
          </p:nvPr>
        </p:nvSpPr>
        <p:spPr>
          <a:xfrm>
            <a:off x="1967762" y="617617"/>
            <a:ext cx="7574597" cy="6069352"/>
          </a:xfrm>
          <a:noFill/>
        </p:spPr>
        <p:txBody>
          <a:bodyPr>
            <a:noAutofit/>
          </a:bodyPr>
          <a:lstStyle/>
          <a:p>
            <a:pPr fontAlgn="base"/>
            <a:r>
              <a:rPr lang="he-IL" sz="1600" b="1" dirty="0"/>
              <a:t>מערכת תוכנה יכולה להיות מורכבת מחלון גרפי אחד או יותר, כאשר ב </a:t>
            </a:r>
            <a:r>
              <a:rPr lang="en-US" sz="1600" b="1" dirty="0"/>
              <a:t>WPF</a:t>
            </a:r>
            <a:r>
              <a:rPr lang="he-IL" sz="1600" b="1" dirty="0"/>
              <a:t> עבור כל חלון קיימים:</a:t>
            </a:r>
          </a:p>
          <a:p>
            <a:pPr marL="635508" lvl="1" indent="-342900" fontAlgn="base">
              <a:buClr>
                <a:srgbClr val="FFC000"/>
              </a:buClr>
              <a:buSzPct val="100000"/>
              <a:buFont typeface="+mj-lt"/>
              <a:buAutoNum type="arabicPeriod"/>
            </a:pPr>
            <a:r>
              <a:rPr lang="he-IL" sz="1600" b="1" dirty="0">
                <a:solidFill>
                  <a:schemeClr val="tx1"/>
                </a:solidFill>
              </a:rPr>
              <a:t>קובץ עם סיומת </a:t>
            </a:r>
            <a:r>
              <a:rPr lang="en-US" sz="1600" b="1" dirty="0">
                <a:solidFill>
                  <a:srgbClr val="FF0000"/>
                </a:solidFill>
                <a:highlight>
                  <a:srgbClr val="FFFF00"/>
                </a:highlight>
              </a:rPr>
              <a:t>*.XAML</a:t>
            </a:r>
            <a:endParaRPr lang="he-IL" sz="1600" b="1" dirty="0">
              <a:solidFill>
                <a:srgbClr val="FF0000"/>
              </a:solidFill>
              <a:highlight>
                <a:srgbClr val="FFFF00"/>
              </a:highlight>
            </a:endParaRPr>
          </a:p>
          <a:p>
            <a:pPr lvl="2" fontAlgn="base">
              <a:buClr>
                <a:srgbClr val="FFC000"/>
              </a:buClr>
              <a:buSzPct val="100000"/>
            </a:pPr>
            <a:r>
              <a:rPr lang="he-IL" sz="1400" dirty="0"/>
              <a:t>מתאר את החלק ה</a:t>
            </a:r>
            <a:r>
              <a:rPr lang="he-IL" sz="1400" b="1" dirty="0"/>
              <a:t>גרפי</a:t>
            </a:r>
            <a:r>
              <a:rPr lang="he-IL" sz="1400" dirty="0"/>
              <a:t>, הויזואלי של החלון</a:t>
            </a:r>
          </a:p>
          <a:p>
            <a:pPr marL="635508" lvl="1" indent="-342900" fontAlgn="base">
              <a:buClr>
                <a:srgbClr val="FFC000"/>
              </a:buClr>
              <a:buSzPct val="100000"/>
              <a:buFont typeface="+mj-lt"/>
              <a:buAutoNum type="arabicPeriod"/>
            </a:pPr>
            <a:r>
              <a:rPr lang="he-IL" sz="1600" b="1" dirty="0">
                <a:solidFill>
                  <a:schemeClr val="tx1"/>
                </a:solidFill>
              </a:rPr>
              <a:t>קובץ קוד אחורי עם סיומת </a:t>
            </a:r>
            <a:r>
              <a:rPr lang="en-US" sz="2000" b="1" dirty="0">
                <a:solidFill>
                  <a:srgbClr val="FF0000"/>
                </a:solidFill>
                <a:highlight>
                  <a:srgbClr val="FFFF00"/>
                </a:highlight>
              </a:rPr>
              <a:t>*.cs</a:t>
            </a:r>
            <a:endParaRPr lang="he-IL" sz="2000" b="1" dirty="0">
              <a:solidFill>
                <a:srgbClr val="FF0000"/>
              </a:solidFill>
              <a:highlight>
                <a:srgbClr val="FFFF00"/>
              </a:highlight>
            </a:endParaRPr>
          </a:p>
          <a:p>
            <a:pPr lvl="2" fontAlgn="base">
              <a:buClr>
                <a:srgbClr val="FFC000"/>
              </a:buClr>
              <a:buSzPct val="100000"/>
            </a:pPr>
            <a:r>
              <a:rPr lang="he-IL" sz="1400" dirty="0"/>
              <a:t>מגדיר ומממש את המחלקה שמקבילה לחלון בשפת #</a:t>
            </a:r>
            <a:r>
              <a:rPr lang="en-US" sz="1400" dirty="0"/>
              <a:t>C</a:t>
            </a:r>
            <a:r>
              <a:rPr lang="he-IL" sz="1400" dirty="0"/>
              <a:t>.</a:t>
            </a:r>
          </a:p>
          <a:p>
            <a:pPr lvl="2" fontAlgn="base">
              <a:buClr>
                <a:srgbClr val="FFC000"/>
              </a:buClr>
              <a:buSzPct val="100000"/>
            </a:pPr>
            <a:r>
              <a:rPr lang="he-IL" sz="1400" dirty="0"/>
              <a:t>זוהי </a:t>
            </a:r>
            <a:r>
              <a:rPr lang="en-US" sz="1400" dirty="0"/>
              <a:t>partial class</a:t>
            </a:r>
            <a:r>
              <a:rPr lang="he-IL" sz="1400" dirty="0"/>
              <a:t> ביחד עם הקובץ מהמחלקה בסעיף </a:t>
            </a:r>
            <a:r>
              <a:rPr lang="en-US" sz="1400" dirty="0"/>
              <a:t>3</a:t>
            </a:r>
            <a:r>
              <a:rPr lang="he-IL" sz="1400" dirty="0"/>
              <a:t>.</a:t>
            </a:r>
          </a:p>
          <a:p>
            <a:pPr lvl="2" fontAlgn="base">
              <a:buClr>
                <a:srgbClr val="FFC000"/>
              </a:buClr>
              <a:buSzPct val="100000"/>
            </a:pPr>
            <a:r>
              <a:rPr lang="he-IL" sz="1400" dirty="0"/>
              <a:t>קובץ זה נקרא "</a:t>
            </a:r>
            <a:r>
              <a:rPr lang="he-IL" sz="1400" dirty="0">
                <a:solidFill>
                  <a:srgbClr val="FF0000"/>
                </a:solidFill>
              </a:rPr>
              <a:t>קובץ קוד אחורי</a:t>
            </a:r>
            <a:r>
              <a:rPr lang="he-IL" sz="1400" dirty="0"/>
              <a:t>" או בלעז </a:t>
            </a:r>
            <a:r>
              <a:rPr lang="en-US" sz="1800" dirty="0">
                <a:solidFill>
                  <a:srgbClr val="FF0000"/>
                </a:solidFill>
              </a:rPr>
              <a:t>code-behind file</a:t>
            </a:r>
            <a:r>
              <a:rPr lang="he-IL" sz="1800" dirty="0">
                <a:solidFill>
                  <a:srgbClr val="FF0000"/>
                </a:solidFill>
              </a:rPr>
              <a:t>.</a:t>
            </a:r>
          </a:p>
          <a:p>
            <a:pPr lvl="2" fontAlgn="base">
              <a:buClr>
                <a:srgbClr val="FFC000"/>
              </a:buClr>
              <a:buSzPct val="100000"/>
            </a:pPr>
            <a:r>
              <a:rPr lang="he-IL" sz="1400" dirty="0"/>
              <a:t>המתכנת יכול להוסיף לקובץ זה קוד משלו, למשל:  מתודות שיקראו בעת לחיצה על כפתור.</a:t>
            </a:r>
          </a:p>
          <a:p>
            <a:pPr marL="635508" lvl="1" indent="-342900" fontAlgn="base">
              <a:buClr>
                <a:srgbClr val="FFC000"/>
              </a:buClr>
              <a:buSzPct val="100000"/>
              <a:buFont typeface="+mj-lt"/>
              <a:buAutoNum type="arabicPeriod"/>
            </a:pPr>
            <a:r>
              <a:rPr lang="he-IL" sz="1600" b="1" dirty="0">
                <a:solidFill>
                  <a:schemeClr val="tx1"/>
                </a:solidFill>
              </a:rPr>
              <a:t>קובץ קוד אחורי נוסף, עם סיומת </a:t>
            </a:r>
            <a:r>
              <a:rPr lang="en-US" sz="2000" b="1" dirty="0">
                <a:solidFill>
                  <a:srgbClr val="FF0000"/>
                </a:solidFill>
                <a:highlight>
                  <a:srgbClr val="FFFF00"/>
                </a:highlight>
                <a:latin typeface="Arial" panose="020B0604020202020204" pitchFamily="34" charset="0"/>
                <a:cs typeface="Arial" panose="020B0604020202020204" pitchFamily="34" charset="0"/>
              </a:rPr>
              <a:t>*.g.i.cs</a:t>
            </a:r>
            <a:endParaRPr lang="he-IL" sz="2000" b="1" dirty="0">
              <a:solidFill>
                <a:srgbClr val="FF0000"/>
              </a:solidFill>
              <a:highlight>
                <a:srgbClr val="FFFF00"/>
              </a:highlight>
              <a:latin typeface="Arial" panose="020B0604020202020204" pitchFamily="34" charset="0"/>
              <a:cs typeface="Arial" panose="020B0604020202020204" pitchFamily="34" charset="0"/>
            </a:endParaRPr>
          </a:p>
          <a:p>
            <a:pPr lvl="2" fontAlgn="base">
              <a:buClr>
                <a:srgbClr val="FFC000"/>
              </a:buClr>
              <a:buSzPct val="100000"/>
            </a:pPr>
            <a:r>
              <a:rPr lang="he-IL" sz="1400" dirty="0"/>
              <a:t>קובץ זה הוא המשך הגדרת המחלקה המקבילה בשפת #</a:t>
            </a:r>
            <a:r>
              <a:rPr lang="en-US" sz="1400" dirty="0"/>
              <a:t>C</a:t>
            </a:r>
            <a:r>
              <a:rPr lang="he-IL" sz="1400" dirty="0"/>
              <a:t> שמתמקד בעיצוב הגרפי.</a:t>
            </a:r>
            <a:r>
              <a:rPr lang="en-US" sz="1400" dirty="0"/>
              <a:t> </a:t>
            </a:r>
            <a:endParaRPr lang="he-IL" sz="1400" dirty="0"/>
          </a:p>
          <a:p>
            <a:pPr lvl="2" fontAlgn="base">
              <a:buClr>
                <a:srgbClr val="FFC000"/>
              </a:buClr>
              <a:buSzPct val="100000"/>
            </a:pPr>
            <a:r>
              <a:rPr lang="he-IL" sz="1400" dirty="0"/>
              <a:t>זוהי </a:t>
            </a:r>
            <a:r>
              <a:rPr lang="en-US" sz="1400" dirty="0"/>
              <a:t>partial class</a:t>
            </a:r>
            <a:r>
              <a:rPr lang="he-IL" sz="1400" dirty="0"/>
              <a:t> ביחד עם הקובץ מהמחלקה בסעיף 2.</a:t>
            </a:r>
          </a:p>
          <a:p>
            <a:pPr lvl="2" fontAlgn="base">
              <a:buClr>
                <a:srgbClr val="FFC000"/>
              </a:buClr>
              <a:buSzPct val="100000"/>
            </a:pPr>
            <a:r>
              <a:rPr lang="he-IL" sz="1400" dirty="0"/>
              <a:t>מיוצר אוטומטית ע"י המעצב גרפי.</a:t>
            </a:r>
          </a:p>
          <a:p>
            <a:pPr lvl="2" fontAlgn="base">
              <a:buClr>
                <a:srgbClr val="FFC000"/>
              </a:buClr>
              <a:buSzPct val="100000"/>
            </a:pPr>
            <a:r>
              <a:rPr lang="he-IL" sz="1400" dirty="0"/>
              <a:t>קובץ זה נוצר מחדש ומתעדכן בכל פעם שהמתכנת משנה את העיצוב הגרפי דרך ה </a:t>
            </a:r>
            <a:r>
              <a:rPr lang="en-US" sz="1400" dirty="0"/>
              <a:t>XAML</a:t>
            </a:r>
            <a:endParaRPr lang="he-IL" sz="1400" dirty="0"/>
          </a:p>
          <a:p>
            <a:pPr lvl="2" fontAlgn="base">
              <a:buClr>
                <a:srgbClr val="FFC000"/>
              </a:buClr>
              <a:buSzPct val="100000"/>
            </a:pPr>
            <a:r>
              <a:rPr lang="he-IL" sz="1400" dirty="0"/>
              <a:t>למתכנת אין גישה ישירה לשנות את הקוד שלו אלא רק לצפות בו.</a:t>
            </a:r>
          </a:p>
          <a:p>
            <a:pPr fontAlgn="base"/>
            <a:endParaRPr lang="he-IL" sz="1600" dirty="0"/>
          </a:p>
          <a:p>
            <a:pPr fontAlgn="base"/>
            <a:r>
              <a:rPr lang="he-IL" sz="1600" dirty="0"/>
              <a:t>האטריביוט </a:t>
            </a:r>
            <a:r>
              <a:rPr lang="en-US" sz="1600" b="1" dirty="0">
                <a:highlight>
                  <a:srgbClr val="FFFF00"/>
                </a:highlight>
              </a:rPr>
              <a:t>x:Class</a:t>
            </a:r>
            <a:r>
              <a:rPr lang="en-US" sz="1600" dirty="0">
                <a:highlight>
                  <a:srgbClr val="FFFF00"/>
                </a:highlight>
              </a:rPr>
              <a:t> </a:t>
            </a:r>
            <a:r>
              <a:rPr lang="he-IL" sz="1600" dirty="0">
                <a:highlight>
                  <a:srgbClr val="FFFF00"/>
                </a:highlight>
              </a:rPr>
              <a:t> </a:t>
            </a:r>
            <a:r>
              <a:rPr lang="he-IL" sz="1600" dirty="0"/>
              <a:t>של אלמנט </a:t>
            </a:r>
            <a:r>
              <a:rPr lang="en-US" sz="1600" dirty="0"/>
              <a:t>Window</a:t>
            </a:r>
            <a:r>
              <a:rPr lang="he-IL" sz="1600" dirty="0"/>
              <a:t> בקובץ ה</a:t>
            </a:r>
            <a:r>
              <a:rPr lang="en-US" sz="1600" dirty="0"/>
              <a:t>XAML</a:t>
            </a:r>
            <a:r>
              <a:rPr lang="he-IL" sz="1600" dirty="0"/>
              <a:t>  משמש לציון שם המחלקה שקובץ ה</a:t>
            </a:r>
            <a:r>
              <a:rPr lang="en-US" sz="1600" dirty="0"/>
              <a:t>XAML </a:t>
            </a:r>
            <a:r>
              <a:rPr lang="he-IL" sz="1600" dirty="0"/>
              <a:t> כולו מייצג, </a:t>
            </a:r>
            <a:r>
              <a:rPr lang="he-IL" sz="1600" b="1" dirty="0"/>
              <a:t>ובעצם הוא יוצר את הקשר בין 3 הקבצים</a:t>
            </a:r>
          </a:p>
          <a:p>
            <a:pPr fontAlgn="base"/>
            <a:r>
              <a:rPr lang="he-IL" sz="1600" dirty="0"/>
              <a:t>כשנרצה להתייחס בקוד בקובץ </a:t>
            </a:r>
            <a:r>
              <a:rPr lang="en-US" sz="1600" dirty="0">
                <a:solidFill>
                  <a:srgbClr val="FF0000"/>
                </a:solidFill>
              </a:rPr>
              <a:t>*.cs</a:t>
            </a:r>
            <a:r>
              <a:rPr lang="he-IL" sz="1600" dirty="0"/>
              <a:t> לרכיב גרפי שהוגדר ב </a:t>
            </a:r>
            <a:r>
              <a:rPr lang="en-US" sz="1600" dirty="0">
                <a:solidFill>
                  <a:srgbClr val="FF0000"/>
                </a:solidFill>
              </a:rPr>
              <a:t>*.XAML</a:t>
            </a:r>
            <a:r>
              <a:rPr lang="he-IL" sz="1600" dirty="0"/>
              <a:t>,  נצטרך לתת לו שם דרך התכונה </a:t>
            </a:r>
            <a:r>
              <a:rPr lang="en-US" sz="1600" b="1" dirty="0">
                <a:highlight>
                  <a:srgbClr val="FFFF00"/>
                </a:highlight>
              </a:rPr>
              <a:t>x:Name</a:t>
            </a:r>
            <a:r>
              <a:rPr lang="he-IL" sz="1600" b="1" dirty="0">
                <a:highlight>
                  <a:srgbClr val="FFFF00"/>
                </a:highlight>
              </a:rPr>
              <a:t> </a:t>
            </a:r>
            <a:r>
              <a:rPr lang="he-IL" sz="1600" dirty="0"/>
              <a:t>שלו ב </a:t>
            </a:r>
            <a:r>
              <a:rPr lang="en-US" sz="1600" dirty="0"/>
              <a:t>XAML</a:t>
            </a:r>
            <a:r>
              <a:rPr lang="he-IL" sz="1600" dirty="0"/>
              <a:t>. וזה יהיה השם שלו בקוד #</a:t>
            </a:r>
            <a:r>
              <a:rPr lang="en-US" sz="1600" dirty="0"/>
              <a:t>C</a:t>
            </a:r>
            <a:r>
              <a:rPr lang="he-IL" sz="1600" dirty="0"/>
              <a:t>.</a:t>
            </a:r>
          </a:p>
        </p:txBody>
      </p:sp>
      <p:sp>
        <p:nvSpPr>
          <p:cNvPr id="5" name="Slide Number Placeholder 4"/>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429</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7237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1504" y="260648"/>
            <a:ext cx="7848872" cy="792088"/>
          </a:xfrm>
        </p:spPr>
        <p:txBody>
          <a:bodyPr>
            <a:normAutofit/>
          </a:bodyPr>
          <a:lstStyle/>
          <a:p>
            <a:pPr algn="ctr" rtl="0"/>
            <a:r>
              <a:rPr lang="en-US" sz="3200" dirty="0">
                <a:latin typeface="Arial" panose="020B0604020202020204" pitchFamily="34" charset="0"/>
                <a:cs typeface="Arial" panose="020B0604020202020204" pitchFamily="34" charset="0"/>
              </a:rPr>
              <a:t>Low Coupling &amp; High Cohesion</a:t>
            </a:r>
            <a:endParaRPr lang="he-IL" sz="3200" dirty="0">
              <a:latin typeface="Arial" panose="020B0604020202020204" pitchFamily="34" charset="0"/>
              <a:cs typeface="Arial" panose="020B0604020202020204" pitchFamily="34" charset="0"/>
            </a:endParaRPr>
          </a:p>
        </p:txBody>
      </p:sp>
      <p:sp>
        <p:nvSpPr>
          <p:cNvPr id="3" name="מציין מיקום תוכן 2"/>
          <p:cNvSpPr>
            <a:spLocks noGrp="1"/>
          </p:cNvSpPr>
          <p:nvPr>
            <p:ph idx="1"/>
          </p:nvPr>
        </p:nvSpPr>
        <p:spPr/>
        <p:txBody>
          <a:bodyPr>
            <a:normAutofit/>
          </a:bodyPr>
          <a:lstStyle/>
          <a:p>
            <a:r>
              <a:rPr lang="he-IL" sz="2400" dirty="0">
                <a:cs typeface="+mj-cs"/>
              </a:rPr>
              <a:t>צימוד רפוי (</a:t>
            </a:r>
            <a:r>
              <a:rPr lang="en-US" sz="2400" b="1" dirty="0">
                <a:cs typeface="+mj-cs"/>
              </a:rPr>
              <a:t>Low Coupling</a:t>
            </a:r>
            <a:r>
              <a:rPr lang="he-IL" sz="2400" dirty="0">
                <a:cs typeface="+mj-cs"/>
              </a:rPr>
              <a:t>), </a:t>
            </a:r>
          </a:p>
          <a:p>
            <a:pPr lvl="1"/>
            <a:r>
              <a:rPr lang="he-IL" sz="2000" dirty="0">
                <a:cs typeface="+mj-cs"/>
              </a:rPr>
              <a:t>צימוד = רמת התלות בין מודולים שונים באותה מערכת</a:t>
            </a:r>
          </a:p>
          <a:p>
            <a:pPr lvl="1"/>
            <a:r>
              <a:rPr lang="he-IL" sz="2000" dirty="0">
                <a:cs typeface="+mj-cs"/>
              </a:rPr>
              <a:t>צימוד נחשב כרפוי כאשר כל מודול הוא יחידה עצמאית ככל הניתן, אשר תלויה כמה שפחות במודולים נוספים במערכת. </a:t>
            </a:r>
          </a:p>
          <a:p>
            <a:pPr lvl="2"/>
            <a:r>
              <a:rPr lang="he-IL" sz="1700" dirty="0">
                <a:cs typeface="+mj-cs"/>
              </a:rPr>
              <a:t>במצב זה, במידה שיידרשו שינויים בקוד, הם יבוצעו ביתר קלות כיוון ששינוי במודול מסוים לא יאלץ שינויים בכל המערכת.</a:t>
            </a:r>
          </a:p>
          <a:p>
            <a:pPr lvl="1"/>
            <a:r>
              <a:rPr lang="he-IL" sz="2000" dirty="0">
                <a:cs typeface="+mj-cs"/>
              </a:rPr>
              <a:t>צמידות נמוכה, מהווה סימן לכך שהקוד תוכנן כהלכה ובנוי היטב.</a:t>
            </a:r>
          </a:p>
          <a:p>
            <a:r>
              <a:rPr lang="he-IL" sz="2400" dirty="0">
                <a:cs typeface="+mj-cs"/>
              </a:rPr>
              <a:t>לכידות גבוהה (</a:t>
            </a:r>
            <a:r>
              <a:rPr lang="en-US" sz="2400" b="1" dirty="0">
                <a:cs typeface="+mj-cs"/>
              </a:rPr>
              <a:t>High Cohesion</a:t>
            </a:r>
            <a:r>
              <a:rPr lang="he-IL" sz="2400" dirty="0">
                <a:cs typeface="+mj-cs"/>
              </a:rPr>
              <a:t>)</a:t>
            </a:r>
          </a:p>
          <a:p>
            <a:pPr lvl="1"/>
            <a:r>
              <a:rPr lang="he-IL" sz="2000" dirty="0">
                <a:cs typeface="+mj-cs"/>
              </a:rPr>
              <a:t>לכידות = מידת הקשר הפונקציונלי בין פעולות שונות תחת אותו מודול</a:t>
            </a:r>
          </a:p>
          <a:p>
            <a:pPr lvl="1"/>
            <a:r>
              <a:rPr lang="he-IL" sz="2000" dirty="0">
                <a:cs typeface="+mj-cs"/>
              </a:rPr>
              <a:t>לכידות נחשבת גבוהה כאשר פעולות במודול תורמות כולן למשימה בודדת ומוגדרת היטב של המודול.</a:t>
            </a:r>
          </a:p>
          <a:p>
            <a:pPr lvl="1"/>
            <a:r>
              <a:rPr lang="he-IL" sz="2000" dirty="0">
                <a:cs typeface="+mj-cs"/>
              </a:rPr>
              <a:t>לכידות גבוהה, מהווה סימן לתכונות חיוביות של הקוד, כגון: חוסן, אמינות, יכולת שימוש מחדש ויכולת הבנה גבוהה</a:t>
            </a:r>
          </a:p>
        </p:txBody>
      </p:sp>
    </p:spTree>
    <p:extLst>
      <p:ext uri="{BB962C8B-B14F-4D97-AF65-F5344CB8AC3E}">
        <p14:creationId xmlns:p14="http://schemas.microsoft.com/office/powerpoint/2010/main" val="387246253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631504" y="6514410"/>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430</a:t>
            </a:fld>
            <a:endParaRPr lang="he-IL" dirty="0">
              <a:solidFill>
                <a:srgbClr val="B13F9A"/>
              </a:solidFill>
              <a:latin typeface="Trebuchet MS"/>
              <a:cs typeface="Gisha" panose="020B0502040204020203" pitchFamily="34" charset="-79"/>
            </a:endParaRPr>
          </a:p>
        </p:txBody>
      </p:sp>
      <p:grpSp>
        <p:nvGrpSpPr>
          <p:cNvPr id="35" name="Group 34">
            <a:extLst>
              <a:ext uri="{FF2B5EF4-FFF2-40B4-BE49-F238E27FC236}">
                <a16:creationId xmlns:a16="http://schemas.microsoft.com/office/drawing/2014/main" id="{996D3EAC-9640-4302-9744-5AEE5616ABF6}"/>
              </a:ext>
            </a:extLst>
          </p:cNvPr>
          <p:cNvGrpSpPr/>
          <p:nvPr/>
        </p:nvGrpSpPr>
        <p:grpSpPr>
          <a:xfrm>
            <a:off x="6127478" y="4426299"/>
            <a:ext cx="4235497" cy="2306496"/>
            <a:chOff x="2822004" y="4509120"/>
            <a:chExt cx="4235497" cy="2306496"/>
          </a:xfrm>
        </p:grpSpPr>
        <p:grpSp>
          <p:nvGrpSpPr>
            <p:cNvPr id="11" name="Group 10">
              <a:extLst>
                <a:ext uri="{FF2B5EF4-FFF2-40B4-BE49-F238E27FC236}">
                  <a16:creationId xmlns:a16="http://schemas.microsoft.com/office/drawing/2014/main" id="{D5015A91-331C-4BDB-A1AB-5A69F9A2BED2}"/>
                </a:ext>
              </a:extLst>
            </p:cNvPr>
            <p:cNvGrpSpPr/>
            <p:nvPr/>
          </p:nvGrpSpPr>
          <p:grpSpPr>
            <a:xfrm>
              <a:off x="2822004" y="4509120"/>
              <a:ext cx="4235497" cy="2141212"/>
              <a:chOff x="4502316" y="3748953"/>
              <a:chExt cx="4786990" cy="2695612"/>
            </a:xfrm>
          </p:grpSpPr>
          <p:pic>
            <p:nvPicPr>
              <p:cNvPr id="4" name="Picture 3">
                <a:extLst>
                  <a:ext uri="{FF2B5EF4-FFF2-40B4-BE49-F238E27FC236}">
                    <a16:creationId xmlns:a16="http://schemas.microsoft.com/office/drawing/2014/main" id="{545C5919-C5AC-464D-82ED-FB1E5A7375E9}"/>
                  </a:ext>
                </a:extLst>
              </p:cNvPr>
              <p:cNvPicPr>
                <a:picLocks noChangeAspect="1"/>
              </p:cNvPicPr>
              <p:nvPr/>
            </p:nvPicPr>
            <p:blipFill>
              <a:blip r:embed="rId2"/>
              <a:stretch>
                <a:fillRect/>
              </a:stretch>
            </p:blipFill>
            <p:spPr>
              <a:xfrm>
                <a:off x="4502316" y="3860636"/>
                <a:ext cx="4786990" cy="2583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Oval 6">
                <a:extLst>
                  <a:ext uri="{FF2B5EF4-FFF2-40B4-BE49-F238E27FC236}">
                    <a16:creationId xmlns:a16="http://schemas.microsoft.com/office/drawing/2014/main" id="{A133EDDA-FF95-4DC6-9075-D7AB774D47B5}"/>
                  </a:ext>
                </a:extLst>
              </p:cNvPr>
              <p:cNvSpPr/>
              <p:nvPr/>
            </p:nvSpPr>
            <p:spPr>
              <a:xfrm>
                <a:off x="5220072" y="3748953"/>
                <a:ext cx="2736304" cy="48337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23" name="Oval 22">
                <a:extLst>
                  <a:ext uri="{FF2B5EF4-FFF2-40B4-BE49-F238E27FC236}">
                    <a16:creationId xmlns:a16="http://schemas.microsoft.com/office/drawing/2014/main" id="{10D912DA-C9F0-4EDD-A0A3-316DB73ED61C}"/>
                  </a:ext>
                </a:extLst>
              </p:cNvPr>
              <p:cNvSpPr/>
              <p:nvPr/>
            </p:nvSpPr>
            <p:spPr>
              <a:xfrm>
                <a:off x="5736066" y="5628641"/>
                <a:ext cx="1540163" cy="325334"/>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grpSp>
        <p:sp>
          <p:nvSpPr>
            <p:cNvPr id="13" name="TextBox 12">
              <a:extLst>
                <a:ext uri="{FF2B5EF4-FFF2-40B4-BE49-F238E27FC236}">
                  <a16:creationId xmlns:a16="http://schemas.microsoft.com/office/drawing/2014/main" id="{E644F520-2233-48B7-B469-AD1523F4ABE5}"/>
                </a:ext>
              </a:extLst>
            </p:cNvPr>
            <p:cNvSpPr txBox="1"/>
            <p:nvPr/>
          </p:nvSpPr>
          <p:spPr>
            <a:xfrm>
              <a:off x="4116244" y="6446284"/>
              <a:ext cx="240471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err="1">
                  <a:solidFill>
                    <a:prstClr val="black"/>
                  </a:solidFill>
                  <a:latin typeface="Trebuchet MS"/>
                </a:rPr>
                <a:t>MainWindow.XAML</a:t>
              </a:r>
              <a:endParaRPr lang="en-US" dirty="0">
                <a:solidFill>
                  <a:prstClr val="white"/>
                </a:solidFill>
                <a:latin typeface="Trebuchet MS"/>
              </a:endParaRPr>
            </a:p>
          </p:txBody>
        </p:sp>
      </p:grpSp>
      <p:grpSp>
        <p:nvGrpSpPr>
          <p:cNvPr id="34" name="Group 33">
            <a:extLst>
              <a:ext uri="{FF2B5EF4-FFF2-40B4-BE49-F238E27FC236}">
                <a16:creationId xmlns:a16="http://schemas.microsoft.com/office/drawing/2014/main" id="{BE43C16E-3A18-4547-9E59-46EAA46274E7}"/>
              </a:ext>
            </a:extLst>
          </p:cNvPr>
          <p:cNvGrpSpPr/>
          <p:nvPr/>
        </p:nvGrpSpPr>
        <p:grpSpPr>
          <a:xfrm>
            <a:off x="6128345" y="814815"/>
            <a:ext cx="4235496" cy="3173058"/>
            <a:chOff x="3581771" y="1691428"/>
            <a:chExt cx="3565558" cy="2590404"/>
          </a:xfrm>
        </p:grpSpPr>
        <p:grpSp>
          <p:nvGrpSpPr>
            <p:cNvPr id="33" name="Group 32">
              <a:extLst>
                <a:ext uri="{FF2B5EF4-FFF2-40B4-BE49-F238E27FC236}">
                  <a16:creationId xmlns:a16="http://schemas.microsoft.com/office/drawing/2014/main" id="{335B05B3-A963-44BA-A712-EB4C7926D583}"/>
                </a:ext>
              </a:extLst>
            </p:cNvPr>
            <p:cNvGrpSpPr/>
            <p:nvPr/>
          </p:nvGrpSpPr>
          <p:grpSpPr>
            <a:xfrm>
              <a:off x="3581771" y="1691428"/>
              <a:ext cx="3565558" cy="2590404"/>
              <a:chOff x="3581771" y="1691428"/>
              <a:chExt cx="3565558" cy="2590404"/>
            </a:xfrm>
          </p:grpSpPr>
          <p:pic>
            <p:nvPicPr>
              <p:cNvPr id="6" name="Picture 5">
                <a:extLst>
                  <a:ext uri="{FF2B5EF4-FFF2-40B4-BE49-F238E27FC236}">
                    <a16:creationId xmlns:a16="http://schemas.microsoft.com/office/drawing/2014/main" id="{87971506-DFE9-42DA-860C-96B4379D7959}"/>
                  </a:ext>
                </a:extLst>
              </p:cNvPr>
              <p:cNvPicPr>
                <a:picLocks noChangeAspect="1"/>
              </p:cNvPicPr>
              <p:nvPr/>
            </p:nvPicPr>
            <p:blipFill>
              <a:blip r:embed="rId3"/>
              <a:stretch>
                <a:fillRect/>
              </a:stretch>
            </p:blipFill>
            <p:spPr>
              <a:xfrm>
                <a:off x="3581771" y="1759163"/>
                <a:ext cx="3565558" cy="24420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Oval 7">
                <a:extLst>
                  <a:ext uri="{FF2B5EF4-FFF2-40B4-BE49-F238E27FC236}">
                    <a16:creationId xmlns:a16="http://schemas.microsoft.com/office/drawing/2014/main" id="{B339D022-7907-4ED7-8B02-03742CC57F67}"/>
                  </a:ext>
                </a:extLst>
              </p:cNvPr>
              <p:cNvSpPr/>
              <p:nvPr/>
            </p:nvSpPr>
            <p:spPr>
              <a:xfrm>
                <a:off x="4413870" y="1691428"/>
                <a:ext cx="1233302" cy="292067"/>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9" name="Oval 8">
                <a:extLst>
                  <a:ext uri="{FF2B5EF4-FFF2-40B4-BE49-F238E27FC236}">
                    <a16:creationId xmlns:a16="http://schemas.microsoft.com/office/drawing/2014/main" id="{DB3E6D5F-C564-4D96-9B0A-9621643F642E}"/>
                  </a:ext>
                </a:extLst>
              </p:cNvPr>
              <p:cNvSpPr/>
              <p:nvPr/>
            </p:nvSpPr>
            <p:spPr>
              <a:xfrm>
                <a:off x="4499992" y="2658727"/>
                <a:ext cx="1880065" cy="292067"/>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14" name="TextBox 13">
                <a:extLst>
                  <a:ext uri="{FF2B5EF4-FFF2-40B4-BE49-F238E27FC236}">
                    <a16:creationId xmlns:a16="http://schemas.microsoft.com/office/drawing/2014/main" id="{E0A0C6CA-1EF7-4C2C-A2E4-593FF75F55E3}"/>
                  </a:ext>
                </a:extLst>
              </p:cNvPr>
              <p:cNvSpPr txBox="1"/>
              <p:nvPr/>
            </p:nvSpPr>
            <p:spPr>
              <a:xfrm>
                <a:off x="4235109" y="3980319"/>
                <a:ext cx="2404714" cy="3015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err="1">
                    <a:solidFill>
                      <a:prstClr val="black"/>
                    </a:solidFill>
                    <a:latin typeface="Trebuchet MS"/>
                  </a:rPr>
                  <a:t>MainWindow.cs</a:t>
                </a:r>
                <a:endParaRPr lang="en-US" dirty="0">
                  <a:solidFill>
                    <a:prstClr val="white"/>
                  </a:solidFill>
                  <a:latin typeface="Trebuchet MS"/>
                </a:endParaRPr>
              </a:p>
            </p:txBody>
          </p:sp>
        </p:grpSp>
        <p:sp>
          <p:nvSpPr>
            <p:cNvPr id="29" name="Oval 28">
              <a:extLst>
                <a:ext uri="{FF2B5EF4-FFF2-40B4-BE49-F238E27FC236}">
                  <a16:creationId xmlns:a16="http://schemas.microsoft.com/office/drawing/2014/main" id="{341504C7-8492-4D46-ABDE-AC3DF4ACA162}"/>
                </a:ext>
              </a:extLst>
            </p:cNvPr>
            <p:cNvSpPr/>
            <p:nvPr/>
          </p:nvSpPr>
          <p:spPr>
            <a:xfrm>
              <a:off x="4472271" y="3429000"/>
              <a:ext cx="1880065" cy="292067"/>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grpSp>
      <p:grpSp>
        <p:nvGrpSpPr>
          <p:cNvPr id="36" name="Group 35">
            <a:extLst>
              <a:ext uri="{FF2B5EF4-FFF2-40B4-BE49-F238E27FC236}">
                <a16:creationId xmlns:a16="http://schemas.microsoft.com/office/drawing/2014/main" id="{DE13419D-D2C5-41FB-BFFD-933AD3636212}"/>
              </a:ext>
            </a:extLst>
          </p:cNvPr>
          <p:cNvGrpSpPr/>
          <p:nvPr/>
        </p:nvGrpSpPr>
        <p:grpSpPr>
          <a:xfrm>
            <a:off x="1685909" y="1172576"/>
            <a:ext cx="4165199" cy="4990370"/>
            <a:chOff x="270875" y="295964"/>
            <a:chExt cx="3960185" cy="4797179"/>
          </a:xfrm>
        </p:grpSpPr>
        <p:pic>
          <p:nvPicPr>
            <p:cNvPr id="20" name="Picture 19">
              <a:extLst>
                <a:ext uri="{FF2B5EF4-FFF2-40B4-BE49-F238E27FC236}">
                  <a16:creationId xmlns:a16="http://schemas.microsoft.com/office/drawing/2014/main" id="{4CC1B7FC-CE59-4E13-81AC-6AF8911E1DFD}"/>
                </a:ext>
              </a:extLst>
            </p:cNvPr>
            <p:cNvPicPr>
              <a:picLocks noChangeAspect="1"/>
            </p:cNvPicPr>
            <p:nvPr/>
          </p:nvPicPr>
          <p:blipFill>
            <a:blip r:embed="rId4"/>
            <a:stretch>
              <a:fillRect/>
            </a:stretch>
          </p:blipFill>
          <p:spPr>
            <a:xfrm>
              <a:off x="270875" y="295964"/>
              <a:ext cx="3960185" cy="4422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1" name="Oval 20">
              <a:extLst>
                <a:ext uri="{FF2B5EF4-FFF2-40B4-BE49-F238E27FC236}">
                  <a16:creationId xmlns:a16="http://schemas.microsoft.com/office/drawing/2014/main" id="{074D2764-FABB-4D30-9ECC-6B718D1E23DF}"/>
                </a:ext>
              </a:extLst>
            </p:cNvPr>
            <p:cNvSpPr/>
            <p:nvPr/>
          </p:nvSpPr>
          <p:spPr>
            <a:xfrm>
              <a:off x="1115616" y="417864"/>
              <a:ext cx="1233302" cy="292067"/>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22" name="Oval 21">
              <a:extLst>
                <a:ext uri="{FF2B5EF4-FFF2-40B4-BE49-F238E27FC236}">
                  <a16:creationId xmlns:a16="http://schemas.microsoft.com/office/drawing/2014/main" id="{B1CC1C05-FA00-45FE-9A52-F37F9E72A364}"/>
                </a:ext>
              </a:extLst>
            </p:cNvPr>
            <p:cNvSpPr/>
            <p:nvPr/>
          </p:nvSpPr>
          <p:spPr>
            <a:xfrm>
              <a:off x="1187624" y="1394957"/>
              <a:ext cx="1634380" cy="36420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30" name="Oval 29">
              <a:extLst>
                <a:ext uri="{FF2B5EF4-FFF2-40B4-BE49-F238E27FC236}">
                  <a16:creationId xmlns:a16="http://schemas.microsoft.com/office/drawing/2014/main" id="{57652747-B618-4DFE-BFFF-7EEABFEDEE9A}"/>
                </a:ext>
              </a:extLst>
            </p:cNvPr>
            <p:cNvSpPr/>
            <p:nvPr/>
          </p:nvSpPr>
          <p:spPr>
            <a:xfrm>
              <a:off x="1619802" y="4018746"/>
              <a:ext cx="1880065" cy="292067"/>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31" name="TextBox 30">
              <a:extLst>
                <a:ext uri="{FF2B5EF4-FFF2-40B4-BE49-F238E27FC236}">
                  <a16:creationId xmlns:a16="http://schemas.microsoft.com/office/drawing/2014/main" id="{737D2C13-7BF6-49E7-AFEC-205D054A06CF}"/>
                </a:ext>
              </a:extLst>
            </p:cNvPr>
            <p:cNvSpPr txBox="1"/>
            <p:nvPr/>
          </p:nvSpPr>
          <p:spPr>
            <a:xfrm>
              <a:off x="939381" y="4738109"/>
              <a:ext cx="2318592" cy="355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err="1">
                  <a:solidFill>
                    <a:prstClr val="black"/>
                  </a:solidFill>
                  <a:latin typeface="Trebuchet MS"/>
                </a:rPr>
                <a:t>MainWindow.g.i.cs</a:t>
              </a:r>
              <a:endParaRPr lang="en-US" dirty="0">
                <a:solidFill>
                  <a:prstClr val="white"/>
                </a:solidFill>
                <a:latin typeface="Trebuchet MS"/>
              </a:endParaRPr>
            </a:p>
          </p:txBody>
        </p:sp>
      </p:grpSp>
      <p:sp>
        <p:nvSpPr>
          <p:cNvPr id="2" name="כותרת 1"/>
          <p:cNvSpPr>
            <a:spLocks noGrp="1"/>
          </p:cNvSpPr>
          <p:nvPr>
            <p:ph type="title"/>
          </p:nvPr>
        </p:nvSpPr>
        <p:spPr>
          <a:xfrm>
            <a:off x="3566303" y="128945"/>
            <a:ext cx="4896544" cy="499317"/>
          </a:xfrm>
        </p:spPr>
        <p:txBody>
          <a:bodyPr>
            <a:normAutofit/>
          </a:bodyPr>
          <a:lstStyle/>
          <a:p>
            <a:pPr algn="ctr"/>
            <a:r>
              <a:rPr lang="he-IL" sz="2800" dirty="0"/>
              <a:t>הקשר בין קוד </a:t>
            </a:r>
            <a:r>
              <a:rPr lang="en-US" sz="2800" dirty="0"/>
              <a:t>Xaml</a:t>
            </a:r>
            <a:r>
              <a:rPr lang="he-IL" sz="2800" dirty="0"/>
              <a:t> לקוד </a:t>
            </a:r>
            <a:r>
              <a:rPr lang="en-US" sz="2800" dirty="0"/>
              <a:t>c#</a:t>
            </a:r>
            <a:endParaRPr lang="he-IL" sz="2800" dirty="0"/>
          </a:p>
        </p:txBody>
      </p:sp>
    </p:spTree>
    <p:extLst>
      <p:ext uri="{BB962C8B-B14F-4D97-AF65-F5344CB8AC3E}">
        <p14:creationId xmlns:p14="http://schemas.microsoft.com/office/powerpoint/2010/main" val="287890084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9CECA-1DDE-47C9-AAFB-35EBC12FDED8}"/>
              </a:ext>
            </a:extLst>
          </p:cNvPr>
          <p:cNvPicPr>
            <a:picLocks noChangeAspect="1"/>
          </p:cNvPicPr>
          <p:nvPr/>
        </p:nvPicPr>
        <p:blipFill>
          <a:blip r:embed="rId2"/>
          <a:stretch>
            <a:fillRect/>
          </a:stretch>
        </p:blipFill>
        <p:spPr>
          <a:xfrm>
            <a:off x="1760190" y="881684"/>
            <a:ext cx="3452782" cy="5573777"/>
          </a:xfrm>
          <a:prstGeom prst="rect">
            <a:avLst/>
          </a:prstGeom>
          <a:ln>
            <a:noFill/>
          </a:ln>
          <a:effectLst>
            <a:outerShdw blurRad="292100" dist="139700" dir="2700000" algn="tl" rotWithShape="0">
              <a:srgbClr val="333333">
                <a:alpha val="65000"/>
              </a:srgbClr>
            </a:outerShdw>
          </a:effectLst>
        </p:spPr>
      </p:pic>
      <p:sp>
        <p:nvSpPr>
          <p:cNvPr id="3" name="מציין מיקום תוכן 2"/>
          <p:cNvSpPr>
            <a:spLocks noGrp="1"/>
          </p:cNvSpPr>
          <p:nvPr>
            <p:ph idx="1"/>
          </p:nvPr>
        </p:nvSpPr>
        <p:spPr>
          <a:xfrm>
            <a:off x="5519936" y="909878"/>
            <a:ext cx="3960440" cy="5471450"/>
          </a:xfrm>
          <a:noFill/>
        </p:spPr>
        <p:txBody>
          <a:bodyPr>
            <a:noAutofit/>
          </a:bodyPr>
          <a:lstStyle/>
          <a:p>
            <a:pPr fontAlgn="base"/>
            <a:r>
              <a:rPr lang="he-IL" sz="1600" b="1" dirty="0"/>
              <a:t>כיצד ניתן לגשת ל2 הקבצים הראשונים?</a:t>
            </a:r>
          </a:p>
          <a:p>
            <a:pPr lvl="1" fontAlgn="base"/>
            <a:r>
              <a:rPr lang="he-IL" sz="1600" dirty="0">
                <a:solidFill>
                  <a:schemeClr val="tx1"/>
                </a:solidFill>
              </a:rPr>
              <a:t>ב </a:t>
            </a:r>
            <a:r>
              <a:rPr lang="en-US" sz="1600" dirty="0">
                <a:solidFill>
                  <a:schemeClr val="tx1"/>
                </a:solidFill>
              </a:rPr>
              <a:t>solution explorer</a:t>
            </a:r>
            <a:r>
              <a:rPr lang="he-IL" sz="1600" dirty="0">
                <a:solidFill>
                  <a:schemeClr val="tx1"/>
                </a:solidFill>
              </a:rPr>
              <a:t> לחיצה על סימן החץ שמשמאל לקובץ ה</a:t>
            </a:r>
            <a:r>
              <a:rPr lang="en-US" sz="1600" dirty="0">
                <a:solidFill>
                  <a:schemeClr val="tx1"/>
                </a:solidFill>
              </a:rPr>
              <a:t>*.XAML</a:t>
            </a:r>
            <a:endParaRPr lang="he-IL" sz="1600" dirty="0">
              <a:solidFill>
                <a:schemeClr val="tx1"/>
              </a:solidFill>
            </a:endParaRPr>
          </a:p>
          <a:p>
            <a:pPr lvl="1" fontAlgn="base"/>
            <a:r>
              <a:rPr lang="he-IL" sz="1600" dirty="0">
                <a:solidFill>
                  <a:schemeClr val="tx1"/>
                </a:solidFill>
              </a:rPr>
              <a:t>עמידה על הקוד של אחד מהם ומעבר עם </a:t>
            </a:r>
            <a:r>
              <a:rPr lang="en-US" sz="1600" dirty="0">
                <a:solidFill>
                  <a:schemeClr val="tx1"/>
                </a:solidFill>
              </a:rPr>
              <a:t>F7</a:t>
            </a:r>
            <a:r>
              <a:rPr lang="he-IL" sz="1600" dirty="0">
                <a:solidFill>
                  <a:schemeClr val="tx1"/>
                </a:solidFill>
              </a:rPr>
              <a:t> ו </a:t>
            </a:r>
            <a:r>
              <a:rPr lang="en-US" sz="1600" dirty="0">
                <a:solidFill>
                  <a:schemeClr val="tx1"/>
                </a:solidFill>
              </a:rPr>
              <a:t>Shift F7</a:t>
            </a:r>
            <a:endParaRPr lang="he-IL" sz="1600" dirty="0">
              <a:solidFill>
                <a:schemeClr val="tx1"/>
              </a:solidFill>
            </a:endParaRPr>
          </a:p>
          <a:p>
            <a:pPr lvl="1" fontAlgn="base"/>
            <a:r>
              <a:rPr lang="he-IL" sz="1600" dirty="0">
                <a:solidFill>
                  <a:schemeClr val="tx1"/>
                </a:solidFill>
              </a:rPr>
              <a:t>עמידה על הקוד של אחד מהם ומעבר עם עכבר ימני </a:t>
            </a:r>
            <a:r>
              <a:rPr lang="en-US" sz="1600" dirty="0">
                <a:solidFill>
                  <a:schemeClr val="tx1"/>
                </a:solidFill>
              </a:rPr>
              <a:t>View Code</a:t>
            </a:r>
            <a:r>
              <a:rPr lang="he-IL" sz="1600" dirty="0">
                <a:solidFill>
                  <a:schemeClr val="tx1"/>
                </a:solidFill>
              </a:rPr>
              <a:t> או </a:t>
            </a:r>
            <a:r>
              <a:rPr lang="en-US" sz="1600" dirty="0">
                <a:solidFill>
                  <a:schemeClr val="tx1"/>
                </a:solidFill>
              </a:rPr>
              <a:t>View Designer</a:t>
            </a:r>
            <a:endParaRPr lang="he-IL" sz="1600" dirty="0">
              <a:solidFill>
                <a:schemeClr val="tx1"/>
              </a:solidFill>
            </a:endParaRPr>
          </a:p>
          <a:p>
            <a:pPr fontAlgn="base"/>
            <a:endParaRPr lang="en-US" sz="1600" b="1" dirty="0"/>
          </a:p>
          <a:p>
            <a:pPr fontAlgn="base"/>
            <a:r>
              <a:rPr lang="he-IL" sz="1600" b="1" dirty="0"/>
              <a:t>כיצד ניתן לגשת לקובץ </a:t>
            </a:r>
            <a:r>
              <a:rPr lang="en-US" sz="1600" b="1" dirty="0"/>
              <a:t>*.g.i.cs</a:t>
            </a:r>
            <a:r>
              <a:rPr lang="he-IL" sz="1600" b="1" dirty="0"/>
              <a:t> ?</a:t>
            </a:r>
          </a:p>
          <a:p>
            <a:pPr lvl="1" fontAlgn="base"/>
            <a:r>
              <a:rPr lang="he-IL" sz="1600" dirty="0">
                <a:solidFill>
                  <a:schemeClr val="tx1"/>
                </a:solidFill>
              </a:rPr>
              <a:t>אחת מהדרכים היא לגשת לקובץ </a:t>
            </a:r>
            <a:r>
              <a:rPr lang="en-US" sz="1600" dirty="0">
                <a:solidFill>
                  <a:schemeClr val="tx1"/>
                </a:solidFill>
              </a:rPr>
              <a:t>*.cs </a:t>
            </a:r>
            <a:r>
              <a:rPr lang="he-IL" sz="1600" dirty="0">
                <a:solidFill>
                  <a:schemeClr val="tx1"/>
                </a:solidFill>
              </a:rPr>
              <a:t> לעמוד שם על הקריאה למתודה</a:t>
            </a:r>
            <a:r>
              <a:rPr lang="en-US" sz="1600" dirty="0">
                <a:solidFill>
                  <a:schemeClr val="tx1"/>
                </a:solidFill>
              </a:rPr>
              <a:t> </a:t>
            </a:r>
            <a:r>
              <a:rPr lang="en-US" sz="1600" dirty="0" err="1">
                <a:solidFill>
                  <a:schemeClr val="tx1"/>
                </a:solidFill>
              </a:rPr>
              <a:t>InitializeComponent</a:t>
            </a:r>
            <a:r>
              <a:rPr lang="en-US" sz="1600" dirty="0">
                <a:solidFill>
                  <a:schemeClr val="tx1"/>
                </a:solidFill>
              </a:rPr>
              <a:t>();</a:t>
            </a:r>
            <a:r>
              <a:rPr lang="he-IL" sz="1600" dirty="0">
                <a:solidFill>
                  <a:schemeClr val="tx1"/>
                </a:solidFill>
              </a:rPr>
              <a:t> ולעשות </a:t>
            </a:r>
            <a:r>
              <a:rPr lang="en-US" sz="1600" dirty="0">
                <a:solidFill>
                  <a:schemeClr val="tx1"/>
                </a:solidFill>
              </a:rPr>
              <a:t>go to definition</a:t>
            </a:r>
            <a:r>
              <a:rPr lang="he-IL" sz="1600" dirty="0">
                <a:solidFill>
                  <a:schemeClr val="tx1"/>
                </a:solidFill>
              </a:rPr>
              <a:t>. מיד נרחיב על מתודה זו.</a:t>
            </a:r>
          </a:p>
          <a:p>
            <a:pPr lvl="1" fontAlgn="base"/>
            <a:r>
              <a:rPr lang="he-IL" sz="1600" dirty="0">
                <a:solidFill>
                  <a:schemeClr val="tx1"/>
                </a:solidFill>
              </a:rPr>
              <a:t>דרך נוספת, לחיצה על סימן החץ שמשמאל לקובץ ה</a:t>
            </a:r>
            <a:r>
              <a:rPr lang="en-US" sz="1600" dirty="0">
                <a:solidFill>
                  <a:schemeClr val="tx1"/>
                </a:solidFill>
              </a:rPr>
              <a:t>*.cs</a:t>
            </a:r>
            <a:r>
              <a:rPr lang="he-IL" sz="1600" dirty="0">
                <a:solidFill>
                  <a:schemeClr val="tx1"/>
                </a:solidFill>
              </a:rPr>
              <a:t> שלנו – </a:t>
            </a:r>
            <a:r>
              <a:rPr lang="he-IL" sz="1600" dirty="0" err="1">
                <a:solidFill>
                  <a:schemeClr val="tx1"/>
                </a:solidFill>
              </a:rPr>
              <a:t>תםתח</a:t>
            </a:r>
            <a:r>
              <a:rPr lang="he-IL" sz="1600" dirty="0">
                <a:solidFill>
                  <a:schemeClr val="tx1"/>
                </a:solidFill>
              </a:rPr>
              <a:t> את כל פרטי המחלקה ובין השאר את המתודות שמופיעות ב </a:t>
            </a:r>
            <a:r>
              <a:rPr lang="en-US" sz="1600" dirty="0">
                <a:solidFill>
                  <a:schemeClr val="tx1"/>
                </a:solidFill>
              </a:rPr>
              <a:t>*.</a:t>
            </a:r>
            <a:r>
              <a:rPr lang="en-US" sz="1600" dirty="0" err="1">
                <a:solidFill>
                  <a:schemeClr val="tx1"/>
                </a:solidFill>
              </a:rPr>
              <a:t>g.i.cs</a:t>
            </a:r>
            <a:r>
              <a:rPr lang="he-IL" sz="1600" dirty="0">
                <a:solidFill>
                  <a:schemeClr val="tx1"/>
                </a:solidFill>
              </a:rPr>
              <a:t> </a:t>
            </a:r>
            <a:endParaRPr lang="en-US" sz="1600" dirty="0">
              <a:solidFill>
                <a:schemeClr val="tx1"/>
              </a:solidFill>
            </a:endParaRPr>
          </a:p>
        </p:txBody>
      </p:sp>
      <p:sp>
        <p:nvSpPr>
          <p:cNvPr id="5" name="Slide Number Placeholder 4"/>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431</a:t>
            </a:fld>
            <a:endParaRPr lang="he-IL">
              <a:solidFill>
                <a:srgbClr val="B13F9A"/>
              </a:solidFill>
              <a:latin typeface="Trebuchet MS"/>
              <a:cs typeface="Gisha" panose="020B0502040204020203" pitchFamily="34" charset="-79"/>
            </a:endParaRPr>
          </a:p>
        </p:txBody>
      </p:sp>
      <p:sp>
        <p:nvSpPr>
          <p:cNvPr id="7" name="כותרת 1">
            <a:extLst>
              <a:ext uri="{FF2B5EF4-FFF2-40B4-BE49-F238E27FC236}">
                <a16:creationId xmlns:a16="http://schemas.microsoft.com/office/drawing/2014/main" id="{B69C37BA-7BA1-4E62-9F5A-5C2E746FB6F5}"/>
              </a:ext>
            </a:extLst>
          </p:cNvPr>
          <p:cNvSpPr>
            <a:spLocks noGrp="1"/>
          </p:cNvSpPr>
          <p:nvPr>
            <p:ph type="title"/>
          </p:nvPr>
        </p:nvSpPr>
        <p:spPr>
          <a:xfrm>
            <a:off x="1962437" y="236265"/>
            <a:ext cx="7239000" cy="514535"/>
          </a:xfrm>
        </p:spPr>
        <p:txBody>
          <a:bodyPr>
            <a:normAutofit/>
          </a:bodyPr>
          <a:lstStyle/>
          <a:p>
            <a:pPr algn="ctr"/>
            <a:r>
              <a:rPr lang="he-IL" sz="2800" dirty="0"/>
              <a:t>הקשר בין קוד </a:t>
            </a:r>
            <a:r>
              <a:rPr lang="en-US" sz="2800" dirty="0"/>
              <a:t>Xaml</a:t>
            </a:r>
            <a:r>
              <a:rPr lang="he-IL" sz="2800" dirty="0"/>
              <a:t> לקוד </a:t>
            </a:r>
            <a:r>
              <a:rPr lang="en-US" sz="2800" dirty="0"/>
              <a:t>c#</a:t>
            </a:r>
            <a:endParaRPr lang="he-IL" sz="2800" dirty="0"/>
          </a:p>
        </p:txBody>
      </p:sp>
      <p:sp>
        <p:nvSpPr>
          <p:cNvPr id="10" name="Oval 9">
            <a:extLst>
              <a:ext uri="{FF2B5EF4-FFF2-40B4-BE49-F238E27FC236}">
                <a16:creationId xmlns:a16="http://schemas.microsoft.com/office/drawing/2014/main" id="{F1A776F3-A670-43A6-8896-1C8258CC97F3}"/>
              </a:ext>
            </a:extLst>
          </p:cNvPr>
          <p:cNvSpPr/>
          <p:nvPr/>
        </p:nvSpPr>
        <p:spPr>
          <a:xfrm>
            <a:off x="1955540" y="2276872"/>
            <a:ext cx="360040" cy="216024"/>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11" name="Oval 10">
            <a:extLst>
              <a:ext uri="{FF2B5EF4-FFF2-40B4-BE49-F238E27FC236}">
                <a16:creationId xmlns:a16="http://schemas.microsoft.com/office/drawing/2014/main" id="{98414CCA-2EBF-41C7-AD2C-790DBA7DAF1A}"/>
              </a:ext>
            </a:extLst>
          </p:cNvPr>
          <p:cNvSpPr/>
          <p:nvPr/>
        </p:nvSpPr>
        <p:spPr>
          <a:xfrm>
            <a:off x="8472264" y="1484784"/>
            <a:ext cx="467584" cy="288032"/>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12" name="Oval 11">
            <a:extLst>
              <a:ext uri="{FF2B5EF4-FFF2-40B4-BE49-F238E27FC236}">
                <a16:creationId xmlns:a16="http://schemas.microsoft.com/office/drawing/2014/main" id="{7FD17A4F-F234-476C-A28E-0FF6D3769F7A}"/>
              </a:ext>
            </a:extLst>
          </p:cNvPr>
          <p:cNvSpPr/>
          <p:nvPr/>
        </p:nvSpPr>
        <p:spPr>
          <a:xfrm>
            <a:off x="1955540" y="2437168"/>
            <a:ext cx="360040" cy="216024"/>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
        <p:nvSpPr>
          <p:cNvPr id="13" name="Oval 12">
            <a:extLst>
              <a:ext uri="{FF2B5EF4-FFF2-40B4-BE49-F238E27FC236}">
                <a16:creationId xmlns:a16="http://schemas.microsoft.com/office/drawing/2014/main" id="{A01729FD-4382-4330-805F-ADF8EA78BF52}"/>
              </a:ext>
            </a:extLst>
          </p:cNvPr>
          <p:cNvSpPr/>
          <p:nvPr/>
        </p:nvSpPr>
        <p:spPr>
          <a:xfrm>
            <a:off x="6240016" y="4797152"/>
            <a:ext cx="432048" cy="288032"/>
          </a:xfrm>
          <a:prstGeom prst="ellipse">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rgbClr val="FA8D3D"/>
              </a:solidFill>
              <a:latin typeface="Trebuchet MS"/>
            </a:endParaRPr>
          </a:p>
        </p:txBody>
      </p:sp>
    </p:spTree>
    <p:extLst>
      <p:ext uri="{BB962C8B-B14F-4D97-AF65-F5344CB8AC3E}">
        <p14:creationId xmlns:p14="http://schemas.microsoft.com/office/powerpoint/2010/main" val="22151073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558" y="418686"/>
            <a:ext cx="7239000" cy="543201"/>
          </a:xfrm>
        </p:spPr>
        <p:txBody>
          <a:bodyPr>
            <a:normAutofit fontScale="90000"/>
          </a:bodyPr>
          <a:lstStyle/>
          <a:p>
            <a:pPr algn="ctr"/>
            <a:r>
              <a:rPr lang="he-IL" dirty="0"/>
              <a:t>המתודה </a:t>
            </a:r>
            <a:r>
              <a:rPr lang="en-US" dirty="0"/>
              <a:t> </a:t>
            </a:r>
            <a:r>
              <a:rPr lang="en-US" dirty="0" err="1"/>
              <a:t>InitializeComponent</a:t>
            </a:r>
            <a:r>
              <a:rPr lang="en-US" dirty="0"/>
              <a:t>();</a:t>
            </a:r>
            <a:endParaRPr lang="he-IL" dirty="0"/>
          </a:p>
        </p:txBody>
      </p:sp>
      <p:sp>
        <p:nvSpPr>
          <p:cNvPr id="3" name="Content Placeholder 2"/>
          <p:cNvSpPr>
            <a:spLocks noGrp="1"/>
          </p:cNvSpPr>
          <p:nvPr>
            <p:ph idx="1"/>
          </p:nvPr>
        </p:nvSpPr>
        <p:spPr>
          <a:xfrm>
            <a:off x="2025978" y="1196752"/>
            <a:ext cx="7239000" cy="4846320"/>
          </a:xfrm>
        </p:spPr>
        <p:txBody>
          <a:bodyPr>
            <a:normAutofit/>
          </a:bodyPr>
          <a:lstStyle/>
          <a:p>
            <a:r>
              <a:rPr lang="he-IL" sz="2000" dirty="0"/>
              <a:t>מתודה זו מאתחלת ומציירת את כל הרכיבים הגרפיים על אותו חלון </a:t>
            </a:r>
            <a:r>
              <a:rPr lang="he-IL" sz="2000" b="1" dirty="0"/>
              <a:t>ברגע עליית החלון לתצוגה</a:t>
            </a:r>
            <a:r>
              <a:rPr lang="he-IL" sz="2000" dirty="0"/>
              <a:t>, בזמן ריצה.</a:t>
            </a:r>
          </a:p>
          <a:p>
            <a:r>
              <a:rPr lang="he-IL" sz="2000" dirty="0"/>
              <a:t>את הפרטים כיצד לצייר את החלון היא לוקחת מה </a:t>
            </a:r>
            <a:r>
              <a:rPr lang="en-US" sz="2000" b="1" dirty="0"/>
              <a:t>*.XAML</a:t>
            </a:r>
            <a:endParaRPr lang="he-IL" sz="2000" b="1" dirty="0"/>
          </a:p>
          <a:p>
            <a:r>
              <a:rPr lang="he-IL" sz="2000" dirty="0"/>
              <a:t>מתודה זו מוגדרת ב </a:t>
            </a:r>
            <a:r>
              <a:rPr lang="en-US" sz="2000" b="1" dirty="0"/>
              <a:t>partial class</a:t>
            </a:r>
            <a:r>
              <a:rPr lang="he-IL" sz="2000" b="1" dirty="0"/>
              <a:t> </a:t>
            </a:r>
            <a:r>
              <a:rPr lang="he-IL" sz="2000" dirty="0"/>
              <a:t>של אותו חלון, בקובץ </a:t>
            </a:r>
            <a:r>
              <a:rPr lang="en-US" sz="2000" b="1" dirty="0"/>
              <a:t>*.g.i.cs</a:t>
            </a:r>
            <a:r>
              <a:rPr lang="he-IL" sz="2000" dirty="0"/>
              <a:t> </a:t>
            </a:r>
          </a:p>
          <a:p>
            <a:r>
              <a:rPr lang="he-IL" sz="2000" dirty="0"/>
              <a:t>מתודה זאת נקראת באופן מפורש בבנאי של החלון שמוגדר בקוד האחורי בקובץ </a:t>
            </a:r>
            <a:r>
              <a:rPr lang="en-US" sz="2000" b="1" dirty="0"/>
              <a:t>*.cs</a:t>
            </a:r>
            <a:r>
              <a:rPr lang="he-IL" sz="2000" dirty="0"/>
              <a:t> . הבנאי נקרא בעליית החלון והוא קורא למתודה </a:t>
            </a:r>
            <a:r>
              <a:rPr lang="en-US" sz="2000" dirty="0"/>
              <a:t> </a:t>
            </a:r>
            <a:r>
              <a:rPr lang="en-US" sz="2000" dirty="0" err="1"/>
              <a:t>InitializeComponent</a:t>
            </a:r>
            <a:r>
              <a:rPr lang="en-US" sz="2000" dirty="0"/>
              <a:t>();</a:t>
            </a:r>
            <a:endParaRPr lang="he-IL" sz="2000" dirty="0"/>
          </a:p>
          <a:p>
            <a:r>
              <a:rPr lang="he-IL" sz="2000" dirty="0"/>
              <a:t>כשאנחנו נוסיף קוד לבנאי בד"כ נוסיף קוד לאחריה, כי נרצה שקודם יצוירו הרכיבים הגרפיים.</a:t>
            </a:r>
            <a:endParaRPr lang="en-US" sz="2000" dirty="0"/>
          </a:p>
          <a:p>
            <a:r>
              <a:rPr lang="he-IL" sz="2000" dirty="0"/>
              <a:t>אם נעמוד עליה עם עכבר ימני ונבקש </a:t>
            </a:r>
            <a:r>
              <a:rPr lang="en-US" sz="2000" dirty="0"/>
              <a:t>go to definition</a:t>
            </a:r>
            <a:r>
              <a:rPr lang="he-IL" sz="2000" dirty="0"/>
              <a:t>, נוכל לראות את הגוף שלה שמוגדר ב </a:t>
            </a:r>
            <a:r>
              <a:rPr lang="en-US" sz="2000" b="1" dirty="0"/>
              <a:t>*.g.i.cs</a:t>
            </a:r>
            <a:r>
              <a:rPr lang="he-IL" sz="2000" dirty="0"/>
              <a:t> </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432</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a:off x="1997825" y="5758742"/>
            <a:ext cx="3594119" cy="797507"/>
          </a:xfrm>
          <a:prstGeom prst="wedgeRoundRectCallout">
            <a:avLst>
              <a:gd name="adj1" fmla="val 36094"/>
              <a:gd name="adj2" fmla="val -14300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dirty="0">
                <a:solidFill>
                  <a:srgbClr val="000000"/>
                </a:solidFill>
                <a:latin typeface="Trebuchet MS"/>
                <a:cs typeface="Gisha" panose="020B0502040204020203" pitchFamily="34" charset="-79"/>
              </a:rPr>
              <a:t>ניתן לרענן את עניין ה </a:t>
            </a:r>
            <a:r>
              <a:rPr lang="en-US" dirty="0">
                <a:solidFill>
                  <a:srgbClr val="000000"/>
                </a:solidFill>
                <a:latin typeface="Trebuchet MS"/>
              </a:rPr>
              <a:t>Partial Class</a:t>
            </a:r>
            <a:endParaRPr lang="he-IL" dirty="0">
              <a:solidFill>
                <a:srgbClr val="000000"/>
              </a:solidFill>
              <a:latin typeface="Trebuchet MS"/>
              <a:cs typeface="Gisha" panose="020B0502040204020203" pitchFamily="34" charset="-79"/>
            </a:endParaRPr>
          </a:p>
          <a:p>
            <a:pPr algn="ctr" fontAlgn="base">
              <a:spcBef>
                <a:spcPct val="0"/>
              </a:spcBef>
              <a:spcAft>
                <a:spcPct val="0"/>
              </a:spcAft>
            </a:pPr>
            <a:r>
              <a:rPr lang="he-IL" dirty="0">
                <a:solidFill>
                  <a:srgbClr val="000000"/>
                </a:solidFill>
                <a:latin typeface="Trebuchet MS"/>
                <a:cs typeface="Gisha" panose="020B0502040204020203" pitchFamily="34" charset="-79"/>
              </a:rPr>
              <a:t>ממצגת </a:t>
            </a:r>
            <a:r>
              <a:rPr lang="en-US" dirty="0">
                <a:solidFill>
                  <a:srgbClr val="000000"/>
                </a:solidFill>
                <a:latin typeface="Trebuchet MS"/>
              </a:rPr>
              <a:t>4.2</a:t>
            </a:r>
            <a:endParaRPr lang="he-IL" dirty="0">
              <a:solidFill>
                <a:srgbClr val="000000"/>
              </a:solidFill>
              <a:latin typeface="Trebuchet MS"/>
              <a:cs typeface="Gisha" panose="020B0502040204020203" pitchFamily="34" charset="-79"/>
            </a:endParaRPr>
          </a:p>
        </p:txBody>
      </p:sp>
    </p:spTree>
    <p:extLst>
      <p:ext uri="{BB962C8B-B14F-4D97-AF65-F5344CB8AC3E}">
        <p14:creationId xmlns:p14="http://schemas.microsoft.com/office/powerpoint/2010/main" val="11560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323496"/>
            <a:ext cx="7239000" cy="626328"/>
          </a:xfrm>
        </p:spPr>
        <p:txBody>
          <a:bodyPr/>
          <a:lstStyle/>
          <a:p>
            <a:pPr algn="ctr"/>
            <a:r>
              <a:rPr lang="he-IL" dirty="0"/>
              <a:t>מרחבי שמות </a:t>
            </a:r>
            <a:r>
              <a:rPr lang="en-US" dirty="0"/>
              <a:t>XML Namespace </a:t>
            </a:r>
            <a:endParaRPr lang="he-IL" dirty="0"/>
          </a:p>
        </p:txBody>
      </p:sp>
      <p:sp>
        <p:nvSpPr>
          <p:cNvPr id="3" name="מציין מיקום תוכן 2"/>
          <p:cNvSpPr>
            <a:spLocks noGrp="1"/>
          </p:cNvSpPr>
          <p:nvPr>
            <p:ph idx="1"/>
          </p:nvPr>
        </p:nvSpPr>
        <p:spPr>
          <a:xfrm>
            <a:off x="1981200" y="1124744"/>
            <a:ext cx="7239000" cy="5256584"/>
          </a:xfrm>
        </p:spPr>
        <p:txBody>
          <a:bodyPr>
            <a:normAutofit/>
          </a:bodyPr>
          <a:lstStyle/>
          <a:p>
            <a:pPr fontAlgn="base"/>
            <a:r>
              <a:rPr lang="he-IL" sz="2000" dirty="0"/>
              <a:t>יש להגדיר למחשב היכן הוא יכול למצוא את הגדרת האלמנטים הגרפיים בקובץ. </a:t>
            </a:r>
          </a:p>
          <a:p>
            <a:pPr fontAlgn="base"/>
            <a:r>
              <a:rPr lang="he-IL" sz="2000" dirty="0"/>
              <a:t>לשם כך אנו משתמשים במילה</a:t>
            </a:r>
            <a:r>
              <a:rPr lang="en-US" sz="2000" dirty="0" err="1"/>
              <a:t>xmlns</a:t>
            </a:r>
            <a:r>
              <a:rPr lang="en-US" sz="2000" dirty="0"/>
              <a:t> </a:t>
            </a:r>
            <a:r>
              <a:rPr lang="he-IL" sz="2000" dirty="0"/>
              <a:t> (קיצור של</a:t>
            </a:r>
            <a:r>
              <a:rPr lang="en-US" sz="2000" dirty="0"/>
              <a:t>XML Namespace </a:t>
            </a:r>
            <a:r>
              <a:rPr lang="he-IL" sz="2000" dirty="0"/>
              <a:t>)</a:t>
            </a:r>
          </a:p>
          <a:p>
            <a:pPr fontAlgn="base"/>
            <a:r>
              <a:rPr lang="he-IL" sz="2000" dirty="0"/>
              <a:t>מעין מקבילה ל</a:t>
            </a:r>
            <a:r>
              <a:rPr lang="en-US" sz="2000" dirty="0"/>
              <a:t>using </a:t>
            </a:r>
            <a:r>
              <a:rPr lang="he-IL" sz="2000" dirty="0"/>
              <a:t> בשפת #</a:t>
            </a:r>
            <a:r>
              <a:rPr lang="en-US" sz="2000" dirty="0"/>
              <a:t>C</a:t>
            </a:r>
          </a:p>
          <a:p>
            <a:pPr fontAlgn="base"/>
            <a:r>
              <a:rPr lang="he-IL" sz="2000" dirty="0"/>
              <a:t>בכל קובץ </a:t>
            </a:r>
            <a:r>
              <a:rPr lang="en-US" sz="2000" dirty="0"/>
              <a:t> XAML </a:t>
            </a:r>
            <a:r>
              <a:rPr lang="he-IL" sz="2000" dirty="0"/>
              <a:t>ב</a:t>
            </a:r>
            <a:r>
              <a:rPr lang="en-US" sz="2000" dirty="0"/>
              <a:t>WPF </a:t>
            </a:r>
            <a:r>
              <a:rPr lang="he-IL" sz="2000" dirty="0"/>
              <a:t> יופיעו המרחבים הבאים:</a:t>
            </a:r>
          </a:p>
          <a:p>
            <a:pPr lvl="1" fontAlgn="base"/>
            <a:r>
              <a:rPr lang="en-US" sz="1800" dirty="0" err="1"/>
              <a:t>xmlns</a:t>
            </a:r>
            <a:r>
              <a:rPr lang="en-US" sz="1800" dirty="0"/>
              <a:t>=http://schemas.microsoft.com/winfx/2006/xaml/presentation</a:t>
            </a:r>
          </a:p>
          <a:p>
            <a:pPr lvl="1" fontAlgn="base"/>
            <a:r>
              <a:rPr lang="en-US" sz="1800" dirty="0" err="1"/>
              <a:t>xmlns:x</a:t>
            </a:r>
            <a:r>
              <a:rPr lang="en-US" sz="1800" dirty="0"/>
              <a:t>=http://schemas.microsoft.com/winfx/2006/xaml</a:t>
            </a:r>
          </a:p>
          <a:p>
            <a:pPr algn="r" fontAlgn="base"/>
            <a:r>
              <a:rPr lang="he-IL" sz="2000" dirty="0"/>
              <a:t>בהם מוגדרים כל האלמנטים הנפוצים והם הכרחיים להרצת התכנית.</a:t>
            </a:r>
          </a:p>
          <a:p>
            <a:pPr fontAlgn="base"/>
            <a:r>
              <a:rPr lang="en-US" sz="2000" dirty="0" err="1"/>
              <a:t>xmlns</a:t>
            </a:r>
            <a:r>
              <a:rPr lang="he-IL" sz="2000" dirty="0"/>
              <a:t> ללא שם, נחשב לברירת המחדל</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79964777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8EC1-3E4F-4FBA-A51B-BED21FE50AE3}"/>
              </a:ext>
            </a:extLst>
          </p:cNvPr>
          <p:cNvSpPr>
            <a:spLocks noGrp="1"/>
          </p:cNvSpPr>
          <p:nvPr>
            <p:ph type="title"/>
          </p:nvPr>
        </p:nvSpPr>
        <p:spPr>
          <a:xfrm>
            <a:off x="1956767" y="73152"/>
            <a:ext cx="7537376" cy="1368152"/>
          </a:xfrm>
        </p:spPr>
        <p:txBody>
          <a:bodyPr>
            <a:noAutofit/>
          </a:bodyPr>
          <a:lstStyle/>
          <a:p>
            <a:pPr algn="ctr"/>
            <a:r>
              <a:rPr lang="he-IL" sz="2800" dirty="0"/>
              <a:t>סידור רכיבים על החלון</a:t>
            </a:r>
            <a:br>
              <a:rPr lang="he-IL" sz="2800" dirty="0"/>
            </a:br>
            <a:r>
              <a:rPr lang="he-IL" sz="2800" dirty="0"/>
              <a:t>המושג </a:t>
            </a:r>
            <a:r>
              <a:rPr lang="en-US" sz="2800" dirty="0"/>
              <a:t>LAYOUT</a:t>
            </a:r>
            <a:br>
              <a:rPr lang="he-IL" sz="2800" dirty="0"/>
            </a:br>
            <a:r>
              <a:rPr lang="he-IL" sz="2800" dirty="0"/>
              <a:t>והמושג </a:t>
            </a:r>
            <a:r>
              <a:rPr lang="en-US" sz="2800" dirty="0"/>
              <a:t>Panel</a:t>
            </a:r>
          </a:p>
        </p:txBody>
      </p:sp>
      <p:sp>
        <p:nvSpPr>
          <p:cNvPr id="3" name="Content Placeholder 2">
            <a:extLst>
              <a:ext uri="{FF2B5EF4-FFF2-40B4-BE49-F238E27FC236}">
                <a16:creationId xmlns:a16="http://schemas.microsoft.com/office/drawing/2014/main" id="{31369C54-F869-4C2B-8540-2B0575909EBF}"/>
              </a:ext>
            </a:extLst>
          </p:cNvPr>
          <p:cNvSpPr>
            <a:spLocks noGrp="1"/>
          </p:cNvSpPr>
          <p:nvPr>
            <p:ph idx="1"/>
          </p:nvPr>
        </p:nvSpPr>
        <p:spPr>
          <a:xfrm>
            <a:off x="1862954" y="1441305"/>
            <a:ext cx="7537376" cy="4798434"/>
          </a:xfrm>
        </p:spPr>
        <p:txBody>
          <a:bodyPr>
            <a:normAutofit fontScale="77500" lnSpcReduction="20000"/>
          </a:bodyPr>
          <a:lstStyle/>
          <a:p>
            <a:pPr marL="0" indent="0">
              <a:buNone/>
            </a:pPr>
            <a:r>
              <a:rPr lang="he-IL" sz="1800" b="1" dirty="0"/>
              <a:t>המושג </a:t>
            </a:r>
            <a:r>
              <a:rPr lang="en-US" sz="1800" b="1" dirty="0"/>
              <a:t>Layout</a:t>
            </a:r>
            <a:r>
              <a:rPr lang="he-IL" sz="1800" b="1" dirty="0"/>
              <a:t>:</a:t>
            </a:r>
          </a:p>
          <a:p>
            <a:r>
              <a:rPr lang="he-IL" sz="1800" dirty="0"/>
              <a:t>מתייחס למדידה וסידור פקדים על גבי חלון האפליקציה שלנו. כלומר שליטה במיקום המדוייק של כל פקד ופקד. זה כולל טיפול בהזזת הפקדים למיקומם הנכון, טיפול בשינוי גודל החלון, יישור ועוד.</a:t>
            </a:r>
            <a:endParaRPr lang="en-US" sz="1800" dirty="0"/>
          </a:p>
          <a:p>
            <a:r>
              <a:rPr lang="he-IL" sz="1800" dirty="0"/>
              <a:t>לרוב הטיפול ב</a:t>
            </a:r>
            <a:r>
              <a:rPr lang="en-US" sz="1800" dirty="0"/>
              <a:t>Layout </a:t>
            </a:r>
            <a:r>
              <a:rPr lang="he-IL" sz="1800" dirty="0"/>
              <a:t> בטכנולוגיות קודמות ל</a:t>
            </a:r>
            <a:r>
              <a:rPr lang="en-US" sz="1800" dirty="0"/>
              <a:t>WPF </a:t>
            </a:r>
            <a:r>
              <a:rPr lang="he-IL" sz="1800" dirty="0"/>
              <a:t> כגון </a:t>
            </a:r>
            <a:r>
              <a:rPr lang="en-US" sz="1800" dirty="0"/>
              <a:t>WinForms</a:t>
            </a:r>
            <a:r>
              <a:rPr lang="he-IL" sz="1800" dirty="0"/>
              <a:t> או</a:t>
            </a:r>
            <a:r>
              <a:rPr lang="en-US" sz="1800" dirty="0"/>
              <a:t>MFC </a:t>
            </a:r>
            <a:r>
              <a:rPr lang="he-IL" sz="1800" dirty="0"/>
              <a:t> תמיד היה קשה ודרש כתיבת הרבה קוד רק כדי לקבל התנהגות סבירה.</a:t>
            </a:r>
          </a:p>
          <a:p>
            <a:r>
              <a:rPr lang="he-IL" sz="1800" dirty="0"/>
              <a:t>חשבו לעצמכם איזה קוד נדרש כדי לסדר 3 כפתורים בשורה עם רווחים קבועים ביניהם. ומה קורה אם יש 2 שורות של כפתורים? ומה קורה אם המשתמש משנה את גודל החלון? מתכנתים היו מתייאשים ופשוט מקבעים את גודל החלון…</a:t>
            </a:r>
          </a:p>
          <a:p>
            <a:r>
              <a:rPr lang="he-IL" sz="1800" dirty="0"/>
              <a:t>ב </a:t>
            </a:r>
            <a:r>
              <a:rPr lang="en-US" sz="1800" dirty="0"/>
              <a:t>WPF</a:t>
            </a:r>
            <a:r>
              <a:rPr lang="he-IL" sz="1800" dirty="0"/>
              <a:t> יש טיפול נוח, פשוט ומשוכלל לטיפול ב</a:t>
            </a:r>
            <a:r>
              <a:rPr lang="en-US" sz="1800" dirty="0"/>
              <a:t>Layout </a:t>
            </a:r>
            <a:r>
              <a:rPr lang="he-IL" sz="1800" dirty="0"/>
              <a:t> ע"י התבססות על רעיונות מתוך עולם ה</a:t>
            </a:r>
            <a:r>
              <a:rPr lang="en-US" sz="1800" dirty="0"/>
              <a:t>HTML</a:t>
            </a:r>
            <a:endParaRPr lang="he-IL" sz="1800" dirty="0"/>
          </a:p>
          <a:p>
            <a:pPr marL="0" indent="0">
              <a:buNone/>
            </a:pPr>
            <a:endParaRPr lang="he-IL" sz="1800" b="1" dirty="0"/>
          </a:p>
          <a:p>
            <a:pPr marL="0" indent="0">
              <a:buNone/>
            </a:pPr>
            <a:r>
              <a:rPr lang="he-IL" sz="1800" b="1" dirty="0"/>
              <a:t>המושג </a:t>
            </a:r>
            <a:r>
              <a:rPr lang="en-US" sz="1800" b="1" dirty="0"/>
              <a:t>Panel</a:t>
            </a:r>
            <a:r>
              <a:rPr lang="he-IL" sz="1800" b="1" dirty="0"/>
              <a:t>:</a:t>
            </a:r>
          </a:p>
          <a:p>
            <a:r>
              <a:rPr lang="he-IL" sz="1800" dirty="0"/>
              <a:t>פאנל </a:t>
            </a:r>
            <a:r>
              <a:rPr lang="en-US" sz="1800" dirty="0"/>
              <a:t>Panel</a:t>
            </a:r>
            <a:r>
              <a:rPr lang="he-IL" sz="1800" dirty="0"/>
              <a:t> הוא פקד שיכול להכיל בתוכו מספר פקדים ויודע לסדר את הפקדים בצורה מסוימת.</a:t>
            </a:r>
          </a:p>
          <a:p>
            <a:r>
              <a:rPr lang="he-IL" sz="1800" b="1" dirty="0"/>
              <a:t>סוגי פאנלים קיימים:</a:t>
            </a:r>
            <a:endParaRPr lang="en-US" sz="1800" b="1" dirty="0"/>
          </a:p>
          <a:p>
            <a:pPr lvl="1"/>
            <a:r>
              <a:rPr lang="en-US" sz="1900" b="1" dirty="0">
                <a:solidFill>
                  <a:schemeClr val="tx1"/>
                </a:solidFill>
                <a:uFill>
                  <a:solidFill>
                    <a:srgbClr val="000000"/>
                  </a:solidFill>
                </a:uFill>
                <a:latin typeface="David" panose="020E0502060401010101" pitchFamily="34" charset="-79"/>
                <a:ea typeface="Arial" panose="020B0604020202020204" pitchFamily="34" charset="0"/>
              </a:rPr>
              <a:t>StackPanel</a:t>
            </a:r>
            <a:r>
              <a:rPr lang="he-IL" sz="1900" dirty="0">
                <a:solidFill>
                  <a:schemeClr val="tx1"/>
                </a:solidFill>
                <a:uFill>
                  <a:solidFill>
                    <a:srgbClr val="000000"/>
                  </a:solidFill>
                </a:uFill>
                <a:latin typeface="Arial" panose="020B0604020202020204" pitchFamily="34" charset="0"/>
                <a:ea typeface="Arial" panose="020B0604020202020204" pitchFamily="34" charset="0"/>
              </a:rPr>
              <a:t> – ערימה. הרכיבים מונחים אחד אחרי השני. </a:t>
            </a:r>
            <a:endParaRPr lang="en-US" sz="1900" dirty="0">
              <a:solidFill>
                <a:schemeClr val="tx1"/>
              </a:solidFill>
              <a:uFill>
                <a:solidFill>
                  <a:srgbClr val="000000"/>
                </a:solidFill>
              </a:uFill>
              <a:latin typeface="Arial" panose="020B0604020202020204" pitchFamily="34" charset="0"/>
              <a:ea typeface="Arial" panose="020B0604020202020204" pitchFamily="34" charset="0"/>
            </a:endParaRPr>
          </a:p>
          <a:p>
            <a:pPr lvl="1"/>
            <a:r>
              <a:rPr lang="en-US" sz="1900" b="1" dirty="0" err="1">
                <a:solidFill>
                  <a:schemeClr val="tx1"/>
                </a:solidFill>
                <a:uFill>
                  <a:solidFill>
                    <a:srgbClr val="000000"/>
                  </a:solidFill>
                </a:uFill>
                <a:latin typeface="David" panose="020E0502060401010101" pitchFamily="34" charset="-79"/>
                <a:ea typeface="Arial" panose="020B0604020202020204" pitchFamily="34" charset="0"/>
              </a:rPr>
              <a:t>WarpPanel</a:t>
            </a:r>
            <a:r>
              <a:rPr lang="he-IL" sz="1900" dirty="0">
                <a:solidFill>
                  <a:schemeClr val="tx1"/>
                </a:solidFill>
                <a:uFill>
                  <a:solidFill>
                    <a:srgbClr val="000000"/>
                  </a:solidFill>
                </a:uFill>
                <a:latin typeface="Arial" panose="020B0604020202020204" pitchFamily="34" charset="0"/>
                <a:ea typeface="Arial" panose="020B0604020202020204" pitchFamily="34" charset="0"/>
              </a:rPr>
              <a:t> – ערימה, אך בה - כאשר יש גלישה, הרכיבים יועברו לשורה הבאה. </a:t>
            </a:r>
            <a:endParaRPr lang="en-US" sz="1900" dirty="0">
              <a:solidFill>
                <a:schemeClr val="tx1"/>
              </a:solidFill>
              <a:uFill>
                <a:solidFill>
                  <a:srgbClr val="000000"/>
                </a:solidFill>
              </a:uFill>
              <a:latin typeface="Arial" panose="020B0604020202020204" pitchFamily="34" charset="0"/>
              <a:ea typeface="Arial" panose="020B0604020202020204" pitchFamily="34" charset="0"/>
            </a:endParaRPr>
          </a:p>
          <a:p>
            <a:pPr lvl="1"/>
            <a:r>
              <a:rPr lang="en-US" sz="1900" b="1" dirty="0">
                <a:solidFill>
                  <a:schemeClr val="tx1"/>
                </a:solidFill>
                <a:uFill>
                  <a:solidFill>
                    <a:srgbClr val="000000"/>
                  </a:solidFill>
                </a:uFill>
                <a:latin typeface="David" panose="020E0502060401010101" pitchFamily="34" charset="-79"/>
                <a:ea typeface="Arial" panose="020B0604020202020204" pitchFamily="34" charset="0"/>
              </a:rPr>
              <a:t>Canvas</a:t>
            </a:r>
            <a:r>
              <a:rPr lang="he-IL" sz="1900" dirty="0">
                <a:solidFill>
                  <a:schemeClr val="tx1"/>
                </a:solidFill>
                <a:uFill>
                  <a:solidFill>
                    <a:srgbClr val="000000"/>
                  </a:solidFill>
                </a:uFill>
                <a:latin typeface="Arial" panose="020B0604020202020204" pitchFamily="34" charset="0"/>
                <a:ea typeface="Arial" panose="020B0604020202020204" pitchFamily="34" charset="0"/>
              </a:rPr>
              <a:t> – הצבה של כל רכיב ע"י ציון מיקום הנקודה השמאלית העליונה שלו. </a:t>
            </a:r>
            <a:endParaRPr lang="en-US" sz="1900" dirty="0">
              <a:solidFill>
                <a:schemeClr val="tx1"/>
              </a:solidFill>
              <a:uFill>
                <a:solidFill>
                  <a:srgbClr val="000000"/>
                </a:solidFill>
              </a:uFill>
              <a:latin typeface="Arial" panose="020B0604020202020204" pitchFamily="34" charset="0"/>
              <a:ea typeface="Arial" panose="020B0604020202020204" pitchFamily="34" charset="0"/>
            </a:endParaRPr>
          </a:p>
          <a:p>
            <a:pPr lvl="1"/>
            <a:r>
              <a:rPr lang="en-US" sz="1900" b="1" dirty="0">
                <a:solidFill>
                  <a:schemeClr val="tx1"/>
                </a:solidFill>
                <a:uFill>
                  <a:solidFill>
                    <a:srgbClr val="000000"/>
                  </a:solidFill>
                </a:uFill>
                <a:latin typeface="David" panose="020E0502060401010101" pitchFamily="34" charset="-79"/>
                <a:ea typeface="Arial" panose="020B0604020202020204" pitchFamily="34" charset="0"/>
              </a:rPr>
              <a:t>Grid</a:t>
            </a:r>
            <a:r>
              <a:rPr lang="he-IL" sz="1900" dirty="0">
                <a:solidFill>
                  <a:schemeClr val="tx1"/>
                </a:solidFill>
                <a:uFill>
                  <a:solidFill>
                    <a:srgbClr val="000000"/>
                  </a:solidFill>
                </a:uFill>
                <a:latin typeface="Arial" panose="020B0604020202020204" pitchFamily="34" charset="0"/>
                <a:ea typeface="Arial" panose="020B0604020202020204" pitchFamily="34" charset="0"/>
              </a:rPr>
              <a:t> – ב </a:t>
            </a:r>
            <a:r>
              <a:rPr lang="en-US" sz="1900" dirty="0">
                <a:solidFill>
                  <a:schemeClr val="tx1"/>
                </a:solidFill>
                <a:uFill>
                  <a:solidFill>
                    <a:srgbClr val="000000"/>
                  </a:solidFill>
                </a:uFill>
                <a:latin typeface="David" panose="020E0502060401010101" pitchFamily="34" charset="-79"/>
                <a:ea typeface="Arial" panose="020B0604020202020204" pitchFamily="34" charset="0"/>
              </a:rPr>
              <a:t>Panel</a:t>
            </a:r>
            <a:r>
              <a:rPr lang="he-IL" sz="1900" dirty="0">
                <a:solidFill>
                  <a:schemeClr val="tx1"/>
                </a:solidFill>
                <a:uFill>
                  <a:solidFill>
                    <a:srgbClr val="000000"/>
                  </a:solidFill>
                </a:uFill>
                <a:latin typeface="Arial" panose="020B0604020202020204" pitchFamily="34" charset="0"/>
                <a:ea typeface="Arial" panose="020B0604020202020204" pitchFamily="34" charset="0"/>
              </a:rPr>
              <a:t> זה ניתן לארגן את הצבת הרכיבים בצורה טבלאית (חלוקה לשורות ועמודות), כך שהיחס בינהם קבוע (ואזי - גם אם יישתנה גודל החלון הרכיבים ייוצגו באותה תבנית)</a:t>
            </a:r>
            <a:endParaRPr lang="en-US" sz="1900" dirty="0">
              <a:solidFill>
                <a:schemeClr val="tx1"/>
              </a:solidFill>
              <a:uFill>
                <a:solidFill>
                  <a:srgbClr val="000000"/>
                </a:solidFill>
              </a:uFill>
              <a:latin typeface="Arial" panose="020B0604020202020204" pitchFamily="34" charset="0"/>
              <a:ea typeface="Arial" panose="020B0604020202020204" pitchFamily="34" charset="0"/>
            </a:endParaRPr>
          </a:p>
          <a:p>
            <a:pPr lvl="1"/>
            <a:r>
              <a:rPr lang="he-IL" sz="1900" dirty="0">
                <a:solidFill>
                  <a:schemeClr val="tx1"/>
                </a:solidFill>
                <a:uFill>
                  <a:solidFill>
                    <a:srgbClr val="000000"/>
                  </a:solidFill>
                </a:uFill>
                <a:latin typeface="Arial" panose="020B0604020202020204" pitchFamily="34" charset="0"/>
                <a:ea typeface="Arial" panose="020B0604020202020204" pitchFamily="34" charset="0"/>
              </a:rPr>
              <a:t>ועוד...</a:t>
            </a:r>
            <a:endParaRPr lang="en-US" sz="1900" dirty="0">
              <a:solidFill>
                <a:schemeClr val="tx1"/>
              </a:solidFill>
              <a:uFill>
                <a:solidFill>
                  <a:srgbClr val="000000"/>
                </a:solidFill>
              </a:uFill>
              <a:latin typeface="Arial" panose="020B0604020202020204" pitchFamily="34" charset="0"/>
              <a:ea typeface="Arial" panose="020B0604020202020204" pitchFamily="34" charset="0"/>
            </a:endParaRPr>
          </a:p>
        </p:txBody>
      </p:sp>
      <p:sp>
        <p:nvSpPr>
          <p:cNvPr id="4" name="Slide Number Placeholder 3">
            <a:extLst>
              <a:ext uri="{FF2B5EF4-FFF2-40B4-BE49-F238E27FC236}">
                <a16:creationId xmlns:a16="http://schemas.microsoft.com/office/drawing/2014/main" id="{6CDCD6C0-0F60-4C89-BE15-A52BAE46E35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434</a:t>
            </a:fld>
            <a:endParaRPr lang="he-IL">
              <a:solidFill>
                <a:srgbClr val="B13F9A"/>
              </a:solidFill>
              <a:latin typeface="Trebuchet MS"/>
              <a:cs typeface="Gisha" panose="020B0502040204020203" pitchFamily="34" charset="-79"/>
            </a:endParaRPr>
          </a:p>
        </p:txBody>
      </p:sp>
      <p:sp>
        <p:nvSpPr>
          <p:cNvPr id="5" name="Rounded Rectangular Callout 4">
            <a:extLst>
              <a:ext uri="{FF2B5EF4-FFF2-40B4-BE49-F238E27FC236}">
                <a16:creationId xmlns:a16="http://schemas.microsoft.com/office/drawing/2014/main" id="{F3EA1981-9579-491F-856A-9893A2526F08}"/>
              </a:ext>
            </a:extLst>
          </p:cNvPr>
          <p:cNvSpPr/>
          <p:nvPr/>
        </p:nvSpPr>
        <p:spPr>
          <a:xfrm>
            <a:off x="1753716" y="5805264"/>
            <a:ext cx="4392488" cy="903080"/>
          </a:xfrm>
          <a:prstGeom prst="wedgeRoundRectCallout">
            <a:avLst>
              <a:gd name="adj1" fmla="val 79508"/>
              <a:gd name="adj2" fmla="val -58336"/>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b="1" dirty="0">
                <a:solidFill>
                  <a:prstClr val="black"/>
                </a:solidFill>
                <a:latin typeface="Trebuchet MS"/>
                <a:cs typeface="Gisha" panose="020B0502040204020203" pitchFamily="34" charset="-79"/>
              </a:rPr>
              <a:t>חשוב!!!</a:t>
            </a:r>
          </a:p>
          <a:p>
            <a:pPr algn="ctr"/>
            <a:r>
              <a:rPr lang="he-IL" sz="1200" b="1" dirty="0">
                <a:solidFill>
                  <a:prstClr val="black"/>
                </a:solidFill>
                <a:latin typeface="Trebuchet MS"/>
                <a:cs typeface="Gisha" panose="020B0502040204020203" pitchFamily="34" charset="-79"/>
              </a:rPr>
              <a:t>עליכן לעיין בעמודים 17-28 במסמך "מדריך </a:t>
            </a:r>
            <a:r>
              <a:rPr lang="en-US" sz="1200" b="1" dirty="0">
                <a:solidFill>
                  <a:prstClr val="black"/>
                </a:solidFill>
                <a:latin typeface="Trebuchet MS"/>
              </a:rPr>
              <a:t>WPF</a:t>
            </a:r>
            <a:r>
              <a:rPr lang="he-IL" sz="1200" b="1" dirty="0">
                <a:solidFill>
                  <a:prstClr val="black"/>
                </a:solidFill>
                <a:latin typeface="Trebuchet MS"/>
                <a:cs typeface="Gisha" panose="020B0502040204020203" pitchFamily="34" charset="-79"/>
              </a:rPr>
              <a:t>" של אריק פוזננסקי, כדי שתוכלנה לקבל הסבר מפורט על השימוש בכל אחד מהפנאלים.</a:t>
            </a:r>
          </a:p>
          <a:p>
            <a:pPr algn="ctr"/>
            <a:endParaRPr lang="he-IL" sz="1200" dirty="0">
              <a:solidFill>
                <a:prstClr val="black"/>
              </a:solidFill>
              <a:latin typeface="Trebuchet MS"/>
              <a:cs typeface="Gisha" panose="020B0502040204020203" pitchFamily="34" charset="-79"/>
            </a:endParaRPr>
          </a:p>
        </p:txBody>
      </p:sp>
      <p:sp>
        <p:nvSpPr>
          <p:cNvPr id="6" name="Arrow: Left 5">
            <a:extLst>
              <a:ext uri="{FF2B5EF4-FFF2-40B4-BE49-F238E27FC236}">
                <a16:creationId xmlns:a16="http://schemas.microsoft.com/office/drawing/2014/main" id="{D88B195B-044A-46FA-A89F-D222041C40C1}"/>
              </a:ext>
            </a:extLst>
          </p:cNvPr>
          <p:cNvSpPr/>
          <p:nvPr/>
        </p:nvSpPr>
        <p:spPr>
          <a:xfrm>
            <a:off x="9155832" y="4439539"/>
            <a:ext cx="1512168" cy="1800200"/>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prstClr val="black"/>
                </a:solidFill>
                <a:uFill>
                  <a:solidFill>
                    <a:srgbClr val="000000"/>
                  </a:solidFill>
                </a:uFill>
                <a:latin typeface="Arial" panose="020B0604020202020204" pitchFamily="34" charset="0"/>
                <a:ea typeface="Arial" panose="020B0604020202020204" pitchFamily="34" charset="0"/>
              </a:rPr>
              <a:t>Grid</a:t>
            </a:r>
            <a:r>
              <a:rPr lang="he-IL" sz="1050" b="1" dirty="0">
                <a:solidFill>
                  <a:prstClr val="black"/>
                </a:solidFill>
                <a:uFill>
                  <a:solidFill>
                    <a:srgbClr val="000000"/>
                  </a:solidFill>
                </a:uFill>
                <a:latin typeface="Arial" panose="020B0604020202020204" pitchFamily="34" charset="0"/>
                <a:ea typeface="Arial" panose="020B0604020202020204" pitchFamily="34" charset="0"/>
                <a:cs typeface="Gisha" panose="020B0502040204020203" pitchFamily="34" charset="-79"/>
              </a:rPr>
              <a:t> יהיה עבורנו הכי שימושי</a:t>
            </a:r>
          </a:p>
          <a:p>
            <a:pPr algn="ctr"/>
            <a:r>
              <a:rPr lang="he-IL" sz="1050" b="1" dirty="0">
                <a:solidFill>
                  <a:prstClr val="black"/>
                </a:solidFill>
                <a:uFill>
                  <a:solidFill>
                    <a:srgbClr val="000000"/>
                  </a:solidFill>
                </a:uFill>
                <a:latin typeface="Arial" panose="020B0604020202020204" pitchFamily="34" charset="0"/>
                <a:cs typeface="Gisha" panose="020B0502040204020203" pitchFamily="34" charset="-79"/>
              </a:rPr>
              <a:t>עמודים 22-28 אצל אריק</a:t>
            </a:r>
            <a:endParaRPr lang="en-US" sz="1050" b="1" dirty="0">
              <a:solidFill>
                <a:prstClr val="black"/>
              </a:solidFill>
              <a:latin typeface="Trebuchet MS"/>
            </a:endParaRPr>
          </a:p>
        </p:txBody>
      </p:sp>
    </p:spTree>
    <p:extLst>
      <p:ext uri="{BB962C8B-B14F-4D97-AF65-F5344CB8AC3E}">
        <p14:creationId xmlns:p14="http://schemas.microsoft.com/office/powerpoint/2010/main" val="268262009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116632"/>
            <a:ext cx="7239000" cy="626328"/>
          </a:xfrm>
        </p:spPr>
        <p:txBody>
          <a:bodyPr>
            <a:normAutofit/>
          </a:bodyPr>
          <a:lstStyle/>
          <a:p>
            <a:pPr algn="ctr"/>
            <a:r>
              <a:rPr lang="en-US" dirty="0"/>
              <a:t>GRID </a:t>
            </a:r>
            <a:r>
              <a:rPr lang="en-US" sz="2400" dirty="0"/>
              <a:t>VS.</a:t>
            </a:r>
            <a:r>
              <a:rPr lang="en-US" dirty="0"/>
              <a:t> CANVAS</a:t>
            </a:r>
            <a:endParaRPr lang="he-IL" dirty="0"/>
          </a:p>
        </p:txBody>
      </p:sp>
      <p:sp>
        <p:nvSpPr>
          <p:cNvPr id="4" name="Content Placeholder 3"/>
          <p:cNvSpPr>
            <a:spLocks noGrp="1"/>
          </p:cNvSpPr>
          <p:nvPr>
            <p:ph idx="1"/>
          </p:nvPr>
        </p:nvSpPr>
        <p:spPr>
          <a:xfrm>
            <a:off x="2135560" y="1196752"/>
            <a:ext cx="7239000" cy="4122062"/>
          </a:xfrm>
        </p:spPr>
        <p:txBody>
          <a:bodyPr>
            <a:normAutofit/>
          </a:bodyPr>
          <a:lstStyle/>
          <a:p>
            <a:r>
              <a:rPr lang="en-US" sz="2400" dirty="0"/>
              <a:t> Canvas</a:t>
            </a:r>
            <a:r>
              <a:rPr lang="he-IL" sz="2400" dirty="0"/>
              <a:t>הוא פאנל שמאפשר להציב כל פקד שהוא מכיל, בנקודה פיזית מסוימת בחלון. שיטה זו מזכירה את שיטת העבודה בסביבת </a:t>
            </a:r>
            <a:r>
              <a:rPr lang="en-US" sz="2400" dirty="0" err="1"/>
              <a:t>WinForms</a:t>
            </a:r>
            <a:r>
              <a:rPr lang="he-IL" sz="2400" dirty="0"/>
              <a:t> שבה היינו קובעים את המיקום של הפקד ע"י שימוש בתכונות </a:t>
            </a:r>
            <a:r>
              <a:rPr lang="en-US" sz="2400" dirty="0"/>
              <a:t>Left, Top</a:t>
            </a:r>
            <a:endParaRPr lang="he-IL" sz="2400" dirty="0"/>
          </a:p>
          <a:p>
            <a:r>
              <a:rPr lang="he-IL" sz="2400" dirty="0"/>
              <a:t> </a:t>
            </a:r>
            <a:r>
              <a:rPr lang="en-US" sz="2400" dirty="0"/>
              <a:t> Grid</a:t>
            </a:r>
            <a:r>
              <a:rPr lang="he-IL" sz="2400" dirty="0"/>
              <a:t>הוא פאנל מאד חזק והכי שימושי מבין הפאנלים השונים.</a:t>
            </a:r>
            <a:endParaRPr lang="en-US" sz="2400" dirty="0"/>
          </a:p>
          <a:p>
            <a:pPr lvl="1"/>
            <a:r>
              <a:rPr lang="he-IL" sz="2100" dirty="0"/>
              <a:t>הוא מאפשר לחלק את השטח שלו </a:t>
            </a:r>
            <a:r>
              <a:rPr lang="he-IL" sz="2100" b="1" dirty="0"/>
              <a:t>לשורות ועמודות </a:t>
            </a:r>
            <a:r>
              <a:rPr lang="he-IL" sz="2100" dirty="0"/>
              <a:t>ואז להציב פקדים על ה</a:t>
            </a:r>
            <a:r>
              <a:rPr lang="en-US" sz="2100" dirty="0"/>
              <a:t> grid </a:t>
            </a:r>
            <a:r>
              <a:rPr lang="he-IL" sz="2100" dirty="0"/>
              <a:t>בשורה ועמודה מסוימת.</a:t>
            </a:r>
            <a:endParaRPr lang="en-US" sz="2100" dirty="0"/>
          </a:p>
          <a:p>
            <a:pPr lvl="1"/>
            <a:r>
              <a:rPr lang="he-IL" sz="2100" dirty="0"/>
              <a:t>הוא מאפשר גמישות יתרה ועוד יתרונות רבים שנראה בהמשך</a:t>
            </a:r>
          </a:p>
          <a:p>
            <a:pPr lvl="1"/>
            <a:r>
              <a:rPr lang="he-IL" sz="2100" dirty="0"/>
              <a:t>בשקף הבא נרחיב על </a:t>
            </a:r>
            <a:r>
              <a:rPr lang="en-US" sz="2100" dirty="0"/>
              <a:t>GRID</a:t>
            </a:r>
            <a:endParaRPr lang="he-IL" sz="2100" dirty="0"/>
          </a:p>
          <a:p>
            <a:endParaRPr lang="he-IL" sz="2400" dirty="0"/>
          </a:p>
        </p:txBody>
      </p:sp>
      <p:sp>
        <p:nvSpPr>
          <p:cNvPr id="3" name="Slide Number Placeholder 2"/>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1300149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786B-0EA6-4C54-94F3-BB9A03A7F461}"/>
              </a:ext>
            </a:extLst>
          </p:cNvPr>
          <p:cNvSpPr>
            <a:spLocks noGrp="1"/>
          </p:cNvSpPr>
          <p:nvPr>
            <p:ph type="title"/>
          </p:nvPr>
        </p:nvSpPr>
        <p:spPr>
          <a:xfrm>
            <a:off x="2216630" y="97289"/>
            <a:ext cx="7239000" cy="698336"/>
          </a:xfrm>
        </p:spPr>
        <p:txBody>
          <a:bodyPr>
            <a:normAutofit/>
          </a:bodyPr>
          <a:lstStyle/>
          <a:p>
            <a:pPr algn="ctr"/>
            <a:r>
              <a:rPr lang="he-IL" sz="3600" dirty="0"/>
              <a:t>הגדרת שורות ועמודות ב </a:t>
            </a:r>
            <a:r>
              <a:rPr lang="en-US" sz="3600" dirty="0"/>
              <a:t>GRID</a:t>
            </a:r>
          </a:p>
        </p:txBody>
      </p:sp>
      <p:sp>
        <p:nvSpPr>
          <p:cNvPr id="3" name="Content Placeholder 2">
            <a:extLst>
              <a:ext uri="{FF2B5EF4-FFF2-40B4-BE49-F238E27FC236}">
                <a16:creationId xmlns:a16="http://schemas.microsoft.com/office/drawing/2014/main" id="{01FEEF1F-C723-445E-B7D9-75461CDA22CC}"/>
              </a:ext>
            </a:extLst>
          </p:cNvPr>
          <p:cNvSpPr>
            <a:spLocks noGrp="1"/>
          </p:cNvSpPr>
          <p:nvPr>
            <p:ph idx="1"/>
          </p:nvPr>
        </p:nvSpPr>
        <p:spPr>
          <a:xfrm>
            <a:off x="1847528" y="1052736"/>
            <a:ext cx="7632848" cy="5400600"/>
          </a:xfrm>
        </p:spPr>
        <p:txBody>
          <a:bodyPr>
            <a:normAutofit/>
          </a:bodyPr>
          <a:lstStyle/>
          <a:p>
            <a:r>
              <a:rPr lang="he-IL" sz="2000" b="1" dirty="0"/>
              <a:t>הגדרת </a:t>
            </a:r>
            <a:r>
              <a:rPr lang="en-US" sz="2000" b="1" dirty="0"/>
              <a:t>N</a:t>
            </a:r>
            <a:r>
              <a:rPr lang="he-IL" sz="2000" b="1" dirty="0"/>
              <a:t> שורות ב </a:t>
            </a:r>
            <a:r>
              <a:rPr lang="en-US" sz="2000" b="1" dirty="0"/>
              <a:t>Grid</a:t>
            </a:r>
            <a:r>
              <a:rPr lang="he-IL" sz="2000" b="1" dirty="0"/>
              <a:t> </a:t>
            </a:r>
            <a:r>
              <a:rPr lang="he-IL" sz="2000" dirty="0"/>
              <a:t>נעשית באמצעות האטריביוט</a:t>
            </a:r>
            <a:r>
              <a:rPr lang="en-US" sz="2000" dirty="0" err="1"/>
              <a:t>RowDefinition</a:t>
            </a:r>
            <a:r>
              <a:rPr lang="en-US" sz="2000" dirty="0" err="1">
                <a:solidFill>
                  <a:srgbClr val="FF0000"/>
                </a:solidFill>
                <a:highlight>
                  <a:srgbClr val="FFFF00"/>
                </a:highlight>
              </a:rPr>
              <a:t>s</a:t>
            </a:r>
            <a:r>
              <a:rPr lang="en-US" sz="2000" dirty="0"/>
              <a:t> </a:t>
            </a:r>
            <a:r>
              <a:rPr lang="he-IL" sz="2000" dirty="0"/>
              <a:t> ובאמצעות הגדרת </a:t>
            </a:r>
            <a:r>
              <a:rPr lang="en-US" sz="2000" dirty="0"/>
              <a:t>N</a:t>
            </a:r>
            <a:r>
              <a:rPr lang="he-IL" sz="2000" dirty="0"/>
              <a:t> תת תכונות של </a:t>
            </a:r>
            <a:r>
              <a:rPr lang="en-US" sz="2000" dirty="0" err="1"/>
              <a:t>RowDefinition</a:t>
            </a:r>
            <a:r>
              <a:rPr lang="he-IL" sz="2000" dirty="0"/>
              <a:t> בתוכה</a:t>
            </a:r>
          </a:p>
          <a:p>
            <a:pPr lvl="1"/>
            <a:r>
              <a:rPr lang="he-IL" sz="1800" dirty="0"/>
              <a:t>להגדרת האטריביוט </a:t>
            </a:r>
            <a:r>
              <a:rPr lang="en-US" sz="1800" dirty="0" err="1"/>
              <a:t>RowDefinitions</a:t>
            </a:r>
            <a:r>
              <a:rPr lang="en-US" sz="1800" dirty="0"/>
              <a:t> </a:t>
            </a:r>
            <a:r>
              <a:rPr lang="he-IL" sz="1800" dirty="0"/>
              <a:t> יש להשתמש בכתיב </a:t>
            </a:r>
            <a:r>
              <a:rPr lang="en-US" sz="1800" dirty="0"/>
              <a:t>Property Syntax Element </a:t>
            </a:r>
            <a:r>
              <a:rPr lang="he-IL" sz="1800" dirty="0"/>
              <a:t> מאחר והתוכן של התכונה מורכב מדי לייצוג ע"י מחרוזת בודדת. </a:t>
            </a:r>
          </a:p>
          <a:p>
            <a:r>
              <a:rPr lang="he-IL" sz="2000" dirty="0"/>
              <a:t>לכל שורה אנו מגדירים את גובהה, באחת מהצורות הבאות:</a:t>
            </a:r>
          </a:p>
          <a:p>
            <a:pPr lvl="1"/>
            <a:r>
              <a:rPr lang="he-IL" sz="1800" dirty="0"/>
              <a:t>מספר קבוע – קביעה באופן מפורש של גובה השורה. </a:t>
            </a:r>
          </a:p>
          <a:p>
            <a:pPr lvl="1"/>
            <a:r>
              <a:rPr lang="he-IL" sz="1800" dirty="0"/>
              <a:t>שימוש  בערך</a:t>
            </a:r>
            <a:r>
              <a:rPr lang="en-US" sz="1800" dirty="0"/>
              <a:t>Auto </a:t>
            </a:r>
            <a:r>
              <a:rPr lang="he-IL" sz="1800" dirty="0"/>
              <a:t> – הגודל יקבע בהתאם לתוכן של השורה</a:t>
            </a:r>
          </a:p>
          <a:p>
            <a:pPr lvl="1"/>
            <a:r>
              <a:rPr lang="he-IL" sz="1800" dirty="0"/>
              <a:t>שימוש בערך * – גובה השורה יקבע להיות "כל שאר המקום הפנוי", אם יש שורות נוספות בעלות ערך * אזי הגובה הנותר יתחלק בין השורות באופן יחסי לפי מספר הכוכביות. </a:t>
            </a:r>
          </a:p>
          <a:p>
            <a:pPr lvl="1"/>
            <a:r>
              <a:rPr lang="he-IL" sz="1800" dirty="0"/>
              <a:t>לא לכתוב כלום – זהה לשימוש בערך * יחיד</a:t>
            </a:r>
          </a:p>
          <a:p>
            <a:r>
              <a:rPr lang="he-IL" sz="2000" b="1" dirty="0"/>
              <a:t>הגדרת </a:t>
            </a:r>
            <a:r>
              <a:rPr lang="en-US" sz="2000" b="1" dirty="0"/>
              <a:t>N</a:t>
            </a:r>
            <a:r>
              <a:rPr lang="he-IL" sz="2000" b="1" dirty="0"/>
              <a:t> עמודות ב </a:t>
            </a:r>
            <a:r>
              <a:rPr lang="en-US" sz="2000" b="1" dirty="0"/>
              <a:t>Grid</a:t>
            </a:r>
            <a:r>
              <a:rPr lang="he-IL" sz="2000" dirty="0"/>
              <a:t> נעשית באמצעות האטריביוט</a:t>
            </a:r>
            <a:r>
              <a:rPr lang="en-US" sz="2000" dirty="0" err="1"/>
              <a:t>ColumnDefinition</a:t>
            </a:r>
            <a:r>
              <a:rPr lang="en-US" sz="2000" dirty="0" err="1">
                <a:solidFill>
                  <a:srgbClr val="FF0000"/>
                </a:solidFill>
                <a:highlight>
                  <a:srgbClr val="FFFF00"/>
                </a:highlight>
              </a:rPr>
              <a:t>s</a:t>
            </a:r>
            <a:r>
              <a:rPr lang="en-US" sz="2000" dirty="0"/>
              <a:t> </a:t>
            </a:r>
            <a:r>
              <a:rPr lang="he-IL" sz="2000" dirty="0"/>
              <a:t> ובאמצעות הגדרת </a:t>
            </a:r>
            <a:r>
              <a:rPr lang="en-US" sz="2000" dirty="0"/>
              <a:t>N</a:t>
            </a:r>
            <a:r>
              <a:rPr lang="he-IL" sz="2000" dirty="0"/>
              <a:t> תת תכונות של </a:t>
            </a:r>
            <a:r>
              <a:rPr lang="en-US" sz="2000" dirty="0" err="1"/>
              <a:t>ColumnDefinition</a:t>
            </a:r>
            <a:r>
              <a:rPr lang="he-IL" sz="2000" dirty="0"/>
              <a:t> בתוכה</a:t>
            </a:r>
            <a:endParaRPr lang="en-US" sz="2000" dirty="0"/>
          </a:p>
          <a:p>
            <a:endParaRPr lang="en-US" sz="2000" dirty="0"/>
          </a:p>
        </p:txBody>
      </p:sp>
      <p:sp>
        <p:nvSpPr>
          <p:cNvPr id="4" name="Slide Number Placeholder 3">
            <a:extLst>
              <a:ext uri="{FF2B5EF4-FFF2-40B4-BE49-F238E27FC236}">
                <a16:creationId xmlns:a16="http://schemas.microsoft.com/office/drawing/2014/main" id="{42A5BFFE-194C-46CF-B952-2DD14EE8D98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9080172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786B-0EA6-4C54-94F3-BB9A03A7F461}"/>
              </a:ext>
            </a:extLst>
          </p:cNvPr>
          <p:cNvSpPr>
            <a:spLocks noGrp="1"/>
          </p:cNvSpPr>
          <p:nvPr>
            <p:ph type="title"/>
          </p:nvPr>
        </p:nvSpPr>
        <p:spPr>
          <a:xfrm>
            <a:off x="2063552" y="188640"/>
            <a:ext cx="7239000" cy="698336"/>
          </a:xfrm>
        </p:spPr>
        <p:txBody>
          <a:bodyPr>
            <a:normAutofit fontScale="90000"/>
          </a:bodyPr>
          <a:lstStyle/>
          <a:p>
            <a:pPr algn="ctr"/>
            <a:r>
              <a:rPr lang="he-IL" sz="3600" dirty="0"/>
              <a:t>הצבת פקד גרפי בתא מסויים ב </a:t>
            </a:r>
            <a:r>
              <a:rPr lang="en-US" sz="3600" dirty="0"/>
              <a:t>GRID</a:t>
            </a:r>
          </a:p>
        </p:txBody>
      </p:sp>
      <p:sp>
        <p:nvSpPr>
          <p:cNvPr id="3" name="Content Placeholder 2">
            <a:extLst>
              <a:ext uri="{FF2B5EF4-FFF2-40B4-BE49-F238E27FC236}">
                <a16:creationId xmlns:a16="http://schemas.microsoft.com/office/drawing/2014/main" id="{01FEEF1F-C723-445E-B7D9-75461CDA22CC}"/>
              </a:ext>
            </a:extLst>
          </p:cNvPr>
          <p:cNvSpPr>
            <a:spLocks noGrp="1"/>
          </p:cNvSpPr>
          <p:nvPr>
            <p:ph idx="1"/>
          </p:nvPr>
        </p:nvSpPr>
        <p:spPr>
          <a:xfrm>
            <a:off x="1866628" y="1124744"/>
            <a:ext cx="7632848" cy="4968552"/>
          </a:xfrm>
        </p:spPr>
        <p:txBody>
          <a:bodyPr>
            <a:normAutofit/>
          </a:bodyPr>
          <a:lstStyle/>
          <a:p>
            <a:r>
              <a:rPr lang="he-IL" sz="2000" dirty="0"/>
              <a:t>כדי להציב פקד בתא מסוים (שורה ועמודה מסוימת) יש להגדיר את הפקד בתוך ה</a:t>
            </a:r>
            <a:r>
              <a:rPr lang="en-US" sz="2000" dirty="0"/>
              <a:t>Grid </a:t>
            </a:r>
            <a:r>
              <a:rPr lang="he-IL" sz="2000" dirty="0"/>
              <a:t> ולהוסיף לו 2 אטריביוטים:</a:t>
            </a:r>
          </a:p>
          <a:p>
            <a:pPr lvl="1"/>
            <a:r>
              <a:rPr lang="en-US" sz="1700" dirty="0" err="1"/>
              <a:t>Grid.Row</a:t>
            </a:r>
            <a:r>
              <a:rPr lang="he-IL" sz="1700" dirty="0"/>
              <a:t> כדי לקבוע את מספר השורה</a:t>
            </a:r>
          </a:p>
          <a:p>
            <a:pPr lvl="1"/>
            <a:r>
              <a:rPr lang="en-US" sz="1700" dirty="0" err="1"/>
              <a:t>Grid.Column</a:t>
            </a:r>
            <a:r>
              <a:rPr lang="he-IL" sz="1700" dirty="0"/>
              <a:t> כדי לקבוע את מספר העמודה</a:t>
            </a:r>
          </a:p>
          <a:p>
            <a:r>
              <a:rPr lang="he-IL" sz="2000" dirty="0"/>
              <a:t>נעיר כי הספירה נעשית החל מ 0</a:t>
            </a:r>
          </a:p>
          <a:p>
            <a:r>
              <a:rPr lang="he-IL" sz="2000" dirty="0"/>
              <a:t>ניתן לקבוע שפקד מסויים יתפרש על פני מספר שורות או מספר עמודות. זה נעשה באמצעות השימוש </a:t>
            </a:r>
            <a:r>
              <a:rPr lang="he-IL" sz="2000" dirty="0" err="1"/>
              <a:t>באטריביוטים</a:t>
            </a:r>
            <a:r>
              <a:rPr lang="he-IL" sz="2000" dirty="0"/>
              <a:t>:</a:t>
            </a:r>
          </a:p>
          <a:p>
            <a:pPr lvl="1"/>
            <a:r>
              <a:rPr lang="en-US" sz="1700" dirty="0" err="1"/>
              <a:t>Grid.RowSpan</a:t>
            </a:r>
            <a:endParaRPr lang="he-IL" sz="1700" dirty="0"/>
          </a:p>
          <a:p>
            <a:pPr lvl="1"/>
            <a:r>
              <a:rPr lang="en-US" sz="1700" dirty="0" err="1"/>
              <a:t>Grid.ColumnSpan</a:t>
            </a:r>
            <a:endParaRPr lang="he-IL" sz="1700" dirty="0"/>
          </a:p>
          <a:p>
            <a:r>
              <a:rPr lang="he-IL" sz="2000" dirty="0"/>
              <a:t>עבור פקד </a:t>
            </a:r>
            <a:r>
              <a:rPr lang="he-IL" sz="2000" dirty="0" err="1"/>
              <a:t>מסויים</a:t>
            </a:r>
            <a:r>
              <a:rPr lang="he-IL" sz="2000" dirty="0"/>
              <a:t> המוצב בתוך </a:t>
            </a:r>
            <a:r>
              <a:rPr lang="en-US" sz="2000" dirty="0"/>
              <a:t>grid</a:t>
            </a:r>
            <a:r>
              <a:rPr lang="he-IL" sz="2000" dirty="0"/>
              <a:t>, ולא צוין עבורו מספר השורה ו/או העמודה – ברירת המחדל היא 0.</a:t>
            </a:r>
            <a:endParaRPr lang="en-US" sz="2000" dirty="0"/>
          </a:p>
        </p:txBody>
      </p:sp>
      <p:sp>
        <p:nvSpPr>
          <p:cNvPr id="4" name="Slide Number Placeholder 3">
            <a:extLst>
              <a:ext uri="{FF2B5EF4-FFF2-40B4-BE49-F238E27FC236}">
                <a16:creationId xmlns:a16="http://schemas.microsoft.com/office/drawing/2014/main" id="{42A5BFFE-194C-46CF-B952-2DD14EE8D98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2809886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5414-ADEC-44D3-AAC1-D310D42107BA}"/>
              </a:ext>
            </a:extLst>
          </p:cNvPr>
          <p:cNvSpPr>
            <a:spLocks noGrp="1"/>
          </p:cNvSpPr>
          <p:nvPr>
            <p:ph type="title"/>
          </p:nvPr>
        </p:nvSpPr>
        <p:spPr>
          <a:xfrm>
            <a:off x="2063552" y="188640"/>
            <a:ext cx="7560840" cy="698336"/>
          </a:xfrm>
        </p:spPr>
        <p:txBody>
          <a:bodyPr>
            <a:normAutofit fontScale="90000"/>
          </a:bodyPr>
          <a:lstStyle/>
          <a:p>
            <a:pPr algn="ctr"/>
            <a:r>
              <a:rPr lang="he-IL" dirty="0"/>
              <a:t>דוגמא ל </a:t>
            </a:r>
            <a:r>
              <a:rPr lang="en-US" dirty="0"/>
              <a:t>GRID</a:t>
            </a:r>
            <a:r>
              <a:rPr lang="he-IL" dirty="0"/>
              <a:t> עם 4 שורות ו3 עמודות</a:t>
            </a:r>
            <a:endParaRPr lang="en-US" dirty="0"/>
          </a:p>
        </p:txBody>
      </p:sp>
      <p:sp>
        <p:nvSpPr>
          <p:cNvPr id="4" name="Slide Number Placeholder 3">
            <a:extLst>
              <a:ext uri="{FF2B5EF4-FFF2-40B4-BE49-F238E27FC236}">
                <a16:creationId xmlns:a16="http://schemas.microsoft.com/office/drawing/2014/main" id="{468DDC79-F6B9-434E-8F95-23DFF29D882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438</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BA6D4DBE-2DBA-49CD-8484-7EC8F3F13C78}"/>
              </a:ext>
            </a:extLst>
          </p:cNvPr>
          <p:cNvSpPr txBox="1"/>
          <p:nvPr/>
        </p:nvSpPr>
        <p:spPr>
          <a:xfrm>
            <a:off x="1775520" y="2138546"/>
            <a:ext cx="6156176" cy="4283737"/>
          </a:xfrm>
          <a:prstGeom prst="rect">
            <a:avLst/>
          </a:prstGeom>
          <a:noFill/>
        </p:spPr>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Grid</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ShowGridLines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="True"&gt;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Grid.RowDefinitions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RowDefinition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="30"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RowDefinition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="Auto"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RowDefinition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RowDefinition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="2*"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Grid.RowDefinitions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Grid.ColumnDefinitions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ColumnDefinition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ColumnDefinition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="2*"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ColumnDefinition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="3*"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Grid.ColumnDefinitions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="Hello Grid"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Grid.ColumnSpan</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="Hello Grid Span"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Grid</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313AFE5-579C-4836-A8C1-4659E4A9C370}"/>
              </a:ext>
            </a:extLst>
          </p:cNvPr>
          <p:cNvPicPr>
            <a:picLocks noChangeAspect="1"/>
          </p:cNvPicPr>
          <p:nvPr/>
        </p:nvPicPr>
        <p:blipFill>
          <a:blip r:embed="rId2"/>
          <a:stretch>
            <a:fillRect/>
          </a:stretch>
        </p:blipFill>
        <p:spPr>
          <a:xfrm>
            <a:off x="5415065" y="1163581"/>
            <a:ext cx="4931842" cy="3550456"/>
          </a:xfrm>
          <a:prstGeom prst="rect">
            <a:avLst/>
          </a:prstGeom>
        </p:spPr>
      </p:pic>
      <p:sp>
        <p:nvSpPr>
          <p:cNvPr id="8" name="Rectangle 7">
            <a:extLst>
              <a:ext uri="{FF2B5EF4-FFF2-40B4-BE49-F238E27FC236}">
                <a16:creationId xmlns:a16="http://schemas.microsoft.com/office/drawing/2014/main" id="{7CEB141A-312B-485F-90AC-FE715BE863C0}"/>
              </a:ext>
            </a:extLst>
          </p:cNvPr>
          <p:cNvSpPr/>
          <p:nvPr/>
        </p:nvSpPr>
        <p:spPr>
          <a:xfrm>
            <a:off x="2927648" y="6217694"/>
            <a:ext cx="460851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Ex2_SimpleGrid</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
        <p:nvSpPr>
          <p:cNvPr id="9" name="Speech Bubble: Rectangle with Corners Rounded 8">
            <a:extLst>
              <a:ext uri="{FF2B5EF4-FFF2-40B4-BE49-F238E27FC236}">
                <a16:creationId xmlns:a16="http://schemas.microsoft.com/office/drawing/2014/main" id="{ABA90DE7-1918-49B3-9164-7B390038E022}"/>
              </a:ext>
            </a:extLst>
          </p:cNvPr>
          <p:cNvSpPr/>
          <p:nvPr/>
        </p:nvSpPr>
        <p:spPr>
          <a:xfrm>
            <a:off x="8618715" y="5308184"/>
            <a:ext cx="1728192" cy="772470"/>
          </a:xfrm>
          <a:prstGeom prst="wedgeRoundRectCallout">
            <a:avLst>
              <a:gd name="adj1" fmla="val -43430"/>
              <a:gd name="adj2" fmla="val 1134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הסבר הדוגמא בשקף הבא</a:t>
            </a:r>
            <a:endParaRPr lang="en-US" dirty="0">
              <a:solidFill>
                <a:prstClr val="black"/>
              </a:solidFill>
              <a:latin typeface="Trebuchet MS"/>
            </a:endParaRPr>
          </a:p>
        </p:txBody>
      </p:sp>
    </p:spTree>
    <p:extLst>
      <p:ext uri="{BB962C8B-B14F-4D97-AF65-F5344CB8AC3E}">
        <p14:creationId xmlns:p14="http://schemas.microsoft.com/office/powerpoint/2010/main" val="28493686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5414-ADEC-44D3-AAC1-D310D42107BA}"/>
              </a:ext>
            </a:extLst>
          </p:cNvPr>
          <p:cNvSpPr>
            <a:spLocks noGrp="1"/>
          </p:cNvSpPr>
          <p:nvPr>
            <p:ph type="title"/>
          </p:nvPr>
        </p:nvSpPr>
        <p:spPr>
          <a:xfrm>
            <a:off x="2063552" y="188640"/>
            <a:ext cx="7560840" cy="698336"/>
          </a:xfrm>
        </p:spPr>
        <p:txBody>
          <a:bodyPr>
            <a:normAutofit fontScale="90000"/>
          </a:bodyPr>
          <a:lstStyle/>
          <a:p>
            <a:pPr algn="ctr"/>
            <a:r>
              <a:rPr lang="he-IL" dirty="0"/>
              <a:t>דוגמא ל </a:t>
            </a:r>
            <a:r>
              <a:rPr lang="en-US" dirty="0"/>
              <a:t>GRID</a:t>
            </a:r>
            <a:r>
              <a:rPr lang="he-IL" dirty="0"/>
              <a:t> עם 4 שורות ו3 עמודות</a:t>
            </a:r>
            <a:endParaRPr lang="en-US" dirty="0"/>
          </a:p>
        </p:txBody>
      </p:sp>
      <p:sp>
        <p:nvSpPr>
          <p:cNvPr id="4" name="Slide Number Placeholder 3">
            <a:extLst>
              <a:ext uri="{FF2B5EF4-FFF2-40B4-BE49-F238E27FC236}">
                <a16:creationId xmlns:a16="http://schemas.microsoft.com/office/drawing/2014/main" id="{468DDC79-F6B9-434E-8F95-23DFF29D882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439</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7CEB141A-312B-485F-90AC-FE715BE863C0}"/>
              </a:ext>
            </a:extLst>
          </p:cNvPr>
          <p:cNvSpPr/>
          <p:nvPr/>
        </p:nvSpPr>
        <p:spPr>
          <a:xfrm>
            <a:off x="2927648" y="6217694"/>
            <a:ext cx="460851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err="1">
                <a:solidFill>
                  <a:prstClr val="black"/>
                </a:solidFill>
                <a:latin typeface="Calibri"/>
              </a:rPr>
              <a:t>GridSamples</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
        <p:nvSpPr>
          <p:cNvPr id="10" name="Content Placeholder 2">
            <a:extLst>
              <a:ext uri="{FF2B5EF4-FFF2-40B4-BE49-F238E27FC236}">
                <a16:creationId xmlns:a16="http://schemas.microsoft.com/office/drawing/2014/main" id="{5DDF0954-C5E1-4D69-856D-E8963255D02F}"/>
              </a:ext>
            </a:extLst>
          </p:cNvPr>
          <p:cNvSpPr>
            <a:spLocks noGrp="1"/>
          </p:cNvSpPr>
          <p:nvPr>
            <p:ph idx="1"/>
          </p:nvPr>
        </p:nvSpPr>
        <p:spPr>
          <a:xfrm>
            <a:off x="1847528" y="1033035"/>
            <a:ext cx="7632848" cy="4968552"/>
          </a:xfrm>
        </p:spPr>
        <p:txBody>
          <a:bodyPr>
            <a:normAutofit fontScale="92500" lnSpcReduction="10000"/>
          </a:bodyPr>
          <a:lstStyle/>
          <a:p>
            <a:r>
              <a:rPr lang="he-IL" sz="2000" dirty="0"/>
              <a:t>בדודמא הקודמת הגדרנו </a:t>
            </a:r>
            <a:r>
              <a:rPr lang="en-US" sz="2000" dirty="0"/>
              <a:t>GRID</a:t>
            </a:r>
            <a:r>
              <a:rPr lang="he-IL" sz="2000" dirty="0"/>
              <a:t> עם 4 שורות ו3 עמודות.</a:t>
            </a:r>
          </a:p>
          <a:p>
            <a:r>
              <a:rPr lang="he-IL" sz="2000" dirty="0"/>
              <a:t>לכל </a:t>
            </a:r>
            <a:r>
              <a:rPr lang="he-IL" sz="2000" b="1" dirty="0"/>
              <a:t>שורה</a:t>
            </a:r>
            <a:r>
              <a:rPr lang="he-IL" sz="2000" dirty="0"/>
              <a:t> הגדרנו את </a:t>
            </a:r>
            <a:r>
              <a:rPr lang="he-IL" sz="2000" b="1" dirty="0"/>
              <a:t>גובהה</a:t>
            </a:r>
            <a:r>
              <a:rPr lang="he-IL" sz="2000" dirty="0"/>
              <a:t> כך:</a:t>
            </a:r>
          </a:p>
          <a:p>
            <a:pPr lvl="1"/>
            <a:r>
              <a:rPr lang="he-IL" sz="1700" dirty="0"/>
              <a:t>השורה הראשונה תופסת 30 פיקסלים.</a:t>
            </a:r>
          </a:p>
          <a:p>
            <a:pPr lvl="1"/>
            <a:r>
              <a:rPr lang="he-IL" sz="1700" dirty="0"/>
              <a:t>השורה השנייה בעלת גודל אוטומטי לפי תוכנה </a:t>
            </a:r>
            <a:r>
              <a:rPr lang="en-US" sz="1700" dirty="0"/>
              <a:t>(Auto)</a:t>
            </a:r>
            <a:r>
              <a:rPr lang="he-IL" sz="1700" dirty="0"/>
              <a:t>.</a:t>
            </a:r>
            <a:endParaRPr lang="en-US" sz="1700" dirty="0"/>
          </a:p>
          <a:p>
            <a:pPr lvl="1"/>
            <a:r>
              <a:rPr lang="he-IL" sz="1700" dirty="0"/>
              <a:t>שתי השורות האחרונות מקבלות את כל שאר הגובה הפנוי כאשר השורה האחרונה גודלה פי 2 מהשורה הקודמת.</a:t>
            </a:r>
          </a:p>
          <a:p>
            <a:pPr lvl="1"/>
            <a:r>
              <a:rPr lang="he-IL" sz="1700" dirty="0"/>
              <a:t>נעיר כי הדלקנו את הדגל </a:t>
            </a:r>
            <a:r>
              <a:rPr lang="en-US" sz="1700" dirty="0" err="1"/>
              <a:t>ShowGridLines</a:t>
            </a:r>
            <a:r>
              <a:rPr lang="en-US" sz="1700" dirty="0"/>
              <a:t> </a:t>
            </a:r>
            <a:r>
              <a:rPr lang="he-IL" sz="1700" dirty="0"/>
              <a:t> להיות </a:t>
            </a:r>
            <a:r>
              <a:rPr lang="en-US" sz="1700" dirty="0"/>
              <a:t>True </a:t>
            </a:r>
            <a:r>
              <a:rPr lang="he-IL" sz="1700" dirty="0"/>
              <a:t> כדי לעזור לנו לראות את השורות השונות. כאשר אנו מסיימים למקם את הפקדים ניתן להוריד דגל זה.</a:t>
            </a:r>
          </a:p>
          <a:p>
            <a:r>
              <a:rPr lang="he-IL" sz="1800" dirty="0"/>
              <a:t>לכל </a:t>
            </a:r>
            <a:r>
              <a:rPr lang="he-IL" sz="1800" b="1" dirty="0"/>
              <a:t>עמודה</a:t>
            </a:r>
            <a:r>
              <a:rPr lang="he-IL" sz="1800" dirty="0"/>
              <a:t> הגדרנו את </a:t>
            </a:r>
            <a:r>
              <a:rPr lang="he-IL" sz="1800" b="1" dirty="0"/>
              <a:t>רוחבה</a:t>
            </a:r>
            <a:r>
              <a:rPr lang="he-IL" sz="1800" dirty="0"/>
              <a:t> כך:</a:t>
            </a:r>
          </a:p>
          <a:p>
            <a:pPr lvl="1"/>
            <a:r>
              <a:rPr lang="he-IL" sz="1500" dirty="0"/>
              <a:t>רוחב העמודה השנייה להיות פי 2 מרוחב העמודה הראשונה</a:t>
            </a:r>
          </a:p>
          <a:p>
            <a:pPr lvl="1"/>
            <a:r>
              <a:rPr lang="he-IL" sz="1500" dirty="0"/>
              <a:t>רוחב העמודה השלישית להיות פי 3 מרוחב העמודה הראשונה.</a:t>
            </a:r>
          </a:p>
          <a:p>
            <a:pPr lvl="1"/>
            <a:r>
              <a:rPr lang="he-IL" sz="1500" dirty="0"/>
              <a:t>לכן סה"כ הרוחב של ה</a:t>
            </a:r>
            <a:r>
              <a:rPr lang="en-US" sz="1500" dirty="0"/>
              <a:t>Grid </a:t>
            </a:r>
            <a:r>
              <a:rPr lang="he-IL" sz="1500" dirty="0"/>
              <a:t> מתחלק לפי היחסים הנ"ל</a:t>
            </a:r>
          </a:p>
          <a:p>
            <a:r>
              <a:rPr lang="he-IL" sz="1800" b="1" dirty="0"/>
              <a:t>הצבת</a:t>
            </a:r>
            <a:r>
              <a:rPr lang="he-IL" sz="1800" dirty="0"/>
              <a:t> 2 כפתורים בתוך ה </a:t>
            </a:r>
            <a:r>
              <a:rPr lang="en-US" sz="1800" dirty="0"/>
              <a:t>GRID</a:t>
            </a:r>
            <a:r>
              <a:rPr lang="he-IL" sz="1800" dirty="0"/>
              <a:t>:</a:t>
            </a:r>
          </a:p>
          <a:p>
            <a:pPr lvl="1"/>
            <a:r>
              <a:rPr lang="he-IL" sz="1500" dirty="0"/>
              <a:t>הצבנו כפתור בשורה השלישית בעמודה הראשונה</a:t>
            </a:r>
          </a:p>
          <a:p>
            <a:pPr marL="0" indent="0">
              <a:buNone/>
            </a:pPr>
            <a:r>
              <a:rPr lang="en-US" sz="18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r>
              <a:rPr lang="en-US" sz="18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="0"</a:t>
            </a:r>
            <a:r>
              <a:rPr lang="en-US" sz="18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he-IL" sz="1800" dirty="0"/>
          </a:p>
          <a:p>
            <a:pPr lvl="1"/>
            <a:r>
              <a:rPr lang="he-IL" sz="1400" dirty="0"/>
              <a:t>הצבנו כפתור בשורה השניה שמתפרש על 2 עמודות, החל מהעמודה השניה.</a:t>
            </a:r>
          </a:p>
          <a:p>
            <a:pPr marL="0" indent="0">
              <a:buNone/>
            </a:pPr>
            <a:r>
              <a:rPr lang="en-US" sz="17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7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7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7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7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7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7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Grid.ColumnSpan</a:t>
            </a:r>
            <a:r>
              <a:rPr lang="en-US" sz="170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r>
              <a:rPr lang="en-US" sz="17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he-IL" sz="1700" dirty="0"/>
          </a:p>
          <a:p>
            <a:pPr lvl="1"/>
            <a:endParaRPr lang="he-IL" sz="1400" dirty="0"/>
          </a:p>
          <a:p>
            <a:endParaRPr lang="en-US" sz="1700" dirty="0"/>
          </a:p>
        </p:txBody>
      </p:sp>
    </p:spTree>
    <p:extLst>
      <p:ext uri="{BB962C8B-B14F-4D97-AF65-F5344CB8AC3E}">
        <p14:creationId xmlns:p14="http://schemas.microsoft.com/office/powerpoint/2010/main" val="999694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43980" y="-65818"/>
            <a:ext cx="8928484" cy="6123493"/>
            <a:chOff x="-180020" y="233060"/>
            <a:chExt cx="8928484" cy="6123493"/>
          </a:xfrm>
        </p:grpSpPr>
        <p:sp>
          <p:nvSpPr>
            <p:cNvPr id="5" name="מלבן 4"/>
            <p:cNvSpPr/>
            <p:nvPr/>
          </p:nvSpPr>
          <p:spPr>
            <a:xfrm>
              <a:off x="-180020" y="233060"/>
              <a:ext cx="2736304" cy="5632311"/>
            </a:xfrm>
            <a:prstGeom prst="rect">
              <a:avLst/>
            </a:prstGeom>
            <a:noFill/>
          </p:spPr>
          <p:txBody>
            <a:bodyPr wrap="square" lIns="91440" tIns="45720" rIns="91440" bIns="45720">
              <a:spAutoFit/>
            </a:bodyPr>
            <a:lstStyle/>
            <a:p>
              <a:pPr algn="ct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9B639"/>
                  </a:solidFill>
                  <a:effectLst>
                    <a:outerShdw blurRad="50800" dist="40000" dir="5400000" algn="tl" rotWithShape="0">
                      <a:srgbClr val="000000">
                        <a:shade val="5000"/>
                        <a:satMod val="120000"/>
                        <a:alpha val="33000"/>
                      </a:srgbClr>
                    </a:outerShdw>
                  </a:effectLst>
                  <a:latin typeface="Trebuchet MS"/>
                </a:rPr>
                <a:t>S</a:t>
              </a: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RP</a:t>
              </a:r>
            </a:p>
            <a:p>
              <a:pPr algn="ct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9B639"/>
                  </a:solidFill>
                  <a:effectLst>
                    <a:outerShdw blurRad="50800" dist="40000" dir="5400000" algn="tl" rotWithShape="0">
                      <a:srgbClr val="000000">
                        <a:shade val="5000"/>
                        <a:satMod val="120000"/>
                        <a:alpha val="33000"/>
                      </a:srgbClr>
                    </a:outerShdw>
                  </a:effectLst>
                  <a:latin typeface="Trebuchet MS"/>
                </a:rPr>
                <a:t>O</a:t>
              </a: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CP</a:t>
              </a:r>
            </a:p>
            <a:p>
              <a:pPr algn="ct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9B639"/>
                  </a:solidFill>
                  <a:effectLst>
                    <a:outerShdw blurRad="50800" dist="40000" dir="5400000" algn="tl" rotWithShape="0">
                      <a:srgbClr val="000000">
                        <a:shade val="5000"/>
                        <a:satMod val="120000"/>
                        <a:alpha val="33000"/>
                      </a:srgbClr>
                    </a:outerShdw>
                  </a:effectLst>
                  <a:latin typeface="Trebuchet MS"/>
                </a:rPr>
                <a:t>L</a:t>
              </a: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SP</a:t>
              </a:r>
            </a:p>
            <a:p>
              <a:pPr algn="ct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9B639"/>
                  </a:solidFill>
                  <a:effectLst>
                    <a:outerShdw blurRad="50800" dist="40000" dir="5400000" algn="tl" rotWithShape="0">
                      <a:srgbClr val="000000">
                        <a:shade val="5000"/>
                        <a:satMod val="120000"/>
                        <a:alpha val="33000"/>
                      </a:srgbClr>
                    </a:outerShdw>
                  </a:effectLst>
                  <a:latin typeface="Trebuchet MS"/>
                </a:rPr>
                <a:t>I</a:t>
              </a: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SP</a:t>
              </a:r>
            </a:p>
            <a:p>
              <a:pPr algn="ct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9B639"/>
                  </a:solidFill>
                  <a:effectLst>
                    <a:outerShdw blurRad="50800" dist="40000" dir="5400000" algn="tl" rotWithShape="0">
                      <a:srgbClr val="000000">
                        <a:shade val="5000"/>
                        <a:satMod val="120000"/>
                        <a:alpha val="33000"/>
                      </a:srgbClr>
                    </a:outerShdw>
                  </a:effectLst>
                  <a:latin typeface="Trebuchet MS"/>
                </a:rPr>
                <a:t>D</a:t>
              </a:r>
              <a:r>
                <a:rPr lang="en-US"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rPr>
                <a:t>IP</a:t>
              </a:r>
              <a:endParaRPr lang="he-IL" sz="7200" b="1" dirty="0">
                <a:ln w="31550" cmpd="sng">
                  <a:gradFill>
                    <a:gsLst>
                      <a:gs pos="70000">
                        <a:srgbClr val="FA8D3D">
                          <a:shade val="50000"/>
                          <a:satMod val="190000"/>
                        </a:srgbClr>
                      </a:gs>
                      <a:gs pos="0">
                        <a:srgbClr val="FA8D3D">
                          <a:tint val="77000"/>
                          <a:satMod val="180000"/>
                        </a:srgbClr>
                      </a:gs>
                    </a:gsLst>
                    <a:lin ang="5400000"/>
                  </a:gradFill>
                  <a:prstDash val="solid"/>
                </a:ln>
                <a:solidFill>
                  <a:srgbClr val="FA8D3D">
                    <a:tint val="15000"/>
                    <a:satMod val="200000"/>
                  </a:srgbClr>
                </a:solidFill>
                <a:effectLst>
                  <a:outerShdw blurRad="50800" dist="40000" dir="5400000" algn="tl" rotWithShape="0">
                    <a:srgbClr val="000000">
                      <a:shade val="5000"/>
                      <a:satMod val="120000"/>
                      <a:alpha val="33000"/>
                    </a:srgbClr>
                  </a:outerShdw>
                </a:effectLst>
                <a:latin typeface="Trebuchet MS"/>
                <a:cs typeface="Gisha" panose="020B0502040204020203" pitchFamily="34" charset="-79"/>
              </a:endParaRPr>
            </a:p>
          </p:txBody>
        </p:sp>
        <p:sp>
          <p:nvSpPr>
            <p:cNvPr id="2" name="TextBox 1"/>
            <p:cNvSpPr txBox="1"/>
            <p:nvPr/>
          </p:nvSpPr>
          <p:spPr>
            <a:xfrm>
              <a:off x="2267744" y="513920"/>
              <a:ext cx="6480720" cy="523220"/>
            </a:xfrm>
            <a:prstGeom prst="rect">
              <a:avLst/>
            </a:prstGeom>
            <a:noFill/>
          </p:spPr>
          <p:txBody>
            <a:bodyPr wrap="square" rtlCol="1">
              <a:spAutoFit/>
            </a:bodyPr>
            <a:lstStyle/>
            <a:p>
              <a:pPr algn="l" rtl="0"/>
              <a:r>
                <a:rPr lang="en-US" sz="2800" b="1" dirty="0">
                  <a:solidFill>
                    <a:prstClr val="black"/>
                  </a:solidFill>
                  <a:latin typeface="Trebuchet MS"/>
                </a:rPr>
                <a:t>Single responsibility principle</a:t>
              </a:r>
              <a:endParaRPr lang="he-IL" sz="2800" dirty="0">
                <a:solidFill>
                  <a:prstClr val="black"/>
                </a:solidFill>
                <a:latin typeface="Trebuchet MS"/>
                <a:cs typeface="Gisha" panose="020B0502040204020203" pitchFamily="34" charset="-79"/>
              </a:endParaRPr>
            </a:p>
          </p:txBody>
        </p:sp>
        <p:sp>
          <p:nvSpPr>
            <p:cNvPr id="10" name="TextBox 9"/>
            <p:cNvSpPr txBox="1"/>
            <p:nvPr/>
          </p:nvSpPr>
          <p:spPr>
            <a:xfrm>
              <a:off x="2267744" y="1627973"/>
              <a:ext cx="6480720" cy="523220"/>
            </a:xfrm>
            <a:prstGeom prst="rect">
              <a:avLst/>
            </a:prstGeom>
            <a:noFill/>
          </p:spPr>
          <p:txBody>
            <a:bodyPr wrap="square" rtlCol="1">
              <a:spAutoFit/>
            </a:bodyPr>
            <a:lstStyle/>
            <a:p>
              <a:pPr algn="l" rtl="0"/>
              <a:r>
                <a:rPr lang="en-US" sz="2800" b="1" dirty="0">
                  <a:solidFill>
                    <a:prstClr val="black"/>
                  </a:solidFill>
                  <a:latin typeface="Trebuchet MS"/>
                </a:rPr>
                <a:t>Open / Closed principle </a:t>
              </a:r>
              <a:endParaRPr lang="he-IL" sz="2800" dirty="0">
                <a:solidFill>
                  <a:prstClr val="black"/>
                </a:solidFill>
                <a:latin typeface="Trebuchet MS"/>
                <a:cs typeface="Gisha" panose="020B0502040204020203" pitchFamily="34" charset="-79"/>
              </a:endParaRPr>
            </a:p>
          </p:txBody>
        </p:sp>
        <p:sp>
          <p:nvSpPr>
            <p:cNvPr id="11" name="TextBox 10"/>
            <p:cNvSpPr txBox="1"/>
            <p:nvPr/>
          </p:nvSpPr>
          <p:spPr>
            <a:xfrm>
              <a:off x="2195736" y="2852521"/>
              <a:ext cx="6480720" cy="523220"/>
            </a:xfrm>
            <a:prstGeom prst="rect">
              <a:avLst/>
            </a:prstGeom>
            <a:noFill/>
          </p:spPr>
          <p:txBody>
            <a:bodyPr wrap="square" rtlCol="1">
              <a:spAutoFit/>
            </a:bodyPr>
            <a:lstStyle/>
            <a:p>
              <a:pPr algn="l" rtl="0"/>
              <a:r>
                <a:rPr lang="en-US" sz="2800" b="1" dirty="0" err="1">
                  <a:solidFill>
                    <a:prstClr val="black"/>
                  </a:solidFill>
                  <a:latin typeface="Trebuchet MS"/>
                </a:rPr>
                <a:t>Liskov</a:t>
              </a:r>
              <a:r>
                <a:rPr lang="en-US" sz="2800" b="1" dirty="0">
                  <a:solidFill>
                    <a:prstClr val="black"/>
                  </a:solidFill>
                  <a:latin typeface="Trebuchet MS"/>
                </a:rPr>
                <a:t> substitution principle </a:t>
              </a:r>
              <a:endParaRPr lang="he-IL" sz="2800" dirty="0">
                <a:solidFill>
                  <a:prstClr val="black"/>
                </a:solidFill>
                <a:latin typeface="Trebuchet MS"/>
                <a:cs typeface="Gisha" panose="020B0502040204020203" pitchFamily="34" charset="-79"/>
              </a:endParaRPr>
            </a:p>
          </p:txBody>
        </p:sp>
        <p:sp>
          <p:nvSpPr>
            <p:cNvPr id="12" name="TextBox 11"/>
            <p:cNvSpPr txBox="1"/>
            <p:nvPr/>
          </p:nvSpPr>
          <p:spPr>
            <a:xfrm>
              <a:off x="2123728" y="4094159"/>
              <a:ext cx="6480720" cy="523220"/>
            </a:xfrm>
            <a:prstGeom prst="rect">
              <a:avLst/>
            </a:prstGeom>
            <a:noFill/>
          </p:spPr>
          <p:txBody>
            <a:bodyPr wrap="square" rtlCol="1">
              <a:spAutoFit/>
            </a:bodyPr>
            <a:lstStyle/>
            <a:p>
              <a:pPr algn="l" rtl="0"/>
              <a:r>
                <a:rPr lang="en-US" sz="2800" b="1" dirty="0">
                  <a:solidFill>
                    <a:prstClr val="black"/>
                  </a:solidFill>
                  <a:latin typeface="Trebuchet MS"/>
                </a:rPr>
                <a:t>Interface segregation principle</a:t>
              </a:r>
              <a:endParaRPr lang="he-IL" sz="2800" dirty="0">
                <a:solidFill>
                  <a:prstClr val="black"/>
                </a:solidFill>
                <a:latin typeface="Trebuchet MS"/>
                <a:cs typeface="Gisha" panose="020B0502040204020203" pitchFamily="34" charset="-79"/>
              </a:endParaRPr>
            </a:p>
          </p:txBody>
        </p:sp>
        <p:sp>
          <p:nvSpPr>
            <p:cNvPr id="13" name="TextBox 12"/>
            <p:cNvSpPr txBox="1"/>
            <p:nvPr/>
          </p:nvSpPr>
          <p:spPr>
            <a:xfrm>
              <a:off x="2051720" y="5254114"/>
              <a:ext cx="6480720" cy="523220"/>
            </a:xfrm>
            <a:prstGeom prst="rect">
              <a:avLst/>
            </a:prstGeom>
            <a:noFill/>
          </p:spPr>
          <p:txBody>
            <a:bodyPr wrap="square" rtlCol="1">
              <a:spAutoFit/>
            </a:bodyPr>
            <a:lstStyle/>
            <a:p>
              <a:pPr algn="l" rtl="0"/>
              <a:r>
                <a:rPr lang="en-US" sz="2800" b="1" dirty="0">
                  <a:solidFill>
                    <a:prstClr val="black"/>
                  </a:solidFill>
                  <a:latin typeface="Trebuchet MS"/>
                </a:rPr>
                <a:t>Dependency inversion principle </a:t>
              </a:r>
              <a:endParaRPr lang="he-IL" sz="2800" dirty="0">
                <a:solidFill>
                  <a:prstClr val="black"/>
                </a:solidFill>
                <a:latin typeface="Trebuchet MS"/>
                <a:cs typeface="Gisha" panose="020B0502040204020203" pitchFamily="34" charset="-79"/>
              </a:endParaRPr>
            </a:p>
          </p:txBody>
        </p:sp>
        <p:sp>
          <p:nvSpPr>
            <p:cNvPr id="9" name="TextBox 8"/>
            <p:cNvSpPr txBox="1"/>
            <p:nvPr/>
          </p:nvSpPr>
          <p:spPr>
            <a:xfrm>
              <a:off x="1619672" y="1013794"/>
              <a:ext cx="6336704" cy="338554"/>
            </a:xfrm>
            <a:prstGeom prst="rect">
              <a:avLst/>
            </a:prstGeom>
            <a:noFill/>
          </p:spPr>
          <p:txBody>
            <a:bodyPr wrap="square" rtlCol="1">
              <a:spAutoFit/>
            </a:bodyPr>
            <a:lstStyle/>
            <a:p>
              <a:r>
                <a:rPr lang="he-IL" sz="1600" dirty="0">
                  <a:solidFill>
                    <a:prstClr val="black"/>
                  </a:solidFill>
                  <a:latin typeface="Arial Narrow" panose="020B0606020202030204" pitchFamily="34" charset="0"/>
                  <a:cs typeface="Gisha" panose="020B0502040204020203" pitchFamily="34" charset="-79"/>
                </a:rPr>
                <a:t>לפונקציונליות אחת חייב להיות </a:t>
              </a:r>
              <a:r>
                <a:rPr lang="he-IL" sz="1600" b="1" u="sng" dirty="0">
                  <a:solidFill>
                    <a:prstClr val="black"/>
                  </a:solidFill>
                  <a:latin typeface="Arial Narrow" panose="020B0606020202030204" pitchFamily="34" charset="0"/>
                  <a:cs typeface="Gisha" panose="020B0502040204020203" pitchFamily="34" charset="-79"/>
                </a:rPr>
                <a:t>אחראי יחיד</a:t>
              </a:r>
              <a:r>
                <a:rPr lang="en-US" sz="1600" b="1" u="sng" dirty="0">
                  <a:solidFill>
                    <a:prstClr val="black"/>
                  </a:solidFill>
                  <a:latin typeface="Arial Narrow" panose="020B0606020202030204" pitchFamily="34" charset="0"/>
                </a:rPr>
                <a:t> </a:t>
              </a:r>
              <a:r>
                <a:rPr lang="he-IL" sz="1600" dirty="0">
                  <a:solidFill>
                    <a:prstClr val="black"/>
                  </a:solidFill>
                  <a:latin typeface="Arial Narrow" panose="020B0606020202030204" pitchFamily="34" charset="0"/>
                  <a:cs typeface="Gisha" panose="020B0502040204020203" pitchFamily="34" charset="-79"/>
                </a:rPr>
                <a:t>(מודול/מחלקה)</a:t>
              </a:r>
            </a:p>
          </p:txBody>
        </p:sp>
        <p:sp>
          <p:nvSpPr>
            <p:cNvPr id="14" name="TextBox 13"/>
            <p:cNvSpPr txBox="1"/>
            <p:nvPr/>
          </p:nvSpPr>
          <p:spPr>
            <a:xfrm>
              <a:off x="2064242" y="2156459"/>
              <a:ext cx="5892133" cy="584775"/>
            </a:xfrm>
            <a:prstGeom prst="rect">
              <a:avLst/>
            </a:prstGeom>
            <a:noFill/>
          </p:spPr>
          <p:txBody>
            <a:bodyPr wrap="square" rtlCol="1">
              <a:spAutoFit/>
            </a:bodyPr>
            <a:lstStyle/>
            <a:p>
              <a:r>
                <a:rPr lang="he-IL" sz="1600" dirty="0">
                  <a:solidFill>
                    <a:prstClr val="black"/>
                  </a:solidFill>
                  <a:latin typeface="Arial Narrow" panose="020B0606020202030204" pitchFamily="34" charset="0"/>
                  <a:cs typeface="Gisha" panose="020B0502040204020203" pitchFamily="34" charset="-79"/>
                </a:rPr>
                <a:t>ישויות תוכנה תהיינה </a:t>
              </a:r>
              <a:r>
                <a:rPr lang="he-IL" sz="1600" b="1" u="sng" dirty="0">
                  <a:solidFill>
                    <a:prstClr val="black"/>
                  </a:solidFill>
                  <a:latin typeface="Arial Narrow" panose="020B0606020202030204" pitchFamily="34" charset="0"/>
                  <a:cs typeface="Gisha" panose="020B0502040204020203" pitchFamily="34" charset="-79"/>
                </a:rPr>
                <a:t>פתוחות</a:t>
              </a:r>
              <a:r>
                <a:rPr lang="he-IL" sz="1600" dirty="0">
                  <a:solidFill>
                    <a:prstClr val="black"/>
                  </a:solidFill>
                  <a:latin typeface="Arial Narrow" panose="020B0606020202030204" pitchFamily="34" charset="0"/>
                  <a:cs typeface="Gisha" panose="020B0502040204020203" pitchFamily="34" charset="-79"/>
                </a:rPr>
                <a:t> להרחבות אך </a:t>
              </a:r>
              <a:r>
                <a:rPr lang="he-IL" sz="1600" b="1" u="sng" dirty="0">
                  <a:solidFill>
                    <a:prstClr val="black"/>
                  </a:solidFill>
                  <a:latin typeface="Arial Narrow" panose="020B0606020202030204" pitchFamily="34" charset="0"/>
                  <a:cs typeface="Gisha" panose="020B0502040204020203" pitchFamily="34" charset="-79"/>
                </a:rPr>
                <a:t>סגורות </a:t>
              </a:r>
              <a:r>
                <a:rPr lang="he-IL" sz="1600" dirty="0">
                  <a:solidFill>
                    <a:prstClr val="black"/>
                  </a:solidFill>
                  <a:latin typeface="Arial Narrow" panose="020B0606020202030204" pitchFamily="34" charset="0"/>
                  <a:cs typeface="Gisha" panose="020B0502040204020203" pitchFamily="34" charset="-79"/>
                </a:rPr>
                <a:t>לשינויים. נרחיב בקורס זה הרבה בעניין.</a:t>
              </a:r>
            </a:p>
          </p:txBody>
        </p:sp>
        <p:sp>
          <p:nvSpPr>
            <p:cNvPr id="15" name="TextBox 14"/>
            <p:cNvSpPr txBox="1"/>
            <p:nvPr/>
          </p:nvSpPr>
          <p:spPr>
            <a:xfrm>
              <a:off x="1829963" y="3360293"/>
              <a:ext cx="6264696" cy="830997"/>
            </a:xfrm>
            <a:prstGeom prst="rect">
              <a:avLst/>
            </a:prstGeom>
            <a:noFill/>
          </p:spPr>
          <p:txBody>
            <a:bodyPr wrap="square" rtlCol="1">
              <a:spAutoFit/>
            </a:bodyPr>
            <a:lstStyle>
              <a:defPPr>
                <a:defRPr lang="he-IL"/>
              </a:defPPr>
              <a:lvl1pPr algn="l" rtl="0">
                <a:defRPr sz="2000">
                  <a:latin typeface="Arial Narrow" panose="020B0606020202030204" pitchFamily="34" charset="0"/>
                </a:defRPr>
              </a:lvl1pPr>
            </a:lstStyle>
            <a:p>
              <a:pPr algn="r" rtl="1"/>
              <a:r>
                <a:rPr lang="he-IL" sz="1600" dirty="0">
                  <a:solidFill>
                    <a:prstClr val="black"/>
                  </a:solidFill>
                  <a:cs typeface="Gisha" panose="020B0502040204020203" pitchFamily="34" charset="-79"/>
                </a:rPr>
                <a:t>עצמים בתוכנית יהיו ניתנים להחלפה ע"י תת-עצמים שלהם , כך שהתכנית תישאר תקינה. דוגמא: אם מתודה פועלת עבור האבא, היא תפעל גם עבור הבנים.</a:t>
              </a:r>
            </a:p>
          </p:txBody>
        </p:sp>
        <p:sp>
          <p:nvSpPr>
            <p:cNvPr id="16" name="TextBox 15"/>
            <p:cNvSpPr txBox="1"/>
            <p:nvPr/>
          </p:nvSpPr>
          <p:spPr>
            <a:xfrm>
              <a:off x="1799453" y="4634541"/>
              <a:ext cx="6264696" cy="338554"/>
            </a:xfrm>
            <a:prstGeom prst="rect">
              <a:avLst/>
            </a:prstGeom>
            <a:noFill/>
          </p:spPr>
          <p:txBody>
            <a:bodyPr wrap="square" rtlCol="1">
              <a:spAutoFit/>
            </a:bodyPr>
            <a:lstStyle>
              <a:defPPr>
                <a:defRPr lang="he-IL"/>
              </a:defPPr>
              <a:lvl1pPr algn="l" rtl="0">
                <a:defRPr sz="2000">
                  <a:latin typeface="Arial Narrow" panose="020B0606020202030204" pitchFamily="34" charset="0"/>
                </a:defRPr>
              </a:lvl1pPr>
            </a:lstStyle>
            <a:p>
              <a:pPr algn="r"/>
              <a:r>
                <a:rPr lang="he-IL" sz="1600" dirty="0">
                  <a:solidFill>
                    <a:prstClr val="black"/>
                  </a:solidFill>
                  <a:cs typeface="Gisha" panose="020B0502040204020203" pitchFamily="34" charset="-79"/>
                </a:rPr>
                <a:t>הרבה ממשקים ייחודיים עדיפים על ממשק אחד כללי.</a:t>
              </a:r>
            </a:p>
          </p:txBody>
        </p:sp>
        <p:sp>
          <p:nvSpPr>
            <p:cNvPr id="17" name="TextBox 16"/>
            <p:cNvSpPr txBox="1"/>
            <p:nvPr/>
          </p:nvSpPr>
          <p:spPr>
            <a:xfrm>
              <a:off x="1938483" y="5771778"/>
              <a:ext cx="6156176" cy="584775"/>
            </a:xfrm>
            <a:prstGeom prst="rect">
              <a:avLst/>
            </a:prstGeom>
            <a:noFill/>
          </p:spPr>
          <p:txBody>
            <a:bodyPr wrap="square" rtlCol="1">
              <a:spAutoFit/>
            </a:bodyPr>
            <a:lstStyle>
              <a:defPPr>
                <a:defRPr lang="he-IL"/>
              </a:defPPr>
              <a:lvl1pPr algn="l" rtl="0">
                <a:defRPr sz="2000">
                  <a:latin typeface="Arial Narrow" panose="020B0606020202030204" pitchFamily="34" charset="0"/>
                </a:defRPr>
              </a:lvl1pPr>
            </a:lstStyle>
            <a:p>
              <a:pPr algn="r"/>
              <a:r>
                <a:rPr lang="he-IL" sz="1600" dirty="0">
                  <a:solidFill>
                    <a:prstClr val="black"/>
                  </a:solidFill>
                  <a:cs typeface="Gisha" panose="020B0502040204020203" pitchFamily="34" charset="-79"/>
                </a:rPr>
                <a:t>הסתמך על המופשט, לא על המוחשי</a:t>
              </a:r>
            </a:p>
            <a:p>
              <a:r>
                <a:rPr lang="en-US" sz="1600" dirty="0">
                  <a:solidFill>
                    <a:prstClr val="black"/>
                  </a:solidFill>
                </a:rPr>
                <a:t>Depend upon Abstractions. Do not depend upon concretions.</a:t>
              </a:r>
              <a:endParaRPr lang="he-IL" sz="1600" dirty="0">
                <a:solidFill>
                  <a:prstClr val="black"/>
                </a:solidFill>
                <a:cs typeface="Gisha" panose="020B0502040204020203" pitchFamily="34" charset="-79"/>
              </a:endParaRPr>
            </a:p>
          </p:txBody>
        </p:sp>
      </p:gr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88825884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7493" y="260648"/>
            <a:ext cx="7239000" cy="700736"/>
          </a:xfrm>
        </p:spPr>
        <p:txBody>
          <a:bodyPr/>
          <a:lstStyle/>
          <a:p>
            <a:pPr algn="ctr"/>
            <a:r>
              <a:rPr lang="he-IL" dirty="0"/>
              <a:t>פקדים נוספים בסיסיים</a:t>
            </a:r>
          </a:p>
        </p:txBody>
      </p:sp>
      <p:sp>
        <p:nvSpPr>
          <p:cNvPr id="3" name="מציין מיקום תוכן 2"/>
          <p:cNvSpPr>
            <a:spLocks noGrp="1"/>
          </p:cNvSpPr>
          <p:nvPr>
            <p:ph idx="1"/>
          </p:nvPr>
        </p:nvSpPr>
        <p:spPr>
          <a:xfrm>
            <a:off x="2013942" y="1196752"/>
            <a:ext cx="7394426" cy="5112568"/>
          </a:xfrm>
        </p:spPr>
        <p:txBody>
          <a:bodyPr>
            <a:normAutofit fontScale="70000" lnSpcReduction="20000"/>
          </a:bodyPr>
          <a:lstStyle/>
          <a:p>
            <a:r>
              <a:rPr lang="en-US" dirty="0"/>
              <a:t>Label</a:t>
            </a:r>
            <a:r>
              <a:rPr lang="he-IL" dirty="0"/>
              <a:t> (תווית. משמש להצגה של טקסט, למשל ככותרת)</a:t>
            </a:r>
          </a:p>
          <a:p>
            <a:pPr lvl="1"/>
            <a:r>
              <a:rPr lang="he-IL" dirty="0"/>
              <a:t>תכונה עיקרית: </a:t>
            </a:r>
            <a:r>
              <a:rPr lang="en-US" dirty="0"/>
              <a:t>Content</a:t>
            </a:r>
          </a:p>
          <a:p>
            <a:r>
              <a:rPr lang="en-US" dirty="0" err="1"/>
              <a:t>TextBlock</a:t>
            </a:r>
            <a:r>
              <a:rPr lang="he-IL" dirty="0"/>
              <a:t> (גם תווית. משמש להצגה של טקסט, למשל ככותרת)</a:t>
            </a:r>
            <a:endParaRPr lang="en-US" dirty="0"/>
          </a:p>
          <a:p>
            <a:pPr lvl="1"/>
            <a:r>
              <a:rPr lang="he-IL" dirty="0"/>
              <a:t>תכונה עיקרית: </a:t>
            </a:r>
            <a:r>
              <a:rPr lang="en-US" dirty="0"/>
              <a:t>Text</a:t>
            </a:r>
            <a:endParaRPr lang="he-IL" dirty="0"/>
          </a:p>
          <a:p>
            <a:r>
              <a:rPr lang="en-US" dirty="0"/>
              <a:t>Button</a:t>
            </a:r>
            <a:r>
              <a:rPr lang="he-IL" dirty="0"/>
              <a:t> (כפתור/לחצן)</a:t>
            </a:r>
            <a:endParaRPr lang="en-US" dirty="0"/>
          </a:p>
          <a:p>
            <a:pPr lvl="1"/>
            <a:r>
              <a:rPr lang="he-IL" dirty="0"/>
              <a:t>תכונה: </a:t>
            </a:r>
            <a:r>
              <a:rPr lang="en-US" dirty="0"/>
              <a:t>Content</a:t>
            </a:r>
          </a:p>
          <a:p>
            <a:pPr lvl="1"/>
            <a:r>
              <a:rPr lang="he-IL" dirty="0"/>
              <a:t>אירוע בולט: לחיצה</a:t>
            </a:r>
            <a:endParaRPr lang="en-US" dirty="0"/>
          </a:p>
          <a:p>
            <a:r>
              <a:rPr lang="en-US" dirty="0" err="1"/>
              <a:t>CheckBox</a:t>
            </a:r>
            <a:r>
              <a:rPr lang="he-IL" dirty="0"/>
              <a:t> (תיבת סימון בוליאני)</a:t>
            </a:r>
          </a:p>
          <a:p>
            <a:pPr lvl="1"/>
            <a:r>
              <a:rPr lang="he-IL" dirty="0"/>
              <a:t>תכונות: </a:t>
            </a:r>
            <a:r>
              <a:rPr lang="en-US" dirty="0" err="1"/>
              <a:t>IsChecked</a:t>
            </a:r>
            <a:r>
              <a:rPr lang="he-IL" dirty="0"/>
              <a:t>, </a:t>
            </a:r>
            <a:r>
              <a:rPr lang="en-US" dirty="0" err="1"/>
              <a:t>IsThreeState</a:t>
            </a:r>
            <a:endParaRPr lang="he-IL" dirty="0"/>
          </a:p>
          <a:p>
            <a:r>
              <a:rPr lang="en-US" dirty="0" err="1"/>
              <a:t>RadioButton</a:t>
            </a:r>
            <a:r>
              <a:rPr lang="he-IL" dirty="0"/>
              <a:t> (בחירה יחידה בין קבוצת כפתורים)</a:t>
            </a:r>
          </a:p>
          <a:p>
            <a:pPr lvl="1"/>
            <a:r>
              <a:rPr lang="he-IL" dirty="0"/>
              <a:t>תכונות: </a:t>
            </a:r>
            <a:r>
              <a:rPr lang="en-US" dirty="0" err="1"/>
              <a:t>GroupName</a:t>
            </a:r>
            <a:r>
              <a:rPr lang="he-IL" dirty="0"/>
              <a:t>, </a:t>
            </a:r>
            <a:r>
              <a:rPr lang="en-US" dirty="0" err="1"/>
              <a:t>IsChecked</a:t>
            </a:r>
            <a:endParaRPr lang="he-IL" dirty="0"/>
          </a:p>
          <a:p>
            <a:r>
              <a:rPr lang="en-US" dirty="0" err="1"/>
              <a:t>TextBox</a:t>
            </a:r>
            <a:r>
              <a:rPr lang="he-IL" dirty="0"/>
              <a:t> (תיבת להזנת טקסט חופשי)</a:t>
            </a:r>
          </a:p>
          <a:p>
            <a:pPr marL="292608" lvl="1" indent="0">
              <a:buNone/>
            </a:pPr>
            <a:r>
              <a:rPr lang="he-IL" dirty="0"/>
              <a:t>תכונה עיקרית: </a:t>
            </a:r>
            <a:r>
              <a:rPr lang="en-US" dirty="0"/>
              <a:t>Text</a:t>
            </a:r>
          </a:p>
          <a:p>
            <a:endParaRPr lang="he-IL" dirty="0"/>
          </a:p>
          <a:p>
            <a:r>
              <a:rPr lang="he-IL" dirty="0"/>
              <a:t>תכונות נוספות שיש להרבה פקדים:</a:t>
            </a:r>
          </a:p>
          <a:p>
            <a:pPr lvl="1"/>
            <a:r>
              <a:rPr lang="he-IL" dirty="0"/>
              <a:t> </a:t>
            </a:r>
            <a:r>
              <a:rPr lang="en-US" dirty="0"/>
              <a:t>Visibility</a:t>
            </a:r>
            <a:r>
              <a:rPr lang="he-IL" dirty="0"/>
              <a:t> – האם הפקד מוצג?</a:t>
            </a:r>
          </a:p>
          <a:p>
            <a:pPr lvl="1"/>
            <a:r>
              <a:rPr lang="en-US" dirty="0" err="1"/>
              <a:t>IsEnabled</a:t>
            </a:r>
            <a:r>
              <a:rPr lang="he-IL" dirty="0"/>
              <a:t> – האם הפקד זמין?</a:t>
            </a:r>
          </a:p>
        </p:txBody>
      </p:sp>
      <p:sp>
        <p:nvSpPr>
          <p:cNvPr id="4" name="הסבר מלבני מעוגל 17">
            <a:extLst>
              <a:ext uri="{FF2B5EF4-FFF2-40B4-BE49-F238E27FC236}">
                <a16:creationId xmlns:a16="http://schemas.microsoft.com/office/drawing/2014/main" id="{05303544-10A7-4DAC-A6FB-D0428DD3C93A}"/>
              </a:ext>
            </a:extLst>
          </p:cNvPr>
          <p:cNvSpPr/>
          <p:nvPr/>
        </p:nvSpPr>
        <p:spPr bwMode="auto">
          <a:xfrm>
            <a:off x="2007494" y="6018591"/>
            <a:ext cx="3594119" cy="519699"/>
          </a:xfrm>
          <a:prstGeom prst="wedgeRoundRectCallout">
            <a:avLst>
              <a:gd name="adj1" fmla="val 32384"/>
              <a:gd name="adj2" fmla="val -11075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dirty="0">
                <a:solidFill>
                  <a:srgbClr val="000000"/>
                </a:solidFill>
                <a:latin typeface="Trebuchet MS"/>
                <a:cs typeface="Gisha" panose="020B0502040204020203" pitchFamily="34" charset="-79"/>
              </a:rPr>
              <a:t>בואו נדגים חלק</a:t>
            </a:r>
          </a:p>
        </p:txBody>
      </p:sp>
      <p:sp>
        <p:nvSpPr>
          <p:cNvPr id="5" name="Slide Number Placeholder 4">
            <a:extLst>
              <a:ext uri="{FF2B5EF4-FFF2-40B4-BE49-F238E27FC236}">
                <a16:creationId xmlns:a16="http://schemas.microsoft.com/office/drawing/2014/main" id="{4EEE0C20-CB97-495A-A8C1-50DB945DB5B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9934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D46C2C-10B3-48FC-8FA0-9F67D540597F}"/>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441</a:t>
            </a:fld>
            <a:endParaRPr lang="he-IL">
              <a:solidFill>
                <a:srgbClr val="B13F9A"/>
              </a:solidFill>
              <a:latin typeface="Trebuchet MS"/>
              <a:cs typeface="Gisha" panose="020B0502040204020203" pitchFamily="34" charset="-79"/>
            </a:endParaRPr>
          </a:p>
        </p:txBody>
      </p:sp>
      <p:pic>
        <p:nvPicPr>
          <p:cNvPr id="9" name="Picture 8">
            <a:extLst>
              <a:ext uri="{FF2B5EF4-FFF2-40B4-BE49-F238E27FC236}">
                <a16:creationId xmlns:a16="http://schemas.microsoft.com/office/drawing/2014/main" id="{6743923F-DF56-4E18-9D61-3782C50D6347}"/>
              </a:ext>
            </a:extLst>
          </p:cNvPr>
          <p:cNvPicPr>
            <a:picLocks noChangeAspect="1"/>
          </p:cNvPicPr>
          <p:nvPr/>
        </p:nvPicPr>
        <p:blipFill>
          <a:blip r:embed="rId2"/>
          <a:stretch>
            <a:fillRect/>
          </a:stretch>
        </p:blipFill>
        <p:spPr>
          <a:xfrm>
            <a:off x="6468159" y="93704"/>
            <a:ext cx="4139952" cy="28730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0732951-4466-48D7-874F-F914115FCB74}"/>
              </a:ext>
            </a:extLst>
          </p:cNvPr>
          <p:cNvSpPr txBox="1"/>
          <p:nvPr/>
        </p:nvSpPr>
        <p:spPr>
          <a:xfrm>
            <a:off x="1583890" y="86669"/>
            <a:ext cx="6485727" cy="6463308"/>
          </a:xfrm>
          <a:prstGeom prst="rect">
            <a:avLst/>
          </a:prstGeom>
          <a:noFill/>
        </p:spPr>
        <p:txBody>
          <a:bodyPr wrap="square">
            <a:spAutoFit/>
          </a:bodyPr>
          <a:lstStyle/>
          <a:p>
            <a:pPr algn="l" rtl="0"/>
            <a:r>
              <a:rPr lang="en-US" sz="900" dirty="0">
                <a:solidFill>
                  <a:srgbClr val="0000FF"/>
                </a:solidFill>
                <a:latin typeface="Consolas" panose="020B0609020204030204" pitchFamily="49" charset="0"/>
              </a:rPr>
              <a:t>namespace</a:t>
            </a:r>
            <a:r>
              <a:rPr lang="en-US" sz="900" dirty="0">
                <a:solidFill>
                  <a:srgbClr val="000000"/>
                </a:solidFill>
                <a:latin typeface="Consolas" panose="020B0609020204030204" pitchFamily="49" charset="0"/>
              </a:rPr>
              <a:t> Ex3_MoreControls</a:t>
            </a:r>
          </a:p>
          <a:p>
            <a:pPr algn="l" rtl="0"/>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8000"/>
                </a:solidFill>
                <a:latin typeface="Consolas" panose="020B0609020204030204" pitchFamily="49" charset="0"/>
              </a:rPr>
              <a:t> </a:t>
            </a:r>
            <a:r>
              <a:rPr lang="en-US" sz="900" dirty="0">
                <a:solidFill>
                  <a:srgbClr val="808080"/>
                </a:solidFill>
                <a:latin typeface="Consolas" panose="020B0609020204030204" pitchFamily="49" charset="0"/>
              </a:rPr>
              <a:t>&lt;summary&gt;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8000"/>
                </a:solidFill>
                <a:latin typeface="Consolas" panose="020B0609020204030204" pitchFamily="49" charset="0"/>
              </a:rPr>
              <a:t> Interaction logic for </a:t>
            </a:r>
            <a:r>
              <a:rPr lang="en-US" sz="900" dirty="0" err="1">
                <a:solidFill>
                  <a:srgbClr val="008000"/>
                </a:solidFill>
                <a:latin typeface="Consolas" panose="020B0609020204030204" pitchFamily="49" charset="0"/>
              </a:rPr>
              <a:t>MainWindow.xaml</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8000"/>
                </a:solidFill>
                <a:latin typeface="Consolas" panose="020B0609020204030204" pitchFamily="49" charset="0"/>
              </a:rPr>
              <a:t> </a:t>
            </a:r>
            <a:r>
              <a:rPr lang="en-US" sz="900" dirty="0">
                <a:solidFill>
                  <a:srgbClr val="808080"/>
                </a:solidFill>
                <a:latin typeface="Consolas" panose="020B0609020204030204" pitchFamily="49" charset="0"/>
              </a:rPr>
              <a:t>&lt;/summary&gt;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partial</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MainWindow</a:t>
            </a:r>
            <a:r>
              <a:rPr lang="en-US" sz="900" dirty="0">
                <a:solidFill>
                  <a:srgbClr val="000000"/>
                </a:solidFill>
                <a:latin typeface="Consolas" panose="020B0609020204030204" pitchFamily="49" charset="0"/>
              </a:rPr>
              <a:t> : Window</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MainWindow</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InitializeComponent</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txtID.Text</a:t>
            </a:r>
            <a:r>
              <a:rPr lang="en-US" sz="900" dirty="0">
                <a:solidFill>
                  <a:srgbClr val="000000"/>
                </a:solidFill>
                <a:latin typeface="Consolas" panose="020B0609020204030204" pitchFamily="49" charset="0"/>
              </a:rPr>
              <a:t> = </a:t>
            </a:r>
            <a:r>
              <a:rPr lang="en-US" sz="900" dirty="0">
                <a:solidFill>
                  <a:srgbClr val="A31515"/>
                </a:solidFill>
                <a:latin typeface="Consolas" panose="020B0609020204030204" pitchFamily="49" charset="0"/>
              </a:rPr>
              <a:t>"111"</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txtName.Text</a:t>
            </a:r>
            <a:r>
              <a:rPr lang="en-US" sz="900" dirty="0">
                <a:solidFill>
                  <a:srgbClr val="000000"/>
                </a:solidFill>
                <a:latin typeface="Consolas" panose="020B0609020204030204" pitchFamily="49" charset="0"/>
              </a:rPr>
              <a:t> = </a:t>
            </a:r>
            <a:r>
              <a:rPr lang="en-US" sz="900" dirty="0">
                <a:solidFill>
                  <a:srgbClr val="A31515"/>
                </a:solidFill>
                <a:latin typeface="Consolas" panose="020B0609020204030204" pitchFamily="49" charset="0"/>
              </a:rPr>
              <a:t>"david"</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chbxIsStudent.IsChecked</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btnShowPerson_Click</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string</a:t>
            </a:r>
            <a:r>
              <a:rPr lang="en-US" sz="900" dirty="0">
                <a:solidFill>
                  <a:srgbClr val="000000"/>
                </a:solidFill>
                <a:latin typeface="Consolas" panose="020B0609020204030204" pitchFamily="49" charset="0"/>
              </a:rPr>
              <a:t> s = </a:t>
            </a:r>
            <a:r>
              <a:rPr lang="en-US" sz="900" dirty="0">
                <a:solidFill>
                  <a:srgbClr val="A31515"/>
                </a:solidFill>
                <a:latin typeface="Consolas" panose="020B0609020204030204" pitchFamily="49" charset="0"/>
              </a:rPr>
              <a:t>$"ID=</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txtID.Text</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 Name=</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txtName.Text</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 etc."</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MessageBox.Show</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s,</a:t>
            </a:r>
            <a:r>
              <a:rPr lang="en-US" sz="900" dirty="0" err="1">
                <a:solidFill>
                  <a:srgbClr val="A31515"/>
                </a:solidFill>
                <a:latin typeface="Consolas" panose="020B0609020204030204" pitchFamily="49" charset="0"/>
              </a:rPr>
              <a:t>"Show</a:t>
            </a:r>
            <a:r>
              <a:rPr lang="en-US" sz="900" dirty="0">
                <a:solidFill>
                  <a:srgbClr val="A31515"/>
                </a:solidFill>
                <a:latin typeface="Consolas" panose="020B0609020204030204" pitchFamily="49" charset="0"/>
              </a:rPr>
              <a:t> Person"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chbxIsStudent_Checked</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lblGrade.Visibility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Visibility.Visible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rbBA.Visibility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Visibility.Visible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rbMA.Visibility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Visibility.Visible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rbDR.Visibility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Visibility.Visible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chbxIsStudent_Unchecked</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lblGrade.Visibility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Visibility.Hidden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rbBA.Visibility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Visibility.Hidden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rbMA.Visibility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Visibility.Hidden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rbDR.Visibility</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Visibility.Hidden</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txtID_TextChanged</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TextChangedEventArgs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txtID.Text.Length</a:t>
            </a:r>
            <a:r>
              <a:rPr lang="en-US" sz="900" dirty="0">
                <a:solidFill>
                  <a:srgbClr val="000000"/>
                </a:solidFill>
                <a:latin typeface="Consolas" panose="020B0609020204030204" pitchFamily="49" charset="0"/>
              </a:rPr>
              <a:t> == 9)</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btnCourses.IsEnabled</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btnCourses.IsEnabled</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p:txBody>
      </p:sp>
      <p:sp>
        <p:nvSpPr>
          <p:cNvPr id="10" name="Rectangle 9">
            <a:extLst>
              <a:ext uri="{FF2B5EF4-FFF2-40B4-BE49-F238E27FC236}">
                <a16:creationId xmlns:a16="http://schemas.microsoft.com/office/drawing/2014/main" id="{E0B62C48-CE0A-4DEB-ADB9-4343DE796725}"/>
              </a:ext>
            </a:extLst>
          </p:cNvPr>
          <p:cNvSpPr/>
          <p:nvPr/>
        </p:nvSpPr>
        <p:spPr>
          <a:xfrm>
            <a:off x="5627756" y="5805264"/>
            <a:ext cx="488372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Ex3_MoreControls</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141987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C1CDA-FFC6-4053-96F8-E1061629521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442</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8E743721-7288-45A4-BFBF-8927E741F901}"/>
              </a:ext>
            </a:extLst>
          </p:cNvPr>
          <p:cNvSpPr txBox="1"/>
          <p:nvPr/>
        </p:nvSpPr>
        <p:spPr>
          <a:xfrm>
            <a:off x="1775520" y="266596"/>
            <a:ext cx="16345816" cy="6324808"/>
          </a:xfrm>
          <a:prstGeom prst="rect">
            <a:avLst/>
          </a:prstGeom>
          <a:noFill/>
        </p:spPr>
        <p:txBody>
          <a:bodyPr wrap="square">
            <a:spAutoFit/>
          </a:bodyPr>
          <a:lstStyle/>
          <a:p>
            <a:pPr algn="l" rtl="0"/>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Window</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Class</a:t>
            </a:r>
            <a:r>
              <a:rPr lang="en-US" sz="900" dirty="0">
                <a:solidFill>
                  <a:srgbClr val="0000FF"/>
                </a:solidFill>
                <a:latin typeface="Consolas" panose="020B0609020204030204" pitchFamily="49" charset="0"/>
              </a:rPr>
              <a:t>="Ex3_MoreControls.MainWindow"</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a:solidFill>
                  <a:srgbClr val="0000FF"/>
                </a:solidFill>
                <a:latin typeface="Consolas" panose="020B0609020204030204" pitchFamily="49" charset="0"/>
              </a:rPr>
              <a:t>="http://schemas.microsoft.com/</a:t>
            </a:r>
            <a:r>
              <a:rPr lang="en-US" sz="900" dirty="0" err="1">
                <a:solidFill>
                  <a:srgbClr val="0000FF"/>
                </a:solidFill>
                <a:latin typeface="Consolas" panose="020B0609020204030204" pitchFamily="49" charset="0"/>
              </a:rPr>
              <a:t>winfx</a:t>
            </a:r>
            <a:r>
              <a:rPr lang="en-US" sz="900" dirty="0">
                <a:solidFill>
                  <a:srgbClr val="0000FF"/>
                </a:solidFill>
                <a:latin typeface="Consolas" panose="020B0609020204030204" pitchFamily="49" charset="0"/>
              </a:rPr>
              <a:t>/2006/</a:t>
            </a:r>
            <a:r>
              <a:rPr lang="en-US" sz="900" dirty="0" err="1">
                <a:solidFill>
                  <a:srgbClr val="0000FF"/>
                </a:solidFill>
                <a:latin typeface="Consolas" panose="020B0609020204030204" pitchFamily="49" charset="0"/>
              </a:rPr>
              <a:t>xaml</a:t>
            </a:r>
            <a:r>
              <a:rPr lang="en-US" sz="900" dirty="0">
                <a:solidFill>
                  <a:srgbClr val="0000FF"/>
                </a:solidFill>
                <a:latin typeface="Consolas" panose="020B0609020204030204" pitchFamily="49" charset="0"/>
              </a:rPr>
              <a:t>/presentation"</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x</a:t>
            </a:r>
            <a:r>
              <a:rPr lang="en-US" sz="900" dirty="0">
                <a:solidFill>
                  <a:srgbClr val="0000FF"/>
                </a:solidFill>
                <a:latin typeface="Consolas" panose="020B0609020204030204" pitchFamily="49" charset="0"/>
              </a:rPr>
              <a:t>="http://schemas.microsoft.com/</a:t>
            </a:r>
            <a:r>
              <a:rPr lang="en-US" sz="900" dirty="0" err="1">
                <a:solidFill>
                  <a:srgbClr val="0000FF"/>
                </a:solidFill>
                <a:latin typeface="Consolas" panose="020B0609020204030204" pitchFamily="49" charset="0"/>
              </a:rPr>
              <a:t>winfx</a:t>
            </a:r>
            <a:r>
              <a:rPr lang="en-US" sz="900" dirty="0">
                <a:solidFill>
                  <a:srgbClr val="0000FF"/>
                </a:solidFill>
                <a:latin typeface="Consolas" panose="020B0609020204030204" pitchFamily="49" charset="0"/>
              </a:rPr>
              <a:t>/2006/</a:t>
            </a:r>
            <a:r>
              <a:rPr lang="en-US" sz="900" dirty="0" err="1">
                <a:solidFill>
                  <a:srgbClr val="0000FF"/>
                </a:solidFill>
                <a:latin typeface="Consolas" panose="020B0609020204030204" pitchFamily="49" charset="0"/>
              </a:rPr>
              <a:t>xaml</a:t>
            </a:r>
            <a:r>
              <a:rPr lang="en-US" sz="900" dirty="0">
                <a:solidFill>
                  <a:srgbClr val="0000FF"/>
                </a:solidFill>
                <a:latin typeface="Consolas" panose="020B0609020204030204" pitchFamily="49" charset="0"/>
              </a:rPr>
              <a: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d</a:t>
            </a:r>
            <a:r>
              <a:rPr lang="en-US" sz="900" dirty="0">
                <a:solidFill>
                  <a:srgbClr val="0000FF"/>
                </a:solidFill>
                <a:latin typeface="Consolas" panose="020B0609020204030204" pitchFamily="49" charset="0"/>
              </a:rPr>
              <a:t>="http://schemas.microsoft.com/expression/blend/2008"</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mc</a:t>
            </a:r>
            <a:r>
              <a:rPr lang="en-US" sz="900" dirty="0">
                <a:solidFill>
                  <a:srgbClr val="0000FF"/>
                </a:solidFill>
                <a:latin typeface="Consolas" panose="020B0609020204030204" pitchFamily="49" charset="0"/>
              </a:rPr>
              <a:t>="http://schemas.openxmlformats.org/markup-compatibility/2006"</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local</a:t>
            </a:r>
            <a:r>
              <a:rPr lang="en-US" sz="900" dirty="0">
                <a:solidFill>
                  <a:srgbClr val="0000FF"/>
                </a:solidFill>
                <a:latin typeface="Consolas" panose="020B0609020204030204" pitchFamily="49" charset="0"/>
              </a:rPr>
              <a:t>="clr-namespace:Ex3_MoreControls"</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mc</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Ignorable</a:t>
            </a:r>
            <a:r>
              <a:rPr lang="en-US" sz="900" dirty="0">
                <a:solidFill>
                  <a:srgbClr val="0000FF"/>
                </a:solidFill>
                <a:latin typeface="Consolas" panose="020B0609020204030204" pitchFamily="49" charset="0"/>
              </a:rPr>
              <a:t>="d"</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Title</a:t>
            </a:r>
            <a:r>
              <a:rPr lang="en-US" sz="900" dirty="0">
                <a:solidFill>
                  <a:srgbClr val="0000FF"/>
                </a:solidFill>
                <a:latin typeface="Consolas" panose="020B0609020204030204" pitchFamily="49" charset="0"/>
              </a:rPr>
              <a:t>="Person </a:t>
            </a:r>
            <a:r>
              <a:rPr lang="en-US" sz="900" dirty="0" err="1">
                <a:solidFill>
                  <a:srgbClr val="0000FF"/>
                </a:solidFill>
                <a:latin typeface="Consolas" panose="020B0609020204030204" pitchFamily="49" charset="0"/>
              </a:rPr>
              <a:t>Detailes</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="388"</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="563"&gt;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Grid.RowDefinitions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Grid.RowDefinitions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="58,39,0,0"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Grid.RowDefinitions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="100"/&gt;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Grid.RowDefinitions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Grid.ColumnDefinitions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ColumnDefinition</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ColumnDefinition</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="Auto"/&gt;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Grid.ColumnDefinitions</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="ID:"</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TextBox</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="txtID"</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="23"</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="120"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TextChanged</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txtID_TextChanged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="Name:"</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TextBox</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="txtName"</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="23"</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="120"/&gt;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="Is Student:"</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="2"</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CheckBox</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="chbxIsStudent"</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="click for sign"</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="2"</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a:t>
            </a:r>
            <a:r>
              <a:rPr lang="en-US" sz="900" dirty="0">
                <a:solidFill>
                  <a:srgbClr val="FF0000"/>
                </a:solidFill>
                <a:latin typeface="Consolas" panose="020B0609020204030204" pitchFamily="49" charset="0"/>
              </a:rPr>
              <a:t> Checked</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chbxIsStudent_Checked</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 Unchecked</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chbxIsStudent_Unchecked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="Grade:"</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="lblGrade"</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="3"</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="Center"/&gt;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RadioButton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="rbBA"</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="BA"</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="28,0,0,0"/&gt;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RadioButton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="rbMA"</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="MA"</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="28,30,0,0"/&gt;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RadioButton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="rbDR"</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="DR"</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Grid.Column</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="28,60,0,0"/&gt;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="btnShowPerson"</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="Show Person </a:t>
            </a:r>
            <a:r>
              <a:rPr lang="en-US" sz="900" dirty="0" err="1">
                <a:solidFill>
                  <a:srgbClr val="0000FF"/>
                </a:solidFill>
                <a:latin typeface="Consolas" panose="020B0609020204030204" pitchFamily="49" charset="0"/>
              </a:rPr>
              <a:t>Detailes</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="33"</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="147"</a:t>
            </a:r>
            <a:r>
              <a:rPr lang="en-US" sz="900" dirty="0">
                <a:solidFill>
                  <a:srgbClr val="FF0000"/>
                </a:solidFill>
                <a:latin typeface="Consolas" panose="020B0609020204030204" pitchFamily="49" charset="0"/>
              </a:rPr>
              <a:t> Click</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btnShowPerson_Click</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="82,28,0,0"/&gt;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="btnCourses"</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="Get Student Courses"</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Grid.Row</a:t>
            </a:r>
            <a:r>
              <a:rPr lang="en-US" sz="900" dirty="0">
                <a:solidFill>
                  <a:srgbClr val="0000FF"/>
                </a:solidFill>
                <a:latin typeface="Consolas" panose="020B0609020204030204" pitchFamily="49" charset="0"/>
              </a:rPr>
              <a:t>="1"</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="31"</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="259,30,0,0"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="149"/&gt;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Window</a:t>
            </a:r>
            <a:r>
              <a:rPr lang="en-US" sz="900" dirty="0">
                <a:solidFill>
                  <a:srgbClr val="0000FF"/>
                </a:solidFill>
                <a:latin typeface="Consolas" panose="020B0609020204030204" pitchFamily="49" charset="0"/>
              </a:rPr>
              <a:t>&gt;</a:t>
            </a:r>
            <a:endParaRPr lang="en-US" dirty="0">
              <a:solidFill>
                <a:prstClr val="black"/>
              </a:solidFill>
              <a:latin typeface="Trebuchet MS"/>
            </a:endParaRPr>
          </a:p>
        </p:txBody>
      </p:sp>
      <p:sp>
        <p:nvSpPr>
          <p:cNvPr id="7" name="Rectangle 6">
            <a:extLst>
              <a:ext uri="{FF2B5EF4-FFF2-40B4-BE49-F238E27FC236}">
                <a16:creationId xmlns:a16="http://schemas.microsoft.com/office/drawing/2014/main" id="{BC063045-548F-4C0B-B2DE-72E285EDD8F6}"/>
              </a:ext>
            </a:extLst>
          </p:cNvPr>
          <p:cNvSpPr/>
          <p:nvPr/>
        </p:nvSpPr>
        <p:spPr>
          <a:xfrm>
            <a:off x="5447928" y="1628800"/>
            <a:ext cx="488372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Ex3_MoreControls</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72582656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dirty="0"/>
              <a:t>רישום פקד לאירוע</a:t>
            </a:r>
          </a:p>
        </p:txBody>
      </p:sp>
      <p:sp>
        <p:nvSpPr>
          <p:cNvPr id="3" name="כותרת משנה 2"/>
          <p:cNvSpPr>
            <a:spLocks noGrp="1"/>
          </p:cNvSpPr>
          <p:nvPr>
            <p:ph type="subTitle" idx="1"/>
          </p:nvPr>
        </p:nvSpPr>
        <p:spPr/>
        <p:txBody>
          <a:bodyPr/>
          <a:lstStyle/>
          <a:p>
            <a:endParaRPr lang="he-IL" dirty="0"/>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443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7987941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88640"/>
            <a:ext cx="7239000" cy="554320"/>
          </a:xfrm>
        </p:spPr>
        <p:txBody>
          <a:bodyPr>
            <a:normAutofit fontScale="90000"/>
          </a:bodyPr>
          <a:lstStyle/>
          <a:p>
            <a:pPr algn="ctr"/>
            <a:r>
              <a:rPr lang="he-IL" dirty="0"/>
              <a:t>אירועים </a:t>
            </a:r>
            <a:r>
              <a:rPr lang="en-US" dirty="0"/>
              <a:t>events</a:t>
            </a:r>
            <a:endParaRPr lang="he-IL" dirty="0"/>
          </a:p>
        </p:txBody>
      </p:sp>
      <p:sp>
        <p:nvSpPr>
          <p:cNvPr id="3" name="מציין מיקום תוכן 2"/>
          <p:cNvSpPr>
            <a:spLocks noGrp="1"/>
          </p:cNvSpPr>
          <p:nvPr>
            <p:ph idx="1"/>
          </p:nvPr>
        </p:nvSpPr>
        <p:spPr>
          <a:xfrm>
            <a:off x="1748272" y="908720"/>
            <a:ext cx="7804112" cy="5256584"/>
          </a:xfrm>
        </p:spPr>
        <p:txBody>
          <a:bodyPr>
            <a:normAutofit/>
          </a:bodyPr>
          <a:lstStyle/>
          <a:p>
            <a:r>
              <a:rPr lang="he-IL" sz="2000" dirty="0"/>
              <a:t>כל השימוש ב </a:t>
            </a:r>
            <a:r>
              <a:rPr lang="en-US" sz="2000" dirty="0"/>
              <a:t>WPF</a:t>
            </a:r>
            <a:r>
              <a:rPr lang="he-IL" sz="2000" dirty="0"/>
              <a:t> מבוסס על אירועים שמוגדרים מראש עבור הפקדים</a:t>
            </a:r>
          </a:p>
          <a:p>
            <a:r>
              <a:rPr lang="he-IL" sz="2000" dirty="0"/>
              <a:t>ישנם הרבה סוגי פקדים </a:t>
            </a:r>
            <a:r>
              <a:rPr lang="he-IL" sz="2000" b="1" dirty="0"/>
              <a:t>ולכל פקד הרבה סוגי אירועים </a:t>
            </a:r>
            <a:r>
              <a:rPr lang="he-IL" sz="2000" dirty="0"/>
              <a:t>שרלוונטים אליו.</a:t>
            </a:r>
          </a:p>
          <a:p>
            <a:r>
              <a:rPr lang="he-IL" sz="2000" b="1" dirty="0"/>
              <a:t>לכל פקד יש אירוע ברירת מחדל</a:t>
            </a:r>
            <a:r>
              <a:rPr lang="he-IL" sz="2000" dirty="0"/>
              <a:t>, שהוא האירוע הכי נפוץ בהקשר של אותו פקד.</a:t>
            </a:r>
          </a:p>
          <a:p>
            <a:r>
              <a:rPr lang="he-IL" sz="2000" dirty="0"/>
              <a:t>כשעומדים עם העכבר על הפקד עצמו ניתן לראות בחלונית ה </a:t>
            </a:r>
            <a:r>
              <a:rPr lang="en-US" sz="2000" dirty="0"/>
              <a:t>Properties</a:t>
            </a:r>
            <a:r>
              <a:rPr lang="he-IL" sz="2000" dirty="0"/>
              <a:t> את </a:t>
            </a:r>
            <a:r>
              <a:rPr lang="he-IL" sz="2000" b="1" dirty="0"/>
              <a:t>רשימת האירועים האפשריים עבורו </a:t>
            </a:r>
            <a:r>
              <a:rPr lang="he-IL" sz="2000" dirty="0"/>
              <a:t>(מעבר לרשימת האירועים, מסומן באייקון של ברק        )</a:t>
            </a:r>
          </a:p>
          <a:p>
            <a:endParaRPr lang="he-IL" sz="2000" dirty="0"/>
          </a:p>
          <a:p>
            <a:r>
              <a:rPr lang="he-IL" sz="2000" dirty="0"/>
              <a:t>למשל, לפקד "כפתור" </a:t>
            </a:r>
            <a:r>
              <a:rPr lang="en-US" sz="2000" dirty="0"/>
              <a:t>Button</a:t>
            </a:r>
            <a:r>
              <a:rPr lang="he-IL" sz="2000" dirty="0"/>
              <a:t> יש אירועים:</a:t>
            </a:r>
          </a:p>
          <a:p>
            <a:pPr lvl="1"/>
            <a:r>
              <a:rPr lang="en-US" sz="2000" dirty="0"/>
              <a:t>Click</a:t>
            </a:r>
            <a:r>
              <a:rPr lang="he-IL" sz="2000" dirty="0"/>
              <a:t> – מתרחש בעת לחיצה על הכפתור (אירוע ברירת המחדל)</a:t>
            </a:r>
          </a:p>
          <a:p>
            <a:pPr lvl="1"/>
            <a:r>
              <a:rPr lang="en-US" sz="2000" dirty="0" err="1"/>
              <a:t>MouseEnter</a:t>
            </a:r>
            <a:r>
              <a:rPr lang="he-IL" sz="2000" dirty="0"/>
              <a:t> – מתרחש בעת מעבר העכבר מעל הכפתור, בלי לחיצה</a:t>
            </a:r>
          </a:p>
          <a:p>
            <a:pPr lvl="1"/>
            <a:r>
              <a:rPr lang="he-IL" sz="2000" dirty="0"/>
              <a:t>ועוד אירועים רבים</a:t>
            </a:r>
          </a:p>
          <a:p>
            <a:pPr marL="292608" lvl="1" indent="0">
              <a:buNone/>
            </a:pPr>
            <a:endParaRPr lang="he-IL" sz="2000" dirty="0"/>
          </a:p>
        </p:txBody>
      </p:sp>
      <p:sp>
        <p:nvSpPr>
          <p:cNvPr id="4" name="Slide Number Placeholder 3">
            <a:extLst>
              <a:ext uri="{FF2B5EF4-FFF2-40B4-BE49-F238E27FC236}">
                <a16:creationId xmlns:a16="http://schemas.microsoft.com/office/drawing/2014/main" id="{17D878AB-9017-4710-9A23-95349B5BED6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444</a:t>
            </a:fld>
            <a:endParaRPr lang="he-IL">
              <a:solidFill>
                <a:srgbClr val="B13F9A"/>
              </a:solidFill>
              <a:latin typeface="Trebuchet MS"/>
              <a:cs typeface="Gisha" panose="020B0502040204020203" pitchFamily="34" charset="-79"/>
            </a:endParaRPr>
          </a:p>
        </p:txBody>
      </p:sp>
      <p:pic>
        <p:nvPicPr>
          <p:cNvPr id="5" name="Picture 2">
            <a:extLst>
              <a:ext uri="{FF2B5EF4-FFF2-40B4-BE49-F238E27FC236}">
                <a16:creationId xmlns:a16="http://schemas.microsoft.com/office/drawing/2014/main" id="{ED0138E0-A216-4E24-A25B-3BFBB02E85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508" t="40318" r="30407" b="56602"/>
          <a:stretch/>
        </p:blipFill>
        <p:spPr bwMode="auto">
          <a:xfrm>
            <a:off x="6456040" y="2996952"/>
            <a:ext cx="392824" cy="326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352119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268" y="116632"/>
            <a:ext cx="7239000" cy="626328"/>
          </a:xfrm>
        </p:spPr>
        <p:txBody>
          <a:bodyPr>
            <a:normAutofit/>
          </a:bodyPr>
          <a:lstStyle/>
          <a:p>
            <a:pPr algn="ctr"/>
            <a:r>
              <a:rPr lang="he-IL" dirty="0"/>
              <a:t>רישום פקד לאירוע </a:t>
            </a:r>
            <a:r>
              <a:rPr lang="en-US" dirty="0"/>
              <a:t>(event)</a:t>
            </a:r>
            <a:endParaRPr lang="he-IL" dirty="0"/>
          </a:p>
        </p:txBody>
      </p:sp>
      <p:sp>
        <p:nvSpPr>
          <p:cNvPr id="3" name="Content Placeholder 2"/>
          <p:cNvSpPr>
            <a:spLocks noGrp="1"/>
          </p:cNvSpPr>
          <p:nvPr>
            <p:ph idx="1"/>
          </p:nvPr>
        </p:nvSpPr>
        <p:spPr>
          <a:xfrm>
            <a:off x="1939148" y="820148"/>
            <a:ext cx="7541228" cy="5345156"/>
          </a:xfrm>
        </p:spPr>
        <p:txBody>
          <a:bodyPr>
            <a:noAutofit/>
          </a:bodyPr>
          <a:lstStyle/>
          <a:p>
            <a:r>
              <a:rPr lang="he-IL" sz="2000" dirty="0"/>
              <a:t>אנו יכולים לרשום מתודה משלנו לאירוע של פקד, שתיקרא ותתבצע בעת התרחשות האירוע.</a:t>
            </a:r>
          </a:p>
          <a:p>
            <a:r>
              <a:rPr lang="he-IL" sz="2000" dirty="0"/>
              <a:t>המתודה שלנו מבקשת ל"השקיף" על האירוע ולהיקרא בעת התרחשותו. מנגנון ה </a:t>
            </a:r>
            <a:r>
              <a:rPr lang="en-US" sz="2000" dirty="0"/>
              <a:t>observer</a:t>
            </a:r>
            <a:r>
              <a:rPr lang="he-IL" sz="2000" dirty="0"/>
              <a:t>.</a:t>
            </a:r>
          </a:p>
          <a:p>
            <a:pPr lvl="1"/>
            <a:r>
              <a:rPr lang="he-IL" sz="1700" dirty="0"/>
              <a:t>ניתן לרשום את אותה מתודה לאותו אירוע של של פקדים שונים</a:t>
            </a:r>
          </a:p>
          <a:p>
            <a:endParaRPr lang="he-IL" sz="2000" dirty="0"/>
          </a:p>
          <a:p>
            <a:r>
              <a:rPr lang="he-IL" sz="2000" dirty="0"/>
              <a:t>הפרמטרים של כל מתודה שנרשמת לאירוע של פקד הם לפי התקן של </a:t>
            </a:r>
            <a:r>
              <a:rPr lang="en-US" sz="2000" dirty="0" err="1"/>
              <a:t>EventHandler</a:t>
            </a:r>
            <a:r>
              <a:rPr lang="he-IL" sz="2000" dirty="0"/>
              <a:t>:</a:t>
            </a:r>
          </a:p>
          <a:p>
            <a:pPr lvl="1"/>
            <a:r>
              <a:rPr lang="he-IL" sz="2000" dirty="0"/>
              <a:t>פרמטר 1: הפקד שייצר את האירוע</a:t>
            </a:r>
          </a:p>
          <a:p>
            <a:pPr lvl="2"/>
            <a:r>
              <a:rPr lang="en-US" dirty="0"/>
              <a:t>object sender</a:t>
            </a:r>
            <a:r>
              <a:rPr lang="he-IL" dirty="0"/>
              <a:t> – יש לבצע המרה ל</a:t>
            </a:r>
            <a:r>
              <a:rPr lang="en-US" dirty="0" err="1"/>
              <a:t>UIElement</a:t>
            </a:r>
            <a:endParaRPr lang="he-IL" dirty="0"/>
          </a:p>
          <a:p>
            <a:pPr lvl="2"/>
            <a:r>
              <a:rPr lang="he-IL" dirty="0"/>
              <a:t>יש לו מאפיין </a:t>
            </a:r>
            <a:r>
              <a:rPr lang="en-US" dirty="0" err="1"/>
              <a:t>sender.Tag</a:t>
            </a:r>
            <a:r>
              <a:rPr lang="he-IL" dirty="0"/>
              <a:t> – מחזיר תג/שם לפקד הספציפי</a:t>
            </a:r>
          </a:p>
          <a:p>
            <a:pPr lvl="1"/>
            <a:r>
              <a:rPr lang="he-IL" sz="2000" dirty="0"/>
              <a:t>פרמטר 2: פרטים נוספים על האירוע, פרמטר מטיפוס </a:t>
            </a:r>
            <a:r>
              <a:rPr lang="en-US" sz="2000" dirty="0" err="1"/>
              <a:t>EventArgs</a:t>
            </a:r>
            <a:endParaRPr lang="he-IL" sz="2000" dirty="0"/>
          </a:p>
          <a:p>
            <a:endParaRPr lang="he-IL" sz="2000" dirty="0"/>
          </a:p>
          <a:p>
            <a:r>
              <a:rPr lang="he-IL" sz="2000" dirty="0"/>
              <a:t>ישנן כמה דרכים </a:t>
            </a:r>
            <a:r>
              <a:rPr lang="he-IL" sz="2000" b="1" dirty="0"/>
              <a:t>להירשם לאירוע</a:t>
            </a:r>
            <a:r>
              <a:rPr lang="he-IL" sz="2000" dirty="0"/>
              <a:t>, כלומר לספק מתודה משלנו שתיקרא בזמן התרחשות האירוע. נפרט אותן בשקף הבא.</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7589841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268" y="116632"/>
            <a:ext cx="7239000" cy="626328"/>
          </a:xfrm>
        </p:spPr>
        <p:txBody>
          <a:bodyPr>
            <a:normAutofit/>
          </a:bodyPr>
          <a:lstStyle/>
          <a:p>
            <a:pPr algn="ctr"/>
            <a:r>
              <a:rPr lang="he-IL" dirty="0"/>
              <a:t>רישום פקד לאירוע </a:t>
            </a:r>
            <a:r>
              <a:rPr lang="en-US" dirty="0"/>
              <a:t>(event)</a:t>
            </a:r>
            <a:endParaRPr lang="he-IL" dirty="0"/>
          </a:p>
        </p:txBody>
      </p:sp>
      <p:sp>
        <p:nvSpPr>
          <p:cNvPr id="3" name="Content Placeholder 2"/>
          <p:cNvSpPr>
            <a:spLocks noGrp="1"/>
          </p:cNvSpPr>
          <p:nvPr>
            <p:ph idx="1"/>
          </p:nvPr>
        </p:nvSpPr>
        <p:spPr>
          <a:xfrm>
            <a:off x="1775520" y="836712"/>
            <a:ext cx="7848872" cy="5472608"/>
          </a:xfrm>
        </p:spPr>
        <p:txBody>
          <a:bodyPr>
            <a:noAutofit/>
          </a:bodyPr>
          <a:lstStyle/>
          <a:p>
            <a:pPr marL="0" indent="0">
              <a:buNone/>
            </a:pPr>
            <a:r>
              <a:rPr lang="he-IL" sz="1800" b="1" dirty="0"/>
              <a:t>נדגים ב </a:t>
            </a:r>
            <a:r>
              <a:rPr lang="en-US" sz="1800" b="1" dirty="0"/>
              <a:t>VS</a:t>
            </a:r>
            <a:r>
              <a:rPr lang="he-IL" sz="1800" b="1" dirty="0"/>
              <a:t> כל אחת מ 4 הדרכים לרישום פקד לאירוע:</a:t>
            </a:r>
          </a:p>
          <a:p>
            <a:pPr marL="0" indent="0">
              <a:buNone/>
            </a:pPr>
            <a:endParaRPr lang="he-IL" sz="1800" b="1" dirty="0"/>
          </a:p>
          <a:p>
            <a:pPr marL="806958" lvl="1" indent="-514350">
              <a:buSzPct val="90000"/>
              <a:buFont typeface="+mj-lt"/>
              <a:buAutoNum type="arabicPeriod"/>
            </a:pPr>
            <a:r>
              <a:rPr lang="he-IL" sz="1800" dirty="0">
                <a:solidFill>
                  <a:schemeClr val="tx1"/>
                </a:solidFill>
              </a:rPr>
              <a:t>לחיצה פעמיים על הפקד עצמו בחלון הויזואלי, תוסיף לנו באופן אוטומטי מתודה שתקרא בעת התרחשות </a:t>
            </a:r>
            <a:r>
              <a:rPr lang="he-IL" sz="1800" b="1" dirty="0">
                <a:solidFill>
                  <a:schemeClr val="tx1"/>
                </a:solidFill>
              </a:rPr>
              <a:t>אירוע ברירת המחדל </a:t>
            </a:r>
            <a:r>
              <a:rPr lang="he-IL" sz="1800" dirty="0">
                <a:solidFill>
                  <a:schemeClr val="tx1"/>
                </a:solidFill>
              </a:rPr>
              <a:t>של אותו הפקד</a:t>
            </a:r>
          </a:p>
          <a:p>
            <a:pPr marL="806958" lvl="1" indent="-514350">
              <a:buFont typeface="+mj-lt"/>
              <a:buAutoNum type="arabicPeriod"/>
            </a:pPr>
            <a:r>
              <a:rPr lang="he-IL" sz="1800" dirty="0">
                <a:solidFill>
                  <a:schemeClr val="tx1"/>
                </a:solidFill>
              </a:rPr>
              <a:t>הקלדה ידנית של שם האירוע (למשל </a:t>
            </a:r>
            <a:r>
              <a:rPr lang="en-US" sz="1800" dirty="0">
                <a:solidFill>
                  <a:schemeClr val="tx1"/>
                </a:solidFill>
              </a:rPr>
              <a:t>Click</a:t>
            </a:r>
            <a:r>
              <a:rPr lang="he-IL" sz="1800" dirty="0">
                <a:solidFill>
                  <a:schemeClr val="tx1"/>
                </a:solidFill>
              </a:rPr>
              <a:t>), כ</a:t>
            </a:r>
            <a:r>
              <a:rPr lang="en-US" sz="1800" dirty="0">
                <a:solidFill>
                  <a:schemeClr val="tx1"/>
                </a:solidFill>
              </a:rPr>
              <a:t>attribute </a:t>
            </a:r>
            <a:r>
              <a:rPr lang="he-IL" sz="1800" dirty="0">
                <a:solidFill>
                  <a:schemeClr val="tx1"/>
                </a:solidFill>
              </a:rPr>
              <a:t> של הפקד/אלמנט ישירות לתוך ה </a:t>
            </a:r>
            <a:r>
              <a:rPr lang="en-US" sz="1800" dirty="0">
                <a:solidFill>
                  <a:schemeClr val="tx1"/>
                </a:solidFill>
              </a:rPr>
              <a:t>XAML</a:t>
            </a:r>
            <a:r>
              <a:rPr lang="he-IL" sz="1800" dirty="0">
                <a:solidFill>
                  <a:schemeClr val="tx1"/>
                </a:solidFill>
              </a:rPr>
              <a:t> וקישורה למתודה ב </a:t>
            </a:r>
            <a:r>
              <a:rPr lang="en-US" sz="1800" dirty="0">
                <a:solidFill>
                  <a:schemeClr val="tx1"/>
                </a:solidFill>
              </a:rPr>
              <a:t>CS</a:t>
            </a:r>
            <a:r>
              <a:rPr lang="he-IL" sz="1800" dirty="0">
                <a:solidFill>
                  <a:schemeClr val="tx1"/>
                </a:solidFill>
              </a:rPr>
              <a:t> בעזרת בחירה של </a:t>
            </a:r>
            <a:r>
              <a:rPr lang="en-US" sz="1800" dirty="0">
                <a:solidFill>
                  <a:schemeClr val="tx1"/>
                </a:solidFill>
              </a:rPr>
              <a:t>new event handler</a:t>
            </a:r>
            <a:r>
              <a:rPr lang="he-IL" sz="1800" dirty="0">
                <a:solidFill>
                  <a:schemeClr val="tx1"/>
                </a:solidFill>
              </a:rPr>
              <a:t>.</a:t>
            </a:r>
          </a:p>
          <a:p>
            <a:pPr marL="806958" lvl="1" indent="-514350">
              <a:buFont typeface="+mj-lt"/>
              <a:buAutoNum type="arabicPeriod"/>
            </a:pPr>
            <a:r>
              <a:rPr lang="he-IL" sz="1800" dirty="0">
                <a:solidFill>
                  <a:schemeClr val="tx1"/>
                </a:solidFill>
              </a:rPr>
              <a:t>בעזרת חלונית ה </a:t>
            </a:r>
            <a:r>
              <a:rPr lang="en-US" sz="1800" dirty="0">
                <a:solidFill>
                  <a:schemeClr val="tx1"/>
                </a:solidFill>
              </a:rPr>
              <a:t>Properties</a:t>
            </a:r>
            <a:r>
              <a:rPr lang="he-IL" sz="1800" dirty="0">
                <a:solidFill>
                  <a:schemeClr val="tx1"/>
                </a:solidFill>
              </a:rPr>
              <a:t> (מעבר לרשימת האירועים, מסומן באייקון של ברק        ). לחיצה כפולה על אירוע ברשימה תייצר אוטומטית מתודה ב </a:t>
            </a:r>
            <a:r>
              <a:rPr lang="en-US" sz="1800" dirty="0">
                <a:solidFill>
                  <a:schemeClr val="tx1"/>
                </a:solidFill>
              </a:rPr>
              <a:t>CS</a:t>
            </a:r>
            <a:endParaRPr lang="he-IL" sz="1800" dirty="0">
              <a:solidFill>
                <a:schemeClr val="tx1"/>
              </a:solidFill>
            </a:endParaRPr>
          </a:p>
          <a:p>
            <a:pPr marL="806958" lvl="1" indent="-514350">
              <a:buFont typeface="+mj-lt"/>
              <a:buAutoNum type="arabicPeriod"/>
            </a:pPr>
            <a:r>
              <a:rPr lang="he-IL" sz="1800" dirty="0">
                <a:solidFill>
                  <a:schemeClr val="tx1"/>
                </a:solidFill>
              </a:rPr>
              <a:t>רישום ידני, דרך </a:t>
            </a:r>
            <a:r>
              <a:rPr lang="en-US" sz="1800" dirty="0">
                <a:solidFill>
                  <a:schemeClr val="tx1"/>
                </a:solidFill>
              </a:rPr>
              <a:t>C# Code</a:t>
            </a:r>
            <a:r>
              <a:rPr lang="he-IL" sz="1800" dirty="0">
                <a:solidFill>
                  <a:schemeClr val="tx1"/>
                </a:solidFill>
              </a:rPr>
              <a:t> עם אופרטור </a:t>
            </a:r>
            <a:r>
              <a:rPr lang="en-US" sz="1800" dirty="0">
                <a:solidFill>
                  <a:schemeClr val="tx1"/>
                </a:solidFill>
              </a:rPr>
              <a:t>+=</a:t>
            </a:r>
            <a:endParaRPr lang="he-IL" sz="1800" dirty="0">
              <a:solidFill>
                <a:schemeClr val="tx1"/>
              </a:solidFill>
            </a:endParaRPr>
          </a:p>
          <a:p>
            <a:pPr lvl="2">
              <a:buFont typeface="Courier New" panose="02070309020205020404" pitchFamily="49" charset="0"/>
              <a:buChar char="o"/>
            </a:pPr>
            <a:r>
              <a:rPr lang="he-IL" sz="1800" dirty="0"/>
              <a:t>בחלון ה</a:t>
            </a:r>
            <a:r>
              <a:rPr lang="en-US" sz="1800" dirty="0"/>
              <a:t>cs</a:t>
            </a:r>
            <a:r>
              <a:rPr lang="he-IL" sz="1800" dirty="0"/>
              <a:t>, בתכנית הראשית, כתבי את שם הפקד ולאחריו נקודה</a:t>
            </a:r>
          </a:p>
          <a:p>
            <a:pPr lvl="2">
              <a:buFont typeface="Courier New" panose="02070309020205020404" pitchFamily="49" charset="0"/>
              <a:buChar char="o"/>
            </a:pPr>
            <a:r>
              <a:rPr lang="he-IL" sz="1800" dirty="0"/>
              <a:t>מהרשימה המוצעת בחרי את האירוע המבוקש</a:t>
            </a:r>
            <a:endParaRPr lang="he-IL" sz="2400" dirty="0"/>
          </a:p>
          <a:p>
            <a:pPr lvl="2">
              <a:buFont typeface="Courier New" panose="02070309020205020404" pitchFamily="49" charset="0"/>
              <a:buChar char="o"/>
            </a:pPr>
            <a:r>
              <a:rPr lang="he-IL" sz="1800" dirty="0"/>
              <a:t>לאחריו יש לכתוב =+</a:t>
            </a:r>
          </a:p>
          <a:p>
            <a:pPr lvl="2">
              <a:buFont typeface="Courier New" panose="02070309020205020404" pitchFamily="49" charset="0"/>
              <a:buChar char="o"/>
            </a:pPr>
            <a:r>
              <a:rPr lang="he-IL" sz="1800" dirty="0"/>
              <a:t>ללחוץ פעמיים על </a:t>
            </a:r>
            <a:r>
              <a:rPr lang="en-US" sz="1800" dirty="0"/>
              <a:t>Tab</a:t>
            </a:r>
            <a:endParaRPr lang="he-IL" sz="1800" dirty="0"/>
          </a:p>
          <a:p>
            <a:pPr lvl="2">
              <a:buFont typeface="Courier New" panose="02070309020205020404" pitchFamily="49" charset="0"/>
              <a:buChar char="o"/>
            </a:pPr>
            <a:r>
              <a:rPr lang="he-IL" sz="1800" dirty="0"/>
              <a:t>ותיוצר ב </a:t>
            </a:r>
            <a:r>
              <a:rPr lang="en-US" sz="1800" dirty="0"/>
              <a:t>CS</a:t>
            </a:r>
            <a:r>
              <a:rPr lang="he-IL" sz="1800" dirty="0"/>
              <a:t> מתודה מתאימה לאירוע בדיוק על </a:t>
            </a:r>
            <a:r>
              <a:rPr lang="he-IL" sz="1800"/>
              <a:t>פי הקו</a:t>
            </a:r>
            <a:endParaRPr lang="he-IL" sz="1800" dirty="0"/>
          </a:p>
          <a:p>
            <a:pPr marL="806958" lvl="1" indent="-514350">
              <a:buFont typeface="+mj-lt"/>
              <a:buAutoNum type="arabicPeriod"/>
            </a:pPr>
            <a:endParaRPr lang="he-IL" sz="1800" dirty="0">
              <a:solidFill>
                <a:schemeClr val="tx1"/>
              </a:solidFill>
            </a:endParaRP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446</a:t>
            </a:fld>
            <a:endParaRPr lang="he-IL">
              <a:solidFill>
                <a:srgbClr val="B13F9A"/>
              </a:solidFill>
              <a:latin typeface="Trebuchet MS"/>
              <a:cs typeface="Gisha" panose="020B0502040204020203" pitchFamily="34" charset="-79"/>
            </a:endParaRPr>
          </a:p>
        </p:txBody>
      </p:sp>
      <p:sp>
        <p:nvSpPr>
          <p:cNvPr id="5" name="Rectangle 4"/>
          <p:cNvSpPr/>
          <p:nvPr/>
        </p:nvSpPr>
        <p:spPr>
          <a:xfrm>
            <a:off x="2508424" y="6033467"/>
            <a:ext cx="488372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Ex4_EventSamples</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
        <p:nvSpPr>
          <p:cNvPr id="6" name="Speech Bubble: Rectangle with Corners Rounded 5">
            <a:extLst>
              <a:ext uri="{FF2B5EF4-FFF2-40B4-BE49-F238E27FC236}">
                <a16:creationId xmlns:a16="http://schemas.microsoft.com/office/drawing/2014/main" id="{767837D6-5BA6-4A0F-888B-F26DB380710B}"/>
              </a:ext>
            </a:extLst>
          </p:cNvPr>
          <p:cNvSpPr/>
          <p:nvPr/>
        </p:nvSpPr>
        <p:spPr>
          <a:xfrm>
            <a:off x="8891488" y="5662684"/>
            <a:ext cx="1584176" cy="1080120"/>
          </a:xfrm>
          <a:prstGeom prst="wedgeRoundRectCallout">
            <a:avLst>
              <a:gd name="adj1" fmla="val -141085"/>
              <a:gd name="adj2" fmla="val 319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צריך להדגים</a:t>
            </a:r>
          </a:p>
          <a:p>
            <a:pPr algn="ctr"/>
            <a:r>
              <a:rPr lang="he-IL" dirty="0">
                <a:solidFill>
                  <a:prstClr val="black"/>
                </a:solidFill>
                <a:latin typeface="Trebuchet MS"/>
                <a:cs typeface="Gisha" panose="020B0502040204020203" pitchFamily="34" charset="-79"/>
              </a:rPr>
              <a:t>יש הרבה פרטים...</a:t>
            </a:r>
            <a:endParaRPr lang="en-US" dirty="0">
              <a:solidFill>
                <a:prstClr val="black"/>
              </a:solidFill>
              <a:latin typeface="Trebuchet MS"/>
            </a:endParaRPr>
          </a:p>
        </p:txBody>
      </p:sp>
      <p:pic>
        <p:nvPicPr>
          <p:cNvPr id="7" name="Picture 2">
            <a:extLst>
              <a:ext uri="{FF2B5EF4-FFF2-40B4-BE49-F238E27FC236}">
                <a16:creationId xmlns:a16="http://schemas.microsoft.com/office/drawing/2014/main" id="{468E6CFF-1622-49F6-BEE6-0B796A531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508" t="40318" r="30407" b="56602"/>
          <a:stretch/>
        </p:blipFill>
        <p:spPr bwMode="auto">
          <a:xfrm>
            <a:off x="7935424" y="3318706"/>
            <a:ext cx="392824" cy="326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21710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C20F83-729B-4FAB-A81D-7CAAE867685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447</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942898D5-6C7C-4416-9C62-0EBA7D78B967}"/>
              </a:ext>
            </a:extLst>
          </p:cNvPr>
          <p:cNvPicPr>
            <a:picLocks noChangeAspect="1"/>
          </p:cNvPicPr>
          <p:nvPr/>
        </p:nvPicPr>
        <p:blipFill>
          <a:blip r:embed="rId2"/>
          <a:stretch>
            <a:fillRect/>
          </a:stretch>
        </p:blipFill>
        <p:spPr>
          <a:xfrm>
            <a:off x="1775521" y="213951"/>
            <a:ext cx="4867275" cy="32670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29F1450-0BB7-4A01-B08E-56E1309464CC}"/>
              </a:ext>
            </a:extLst>
          </p:cNvPr>
          <p:cNvSpPr txBox="1"/>
          <p:nvPr/>
        </p:nvSpPr>
        <p:spPr>
          <a:xfrm>
            <a:off x="1775520" y="3563277"/>
            <a:ext cx="8640960" cy="3139321"/>
          </a:xfrm>
          <a:prstGeom prst="rect">
            <a:avLst/>
          </a:prstGeom>
          <a:solidFill>
            <a:schemeClr val="bg1"/>
          </a:solidFill>
        </p:spPr>
        <p:txBody>
          <a:bodyPr wrap="square">
            <a:spAutoFit/>
          </a:bodyPr>
          <a:lstStyle/>
          <a:p>
            <a:pPr algn="l" rtl="0"/>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Window</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Class</a:t>
            </a:r>
            <a:r>
              <a:rPr lang="en-US" sz="900" dirty="0">
                <a:solidFill>
                  <a:srgbClr val="0000FF"/>
                </a:solidFill>
                <a:latin typeface="Consolas" panose="020B0609020204030204" pitchFamily="49" charset="0"/>
              </a:rPr>
              <a:t>="EventSamples.MainWindow"</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a:solidFill>
                  <a:srgbClr val="0000FF"/>
                </a:solidFill>
                <a:latin typeface="Consolas" panose="020B0609020204030204" pitchFamily="49" charset="0"/>
              </a:rPr>
              <a:t>="http://schemas.microsoft.com/</a:t>
            </a:r>
            <a:r>
              <a:rPr lang="en-US" sz="900" dirty="0" err="1">
                <a:solidFill>
                  <a:srgbClr val="0000FF"/>
                </a:solidFill>
                <a:latin typeface="Consolas" panose="020B0609020204030204" pitchFamily="49" charset="0"/>
              </a:rPr>
              <a:t>winfx</a:t>
            </a:r>
            <a:r>
              <a:rPr lang="en-US" sz="900" dirty="0">
                <a:solidFill>
                  <a:srgbClr val="0000FF"/>
                </a:solidFill>
                <a:latin typeface="Consolas" panose="020B0609020204030204" pitchFamily="49" charset="0"/>
              </a:rPr>
              <a:t>/2006/</a:t>
            </a:r>
            <a:r>
              <a:rPr lang="en-US" sz="900" dirty="0" err="1">
                <a:solidFill>
                  <a:srgbClr val="0000FF"/>
                </a:solidFill>
                <a:latin typeface="Consolas" panose="020B0609020204030204" pitchFamily="49" charset="0"/>
              </a:rPr>
              <a:t>xaml</a:t>
            </a:r>
            <a:r>
              <a:rPr lang="en-US" sz="900" dirty="0">
                <a:solidFill>
                  <a:srgbClr val="0000FF"/>
                </a:solidFill>
                <a:latin typeface="Consolas" panose="020B0609020204030204" pitchFamily="49" charset="0"/>
              </a:rPr>
              <a:t>/presentation"</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x</a:t>
            </a:r>
            <a:r>
              <a:rPr lang="en-US" sz="900" dirty="0">
                <a:solidFill>
                  <a:srgbClr val="0000FF"/>
                </a:solidFill>
                <a:latin typeface="Consolas" panose="020B0609020204030204" pitchFamily="49" charset="0"/>
              </a:rPr>
              <a:t>="http://schemas.microsoft.com/</a:t>
            </a:r>
            <a:r>
              <a:rPr lang="en-US" sz="900" dirty="0" err="1">
                <a:solidFill>
                  <a:srgbClr val="0000FF"/>
                </a:solidFill>
                <a:latin typeface="Consolas" panose="020B0609020204030204" pitchFamily="49" charset="0"/>
              </a:rPr>
              <a:t>winfx</a:t>
            </a:r>
            <a:r>
              <a:rPr lang="en-US" sz="900" dirty="0">
                <a:solidFill>
                  <a:srgbClr val="0000FF"/>
                </a:solidFill>
                <a:latin typeface="Consolas" panose="020B0609020204030204" pitchFamily="49" charset="0"/>
              </a:rPr>
              <a:t>/2006/</a:t>
            </a:r>
            <a:r>
              <a:rPr lang="en-US" sz="900" dirty="0" err="1">
                <a:solidFill>
                  <a:srgbClr val="0000FF"/>
                </a:solidFill>
                <a:latin typeface="Consolas" panose="020B0609020204030204" pitchFamily="49" charset="0"/>
              </a:rPr>
              <a:t>xaml</a:t>
            </a:r>
            <a:r>
              <a:rPr lang="en-US" sz="900" dirty="0">
                <a:solidFill>
                  <a:srgbClr val="0000FF"/>
                </a:solidFill>
                <a:latin typeface="Consolas" panose="020B0609020204030204" pitchFamily="49" charset="0"/>
              </a:rPr>
              <a: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d</a:t>
            </a:r>
            <a:r>
              <a:rPr lang="en-US" sz="900" dirty="0">
                <a:solidFill>
                  <a:srgbClr val="0000FF"/>
                </a:solidFill>
                <a:latin typeface="Consolas" panose="020B0609020204030204" pitchFamily="49" charset="0"/>
              </a:rPr>
              <a:t>="http://schemas.microsoft.com/expression/blend/2008"</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mc</a:t>
            </a:r>
            <a:r>
              <a:rPr lang="en-US" sz="900" dirty="0">
                <a:solidFill>
                  <a:srgbClr val="0000FF"/>
                </a:solidFill>
                <a:latin typeface="Consolas" panose="020B0609020204030204" pitchFamily="49" charset="0"/>
              </a:rPr>
              <a:t>="http://schemas.openxmlformats.org/markup-compatibility/2006"</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xmlns</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local</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clr-namespace:EventSamples</a:t>
            </a:r>
            <a:r>
              <a:rPr lang="en-US" sz="900" dirty="0">
                <a:solidFill>
                  <a:srgbClr val="0000FF"/>
                </a:solidFill>
                <a:latin typeface="Consolas" panose="020B0609020204030204" pitchFamily="49" charset="0"/>
              </a:rPr>
              <a: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mc</a:t>
            </a:r>
            <a:r>
              <a:rPr lang="en-US" sz="900" dirty="0" err="1">
                <a:solidFill>
                  <a:srgbClr val="0000FF"/>
                </a:solidFill>
                <a:latin typeface="Consolas" panose="020B0609020204030204" pitchFamily="49" charset="0"/>
              </a:rPr>
              <a:t>:</a:t>
            </a:r>
            <a:r>
              <a:rPr lang="en-US" sz="900" dirty="0" err="1">
                <a:solidFill>
                  <a:srgbClr val="FF0000"/>
                </a:solidFill>
                <a:latin typeface="Consolas" panose="020B0609020204030204" pitchFamily="49" charset="0"/>
              </a:rPr>
              <a:t>Ignorable</a:t>
            </a:r>
            <a:r>
              <a:rPr lang="en-US" sz="900" dirty="0">
                <a:solidFill>
                  <a:srgbClr val="0000FF"/>
                </a:solidFill>
                <a:latin typeface="Consolas" panose="020B0609020204030204" pitchFamily="49" charset="0"/>
              </a:rPr>
              <a:t>="d"</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Title</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MainWindow</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="350"</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="525"&gt;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="btnSample1"</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="Add"</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="47,40,0,0"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="75"</a:t>
            </a:r>
            <a:r>
              <a:rPr lang="en-US" sz="900" dirty="0">
                <a:solidFill>
                  <a:srgbClr val="FF0000"/>
                </a:solidFill>
                <a:latin typeface="Consolas" panose="020B0609020204030204" pitchFamily="49" charset="0"/>
              </a:rPr>
              <a:t> 	Click</a:t>
            </a:r>
            <a:r>
              <a:rPr lang="en-US" sz="900" dirty="0">
                <a:solidFill>
                  <a:srgbClr val="0000FF"/>
                </a:solidFill>
                <a:latin typeface="Consolas" panose="020B0609020204030204" pitchFamily="49" charset="0"/>
              </a:rPr>
              <a:t>="btnSample1_Click"/&gt;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="btnSample2"</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="Sample 2"</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="47,101,0,0"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="75"</a:t>
            </a:r>
            <a:r>
              <a:rPr lang="en-US" sz="900" dirty="0">
                <a:solidFill>
                  <a:srgbClr val="FF0000"/>
                </a:solidFill>
                <a:latin typeface="Consolas" panose="020B0609020204030204" pitchFamily="49" charset="0"/>
              </a:rPr>
              <a:t> Click</a:t>
            </a:r>
            <a:r>
              <a:rPr lang="en-US" sz="900" dirty="0">
                <a:solidFill>
                  <a:srgbClr val="0000FF"/>
                </a:solidFill>
                <a:latin typeface="Consolas" panose="020B0609020204030204" pitchFamily="49" charset="0"/>
              </a:rPr>
              <a:t>="btnSample2_Click"/&gt;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="btnSample3"</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="Sample 3"</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="47,153,0,0"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="75"</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MouseMove</a:t>
            </a:r>
            <a:r>
              <a:rPr lang="en-US" sz="900" dirty="0">
                <a:solidFill>
                  <a:srgbClr val="0000FF"/>
                </a:solidFill>
                <a:latin typeface="Consolas" panose="020B0609020204030204" pitchFamily="49" charset="0"/>
              </a:rPr>
              <a:t>="btnSample3_MouseMove"</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MouseLeave</a:t>
            </a:r>
            <a:r>
              <a:rPr lang="en-US" sz="900" dirty="0">
                <a:solidFill>
                  <a:srgbClr val="0000FF"/>
                </a:solidFill>
                <a:latin typeface="Consolas" panose="020B0609020204030204" pitchFamily="49" charset="0"/>
              </a:rPr>
              <a:t>="btnSample3_MouseLeave"/&gt;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err="1">
                <a:solidFill>
                  <a:srgbClr val="A31515"/>
                </a:solidFill>
                <a:latin typeface="Consolas" panose="020B0609020204030204" pitchFamily="49" charset="0"/>
              </a:rPr>
              <a:t>CheckBox</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="check1"</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="I am a student"</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="47,214,0,0"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="25"</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="114"</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IsChecked</a:t>
            </a:r>
            <a:r>
              <a:rPr lang="en-US" sz="900" dirty="0">
                <a:solidFill>
                  <a:srgbClr val="0000FF"/>
                </a:solidFill>
                <a:latin typeface="Consolas" panose="020B0609020204030204" pitchFamily="49" charset="0"/>
              </a:rPr>
              <a:t>="True"/&gt;</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Button</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="btnAvg"</a:t>
            </a:r>
            <a:r>
              <a:rPr lang="en-US" sz="900" dirty="0">
                <a:solidFill>
                  <a:srgbClr val="FF0000"/>
                </a:solidFill>
                <a:latin typeface="Consolas" panose="020B0609020204030204" pitchFamily="49" charset="0"/>
              </a:rPr>
              <a:t> Content</a:t>
            </a:r>
            <a:r>
              <a:rPr lang="en-US" sz="900" dirty="0">
                <a:solidFill>
                  <a:srgbClr val="0000FF"/>
                </a:solidFill>
                <a:latin typeface="Consolas" panose="020B0609020204030204" pitchFamily="49" charset="0"/>
              </a:rPr>
              <a:t>="</a:t>
            </a:r>
            <a:r>
              <a:rPr lang="he-IL" sz="900" dirty="0">
                <a:solidFill>
                  <a:srgbClr val="0000FF"/>
                </a:solidFill>
                <a:latin typeface="Consolas" panose="020B0609020204030204" pitchFamily="49" charset="0"/>
                <a:cs typeface="Gisha" panose="020B0502040204020203" pitchFamily="34" charset="-79"/>
              </a:rPr>
              <a:t>חשב ממוצע תלמיד"</a:t>
            </a:r>
            <a:r>
              <a:rPr lang="he-IL" sz="900" dirty="0">
                <a:solidFill>
                  <a:srgbClr val="FF0000"/>
                </a:solidFill>
                <a:latin typeface="Consolas" panose="020B0609020204030204" pitchFamily="49" charset="0"/>
                <a:cs typeface="Gisha" panose="020B0502040204020203" pitchFamily="34" charset="-79"/>
              </a:rPr>
              <a:t> </a:t>
            </a:r>
            <a:r>
              <a:rPr lang="en-US" sz="900" dirty="0" err="1">
                <a:solidFill>
                  <a:srgbClr val="FF0000"/>
                </a:solidFill>
                <a:latin typeface="Consolas" panose="020B0609020204030204" pitchFamily="49" charset="0"/>
              </a:rPr>
              <a:t>HorizontalAlignment</a:t>
            </a:r>
            <a:r>
              <a:rPr lang="en-US" sz="900" dirty="0">
                <a:solidFill>
                  <a:srgbClr val="0000FF"/>
                </a:solidFill>
                <a:latin typeface="Consolas" panose="020B0609020204030204" pitchFamily="49" charset="0"/>
              </a:rPr>
              <a:t>="Left"</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="30"</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="189,206,0,0"</a:t>
            </a:r>
            <a:r>
              <a:rPr lang="en-US" sz="900" dirty="0">
                <a:solidFill>
                  <a:srgbClr val="FF0000"/>
                </a:solidFill>
                <a:latin typeface="Consolas" panose="020B0609020204030204" pitchFamily="49" charset="0"/>
              </a:rPr>
              <a:t> 		</a:t>
            </a:r>
            <a:r>
              <a:rPr lang="en-US" sz="900" dirty="0" err="1">
                <a:solidFill>
                  <a:srgbClr val="FF0000"/>
                </a:solidFill>
                <a:latin typeface="Consolas" panose="020B0609020204030204" pitchFamily="49" charset="0"/>
              </a:rPr>
              <a:t>VerticalAlignment</a:t>
            </a:r>
            <a:r>
              <a:rPr lang="en-US" sz="900" dirty="0">
                <a:solidFill>
                  <a:srgbClr val="0000FF"/>
                </a:solidFill>
                <a:latin typeface="Consolas" panose="020B0609020204030204" pitchFamily="49" charset="0"/>
              </a:rPr>
              <a:t>="Top"</a:t>
            </a:r>
            <a:r>
              <a:rPr lang="en-US" sz="900" dirty="0">
                <a:solidFill>
                  <a:srgbClr val="FF0000"/>
                </a:solidFill>
                <a:latin typeface="Consolas" panose="020B0609020204030204" pitchFamily="49" charset="0"/>
              </a:rPr>
              <a:t> Width</a:t>
            </a:r>
            <a:r>
              <a:rPr lang="en-US" sz="900" dirty="0">
                <a:solidFill>
                  <a:srgbClr val="0000FF"/>
                </a:solidFill>
                <a:latin typeface="Consolas" panose="020B0609020204030204" pitchFamily="49" charset="0"/>
              </a:rPr>
              <a:t>="175"</a:t>
            </a:r>
            <a:r>
              <a:rPr lang="en-US" sz="900" dirty="0">
                <a:solidFill>
                  <a:srgbClr val="FF0000"/>
                </a:solidFill>
                <a:latin typeface="Consolas" panose="020B0609020204030204" pitchFamily="49" charset="0"/>
              </a:rPr>
              <a:t> Click</a:t>
            </a:r>
            <a:r>
              <a:rPr lang="en-US" sz="900" dirty="0">
                <a:solidFill>
                  <a:srgbClr val="0000FF"/>
                </a:solidFill>
                <a:latin typeface="Consolas" panose="020B0609020204030204" pitchFamily="49" charset="0"/>
              </a:rPr>
              <a:t>="</a:t>
            </a:r>
            <a:r>
              <a:rPr lang="en-US" sz="900" dirty="0" err="1">
                <a:solidFill>
                  <a:srgbClr val="0000FF"/>
                </a:solidFill>
                <a:latin typeface="Consolas" panose="020B0609020204030204" pitchFamily="49" charset="0"/>
              </a:rPr>
              <a:t>btnAvg_Click</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Grid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pPr algn="l" rtl="0"/>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Window</a:t>
            </a:r>
            <a:r>
              <a:rPr lang="en-US" sz="900" dirty="0">
                <a:solidFill>
                  <a:srgbClr val="0000FF"/>
                </a:solidFill>
                <a:latin typeface="Consolas" panose="020B0609020204030204" pitchFamily="49" charset="0"/>
              </a:rPr>
              <a:t>&gt;</a:t>
            </a:r>
            <a:endParaRPr lang="en-US" dirty="0">
              <a:solidFill>
                <a:prstClr val="black"/>
              </a:solidFill>
              <a:latin typeface="Trebuchet MS"/>
            </a:endParaRPr>
          </a:p>
        </p:txBody>
      </p:sp>
      <p:sp>
        <p:nvSpPr>
          <p:cNvPr id="9" name="Rectangle 8">
            <a:extLst>
              <a:ext uri="{FF2B5EF4-FFF2-40B4-BE49-F238E27FC236}">
                <a16:creationId xmlns:a16="http://schemas.microsoft.com/office/drawing/2014/main" id="{9F194ABB-386B-4AC8-9893-BACEBE53321C}"/>
              </a:ext>
            </a:extLst>
          </p:cNvPr>
          <p:cNvSpPr/>
          <p:nvPr/>
        </p:nvSpPr>
        <p:spPr>
          <a:xfrm>
            <a:off x="5333588" y="980728"/>
            <a:ext cx="488372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Ex4_EventSamples</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99052124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AA52B6-D036-4CE4-9615-29BB7163B3F6}"/>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448</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1EC0F21B-A947-47FE-9EE5-0A05FC76F5BD}"/>
              </a:ext>
            </a:extLst>
          </p:cNvPr>
          <p:cNvSpPr txBox="1"/>
          <p:nvPr/>
        </p:nvSpPr>
        <p:spPr>
          <a:xfrm>
            <a:off x="1757304" y="151646"/>
            <a:ext cx="6606480" cy="6677010"/>
          </a:xfrm>
          <a:prstGeom prst="rect">
            <a:avLst/>
          </a:prstGeom>
          <a:noFill/>
        </p:spPr>
        <p:txBody>
          <a:bodyPr wrap="square">
            <a:spAutoFit/>
          </a:bodyPr>
          <a:lstStyle/>
          <a:p>
            <a:pPr algn="l" rtl="0"/>
            <a:r>
              <a:rPr lang="en-US" sz="900" dirty="0">
                <a:solidFill>
                  <a:srgbClr val="0000FF"/>
                </a:solidFill>
                <a:latin typeface="Consolas" panose="020B0609020204030204" pitchFamily="49" charset="0"/>
              </a:rPr>
              <a:t>namespace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EventSamples</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partial</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class</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MainWindow</a:t>
            </a:r>
            <a:r>
              <a:rPr lang="en-US" sz="900" dirty="0">
                <a:solidFill>
                  <a:srgbClr val="000000"/>
                </a:solidFill>
                <a:latin typeface="Consolas" panose="020B0609020204030204" pitchFamily="49" charset="0"/>
              </a:rPr>
              <a:t> : Window</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counter = 0;</a:t>
            </a:r>
          </a:p>
          <a:p>
            <a:pPr algn="l" rtl="0"/>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MainWindow</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InitializeComponent</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.check1.Click += check1_Click_1;</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btnSample1_Click(</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(btnSample1.Content.Equals(</a:t>
            </a:r>
            <a:r>
              <a:rPr lang="en-US" sz="900" dirty="0">
                <a:solidFill>
                  <a:srgbClr val="A31515"/>
                </a:solidFill>
                <a:latin typeface="Consolas" panose="020B0609020204030204" pitchFamily="49" charset="0"/>
              </a:rPr>
              <a:t>"Add"</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.btnSample1.Content = </a:t>
            </a:r>
            <a:r>
              <a:rPr lang="en-US" sz="900" dirty="0">
                <a:solidFill>
                  <a:srgbClr val="A31515"/>
                </a:solidFill>
                <a:latin typeface="Consolas" panose="020B0609020204030204" pitchFamily="49" charset="0"/>
              </a:rPr>
              <a:t>"</a:t>
            </a:r>
            <a:r>
              <a:rPr lang="he-IL" sz="900" dirty="0">
                <a:solidFill>
                  <a:srgbClr val="A31515"/>
                </a:solidFill>
                <a:latin typeface="Consolas" panose="020B0609020204030204" pitchFamily="49" charset="0"/>
                <a:cs typeface="Gisha" panose="020B0502040204020203" pitchFamily="34" charset="-79"/>
              </a:rPr>
              <a:t>הוסף"</a:t>
            </a:r>
            <a:r>
              <a:rPr lang="he-IL" sz="900" dirty="0">
                <a:solidFill>
                  <a:srgbClr val="000000"/>
                </a:solidFill>
                <a:latin typeface="Consolas" panose="020B0609020204030204" pitchFamily="49" charset="0"/>
                <a:cs typeface="Gisha" panose="020B0502040204020203" pitchFamily="34" charset="-79"/>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.btnSample1.Content = </a:t>
            </a:r>
            <a:r>
              <a:rPr lang="en-US" sz="900" dirty="0">
                <a:solidFill>
                  <a:srgbClr val="A31515"/>
                </a:solidFill>
                <a:latin typeface="Consolas" panose="020B0609020204030204" pitchFamily="49" charset="0"/>
              </a:rPr>
              <a:t>"Add"</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btnSample2_Click(</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MessageBox.Show</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"Sample 2"</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btnSample3_MouseMove(</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MouseEventArgs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.btnSample3.Content = counter++;</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btnAvg_Click</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MessageBox.Show</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"Hello"</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check1_Click_1(</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RoutedEventArgs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this</a:t>
            </a:r>
            <a:r>
              <a:rPr lang="en-US" sz="900" dirty="0" err="1">
                <a:solidFill>
                  <a:srgbClr val="000000"/>
                </a:solidFill>
                <a:latin typeface="Consolas" panose="020B0609020204030204" pitchFamily="49" charset="0"/>
              </a:rPr>
              <a:t>.btnAvg</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.check1.IsChecked ==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this</a:t>
            </a:r>
            <a:r>
              <a:rPr lang="en-US" sz="900" dirty="0" err="1">
                <a:solidFill>
                  <a:srgbClr val="000000"/>
                </a:solidFill>
                <a:latin typeface="Consolas" panose="020B0609020204030204" pitchFamily="49" charset="0"/>
              </a:rPr>
              <a:t>.btnAvg.IsEnabled</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endParaRPr lang="en-US" sz="900" dirty="0">
              <a:solidFill>
                <a:srgbClr val="000000"/>
              </a:solidFill>
              <a:latin typeface="Consolas" panose="020B0609020204030204" pitchFamily="49" charset="0"/>
            </a:endParaRPr>
          </a:p>
          <a:p>
            <a:pPr algn="l" rtl="0"/>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this</a:t>
            </a:r>
            <a:r>
              <a:rPr lang="en-US" sz="900" dirty="0" err="1">
                <a:solidFill>
                  <a:srgbClr val="000000"/>
                </a:solidFill>
                <a:latin typeface="Consolas" panose="020B0609020204030204" pitchFamily="49" charset="0"/>
              </a:rPr>
              <a:t>.btnAvg.IsEnabled</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btnSample3_MouseLeave(</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MouseEventArgs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.btnSample3.Content = 0;</a:t>
            </a:r>
          </a:p>
          <a:p>
            <a:pPr algn="l" rtl="0"/>
            <a:r>
              <a:rPr lang="en-US" sz="900" dirty="0">
                <a:solidFill>
                  <a:srgbClr val="000000"/>
                </a:solidFill>
                <a:latin typeface="Consolas" panose="020B0609020204030204" pitchFamily="49" charset="0"/>
              </a:rPr>
              <a:t>            counter = 0;</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    }</a:t>
            </a:r>
          </a:p>
          <a:p>
            <a:pPr algn="l" rtl="0"/>
            <a:r>
              <a:rPr lang="en-US" sz="9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93ED98E0-3087-48A7-A3EA-B21043DEE6CF}"/>
              </a:ext>
            </a:extLst>
          </p:cNvPr>
          <p:cNvSpPr/>
          <p:nvPr/>
        </p:nvSpPr>
        <p:spPr>
          <a:xfrm>
            <a:off x="5333588" y="980728"/>
            <a:ext cx="488372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Ex4_EventSamples</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59072319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313384" y="116632"/>
            <a:ext cx="7239000" cy="410304"/>
          </a:xfrm>
        </p:spPr>
        <p:txBody>
          <a:bodyPr>
            <a:noAutofit/>
          </a:bodyPr>
          <a:lstStyle/>
          <a:p>
            <a:pPr algn="ctr"/>
            <a:r>
              <a:rPr lang="he-IL" sz="2800" dirty="0"/>
              <a:t>רישום פקד לאירוע - שימוש בפרמטר  </a:t>
            </a:r>
            <a:r>
              <a:rPr lang="en-US" sz="2800" dirty="0"/>
              <a:t>OBJECT</a:t>
            </a:r>
            <a:endParaRPr lang="he-IL" sz="2800" dirty="0"/>
          </a:p>
        </p:txBody>
      </p:sp>
      <p:sp>
        <p:nvSpPr>
          <p:cNvPr id="3" name="מציין מיקום תוכן 2"/>
          <p:cNvSpPr>
            <a:spLocks noGrp="1"/>
          </p:cNvSpPr>
          <p:nvPr>
            <p:ph idx="1"/>
          </p:nvPr>
        </p:nvSpPr>
        <p:spPr>
          <a:xfrm>
            <a:off x="1775520" y="620688"/>
            <a:ext cx="7776864" cy="6120680"/>
          </a:xfrm>
        </p:spPr>
        <p:txBody>
          <a:bodyPr>
            <a:normAutofit fontScale="85000" lnSpcReduction="20000"/>
          </a:bodyPr>
          <a:lstStyle/>
          <a:p>
            <a:r>
              <a:rPr lang="he-IL" sz="2000" dirty="0"/>
              <a:t>נניח שבנינו את החלון הבא:</a:t>
            </a:r>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pPr marL="0" indent="0">
              <a:buNone/>
            </a:pPr>
            <a:endParaRPr lang="he-IL" sz="2000" dirty="0"/>
          </a:p>
          <a:p>
            <a:r>
              <a:rPr lang="he-IL" sz="2000" dirty="0"/>
              <a:t>ונניח שנרצה לכתוב קוד שכאשר עוברים מעל כל כפתור הוא גדל פי 2 וביציאה חוזר לגודל המקורי.</a:t>
            </a:r>
          </a:p>
          <a:p>
            <a:r>
              <a:rPr lang="he-IL" sz="2000" dirty="0"/>
              <a:t>נוכל לכתוב 2 מתודות משותפות לכל הכפתורים, תוך שימוש בפרמטר המתקבל באירוע </a:t>
            </a:r>
            <a:r>
              <a:rPr lang="en-US" sz="2000" dirty="0"/>
              <a:t>object</a:t>
            </a:r>
            <a:r>
              <a:rPr lang="he-IL" sz="2000" dirty="0"/>
              <a:t>, ולהירשם ידנית עם </a:t>
            </a:r>
            <a:r>
              <a:rPr lang="en-US" sz="2000" dirty="0"/>
              <a:t>+=</a:t>
            </a:r>
            <a:endParaRPr lang="he-IL" sz="2000" dirty="0"/>
          </a:p>
        </p:txBody>
      </p:sp>
      <p:pic>
        <p:nvPicPr>
          <p:cNvPr id="7" name="Picture 6"/>
          <p:cNvPicPr>
            <a:picLocks noChangeAspect="1"/>
          </p:cNvPicPr>
          <p:nvPr/>
        </p:nvPicPr>
        <p:blipFill>
          <a:blip r:embed="rId2"/>
          <a:stretch>
            <a:fillRect/>
          </a:stretch>
        </p:blipFill>
        <p:spPr>
          <a:xfrm>
            <a:off x="1675210" y="2073410"/>
            <a:ext cx="7877175" cy="3448050"/>
          </a:xfrm>
          <a:prstGeom prst="rect">
            <a:avLst/>
          </a:prstGeom>
        </p:spPr>
      </p:pic>
      <p:pic>
        <p:nvPicPr>
          <p:cNvPr id="6" name="Picture 5"/>
          <p:cNvPicPr>
            <a:picLocks noChangeAspect="1"/>
          </p:cNvPicPr>
          <p:nvPr/>
        </p:nvPicPr>
        <p:blipFill>
          <a:blip r:embed="rId3"/>
          <a:stretch>
            <a:fillRect/>
          </a:stretch>
        </p:blipFill>
        <p:spPr>
          <a:xfrm>
            <a:off x="5303912" y="908720"/>
            <a:ext cx="3910462" cy="2656726"/>
          </a:xfrm>
          <a:prstGeom prst="rect">
            <a:avLst/>
          </a:prstGeom>
        </p:spPr>
      </p:pic>
      <p:sp>
        <p:nvSpPr>
          <p:cNvPr id="8" name="Slide Number Placeholder 7"/>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449</a:t>
            </a:fld>
            <a:endParaRPr lang="he-IL">
              <a:solidFill>
                <a:srgbClr val="B13F9A"/>
              </a:solidFill>
              <a:latin typeface="Trebuchet MS"/>
              <a:cs typeface="Gisha" panose="020B0502040204020203" pitchFamily="34" charset="-79"/>
            </a:endParaRPr>
          </a:p>
        </p:txBody>
      </p:sp>
      <p:sp>
        <p:nvSpPr>
          <p:cNvPr id="9" name="Rectangle 8"/>
          <p:cNvSpPr/>
          <p:nvPr/>
        </p:nvSpPr>
        <p:spPr>
          <a:xfrm rot="5400000">
            <a:off x="7849453" y="3043699"/>
            <a:ext cx="460851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Ex5_EventObject</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563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1991544" y="260648"/>
            <a:ext cx="7239000" cy="626328"/>
          </a:xfrm>
        </p:spPr>
        <p:txBody>
          <a:bodyPr/>
          <a:lstStyle/>
          <a:p>
            <a:pPr algn="ctr"/>
            <a:r>
              <a:rPr lang="he-IL" dirty="0"/>
              <a:t>מוסכמות לתכנות קריא</a:t>
            </a:r>
          </a:p>
        </p:txBody>
      </p:sp>
      <p:sp>
        <p:nvSpPr>
          <p:cNvPr id="4" name="מציין מיקום תוכן 3"/>
          <p:cNvSpPr>
            <a:spLocks noGrp="1"/>
          </p:cNvSpPr>
          <p:nvPr>
            <p:ph idx="1"/>
          </p:nvPr>
        </p:nvSpPr>
        <p:spPr>
          <a:xfrm>
            <a:off x="1991544" y="1124744"/>
            <a:ext cx="7239000" cy="5733256"/>
          </a:xfrm>
        </p:spPr>
        <p:txBody>
          <a:bodyPr>
            <a:normAutofit/>
          </a:bodyPr>
          <a:lstStyle/>
          <a:p>
            <a:r>
              <a:rPr lang="he-IL" dirty="0"/>
              <a:t>ריווח והזחה אחידה. שימוש ב</a:t>
            </a:r>
            <a:r>
              <a:rPr lang="en-US" dirty="0"/>
              <a:t>tab</a:t>
            </a:r>
            <a:r>
              <a:rPr lang="he-IL" dirty="0"/>
              <a:t> קבוע לכל רמה.</a:t>
            </a:r>
          </a:p>
          <a:p>
            <a:r>
              <a:rPr lang="he-IL" dirty="0"/>
              <a:t>רווחים סביב אופרטורים וסוגריים, אחרי פסיק, נקודה פסיק.</a:t>
            </a:r>
          </a:p>
          <a:p>
            <a:r>
              <a:rPr lang="he-IL" dirty="0"/>
              <a:t>רווח של שורה (אחת בלבד) בין קטעים עם תפקיד לוגי שונה.</a:t>
            </a:r>
          </a:p>
          <a:p>
            <a:r>
              <a:rPr lang="he-IL" dirty="0"/>
              <a:t>כאשר שורה מאד ארוכה, יש לפצל אותה עם הזחה מתאימה.</a:t>
            </a:r>
          </a:p>
          <a:p>
            <a:r>
              <a:rPr lang="he-IL" dirty="0"/>
              <a:t>וכמובן – תיעוד חובה!!</a:t>
            </a:r>
          </a:p>
          <a:p>
            <a:endParaRPr lang="he-IL" dirty="0"/>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45</a:t>
            </a:fld>
            <a:endParaRPr lang="he-IL">
              <a:solidFill>
                <a:srgbClr val="B13F9A"/>
              </a:solidFill>
              <a:latin typeface="Trebuchet MS"/>
              <a:cs typeface="Gisha" panose="020B0502040204020203" pitchFamily="34" charset="-79"/>
            </a:endParaRPr>
          </a:p>
        </p:txBody>
      </p:sp>
      <p:sp>
        <p:nvSpPr>
          <p:cNvPr id="6" name="הסבר מלבני מעוגל 17">
            <a:extLst>
              <a:ext uri="{FF2B5EF4-FFF2-40B4-BE49-F238E27FC236}">
                <a16:creationId xmlns:a16="http://schemas.microsoft.com/office/drawing/2014/main" id="{5511FAA1-2E85-41CD-8E6A-EF8FC17042DA}"/>
              </a:ext>
            </a:extLst>
          </p:cNvPr>
          <p:cNvSpPr/>
          <p:nvPr/>
        </p:nvSpPr>
        <p:spPr bwMode="auto">
          <a:xfrm flipH="1">
            <a:off x="2639616" y="4797821"/>
            <a:ext cx="4716056" cy="1728192"/>
          </a:xfrm>
          <a:prstGeom prst="wedgeRoundRectCallout">
            <a:avLst>
              <a:gd name="adj1" fmla="val -66230"/>
              <a:gd name="adj2" fmla="val -24102"/>
              <a:gd name="adj3" fmla="val 16667"/>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prstClr val="black"/>
                </a:solidFill>
                <a:latin typeface="Trebuchet MS"/>
                <a:cs typeface="Gisha" panose="020B0502040204020203" pitchFamily="34" charset="-79"/>
              </a:rPr>
              <a:t>הזחה אוטומטית לכל הקובץ </a:t>
            </a:r>
            <a:r>
              <a:rPr lang="en-US" sz="2000" dirty="0">
                <a:solidFill>
                  <a:prstClr val="black"/>
                </a:solidFill>
                <a:latin typeface="Trebuchet MS"/>
              </a:rPr>
              <a:t>Ctrl+ A+ K+ F</a:t>
            </a:r>
            <a:endParaRPr lang="he-IL" sz="2000" dirty="0">
              <a:solidFill>
                <a:prstClr val="black"/>
              </a:solidFill>
              <a:latin typeface="Trebuchet MS"/>
              <a:cs typeface="Gisha" panose="020B0502040204020203" pitchFamily="34" charset="-79"/>
            </a:endParaRPr>
          </a:p>
          <a:p>
            <a:pPr algn="ctr" fontAlgn="base">
              <a:spcBef>
                <a:spcPct val="0"/>
              </a:spcBef>
              <a:spcAft>
                <a:spcPct val="0"/>
              </a:spcAft>
            </a:pPr>
            <a:endParaRPr lang="he-IL" sz="2000" dirty="0">
              <a:solidFill>
                <a:prstClr val="black"/>
              </a:solidFill>
              <a:latin typeface="Trebuchet MS"/>
              <a:cs typeface="Gisha" panose="020B0502040204020203" pitchFamily="34" charset="-79"/>
            </a:endParaRPr>
          </a:p>
          <a:p>
            <a:pPr fontAlgn="base">
              <a:spcBef>
                <a:spcPct val="0"/>
              </a:spcBef>
              <a:spcAft>
                <a:spcPct val="0"/>
              </a:spcAft>
            </a:pPr>
            <a:r>
              <a:rPr lang="he-IL" sz="2000" dirty="0">
                <a:solidFill>
                  <a:prstClr val="black"/>
                </a:solidFill>
                <a:latin typeface="Trebuchet MS"/>
                <a:cs typeface="Gisha" panose="020B0502040204020203" pitchFamily="34" charset="-79"/>
              </a:rPr>
              <a:t>סידור אוטומטי:</a:t>
            </a:r>
          </a:p>
          <a:p>
            <a:pPr algn="ctr" fontAlgn="base">
              <a:spcBef>
                <a:spcPct val="0"/>
              </a:spcBef>
              <a:spcAft>
                <a:spcPct val="0"/>
              </a:spcAft>
            </a:pPr>
            <a:r>
              <a:rPr lang="he-IL" sz="2000" dirty="0">
                <a:solidFill>
                  <a:prstClr val="black"/>
                </a:solidFill>
                <a:latin typeface="Trebuchet MS"/>
                <a:cs typeface="Gisha" panose="020B0502040204020203" pitchFamily="34" charset="-79"/>
              </a:rPr>
              <a:t>איי -(זה) כי-ף!!</a:t>
            </a:r>
          </a:p>
          <a:p>
            <a:pPr algn="ctr" fontAlgn="base">
              <a:spcBef>
                <a:spcPct val="0"/>
              </a:spcBef>
              <a:spcAft>
                <a:spcPct val="0"/>
              </a:spcAft>
            </a:pPr>
            <a:r>
              <a:rPr lang="en-US" sz="2000" dirty="0">
                <a:solidFill>
                  <a:prstClr val="black"/>
                </a:solidFill>
                <a:latin typeface="Trebuchet MS"/>
              </a:rPr>
              <a:t>Ctrl A, K, F</a:t>
            </a:r>
          </a:p>
        </p:txBody>
      </p:sp>
    </p:spTree>
    <p:extLst>
      <p:ext uri="{BB962C8B-B14F-4D97-AF65-F5344CB8AC3E}">
        <p14:creationId xmlns:p14="http://schemas.microsoft.com/office/powerpoint/2010/main" val="121663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5520" y="116632"/>
            <a:ext cx="7848872" cy="6605078"/>
          </a:xfrm>
          <a:prstGeom prst="rect">
            <a:avLst/>
          </a:prstGeom>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EventObject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partial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Window</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MainWindow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.button1.MouseEnter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Button_MouseEnter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.button1.MouseLeave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Button_MouseLeave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.button2.MouseEnter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Button_MouseEnter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.button2.MouseLeave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Button_MouseLeave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.button3.MouseEnter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Button_MouseEnter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.button3.MouseLeave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Button_MouseLeave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.button4.MouseEnter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Button_MouseEnter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this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.button4.MouseLeave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Button_MouseLeave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Button_MouseEnter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MouseEventArgs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Button b = sender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Button;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b.Height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b.Height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Button_MouseLeave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MouseEventArgs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Button b = sender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Button;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b.Height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b.Height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כותרת 1"/>
          <p:cNvSpPr>
            <a:spLocks noGrp="1"/>
          </p:cNvSpPr>
          <p:nvPr>
            <p:ph type="title"/>
          </p:nvPr>
        </p:nvSpPr>
        <p:spPr>
          <a:xfrm>
            <a:off x="6744072" y="548680"/>
            <a:ext cx="2664296" cy="1728192"/>
          </a:xfrm>
        </p:spPr>
        <p:txBody>
          <a:bodyPr>
            <a:noAutofit/>
          </a:bodyPr>
          <a:lstStyle/>
          <a:p>
            <a:pPr algn="ctr"/>
            <a:r>
              <a:rPr lang="he-IL" sz="2800" dirty="0"/>
              <a:t>רישום פקד לאירוע - שימוש בפרמטר  </a:t>
            </a:r>
            <a:r>
              <a:rPr lang="en-US" sz="2800" dirty="0"/>
              <a:t>OBJECT</a:t>
            </a:r>
            <a:endParaRPr lang="he-IL" sz="2800" dirty="0"/>
          </a:p>
        </p:txBody>
      </p:sp>
      <p:sp>
        <p:nvSpPr>
          <p:cNvPr id="6" name="Slide Number Placeholder 5"/>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450</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F8EE47BF-2F00-4613-A2F5-7849D5E9DD3F}"/>
              </a:ext>
            </a:extLst>
          </p:cNvPr>
          <p:cNvSpPr/>
          <p:nvPr/>
        </p:nvSpPr>
        <p:spPr>
          <a:xfrm rot="5400000">
            <a:off x="7849453" y="3043699"/>
            <a:ext cx="4608512"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Ex5_EventObject</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1435399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5520" y="116632"/>
            <a:ext cx="7776864" cy="790110"/>
          </a:xfrm>
        </p:spPr>
        <p:txBody>
          <a:bodyPr>
            <a:noAutofit/>
          </a:bodyPr>
          <a:lstStyle/>
          <a:p>
            <a:pPr algn="ctr"/>
            <a:r>
              <a:rPr lang="he-IL" sz="2800" dirty="0"/>
              <a:t>רישום פקד לאירוע - שימוש בפרמטר  </a:t>
            </a:r>
            <a:r>
              <a:rPr lang="en-US" sz="2800" dirty="0"/>
              <a:t>EVENTARGS</a:t>
            </a:r>
            <a:br>
              <a:rPr lang="he-IL" sz="2800" dirty="0"/>
            </a:br>
            <a:r>
              <a:rPr lang="he-IL" sz="2800" dirty="0"/>
              <a:t>דוגמא 1</a:t>
            </a:r>
          </a:p>
        </p:txBody>
      </p:sp>
      <p:sp>
        <p:nvSpPr>
          <p:cNvPr id="3" name="מציין מיקום תוכן 2"/>
          <p:cNvSpPr>
            <a:spLocks noGrp="1"/>
          </p:cNvSpPr>
          <p:nvPr>
            <p:ph idx="1"/>
          </p:nvPr>
        </p:nvSpPr>
        <p:spPr>
          <a:xfrm>
            <a:off x="1689274" y="874397"/>
            <a:ext cx="7776864" cy="6120680"/>
          </a:xfrm>
        </p:spPr>
        <p:txBody>
          <a:bodyPr>
            <a:normAutofit fontScale="85000" lnSpcReduction="20000"/>
          </a:bodyPr>
          <a:lstStyle/>
          <a:p>
            <a:r>
              <a:rPr lang="he-IL" sz="2000" dirty="0"/>
              <a:t>נניח שבנינו את החלון הבא:</a:t>
            </a:r>
          </a:p>
          <a:p>
            <a:pPr marL="0" indent="0">
              <a:buNone/>
            </a:pPr>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pPr marL="0" indent="0">
              <a:buNone/>
            </a:pPr>
            <a:endParaRPr lang="he-IL" sz="2000" dirty="0"/>
          </a:p>
          <a:p>
            <a:r>
              <a:rPr lang="he-IL" sz="2000" dirty="0"/>
              <a:t>החלון מכיל צורת מלבן, רק לצורך הנוחות כדי שנוכל לראות אילו תכונות יש למלבן</a:t>
            </a:r>
          </a:p>
          <a:p>
            <a:r>
              <a:rPr lang="he-IL" sz="2000" dirty="0"/>
              <a:t>ונניח שנרצה לכתוב קוד </a:t>
            </a:r>
            <a:r>
              <a:rPr lang="he-IL" sz="2000" b="1" dirty="0"/>
              <a:t>שכאשר לוחצים על העכבר בכל מיקום שהוא על הקנבס</a:t>
            </a:r>
            <a:r>
              <a:rPr lang="he-IL" sz="2000" dirty="0"/>
              <a:t>, נוצר בנקודת הלחיצה מלבן.</a:t>
            </a:r>
          </a:p>
          <a:p>
            <a:r>
              <a:rPr lang="he-IL" sz="2000" dirty="0"/>
              <a:t>על פי סוג הכפתור שנלחץ (עכבר ימני/שמאלי/אמצעי) נוצר מלבן בצבע אחר.</a:t>
            </a:r>
          </a:p>
          <a:p>
            <a:r>
              <a:rPr lang="he-IL" sz="2000" dirty="0"/>
              <a:t>נשתמש בפרמטר </a:t>
            </a:r>
            <a:r>
              <a:rPr lang="en-US" sz="2000" dirty="0" err="1"/>
              <a:t>EventArgs</a:t>
            </a:r>
            <a:r>
              <a:rPr lang="he-IL" sz="2000" dirty="0"/>
              <a:t> שמתקבל באירוע לחיצת עכבר על הקנבס, כדי לדעת את מיקום העכבר ואת סוג הלחיצה. ולפי הם נייצר מלבן בצבע אחר ונמקם אותו בנקודת הלחיצה.</a:t>
            </a:r>
          </a:p>
        </p:txBody>
      </p:sp>
      <p:pic>
        <p:nvPicPr>
          <p:cNvPr id="4" name="Picture 3"/>
          <p:cNvPicPr>
            <a:picLocks noChangeAspect="1"/>
          </p:cNvPicPr>
          <p:nvPr/>
        </p:nvPicPr>
        <p:blipFill>
          <a:blip r:embed="rId2"/>
          <a:stretch>
            <a:fillRect/>
          </a:stretch>
        </p:blipFill>
        <p:spPr>
          <a:xfrm>
            <a:off x="3886833" y="1137190"/>
            <a:ext cx="3381747" cy="2291811"/>
          </a:xfrm>
          <a:prstGeom prst="rect">
            <a:avLst/>
          </a:prstGeom>
        </p:spPr>
      </p:pic>
      <p:sp>
        <p:nvSpPr>
          <p:cNvPr id="8" name="Slide Number Placeholder 7"/>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451</a:t>
            </a:fld>
            <a:endParaRPr lang="he-IL">
              <a:solidFill>
                <a:srgbClr val="B13F9A"/>
              </a:solidFill>
              <a:latin typeface="Trebuchet MS"/>
              <a:cs typeface="Gisha" panose="020B0502040204020203" pitchFamily="34" charset="-79"/>
            </a:endParaRPr>
          </a:p>
        </p:txBody>
      </p:sp>
      <p:sp>
        <p:nvSpPr>
          <p:cNvPr id="9" name="Rectangle 8"/>
          <p:cNvSpPr/>
          <p:nvPr/>
        </p:nvSpPr>
        <p:spPr>
          <a:xfrm rot="5400000">
            <a:off x="7581746" y="3208040"/>
            <a:ext cx="514392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Ex6_EventArgsSample</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pic>
        <p:nvPicPr>
          <p:cNvPr id="7" name="Picture 6">
            <a:extLst>
              <a:ext uri="{FF2B5EF4-FFF2-40B4-BE49-F238E27FC236}">
                <a16:creationId xmlns:a16="http://schemas.microsoft.com/office/drawing/2014/main" id="{FA78866B-CF9C-4895-8DB4-6AE00EEE68CF}"/>
              </a:ext>
            </a:extLst>
          </p:cNvPr>
          <p:cNvPicPr>
            <a:picLocks noChangeAspect="1"/>
          </p:cNvPicPr>
          <p:nvPr/>
        </p:nvPicPr>
        <p:blipFill>
          <a:blip r:embed="rId3"/>
          <a:stretch>
            <a:fillRect/>
          </a:stretch>
        </p:blipFill>
        <p:spPr>
          <a:xfrm>
            <a:off x="1991545" y="3659448"/>
            <a:ext cx="7409245" cy="1025895"/>
          </a:xfrm>
          <a:prstGeom prst="rect">
            <a:avLst/>
          </a:prstGeom>
        </p:spPr>
      </p:pic>
    </p:spTree>
    <p:extLst>
      <p:ext uri="{BB962C8B-B14F-4D97-AF65-F5344CB8AC3E}">
        <p14:creationId xmlns:p14="http://schemas.microsoft.com/office/powerpoint/2010/main" val="46213927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5002" y="906743"/>
            <a:ext cx="6192688" cy="5699445"/>
          </a:xfrm>
          <a:prstGeom prst="rect">
            <a:avLst/>
          </a:prstGeom>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myCanvas_MouseDown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MouseButtonEventArgs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e.ChangedButton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Rectangle r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Rectangle();</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r.Width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100;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r.Height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50;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switch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mb</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MouseButton.Left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r.Fill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Brushes.Blue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MouseButton.Middle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r.Fill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Brushes.Red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MouseButton.Right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r.Fill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Brushes.Pink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MouseButton.XButton1:</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MouseButton.XButton2: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default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myCanvas.Children.Add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Point p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Mouse.GetPosition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myCanvas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Canvas.SetTop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Canvas.SetLeft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(r,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p.X</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75921" y="2378375"/>
            <a:ext cx="4009057" cy="2691011"/>
          </a:xfrm>
          <a:prstGeom prst="rect">
            <a:avLst/>
          </a:prstGeom>
        </p:spPr>
      </p:pic>
      <p:sp>
        <p:nvSpPr>
          <p:cNvPr id="7" name="Slide Number Placeholder 6"/>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452</a:t>
            </a:fld>
            <a:endParaRPr lang="he-IL">
              <a:solidFill>
                <a:srgbClr val="B13F9A"/>
              </a:solidFill>
              <a:latin typeface="Trebuchet MS"/>
              <a:cs typeface="Gisha" panose="020B0502040204020203" pitchFamily="34" charset="-79"/>
            </a:endParaRPr>
          </a:p>
        </p:txBody>
      </p:sp>
      <p:sp>
        <p:nvSpPr>
          <p:cNvPr id="9" name="כותרת 1">
            <a:extLst>
              <a:ext uri="{FF2B5EF4-FFF2-40B4-BE49-F238E27FC236}">
                <a16:creationId xmlns:a16="http://schemas.microsoft.com/office/drawing/2014/main" id="{712DEAF5-EE9E-48EB-8FEC-0150570CD69D}"/>
              </a:ext>
            </a:extLst>
          </p:cNvPr>
          <p:cNvSpPr>
            <a:spLocks noGrp="1"/>
          </p:cNvSpPr>
          <p:nvPr>
            <p:ph type="title"/>
          </p:nvPr>
        </p:nvSpPr>
        <p:spPr>
          <a:xfrm>
            <a:off x="1775520" y="116632"/>
            <a:ext cx="7776864" cy="790110"/>
          </a:xfrm>
        </p:spPr>
        <p:txBody>
          <a:bodyPr>
            <a:noAutofit/>
          </a:bodyPr>
          <a:lstStyle/>
          <a:p>
            <a:pPr algn="ctr"/>
            <a:r>
              <a:rPr lang="he-IL" sz="2800" dirty="0"/>
              <a:t>רישום פקד לאירוע - שימוש בפרמטר  </a:t>
            </a:r>
            <a:r>
              <a:rPr lang="en-US" sz="2800" dirty="0"/>
              <a:t>EVENTARGS</a:t>
            </a:r>
            <a:br>
              <a:rPr lang="he-IL" sz="2800" dirty="0"/>
            </a:br>
            <a:r>
              <a:rPr lang="he-IL" sz="2800" dirty="0"/>
              <a:t>דוגמא 1</a:t>
            </a:r>
          </a:p>
        </p:txBody>
      </p:sp>
      <p:sp>
        <p:nvSpPr>
          <p:cNvPr id="10" name="Rectangle 9">
            <a:extLst>
              <a:ext uri="{FF2B5EF4-FFF2-40B4-BE49-F238E27FC236}">
                <a16:creationId xmlns:a16="http://schemas.microsoft.com/office/drawing/2014/main" id="{6C709012-9534-464C-9E90-22357AA25EFA}"/>
              </a:ext>
            </a:extLst>
          </p:cNvPr>
          <p:cNvSpPr/>
          <p:nvPr/>
        </p:nvSpPr>
        <p:spPr>
          <a:xfrm rot="5400000">
            <a:off x="7581746" y="3208040"/>
            <a:ext cx="514392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Ex6_EventArgsSample</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25783917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5520" y="116632"/>
            <a:ext cx="7776864" cy="790110"/>
          </a:xfrm>
        </p:spPr>
        <p:txBody>
          <a:bodyPr>
            <a:noAutofit/>
          </a:bodyPr>
          <a:lstStyle/>
          <a:p>
            <a:pPr algn="ctr"/>
            <a:r>
              <a:rPr lang="he-IL" sz="2800" dirty="0"/>
              <a:t>רישום פקד לאירוע - שימוש בפרמטר  </a:t>
            </a:r>
            <a:r>
              <a:rPr lang="en-US" sz="2800" dirty="0"/>
              <a:t>EVENTARGS</a:t>
            </a:r>
            <a:br>
              <a:rPr lang="he-IL" sz="2800" dirty="0"/>
            </a:br>
            <a:r>
              <a:rPr lang="he-IL" sz="2800" dirty="0"/>
              <a:t>דוגמא </a:t>
            </a:r>
            <a:r>
              <a:rPr lang="en-US" sz="2800" dirty="0"/>
              <a:t>2</a:t>
            </a:r>
            <a:endParaRPr lang="he-IL" sz="2800" dirty="0"/>
          </a:p>
        </p:txBody>
      </p:sp>
      <p:sp>
        <p:nvSpPr>
          <p:cNvPr id="3" name="מציין מיקום תוכן 2"/>
          <p:cNvSpPr>
            <a:spLocks noGrp="1"/>
          </p:cNvSpPr>
          <p:nvPr>
            <p:ph idx="1"/>
          </p:nvPr>
        </p:nvSpPr>
        <p:spPr>
          <a:xfrm>
            <a:off x="1689274" y="874398"/>
            <a:ext cx="7776864" cy="5794963"/>
          </a:xfrm>
        </p:spPr>
        <p:txBody>
          <a:bodyPr>
            <a:noAutofit/>
          </a:bodyPr>
          <a:lstStyle/>
          <a:p>
            <a:r>
              <a:rPr lang="he-IL" sz="1800" dirty="0"/>
              <a:t>נניח שבנינו את החלון הבא:</a:t>
            </a:r>
          </a:p>
          <a:p>
            <a:pPr marL="0" indent="0">
              <a:buNone/>
            </a:pPr>
            <a:endParaRPr lang="he-IL" sz="1800" dirty="0"/>
          </a:p>
          <a:p>
            <a:endParaRPr lang="he-IL" sz="1800" dirty="0"/>
          </a:p>
          <a:p>
            <a:endParaRPr lang="he-IL" sz="1800" dirty="0"/>
          </a:p>
          <a:p>
            <a:endParaRPr lang="he-IL" sz="1800" dirty="0"/>
          </a:p>
          <a:p>
            <a:endParaRPr lang="he-IL" sz="1800" dirty="0"/>
          </a:p>
          <a:p>
            <a:endParaRPr lang="he-IL" sz="1800" dirty="0"/>
          </a:p>
          <a:p>
            <a:endParaRPr lang="he-IL" sz="1800" dirty="0"/>
          </a:p>
          <a:p>
            <a:endParaRPr lang="he-IL" sz="1800" dirty="0"/>
          </a:p>
          <a:p>
            <a:pPr marL="0" indent="0">
              <a:buNone/>
            </a:pPr>
            <a:endParaRPr lang="he-IL" sz="1800" dirty="0"/>
          </a:p>
          <a:p>
            <a:r>
              <a:rPr lang="he-IL" sz="1800" dirty="0"/>
              <a:t>נרצה להגביל את התוכן שיוקלד לתוך תיבת הטקסט למקסימום של 9 תוים</a:t>
            </a:r>
          </a:p>
          <a:p>
            <a:pPr lvl="1"/>
            <a:r>
              <a:rPr lang="he-IL" sz="1600" dirty="0"/>
              <a:t>נעשה זאת בעזרת המאפיין </a:t>
            </a:r>
            <a:r>
              <a:rPr lang="en-US" sz="1600" dirty="0" err="1">
                <a:solidFill>
                  <a:srgbClr val="FF0000"/>
                </a:solidFill>
                <a:latin typeface="Consolas" panose="020B0609020204030204" pitchFamily="49" charset="0"/>
              </a:rPr>
              <a:t>MaxLength</a:t>
            </a:r>
            <a:r>
              <a:rPr lang="en-US" sz="1600" dirty="0">
                <a:solidFill>
                  <a:srgbClr val="0000FF"/>
                </a:solidFill>
                <a:latin typeface="Consolas" panose="020B0609020204030204" pitchFamily="49" charset="0"/>
              </a:rPr>
              <a:t>="9"</a:t>
            </a:r>
          </a:p>
          <a:p>
            <a:r>
              <a:rPr lang="he-IL" sz="1800" dirty="0"/>
              <a:t>נרצה שניתן יהיה </a:t>
            </a:r>
            <a:r>
              <a:rPr lang="he-IL" sz="1800" b="1" dirty="0"/>
              <a:t>להקליד רק מספרים</a:t>
            </a:r>
            <a:r>
              <a:rPr lang="he-IL" sz="1800" dirty="0"/>
              <a:t> לתוך תיבת הטקסט הזו</a:t>
            </a:r>
          </a:p>
          <a:p>
            <a:pPr lvl="1"/>
            <a:r>
              <a:rPr lang="he-IL" sz="1600" dirty="0"/>
              <a:t>נירשם לאירוע </a:t>
            </a:r>
            <a:r>
              <a:rPr lang="en-US" sz="1600" dirty="0" err="1"/>
              <a:t>PreviewKeyDown</a:t>
            </a:r>
            <a:r>
              <a:rPr lang="he-IL" sz="1600" dirty="0"/>
              <a:t> של תיבת הטקסט. אירוע זה מתרחש בכל הקלדה של תו לתוך התיבה וטרם כתיבתו ממש לתוכה.</a:t>
            </a:r>
          </a:p>
          <a:p>
            <a:pPr lvl="1"/>
            <a:r>
              <a:rPr lang="he-IL" sz="1600" dirty="0"/>
              <a:t>נשתמש בפרמטר </a:t>
            </a:r>
            <a:r>
              <a:rPr lang="en-US" sz="1600" dirty="0" err="1"/>
              <a:t>EventArgs</a:t>
            </a:r>
            <a:r>
              <a:rPr lang="he-IL" sz="1600" dirty="0"/>
              <a:t> שמתקבל באירוע זה,  כדי לדעת איזה תו הוקלד, נתעלם מכל תו שאינו מספר ונאפשר רק כתיבת מספרים לתוכה.</a:t>
            </a:r>
          </a:p>
        </p:txBody>
      </p:sp>
      <p:sp>
        <p:nvSpPr>
          <p:cNvPr id="8" name="Slide Number Placeholder 7"/>
          <p:cNvSpPr>
            <a:spLocks noGrp="1"/>
          </p:cNvSpPr>
          <p:nvPr>
            <p:ph type="sldNum" sz="quarter" idx="12"/>
          </p:nvPr>
        </p:nvSpPr>
        <p:spPr>
          <a:xfrm>
            <a:off x="1689274" y="6512768"/>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453</a:t>
            </a:fld>
            <a:endParaRPr lang="he-IL" dirty="0">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81989027-E606-46DE-9598-77AB400D8245}"/>
              </a:ext>
            </a:extLst>
          </p:cNvPr>
          <p:cNvPicPr>
            <a:picLocks noChangeAspect="1"/>
          </p:cNvPicPr>
          <p:nvPr/>
        </p:nvPicPr>
        <p:blipFill>
          <a:blip r:embed="rId2"/>
          <a:stretch>
            <a:fillRect/>
          </a:stretch>
        </p:blipFill>
        <p:spPr>
          <a:xfrm>
            <a:off x="2855640" y="1353876"/>
            <a:ext cx="5400600" cy="1574648"/>
          </a:xfrm>
          <a:prstGeom prst="rect">
            <a:avLst/>
          </a:prstGeom>
        </p:spPr>
      </p:pic>
      <p:sp>
        <p:nvSpPr>
          <p:cNvPr id="11" name="TextBox 10">
            <a:extLst>
              <a:ext uri="{FF2B5EF4-FFF2-40B4-BE49-F238E27FC236}">
                <a16:creationId xmlns:a16="http://schemas.microsoft.com/office/drawing/2014/main" id="{0CE3933B-4AF9-4D56-B138-C25CD5DD1017}"/>
              </a:ext>
            </a:extLst>
          </p:cNvPr>
          <p:cNvSpPr txBox="1"/>
          <p:nvPr/>
        </p:nvSpPr>
        <p:spPr>
          <a:xfrm>
            <a:off x="1798787" y="2944926"/>
            <a:ext cx="7421306" cy="1384995"/>
          </a:xfrm>
          <a:prstGeom prst="rect">
            <a:avLst/>
          </a:prstGeom>
          <a:noFill/>
        </p:spPr>
        <p:txBody>
          <a:bodyPr wrap="square">
            <a:spAutoFit/>
          </a:bodyPr>
          <a:lstStyle/>
          <a:p>
            <a:pPr algn="l" rtl="0"/>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Grid</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Label</a:t>
            </a:r>
            <a:r>
              <a:rPr lang="en-US" sz="1200" dirty="0">
                <a:solidFill>
                  <a:srgbClr val="FF0000"/>
                </a:solidFill>
                <a:latin typeface="Consolas" panose="020B0609020204030204" pitchFamily="49" charset="0"/>
              </a:rPr>
              <a:t> Content</a:t>
            </a:r>
            <a:r>
              <a:rPr lang="en-US" sz="1200" dirty="0">
                <a:solidFill>
                  <a:srgbClr val="0000FF"/>
                </a:solidFill>
                <a:latin typeface="Consolas" panose="020B0609020204030204" pitchFamily="49" charset="0"/>
              </a:rPr>
              <a:t>="Enter ID number: (maximum 9 digits)"</a:t>
            </a:r>
            <a:r>
              <a:rPr lang="en-US" sz="1200" dirty="0">
                <a:solidFill>
                  <a:srgbClr val="FF0000"/>
                </a:solidFill>
                <a:latin typeface="Consolas" panose="020B0609020204030204" pitchFamily="49" charset="0"/>
              </a:rPr>
              <a:t> Height</a:t>
            </a:r>
            <a:r>
              <a:rPr lang="en-US" sz="1200" dirty="0">
                <a:solidFill>
                  <a:srgbClr val="0000FF"/>
                </a:solidFill>
                <a:latin typeface="Consolas" panose="020B0609020204030204" pitchFamily="49" charset="0"/>
              </a:rPr>
              <a:t>="40"</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Width</a:t>
            </a:r>
            <a:r>
              <a:rPr lang="en-US" sz="1200" dirty="0">
                <a:solidFill>
                  <a:srgbClr val="0000FF"/>
                </a:solidFill>
                <a:latin typeface="Consolas" panose="020B0609020204030204" pitchFamily="49" charset="0"/>
              </a:rPr>
              <a:t>="366"</a:t>
            </a:r>
            <a:r>
              <a:rPr lang="en-US" sz="1200" dirty="0">
                <a:solidFill>
                  <a:srgbClr val="FF0000"/>
                </a:solidFill>
                <a:latin typeface="Consolas" panose="020B0609020204030204" pitchFamily="49" charset="0"/>
              </a:rPr>
              <a:t> </a:t>
            </a:r>
          </a:p>
          <a:p>
            <a:pPr algn="l" rtl="0"/>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FontSize</a:t>
            </a:r>
            <a:r>
              <a:rPr lang="en-US" sz="1200" dirty="0">
                <a:solidFill>
                  <a:srgbClr val="0000FF"/>
                </a:solidFill>
                <a:latin typeface="Consolas" panose="020B0609020204030204" pitchFamily="49" charset="0"/>
              </a:rPr>
              <a:t>="20"</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FontWeight</a:t>
            </a:r>
            <a:r>
              <a:rPr lang="en-US" sz="1200" dirty="0">
                <a:solidFill>
                  <a:srgbClr val="0000FF"/>
                </a:solidFill>
                <a:latin typeface="Consolas" panose="020B0609020204030204" pitchFamily="49" charset="0"/>
              </a:rPr>
              <a:t>="Bold"</a:t>
            </a:r>
            <a:r>
              <a:rPr lang="en-US" sz="1200" dirty="0">
                <a:solidFill>
                  <a:srgbClr val="FF0000"/>
                </a:solidFill>
                <a:latin typeface="Consolas" panose="020B0609020204030204" pitchFamily="49" charset="0"/>
              </a:rPr>
              <a:t> Margin</a:t>
            </a:r>
            <a:r>
              <a:rPr lang="en-US" sz="1200" dirty="0">
                <a:solidFill>
                  <a:srgbClr val="0000FF"/>
                </a:solidFill>
                <a:latin typeface="Consolas" panose="020B0609020204030204" pitchFamily="49" charset="0"/>
              </a:rPr>
              <a:t>="45,64,381,65"/&gt;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TextBox</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PreviewKeyDown</a:t>
            </a:r>
            <a:r>
              <a:rPr lang="en-US" sz="1200" dirty="0">
                <a:solidFill>
                  <a:srgbClr val="0000FF"/>
                </a:solidFill>
                <a:latin typeface="Consolas" panose="020B0609020204030204" pitchFamily="49" charset="0"/>
              </a:rPr>
              <a:t>="</a:t>
            </a:r>
            <a:r>
              <a:rPr lang="en-US" sz="1200" b="1" dirty="0" err="1">
                <a:solidFill>
                  <a:srgbClr val="0000FF"/>
                </a:solidFill>
                <a:latin typeface="Consolas" panose="020B0609020204030204" pitchFamily="49" charset="0"/>
              </a:rPr>
              <a:t>TextBox_OnlyNumbers_PreviewKeyDown</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MaxLength</a:t>
            </a:r>
            <a:r>
              <a:rPr lang="en-US" sz="1200" dirty="0">
                <a:solidFill>
                  <a:srgbClr val="0000FF"/>
                </a:solidFill>
                <a:latin typeface="Consolas" panose="020B0609020204030204" pitchFamily="49" charset="0"/>
              </a:rPr>
              <a:t>="9"</a:t>
            </a:r>
          </a:p>
          <a:p>
            <a:pPr algn="l" rtl="0"/>
            <a:r>
              <a:rPr lang="en-US" sz="1200" dirty="0">
                <a:solidFill>
                  <a:srgbClr val="0000FF"/>
                </a:solidFill>
                <a:latin typeface="Consolas" panose="020B0609020204030204" pitchFamily="49" charset="0"/>
              </a:rPr>
              <a:t>		</a:t>
            </a:r>
            <a:r>
              <a:rPr lang="en-US" sz="1200" dirty="0">
                <a:solidFill>
                  <a:srgbClr val="FF0000"/>
                </a:solidFill>
                <a:latin typeface="Consolas" panose="020B0609020204030204" pitchFamily="49" charset="0"/>
              </a:rPr>
              <a:t> Height</a:t>
            </a:r>
            <a:r>
              <a:rPr lang="en-US" sz="1200" dirty="0">
                <a:solidFill>
                  <a:srgbClr val="0000FF"/>
                </a:solidFill>
                <a:latin typeface="Consolas" panose="020B0609020204030204" pitchFamily="49" charset="0"/>
              </a:rPr>
              <a:t>="40"</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TextWrapping</a:t>
            </a:r>
            <a:r>
              <a:rPr lang="en-US" sz="1200" dirty="0">
                <a:solidFill>
                  <a:srgbClr val="0000FF"/>
                </a:solidFill>
                <a:latin typeface="Consolas" panose="020B0609020204030204" pitchFamily="49" charset="0"/>
              </a:rPr>
              <a:t>="Wrap"</a:t>
            </a:r>
            <a:r>
              <a:rPr lang="en-US" sz="1200" dirty="0">
                <a:solidFill>
                  <a:srgbClr val="FF0000"/>
                </a:solidFill>
                <a:latin typeface="Consolas" panose="020B0609020204030204" pitchFamily="49" charset="0"/>
              </a:rPr>
              <a:t> Text</a:t>
            </a:r>
            <a:r>
              <a:rPr lang="en-US" sz="1200" dirty="0">
                <a:solidFill>
                  <a:srgbClr val="0000FF"/>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Width</a:t>
            </a:r>
            <a:r>
              <a:rPr lang="en-US" sz="1200" dirty="0">
                <a:solidFill>
                  <a:srgbClr val="0000FF"/>
                </a:solidFill>
                <a:latin typeface="Consolas" panose="020B0609020204030204" pitchFamily="49" charset="0"/>
              </a:rPr>
              <a:t>="285"</a:t>
            </a:r>
            <a:r>
              <a:rPr lang="en-US" sz="1200" dirty="0">
                <a:solidFill>
                  <a:srgbClr val="FF0000"/>
                </a:solidFill>
                <a:latin typeface="Consolas" panose="020B0609020204030204" pitchFamily="49" charset="0"/>
              </a:rPr>
              <a:t> </a:t>
            </a:r>
          </a:p>
          <a:p>
            <a:pPr algn="l" rtl="0"/>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FontSize</a:t>
            </a:r>
            <a:r>
              <a:rPr lang="en-US" sz="1200" dirty="0">
                <a:solidFill>
                  <a:srgbClr val="0000FF"/>
                </a:solidFill>
                <a:latin typeface="Consolas" panose="020B0609020204030204" pitchFamily="49" charset="0"/>
              </a:rPr>
              <a:t>="20"</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Margin</a:t>
            </a:r>
            <a:r>
              <a:rPr lang="en-US" sz="1200" dirty="0">
                <a:solidFill>
                  <a:srgbClr val="0000FF"/>
                </a:solidFill>
                <a:latin typeface="Consolas" panose="020B0609020204030204" pitchFamily="49" charset="0"/>
              </a:rPr>
              <a:t>="450,64,57,65"</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 /&gt;</a:t>
            </a:r>
            <a:endParaRPr lang="en-US"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Grid</a:t>
            </a:r>
            <a:r>
              <a:rPr lang="en-US" sz="1200" dirty="0">
                <a:solidFill>
                  <a:srgbClr val="0000FF"/>
                </a:solidFill>
                <a:latin typeface="Consolas" panose="020B0609020204030204" pitchFamily="49" charset="0"/>
              </a:rPr>
              <a:t>&gt;</a:t>
            </a:r>
            <a:endParaRPr lang="en-US" sz="1200" dirty="0">
              <a:solidFill>
                <a:prstClr val="black"/>
              </a:solidFill>
              <a:latin typeface="Trebuchet MS"/>
            </a:endParaRPr>
          </a:p>
        </p:txBody>
      </p:sp>
      <p:sp>
        <p:nvSpPr>
          <p:cNvPr id="10" name="Rectangle 9">
            <a:extLst>
              <a:ext uri="{FF2B5EF4-FFF2-40B4-BE49-F238E27FC236}">
                <a16:creationId xmlns:a16="http://schemas.microsoft.com/office/drawing/2014/main" id="{915EEA7E-EE0E-4276-9984-6714E2DD61C2}"/>
              </a:ext>
            </a:extLst>
          </p:cNvPr>
          <p:cNvSpPr/>
          <p:nvPr/>
        </p:nvSpPr>
        <p:spPr>
          <a:xfrm rot="5400000">
            <a:off x="7543506" y="3978167"/>
            <a:ext cx="514392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Ex7_EventArgsSample</a:t>
            </a:r>
            <a:r>
              <a:rPr lang="en-US" sz="1600" b="1" dirty="0">
                <a:solidFill>
                  <a:srgbClr val="FF0000"/>
                </a:solidFill>
                <a:latin typeface="Calibri"/>
              </a:rPr>
              <a:t>2</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42040138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034152" y="476672"/>
            <a:ext cx="2520280" cy="1478732"/>
          </a:xfrm>
          <a:solidFill>
            <a:schemeClr val="bg1"/>
          </a:solidFill>
        </p:spPr>
        <p:txBody>
          <a:bodyPr>
            <a:noAutofit/>
          </a:bodyPr>
          <a:lstStyle/>
          <a:p>
            <a:pPr algn="ctr"/>
            <a:r>
              <a:rPr lang="he-IL" sz="2400" dirty="0"/>
              <a:t>רישום פקד לאירוע - שימוש בפרמטר  </a:t>
            </a:r>
            <a:r>
              <a:rPr lang="en-US" sz="2400" dirty="0"/>
              <a:t>EVENTARGS</a:t>
            </a:r>
            <a:br>
              <a:rPr lang="he-IL" sz="2400" dirty="0"/>
            </a:br>
            <a:r>
              <a:rPr lang="he-IL" sz="2400" dirty="0"/>
              <a:t>דוגמא </a:t>
            </a:r>
            <a:r>
              <a:rPr lang="en-US" sz="2400" dirty="0"/>
              <a:t>2</a:t>
            </a:r>
            <a:endParaRPr lang="he-IL" sz="2400" dirty="0"/>
          </a:p>
        </p:txBody>
      </p:sp>
      <p:sp>
        <p:nvSpPr>
          <p:cNvPr id="12" name="TextBox 11">
            <a:extLst>
              <a:ext uri="{FF2B5EF4-FFF2-40B4-BE49-F238E27FC236}">
                <a16:creationId xmlns:a16="http://schemas.microsoft.com/office/drawing/2014/main" id="{75F6E031-EC2C-456E-B771-FEE6510C543E}"/>
              </a:ext>
            </a:extLst>
          </p:cNvPr>
          <p:cNvSpPr txBox="1"/>
          <p:nvPr/>
        </p:nvSpPr>
        <p:spPr>
          <a:xfrm>
            <a:off x="1689274" y="183471"/>
            <a:ext cx="7902624" cy="6001643"/>
          </a:xfrm>
          <a:prstGeom prst="rect">
            <a:avLst/>
          </a:prstGeom>
          <a:noFill/>
        </p:spPr>
        <p:txBody>
          <a:bodyPr wrap="square">
            <a:spAutoFit/>
          </a:bodyPr>
          <a:lstStyle/>
          <a:p>
            <a:pPr algn="l" rtl="0"/>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TextBox_OnlyNumbers_PreviewKeyDown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KeyEventArgs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TextBox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text = sender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TextBox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(text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//allow get out of the text box</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Key.Enter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Key.Tab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//allow list of system keys (add other key here if you want to allow)</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Key.Escape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Key.Back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Key.Delete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Key.CapsLock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Key.LeftShift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Key.Home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Key.End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Key.Insert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Key.Down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Key.Right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char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KeyInterop.VirtualKeyFromKey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e.Key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//allow control system keys</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Char.IsControl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//allow digits (without Shift or Alt)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Char.IsDigit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(c))</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Keyboard.IsKeyDown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Key.LeftShift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Keyboard.IsKeyDown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Key.RightAlt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//let this key be written inside the textbox</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//forbid letters and signs (#,$, %,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e.Handled</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//ignore this key. mark event as handled, will not be routed to other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controls</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Slide Number Placeholder 7"/>
          <p:cNvSpPr>
            <a:spLocks noGrp="1"/>
          </p:cNvSpPr>
          <p:nvPr>
            <p:ph type="sldNum" sz="quarter" idx="12"/>
          </p:nvPr>
        </p:nvSpPr>
        <p:spPr>
          <a:xfrm>
            <a:off x="1689274" y="6512768"/>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454</a:t>
            </a:fld>
            <a:endParaRPr lang="he-IL" dirty="0">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20E13B0E-0143-4DF8-9E5B-3530A113B68F}"/>
              </a:ext>
            </a:extLst>
          </p:cNvPr>
          <p:cNvSpPr/>
          <p:nvPr/>
        </p:nvSpPr>
        <p:spPr>
          <a:xfrm>
            <a:off x="3647728" y="5537676"/>
            <a:ext cx="5944170" cy="1146389"/>
          </a:xfrm>
          <a:prstGeom prst="wedgeRoundRectCallout">
            <a:avLst>
              <a:gd name="adj1" fmla="val -39431"/>
              <a:gd name="adj2" fmla="val -6085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100" dirty="0">
                <a:solidFill>
                  <a:prstClr val="black"/>
                </a:solidFill>
                <a:highlight>
                  <a:srgbClr val="FFFF00"/>
                </a:highlight>
                <a:latin typeface="Trebuchet MS"/>
                <a:cs typeface="Gisha" panose="020B0502040204020203" pitchFamily="34" charset="-79"/>
              </a:rPr>
              <a:t>ברירת המחדל היא של האירוע </a:t>
            </a:r>
            <a:r>
              <a:rPr lang="en-US" sz="1100" dirty="0" err="1">
                <a:solidFill>
                  <a:prstClr val="black"/>
                </a:solidFill>
                <a:highlight>
                  <a:srgbClr val="FFFF00"/>
                </a:highlight>
                <a:latin typeface="Trebuchet MS"/>
              </a:rPr>
              <a:t>e.Handled</a:t>
            </a:r>
            <a:r>
              <a:rPr lang="en-US" sz="1100" dirty="0">
                <a:solidFill>
                  <a:prstClr val="black"/>
                </a:solidFill>
                <a:highlight>
                  <a:srgbClr val="FFFF00"/>
                </a:highlight>
                <a:latin typeface="Trebuchet MS"/>
              </a:rPr>
              <a:t> = false</a:t>
            </a:r>
          </a:p>
          <a:p>
            <a:r>
              <a:rPr lang="he-IL" sz="1100" dirty="0">
                <a:solidFill>
                  <a:prstClr val="black"/>
                </a:solidFill>
                <a:latin typeface="Trebuchet MS"/>
                <a:cs typeface="Gisha" panose="020B0502040204020203" pitchFamily="34" charset="-79"/>
              </a:rPr>
              <a:t>כלומר לא סיימנו לטפל בתו ואנחנו מבקשים ממערכת החלונות להשלים את הטיפול.</a:t>
            </a:r>
          </a:p>
          <a:p>
            <a:r>
              <a:rPr lang="he-IL" sz="1100" dirty="0">
                <a:solidFill>
                  <a:prstClr val="black"/>
                </a:solidFill>
                <a:latin typeface="Trebuchet MS"/>
                <a:cs typeface="Gisha" panose="020B0502040204020203" pitchFamily="34" charset="-79"/>
              </a:rPr>
              <a:t>השלמת הטיפול במקרה הפשוט</a:t>
            </a:r>
            <a:r>
              <a:rPr lang="en-US" sz="1100" dirty="0">
                <a:solidFill>
                  <a:prstClr val="black"/>
                </a:solidFill>
                <a:latin typeface="Trebuchet MS"/>
              </a:rPr>
              <a:t> </a:t>
            </a:r>
            <a:r>
              <a:rPr lang="he-IL" sz="1100" dirty="0">
                <a:solidFill>
                  <a:prstClr val="black"/>
                </a:solidFill>
                <a:latin typeface="Trebuchet MS"/>
                <a:cs typeface="Gisha" panose="020B0502040204020203" pitchFamily="34" charset="-79"/>
              </a:rPr>
              <a:t>משמעותה – הוספת התו שהוקלד לתיבת הטקסט.</a:t>
            </a:r>
          </a:p>
          <a:p>
            <a:r>
              <a:rPr lang="he-IL" sz="1100" dirty="0">
                <a:solidFill>
                  <a:prstClr val="black"/>
                </a:solidFill>
                <a:latin typeface="Trebuchet MS"/>
                <a:cs typeface="Gisha" panose="020B0502040204020203" pitchFamily="34" charset="-79"/>
              </a:rPr>
              <a:t>נאפשר למערכת להשלים את הטיפול רק אם התו שהוקש הוא ספרה או מקש בקרה (חיצים, מחיקה וכו)</a:t>
            </a:r>
          </a:p>
          <a:p>
            <a:pPr>
              <a:defRPr/>
            </a:pPr>
            <a:r>
              <a:rPr lang="he-IL" sz="1100" dirty="0">
                <a:solidFill>
                  <a:prstClr val="black"/>
                </a:solidFill>
                <a:highlight>
                  <a:srgbClr val="FFFF00"/>
                </a:highlight>
                <a:latin typeface="Trebuchet MS"/>
                <a:cs typeface="Gisha" panose="020B0502040204020203" pitchFamily="34" charset="-79"/>
              </a:rPr>
              <a:t>אחרת נשים </a:t>
            </a:r>
            <a:r>
              <a:rPr lang="en-US" sz="1100" dirty="0" err="1">
                <a:solidFill>
                  <a:prstClr val="black"/>
                </a:solidFill>
                <a:highlight>
                  <a:srgbClr val="FFFF00"/>
                </a:highlight>
                <a:latin typeface="Trebuchet MS"/>
              </a:rPr>
              <a:t>e.Handled</a:t>
            </a:r>
            <a:r>
              <a:rPr lang="en-US" sz="1100" dirty="0">
                <a:solidFill>
                  <a:prstClr val="black"/>
                </a:solidFill>
                <a:highlight>
                  <a:srgbClr val="FFFF00"/>
                </a:highlight>
                <a:latin typeface="Trebuchet MS"/>
              </a:rPr>
              <a:t> = true</a:t>
            </a:r>
            <a:r>
              <a:rPr lang="he-IL" sz="1100" dirty="0">
                <a:solidFill>
                  <a:prstClr val="black"/>
                </a:solidFill>
                <a:highlight>
                  <a:srgbClr val="FFFF00"/>
                </a:highlight>
                <a:latin typeface="Trebuchet MS"/>
                <a:cs typeface="Gisha" panose="020B0502040204020203" pitchFamily="34" charset="-79"/>
              </a:rPr>
              <a:t> – כלומר סיימנו לטפל בתו, והוא לא יוקלד לתיבת הטקסט.</a:t>
            </a:r>
            <a:endParaRPr lang="en-US" sz="1100" dirty="0">
              <a:solidFill>
                <a:prstClr val="black"/>
              </a:solidFill>
              <a:highlight>
                <a:srgbClr val="FFFF00"/>
              </a:highlight>
              <a:latin typeface="Trebuchet MS"/>
            </a:endParaRPr>
          </a:p>
          <a:p>
            <a:pPr>
              <a:defRPr/>
            </a:pPr>
            <a:r>
              <a:rPr lang="he-IL" sz="1100" dirty="0">
                <a:solidFill>
                  <a:prstClr val="black"/>
                </a:solidFill>
                <a:highlight>
                  <a:srgbClr val="FFFF00"/>
                </a:highlight>
                <a:latin typeface="Trebuchet MS"/>
                <a:cs typeface="Gisha" panose="020B0502040204020203" pitchFamily="34" charset="-79"/>
              </a:rPr>
              <a:t>במצגת הבאה נלמד נושא שנקרא </a:t>
            </a:r>
            <a:r>
              <a:rPr lang="en-US" sz="1100" dirty="0" err="1">
                <a:solidFill>
                  <a:prstClr val="black"/>
                </a:solidFill>
                <a:highlight>
                  <a:srgbClr val="FFFF00"/>
                </a:highlight>
                <a:latin typeface="Trebuchet MS"/>
              </a:rPr>
              <a:t>RoutedEvent</a:t>
            </a:r>
            <a:r>
              <a:rPr lang="he-IL" sz="1100" dirty="0">
                <a:solidFill>
                  <a:prstClr val="black"/>
                </a:solidFill>
                <a:highlight>
                  <a:srgbClr val="FFFF00"/>
                </a:highlight>
                <a:latin typeface="Trebuchet MS"/>
                <a:cs typeface="Gisha" panose="020B0502040204020203" pitchFamily="34" charset="-79"/>
              </a:rPr>
              <a:t> ונסביר את </a:t>
            </a:r>
            <a:r>
              <a:rPr lang="en-US" sz="1100" dirty="0" err="1">
                <a:solidFill>
                  <a:prstClr val="black"/>
                </a:solidFill>
                <a:highlight>
                  <a:srgbClr val="FFFF00"/>
                </a:highlight>
                <a:latin typeface="Trebuchet MS"/>
              </a:rPr>
              <a:t>e.Handled</a:t>
            </a:r>
            <a:r>
              <a:rPr lang="he-IL" sz="1100" dirty="0">
                <a:solidFill>
                  <a:prstClr val="black"/>
                </a:solidFill>
                <a:highlight>
                  <a:srgbClr val="FFFF00"/>
                </a:highlight>
                <a:latin typeface="Trebuchet MS"/>
                <a:cs typeface="Gisha" panose="020B0502040204020203" pitchFamily="34" charset="-79"/>
              </a:rPr>
              <a:t> קצת יותר</a:t>
            </a:r>
            <a:endParaRPr lang="en-US" sz="1100" dirty="0">
              <a:solidFill>
                <a:prstClr val="black"/>
              </a:solidFill>
              <a:highlight>
                <a:srgbClr val="FFFF00"/>
              </a:highlight>
              <a:latin typeface="Trebuchet MS"/>
            </a:endParaRPr>
          </a:p>
        </p:txBody>
      </p:sp>
      <p:sp>
        <p:nvSpPr>
          <p:cNvPr id="7" name="Rectangle 6">
            <a:extLst>
              <a:ext uri="{FF2B5EF4-FFF2-40B4-BE49-F238E27FC236}">
                <a16:creationId xmlns:a16="http://schemas.microsoft.com/office/drawing/2014/main" id="{B5716A6E-5EC2-4CFE-9284-50FD1E3910C8}"/>
              </a:ext>
            </a:extLst>
          </p:cNvPr>
          <p:cNvSpPr/>
          <p:nvPr/>
        </p:nvSpPr>
        <p:spPr>
          <a:xfrm rot="5400000">
            <a:off x="7543506" y="3978167"/>
            <a:ext cx="514392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Ex7_EventArgsSample</a:t>
            </a:r>
            <a:r>
              <a:rPr lang="en-US" sz="1600" b="1" dirty="0">
                <a:solidFill>
                  <a:srgbClr val="FF0000"/>
                </a:solidFill>
                <a:latin typeface="Calibri"/>
              </a:rPr>
              <a:t>2</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81800874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122924"/>
            <a:ext cx="7632848" cy="882916"/>
          </a:xfrm>
        </p:spPr>
        <p:txBody>
          <a:bodyPr>
            <a:noAutofit/>
          </a:bodyPr>
          <a:lstStyle/>
          <a:p>
            <a:pPr algn="ctr"/>
            <a:r>
              <a:rPr lang="he-IL" sz="2800" dirty="0"/>
              <a:t>פקדים לאוסף נתונים</a:t>
            </a:r>
            <a:br>
              <a:rPr lang="en-US" sz="2800" dirty="0"/>
            </a:br>
            <a:r>
              <a:rPr lang="en-US" sz="2800" dirty="0"/>
              <a:t>LISTBOX COMBOBOX</a:t>
            </a:r>
            <a:endParaRPr lang="he-IL" sz="2800" dirty="0"/>
          </a:p>
        </p:txBody>
      </p:sp>
      <p:sp>
        <p:nvSpPr>
          <p:cNvPr id="3" name="מציין מיקום תוכן 2"/>
          <p:cNvSpPr>
            <a:spLocks noGrp="1"/>
          </p:cNvSpPr>
          <p:nvPr>
            <p:ph idx="1"/>
          </p:nvPr>
        </p:nvSpPr>
        <p:spPr>
          <a:xfrm>
            <a:off x="1868089" y="1158140"/>
            <a:ext cx="7632848" cy="5181248"/>
          </a:xfrm>
        </p:spPr>
        <p:txBody>
          <a:bodyPr>
            <a:normAutofit fontScale="55000" lnSpcReduction="20000"/>
          </a:bodyPr>
          <a:lstStyle/>
          <a:p>
            <a:pPr marL="0" indent="0">
              <a:buNone/>
            </a:pPr>
            <a:r>
              <a:rPr lang="he-IL" dirty="0"/>
              <a:t>פקדים אלו מציגים אוסף של נתונים, כאשר ניתן לבחור מהפריטים ברשימה ולבצע עבורם פעולות.</a:t>
            </a:r>
            <a:endParaRPr lang="en-US" dirty="0"/>
          </a:p>
          <a:p>
            <a:pPr marL="0" indent="0">
              <a:buNone/>
            </a:pPr>
            <a:endParaRPr lang="he-IL" dirty="0"/>
          </a:p>
          <a:p>
            <a:r>
              <a:rPr lang="en-US" b="1" dirty="0" err="1"/>
              <a:t>ListBox</a:t>
            </a:r>
            <a:r>
              <a:rPr lang="he-IL" b="1" dirty="0"/>
              <a:t> – תיבת רשימה</a:t>
            </a:r>
          </a:p>
          <a:p>
            <a:pPr lvl="1"/>
            <a:r>
              <a:rPr lang="he-IL" dirty="0"/>
              <a:t>מציגה את כל הפריטים</a:t>
            </a:r>
            <a:r>
              <a:rPr lang="en-US" dirty="0"/>
              <a:t> </a:t>
            </a:r>
            <a:r>
              <a:rPr lang="he-IL" dirty="0"/>
              <a:t>בבת אחת, </a:t>
            </a:r>
            <a:r>
              <a:rPr lang="he-IL" b="1" dirty="0"/>
              <a:t>ברשימה פתוחה לרווחה</a:t>
            </a:r>
          </a:p>
          <a:p>
            <a:pPr lvl="2"/>
            <a:r>
              <a:rPr lang="he-IL" b="1" kern="0" dirty="0">
                <a:latin typeface="Consolas" panose="020B0609020204030204" pitchFamily="49" charset="0"/>
              </a:rPr>
              <a:t>מאפיינים </a:t>
            </a:r>
            <a:r>
              <a:rPr lang="he-IL" b="1" kern="0" dirty="0" err="1">
                <a:latin typeface="Consolas" panose="020B0609020204030204" pitchFamily="49" charset="0"/>
              </a:rPr>
              <a:t>רלוונטים</a:t>
            </a:r>
            <a:r>
              <a:rPr lang="he-IL" b="1" kern="0" dirty="0">
                <a:latin typeface="Consolas" panose="020B0609020204030204" pitchFamily="49" charset="0"/>
              </a:rPr>
              <a:t>:</a:t>
            </a:r>
          </a:p>
          <a:p>
            <a:pPr lvl="3"/>
            <a:r>
              <a:rPr lang="en-US" b="1" kern="0" dirty="0" err="1">
                <a:latin typeface="Consolas" panose="020B0609020204030204" pitchFamily="49" charset="0"/>
              </a:rPr>
              <a:t>ListBoxItem</a:t>
            </a:r>
            <a:endParaRPr lang="he-IL" b="1" kern="0" dirty="0">
              <a:latin typeface="Consolas" panose="020B0609020204030204" pitchFamily="49" charset="0"/>
            </a:endParaRPr>
          </a:p>
          <a:p>
            <a:pPr lvl="3"/>
            <a:r>
              <a:rPr lang="en-US" b="1" kern="0" dirty="0">
                <a:latin typeface="Consolas" panose="020B0609020204030204" pitchFamily="49" charset="0"/>
              </a:rPr>
              <a:t>Items</a:t>
            </a:r>
          </a:p>
          <a:p>
            <a:pPr lvl="3"/>
            <a:r>
              <a:rPr lang="en-US" b="1" kern="0" dirty="0" err="1">
                <a:latin typeface="Consolas" panose="020B0609020204030204" pitchFamily="49" charset="0"/>
              </a:rPr>
              <a:t>ItemsSource</a:t>
            </a:r>
            <a:endParaRPr lang="en-US" b="1" kern="0" dirty="0">
              <a:latin typeface="Consolas" panose="020B0609020204030204" pitchFamily="49" charset="0"/>
            </a:endParaRPr>
          </a:p>
          <a:p>
            <a:pPr lvl="3"/>
            <a:r>
              <a:rPr lang="en-US" b="1" dirty="0" err="1"/>
              <a:t>SelectedItem</a:t>
            </a:r>
            <a:endParaRPr lang="he-IL" b="1" dirty="0"/>
          </a:p>
          <a:p>
            <a:pPr lvl="1"/>
            <a:r>
              <a:rPr lang="he-IL" dirty="0"/>
              <a:t>ניתן לבחור מספר פריטים בתוכה </a:t>
            </a:r>
          </a:p>
          <a:p>
            <a:pPr lvl="2"/>
            <a:r>
              <a:rPr lang="en-US" b="1" kern="0" dirty="0" err="1">
                <a:latin typeface="Consolas" panose="020B0609020204030204" pitchFamily="49" charset="0"/>
              </a:rPr>
              <a:t>SelectionMode</a:t>
            </a:r>
            <a:r>
              <a:rPr lang="en-US" b="1" kern="0" dirty="0">
                <a:latin typeface="Consolas" panose="020B0609020204030204" pitchFamily="49" charset="0"/>
              </a:rPr>
              <a:t>=Single\Multiple\Extended</a:t>
            </a:r>
            <a:endParaRPr lang="he-IL" b="1" kern="0" dirty="0">
              <a:latin typeface="Consolas" panose="020B0609020204030204" pitchFamily="49" charset="0"/>
            </a:endParaRPr>
          </a:p>
          <a:p>
            <a:pPr lvl="1"/>
            <a:r>
              <a:rPr lang="he-IL" dirty="0"/>
              <a:t>ניתן לכלול בתוכה פקדים כגון תיבות סימון </a:t>
            </a:r>
            <a:r>
              <a:rPr lang="en-US" dirty="0"/>
              <a:t>(check box)</a:t>
            </a:r>
            <a:r>
              <a:rPr lang="he-IL" dirty="0"/>
              <a:t> </a:t>
            </a:r>
            <a:r>
              <a:rPr lang="he-IL" dirty="0" err="1"/>
              <a:t>וועוד</a:t>
            </a:r>
            <a:endParaRPr lang="he-IL" dirty="0"/>
          </a:p>
          <a:p>
            <a:endParaRPr lang="he-IL" dirty="0"/>
          </a:p>
          <a:p>
            <a:r>
              <a:rPr lang="en-US" b="1" dirty="0" err="1"/>
              <a:t>ComboBox</a:t>
            </a:r>
            <a:r>
              <a:rPr lang="he-IL" b="1" dirty="0"/>
              <a:t> – תיבה משולבת</a:t>
            </a:r>
          </a:p>
          <a:p>
            <a:pPr lvl="1"/>
            <a:r>
              <a:rPr lang="he-IL" dirty="0"/>
              <a:t>מציגה </a:t>
            </a:r>
            <a:r>
              <a:rPr lang="he-IL" b="1" dirty="0"/>
              <a:t>רק פריט יחיד בכל זמן </a:t>
            </a:r>
            <a:r>
              <a:rPr lang="he-IL" dirty="0"/>
              <a:t>(חסכון במקום, אך </a:t>
            </a:r>
            <a:r>
              <a:rPr lang="he-IL" b="1" dirty="0"/>
              <a:t>אין בחירה מרובה</a:t>
            </a:r>
            <a:r>
              <a:rPr lang="he-IL" dirty="0"/>
              <a:t> ואין אפשרות להציג בתוכה פקדים כגון תיבת סימון)</a:t>
            </a:r>
            <a:r>
              <a:rPr lang="en-US" dirty="0"/>
              <a:t>  </a:t>
            </a:r>
          </a:p>
          <a:p>
            <a:pPr lvl="2"/>
            <a:r>
              <a:rPr lang="he-IL" b="1" kern="0" dirty="0">
                <a:latin typeface="Consolas" panose="020B0609020204030204" pitchFamily="49" charset="0"/>
              </a:rPr>
              <a:t>מאפיינים </a:t>
            </a:r>
            <a:r>
              <a:rPr lang="he-IL" b="1" kern="0" dirty="0" err="1">
                <a:latin typeface="Consolas" panose="020B0609020204030204" pitchFamily="49" charset="0"/>
              </a:rPr>
              <a:t>רלוונטים</a:t>
            </a:r>
            <a:r>
              <a:rPr lang="he-IL" b="1" kern="0" dirty="0">
                <a:latin typeface="Consolas" panose="020B0609020204030204" pitchFamily="49" charset="0"/>
              </a:rPr>
              <a:t>:</a:t>
            </a:r>
          </a:p>
          <a:p>
            <a:pPr lvl="3"/>
            <a:r>
              <a:rPr lang="en-US" b="1" kern="0" dirty="0" err="1">
                <a:latin typeface="Consolas" panose="020B0609020204030204" pitchFamily="49" charset="0"/>
              </a:rPr>
              <a:t>ComoboBoxItem</a:t>
            </a:r>
            <a:endParaRPr lang="he-IL" b="1" kern="0" dirty="0">
              <a:latin typeface="Consolas" panose="020B0609020204030204" pitchFamily="49" charset="0"/>
            </a:endParaRPr>
          </a:p>
          <a:p>
            <a:pPr lvl="3"/>
            <a:r>
              <a:rPr lang="en-US" b="1" kern="0" dirty="0">
                <a:latin typeface="Consolas" panose="020B0609020204030204" pitchFamily="49" charset="0"/>
              </a:rPr>
              <a:t>Items</a:t>
            </a:r>
          </a:p>
          <a:p>
            <a:pPr lvl="3"/>
            <a:r>
              <a:rPr lang="en-US" b="1" kern="0" dirty="0" err="1">
                <a:latin typeface="Consolas" panose="020B0609020204030204" pitchFamily="49" charset="0"/>
              </a:rPr>
              <a:t>ItemsSource</a:t>
            </a:r>
            <a:endParaRPr lang="en-US" b="1" kern="0" dirty="0">
              <a:latin typeface="Consolas" panose="020B0609020204030204" pitchFamily="49" charset="0"/>
            </a:endParaRPr>
          </a:p>
          <a:p>
            <a:pPr lvl="3"/>
            <a:r>
              <a:rPr lang="en-US" b="1" dirty="0" err="1"/>
              <a:t>SelectedItem</a:t>
            </a:r>
            <a:endParaRPr lang="en-US" b="1" dirty="0"/>
          </a:p>
          <a:p>
            <a:pPr lvl="3"/>
            <a:endParaRPr lang="he-IL" dirty="0"/>
          </a:p>
          <a:p>
            <a:r>
              <a:rPr lang="he-IL" b="1" dirty="0"/>
              <a:t>האירוע</a:t>
            </a:r>
            <a:r>
              <a:rPr lang="he-IL" dirty="0"/>
              <a:t> הפופולארי עבור פקדים אלו הוא שינוי הבחירה </a:t>
            </a:r>
            <a:r>
              <a:rPr lang="en-US" b="1" dirty="0" err="1"/>
              <a:t>SelectionChanged</a:t>
            </a:r>
            <a:endParaRPr lang="he-IL" b="1" dirty="0"/>
          </a:p>
          <a:p>
            <a:pPr lvl="1"/>
            <a:r>
              <a:rPr lang="he-IL" dirty="0"/>
              <a:t>כלומר, שינוי של </a:t>
            </a:r>
            <a:r>
              <a:rPr lang="he-IL" sz="2400" dirty="0"/>
              <a:t>התכונה </a:t>
            </a:r>
            <a:r>
              <a:rPr lang="en-US" sz="2400" dirty="0" err="1"/>
              <a:t>SelectedItem</a:t>
            </a:r>
            <a:endParaRPr lang="he-IL" sz="2400" dirty="0"/>
          </a:p>
          <a:p>
            <a:endParaRPr lang="he-IL" dirty="0"/>
          </a:p>
        </p:txBody>
      </p:sp>
      <p:sp>
        <p:nvSpPr>
          <p:cNvPr id="5" name="Slide Number Placeholder 4">
            <a:extLst>
              <a:ext uri="{FF2B5EF4-FFF2-40B4-BE49-F238E27FC236}">
                <a16:creationId xmlns:a16="http://schemas.microsoft.com/office/drawing/2014/main" id="{9599048A-7464-48F9-85D2-D141AFD88C1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6800385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6066C9-8E0B-4653-8FB5-83245F24F702}"/>
              </a:ext>
            </a:extLst>
          </p:cNvPr>
          <p:cNvSpPr>
            <a:spLocks noGrp="1"/>
          </p:cNvSpPr>
          <p:nvPr>
            <p:ph type="sldNum" sz="quarter" idx="12"/>
          </p:nvPr>
        </p:nvSpPr>
        <p:spPr>
          <a:xfrm>
            <a:off x="1536120" y="6608137"/>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456</a:t>
            </a:fld>
            <a:endParaRPr lang="he-IL" dirty="0">
              <a:solidFill>
                <a:srgbClr val="B13F9A"/>
              </a:solidFill>
              <a:latin typeface="Trebuchet MS"/>
              <a:cs typeface="Gisha" panose="020B0502040204020203" pitchFamily="34" charset="-79"/>
            </a:endParaRPr>
          </a:p>
        </p:txBody>
      </p:sp>
      <p:grpSp>
        <p:nvGrpSpPr>
          <p:cNvPr id="28" name="Group 27">
            <a:extLst>
              <a:ext uri="{FF2B5EF4-FFF2-40B4-BE49-F238E27FC236}">
                <a16:creationId xmlns:a16="http://schemas.microsoft.com/office/drawing/2014/main" id="{807A4637-A5C5-450C-83B8-3CF9D970C5CE}"/>
              </a:ext>
            </a:extLst>
          </p:cNvPr>
          <p:cNvGrpSpPr/>
          <p:nvPr/>
        </p:nvGrpSpPr>
        <p:grpSpPr>
          <a:xfrm>
            <a:off x="2245831" y="62235"/>
            <a:ext cx="8520092" cy="6906314"/>
            <a:chOff x="836558" y="266888"/>
            <a:chExt cx="8520092" cy="6906314"/>
          </a:xfrm>
        </p:grpSpPr>
        <p:sp>
          <p:nvSpPr>
            <p:cNvPr id="11" name="TextBox 10">
              <a:extLst>
                <a:ext uri="{FF2B5EF4-FFF2-40B4-BE49-F238E27FC236}">
                  <a16:creationId xmlns:a16="http://schemas.microsoft.com/office/drawing/2014/main" id="{F2980836-69F8-4BE8-9A18-4FA3A6117C25}"/>
                </a:ext>
              </a:extLst>
            </p:cNvPr>
            <p:cNvSpPr txBox="1"/>
            <p:nvPr/>
          </p:nvSpPr>
          <p:spPr>
            <a:xfrm>
              <a:off x="836558" y="266888"/>
              <a:ext cx="8208913" cy="6906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="lbFromXML"</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HorizontalAlignment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="Stretch"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VerticalAlignment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="Stretch" </a:t>
              </a:r>
            </a:p>
            <a:p>
              <a:pPr algn="l" rtl="0">
                <a:lnSpc>
                  <a:spcPct val="107000"/>
                </a:lnSpc>
                <a:spcAft>
                  <a:spcPts val="800"/>
                </a:spcAft>
              </a:pP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SelectionChanged</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lbFromXML_SelectionChanged</a:t>
              </a:r>
              <a:r>
                <a:rPr lang="en-US" sz="1100" dirty="0">
                  <a:solidFill>
                    <a:srgbClr val="0000FF"/>
                  </a:solidFill>
                  <a:latin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1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2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3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ListBox</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="lbFromCode"</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SelectionMode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="Multiple"</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HorizontalAlignment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="Stretch"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="3"</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VerticalAlignment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="Stretch" /&gt;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="cbFromXML"</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HorizontalAlignment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="Left"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spcAft>
                  <a:spcPts val="800"/>
                </a:spcAft>
              </a:pP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Margin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="86,33,0,0"</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VerticalAlignment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="Top"</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="180"</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="38"&gt;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1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2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ComboBoxItem</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="Item 3 from XML"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ComboBox.Items</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ComboBox</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Name</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="cbFromCode"</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HorizontalAlignment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="Left"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spcAft>
                  <a:spcPts val="800"/>
                </a:spcAft>
              </a:pP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Margin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="86,42,0,0"</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="3"</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VerticalAlignment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="Top"</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Width</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="180"</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Height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="38“</a:t>
              </a:r>
            </a:p>
            <a:p>
              <a:pPr algn="l" rtl="0">
                <a:lnSpc>
                  <a:spcPct val="107000"/>
                </a:lnSpc>
                <a:spcAft>
                  <a:spcPts val="800"/>
                </a:spcAft>
              </a:pPr>
              <a:r>
                <a:rPr lang="en-US" sz="1100" dirty="0">
                  <a:solidFill>
                    <a:srgbClr val="0000FF"/>
                  </a:solidFill>
                  <a:latin typeface="Consolas" panose="020B0609020204030204" pitchFamily="49" charset="0"/>
                </a:rPr>
                <a:t>				</a:t>
              </a:r>
              <a:r>
                <a:rPr lang="en-US" sz="1100" dirty="0" err="1">
                  <a:solidFill>
                    <a:srgbClr val="FF0000"/>
                  </a:solidFill>
                  <a:latin typeface="Consolas" panose="020B0609020204030204" pitchFamily="49" charset="0"/>
                </a:rPr>
                <a:t>SelectionChanged</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cbFromCode_SelectionChanged</a:t>
              </a:r>
              <a:r>
                <a:rPr lang="en-US" sz="1100" dirty="0">
                  <a:solidFill>
                    <a:srgbClr val="0000FF"/>
                  </a:solidFill>
                  <a:latin typeface="Consolas" panose="020B0609020204030204" pitchFamily="49" charset="0"/>
                </a:rPr>
                <a: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4" name="Arrow: Left 13">
              <a:extLst>
                <a:ext uri="{FF2B5EF4-FFF2-40B4-BE49-F238E27FC236}">
                  <a16:creationId xmlns:a16="http://schemas.microsoft.com/office/drawing/2014/main" id="{47376B64-0FCD-4200-A66A-450155322C98}"/>
                </a:ext>
              </a:extLst>
            </p:cNvPr>
            <p:cNvSpPr/>
            <p:nvPr/>
          </p:nvSpPr>
          <p:spPr>
            <a:xfrm>
              <a:off x="4775335" y="794368"/>
              <a:ext cx="4176464" cy="79208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הוספת פריטים ל </a:t>
              </a:r>
              <a:r>
                <a:rPr lang="en-US" sz="1600" b="1" dirty="0" err="1">
                  <a:solidFill>
                    <a:prstClr val="black"/>
                  </a:solidFill>
                  <a:latin typeface="Trebuchet MS"/>
                </a:rPr>
                <a:t>ListBox</a:t>
              </a:r>
              <a:r>
                <a:rPr lang="he-IL" sz="1600" b="1" dirty="0">
                  <a:solidFill>
                    <a:prstClr val="black"/>
                  </a:solidFill>
                  <a:latin typeface="Trebuchet MS"/>
                  <a:cs typeface="Gisha" panose="020B0502040204020203" pitchFamily="34" charset="-79"/>
                </a:rPr>
                <a:t> דרך </a:t>
              </a:r>
              <a:r>
                <a:rPr lang="en-US" sz="1600" b="1" dirty="0">
                  <a:solidFill>
                    <a:prstClr val="black"/>
                  </a:solidFill>
                  <a:latin typeface="Trebuchet MS"/>
                </a:rPr>
                <a:t>XAML</a:t>
              </a:r>
            </a:p>
          </p:txBody>
        </p:sp>
        <p:sp>
          <p:nvSpPr>
            <p:cNvPr id="15" name="Arrow: Left 14">
              <a:extLst>
                <a:ext uri="{FF2B5EF4-FFF2-40B4-BE49-F238E27FC236}">
                  <a16:creationId xmlns:a16="http://schemas.microsoft.com/office/drawing/2014/main" id="{CAF9E1CC-7B03-4B73-9F20-EF29CF51ECA1}"/>
                </a:ext>
              </a:extLst>
            </p:cNvPr>
            <p:cNvSpPr/>
            <p:nvPr/>
          </p:nvSpPr>
          <p:spPr>
            <a:xfrm>
              <a:off x="4789246" y="4442786"/>
              <a:ext cx="4176464" cy="79208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הוספת פריטים ל </a:t>
              </a:r>
              <a:r>
                <a:rPr lang="en-US" sz="1600" b="1" dirty="0" err="1">
                  <a:solidFill>
                    <a:prstClr val="black"/>
                  </a:solidFill>
                  <a:latin typeface="Trebuchet MS"/>
                </a:rPr>
                <a:t>ComboBox</a:t>
              </a:r>
              <a:r>
                <a:rPr lang="he-IL" sz="1600" b="1" dirty="0">
                  <a:solidFill>
                    <a:prstClr val="black"/>
                  </a:solidFill>
                  <a:latin typeface="Trebuchet MS"/>
                  <a:cs typeface="Gisha" panose="020B0502040204020203" pitchFamily="34" charset="-79"/>
                </a:rPr>
                <a:t> דרך </a:t>
              </a:r>
              <a:r>
                <a:rPr lang="en-US" sz="1600" b="1" dirty="0">
                  <a:solidFill>
                    <a:prstClr val="black"/>
                  </a:solidFill>
                  <a:latin typeface="Trebuchet MS"/>
                </a:rPr>
                <a:t>XAML</a:t>
              </a:r>
            </a:p>
          </p:txBody>
        </p:sp>
        <p:sp>
          <p:nvSpPr>
            <p:cNvPr id="16" name="Arrow: Left 15">
              <a:extLst>
                <a:ext uri="{FF2B5EF4-FFF2-40B4-BE49-F238E27FC236}">
                  <a16:creationId xmlns:a16="http://schemas.microsoft.com/office/drawing/2014/main" id="{FDA9CABE-55C1-45A0-BA86-505B50AB3416}"/>
                </a:ext>
              </a:extLst>
            </p:cNvPr>
            <p:cNvSpPr/>
            <p:nvPr/>
          </p:nvSpPr>
          <p:spPr>
            <a:xfrm rot="20259760">
              <a:off x="7160406" y="1706709"/>
              <a:ext cx="2196244" cy="101513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ל </a:t>
              </a:r>
              <a:r>
                <a:rPr lang="en-US" sz="1200" b="1" dirty="0" err="1">
                  <a:solidFill>
                    <a:prstClr val="black"/>
                  </a:solidFill>
                  <a:latin typeface="Trebuchet MS"/>
                </a:rPr>
                <a:t>ListBox</a:t>
              </a:r>
              <a:r>
                <a:rPr lang="he-IL" sz="1200" dirty="0">
                  <a:solidFill>
                    <a:prstClr val="black"/>
                  </a:solidFill>
                  <a:latin typeface="Trebuchet MS"/>
                  <a:cs typeface="Gisha" panose="020B0502040204020203" pitchFamily="34" charset="-79"/>
                </a:rPr>
                <a:t> זו נוסיף פריטים </a:t>
              </a:r>
              <a:r>
                <a:rPr lang="he-IL" sz="1200" b="1" dirty="0">
                  <a:solidFill>
                    <a:prstClr val="black"/>
                  </a:solidFill>
                  <a:latin typeface="Trebuchet MS"/>
                  <a:cs typeface="Gisha" panose="020B0502040204020203" pitchFamily="34" charset="-79"/>
                </a:rPr>
                <a:t>דרך הקוד </a:t>
              </a:r>
              <a:r>
                <a:rPr lang="he-IL" sz="1200" dirty="0">
                  <a:solidFill>
                    <a:prstClr val="black"/>
                  </a:solidFill>
                  <a:latin typeface="Trebuchet MS"/>
                  <a:cs typeface="Gisha" panose="020B0502040204020203" pitchFamily="34" charset="-79"/>
                </a:rPr>
                <a:t>בשקף הבא</a:t>
              </a:r>
              <a:endParaRPr lang="en-US" sz="1200" dirty="0">
                <a:solidFill>
                  <a:prstClr val="black"/>
                </a:solidFill>
                <a:latin typeface="Trebuchet MS"/>
              </a:endParaRPr>
            </a:p>
          </p:txBody>
        </p:sp>
        <p:sp>
          <p:nvSpPr>
            <p:cNvPr id="17" name="Arrow: Left 16">
              <a:extLst>
                <a:ext uri="{FF2B5EF4-FFF2-40B4-BE49-F238E27FC236}">
                  <a16:creationId xmlns:a16="http://schemas.microsoft.com/office/drawing/2014/main" id="{567D53C3-0D32-4B5B-B9CD-EDA7381D9E50}"/>
                </a:ext>
              </a:extLst>
            </p:cNvPr>
            <p:cNvSpPr/>
            <p:nvPr/>
          </p:nvSpPr>
          <p:spPr>
            <a:xfrm rot="20695252">
              <a:off x="6510972" y="5126181"/>
              <a:ext cx="2353417" cy="1090415"/>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ל </a:t>
              </a:r>
              <a:r>
                <a:rPr lang="en-US" sz="1200" b="1" dirty="0" err="1">
                  <a:solidFill>
                    <a:prstClr val="black"/>
                  </a:solidFill>
                  <a:latin typeface="Trebuchet MS"/>
                </a:rPr>
                <a:t>ComboBox</a:t>
              </a:r>
              <a:r>
                <a:rPr lang="he-IL" sz="1200" dirty="0">
                  <a:solidFill>
                    <a:prstClr val="black"/>
                  </a:solidFill>
                  <a:latin typeface="Trebuchet MS"/>
                  <a:cs typeface="Gisha" panose="020B0502040204020203" pitchFamily="34" charset="-79"/>
                </a:rPr>
                <a:t> זו נוסיף פריטים </a:t>
              </a:r>
              <a:r>
                <a:rPr lang="he-IL" sz="1200" b="1" dirty="0">
                  <a:solidFill>
                    <a:prstClr val="black"/>
                  </a:solidFill>
                  <a:latin typeface="Trebuchet MS"/>
                  <a:cs typeface="Gisha" panose="020B0502040204020203" pitchFamily="34" charset="-79"/>
                </a:rPr>
                <a:t>דרך הקוד </a:t>
              </a:r>
              <a:r>
                <a:rPr lang="he-IL" sz="1200" dirty="0">
                  <a:solidFill>
                    <a:prstClr val="black"/>
                  </a:solidFill>
                  <a:latin typeface="Trebuchet MS"/>
                  <a:cs typeface="Gisha" panose="020B0502040204020203" pitchFamily="34" charset="-79"/>
                </a:rPr>
                <a:t>בשקף הבא</a:t>
              </a:r>
              <a:endParaRPr lang="en-US" sz="1200" dirty="0">
                <a:solidFill>
                  <a:prstClr val="black"/>
                </a:solidFill>
                <a:latin typeface="Trebuchet MS"/>
              </a:endParaRPr>
            </a:p>
          </p:txBody>
        </p:sp>
        <p:sp>
          <p:nvSpPr>
            <p:cNvPr id="20" name="Oval 19">
              <a:extLst>
                <a:ext uri="{FF2B5EF4-FFF2-40B4-BE49-F238E27FC236}">
                  <a16:creationId xmlns:a16="http://schemas.microsoft.com/office/drawing/2014/main" id="{13239EEA-9C12-4123-B88C-19C9E0953BB3}"/>
                </a:ext>
              </a:extLst>
            </p:cNvPr>
            <p:cNvSpPr/>
            <p:nvPr/>
          </p:nvSpPr>
          <p:spPr>
            <a:xfrm>
              <a:off x="1462562" y="285784"/>
              <a:ext cx="1440160" cy="245688"/>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1" name="Oval 20">
              <a:extLst>
                <a:ext uri="{FF2B5EF4-FFF2-40B4-BE49-F238E27FC236}">
                  <a16:creationId xmlns:a16="http://schemas.microsoft.com/office/drawing/2014/main" id="{E681161A-6E87-4E11-BEC1-84B539B7E53A}"/>
                </a:ext>
              </a:extLst>
            </p:cNvPr>
            <p:cNvSpPr/>
            <p:nvPr/>
          </p:nvSpPr>
          <p:spPr>
            <a:xfrm>
              <a:off x="1115615" y="836712"/>
              <a:ext cx="1440160" cy="245688"/>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2" name="Oval 21">
              <a:extLst>
                <a:ext uri="{FF2B5EF4-FFF2-40B4-BE49-F238E27FC236}">
                  <a16:creationId xmlns:a16="http://schemas.microsoft.com/office/drawing/2014/main" id="{A8CA5F63-E59D-416A-BAF6-D8AE9B71C1AD}"/>
                </a:ext>
              </a:extLst>
            </p:cNvPr>
            <p:cNvSpPr/>
            <p:nvPr/>
          </p:nvSpPr>
          <p:spPr>
            <a:xfrm>
              <a:off x="2970567" y="2791192"/>
              <a:ext cx="2016224" cy="273876"/>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3" name="Oval 22">
              <a:extLst>
                <a:ext uri="{FF2B5EF4-FFF2-40B4-BE49-F238E27FC236}">
                  <a16:creationId xmlns:a16="http://schemas.microsoft.com/office/drawing/2014/main" id="{689D7FC1-E56C-4E64-80B0-1DF3B04AEAEB}"/>
                </a:ext>
              </a:extLst>
            </p:cNvPr>
            <p:cNvSpPr/>
            <p:nvPr/>
          </p:nvSpPr>
          <p:spPr>
            <a:xfrm>
              <a:off x="1462562" y="2764041"/>
              <a:ext cx="1505763" cy="302067"/>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4" name="Oval 23">
              <a:extLst>
                <a:ext uri="{FF2B5EF4-FFF2-40B4-BE49-F238E27FC236}">
                  <a16:creationId xmlns:a16="http://schemas.microsoft.com/office/drawing/2014/main" id="{96B76528-856F-4DEA-BF40-8EBB8267CACB}"/>
                </a:ext>
              </a:extLst>
            </p:cNvPr>
            <p:cNvSpPr/>
            <p:nvPr/>
          </p:nvSpPr>
          <p:spPr>
            <a:xfrm>
              <a:off x="1549008" y="3612236"/>
              <a:ext cx="1505763" cy="302067"/>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5" name="Oval 24">
              <a:extLst>
                <a:ext uri="{FF2B5EF4-FFF2-40B4-BE49-F238E27FC236}">
                  <a16:creationId xmlns:a16="http://schemas.microsoft.com/office/drawing/2014/main" id="{A5D1BF96-BCAE-4CBE-B0AD-C5E33C90621B}"/>
                </a:ext>
              </a:extLst>
            </p:cNvPr>
            <p:cNvSpPr/>
            <p:nvPr/>
          </p:nvSpPr>
          <p:spPr>
            <a:xfrm>
              <a:off x="1115615" y="4205654"/>
              <a:ext cx="1440160" cy="245688"/>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6" name="Oval 25">
              <a:extLst>
                <a:ext uri="{FF2B5EF4-FFF2-40B4-BE49-F238E27FC236}">
                  <a16:creationId xmlns:a16="http://schemas.microsoft.com/office/drawing/2014/main" id="{0E529089-B803-4EFD-A1DE-83303147BED5}"/>
                </a:ext>
              </a:extLst>
            </p:cNvPr>
            <p:cNvSpPr/>
            <p:nvPr/>
          </p:nvSpPr>
          <p:spPr>
            <a:xfrm>
              <a:off x="1549008" y="6164728"/>
              <a:ext cx="1448610" cy="302066"/>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27" name="Oval 26">
              <a:extLst>
                <a:ext uri="{FF2B5EF4-FFF2-40B4-BE49-F238E27FC236}">
                  <a16:creationId xmlns:a16="http://schemas.microsoft.com/office/drawing/2014/main" id="{F4019751-7AA5-47E7-BE78-4EFB39828E09}"/>
                </a:ext>
              </a:extLst>
            </p:cNvPr>
            <p:cNvSpPr/>
            <p:nvPr/>
          </p:nvSpPr>
          <p:spPr>
            <a:xfrm>
              <a:off x="1050011" y="1112932"/>
              <a:ext cx="1505764" cy="273876"/>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30" name="Oval 29">
              <a:extLst>
                <a:ext uri="{FF2B5EF4-FFF2-40B4-BE49-F238E27FC236}">
                  <a16:creationId xmlns:a16="http://schemas.microsoft.com/office/drawing/2014/main" id="{6DF092EA-1503-44C7-867C-9CD34AFA48E7}"/>
                </a:ext>
              </a:extLst>
            </p:cNvPr>
            <p:cNvSpPr/>
            <p:nvPr/>
          </p:nvSpPr>
          <p:spPr>
            <a:xfrm>
              <a:off x="3392377" y="480582"/>
              <a:ext cx="3943422" cy="364612"/>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sp>
          <p:nvSpPr>
            <p:cNvPr id="31" name="Oval 30">
              <a:extLst>
                <a:ext uri="{FF2B5EF4-FFF2-40B4-BE49-F238E27FC236}">
                  <a16:creationId xmlns:a16="http://schemas.microsoft.com/office/drawing/2014/main" id="{84187C09-8D8F-4D47-B595-6ADD82737DDD}"/>
                </a:ext>
              </a:extLst>
            </p:cNvPr>
            <p:cNvSpPr/>
            <p:nvPr/>
          </p:nvSpPr>
          <p:spPr>
            <a:xfrm>
              <a:off x="4427984" y="6740291"/>
              <a:ext cx="3738128" cy="322362"/>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F9B639"/>
                </a:solidFill>
                <a:latin typeface="Trebuchet MS"/>
              </a:endParaRPr>
            </a:p>
          </p:txBody>
        </p:sp>
      </p:grpSp>
      <p:sp>
        <p:nvSpPr>
          <p:cNvPr id="32" name="Rectangle 31">
            <a:extLst>
              <a:ext uri="{FF2B5EF4-FFF2-40B4-BE49-F238E27FC236}">
                <a16:creationId xmlns:a16="http://schemas.microsoft.com/office/drawing/2014/main" id="{BC8F928E-CA03-416B-88D0-C6A0250B7ABC}"/>
              </a:ext>
            </a:extLst>
          </p:cNvPr>
          <p:cNvSpPr/>
          <p:nvPr/>
        </p:nvSpPr>
        <p:spPr>
          <a:xfrm rot="5400000">
            <a:off x="-1013856" y="3171147"/>
            <a:ext cx="584343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Ex911_SimpleCollection</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967884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DBDC7A-44E9-48AF-9BBA-A5A446569F06}"/>
              </a:ext>
            </a:extLst>
          </p:cNvPr>
          <p:cNvSpPr>
            <a:spLocks noGrp="1"/>
          </p:cNvSpPr>
          <p:nvPr>
            <p:ph type="sldNum" sz="quarter" idx="12"/>
          </p:nvPr>
        </p:nvSpPr>
        <p:spPr>
          <a:xfrm>
            <a:off x="8926032" y="6456261"/>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457</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D32B1A34-453B-4E7D-8DAC-0AEC3933B839}"/>
              </a:ext>
            </a:extLst>
          </p:cNvPr>
          <p:cNvSpPr txBox="1"/>
          <p:nvPr/>
        </p:nvSpPr>
        <p:spPr>
          <a:xfrm>
            <a:off x="2401866" y="144810"/>
            <a:ext cx="6214390" cy="63955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a:lnSpc>
                <a:spcPct val="107000"/>
              </a:lnSpc>
              <a:spcAft>
                <a:spcPts val="800"/>
              </a:spcAft>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 = 0; i &lt; 10; ++i)</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ListBoxItem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newItem.Content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"Item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i + </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 from Code"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lbFromCode.Items.Add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i = 0; i &lt; 5; ++i)</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ComboBoxItem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ComboBoxItem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newItem.Content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"Item "</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i + </a:t>
            </a:r>
            <a:r>
              <a:rPr lang="en-US" sz="1000" dirty="0">
                <a:solidFill>
                  <a:srgbClr val="A31515"/>
                </a:solidFill>
                <a:latin typeface="Consolas" panose="020B0609020204030204" pitchFamily="49" charset="0"/>
                <a:ea typeface="Calibri" panose="020F0502020204030204" pitchFamily="34" charset="0"/>
                <a:cs typeface="Consolas" panose="020B0609020204030204" pitchFamily="49" charset="0"/>
              </a:rPr>
              <a:t>" from Code"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cbFromCode.Items.Add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newItem</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lnSpc>
                <a:spcPct val="107000"/>
              </a:lnSpc>
              <a:spcAft>
                <a:spcPts val="800"/>
              </a:spcAft>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lbFromXML_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SelectionChanged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SelectionChangedEventArgs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MessageBox.Show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lbFromXML.ToString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cbFromCode_</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SelectionChanged</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SelectionChangedEventArgs</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MessageBox.Show</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cbFromCode.</a:t>
            </a:r>
            <a:r>
              <a:rPr lang="en-US" sz="1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SelectedItem</a:t>
            </a:r>
            <a:r>
              <a:rPr lang="en-US"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.ToString</a:t>
            </a: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7" name="Arrow: Left 6">
            <a:extLst>
              <a:ext uri="{FF2B5EF4-FFF2-40B4-BE49-F238E27FC236}">
                <a16:creationId xmlns:a16="http://schemas.microsoft.com/office/drawing/2014/main" id="{EA372028-B67D-44EC-B192-7577ED2420E6}"/>
              </a:ext>
            </a:extLst>
          </p:cNvPr>
          <p:cNvSpPr/>
          <p:nvPr/>
        </p:nvSpPr>
        <p:spPr>
          <a:xfrm>
            <a:off x="6372851" y="1486851"/>
            <a:ext cx="4102374" cy="70794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הוספת פריטים ל </a:t>
            </a:r>
            <a:r>
              <a:rPr lang="en-US" dirty="0" err="1">
                <a:solidFill>
                  <a:prstClr val="black"/>
                </a:solidFill>
                <a:latin typeface="Trebuchet MS"/>
              </a:rPr>
              <a:t>ListBox</a:t>
            </a:r>
            <a:r>
              <a:rPr lang="he-IL" dirty="0">
                <a:solidFill>
                  <a:prstClr val="black"/>
                </a:solidFill>
                <a:latin typeface="Trebuchet MS"/>
                <a:cs typeface="Gisha" panose="020B0502040204020203" pitchFamily="34" charset="-79"/>
              </a:rPr>
              <a:t> דרך קוד #</a:t>
            </a:r>
            <a:r>
              <a:rPr lang="en-US" dirty="0">
                <a:solidFill>
                  <a:prstClr val="black"/>
                </a:solidFill>
                <a:latin typeface="Trebuchet MS"/>
              </a:rPr>
              <a:t>C</a:t>
            </a:r>
          </a:p>
        </p:txBody>
      </p:sp>
      <p:sp>
        <p:nvSpPr>
          <p:cNvPr id="8" name="Arrow: Left 7">
            <a:extLst>
              <a:ext uri="{FF2B5EF4-FFF2-40B4-BE49-F238E27FC236}">
                <a16:creationId xmlns:a16="http://schemas.microsoft.com/office/drawing/2014/main" id="{A456D7B4-38D6-4088-B576-9CDC9447AE5F}"/>
              </a:ext>
            </a:extLst>
          </p:cNvPr>
          <p:cNvSpPr/>
          <p:nvPr/>
        </p:nvSpPr>
        <p:spPr>
          <a:xfrm>
            <a:off x="6240017" y="3103125"/>
            <a:ext cx="4235209" cy="70794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הוספת פריטים ל </a:t>
            </a:r>
            <a:r>
              <a:rPr lang="en-US" dirty="0" err="1">
                <a:solidFill>
                  <a:prstClr val="black"/>
                </a:solidFill>
                <a:latin typeface="Trebuchet MS"/>
              </a:rPr>
              <a:t>ComboBox</a:t>
            </a:r>
            <a:r>
              <a:rPr lang="he-IL" dirty="0">
                <a:solidFill>
                  <a:prstClr val="black"/>
                </a:solidFill>
                <a:latin typeface="Trebuchet MS"/>
                <a:cs typeface="Gisha" panose="020B0502040204020203" pitchFamily="34" charset="-79"/>
              </a:rPr>
              <a:t> דרך קוד #</a:t>
            </a:r>
            <a:r>
              <a:rPr lang="en-US" dirty="0">
                <a:solidFill>
                  <a:prstClr val="black"/>
                </a:solidFill>
                <a:latin typeface="Trebuchet MS"/>
              </a:rPr>
              <a:t>C</a:t>
            </a:r>
          </a:p>
        </p:txBody>
      </p:sp>
      <p:sp>
        <p:nvSpPr>
          <p:cNvPr id="14" name="Arrow: Left 13">
            <a:extLst>
              <a:ext uri="{FF2B5EF4-FFF2-40B4-BE49-F238E27FC236}">
                <a16:creationId xmlns:a16="http://schemas.microsoft.com/office/drawing/2014/main" id="{90C866DB-3B20-4CF8-B616-3E82EE41FEA6}"/>
              </a:ext>
            </a:extLst>
          </p:cNvPr>
          <p:cNvSpPr/>
          <p:nvPr/>
        </p:nvSpPr>
        <p:spPr>
          <a:xfrm>
            <a:off x="6240017" y="4629862"/>
            <a:ext cx="4235209" cy="70794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אירוע שינוי בחירת פריט ב </a:t>
            </a:r>
            <a:r>
              <a:rPr lang="en-US" dirty="0" err="1">
                <a:solidFill>
                  <a:prstClr val="black"/>
                </a:solidFill>
                <a:latin typeface="Trebuchet MS"/>
              </a:rPr>
              <a:t>ListBox</a:t>
            </a:r>
            <a:endParaRPr lang="en-US" dirty="0">
              <a:solidFill>
                <a:prstClr val="black"/>
              </a:solidFill>
              <a:latin typeface="Trebuchet MS"/>
            </a:endParaRPr>
          </a:p>
        </p:txBody>
      </p:sp>
      <p:sp>
        <p:nvSpPr>
          <p:cNvPr id="15" name="Arrow: Left 14">
            <a:extLst>
              <a:ext uri="{FF2B5EF4-FFF2-40B4-BE49-F238E27FC236}">
                <a16:creationId xmlns:a16="http://schemas.microsoft.com/office/drawing/2014/main" id="{53129E85-749C-43AF-A5C9-8E67C51B5E22}"/>
              </a:ext>
            </a:extLst>
          </p:cNvPr>
          <p:cNvSpPr/>
          <p:nvPr/>
        </p:nvSpPr>
        <p:spPr>
          <a:xfrm>
            <a:off x="6600057" y="5748319"/>
            <a:ext cx="3910887" cy="70794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אירוע שינוי בחירת פריט ב </a:t>
            </a:r>
            <a:r>
              <a:rPr lang="en-US" dirty="0" err="1">
                <a:solidFill>
                  <a:prstClr val="black"/>
                </a:solidFill>
                <a:latin typeface="Trebuchet MS"/>
              </a:rPr>
              <a:t>ComboBox</a:t>
            </a:r>
            <a:endParaRPr lang="en-US" dirty="0">
              <a:solidFill>
                <a:prstClr val="black"/>
              </a:solidFill>
              <a:latin typeface="Trebuchet MS"/>
            </a:endParaRPr>
          </a:p>
        </p:txBody>
      </p:sp>
      <p:sp>
        <p:nvSpPr>
          <p:cNvPr id="12" name="Rectangle 11">
            <a:extLst>
              <a:ext uri="{FF2B5EF4-FFF2-40B4-BE49-F238E27FC236}">
                <a16:creationId xmlns:a16="http://schemas.microsoft.com/office/drawing/2014/main" id="{9FFE876A-C2AA-4FE1-9CAD-6CCCE40F2DE3}"/>
              </a:ext>
            </a:extLst>
          </p:cNvPr>
          <p:cNvSpPr/>
          <p:nvPr/>
        </p:nvSpPr>
        <p:spPr>
          <a:xfrm rot="5400000">
            <a:off x="-1013856" y="3171147"/>
            <a:ext cx="584343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Ex911_SimpleCollection</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7111403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8A29-EF65-4C56-8A94-8EC7A6CECE4A}"/>
              </a:ext>
            </a:extLst>
          </p:cNvPr>
          <p:cNvSpPr>
            <a:spLocks noGrp="1"/>
          </p:cNvSpPr>
          <p:nvPr>
            <p:ph type="title"/>
          </p:nvPr>
        </p:nvSpPr>
        <p:spPr>
          <a:xfrm>
            <a:off x="2106588" y="242796"/>
            <a:ext cx="7239000" cy="610122"/>
          </a:xfrm>
        </p:spPr>
        <p:txBody>
          <a:bodyPr/>
          <a:lstStyle/>
          <a:p>
            <a:pPr algn="ctr"/>
            <a:r>
              <a:rPr lang="he-IL" dirty="0"/>
              <a:t>חלון התוצאה</a:t>
            </a:r>
            <a:endParaRPr lang="en-US" dirty="0"/>
          </a:p>
        </p:txBody>
      </p:sp>
      <p:sp>
        <p:nvSpPr>
          <p:cNvPr id="4" name="Slide Number Placeholder 3">
            <a:extLst>
              <a:ext uri="{FF2B5EF4-FFF2-40B4-BE49-F238E27FC236}">
                <a16:creationId xmlns:a16="http://schemas.microsoft.com/office/drawing/2014/main" id="{B57C3097-CEAD-4A1F-A11C-33766391BC4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458</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100EF841-E4DF-44B8-94EF-C5F17DBC907C}"/>
              </a:ext>
            </a:extLst>
          </p:cNvPr>
          <p:cNvPicPr>
            <a:picLocks noChangeAspect="1"/>
          </p:cNvPicPr>
          <p:nvPr/>
        </p:nvPicPr>
        <p:blipFill>
          <a:blip r:embed="rId2"/>
          <a:stretch>
            <a:fillRect/>
          </a:stretch>
        </p:blipFill>
        <p:spPr>
          <a:xfrm>
            <a:off x="2791745" y="1183235"/>
            <a:ext cx="6359538" cy="4664314"/>
          </a:xfrm>
          <a:prstGeom prst="rect">
            <a:avLst/>
          </a:prstGeom>
        </p:spPr>
      </p:pic>
      <p:sp>
        <p:nvSpPr>
          <p:cNvPr id="8" name="Rectangle 7">
            <a:extLst>
              <a:ext uri="{FF2B5EF4-FFF2-40B4-BE49-F238E27FC236}">
                <a16:creationId xmlns:a16="http://schemas.microsoft.com/office/drawing/2014/main" id="{F17C963F-5A5E-4262-A18B-4162F0FB979E}"/>
              </a:ext>
            </a:extLst>
          </p:cNvPr>
          <p:cNvSpPr/>
          <p:nvPr/>
        </p:nvSpPr>
        <p:spPr>
          <a:xfrm rot="5400000">
            <a:off x="-1013856" y="3171147"/>
            <a:ext cx="5843434"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Ex911_SimpleCollection</a:t>
            </a:r>
            <a:r>
              <a:rPr lang="en-US" sz="1600" dirty="0">
                <a:solidFill>
                  <a:prstClr val="black"/>
                </a:solidFill>
                <a:latin typeface="Calibri"/>
              </a:rPr>
              <a:t> (WpfApp2022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823365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35D4-DB56-4A0C-B25E-F09CB524FDF7}"/>
              </a:ext>
            </a:extLst>
          </p:cNvPr>
          <p:cNvSpPr>
            <a:spLocks noGrp="1"/>
          </p:cNvSpPr>
          <p:nvPr>
            <p:ph type="title"/>
          </p:nvPr>
        </p:nvSpPr>
        <p:spPr>
          <a:xfrm>
            <a:off x="2063552" y="188640"/>
            <a:ext cx="7239000" cy="1080120"/>
          </a:xfrm>
        </p:spPr>
        <p:txBody>
          <a:bodyPr>
            <a:normAutofit fontScale="90000"/>
          </a:bodyPr>
          <a:lstStyle/>
          <a:p>
            <a:pPr algn="ctr"/>
            <a:r>
              <a:rPr lang="he-IL" dirty="0"/>
              <a:t>הוספת פריטים לאוסף בבת אחת – קישור לאוסף לוגי קיים</a:t>
            </a:r>
            <a:endParaRPr lang="en-US" dirty="0"/>
          </a:p>
        </p:txBody>
      </p:sp>
      <p:sp>
        <p:nvSpPr>
          <p:cNvPr id="4" name="Slide Number Placeholder 3">
            <a:extLst>
              <a:ext uri="{FF2B5EF4-FFF2-40B4-BE49-F238E27FC236}">
                <a16:creationId xmlns:a16="http://schemas.microsoft.com/office/drawing/2014/main" id="{EB190E92-5AC8-41F2-96D8-1B67A1A9DF6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459</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E8AC0AB6-96B8-4EDE-8FFB-4FD465F455B7}"/>
              </a:ext>
            </a:extLst>
          </p:cNvPr>
          <p:cNvSpPr txBox="1"/>
          <p:nvPr/>
        </p:nvSpPr>
        <p:spPr>
          <a:xfrm>
            <a:off x="2135560" y="1700808"/>
            <a:ext cx="7407696" cy="4154984"/>
          </a:xfrm>
          <a:prstGeom prst="rect">
            <a:avLst/>
          </a:prstGeom>
          <a:noFill/>
        </p:spPr>
        <p:txBody>
          <a:bodyPr wrap="square">
            <a:spAutoFit/>
          </a:bodyPr>
          <a:lstStyle/>
          <a:p>
            <a:pPr algn="l" rtl="0"/>
            <a:r>
              <a:rPr lang="en-US" sz="1200" dirty="0">
                <a:solidFill>
                  <a:srgbClr val="000000"/>
                </a:solidFill>
                <a:latin typeface="Consolas" panose="020B0609020204030204" pitchFamily="49" charset="0"/>
              </a:rPr>
              <a:t> lb2.ItemsSource = </a:t>
            </a:r>
            <a:r>
              <a:rPr lang="en-US" sz="1200" dirty="0" err="1">
                <a:solidFill>
                  <a:srgbClr val="000000"/>
                </a:solidFill>
                <a:latin typeface="Consolas" panose="020B0609020204030204" pitchFamily="49" charset="0"/>
              </a:rPr>
              <a:t>Enum.GetValues</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typeof</a:t>
            </a:r>
            <a:r>
              <a:rPr lang="en-US" sz="1200" dirty="0">
                <a:solidFill>
                  <a:srgbClr val="000000"/>
                </a:solidFill>
                <a:latin typeface="Consolas" panose="020B0609020204030204" pitchFamily="49" charset="0"/>
              </a:rPr>
              <a:t>(Status));</a:t>
            </a:r>
          </a:p>
          <a:p>
            <a:pPr algn="l" rtl="0"/>
            <a:r>
              <a:rPr lang="en-US" sz="1200" dirty="0">
                <a:solidFill>
                  <a:srgbClr val="000000"/>
                </a:solidFill>
                <a:latin typeface="Consolas" panose="020B0609020204030204" pitchFamily="49" charset="0"/>
              </a:rPr>
              <a:t> cb2.ItemsSource = </a:t>
            </a:r>
            <a:r>
              <a:rPr lang="en-US" sz="1200" dirty="0" err="1">
                <a:solidFill>
                  <a:srgbClr val="000000"/>
                </a:solidFill>
                <a:latin typeface="Consolas" panose="020B0609020204030204" pitchFamily="49" charset="0"/>
              </a:rPr>
              <a:t>Enum.GetValues</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typeof</a:t>
            </a:r>
            <a:r>
              <a:rPr lang="en-US" sz="1200" dirty="0">
                <a:solidFill>
                  <a:srgbClr val="000000"/>
                </a:solidFill>
                <a:latin typeface="Consolas" panose="020B0609020204030204" pitchFamily="49" charset="0"/>
              </a:rPr>
              <a:t>(Status));</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CreatePersonList</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//connect </a:t>
            </a:r>
            <a:r>
              <a:rPr lang="en-US" sz="1200" dirty="0" err="1">
                <a:solidFill>
                  <a:srgbClr val="008000"/>
                </a:solidFill>
                <a:latin typeface="Consolas" panose="020B0609020204030204" pitchFamily="49" charset="0"/>
              </a:rPr>
              <a:t>ItemsSource</a:t>
            </a:r>
            <a:r>
              <a:rPr lang="en-US" sz="1200" dirty="0">
                <a:solidFill>
                  <a:srgbClr val="008000"/>
                </a:solidFill>
                <a:latin typeface="Consolas" panose="020B0609020204030204" pitchFamily="49" charset="0"/>
              </a:rPr>
              <a:t> to logical list and </a:t>
            </a:r>
            <a:r>
              <a:rPr lang="en-US" sz="1200" dirty="0" err="1">
                <a:solidFill>
                  <a:srgbClr val="008000"/>
                </a:solidFill>
                <a:latin typeface="Consolas" panose="020B0609020204030204" pitchFamily="49" charset="0"/>
              </a:rPr>
              <a:t>ToString</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lb3.ItemsSource = </a:t>
            </a:r>
            <a:r>
              <a:rPr lang="en-US" sz="1200" dirty="0" err="1">
                <a:solidFill>
                  <a:srgbClr val="000000"/>
                </a:solidFill>
                <a:latin typeface="Consolas" panose="020B0609020204030204" pitchFamily="49" charset="0"/>
              </a:rPr>
              <a:t>listPerson</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//connect </a:t>
            </a:r>
            <a:r>
              <a:rPr lang="en-US" sz="1200" dirty="0" err="1">
                <a:solidFill>
                  <a:srgbClr val="008000"/>
                </a:solidFill>
                <a:latin typeface="Consolas" panose="020B0609020204030204" pitchFamily="49" charset="0"/>
              </a:rPr>
              <a:t>ItemsSource</a:t>
            </a:r>
            <a:r>
              <a:rPr lang="en-US" sz="1200" dirty="0">
                <a:solidFill>
                  <a:srgbClr val="008000"/>
                </a:solidFill>
                <a:latin typeface="Consolas" panose="020B0609020204030204" pitchFamily="49" charset="0"/>
              </a:rPr>
              <a:t> to logical list, no need of </a:t>
            </a:r>
            <a:r>
              <a:rPr lang="en-US" sz="1200" dirty="0" err="1">
                <a:solidFill>
                  <a:srgbClr val="008000"/>
                </a:solidFill>
                <a:latin typeface="Consolas" panose="020B0609020204030204" pitchFamily="49" charset="0"/>
              </a:rPr>
              <a:t>ToString</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cb3.ItemsSource = </a:t>
            </a:r>
            <a:r>
              <a:rPr lang="en-US" sz="1200" dirty="0" err="1">
                <a:solidFill>
                  <a:srgbClr val="000000"/>
                </a:solidFill>
                <a:latin typeface="Consolas" panose="020B0609020204030204" pitchFamily="49" charset="0"/>
              </a:rPr>
              <a:t>listPerson</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cb3.DisplayMemberPath = </a:t>
            </a:r>
            <a:r>
              <a:rPr lang="en-US" sz="1200" dirty="0">
                <a:solidFill>
                  <a:srgbClr val="A31515"/>
                </a:solidFill>
                <a:latin typeface="Consolas" panose="020B0609020204030204" pitchFamily="49" charset="0"/>
              </a:rPr>
              <a:t>"Name"</a:t>
            </a:r>
            <a:r>
              <a:rPr lang="en-US" sz="1200" dirty="0">
                <a:solidFill>
                  <a:srgbClr val="000000"/>
                </a:solidFill>
                <a:latin typeface="Consolas" panose="020B0609020204030204" pitchFamily="49" charset="0"/>
              </a:rPr>
              <a:t>;</a:t>
            </a:r>
            <a:r>
              <a:rPr lang="en-US" sz="1200" dirty="0">
                <a:solidFill>
                  <a:srgbClr val="008000"/>
                </a:solidFill>
                <a:latin typeface="Consolas" panose="020B0609020204030204" pitchFamily="49" charset="0"/>
              </a:rPr>
              <a:t>//show only specific Property of object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cb3.SelectedValuePath = </a:t>
            </a:r>
            <a:r>
              <a:rPr lang="en-US" sz="1200" dirty="0">
                <a:solidFill>
                  <a:srgbClr val="A31515"/>
                </a:solidFill>
                <a:latin typeface="Consolas" panose="020B0609020204030204" pitchFamily="49" charset="0"/>
              </a:rPr>
              <a:t>"ID"</a:t>
            </a:r>
            <a:r>
              <a:rPr lang="en-US" sz="1200" dirty="0">
                <a:solidFill>
                  <a:srgbClr val="000000"/>
                </a:solidFill>
                <a:latin typeface="Consolas" panose="020B0609020204030204" pitchFamily="49" charset="0"/>
              </a:rPr>
              <a:t>;</a:t>
            </a:r>
            <a:r>
              <a:rPr lang="en-US" sz="1200" dirty="0">
                <a:solidFill>
                  <a:srgbClr val="008000"/>
                </a:solidFill>
                <a:latin typeface="Consolas" panose="020B0609020204030204" pitchFamily="49" charset="0"/>
              </a:rPr>
              <a:t>//selection return only specific Property of object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cb3.SelectedIndex = 0; </a:t>
            </a:r>
            <a:r>
              <a:rPr lang="en-US" sz="1200" dirty="0">
                <a:solidFill>
                  <a:srgbClr val="008000"/>
                </a:solidFill>
                <a:latin typeface="Consolas" panose="020B0609020204030204" pitchFamily="49" charset="0"/>
              </a:rPr>
              <a:t>//index of the object to be selected</a:t>
            </a:r>
            <a:endParaRPr lang="en-US" sz="1200" dirty="0">
              <a:solidFill>
                <a:srgbClr val="000000"/>
              </a:solidFill>
              <a:latin typeface="Consolas" panose="020B0609020204030204" pitchFamily="49" charset="0"/>
            </a:endParaRP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//connect </a:t>
            </a:r>
            <a:r>
              <a:rPr lang="en-US" sz="1200" dirty="0" err="1">
                <a:solidFill>
                  <a:srgbClr val="008000"/>
                </a:solidFill>
                <a:latin typeface="Consolas" panose="020B0609020204030204" pitchFamily="49" charset="0"/>
              </a:rPr>
              <a:t>ItemsSource</a:t>
            </a:r>
            <a:r>
              <a:rPr lang="en-US" sz="1200" dirty="0">
                <a:solidFill>
                  <a:srgbClr val="008000"/>
                </a:solidFill>
                <a:latin typeface="Consolas" panose="020B0609020204030204" pitchFamily="49" charset="0"/>
              </a:rPr>
              <a:t> with Binding and </a:t>
            </a:r>
            <a:r>
              <a:rPr lang="en-US" sz="1200" dirty="0" err="1">
                <a:solidFill>
                  <a:srgbClr val="008000"/>
                </a:solidFill>
                <a:latin typeface="Consolas" panose="020B0609020204030204" pitchFamily="49" charset="0"/>
              </a:rPr>
              <a:t>ToString</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lb4.DataContext = </a:t>
            </a:r>
            <a:r>
              <a:rPr lang="en-US" sz="1200" dirty="0" err="1">
                <a:solidFill>
                  <a:srgbClr val="000000"/>
                </a:solidFill>
                <a:latin typeface="Consolas" panose="020B0609020204030204" pitchFamily="49" charset="0"/>
              </a:rPr>
              <a:t>listPerson</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cb4.DataContext = </a:t>
            </a:r>
            <a:r>
              <a:rPr lang="en-US" sz="1200" dirty="0" err="1">
                <a:solidFill>
                  <a:srgbClr val="000000"/>
                </a:solidFill>
                <a:latin typeface="Consolas" panose="020B0609020204030204" pitchFamily="49" charset="0"/>
              </a:rPr>
              <a:t>listPerson</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//connect </a:t>
            </a:r>
            <a:r>
              <a:rPr lang="en-US" sz="1200" dirty="0" err="1">
                <a:solidFill>
                  <a:srgbClr val="008000"/>
                </a:solidFill>
                <a:latin typeface="Consolas" panose="020B0609020204030204" pitchFamily="49" charset="0"/>
              </a:rPr>
              <a:t>ItemsSource</a:t>
            </a:r>
            <a:r>
              <a:rPr lang="en-US" sz="1200" dirty="0">
                <a:solidFill>
                  <a:srgbClr val="008000"/>
                </a:solidFill>
                <a:latin typeface="Consolas" panose="020B0609020204030204" pitchFamily="49" charset="0"/>
              </a:rPr>
              <a:t> with Binding + </a:t>
            </a:r>
            <a:r>
              <a:rPr lang="en-US" sz="1200" dirty="0" err="1">
                <a:solidFill>
                  <a:srgbClr val="008000"/>
                </a:solidFill>
                <a:latin typeface="Consolas" panose="020B0609020204030204" pitchFamily="49" charset="0"/>
              </a:rPr>
              <a:t>DataTemplate</a:t>
            </a:r>
            <a:r>
              <a:rPr lang="en-US" sz="1200" dirty="0">
                <a:solidFill>
                  <a:srgbClr val="008000"/>
                </a:solidFill>
                <a:latin typeface="Consolas" panose="020B0609020204030204" pitchFamily="49" charset="0"/>
              </a:rPr>
              <a:t>, no need of </a:t>
            </a:r>
            <a:r>
              <a:rPr lang="en-US" sz="1200" dirty="0" err="1">
                <a:solidFill>
                  <a:srgbClr val="008000"/>
                </a:solidFill>
                <a:latin typeface="Consolas" panose="020B0609020204030204" pitchFamily="49" charset="0"/>
              </a:rPr>
              <a:t>ToString</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lb5.DataContext = </a:t>
            </a:r>
            <a:r>
              <a:rPr lang="en-US" sz="1200" dirty="0" err="1">
                <a:solidFill>
                  <a:srgbClr val="000000"/>
                </a:solidFill>
                <a:latin typeface="Consolas" panose="020B0609020204030204" pitchFamily="49" charset="0"/>
              </a:rPr>
              <a:t>listPerson</a:t>
            </a:r>
            <a:r>
              <a:rPr lang="en-US" sz="1200" dirty="0">
                <a:solidFill>
                  <a:srgbClr val="000000"/>
                </a:solidFill>
                <a:latin typeface="Consolas" panose="020B0609020204030204" pitchFamily="49" charset="0"/>
              </a:rPr>
              <a:t>;</a:t>
            </a:r>
            <a:endParaRPr lang="en-US" sz="3200" dirty="0">
              <a:solidFill>
                <a:prstClr val="black"/>
              </a:solidFill>
              <a:latin typeface="Trebuchet MS"/>
            </a:endParaRPr>
          </a:p>
        </p:txBody>
      </p:sp>
      <p:sp>
        <p:nvSpPr>
          <p:cNvPr id="9" name="Speech Bubble: Rectangle 8">
            <a:extLst>
              <a:ext uri="{FF2B5EF4-FFF2-40B4-BE49-F238E27FC236}">
                <a16:creationId xmlns:a16="http://schemas.microsoft.com/office/drawing/2014/main" id="{7455EF49-920F-4033-A5AF-88317099F02F}"/>
              </a:ext>
            </a:extLst>
          </p:cNvPr>
          <p:cNvSpPr/>
          <p:nvPr/>
        </p:nvSpPr>
        <p:spPr>
          <a:xfrm>
            <a:off x="6672064" y="1412776"/>
            <a:ext cx="3995936" cy="1584176"/>
          </a:xfrm>
          <a:prstGeom prst="wedgeRectCallout">
            <a:avLst>
              <a:gd name="adj1" fmla="val -59693"/>
              <a:gd name="adj2" fmla="val 3010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דוגמא לטעימה</a:t>
            </a:r>
          </a:p>
          <a:p>
            <a:pPr algn="ct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הקוד המלא נמצא ב:</a:t>
            </a:r>
          </a:p>
          <a:p>
            <a:pPr algn="ctr" rtl="0"/>
            <a:r>
              <a:rPr lang="en-US" sz="1400" dirty="0" err="1">
                <a:solidFill>
                  <a:prstClr val="black"/>
                </a:solidFill>
                <a:latin typeface="Trebuchet MS"/>
              </a:rPr>
              <a:t>WpfAdvanced_CollectionsAndBinding</a:t>
            </a:r>
            <a:r>
              <a:rPr lang="en-US" sz="1400" dirty="0">
                <a:solidFill>
                  <a:prstClr val="black"/>
                </a:solidFill>
                <a:latin typeface="Trebuchet MS"/>
              </a:rPr>
              <a:t> Solution</a:t>
            </a:r>
          </a:p>
          <a:p>
            <a:pPr algn="ctr" rtl="0"/>
            <a:endParaRPr lang="en-US" sz="1400" dirty="0">
              <a:solidFill>
                <a:prstClr val="black"/>
              </a:solidFill>
              <a:latin typeface="Trebuchet MS"/>
            </a:endParaRPr>
          </a:p>
          <a:p>
            <a:pPr algn="ctr"/>
            <a:r>
              <a:rPr lang="he-IL" sz="1400" dirty="0">
                <a:solidFill>
                  <a:prstClr val="black"/>
                </a:solidFill>
                <a:latin typeface="Trebuchet MS"/>
                <a:cs typeface="Gisha" panose="020B0502040204020203" pitchFamily="34" charset="-79"/>
              </a:rPr>
              <a:t>נרחיב יותר כשנלמד נושאים מתקדמים ב </a:t>
            </a:r>
            <a:r>
              <a:rPr lang="en-US" sz="1400" dirty="0">
                <a:solidFill>
                  <a:prstClr val="black"/>
                </a:solidFill>
                <a:latin typeface="Trebuchet MS"/>
              </a:rPr>
              <a:t>WPF</a:t>
            </a:r>
          </a:p>
        </p:txBody>
      </p:sp>
    </p:spTree>
    <p:extLst>
      <p:ext uri="{BB962C8B-B14F-4D97-AF65-F5344CB8AC3E}">
        <p14:creationId xmlns:p14="http://schemas.microsoft.com/office/powerpoint/2010/main" val="4215808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260648"/>
            <a:ext cx="7239000" cy="626328"/>
          </a:xfrm>
        </p:spPr>
        <p:txBody>
          <a:bodyPr/>
          <a:lstStyle/>
          <a:p>
            <a:pPr algn="ctr"/>
            <a:r>
              <a:rPr lang="he-IL" dirty="0"/>
              <a:t>מוסכמות לשמות משתנים</a:t>
            </a:r>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46</a:t>
            </a:fld>
            <a:endParaRPr lang="he-IL">
              <a:solidFill>
                <a:srgbClr val="B13F9A"/>
              </a:solidFill>
              <a:latin typeface="Trebuchet MS"/>
              <a:cs typeface="Gisha" panose="020B0502040204020203" pitchFamily="34" charset="-79"/>
            </a:endParaRPr>
          </a:p>
        </p:txBody>
      </p:sp>
      <p:sp>
        <p:nvSpPr>
          <p:cNvPr id="8" name="מציין מיקום תוכן 2">
            <a:extLst>
              <a:ext uri="{FF2B5EF4-FFF2-40B4-BE49-F238E27FC236}">
                <a16:creationId xmlns:a16="http://schemas.microsoft.com/office/drawing/2014/main" id="{3C9C091A-0128-437D-B542-B94A7D902A9F}"/>
              </a:ext>
            </a:extLst>
          </p:cNvPr>
          <p:cNvSpPr>
            <a:spLocks noGrp="1"/>
          </p:cNvSpPr>
          <p:nvPr>
            <p:ph idx="1"/>
          </p:nvPr>
        </p:nvSpPr>
        <p:spPr>
          <a:xfrm>
            <a:off x="2029744" y="1052737"/>
            <a:ext cx="7344816" cy="5151375"/>
          </a:xfrm>
        </p:spPr>
        <p:txBody>
          <a:bodyPr>
            <a:normAutofit fontScale="62500" lnSpcReduction="20000"/>
          </a:bodyPr>
          <a:lstStyle/>
          <a:p>
            <a:r>
              <a:rPr lang="he-IL" sz="2800" dirty="0"/>
              <a:t>בעל משמעות, קל להבנה, באנגלית (לא </a:t>
            </a:r>
            <a:r>
              <a:rPr lang="he-IL" sz="2800" dirty="0" err="1"/>
              <a:t>עיבריש</a:t>
            </a:r>
            <a:r>
              <a:rPr lang="he-IL" sz="2800" dirty="0"/>
              <a:t>!)</a:t>
            </a:r>
          </a:p>
          <a:p>
            <a:r>
              <a:rPr lang="he-IL" sz="2800" dirty="0"/>
              <a:t>לא להשתמש בשמות דומים ומטעים</a:t>
            </a:r>
          </a:p>
          <a:p>
            <a:pPr lvl="1"/>
            <a:r>
              <a:rPr lang="he-IL" sz="2500" dirty="0"/>
              <a:t>למשל: שם עם אות קטנה ואותו שם עם אות גדולה</a:t>
            </a:r>
          </a:p>
          <a:p>
            <a:r>
              <a:rPr lang="he-IL" sz="2800" dirty="0"/>
              <a:t>שמות של אוספים (כגון מערכים) ברבים ולא ביחיד </a:t>
            </a:r>
          </a:p>
          <a:p>
            <a:endParaRPr lang="he-IL" sz="2800" dirty="0"/>
          </a:p>
          <a:p>
            <a:r>
              <a:rPr lang="he-IL" sz="2800" dirty="0"/>
              <a:t>מילים צמודות ללא "_", כל מילה פנימית מתחילה באות גדולה.</a:t>
            </a:r>
          </a:p>
          <a:p>
            <a:endParaRPr lang="he-IL" sz="2800" dirty="0"/>
          </a:p>
          <a:p>
            <a:r>
              <a:rPr lang="en-US" sz="2800" b="1" dirty="0">
                <a:highlight>
                  <a:srgbClr val="FFFF00"/>
                </a:highlight>
              </a:rPr>
              <a:t>C</a:t>
            </a:r>
            <a:r>
              <a:rPr lang="en-US" sz="2800" dirty="0"/>
              <a:t>amelCase</a:t>
            </a:r>
            <a:r>
              <a:rPr lang="he-IL" sz="2800" dirty="0"/>
              <a:t> – האות הראשונה של המילה הראשונה תהיה </a:t>
            </a:r>
            <a:r>
              <a:rPr lang="he-IL" sz="2800" b="1" dirty="0"/>
              <a:t>גדולה</a:t>
            </a:r>
            <a:r>
              <a:rPr lang="he-IL" sz="2800" dirty="0"/>
              <a:t> ב:</a:t>
            </a:r>
          </a:p>
          <a:p>
            <a:pPr lvl="1"/>
            <a:r>
              <a:rPr lang="he-IL" dirty="0"/>
              <a:t>מחלקות/מבנים – מילה ראשונה 'שם עצם' - </a:t>
            </a:r>
            <a:r>
              <a:rPr lang="en-US" sz="2400" dirty="0" err="1">
                <a:solidFill>
                  <a:srgbClr val="FFC000"/>
                </a:solidFill>
              </a:rPr>
              <a:t>SavingsAccount</a:t>
            </a:r>
            <a:endParaRPr lang="he-IL" dirty="0"/>
          </a:p>
          <a:p>
            <a:pPr lvl="1"/>
            <a:r>
              <a:rPr lang="he-IL" dirty="0"/>
              <a:t>מתודות </a:t>
            </a:r>
            <a:r>
              <a:rPr lang="he-IL" b="1" dirty="0"/>
              <a:t>ציבוריות</a:t>
            </a:r>
            <a:r>
              <a:rPr lang="he-IL" dirty="0"/>
              <a:t> או </a:t>
            </a:r>
            <a:r>
              <a:rPr lang="en-US" b="1" dirty="0"/>
              <a:t>internal</a:t>
            </a:r>
            <a:r>
              <a:rPr lang="he-IL" b="1" dirty="0"/>
              <a:t> </a:t>
            </a:r>
            <a:r>
              <a:rPr lang="he-IL" dirty="0"/>
              <a:t>– מילה ראשונה 'פועל' – </a:t>
            </a:r>
            <a:r>
              <a:rPr lang="en-US" sz="2400" dirty="0" err="1">
                <a:solidFill>
                  <a:srgbClr val="FFC000"/>
                </a:solidFill>
              </a:rPr>
              <a:t>GetName</a:t>
            </a:r>
            <a:endParaRPr lang="he-IL" sz="2800" dirty="0"/>
          </a:p>
          <a:p>
            <a:pPr lvl="1"/>
            <a:r>
              <a:rPr lang="he-IL" dirty="0"/>
              <a:t> שדות ומאפיינים </a:t>
            </a:r>
            <a:r>
              <a:rPr lang="he-IL" b="1" dirty="0"/>
              <a:t>ציבוריים</a:t>
            </a:r>
            <a:r>
              <a:rPr lang="he-IL" dirty="0"/>
              <a:t> או </a:t>
            </a:r>
            <a:r>
              <a:rPr lang="en-US" b="1" dirty="0"/>
              <a:t>internal</a:t>
            </a:r>
            <a:endParaRPr lang="he-IL" b="1" dirty="0"/>
          </a:p>
          <a:p>
            <a:pPr lvl="1"/>
            <a:r>
              <a:rPr lang="he-IL" dirty="0"/>
              <a:t>ממשקים</a:t>
            </a:r>
          </a:p>
          <a:p>
            <a:pPr lvl="1"/>
            <a:r>
              <a:rPr lang="he-IL" dirty="0"/>
              <a:t>מרחבי שמות</a:t>
            </a:r>
          </a:p>
          <a:p>
            <a:pPr lvl="1"/>
            <a:r>
              <a:rPr lang="he-IL" dirty="0"/>
              <a:t>טיפוס סודר (</a:t>
            </a:r>
            <a:r>
              <a:rPr lang="en-US" dirty="0" err="1"/>
              <a:t>enum</a:t>
            </a:r>
            <a:r>
              <a:rPr lang="he-IL" dirty="0"/>
              <a:t>) – מילה ראשונה 'שם עצם' או 'תואר' -  </a:t>
            </a:r>
            <a:r>
              <a:rPr lang="en-US" dirty="0"/>
              <a:t> </a:t>
            </a:r>
            <a:r>
              <a:rPr lang="en-US" sz="2400" dirty="0" err="1">
                <a:solidFill>
                  <a:srgbClr val="FFC000"/>
                </a:solidFill>
              </a:rPr>
              <a:t>BigData</a:t>
            </a:r>
            <a:endParaRPr lang="he-IL" sz="2400" dirty="0">
              <a:solidFill>
                <a:srgbClr val="FFC000"/>
              </a:solidFill>
            </a:endParaRPr>
          </a:p>
          <a:p>
            <a:r>
              <a:rPr lang="en-US" sz="2800" b="1" dirty="0">
                <a:highlight>
                  <a:srgbClr val="FFFF00"/>
                </a:highlight>
              </a:rPr>
              <a:t>c</a:t>
            </a:r>
            <a:r>
              <a:rPr lang="en-US" sz="2800" dirty="0"/>
              <a:t>amelCase</a:t>
            </a:r>
            <a:r>
              <a:rPr lang="he-IL" sz="2800" dirty="0"/>
              <a:t> – האות הראשונה של המילה הראשונה תהיה </a:t>
            </a:r>
            <a:r>
              <a:rPr lang="he-IL" sz="2800" b="1" dirty="0"/>
              <a:t>קטנה</a:t>
            </a:r>
            <a:r>
              <a:rPr lang="he-IL" sz="2800" dirty="0"/>
              <a:t> ב:</a:t>
            </a:r>
          </a:p>
          <a:p>
            <a:pPr lvl="1"/>
            <a:r>
              <a:rPr lang="he-IL" sz="2500" dirty="0"/>
              <a:t>שדות ומתודות </a:t>
            </a:r>
            <a:r>
              <a:rPr lang="he-IL" sz="2500" b="1" dirty="0"/>
              <a:t>פרטיים</a:t>
            </a:r>
            <a:r>
              <a:rPr lang="he-IL" sz="2500" dirty="0"/>
              <a:t> או </a:t>
            </a:r>
            <a:r>
              <a:rPr lang="en-US" sz="2500" b="1" dirty="0"/>
              <a:t>protected</a:t>
            </a:r>
          </a:p>
          <a:p>
            <a:pPr lvl="1"/>
            <a:r>
              <a:rPr lang="he-IL" sz="2500" dirty="0"/>
              <a:t>פרמטרים</a:t>
            </a:r>
          </a:p>
          <a:p>
            <a:pPr lvl="1"/>
            <a:r>
              <a:rPr lang="he-IL" sz="2500" dirty="0"/>
              <a:t>משתנים מקומיים בתוך פונקציות</a:t>
            </a:r>
          </a:p>
        </p:txBody>
      </p:sp>
    </p:spTree>
    <p:extLst>
      <p:ext uri="{BB962C8B-B14F-4D97-AF65-F5344CB8AC3E}">
        <p14:creationId xmlns:p14="http://schemas.microsoft.com/office/powerpoint/2010/main" val="33161849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366868"/>
            <a:ext cx="7239000" cy="626328"/>
          </a:xfrm>
        </p:spPr>
        <p:txBody>
          <a:bodyPr/>
          <a:lstStyle/>
          <a:p>
            <a:pPr algn="ctr"/>
            <a:r>
              <a:rPr lang="he-IL" dirty="0"/>
              <a:t>פקדים נוספים שכדאי להכיר</a:t>
            </a:r>
          </a:p>
        </p:txBody>
      </p:sp>
      <p:sp>
        <p:nvSpPr>
          <p:cNvPr id="3" name="מציין מיקום תוכן 2"/>
          <p:cNvSpPr>
            <a:spLocks noGrp="1"/>
          </p:cNvSpPr>
          <p:nvPr>
            <p:ph idx="1"/>
          </p:nvPr>
        </p:nvSpPr>
        <p:spPr/>
        <p:txBody>
          <a:bodyPr>
            <a:normAutofit/>
          </a:bodyPr>
          <a:lstStyle/>
          <a:p>
            <a:pPr marL="274320" lvl="1" indent="-274320">
              <a:spcBef>
                <a:spcPts val="600"/>
              </a:spcBef>
              <a:buClr>
                <a:schemeClr val="tx2"/>
              </a:buClr>
              <a:buSzPct val="73000"/>
              <a:buFont typeface="Wingdings 2"/>
              <a:buChar char=""/>
            </a:pPr>
            <a:r>
              <a:rPr lang="en-US" sz="2600" dirty="0">
                <a:solidFill>
                  <a:schemeClr val="tx1"/>
                </a:solidFill>
              </a:rPr>
              <a:t>Expander</a:t>
            </a:r>
            <a:endParaRPr lang="he-IL" sz="2600" dirty="0">
              <a:solidFill>
                <a:schemeClr val="tx1"/>
              </a:solidFill>
            </a:endParaRPr>
          </a:p>
          <a:p>
            <a:pPr marL="274320" lvl="1" indent="-274320">
              <a:spcBef>
                <a:spcPts val="600"/>
              </a:spcBef>
              <a:buClr>
                <a:schemeClr val="tx2"/>
              </a:buClr>
              <a:buSzPct val="73000"/>
              <a:buFont typeface="Wingdings 2"/>
              <a:buChar char=""/>
            </a:pPr>
            <a:r>
              <a:rPr lang="en-US" sz="2600" dirty="0" err="1">
                <a:solidFill>
                  <a:schemeClr val="tx1"/>
                </a:solidFill>
              </a:rPr>
              <a:t>TabControl</a:t>
            </a:r>
            <a:endParaRPr lang="he-IL" sz="2600" dirty="0">
              <a:solidFill>
                <a:schemeClr val="tx1"/>
              </a:solidFill>
            </a:endParaRPr>
          </a:p>
          <a:p>
            <a:pPr marL="274320" lvl="1" indent="-274320">
              <a:spcBef>
                <a:spcPts val="600"/>
              </a:spcBef>
              <a:buClr>
                <a:schemeClr val="tx2"/>
              </a:buClr>
              <a:buSzPct val="73000"/>
              <a:buFont typeface="Wingdings 2"/>
              <a:buChar char=""/>
            </a:pPr>
            <a:r>
              <a:rPr lang="en-US" sz="2600" dirty="0">
                <a:solidFill>
                  <a:schemeClr val="tx1"/>
                </a:solidFill>
              </a:rPr>
              <a:t>Calendar</a:t>
            </a:r>
            <a:endParaRPr lang="he-IL" sz="2600" dirty="0">
              <a:solidFill>
                <a:schemeClr val="tx1"/>
              </a:solidFill>
            </a:endParaRPr>
          </a:p>
          <a:p>
            <a:pPr marL="274320" lvl="1" indent="-274320">
              <a:spcBef>
                <a:spcPts val="600"/>
              </a:spcBef>
              <a:buClr>
                <a:schemeClr val="tx2"/>
              </a:buClr>
              <a:buSzPct val="73000"/>
              <a:buFont typeface="Wingdings 2"/>
              <a:buChar char=""/>
            </a:pPr>
            <a:r>
              <a:rPr lang="en-US" sz="2600" dirty="0">
                <a:solidFill>
                  <a:schemeClr val="tx1"/>
                </a:solidFill>
              </a:rPr>
              <a:t>Menu</a:t>
            </a:r>
            <a:endParaRPr lang="he-IL" sz="2600" dirty="0">
              <a:solidFill>
                <a:schemeClr val="tx1"/>
              </a:solidFill>
            </a:endParaRPr>
          </a:p>
          <a:p>
            <a:pPr marL="274320" lvl="1" indent="-274320">
              <a:spcBef>
                <a:spcPts val="600"/>
              </a:spcBef>
              <a:buClr>
                <a:schemeClr val="tx2"/>
              </a:buClr>
              <a:buSzPct val="73000"/>
              <a:buFont typeface="Wingdings 2"/>
              <a:buChar char=""/>
            </a:pPr>
            <a:r>
              <a:rPr lang="en-US" sz="2600" dirty="0" err="1">
                <a:solidFill>
                  <a:schemeClr val="tx1"/>
                </a:solidFill>
              </a:rPr>
              <a:t>ContextMenu</a:t>
            </a:r>
            <a:endParaRPr lang="he-IL" sz="2600" dirty="0">
              <a:solidFill>
                <a:schemeClr val="tx1"/>
              </a:solidFill>
            </a:endParaRPr>
          </a:p>
          <a:p>
            <a:r>
              <a:rPr lang="en-US" dirty="0" err="1"/>
              <a:t>ContentControl</a:t>
            </a:r>
            <a:endParaRPr lang="he-IL" dirty="0"/>
          </a:p>
          <a:p>
            <a:r>
              <a:rPr lang="he-IL" dirty="0"/>
              <a:t>במקום חלון - </a:t>
            </a:r>
            <a:r>
              <a:rPr lang="en-US" dirty="0"/>
              <a:t>Page</a:t>
            </a:r>
            <a:r>
              <a:rPr lang="he-IL" dirty="0"/>
              <a:t> (ללא כותרת ומעטפת)</a:t>
            </a:r>
          </a:p>
          <a:p>
            <a:endParaRPr lang="he-IL" dirty="0"/>
          </a:p>
        </p:txBody>
      </p:sp>
      <p:sp>
        <p:nvSpPr>
          <p:cNvPr id="4" name="Slide Number Placeholder 3">
            <a:extLst>
              <a:ext uri="{FF2B5EF4-FFF2-40B4-BE49-F238E27FC236}">
                <a16:creationId xmlns:a16="http://schemas.microsoft.com/office/drawing/2014/main" id="{4DDD25B5-2D48-435C-A711-7FC25B42002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460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694075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268" y="188640"/>
            <a:ext cx="7239000" cy="770344"/>
          </a:xfrm>
        </p:spPr>
        <p:txBody>
          <a:bodyPr>
            <a:normAutofit/>
          </a:bodyPr>
          <a:lstStyle/>
          <a:p>
            <a:r>
              <a:rPr lang="he-IL" dirty="0"/>
              <a:t>"מדריך </a:t>
            </a:r>
            <a:r>
              <a:rPr lang="en-US" dirty="0"/>
              <a:t>WPF</a:t>
            </a:r>
            <a:r>
              <a:rPr lang="he-IL" dirty="0"/>
              <a:t>" של אריק פוזננסקי</a:t>
            </a:r>
          </a:p>
        </p:txBody>
      </p:sp>
      <p:sp>
        <p:nvSpPr>
          <p:cNvPr id="4" name="Content Placeholder 3"/>
          <p:cNvSpPr>
            <a:spLocks noGrp="1"/>
          </p:cNvSpPr>
          <p:nvPr>
            <p:ph idx="1"/>
          </p:nvPr>
        </p:nvSpPr>
        <p:spPr>
          <a:xfrm>
            <a:off x="1982999" y="1196752"/>
            <a:ext cx="7239000" cy="3888432"/>
          </a:xfrm>
        </p:spPr>
        <p:txBody>
          <a:bodyPr>
            <a:normAutofit fontScale="92500"/>
          </a:bodyPr>
          <a:lstStyle/>
          <a:p>
            <a:r>
              <a:rPr lang="he-IL" sz="3600" dirty="0"/>
              <a:t> לקבלת רשימה מפורטת עם הסברים </a:t>
            </a:r>
            <a:r>
              <a:rPr lang="he-IL" sz="3600" b="1" dirty="0"/>
              <a:t>מפורטים על רשימת הפקדים</a:t>
            </a:r>
            <a:r>
              <a:rPr lang="he-IL" sz="3600" dirty="0"/>
              <a:t>, יש </a:t>
            </a:r>
            <a:r>
              <a:rPr lang="he-IL" sz="3600" b="1" dirty="0"/>
              <a:t>לקרוא לבד </a:t>
            </a:r>
            <a:r>
              <a:rPr lang="he-IL" sz="3600" dirty="0"/>
              <a:t>את המסמך הנמצא במודל, בשם "מדריך </a:t>
            </a:r>
            <a:r>
              <a:rPr lang="en-US" sz="3600" dirty="0"/>
              <a:t>WPF</a:t>
            </a:r>
            <a:r>
              <a:rPr lang="he-IL" sz="3600" dirty="0"/>
              <a:t>" של אריק פוזננסקי</a:t>
            </a:r>
          </a:p>
          <a:p>
            <a:r>
              <a:rPr lang="he-IL" sz="3600" dirty="0"/>
              <a:t> יש להיעזר בו להיכרות מעמיקה של פקדים לצורך התרגילים, הפרוייקט והמבחן!!</a:t>
            </a:r>
          </a:p>
        </p:txBody>
      </p:sp>
      <p:sp>
        <p:nvSpPr>
          <p:cNvPr id="3" name="Rounded Rectangular Callout 2"/>
          <p:cNvSpPr/>
          <p:nvPr/>
        </p:nvSpPr>
        <p:spPr>
          <a:xfrm>
            <a:off x="2423592" y="5299392"/>
            <a:ext cx="3024336" cy="1080120"/>
          </a:xfrm>
          <a:prstGeom prst="wedgeRoundRectCallout">
            <a:avLst>
              <a:gd name="adj1" fmla="val 49905"/>
              <a:gd name="adj2" fmla="val -107614"/>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solidFill>
                  <a:prstClr val="black"/>
                </a:solidFill>
                <a:latin typeface="Trebuchet MS"/>
                <a:cs typeface="Gisha" panose="020B0502040204020203" pitchFamily="34" charset="-79"/>
              </a:rPr>
              <a:t>חשוב ביותר! לא לוותר!</a:t>
            </a:r>
          </a:p>
        </p:txBody>
      </p:sp>
      <p:sp>
        <p:nvSpPr>
          <p:cNvPr id="5" name="Slide Number Placeholder 4"/>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461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50075449"/>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D7DFD0-9E99-4506-A451-F02890A6C23A}"/>
              </a:ext>
            </a:extLst>
          </p:cNvPr>
          <p:cNvSpPr>
            <a:spLocks noGrp="1"/>
          </p:cNvSpPr>
          <p:nvPr>
            <p:ph type="ctrTitle"/>
          </p:nvPr>
        </p:nvSpPr>
        <p:spPr/>
        <p:txBody>
          <a:bodyPr/>
          <a:lstStyle/>
          <a:p>
            <a:r>
              <a:rPr lang="he-IL" dirty="0"/>
              <a:t>ריבוי חלונות</a:t>
            </a:r>
            <a:endParaRPr lang="en-US" dirty="0"/>
          </a:p>
        </p:txBody>
      </p:sp>
      <p:sp>
        <p:nvSpPr>
          <p:cNvPr id="6" name="Subtitle 5">
            <a:extLst>
              <a:ext uri="{FF2B5EF4-FFF2-40B4-BE49-F238E27FC236}">
                <a16:creationId xmlns:a16="http://schemas.microsoft.com/office/drawing/2014/main" id="{22BA21F4-66E2-453F-A912-BF188AFB8F75}"/>
              </a:ext>
            </a:extLst>
          </p:cNvPr>
          <p:cNvSpPr>
            <a:spLocks noGrp="1"/>
          </p:cNvSpPr>
          <p:nvPr>
            <p:ph type="subTitle" idx="1"/>
          </p:nvPr>
        </p:nvSpPr>
        <p:spPr/>
        <p:txBody>
          <a:bodyPr>
            <a:normAutofit/>
          </a:bodyPr>
          <a:lstStyle/>
          <a:p>
            <a:r>
              <a:rPr lang="he-IL" sz="3600" dirty="0"/>
              <a:t>הוספת חלונות נוספים</a:t>
            </a:r>
            <a:endParaRPr lang="en-US" sz="3600" dirty="0"/>
          </a:p>
        </p:txBody>
      </p:sp>
      <p:sp>
        <p:nvSpPr>
          <p:cNvPr id="4" name="Slide Number Placeholder 3">
            <a:extLst>
              <a:ext uri="{FF2B5EF4-FFF2-40B4-BE49-F238E27FC236}">
                <a16:creationId xmlns:a16="http://schemas.microsoft.com/office/drawing/2014/main" id="{A38BE86A-C3B9-49C4-8A21-9E8386A59E21}"/>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462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10599626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1504" y="3867"/>
            <a:ext cx="7992888" cy="722480"/>
          </a:xfrm>
        </p:spPr>
        <p:txBody>
          <a:bodyPr>
            <a:noAutofit/>
          </a:bodyPr>
          <a:lstStyle/>
          <a:p>
            <a:pPr algn="ctr"/>
            <a:r>
              <a:rPr lang="he-IL" sz="3200" dirty="0"/>
              <a:t>הוספת חלונות חדשים מעבר לחלון הראשי</a:t>
            </a:r>
          </a:p>
        </p:txBody>
      </p:sp>
      <p:sp>
        <p:nvSpPr>
          <p:cNvPr id="3" name="מציין מיקום תוכן 2"/>
          <p:cNvSpPr>
            <a:spLocks noGrp="1"/>
          </p:cNvSpPr>
          <p:nvPr>
            <p:ph idx="1"/>
          </p:nvPr>
        </p:nvSpPr>
        <p:spPr>
          <a:xfrm>
            <a:off x="1919536" y="796346"/>
            <a:ext cx="7567738" cy="2808312"/>
          </a:xfrm>
        </p:spPr>
        <p:txBody>
          <a:bodyPr>
            <a:normAutofit/>
          </a:bodyPr>
          <a:lstStyle/>
          <a:p>
            <a:pPr fontAlgn="base"/>
            <a:r>
              <a:rPr lang="he-IL" sz="1600" dirty="0"/>
              <a:t>לרוב יש מספר רב של חלונות שנפתחים ונסגרים במהלך החיים של התוכנה. </a:t>
            </a:r>
            <a:r>
              <a:rPr lang="he-IL" sz="1600" b="1" dirty="0"/>
              <a:t>כיצד נוסיף חלון חדש?</a:t>
            </a:r>
          </a:p>
          <a:p>
            <a:pPr fontAlgn="base"/>
            <a:r>
              <a:rPr lang="he-IL" sz="1600" dirty="0"/>
              <a:t>כדי להוסיף חלון חדש נלך ל</a:t>
            </a:r>
            <a:r>
              <a:rPr lang="en-US" sz="1600" b="1" dirty="0"/>
              <a:t>Solution Explorer</a:t>
            </a:r>
            <a:r>
              <a:rPr lang="en-US" sz="1600" dirty="0"/>
              <a:t> </a:t>
            </a:r>
            <a:r>
              <a:rPr lang="he-IL" sz="1600" dirty="0"/>
              <a:t>, נלחץ עם הכפתור הימני על הפרוייקט ונבחר </a:t>
            </a:r>
            <a:r>
              <a:rPr lang="en-US" sz="1600" dirty="0"/>
              <a:t> </a:t>
            </a:r>
            <a:r>
              <a:rPr lang="en-US" sz="1600" b="1" dirty="0"/>
              <a:t>Add</a:t>
            </a:r>
            <a:r>
              <a:rPr lang="he-IL" sz="1600" b="1" dirty="0"/>
              <a:t>, </a:t>
            </a:r>
            <a:r>
              <a:rPr lang="he-IL" sz="1600" dirty="0"/>
              <a:t>ואז  </a:t>
            </a:r>
            <a:r>
              <a:rPr lang="en-US" sz="1600" b="1" dirty="0"/>
              <a:t>New Item…</a:t>
            </a:r>
          </a:p>
          <a:p>
            <a:r>
              <a:rPr lang="he-IL" sz="1600" dirty="0"/>
              <a:t>נבחר את סוג האלמנט להוספה (</a:t>
            </a:r>
            <a:r>
              <a:rPr lang="en-US" sz="1600" b="1" dirty="0"/>
              <a:t>Window</a:t>
            </a:r>
            <a:r>
              <a:rPr lang="he-IL" sz="1600" dirty="0"/>
              <a:t> של</a:t>
            </a:r>
            <a:r>
              <a:rPr lang="en-US" sz="1600" b="1" dirty="0"/>
              <a:t>WPF</a:t>
            </a:r>
            <a:r>
              <a:rPr lang="en-US" sz="1600" dirty="0"/>
              <a:t> </a:t>
            </a:r>
            <a:r>
              <a:rPr lang="he-IL" sz="1600" dirty="0"/>
              <a:t>) וניתן שם למחלקה של החלון החדש (למשל: </a:t>
            </a:r>
            <a:r>
              <a:rPr lang="en-US" sz="1600" b="1" dirty="0" err="1"/>
              <a:t>SecondWindow</a:t>
            </a:r>
            <a:r>
              <a:rPr lang="he-IL" sz="1600" dirty="0"/>
              <a:t>) .</a:t>
            </a:r>
          </a:p>
          <a:p>
            <a:r>
              <a:rPr lang="he-IL" sz="1600" dirty="0"/>
              <a:t>קיבלנו קובץ </a:t>
            </a:r>
            <a:r>
              <a:rPr lang="en-US" sz="1600" dirty="0"/>
              <a:t>XAML</a:t>
            </a:r>
            <a:r>
              <a:rPr lang="he-IL" sz="1600" dirty="0"/>
              <a:t> חדש שמאפשר לנו לקבוע ולעצב את החלון החדש לפי אותם כללים שעבדנו איתם עד כה. </a:t>
            </a:r>
          </a:p>
          <a:p>
            <a:r>
              <a:rPr lang="he-IL" sz="1600" dirty="0"/>
              <a:t>בנוסף קיבלנו גם קובץ </a:t>
            </a:r>
            <a:r>
              <a:rPr lang="en-US" sz="1600" dirty="0"/>
              <a:t>code-behind</a:t>
            </a:r>
            <a:r>
              <a:rPr lang="he-IL" sz="1600" dirty="0"/>
              <a:t> חדש שיכיל את קוד המחלקה של החלון החדש.</a:t>
            </a:r>
            <a:endParaRPr lang="en-US" sz="1600" dirty="0"/>
          </a:p>
          <a:p>
            <a:endParaRPr lang="he-IL" sz="16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85" t="18889" r="9014" b="31283"/>
          <a:stretch/>
        </p:blipFill>
        <p:spPr bwMode="auto">
          <a:xfrm>
            <a:off x="2370461" y="3573017"/>
            <a:ext cx="6514975" cy="320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FE699005-24D6-4019-ADC3-4FD0D98F45CA}"/>
              </a:ext>
            </a:extLst>
          </p:cNvPr>
          <p:cNvSpPr/>
          <p:nvPr/>
        </p:nvSpPr>
        <p:spPr>
          <a:xfrm rot="5400000">
            <a:off x="7887615" y="3007697"/>
            <a:ext cx="439249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Ex9_MultWindows</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326060857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8640"/>
            <a:ext cx="7239000" cy="471576"/>
          </a:xfrm>
        </p:spPr>
        <p:txBody>
          <a:bodyPr>
            <a:noAutofit/>
          </a:bodyPr>
          <a:lstStyle/>
          <a:p>
            <a:pPr algn="ctr"/>
            <a:r>
              <a:rPr lang="he-IL" sz="3200" dirty="0"/>
              <a:t>פתיחה של חלון דרך הקוד</a:t>
            </a:r>
          </a:p>
        </p:txBody>
      </p:sp>
      <p:sp>
        <p:nvSpPr>
          <p:cNvPr id="3" name="מציין מיקום תוכן 2"/>
          <p:cNvSpPr>
            <a:spLocks noGrp="1"/>
          </p:cNvSpPr>
          <p:nvPr>
            <p:ph idx="1"/>
          </p:nvPr>
        </p:nvSpPr>
        <p:spPr>
          <a:xfrm>
            <a:off x="2063552" y="732224"/>
            <a:ext cx="7416824" cy="1472640"/>
          </a:xfrm>
        </p:spPr>
        <p:txBody>
          <a:bodyPr>
            <a:normAutofit/>
          </a:bodyPr>
          <a:lstStyle/>
          <a:p>
            <a:pPr fontAlgn="base"/>
            <a:r>
              <a:rPr lang="he-IL" sz="2000" dirty="0"/>
              <a:t>פתיחת חלון חדש במהלך ריצת התכנית, נעשית באמצעות קוד #</a:t>
            </a:r>
            <a:r>
              <a:rPr lang="en-US" sz="2000" dirty="0"/>
              <a:t>C </a:t>
            </a:r>
            <a:endParaRPr lang="he-IL" sz="2000" dirty="0"/>
          </a:p>
          <a:p>
            <a:pPr fontAlgn="base"/>
            <a:r>
              <a:rPr lang="he-IL" sz="2000" dirty="0"/>
              <a:t>יש ליצור מופע חדש של המחלקה של החלון ולזמן את המתודה </a:t>
            </a:r>
            <a:r>
              <a:rPr lang="en-US" sz="2000" dirty="0"/>
              <a:t>Show</a:t>
            </a:r>
            <a:endParaRPr lang="he-IL" sz="2000" dirty="0"/>
          </a:p>
          <a:p>
            <a:pPr fontAlgn="base"/>
            <a:r>
              <a:rPr lang="he-IL" sz="1800" dirty="0"/>
              <a:t>אם נרצה לפתוח את החלון החדש בצורה שתחסום את הגישה לחלון הקודם, כל עוד השני פתוח. אז במקום </a:t>
            </a:r>
            <a:r>
              <a:rPr lang="en-US" sz="1800" dirty="0"/>
              <a:t>SHOW</a:t>
            </a:r>
            <a:r>
              <a:rPr lang="he-IL" sz="1800" dirty="0"/>
              <a:t>:</a:t>
            </a:r>
          </a:p>
        </p:txBody>
      </p:sp>
      <p:pic>
        <p:nvPicPr>
          <p:cNvPr id="5" name="Picture 4">
            <a:extLst>
              <a:ext uri="{FF2B5EF4-FFF2-40B4-BE49-F238E27FC236}">
                <a16:creationId xmlns:a16="http://schemas.microsoft.com/office/drawing/2014/main" id="{4E908B33-C11C-40E2-8F29-DB9D29A8D616}"/>
              </a:ext>
            </a:extLst>
          </p:cNvPr>
          <p:cNvPicPr>
            <a:picLocks noChangeAspect="1"/>
          </p:cNvPicPr>
          <p:nvPr/>
        </p:nvPicPr>
        <p:blipFill>
          <a:blip r:embed="rId2"/>
          <a:stretch>
            <a:fillRect/>
          </a:stretch>
        </p:blipFill>
        <p:spPr>
          <a:xfrm>
            <a:off x="3208112" y="3481716"/>
            <a:ext cx="6272265" cy="31876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0ECC376-D702-438A-B074-ACD0D1AAC3E4}"/>
              </a:ext>
            </a:extLst>
          </p:cNvPr>
          <p:cNvSpPr txBox="1"/>
          <p:nvPr/>
        </p:nvSpPr>
        <p:spPr>
          <a:xfrm>
            <a:off x="2063552" y="2183769"/>
            <a:ext cx="6140354" cy="1384995"/>
          </a:xfrm>
          <a:prstGeom prst="rect">
            <a:avLst/>
          </a:prstGeom>
          <a:noFill/>
        </p:spPr>
        <p:txBody>
          <a:bodyPr wrap="square">
            <a:spAutoFit/>
          </a:bodyPr>
          <a:lstStyle/>
          <a:p>
            <a:pPr algn="l" rtl="0"/>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Button_Click</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object</a:t>
            </a:r>
            <a:r>
              <a:rPr lang="en-US" sz="1400" dirty="0">
                <a:solidFill>
                  <a:srgbClr val="000000"/>
                </a:solidFill>
                <a:latin typeface="Consolas" panose="020B0609020204030204" pitchFamily="49" charset="0"/>
              </a:rPr>
              <a:t> sender, </a:t>
            </a:r>
            <a:r>
              <a:rPr lang="en-US" sz="1400" dirty="0" err="1">
                <a:solidFill>
                  <a:srgbClr val="000000"/>
                </a:solidFill>
                <a:latin typeface="Consolas" panose="020B0609020204030204" pitchFamily="49" charset="0"/>
              </a:rPr>
              <a:t>RoutedEventArgs</a:t>
            </a:r>
            <a:r>
              <a:rPr lang="en-US" sz="1400" dirty="0">
                <a:solidFill>
                  <a:srgbClr val="000000"/>
                </a:solidFill>
                <a:latin typeface="Consolas" panose="020B0609020204030204" pitchFamily="49" charset="0"/>
              </a:rPr>
              <a:t> e)</a:t>
            </a: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SecondWindow</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sc</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SecondWindow</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"Hi all people"</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sc.Show</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t>
            </a:r>
            <a:r>
              <a:rPr lang="en-US" sz="1400" dirty="0" err="1">
                <a:solidFill>
                  <a:srgbClr val="008000"/>
                </a:solidFill>
                <a:latin typeface="Consolas" panose="020B0609020204030204" pitchFamily="49" charset="0"/>
              </a:rPr>
              <a:t>sc.ShowDialog</a:t>
            </a:r>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a:t>
            </a:r>
            <a:endParaRPr lang="en-US" sz="1400" dirty="0">
              <a:solidFill>
                <a:prstClr val="black"/>
              </a:solidFill>
              <a:latin typeface="Trebuchet MS"/>
            </a:endParaRPr>
          </a:p>
        </p:txBody>
      </p:sp>
      <p:sp>
        <p:nvSpPr>
          <p:cNvPr id="6" name="Rectangle 5">
            <a:extLst>
              <a:ext uri="{FF2B5EF4-FFF2-40B4-BE49-F238E27FC236}">
                <a16:creationId xmlns:a16="http://schemas.microsoft.com/office/drawing/2014/main" id="{EC7797B7-254F-4127-91C4-FCBC97E1F6EE}"/>
              </a:ext>
            </a:extLst>
          </p:cNvPr>
          <p:cNvSpPr/>
          <p:nvPr/>
        </p:nvSpPr>
        <p:spPr>
          <a:xfrm rot="5400000">
            <a:off x="7887615" y="3007697"/>
            <a:ext cx="439249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Ex9_MultWindows</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54556132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1505" y="56284"/>
            <a:ext cx="7776864" cy="564405"/>
          </a:xfrm>
          <a:solidFill>
            <a:schemeClr val="bg1"/>
          </a:solidFill>
        </p:spPr>
        <p:txBody>
          <a:bodyPr>
            <a:normAutofit/>
          </a:bodyPr>
          <a:lstStyle/>
          <a:p>
            <a:pPr algn="ctr"/>
            <a:r>
              <a:rPr lang="he-IL" sz="3200" dirty="0"/>
              <a:t>העברת מידע מחלון פותח לחלון נפתח</a:t>
            </a:r>
          </a:p>
        </p:txBody>
      </p:sp>
      <p:sp>
        <p:nvSpPr>
          <p:cNvPr id="3" name="מציין מיקום תוכן 2"/>
          <p:cNvSpPr>
            <a:spLocks noGrp="1"/>
          </p:cNvSpPr>
          <p:nvPr>
            <p:ph idx="1"/>
          </p:nvPr>
        </p:nvSpPr>
        <p:spPr>
          <a:xfrm>
            <a:off x="1775520" y="620688"/>
            <a:ext cx="7632848" cy="1944216"/>
          </a:xfrm>
        </p:spPr>
        <p:txBody>
          <a:bodyPr>
            <a:noAutofit/>
          </a:bodyPr>
          <a:lstStyle/>
          <a:p>
            <a:pPr fontAlgn="base"/>
            <a:r>
              <a:rPr lang="he-IL" sz="1500" b="1" dirty="0"/>
              <a:t>אפשרות ראשונה:</a:t>
            </a:r>
          </a:p>
          <a:p>
            <a:pPr lvl="1" fontAlgn="base"/>
            <a:r>
              <a:rPr lang="he-IL" sz="1200" dirty="0"/>
              <a:t>ניצור למחלקה תכונות חדשות שיכילו את המידע המבוקש, ונאתחל תכונות אלו במידע מהחלון הקודם לפני שנציג את החלון החדש.</a:t>
            </a:r>
            <a:r>
              <a:rPr lang="en-US" sz="1200" dirty="0"/>
              <a:t> </a:t>
            </a:r>
            <a:endParaRPr lang="he-IL" sz="1200" dirty="0"/>
          </a:p>
          <a:p>
            <a:pPr lvl="1" fontAlgn="base"/>
            <a:r>
              <a:rPr lang="he-IL" sz="1100" dirty="0">
                <a:solidFill>
                  <a:srgbClr val="000000"/>
                </a:solidFill>
                <a:latin typeface="Consolas" panose="020B0609020204030204" pitchFamily="49" charset="0"/>
              </a:rPr>
              <a:t>והצבת  הערכים תתבצע מתוך החלון הקודם, לפני הפתיחה של החלון החדש</a:t>
            </a:r>
            <a:endParaRPr lang="en-US" sz="1100" dirty="0">
              <a:solidFill>
                <a:srgbClr val="000000"/>
              </a:solidFill>
              <a:latin typeface="Consolas" panose="020B0609020204030204" pitchFamily="49" charset="0"/>
            </a:endParaRPr>
          </a:p>
          <a:p>
            <a:pPr fontAlgn="base"/>
            <a:r>
              <a:rPr lang="he-IL" sz="1400" b="1" dirty="0"/>
              <a:t>אפשרות שניה:</a:t>
            </a:r>
            <a:endParaRPr lang="en-US" sz="1400" b="1" dirty="0"/>
          </a:p>
          <a:p>
            <a:pPr lvl="1" fontAlgn="base"/>
            <a:r>
              <a:rPr lang="he-IL" sz="1100" dirty="0"/>
              <a:t>נוסיף לבנאי של </a:t>
            </a:r>
            <a:r>
              <a:rPr lang="en-US" sz="1100" dirty="0" err="1"/>
              <a:t>SeconWindow</a:t>
            </a:r>
            <a:r>
              <a:rPr lang="en-US" sz="1100" dirty="0"/>
              <a:t> </a:t>
            </a:r>
            <a:r>
              <a:rPr lang="he-IL" sz="1100" dirty="0"/>
              <a:t> פרמטר </a:t>
            </a:r>
            <a:r>
              <a:rPr lang="he-IL" sz="1100" dirty="0" err="1"/>
              <a:t>ונעבירו</a:t>
            </a:r>
            <a:r>
              <a:rPr lang="he-IL" sz="1100" dirty="0"/>
              <a:t> בזמן ימירה של אובייקט מטיפוס החלון החדש. נאתחל את התכונות שנרצה במידע שהגיע לבנאי מהחלון הקודם לפני שנציג את החלון</a:t>
            </a:r>
            <a:endParaRPr lang="he-IL" sz="11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A05CA9EE-809D-4326-9BD4-8580A09F05DA}"/>
              </a:ext>
            </a:extLst>
          </p:cNvPr>
          <p:cNvSpPr txBox="1"/>
          <p:nvPr/>
        </p:nvSpPr>
        <p:spPr>
          <a:xfrm>
            <a:off x="1991544" y="2636912"/>
            <a:ext cx="5976664" cy="3785652"/>
          </a:xfrm>
          <a:prstGeom prst="rect">
            <a:avLst/>
          </a:prstGeom>
          <a:noFill/>
        </p:spPr>
        <p:txBody>
          <a:bodyPr wrap="square">
            <a:spAutoFit/>
          </a:bodyPr>
          <a:lstStyle/>
          <a:p>
            <a:pPr algn="l" rtl="0"/>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partial</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SecondWindow</a:t>
            </a:r>
            <a:r>
              <a:rPr lang="en-US" sz="1200" dirty="0">
                <a:solidFill>
                  <a:srgbClr val="000000"/>
                </a:solidFill>
                <a:latin typeface="Consolas" panose="020B0609020204030204" pitchFamily="49" charset="0"/>
              </a:rPr>
              <a:t> : Window</a:t>
            </a:r>
          </a:p>
          <a:p>
            <a:pPr algn="l" rtl="0"/>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message;</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SecondWindow</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msg )</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InitializeComponent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message = msg;</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Window_Loaded</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object</a:t>
            </a:r>
            <a:r>
              <a:rPr lang="en-US" sz="1200" dirty="0">
                <a:solidFill>
                  <a:srgbClr val="000000"/>
                </a:solidFill>
                <a:latin typeface="Consolas" panose="020B0609020204030204" pitchFamily="49" charset="0"/>
              </a:rPr>
              <a:t> sender, </a:t>
            </a:r>
            <a:r>
              <a:rPr lang="en-US" sz="1200" dirty="0" err="1">
                <a:solidFill>
                  <a:srgbClr val="000000"/>
                </a:solidFill>
                <a:latin typeface="Consolas" panose="020B0609020204030204" pitchFamily="49" charset="0"/>
              </a:rPr>
              <a:t>RoutedEventArgs</a:t>
            </a:r>
            <a:r>
              <a:rPr lang="en-US" sz="1200" dirty="0">
                <a:solidFill>
                  <a:srgbClr val="000000"/>
                </a:solidFill>
                <a:latin typeface="Consolas" panose="020B0609020204030204" pitchFamily="49" charset="0"/>
              </a:rPr>
              <a:t> e)</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MessageBox.Show</a:t>
            </a:r>
            <a:r>
              <a:rPr lang="en-US" sz="1200" dirty="0">
                <a:solidFill>
                  <a:srgbClr val="000000"/>
                </a:solidFill>
                <a:latin typeface="Consolas" panose="020B0609020204030204" pitchFamily="49" charset="0"/>
              </a:rPr>
              <a:t>(message);</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Button_Click</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object</a:t>
            </a:r>
            <a:r>
              <a:rPr lang="en-US" sz="1200" dirty="0">
                <a:solidFill>
                  <a:srgbClr val="000000"/>
                </a:solidFill>
                <a:latin typeface="Consolas" panose="020B0609020204030204" pitchFamily="49" charset="0"/>
              </a:rPr>
              <a:t> sender, </a:t>
            </a:r>
            <a:r>
              <a:rPr lang="en-US" sz="1200" dirty="0" err="1">
                <a:solidFill>
                  <a:srgbClr val="000000"/>
                </a:solidFill>
                <a:latin typeface="Consolas" panose="020B0609020204030204" pitchFamily="49" charset="0"/>
              </a:rPr>
              <a:t>RoutedEventArgs</a:t>
            </a:r>
            <a:r>
              <a:rPr lang="en-US" sz="1200" dirty="0">
                <a:solidFill>
                  <a:srgbClr val="000000"/>
                </a:solidFill>
                <a:latin typeface="Consolas" panose="020B0609020204030204" pitchFamily="49" charset="0"/>
              </a:rPr>
              <a:t> e)</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.Close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a:t>
            </a:r>
            <a:endParaRPr lang="en-US" sz="1200" dirty="0">
              <a:solidFill>
                <a:prstClr val="black"/>
              </a:solidFill>
              <a:latin typeface="Trebuchet MS"/>
            </a:endParaRPr>
          </a:p>
        </p:txBody>
      </p:sp>
      <p:sp>
        <p:nvSpPr>
          <p:cNvPr id="9" name="Speech Bubble: Rectangle with Corners Rounded 8">
            <a:extLst>
              <a:ext uri="{FF2B5EF4-FFF2-40B4-BE49-F238E27FC236}">
                <a16:creationId xmlns:a16="http://schemas.microsoft.com/office/drawing/2014/main" id="{B87ECEC0-ABE9-4A1A-BF36-0FE1EF4DE75A}"/>
              </a:ext>
            </a:extLst>
          </p:cNvPr>
          <p:cNvSpPr/>
          <p:nvPr/>
        </p:nvSpPr>
        <p:spPr>
          <a:xfrm>
            <a:off x="8113303" y="3645024"/>
            <a:ext cx="1656184" cy="2232248"/>
          </a:xfrm>
          <a:prstGeom prst="wedgeRoundRectCallout">
            <a:avLst>
              <a:gd name="adj1" fmla="val -99255"/>
              <a:gd name="adj2" fmla="val 5664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r>
              <a:rPr lang="he-IL" sz="1400" dirty="0">
                <a:solidFill>
                  <a:prstClr val="black"/>
                </a:solidFill>
                <a:latin typeface="Trebuchet MS"/>
                <a:cs typeface="Gisha" panose="020B0502040204020203" pitchFamily="34" charset="-79"/>
              </a:rPr>
              <a:t>המשתמש יכול לסגור את החלון פשוט ע"י לחיצה על כפתור הסגירה (האיקס). </a:t>
            </a:r>
          </a:p>
          <a:p>
            <a:pPr algn="ctr" fontAlgn="base"/>
            <a:r>
              <a:rPr lang="he-IL" sz="1400" dirty="0">
                <a:solidFill>
                  <a:prstClr val="black"/>
                </a:solidFill>
                <a:latin typeface="Trebuchet MS"/>
                <a:cs typeface="Gisha" panose="020B0502040204020203" pitchFamily="34" charset="-79"/>
              </a:rPr>
              <a:t>אם נרצה לבצע את הסגירה מתוך הקוד, נוכל להשתמש במתודה </a:t>
            </a:r>
            <a:r>
              <a:rPr lang="en-US" sz="1400" b="1" dirty="0">
                <a:solidFill>
                  <a:prstClr val="black"/>
                </a:solidFill>
                <a:latin typeface="Trebuchet MS"/>
              </a:rPr>
              <a:t>Close</a:t>
            </a:r>
            <a:endParaRPr lang="en-US" sz="1400" dirty="0">
              <a:solidFill>
                <a:prstClr val="black"/>
              </a:solidFill>
              <a:latin typeface="Trebuchet MS"/>
            </a:endParaRPr>
          </a:p>
        </p:txBody>
      </p:sp>
      <p:sp>
        <p:nvSpPr>
          <p:cNvPr id="6" name="Rectangle 5">
            <a:extLst>
              <a:ext uri="{FF2B5EF4-FFF2-40B4-BE49-F238E27FC236}">
                <a16:creationId xmlns:a16="http://schemas.microsoft.com/office/drawing/2014/main" id="{03CEDD0E-8D58-4E88-B0A6-A3FA52F9352B}"/>
              </a:ext>
            </a:extLst>
          </p:cNvPr>
          <p:cNvSpPr/>
          <p:nvPr/>
        </p:nvSpPr>
        <p:spPr>
          <a:xfrm rot="5400000">
            <a:off x="7887615" y="3007697"/>
            <a:ext cx="4392490"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Ex9_MultWindows</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99771312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207A-DCA4-4B89-9543-2EB441CC2861}"/>
              </a:ext>
            </a:extLst>
          </p:cNvPr>
          <p:cNvSpPr>
            <a:spLocks noGrp="1"/>
          </p:cNvSpPr>
          <p:nvPr>
            <p:ph type="title"/>
          </p:nvPr>
        </p:nvSpPr>
        <p:spPr>
          <a:xfrm>
            <a:off x="1981200" y="260648"/>
            <a:ext cx="7239000" cy="698336"/>
          </a:xfrm>
        </p:spPr>
        <p:txBody>
          <a:bodyPr/>
          <a:lstStyle/>
          <a:p>
            <a:pPr algn="ctr"/>
            <a:r>
              <a:rPr lang="he-IL" dirty="0"/>
              <a:t>מידע שמשותף לכל החלונות</a:t>
            </a:r>
            <a:endParaRPr lang="en-US" dirty="0"/>
          </a:p>
        </p:txBody>
      </p:sp>
      <p:sp>
        <p:nvSpPr>
          <p:cNvPr id="3" name="Content Placeholder 2">
            <a:extLst>
              <a:ext uri="{FF2B5EF4-FFF2-40B4-BE49-F238E27FC236}">
                <a16:creationId xmlns:a16="http://schemas.microsoft.com/office/drawing/2014/main" id="{DF679630-454D-4873-AFDB-9881F3CD61A1}"/>
              </a:ext>
            </a:extLst>
          </p:cNvPr>
          <p:cNvSpPr>
            <a:spLocks noGrp="1"/>
          </p:cNvSpPr>
          <p:nvPr>
            <p:ph idx="1"/>
          </p:nvPr>
        </p:nvSpPr>
        <p:spPr>
          <a:xfrm>
            <a:off x="1981200" y="1268760"/>
            <a:ext cx="7239000" cy="4846320"/>
          </a:xfrm>
        </p:spPr>
        <p:txBody>
          <a:bodyPr/>
          <a:lstStyle/>
          <a:p>
            <a:r>
              <a:rPr lang="he-IL" dirty="0"/>
              <a:t>אם נגדיר מחלקה ציבורית שמוכרת ל2 החלונות</a:t>
            </a:r>
          </a:p>
          <a:p>
            <a:r>
              <a:rPr lang="he-IL" dirty="0"/>
              <a:t>מחלקה זו יכולה להכיל מידע ש2 החלונות יכולות לחלוק (למשל עדכון/הוספה/מחיקה של פריט מרשימה)</a:t>
            </a:r>
          </a:p>
          <a:p>
            <a:pPr lvl="1"/>
            <a:r>
              <a:rPr lang="he-IL" dirty="0"/>
              <a:t>אם המידע הזה הוא סטטי אז כל אחת מהן תוכל לגשת אליו ואף אחת מהן לא תצטרך לייצר אובייקט של המחלקה המשותפת.</a:t>
            </a:r>
          </a:p>
          <a:p>
            <a:pPr lvl="1"/>
            <a:r>
              <a:rPr lang="he-IL" dirty="0"/>
              <a:t>אחרת, החלון הראשי יכול לייצר אובייקט ממנה ולהעביר מצביע אליה לחלון השני.</a:t>
            </a:r>
            <a:endParaRPr lang="en-US" dirty="0"/>
          </a:p>
        </p:txBody>
      </p:sp>
      <p:sp>
        <p:nvSpPr>
          <p:cNvPr id="4" name="Slide Number Placeholder 3">
            <a:extLst>
              <a:ext uri="{FF2B5EF4-FFF2-40B4-BE49-F238E27FC236}">
                <a16:creationId xmlns:a16="http://schemas.microsoft.com/office/drawing/2014/main" id="{3825F8DE-98CB-4051-8811-988266C4E22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466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092315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408118" y="340300"/>
            <a:ext cx="2126432" cy="1867443"/>
          </a:xfrm>
        </p:spPr>
        <p:txBody>
          <a:bodyPr>
            <a:normAutofit/>
          </a:bodyPr>
          <a:lstStyle/>
          <a:p>
            <a:pPr algn="ctr"/>
            <a:r>
              <a:rPr lang="he-IL" sz="2800" dirty="0"/>
              <a:t>סיכום סוגי חלוניות בסביבת </a:t>
            </a:r>
            <a:r>
              <a:rPr lang="en-US" sz="2800" dirty="0"/>
              <a:t>WPF</a:t>
            </a:r>
            <a:endParaRPr lang="he-IL" sz="2800" dirty="0"/>
          </a:p>
        </p:txBody>
      </p:sp>
      <p:sp>
        <p:nvSpPr>
          <p:cNvPr id="3" name="מציין מיקום תוכן 2"/>
          <p:cNvSpPr>
            <a:spLocks noGrp="1"/>
          </p:cNvSpPr>
          <p:nvPr>
            <p:ph idx="1"/>
          </p:nvPr>
        </p:nvSpPr>
        <p:spPr>
          <a:xfrm>
            <a:off x="1631504" y="77507"/>
            <a:ext cx="5760640" cy="2531310"/>
          </a:xfrm>
        </p:spPr>
        <p:txBody>
          <a:bodyPr>
            <a:noAutofit/>
          </a:bodyPr>
          <a:lstStyle/>
          <a:p>
            <a:r>
              <a:rPr lang="he-IL" sz="1400" dirty="0"/>
              <a:t>מעבר ל</a:t>
            </a:r>
            <a:r>
              <a:rPr lang="en-US" sz="1400" dirty="0"/>
              <a:t> 2</a:t>
            </a:r>
            <a:r>
              <a:rPr lang="he-IL" sz="1400" dirty="0"/>
              <a:t>החלוניות הכלליים שהם </a:t>
            </a:r>
            <a:r>
              <a:rPr lang="en-US" sz="1400" dirty="0"/>
              <a:t>Solution Explorer</a:t>
            </a:r>
            <a:r>
              <a:rPr lang="he-IL" sz="1400" dirty="0"/>
              <a:t> ו </a:t>
            </a:r>
            <a:r>
              <a:rPr lang="en-US" sz="1400" dirty="0"/>
              <a:t>Toolbox</a:t>
            </a:r>
            <a:endParaRPr lang="he-IL" sz="1400" dirty="0"/>
          </a:p>
          <a:p>
            <a:r>
              <a:rPr lang="he-IL" sz="1400" dirty="0"/>
              <a:t>יש לנו בעצם 6 חלוניות שונות, </a:t>
            </a:r>
            <a:r>
              <a:rPr lang="he-IL" sz="1400" b="1" dirty="0"/>
              <a:t>עבור כל חלון גרפי </a:t>
            </a:r>
            <a:r>
              <a:rPr lang="he-IL" sz="1400" dirty="0"/>
              <a:t>שאנו יוצרים בתכנית:</a:t>
            </a:r>
          </a:p>
          <a:p>
            <a:pPr lvl="1"/>
            <a:r>
              <a:rPr lang="he-IL" sz="1400" dirty="0"/>
              <a:t>חלונית לייצוג הוויזואלי של החלון הגרפי</a:t>
            </a:r>
          </a:p>
          <a:p>
            <a:pPr lvl="1"/>
            <a:r>
              <a:rPr lang="he-IL" sz="1400" dirty="0"/>
              <a:t>קוד ה </a:t>
            </a:r>
            <a:r>
              <a:rPr lang="en-US" sz="1400" dirty="0"/>
              <a:t>XAML</a:t>
            </a:r>
            <a:endParaRPr lang="he-IL" sz="1400" dirty="0"/>
          </a:p>
          <a:p>
            <a:pPr lvl="1"/>
            <a:r>
              <a:rPr lang="he-IL" sz="1400" dirty="0"/>
              <a:t>חלונית המאפיינים לכל פקד – החלון הגרפי</a:t>
            </a:r>
          </a:p>
          <a:p>
            <a:pPr lvl="1"/>
            <a:r>
              <a:rPr lang="he-IL" sz="1400" dirty="0"/>
              <a:t>חלונית האירועים לכל פקד – חלון האירועים</a:t>
            </a:r>
          </a:p>
          <a:p>
            <a:pPr lvl="1"/>
            <a:r>
              <a:rPr lang="he-IL" sz="1400" dirty="0"/>
              <a:t>חלון ה </a:t>
            </a:r>
            <a:r>
              <a:rPr lang="en-US" sz="1400" dirty="0"/>
              <a:t>code-behind</a:t>
            </a:r>
            <a:r>
              <a:rPr lang="he-IL" sz="1400" dirty="0"/>
              <a:t> (בעצם שניים)</a:t>
            </a:r>
          </a:p>
          <a:p>
            <a:pPr lvl="1"/>
            <a:r>
              <a:rPr lang="he-IL" sz="1400" b="1" dirty="0">
                <a:solidFill>
                  <a:schemeClr val="tx1"/>
                </a:solidFill>
              </a:rPr>
              <a:t>חלון נוסף בשם </a:t>
            </a:r>
            <a:r>
              <a:rPr lang="en-US" sz="1400" b="1" dirty="0">
                <a:solidFill>
                  <a:schemeClr val="tx1"/>
                </a:solidFill>
              </a:rPr>
              <a:t>Document Outline</a:t>
            </a:r>
            <a:r>
              <a:rPr lang="he-IL" sz="1400" b="1" dirty="0">
                <a:solidFill>
                  <a:schemeClr val="tx1"/>
                </a:solidFill>
              </a:rPr>
              <a:t> שניתן לראות דרכו את היררכיית הפקדים, ולבחור בפקד אותו רוצים לעצב. ממש נוח.</a:t>
            </a:r>
          </a:p>
          <a:p>
            <a:pPr lvl="1"/>
            <a:endParaRPr lang="he-IL" sz="1400"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049" t="40499" r="32489" b="55515"/>
          <a:stretch/>
        </p:blipFill>
        <p:spPr bwMode="auto">
          <a:xfrm>
            <a:off x="3287688" y="1112905"/>
            <a:ext cx="356136" cy="460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7508" t="40318" r="30407" b="56602"/>
          <a:stretch/>
        </p:blipFill>
        <p:spPr bwMode="auto">
          <a:xfrm>
            <a:off x="3210406" y="1544770"/>
            <a:ext cx="433419"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2A6AB483-2D6B-4606-B422-03602D2311D0}"/>
              </a:ext>
            </a:extLst>
          </p:cNvPr>
          <p:cNvPicPr>
            <a:picLocks noChangeAspect="1"/>
          </p:cNvPicPr>
          <p:nvPr/>
        </p:nvPicPr>
        <p:blipFill>
          <a:blip r:embed="rId3"/>
          <a:stretch>
            <a:fillRect/>
          </a:stretch>
        </p:blipFill>
        <p:spPr>
          <a:xfrm>
            <a:off x="1524000" y="2709466"/>
            <a:ext cx="9144000" cy="4148534"/>
          </a:xfrm>
          <a:prstGeom prst="rect">
            <a:avLst/>
          </a:prstGeom>
        </p:spPr>
      </p:pic>
      <p:sp>
        <p:nvSpPr>
          <p:cNvPr id="7" name="Slide Number Placeholder 6">
            <a:extLst>
              <a:ext uri="{FF2B5EF4-FFF2-40B4-BE49-F238E27FC236}">
                <a16:creationId xmlns:a16="http://schemas.microsoft.com/office/drawing/2014/main" id="{87E2893F-135D-40AB-87DB-7AC2B7EA701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467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527955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en-US" dirty="0"/>
              <a:t>Message BOX</a:t>
            </a:r>
            <a:endParaRPr lang="he-IL" dirty="0"/>
          </a:p>
        </p:txBody>
      </p:sp>
      <p:sp>
        <p:nvSpPr>
          <p:cNvPr id="3" name="כותרת משנה 2"/>
          <p:cNvSpPr>
            <a:spLocks noGrp="1"/>
          </p:cNvSpPr>
          <p:nvPr>
            <p:ph type="subTitle" idx="1"/>
          </p:nvPr>
        </p:nvSpPr>
        <p:spPr/>
        <p:txBody>
          <a:bodyPr>
            <a:noAutofit/>
          </a:bodyPr>
          <a:lstStyle/>
          <a:p>
            <a:pPr algn="ctr"/>
            <a:r>
              <a:rPr lang="he-IL" sz="4000" dirty="0"/>
              <a:t>חלון הודעה למשתמש</a:t>
            </a:r>
            <a:endParaRPr lang="en-US" sz="4000" dirty="0"/>
          </a:p>
          <a:p>
            <a:pPr algn="ctr"/>
            <a:endParaRPr lang="en-US" sz="4000" dirty="0"/>
          </a:p>
          <a:p>
            <a:pPr algn="ctr"/>
            <a:endParaRPr lang="en-US" sz="4000" dirty="0"/>
          </a:p>
          <a:p>
            <a:pPr algn="ctr"/>
            <a:r>
              <a:rPr lang="he-IL" sz="4000" b="1" dirty="0"/>
              <a:t>לימוד עצמי</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468</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91683570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ציין מיקום תוכן 2"/>
          <p:cNvSpPr>
            <a:spLocks noGrp="1"/>
          </p:cNvSpPr>
          <p:nvPr>
            <p:ph idx="1"/>
          </p:nvPr>
        </p:nvSpPr>
        <p:spPr>
          <a:xfrm>
            <a:off x="2099518" y="980728"/>
            <a:ext cx="7239000" cy="5328592"/>
          </a:xfrm>
        </p:spPr>
        <p:txBody>
          <a:bodyPr>
            <a:normAutofit lnSpcReduction="10000"/>
          </a:bodyPr>
          <a:lstStyle/>
          <a:p>
            <a:r>
              <a:rPr lang="he-IL" sz="2400" dirty="0"/>
              <a:t>למחלקה </a:t>
            </a:r>
            <a:r>
              <a:rPr lang="en-US" sz="2400" dirty="0" err="1"/>
              <a:t>MessageBox</a:t>
            </a:r>
            <a:r>
              <a:rPr lang="he-IL" sz="2400" dirty="0"/>
              <a:t> יש מתודה </a:t>
            </a:r>
            <a:r>
              <a:rPr lang="en-US" sz="2400" dirty="0"/>
              <a:t>Show</a:t>
            </a:r>
            <a:r>
              <a:rPr lang="he-IL" sz="2400" dirty="0"/>
              <a:t> אשר לה הרבה העמסות שונות לשימוש בתיבת הודעה.</a:t>
            </a:r>
          </a:p>
          <a:p>
            <a:endParaRPr lang="he-IL" sz="2400" dirty="0"/>
          </a:p>
          <a:p>
            <a:r>
              <a:rPr lang="he-IL" sz="2400" dirty="0"/>
              <a:t>דוגמא לתיבת הודעה פשוטה:</a:t>
            </a:r>
          </a:p>
          <a:p>
            <a:endParaRPr lang="he-IL" sz="2400" dirty="0"/>
          </a:p>
          <a:p>
            <a:pPr marL="0" indent="0" algn="ctr">
              <a:buNone/>
            </a:pPr>
            <a:r>
              <a:rPr lang="en-US" sz="1800" dirty="0"/>
              <a:t>MessageBox.Show("I am a simple Message Box", "Hello World")</a:t>
            </a:r>
          </a:p>
          <a:p>
            <a:endParaRPr lang="he-IL" sz="1800" dirty="0"/>
          </a:p>
          <a:p>
            <a:endParaRPr lang="he-IL" sz="2400" dirty="0"/>
          </a:p>
          <a:p>
            <a:endParaRPr lang="he-IL" sz="2400" dirty="0"/>
          </a:p>
          <a:p>
            <a:endParaRPr lang="he-IL" sz="2400" dirty="0"/>
          </a:p>
          <a:p>
            <a:endParaRPr lang="he-IL" sz="2400" dirty="0"/>
          </a:p>
          <a:p>
            <a:endParaRPr lang="he-IL" sz="2400" dirty="0"/>
          </a:p>
          <a:p>
            <a:r>
              <a:rPr lang="he-IL" sz="2400" b="1" dirty="0"/>
              <a:t>האפשרויות לפרמטרים הם:</a:t>
            </a:r>
          </a:p>
          <a:p>
            <a:pPr marL="0" indent="0">
              <a:buNone/>
            </a:pPr>
            <a:endParaRPr lang="en-US" sz="2400" dirty="0"/>
          </a:p>
        </p:txBody>
      </p:sp>
      <p:sp>
        <p:nvSpPr>
          <p:cNvPr id="2" name="Title 1"/>
          <p:cNvSpPr>
            <a:spLocks noGrp="1"/>
          </p:cNvSpPr>
          <p:nvPr>
            <p:ph type="title"/>
          </p:nvPr>
        </p:nvSpPr>
        <p:spPr>
          <a:xfrm>
            <a:off x="2099518" y="272408"/>
            <a:ext cx="7239000" cy="476672"/>
          </a:xfrm>
        </p:spPr>
        <p:txBody>
          <a:bodyPr>
            <a:noAutofit/>
          </a:bodyPr>
          <a:lstStyle/>
          <a:p>
            <a:pPr algn="ctr" rtl="0"/>
            <a:r>
              <a:rPr lang="en-US" sz="3200" dirty="0"/>
              <a:t>MESSAGE BOX </a:t>
            </a:r>
            <a:r>
              <a:rPr lang="he-IL" sz="3200" dirty="0"/>
              <a:t>תיבת הודעה למשתמש</a:t>
            </a:r>
          </a:p>
        </p:txBody>
      </p:sp>
      <p:pic>
        <p:nvPicPr>
          <p:cNvPr id="12" name="Picture 11"/>
          <p:cNvPicPr>
            <a:picLocks noChangeAspect="1"/>
          </p:cNvPicPr>
          <p:nvPr/>
        </p:nvPicPr>
        <p:blipFill>
          <a:blip r:embed="rId2"/>
          <a:stretch>
            <a:fillRect/>
          </a:stretch>
        </p:blipFill>
        <p:spPr>
          <a:xfrm>
            <a:off x="5087889" y="3573016"/>
            <a:ext cx="1838325" cy="1409700"/>
          </a:xfrm>
          <a:prstGeom prst="rect">
            <a:avLst/>
          </a:prstGeom>
        </p:spPr>
      </p:pic>
      <p:sp>
        <p:nvSpPr>
          <p:cNvPr id="3" name="Slide Number Placeholder 2"/>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469</a:t>
            </a:fld>
            <a:endParaRPr lang="he-IL">
              <a:solidFill>
                <a:srgbClr val="B13F9A"/>
              </a:solidFill>
              <a:latin typeface="Trebuchet MS"/>
              <a:cs typeface="Gisha" panose="020B0502040204020203" pitchFamily="34" charset="-79"/>
            </a:endParaRPr>
          </a:p>
        </p:txBody>
      </p:sp>
      <p:sp>
        <p:nvSpPr>
          <p:cNvPr id="7" name="Rectangle 6"/>
          <p:cNvSpPr/>
          <p:nvPr/>
        </p:nvSpPr>
        <p:spPr>
          <a:xfrm rot="5400000">
            <a:off x="8082866" y="2812445"/>
            <a:ext cx="4001988"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Ex91_MsgBox</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54518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rtl="0"/>
            <a:r>
              <a:rPr lang="en-US" sz="7200" dirty="0"/>
              <a:t>C# </a:t>
            </a:r>
            <a:r>
              <a:rPr lang="en-US" sz="7200" dirty="0" err="1"/>
              <a:t>LaNGUAGE</a:t>
            </a:r>
            <a:r>
              <a:rPr lang="he-IL" sz="7200" dirty="0"/>
              <a:t> </a:t>
            </a:r>
          </a:p>
        </p:txBody>
      </p:sp>
      <p:sp>
        <p:nvSpPr>
          <p:cNvPr id="5" name="Slide Number Placeholder 4"/>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47</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73776787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034" y="153888"/>
            <a:ext cx="7239000" cy="476672"/>
          </a:xfrm>
        </p:spPr>
        <p:txBody>
          <a:bodyPr>
            <a:noAutofit/>
          </a:bodyPr>
          <a:lstStyle/>
          <a:p>
            <a:pPr algn="ctr" rtl="0"/>
            <a:r>
              <a:rPr lang="en-US" sz="3200" dirty="0"/>
              <a:t>MESSAGE BOX </a:t>
            </a:r>
            <a:r>
              <a:rPr lang="he-IL" sz="3200" dirty="0"/>
              <a:t>תיבת הודעה למשתמש</a:t>
            </a:r>
          </a:p>
        </p:txBody>
      </p:sp>
      <p:graphicFrame>
        <p:nvGraphicFramePr>
          <p:cNvPr id="24" name="Table 23"/>
          <p:cNvGraphicFramePr>
            <a:graphicFrameLocks noGrp="1"/>
          </p:cNvGraphicFramePr>
          <p:nvPr/>
        </p:nvGraphicFramePr>
        <p:xfrm>
          <a:off x="1703512" y="836712"/>
          <a:ext cx="7776864" cy="5410200"/>
        </p:xfrm>
        <a:graphic>
          <a:graphicData uri="http://schemas.openxmlformats.org/drawingml/2006/table">
            <a:tbl>
              <a:tblPr rtl="1" firstRow="1" bandRow="1">
                <a:tableStyleId>{5C22544A-7EE6-4342-B048-85BDC9FD1C3A}</a:tableStyleId>
              </a:tblPr>
              <a:tblGrid>
                <a:gridCol w="1842520">
                  <a:extLst>
                    <a:ext uri="{9D8B030D-6E8A-4147-A177-3AD203B41FA5}">
                      <a16:colId xmlns:a16="http://schemas.microsoft.com/office/drawing/2014/main" val="2980078765"/>
                    </a:ext>
                  </a:extLst>
                </a:gridCol>
                <a:gridCol w="5934344">
                  <a:extLst>
                    <a:ext uri="{9D8B030D-6E8A-4147-A177-3AD203B41FA5}">
                      <a16:colId xmlns:a16="http://schemas.microsoft.com/office/drawing/2014/main" val="1244883746"/>
                    </a:ext>
                  </a:extLst>
                </a:gridCol>
              </a:tblGrid>
              <a:tr h="370840">
                <a:tc>
                  <a:txBody>
                    <a:bodyPr/>
                    <a:lstStyle/>
                    <a:p>
                      <a:pPr rtl="1"/>
                      <a:r>
                        <a:rPr lang="he-IL" sz="1200" dirty="0"/>
                        <a:t>הפרמטר</a:t>
                      </a:r>
                    </a:p>
                  </a:txBody>
                  <a:tcPr/>
                </a:tc>
                <a:tc>
                  <a:txBody>
                    <a:bodyPr/>
                    <a:lstStyle/>
                    <a:p>
                      <a:pPr rtl="1"/>
                      <a:r>
                        <a:rPr lang="he-IL" sz="1200" dirty="0"/>
                        <a:t>הסבר</a:t>
                      </a:r>
                    </a:p>
                  </a:txBody>
                  <a:tcPr/>
                </a:tc>
                <a:extLst>
                  <a:ext uri="{0D108BD9-81ED-4DB2-BD59-A6C34878D82A}">
                    <a16:rowId xmlns:a16="http://schemas.microsoft.com/office/drawing/2014/main" val="972765787"/>
                  </a:ext>
                </a:extLst>
              </a:tr>
              <a:tr h="370840">
                <a:tc>
                  <a:txBody>
                    <a:bodyPr/>
                    <a:lstStyle/>
                    <a:p>
                      <a:pPr lvl="0" algn="ctr" rtl="0"/>
                      <a:r>
                        <a:rPr lang="en-US" sz="1200" dirty="0"/>
                        <a:t>Text</a:t>
                      </a:r>
                      <a:endParaRPr lang="he-IL" sz="1200" dirty="0"/>
                    </a:p>
                  </a:txBody>
                  <a:tcPr/>
                </a:tc>
                <a:tc>
                  <a:txBody>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הטקסט שיופיע בגוף חלון ההודעה</a:t>
                      </a:r>
                    </a:p>
                  </a:txBody>
                  <a:tcPr/>
                </a:tc>
                <a:extLst>
                  <a:ext uri="{0D108BD9-81ED-4DB2-BD59-A6C34878D82A}">
                    <a16:rowId xmlns:a16="http://schemas.microsoft.com/office/drawing/2014/main" val="2599299692"/>
                  </a:ext>
                </a:extLst>
              </a:tr>
              <a:tr h="266432">
                <a:tc>
                  <a:txBody>
                    <a:bodyPr/>
                    <a:lstStyle/>
                    <a:p>
                      <a:pPr lvl="0" algn="ctr" rtl="0"/>
                      <a:r>
                        <a:rPr kumimoji="0" lang="en-US" altLang="he-IL" sz="1200" kern="1200" dirty="0">
                          <a:solidFill>
                            <a:schemeClr val="dk1"/>
                          </a:solidFill>
                          <a:latin typeface="+mn-lt"/>
                          <a:ea typeface="+mn-ea"/>
                          <a:cs typeface="+mn-cs"/>
                        </a:rPr>
                        <a:t>Caption</a:t>
                      </a:r>
                      <a:endParaRPr kumimoji="0" lang="he-IL" sz="1200" kern="1200" dirty="0">
                        <a:solidFill>
                          <a:schemeClr val="dk1"/>
                        </a:solidFill>
                        <a:latin typeface="+mn-lt"/>
                        <a:ea typeface="+mn-ea"/>
                        <a:cs typeface="+mn-cs"/>
                      </a:endParaRPr>
                    </a:p>
                  </a:txBody>
                  <a:tcPr/>
                </a:tc>
                <a:tc>
                  <a:txBody>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כותרת חלון ההודעה</a:t>
                      </a:r>
                      <a:endParaRPr lang="he-IL" altLang="he-IL" sz="700" dirty="0">
                        <a:solidFill>
                          <a:prstClr val="black"/>
                        </a:solidFill>
                      </a:endParaRPr>
                    </a:p>
                  </a:txBody>
                  <a:tcPr/>
                </a:tc>
                <a:extLst>
                  <a:ext uri="{0D108BD9-81ED-4DB2-BD59-A6C34878D82A}">
                    <a16:rowId xmlns:a16="http://schemas.microsoft.com/office/drawing/2014/main" val="3955260516"/>
                  </a:ext>
                </a:extLst>
              </a:tr>
              <a:tr h="370840">
                <a:tc>
                  <a:txBody>
                    <a:bodyPr/>
                    <a:lstStyle/>
                    <a:p>
                      <a:pPr algn="ctr" rtl="1"/>
                      <a:r>
                        <a:rPr lang="en-US" altLang="he-IL" sz="1200" dirty="0" err="1">
                          <a:solidFill>
                            <a:srgbClr val="2B91AF"/>
                          </a:solidFill>
                          <a:latin typeface="Arial" panose="020B0604020202020204" pitchFamily="34" charset="0"/>
                          <a:ea typeface="Times New Roman" panose="02020603050405020304" pitchFamily="18" charset="0"/>
                          <a:cs typeface="Consolas" panose="020B0609020204030204" pitchFamily="49" charset="0"/>
                        </a:rPr>
                        <a:t>MessageBoxButtons</a:t>
                      </a:r>
                      <a:endParaRPr lang="he-IL" sz="1200" dirty="0"/>
                    </a:p>
                  </a:txBody>
                  <a:tcPr/>
                </a:tc>
                <a:tc>
                  <a:txBody>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 הכפתור/ים שיופיע/ו בחלון ההודעה,</a:t>
                      </a:r>
                    </a:p>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 האפשרויות הן:</a:t>
                      </a: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3553737543"/>
                  </a:ext>
                </a:extLst>
              </a:tr>
              <a:tr h="370840">
                <a:tc>
                  <a:txBody>
                    <a:bodyPr/>
                    <a:lstStyle/>
                    <a:p>
                      <a:pPr algn="ctr" rtl="1"/>
                      <a:r>
                        <a:rPr kumimoji="0" lang="en-US" altLang="he-IL" sz="1200" kern="1200" dirty="0" err="1">
                          <a:solidFill>
                            <a:srgbClr val="2B91AF"/>
                          </a:solidFill>
                          <a:latin typeface="Arial" panose="020B0604020202020204" pitchFamily="34" charset="0"/>
                          <a:ea typeface="Times New Roman" panose="02020603050405020304" pitchFamily="18" charset="0"/>
                          <a:cs typeface="Consolas" panose="020B0609020204030204" pitchFamily="49" charset="0"/>
                        </a:rPr>
                        <a:t>MessageBoxIcon</a:t>
                      </a:r>
                      <a:endParaRPr kumimoji="0" lang="he-IL" sz="1200" kern="1200" dirty="0">
                        <a:solidFill>
                          <a:srgbClr val="2B91AF"/>
                        </a:solidFill>
                        <a:latin typeface="Arial" panose="020B0604020202020204" pitchFamily="34" charset="0"/>
                        <a:ea typeface="Times New Roman" panose="02020603050405020304" pitchFamily="18" charset="0"/>
                        <a:cs typeface="Consolas" panose="020B0609020204030204" pitchFamily="49" charset="0"/>
                      </a:endParaRPr>
                    </a:p>
                  </a:txBody>
                  <a:tcPr/>
                </a:tc>
                <a:tc>
                  <a:txBody>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האייקון (צלמית) </a:t>
                      </a:r>
                    </a:p>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שיופיע בחלון,</a:t>
                      </a:r>
                    </a:p>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 האפשרויות </a:t>
                      </a:r>
                    </a:p>
                    <a:p>
                      <a:pPr marL="0" marR="0" lvl="1" indent="0" algn="r" defTabSz="914400" rtl="1" eaLnBrk="1" fontAlgn="auto" latinLnBrk="0" hangingPunct="1">
                        <a:lnSpc>
                          <a:spcPct val="100000"/>
                        </a:lnSpc>
                        <a:spcBef>
                          <a:spcPts val="0"/>
                        </a:spcBef>
                        <a:spcAft>
                          <a:spcPts val="0"/>
                        </a:spcAft>
                        <a:buClrTx/>
                        <a:buSzTx/>
                        <a:buFontTx/>
                        <a:buNone/>
                        <a:tabLst/>
                        <a:defRPr/>
                      </a:pPr>
                      <a:r>
                        <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rPr>
                        <a:t>השימושיות הן:</a:t>
                      </a: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he-IL" altLang="he-IL" sz="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rtl="1"/>
                      <a:endParaRPr lang="he-IL" dirty="0"/>
                    </a:p>
                  </a:txBody>
                  <a:tcPr/>
                </a:tc>
                <a:extLst>
                  <a:ext uri="{0D108BD9-81ED-4DB2-BD59-A6C34878D82A}">
                    <a16:rowId xmlns:a16="http://schemas.microsoft.com/office/drawing/2014/main" val="3160388677"/>
                  </a:ext>
                </a:extLst>
              </a:tr>
              <a:tr h="370840">
                <a:tc>
                  <a:txBody>
                    <a:bodyPr/>
                    <a:lstStyle/>
                    <a:p>
                      <a:pPr algn="ctr" rtl="1"/>
                      <a:r>
                        <a:rPr kumimoji="0" lang="en-US" sz="1100" kern="1200" dirty="0" err="1">
                          <a:solidFill>
                            <a:srgbClr val="2B91AF"/>
                          </a:solidFill>
                          <a:latin typeface="Arial" panose="020B0604020202020204" pitchFamily="34" charset="0"/>
                          <a:ea typeface="Times New Roman" panose="02020603050405020304" pitchFamily="18" charset="0"/>
                          <a:cs typeface="Consolas" panose="020B0609020204030204" pitchFamily="49" charset="0"/>
                        </a:rPr>
                        <a:t>MessageBoxDefaultButton</a:t>
                      </a:r>
                      <a:endParaRPr kumimoji="0" lang="he-IL" sz="1200" kern="1200" dirty="0">
                        <a:solidFill>
                          <a:srgbClr val="2B91AF"/>
                        </a:solidFill>
                        <a:latin typeface="Arial" panose="020B0604020202020204" pitchFamily="34" charset="0"/>
                        <a:ea typeface="Times New Roman" panose="02020603050405020304" pitchFamily="18" charset="0"/>
                        <a:cs typeface="Consolas" panose="020B0609020204030204" pitchFamily="49" charset="0"/>
                      </a:endParaRPr>
                    </a:p>
                  </a:txBody>
                  <a:tcPr/>
                </a:tc>
                <a:tc>
                  <a:txBody>
                    <a:bodyPr/>
                    <a:lstStyle/>
                    <a:p>
                      <a:pPr rtl="1"/>
                      <a:r>
                        <a:rPr kumimoji="0" lang="he-IL"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כפתור ברירת המחדל מבין הכפתורים שנבחרו לעיל</a:t>
                      </a:r>
                    </a:p>
                  </a:txBody>
                  <a:tcPr/>
                </a:tc>
                <a:extLst>
                  <a:ext uri="{0D108BD9-81ED-4DB2-BD59-A6C34878D82A}">
                    <a16:rowId xmlns:a16="http://schemas.microsoft.com/office/drawing/2014/main" val="2859976806"/>
                  </a:ext>
                </a:extLst>
              </a:tr>
              <a:tr h="370840">
                <a:tc>
                  <a:txBody>
                    <a:bodyPr/>
                    <a:lstStyle/>
                    <a:p>
                      <a:pPr algn="ctr" rtl="1"/>
                      <a:r>
                        <a:rPr kumimoji="0" lang="en-US" sz="1100" kern="1200" dirty="0" err="1">
                          <a:solidFill>
                            <a:srgbClr val="2B91AF"/>
                          </a:solidFill>
                          <a:latin typeface="Arial" panose="020B0604020202020204" pitchFamily="34" charset="0"/>
                          <a:ea typeface="Times New Roman" panose="02020603050405020304" pitchFamily="18" charset="0"/>
                          <a:cs typeface="Consolas" panose="020B0609020204030204" pitchFamily="49" charset="0"/>
                        </a:rPr>
                        <a:t>MessageBoxOptions</a:t>
                      </a:r>
                      <a:endParaRPr kumimoji="0" lang="he-IL" sz="1100" kern="1200" dirty="0">
                        <a:solidFill>
                          <a:srgbClr val="2B91AF"/>
                        </a:solidFill>
                        <a:latin typeface="Arial" panose="020B0604020202020204" pitchFamily="34" charset="0"/>
                        <a:ea typeface="Times New Roman" panose="02020603050405020304" pitchFamily="18" charset="0"/>
                        <a:cs typeface="Consolas" panose="020B0609020204030204" pitchFamily="49" charset="0"/>
                      </a:endParaRPr>
                    </a:p>
                  </a:txBody>
                  <a:tcPr/>
                </a:tc>
                <a:tc>
                  <a:txBody>
                    <a:bodyPr/>
                    <a:lstStyle/>
                    <a:p>
                      <a:pPr lvl="1" rtl="1"/>
                      <a:r>
                        <a:rPr kumimoji="0" lang="he-IL"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אופציות נוספות לבחירה עם | ביניהן, למשל:</a:t>
                      </a:r>
                    </a:p>
                    <a:p>
                      <a:pPr lvl="1" rtl="1"/>
                      <a:r>
                        <a:rPr kumimoji="0" lang="en-US" sz="1200" kern="1200" dirty="0" err="1">
                          <a:solidFill>
                            <a:prstClr val="black"/>
                          </a:solidFill>
                          <a:latin typeface="Arial" panose="020B0604020202020204" pitchFamily="34" charset="0"/>
                          <a:ea typeface="Times New Roman" panose="02020603050405020304" pitchFamily="18" charset="0"/>
                          <a:cs typeface="Arial" panose="020B0604020202020204" pitchFamily="34" charset="0"/>
                        </a:rPr>
                        <a:t>RtlReading</a:t>
                      </a:r>
                      <a:r>
                        <a:rPr kumimoji="0" lang="en-US"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kumimoji="0" lang="he-IL"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 – קריאת הטקסט מימין לשמאל </a:t>
                      </a:r>
                    </a:p>
                    <a:p>
                      <a:pPr lvl="1" rtl="1"/>
                      <a:r>
                        <a:rPr kumimoji="0" lang="en-US" sz="1200" kern="1200" dirty="0" err="1">
                          <a:solidFill>
                            <a:prstClr val="black"/>
                          </a:solidFill>
                          <a:latin typeface="Arial" panose="020B0604020202020204" pitchFamily="34" charset="0"/>
                          <a:ea typeface="Times New Roman" panose="02020603050405020304" pitchFamily="18" charset="0"/>
                          <a:cs typeface="Arial" panose="020B0604020202020204" pitchFamily="34" charset="0"/>
                        </a:rPr>
                        <a:t>RightAlign</a:t>
                      </a:r>
                      <a:r>
                        <a:rPr kumimoji="0" lang="en-US"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kumimoji="0" lang="he-IL"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rPr>
                        <a:t> – יישור התוכן תיבת ההודעה לצד ימין.</a:t>
                      </a:r>
                      <a:endParaRPr kumimoji="0" lang="en-US" sz="1200" kern="12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25866587"/>
                  </a:ext>
                </a:extLst>
              </a:tr>
            </a:tbl>
          </a:graphicData>
        </a:graphic>
      </p:graphicFrame>
      <p:pic>
        <p:nvPicPr>
          <p:cNvPr id="26" name="Picture 25"/>
          <p:cNvPicPr>
            <a:picLocks noChangeAspect="1"/>
          </p:cNvPicPr>
          <p:nvPr/>
        </p:nvPicPr>
        <p:blipFill>
          <a:blip r:embed="rId2"/>
          <a:stretch>
            <a:fillRect/>
          </a:stretch>
        </p:blipFill>
        <p:spPr>
          <a:xfrm>
            <a:off x="1847528" y="2121322"/>
            <a:ext cx="3853006" cy="1420491"/>
          </a:xfrm>
          <a:prstGeom prst="rect">
            <a:avLst/>
          </a:prstGeom>
        </p:spPr>
      </p:pic>
      <p:pic>
        <p:nvPicPr>
          <p:cNvPr id="27" name="Picture 26"/>
          <p:cNvPicPr>
            <a:picLocks noChangeAspect="1"/>
          </p:cNvPicPr>
          <p:nvPr/>
        </p:nvPicPr>
        <p:blipFill>
          <a:blip r:embed="rId3"/>
          <a:stretch>
            <a:fillRect/>
          </a:stretch>
        </p:blipFill>
        <p:spPr>
          <a:xfrm>
            <a:off x="1847528" y="3645025"/>
            <a:ext cx="4572396" cy="1505843"/>
          </a:xfrm>
          <a:prstGeom prst="rect">
            <a:avLst/>
          </a:prstGeom>
        </p:spPr>
      </p:pic>
      <p:sp>
        <p:nvSpPr>
          <p:cNvPr id="29" name="Slide Number Placeholder 28"/>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124628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677" y="141814"/>
            <a:ext cx="7239000" cy="626328"/>
          </a:xfrm>
        </p:spPr>
        <p:txBody>
          <a:bodyPr>
            <a:normAutofit/>
          </a:bodyPr>
          <a:lstStyle/>
          <a:p>
            <a:pPr algn="ctr" rtl="0"/>
            <a:r>
              <a:rPr lang="en-US" dirty="0"/>
              <a:t>MESSAGE BOX Samples</a:t>
            </a:r>
            <a:endParaRPr lang="he-IL" dirty="0"/>
          </a:p>
        </p:txBody>
      </p:sp>
      <p:pic>
        <p:nvPicPr>
          <p:cNvPr id="8" name="Picture 7"/>
          <p:cNvPicPr>
            <a:picLocks noChangeAspect="1"/>
          </p:cNvPicPr>
          <p:nvPr/>
        </p:nvPicPr>
        <p:blipFill>
          <a:blip r:embed="rId2"/>
          <a:stretch>
            <a:fillRect/>
          </a:stretch>
        </p:blipFill>
        <p:spPr>
          <a:xfrm>
            <a:off x="7464152" y="886976"/>
            <a:ext cx="1885950" cy="1524000"/>
          </a:xfrm>
          <a:prstGeom prst="rect">
            <a:avLst/>
          </a:prstGeom>
        </p:spPr>
      </p:pic>
      <p:sp>
        <p:nvSpPr>
          <p:cNvPr id="9" name="Rectangle 8"/>
          <p:cNvSpPr/>
          <p:nvPr/>
        </p:nvSpPr>
        <p:spPr>
          <a:xfrm>
            <a:off x="1921678" y="886977"/>
            <a:ext cx="5326451" cy="1200329"/>
          </a:xfrm>
          <a:prstGeom prst="rect">
            <a:avLst/>
          </a:prstGeom>
        </p:spPr>
        <p:txBody>
          <a:bodyPr wrap="square">
            <a:spAutoFit/>
          </a:bodyPr>
          <a:lstStyle/>
          <a:p>
            <a:pPr algn="l" rtl="0"/>
            <a:r>
              <a:rPr lang="en-US" dirty="0">
                <a:solidFill>
                  <a:prstClr val="black"/>
                </a:solidFill>
                <a:latin typeface="Trebuchet MS"/>
              </a:rPr>
              <a:t>MessageBox.Show("See you next time",</a:t>
            </a:r>
          </a:p>
          <a:p>
            <a:pPr algn="l" rtl="0"/>
            <a:r>
              <a:rPr lang="en-US" dirty="0">
                <a:solidFill>
                  <a:prstClr val="black"/>
                </a:solidFill>
                <a:latin typeface="Trebuchet MS"/>
              </a:rPr>
              <a:t>		"By Bye", </a:t>
            </a:r>
          </a:p>
          <a:p>
            <a:pPr algn="l" rtl="0"/>
            <a:r>
              <a:rPr lang="en-US" dirty="0">
                <a:solidFill>
                  <a:prstClr val="black"/>
                </a:solidFill>
                <a:latin typeface="Trebuchet MS"/>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MessageBoxButton</a:t>
            </a:r>
            <a:r>
              <a:rPr lang="en-US" dirty="0" err="1">
                <a:solidFill>
                  <a:prstClr val="black"/>
                </a:solidFill>
                <a:latin typeface="Trebuchet MS"/>
              </a:rPr>
              <a:t>.OK</a:t>
            </a:r>
            <a:r>
              <a:rPr lang="en-US" dirty="0">
                <a:solidFill>
                  <a:prstClr val="black"/>
                </a:solidFill>
                <a:latin typeface="Trebuchet MS"/>
              </a:rPr>
              <a:t>, </a:t>
            </a:r>
          </a:p>
          <a:p>
            <a:pPr algn="l" rtl="0"/>
            <a:r>
              <a:rPr lang="en-US" dirty="0">
                <a:solidFill>
                  <a:prstClr val="black"/>
                </a:solidFill>
                <a:latin typeface="Trebuchet MS"/>
              </a:rPr>
              <a:t>		</a:t>
            </a:r>
            <a:r>
              <a:rPr lang="en-US" dirty="0" err="1">
                <a:solidFill>
                  <a:prstClr val="black"/>
                </a:solidFill>
                <a:latin typeface="Trebuchet MS"/>
              </a:rPr>
              <a:t>MessageBoxImage.Information</a:t>
            </a:r>
            <a:r>
              <a:rPr lang="en-US" dirty="0">
                <a:solidFill>
                  <a:prstClr val="black"/>
                </a:solidFill>
                <a:latin typeface="Trebuchet MS"/>
              </a:rPr>
              <a:t>);</a:t>
            </a:r>
            <a:endParaRPr lang="he-IL" dirty="0">
              <a:solidFill>
                <a:prstClr val="black"/>
              </a:solidFill>
              <a:latin typeface="Trebuchet MS"/>
              <a:cs typeface="Gisha" panose="020B0502040204020203" pitchFamily="34" charset="-79"/>
            </a:endParaRPr>
          </a:p>
        </p:txBody>
      </p:sp>
      <p:pic>
        <p:nvPicPr>
          <p:cNvPr id="10" name="Picture 9"/>
          <p:cNvPicPr>
            <a:picLocks noChangeAspect="1"/>
          </p:cNvPicPr>
          <p:nvPr/>
        </p:nvPicPr>
        <p:blipFill>
          <a:blip r:embed="rId3"/>
          <a:stretch>
            <a:fillRect/>
          </a:stretch>
        </p:blipFill>
        <p:spPr>
          <a:xfrm>
            <a:off x="7608168" y="5085184"/>
            <a:ext cx="2952750" cy="1524000"/>
          </a:xfrm>
          <a:prstGeom prst="rect">
            <a:avLst/>
          </a:prstGeom>
        </p:spPr>
      </p:pic>
      <p:sp>
        <p:nvSpPr>
          <p:cNvPr id="11" name="Rectangle 10"/>
          <p:cNvSpPr/>
          <p:nvPr/>
        </p:nvSpPr>
        <p:spPr>
          <a:xfrm>
            <a:off x="1847528" y="3081184"/>
            <a:ext cx="8350788" cy="3648691"/>
          </a:xfrm>
          <a:prstGeom prst="rect">
            <a:avLst/>
          </a:prstGeom>
        </p:spPr>
        <p:txBody>
          <a:bodyPr wrap="square">
            <a:spAutoFit/>
          </a:bodyPr>
          <a:lstStyle/>
          <a:p>
            <a:pPr algn="l" rtl="0">
              <a:lnSpc>
                <a:spcPct val="107000"/>
              </a:lnSpc>
            </a:pP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mbResult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MessageBox.Show(</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"press OK to continue, else press Cancel"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"Error Occurred"</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MessageBoxButton.OKCancel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MessageBoxImage.Error</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switch</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mbResult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MessageBoxResult.OK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MessageBoxResult.Cancel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471</a:t>
            </a:fld>
            <a:endParaRPr lang="he-IL">
              <a:solidFill>
                <a:srgbClr val="B13F9A"/>
              </a:solidFill>
              <a:latin typeface="Trebuchet MS"/>
              <a:cs typeface="Gisha" panose="020B0502040204020203" pitchFamily="34" charset="-79"/>
            </a:endParaRPr>
          </a:p>
        </p:txBody>
      </p:sp>
      <p:sp>
        <p:nvSpPr>
          <p:cNvPr id="13" name="Rectangle 12">
            <a:extLst>
              <a:ext uri="{FF2B5EF4-FFF2-40B4-BE49-F238E27FC236}">
                <a16:creationId xmlns:a16="http://schemas.microsoft.com/office/drawing/2014/main" id="{6961F79F-5B21-455B-940E-F383A4341D58}"/>
              </a:ext>
            </a:extLst>
          </p:cNvPr>
          <p:cNvSpPr/>
          <p:nvPr/>
        </p:nvSpPr>
        <p:spPr>
          <a:xfrm rot="5400000">
            <a:off x="8082866" y="2812445"/>
            <a:ext cx="4001988"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Ex91_MsgBox</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1071290022"/>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268" y="116632"/>
            <a:ext cx="7239000" cy="554320"/>
          </a:xfrm>
        </p:spPr>
        <p:txBody>
          <a:bodyPr>
            <a:normAutofit/>
          </a:bodyPr>
          <a:lstStyle/>
          <a:p>
            <a:pPr algn="ctr"/>
            <a:r>
              <a:rPr lang="en-US" sz="3200" dirty="0"/>
              <a:t>MESSAGE BOX SAMPLES</a:t>
            </a:r>
            <a:endParaRPr lang="he-IL" sz="3200" dirty="0"/>
          </a:p>
        </p:txBody>
      </p:sp>
      <p:pic>
        <p:nvPicPr>
          <p:cNvPr id="5" name="Picture 4"/>
          <p:cNvPicPr>
            <a:picLocks noChangeAspect="1"/>
          </p:cNvPicPr>
          <p:nvPr/>
        </p:nvPicPr>
        <p:blipFill>
          <a:blip r:embed="rId2"/>
          <a:stretch>
            <a:fillRect/>
          </a:stretch>
        </p:blipFill>
        <p:spPr>
          <a:xfrm>
            <a:off x="6171228" y="1780881"/>
            <a:ext cx="3190875" cy="1524000"/>
          </a:xfrm>
          <a:prstGeom prst="rect">
            <a:avLst/>
          </a:prstGeom>
        </p:spPr>
      </p:pic>
      <p:sp>
        <p:nvSpPr>
          <p:cNvPr id="7" name="Rectangle 6"/>
          <p:cNvSpPr/>
          <p:nvPr/>
        </p:nvSpPr>
        <p:spPr>
          <a:xfrm>
            <a:off x="1824348" y="670952"/>
            <a:ext cx="7560840" cy="3978140"/>
          </a:xfrm>
          <a:prstGeom prst="rect">
            <a:avLst/>
          </a:prstGeom>
        </p:spPr>
        <p:txBody>
          <a:bodyPr wrap="square">
            <a:spAutoFit/>
          </a:bodyPr>
          <a:lstStyle/>
          <a:p>
            <a:pPr algn="l" rtl="0">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mbResult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MessageBox.Show(</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"Do you want to continue?"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"Hello"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pP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MessageBoxButton.YesNoCancel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MessageBoxImage.Question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MessageBoxResult.Cancel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switch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mbResult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MessageBoxResult.Yes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MessageBoxResult.No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MessageBoxResult.Cancel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B05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Rectangle 5"/>
          <p:cNvSpPr/>
          <p:nvPr/>
        </p:nvSpPr>
        <p:spPr>
          <a:xfrm>
            <a:off x="1824625" y="5373217"/>
            <a:ext cx="7875049" cy="1244893"/>
          </a:xfrm>
          <a:prstGeom prst="rect">
            <a:avLst/>
          </a:prstGeom>
        </p:spPr>
        <p:txBody>
          <a:bodyPr wrap="square">
            <a:spAutoFit/>
          </a:bodyPr>
          <a:lstStyle/>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MessageBox.Show(</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he-IL"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התוכן</a:t>
            </a:r>
            <a:r>
              <a:rPr lang="he-IL" sz="1400" dirty="0">
                <a:solidFill>
                  <a:srgbClr val="A31515"/>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כאן</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he-IL"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הכותרת</a:t>
            </a:r>
            <a:r>
              <a:rPr lang="he-IL" sz="1400" dirty="0">
                <a:solidFill>
                  <a:srgbClr val="A31515"/>
                </a:solidFill>
                <a:latin typeface="Calibri" panose="020F0502020204030204" pitchFamily="34" charset="0"/>
                <a:ea typeface="Calibri" panose="020F0502020204030204" pitchFamily="34" charset="0"/>
                <a:cs typeface="Consolas" panose="020B0609020204030204" pitchFamily="49" charset="0"/>
              </a:rPr>
              <a:t> </a:t>
            </a:r>
            <a:r>
              <a:rPr lang="he-IL" sz="1400" dirty="0">
                <a:solidFill>
                  <a:srgbClr val="A31515"/>
                </a:solidFill>
                <a:latin typeface="Consolas" panose="020B0609020204030204" pitchFamily="49" charset="0"/>
                <a:ea typeface="Calibri" panose="020F0502020204030204" pitchFamily="34" charset="0"/>
                <a:cs typeface="Times New Roman" panose="02020603050405020304" pitchFamily="18" charset="0"/>
              </a:rPr>
              <a:t>כאן</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MessageBoxButton.YesNo</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MessageBoxImage.Question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MessageBoxResult.Yes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MessageBoxOptions.RtlReading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MessageBoxOptions.RightAlign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7104275" y="4260500"/>
            <a:ext cx="2257425" cy="1571625"/>
          </a:xfrm>
          <a:prstGeom prst="rect">
            <a:avLst/>
          </a:prstGeom>
        </p:spPr>
      </p:pic>
      <p:sp>
        <p:nvSpPr>
          <p:cNvPr id="9" name="Slide Number Placeholder 8"/>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472</a:t>
            </a:fld>
            <a:endParaRPr lang="he-IL">
              <a:solidFill>
                <a:srgbClr val="B13F9A"/>
              </a:solidFill>
              <a:latin typeface="Trebuchet MS"/>
              <a:cs typeface="Gisha" panose="020B0502040204020203" pitchFamily="34" charset="-79"/>
            </a:endParaRPr>
          </a:p>
        </p:txBody>
      </p:sp>
      <p:sp>
        <p:nvSpPr>
          <p:cNvPr id="11" name="Rectangle 10">
            <a:extLst>
              <a:ext uri="{FF2B5EF4-FFF2-40B4-BE49-F238E27FC236}">
                <a16:creationId xmlns:a16="http://schemas.microsoft.com/office/drawing/2014/main" id="{5AF6859C-729F-4F03-AB49-AD30C6AEA4F5}"/>
              </a:ext>
            </a:extLst>
          </p:cNvPr>
          <p:cNvSpPr/>
          <p:nvPr/>
        </p:nvSpPr>
        <p:spPr>
          <a:xfrm rot="5400000">
            <a:off x="8082866" y="2812445"/>
            <a:ext cx="4001988" cy="338554"/>
          </a:xfrm>
          <a:prstGeom prst="rect">
            <a:avLst/>
          </a:prstGeom>
          <a:solidFill>
            <a:schemeClr val="bg1"/>
          </a:solidFill>
          <a:ln w="63500">
            <a:solidFill>
              <a:schemeClr val="tx2"/>
            </a:solidFill>
          </a:ln>
        </p:spPr>
        <p:txBody>
          <a:bodyPr wrap="square">
            <a:spAutoFit/>
          </a:bodyPr>
          <a:lstStyle/>
          <a:p>
            <a:pPr algn="l" rtl="0"/>
            <a:r>
              <a:rPr lang="en-US" sz="1600" dirty="0">
                <a:solidFill>
                  <a:prstClr val="black"/>
                </a:solidFill>
                <a:latin typeface="Calibri"/>
              </a:rPr>
              <a:t>namespace </a:t>
            </a:r>
            <a:r>
              <a:rPr lang="en-US" sz="1600" b="1" dirty="0">
                <a:solidFill>
                  <a:prstClr val="black"/>
                </a:solidFill>
                <a:latin typeface="Calibri"/>
              </a:rPr>
              <a:t>Ex91_MsgBox</a:t>
            </a:r>
            <a:r>
              <a:rPr lang="en-US" sz="1600" dirty="0">
                <a:solidFill>
                  <a:prstClr val="black"/>
                </a:solidFill>
                <a:latin typeface="Calibri"/>
              </a:rPr>
              <a:t> (</a:t>
            </a:r>
            <a:r>
              <a:rPr lang="en-US" sz="1600" dirty="0" err="1">
                <a:solidFill>
                  <a:prstClr val="black"/>
                </a:solidFill>
                <a:latin typeface="Calibri"/>
              </a:rPr>
              <a:t>WpfApp</a:t>
            </a:r>
            <a:r>
              <a:rPr lang="en-US" sz="1600" dirty="0">
                <a:solidFill>
                  <a:prstClr val="black"/>
                </a:solidFill>
                <a:latin typeface="Calibri"/>
              </a:rPr>
              <a:t> Solution)</a:t>
            </a:r>
            <a:endParaRPr lang="he-IL" sz="1600" dirty="0">
              <a:solidFill>
                <a:prstClr val="black"/>
              </a:solidFill>
              <a:latin typeface="Calibri"/>
              <a:cs typeface="Gisha" panose="020B0502040204020203" pitchFamily="34" charset="-79"/>
            </a:endParaRPr>
          </a:p>
        </p:txBody>
      </p:sp>
    </p:spTree>
    <p:extLst>
      <p:ext uri="{BB962C8B-B14F-4D97-AF65-F5344CB8AC3E}">
        <p14:creationId xmlns:p14="http://schemas.microsoft.com/office/powerpoint/2010/main" val="294369911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268" y="116632"/>
            <a:ext cx="7239000" cy="770344"/>
          </a:xfrm>
        </p:spPr>
        <p:txBody>
          <a:bodyPr>
            <a:normAutofit/>
          </a:bodyPr>
          <a:lstStyle/>
          <a:p>
            <a:pPr algn="ctr"/>
            <a:r>
              <a:rPr lang="en-US" dirty="0"/>
              <a:t>MESSAGE BOX builder</a:t>
            </a:r>
            <a:endParaRPr lang="he-IL" dirty="0"/>
          </a:p>
        </p:txBody>
      </p:sp>
      <p:sp>
        <p:nvSpPr>
          <p:cNvPr id="4" name="Content Placeholder 3"/>
          <p:cNvSpPr>
            <a:spLocks noGrp="1"/>
          </p:cNvSpPr>
          <p:nvPr>
            <p:ph idx="1"/>
          </p:nvPr>
        </p:nvSpPr>
        <p:spPr>
          <a:xfrm>
            <a:off x="1775520" y="1003540"/>
            <a:ext cx="7776864" cy="1008112"/>
          </a:xfrm>
        </p:spPr>
        <p:txBody>
          <a:bodyPr>
            <a:normAutofit fontScale="85000" lnSpcReduction="20000"/>
          </a:bodyPr>
          <a:lstStyle/>
          <a:p>
            <a:r>
              <a:rPr lang="he-IL" dirty="0"/>
              <a:t>ניתן להשתמש באפליקציית עזר בשם </a:t>
            </a:r>
            <a:r>
              <a:rPr lang="en-US" dirty="0" err="1"/>
              <a:t>MessageBoxBuilder</a:t>
            </a:r>
            <a:r>
              <a:rPr lang="he-IL" dirty="0"/>
              <a:t> הנמצאת במודל</a:t>
            </a:r>
          </a:p>
          <a:p>
            <a:r>
              <a:rPr lang="he-IL" dirty="0"/>
              <a:t>אפליקצייה ידידותית ליצירת </a:t>
            </a:r>
            <a:r>
              <a:rPr lang="en-US" dirty="0"/>
              <a:t>Message Box</a:t>
            </a:r>
            <a:endParaRPr lang="he-IL" dirty="0"/>
          </a:p>
        </p:txBody>
      </p:sp>
      <p:pic>
        <p:nvPicPr>
          <p:cNvPr id="3" name="Picture 2"/>
          <p:cNvPicPr>
            <a:picLocks noChangeAspect="1"/>
          </p:cNvPicPr>
          <p:nvPr/>
        </p:nvPicPr>
        <p:blipFill>
          <a:blip r:embed="rId2"/>
          <a:stretch>
            <a:fillRect/>
          </a:stretch>
        </p:blipFill>
        <p:spPr>
          <a:xfrm>
            <a:off x="2566120" y="2129913"/>
            <a:ext cx="6077297" cy="4569936"/>
          </a:xfrm>
          <a:prstGeom prst="rect">
            <a:avLst/>
          </a:prstGeom>
        </p:spPr>
      </p:pic>
      <p:sp>
        <p:nvSpPr>
          <p:cNvPr id="5" name="Slide Number Placeholder 4"/>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690718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9996" y="247820"/>
            <a:ext cx="7239000" cy="698336"/>
          </a:xfrm>
        </p:spPr>
        <p:txBody>
          <a:bodyPr/>
          <a:lstStyle/>
          <a:p>
            <a:pPr algn="ctr"/>
            <a:r>
              <a:rPr lang="he-IL" dirty="0"/>
              <a:t>תרגיל 3 ונושאים נוספים</a:t>
            </a:r>
          </a:p>
        </p:txBody>
      </p:sp>
      <p:sp>
        <p:nvSpPr>
          <p:cNvPr id="3" name="מציין מיקום תוכן 2"/>
          <p:cNvSpPr>
            <a:spLocks noGrp="1"/>
          </p:cNvSpPr>
          <p:nvPr>
            <p:ph idx="1"/>
          </p:nvPr>
        </p:nvSpPr>
        <p:spPr>
          <a:xfrm>
            <a:off x="2135932" y="1484784"/>
            <a:ext cx="7239000" cy="2306090"/>
          </a:xfrm>
        </p:spPr>
        <p:txBody>
          <a:bodyPr>
            <a:noAutofit/>
          </a:bodyPr>
          <a:lstStyle/>
          <a:p>
            <a:r>
              <a:rPr lang="he-IL" sz="1600" kern="0" dirty="0">
                <a:latin typeface="Arial" pitchFamily="34" charset="0"/>
              </a:rPr>
              <a:t>תרגול ב-</a:t>
            </a:r>
            <a:r>
              <a:rPr lang="en-US" sz="1600" kern="0" dirty="0">
                <a:latin typeface="Arial" pitchFamily="34" charset="0"/>
              </a:rPr>
              <a:t>WPF</a:t>
            </a:r>
            <a:r>
              <a:rPr lang="he-IL" sz="1600" kern="0" dirty="0">
                <a:latin typeface="Arial" pitchFamily="34" charset="0"/>
              </a:rPr>
              <a:t> בשני שלבים:</a:t>
            </a:r>
          </a:p>
          <a:p>
            <a:pPr lvl="1"/>
            <a:r>
              <a:rPr lang="he-IL" sz="1600" kern="0" dirty="0">
                <a:solidFill>
                  <a:schemeClr val="tx1"/>
                </a:solidFill>
                <a:latin typeface="Arial" pitchFamily="34" charset="0"/>
              </a:rPr>
              <a:t>תרגיל א – עם הנחיות מפורטות. </a:t>
            </a:r>
            <a:r>
              <a:rPr lang="he-IL" sz="1600" dirty="0">
                <a:solidFill>
                  <a:schemeClr val="tx1"/>
                </a:solidFill>
              </a:rPr>
              <a:t>תרגול קל בנושא </a:t>
            </a:r>
            <a:r>
              <a:rPr lang="en-US" sz="1600" dirty="0">
                <a:solidFill>
                  <a:schemeClr val="tx1"/>
                </a:solidFill>
              </a:rPr>
              <a:t>WPF</a:t>
            </a:r>
            <a:r>
              <a:rPr lang="he-IL" sz="1600" dirty="0">
                <a:solidFill>
                  <a:schemeClr val="tx1"/>
                </a:solidFill>
              </a:rPr>
              <a:t> בסיסי. בשילוב עם המחלקות מתרגיל 2</a:t>
            </a:r>
          </a:p>
          <a:p>
            <a:pPr lvl="2"/>
            <a:r>
              <a:rPr lang="he-IL" sz="1600" dirty="0"/>
              <a:t>בתרגיל מופיעים נושאים נוספים שנקראים:</a:t>
            </a:r>
          </a:p>
          <a:p>
            <a:pPr lvl="3"/>
            <a:r>
              <a:rPr lang="en-US" sz="1600" dirty="0">
                <a:solidFill>
                  <a:schemeClr val="tx1"/>
                </a:solidFill>
              </a:rPr>
              <a:t>Data Binding</a:t>
            </a:r>
          </a:p>
          <a:p>
            <a:pPr lvl="3"/>
            <a:r>
              <a:rPr lang="he-IL" sz="1600" dirty="0">
                <a:solidFill>
                  <a:schemeClr val="tx1"/>
                </a:solidFill>
              </a:rPr>
              <a:t>חיבור לפקדי </a:t>
            </a:r>
            <a:r>
              <a:rPr lang="en-US" sz="1600" dirty="0">
                <a:solidFill>
                  <a:schemeClr val="tx1"/>
                </a:solidFill>
              </a:rPr>
              <a:t>Collection</a:t>
            </a:r>
          </a:p>
          <a:p>
            <a:pPr lvl="2"/>
            <a:r>
              <a:rPr lang="he-IL" sz="1600" dirty="0"/>
              <a:t>את הנושאים אלו אנו נלמד ב "</a:t>
            </a:r>
            <a:r>
              <a:rPr lang="he-IL" sz="1600" b="1" dirty="0"/>
              <a:t>נושא 8 - נושאים מתקדמים בממשק הגרפי</a:t>
            </a:r>
            <a:r>
              <a:rPr lang="he-IL" sz="1600" dirty="0"/>
              <a:t>"</a:t>
            </a:r>
          </a:p>
        </p:txBody>
      </p:sp>
      <p:sp>
        <p:nvSpPr>
          <p:cNvPr id="4" name="Slide Number Placeholder 3">
            <a:extLst>
              <a:ext uri="{FF2B5EF4-FFF2-40B4-BE49-F238E27FC236}">
                <a16:creationId xmlns:a16="http://schemas.microsoft.com/office/drawing/2014/main" id="{D5264F88-A8A0-41D5-B0FC-CB1C93E527A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852592862"/>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399635"/>
            <a:ext cx="7239000" cy="770344"/>
          </a:xfrm>
        </p:spPr>
        <p:txBody>
          <a:bodyPr/>
          <a:lstStyle/>
          <a:p>
            <a:pPr algn="ctr"/>
            <a:r>
              <a:rPr lang="he-IL" dirty="0"/>
              <a:t>תשע"ט מועד א</a:t>
            </a:r>
          </a:p>
        </p:txBody>
      </p:sp>
      <p:sp>
        <p:nvSpPr>
          <p:cNvPr id="3" name="מציין מיקום תוכן 2"/>
          <p:cNvSpPr>
            <a:spLocks noGrp="1"/>
          </p:cNvSpPr>
          <p:nvPr>
            <p:ph idx="1"/>
          </p:nvPr>
        </p:nvSpPr>
        <p:spPr/>
        <p:txBody>
          <a:bodyPr>
            <a:normAutofit/>
          </a:bodyPr>
          <a:lstStyle/>
          <a:p>
            <a:r>
              <a:rPr lang="he-IL" sz="2000" b="1" dirty="0"/>
              <a:t>סמן את הטענה </a:t>
            </a:r>
            <a:r>
              <a:rPr lang="he-IL" sz="2000" b="1" u="sng" dirty="0"/>
              <a:t>הנכונה</a:t>
            </a:r>
            <a:r>
              <a:rPr lang="he-IL" sz="2000" b="1" dirty="0"/>
              <a:t> ביחס לרישום מתודה לאירוע של פקד גרפי באפליקציות </a:t>
            </a:r>
            <a:r>
              <a:rPr lang="en-US" sz="2000" b="1" dirty="0"/>
              <a:t>WPF</a:t>
            </a:r>
            <a:r>
              <a:rPr lang="he-IL" sz="2000" b="1" dirty="0"/>
              <a:t>:</a:t>
            </a:r>
            <a:endParaRPr lang="en-US" sz="2000" dirty="0"/>
          </a:p>
          <a:p>
            <a:r>
              <a:rPr lang="he-IL" sz="2000" dirty="0"/>
              <a:t>רישום מתודה לאירוע נעשה ברמת קוד ה </a:t>
            </a:r>
            <a:r>
              <a:rPr lang="en-US" sz="2000" dirty="0"/>
              <a:t>XAML</a:t>
            </a:r>
            <a:r>
              <a:rPr lang="he-IL" sz="2000" dirty="0"/>
              <a:t> בלבד ואין קוד </a:t>
            </a:r>
            <a:r>
              <a:rPr lang="en-US" sz="2000" dirty="0" err="1"/>
              <a:t>c#</a:t>
            </a:r>
            <a:r>
              <a:rPr lang="he-IL" sz="2000" dirty="0"/>
              <a:t> שבו מתבצע הרישום באמצעות האופרטור </a:t>
            </a:r>
            <a:r>
              <a:rPr lang="en-US" sz="2000" dirty="0"/>
              <a:t>+=</a:t>
            </a:r>
          </a:p>
          <a:p>
            <a:r>
              <a:rPr lang="he-IL" sz="2000" dirty="0"/>
              <a:t>המתכנת בעצמו חייב לרשום את המתודה לאירוע במפורש ב 2 מקומות:  ברמת קוד ה </a:t>
            </a:r>
            <a:r>
              <a:rPr lang="en-US" sz="2000" dirty="0"/>
              <a:t>XAML</a:t>
            </a:r>
            <a:r>
              <a:rPr lang="he-IL" sz="2000" dirty="0"/>
              <a:t> וגם ברמת קוד ה </a:t>
            </a:r>
            <a:r>
              <a:rPr lang="en-US" sz="2000" dirty="0" err="1"/>
              <a:t>c#</a:t>
            </a:r>
            <a:r>
              <a:rPr lang="he-IL" sz="2000" dirty="0"/>
              <a:t> שיבצע את הרישום עם האופרטור </a:t>
            </a:r>
            <a:r>
              <a:rPr lang="en-US" sz="2000" dirty="0"/>
              <a:t>+=</a:t>
            </a:r>
          </a:p>
          <a:p>
            <a:r>
              <a:rPr lang="he-IL" sz="2000" dirty="0"/>
              <a:t>מספיק שהמתכנת ירשום את המתודה לאירוע ברמת קוד ה </a:t>
            </a:r>
            <a:r>
              <a:rPr lang="en-US" sz="2000" dirty="0"/>
              <a:t>XAML</a:t>
            </a:r>
            <a:r>
              <a:rPr lang="he-IL" sz="2000" dirty="0"/>
              <a:t> ואז באופן אוטומטי יתווסף קוד </a:t>
            </a:r>
            <a:r>
              <a:rPr lang="en-US" sz="2000" dirty="0" err="1"/>
              <a:t>c#</a:t>
            </a:r>
            <a:r>
              <a:rPr lang="en-US" sz="2000" b="1" dirty="0"/>
              <a:t> </a:t>
            </a:r>
            <a:r>
              <a:rPr lang="he-IL" sz="2000" b="1" dirty="0"/>
              <a:t> </a:t>
            </a:r>
            <a:r>
              <a:rPr lang="he-IL" sz="2000" dirty="0"/>
              <a:t>שיבצע את הרישום באמצעות האופרטור </a:t>
            </a:r>
            <a:r>
              <a:rPr lang="en-US" sz="2000" dirty="0"/>
              <a:t>+=</a:t>
            </a:r>
          </a:p>
          <a:p>
            <a:r>
              <a:rPr lang="he-IL" sz="2000" dirty="0"/>
              <a:t>אם המתכנת לא ירשום את המתודה לאירוע דרך ה </a:t>
            </a:r>
            <a:r>
              <a:rPr lang="en-US" sz="2000" dirty="0"/>
              <a:t>XAML</a:t>
            </a:r>
            <a:r>
              <a:rPr lang="he-IL" sz="2000" dirty="0"/>
              <a:t> הוא יוכל לרשום אותה בעצמו בקוד ה </a:t>
            </a:r>
            <a:r>
              <a:rPr lang="en-US" sz="2000" dirty="0" err="1"/>
              <a:t>c#</a:t>
            </a:r>
            <a:r>
              <a:rPr lang="he-IL" sz="2000" dirty="0"/>
              <a:t> באמצעות האופרטור </a:t>
            </a:r>
            <a:r>
              <a:rPr lang="en-US" sz="2000" dirty="0"/>
              <a:t>+=</a:t>
            </a:r>
          </a:p>
          <a:p>
            <a:r>
              <a:rPr lang="he-IL" sz="2000" dirty="0"/>
              <a:t>יש יותר מטענה אחת נכונה</a:t>
            </a: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27CF5794-524F-4C51-B96B-D30191920B1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040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3" end="3"/>
                                            </p:txEl>
                                          </p:spTgt>
                                        </p:tgtEl>
                                        <p:attrNameLst>
                                          <p:attrName>style.color</p:attrName>
                                        </p:attrNameLst>
                                      </p:cBhvr>
                                      <p:to>
                                        <a:srgbClr val="F9B639"/>
                                      </p:to>
                                    </p:animClr>
                                  </p:childTnLst>
                                </p:cTn>
                              </p:par>
                              <p:par>
                                <p:cTn id="11" presetID="3" presetClass="emph" presetSubtype="2" fill="hold" nodeType="withEffect">
                                  <p:stCondLst>
                                    <p:cond delay="0"/>
                                  </p:stCondLst>
                                  <p:childTnLst>
                                    <p:animClr clrSpc="rgb" dir="cw">
                                      <p:cBhvr override="childStyle">
                                        <p:cTn id="12" dur="2000" fill="hold"/>
                                        <p:tgtEl>
                                          <p:spTgt spid="3">
                                            <p:txEl>
                                              <p:pRg st="4" end="4"/>
                                            </p:txEl>
                                          </p:spTgt>
                                        </p:tgtEl>
                                        <p:attrNameLst>
                                          <p:attrName>style.color</p:attrName>
                                        </p:attrNameLst>
                                      </p:cBhvr>
                                      <p:to>
                                        <a:srgbClr val="F9B63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50913" y="188640"/>
            <a:ext cx="7239000" cy="770344"/>
          </a:xfrm>
        </p:spPr>
        <p:txBody>
          <a:bodyPr/>
          <a:lstStyle/>
          <a:p>
            <a:pPr algn="ctr"/>
            <a:r>
              <a:rPr lang="he-IL" dirty="0"/>
              <a:t>תש"פ, מועד א</a:t>
            </a:r>
          </a:p>
        </p:txBody>
      </p:sp>
      <p:sp>
        <p:nvSpPr>
          <p:cNvPr id="3" name="מציין מיקום תוכן 2"/>
          <p:cNvSpPr>
            <a:spLocks noGrp="1"/>
          </p:cNvSpPr>
          <p:nvPr>
            <p:ph idx="1"/>
          </p:nvPr>
        </p:nvSpPr>
        <p:spPr>
          <a:xfrm>
            <a:off x="1981200" y="4221088"/>
            <a:ext cx="7239000" cy="2234648"/>
          </a:xfrm>
        </p:spPr>
        <p:txBody>
          <a:bodyPr>
            <a:normAutofit fontScale="55000" lnSpcReduction="20000"/>
          </a:bodyPr>
          <a:lstStyle/>
          <a:p>
            <a:pPr marL="0" indent="0" eaLnBrk="0" fontAlgn="base" hangingPunct="0">
              <a:spcBef>
                <a:spcPct val="0"/>
              </a:spcBef>
              <a:spcAft>
                <a:spcPct val="0"/>
              </a:spcAft>
              <a:buClrTx/>
              <a:buSzTx/>
              <a:buNone/>
            </a:pPr>
            <a:r>
              <a:rPr lang="he-IL" altLang="he-IL" sz="2800" b="1" dirty="0">
                <a:latin typeface="Arial" panose="020B0604020202020204" pitchFamily="34" charset="0"/>
                <a:ea typeface="Times New Roman" panose="02020603050405020304" pitchFamily="18" charset="0"/>
                <a:cs typeface="Arial" panose="020B0604020202020204" pitchFamily="34" charset="0"/>
              </a:rPr>
              <a:t>איזו טענה </a:t>
            </a:r>
            <a:r>
              <a:rPr lang="he-IL" altLang="he-IL" sz="2800" b="1" u="sng" dirty="0">
                <a:latin typeface="Arial" panose="020B0604020202020204" pitchFamily="34" charset="0"/>
                <a:ea typeface="Times New Roman" panose="02020603050405020304" pitchFamily="18" charset="0"/>
                <a:cs typeface="Arial" panose="020B0604020202020204" pitchFamily="34" charset="0"/>
              </a:rPr>
              <a:t>נכונה</a:t>
            </a:r>
            <a:r>
              <a:rPr lang="he-IL" altLang="he-IL" sz="2800" b="1" dirty="0">
                <a:latin typeface="Arial" panose="020B0604020202020204" pitchFamily="34" charset="0"/>
                <a:ea typeface="Times New Roman" panose="02020603050405020304" pitchFamily="18" charset="0"/>
                <a:cs typeface="Arial" panose="020B0604020202020204" pitchFamily="34" charset="0"/>
              </a:rPr>
              <a:t> ביחס לקוד ה </a:t>
            </a:r>
            <a:r>
              <a:rPr lang="en-US" altLang="he-IL" sz="2800" b="1" dirty="0">
                <a:latin typeface="Arial" panose="020B0604020202020204" pitchFamily="34" charset="0"/>
                <a:ea typeface="Times New Roman" panose="02020603050405020304" pitchFamily="18" charset="0"/>
                <a:cs typeface="Arial" panose="020B0604020202020204" pitchFamily="34" charset="0"/>
              </a:rPr>
              <a:t>XAML</a:t>
            </a:r>
            <a:r>
              <a:rPr lang="he-IL" altLang="he-IL" sz="2800" b="1" dirty="0">
                <a:latin typeface="Arial" panose="020B0604020202020204" pitchFamily="34" charset="0"/>
                <a:ea typeface="Times New Roman" panose="02020603050405020304" pitchFamily="18" charset="0"/>
                <a:cs typeface="Arial" panose="020B0604020202020204" pitchFamily="34" charset="0"/>
              </a:rPr>
              <a:t> שלעיל?</a:t>
            </a:r>
            <a:endParaRPr lang="en-US" altLang="he-IL" sz="800" dirty="0"/>
          </a:p>
          <a:p>
            <a:pPr eaLnBrk="0" fontAlgn="base" hangingPunct="0">
              <a:spcBef>
                <a:spcPct val="0"/>
              </a:spcBef>
              <a:spcAft>
                <a:spcPct val="0"/>
              </a:spcAft>
              <a:buClrTx/>
              <a:buSzTx/>
            </a:pPr>
            <a:r>
              <a:rPr lang="he-IL" altLang="he-IL" sz="2800" dirty="0">
                <a:latin typeface="Arial" panose="020B0604020202020204" pitchFamily="34" charset="0"/>
                <a:ea typeface="Times New Roman" panose="02020603050405020304" pitchFamily="18" charset="0"/>
                <a:cs typeface="Arial" panose="020B0604020202020204" pitchFamily="34" charset="0"/>
              </a:rPr>
              <a:t>בהכרח ב </a:t>
            </a:r>
            <a:r>
              <a:rPr lang="en-US" altLang="he-IL" sz="2800" dirty="0">
                <a:latin typeface="Arial" panose="020B0604020202020204" pitchFamily="34" charset="0"/>
                <a:ea typeface="Times New Roman" panose="02020603050405020304" pitchFamily="18" charset="0"/>
                <a:cs typeface="Arial" panose="020B0604020202020204" pitchFamily="34" charset="0"/>
              </a:rPr>
              <a:t>code-behind</a:t>
            </a:r>
            <a:r>
              <a:rPr lang="he-IL" altLang="he-IL" sz="2800" dirty="0">
                <a:latin typeface="Arial" panose="020B0604020202020204" pitchFamily="34" charset="0"/>
                <a:ea typeface="Times New Roman" panose="02020603050405020304" pitchFamily="18" charset="0"/>
                <a:cs typeface="Arial" panose="020B0604020202020204" pitchFamily="34" charset="0"/>
              </a:rPr>
              <a:t> צריכה להיות קיימת פונקציה ממומשת בשם </a:t>
            </a:r>
            <a:r>
              <a:rPr lang="en-US" altLang="he-IL" sz="2800" dirty="0" err="1">
                <a:latin typeface="Arial" panose="020B0604020202020204" pitchFamily="34" charset="0"/>
                <a:ea typeface="Times New Roman" panose="02020603050405020304" pitchFamily="18" charset="0"/>
                <a:cs typeface="Arial" panose="020B0604020202020204" pitchFamily="34" charset="0"/>
              </a:rPr>
              <a:t>Rectangle_MouseDown</a:t>
            </a:r>
            <a:endParaRPr lang="en-US" altLang="he-IL" sz="800" dirty="0"/>
          </a:p>
          <a:p>
            <a:pPr eaLnBrk="0" fontAlgn="base" hangingPunct="0">
              <a:spcBef>
                <a:spcPct val="0"/>
              </a:spcBef>
              <a:spcAft>
                <a:spcPct val="0"/>
              </a:spcAft>
              <a:buClrTx/>
              <a:buSzTx/>
            </a:pPr>
            <a:r>
              <a:rPr lang="he-IL" altLang="he-IL" sz="2800" dirty="0">
                <a:latin typeface="Arial" panose="020B0604020202020204" pitchFamily="34" charset="0"/>
                <a:ea typeface="Times New Roman" panose="02020603050405020304" pitchFamily="18" charset="0"/>
                <a:cs typeface="Arial" panose="020B0604020202020204" pitchFamily="34" charset="0"/>
              </a:rPr>
              <a:t>אם נרצה דרך ה </a:t>
            </a:r>
            <a:r>
              <a:rPr lang="en-US" altLang="he-IL" sz="2800" dirty="0">
                <a:latin typeface="Arial" panose="020B0604020202020204" pitchFamily="34" charset="0"/>
                <a:ea typeface="Times New Roman" panose="02020603050405020304" pitchFamily="18" charset="0"/>
                <a:cs typeface="Arial" panose="020B0604020202020204" pitchFamily="34" charset="0"/>
              </a:rPr>
              <a:t>code-behind</a:t>
            </a:r>
            <a:r>
              <a:rPr lang="he-IL" altLang="he-IL" sz="2800" dirty="0">
                <a:latin typeface="Arial" panose="020B0604020202020204" pitchFamily="34" charset="0"/>
                <a:ea typeface="Times New Roman" panose="02020603050405020304" pitchFamily="18" charset="0"/>
                <a:cs typeface="Arial" panose="020B0604020202020204" pitchFamily="34" charset="0"/>
              </a:rPr>
              <a:t> לשנות את צבע המילוי (התכונה </a:t>
            </a:r>
            <a:r>
              <a:rPr lang="en-US" altLang="he-IL" sz="2800" dirty="0">
                <a:latin typeface="Arial" panose="020B0604020202020204" pitchFamily="34" charset="0"/>
                <a:ea typeface="Times New Roman" panose="02020603050405020304" pitchFamily="18" charset="0"/>
                <a:cs typeface="Arial" panose="020B0604020202020204" pitchFamily="34" charset="0"/>
              </a:rPr>
              <a:t>Fill</a:t>
            </a:r>
            <a:r>
              <a:rPr lang="he-IL" altLang="he-IL" sz="2800" dirty="0">
                <a:latin typeface="Arial" panose="020B0604020202020204" pitchFamily="34" charset="0"/>
                <a:ea typeface="Times New Roman" panose="02020603050405020304" pitchFamily="18" charset="0"/>
                <a:cs typeface="Arial" panose="020B0604020202020204" pitchFamily="34" charset="0"/>
              </a:rPr>
              <a:t>) של המלבן לצבע אפור </a:t>
            </a:r>
            <a:r>
              <a:rPr lang="en-US" altLang="he-IL" sz="2800" dirty="0">
                <a:latin typeface="Arial" panose="020B0604020202020204" pitchFamily="34" charset="0"/>
                <a:ea typeface="Times New Roman" panose="02020603050405020304" pitchFamily="18" charset="0"/>
                <a:cs typeface="Arial" panose="020B0604020202020204" pitchFamily="34" charset="0"/>
              </a:rPr>
              <a:t>(</a:t>
            </a:r>
            <a:r>
              <a:rPr lang="en-US" altLang="he-IL" sz="2800" dirty="0" err="1">
                <a:latin typeface="Arial" panose="020B0604020202020204" pitchFamily="34" charset="0"/>
                <a:ea typeface="Times New Roman" panose="02020603050405020304" pitchFamily="18" charset="0"/>
                <a:cs typeface="Arial" panose="020B0604020202020204" pitchFamily="34" charset="0"/>
              </a:rPr>
              <a:t>Brushes</a:t>
            </a:r>
            <a:r>
              <a:rPr lang="en-US" altLang="he-IL" sz="3200" b="1" dirty="0" err="1">
                <a:latin typeface="Arial" panose="020B0604020202020204" pitchFamily="34" charset="0"/>
                <a:ea typeface="Times New Roman" panose="02020603050405020304" pitchFamily="18" charset="0"/>
                <a:cs typeface="Arial" panose="020B0604020202020204" pitchFamily="34" charset="0"/>
              </a:rPr>
              <a:t>.</a:t>
            </a:r>
            <a:r>
              <a:rPr lang="en-US" altLang="he-IL" sz="2800" dirty="0" err="1">
                <a:latin typeface="Arial" panose="020B0604020202020204" pitchFamily="34" charset="0"/>
                <a:ea typeface="Times New Roman" panose="02020603050405020304" pitchFamily="18" charset="0"/>
                <a:cs typeface="Arial" panose="020B0604020202020204" pitchFamily="34" charset="0"/>
              </a:rPr>
              <a:t>Gray</a:t>
            </a:r>
            <a:r>
              <a:rPr lang="en-US" altLang="he-IL" sz="2800" dirty="0">
                <a:latin typeface="Arial" panose="020B0604020202020204" pitchFamily="34" charset="0"/>
                <a:ea typeface="Times New Roman" panose="02020603050405020304" pitchFamily="18" charset="0"/>
                <a:cs typeface="Arial" panose="020B0604020202020204" pitchFamily="34" charset="0"/>
              </a:rPr>
              <a:t>)</a:t>
            </a:r>
            <a:r>
              <a:rPr lang="he-IL" altLang="he-IL" sz="2800" dirty="0">
                <a:latin typeface="Arial" panose="020B0604020202020204" pitchFamily="34" charset="0"/>
                <a:ea typeface="Times New Roman" panose="02020603050405020304" pitchFamily="18" charset="0"/>
                <a:cs typeface="Arial" panose="020B0604020202020204" pitchFamily="34" charset="0"/>
              </a:rPr>
              <a:t> נוכל לעשות זאת בעזרת שורת הקוד הזאת:</a:t>
            </a:r>
            <a:endParaRPr lang="en-US" altLang="he-IL" sz="800" dirty="0"/>
          </a:p>
          <a:p>
            <a:pPr marL="0" indent="0" eaLnBrk="0" fontAlgn="base" hangingPunct="0">
              <a:spcBef>
                <a:spcPct val="0"/>
              </a:spcBef>
              <a:spcAft>
                <a:spcPct val="0"/>
              </a:spcAft>
              <a:buClrTx/>
              <a:buSzTx/>
              <a:buNone/>
            </a:pPr>
            <a:r>
              <a:rPr lang="he-IL" altLang="he-IL" sz="2800" b="1" dirty="0">
                <a:latin typeface="Arial" panose="020B0604020202020204" pitchFamily="34" charset="0"/>
                <a:ea typeface="Times New Roman" panose="02020603050405020304" pitchFamily="18" charset="0"/>
                <a:cs typeface="Arial" panose="020B0604020202020204" pitchFamily="34" charset="0"/>
              </a:rPr>
              <a:t> </a:t>
            </a:r>
            <a:r>
              <a:rPr lang="en-US" altLang="he-IL" sz="2800" dirty="0" err="1">
                <a:latin typeface="Arial" panose="020B0604020202020204" pitchFamily="34" charset="0"/>
                <a:ea typeface="Times New Roman" panose="02020603050405020304" pitchFamily="18" charset="0"/>
                <a:cs typeface="Arial" panose="020B0604020202020204" pitchFamily="34" charset="0"/>
              </a:rPr>
              <a:t>Rectangle</a:t>
            </a:r>
            <a:r>
              <a:rPr lang="en-US" altLang="he-IL" sz="3200" dirty="0" err="1">
                <a:latin typeface="Arial" panose="020B0604020202020204" pitchFamily="34" charset="0"/>
                <a:ea typeface="Times New Roman" panose="02020603050405020304" pitchFamily="18" charset="0"/>
                <a:cs typeface="Arial" panose="020B0604020202020204" pitchFamily="34" charset="0"/>
              </a:rPr>
              <a:t>.</a:t>
            </a:r>
            <a:r>
              <a:rPr lang="en-US" altLang="he-IL" sz="2800" dirty="0" err="1">
                <a:latin typeface="Arial" panose="020B0604020202020204" pitchFamily="34" charset="0"/>
                <a:ea typeface="Times New Roman" panose="02020603050405020304" pitchFamily="18" charset="0"/>
                <a:cs typeface="Arial" panose="020B0604020202020204" pitchFamily="34" charset="0"/>
              </a:rPr>
              <a:t>Fill</a:t>
            </a:r>
            <a:r>
              <a:rPr lang="en-US" altLang="he-IL" sz="2800" dirty="0">
                <a:latin typeface="Arial" panose="020B0604020202020204" pitchFamily="34" charset="0"/>
                <a:ea typeface="Times New Roman" panose="02020603050405020304" pitchFamily="18" charset="0"/>
                <a:cs typeface="Arial" panose="020B0604020202020204" pitchFamily="34" charset="0"/>
              </a:rPr>
              <a:t> = </a:t>
            </a:r>
            <a:r>
              <a:rPr lang="en-US" altLang="he-IL" sz="2800" dirty="0" err="1">
                <a:latin typeface="Arial" panose="020B0604020202020204" pitchFamily="34" charset="0"/>
                <a:ea typeface="Times New Roman" panose="02020603050405020304" pitchFamily="18" charset="0"/>
                <a:cs typeface="Arial" panose="020B0604020202020204" pitchFamily="34" charset="0"/>
              </a:rPr>
              <a:t>Brushes</a:t>
            </a:r>
            <a:r>
              <a:rPr lang="en-US" altLang="he-IL" sz="3600" dirty="0" err="1">
                <a:latin typeface="Arial" panose="020B0604020202020204" pitchFamily="34" charset="0"/>
                <a:ea typeface="Times New Roman" panose="02020603050405020304" pitchFamily="18" charset="0"/>
                <a:cs typeface="Arial" panose="020B0604020202020204" pitchFamily="34" charset="0"/>
              </a:rPr>
              <a:t>.</a:t>
            </a:r>
            <a:r>
              <a:rPr lang="en-US" altLang="he-IL" sz="2800" dirty="0" err="1">
                <a:latin typeface="Arial" panose="020B0604020202020204" pitchFamily="34" charset="0"/>
                <a:ea typeface="Times New Roman" panose="02020603050405020304" pitchFamily="18" charset="0"/>
                <a:cs typeface="Arial" panose="020B0604020202020204" pitchFamily="34" charset="0"/>
              </a:rPr>
              <a:t>Gray</a:t>
            </a:r>
            <a:endParaRPr lang="en-US" altLang="he-IL" sz="800" dirty="0"/>
          </a:p>
          <a:p>
            <a:pPr eaLnBrk="0" fontAlgn="base" hangingPunct="0">
              <a:spcBef>
                <a:spcPct val="0"/>
              </a:spcBef>
              <a:spcAft>
                <a:spcPct val="0"/>
              </a:spcAft>
              <a:buClrTx/>
              <a:buSzTx/>
            </a:pPr>
            <a:r>
              <a:rPr lang="he-IL" altLang="he-IL" sz="2700" dirty="0">
                <a:latin typeface="Arial" panose="020B0604020202020204" pitchFamily="34" charset="0"/>
                <a:ea typeface="Times New Roman" panose="02020603050405020304" pitchFamily="18" charset="0"/>
                <a:cs typeface="Arial" panose="020B0604020202020204" pitchFamily="34" charset="0"/>
              </a:rPr>
              <a:t> אם נרצה להוסיף מלבן נוסף לחלון נוכל להוסיף אותו דרך ה </a:t>
            </a:r>
            <a:r>
              <a:rPr lang="en-US" altLang="he-IL" sz="2700" dirty="0">
                <a:latin typeface="Arial" panose="020B0604020202020204" pitchFamily="34" charset="0"/>
                <a:ea typeface="Times New Roman" panose="02020603050405020304" pitchFamily="18" charset="0"/>
                <a:cs typeface="Arial" panose="020B0604020202020204" pitchFamily="34" charset="0"/>
              </a:rPr>
              <a:t>XAML</a:t>
            </a:r>
            <a:r>
              <a:rPr lang="he-IL" altLang="he-IL" sz="2700" dirty="0">
                <a:latin typeface="Arial" panose="020B0604020202020204" pitchFamily="34" charset="0"/>
                <a:ea typeface="Times New Roman" panose="02020603050405020304" pitchFamily="18" charset="0"/>
                <a:cs typeface="Arial" panose="020B0604020202020204" pitchFamily="34" charset="0"/>
              </a:rPr>
              <a:t> אבל אז חייבים לקבוע לכל אחד מהם </a:t>
            </a:r>
            <a:r>
              <a:rPr lang="he-IL" altLang="he-IL" sz="2800" dirty="0">
                <a:latin typeface="Arial" panose="020B0604020202020204" pitchFamily="34" charset="0"/>
                <a:ea typeface="Times New Roman" panose="02020603050405020304" pitchFamily="18" charset="0"/>
                <a:cs typeface="Arial" panose="020B0604020202020204" pitchFamily="34" charset="0"/>
              </a:rPr>
              <a:t>את התכונה </a:t>
            </a:r>
            <a:r>
              <a:rPr lang="en-US" altLang="he-IL" sz="2800" dirty="0">
                <a:latin typeface="Arial" panose="020B0604020202020204" pitchFamily="34" charset="0"/>
                <a:ea typeface="Times New Roman" panose="02020603050405020304" pitchFamily="18" charset="0"/>
                <a:cs typeface="Arial" panose="020B0604020202020204" pitchFamily="34" charset="0"/>
              </a:rPr>
              <a:t>x:Name</a:t>
            </a:r>
            <a:r>
              <a:rPr lang="he-IL" altLang="he-IL" sz="2800" dirty="0">
                <a:latin typeface="Arial" panose="020B0604020202020204" pitchFamily="34" charset="0"/>
                <a:ea typeface="Times New Roman" panose="02020603050405020304" pitchFamily="18" charset="0"/>
                <a:cs typeface="Arial" panose="020B0604020202020204" pitchFamily="34" charset="0"/>
              </a:rPr>
              <a:t> כדי לתת לכל אחד מהם שם שונה.</a:t>
            </a:r>
            <a:endParaRPr lang="en-US" altLang="he-IL" sz="800" dirty="0"/>
          </a:p>
          <a:p>
            <a:pPr eaLnBrk="0" fontAlgn="base" hangingPunct="0">
              <a:spcBef>
                <a:spcPct val="0"/>
              </a:spcBef>
              <a:spcAft>
                <a:spcPct val="0"/>
              </a:spcAft>
              <a:buClrTx/>
              <a:buSzTx/>
            </a:pPr>
            <a:r>
              <a:rPr lang="he-IL" altLang="he-IL" sz="2800" dirty="0">
                <a:latin typeface="Arial" panose="020B0604020202020204" pitchFamily="34" charset="0"/>
                <a:ea typeface="Times New Roman" panose="02020603050405020304" pitchFamily="18" charset="0"/>
                <a:cs typeface="Arial" panose="020B0604020202020204" pitchFamily="34" charset="0"/>
              </a:rPr>
              <a:t>אם נרצה להוסיף מלבן נוסף לחלון, האפשרות היחידה להוספתו היא דרך ה </a:t>
            </a:r>
            <a:r>
              <a:rPr lang="en-US" altLang="he-IL" sz="2800" dirty="0">
                <a:latin typeface="Arial" panose="020B0604020202020204" pitchFamily="34" charset="0"/>
                <a:ea typeface="Times New Roman" panose="02020603050405020304" pitchFamily="18" charset="0"/>
                <a:cs typeface="Arial" panose="020B0604020202020204" pitchFamily="34" charset="0"/>
              </a:rPr>
              <a:t>XAML</a:t>
            </a:r>
            <a:r>
              <a:rPr lang="he-IL" altLang="he-IL" sz="2800" dirty="0">
                <a:latin typeface="Arial" panose="020B0604020202020204" pitchFamily="34" charset="0"/>
                <a:ea typeface="Times New Roman" panose="02020603050405020304" pitchFamily="18" charset="0"/>
                <a:cs typeface="Arial" panose="020B0604020202020204" pitchFamily="34" charset="0"/>
              </a:rPr>
              <a:t>.</a:t>
            </a:r>
            <a:endParaRPr lang="en-US" altLang="he-IL" sz="800" dirty="0"/>
          </a:p>
          <a:p>
            <a:pPr marL="0" indent="0" eaLnBrk="0" fontAlgn="base" hangingPunct="0">
              <a:spcBef>
                <a:spcPct val="0"/>
              </a:spcBef>
              <a:spcAft>
                <a:spcPct val="0"/>
              </a:spcAft>
              <a:buClrTx/>
              <a:buSzTx/>
              <a:buNone/>
            </a:pPr>
            <a:endParaRPr lang="en-US" altLang="he-IL" sz="800" dirty="0"/>
          </a:p>
          <a:p>
            <a:pPr eaLnBrk="0" fontAlgn="base" hangingPunct="0">
              <a:spcBef>
                <a:spcPct val="0"/>
              </a:spcBef>
              <a:spcAft>
                <a:spcPct val="0"/>
              </a:spcAft>
              <a:buClrTx/>
              <a:buSzTx/>
            </a:pPr>
            <a:r>
              <a:rPr lang="he-IL" altLang="he-IL" sz="2800" dirty="0">
                <a:latin typeface="Arial" panose="020B0604020202020204" pitchFamily="34" charset="0"/>
                <a:ea typeface="Times New Roman" panose="02020603050405020304" pitchFamily="18" charset="0"/>
                <a:cs typeface="Arial" panose="020B0604020202020204" pitchFamily="34" charset="0"/>
              </a:rPr>
              <a:t>יש יותר מטענה אחת נכונה</a:t>
            </a:r>
            <a:endParaRPr lang="he-IL" altLang="he-IL" sz="4000" dirty="0">
              <a:latin typeface="Arial" panose="020B0604020202020204" pitchFamily="34" charset="0"/>
              <a:cs typeface="Arial" panose="020B0604020202020204" pitchFamily="34" charset="0"/>
            </a:endParaRPr>
          </a:p>
        </p:txBody>
      </p:sp>
      <p:pic>
        <p:nvPicPr>
          <p:cNvPr id="30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914" y="1463041"/>
            <a:ext cx="5513239" cy="29484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0483270" y="34284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he-IL" altLang="he-IL" dirty="0">
              <a:solidFill>
                <a:prstClr val="black"/>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F18BA47-4765-4326-A744-BBDD3203EE5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476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344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lnSpcReduction="10000"/>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6 – מודל השכבות ותבניות עיצוב</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477</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r>
              <a:rPr lang="he-IL" sz="1200" b="1" dirty="0">
                <a:solidFill>
                  <a:prstClr val="black">
                    <a:lumMod val="75000"/>
                    <a:lumOff val="25000"/>
                  </a:prstClr>
                </a:solidFill>
                <a:latin typeface="Trebuchet MS"/>
                <a:cs typeface="Gisha" panose="020B0502040204020203" pitchFamily="34" charset="-79"/>
              </a:rPr>
              <a:t>המוכשרת</a:t>
            </a:r>
            <a:r>
              <a:rPr lang="he-IL" sz="1200" dirty="0">
                <a:solidFill>
                  <a:prstClr val="black">
                    <a:lumMod val="75000"/>
                    <a:lumOff val="25000"/>
                  </a:prstClr>
                </a:solidFill>
                <a:latin typeface="Trebuchet MS"/>
                <a:cs typeface="Gisha" panose="020B0502040204020203" pitchFamily="34" charset="-79"/>
              </a:rPr>
              <a:t> </a:t>
            </a:r>
            <a:r>
              <a:rPr lang="he-IL" sz="1200" b="1" dirty="0">
                <a:solidFill>
                  <a:prstClr val="black">
                    <a:lumMod val="75000"/>
                    <a:lumOff val="25000"/>
                  </a:prstClr>
                </a:solidFill>
                <a:latin typeface="Trebuchet MS"/>
                <a:cs typeface="Gisha" panose="020B0502040204020203" pitchFamily="34" charset="-79"/>
              </a:rPr>
              <a:t>והצדיקה!!!!</a:t>
            </a:r>
            <a:endParaRPr lang="en-US" sz="1200" b="1"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והדוגמאות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192722340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8F60-D2C7-4BFC-B4A7-EE49E228DECE}"/>
              </a:ext>
            </a:extLst>
          </p:cNvPr>
          <p:cNvSpPr>
            <a:spLocks noGrp="1"/>
          </p:cNvSpPr>
          <p:nvPr>
            <p:ph type="title"/>
          </p:nvPr>
        </p:nvSpPr>
        <p:spPr>
          <a:xfrm>
            <a:off x="1985776" y="425196"/>
            <a:ext cx="7239000" cy="698336"/>
          </a:xfrm>
        </p:spPr>
        <p:txBody>
          <a:bodyPr/>
          <a:lstStyle/>
          <a:p>
            <a:pPr algn="ctr"/>
            <a:r>
              <a:rPr lang="he-IL" dirty="0"/>
              <a:t>הערות חשובות לשנת תשפ"ב</a:t>
            </a:r>
            <a:endParaRPr lang="en-US" dirty="0"/>
          </a:p>
        </p:txBody>
      </p:sp>
      <p:sp>
        <p:nvSpPr>
          <p:cNvPr id="3" name="Content Placeholder 2">
            <a:extLst>
              <a:ext uri="{FF2B5EF4-FFF2-40B4-BE49-F238E27FC236}">
                <a16:creationId xmlns:a16="http://schemas.microsoft.com/office/drawing/2014/main" id="{6471E42A-14A8-44A0-8DD8-ECD33334DFFB}"/>
              </a:ext>
            </a:extLst>
          </p:cNvPr>
          <p:cNvSpPr>
            <a:spLocks noGrp="1"/>
          </p:cNvSpPr>
          <p:nvPr>
            <p:ph idx="1"/>
          </p:nvPr>
        </p:nvSpPr>
        <p:spPr>
          <a:xfrm>
            <a:off x="2063552" y="1586484"/>
            <a:ext cx="7239000" cy="4846320"/>
          </a:xfrm>
        </p:spPr>
        <p:txBody>
          <a:bodyPr>
            <a:normAutofit fontScale="85000" lnSpcReduction="20000"/>
          </a:bodyPr>
          <a:lstStyle/>
          <a:p>
            <a:r>
              <a:rPr lang="he-IL" dirty="0"/>
              <a:t>המצגת </a:t>
            </a:r>
            <a:r>
              <a:rPr lang="he-IL" b="1" dirty="0"/>
              <a:t>הותאמה</a:t>
            </a:r>
            <a:r>
              <a:rPr lang="he-IL" dirty="0"/>
              <a:t> </a:t>
            </a:r>
            <a:r>
              <a:rPr lang="he-IL" b="1" dirty="0"/>
              <a:t>לשנת תשפ"ב. </a:t>
            </a:r>
            <a:r>
              <a:rPr lang="he-IL" dirty="0"/>
              <a:t>דרישות מלאות ניתן לראות במסמך הפרויקט. הלינק למסמך הפרויקט תשפ"ב:</a:t>
            </a:r>
          </a:p>
          <a:p>
            <a:pPr marL="0" indent="0" algn="l" rtl="0">
              <a:buNone/>
            </a:pPr>
            <a:r>
              <a:rPr lang="en-US" dirty="0">
                <a:hlinkClick r:id="rId2"/>
              </a:rPr>
              <a:t>https://docs.google.com/document/d/1VI2QVeJtFfnjzTvKH4KksuHbSb8WdbibaG8SIa08CjQ/edit#</a:t>
            </a:r>
            <a:endParaRPr lang="he-IL" dirty="0"/>
          </a:p>
          <a:p>
            <a:r>
              <a:rPr lang="he-IL" sz="2800" dirty="0"/>
              <a:t>במצגת זו נציג את מודל השכבות </a:t>
            </a:r>
            <a:r>
              <a:rPr lang="he-IL" sz="2800" b="1" dirty="0"/>
              <a:t>בארכיטקטורה המתקדמת</a:t>
            </a:r>
            <a:r>
              <a:rPr lang="he-IL" sz="2800" dirty="0"/>
              <a:t>. המכונה במסמך ההנחיות הרשמי של הפרויקט </a:t>
            </a:r>
            <a:r>
              <a:rPr lang="he-IL" sz="2800" b="1" dirty="0"/>
              <a:t>'מבנה 2'</a:t>
            </a:r>
          </a:p>
          <a:p>
            <a:pPr marL="0" indent="0">
              <a:buNone/>
            </a:pPr>
            <a:endParaRPr lang="he-IL" sz="2800" b="1" dirty="0"/>
          </a:p>
          <a:p>
            <a:pPr>
              <a:lnSpc>
                <a:spcPct val="107000"/>
              </a:lnSpc>
              <a:spcAft>
                <a:spcPts val="800"/>
              </a:spcAft>
            </a:pPr>
            <a:r>
              <a:rPr lang="he-IL" sz="2800" dirty="0"/>
              <a:t>לינק חשוב ל </a:t>
            </a:r>
            <a:r>
              <a:rPr lang="en-US" sz="2800" dirty="0"/>
              <a:t>SOLUTION</a:t>
            </a:r>
            <a:r>
              <a:rPr lang="he-IL" sz="2800" dirty="0"/>
              <a:t> שהוא תבנית למודל 3 השכבות ב'מבנה 2'. המתאים לשנת תשפ"ב:</a:t>
            </a:r>
          </a:p>
          <a:p>
            <a:pPr marL="0" indent="0" algn="l" rtl="0">
              <a:lnSpc>
                <a:spcPct val="107000"/>
              </a:lnSpc>
              <a:spcAft>
                <a:spcPts val="800"/>
              </a:spcAft>
              <a:buNone/>
            </a:pPr>
            <a:r>
              <a:rPr lang="en-US" sz="2800" u="sng" dirty="0">
                <a:solidFill>
                  <a:srgbClr val="0563C1"/>
                </a:solidFill>
                <a:latin typeface="Arial" panose="020B0604020202020204" pitchFamily="34" charset="0"/>
                <a:ea typeface="Calibri" panose="020F0502020204030204" pitchFamily="34" charset="0"/>
                <a:cs typeface="Arial" panose="020B0604020202020204" pitchFamily="34" charset="0"/>
                <a:hlinkClick r:id="rId3"/>
              </a:rPr>
              <a:t>https://github.com/dzilbers/dotNet5782-3Tier</a:t>
            </a:r>
            <a:endParaRPr lang="he-IL" sz="2800" u="sng" dirty="0">
              <a:solidFill>
                <a:srgbClr val="0563C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he-IL" sz="2800" dirty="0"/>
              <a:t>לינק לדוגמא מלאה משנת תשפ"א:</a:t>
            </a:r>
          </a:p>
          <a:p>
            <a:pPr marL="0" indent="0" algn="ctr" rtl="0">
              <a:buNone/>
            </a:pPr>
            <a:r>
              <a:rPr lang="en-US" dirty="0">
                <a:hlinkClick r:id="rId4"/>
              </a:rPr>
              <a:t>https://github.com/efratiamar/3TA_Sample.git</a:t>
            </a:r>
            <a:endParaRPr lang="he-IL" dirty="0"/>
          </a:p>
          <a:p>
            <a:pPr marL="0" indent="0" algn="ctr" rtl="0">
              <a:buNone/>
            </a:pPr>
            <a:endParaRPr lang="he-IL" dirty="0"/>
          </a:p>
          <a:p>
            <a:pPr marL="0" indent="0">
              <a:buNone/>
            </a:pPr>
            <a:endParaRPr lang="he-IL" b="1" dirty="0">
              <a:effectLst/>
            </a:endParaRPr>
          </a:p>
          <a:p>
            <a:endParaRPr lang="he-IL" dirty="0"/>
          </a:p>
          <a:p>
            <a:endParaRPr lang="en-US" dirty="0"/>
          </a:p>
        </p:txBody>
      </p:sp>
      <p:sp>
        <p:nvSpPr>
          <p:cNvPr id="4" name="Slide Number Placeholder 3">
            <a:extLst>
              <a:ext uri="{FF2B5EF4-FFF2-40B4-BE49-F238E27FC236}">
                <a16:creationId xmlns:a16="http://schemas.microsoft.com/office/drawing/2014/main" id="{70F78F3B-07EE-4EFA-A9EE-97A2190D01E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478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7563775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2117344" y="1180499"/>
            <a:ext cx="7239000" cy="5186976"/>
          </a:xfrm>
        </p:spPr>
        <p:txBody>
          <a:bodyPr>
            <a:normAutofit/>
          </a:bodyPr>
          <a:lstStyle/>
          <a:p>
            <a:r>
              <a:rPr lang="he-IL" sz="2400" dirty="0"/>
              <a:t>מודל השכבות</a:t>
            </a:r>
          </a:p>
          <a:p>
            <a:r>
              <a:rPr lang="he-IL" sz="2400" dirty="0"/>
              <a:t>בניית אפליקציה ב </a:t>
            </a:r>
            <a:r>
              <a:rPr lang="en-US" sz="2400" dirty="0"/>
              <a:t>VS</a:t>
            </a:r>
            <a:r>
              <a:rPr lang="he-IL" sz="2400" dirty="0"/>
              <a:t> על פי מודל השכבות</a:t>
            </a:r>
          </a:p>
          <a:p>
            <a:r>
              <a:rPr lang="he-IL" sz="2400" dirty="0"/>
              <a:t>תבניות עיצוב שנלמד היום</a:t>
            </a:r>
            <a:r>
              <a:rPr lang="en-US" sz="2400" dirty="0"/>
              <a:t>:</a:t>
            </a:r>
          </a:p>
          <a:p>
            <a:pPr lvl="1"/>
            <a:r>
              <a:rPr lang="en-US" sz="2400" dirty="0"/>
              <a:t>Design by Contract</a:t>
            </a:r>
            <a:r>
              <a:rPr lang="he-IL" sz="2400" dirty="0"/>
              <a:t> (תיכון על פי חוזה (ממשק)</a:t>
            </a:r>
          </a:p>
          <a:p>
            <a:pPr lvl="1"/>
            <a:r>
              <a:rPr lang="en-US" sz="2400" dirty="0"/>
              <a:t>Factory</a:t>
            </a:r>
            <a:r>
              <a:rPr lang="he-IL" sz="2400" dirty="0"/>
              <a:t> (מפעל לייצור אובייקטים של מחלקה)</a:t>
            </a:r>
          </a:p>
          <a:p>
            <a:pPr lvl="1"/>
            <a:r>
              <a:rPr lang="en-US" sz="2400" dirty="0"/>
              <a:t>Singleton</a:t>
            </a:r>
            <a:r>
              <a:rPr lang="he-IL" sz="2400" dirty="0"/>
              <a:t> (מופע יחידאי של מחלקה)</a:t>
            </a:r>
          </a:p>
          <a:p>
            <a:pPr lvl="1"/>
            <a:r>
              <a:rPr lang="he-IL" sz="2000" dirty="0"/>
              <a:t>תבנית עיצוב שכבר למדנו:</a:t>
            </a:r>
          </a:p>
          <a:p>
            <a:pPr lvl="2"/>
            <a:r>
              <a:rPr lang="en-US" dirty="0"/>
              <a:t>Observer</a:t>
            </a:r>
            <a:r>
              <a:rPr lang="he-IL" dirty="0"/>
              <a:t> (משקיף) – למדנו במצגת בנושא אירועים</a:t>
            </a:r>
          </a:p>
          <a:p>
            <a:r>
              <a:rPr lang="he-IL" sz="2800" dirty="0"/>
              <a:t>העברת מידע בין השכבות</a:t>
            </a:r>
            <a:endParaRPr lang="en-US" sz="2800" dirty="0"/>
          </a:p>
          <a:p>
            <a:r>
              <a:rPr lang="he-IL" sz="2800" dirty="0"/>
              <a:t>זריקת חריגות בין שכבות</a:t>
            </a:r>
            <a:endParaRPr lang="he-IL" sz="2400" dirty="0"/>
          </a:p>
          <a:p>
            <a:endParaRPr lang="he-IL" sz="2400" dirty="0"/>
          </a:p>
          <a:p>
            <a:pPr lvl="1"/>
            <a:endParaRPr lang="he-IL" sz="2400" dirty="0"/>
          </a:p>
          <a:p>
            <a:endParaRPr lang="he-IL" sz="2400" dirty="0"/>
          </a:p>
          <a:p>
            <a:endParaRPr lang="en-US" sz="2400" dirty="0"/>
          </a:p>
          <a:p>
            <a:pPr marL="292608" lvl="1" indent="0">
              <a:buNone/>
            </a:pPr>
            <a:endParaRPr lang="he-IL" sz="2400" dirty="0"/>
          </a:p>
          <a:p>
            <a:pPr marL="0" indent="0">
              <a:buNone/>
            </a:pPr>
            <a:endParaRPr lang="he-IL" sz="2400"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479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10904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53595" y="188641"/>
            <a:ext cx="7239000" cy="703095"/>
          </a:xfrm>
        </p:spPr>
        <p:txBody>
          <a:bodyPr>
            <a:normAutofit/>
          </a:bodyPr>
          <a:lstStyle/>
          <a:p>
            <a:pPr algn="ctr"/>
            <a:r>
              <a:rPr lang="he-IL" dirty="0"/>
              <a:t>מ ++</a:t>
            </a:r>
            <a:r>
              <a:rPr lang="en-US" dirty="0"/>
              <a:t>C</a:t>
            </a:r>
            <a:r>
              <a:rPr lang="he-IL" dirty="0"/>
              <a:t>      ל # </a:t>
            </a:r>
            <a:r>
              <a:rPr lang="en-US" dirty="0"/>
              <a:t>C</a:t>
            </a:r>
            <a:endParaRPr lang="he-IL" dirty="0"/>
          </a:p>
        </p:txBody>
      </p:sp>
      <p:sp>
        <p:nvSpPr>
          <p:cNvPr id="3" name="מציין מיקום תוכן 2"/>
          <p:cNvSpPr>
            <a:spLocks noGrp="1"/>
          </p:cNvSpPr>
          <p:nvPr>
            <p:ph idx="1"/>
          </p:nvPr>
        </p:nvSpPr>
        <p:spPr>
          <a:xfrm>
            <a:off x="1817972" y="1989228"/>
            <a:ext cx="7499176" cy="4680132"/>
          </a:xfrm>
        </p:spPr>
        <p:txBody>
          <a:bodyPr>
            <a:noAutofit/>
          </a:bodyPr>
          <a:lstStyle/>
          <a:p>
            <a:r>
              <a:rPr lang="he-IL" sz="1800" dirty="0"/>
              <a:t>שפת #</a:t>
            </a:r>
            <a:r>
              <a:rPr lang="en-US" sz="1800" dirty="0"/>
              <a:t>C</a:t>
            </a:r>
            <a:r>
              <a:rPr lang="he-IL" sz="1800" dirty="0"/>
              <a:t> דומה למדי בתחביר הכללי שלה לשפת ++</a:t>
            </a:r>
            <a:r>
              <a:rPr lang="en-US" sz="1800" dirty="0"/>
              <a:t>C</a:t>
            </a:r>
            <a:r>
              <a:rPr lang="he-IL" sz="1800" dirty="0"/>
              <a:t> והיא דומה מבחינה רעיונית לשפת </a:t>
            </a:r>
            <a:r>
              <a:rPr lang="en-US" sz="1800" dirty="0"/>
              <a:t>Java</a:t>
            </a:r>
            <a:r>
              <a:rPr lang="he-IL" sz="1800" dirty="0"/>
              <a:t> של חברת </a:t>
            </a:r>
            <a:r>
              <a:rPr lang="en-US" sz="1800" dirty="0"/>
              <a:t>Sun</a:t>
            </a:r>
            <a:r>
              <a:rPr lang="he-IL" sz="1800" dirty="0"/>
              <a:t>.</a:t>
            </a:r>
          </a:p>
          <a:p>
            <a:r>
              <a:rPr lang="he-IL" sz="1800" dirty="0"/>
              <a:t>3 השפות </a:t>
            </a:r>
            <a:r>
              <a:rPr lang="en-US" sz="1800" dirty="0"/>
              <a:t>C++, Java, C#</a:t>
            </a:r>
            <a:r>
              <a:rPr lang="he-IL" sz="1800" dirty="0"/>
              <a:t> מבוססות על שפת </a:t>
            </a:r>
            <a:r>
              <a:rPr lang="en-US" sz="1800" dirty="0"/>
              <a:t>C</a:t>
            </a:r>
            <a:endParaRPr lang="he-IL" sz="1800" dirty="0"/>
          </a:p>
          <a:p>
            <a:pPr fontAlgn="base"/>
            <a:r>
              <a:rPr lang="he-IL" sz="1800" dirty="0"/>
              <a:t>שפת #</a:t>
            </a:r>
            <a:r>
              <a:rPr lang="en-US" sz="1800" dirty="0"/>
              <a:t>C</a:t>
            </a:r>
            <a:r>
              <a:rPr lang="he-IL" sz="1800" dirty="0"/>
              <a:t> "נולדה" בשנת 2003 ע"י חברת </a:t>
            </a:r>
            <a:r>
              <a:rPr lang="en-US" sz="1800" dirty="0"/>
              <a:t>Microsoft</a:t>
            </a:r>
            <a:r>
              <a:rPr lang="he-IL" sz="1800" dirty="0"/>
              <a:t>.</a:t>
            </a:r>
          </a:p>
          <a:p>
            <a:pPr lvl="1" fontAlgn="base"/>
            <a:r>
              <a:rPr lang="he-IL" sz="1800" dirty="0"/>
              <a:t>תביעה של חברת </a:t>
            </a:r>
            <a:r>
              <a:rPr lang="en-US" sz="1800" dirty="0"/>
              <a:t>Sun</a:t>
            </a:r>
            <a:r>
              <a:rPr lang="he-IL" sz="1800" dirty="0"/>
              <a:t> : מיקרוסופט הפרה את הסכם הרישוי שלה ולמעשה יצרה שפת ג'אווה משלה בשם #</a:t>
            </a:r>
            <a:r>
              <a:rPr lang="en-US" sz="1800" dirty="0"/>
              <a:t>C </a:t>
            </a:r>
            <a:r>
              <a:rPr lang="he-IL" sz="1800" dirty="0"/>
              <a:t> אשר 'שברה' את אחידות השפה ונועדה להביס אותה. </a:t>
            </a:r>
          </a:p>
          <a:p>
            <a:pPr lvl="1" fontAlgn="base"/>
            <a:r>
              <a:rPr lang="he-IL" sz="1800" dirty="0"/>
              <a:t>סאן אמנם קיבלה ממיקרוסופט שני מיליארד דולר כחלק מההסדר ביניהן, אך דומה כי מיקרוסופט היא זו שזכתה כאשר התאפשר לה להמשיך את פיתוח השפה.</a:t>
            </a:r>
          </a:p>
          <a:p>
            <a:r>
              <a:rPr lang="he-IL" sz="1800" dirty="0"/>
              <a:t>נלקחו רעיונות מ-</a:t>
            </a:r>
            <a:r>
              <a:rPr lang="en-US" sz="1800" dirty="0"/>
              <a:t>Java</a:t>
            </a:r>
            <a:endParaRPr lang="he-IL" sz="1800" dirty="0"/>
          </a:p>
          <a:p>
            <a:pPr lvl="1" eaLnBrk="1" hangingPunct="1">
              <a:buClr>
                <a:schemeClr val="tx1"/>
              </a:buClr>
            </a:pPr>
            <a:r>
              <a:rPr lang="he-IL" sz="1800" kern="0" dirty="0">
                <a:latin typeface="Arial" pitchFamily="34" charset="0"/>
              </a:rPr>
              <a:t>מה שלא טוב ב-</a:t>
            </a:r>
            <a:r>
              <a:rPr lang="en-US" sz="1800" kern="0" dirty="0">
                <a:latin typeface="Arial" pitchFamily="34" charset="0"/>
              </a:rPr>
              <a:t>Java</a:t>
            </a:r>
            <a:r>
              <a:rPr lang="he-IL" sz="1800" kern="0" dirty="0">
                <a:latin typeface="Arial" pitchFamily="34" charset="0"/>
              </a:rPr>
              <a:t> לדעת מיקרוסופט – החוצה!</a:t>
            </a:r>
          </a:p>
          <a:p>
            <a:pPr lvl="1" eaLnBrk="1" hangingPunct="1">
              <a:buClr>
                <a:schemeClr val="tx1"/>
              </a:buClr>
            </a:pPr>
            <a:r>
              <a:rPr lang="he-IL" sz="1800" kern="0" dirty="0">
                <a:latin typeface="Arial" pitchFamily="34" charset="0"/>
              </a:rPr>
              <a:t>מה שחסר ב-</a:t>
            </a:r>
            <a:r>
              <a:rPr lang="en-US" sz="1800" kern="0" dirty="0">
                <a:latin typeface="Arial" pitchFamily="34" charset="0"/>
              </a:rPr>
              <a:t>Java</a:t>
            </a:r>
            <a:r>
              <a:rPr lang="he-IL" sz="1800" kern="0" dirty="0">
                <a:latin typeface="Arial" pitchFamily="34" charset="0"/>
              </a:rPr>
              <a:t> לדעת מיקרוסופט – פנימה!</a:t>
            </a:r>
            <a:endParaRPr lang="en-US" sz="1800" kern="0" dirty="0">
              <a:latin typeface="Arial" pitchFamily="34" charset="0"/>
            </a:endParaRP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48</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flipH="1">
            <a:off x="2351584" y="1136439"/>
            <a:ext cx="6941011" cy="703095"/>
          </a:xfrm>
          <a:prstGeom prst="wedgeRoundRectCallout">
            <a:avLst>
              <a:gd name="adj1" fmla="val 5045"/>
              <a:gd name="adj2" fmla="val -82669"/>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he-IL" dirty="0">
                <a:solidFill>
                  <a:prstClr val="black"/>
                </a:solidFill>
                <a:latin typeface="Trebuchet MS"/>
                <a:cs typeface="Gisha" panose="020B0502040204020203" pitchFamily="34" charset="-79"/>
              </a:rPr>
              <a:t>המטרה שלנו בקורס – להדגיש את השונה בין השפות.</a:t>
            </a:r>
          </a:p>
          <a:p>
            <a:pPr algn="ctr"/>
            <a:r>
              <a:rPr lang="he-IL" dirty="0">
                <a:solidFill>
                  <a:prstClr val="black"/>
                </a:solidFill>
                <a:latin typeface="Trebuchet MS"/>
                <a:cs typeface="Gisha" panose="020B0502040204020203" pitchFamily="34" charset="-79"/>
              </a:rPr>
              <a:t>לא נחזור על הכל מהתחלה.</a:t>
            </a:r>
          </a:p>
        </p:txBody>
      </p:sp>
    </p:spTree>
    <p:extLst>
      <p:ext uri="{BB962C8B-B14F-4D97-AF65-F5344CB8AC3E}">
        <p14:creationId xmlns:p14="http://schemas.microsoft.com/office/powerpoint/2010/main" val="340996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583832" y="533400"/>
            <a:ext cx="5412436" cy="2823592"/>
          </a:xfrm>
        </p:spPr>
        <p:txBody>
          <a:bodyPr/>
          <a:lstStyle/>
          <a:p>
            <a:pPr algn="ctr"/>
            <a:r>
              <a:rPr lang="he-IL" dirty="0"/>
              <a:t>מודל השכבות</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480</a:t>
            </a:fld>
            <a:endParaRPr lang="he-IL">
              <a:latin typeface="Trebuchet MS"/>
              <a:cs typeface="Gisha" panose="020B0502040204020203" pitchFamily="34" charset="-79"/>
            </a:endParaRPr>
          </a:p>
        </p:txBody>
      </p:sp>
      <p:sp>
        <p:nvSpPr>
          <p:cNvPr id="4" name="Subtitle 5">
            <a:extLst>
              <a:ext uri="{FF2B5EF4-FFF2-40B4-BE49-F238E27FC236}">
                <a16:creationId xmlns:a16="http://schemas.microsoft.com/office/drawing/2014/main" id="{D35A1B37-CF8A-4A9A-B412-B5856536497A}"/>
              </a:ext>
            </a:extLst>
          </p:cNvPr>
          <p:cNvSpPr>
            <a:spLocks noGrp="1"/>
          </p:cNvSpPr>
          <p:nvPr>
            <p:ph type="subTitle" idx="1"/>
          </p:nvPr>
        </p:nvSpPr>
        <p:spPr>
          <a:xfrm>
            <a:off x="4878442" y="3539864"/>
            <a:ext cx="5114778" cy="1101248"/>
          </a:xfrm>
        </p:spPr>
        <p:txBody>
          <a:bodyPr>
            <a:normAutofit fontScale="92500" lnSpcReduction="10000"/>
          </a:bodyPr>
          <a:lstStyle/>
          <a:p>
            <a:pPr algn="ctr"/>
            <a:r>
              <a:rPr lang="en-US" sz="4000" dirty="0"/>
              <a:t>3TA</a:t>
            </a:r>
          </a:p>
          <a:p>
            <a:pPr algn="ctr"/>
            <a:r>
              <a:rPr lang="en-US" sz="4000" dirty="0"/>
              <a:t>Three-Tier Architecture</a:t>
            </a:r>
          </a:p>
        </p:txBody>
      </p:sp>
    </p:spTree>
    <p:extLst>
      <p:ext uri="{BB962C8B-B14F-4D97-AF65-F5344CB8AC3E}">
        <p14:creationId xmlns:p14="http://schemas.microsoft.com/office/powerpoint/2010/main" val="23385064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16632"/>
            <a:ext cx="7239000" cy="626328"/>
          </a:xfrm>
        </p:spPr>
        <p:txBody>
          <a:bodyPr/>
          <a:lstStyle/>
          <a:p>
            <a:pPr algn="ctr"/>
            <a:r>
              <a:rPr lang="he-IL" dirty="0"/>
              <a:t>מודל השכבות - מבוא</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481</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8244311E-2C85-429B-8432-FCA2DBDDC811}"/>
              </a:ext>
            </a:extLst>
          </p:cNvPr>
          <p:cNvSpPr>
            <a:spLocks noGrp="1"/>
          </p:cNvSpPr>
          <p:nvPr>
            <p:ph idx="1"/>
          </p:nvPr>
        </p:nvSpPr>
        <p:spPr>
          <a:xfrm>
            <a:off x="2063552" y="908720"/>
            <a:ext cx="7388958" cy="5193428"/>
          </a:xfrm>
        </p:spPr>
        <p:txBody>
          <a:bodyPr>
            <a:normAutofit/>
          </a:bodyPr>
          <a:lstStyle/>
          <a:p>
            <a:r>
              <a:rPr lang="he-IL" sz="2400" dirty="0"/>
              <a:t>ככל שהקוד שלנו גדול יותר, כך מתברר שיעיל יותר לחלק אותו ליחידות נפרדות.</a:t>
            </a:r>
          </a:p>
          <a:p>
            <a:r>
              <a:rPr lang="he-IL" sz="2400" dirty="0"/>
              <a:t>התחלנו בחלוקה לפונקציות, </a:t>
            </a:r>
          </a:p>
          <a:p>
            <a:r>
              <a:rPr lang="he-IL" sz="2400" dirty="0"/>
              <a:t>המשכנו בחלוקה למחלקות,</a:t>
            </a:r>
          </a:p>
          <a:p>
            <a:r>
              <a:rPr lang="he-IL" sz="2400" dirty="0"/>
              <a:t>כעת נתקדם יותר ונאמר כי </a:t>
            </a:r>
            <a:r>
              <a:rPr lang="he-IL" sz="2400" b="1" dirty="0"/>
              <a:t>ניתן לחלק את הפרויקט שלנו למספר פרויקטים קטנים שכולם יחד מרכיבים את הפרויקט כולו</a:t>
            </a:r>
            <a:r>
              <a:rPr lang="he-IL" sz="2400" dirty="0"/>
              <a:t> אבל כל חלק מהווה יחידה עצמאית והוא פרויקט בפני עצמו.</a:t>
            </a:r>
            <a:endParaRPr lang="en-US" sz="2400" dirty="0"/>
          </a:p>
          <a:p>
            <a:r>
              <a:rPr lang="he-IL" sz="2400" dirty="0"/>
              <a:t>החלוקה מסייעת לקוד יעיל יותר, מובן יותר, ונוח יותר לאיתור שגיאות, ולפיתוח עתידי.</a:t>
            </a:r>
            <a:endParaRPr lang="en-US" sz="2400" dirty="0"/>
          </a:p>
        </p:txBody>
      </p:sp>
    </p:spTree>
    <p:extLst>
      <p:ext uri="{BB962C8B-B14F-4D97-AF65-F5344CB8AC3E}">
        <p14:creationId xmlns:p14="http://schemas.microsoft.com/office/powerpoint/2010/main" val="1666298123"/>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063552" y="944212"/>
            <a:ext cx="7239000" cy="5375488"/>
          </a:xfrm>
        </p:spPr>
        <p:txBody>
          <a:bodyPr>
            <a:normAutofit fontScale="85000" lnSpcReduction="10000"/>
          </a:bodyPr>
          <a:lstStyle/>
          <a:p>
            <a:r>
              <a:rPr lang="he-IL" dirty="0"/>
              <a:t>כיום לא נמצא כמעט פרויקטים שנכתבים ע"י מתכנת יחיד.</a:t>
            </a:r>
          </a:p>
          <a:p>
            <a:r>
              <a:rPr lang="he-IL" dirty="0"/>
              <a:t>לרוב, כתיבת הפרויקט מתבצעת ע"י קבוצת מתכנתים, שצריכים לחלוק את העבודה בצורה מתואמת.</a:t>
            </a:r>
          </a:p>
          <a:p>
            <a:r>
              <a:rPr lang="he-IL" dirty="0"/>
              <a:t>רוב הפרויקטים עוברים שדרוג והמשך הפיתוח, שלא תמיד מתבצע ע"י אותו צוות (או ע"י אותו בית תכנה) שפיתח את התכנה המקורית.</a:t>
            </a:r>
          </a:p>
          <a:p>
            <a:r>
              <a:rPr lang="he-IL" dirty="0"/>
              <a:t>וככל שהפרויקט גדול יותר, כך רבים הסיכויים שהוא יחולק בין מספר קבוצות מתכנתים (ובתי תוכנה) שלכל אחד מהם מומחיות אחרת. למשל:</a:t>
            </a:r>
          </a:p>
          <a:p>
            <a:pPr lvl="1"/>
            <a:r>
              <a:rPr lang="he-IL" dirty="0"/>
              <a:t>מומחיות בתכנון עיצוב נוח עם חווית משתמש</a:t>
            </a:r>
          </a:p>
          <a:p>
            <a:pPr lvl="1"/>
            <a:r>
              <a:rPr lang="he-IL" dirty="0"/>
              <a:t>מומחיות בפיתוח אלגוריתמים יעילים</a:t>
            </a:r>
          </a:p>
          <a:p>
            <a:pPr lvl="1"/>
            <a:r>
              <a:rPr lang="he-IL" dirty="0"/>
              <a:t>מומחיות בעבודה מול בסיסי נתונים</a:t>
            </a:r>
          </a:p>
          <a:p>
            <a:r>
              <a:rPr lang="he-IL" dirty="0"/>
              <a:t>במציאות, </a:t>
            </a:r>
            <a:r>
              <a:rPr lang="he-IL" b="1" dirty="0"/>
              <a:t>המערכת כולה יכולה להיות מבוזרת כלומר שכל פרויקט (שכבה) יושב במחשב פיזי אחר</a:t>
            </a:r>
            <a:r>
              <a:rPr lang="he-IL" dirty="0"/>
              <a:t>, בעיר אחרת, במדינה אחרת והם ידברו ביניהם בעזרת </a:t>
            </a:r>
            <a:r>
              <a:rPr lang="he-IL" b="1" dirty="0"/>
              <a:t>ממשק</a:t>
            </a:r>
            <a:r>
              <a:rPr lang="he-IL" dirty="0"/>
              <a:t> מוסכם ברשת.</a:t>
            </a:r>
            <a:endParaRPr lang="en-US" dirty="0"/>
          </a:p>
        </p:txBody>
      </p:sp>
      <p:sp>
        <p:nvSpPr>
          <p:cNvPr id="6" name="כותרת 1">
            <a:extLst>
              <a:ext uri="{FF2B5EF4-FFF2-40B4-BE49-F238E27FC236}">
                <a16:creationId xmlns:a16="http://schemas.microsoft.com/office/drawing/2014/main" id="{8321BAAC-AAFC-4F02-828A-43E5C9785797}"/>
              </a:ext>
            </a:extLst>
          </p:cNvPr>
          <p:cNvSpPr txBox="1">
            <a:spLocks/>
          </p:cNvSpPr>
          <p:nvPr/>
        </p:nvSpPr>
        <p:spPr>
          <a:xfrm>
            <a:off x="2063552" y="116632"/>
            <a:ext cx="7239000" cy="626328"/>
          </a:xfrm>
          <a:prstGeom prst="rect">
            <a:avLst/>
          </a:prstGeom>
        </p:spPr>
        <p:txBody>
          <a:bodyPr vert="horz" lIns="45720" tIns="0" rIns="45720" bIns="0" anchor="b" anchorCtr="0">
            <a:norm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מודל השכבות - מבוא</a:t>
            </a:r>
            <a:endPar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
        <p:nvSpPr>
          <p:cNvPr id="2" name="Slide Number Placeholder 1">
            <a:extLst>
              <a:ext uri="{FF2B5EF4-FFF2-40B4-BE49-F238E27FC236}">
                <a16:creationId xmlns:a16="http://schemas.microsoft.com/office/drawing/2014/main" id="{51290967-D95F-4FB6-8CE5-BEFF59F04A2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26873402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16632"/>
            <a:ext cx="7239000" cy="626328"/>
          </a:xfrm>
        </p:spPr>
        <p:txBody>
          <a:bodyPr/>
          <a:lstStyle/>
          <a:p>
            <a:pPr algn="ctr"/>
            <a:r>
              <a:rPr lang="he-IL" dirty="0"/>
              <a:t>מודל השכבות של מיקרוסופט</a:t>
            </a:r>
          </a:p>
        </p:txBody>
      </p:sp>
      <p:sp>
        <p:nvSpPr>
          <p:cNvPr id="3" name="מציין מיקום תוכן 2"/>
          <p:cNvSpPr>
            <a:spLocks noGrp="1"/>
          </p:cNvSpPr>
          <p:nvPr>
            <p:ph idx="1"/>
          </p:nvPr>
        </p:nvSpPr>
        <p:spPr>
          <a:xfrm>
            <a:off x="4151784" y="980728"/>
            <a:ext cx="5400600" cy="4968552"/>
          </a:xfrm>
        </p:spPr>
        <p:txBody>
          <a:bodyPr>
            <a:noAutofit/>
          </a:bodyPr>
          <a:lstStyle/>
          <a:p>
            <a:r>
              <a:rPr lang="he-IL" sz="1800" dirty="0"/>
              <a:t>מודל השכבות הוא דגם כללי לבניית פרויקט גדול ורחב שפותח ע"י מיקרוסופט</a:t>
            </a:r>
          </a:p>
          <a:p>
            <a:r>
              <a:rPr lang="he-IL" sz="1800" dirty="0"/>
              <a:t>מתאים לפרויקטים שבהם משתמשים </a:t>
            </a:r>
            <a:r>
              <a:rPr lang="he-IL" sz="1800" b="1" dirty="0"/>
              <a:t>במאגר</a:t>
            </a:r>
            <a:r>
              <a:rPr lang="he-IL" sz="1800" dirty="0"/>
              <a:t> </a:t>
            </a:r>
            <a:r>
              <a:rPr lang="he-IL" sz="1800" b="1" dirty="0"/>
              <a:t>נתונים</a:t>
            </a:r>
          </a:p>
          <a:p>
            <a:r>
              <a:rPr lang="he-IL" sz="1800" b="1" dirty="0"/>
              <a:t>הרעיון</a:t>
            </a:r>
            <a:r>
              <a:rPr lang="he-IL" sz="1800" dirty="0"/>
              <a:t>: </a:t>
            </a:r>
            <a:r>
              <a:rPr lang="he-IL" sz="1800" b="1" dirty="0"/>
              <a:t>חלוקת הפרויקט ליחידות נפרדות ככל הניתן.</a:t>
            </a:r>
          </a:p>
          <a:p>
            <a:r>
              <a:rPr lang="he-IL" sz="1800" b="1" dirty="0"/>
              <a:t>הגרסה הקלאסית מודל 3 השכבות:</a:t>
            </a:r>
          </a:p>
          <a:p>
            <a:pPr lvl="1"/>
            <a:r>
              <a:rPr lang="he-IL" sz="1800" b="1" dirty="0"/>
              <a:t>שכבת ממשק משתמש</a:t>
            </a:r>
          </a:p>
          <a:p>
            <a:pPr lvl="1"/>
            <a:r>
              <a:rPr lang="he-IL" sz="1800" b="1" dirty="0"/>
              <a:t>שכבת לוגיקה</a:t>
            </a:r>
          </a:p>
          <a:p>
            <a:pPr lvl="1"/>
            <a:r>
              <a:rPr lang="he-IL" sz="1800" b="1" dirty="0"/>
              <a:t>שכבת טיפול (לוגית) במסד נתונים</a:t>
            </a:r>
          </a:p>
          <a:p>
            <a:pPr lvl="2"/>
            <a:r>
              <a:rPr lang="he-IL" sz="1500" b="1" dirty="0"/>
              <a:t>מתחתיה יושב בבסיס הנתונים הפיזי </a:t>
            </a:r>
            <a:r>
              <a:rPr lang="en-US" sz="1500" b="1" dirty="0"/>
              <a:t>(Oracle DB, XML files etc.)</a:t>
            </a:r>
            <a:endParaRPr lang="he-IL" sz="1500" b="1" dirty="0"/>
          </a:p>
          <a:p>
            <a:r>
              <a:rPr lang="he-IL" sz="1800" b="1" dirty="0"/>
              <a:t>בפועל</a:t>
            </a:r>
            <a:r>
              <a:rPr lang="he-IL" sz="1800" dirty="0"/>
              <a:t>:</a:t>
            </a:r>
          </a:p>
          <a:p>
            <a:pPr lvl="1"/>
            <a:r>
              <a:rPr lang="he-IL" sz="1800" dirty="0"/>
              <a:t>כל שכבה תהווה פרויקט בפני עצמו ב </a:t>
            </a:r>
            <a:r>
              <a:rPr lang="en-US" sz="1800" dirty="0"/>
              <a:t>Visual Studio</a:t>
            </a:r>
            <a:r>
              <a:rPr lang="he-IL" sz="1800" dirty="0"/>
              <a:t> </a:t>
            </a:r>
          </a:p>
          <a:p>
            <a:pPr lvl="1"/>
            <a:r>
              <a:rPr lang="he-IL" sz="1800" b="1" dirty="0"/>
              <a:t>ותזהה/תכיר רק את השכבה שמתחתיה.</a:t>
            </a:r>
          </a:p>
          <a:p>
            <a:pPr lvl="1"/>
            <a:r>
              <a:rPr lang="he-IL" sz="1800" dirty="0"/>
              <a:t>אף שכבה לא מכירה את השכבה שמעליה.</a:t>
            </a:r>
            <a:endParaRPr lang="en-US" sz="1800" dirty="0"/>
          </a:p>
          <a:p>
            <a:pPr marL="0" indent="0">
              <a:buNone/>
            </a:pPr>
            <a:endParaRPr lang="he-IL" sz="1800" b="1"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483</a:t>
            </a:fld>
            <a:endParaRPr lang="he-IL" dirty="0">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0B514A45-3949-4CEA-AEEB-E1F7D09132D1}"/>
              </a:ext>
            </a:extLst>
          </p:cNvPr>
          <p:cNvSpPr/>
          <p:nvPr/>
        </p:nvSpPr>
        <p:spPr>
          <a:xfrm>
            <a:off x="2048128" y="5949280"/>
            <a:ext cx="5400600" cy="626328"/>
          </a:xfrm>
          <a:prstGeom prst="wedgeRoundRectCallout">
            <a:avLst>
              <a:gd name="adj1" fmla="val -28203"/>
              <a:gd name="adj2" fmla="val -13978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ניתן למצוא מודלים עם חלוקה למספר שכבות שונה, אך אנו נתמקד בגרסה הקלאסית של חלוקה ל 3 שכבות</a:t>
            </a:r>
            <a:endParaRPr lang="en-US" sz="1600" dirty="0">
              <a:solidFill>
                <a:prstClr val="black"/>
              </a:solidFill>
              <a:latin typeface="Trebuchet MS"/>
            </a:endParaRPr>
          </a:p>
        </p:txBody>
      </p:sp>
      <p:pic>
        <p:nvPicPr>
          <p:cNvPr id="1028" name="Picture 4" descr="שכבות לוגיות">
            <a:extLst>
              <a:ext uri="{FF2B5EF4-FFF2-40B4-BE49-F238E27FC236}">
                <a16:creationId xmlns:a16="http://schemas.microsoft.com/office/drawing/2014/main" id="{95DDCF5A-0181-4036-8E22-1A0BBAEA5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498" y="1533039"/>
            <a:ext cx="200977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77418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4151784" y="1124744"/>
            <a:ext cx="5401952" cy="5040560"/>
          </a:xfrm>
        </p:spPr>
        <p:txBody>
          <a:bodyPr>
            <a:noAutofit/>
          </a:bodyPr>
          <a:lstStyle/>
          <a:p>
            <a:pPr marL="0" indent="0">
              <a:buNone/>
            </a:pPr>
            <a:r>
              <a:rPr lang="en-US" sz="1800" b="1" dirty="0"/>
              <a:t>UI / PL</a:t>
            </a:r>
            <a:r>
              <a:rPr lang="he-IL" sz="1800" b="1" dirty="0"/>
              <a:t> - שכבת התצוגה (</a:t>
            </a:r>
            <a:r>
              <a:rPr lang="en-US" sz="1800" b="1" dirty="0"/>
              <a:t>User Interface</a:t>
            </a:r>
            <a:r>
              <a:rPr lang="he-IL" sz="1800" b="1" dirty="0"/>
              <a:t> או </a:t>
            </a:r>
            <a:r>
              <a:rPr lang="en-US" sz="1800" b="1" dirty="0"/>
              <a:t>Presentation Layer </a:t>
            </a:r>
            <a:r>
              <a:rPr lang="he-IL" sz="1800" b="1" dirty="0"/>
              <a:t>)</a:t>
            </a:r>
            <a:endParaRPr lang="en-US" sz="1800" b="1" dirty="0"/>
          </a:p>
          <a:p>
            <a:pPr marL="749808" lvl="1" indent="-457200">
              <a:buFont typeface="+mj-lt"/>
              <a:buAutoNum type="arabicPeriod"/>
            </a:pPr>
            <a:r>
              <a:rPr lang="he-IL" sz="1800" dirty="0"/>
              <a:t>שכבה זו אחראית על התצוגה שהמשתמש רואה אינטראקציה עם המשתמש (דף אינטרנט, תוכנה במחשב, אפליקציה בנייד וכו')</a:t>
            </a:r>
          </a:p>
          <a:p>
            <a:pPr marL="749808" lvl="1" indent="-457200">
              <a:buFont typeface="+mj-lt"/>
              <a:buAutoNum type="arabicPeriod"/>
            </a:pPr>
            <a:r>
              <a:rPr lang="he-IL" sz="1800" dirty="0"/>
              <a:t>השכבה שמטפלת בכל ענייני הפלט\קלט</a:t>
            </a:r>
          </a:p>
          <a:p>
            <a:pPr marL="0" indent="0">
              <a:buNone/>
            </a:pPr>
            <a:r>
              <a:rPr lang="en-US" sz="1800" b="1" dirty="0"/>
              <a:t>BL</a:t>
            </a:r>
            <a:r>
              <a:rPr lang="he-IL" sz="1800" b="1" dirty="0"/>
              <a:t> - שכבת הלוגיקה (</a:t>
            </a:r>
            <a:r>
              <a:rPr lang="en-US" sz="1800" b="1" dirty="0"/>
              <a:t>Business Layer</a:t>
            </a:r>
            <a:r>
              <a:rPr lang="he-IL" sz="1800" b="1" dirty="0"/>
              <a:t>)</a:t>
            </a:r>
          </a:p>
          <a:p>
            <a:pPr marL="749808" lvl="1" indent="-457200">
              <a:buFont typeface="+mj-lt"/>
              <a:buAutoNum type="arabicPeriod"/>
            </a:pPr>
            <a:r>
              <a:rPr lang="he-IL" sz="1800" dirty="0"/>
              <a:t>שכבה זו אחראית על הלוגיקה שמאחורי הנתונים ,כלומר הופכת את הנתונים לברי משמעות.</a:t>
            </a:r>
          </a:p>
          <a:p>
            <a:pPr marL="749808" lvl="1" indent="-457200">
              <a:buFont typeface="+mj-lt"/>
              <a:buAutoNum type="arabicPeriod"/>
            </a:pPr>
            <a:r>
              <a:rPr lang="he-IL" sz="1800" dirty="0"/>
              <a:t>מבצעת חישובים ואלגוריתמים ומפיקה תוצאות מהנתונים היבשים שהגיעו מהשכבה שמתחתיה. </a:t>
            </a:r>
          </a:p>
          <a:p>
            <a:pPr marL="0" indent="0">
              <a:buNone/>
            </a:pPr>
            <a:r>
              <a:rPr lang="en-US" sz="1800" b="1" dirty="0"/>
              <a:t>DAL</a:t>
            </a:r>
            <a:r>
              <a:rPr lang="he-IL" sz="1800" b="1" dirty="0"/>
              <a:t> - שכבת הנתונים (</a:t>
            </a:r>
            <a:r>
              <a:rPr lang="en-US" sz="1800" b="1" dirty="0"/>
              <a:t>Data Access Layer</a:t>
            </a:r>
            <a:r>
              <a:rPr lang="he-IL" sz="1800" b="1" dirty="0"/>
              <a:t>)</a:t>
            </a:r>
          </a:p>
          <a:p>
            <a:pPr marL="749808" lvl="1" indent="-457200">
              <a:buFont typeface="+mj-lt"/>
              <a:buAutoNum type="arabicPeriod"/>
            </a:pPr>
            <a:r>
              <a:rPr lang="he-IL" sz="1800" dirty="0"/>
              <a:t>שכבה לוגית לשליפת נתונים ממאגר הנתונים והכנסת נתונים למאגר</a:t>
            </a:r>
          </a:p>
          <a:p>
            <a:pPr marL="749808" lvl="1" indent="-457200">
              <a:buFont typeface="+mj-lt"/>
              <a:buAutoNum type="arabicPeriod"/>
            </a:pPr>
            <a:r>
              <a:rPr lang="he-IL" sz="1800" dirty="0"/>
              <a:t>היחידה שמכירה ומטפלת במאגר (בסיס) הנתונים הפיזי ששומר את כל הנתונים.</a:t>
            </a:r>
          </a:p>
          <a:p>
            <a:pPr marL="457200" indent="-457200">
              <a:buFont typeface="+mj-lt"/>
              <a:buAutoNum type="arabicPeriod"/>
            </a:pPr>
            <a:endParaRPr lang="he-IL" sz="1800" dirty="0"/>
          </a:p>
          <a:p>
            <a:pPr marL="749808" lvl="1" indent="-457200">
              <a:buFont typeface="+mj-lt"/>
              <a:buAutoNum type="arabicPeriod"/>
            </a:pPr>
            <a:endParaRPr lang="he-IL" sz="1800"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484</a:t>
            </a:fld>
            <a:endParaRPr lang="he-IL">
              <a:solidFill>
                <a:srgbClr val="B13F9A"/>
              </a:solidFill>
              <a:latin typeface="Trebuchet MS"/>
              <a:cs typeface="Gisha" panose="020B0502040204020203" pitchFamily="34" charset="-79"/>
            </a:endParaRPr>
          </a:p>
        </p:txBody>
      </p:sp>
      <p:pic>
        <p:nvPicPr>
          <p:cNvPr id="8" name="Picture 4" descr="שכבות לוגיות">
            <a:extLst>
              <a:ext uri="{FF2B5EF4-FFF2-40B4-BE49-F238E27FC236}">
                <a16:creationId xmlns:a16="http://schemas.microsoft.com/office/drawing/2014/main" id="{A19A9C50-622A-4ADC-A036-248826526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498" y="1533039"/>
            <a:ext cx="2009775" cy="3295650"/>
          </a:xfrm>
          <a:prstGeom prst="rect">
            <a:avLst/>
          </a:prstGeom>
          <a:noFill/>
          <a:extLst>
            <a:ext uri="{909E8E84-426E-40DD-AFC4-6F175D3DCCD1}">
              <a14:hiddenFill xmlns:a14="http://schemas.microsoft.com/office/drawing/2010/main">
                <a:solidFill>
                  <a:srgbClr val="FFFFFF"/>
                </a:solidFill>
              </a14:hiddenFill>
            </a:ext>
          </a:extLst>
        </p:spPr>
      </p:pic>
      <p:sp>
        <p:nvSpPr>
          <p:cNvPr id="11" name="כותרת 1">
            <a:extLst>
              <a:ext uri="{FF2B5EF4-FFF2-40B4-BE49-F238E27FC236}">
                <a16:creationId xmlns:a16="http://schemas.microsoft.com/office/drawing/2014/main" id="{7B5EA0DA-3AD3-433A-82A7-78CB4A066397}"/>
              </a:ext>
            </a:extLst>
          </p:cNvPr>
          <p:cNvSpPr>
            <a:spLocks noGrp="1"/>
          </p:cNvSpPr>
          <p:nvPr>
            <p:ph type="title"/>
          </p:nvPr>
        </p:nvSpPr>
        <p:spPr>
          <a:xfrm>
            <a:off x="2063552" y="116632"/>
            <a:ext cx="7239000" cy="626328"/>
          </a:xfrm>
        </p:spPr>
        <p:txBody>
          <a:bodyPr/>
          <a:lstStyle/>
          <a:p>
            <a:pPr algn="ctr"/>
            <a:r>
              <a:rPr lang="he-IL"/>
              <a:t>מודל השכבות של מיקרוסופט</a:t>
            </a:r>
            <a:endParaRPr lang="he-IL" dirty="0"/>
          </a:p>
        </p:txBody>
      </p:sp>
    </p:spTree>
    <p:extLst>
      <p:ext uri="{BB962C8B-B14F-4D97-AF65-F5344CB8AC3E}">
        <p14:creationId xmlns:p14="http://schemas.microsoft.com/office/powerpoint/2010/main" val="258320079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9264" y="373176"/>
            <a:ext cx="7239000" cy="623528"/>
          </a:xfrm>
        </p:spPr>
        <p:txBody>
          <a:bodyPr>
            <a:noAutofit/>
          </a:bodyPr>
          <a:lstStyle/>
          <a:p>
            <a:pPr algn="ctr"/>
            <a:r>
              <a:rPr lang="he-IL" sz="4400" dirty="0"/>
              <a:t>יתרונות המודל</a:t>
            </a:r>
          </a:p>
        </p:txBody>
      </p:sp>
      <p:sp>
        <p:nvSpPr>
          <p:cNvPr id="3" name="מציין מיקום תוכן 2"/>
          <p:cNvSpPr>
            <a:spLocks noGrp="1"/>
          </p:cNvSpPr>
          <p:nvPr>
            <p:ph idx="1"/>
          </p:nvPr>
        </p:nvSpPr>
        <p:spPr>
          <a:xfrm>
            <a:off x="2012057" y="1484784"/>
            <a:ext cx="7436540" cy="4248472"/>
          </a:xfrm>
        </p:spPr>
        <p:txBody>
          <a:bodyPr vert="horz">
            <a:noAutofit/>
          </a:bodyPr>
          <a:lstStyle/>
          <a:p>
            <a:r>
              <a:rPr lang="en-US" sz="1800" b="1" dirty="0"/>
              <a:t>Reusability</a:t>
            </a:r>
            <a:r>
              <a:rPr lang="he-IL" sz="1800" dirty="0"/>
              <a:t> - ניתן להשתמש בשכבה אחת יותר מפעם אחת ואף ניתן להחליף את אחת השכבות ללא נגיעה בשאר השכבות. למשל, כאשר נרצה לבנות לאותה תוכנית ממשק חלונאי וגם ממשק אינטרנטי לא נצטרך לכתוב את הלוגיקה פעמיים.</a:t>
            </a:r>
          </a:p>
          <a:p>
            <a:r>
              <a:rPr lang="he-IL" sz="1800" b="1" dirty="0"/>
              <a:t>תחזוקה קלה </a:t>
            </a:r>
            <a:r>
              <a:rPr lang="he-IL" sz="1800" dirty="0"/>
              <a:t>– בשכבת ה </a:t>
            </a:r>
            <a:r>
              <a:rPr lang="en-US" sz="1800" dirty="0"/>
              <a:t>UI</a:t>
            </a:r>
            <a:r>
              <a:rPr lang="he-IL" sz="1800" dirty="0"/>
              <a:t> לא אמור להיות קוד שמטפל בבסיס הנתונים ולא אמורים להיות שאילתות </a:t>
            </a:r>
            <a:r>
              <a:rPr lang="en-US" sz="1800" dirty="0"/>
              <a:t>SQL</a:t>
            </a:r>
            <a:r>
              <a:rPr lang="he-IL" sz="1800" dirty="0"/>
              <a:t>. לכן, אם יש צורך בשינוי של שאילתא, לעולם לא תהיה פגיעה ברכיב ה </a:t>
            </a:r>
            <a:r>
              <a:rPr lang="en-US" sz="1800" dirty="0"/>
              <a:t>UI</a:t>
            </a:r>
            <a:r>
              <a:rPr lang="he-IL" sz="1800" dirty="0"/>
              <a:t>. ולהיפך: אם יש צורך בעדכון ה </a:t>
            </a:r>
            <a:r>
              <a:rPr lang="en-US" sz="1800" dirty="0"/>
              <a:t>UI</a:t>
            </a:r>
            <a:r>
              <a:rPr lang="he-IL" sz="1800" dirty="0"/>
              <a:t>, לא תהיה פגיעה בשאילתות </a:t>
            </a:r>
            <a:r>
              <a:rPr lang="en-US" sz="1800" dirty="0"/>
              <a:t>SQL</a:t>
            </a:r>
            <a:r>
              <a:rPr lang="he-IL" sz="1800" dirty="0"/>
              <a:t>.</a:t>
            </a:r>
            <a:endParaRPr lang="en-US" sz="1800" dirty="0"/>
          </a:p>
          <a:p>
            <a:r>
              <a:rPr lang="he-IL" sz="1800" b="1" dirty="0"/>
              <a:t>פיתוח קוד וקומפילציה עצמאי ובמקביל </a:t>
            </a:r>
            <a:r>
              <a:rPr lang="he-IL" sz="1800" dirty="0"/>
              <a:t>– אין תלות בין השכבות. ניתן לקמפל בנפרד ולפתח בצוותים נפרדים.</a:t>
            </a:r>
          </a:p>
          <a:p>
            <a:r>
              <a:rPr lang="he-IL" sz="1800" dirty="0"/>
              <a:t>ניתן לבצע </a:t>
            </a:r>
            <a:r>
              <a:rPr lang="he-IL" sz="1800" b="1" dirty="0"/>
              <a:t>ניפוי שגיאות </a:t>
            </a:r>
            <a:r>
              <a:rPr lang="he-IL" sz="1800" dirty="0"/>
              <a:t>עבור כל שכבה בנפרד.</a:t>
            </a:r>
            <a:endParaRPr lang="en-US" sz="1800" dirty="0"/>
          </a:p>
          <a:p>
            <a:r>
              <a:rPr lang="he-IL" sz="1800" dirty="0"/>
              <a:t>ועוד...</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7566189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14DD-14D1-4E58-8483-5E63AC21318D}"/>
              </a:ext>
            </a:extLst>
          </p:cNvPr>
          <p:cNvSpPr>
            <a:spLocks noGrp="1"/>
          </p:cNvSpPr>
          <p:nvPr>
            <p:ph type="title"/>
          </p:nvPr>
        </p:nvSpPr>
        <p:spPr/>
        <p:txBody>
          <a:bodyPr>
            <a:normAutofit/>
          </a:bodyPr>
          <a:lstStyle/>
          <a:p>
            <a:pPr algn="ctr"/>
            <a:r>
              <a:rPr lang="he-IL" dirty="0"/>
              <a:t>תבנית שליחת בקשות ותשובות בין שכבות</a:t>
            </a:r>
            <a:endParaRPr lang="en-US" dirty="0"/>
          </a:p>
        </p:txBody>
      </p:sp>
      <p:sp>
        <p:nvSpPr>
          <p:cNvPr id="4" name="Content Placeholder 3">
            <a:extLst>
              <a:ext uri="{FF2B5EF4-FFF2-40B4-BE49-F238E27FC236}">
                <a16:creationId xmlns:a16="http://schemas.microsoft.com/office/drawing/2014/main" id="{7642C96B-2950-49CE-A036-B135578E55D5}"/>
              </a:ext>
            </a:extLst>
          </p:cNvPr>
          <p:cNvSpPr>
            <a:spLocks noGrp="1"/>
          </p:cNvSpPr>
          <p:nvPr>
            <p:ph sz="half" idx="2"/>
          </p:nvPr>
        </p:nvSpPr>
        <p:spPr>
          <a:xfrm>
            <a:off x="2135560" y="1600201"/>
            <a:ext cx="7087688" cy="2260848"/>
          </a:xfrm>
        </p:spPr>
        <p:txBody>
          <a:bodyPr>
            <a:normAutofit/>
          </a:bodyPr>
          <a:lstStyle/>
          <a:p>
            <a:r>
              <a:rPr lang="he-IL" sz="2400" dirty="0"/>
              <a:t>כל שכבה שולחת בקשה (בקשה </a:t>
            </a:r>
            <a:r>
              <a:rPr lang="en-US" sz="2400" dirty="0"/>
              <a:t>A</a:t>
            </a:r>
            <a:r>
              <a:rPr lang="he-IL" sz="2400" dirty="0"/>
              <a:t>) לשכבה שמתחתיה והיא מעבירה בקשה (בקשה </a:t>
            </a:r>
            <a:r>
              <a:rPr lang="en-US" sz="2400" dirty="0"/>
              <a:t>B</a:t>
            </a:r>
            <a:r>
              <a:rPr lang="he-IL" sz="2400" dirty="0"/>
              <a:t>) לשכבה שמתחתיה.</a:t>
            </a:r>
          </a:p>
          <a:p>
            <a:r>
              <a:rPr lang="he-IL" sz="2400" b="1" dirty="0"/>
              <a:t>וזו לא אותה בקשה!, </a:t>
            </a:r>
            <a:r>
              <a:rPr lang="he-IL" sz="2400" dirty="0"/>
              <a:t>אלא בקשה </a:t>
            </a:r>
            <a:r>
              <a:rPr lang="en-US" sz="2400" dirty="0"/>
              <a:t>B</a:t>
            </a:r>
            <a:r>
              <a:rPr lang="he-IL" sz="2400" dirty="0"/>
              <a:t> היא בקשה מסוג אחר שמשרתת את המטרה של בקשה </a:t>
            </a:r>
            <a:r>
              <a:rPr lang="en-US" sz="2400" dirty="0"/>
              <a:t>A</a:t>
            </a:r>
            <a:endParaRPr lang="he-IL" sz="2400" dirty="0"/>
          </a:p>
          <a:p>
            <a:r>
              <a:rPr lang="he-IL" sz="2400" dirty="0"/>
              <a:t>וכנ"ל במסלול ההפוך של התגובה</a:t>
            </a:r>
            <a:endParaRPr lang="en-US" sz="2400" dirty="0"/>
          </a:p>
        </p:txBody>
      </p:sp>
      <p:sp>
        <p:nvSpPr>
          <p:cNvPr id="5" name="Slide Number Placeholder 4">
            <a:extLst>
              <a:ext uri="{FF2B5EF4-FFF2-40B4-BE49-F238E27FC236}">
                <a16:creationId xmlns:a16="http://schemas.microsoft.com/office/drawing/2014/main" id="{F6C24D4D-2B25-42DA-B865-CB003E2D7C39}"/>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486</a:t>
            </a:fld>
            <a:endParaRPr lang="he-IL">
              <a:solidFill>
                <a:srgbClr val="B13F9A"/>
              </a:solidFill>
              <a:latin typeface="Trebuchet MS"/>
              <a:cs typeface="Gisha" panose="020B0502040204020203" pitchFamily="34" charset="-79"/>
            </a:endParaRPr>
          </a:p>
        </p:txBody>
      </p:sp>
      <p:pic>
        <p:nvPicPr>
          <p:cNvPr id="6" name="Picture 4" descr="3-tier-architecture-005 (2K)">
            <a:extLst>
              <a:ext uri="{FF2B5EF4-FFF2-40B4-BE49-F238E27FC236}">
                <a16:creationId xmlns:a16="http://schemas.microsoft.com/office/drawing/2014/main" id="{6F610664-1C4C-4D02-9782-4757410D3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834" y="4179136"/>
            <a:ext cx="7512707" cy="1939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04298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nfrastructure-04 (8K)">
            <a:extLst>
              <a:ext uri="{FF2B5EF4-FFF2-40B4-BE49-F238E27FC236}">
                <a16:creationId xmlns:a16="http://schemas.microsoft.com/office/drawing/2014/main" id="{764ADD8C-3E11-4687-B2FC-6EFDDE2244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46778" y="1245942"/>
            <a:ext cx="4725287" cy="3970016"/>
          </a:xfrm>
          <a:prstGeom prst="rect">
            <a:avLst/>
          </a:prstGeom>
          <a:solidFill>
            <a:srgbClr val="FFFFFF"/>
          </a:solidFill>
        </p:spPr>
      </p:pic>
      <p:sp>
        <p:nvSpPr>
          <p:cNvPr id="12" name="Content Placeholder 3">
            <a:extLst>
              <a:ext uri="{FF2B5EF4-FFF2-40B4-BE49-F238E27FC236}">
                <a16:creationId xmlns:a16="http://schemas.microsoft.com/office/drawing/2014/main" id="{87F3163B-B570-41CF-809D-A3972A6D7AEE}"/>
              </a:ext>
            </a:extLst>
          </p:cNvPr>
          <p:cNvSpPr>
            <a:spLocks noGrp="1"/>
          </p:cNvSpPr>
          <p:nvPr>
            <p:ph sz="half" idx="2"/>
          </p:nvPr>
        </p:nvSpPr>
        <p:spPr>
          <a:xfrm>
            <a:off x="6672065" y="1245941"/>
            <a:ext cx="2880319" cy="2734002"/>
          </a:xfrm>
        </p:spPr>
        <p:txBody>
          <a:bodyPr>
            <a:normAutofit/>
          </a:bodyPr>
          <a:lstStyle/>
          <a:p>
            <a:r>
              <a:rPr lang="he-IL" sz="2000" dirty="0"/>
              <a:t>אין ישות אחת שהיא </a:t>
            </a:r>
            <a:r>
              <a:rPr lang="en-US" sz="2000" dirty="0"/>
              <a:t>cross-cutting</a:t>
            </a:r>
            <a:r>
              <a:rPr lang="he-IL" sz="2000" dirty="0"/>
              <a:t>, כלומר שעוברת כמו שהיא בין כל השכבות</a:t>
            </a:r>
          </a:p>
          <a:p>
            <a:r>
              <a:rPr lang="he-IL" sz="2000" dirty="0"/>
              <a:t>אלא לכל שכבה יש ישויות שמתאימות לה ומשתנות במעבר בין שכבה לשכבה</a:t>
            </a:r>
          </a:p>
        </p:txBody>
      </p:sp>
      <p:sp>
        <p:nvSpPr>
          <p:cNvPr id="4" name="Slide Number Placeholder 3">
            <a:extLst>
              <a:ext uri="{FF2B5EF4-FFF2-40B4-BE49-F238E27FC236}">
                <a16:creationId xmlns:a16="http://schemas.microsoft.com/office/drawing/2014/main" id="{BC053DDF-479B-46B0-9A55-8D1611232713}"/>
              </a:ext>
            </a:extLst>
          </p:cNvPr>
          <p:cNvSpPr>
            <a:spLocks noGrp="1"/>
          </p:cNvSpPr>
          <p:nvPr>
            <p:ph type="sldNum" sz="quarter" idx="12"/>
          </p:nvPr>
        </p:nvSpPr>
        <p:spPr>
          <a:xfrm>
            <a:off x="7775448" y="6556248"/>
            <a:ext cx="588336" cy="228600"/>
          </a:xfrm>
        </p:spPr>
        <p:txBody>
          <a:bodyPr anchor="b">
            <a:normAutofit/>
          </a:bodyPr>
          <a:lstStyle/>
          <a:p>
            <a:pPr>
              <a:spcAft>
                <a:spcPts val="600"/>
              </a:spcAft>
            </a:pPr>
            <a:fld id="{241B58C5-6C52-4ACF-BD92-F32858F87496}" type="slidenum">
              <a:rPr lang="he-IL">
                <a:solidFill>
                  <a:srgbClr val="B13F9A"/>
                </a:solidFill>
                <a:latin typeface="Trebuchet MS"/>
                <a:cs typeface="Gisha" panose="020B0502040204020203" pitchFamily="34" charset="-79"/>
              </a:rPr>
              <a:pPr>
                <a:spcAft>
                  <a:spcPts val="600"/>
                </a:spcAft>
              </a:pPr>
              <a:t>487</a:t>
            </a:fld>
            <a:endParaRPr lang="he-IL">
              <a:solidFill>
                <a:srgbClr val="B13F9A"/>
              </a:solidFill>
              <a:latin typeface="Trebuchet MS"/>
              <a:cs typeface="Gisha" panose="020B0502040204020203" pitchFamily="34" charset="-79"/>
            </a:endParaRPr>
          </a:p>
        </p:txBody>
      </p:sp>
      <p:sp>
        <p:nvSpPr>
          <p:cNvPr id="8" name="Title 1">
            <a:extLst>
              <a:ext uri="{FF2B5EF4-FFF2-40B4-BE49-F238E27FC236}">
                <a16:creationId xmlns:a16="http://schemas.microsoft.com/office/drawing/2014/main" id="{2C7231B1-8EF5-43F2-B0DA-D39278C04911}"/>
              </a:ext>
            </a:extLst>
          </p:cNvPr>
          <p:cNvSpPr>
            <a:spLocks noGrp="1"/>
          </p:cNvSpPr>
          <p:nvPr>
            <p:ph type="title"/>
          </p:nvPr>
        </p:nvSpPr>
        <p:spPr>
          <a:xfrm>
            <a:off x="1949409" y="91415"/>
            <a:ext cx="7488832" cy="838964"/>
          </a:xfrm>
        </p:spPr>
        <p:txBody>
          <a:bodyPr>
            <a:noAutofit/>
          </a:bodyPr>
          <a:lstStyle/>
          <a:p>
            <a:pPr algn="ctr"/>
            <a:r>
              <a:rPr lang="he-IL" sz="2800" dirty="0"/>
              <a:t>סוגי הנתונים שמועברים משכבה לשכבה - שונים זה מזה</a:t>
            </a:r>
            <a:endParaRPr lang="en-US" sz="2800" dirty="0"/>
          </a:p>
        </p:txBody>
      </p:sp>
      <p:sp>
        <p:nvSpPr>
          <p:cNvPr id="9" name="Content Placeholder 3">
            <a:extLst>
              <a:ext uri="{FF2B5EF4-FFF2-40B4-BE49-F238E27FC236}">
                <a16:creationId xmlns:a16="http://schemas.microsoft.com/office/drawing/2014/main" id="{864E8A1D-360D-4AED-A2D2-CA3BA032444A}"/>
              </a:ext>
            </a:extLst>
          </p:cNvPr>
          <p:cNvSpPr txBox="1">
            <a:spLocks/>
          </p:cNvSpPr>
          <p:nvPr/>
        </p:nvSpPr>
        <p:spPr>
          <a:xfrm>
            <a:off x="1946777" y="4989861"/>
            <a:ext cx="7509224" cy="1566389"/>
          </a:xfrm>
          <a:prstGeom prst="rect">
            <a:avLst/>
          </a:prstGeom>
        </p:spPr>
        <p:txBody>
          <a:bodyPr vert="horz" anchor="t">
            <a:normAutofit lnSpcReduction="10000"/>
          </a:bodyPr>
          <a:lstStyle>
            <a:lvl1pPr marL="274320" indent="-274320" algn="r" rtl="1" eaLnBrk="1" latinLnBrk="0" hangingPunct="1">
              <a:spcBef>
                <a:spcPts val="600"/>
              </a:spcBef>
              <a:buClr>
                <a:schemeClr val="tx2"/>
              </a:buClr>
              <a:buSzPct val="73000"/>
              <a:buFont typeface="Wingdings 2"/>
              <a:buChar char=""/>
              <a:defRPr kumimoji="0" sz="28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4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18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buClr>
                <a:srgbClr val="B13F9A"/>
              </a:buClr>
              <a:buNone/>
            </a:pPr>
            <a:r>
              <a:rPr lang="he-IL" sz="1600" b="1" dirty="0">
                <a:solidFill>
                  <a:prstClr val="black"/>
                </a:solidFill>
                <a:latin typeface="Trebuchet MS"/>
                <a:cs typeface="Gisha" panose="020B0502040204020203" pitchFamily="34" charset="-79"/>
              </a:rPr>
              <a:t>למשל:</a:t>
            </a:r>
          </a:p>
          <a:p>
            <a:pPr>
              <a:buClr>
                <a:srgbClr val="B13F9A"/>
              </a:buClr>
            </a:pPr>
            <a:r>
              <a:rPr lang="en-US" sz="1600" dirty="0">
                <a:solidFill>
                  <a:prstClr val="black"/>
                </a:solidFill>
                <a:latin typeface="Trebuchet MS"/>
              </a:rPr>
              <a:t>BL</a:t>
            </a:r>
            <a:r>
              <a:rPr lang="he-IL" sz="1600" dirty="0">
                <a:solidFill>
                  <a:prstClr val="black"/>
                </a:solidFill>
                <a:latin typeface="Trebuchet MS"/>
                <a:cs typeface="Gisha" panose="020B0502040204020203" pitchFamily="34" charset="-79"/>
              </a:rPr>
              <a:t> שולח הרבה בקשות ל </a:t>
            </a:r>
            <a:r>
              <a:rPr lang="en-US" sz="1600" dirty="0">
                <a:solidFill>
                  <a:prstClr val="black"/>
                </a:solidFill>
                <a:latin typeface="Trebuchet MS"/>
              </a:rPr>
              <a:t>DL</a:t>
            </a:r>
            <a:r>
              <a:rPr lang="he-IL" sz="1600" dirty="0">
                <a:solidFill>
                  <a:prstClr val="black"/>
                </a:solidFill>
                <a:latin typeface="Trebuchet MS"/>
                <a:cs typeface="Gisha" panose="020B0502040204020203" pitchFamily="34" charset="-79"/>
              </a:rPr>
              <a:t> </a:t>
            </a:r>
          </a:p>
          <a:p>
            <a:pPr>
              <a:buClr>
                <a:srgbClr val="B13F9A"/>
              </a:buClr>
            </a:pPr>
            <a:r>
              <a:rPr lang="he-IL" sz="1600" dirty="0">
                <a:solidFill>
                  <a:prstClr val="black"/>
                </a:solidFill>
                <a:latin typeface="Trebuchet MS"/>
                <a:cs typeface="Gisha" panose="020B0502040204020203" pitchFamily="34" charset="-79"/>
              </a:rPr>
              <a:t>מקבל מ </a:t>
            </a:r>
            <a:r>
              <a:rPr lang="en-US" sz="1600" dirty="0">
                <a:solidFill>
                  <a:prstClr val="black"/>
                </a:solidFill>
                <a:latin typeface="Trebuchet MS"/>
              </a:rPr>
              <a:t>DL</a:t>
            </a:r>
            <a:r>
              <a:rPr lang="he-IL" sz="1600" dirty="0">
                <a:solidFill>
                  <a:prstClr val="black"/>
                </a:solidFill>
                <a:latin typeface="Trebuchet MS"/>
                <a:cs typeface="Gisha" panose="020B0502040204020203" pitchFamily="34" charset="-79"/>
              </a:rPr>
              <a:t> הרבה אובייקטים </a:t>
            </a:r>
            <a:r>
              <a:rPr lang="en-US" sz="1600" dirty="0">
                <a:solidFill>
                  <a:prstClr val="black"/>
                </a:solidFill>
                <a:latin typeface="Trebuchet MS"/>
              </a:rPr>
              <a:t>(Data Objects)</a:t>
            </a:r>
          </a:p>
          <a:p>
            <a:pPr>
              <a:buClr>
                <a:srgbClr val="B13F9A"/>
              </a:buClr>
            </a:pPr>
            <a:r>
              <a:rPr lang="en-US" sz="1600" dirty="0">
                <a:solidFill>
                  <a:prstClr val="black"/>
                </a:solidFill>
                <a:latin typeface="Trebuchet MS"/>
              </a:rPr>
              <a:t>BL</a:t>
            </a:r>
            <a:r>
              <a:rPr lang="he-IL" sz="1600" dirty="0">
                <a:solidFill>
                  <a:prstClr val="black"/>
                </a:solidFill>
                <a:latin typeface="Trebuchet MS"/>
                <a:cs typeface="Gisha" panose="020B0502040204020203" pitchFamily="34" charset="-79"/>
              </a:rPr>
              <a:t> בונה מהם</a:t>
            </a:r>
            <a:r>
              <a:rPr lang="en-US" sz="1600" dirty="0">
                <a:solidFill>
                  <a:prstClr val="black"/>
                </a:solidFill>
                <a:latin typeface="Trebuchet MS"/>
              </a:rPr>
              <a:t> </a:t>
            </a:r>
            <a:r>
              <a:rPr lang="he-IL" sz="1600" dirty="0">
                <a:solidFill>
                  <a:prstClr val="black"/>
                </a:solidFill>
                <a:latin typeface="Trebuchet MS"/>
                <a:cs typeface="Gisha" panose="020B0502040204020203" pitchFamily="34" charset="-79"/>
              </a:rPr>
              <a:t>רשימה רגילה של אובייקטים שמתאימים לו </a:t>
            </a:r>
            <a:r>
              <a:rPr lang="en-US" sz="1600" dirty="0">
                <a:solidFill>
                  <a:prstClr val="black"/>
                </a:solidFill>
                <a:latin typeface="Trebuchet MS"/>
              </a:rPr>
              <a:t>(Business Objects)</a:t>
            </a:r>
            <a:endParaRPr lang="he-IL" sz="1600" dirty="0">
              <a:solidFill>
                <a:prstClr val="black"/>
              </a:solidFill>
              <a:latin typeface="Trebuchet MS"/>
              <a:cs typeface="Gisha" panose="020B0502040204020203" pitchFamily="34" charset="-79"/>
            </a:endParaRPr>
          </a:p>
          <a:p>
            <a:pPr>
              <a:buClr>
                <a:srgbClr val="B13F9A"/>
              </a:buClr>
            </a:pPr>
            <a:r>
              <a:rPr lang="he-IL" sz="1600" dirty="0" err="1">
                <a:solidFill>
                  <a:prstClr val="black"/>
                </a:solidFill>
                <a:latin typeface="Trebuchet MS"/>
                <a:cs typeface="Gisha" panose="020B0502040204020203" pitchFamily="34" charset="-79"/>
              </a:rPr>
              <a:t>וכש</a:t>
            </a:r>
            <a:r>
              <a:rPr lang="he-IL" sz="1600" dirty="0">
                <a:solidFill>
                  <a:prstClr val="black"/>
                </a:solidFill>
                <a:latin typeface="Trebuchet MS"/>
                <a:cs typeface="Gisha" panose="020B0502040204020203" pitchFamily="34" charset="-79"/>
              </a:rPr>
              <a:t> </a:t>
            </a:r>
            <a:r>
              <a:rPr lang="en-US" sz="1600" dirty="0">
                <a:solidFill>
                  <a:prstClr val="black"/>
                </a:solidFill>
                <a:latin typeface="Trebuchet MS"/>
              </a:rPr>
              <a:t>BL</a:t>
            </a:r>
            <a:r>
              <a:rPr lang="he-IL" sz="1600" dirty="0">
                <a:solidFill>
                  <a:prstClr val="black"/>
                </a:solidFill>
                <a:latin typeface="Trebuchet MS"/>
                <a:cs typeface="Gisha" panose="020B0502040204020203" pitchFamily="34" charset="-79"/>
              </a:rPr>
              <a:t> מעביר את הרשימה ל </a:t>
            </a:r>
            <a:r>
              <a:rPr lang="en-US" sz="1600" dirty="0">
                <a:solidFill>
                  <a:prstClr val="black"/>
                </a:solidFill>
                <a:latin typeface="Trebuchet MS"/>
              </a:rPr>
              <a:t>PL</a:t>
            </a:r>
            <a:r>
              <a:rPr lang="he-IL" sz="1600" dirty="0">
                <a:solidFill>
                  <a:prstClr val="black"/>
                </a:solidFill>
                <a:latin typeface="Trebuchet MS"/>
                <a:cs typeface="Gisha" panose="020B0502040204020203" pitchFamily="34" charset="-79"/>
              </a:rPr>
              <a:t> הוא </a:t>
            </a:r>
            <a:r>
              <a:rPr lang="en-US" sz="1600" dirty="0">
                <a:solidFill>
                  <a:prstClr val="black"/>
                </a:solidFill>
                <a:latin typeface="Trebuchet MS"/>
              </a:rPr>
              <a:t>(PL)</a:t>
            </a:r>
            <a:r>
              <a:rPr lang="he-IL" sz="1600" dirty="0">
                <a:solidFill>
                  <a:prstClr val="black"/>
                </a:solidFill>
                <a:latin typeface="Trebuchet MS"/>
                <a:cs typeface="Gisha" panose="020B0502040204020203" pitchFamily="34" charset="-79"/>
              </a:rPr>
              <a:t> מתרגם אותה ל </a:t>
            </a:r>
            <a:r>
              <a:rPr lang="en-US" sz="1600" dirty="0" err="1">
                <a:solidFill>
                  <a:prstClr val="black"/>
                </a:solidFill>
                <a:latin typeface="Trebuchet MS"/>
              </a:rPr>
              <a:t>ObservableCollection</a:t>
            </a:r>
            <a:endParaRPr lang="en-US" sz="1600" dirty="0">
              <a:solidFill>
                <a:prstClr val="black"/>
              </a:solidFill>
              <a:latin typeface="Trebuchet MS"/>
            </a:endParaRPr>
          </a:p>
        </p:txBody>
      </p:sp>
      <p:sp>
        <p:nvSpPr>
          <p:cNvPr id="10" name="TextBox 9">
            <a:extLst>
              <a:ext uri="{FF2B5EF4-FFF2-40B4-BE49-F238E27FC236}">
                <a16:creationId xmlns:a16="http://schemas.microsoft.com/office/drawing/2014/main" id="{F3E78B84-AB77-4974-99EC-5265B8241764}"/>
              </a:ext>
            </a:extLst>
          </p:cNvPr>
          <p:cNvSpPr txBox="1"/>
          <p:nvPr/>
        </p:nvSpPr>
        <p:spPr>
          <a:xfrm>
            <a:off x="2576847" y="5031292"/>
            <a:ext cx="8728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rtl="0"/>
            <a:r>
              <a:rPr lang="en-US" dirty="0">
                <a:solidFill>
                  <a:srgbClr val="FA8D3D">
                    <a:lumMod val="75000"/>
                  </a:srgbClr>
                </a:solidFill>
                <a:latin typeface="Trebuchet MS"/>
              </a:rPr>
              <a:t>PO</a:t>
            </a:r>
          </a:p>
        </p:txBody>
      </p:sp>
      <p:sp>
        <p:nvSpPr>
          <p:cNvPr id="11" name="TextBox 10">
            <a:extLst>
              <a:ext uri="{FF2B5EF4-FFF2-40B4-BE49-F238E27FC236}">
                <a16:creationId xmlns:a16="http://schemas.microsoft.com/office/drawing/2014/main" id="{8EF3CC33-7D11-4B83-AA57-4C60F05F9BF0}"/>
              </a:ext>
            </a:extLst>
          </p:cNvPr>
          <p:cNvSpPr txBox="1"/>
          <p:nvPr/>
        </p:nvSpPr>
        <p:spPr>
          <a:xfrm>
            <a:off x="4079776" y="5031292"/>
            <a:ext cx="86447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rtl="0"/>
            <a:r>
              <a:rPr lang="en-US" dirty="0">
                <a:solidFill>
                  <a:srgbClr val="FA8D3D">
                    <a:lumMod val="75000"/>
                  </a:srgbClr>
                </a:solidFill>
                <a:latin typeface="Trebuchet MS"/>
              </a:rPr>
              <a:t>BO</a:t>
            </a:r>
          </a:p>
        </p:txBody>
      </p:sp>
      <p:sp>
        <p:nvSpPr>
          <p:cNvPr id="13" name="TextBox 12">
            <a:extLst>
              <a:ext uri="{FF2B5EF4-FFF2-40B4-BE49-F238E27FC236}">
                <a16:creationId xmlns:a16="http://schemas.microsoft.com/office/drawing/2014/main" id="{5EF92172-1FA9-475E-9E54-474F98DEEFBF}"/>
              </a:ext>
            </a:extLst>
          </p:cNvPr>
          <p:cNvSpPr txBox="1"/>
          <p:nvPr/>
        </p:nvSpPr>
        <p:spPr>
          <a:xfrm>
            <a:off x="5547815" y="5031292"/>
            <a:ext cx="92810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rtl="0"/>
            <a:r>
              <a:rPr lang="en-US" dirty="0">
                <a:solidFill>
                  <a:srgbClr val="FA8D3D">
                    <a:lumMod val="75000"/>
                  </a:srgbClr>
                </a:solidFill>
                <a:latin typeface="Trebuchet MS"/>
              </a:rPr>
              <a:t>DO</a:t>
            </a:r>
          </a:p>
        </p:txBody>
      </p:sp>
    </p:spTree>
    <p:extLst>
      <p:ext uri="{BB962C8B-B14F-4D97-AF65-F5344CB8AC3E}">
        <p14:creationId xmlns:p14="http://schemas.microsoft.com/office/powerpoint/2010/main" val="56974653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607E-BCE1-4084-8D25-DCA2B0A1ACA0}"/>
              </a:ext>
            </a:extLst>
          </p:cNvPr>
          <p:cNvSpPr>
            <a:spLocks noGrp="1"/>
          </p:cNvSpPr>
          <p:nvPr>
            <p:ph type="title"/>
          </p:nvPr>
        </p:nvSpPr>
        <p:spPr>
          <a:xfrm>
            <a:off x="1887578" y="128639"/>
            <a:ext cx="7239000" cy="824121"/>
          </a:xfrm>
        </p:spPr>
        <p:txBody>
          <a:bodyPr>
            <a:noAutofit/>
          </a:bodyPr>
          <a:lstStyle/>
          <a:p>
            <a:pPr algn="ctr"/>
            <a:r>
              <a:rPr lang="he-IL" sz="2800" dirty="0"/>
              <a:t>כללי עבודה נכונה בין שכבות</a:t>
            </a:r>
            <a:br>
              <a:rPr lang="he-IL" sz="2800" dirty="0"/>
            </a:br>
            <a:r>
              <a:rPr lang="en-US" sz="2800" dirty="0"/>
              <a:t>API - Application Program Interface</a:t>
            </a:r>
          </a:p>
        </p:txBody>
      </p:sp>
      <p:sp>
        <p:nvSpPr>
          <p:cNvPr id="3" name="Content Placeholder 2">
            <a:extLst>
              <a:ext uri="{FF2B5EF4-FFF2-40B4-BE49-F238E27FC236}">
                <a16:creationId xmlns:a16="http://schemas.microsoft.com/office/drawing/2014/main" id="{D638FB57-6404-49C1-858F-36889F7F6CF0}"/>
              </a:ext>
            </a:extLst>
          </p:cNvPr>
          <p:cNvSpPr>
            <a:spLocks noGrp="1"/>
          </p:cNvSpPr>
          <p:nvPr>
            <p:ph idx="1"/>
          </p:nvPr>
        </p:nvSpPr>
        <p:spPr>
          <a:xfrm>
            <a:off x="5015881" y="1189098"/>
            <a:ext cx="5408691" cy="5264239"/>
          </a:xfrm>
        </p:spPr>
        <p:style>
          <a:lnRef idx="2">
            <a:schemeClr val="accent4"/>
          </a:lnRef>
          <a:fillRef idx="1">
            <a:schemeClr val="lt1"/>
          </a:fillRef>
          <a:effectRef idx="0">
            <a:schemeClr val="accent4"/>
          </a:effectRef>
          <a:fontRef idx="minor">
            <a:schemeClr val="dk1"/>
          </a:fontRef>
        </p:style>
        <p:txBody>
          <a:bodyPr>
            <a:noAutofit/>
          </a:bodyPr>
          <a:lstStyle/>
          <a:p>
            <a:r>
              <a:rPr lang="he-IL" sz="1600" dirty="0"/>
              <a:t>נשתמש ב</a:t>
            </a:r>
            <a:r>
              <a:rPr lang="en-US" sz="1600" dirty="0"/>
              <a:t> </a:t>
            </a:r>
            <a:r>
              <a:rPr lang="he-IL" sz="1600" dirty="0"/>
              <a:t>3 שכבות: </a:t>
            </a:r>
            <a:r>
              <a:rPr lang="en-US" sz="1600" dirty="0"/>
              <a:t>PL</a:t>
            </a:r>
            <a:r>
              <a:rPr lang="he-IL" sz="1600" dirty="0"/>
              <a:t>, </a:t>
            </a:r>
            <a:r>
              <a:rPr lang="en-US" sz="1600" dirty="0"/>
              <a:t>BL</a:t>
            </a:r>
            <a:r>
              <a:rPr lang="he-IL" sz="1600" dirty="0"/>
              <a:t>, </a:t>
            </a:r>
            <a:r>
              <a:rPr lang="en-US" sz="1600" dirty="0"/>
              <a:t>DL</a:t>
            </a:r>
            <a:endParaRPr lang="he-IL" sz="1600" dirty="0"/>
          </a:p>
          <a:p>
            <a:r>
              <a:rPr lang="he-IL" sz="1600" dirty="0"/>
              <a:t>כל שכבה "מכירה" </a:t>
            </a:r>
            <a:r>
              <a:rPr lang="he-IL" sz="1600" b="1" dirty="0"/>
              <a:t>רק את השכבה שמתחתיה </a:t>
            </a:r>
            <a:r>
              <a:rPr lang="he-IL" sz="1600" dirty="0"/>
              <a:t>בעזרת ממשק מוסכם </a:t>
            </a:r>
            <a:r>
              <a:rPr lang="he-IL" sz="1600" b="1" dirty="0"/>
              <a:t>שמוגדר מראש </a:t>
            </a:r>
            <a:r>
              <a:rPr lang="he-IL" sz="1600" dirty="0"/>
              <a:t>בין כל 2 השכבות (</a:t>
            </a:r>
            <a:r>
              <a:rPr lang="en-US" sz="1600" b="1" dirty="0"/>
              <a:t>API</a:t>
            </a:r>
            <a:r>
              <a:rPr lang="en-US" sz="1600" dirty="0"/>
              <a:t> - Application Program Interface</a:t>
            </a:r>
            <a:r>
              <a:rPr lang="he-IL" sz="1600" dirty="0"/>
              <a:t>) שמורכב מ:</a:t>
            </a:r>
          </a:p>
          <a:p>
            <a:pPr marL="523494" lvl="2" indent="-285750">
              <a:spcBef>
                <a:spcPts val="600"/>
              </a:spcBef>
              <a:buClr>
                <a:schemeClr val="tx2"/>
              </a:buClr>
              <a:buSzPct val="73000"/>
              <a:buFont typeface="Wingdings" panose="05000000000000000000" pitchFamily="2" charset="2"/>
              <a:buChar char="v"/>
            </a:pPr>
            <a:r>
              <a:rPr lang="he-IL" sz="1600" b="1" dirty="0">
                <a:solidFill>
                  <a:schemeClr val="tx1"/>
                </a:solidFill>
              </a:rPr>
              <a:t>חוזה שירות (</a:t>
            </a:r>
            <a:r>
              <a:rPr lang="en-US" sz="1600" b="1" dirty="0">
                <a:solidFill>
                  <a:schemeClr val="tx1"/>
                </a:solidFill>
              </a:rPr>
              <a:t>Service Contract</a:t>
            </a:r>
            <a:r>
              <a:rPr lang="he-IL" sz="1600" b="1" dirty="0">
                <a:solidFill>
                  <a:schemeClr val="tx1"/>
                </a:solidFill>
              </a:rPr>
              <a:t>)</a:t>
            </a:r>
            <a:r>
              <a:rPr lang="he-IL" sz="1600" dirty="0">
                <a:solidFill>
                  <a:schemeClr val="tx1"/>
                </a:solidFill>
              </a:rPr>
              <a:t> – ממשק של מתודות, הפרמטרים המועברים, ערכים מוחזרים (</a:t>
            </a:r>
            <a:r>
              <a:rPr lang="en-US" sz="1600" dirty="0">
                <a:solidFill>
                  <a:schemeClr val="tx1"/>
                </a:solidFill>
              </a:rPr>
              <a:t>IBL</a:t>
            </a:r>
            <a:r>
              <a:rPr lang="he-IL" sz="1600" dirty="0">
                <a:solidFill>
                  <a:schemeClr val="tx1"/>
                </a:solidFill>
              </a:rPr>
              <a:t>, </a:t>
            </a:r>
            <a:r>
              <a:rPr lang="en-US" sz="1600" dirty="0">
                <a:solidFill>
                  <a:schemeClr val="tx1"/>
                </a:solidFill>
              </a:rPr>
              <a:t>IDL</a:t>
            </a:r>
            <a:r>
              <a:rPr lang="he-IL" sz="1600" dirty="0">
                <a:solidFill>
                  <a:schemeClr val="tx1"/>
                </a:solidFill>
              </a:rPr>
              <a:t>)</a:t>
            </a:r>
          </a:p>
          <a:p>
            <a:pPr lvl="2"/>
            <a:r>
              <a:rPr lang="en-US" sz="1600" dirty="0"/>
              <a:t>BL</a:t>
            </a:r>
            <a:r>
              <a:rPr lang="he-IL" sz="1600" dirty="0"/>
              <a:t> תממש את </a:t>
            </a:r>
            <a:r>
              <a:rPr lang="en-US" sz="1600" dirty="0"/>
              <a:t>IBL</a:t>
            </a:r>
            <a:r>
              <a:rPr lang="he-IL" sz="1600" dirty="0"/>
              <a:t> ו </a:t>
            </a:r>
            <a:r>
              <a:rPr lang="en-US" sz="1600" dirty="0"/>
              <a:t>PL</a:t>
            </a:r>
            <a:r>
              <a:rPr lang="he-IL" sz="1600" dirty="0"/>
              <a:t> תקרא למתודות של </a:t>
            </a:r>
            <a:r>
              <a:rPr lang="en-US" sz="1600" dirty="0"/>
              <a:t>IBL</a:t>
            </a:r>
            <a:r>
              <a:rPr lang="he-IL" sz="1600" dirty="0"/>
              <a:t>.</a:t>
            </a:r>
          </a:p>
          <a:p>
            <a:pPr lvl="2"/>
            <a:r>
              <a:rPr lang="en-US" sz="1600" dirty="0"/>
              <a:t>DL</a:t>
            </a:r>
            <a:r>
              <a:rPr lang="he-IL" sz="1600" dirty="0"/>
              <a:t> תממש את </a:t>
            </a:r>
            <a:r>
              <a:rPr lang="en-US" sz="1600" dirty="0"/>
              <a:t>IDL</a:t>
            </a:r>
            <a:r>
              <a:rPr lang="he-IL" sz="1600" dirty="0"/>
              <a:t> ו </a:t>
            </a:r>
            <a:r>
              <a:rPr lang="en-US" sz="1600" dirty="0"/>
              <a:t>BL</a:t>
            </a:r>
            <a:r>
              <a:rPr lang="he-IL" sz="1600" dirty="0"/>
              <a:t> תקרא למתודות של </a:t>
            </a:r>
            <a:r>
              <a:rPr lang="en-US" sz="1600" dirty="0"/>
              <a:t>IDL</a:t>
            </a:r>
            <a:r>
              <a:rPr lang="he-IL" sz="1600" dirty="0"/>
              <a:t>.</a:t>
            </a:r>
            <a:endParaRPr lang="en-US" sz="1600" dirty="0"/>
          </a:p>
          <a:p>
            <a:pPr marL="523494" lvl="2" indent="-285750">
              <a:spcBef>
                <a:spcPts val="600"/>
              </a:spcBef>
              <a:buClr>
                <a:schemeClr val="tx2"/>
              </a:buClr>
              <a:buSzPct val="73000"/>
              <a:buFont typeface="Wingdings" panose="05000000000000000000" pitchFamily="2" charset="2"/>
              <a:buChar char="v"/>
            </a:pPr>
            <a:endParaRPr lang="he-IL" sz="1600" dirty="0">
              <a:solidFill>
                <a:schemeClr val="tx1"/>
              </a:solidFill>
            </a:endParaRPr>
          </a:p>
          <a:p>
            <a:pPr marL="523494" lvl="2" indent="-285750">
              <a:spcBef>
                <a:spcPts val="600"/>
              </a:spcBef>
              <a:buClr>
                <a:schemeClr val="tx2"/>
              </a:buClr>
              <a:buSzPct val="73000"/>
              <a:buFont typeface="Wingdings" panose="05000000000000000000" pitchFamily="2" charset="2"/>
              <a:buChar char="v"/>
            </a:pPr>
            <a:r>
              <a:rPr lang="he-IL" sz="1600" b="1" dirty="0">
                <a:solidFill>
                  <a:schemeClr val="tx1"/>
                </a:solidFill>
              </a:rPr>
              <a:t>חוזה נתונים (</a:t>
            </a:r>
            <a:r>
              <a:rPr lang="en-US" sz="1600" b="1" dirty="0">
                <a:solidFill>
                  <a:schemeClr val="tx1"/>
                </a:solidFill>
              </a:rPr>
              <a:t>Data Contract</a:t>
            </a:r>
            <a:r>
              <a:rPr lang="he-IL" sz="1600" b="1" dirty="0">
                <a:solidFill>
                  <a:schemeClr val="tx1"/>
                </a:solidFill>
              </a:rPr>
              <a:t>) </a:t>
            </a:r>
            <a:r>
              <a:rPr lang="he-IL" sz="1600" dirty="0">
                <a:solidFill>
                  <a:schemeClr val="tx1"/>
                </a:solidFill>
              </a:rPr>
              <a:t>– מחלקות שמתארות את מבני הנתונים המועברים ע"י חוזה שרות (</a:t>
            </a:r>
            <a:r>
              <a:rPr lang="en-US" sz="1600" dirty="0">
                <a:solidFill>
                  <a:schemeClr val="tx1"/>
                </a:solidFill>
              </a:rPr>
              <a:t>BO</a:t>
            </a:r>
            <a:r>
              <a:rPr lang="he-IL" sz="1600" dirty="0">
                <a:solidFill>
                  <a:schemeClr val="tx1"/>
                </a:solidFill>
              </a:rPr>
              <a:t>, </a:t>
            </a:r>
            <a:r>
              <a:rPr lang="en-US" sz="1600" dirty="0">
                <a:solidFill>
                  <a:schemeClr val="tx1"/>
                </a:solidFill>
              </a:rPr>
              <a:t>DO</a:t>
            </a:r>
            <a:r>
              <a:rPr lang="he-IL" sz="1600" dirty="0">
                <a:solidFill>
                  <a:schemeClr val="tx1"/>
                </a:solidFill>
              </a:rPr>
              <a:t>)</a:t>
            </a:r>
            <a:endParaRPr lang="he-IL" sz="1600" b="1" dirty="0"/>
          </a:p>
          <a:p>
            <a:pPr lvl="2"/>
            <a:r>
              <a:rPr lang="en-US" sz="1600" dirty="0"/>
              <a:t>BO (Business Objects)</a:t>
            </a:r>
            <a:r>
              <a:rPr lang="he-IL" sz="1600" dirty="0"/>
              <a:t> – מחלקות נתונים שיועברו בין ה </a:t>
            </a:r>
            <a:r>
              <a:rPr lang="en-US" sz="1600" dirty="0"/>
              <a:t>PL</a:t>
            </a:r>
            <a:r>
              <a:rPr lang="he-IL" sz="1600" dirty="0"/>
              <a:t> לבין ה </a:t>
            </a:r>
            <a:r>
              <a:rPr lang="en-US" sz="1600" dirty="0"/>
              <a:t>BL</a:t>
            </a:r>
            <a:endParaRPr lang="he-IL" sz="1600" dirty="0"/>
          </a:p>
          <a:p>
            <a:pPr lvl="2"/>
            <a:r>
              <a:rPr lang="en-US" sz="1600" dirty="0"/>
              <a:t>DO (Data Objects)</a:t>
            </a:r>
            <a:r>
              <a:rPr lang="he-IL" sz="1600" dirty="0"/>
              <a:t> – מחלקות נתונים שיועברו בין ה </a:t>
            </a:r>
            <a:r>
              <a:rPr lang="en-US" sz="1600" dirty="0"/>
              <a:t>BL</a:t>
            </a:r>
            <a:r>
              <a:rPr lang="he-IL" sz="1600" dirty="0"/>
              <a:t> לבין ה </a:t>
            </a:r>
            <a:r>
              <a:rPr lang="en-US" sz="1600" dirty="0"/>
              <a:t>DL</a:t>
            </a:r>
            <a:endParaRPr lang="he-IL" sz="1600" dirty="0"/>
          </a:p>
          <a:p>
            <a:pPr marL="530352" lvl="2" indent="0">
              <a:buNone/>
            </a:pPr>
            <a:endParaRPr lang="en-US" sz="1600" dirty="0">
              <a:solidFill>
                <a:schemeClr val="tx1"/>
              </a:solidFill>
            </a:endParaRPr>
          </a:p>
          <a:p>
            <a:r>
              <a:rPr lang="he-IL" sz="1600" b="1" dirty="0"/>
              <a:t>כמו כן בעתיד ניתן יהיה בקלות להחליף בכל זוג את</a:t>
            </a:r>
            <a:r>
              <a:rPr lang="en-US" sz="1600" b="1" dirty="0"/>
              <a:t> </a:t>
            </a:r>
            <a:r>
              <a:rPr lang="he-IL" sz="1600" b="1" dirty="0"/>
              <a:t>השכבה התחתונה – כל עוד היא עומדת בחוזה.</a:t>
            </a:r>
          </a:p>
        </p:txBody>
      </p:sp>
      <p:sp>
        <p:nvSpPr>
          <p:cNvPr id="4" name="Slide Number Placeholder 3">
            <a:extLst>
              <a:ext uri="{FF2B5EF4-FFF2-40B4-BE49-F238E27FC236}">
                <a16:creationId xmlns:a16="http://schemas.microsoft.com/office/drawing/2014/main" id="{3AFE70AD-4728-425C-9726-64F53F977245}"/>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488</a:t>
            </a:fld>
            <a:endParaRPr lang="he-IL">
              <a:solidFill>
                <a:srgbClr val="B13F9A"/>
              </a:solidFill>
              <a:latin typeface="Trebuchet MS"/>
              <a:cs typeface="Gisha" panose="020B0502040204020203" pitchFamily="34" charset="-79"/>
            </a:endParaRPr>
          </a:p>
        </p:txBody>
      </p:sp>
      <p:grpSp>
        <p:nvGrpSpPr>
          <p:cNvPr id="27" name="Group 26">
            <a:extLst>
              <a:ext uri="{FF2B5EF4-FFF2-40B4-BE49-F238E27FC236}">
                <a16:creationId xmlns:a16="http://schemas.microsoft.com/office/drawing/2014/main" id="{ECF63E1D-1B75-40D0-84F2-55322D9193A9}"/>
              </a:ext>
            </a:extLst>
          </p:cNvPr>
          <p:cNvGrpSpPr/>
          <p:nvPr/>
        </p:nvGrpSpPr>
        <p:grpSpPr>
          <a:xfrm>
            <a:off x="1631505" y="2132856"/>
            <a:ext cx="3267591" cy="3295650"/>
            <a:chOff x="2565567" y="1081571"/>
            <a:chExt cx="3267591" cy="3295650"/>
          </a:xfrm>
        </p:grpSpPr>
        <p:grpSp>
          <p:nvGrpSpPr>
            <p:cNvPr id="6" name="Group 5">
              <a:extLst>
                <a:ext uri="{FF2B5EF4-FFF2-40B4-BE49-F238E27FC236}">
                  <a16:creationId xmlns:a16="http://schemas.microsoft.com/office/drawing/2014/main" id="{92684AFA-D550-4CE4-9EEA-1C7BB6C68F17}"/>
                </a:ext>
              </a:extLst>
            </p:cNvPr>
            <p:cNvGrpSpPr/>
            <p:nvPr/>
          </p:nvGrpSpPr>
          <p:grpSpPr>
            <a:xfrm>
              <a:off x="2599247" y="1081571"/>
              <a:ext cx="3233911" cy="3295650"/>
              <a:chOff x="1907704" y="909007"/>
              <a:chExt cx="3233911" cy="3295650"/>
            </a:xfrm>
          </p:grpSpPr>
          <p:pic>
            <p:nvPicPr>
              <p:cNvPr id="7" name="Picture 4" descr="שכבות לוגיות">
                <a:extLst>
                  <a:ext uri="{FF2B5EF4-FFF2-40B4-BE49-F238E27FC236}">
                    <a16:creationId xmlns:a16="http://schemas.microsoft.com/office/drawing/2014/main" id="{B6D0BFB1-569B-40C6-BADA-003F456E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909007"/>
                <a:ext cx="2009775" cy="3295650"/>
              </a:xfrm>
              <a:prstGeom prst="rect">
                <a:avLst/>
              </a:prstGeom>
              <a:noFill/>
              <a:extLst>
                <a:ext uri="{909E8E84-426E-40DD-AFC4-6F175D3DCCD1}">
                  <a14:hiddenFill xmlns:a14="http://schemas.microsoft.com/office/drawing/2010/main">
                    <a:solidFill>
                      <a:srgbClr val="FFFFFF"/>
                    </a:solidFill>
                  </a14:hiddenFill>
                </a:ext>
              </a:extLst>
            </p:spPr>
          </p:pic>
          <p:sp>
            <p:nvSpPr>
              <p:cNvPr id="8" name="Left Bracket 7">
                <a:extLst>
                  <a:ext uri="{FF2B5EF4-FFF2-40B4-BE49-F238E27FC236}">
                    <a16:creationId xmlns:a16="http://schemas.microsoft.com/office/drawing/2014/main" id="{3A1728AC-ABCC-4120-AD20-38635334EE27}"/>
                  </a:ext>
                </a:extLst>
              </p:cNvPr>
              <p:cNvSpPr/>
              <p:nvPr/>
            </p:nvSpPr>
            <p:spPr>
              <a:xfrm>
                <a:off x="2898976" y="1878500"/>
                <a:ext cx="216024" cy="660688"/>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9" name="Left Bracket 8">
                <a:extLst>
                  <a:ext uri="{FF2B5EF4-FFF2-40B4-BE49-F238E27FC236}">
                    <a16:creationId xmlns:a16="http://schemas.microsoft.com/office/drawing/2014/main" id="{EEC46511-8773-4178-B922-7DEB68632FBA}"/>
                  </a:ext>
                </a:extLst>
              </p:cNvPr>
              <p:cNvSpPr/>
              <p:nvPr/>
            </p:nvSpPr>
            <p:spPr>
              <a:xfrm>
                <a:off x="2898976" y="2752972"/>
                <a:ext cx="216024" cy="660688"/>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10" name="TextBox 9">
                <a:extLst>
                  <a:ext uri="{FF2B5EF4-FFF2-40B4-BE49-F238E27FC236}">
                    <a16:creationId xmlns:a16="http://schemas.microsoft.com/office/drawing/2014/main" id="{E7F3268E-62E1-4375-983F-098181B32459}"/>
                  </a:ext>
                </a:extLst>
              </p:cNvPr>
              <p:cNvSpPr txBox="1"/>
              <p:nvPr/>
            </p:nvSpPr>
            <p:spPr>
              <a:xfrm>
                <a:off x="1907704" y="1988840"/>
                <a:ext cx="1008112" cy="369332"/>
              </a:xfrm>
              <a:prstGeom prst="rect">
                <a:avLst/>
              </a:prstGeom>
              <a:noFill/>
            </p:spPr>
            <p:txBody>
              <a:bodyPr wrap="square" rtlCol="0">
                <a:spAutoFit/>
              </a:bodyPr>
              <a:lstStyle/>
              <a:p>
                <a:pPr algn="l" rtl="0"/>
                <a:r>
                  <a:rPr lang="en-US" b="1" dirty="0">
                    <a:solidFill>
                      <a:srgbClr val="00B0F0"/>
                    </a:solidFill>
                    <a:latin typeface="Trebuchet MS"/>
                  </a:rPr>
                  <a:t>IBL, BO</a:t>
                </a:r>
              </a:p>
            </p:txBody>
          </p:sp>
          <p:sp>
            <p:nvSpPr>
              <p:cNvPr id="11" name="TextBox 10">
                <a:extLst>
                  <a:ext uri="{FF2B5EF4-FFF2-40B4-BE49-F238E27FC236}">
                    <a16:creationId xmlns:a16="http://schemas.microsoft.com/office/drawing/2014/main" id="{970F6CD5-9084-4547-8DD3-541C52181660}"/>
                  </a:ext>
                </a:extLst>
              </p:cNvPr>
              <p:cNvSpPr txBox="1"/>
              <p:nvPr/>
            </p:nvSpPr>
            <p:spPr>
              <a:xfrm>
                <a:off x="1907704" y="2780606"/>
                <a:ext cx="1008112" cy="369332"/>
              </a:xfrm>
              <a:prstGeom prst="rect">
                <a:avLst/>
              </a:prstGeom>
              <a:noFill/>
            </p:spPr>
            <p:txBody>
              <a:bodyPr wrap="square" rtlCol="0">
                <a:spAutoFit/>
              </a:bodyPr>
              <a:lstStyle/>
              <a:p>
                <a:pPr algn="l" rtl="0"/>
                <a:r>
                  <a:rPr lang="en-US" b="1" dirty="0">
                    <a:solidFill>
                      <a:srgbClr val="00B0F0"/>
                    </a:solidFill>
                    <a:latin typeface="Trebuchet MS"/>
                  </a:rPr>
                  <a:t>IDL, DO</a:t>
                </a:r>
              </a:p>
            </p:txBody>
          </p:sp>
        </p:grpSp>
        <p:grpSp>
          <p:nvGrpSpPr>
            <p:cNvPr id="23" name="Group 22">
              <a:extLst>
                <a:ext uri="{FF2B5EF4-FFF2-40B4-BE49-F238E27FC236}">
                  <a16:creationId xmlns:a16="http://schemas.microsoft.com/office/drawing/2014/main" id="{AE9F0B5A-16BE-4432-A072-AEDE3E28B42B}"/>
                </a:ext>
              </a:extLst>
            </p:cNvPr>
            <p:cNvGrpSpPr/>
            <p:nvPr/>
          </p:nvGrpSpPr>
          <p:grpSpPr>
            <a:xfrm>
              <a:off x="2565567" y="1914481"/>
              <a:ext cx="1008112" cy="383507"/>
              <a:chOff x="137210" y="1997901"/>
              <a:chExt cx="1008112" cy="383507"/>
            </a:xfrm>
          </p:grpSpPr>
          <p:sp>
            <p:nvSpPr>
              <p:cNvPr id="12" name="Left Brace 11">
                <a:extLst>
                  <a:ext uri="{FF2B5EF4-FFF2-40B4-BE49-F238E27FC236}">
                    <a16:creationId xmlns:a16="http://schemas.microsoft.com/office/drawing/2014/main" id="{D1E41610-F815-45E6-8F2C-9E39EB564162}"/>
                  </a:ext>
                </a:extLst>
              </p:cNvPr>
              <p:cNvSpPr/>
              <p:nvPr/>
            </p:nvSpPr>
            <p:spPr>
              <a:xfrm rot="5400000">
                <a:off x="568383" y="1802786"/>
                <a:ext cx="152033" cy="542264"/>
              </a:xfrm>
              <a:prstGeom prst="leftBrace">
                <a:avLst>
                  <a:gd name="adj1" fmla="val 9260"/>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22" name="TextBox 21">
                <a:extLst>
                  <a:ext uri="{FF2B5EF4-FFF2-40B4-BE49-F238E27FC236}">
                    <a16:creationId xmlns:a16="http://schemas.microsoft.com/office/drawing/2014/main" id="{C7938A8E-229B-4B39-AE08-49C31351A05D}"/>
                  </a:ext>
                </a:extLst>
              </p:cNvPr>
              <p:cNvSpPr txBox="1"/>
              <p:nvPr/>
            </p:nvSpPr>
            <p:spPr>
              <a:xfrm>
                <a:off x="137210" y="2073631"/>
                <a:ext cx="1008112" cy="307777"/>
              </a:xfrm>
              <a:prstGeom prst="rect">
                <a:avLst/>
              </a:prstGeom>
              <a:noFill/>
            </p:spPr>
            <p:txBody>
              <a:bodyPr wrap="square" rtlCol="0">
                <a:spAutoFit/>
              </a:bodyPr>
              <a:lstStyle/>
              <a:p>
                <a:pPr algn="ctr" rtl="0"/>
                <a:r>
                  <a:rPr lang="en-US" sz="1400" b="1" dirty="0">
                    <a:solidFill>
                      <a:srgbClr val="002060"/>
                    </a:solidFill>
                    <a:latin typeface="Trebuchet MS"/>
                  </a:rPr>
                  <a:t>BL API</a:t>
                </a:r>
              </a:p>
            </p:txBody>
          </p:sp>
        </p:grpSp>
        <p:grpSp>
          <p:nvGrpSpPr>
            <p:cNvPr id="24" name="Group 23">
              <a:extLst>
                <a:ext uri="{FF2B5EF4-FFF2-40B4-BE49-F238E27FC236}">
                  <a16:creationId xmlns:a16="http://schemas.microsoft.com/office/drawing/2014/main" id="{99C7E869-BA78-4DFA-A29B-7A01B3861503}"/>
                </a:ext>
              </a:extLst>
            </p:cNvPr>
            <p:cNvGrpSpPr/>
            <p:nvPr/>
          </p:nvGrpSpPr>
          <p:grpSpPr>
            <a:xfrm>
              <a:off x="2565567" y="2711752"/>
              <a:ext cx="1008112" cy="383507"/>
              <a:chOff x="137210" y="1997901"/>
              <a:chExt cx="1008112" cy="383507"/>
            </a:xfrm>
          </p:grpSpPr>
          <p:sp>
            <p:nvSpPr>
              <p:cNvPr id="25" name="Left Brace 24">
                <a:extLst>
                  <a:ext uri="{FF2B5EF4-FFF2-40B4-BE49-F238E27FC236}">
                    <a16:creationId xmlns:a16="http://schemas.microsoft.com/office/drawing/2014/main" id="{678479A2-F7BF-4B00-9F29-1625C3B31DB3}"/>
                  </a:ext>
                </a:extLst>
              </p:cNvPr>
              <p:cNvSpPr/>
              <p:nvPr/>
            </p:nvSpPr>
            <p:spPr>
              <a:xfrm rot="5400000">
                <a:off x="568383" y="1802786"/>
                <a:ext cx="152033" cy="542264"/>
              </a:xfrm>
              <a:prstGeom prst="leftBrace">
                <a:avLst>
                  <a:gd name="adj1" fmla="val 9260"/>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26" name="TextBox 25">
                <a:extLst>
                  <a:ext uri="{FF2B5EF4-FFF2-40B4-BE49-F238E27FC236}">
                    <a16:creationId xmlns:a16="http://schemas.microsoft.com/office/drawing/2014/main" id="{0D12B4EA-C89E-41FF-8F57-E63BF7C039BB}"/>
                  </a:ext>
                </a:extLst>
              </p:cNvPr>
              <p:cNvSpPr txBox="1"/>
              <p:nvPr/>
            </p:nvSpPr>
            <p:spPr>
              <a:xfrm>
                <a:off x="137210" y="2073631"/>
                <a:ext cx="1008112" cy="307777"/>
              </a:xfrm>
              <a:prstGeom prst="rect">
                <a:avLst/>
              </a:prstGeom>
              <a:noFill/>
            </p:spPr>
            <p:txBody>
              <a:bodyPr wrap="square" rtlCol="0">
                <a:spAutoFit/>
              </a:bodyPr>
              <a:lstStyle/>
              <a:p>
                <a:pPr algn="ctr" rtl="0"/>
                <a:r>
                  <a:rPr lang="en-US" sz="1400" b="1" dirty="0">
                    <a:solidFill>
                      <a:srgbClr val="002060"/>
                    </a:solidFill>
                    <a:latin typeface="Trebuchet MS"/>
                  </a:rPr>
                  <a:t>DL API</a:t>
                </a:r>
              </a:p>
            </p:txBody>
          </p:sp>
        </p:grpSp>
      </p:grpSp>
    </p:spTree>
    <p:extLst>
      <p:ext uri="{BB962C8B-B14F-4D97-AF65-F5344CB8AC3E}">
        <p14:creationId xmlns:p14="http://schemas.microsoft.com/office/powerpoint/2010/main" val="75788549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607E-BCE1-4084-8D25-DCA2B0A1ACA0}"/>
              </a:ext>
            </a:extLst>
          </p:cNvPr>
          <p:cNvSpPr>
            <a:spLocks noGrp="1"/>
          </p:cNvSpPr>
          <p:nvPr>
            <p:ph type="title"/>
          </p:nvPr>
        </p:nvSpPr>
        <p:spPr>
          <a:xfrm>
            <a:off x="2063552" y="137208"/>
            <a:ext cx="7239000" cy="982714"/>
          </a:xfrm>
        </p:spPr>
        <p:txBody>
          <a:bodyPr>
            <a:normAutofit fontScale="90000"/>
          </a:bodyPr>
          <a:lstStyle/>
          <a:p>
            <a:pPr algn="ctr"/>
            <a:r>
              <a:rPr lang="he-IL" dirty="0"/>
              <a:t>כדאי לדעת – מונחים נרדפים</a:t>
            </a:r>
            <a:br>
              <a:rPr lang="he-IL" dirty="0"/>
            </a:br>
            <a:r>
              <a:rPr lang="he-IL" dirty="0"/>
              <a:t>שייתכן ונשתמש גם בהם</a:t>
            </a:r>
            <a:endParaRPr lang="en-US" dirty="0"/>
          </a:p>
        </p:txBody>
      </p:sp>
      <p:sp>
        <p:nvSpPr>
          <p:cNvPr id="4" name="Slide Number Placeholder 3">
            <a:extLst>
              <a:ext uri="{FF2B5EF4-FFF2-40B4-BE49-F238E27FC236}">
                <a16:creationId xmlns:a16="http://schemas.microsoft.com/office/drawing/2014/main" id="{3AFE70AD-4728-425C-9726-64F53F977245}"/>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489</a:t>
            </a:fld>
            <a:endParaRPr lang="he-IL">
              <a:solidFill>
                <a:srgbClr val="B13F9A"/>
              </a:solidFill>
              <a:latin typeface="Trebuchet MS"/>
              <a:cs typeface="Gisha" panose="020B0502040204020203" pitchFamily="34" charset="-79"/>
            </a:endParaRPr>
          </a:p>
        </p:txBody>
      </p:sp>
      <p:sp>
        <p:nvSpPr>
          <p:cNvPr id="5" name="Content Placeholder 4">
            <a:extLst>
              <a:ext uri="{FF2B5EF4-FFF2-40B4-BE49-F238E27FC236}">
                <a16:creationId xmlns:a16="http://schemas.microsoft.com/office/drawing/2014/main" id="{B7466665-567B-4449-BF7F-AD4250E8A5F5}"/>
              </a:ext>
            </a:extLst>
          </p:cNvPr>
          <p:cNvSpPr>
            <a:spLocks noGrp="1"/>
          </p:cNvSpPr>
          <p:nvPr>
            <p:ph idx="1"/>
          </p:nvPr>
        </p:nvSpPr>
        <p:spPr>
          <a:xfrm>
            <a:off x="2169240" y="1268760"/>
            <a:ext cx="7239000" cy="4846320"/>
          </a:xfrm>
        </p:spPr>
        <p:txBody>
          <a:bodyPr>
            <a:normAutofit/>
          </a:bodyPr>
          <a:lstStyle/>
          <a:p>
            <a:r>
              <a:rPr lang="en-US" sz="2000" dirty="0"/>
              <a:t>PL</a:t>
            </a:r>
            <a:r>
              <a:rPr lang="he-IL" sz="2000" dirty="0"/>
              <a:t> נקראת גם </a:t>
            </a:r>
            <a:r>
              <a:rPr lang="en-US" sz="2000" dirty="0"/>
              <a:t>UI</a:t>
            </a:r>
            <a:endParaRPr lang="he-IL" sz="2000" dirty="0"/>
          </a:p>
          <a:p>
            <a:r>
              <a:rPr lang="en-US" sz="2000" dirty="0"/>
              <a:t>DL</a:t>
            </a:r>
            <a:r>
              <a:rPr lang="he-IL" sz="2000" dirty="0"/>
              <a:t> נקראת גם </a:t>
            </a:r>
            <a:r>
              <a:rPr lang="en-US" sz="2000" dirty="0"/>
              <a:t>DAL</a:t>
            </a:r>
            <a:endParaRPr lang="he-IL" sz="2000" dirty="0"/>
          </a:p>
          <a:p>
            <a:r>
              <a:rPr lang="he-IL" sz="2000" dirty="0"/>
              <a:t>חוזה הנתונים </a:t>
            </a:r>
            <a:r>
              <a:rPr lang="en-US" sz="2000" dirty="0"/>
              <a:t>BO</a:t>
            </a:r>
            <a:r>
              <a:rPr lang="he-IL" sz="2000" dirty="0"/>
              <a:t> נקרא גם </a:t>
            </a:r>
            <a:r>
              <a:rPr lang="en-US" sz="2000" dirty="0"/>
              <a:t>BE</a:t>
            </a:r>
            <a:endParaRPr lang="he-IL" sz="2000" dirty="0"/>
          </a:p>
          <a:p>
            <a:r>
              <a:rPr lang="he-IL" sz="2000" dirty="0"/>
              <a:t>חוזה הנתונים </a:t>
            </a:r>
            <a:r>
              <a:rPr lang="en-US" sz="2000" dirty="0"/>
              <a:t>DO</a:t>
            </a:r>
            <a:r>
              <a:rPr lang="he-IL" sz="2000" dirty="0"/>
              <a:t> נקרא גם </a:t>
            </a:r>
            <a:r>
              <a:rPr lang="en-US" sz="2000" dirty="0"/>
              <a:t>DE</a:t>
            </a:r>
            <a:r>
              <a:rPr lang="he-IL" sz="2000" dirty="0"/>
              <a:t> או </a:t>
            </a:r>
            <a:r>
              <a:rPr lang="en-US" sz="2000" dirty="0"/>
              <a:t>DAO</a:t>
            </a:r>
            <a:endParaRPr lang="he-IL" sz="2000" dirty="0"/>
          </a:p>
          <a:p>
            <a:r>
              <a:rPr lang="he-IL" sz="2000" dirty="0"/>
              <a:t>חוזה השירות </a:t>
            </a:r>
            <a:r>
              <a:rPr lang="en-US" sz="2000" dirty="0"/>
              <a:t>IDL</a:t>
            </a:r>
            <a:r>
              <a:rPr lang="he-IL" sz="2000" dirty="0"/>
              <a:t> נקרא גם </a:t>
            </a:r>
            <a:r>
              <a:rPr lang="en-US" sz="2000" dirty="0"/>
              <a:t>IDAL</a:t>
            </a:r>
            <a:endParaRPr lang="he-IL" sz="2000" dirty="0"/>
          </a:p>
          <a:p>
            <a:endParaRPr lang="en-US" sz="2000" dirty="0"/>
          </a:p>
          <a:p>
            <a:r>
              <a:rPr lang="en-US" sz="2000" dirty="0"/>
              <a:t>UI – User Interface</a:t>
            </a:r>
            <a:endParaRPr lang="he-IL" sz="2000" dirty="0"/>
          </a:p>
          <a:p>
            <a:r>
              <a:rPr lang="en-US" sz="2000" dirty="0"/>
              <a:t>DAL – Data Access Layer</a:t>
            </a:r>
            <a:endParaRPr lang="he-IL" sz="2000" dirty="0"/>
          </a:p>
          <a:p>
            <a:r>
              <a:rPr lang="en-US" sz="2000" dirty="0"/>
              <a:t>BE – Business Entities</a:t>
            </a:r>
          </a:p>
          <a:p>
            <a:r>
              <a:rPr lang="en-US" sz="2000" dirty="0"/>
              <a:t>DE – Data Entities</a:t>
            </a:r>
          </a:p>
          <a:p>
            <a:r>
              <a:rPr lang="en-US" sz="2000" dirty="0"/>
              <a:t>DA0 – Data Access Objects</a:t>
            </a:r>
          </a:p>
          <a:p>
            <a:r>
              <a:rPr lang="en-US" sz="2000" dirty="0"/>
              <a:t>IDAL – Interface Data Access Layer</a:t>
            </a:r>
            <a:endParaRPr lang="he-IL" sz="2000" dirty="0"/>
          </a:p>
        </p:txBody>
      </p:sp>
      <p:grpSp>
        <p:nvGrpSpPr>
          <p:cNvPr id="22" name="Group 21">
            <a:extLst>
              <a:ext uri="{FF2B5EF4-FFF2-40B4-BE49-F238E27FC236}">
                <a16:creationId xmlns:a16="http://schemas.microsoft.com/office/drawing/2014/main" id="{9B1BE335-5FAC-40B6-9FFF-A6F919F09862}"/>
              </a:ext>
            </a:extLst>
          </p:cNvPr>
          <p:cNvGrpSpPr/>
          <p:nvPr/>
        </p:nvGrpSpPr>
        <p:grpSpPr>
          <a:xfrm>
            <a:off x="1631505" y="2132856"/>
            <a:ext cx="3267591" cy="3295650"/>
            <a:chOff x="2565567" y="1081571"/>
            <a:chExt cx="3267591" cy="3295650"/>
          </a:xfrm>
        </p:grpSpPr>
        <p:grpSp>
          <p:nvGrpSpPr>
            <p:cNvPr id="23" name="Group 22">
              <a:extLst>
                <a:ext uri="{FF2B5EF4-FFF2-40B4-BE49-F238E27FC236}">
                  <a16:creationId xmlns:a16="http://schemas.microsoft.com/office/drawing/2014/main" id="{D36523B6-CE0B-4463-87D7-6276FB6B27DB}"/>
                </a:ext>
              </a:extLst>
            </p:cNvPr>
            <p:cNvGrpSpPr/>
            <p:nvPr/>
          </p:nvGrpSpPr>
          <p:grpSpPr>
            <a:xfrm>
              <a:off x="2599247" y="1081571"/>
              <a:ext cx="3233911" cy="3295650"/>
              <a:chOff x="1907704" y="909007"/>
              <a:chExt cx="3233911" cy="3295650"/>
            </a:xfrm>
          </p:grpSpPr>
          <p:pic>
            <p:nvPicPr>
              <p:cNvPr id="30" name="Picture 4" descr="שכבות לוגיות">
                <a:extLst>
                  <a:ext uri="{FF2B5EF4-FFF2-40B4-BE49-F238E27FC236}">
                    <a16:creationId xmlns:a16="http://schemas.microsoft.com/office/drawing/2014/main" id="{A0DD5226-80C5-4620-A84B-4003338AB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909007"/>
                <a:ext cx="2009775" cy="3295650"/>
              </a:xfrm>
              <a:prstGeom prst="rect">
                <a:avLst/>
              </a:prstGeom>
              <a:noFill/>
              <a:extLst>
                <a:ext uri="{909E8E84-426E-40DD-AFC4-6F175D3DCCD1}">
                  <a14:hiddenFill xmlns:a14="http://schemas.microsoft.com/office/drawing/2010/main">
                    <a:solidFill>
                      <a:srgbClr val="FFFFFF"/>
                    </a:solidFill>
                  </a14:hiddenFill>
                </a:ext>
              </a:extLst>
            </p:spPr>
          </p:pic>
          <p:sp>
            <p:nvSpPr>
              <p:cNvPr id="31" name="Left Bracket 30">
                <a:extLst>
                  <a:ext uri="{FF2B5EF4-FFF2-40B4-BE49-F238E27FC236}">
                    <a16:creationId xmlns:a16="http://schemas.microsoft.com/office/drawing/2014/main" id="{3EFC068D-6FE1-483D-A3C0-B96A1B7C8DD0}"/>
                  </a:ext>
                </a:extLst>
              </p:cNvPr>
              <p:cNvSpPr/>
              <p:nvPr/>
            </p:nvSpPr>
            <p:spPr>
              <a:xfrm>
                <a:off x="2898976" y="1878500"/>
                <a:ext cx="216024" cy="660688"/>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32" name="Left Bracket 31">
                <a:extLst>
                  <a:ext uri="{FF2B5EF4-FFF2-40B4-BE49-F238E27FC236}">
                    <a16:creationId xmlns:a16="http://schemas.microsoft.com/office/drawing/2014/main" id="{156FD3F0-AF29-40CF-AF9C-1FB784030FCA}"/>
                  </a:ext>
                </a:extLst>
              </p:cNvPr>
              <p:cNvSpPr/>
              <p:nvPr/>
            </p:nvSpPr>
            <p:spPr>
              <a:xfrm>
                <a:off x="2898976" y="2752972"/>
                <a:ext cx="216024" cy="660688"/>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33" name="TextBox 32">
                <a:extLst>
                  <a:ext uri="{FF2B5EF4-FFF2-40B4-BE49-F238E27FC236}">
                    <a16:creationId xmlns:a16="http://schemas.microsoft.com/office/drawing/2014/main" id="{3BAEFB05-2EAC-43C0-A63B-8E5B11637834}"/>
                  </a:ext>
                </a:extLst>
              </p:cNvPr>
              <p:cNvSpPr txBox="1"/>
              <p:nvPr/>
            </p:nvSpPr>
            <p:spPr>
              <a:xfrm>
                <a:off x="1907704" y="1988840"/>
                <a:ext cx="1008112" cy="369332"/>
              </a:xfrm>
              <a:prstGeom prst="rect">
                <a:avLst/>
              </a:prstGeom>
              <a:noFill/>
            </p:spPr>
            <p:txBody>
              <a:bodyPr wrap="square" rtlCol="0">
                <a:spAutoFit/>
              </a:bodyPr>
              <a:lstStyle/>
              <a:p>
                <a:pPr algn="l" rtl="0"/>
                <a:r>
                  <a:rPr lang="en-US" b="1" dirty="0">
                    <a:solidFill>
                      <a:srgbClr val="00B0F0"/>
                    </a:solidFill>
                    <a:latin typeface="Trebuchet MS"/>
                  </a:rPr>
                  <a:t>IBL, BO</a:t>
                </a:r>
              </a:p>
            </p:txBody>
          </p:sp>
          <p:sp>
            <p:nvSpPr>
              <p:cNvPr id="34" name="TextBox 33">
                <a:extLst>
                  <a:ext uri="{FF2B5EF4-FFF2-40B4-BE49-F238E27FC236}">
                    <a16:creationId xmlns:a16="http://schemas.microsoft.com/office/drawing/2014/main" id="{9A57112C-8962-4567-A80D-B9E9E79C9D49}"/>
                  </a:ext>
                </a:extLst>
              </p:cNvPr>
              <p:cNvSpPr txBox="1"/>
              <p:nvPr/>
            </p:nvSpPr>
            <p:spPr>
              <a:xfrm>
                <a:off x="1907704" y="2780606"/>
                <a:ext cx="1008112" cy="369332"/>
              </a:xfrm>
              <a:prstGeom prst="rect">
                <a:avLst/>
              </a:prstGeom>
              <a:noFill/>
            </p:spPr>
            <p:txBody>
              <a:bodyPr wrap="square" rtlCol="0">
                <a:spAutoFit/>
              </a:bodyPr>
              <a:lstStyle/>
              <a:p>
                <a:pPr algn="l" rtl="0"/>
                <a:r>
                  <a:rPr lang="en-US" b="1" dirty="0">
                    <a:solidFill>
                      <a:srgbClr val="00B0F0"/>
                    </a:solidFill>
                    <a:latin typeface="Trebuchet MS"/>
                  </a:rPr>
                  <a:t>IDL, DO</a:t>
                </a:r>
              </a:p>
            </p:txBody>
          </p:sp>
        </p:grpSp>
        <p:grpSp>
          <p:nvGrpSpPr>
            <p:cNvPr id="24" name="Group 23">
              <a:extLst>
                <a:ext uri="{FF2B5EF4-FFF2-40B4-BE49-F238E27FC236}">
                  <a16:creationId xmlns:a16="http://schemas.microsoft.com/office/drawing/2014/main" id="{82865BC3-9BCF-4465-AD9E-036FCF67BF37}"/>
                </a:ext>
              </a:extLst>
            </p:cNvPr>
            <p:cNvGrpSpPr/>
            <p:nvPr/>
          </p:nvGrpSpPr>
          <p:grpSpPr>
            <a:xfrm>
              <a:off x="2565567" y="1914481"/>
              <a:ext cx="1008112" cy="383507"/>
              <a:chOff x="137210" y="1997901"/>
              <a:chExt cx="1008112" cy="383507"/>
            </a:xfrm>
          </p:grpSpPr>
          <p:sp>
            <p:nvSpPr>
              <p:cNvPr id="28" name="Left Brace 27">
                <a:extLst>
                  <a:ext uri="{FF2B5EF4-FFF2-40B4-BE49-F238E27FC236}">
                    <a16:creationId xmlns:a16="http://schemas.microsoft.com/office/drawing/2014/main" id="{3650ED1E-2E6B-4A43-994C-39E538316C02}"/>
                  </a:ext>
                </a:extLst>
              </p:cNvPr>
              <p:cNvSpPr/>
              <p:nvPr/>
            </p:nvSpPr>
            <p:spPr>
              <a:xfrm rot="5400000">
                <a:off x="568383" y="1802786"/>
                <a:ext cx="152033" cy="542264"/>
              </a:xfrm>
              <a:prstGeom prst="leftBrace">
                <a:avLst>
                  <a:gd name="adj1" fmla="val 9260"/>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29" name="TextBox 28">
                <a:extLst>
                  <a:ext uri="{FF2B5EF4-FFF2-40B4-BE49-F238E27FC236}">
                    <a16:creationId xmlns:a16="http://schemas.microsoft.com/office/drawing/2014/main" id="{3EE02E75-7AAF-49E3-90ED-47338605D81F}"/>
                  </a:ext>
                </a:extLst>
              </p:cNvPr>
              <p:cNvSpPr txBox="1"/>
              <p:nvPr/>
            </p:nvSpPr>
            <p:spPr>
              <a:xfrm>
                <a:off x="137210" y="2073631"/>
                <a:ext cx="1008112" cy="307777"/>
              </a:xfrm>
              <a:prstGeom prst="rect">
                <a:avLst/>
              </a:prstGeom>
              <a:noFill/>
            </p:spPr>
            <p:txBody>
              <a:bodyPr wrap="square" rtlCol="0">
                <a:spAutoFit/>
              </a:bodyPr>
              <a:lstStyle/>
              <a:p>
                <a:pPr algn="ctr" rtl="0"/>
                <a:r>
                  <a:rPr lang="en-US" sz="1400" b="1" dirty="0">
                    <a:solidFill>
                      <a:srgbClr val="002060"/>
                    </a:solidFill>
                    <a:latin typeface="Trebuchet MS"/>
                  </a:rPr>
                  <a:t>BL API</a:t>
                </a:r>
              </a:p>
            </p:txBody>
          </p:sp>
        </p:grpSp>
        <p:grpSp>
          <p:nvGrpSpPr>
            <p:cNvPr id="25" name="Group 24">
              <a:extLst>
                <a:ext uri="{FF2B5EF4-FFF2-40B4-BE49-F238E27FC236}">
                  <a16:creationId xmlns:a16="http://schemas.microsoft.com/office/drawing/2014/main" id="{8296738A-D195-4C2E-A3C4-113536100D7B}"/>
                </a:ext>
              </a:extLst>
            </p:cNvPr>
            <p:cNvGrpSpPr/>
            <p:nvPr/>
          </p:nvGrpSpPr>
          <p:grpSpPr>
            <a:xfrm>
              <a:off x="2565567" y="2711752"/>
              <a:ext cx="1008112" cy="383507"/>
              <a:chOff x="137210" y="1997901"/>
              <a:chExt cx="1008112" cy="383507"/>
            </a:xfrm>
          </p:grpSpPr>
          <p:sp>
            <p:nvSpPr>
              <p:cNvPr id="26" name="Left Brace 25">
                <a:extLst>
                  <a:ext uri="{FF2B5EF4-FFF2-40B4-BE49-F238E27FC236}">
                    <a16:creationId xmlns:a16="http://schemas.microsoft.com/office/drawing/2014/main" id="{F48B5C0D-029D-440C-85F5-090CBDA1FA80}"/>
                  </a:ext>
                </a:extLst>
              </p:cNvPr>
              <p:cNvSpPr/>
              <p:nvPr/>
            </p:nvSpPr>
            <p:spPr>
              <a:xfrm rot="5400000">
                <a:off x="568383" y="1802786"/>
                <a:ext cx="152033" cy="542264"/>
              </a:xfrm>
              <a:prstGeom prst="leftBrace">
                <a:avLst>
                  <a:gd name="adj1" fmla="val 9260"/>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27" name="TextBox 26">
                <a:extLst>
                  <a:ext uri="{FF2B5EF4-FFF2-40B4-BE49-F238E27FC236}">
                    <a16:creationId xmlns:a16="http://schemas.microsoft.com/office/drawing/2014/main" id="{0559FA3B-71C7-4F90-8561-E2ECA3225DE5}"/>
                  </a:ext>
                </a:extLst>
              </p:cNvPr>
              <p:cNvSpPr txBox="1"/>
              <p:nvPr/>
            </p:nvSpPr>
            <p:spPr>
              <a:xfrm>
                <a:off x="137210" y="2073631"/>
                <a:ext cx="1008112" cy="307777"/>
              </a:xfrm>
              <a:prstGeom prst="rect">
                <a:avLst/>
              </a:prstGeom>
              <a:noFill/>
            </p:spPr>
            <p:txBody>
              <a:bodyPr wrap="square" rtlCol="0">
                <a:spAutoFit/>
              </a:bodyPr>
              <a:lstStyle/>
              <a:p>
                <a:pPr algn="ctr" rtl="0"/>
                <a:r>
                  <a:rPr lang="en-US" sz="1400" b="1" dirty="0">
                    <a:solidFill>
                      <a:srgbClr val="002060"/>
                    </a:solidFill>
                    <a:latin typeface="Trebuchet MS"/>
                  </a:rPr>
                  <a:t>DL API</a:t>
                </a:r>
              </a:p>
            </p:txBody>
          </p:sp>
        </p:grpSp>
      </p:grpSp>
    </p:spTree>
    <p:extLst>
      <p:ext uri="{BB962C8B-B14F-4D97-AF65-F5344CB8AC3E}">
        <p14:creationId xmlns:p14="http://schemas.microsoft.com/office/powerpoint/2010/main" val="3188570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53595" y="296909"/>
            <a:ext cx="7239000" cy="703095"/>
          </a:xfrm>
        </p:spPr>
        <p:txBody>
          <a:bodyPr>
            <a:normAutofit/>
          </a:bodyPr>
          <a:lstStyle/>
          <a:p>
            <a:pPr algn="ctr"/>
            <a:r>
              <a:rPr lang="en-US" dirty="0"/>
              <a:t>Strongly Typed Language</a:t>
            </a:r>
            <a:endParaRPr lang="he-IL" dirty="0"/>
          </a:p>
        </p:txBody>
      </p:sp>
      <p:sp>
        <p:nvSpPr>
          <p:cNvPr id="3" name="מציין מיקום תוכן 2"/>
          <p:cNvSpPr>
            <a:spLocks noGrp="1"/>
          </p:cNvSpPr>
          <p:nvPr>
            <p:ph idx="1"/>
          </p:nvPr>
        </p:nvSpPr>
        <p:spPr>
          <a:xfrm>
            <a:off x="1923507" y="1484784"/>
            <a:ext cx="7499176" cy="4752528"/>
          </a:xfrm>
        </p:spPr>
        <p:txBody>
          <a:bodyPr>
            <a:noAutofit/>
          </a:bodyPr>
          <a:lstStyle/>
          <a:p>
            <a:pPr marL="0" indent="0">
              <a:buNone/>
            </a:pPr>
            <a:r>
              <a:rPr lang="he-IL" sz="2000" dirty="0"/>
              <a:t>ההבדל העיקרי בין ++</a:t>
            </a:r>
            <a:r>
              <a:rPr lang="en-US" sz="2000" dirty="0"/>
              <a:t>C</a:t>
            </a:r>
            <a:r>
              <a:rPr lang="he-IL" sz="2000" dirty="0"/>
              <a:t> ל #</a:t>
            </a:r>
            <a:r>
              <a:rPr lang="en-US" sz="2000" dirty="0"/>
              <a:t>C</a:t>
            </a:r>
            <a:r>
              <a:rPr lang="he-IL" sz="2000" dirty="0"/>
              <a:t> הוא ש #</a:t>
            </a:r>
            <a:r>
              <a:rPr lang="en-US" sz="2000" dirty="0"/>
              <a:t>C</a:t>
            </a:r>
            <a:r>
              <a:rPr lang="he-IL" sz="2000" dirty="0"/>
              <a:t> היא </a:t>
            </a:r>
            <a:r>
              <a:rPr lang="he-IL" sz="2000" b="1" dirty="0"/>
              <a:t>שפה בטוחה </a:t>
            </a:r>
            <a:r>
              <a:rPr lang="he-IL" sz="2000" dirty="0"/>
              <a:t>יותר, בעלת טיפוסיות חזקה ונחשבת: </a:t>
            </a:r>
            <a:r>
              <a:rPr lang="en-US" sz="2000" b="1" dirty="0"/>
              <a:t>Strongly Typed Language</a:t>
            </a:r>
            <a:endParaRPr lang="he-IL" sz="2000" b="1" dirty="0"/>
          </a:p>
          <a:p>
            <a:pPr marL="0" indent="0">
              <a:buNone/>
            </a:pPr>
            <a:r>
              <a:rPr lang="he-IL" sz="2000" dirty="0"/>
              <a:t>כלומר:</a:t>
            </a:r>
          </a:p>
          <a:p>
            <a:r>
              <a:rPr lang="he-IL" sz="2000" dirty="0"/>
              <a:t>רוב השגיאות מתגלות בזמן הקומפילציה, לדוגמא:</a:t>
            </a:r>
          </a:p>
          <a:p>
            <a:pPr lvl="1"/>
            <a:r>
              <a:rPr lang="he-IL" sz="2000" dirty="0"/>
              <a:t>טיפוסים מוגדרים היטב</a:t>
            </a:r>
          </a:p>
          <a:p>
            <a:pPr lvl="1"/>
            <a:r>
              <a:rPr lang="he-IL" sz="2000" dirty="0"/>
              <a:t>מעט המרות מרומזות</a:t>
            </a:r>
            <a:endParaRPr lang="en-US" sz="2000" dirty="0"/>
          </a:p>
          <a:p>
            <a:pPr lvl="1"/>
            <a:r>
              <a:rPr lang="he-IL" sz="2000" dirty="0"/>
              <a:t>הקומפיילר אינו מאפשר להשתמש במשתנה לא מאותחל</a:t>
            </a:r>
          </a:p>
          <a:p>
            <a:pPr lvl="1"/>
            <a:r>
              <a:rPr lang="he-IL" sz="2000" dirty="0"/>
              <a:t>התנאי ב</a:t>
            </a:r>
            <a:r>
              <a:rPr lang="en-US" sz="2000" dirty="0"/>
              <a:t>IF</a:t>
            </a:r>
            <a:r>
              <a:rPr lang="he-IL" sz="2000" dirty="0"/>
              <a:t> חייב להחזיר ביטוי בוליאני ולא מספר</a:t>
            </a:r>
          </a:p>
          <a:p>
            <a:r>
              <a:rPr lang="he-IL" sz="2000" dirty="0"/>
              <a:t>אין מצביעים (לכאורה)</a:t>
            </a:r>
          </a:p>
          <a:p>
            <a:pPr lvl="1"/>
            <a:r>
              <a:rPr lang="he-IL" sz="2000" dirty="0"/>
              <a:t>יש </a:t>
            </a:r>
            <a:r>
              <a:rPr lang="en-US" sz="2000" dirty="0"/>
              <a:t>Garbage Collector</a:t>
            </a:r>
            <a:r>
              <a:rPr lang="he-IL" sz="2000" dirty="0"/>
              <a:t> (מנגנון איסוף זבל אוטומטי) שמנהל באופן אוטומטי מחיקת אובייקטים.</a:t>
            </a: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49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1202505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05A8-2456-479E-9D19-6190FE4B29F3}"/>
              </a:ext>
            </a:extLst>
          </p:cNvPr>
          <p:cNvSpPr>
            <a:spLocks noGrp="1"/>
          </p:cNvSpPr>
          <p:nvPr>
            <p:ph type="title"/>
          </p:nvPr>
        </p:nvSpPr>
        <p:spPr>
          <a:xfrm>
            <a:off x="1981200" y="366236"/>
            <a:ext cx="7242048" cy="731203"/>
          </a:xfrm>
        </p:spPr>
        <p:txBody>
          <a:bodyPr anchor="b">
            <a:normAutofit/>
          </a:bodyPr>
          <a:lstStyle/>
          <a:p>
            <a:r>
              <a:rPr lang="he-IL" dirty="0"/>
              <a:t>דוגמא - מערכת לחיזוי מזג האוויר</a:t>
            </a:r>
            <a:endParaRPr lang="en-US" dirty="0"/>
          </a:p>
        </p:txBody>
      </p:sp>
      <p:pic>
        <p:nvPicPr>
          <p:cNvPr id="3074" name="Picture 2" descr="Weather - Apps on Google Play">
            <a:extLst>
              <a:ext uri="{FF2B5EF4-FFF2-40B4-BE49-F238E27FC236}">
                <a16:creationId xmlns:a16="http://schemas.microsoft.com/office/drawing/2014/main" id="{C3B34167-9FA0-428F-A479-BFEC840133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1988840"/>
            <a:ext cx="3520440" cy="3520440"/>
          </a:xfrm>
          <a:prstGeom prst="rect">
            <a:avLst/>
          </a:prstGeom>
          <a:solidFill>
            <a:srgbClr val="FFFFFF"/>
          </a:solidFill>
        </p:spPr>
      </p:pic>
      <p:sp>
        <p:nvSpPr>
          <p:cNvPr id="3" name="Content Placeholder 2">
            <a:extLst>
              <a:ext uri="{FF2B5EF4-FFF2-40B4-BE49-F238E27FC236}">
                <a16:creationId xmlns:a16="http://schemas.microsoft.com/office/drawing/2014/main" id="{C7027336-E3E1-4656-BA95-F3E573C50043}"/>
              </a:ext>
            </a:extLst>
          </p:cNvPr>
          <p:cNvSpPr>
            <a:spLocks noGrp="1"/>
          </p:cNvSpPr>
          <p:nvPr>
            <p:ph sz="half" idx="2"/>
          </p:nvPr>
        </p:nvSpPr>
        <p:spPr>
          <a:xfrm>
            <a:off x="5591944" y="1600201"/>
            <a:ext cx="3631304" cy="4493095"/>
          </a:xfrm>
        </p:spPr>
        <p:txBody>
          <a:bodyPr anchor="t">
            <a:normAutofit/>
          </a:bodyPr>
          <a:lstStyle/>
          <a:p>
            <a:pPr>
              <a:lnSpc>
                <a:spcPct val="90000"/>
              </a:lnSpc>
            </a:pPr>
            <a:r>
              <a:rPr lang="he-IL" sz="2000" dirty="0"/>
              <a:t>שכבת </a:t>
            </a:r>
            <a:r>
              <a:rPr lang="en-US" sz="2000" dirty="0"/>
              <a:t>PL/UI</a:t>
            </a:r>
            <a:r>
              <a:rPr lang="he-IL" sz="2000" dirty="0"/>
              <a:t> משמשת כתצוגה שמציגה למשתמש, נתוני מזג אויר </a:t>
            </a:r>
            <a:r>
              <a:rPr lang="he-IL" sz="2000" b="1" dirty="0"/>
              <a:t>יומיים</a:t>
            </a:r>
            <a:r>
              <a:rPr lang="he-IL" sz="2000" dirty="0"/>
              <a:t> וכן את התחזית הצפויה </a:t>
            </a:r>
            <a:r>
              <a:rPr lang="he-IL" sz="2000" b="1" dirty="0"/>
              <a:t>באחד</a:t>
            </a:r>
            <a:r>
              <a:rPr lang="he-IL" sz="2000" dirty="0"/>
              <a:t> מימי השבוע הבאים ע"פ בחירת המשתמש.</a:t>
            </a:r>
          </a:p>
          <a:p>
            <a:pPr>
              <a:lnSpc>
                <a:spcPct val="90000"/>
              </a:lnSpc>
            </a:pPr>
            <a:r>
              <a:rPr lang="he-IL" sz="2000" dirty="0"/>
              <a:t>שכבת </a:t>
            </a:r>
            <a:r>
              <a:rPr lang="en-US" sz="2000" dirty="0"/>
              <a:t>BL</a:t>
            </a:r>
            <a:r>
              <a:rPr lang="he-IL" sz="2000" dirty="0"/>
              <a:t> מקבלת נתונים ומחשבת על פי נוסחה לוגית מסוימת מה תהיה התחזית בעוד </a:t>
            </a:r>
            <a:r>
              <a:rPr lang="en-US" sz="2000" dirty="0"/>
              <a:t>X</a:t>
            </a:r>
            <a:r>
              <a:rPr lang="he-IL" sz="2000" dirty="0"/>
              <a:t> ימים. לצורך כך היא צריכה נתונים. </a:t>
            </a:r>
            <a:endParaRPr lang="en-US" sz="2000" dirty="0"/>
          </a:p>
          <a:p>
            <a:pPr>
              <a:lnSpc>
                <a:spcPct val="90000"/>
              </a:lnSpc>
            </a:pPr>
            <a:r>
              <a:rPr lang="he-IL" sz="2000" dirty="0"/>
              <a:t>שכבת </a:t>
            </a:r>
            <a:r>
              <a:rPr lang="en-US" sz="2000" dirty="0"/>
              <a:t>DL</a:t>
            </a:r>
            <a:r>
              <a:rPr lang="he-IL" sz="2000" dirty="0"/>
              <a:t> יודעת להחזיר את הנתונים (כיוון הרוח, טמפרטורה, לחות, זווית כדור הארץ, עננות) ולהחזירם למי שמבקש. </a:t>
            </a:r>
            <a:endParaRPr lang="en-US" sz="2000" dirty="0"/>
          </a:p>
          <a:p>
            <a:pPr marL="0" indent="0">
              <a:lnSpc>
                <a:spcPct val="90000"/>
              </a:lnSpc>
              <a:buNone/>
            </a:pPr>
            <a:endParaRPr lang="he-IL" sz="2000" u="sng" dirty="0"/>
          </a:p>
        </p:txBody>
      </p:sp>
      <p:sp>
        <p:nvSpPr>
          <p:cNvPr id="4" name="Slide Number Placeholder 3">
            <a:extLst>
              <a:ext uri="{FF2B5EF4-FFF2-40B4-BE49-F238E27FC236}">
                <a16:creationId xmlns:a16="http://schemas.microsoft.com/office/drawing/2014/main" id="{D41ACEB7-2C6A-41A1-971C-5B5A341E8633}"/>
              </a:ext>
            </a:extLst>
          </p:cNvPr>
          <p:cNvSpPr>
            <a:spLocks noGrp="1"/>
          </p:cNvSpPr>
          <p:nvPr>
            <p:ph type="sldNum" sz="quarter" idx="12"/>
          </p:nvPr>
        </p:nvSpPr>
        <p:spPr>
          <a:xfrm>
            <a:off x="7775448" y="6556248"/>
            <a:ext cx="588336" cy="228600"/>
          </a:xfrm>
        </p:spPr>
        <p:txBody>
          <a:bodyPr anchor="b">
            <a:normAutofit/>
          </a:bodyPr>
          <a:lstStyle/>
          <a:p>
            <a:pPr>
              <a:spcAft>
                <a:spcPts val="600"/>
              </a:spcAft>
            </a:pPr>
            <a:fld id="{241B58C5-6C52-4ACF-BD92-F32858F87496}" type="slidenum">
              <a:rPr lang="he-IL">
                <a:solidFill>
                  <a:srgbClr val="B13F9A"/>
                </a:solidFill>
                <a:latin typeface="Trebuchet MS"/>
                <a:cs typeface="Gisha" panose="020B0502040204020203" pitchFamily="34" charset="-79"/>
              </a:rPr>
              <a:pPr>
                <a:spcAft>
                  <a:spcPts val="600"/>
                </a:spcAft>
              </a:pPr>
              <a:t>490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090834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FDAF51-D0E2-460C-B622-C9615B40DA0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491</a:t>
            </a:fld>
            <a:endParaRPr lang="he-IL">
              <a:solidFill>
                <a:srgbClr val="B13F9A"/>
              </a:solidFill>
              <a:latin typeface="Trebuchet MS"/>
              <a:cs typeface="Gisha" panose="020B0502040204020203" pitchFamily="34" charset="-79"/>
            </a:endParaRPr>
          </a:p>
        </p:txBody>
      </p:sp>
      <p:pic>
        <p:nvPicPr>
          <p:cNvPr id="5" name="Picture 2">
            <a:extLst>
              <a:ext uri="{FF2B5EF4-FFF2-40B4-BE49-F238E27FC236}">
                <a16:creationId xmlns:a16="http://schemas.microsoft.com/office/drawing/2014/main" id="{06EE38B9-192F-4975-9856-78387F9A9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119" y="611778"/>
            <a:ext cx="5308167" cy="4478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31DBCC97-1894-426A-BB2A-C462B556A350}"/>
              </a:ext>
            </a:extLst>
          </p:cNvPr>
          <p:cNvSpPr txBox="1"/>
          <p:nvPr/>
        </p:nvSpPr>
        <p:spPr>
          <a:xfrm>
            <a:off x="7464151" y="980728"/>
            <a:ext cx="3024336" cy="378565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he-IL" sz="1200" b="1" dirty="0">
                <a:solidFill>
                  <a:prstClr val="black"/>
                </a:solidFill>
                <a:latin typeface="Trebuchet MS"/>
                <a:cs typeface="Gisha" panose="020B0502040204020203" pitchFamily="34" charset="-79"/>
              </a:rPr>
              <a:t>המערכת פועלת כך:</a:t>
            </a:r>
          </a:p>
          <a:p>
            <a:endParaRPr lang="en-US" sz="1200" b="1" dirty="0">
              <a:solidFill>
                <a:prstClr val="black"/>
              </a:solidFill>
              <a:latin typeface="Trebuchet MS"/>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המשתמש בוחר יום </a:t>
            </a:r>
            <a:r>
              <a:rPr lang="en-US" sz="1200" dirty="0">
                <a:solidFill>
                  <a:prstClr val="black"/>
                </a:solidFill>
                <a:latin typeface="Trebuchet MS"/>
              </a:rPr>
              <a:t>X</a:t>
            </a:r>
            <a:r>
              <a:rPr lang="he-IL" sz="1200" dirty="0">
                <a:solidFill>
                  <a:prstClr val="black"/>
                </a:solidFill>
                <a:latin typeface="Trebuchet MS"/>
                <a:cs typeface="Gisha" panose="020B0502040204020203" pitchFamily="34" charset="-79"/>
              </a:rPr>
              <a:t> מתוך </a:t>
            </a:r>
            <a:r>
              <a:rPr lang="en-US" sz="1200" dirty="0" err="1">
                <a:solidFill>
                  <a:prstClr val="black"/>
                </a:solidFill>
                <a:latin typeface="Trebuchet MS"/>
              </a:rPr>
              <a:t>ComboBox</a:t>
            </a:r>
            <a:r>
              <a:rPr lang="he-IL" sz="1200" dirty="0">
                <a:solidFill>
                  <a:prstClr val="black"/>
                </a:solidFill>
                <a:latin typeface="Trebuchet MS"/>
                <a:cs typeface="Gisha" panose="020B0502040204020203" pitchFamily="34" charset="-79"/>
              </a:rPr>
              <a:t> ולוחץ על כפתור להצגת מזג האוויר הצפוי באותו יום, המתודה שפועלת עם לחיצת הכפתור קוראת למתודה שנמצאת ב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ושולחת לה את </a:t>
            </a:r>
            <a:r>
              <a:rPr lang="en-US" sz="1200" dirty="0">
                <a:solidFill>
                  <a:prstClr val="black"/>
                </a:solidFill>
                <a:latin typeface="Trebuchet MS"/>
              </a:rPr>
              <a:t>X</a:t>
            </a:r>
            <a:r>
              <a:rPr lang="he-IL" sz="1200" dirty="0">
                <a:solidFill>
                  <a:prstClr val="black"/>
                </a:solidFill>
                <a:latin typeface="Trebuchet MS"/>
                <a:cs typeface="Gisha" panose="020B0502040204020203" pitchFamily="34" charset="-79"/>
              </a:rPr>
              <a:t>. </a:t>
            </a:r>
            <a:endParaRPr lang="en-US" sz="1200" dirty="0">
              <a:solidFill>
                <a:prstClr val="black"/>
              </a:solidFill>
              <a:latin typeface="Trebuchet MS"/>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המתודה שנמצאת ב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רוצה להפיק תשובה עבור המתודה שקראה לה ב </a:t>
            </a:r>
            <a:r>
              <a:rPr lang="en-US" sz="1200" dirty="0">
                <a:solidFill>
                  <a:prstClr val="black"/>
                </a:solidFill>
                <a:latin typeface="Trebuchet MS"/>
              </a:rPr>
              <a:t>UI</a:t>
            </a:r>
            <a:r>
              <a:rPr lang="he-IL" sz="1200" dirty="0">
                <a:solidFill>
                  <a:prstClr val="black"/>
                </a:solidFill>
                <a:latin typeface="Trebuchet MS"/>
                <a:cs typeface="Gisha" panose="020B0502040204020203" pitchFamily="34" charset="-79"/>
              </a:rPr>
              <a:t> ולכן משתמשת במתודות שנמצאות ב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על מנת לקרוא את הנתונים הספציפיים.  </a:t>
            </a:r>
            <a:endParaRPr lang="en-US" sz="1200" dirty="0">
              <a:solidFill>
                <a:prstClr val="black"/>
              </a:solidFill>
              <a:latin typeface="Trebuchet MS"/>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שכבת ה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מקבלת הוראה משכבת </a:t>
            </a:r>
            <a:r>
              <a:rPr lang="en-US" sz="1200" dirty="0">
                <a:solidFill>
                  <a:prstClr val="black"/>
                </a:solidFill>
                <a:latin typeface="Trebuchet MS"/>
              </a:rPr>
              <a:t>BL</a:t>
            </a:r>
            <a:endParaRPr lang="he-IL" sz="1200" dirty="0">
              <a:solidFill>
                <a:prstClr val="black"/>
              </a:solidFill>
              <a:latin typeface="Trebuchet MS"/>
              <a:cs typeface="Gisha" panose="020B0502040204020203" pitchFamily="34" charset="-79"/>
            </a:endParaRPr>
          </a:p>
          <a:p>
            <a:pPr marL="285750" indent="-285750" fontAlgn="base">
              <a:buFont typeface="Wingdings" panose="05000000000000000000" pitchFamily="2" charset="2"/>
              <a:buChar char="ü"/>
            </a:pP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עצמו לא מכיר את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כמובן (הכול התחיל בגלל ש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הפעיל מתודה) ולכן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קוראת את הנתונים מבסיס הנתונים ומעבירה אותם ל</a:t>
            </a:r>
            <a:r>
              <a:rPr lang="en-US" sz="1200" dirty="0">
                <a:solidFill>
                  <a:prstClr val="black"/>
                </a:solidFill>
                <a:latin typeface="Trebuchet MS"/>
              </a:rPr>
              <a:t>BL </a:t>
            </a: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שכבת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מבצעת את החישוב שהיה צריך לבצע ומחזירה את הנתונים לשכבת ה </a:t>
            </a:r>
            <a:r>
              <a:rPr lang="en-US" sz="1200" dirty="0">
                <a:solidFill>
                  <a:prstClr val="black"/>
                </a:solidFill>
                <a:latin typeface="Trebuchet MS"/>
              </a:rPr>
              <a:t>UI</a:t>
            </a:r>
            <a:endParaRPr lang="he-IL" sz="1200" dirty="0">
              <a:solidFill>
                <a:prstClr val="black"/>
              </a:solidFill>
              <a:latin typeface="Trebuchet MS"/>
              <a:cs typeface="Gisha" panose="020B0502040204020203" pitchFamily="34" charset="-79"/>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שכבת ה </a:t>
            </a:r>
            <a:r>
              <a:rPr lang="en-US" sz="1200" dirty="0">
                <a:solidFill>
                  <a:prstClr val="black"/>
                </a:solidFill>
                <a:latin typeface="Trebuchet MS"/>
              </a:rPr>
              <a:t>UI</a:t>
            </a:r>
            <a:r>
              <a:rPr lang="he-IL" sz="1200" dirty="0">
                <a:solidFill>
                  <a:prstClr val="black"/>
                </a:solidFill>
                <a:latin typeface="Trebuchet MS"/>
                <a:cs typeface="Gisha" panose="020B0502040204020203" pitchFamily="34" charset="-79"/>
              </a:rPr>
              <a:t> מקבלת את הנתונים ומציגה זאת למשתמש. </a:t>
            </a:r>
            <a:endParaRPr lang="en-US" sz="1200" dirty="0">
              <a:solidFill>
                <a:prstClr val="black"/>
              </a:solidFill>
              <a:latin typeface="Trebuchet MS"/>
            </a:endParaRPr>
          </a:p>
        </p:txBody>
      </p:sp>
      <p:sp>
        <p:nvSpPr>
          <p:cNvPr id="8" name="Title 1">
            <a:extLst>
              <a:ext uri="{FF2B5EF4-FFF2-40B4-BE49-F238E27FC236}">
                <a16:creationId xmlns:a16="http://schemas.microsoft.com/office/drawing/2014/main" id="{E384D2A1-0526-468A-8845-4F517F13AD89}"/>
              </a:ext>
            </a:extLst>
          </p:cNvPr>
          <p:cNvSpPr>
            <a:spLocks noGrp="1"/>
          </p:cNvSpPr>
          <p:nvPr>
            <p:ph type="title"/>
          </p:nvPr>
        </p:nvSpPr>
        <p:spPr>
          <a:xfrm>
            <a:off x="2169368" y="116632"/>
            <a:ext cx="7239000" cy="648072"/>
          </a:xfrm>
        </p:spPr>
        <p:txBody>
          <a:bodyPr>
            <a:normAutofit/>
          </a:bodyPr>
          <a:lstStyle/>
          <a:p>
            <a:pPr algn="ctr"/>
            <a:r>
              <a:rPr lang="he-IL" dirty="0"/>
              <a:t>דוגמא - מערכת לחיזוי מזג האוויר</a:t>
            </a:r>
            <a:endParaRPr lang="en-US" dirty="0"/>
          </a:p>
        </p:txBody>
      </p:sp>
      <p:sp>
        <p:nvSpPr>
          <p:cNvPr id="9" name="TextBox 8">
            <a:extLst>
              <a:ext uri="{FF2B5EF4-FFF2-40B4-BE49-F238E27FC236}">
                <a16:creationId xmlns:a16="http://schemas.microsoft.com/office/drawing/2014/main" id="{EABAB8F2-AE6B-42A6-9BC9-787785879192}"/>
              </a:ext>
            </a:extLst>
          </p:cNvPr>
          <p:cNvSpPr txBox="1"/>
          <p:nvPr/>
        </p:nvSpPr>
        <p:spPr>
          <a:xfrm>
            <a:off x="2001757" y="4925444"/>
            <a:ext cx="8486731" cy="1569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fontAlgn="base"/>
            <a:r>
              <a:rPr lang="he-IL" sz="1200" b="1" dirty="0">
                <a:solidFill>
                  <a:prstClr val="black"/>
                </a:solidFill>
                <a:latin typeface="Trebuchet MS"/>
                <a:cs typeface="Gisha" panose="020B0502040204020203" pitchFamily="34" charset="-79"/>
              </a:rPr>
              <a:t>ובכיוון ההפוך:</a:t>
            </a:r>
          </a:p>
          <a:p>
            <a:pPr fontAlgn="base"/>
            <a:endParaRPr lang="he-IL" sz="1200" b="1" dirty="0">
              <a:solidFill>
                <a:prstClr val="black"/>
              </a:solidFill>
              <a:latin typeface="Trebuchet MS"/>
              <a:cs typeface="Gisha" panose="020B0502040204020203" pitchFamily="34" charset="-79"/>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המשתמש רוצה להכניס נתון יומי מסוים (נניח כיוון הרוח) לבסיס הנתונים</a:t>
            </a: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המשתמש מזין נתונים ע"י מילוי </a:t>
            </a:r>
            <a:r>
              <a:rPr lang="en-US" sz="1200" dirty="0" err="1">
                <a:solidFill>
                  <a:prstClr val="black"/>
                </a:solidFill>
                <a:latin typeface="Trebuchet MS"/>
              </a:rPr>
              <a:t>textBox</a:t>
            </a:r>
            <a:r>
              <a:rPr lang="he-IL" sz="1200" dirty="0">
                <a:solidFill>
                  <a:prstClr val="black"/>
                </a:solidFill>
                <a:latin typeface="Trebuchet MS"/>
                <a:cs typeface="Gisha" panose="020B0502040204020203" pitchFamily="34" charset="-79"/>
              </a:rPr>
              <a:t> ב </a:t>
            </a:r>
            <a:r>
              <a:rPr lang="en-US" sz="1200" dirty="0">
                <a:solidFill>
                  <a:prstClr val="black"/>
                </a:solidFill>
                <a:latin typeface="Trebuchet MS"/>
              </a:rPr>
              <a:t>UI</a:t>
            </a:r>
            <a:r>
              <a:rPr lang="he-IL" sz="1200" dirty="0">
                <a:solidFill>
                  <a:prstClr val="black"/>
                </a:solidFill>
                <a:latin typeface="Trebuchet MS"/>
                <a:cs typeface="Gisha" panose="020B0502040204020203" pitchFamily="34" charset="-79"/>
              </a:rPr>
              <a:t> ולוחץ על כפתור.</a:t>
            </a: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מתודה של </a:t>
            </a:r>
            <a:r>
              <a:rPr lang="en-US" sz="1200" dirty="0">
                <a:solidFill>
                  <a:prstClr val="black"/>
                </a:solidFill>
                <a:latin typeface="Trebuchet MS"/>
              </a:rPr>
              <a:t>UI</a:t>
            </a:r>
            <a:r>
              <a:rPr lang="he-IL" sz="1200" dirty="0">
                <a:solidFill>
                  <a:prstClr val="black"/>
                </a:solidFill>
                <a:latin typeface="Trebuchet MS"/>
                <a:cs typeface="Gisha" panose="020B0502040204020203" pitchFamily="34" charset="-79"/>
              </a:rPr>
              <a:t> המופעלת עם לחיצת הכפתור קוראת למתודה שנמצאת ב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ומעבירה לה כנתון את הנתון שנמצא בתיבת הטקסט</a:t>
            </a: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המתודה שנמצאת ב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מפעילה מתודה שנמצאת ב </a:t>
            </a:r>
            <a:r>
              <a:rPr lang="en-US" sz="1200" dirty="0">
                <a:solidFill>
                  <a:prstClr val="black"/>
                </a:solidFill>
                <a:latin typeface="Trebuchet MS"/>
              </a:rPr>
              <a:t>DAL</a:t>
            </a:r>
            <a:r>
              <a:rPr lang="he-IL" sz="1200" dirty="0">
                <a:solidFill>
                  <a:prstClr val="black"/>
                </a:solidFill>
                <a:latin typeface="Trebuchet MS"/>
                <a:cs typeface="Gisha" panose="020B0502040204020203" pitchFamily="34" charset="-79"/>
              </a:rPr>
              <a:t> ושולחת לה את הנתון הספציפי</a:t>
            </a:r>
            <a:endParaRPr lang="en-US" sz="1200" dirty="0">
              <a:solidFill>
                <a:prstClr val="black"/>
              </a:solidFill>
              <a:latin typeface="Trebuchet MS"/>
            </a:endParaRPr>
          </a:p>
          <a:p>
            <a:pPr marL="285750" indent="-285750" fontAlgn="base">
              <a:buFont typeface="Wingdings" panose="05000000000000000000" pitchFamily="2" charset="2"/>
              <a:buChar char="ü"/>
            </a:pPr>
            <a:r>
              <a:rPr lang="he-IL" sz="1200" dirty="0">
                <a:solidFill>
                  <a:prstClr val="black"/>
                </a:solidFill>
                <a:latin typeface="Trebuchet MS"/>
                <a:cs typeface="Gisha" panose="020B0502040204020203" pitchFamily="34" charset="-79"/>
              </a:rPr>
              <a:t>שכבת ה </a:t>
            </a:r>
            <a:r>
              <a:rPr lang="en-US" sz="1200" dirty="0">
                <a:solidFill>
                  <a:prstClr val="black"/>
                </a:solidFill>
                <a:latin typeface="Trebuchet MS"/>
              </a:rPr>
              <a:t>DAL</a:t>
            </a:r>
            <a:r>
              <a:rPr lang="he-IL" sz="1200" dirty="0">
                <a:solidFill>
                  <a:prstClr val="black"/>
                </a:solidFill>
                <a:latin typeface="Trebuchet MS"/>
                <a:cs typeface="Gisha" panose="020B0502040204020203" pitchFamily="34" charset="-79"/>
              </a:rPr>
              <a:t> מקבלת הוראה משכבת </a:t>
            </a:r>
            <a:r>
              <a:rPr lang="en-US" sz="1200" dirty="0">
                <a:solidFill>
                  <a:prstClr val="black"/>
                </a:solidFill>
                <a:latin typeface="Trebuchet MS"/>
              </a:rPr>
              <a:t>BL</a:t>
            </a:r>
            <a:endParaRPr lang="he-IL" sz="1200" dirty="0">
              <a:solidFill>
                <a:prstClr val="black"/>
              </a:solidFill>
              <a:latin typeface="Trebuchet MS"/>
              <a:cs typeface="Gisha" panose="020B0502040204020203" pitchFamily="34" charset="-79"/>
            </a:endParaRPr>
          </a:p>
          <a:p>
            <a:pPr marL="285750" indent="-285750" fontAlgn="base">
              <a:buFont typeface="Wingdings" panose="05000000000000000000" pitchFamily="2" charset="2"/>
              <a:buChar char="ü"/>
            </a:pPr>
            <a:r>
              <a:rPr lang="en-US" sz="1200" dirty="0">
                <a:solidFill>
                  <a:prstClr val="black"/>
                </a:solidFill>
                <a:latin typeface="Trebuchet MS"/>
              </a:rPr>
              <a:t>DAL</a:t>
            </a:r>
            <a:r>
              <a:rPr lang="he-IL" sz="1200" dirty="0">
                <a:solidFill>
                  <a:prstClr val="black"/>
                </a:solidFill>
                <a:latin typeface="Trebuchet MS"/>
                <a:cs typeface="Gisha" panose="020B0502040204020203" pitchFamily="34" charset="-79"/>
              </a:rPr>
              <a:t> מכניסה את הנתון שקיבלה לבסיס הנתונים.</a:t>
            </a:r>
          </a:p>
        </p:txBody>
      </p:sp>
    </p:spTree>
    <p:extLst>
      <p:ext uri="{BB962C8B-B14F-4D97-AF65-F5344CB8AC3E}">
        <p14:creationId xmlns:p14="http://schemas.microsoft.com/office/powerpoint/2010/main" val="258676890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0107C5-86FE-4FE6-B3C3-E1204A7C0F1B}"/>
              </a:ext>
            </a:extLst>
          </p:cNvPr>
          <p:cNvSpPr>
            <a:spLocks noGrp="1"/>
          </p:cNvSpPr>
          <p:nvPr>
            <p:ph type="ctrTitle"/>
          </p:nvPr>
        </p:nvSpPr>
        <p:spPr>
          <a:xfrm>
            <a:off x="4907462" y="469048"/>
            <a:ext cx="5105400" cy="1959848"/>
          </a:xfrm>
        </p:spPr>
        <p:txBody>
          <a:bodyPr/>
          <a:lstStyle/>
          <a:p>
            <a:pPr algn="ctr"/>
            <a:r>
              <a:rPr lang="he-IL" dirty="0"/>
              <a:t>יצירת פרויקטים בסביבת</a:t>
            </a:r>
            <a:br>
              <a:rPr lang="he-IL" dirty="0"/>
            </a:br>
            <a:r>
              <a:rPr lang="he-IL" dirty="0"/>
              <a:t> </a:t>
            </a:r>
            <a:r>
              <a:rPr lang="en-US" dirty="0"/>
              <a:t>visual studio</a:t>
            </a:r>
          </a:p>
        </p:txBody>
      </p:sp>
      <p:sp>
        <p:nvSpPr>
          <p:cNvPr id="6" name="Subtitle 5">
            <a:extLst>
              <a:ext uri="{FF2B5EF4-FFF2-40B4-BE49-F238E27FC236}">
                <a16:creationId xmlns:a16="http://schemas.microsoft.com/office/drawing/2014/main" id="{91D59210-C54F-4EAF-869E-38A5B06463D6}"/>
              </a:ext>
            </a:extLst>
          </p:cNvPr>
          <p:cNvSpPr>
            <a:spLocks noGrp="1"/>
          </p:cNvSpPr>
          <p:nvPr>
            <p:ph type="subTitle" idx="1"/>
          </p:nvPr>
        </p:nvSpPr>
        <p:spPr>
          <a:xfrm>
            <a:off x="4875204" y="2780928"/>
            <a:ext cx="5253244" cy="3608024"/>
          </a:xfrm>
        </p:spPr>
        <p:txBody>
          <a:bodyPr>
            <a:normAutofit fontScale="40000" lnSpcReduction="20000"/>
          </a:bodyPr>
          <a:lstStyle/>
          <a:p>
            <a:pPr algn="ctr"/>
            <a:r>
              <a:rPr lang="he-IL" sz="9000" b="1" dirty="0"/>
              <a:t>על פי מודל השכבות</a:t>
            </a:r>
          </a:p>
          <a:p>
            <a:pPr algn="ctr"/>
            <a:endParaRPr lang="he-IL" sz="3600" dirty="0"/>
          </a:p>
          <a:p>
            <a:pPr algn="ctr"/>
            <a:r>
              <a:rPr lang="he-IL" sz="4500" b="1" dirty="0"/>
              <a:t>הערה חשובה 1 : </a:t>
            </a:r>
          </a:p>
          <a:p>
            <a:pPr algn="ctr"/>
            <a:r>
              <a:rPr lang="he-IL" sz="4500" dirty="0"/>
              <a:t>במצגת זו נציג את מודל השכבות </a:t>
            </a:r>
            <a:r>
              <a:rPr lang="he-IL" sz="4500" b="1" dirty="0"/>
              <a:t>בארכיטקטורה המתקדמת</a:t>
            </a:r>
            <a:r>
              <a:rPr lang="he-IL" sz="4500" dirty="0"/>
              <a:t>.</a:t>
            </a:r>
          </a:p>
          <a:p>
            <a:pPr algn="ctr"/>
            <a:r>
              <a:rPr lang="he-IL" sz="4500" dirty="0"/>
              <a:t>המכונה במסמך ההנחיות הרשמי של הפרויקט </a:t>
            </a:r>
            <a:r>
              <a:rPr lang="he-IL" sz="4500" b="1" dirty="0"/>
              <a:t>'מבנה 2'</a:t>
            </a:r>
          </a:p>
          <a:p>
            <a:pPr algn="ctr"/>
            <a:endParaRPr lang="he-IL" sz="4500" b="1" dirty="0"/>
          </a:p>
          <a:p>
            <a:pPr algn="ctr"/>
            <a:r>
              <a:rPr lang="he-IL" sz="4500" b="1" dirty="0"/>
              <a:t>הערה חשובה 2:</a:t>
            </a:r>
          </a:p>
          <a:p>
            <a:pPr algn="ctr">
              <a:lnSpc>
                <a:spcPct val="107000"/>
              </a:lnSpc>
              <a:spcAft>
                <a:spcPts val="800"/>
              </a:spcAft>
            </a:pPr>
            <a:r>
              <a:rPr lang="he-IL" sz="4500" dirty="0"/>
              <a:t>לינק חשוב ל </a:t>
            </a:r>
            <a:r>
              <a:rPr lang="en-US" sz="4500" dirty="0"/>
              <a:t>SOLUTION</a:t>
            </a:r>
            <a:r>
              <a:rPr lang="he-IL" sz="4500" dirty="0"/>
              <a:t> שהוא תבנית למודל 3 השכבות ב'מבנה 2'. מתאים לשנת תשפ"ב:</a:t>
            </a:r>
            <a:endParaRPr lang="en-US" sz="4500" dirty="0"/>
          </a:p>
          <a:p>
            <a:pPr algn="ctr">
              <a:lnSpc>
                <a:spcPct val="107000"/>
              </a:lnSpc>
              <a:spcAft>
                <a:spcPts val="800"/>
              </a:spcAft>
            </a:pPr>
            <a:r>
              <a:rPr lang="en-US" sz="4500" u="sng" dirty="0">
                <a:solidFill>
                  <a:srgbClr val="0563C1"/>
                </a:solidFill>
                <a:latin typeface="Arial" panose="020B0604020202020204" pitchFamily="34" charset="0"/>
                <a:ea typeface="Calibri" panose="020F0502020204030204" pitchFamily="34" charset="0"/>
                <a:cs typeface="Arial" panose="020B0604020202020204" pitchFamily="34" charset="0"/>
                <a:hlinkClick r:id="rId2"/>
              </a:rPr>
              <a:t>https://github.com/dzilbers/dotNet5782-3Tier</a:t>
            </a:r>
            <a:endParaRPr lang="en-US" sz="4500" dirty="0">
              <a:latin typeface="Calibri" panose="020F0502020204030204" pitchFamily="34" charset="0"/>
              <a:ea typeface="Calibri" panose="020F0502020204030204" pitchFamily="34" charset="0"/>
              <a:cs typeface="Arial" panose="020B0604020202020204" pitchFamily="34" charset="0"/>
            </a:endParaRPr>
          </a:p>
          <a:p>
            <a:pPr algn="ctr"/>
            <a:endParaRPr lang="en-US" dirty="0"/>
          </a:p>
        </p:txBody>
      </p:sp>
      <p:sp>
        <p:nvSpPr>
          <p:cNvPr id="4" name="Slide Number Placeholder 3">
            <a:extLst>
              <a:ext uri="{FF2B5EF4-FFF2-40B4-BE49-F238E27FC236}">
                <a16:creationId xmlns:a16="http://schemas.microsoft.com/office/drawing/2014/main" id="{855AEDAD-05A4-4E61-90AB-ADE6C3482FE3}"/>
              </a:ext>
            </a:extLst>
          </p:cNvPr>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492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6359470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הסבר מלבני מעוגל 17"/>
          <p:cNvSpPr/>
          <p:nvPr/>
        </p:nvSpPr>
        <p:spPr bwMode="auto">
          <a:xfrm flipH="1">
            <a:off x="1572723" y="5583397"/>
            <a:ext cx="5940600" cy="1220438"/>
          </a:xfrm>
          <a:prstGeom prst="wedgeRoundRectCallout">
            <a:avLst>
              <a:gd name="adj1" fmla="val 38075"/>
              <a:gd name="adj2" fmla="val -18214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he-IL" sz="1100" dirty="0">
                <a:solidFill>
                  <a:prstClr val="black"/>
                </a:solidFill>
                <a:latin typeface="Arial" panose="020B0604020202020204" pitchFamily="34" charset="0"/>
                <a:cs typeface="Arial" panose="020B0604020202020204" pitchFamily="34" charset="0"/>
              </a:rPr>
              <a:t>פרויקט מסוג</a:t>
            </a:r>
            <a:r>
              <a:rPr lang="en-US" sz="1100" b="1" dirty="0">
                <a:solidFill>
                  <a:prstClr val="black"/>
                </a:solidFill>
                <a:latin typeface="Arial" panose="020B0604020202020204" pitchFamily="34" charset="0"/>
                <a:cs typeface="Arial" panose="020B0604020202020204" pitchFamily="34" charset="0"/>
              </a:rPr>
              <a:t>Class Library </a:t>
            </a:r>
            <a:r>
              <a:rPr lang="he-IL" sz="1100" b="1" dirty="0">
                <a:solidFill>
                  <a:prstClr val="black"/>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he-IL" sz="1100" dirty="0">
                <a:solidFill>
                  <a:prstClr val="black"/>
                </a:solidFill>
                <a:latin typeface="Arial" panose="020B0604020202020204" pitchFamily="34" charset="0"/>
                <a:cs typeface="Arial" panose="020B0604020202020204" pitchFamily="34" charset="0"/>
              </a:rPr>
              <a:t>מכיל רק אובייקטים ומחלקות שיכולים לשמש בפרויקטים אחרים.</a:t>
            </a:r>
          </a:p>
          <a:p>
            <a:pPr marL="285750" indent="-285750">
              <a:buFont typeface="Arial" panose="020B0604020202020204" pitchFamily="34" charset="0"/>
              <a:buChar char="•"/>
            </a:pPr>
            <a:r>
              <a:rPr lang="he-IL" sz="1100" dirty="0">
                <a:solidFill>
                  <a:prstClr val="black"/>
                </a:solidFill>
                <a:latin typeface="Arial" panose="020B0604020202020204" pitchFamily="34" charset="0"/>
                <a:cs typeface="Arial" panose="020B0604020202020204" pitchFamily="34" charset="0"/>
              </a:rPr>
              <a:t>אין לו ממשק למשתמש ולא ניתן להריץ אותו ישירות, אלא באמצעות פרויקט אחר שפונה אליו.</a:t>
            </a:r>
          </a:p>
          <a:p>
            <a:pPr marL="285750" indent="-285750">
              <a:buFont typeface="Arial" panose="020B0604020202020204" pitchFamily="34" charset="0"/>
              <a:buChar char="•"/>
            </a:pPr>
            <a:r>
              <a:rPr lang="he-IL" sz="1100" dirty="0">
                <a:solidFill>
                  <a:prstClr val="black"/>
                </a:solidFill>
                <a:latin typeface="Arial" panose="020B0604020202020204" pitchFamily="34" charset="0"/>
                <a:cs typeface="Arial" panose="020B0604020202020204" pitchFamily="34" charset="0"/>
              </a:rPr>
              <a:t>ולכן זה מתאים לנו לשכבות התחתונות.</a:t>
            </a:r>
          </a:p>
          <a:p>
            <a:pPr marL="285750" indent="-285750">
              <a:buFont typeface="Arial" panose="020B0604020202020204" pitchFamily="34" charset="0"/>
              <a:buChar char="•"/>
            </a:pPr>
            <a:r>
              <a:rPr lang="he-IL" sz="1100" dirty="0">
                <a:solidFill>
                  <a:prstClr val="black"/>
                </a:solidFill>
                <a:latin typeface="Arial" panose="020B0604020202020204" pitchFamily="34" charset="0"/>
                <a:cs typeface="Arial" panose="020B0604020202020204" pitchFamily="34" charset="0"/>
              </a:rPr>
              <a:t>כשבונים</a:t>
            </a:r>
            <a:r>
              <a:rPr lang="en-US" sz="1100" dirty="0">
                <a:solidFill>
                  <a:prstClr val="black"/>
                </a:solidFill>
                <a:latin typeface="Arial" panose="020B0604020202020204" pitchFamily="34" charset="0"/>
                <a:cs typeface="Arial" panose="020B0604020202020204" pitchFamily="34" charset="0"/>
              </a:rPr>
              <a:t>(build) </a:t>
            </a:r>
            <a:r>
              <a:rPr lang="he-IL" sz="1100" dirty="0">
                <a:solidFill>
                  <a:prstClr val="black"/>
                </a:solidFill>
                <a:latin typeface="Arial" panose="020B0604020202020204" pitchFamily="34" charset="0"/>
                <a:cs typeface="Arial" panose="020B0604020202020204" pitchFamily="34" charset="0"/>
              </a:rPr>
              <a:t> פרויקט מסוג זה מתקבל קובץ עם סיומת </a:t>
            </a:r>
            <a:r>
              <a:rPr lang="en-US" sz="1100" dirty="0">
                <a:solidFill>
                  <a:prstClr val="black"/>
                </a:solidFill>
                <a:latin typeface="Arial" panose="020B0604020202020204" pitchFamily="34" charset="0"/>
                <a:cs typeface="Arial" panose="020B0604020202020204" pitchFamily="34" charset="0"/>
              </a:rPr>
              <a:t>*.</a:t>
            </a:r>
            <a:r>
              <a:rPr lang="en-US" sz="1100" dirty="0" err="1">
                <a:solidFill>
                  <a:prstClr val="black"/>
                </a:solidFill>
                <a:latin typeface="Arial" panose="020B0604020202020204" pitchFamily="34" charset="0"/>
                <a:cs typeface="Arial" panose="020B0604020202020204" pitchFamily="34" charset="0"/>
              </a:rPr>
              <a:t>dll</a:t>
            </a:r>
            <a:endParaRPr lang="en-US" sz="1100" dirty="0">
              <a:solidFill>
                <a:prstClr val="black"/>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he-IL" sz="1100" dirty="0">
                <a:solidFill>
                  <a:prstClr val="black"/>
                </a:solidFill>
                <a:latin typeface="Arial" panose="020B0604020202020204" pitchFamily="34" charset="0"/>
                <a:cs typeface="Arial" panose="020B0604020202020204" pitchFamily="34" charset="0"/>
              </a:rPr>
              <a:t>בשונה מפרויקט רגיל </a:t>
            </a:r>
            <a:r>
              <a:rPr lang="en-US" sz="1100" dirty="0">
                <a:solidFill>
                  <a:prstClr val="black"/>
                </a:solidFill>
                <a:latin typeface="Arial" panose="020B0604020202020204" pitchFamily="34" charset="0"/>
                <a:cs typeface="Arial" panose="020B0604020202020204" pitchFamily="34" charset="0"/>
              </a:rPr>
              <a:t>(console or WPF)</a:t>
            </a:r>
            <a:r>
              <a:rPr lang="he-IL" sz="1100" dirty="0">
                <a:solidFill>
                  <a:prstClr val="black"/>
                </a:solidFill>
                <a:latin typeface="Arial" panose="020B0604020202020204" pitchFamily="34" charset="0"/>
                <a:cs typeface="Arial" panose="020B0604020202020204" pitchFamily="34" charset="0"/>
              </a:rPr>
              <a:t> שכאשר בונים אותו מתקבל קובץ הפעלה עם סיומת </a:t>
            </a:r>
            <a:r>
              <a:rPr lang="en-US" sz="1100" dirty="0">
                <a:solidFill>
                  <a:prstClr val="black"/>
                </a:solidFill>
                <a:latin typeface="Arial" panose="020B0604020202020204" pitchFamily="34" charset="0"/>
                <a:cs typeface="Arial" panose="020B0604020202020204" pitchFamily="34" charset="0"/>
              </a:rPr>
              <a:t>*.exe</a:t>
            </a:r>
            <a:endParaRPr lang="he-IL" sz="1100" dirty="0">
              <a:solidFill>
                <a:prstClr val="black"/>
              </a:solidFill>
              <a:latin typeface="Arial" panose="020B0604020202020204" pitchFamily="34" charset="0"/>
              <a:cs typeface="Arial" panose="020B0604020202020204" pitchFamily="34" charset="0"/>
            </a:endParaRPr>
          </a:p>
        </p:txBody>
      </p:sp>
      <p:sp>
        <p:nvSpPr>
          <p:cNvPr id="2" name="כותרת 1"/>
          <p:cNvSpPr>
            <a:spLocks noGrp="1"/>
          </p:cNvSpPr>
          <p:nvPr>
            <p:ph type="title"/>
          </p:nvPr>
        </p:nvSpPr>
        <p:spPr>
          <a:xfrm>
            <a:off x="1776009" y="154378"/>
            <a:ext cx="7788245" cy="851462"/>
          </a:xfrm>
        </p:spPr>
        <p:txBody>
          <a:bodyPr>
            <a:noAutofit/>
          </a:bodyPr>
          <a:lstStyle/>
          <a:p>
            <a:pPr algn="ctr"/>
            <a:r>
              <a:rPr lang="he-IL" sz="2800" dirty="0"/>
              <a:t>שלב א </a:t>
            </a:r>
            <a:br>
              <a:rPr lang="he-IL" sz="2800" dirty="0"/>
            </a:br>
            <a:r>
              <a:rPr lang="he-IL" sz="2800" dirty="0"/>
              <a:t>יצירת 5 פרויקטים ב </a:t>
            </a:r>
            <a:r>
              <a:rPr lang="en-US" sz="2800" dirty="0"/>
              <a:t>VS</a:t>
            </a:r>
            <a:r>
              <a:rPr lang="he-IL" sz="2800" dirty="0"/>
              <a:t> ע"פ מודל השכבות</a:t>
            </a:r>
          </a:p>
        </p:txBody>
      </p:sp>
      <p:sp>
        <p:nvSpPr>
          <p:cNvPr id="3" name="מציין מיקום תוכן 2"/>
          <p:cNvSpPr>
            <a:spLocks noGrp="1"/>
          </p:cNvSpPr>
          <p:nvPr>
            <p:ph idx="1"/>
          </p:nvPr>
        </p:nvSpPr>
        <p:spPr>
          <a:xfrm>
            <a:off x="3427063" y="1240270"/>
            <a:ext cx="5438576" cy="4348970"/>
          </a:xfrm>
        </p:spPr>
        <p:txBody>
          <a:bodyPr>
            <a:noAutofit/>
          </a:bodyPr>
          <a:lstStyle/>
          <a:p>
            <a:pPr marL="0" indent="0">
              <a:buNone/>
            </a:pPr>
            <a:r>
              <a:rPr lang="he-IL" sz="1400" b="1" dirty="0"/>
              <a:t>ניצור</a:t>
            </a:r>
            <a:r>
              <a:rPr lang="he-IL" sz="1400" dirty="0"/>
              <a:t> 5 פרויקטים שונים </a:t>
            </a:r>
            <a:r>
              <a:rPr lang="he-IL" sz="1400" b="1" dirty="0"/>
              <a:t>באותו</a:t>
            </a:r>
            <a:r>
              <a:rPr lang="he-IL" sz="1400" dirty="0"/>
              <a:t> </a:t>
            </a:r>
            <a:r>
              <a:rPr lang="en-US" sz="1400" dirty="0"/>
              <a:t>Solution</a:t>
            </a:r>
            <a:r>
              <a:rPr lang="he-IL" sz="1400" dirty="0"/>
              <a:t>:</a:t>
            </a:r>
            <a:endParaRPr lang="en-US" sz="1400" dirty="0"/>
          </a:p>
          <a:p>
            <a:pPr marL="0" indent="0">
              <a:buNone/>
            </a:pPr>
            <a:endParaRPr lang="he-IL" sz="1400" dirty="0"/>
          </a:p>
          <a:p>
            <a:pPr marL="228600" lvl="1">
              <a:spcBef>
                <a:spcPts val="600"/>
              </a:spcBef>
              <a:buClr>
                <a:schemeClr val="tx2"/>
              </a:buClr>
              <a:buSzPct val="73000"/>
              <a:buFont typeface="+mj-lt"/>
              <a:buAutoNum type="arabicPeriod"/>
            </a:pPr>
            <a:r>
              <a:rPr lang="en-US" sz="1400" b="1" dirty="0">
                <a:solidFill>
                  <a:schemeClr val="tx1"/>
                </a:solidFill>
              </a:rPr>
              <a:t> PL/UI</a:t>
            </a:r>
            <a:r>
              <a:rPr lang="he-IL" sz="1400" b="1" dirty="0">
                <a:solidFill>
                  <a:schemeClr val="tx1"/>
                </a:solidFill>
              </a:rPr>
              <a:t>- שכבת התצוגה. </a:t>
            </a:r>
            <a:r>
              <a:rPr lang="he-IL" sz="1400" dirty="0">
                <a:solidFill>
                  <a:schemeClr val="tx1"/>
                </a:solidFill>
              </a:rPr>
              <a:t>יכולה להיות מסוג </a:t>
            </a:r>
            <a:r>
              <a:rPr lang="en-US" sz="1400" dirty="0">
                <a:solidFill>
                  <a:schemeClr val="tx1"/>
                </a:solidFill>
              </a:rPr>
              <a:t>console</a:t>
            </a:r>
            <a:r>
              <a:rPr lang="he-IL" sz="1400" dirty="0">
                <a:solidFill>
                  <a:schemeClr val="tx1"/>
                </a:solidFill>
              </a:rPr>
              <a:t> או </a:t>
            </a:r>
            <a:r>
              <a:rPr lang="en-US" sz="1400" dirty="0">
                <a:solidFill>
                  <a:schemeClr val="tx1"/>
                </a:solidFill>
              </a:rPr>
              <a:t>WPF</a:t>
            </a:r>
            <a:r>
              <a:rPr lang="he-IL" sz="1400" dirty="0">
                <a:solidFill>
                  <a:schemeClr val="tx1"/>
                </a:solidFill>
              </a:rPr>
              <a:t>.</a:t>
            </a:r>
          </a:p>
          <a:p>
            <a:pPr marL="228600" lvl="1">
              <a:spcBef>
                <a:spcPts val="600"/>
              </a:spcBef>
              <a:buClr>
                <a:schemeClr val="tx2"/>
              </a:buClr>
              <a:buSzPct val="73000"/>
              <a:buFont typeface="+mj-lt"/>
              <a:buAutoNum type="arabicPeriod"/>
            </a:pPr>
            <a:endParaRPr lang="en-US" sz="1400" dirty="0">
              <a:solidFill>
                <a:schemeClr val="tx1"/>
              </a:solidFill>
            </a:endParaRPr>
          </a:p>
          <a:p>
            <a:pPr marL="228600" lvl="1">
              <a:spcBef>
                <a:spcPts val="600"/>
              </a:spcBef>
              <a:buClr>
                <a:schemeClr val="tx2"/>
              </a:buClr>
              <a:buSzPct val="73000"/>
              <a:buFont typeface="+mj-lt"/>
              <a:buAutoNum type="arabicPeriod"/>
            </a:pPr>
            <a:r>
              <a:rPr lang="en-US" sz="1400" b="1" dirty="0">
                <a:solidFill>
                  <a:schemeClr val="tx1"/>
                </a:solidFill>
              </a:rPr>
              <a:t>BL</a:t>
            </a:r>
            <a:r>
              <a:rPr lang="he-IL" sz="1400" dirty="0">
                <a:solidFill>
                  <a:schemeClr val="tx1"/>
                </a:solidFill>
              </a:rPr>
              <a:t> – </a:t>
            </a:r>
            <a:r>
              <a:rPr lang="he-IL" sz="1400" b="1" dirty="0">
                <a:solidFill>
                  <a:schemeClr val="tx1"/>
                </a:solidFill>
              </a:rPr>
              <a:t>שכבת הלוגיקה. </a:t>
            </a:r>
            <a:r>
              <a:rPr lang="he-IL" sz="1400" dirty="0">
                <a:solidFill>
                  <a:schemeClr val="tx1"/>
                </a:solidFill>
              </a:rPr>
              <a:t>פרויקט </a:t>
            </a:r>
            <a:r>
              <a:rPr lang="en-US" sz="1400" dirty="0">
                <a:solidFill>
                  <a:schemeClr val="tx1"/>
                </a:solidFill>
              </a:rPr>
              <a:t>BL</a:t>
            </a:r>
            <a:r>
              <a:rPr lang="he-IL" sz="1400" dirty="0">
                <a:solidFill>
                  <a:schemeClr val="tx1"/>
                </a:solidFill>
              </a:rPr>
              <a:t> יכיל </a:t>
            </a:r>
            <a:r>
              <a:rPr lang="he-IL" sz="1400" dirty="0"/>
              <a:t>גם את</a:t>
            </a:r>
            <a:r>
              <a:rPr lang="he-IL" sz="1400" dirty="0">
                <a:solidFill>
                  <a:schemeClr val="tx1"/>
                </a:solidFill>
              </a:rPr>
              <a:t> חוזה הנתונים וחוזה השירות </a:t>
            </a:r>
            <a:r>
              <a:rPr lang="en-US" sz="1400" dirty="0">
                <a:solidFill>
                  <a:schemeClr val="tx1"/>
                </a:solidFill>
              </a:rPr>
              <a:t>(IBL, BO)</a:t>
            </a:r>
            <a:r>
              <a:rPr lang="he-IL" sz="1400" dirty="0">
                <a:solidFill>
                  <a:schemeClr val="tx1"/>
                </a:solidFill>
              </a:rPr>
              <a:t> וגם את המימוש של החוזים – כלומר לא נפריד את החוזים ומימושם ל2 פרויקטים. נעמוד על הסיבות בהמשך.</a:t>
            </a:r>
            <a:endParaRPr lang="en-US" sz="1400" dirty="0">
              <a:solidFill>
                <a:schemeClr val="tx1"/>
              </a:solidFill>
            </a:endParaRPr>
          </a:p>
          <a:p>
            <a:pPr marL="228600" lvl="1">
              <a:spcBef>
                <a:spcPts val="600"/>
              </a:spcBef>
              <a:buClr>
                <a:schemeClr val="tx2"/>
              </a:buClr>
              <a:buSzPct val="73000"/>
              <a:buFont typeface="+mj-lt"/>
              <a:buAutoNum type="arabicPeriod"/>
            </a:pPr>
            <a:r>
              <a:rPr lang="en-US" sz="1400" b="1" dirty="0" err="1">
                <a:solidFill>
                  <a:schemeClr val="tx1"/>
                </a:solidFill>
              </a:rPr>
              <a:t>DALFacade</a:t>
            </a:r>
            <a:r>
              <a:rPr lang="he-IL" sz="1400" dirty="0">
                <a:solidFill>
                  <a:schemeClr val="tx1"/>
                </a:solidFill>
              </a:rPr>
              <a:t> – </a:t>
            </a:r>
            <a:r>
              <a:rPr lang="he-IL" sz="1400" b="1" dirty="0">
                <a:solidFill>
                  <a:schemeClr val="tx1"/>
                </a:solidFill>
              </a:rPr>
              <a:t>שייך לשכבת ה </a:t>
            </a:r>
            <a:r>
              <a:rPr lang="en-US" sz="1400" b="1" dirty="0">
                <a:solidFill>
                  <a:schemeClr val="tx1"/>
                </a:solidFill>
              </a:rPr>
              <a:t>DL</a:t>
            </a:r>
            <a:r>
              <a:rPr lang="he-IL" sz="1400" b="1" dirty="0">
                <a:solidFill>
                  <a:schemeClr val="tx1"/>
                </a:solidFill>
              </a:rPr>
              <a:t>. חזית שכבת ה </a:t>
            </a:r>
            <a:r>
              <a:rPr lang="en-US" sz="1400" b="1" dirty="0">
                <a:solidFill>
                  <a:schemeClr val="tx1"/>
                </a:solidFill>
              </a:rPr>
              <a:t>DL</a:t>
            </a:r>
            <a:r>
              <a:rPr lang="he-IL" sz="1400" b="1" dirty="0">
                <a:solidFill>
                  <a:schemeClr val="tx1"/>
                </a:solidFill>
              </a:rPr>
              <a:t>. </a:t>
            </a:r>
            <a:r>
              <a:rPr lang="he-IL" sz="1400" dirty="0">
                <a:solidFill>
                  <a:schemeClr val="tx1"/>
                </a:solidFill>
              </a:rPr>
              <a:t>פרויקט נפרד לחוזה הנתונים וחוזה השירות </a:t>
            </a:r>
            <a:r>
              <a:rPr lang="en-US" sz="1400" dirty="0">
                <a:solidFill>
                  <a:schemeClr val="tx1"/>
                </a:solidFill>
              </a:rPr>
              <a:t>(IDL, DO)</a:t>
            </a:r>
            <a:r>
              <a:rPr lang="he-IL" sz="1400" dirty="0">
                <a:solidFill>
                  <a:schemeClr val="tx1"/>
                </a:solidFill>
              </a:rPr>
              <a:t> לשכבות ה </a:t>
            </a:r>
            <a:r>
              <a:rPr lang="en-US" sz="1400" dirty="0">
                <a:solidFill>
                  <a:schemeClr val="tx1"/>
                </a:solidFill>
              </a:rPr>
              <a:t>DL</a:t>
            </a:r>
            <a:r>
              <a:rPr lang="he-IL" sz="1400" dirty="0">
                <a:solidFill>
                  <a:schemeClr val="tx1"/>
                </a:solidFill>
              </a:rPr>
              <a:t>.</a:t>
            </a:r>
          </a:p>
          <a:p>
            <a:pPr marL="228600" lvl="1">
              <a:spcBef>
                <a:spcPts val="600"/>
              </a:spcBef>
              <a:buClr>
                <a:schemeClr val="tx2"/>
              </a:buClr>
              <a:buSzPct val="73000"/>
              <a:buFont typeface="+mj-lt"/>
              <a:buAutoNum type="arabicPeriod"/>
            </a:pPr>
            <a:r>
              <a:rPr lang="en-US" sz="1400" b="1" dirty="0" err="1">
                <a:solidFill>
                  <a:schemeClr val="tx1"/>
                </a:solidFill>
              </a:rPr>
              <a:t>DALObject</a:t>
            </a:r>
            <a:r>
              <a:rPr lang="he-IL" sz="1400" b="1" dirty="0">
                <a:solidFill>
                  <a:schemeClr val="tx1"/>
                </a:solidFill>
              </a:rPr>
              <a:t> – שייך לשכבת ה </a:t>
            </a:r>
            <a:r>
              <a:rPr lang="en-US" sz="1400" b="1" dirty="0">
                <a:solidFill>
                  <a:schemeClr val="tx1"/>
                </a:solidFill>
              </a:rPr>
              <a:t>DL</a:t>
            </a:r>
            <a:r>
              <a:rPr lang="he-IL" sz="1400" b="1" dirty="0">
                <a:solidFill>
                  <a:schemeClr val="tx1"/>
                </a:solidFill>
              </a:rPr>
              <a:t>. </a:t>
            </a:r>
            <a:r>
              <a:rPr lang="he-IL" sz="1400" dirty="0">
                <a:solidFill>
                  <a:schemeClr val="tx1"/>
                </a:solidFill>
              </a:rPr>
              <a:t>פרויקט המממש את חוזה השירות</a:t>
            </a:r>
            <a:r>
              <a:rPr lang="en-US" sz="1400" dirty="0">
                <a:solidFill>
                  <a:schemeClr val="tx1"/>
                </a:solidFill>
              </a:rPr>
              <a:t>(IDAL) </a:t>
            </a:r>
            <a:r>
              <a:rPr lang="he-IL" sz="1400" dirty="0">
                <a:solidFill>
                  <a:schemeClr val="tx1"/>
                </a:solidFill>
              </a:rPr>
              <a:t> בעזרת גישה לבסיס נתונים מסוג רשימות לוגיות </a:t>
            </a:r>
            <a:r>
              <a:rPr lang="en-US" sz="1400" dirty="0">
                <a:solidFill>
                  <a:schemeClr val="tx1"/>
                </a:solidFill>
              </a:rPr>
              <a:t>(List)</a:t>
            </a:r>
            <a:r>
              <a:rPr lang="he-IL" sz="1400" dirty="0">
                <a:solidFill>
                  <a:schemeClr val="tx1"/>
                </a:solidFill>
              </a:rPr>
              <a:t>. פרויקט זה יכיל את המחלקה </a:t>
            </a:r>
            <a:r>
              <a:rPr lang="en-US" sz="1400" dirty="0" err="1">
                <a:solidFill>
                  <a:schemeClr val="tx1"/>
                </a:solidFill>
              </a:rPr>
              <a:t>DataSource</a:t>
            </a:r>
            <a:r>
              <a:rPr lang="he-IL" sz="1400" dirty="0">
                <a:solidFill>
                  <a:schemeClr val="tx1"/>
                </a:solidFill>
              </a:rPr>
              <a:t>.</a:t>
            </a:r>
          </a:p>
          <a:p>
            <a:pPr marL="466344" lvl="2">
              <a:spcBef>
                <a:spcPts val="600"/>
              </a:spcBef>
              <a:buClr>
                <a:schemeClr val="tx2"/>
              </a:buClr>
              <a:buSzPct val="73000"/>
            </a:pPr>
            <a:r>
              <a:rPr lang="en-US" sz="1100" b="1" dirty="0" err="1"/>
              <a:t>DataSource</a:t>
            </a:r>
            <a:r>
              <a:rPr lang="he-IL" sz="1100" dirty="0"/>
              <a:t> – מחלקה להחזקת הנתונים מבסיס הנתונים בעזרת רשימות. מהווה את בסיס הנתונים עצמו כאשר שכבת ה </a:t>
            </a:r>
            <a:r>
              <a:rPr lang="en-US" sz="1100" dirty="0"/>
              <a:t>DL</a:t>
            </a:r>
            <a:r>
              <a:rPr lang="he-IL" sz="1100" dirty="0"/>
              <a:t> תהיה </a:t>
            </a:r>
            <a:r>
              <a:rPr lang="en-US" sz="1100" b="1" dirty="0" err="1"/>
              <a:t>DALObject</a:t>
            </a:r>
            <a:r>
              <a:rPr lang="he-IL" sz="1100" dirty="0"/>
              <a:t>.</a:t>
            </a:r>
            <a:endParaRPr lang="he-IL" sz="1100" b="1" dirty="0"/>
          </a:p>
          <a:p>
            <a:pPr marL="228600" lvl="1">
              <a:spcBef>
                <a:spcPts val="600"/>
              </a:spcBef>
              <a:buClr>
                <a:schemeClr val="tx2"/>
              </a:buClr>
              <a:buSzPct val="73000"/>
              <a:buFont typeface="+mj-lt"/>
              <a:buAutoNum type="arabicPeriod"/>
            </a:pPr>
            <a:r>
              <a:rPr lang="en-US" sz="1400" b="1" dirty="0">
                <a:solidFill>
                  <a:schemeClr val="tx1"/>
                </a:solidFill>
              </a:rPr>
              <a:t>DALXML</a:t>
            </a:r>
            <a:r>
              <a:rPr lang="he-IL" sz="1400" b="1" dirty="0">
                <a:solidFill>
                  <a:schemeClr val="tx1"/>
                </a:solidFill>
              </a:rPr>
              <a:t> – שייך לשכבת ה </a:t>
            </a:r>
            <a:r>
              <a:rPr lang="en-US" sz="1400" b="1" dirty="0">
                <a:solidFill>
                  <a:schemeClr val="tx1"/>
                </a:solidFill>
              </a:rPr>
              <a:t>DL</a:t>
            </a:r>
            <a:r>
              <a:rPr lang="he-IL" sz="1400" b="1" dirty="0">
                <a:solidFill>
                  <a:schemeClr val="tx1"/>
                </a:solidFill>
              </a:rPr>
              <a:t>. </a:t>
            </a:r>
            <a:r>
              <a:rPr lang="he-IL" sz="1400" dirty="0">
                <a:solidFill>
                  <a:schemeClr val="tx1"/>
                </a:solidFill>
              </a:rPr>
              <a:t>פרויקט המממש את חוזה השירות</a:t>
            </a:r>
            <a:r>
              <a:rPr lang="en-US" sz="1400" dirty="0">
                <a:solidFill>
                  <a:schemeClr val="tx1"/>
                </a:solidFill>
              </a:rPr>
              <a:t>(IDAL) </a:t>
            </a:r>
            <a:r>
              <a:rPr lang="he-IL" sz="1400" dirty="0">
                <a:solidFill>
                  <a:schemeClr val="tx1"/>
                </a:solidFill>
              </a:rPr>
              <a:t> בעזרת גישה לבסיס נתונים מסוג קבצי </a:t>
            </a:r>
            <a:r>
              <a:rPr lang="en-US" sz="1400" dirty="0">
                <a:solidFill>
                  <a:schemeClr val="tx1"/>
                </a:solidFill>
              </a:rPr>
              <a:t>XML</a:t>
            </a:r>
            <a:r>
              <a:rPr lang="he-IL" sz="1400" dirty="0">
                <a:solidFill>
                  <a:schemeClr val="tx1"/>
                </a:solidFill>
              </a:rPr>
              <a:t> </a:t>
            </a:r>
            <a:r>
              <a:rPr lang="he-IL" sz="1400" dirty="0">
                <a:solidFill>
                  <a:schemeClr val="tx1"/>
                </a:solidFill>
                <a:highlight>
                  <a:srgbClr val="FFFF00"/>
                </a:highlight>
              </a:rPr>
              <a:t>(בשלב ראשון פרויקט זה יהיה ריק. נרחיב עליו במצגת אחרת).</a:t>
            </a:r>
          </a:p>
        </p:txBody>
      </p:sp>
      <p:sp>
        <p:nvSpPr>
          <p:cNvPr id="11" name="Left Brace 10">
            <a:extLst>
              <a:ext uri="{FF2B5EF4-FFF2-40B4-BE49-F238E27FC236}">
                <a16:creationId xmlns:a16="http://schemas.microsoft.com/office/drawing/2014/main" id="{96238219-8CDD-4770-B931-D08C062FF774}"/>
              </a:ext>
            </a:extLst>
          </p:cNvPr>
          <p:cNvSpPr/>
          <p:nvPr/>
        </p:nvSpPr>
        <p:spPr>
          <a:xfrm>
            <a:off x="3225603" y="2497998"/>
            <a:ext cx="360040" cy="30260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rebuchet MS"/>
            </a:endParaRPr>
          </a:p>
        </p:txBody>
      </p:sp>
      <p:sp>
        <p:nvSpPr>
          <p:cNvPr id="13" name="TextBox 12">
            <a:extLst>
              <a:ext uri="{FF2B5EF4-FFF2-40B4-BE49-F238E27FC236}">
                <a16:creationId xmlns:a16="http://schemas.microsoft.com/office/drawing/2014/main" id="{E0CEF081-9D0A-463D-8FAB-AF41B18AA78C}"/>
              </a:ext>
            </a:extLst>
          </p:cNvPr>
          <p:cNvSpPr txBox="1"/>
          <p:nvPr/>
        </p:nvSpPr>
        <p:spPr>
          <a:xfrm>
            <a:off x="1545651" y="3106920"/>
            <a:ext cx="1714517" cy="738664"/>
          </a:xfrm>
          <a:prstGeom prst="rect">
            <a:avLst/>
          </a:prstGeom>
          <a:noFill/>
        </p:spPr>
        <p:txBody>
          <a:bodyPr wrap="square">
            <a:spAutoFit/>
          </a:bodyPr>
          <a:lstStyle/>
          <a:p>
            <a:r>
              <a:rPr lang="he-IL" sz="1400" dirty="0">
                <a:solidFill>
                  <a:prstClr val="black"/>
                </a:solidFill>
                <a:latin typeface="Trebuchet MS"/>
                <a:cs typeface="Gisha" panose="020B0502040204020203" pitchFamily="34" charset="-79"/>
              </a:rPr>
              <a:t>את שאר הפרויקטים ניצור כפרויקטים מסוג </a:t>
            </a:r>
            <a:r>
              <a:rPr lang="en-US" sz="1400" b="1" dirty="0">
                <a:solidFill>
                  <a:prstClr val="black"/>
                </a:solidFill>
                <a:latin typeface="Trebuchet MS"/>
              </a:rPr>
              <a:t>Class Library</a:t>
            </a:r>
          </a:p>
        </p:txBody>
      </p:sp>
      <p:sp>
        <p:nvSpPr>
          <p:cNvPr id="14" name="Left Brace 13">
            <a:extLst>
              <a:ext uri="{FF2B5EF4-FFF2-40B4-BE49-F238E27FC236}">
                <a16:creationId xmlns:a16="http://schemas.microsoft.com/office/drawing/2014/main" id="{AD8ABFFA-6002-41DF-B0A0-CFFA0822913D}"/>
              </a:ext>
            </a:extLst>
          </p:cNvPr>
          <p:cNvSpPr/>
          <p:nvPr/>
        </p:nvSpPr>
        <p:spPr>
          <a:xfrm>
            <a:off x="3225603" y="1678295"/>
            <a:ext cx="360040" cy="585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Trebuchet MS"/>
            </a:endParaRPr>
          </a:p>
        </p:txBody>
      </p:sp>
      <p:sp>
        <p:nvSpPr>
          <p:cNvPr id="15" name="TextBox 14">
            <a:extLst>
              <a:ext uri="{FF2B5EF4-FFF2-40B4-BE49-F238E27FC236}">
                <a16:creationId xmlns:a16="http://schemas.microsoft.com/office/drawing/2014/main" id="{99380E20-BB33-47D5-897E-5DEFAE7C60C3}"/>
              </a:ext>
            </a:extLst>
          </p:cNvPr>
          <p:cNvSpPr txBox="1"/>
          <p:nvPr/>
        </p:nvSpPr>
        <p:spPr>
          <a:xfrm>
            <a:off x="1543489" y="1610216"/>
            <a:ext cx="1714517" cy="738664"/>
          </a:xfrm>
          <a:prstGeom prst="rect">
            <a:avLst/>
          </a:prstGeom>
          <a:noFill/>
        </p:spPr>
        <p:txBody>
          <a:bodyPr wrap="square">
            <a:spAutoFit/>
          </a:bodyPr>
          <a:lstStyle/>
          <a:p>
            <a:r>
              <a:rPr lang="he-IL" sz="1400" dirty="0">
                <a:solidFill>
                  <a:prstClr val="black"/>
                </a:solidFill>
                <a:latin typeface="Trebuchet MS"/>
                <a:cs typeface="Gisha" panose="020B0502040204020203" pitchFamily="34" charset="-79"/>
              </a:rPr>
              <a:t>את הפרויקט הראשון ניצור מסוג </a:t>
            </a:r>
            <a:r>
              <a:rPr lang="en-US" sz="1400" b="1" dirty="0">
                <a:solidFill>
                  <a:prstClr val="black"/>
                </a:solidFill>
                <a:latin typeface="Trebuchet MS"/>
              </a:rPr>
              <a:t>console</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או מסוג</a:t>
            </a:r>
            <a:r>
              <a:rPr lang="en-US" sz="1400" b="1" dirty="0">
                <a:solidFill>
                  <a:prstClr val="black"/>
                </a:solidFill>
                <a:latin typeface="Trebuchet MS"/>
              </a:rPr>
              <a:t>WPF</a:t>
            </a:r>
            <a:r>
              <a:rPr lang="en-US" sz="1400" dirty="0">
                <a:solidFill>
                  <a:prstClr val="black"/>
                </a:solidFill>
                <a:latin typeface="Trebuchet MS"/>
              </a:rPr>
              <a:t> </a:t>
            </a:r>
          </a:p>
        </p:txBody>
      </p:sp>
      <p:sp>
        <p:nvSpPr>
          <p:cNvPr id="6" name="Slide Number Placeholder 5">
            <a:extLst>
              <a:ext uri="{FF2B5EF4-FFF2-40B4-BE49-F238E27FC236}">
                <a16:creationId xmlns:a16="http://schemas.microsoft.com/office/drawing/2014/main" id="{D1308F8A-834E-4679-9959-60466BA6743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493</a:t>
            </a:fld>
            <a:endParaRPr lang="he-IL">
              <a:solidFill>
                <a:srgbClr val="B13F9A"/>
              </a:solidFill>
              <a:latin typeface="Trebuchet MS"/>
              <a:cs typeface="Gisha" panose="020B0502040204020203" pitchFamily="34" charset="-79"/>
            </a:endParaRPr>
          </a:p>
        </p:txBody>
      </p:sp>
      <p:sp>
        <p:nvSpPr>
          <p:cNvPr id="7" name="Arrow: Left 6">
            <a:extLst>
              <a:ext uri="{FF2B5EF4-FFF2-40B4-BE49-F238E27FC236}">
                <a16:creationId xmlns:a16="http://schemas.microsoft.com/office/drawing/2014/main" id="{CFC7D3DE-0C8C-470C-AEB5-36AEB2E45B17}"/>
              </a:ext>
            </a:extLst>
          </p:cNvPr>
          <p:cNvSpPr/>
          <p:nvPr/>
        </p:nvSpPr>
        <p:spPr>
          <a:xfrm>
            <a:off x="8926294" y="2746880"/>
            <a:ext cx="1694857" cy="10987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000" b="1" dirty="0">
                <a:solidFill>
                  <a:prstClr val="white"/>
                </a:solidFill>
                <a:latin typeface="Trebuchet MS"/>
                <a:cs typeface="Gisha" panose="020B0502040204020203" pitchFamily="34" charset="-79"/>
              </a:rPr>
              <a:t>נרחיב על פרויקט זה ועל הצורך בו בהמשך המצגת.</a:t>
            </a:r>
            <a:endParaRPr lang="en-US" sz="1000" b="1" dirty="0">
              <a:solidFill>
                <a:prstClr val="white"/>
              </a:solidFill>
              <a:latin typeface="Trebuchet MS"/>
            </a:endParaRPr>
          </a:p>
        </p:txBody>
      </p:sp>
      <p:sp>
        <p:nvSpPr>
          <p:cNvPr id="12" name="Arrow: Left 11">
            <a:extLst>
              <a:ext uri="{FF2B5EF4-FFF2-40B4-BE49-F238E27FC236}">
                <a16:creationId xmlns:a16="http://schemas.microsoft.com/office/drawing/2014/main" id="{FAE3C076-4EA5-4F0D-AE44-2D392497C042}"/>
              </a:ext>
            </a:extLst>
          </p:cNvPr>
          <p:cNvSpPr/>
          <p:nvPr/>
        </p:nvSpPr>
        <p:spPr>
          <a:xfrm>
            <a:off x="8926294" y="4389842"/>
            <a:ext cx="1694857" cy="10987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000" b="1" dirty="0">
                <a:solidFill>
                  <a:prstClr val="white"/>
                </a:solidFill>
                <a:latin typeface="Trebuchet MS"/>
                <a:cs typeface="Gisha" panose="020B0502040204020203" pitchFamily="34" charset="-79"/>
              </a:rPr>
              <a:t>נרחיב על פרויקט זה ועל הצורך בו במצגת אחרת.</a:t>
            </a:r>
            <a:endParaRPr lang="en-US" sz="1000" b="1" dirty="0">
              <a:solidFill>
                <a:prstClr val="white"/>
              </a:solidFill>
              <a:latin typeface="Trebuchet MS"/>
            </a:endParaRPr>
          </a:p>
        </p:txBody>
      </p:sp>
    </p:spTree>
    <p:extLst>
      <p:ext uri="{BB962C8B-B14F-4D97-AF65-F5344CB8AC3E}">
        <p14:creationId xmlns:p14="http://schemas.microsoft.com/office/powerpoint/2010/main" val="138126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CD3C-72EF-4C1A-82ED-69CA01B12E5B}"/>
              </a:ext>
            </a:extLst>
          </p:cNvPr>
          <p:cNvSpPr>
            <a:spLocks noGrp="1"/>
          </p:cNvSpPr>
          <p:nvPr>
            <p:ph type="title"/>
          </p:nvPr>
        </p:nvSpPr>
        <p:spPr>
          <a:xfrm>
            <a:off x="1703513" y="142141"/>
            <a:ext cx="7897847" cy="620688"/>
          </a:xfrm>
        </p:spPr>
        <p:txBody>
          <a:bodyPr>
            <a:noAutofit/>
          </a:bodyPr>
          <a:lstStyle/>
          <a:p>
            <a:pPr algn="ctr"/>
            <a:r>
              <a:rPr lang="he-IL" sz="2800" dirty="0"/>
              <a:t>הדגמת שלב א - יצירת 5 הפרויקטים</a:t>
            </a:r>
            <a:endParaRPr lang="en-US" sz="2800" dirty="0"/>
          </a:p>
        </p:txBody>
      </p:sp>
      <p:sp>
        <p:nvSpPr>
          <p:cNvPr id="3" name="Content Placeholder 2">
            <a:extLst>
              <a:ext uri="{FF2B5EF4-FFF2-40B4-BE49-F238E27FC236}">
                <a16:creationId xmlns:a16="http://schemas.microsoft.com/office/drawing/2014/main" id="{720A282C-579C-4B7D-8DA7-43DE2DCF6348}"/>
              </a:ext>
            </a:extLst>
          </p:cNvPr>
          <p:cNvSpPr>
            <a:spLocks noGrp="1"/>
          </p:cNvSpPr>
          <p:nvPr>
            <p:ph idx="1"/>
          </p:nvPr>
        </p:nvSpPr>
        <p:spPr>
          <a:xfrm>
            <a:off x="2298410" y="930323"/>
            <a:ext cx="7141654" cy="2059981"/>
          </a:xfrm>
        </p:spPr>
        <p:txBody>
          <a:bodyPr>
            <a:normAutofit fontScale="92500"/>
          </a:bodyPr>
          <a:lstStyle/>
          <a:p>
            <a:pPr marL="0" indent="0">
              <a:buNone/>
            </a:pPr>
            <a:r>
              <a:rPr lang="he-IL" sz="1800" dirty="0"/>
              <a:t>באותו </a:t>
            </a:r>
            <a:r>
              <a:rPr lang="en-US" sz="1800" dirty="0"/>
              <a:t>SOLUTION</a:t>
            </a:r>
            <a:r>
              <a:rPr lang="he-IL" sz="1800" dirty="0"/>
              <a:t>:</a:t>
            </a:r>
          </a:p>
          <a:p>
            <a:r>
              <a:rPr lang="he-IL" sz="1800" dirty="0"/>
              <a:t>ניצור פרויקט ראשון בשם </a:t>
            </a:r>
            <a:r>
              <a:rPr lang="en-US" sz="1800" dirty="0"/>
              <a:t>PL</a:t>
            </a:r>
            <a:r>
              <a:rPr lang="he-IL" sz="1800" b="1" dirty="0"/>
              <a:t> מסוג </a:t>
            </a:r>
            <a:r>
              <a:rPr lang="en-US" sz="1800" b="1" dirty="0"/>
              <a:t>Console</a:t>
            </a:r>
            <a:r>
              <a:rPr lang="he-IL" sz="1800" b="1" dirty="0"/>
              <a:t> או </a:t>
            </a:r>
            <a:r>
              <a:rPr lang="en-US" sz="1800" b="1" dirty="0"/>
              <a:t>WPF</a:t>
            </a:r>
            <a:r>
              <a:rPr lang="he-IL" sz="1800" b="1" dirty="0"/>
              <a:t> </a:t>
            </a:r>
            <a:r>
              <a:rPr lang="he-IL" sz="1800" dirty="0"/>
              <a:t>עבור שכבת התצוגה.</a:t>
            </a:r>
          </a:p>
          <a:p>
            <a:pPr lvl="1"/>
            <a:r>
              <a:rPr lang="he-IL" sz="1800" b="1" dirty="0"/>
              <a:t>נקבע את פרויקט ה</a:t>
            </a:r>
            <a:r>
              <a:rPr lang="en-US" sz="1800" b="1" dirty="0"/>
              <a:t>PL</a:t>
            </a:r>
            <a:r>
              <a:rPr lang="he-IL" sz="1800" b="1" dirty="0"/>
              <a:t> להיות הפרויקט ההתחלתי שירוץ כאשר לוחצים על </a:t>
            </a:r>
            <a:r>
              <a:rPr lang="en-US" sz="1800" b="1" dirty="0"/>
              <a:t>Start</a:t>
            </a:r>
            <a:r>
              <a:rPr lang="he-IL" sz="1800" b="1" dirty="0"/>
              <a:t>.</a:t>
            </a:r>
          </a:p>
          <a:p>
            <a:pPr lvl="1"/>
            <a:r>
              <a:rPr lang="he-IL" sz="1800" dirty="0"/>
              <a:t>נעמוד על הפרויקט עם עכבר ימני ואז נבחר </a:t>
            </a:r>
            <a:r>
              <a:rPr lang="en-US" sz="1800" dirty="0"/>
              <a:t>Set as Startup Project</a:t>
            </a:r>
            <a:endParaRPr lang="he-IL" sz="1800" dirty="0"/>
          </a:p>
          <a:p>
            <a:r>
              <a:rPr lang="he-IL" sz="1800" b="1" dirty="0"/>
              <a:t>את שאר הפרויקטים ניצור מסוג </a:t>
            </a:r>
            <a:r>
              <a:rPr lang="en-US" sz="1800" b="1" dirty="0" err="1"/>
              <a:t>ClassLibrary</a:t>
            </a:r>
            <a:endParaRPr lang="en-US" sz="1800" b="1" dirty="0"/>
          </a:p>
          <a:p>
            <a:endParaRPr lang="he-IL" sz="1800" dirty="0"/>
          </a:p>
        </p:txBody>
      </p:sp>
      <p:sp>
        <p:nvSpPr>
          <p:cNvPr id="4" name="Slide Number Placeholder 3">
            <a:extLst>
              <a:ext uri="{FF2B5EF4-FFF2-40B4-BE49-F238E27FC236}">
                <a16:creationId xmlns:a16="http://schemas.microsoft.com/office/drawing/2014/main" id="{C90CEAB8-F51B-42D9-AB58-F7C67A880DAA}"/>
              </a:ext>
            </a:extLst>
          </p:cNvPr>
          <p:cNvSpPr>
            <a:spLocks noGrp="1"/>
          </p:cNvSpPr>
          <p:nvPr>
            <p:ph type="sldNum" sz="quarter" idx="12"/>
          </p:nvPr>
        </p:nvSpPr>
        <p:spPr>
          <a:xfrm>
            <a:off x="8910946" y="6487259"/>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494</a:t>
            </a:fld>
            <a:endParaRPr lang="he-IL" dirty="0">
              <a:solidFill>
                <a:srgbClr val="B13F9A"/>
              </a:solidFill>
              <a:latin typeface="Trebuchet MS"/>
              <a:cs typeface="Gisha" panose="020B0502040204020203" pitchFamily="34" charset="-79"/>
            </a:endParaRPr>
          </a:p>
        </p:txBody>
      </p:sp>
      <p:pic>
        <p:nvPicPr>
          <p:cNvPr id="10" name="Picture 9">
            <a:extLst>
              <a:ext uri="{FF2B5EF4-FFF2-40B4-BE49-F238E27FC236}">
                <a16:creationId xmlns:a16="http://schemas.microsoft.com/office/drawing/2014/main" id="{43E5BF1F-E027-4EAC-90C8-A4EB2ADA299D}"/>
              </a:ext>
            </a:extLst>
          </p:cNvPr>
          <p:cNvPicPr>
            <a:picLocks noChangeAspect="1"/>
          </p:cNvPicPr>
          <p:nvPr/>
        </p:nvPicPr>
        <p:blipFill>
          <a:blip r:embed="rId2"/>
          <a:stretch>
            <a:fillRect/>
          </a:stretch>
        </p:blipFill>
        <p:spPr>
          <a:xfrm>
            <a:off x="1703512" y="3387405"/>
            <a:ext cx="2705100" cy="199072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946FD5E-B841-4C7D-995C-7A7C0021994B}"/>
              </a:ext>
            </a:extLst>
          </p:cNvPr>
          <p:cNvPicPr>
            <a:picLocks noChangeAspect="1"/>
          </p:cNvPicPr>
          <p:nvPr/>
        </p:nvPicPr>
        <p:blipFill>
          <a:blip r:embed="rId3"/>
          <a:stretch>
            <a:fillRect/>
          </a:stretch>
        </p:blipFill>
        <p:spPr>
          <a:xfrm>
            <a:off x="5085734" y="2918969"/>
            <a:ext cx="5253486" cy="3682590"/>
          </a:xfrm>
          <a:prstGeom prst="rect">
            <a:avLst/>
          </a:prstGeom>
          <a:ln>
            <a:noFill/>
          </a:ln>
          <a:effectLst>
            <a:outerShdw blurRad="292100" dist="139700" dir="2700000" algn="tl" rotWithShape="0">
              <a:srgbClr val="333333">
                <a:alpha val="65000"/>
              </a:srgbClr>
            </a:outerShdw>
          </a:effectLst>
        </p:spPr>
      </p:pic>
      <p:sp>
        <p:nvSpPr>
          <p:cNvPr id="11" name="Rounded Rectangular Callout 5">
            <a:extLst>
              <a:ext uri="{FF2B5EF4-FFF2-40B4-BE49-F238E27FC236}">
                <a16:creationId xmlns:a16="http://schemas.microsoft.com/office/drawing/2014/main" id="{30C5EA1E-4899-4463-A4DD-0A023F659D81}"/>
              </a:ext>
            </a:extLst>
          </p:cNvPr>
          <p:cNvSpPr/>
          <p:nvPr/>
        </p:nvSpPr>
        <p:spPr>
          <a:xfrm>
            <a:off x="4054308" y="5718081"/>
            <a:ext cx="3629858" cy="940628"/>
          </a:xfrm>
          <a:prstGeom prst="wedgeRoundRectCallout">
            <a:avLst>
              <a:gd name="adj1" fmla="val -75151"/>
              <a:gd name="adj2" fmla="val -1045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050" dirty="0">
                <a:solidFill>
                  <a:prstClr val="black"/>
                </a:solidFill>
                <a:latin typeface="Trebuchet MS"/>
                <a:cs typeface="Gisha" panose="020B0502040204020203" pitchFamily="34" charset="-79"/>
              </a:rPr>
              <a:t>נשאף להגיע לתרשים הבא.</a:t>
            </a:r>
          </a:p>
          <a:p>
            <a:pPr algn="ctr"/>
            <a:r>
              <a:rPr lang="he-IL" sz="1050" dirty="0">
                <a:solidFill>
                  <a:prstClr val="black"/>
                </a:solidFill>
                <a:latin typeface="Trebuchet MS"/>
                <a:cs typeface="Gisha" panose="020B0502040204020203" pitchFamily="34" charset="-79"/>
              </a:rPr>
              <a:t>אצלכם בסופו של דבר, ה"מיני פרויקט" אמור להיות באותה תיקיה ובאותו </a:t>
            </a:r>
            <a:r>
              <a:rPr lang="en-US" sz="1050" dirty="0">
                <a:solidFill>
                  <a:prstClr val="black"/>
                </a:solidFill>
                <a:latin typeface="Trebuchet MS"/>
              </a:rPr>
              <a:t>Solution</a:t>
            </a:r>
            <a:r>
              <a:rPr lang="he-IL" sz="1050" dirty="0">
                <a:solidFill>
                  <a:prstClr val="black"/>
                </a:solidFill>
                <a:latin typeface="Trebuchet MS"/>
                <a:cs typeface="Gisha" panose="020B0502040204020203" pitchFamily="34" charset="-79"/>
              </a:rPr>
              <a:t> של התרגילים שלכן, בתור כמה פרויקטים.</a:t>
            </a:r>
          </a:p>
          <a:p>
            <a:pPr algn="ctr"/>
            <a:r>
              <a:rPr lang="he-IL" sz="1050" dirty="0">
                <a:solidFill>
                  <a:prstClr val="black"/>
                </a:solidFill>
                <a:latin typeface="Trebuchet MS"/>
                <a:cs typeface="Gisha" panose="020B0502040204020203" pitchFamily="34" charset="-79"/>
              </a:rPr>
              <a:t>כאן לא רואים זאת.</a:t>
            </a:r>
            <a:endParaRPr lang="en-US" sz="1050" dirty="0">
              <a:solidFill>
                <a:prstClr val="black"/>
              </a:solidFill>
              <a:latin typeface="Trebuchet MS"/>
            </a:endParaRPr>
          </a:p>
        </p:txBody>
      </p:sp>
      <p:sp>
        <p:nvSpPr>
          <p:cNvPr id="14" name="Rectangle 13">
            <a:extLst>
              <a:ext uri="{FF2B5EF4-FFF2-40B4-BE49-F238E27FC236}">
                <a16:creationId xmlns:a16="http://schemas.microsoft.com/office/drawing/2014/main" id="{5D164338-165C-472E-8AC9-E56D54F1F29B}"/>
              </a:ext>
            </a:extLst>
          </p:cNvPr>
          <p:cNvSpPr/>
          <p:nvPr/>
        </p:nvSpPr>
        <p:spPr>
          <a:xfrm>
            <a:off x="7195937" y="4005064"/>
            <a:ext cx="2932512" cy="5040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9" name="Rectangle 8">
            <a:extLst>
              <a:ext uri="{FF2B5EF4-FFF2-40B4-BE49-F238E27FC236}">
                <a16:creationId xmlns:a16="http://schemas.microsoft.com/office/drawing/2014/main" id="{4C7035BC-C223-4ED2-95A6-3C05D9E1E3EE}"/>
              </a:ext>
            </a:extLst>
          </p:cNvPr>
          <p:cNvSpPr/>
          <p:nvPr/>
        </p:nvSpPr>
        <p:spPr>
          <a:xfrm>
            <a:off x="4880806" y="3075701"/>
            <a:ext cx="1935275" cy="311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28697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9F488B2-FB72-416C-9CF9-CB174617EB1E}"/>
              </a:ext>
            </a:extLst>
          </p:cNvPr>
          <p:cNvPicPr>
            <a:picLocks noChangeAspect="1"/>
          </p:cNvPicPr>
          <p:nvPr/>
        </p:nvPicPr>
        <p:blipFill>
          <a:blip r:embed="rId2"/>
          <a:stretch>
            <a:fillRect/>
          </a:stretch>
        </p:blipFill>
        <p:spPr>
          <a:xfrm>
            <a:off x="4655840" y="912262"/>
            <a:ext cx="5868144" cy="411345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1A1D543-7433-429C-A55B-DB12355F9A78}"/>
              </a:ext>
            </a:extLst>
          </p:cNvPr>
          <p:cNvSpPr>
            <a:spLocks noGrp="1"/>
          </p:cNvSpPr>
          <p:nvPr>
            <p:ph type="title"/>
          </p:nvPr>
        </p:nvSpPr>
        <p:spPr>
          <a:xfrm>
            <a:off x="1631504" y="164063"/>
            <a:ext cx="8003232" cy="595025"/>
          </a:xfrm>
        </p:spPr>
        <p:txBody>
          <a:bodyPr>
            <a:noAutofit/>
          </a:bodyPr>
          <a:lstStyle/>
          <a:p>
            <a:pPr algn="ctr"/>
            <a:r>
              <a:rPr lang="he-IL" sz="2400" dirty="0"/>
              <a:t>הדגמת שלב א - יצירת 4 הפרויקטים מסוג </a:t>
            </a:r>
            <a:r>
              <a:rPr lang="en-US" sz="2400" dirty="0"/>
              <a:t>Class library</a:t>
            </a:r>
          </a:p>
        </p:txBody>
      </p:sp>
      <p:sp>
        <p:nvSpPr>
          <p:cNvPr id="4" name="Slide Number Placeholder 3">
            <a:extLst>
              <a:ext uri="{FF2B5EF4-FFF2-40B4-BE49-F238E27FC236}">
                <a16:creationId xmlns:a16="http://schemas.microsoft.com/office/drawing/2014/main" id="{4222A1ED-FE89-4284-8E53-864B1345930D}"/>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495</a:t>
            </a:fld>
            <a:endParaRPr lang="he-IL">
              <a:solidFill>
                <a:srgbClr val="B13F9A"/>
              </a:solidFill>
              <a:latin typeface="Trebuchet MS"/>
              <a:cs typeface="Gisha" panose="020B0502040204020203" pitchFamily="34" charset="-79"/>
            </a:endParaRPr>
          </a:p>
        </p:txBody>
      </p:sp>
      <p:sp>
        <p:nvSpPr>
          <p:cNvPr id="7" name="Rectangle 6">
            <a:extLst>
              <a:ext uri="{FF2B5EF4-FFF2-40B4-BE49-F238E27FC236}">
                <a16:creationId xmlns:a16="http://schemas.microsoft.com/office/drawing/2014/main" id="{BAAAE133-DB93-4CBB-AAFD-E7A48DD3563A}"/>
              </a:ext>
            </a:extLst>
          </p:cNvPr>
          <p:cNvSpPr/>
          <p:nvPr/>
        </p:nvSpPr>
        <p:spPr>
          <a:xfrm>
            <a:off x="1738164" y="3861049"/>
            <a:ext cx="1481926" cy="472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8" name="Rounded Rectangular Callout 5">
            <a:extLst>
              <a:ext uri="{FF2B5EF4-FFF2-40B4-BE49-F238E27FC236}">
                <a16:creationId xmlns:a16="http://schemas.microsoft.com/office/drawing/2014/main" id="{39327A6E-19E6-48B5-9A93-D735DF160C72}"/>
              </a:ext>
            </a:extLst>
          </p:cNvPr>
          <p:cNvSpPr/>
          <p:nvPr/>
        </p:nvSpPr>
        <p:spPr>
          <a:xfrm>
            <a:off x="2068105" y="1447651"/>
            <a:ext cx="1775404" cy="574944"/>
          </a:xfrm>
          <a:prstGeom prst="wedgeRoundRectCallout">
            <a:avLst>
              <a:gd name="adj1" fmla="val -28892"/>
              <a:gd name="adj2" fmla="val 25747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ניתן את השם הרצוי לכל אחד מ4 הפרויקטים מסוג </a:t>
            </a:r>
            <a:r>
              <a:rPr lang="en-US" sz="1200" dirty="0" err="1">
                <a:solidFill>
                  <a:prstClr val="black"/>
                </a:solidFill>
                <a:latin typeface="Trebuchet MS"/>
              </a:rPr>
              <a:t>ClassLibrary</a:t>
            </a:r>
            <a:endParaRPr lang="en-US" sz="1200" dirty="0">
              <a:solidFill>
                <a:prstClr val="black"/>
              </a:solidFill>
              <a:latin typeface="Trebuchet MS"/>
            </a:endParaRPr>
          </a:p>
        </p:txBody>
      </p:sp>
      <p:sp>
        <p:nvSpPr>
          <p:cNvPr id="9" name="Rectangle 8">
            <a:extLst>
              <a:ext uri="{FF2B5EF4-FFF2-40B4-BE49-F238E27FC236}">
                <a16:creationId xmlns:a16="http://schemas.microsoft.com/office/drawing/2014/main" id="{75066DF3-1307-4844-B90E-4133AB83D8E8}"/>
              </a:ext>
            </a:extLst>
          </p:cNvPr>
          <p:cNvSpPr/>
          <p:nvPr/>
        </p:nvSpPr>
        <p:spPr>
          <a:xfrm>
            <a:off x="7032104" y="2564904"/>
            <a:ext cx="3240360" cy="57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0" name="Rectangle 9">
            <a:extLst>
              <a:ext uri="{FF2B5EF4-FFF2-40B4-BE49-F238E27FC236}">
                <a16:creationId xmlns:a16="http://schemas.microsoft.com/office/drawing/2014/main" id="{D05D2541-5E9A-4F20-A068-48509F24DF52}"/>
              </a:ext>
            </a:extLst>
          </p:cNvPr>
          <p:cNvSpPr/>
          <p:nvPr/>
        </p:nvSpPr>
        <p:spPr>
          <a:xfrm>
            <a:off x="4510452" y="1157889"/>
            <a:ext cx="2250566" cy="320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Freeform: Shape 10">
            <a:extLst>
              <a:ext uri="{FF2B5EF4-FFF2-40B4-BE49-F238E27FC236}">
                <a16:creationId xmlns:a16="http://schemas.microsoft.com/office/drawing/2014/main" id="{CF237CD1-478A-4B96-A85E-A52FD558C76A}"/>
              </a:ext>
            </a:extLst>
          </p:cNvPr>
          <p:cNvSpPr/>
          <p:nvPr/>
        </p:nvSpPr>
        <p:spPr>
          <a:xfrm>
            <a:off x="2063553" y="4509120"/>
            <a:ext cx="1779956" cy="216024"/>
          </a:xfrm>
          <a:custGeom>
            <a:avLst/>
            <a:gdLst>
              <a:gd name="connsiteX0" fmla="*/ 0 w 3205018"/>
              <a:gd name="connsiteY0" fmla="*/ 101683 h 230992"/>
              <a:gd name="connsiteX1" fmla="*/ 46182 w 3205018"/>
              <a:gd name="connsiteY1" fmla="*/ 166337 h 230992"/>
              <a:gd name="connsiteX2" fmla="*/ 101600 w 3205018"/>
              <a:gd name="connsiteY2" fmla="*/ 157101 h 230992"/>
              <a:gd name="connsiteX3" fmla="*/ 129309 w 3205018"/>
              <a:gd name="connsiteY3" fmla="*/ 138628 h 230992"/>
              <a:gd name="connsiteX4" fmla="*/ 166255 w 3205018"/>
              <a:gd name="connsiteY4" fmla="*/ 110919 h 230992"/>
              <a:gd name="connsiteX5" fmla="*/ 212436 w 3205018"/>
              <a:gd name="connsiteY5" fmla="*/ 83210 h 230992"/>
              <a:gd name="connsiteX6" fmla="*/ 240145 w 3205018"/>
              <a:gd name="connsiteY6" fmla="*/ 64737 h 230992"/>
              <a:gd name="connsiteX7" fmla="*/ 277091 w 3205018"/>
              <a:gd name="connsiteY7" fmla="*/ 83210 h 230992"/>
              <a:gd name="connsiteX8" fmla="*/ 295564 w 3205018"/>
              <a:gd name="connsiteY8" fmla="*/ 138628 h 230992"/>
              <a:gd name="connsiteX9" fmla="*/ 314036 w 3205018"/>
              <a:gd name="connsiteY9" fmla="*/ 166337 h 230992"/>
              <a:gd name="connsiteX10" fmla="*/ 332509 w 3205018"/>
              <a:gd name="connsiteY10" fmla="*/ 230992 h 230992"/>
              <a:gd name="connsiteX11" fmla="*/ 369455 w 3205018"/>
              <a:gd name="connsiteY11" fmla="*/ 184810 h 230992"/>
              <a:gd name="connsiteX12" fmla="*/ 387927 w 3205018"/>
              <a:gd name="connsiteY12" fmla="*/ 120156 h 230992"/>
              <a:gd name="connsiteX13" fmla="*/ 406400 w 3205018"/>
              <a:gd name="connsiteY13" fmla="*/ 83210 h 230992"/>
              <a:gd name="connsiteX14" fmla="*/ 434109 w 3205018"/>
              <a:gd name="connsiteY14" fmla="*/ 27792 h 230992"/>
              <a:gd name="connsiteX15" fmla="*/ 471055 w 3205018"/>
              <a:gd name="connsiteY15" fmla="*/ 46265 h 230992"/>
              <a:gd name="connsiteX16" fmla="*/ 508000 w 3205018"/>
              <a:gd name="connsiteY16" fmla="*/ 101683 h 230992"/>
              <a:gd name="connsiteX17" fmla="*/ 554182 w 3205018"/>
              <a:gd name="connsiteY17" fmla="*/ 157101 h 230992"/>
              <a:gd name="connsiteX18" fmla="*/ 581891 w 3205018"/>
              <a:gd name="connsiteY18" fmla="*/ 166337 h 230992"/>
              <a:gd name="connsiteX19" fmla="*/ 674255 w 3205018"/>
              <a:gd name="connsiteY19" fmla="*/ 101683 h 230992"/>
              <a:gd name="connsiteX20" fmla="*/ 757382 w 3205018"/>
              <a:gd name="connsiteY20" fmla="*/ 83210 h 230992"/>
              <a:gd name="connsiteX21" fmla="*/ 822036 w 3205018"/>
              <a:gd name="connsiteY21" fmla="*/ 92447 h 230992"/>
              <a:gd name="connsiteX22" fmla="*/ 877455 w 3205018"/>
              <a:gd name="connsiteY22" fmla="*/ 147865 h 230992"/>
              <a:gd name="connsiteX23" fmla="*/ 960582 w 3205018"/>
              <a:gd name="connsiteY23" fmla="*/ 184810 h 230992"/>
              <a:gd name="connsiteX24" fmla="*/ 1099127 w 3205018"/>
              <a:gd name="connsiteY24" fmla="*/ 138628 h 230992"/>
              <a:gd name="connsiteX25" fmla="*/ 1219200 w 3205018"/>
              <a:gd name="connsiteY25" fmla="*/ 73974 h 230992"/>
              <a:gd name="connsiteX26" fmla="*/ 1274618 w 3205018"/>
              <a:gd name="connsiteY26" fmla="*/ 64737 h 230992"/>
              <a:gd name="connsiteX27" fmla="*/ 1357745 w 3205018"/>
              <a:gd name="connsiteY27" fmla="*/ 37028 h 230992"/>
              <a:gd name="connsiteX28" fmla="*/ 1431636 w 3205018"/>
              <a:gd name="connsiteY28" fmla="*/ 46265 h 230992"/>
              <a:gd name="connsiteX29" fmla="*/ 1459345 w 3205018"/>
              <a:gd name="connsiteY29" fmla="*/ 83210 h 230992"/>
              <a:gd name="connsiteX30" fmla="*/ 1524000 w 3205018"/>
              <a:gd name="connsiteY30" fmla="*/ 120156 h 230992"/>
              <a:gd name="connsiteX31" fmla="*/ 1607127 w 3205018"/>
              <a:gd name="connsiteY31" fmla="*/ 101683 h 230992"/>
              <a:gd name="connsiteX32" fmla="*/ 1671782 w 3205018"/>
              <a:gd name="connsiteY32" fmla="*/ 64737 h 230992"/>
              <a:gd name="connsiteX33" fmla="*/ 1708727 w 3205018"/>
              <a:gd name="connsiteY33" fmla="*/ 46265 h 230992"/>
              <a:gd name="connsiteX34" fmla="*/ 1773382 w 3205018"/>
              <a:gd name="connsiteY34" fmla="*/ 37028 h 230992"/>
              <a:gd name="connsiteX35" fmla="*/ 1828800 w 3205018"/>
              <a:gd name="connsiteY35" fmla="*/ 27792 h 230992"/>
              <a:gd name="connsiteX36" fmla="*/ 1865745 w 3205018"/>
              <a:gd name="connsiteY36" fmla="*/ 9319 h 230992"/>
              <a:gd name="connsiteX37" fmla="*/ 2050473 w 3205018"/>
              <a:gd name="connsiteY37" fmla="*/ 9319 h 230992"/>
              <a:gd name="connsiteX38" fmla="*/ 2115127 w 3205018"/>
              <a:gd name="connsiteY38" fmla="*/ 46265 h 230992"/>
              <a:gd name="connsiteX39" fmla="*/ 2142836 w 3205018"/>
              <a:gd name="connsiteY39" fmla="*/ 55501 h 230992"/>
              <a:gd name="connsiteX40" fmla="*/ 2503055 w 3205018"/>
              <a:gd name="connsiteY40" fmla="*/ 55501 h 230992"/>
              <a:gd name="connsiteX41" fmla="*/ 2530764 w 3205018"/>
              <a:gd name="connsiteY41" fmla="*/ 64737 h 230992"/>
              <a:gd name="connsiteX42" fmla="*/ 2567709 w 3205018"/>
              <a:gd name="connsiteY42" fmla="*/ 92447 h 230992"/>
              <a:gd name="connsiteX43" fmla="*/ 2641600 w 3205018"/>
              <a:gd name="connsiteY43" fmla="*/ 120156 h 230992"/>
              <a:gd name="connsiteX44" fmla="*/ 2706255 w 3205018"/>
              <a:gd name="connsiteY44" fmla="*/ 110919 h 230992"/>
              <a:gd name="connsiteX45" fmla="*/ 2752436 w 3205018"/>
              <a:gd name="connsiteY45" fmla="*/ 83210 h 230992"/>
              <a:gd name="connsiteX46" fmla="*/ 2826327 w 3205018"/>
              <a:gd name="connsiteY46" fmla="*/ 55501 h 230992"/>
              <a:gd name="connsiteX47" fmla="*/ 2927927 w 3205018"/>
              <a:gd name="connsiteY47" fmla="*/ 73974 h 230992"/>
              <a:gd name="connsiteX48" fmla="*/ 2974109 w 3205018"/>
              <a:gd name="connsiteY48" fmla="*/ 92447 h 230992"/>
              <a:gd name="connsiteX49" fmla="*/ 3048000 w 3205018"/>
              <a:gd name="connsiteY49" fmla="*/ 73974 h 230992"/>
              <a:gd name="connsiteX50" fmla="*/ 3094182 w 3205018"/>
              <a:gd name="connsiteY50" fmla="*/ 64737 h 230992"/>
              <a:gd name="connsiteX51" fmla="*/ 3168073 w 3205018"/>
              <a:gd name="connsiteY51" fmla="*/ 83210 h 230992"/>
              <a:gd name="connsiteX52" fmla="*/ 3205018 w 3205018"/>
              <a:gd name="connsiteY52" fmla="*/ 138628 h 230992"/>
              <a:gd name="connsiteX53" fmla="*/ 3195782 w 3205018"/>
              <a:gd name="connsiteY53" fmla="*/ 101683 h 230992"/>
              <a:gd name="connsiteX54" fmla="*/ 3121891 w 3205018"/>
              <a:gd name="connsiteY54" fmla="*/ 55501 h 230992"/>
              <a:gd name="connsiteX55" fmla="*/ 3057236 w 3205018"/>
              <a:gd name="connsiteY55" fmla="*/ 64737 h 230992"/>
              <a:gd name="connsiteX56" fmla="*/ 3001818 w 3205018"/>
              <a:gd name="connsiteY56" fmla="*/ 110919 h 230992"/>
              <a:gd name="connsiteX57" fmla="*/ 2946400 w 3205018"/>
              <a:gd name="connsiteY57" fmla="*/ 147865 h 230992"/>
              <a:gd name="connsiteX58" fmla="*/ 2909455 w 3205018"/>
              <a:gd name="connsiteY58" fmla="*/ 138628 h 230992"/>
              <a:gd name="connsiteX59" fmla="*/ 2817091 w 3205018"/>
              <a:gd name="connsiteY59" fmla="*/ 73974 h 230992"/>
              <a:gd name="connsiteX60" fmla="*/ 2669309 w 3205018"/>
              <a:gd name="connsiteY60" fmla="*/ 92447 h 230992"/>
              <a:gd name="connsiteX61" fmla="*/ 2530764 w 3205018"/>
              <a:gd name="connsiteY61" fmla="*/ 175574 h 230992"/>
              <a:gd name="connsiteX62" fmla="*/ 2503055 w 3205018"/>
              <a:gd name="connsiteY62" fmla="*/ 194047 h 230992"/>
              <a:gd name="connsiteX63" fmla="*/ 2410691 w 3205018"/>
              <a:gd name="connsiteY63" fmla="*/ 212519 h 230992"/>
              <a:gd name="connsiteX64" fmla="*/ 2364509 w 3205018"/>
              <a:gd name="connsiteY64" fmla="*/ 194047 h 230992"/>
              <a:gd name="connsiteX65" fmla="*/ 2355273 w 3205018"/>
              <a:gd name="connsiteY65" fmla="*/ 166337 h 230992"/>
              <a:gd name="connsiteX66" fmla="*/ 2309091 w 3205018"/>
              <a:gd name="connsiteY66" fmla="*/ 83210 h 230992"/>
              <a:gd name="connsiteX67" fmla="*/ 2281382 w 3205018"/>
              <a:gd name="connsiteY67" fmla="*/ 64737 h 230992"/>
              <a:gd name="connsiteX68" fmla="*/ 2189018 w 3205018"/>
              <a:gd name="connsiteY68" fmla="*/ 110919 h 230992"/>
              <a:gd name="connsiteX69" fmla="*/ 2161309 w 3205018"/>
              <a:gd name="connsiteY69" fmla="*/ 129392 h 230992"/>
              <a:gd name="connsiteX70" fmla="*/ 2124364 w 3205018"/>
              <a:gd name="connsiteY70" fmla="*/ 138628 h 230992"/>
              <a:gd name="connsiteX71" fmla="*/ 2032000 w 3205018"/>
              <a:gd name="connsiteY71" fmla="*/ 166337 h 230992"/>
              <a:gd name="connsiteX72" fmla="*/ 1902691 w 3205018"/>
              <a:gd name="connsiteY72" fmla="*/ 147865 h 230992"/>
              <a:gd name="connsiteX73" fmla="*/ 1874982 w 3205018"/>
              <a:gd name="connsiteY73" fmla="*/ 138628 h 230992"/>
              <a:gd name="connsiteX74" fmla="*/ 1847273 w 3205018"/>
              <a:gd name="connsiteY74" fmla="*/ 110919 h 230992"/>
              <a:gd name="connsiteX75" fmla="*/ 1791855 w 3205018"/>
              <a:gd name="connsiteY75" fmla="*/ 83210 h 230992"/>
              <a:gd name="connsiteX76" fmla="*/ 1754909 w 3205018"/>
              <a:gd name="connsiteY76" fmla="*/ 55501 h 230992"/>
              <a:gd name="connsiteX77" fmla="*/ 1597891 w 3205018"/>
              <a:gd name="connsiteY77" fmla="*/ 120156 h 230992"/>
              <a:gd name="connsiteX78" fmla="*/ 1496291 w 3205018"/>
              <a:gd name="connsiteY78" fmla="*/ 166337 h 230992"/>
              <a:gd name="connsiteX79" fmla="*/ 1459345 w 3205018"/>
              <a:gd name="connsiteY79" fmla="*/ 184810 h 230992"/>
              <a:gd name="connsiteX80" fmla="*/ 1376218 w 3205018"/>
              <a:gd name="connsiteY80" fmla="*/ 212519 h 230992"/>
              <a:gd name="connsiteX81" fmla="*/ 1265382 w 3205018"/>
              <a:gd name="connsiteY81" fmla="*/ 203283 h 230992"/>
              <a:gd name="connsiteX82" fmla="*/ 1237673 w 3205018"/>
              <a:gd name="connsiteY82" fmla="*/ 184810 h 230992"/>
              <a:gd name="connsiteX83" fmla="*/ 1200727 w 3205018"/>
              <a:gd name="connsiteY83" fmla="*/ 157101 h 230992"/>
              <a:gd name="connsiteX84" fmla="*/ 1173018 w 3205018"/>
              <a:gd name="connsiteY84" fmla="*/ 129392 h 230992"/>
              <a:gd name="connsiteX85" fmla="*/ 1145309 w 3205018"/>
              <a:gd name="connsiteY85" fmla="*/ 120156 h 230992"/>
              <a:gd name="connsiteX86" fmla="*/ 979055 w 3205018"/>
              <a:gd name="connsiteY86" fmla="*/ 92447 h 230992"/>
              <a:gd name="connsiteX87" fmla="*/ 951345 w 3205018"/>
              <a:gd name="connsiteY87" fmla="*/ 73974 h 230992"/>
              <a:gd name="connsiteX88" fmla="*/ 905164 w 3205018"/>
              <a:gd name="connsiteY88" fmla="*/ 37028 h 230992"/>
              <a:gd name="connsiteX89" fmla="*/ 868218 w 3205018"/>
              <a:gd name="connsiteY89" fmla="*/ 27792 h 230992"/>
              <a:gd name="connsiteX90" fmla="*/ 720436 w 3205018"/>
              <a:gd name="connsiteY90" fmla="*/ 46265 h 230992"/>
              <a:gd name="connsiteX91" fmla="*/ 683491 w 3205018"/>
              <a:gd name="connsiteY91" fmla="*/ 64737 h 230992"/>
              <a:gd name="connsiteX92" fmla="*/ 591127 w 3205018"/>
              <a:gd name="connsiteY92" fmla="*/ 92447 h 230992"/>
              <a:gd name="connsiteX93" fmla="*/ 471055 w 3205018"/>
              <a:gd name="connsiteY93" fmla="*/ 83210 h 230992"/>
              <a:gd name="connsiteX94" fmla="*/ 443345 w 3205018"/>
              <a:gd name="connsiteY94" fmla="*/ 73974 h 230992"/>
              <a:gd name="connsiteX95" fmla="*/ 397164 w 3205018"/>
              <a:gd name="connsiteY95" fmla="*/ 83210 h 23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205018" h="230992">
                <a:moveTo>
                  <a:pt x="0" y="101683"/>
                </a:moveTo>
                <a:cubicBezTo>
                  <a:pt x="8179" y="122132"/>
                  <a:pt x="14330" y="162798"/>
                  <a:pt x="46182" y="166337"/>
                </a:cubicBezTo>
                <a:cubicBezTo>
                  <a:pt x="64795" y="168405"/>
                  <a:pt x="83127" y="160180"/>
                  <a:pt x="101600" y="157101"/>
                </a:cubicBezTo>
                <a:cubicBezTo>
                  <a:pt x="110836" y="150943"/>
                  <a:pt x="120276" y="145080"/>
                  <a:pt x="129309" y="138628"/>
                </a:cubicBezTo>
                <a:cubicBezTo>
                  <a:pt x="141836" y="129680"/>
                  <a:pt x="153446" y="119458"/>
                  <a:pt x="166255" y="110919"/>
                </a:cubicBezTo>
                <a:cubicBezTo>
                  <a:pt x="181192" y="100961"/>
                  <a:pt x="197213" y="92725"/>
                  <a:pt x="212436" y="83210"/>
                </a:cubicBezTo>
                <a:cubicBezTo>
                  <a:pt x="221849" y="77327"/>
                  <a:pt x="230909" y="70895"/>
                  <a:pt x="240145" y="64737"/>
                </a:cubicBezTo>
                <a:cubicBezTo>
                  <a:pt x="252460" y="70895"/>
                  <a:pt x="268830" y="72195"/>
                  <a:pt x="277091" y="83210"/>
                </a:cubicBezTo>
                <a:cubicBezTo>
                  <a:pt x="288774" y="98787"/>
                  <a:pt x="284763" y="122426"/>
                  <a:pt x="295564" y="138628"/>
                </a:cubicBezTo>
                <a:cubicBezTo>
                  <a:pt x="301721" y="147864"/>
                  <a:pt x="309072" y="156408"/>
                  <a:pt x="314036" y="166337"/>
                </a:cubicBezTo>
                <a:cubicBezTo>
                  <a:pt x="320663" y="179591"/>
                  <a:pt x="329548" y="219150"/>
                  <a:pt x="332509" y="230992"/>
                </a:cubicBezTo>
                <a:cubicBezTo>
                  <a:pt x="344824" y="215598"/>
                  <a:pt x="359007" y="201527"/>
                  <a:pt x="369455" y="184810"/>
                </a:cubicBezTo>
                <a:cubicBezTo>
                  <a:pt x="376432" y="173646"/>
                  <a:pt x="384508" y="129272"/>
                  <a:pt x="387927" y="120156"/>
                </a:cubicBezTo>
                <a:cubicBezTo>
                  <a:pt x="392762" y="107264"/>
                  <a:pt x="400976" y="95866"/>
                  <a:pt x="406400" y="83210"/>
                </a:cubicBezTo>
                <a:cubicBezTo>
                  <a:pt x="429344" y="29674"/>
                  <a:pt x="398608" y="81042"/>
                  <a:pt x="434109" y="27792"/>
                </a:cubicBezTo>
                <a:cubicBezTo>
                  <a:pt x="446424" y="33950"/>
                  <a:pt x="462240" y="35687"/>
                  <a:pt x="471055" y="46265"/>
                </a:cubicBezTo>
                <a:cubicBezTo>
                  <a:pt x="545612" y="135732"/>
                  <a:pt x="414961" y="39656"/>
                  <a:pt x="508000" y="101683"/>
                </a:cubicBezTo>
                <a:cubicBezTo>
                  <a:pt x="521631" y="122128"/>
                  <a:pt x="532848" y="142878"/>
                  <a:pt x="554182" y="157101"/>
                </a:cubicBezTo>
                <a:cubicBezTo>
                  <a:pt x="562283" y="162501"/>
                  <a:pt x="572655" y="163258"/>
                  <a:pt x="581891" y="166337"/>
                </a:cubicBezTo>
                <a:cubicBezTo>
                  <a:pt x="609569" y="145579"/>
                  <a:pt x="645009" y="117930"/>
                  <a:pt x="674255" y="101683"/>
                </a:cubicBezTo>
                <a:cubicBezTo>
                  <a:pt x="693743" y="90857"/>
                  <a:pt x="742349" y="85716"/>
                  <a:pt x="757382" y="83210"/>
                </a:cubicBezTo>
                <a:cubicBezTo>
                  <a:pt x="778933" y="86289"/>
                  <a:pt x="801184" y="86191"/>
                  <a:pt x="822036" y="92447"/>
                </a:cubicBezTo>
                <a:cubicBezTo>
                  <a:pt x="853133" y="101776"/>
                  <a:pt x="856149" y="126560"/>
                  <a:pt x="877455" y="147865"/>
                </a:cubicBezTo>
                <a:cubicBezTo>
                  <a:pt x="899409" y="169819"/>
                  <a:pt x="933148" y="175665"/>
                  <a:pt x="960582" y="184810"/>
                </a:cubicBezTo>
                <a:cubicBezTo>
                  <a:pt x="1036353" y="173986"/>
                  <a:pt x="1026185" y="182393"/>
                  <a:pt x="1099127" y="138628"/>
                </a:cubicBezTo>
                <a:cubicBezTo>
                  <a:pt x="1123816" y="123815"/>
                  <a:pt x="1198441" y="77434"/>
                  <a:pt x="1219200" y="73974"/>
                </a:cubicBezTo>
                <a:cubicBezTo>
                  <a:pt x="1237673" y="70895"/>
                  <a:pt x="1256523" y="69562"/>
                  <a:pt x="1274618" y="64737"/>
                </a:cubicBezTo>
                <a:cubicBezTo>
                  <a:pt x="1302840" y="57211"/>
                  <a:pt x="1357745" y="37028"/>
                  <a:pt x="1357745" y="37028"/>
                </a:cubicBezTo>
                <a:cubicBezTo>
                  <a:pt x="1382375" y="40107"/>
                  <a:pt x="1409039" y="35994"/>
                  <a:pt x="1431636" y="46265"/>
                </a:cubicBezTo>
                <a:cubicBezTo>
                  <a:pt x="1445650" y="52635"/>
                  <a:pt x="1448460" y="72325"/>
                  <a:pt x="1459345" y="83210"/>
                </a:cubicBezTo>
                <a:cubicBezTo>
                  <a:pt x="1472399" y="96264"/>
                  <a:pt x="1509513" y="112912"/>
                  <a:pt x="1524000" y="120156"/>
                </a:cubicBezTo>
                <a:cubicBezTo>
                  <a:pt x="1551709" y="113998"/>
                  <a:pt x="1580549" y="111650"/>
                  <a:pt x="1607127" y="101683"/>
                </a:cubicBezTo>
                <a:cubicBezTo>
                  <a:pt x="1630369" y="92967"/>
                  <a:pt x="1649991" y="76623"/>
                  <a:pt x="1671782" y="64737"/>
                </a:cubicBezTo>
                <a:cubicBezTo>
                  <a:pt x="1683869" y="58144"/>
                  <a:pt x="1695444" y="49888"/>
                  <a:pt x="1708727" y="46265"/>
                </a:cubicBezTo>
                <a:cubicBezTo>
                  <a:pt x="1729730" y="40537"/>
                  <a:pt x="1751865" y="40338"/>
                  <a:pt x="1773382" y="37028"/>
                </a:cubicBezTo>
                <a:cubicBezTo>
                  <a:pt x="1791892" y="34180"/>
                  <a:pt x="1810327" y="30871"/>
                  <a:pt x="1828800" y="27792"/>
                </a:cubicBezTo>
                <a:cubicBezTo>
                  <a:pt x="1841115" y="21634"/>
                  <a:pt x="1852329" y="12415"/>
                  <a:pt x="1865745" y="9319"/>
                </a:cubicBezTo>
                <a:cubicBezTo>
                  <a:pt x="1939175" y="-7626"/>
                  <a:pt x="1974162" y="2382"/>
                  <a:pt x="2050473" y="9319"/>
                </a:cubicBezTo>
                <a:cubicBezTo>
                  <a:pt x="2114009" y="30499"/>
                  <a:pt x="2036837" y="1528"/>
                  <a:pt x="2115127" y="46265"/>
                </a:cubicBezTo>
                <a:cubicBezTo>
                  <a:pt x="2123580" y="51095"/>
                  <a:pt x="2133600" y="52422"/>
                  <a:pt x="2142836" y="55501"/>
                </a:cubicBezTo>
                <a:cubicBezTo>
                  <a:pt x="2308967" y="40399"/>
                  <a:pt x="2264674" y="40122"/>
                  <a:pt x="2503055" y="55501"/>
                </a:cubicBezTo>
                <a:cubicBezTo>
                  <a:pt x="2512771" y="56128"/>
                  <a:pt x="2521528" y="61658"/>
                  <a:pt x="2530764" y="64737"/>
                </a:cubicBezTo>
                <a:cubicBezTo>
                  <a:pt x="2543079" y="73974"/>
                  <a:pt x="2554252" y="84971"/>
                  <a:pt x="2567709" y="92447"/>
                </a:cubicBezTo>
                <a:cubicBezTo>
                  <a:pt x="2584267" y="101646"/>
                  <a:pt x="2620867" y="113244"/>
                  <a:pt x="2641600" y="120156"/>
                </a:cubicBezTo>
                <a:cubicBezTo>
                  <a:pt x="2663152" y="117077"/>
                  <a:pt x="2685602" y="117804"/>
                  <a:pt x="2706255" y="110919"/>
                </a:cubicBezTo>
                <a:cubicBezTo>
                  <a:pt x="2723286" y="105242"/>
                  <a:pt x="2736743" y="91928"/>
                  <a:pt x="2752436" y="83210"/>
                </a:cubicBezTo>
                <a:cubicBezTo>
                  <a:pt x="2791954" y="61256"/>
                  <a:pt x="2784121" y="66052"/>
                  <a:pt x="2826327" y="55501"/>
                </a:cubicBezTo>
                <a:cubicBezTo>
                  <a:pt x="2860194" y="61659"/>
                  <a:pt x="2894533" y="65625"/>
                  <a:pt x="2927927" y="73974"/>
                </a:cubicBezTo>
                <a:cubicBezTo>
                  <a:pt x="2944012" y="77995"/>
                  <a:pt x="2957529" y="92447"/>
                  <a:pt x="2974109" y="92447"/>
                </a:cubicBezTo>
                <a:cubicBezTo>
                  <a:pt x="2999497" y="92447"/>
                  <a:pt x="3023262" y="79683"/>
                  <a:pt x="3048000" y="73974"/>
                </a:cubicBezTo>
                <a:cubicBezTo>
                  <a:pt x="3063297" y="70444"/>
                  <a:pt x="3078788" y="67816"/>
                  <a:pt x="3094182" y="64737"/>
                </a:cubicBezTo>
                <a:cubicBezTo>
                  <a:pt x="3118812" y="70895"/>
                  <a:pt x="3146949" y="69127"/>
                  <a:pt x="3168073" y="83210"/>
                </a:cubicBezTo>
                <a:cubicBezTo>
                  <a:pt x="3186546" y="95525"/>
                  <a:pt x="3205018" y="138628"/>
                  <a:pt x="3205018" y="138628"/>
                </a:cubicBezTo>
                <a:cubicBezTo>
                  <a:pt x="3201939" y="126313"/>
                  <a:pt x="3203160" y="112012"/>
                  <a:pt x="3195782" y="101683"/>
                </a:cubicBezTo>
                <a:cubicBezTo>
                  <a:pt x="3182460" y="83033"/>
                  <a:pt x="3141623" y="65367"/>
                  <a:pt x="3121891" y="55501"/>
                </a:cubicBezTo>
                <a:cubicBezTo>
                  <a:pt x="3100339" y="58580"/>
                  <a:pt x="3078088" y="58481"/>
                  <a:pt x="3057236" y="64737"/>
                </a:cubicBezTo>
                <a:cubicBezTo>
                  <a:pt x="3034211" y="71645"/>
                  <a:pt x="3019077" y="97495"/>
                  <a:pt x="3001818" y="110919"/>
                </a:cubicBezTo>
                <a:cubicBezTo>
                  <a:pt x="2984293" y="124549"/>
                  <a:pt x="2946400" y="147865"/>
                  <a:pt x="2946400" y="147865"/>
                </a:cubicBezTo>
                <a:cubicBezTo>
                  <a:pt x="2934085" y="144786"/>
                  <a:pt x="2920809" y="144305"/>
                  <a:pt x="2909455" y="138628"/>
                </a:cubicBezTo>
                <a:cubicBezTo>
                  <a:pt x="2886706" y="127254"/>
                  <a:pt x="2840264" y="91354"/>
                  <a:pt x="2817091" y="73974"/>
                </a:cubicBezTo>
                <a:cubicBezTo>
                  <a:pt x="2767830" y="80132"/>
                  <a:pt x="2716095" y="75846"/>
                  <a:pt x="2669309" y="92447"/>
                </a:cubicBezTo>
                <a:cubicBezTo>
                  <a:pt x="2618553" y="110457"/>
                  <a:pt x="2576719" y="147490"/>
                  <a:pt x="2530764" y="175574"/>
                </a:cubicBezTo>
                <a:cubicBezTo>
                  <a:pt x="2521292" y="181363"/>
                  <a:pt x="2513824" y="191355"/>
                  <a:pt x="2503055" y="194047"/>
                </a:cubicBezTo>
                <a:cubicBezTo>
                  <a:pt x="2447941" y="207825"/>
                  <a:pt x="2478631" y="201196"/>
                  <a:pt x="2410691" y="212519"/>
                </a:cubicBezTo>
                <a:cubicBezTo>
                  <a:pt x="2395297" y="206362"/>
                  <a:pt x="2377246" y="204661"/>
                  <a:pt x="2364509" y="194047"/>
                </a:cubicBezTo>
                <a:cubicBezTo>
                  <a:pt x="2357029" y="187814"/>
                  <a:pt x="2359227" y="175234"/>
                  <a:pt x="2355273" y="166337"/>
                </a:cubicBezTo>
                <a:cubicBezTo>
                  <a:pt x="2351407" y="157638"/>
                  <a:pt x="2323537" y="97656"/>
                  <a:pt x="2309091" y="83210"/>
                </a:cubicBezTo>
                <a:cubicBezTo>
                  <a:pt x="2301242" y="75361"/>
                  <a:pt x="2290618" y="70895"/>
                  <a:pt x="2281382" y="64737"/>
                </a:cubicBezTo>
                <a:cubicBezTo>
                  <a:pt x="2250594" y="80131"/>
                  <a:pt x="2217659" y="91825"/>
                  <a:pt x="2189018" y="110919"/>
                </a:cubicBezTo>
                <a:cubicBezTo>
                  <a:pt x="2179782" y="117077"/>
                  <a:pt x="2171512" y="125019"/>
                  <a:pt x="2161309" y="129392"/>
                </a:cubicBezTo>
                <a:cubicBezTo>
                  <a:pt x="2149641" y="134392"/>
                  <a:pt x="2136407" y="134614"/>
                  <a:pt x="2124364" y="138628"/>
                </a:cubicBezTo>
                <a:cubicBezTo>
                  <a:pt x="2033227" y="169007"/>
                  <a:pt x="2123205" y="148097"/>
                  <a:pt x="2032000" y="166337"/>
                </a:cubicBezTo>
                <a:cubicBezTo>
                  <a:pt x="1988897" y="160180"/>
                  <a:pt x="1945569" y="155432"/>
                  <a:pt x="1902691" y="147865"/>
                </a:cubicBezTo>
                <a:cubicBezTo>
                  <a:pt x="1893103" y="146173"/>
                  <a:pt x="1883083" y="144029"/>
                  <a:pt x="1874982" y="138628"/>
                </a:cubicBezTo>
                <a:cubicBezTo>
                  <a:pt x="1864114" y="131382"/>
                  <a:pt x="1857308" y="119281"/>
                  <a:pt x="1847273" y="110919"/>
                </a:cubicBezTo>
                <a:cubicBezTo>
                  <a:pt x="1823401" y="91026"/>
                  <a:pt x="1819624" y="92467"/>
                  <a:pt x="1791855" y="83210"/>
                </a:cubicBezTo>
                <a:cubicBezTo>
                  <a:pt x="1779540" y="73974"/>
                  <a:pt x="1770303" y="55501"/>
                  <a:pt x="1754909" y="55501"/>
                </a:cubicBezTo>
                <a:cubicBezTo>
                  <a:pt x="1672937" y="55501"/>
                  <a:pt x="1656556" y="84957"/>
                  <a:pt x="1597891" y="120156"/>
                </a:cubicBezTo>
                <a:cubicBezTo>
                  <a:pt x="1571695" y="135873"/>
                  <a:pt x="1519580" y="155751"/>
                  <a:pt x="1496291" y="166337"/>
                </a:cubicBezTo>
                <a:cubicBezTo>
                  <a:pt x="1483756" y="172035"/>
                  <a:pt x="1472196" y="179867"/>
                  <a:pt x="1459345" y="184810"/>
                </a:cubicBezTo>
                <a:cubicBezTo>
                  <a:pt x="1432084" y="195295"/>
                  <a:pt x="1376218" y="212519"/>
                  <a:pt x="1376218" y="212519"/>
                </a:cubicBezTo>
                <a:cubicBezTo>
                  <a:pt x="1339273" y="209440"/>
                  <a:pt x="1301735" y="210554"/>
                  <a:pt x="1265382" y="203283"/>
                </a:cubicBezTo>
                <a:cubicBezTo>
                  <a:pt x="1254497" y="201106"/>
                  <a:pt x="1246706" y="191262"/>
                  <a:pt x="1237673" y="184810"/>
                </a:cubicBezTo>
                <a:cubicBezTo>
                  <a:pt x="1225146" y="175862"/>
                  <a:pt x="1212415" y="167119"/>
                  <a:pt x="1200727" y="157101"/>
                </a:cubicBezTo>
                <a:cubicBezTo>
                  <a:pt x="1190809" y="148600"/>
                  <a:pt x="1183886" y="136638"/>
                  <a:pt x="1173018" y="129392"/>
                </a:cubicBezTo>
                <a:cubicBezTo>
                  <a:pt x="1164917" y="123992"/>
                  <a:pt x="1154545" y="123235"/>
                  <a:pt x="1145309" y="120156"/>
                </a:cubicBezTo>
                <a:cubicBezTo>
                  <a:pt x="1071913" y="71224"/>
                  <a:pt x="1158600" y="122371"/>
                  <a:pt x="979055" y="92447"/>
                </a:cubicBezTo>
                <a:cubicBezTo>
                  <a:pt x="968105" y="90622"/>
                  <a:pt x="960226" y="80635"/>
                  <a:pt x="951345" y="73974"/>
                </a:cubicBezTo>
                <a:cubicBezTo>
                  <a:pt x="935574" y="62146"/>
                  <a:pt x="922397" y="46602"/>
                  <a:pt x="905164" y="37028"/>
                </a:cubicBezTo>
                <a:cubicBezTo>
                  <a:pt x="894067" y="30863"/>
                  <a:pt x="880533" y="30871"/>
                  <a:pt x="868218" y="27792"/>
                </a:cubicBezTo>
                <a:cubicBezTo>
                  <a:pt x="858380" y="28885"/>
                  <a:pt x="738564" y="41321"/>
                  <a:pt x="720436" y="46265"/>
                </a:cubicBezTo>
                <a:cubicBezTo>
                  <a:pt x="707153" y="49888"/>
                  <a:pt x="696275" y="59624"/>
                  <a:pt x="683491" y="64737"/>
                </a:cubicBezTo>
                <a:cubicBezTo>
                  <a:pt x="646012" y="79728"/>
                  <a:pt x="627417" y="83374"/>
                  <a:pt x="591127" y="92447"/>
                </a:cubicBezTo>
                <a:cubicBezTo>
                  <a:pt x="551103" y="89368"/>
                  <a:pt x="510887" y="88189"/>
                  <a:pt x="471055" y="83210"/>
                </a:cubicBezTo>
                <a:cubicBezTo>
                  <a:pt x="461394" y="82002"/>
                  <a:pt x="453081" y="73974"/>
                  <a:pt x="443345" y="73974"/>
                </a:cubicBezTo>
                <a:cubicBezTo>
                  <a:pt x="427646" y="73974"/>
                  <a:pt x="397164" y="83210"/>
                  <a:pt x="397164" y="832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pic>
        <p:nvPicPr>
          <p:cNvPr id="17" name="Picture 16">
            <a:extLst>
              <a:ext uri="{FF2B5EF4-FFF2-40B4-BE49-F238E27FC236}">
                <a16:creationId xmlns:a16="http://schemas.microsoft.com/office/drawing/2014/main" id="{2290B895-110A-4F89-9CA7-9E78949F959D}"/>
              </a:ext>
            </a:extLst>
          </p:cNvPr>
          <p:cNvPicPr>
            <a:picLocks noChangeAspect="1"/>
          </p:cNvPicPr>
          <p:nvPr/>
        </p:nvPicPr>
        <p:blipFill>
          <a:blip r:embed="rId3"/>
          <a:stretch>
            <a:fillRect/>
          </a:stretch>
        </p:blipFill>
        <p:spPr>
          <a:xfrm>
            <a:off x="1738165" y="3035217"/>
            <a:ext cx="5259289" cy="3681502"/>
          </a:xfrm>
          <a:prstGeom prst="rect">
            <a:avLst/>
          </a:prstGeom>
          <a:ln>
            <a:noFill/>
          </a:ln>
          <a:effectLst>
            <a:outerShdw blurRad="292100" dist="139700" dir="2700000" algn="tl" rotWithShape="0">
              <a:srgbClr val="333333">
                <a:alpha val="65000"/>
              </a:srgbClr>
            </a:outerShdw>
          </a:effectLst>
        </p:spPr>
      </p:pic>
      <p:sp>
        <p:nvSpPr>
          <p:cNvPr id="12" name="Rounded Rectangular Callout 5">
            <a:extLst>
              <a:ext uri="{FF2B5EF4-FFF2-40B4-BE49-F238E27FC236}">
                <a16:creationId xmlns:a16="http://schemas.microsoft.com/office/drawing/2014/main" id="{346921F9-E569-4B96-9464-8DE5D89AE4AB}"/>
              </a:ext>
            </a:extLst>
          </p:cNvPr>
          <p:cNvSpPr/>
          <p:nvPr/>
        </p:nvSpPr>
        <p:spPr>
          <a:xfrm>
            <a:off x="5954206" y="4668007"/>
            <a:ext cx="1368636" cy="1206672"/>
          </a:xfrm>
          <a:prstGeom prst="wedgeRoundRectCallout">
            <a:avLst>
              <a:gd name="adj1" fmla="val -196835"/>
              <a:gd name="adj2" fmla="val -542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050" dirty="0">
                <a:solidFill>
                  <a:prstClr val="black"/>
                </a:solidFill>
                <a:latin typeface="Trebuchet MS"/>
                <a:cs typeface="Gisha" panose="020B0502040204020203" pitchFamily="34" charset="-79"/>
              </a:rPr>
              <a:t>בסופו של דבר, ה"מיני פרויקט" אמור להיות באותה תיקיה ובאותו </a:t>
            </a:r>
            <a:r>
              <a:rPr lang="en-US" sz="1050" dirty="0">
                <a:solidFill>
                  <a:prstClr val="black"/>
                </a:solidFill>
                <a:latin typeface="Trebuchet MS"/>
              </a:rPr>
              <a:t>Solution</a:t>
            </a:r>
            <a:r>
              <a:rPr lang="he-IL" sz="1050" dirty="0">
                <a:solidFill>
                  <a:prstClr val="black"/>
                </a:solidFill>
                <a:latin typeface="Trebuchet MS"/>
                <a:cs typeface="Gisha" panose="020B0502040204020203" pitchFamily="34" charset="-79"/>
              </a:rPr>
              <a:t> של התרגילים שלכן, בתור כמה פרויקטים</a:t>
            </a:r>
            <a:endParaRPr lang="en-US" sz="1050" dirty="0">
              <a:solidFill>
                <a:prstClr val="black"/>
              </a:solidFill>
              <a:latin typeface="Trebuchet MS"/>
            </a:endParaRPr>
          </a:p>
        </p:txBody>
      </p:sp>
    </p:spTree>
    <p:extLst>
      <p:ext uri="{BB962C8B-B14F-4D97-AF65-F5344CB8AC3E}">
        <p14:creationId xmlns:p14="http://schemas.microsoft.com/office/powerpoint/2010/main" val="10486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C341-EEE9-47F1-8DA2-4FC4D609E3CB}"/>
              </a:ext>
            </a:extLst>
          </p:cNvPr>
          <p:cNvSpPr>
            <a:spLocks noGrp="1"/>
          </p:cNvSpPr>
          <p:nvPr>
            <p:ph type="title"/>
          </p:nvPr>
        </p:nvSpPr>
        <p:spPr>
          <a:xfrm>
            <a:off x="1622056" y="85751"/>
            <a:ext cx="7920880" cy="1032787"/>
          </a:xfrm>
        </p:spPr>
        <p:txBody>
          <a:bodyPr>
            <a:noAutofit/>
          </a:bodyPr>
          <a:lstStyle/>
          <a:p>
            <a:pPr algn="ctr"/>
            <a:r>
              <a:rPr lang="he-IL" sz="2800" dirty="0"/>
              <a:t>שלב ב</a:t>
            </a:r>
            <a:r>
              <a:rPr lang="he-IL" sz="1800" dirty="0"/>
              <a:t>1</a:t>
            </a:r>
            <a:br>
              <a:rPr lang="he-IL" sz="2000" dirty="0"/>
            </a:br>
            <a:r>
              <a:rPr lang="he-IL" sz="2000" dirty="0"/>
              <a:t>שינוי הגדרת תיקיית ההרצה </a:t>
            </a:r>
            <a:r>
              <a:rPr lang="en-US" sz="2000" dirty="0"/>
              <a:t>(Working Directory)</a:t>
            </a:r>
            <a:r>
              <a:rPr lang="he-IL" sz="2000" dirty="0"/>
              <a:t> לתיקייה הראשית של ה- </a:t>
            </a:r>
            <a:r>
              <a:rPr lang="en-US" sz="2000" dirty="0"/>
              <a:t>SOLUTION</a:t>
            </a:r>
          </a:p>
        </p:txBody>
      </p:sp>
      <p:sp>
        <p:nvSpPr>
          <p:cNvPr id="3" name="Content Placeholder 2">
            <a:extLst>
              <a:ext uri="{FF2B5EF4-FFF2-40B4-BE49-F238E27FC236}">
                <a16:creationId xmlns:a16="http://schemas.microsoft.com/office/drawing/2014/main" id="{2C3FDF90-1DCD-41D7-A406-026080F7C3EA}"/>
              </a:ext>
            </a:extLst>
          </p:cNvPr>
          <p:cNvSpPr>
            <a:spLocks noGrp="1"/>
          </p:cNvSpPr>
          <p:nvPr>
            <p:ph idx="1"/>
          </p:nvPr>
        </p:nvSpPr>
        <p:spPr>
          <a:xfrm>
            <a:off x="1775520" y="1245710"/>
            <a:ext cx="7638100" cy="1032787"/>
          </a:xfrm>
        </p:spPr>
        <p:txBody>
          <a:bodyPr>
            <a:normAutofit/>
          </a:bodyPr>
          <a:lstStyle/>
          <a:p>
            <a:pPr marL="0" indent="0">
              <a:buNone/>
            </a:pPr>
            <a:r>
              <a:rPr lang="he-IL" sz="1600" dirty="0"/>
              <a:t>בכל אחד מהפרויקטים של ההרצה/תצוגה </a:t>
            </a:r>
            <a:r>
              <a:rPr lang="en-US" sz="1600" dirty="0"/>
              <a:t>console)</a:t>
            </a:r>
            <a:r>
              <a:rPr lang="he-IL" sz="1600" dirty="0"/>
              <a:t> או </a:t>
            </a:r>
            <a:r>
              <a:rPr lang="en-US" sz="1600" dirty="0"/>
              <a:t>(WPF</a:t>
            </a:r>
            <a:r>
              <a:rPr lang="he-IL" sz="1600" dirty="0"/>
              <a:t> </a:t>
            </a:r>
            <a:r>
              <a:rPr lang="en-US" sz="1600" dirty="0"/>
              <a:t>:</a:t>
            </a:r>
          </a:p>
          <a:p>
            <a:r>
              <a:rPr lang="he-IL" sz="1600" dirty="0"/>
              <a:t>נעמוד על הפרויקט עם עכבר ימני, נבחר </a:t>
            </a:r>
            <a:r>
              <a:rPr lang="en-US" sz="1600" dirty="0"/>
              <a:t>Properties</a:t>
            </a:r>
            <a:r>
              <a:rPr lang="he-IL" sz="1600" dirty="0"/>
              <a:t> ויפתח חלון מאפייני פרויקט.</a:t>
            </a:r>
          </a:p>
          <a:p>
            <a:r>
              <a:rPr lang="he-IL" sz="1600" b="1" dirty="0"/>
              <a:t>נעדכן </a:t>
            </a:r>
            <a:r>
              <a:rPr lang="he-IL" sz="1600" b="1" dirty="0" err="1"/>
              <a:t>בטאב</a:t>
            </a:r>
            <a:r>
              <a:rPr lang="he-IL" sz="1600" b="1" dirty="0"/>
              <a:t> בשם מאפייני </a:t>
            </a:r>
            <a:r>
              <a:rPr lang="en-US" sz="1600" b="1" dirty="0"/>
              <a:t>Debug</a:t>
            </a:r>
            <a:r>
              <a:rPr lang="he-IL" sz="1600" b="1" dirty="0"/>
              <a:t> את ה </a:t>
            </a:r>
            <a:r>
              <a:rPr lang="en-US" sz="1600" b="1" dirty="0"/>
              <a:t>Working Directory</a:t>
            </a:r>
            <a:r>
              <a:rPr lang="he-IL" sz="1600" b="1" dirty="0"/>
              <a:t> ל </a:t>
            </a:r>
            <a:r>
              <a:rPr lang="en-US" sz="1600" b="1" dirty="0"/>
              <a:t>$(</a:t>
            </a:r>
            <a:r>
              <a:rPr lang="en-US" sz="1600" b="1" dirty="0" err="1"/>
              <a:t>SolutionDir</a:t>
            </a:r>
            <a:r>
              <a:rPr lang="en-US" sz="1600" b="1" dirty="0"/>
              <a:t>)</a:t>
            </a:r>
            <a:endParaRPr lang="he-IL" sz="1600" b="1" dirty="0"/>
          </a:p>
        </p:txBody>
      </p:sp>
      <p:sp>
        <p:nvSpPr>
          <p:cNvPr id="4" name="Slide Number Placeholder 3">
            <a:extLst>
              <a:ext uri="{FF2B5EF4-FFF2-40B4-BE49-F238E27FC236}">
                <a16:creationId xmlns:a16="http://schemas.microsoft.com/office/drawing/2014/main" id="{7DF112CA-AF68-483F-93E4-8CCA69E9F09B}"/>
              </a:ext>
            </a:extLst>
          </p:cNvPr>
          <p:cNvSpPr>
            <a:spLocks noGrp="1"/>
          </p:cNvSpPr>
          <p:nvPr>
            <p:ph type="sldNum" sz="quarter" idx="12"/>
          </p:nvPr>
        </p:nvSpPr>
        <p:spPr>
          <a:xfrm>
            <a:off x="8921440" y="6552826"/>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496</a:t>
            </a:fld>
            <a:endParaRPr lang="he-IL">
              <a:solidFill>
                <a:srgbClr val="B13F9A"/>
              </a:solidFill>
              <a:latin typeface="Trebuchet MS"/>
              <a:cs typeface="Gisha" panose="020B0502040204020203" pitchFamily="34" charset="-79"/>
            </a:endParaRPr>
          </a:p>
        </p:txBody>
      </p:sp>
      <p:grpSp>
        <p:nvGrpSpPr>
          <p:cNvPr id="17" name="Group 16">
            <a:extLst>
              <a:ext uri="{FF2B5EF4-FFF2-40B4-BE49-F238E27FC236}">
                <a16:creationId xmlns:a16="http://schemas.microsoft.com/office/drawing/2014/main" id="{1DD04157-F77B-40A0-87FE-872EC41D26E2}"/>
              </a:ext>
            </a:extLst>
          </p:cNvPr>
          <p:cNvGrpSpPr/>
          <p:nvPr/>
        </p:nvGrpSpPr>
        <p:grpSpPr>
          <a:xfrm>
            <a:off x="2306132" y="2388106"/>
            <a:ext cx="6552728" cy="4205351"/>
            <a:chOff x="755576" y="2128614"/>
            <a:chExt cx="6616005" cy="4353609"/>
          </a:xfrm>
        </p:grpSpPr>
        <p:pic>
          <p:nvPicPr>
            <p:cNvPr id="11" name="Picture 10">
              <a:extLst>
                <a:ext uri="{FF2B5EF4-FFF2-40B4-BE49-F238E27FC236}">
                  <a16:creationId xmlns:a16="http://schemas.microsoft.com/office/drawing/2014/main" id="{592AB36B-A83A-4D14-B654-26226F10E2A5}"/>
                </a:ext>
              </a:extLst>
            </p:cNvPr>
            <p:cNvPicPr>
              <a:picLocks noChangeAspect="1"/>
            </p:cNvPicPr>
            <p:nvPr/>
          </p:nvPicPr>
          <p:blipFill>
            <a:blip r:embed="rId2"/>
            <a:stretch>
              <a:fillRect/>
            </a:stretch>
          </p:blipFill>
          <p:spPr>
            <a:xfrm>
              <a:off x="1082824" y="2132856"/>
              <a:ext cx="6288757" cy="4349367"/>
            </a:xfrm>
            <a:prstGeom prst="rect">
              <a:avLst/>
            </a:prstGeom>
            <a:ln>
              <a:noFill/>
            </a:ln>
            <a:effectLst>
              <a:outerShdw blurRad="292100" dist="139700" dir="2700000" algn="tl" rotWithShape="0">
                <a:srgbClr val="333333">
                  <a:alpha val="65000"/>
                </a:srgbClr>
              </a:outerShdw>
            </a:effectLst>
          </p:spPr>
        </p:pic>
        <p:sp>
          <p:nvSpPr>
            <p:cNvPr id="12" name="Rectangle 4">
              <a:extLst>
                <a:ext uri="{FF2B5EF4-FFF2-40B4-BE49-F238E27FC236}">
                  <a16:creationId xmlns:a16="http://schemas.microsoft.com/office/drawing/2014/main" id="{470C805F-F4C2-4459-8E3F-0B7E70D5421D}"/>
                </a:ext>
              </a:extLst>
            </p:cNvPr>
            <p:cNvSpPr/>
            <p:nvPr/>
          </p:nvSpPr>
          <p:spPr>
            <a:xfrm>
              <a:off x="755576" y="2128614"/>
              <a:ext cx="1152128" cy="223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3" name="Rectangle 4">
              <a:extLst>
                <a:ext uri="{FF2B5EF4-FFF2-40B4-BE49-F238E27FC236}">
                  <a16:creationId xmlns:a16="http://schemas.microsoft.com/office/drawing/2014/main" id="{156D1EE7-6A84-4C6B-B663-D0A07C309873}"/>
                </a:ext>
              </a:extLst>
            </p:cNvPr>
            <p:cNvSpPr/>
            <p:nvPr/>
          </p:nvSpPr>
          <p:spPr>
            <a:xfrm>
              <a:off x="2115800" y="3933056"/>
              <a:ext cx="226880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7" name="Rectangle 4">
              <a:extLst>
                <a:ext uri="{FF2B5EF4-FFF2-40B4-BE49-F238E27FC236}">
                  <a16:creationId xmlns:a16="http://schemas.microsoft.com/office/drawing/2014/main" id="{3049C4A1-6F5A-426A-948B-AB20D50F968E}"/>
                </a:ext>
              </a:extLst>
            </p:cNvPr>
            <p:cNvSpPr/>
            <p:nvPr/>
          </p:nvSpPr>
          <p:spPr>
            <a:xfrm>
              <a:off x="971600" y="3061880"/>
              <a:ext cx="1152128" cy="223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sp>
        <p:nvSpPr>
          <p:cNvPr id="18" name="Speech Bubble: Rectangle with Corners Rounded 17">
            <a:extLst>
              <a:ext uri="{FF2B5EF4-FFF2-40B4-BE49-F238E27FC236}">
                <a16:creationId xmlns:a16="http://schemas.microsoft.com/office/drawing/2014/main" id="{28F8F91A-4F6B-4BF7-9A8D-DAF86633A9B1}"/>
              </a:ext>
            </a:extLst>
          </p:cNvPr>
          <p:cNvSpPr/>
          <p:nvPr/>
        </p:nvSpPr>
        <p:spPr>
          <a:xfrm>
            <a:off x="9182979" y="3068960"/>
            <a:ext cx="1354213" cy="2520280"/>
          </a:xfrm>
          <a:prstGeom prst="wedgeRoundRectCallout">
            <a:avLst>
              <a:gd name="adj1" fmla="val -117276"/>
              <a:gd name="adj2" fmla="val -329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ההגדרה הזו נועדה לעזור לנו בגישה לתיקיה בשם </a:t>
            </a:r>
            <a:r>
              <a:rPr lang="en-US" sz="1200" dirty="0">
                <a:solidFill>
                  <a:prstClr val="black"/>
                </a:solidFill>
                <a:latin typeface="Trebuchet MS"/>
              </a:rPr>
              <a:t>xml</a:t>
            </a:r>
            <a:r>
              <a:rPr lang="he-IL" sz="1200" dirty="0">
                <a:solidFill>
                  <a:prstClr val="black"/>
                </a:solidFill>
                <a:latin typeface="Trebuchet MS"/>
                <a:cs typeface="Gisha" panose="020B0502040204020203" pitchFamily="34" charset="-79"/>
              </a:rPr>
              <a:t> שניצור בהמשך תחת התיקיה הראשית של ה </a:t>
            </a:r>
            <a:r>
              <a:rPr lang="en-US" sz="1200" dirty="0">
                <a:solidFill>
                  <a:prstClr val="black"/>
                </a:solidFill>
                <a:latin typeface="Trebuchet MS"/>
              </a:rPr>
              <a:t>Solution</a:t>
            </a:r>
            <a:r>
              <a:rPr lang="he-IL" sz="1200" dirty="0">
                <a:solidFill>
                  <a:prstClr val="black"/>
                </a:solidFill>
                <a:latin typeface="Trebuchet MS"/>
                <a:cs typeface="Gisha" panose="020B0502040204020203" pitchFamily="34" charset="-79"/>
              </a:rPr>
              <a:t>, ותכיל קבצי </a:t>
            </a:r>
            <a:r>
              <a:rPr lang="en-US" sz="1200" dirty="0">
                <a:solidFill>
                  <a:prstClr val="black"/>
                </a:solidFill>
                <a:latin typeface="Trebuchet MS"/>
              </a:rPr>
              <a:t>xml</a:t>
            </a:r>
            <a:r>
              <a:rPr lang="he-IL" sz="1200" dirty="0">
                <a:solidFill>
                  <a:prstClr val="black"/>
                </a:solidFill>
                <a:latin typeface="Trebuchet MS"/>
                <a:cs typeface="Gisha" panose="020B0502040204020203" pitchFamily="34" charset="-79"/>
              </a:rPr>
              <a:t> מסוגים שונים.</a:t>
            </a:r>
            <a:endParaRPr lang="en-US" sz="1200" dirty="0">
              <a:solidFill>
                <a:prstClr val="black"/>
              </a:solidFill>
              <a:latin typeface="Trebuchet MS"/>
            </a:endParaRPr>
          </a:p>
        </p:txBody>
      </p:sp>
    </p:spTree>
    <p:extLst>
      <p:ext uri="{BB962C8B-B14F-4D97-AF65-F5344CB8AC3E}">
        <p14:creationId xmlns:p14="http://schemas.microsoft.com/office/powerpoint/2010/main" val="36799457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C341-EEE9-47F1-8DA2-4FC4D609E3CB}"/>
              </a:ext>
            </a:extLst>
          </p:cNvPr>
          <p:cNvSpPr>
            <a:spLocks noGrp="1"/>
          </p:cNvSpPr>
          <p:nvPr>
            <p:ph type="title"/>
          </p:nvPr>
        </p:nvSpPr>
        <p:spPr>
          <a:xfrm>
            <a:off x="1622056" y="85751"/>
            <a:ext cx="7920880" cy="1032787"/>
          </a:xfrm>
        </p:spPr>
        <p:txBody>
          <a:bodyPr>
            <a:noAutofit/>
          </a:bodyPr>
          <a:lstStyle/>
          <a:p>
            <a:pPr algn="ctr"/>
            <a:r>
              <a:rPr lang="he-IL" sz="2800" dirty="0"/>
              <a:t>שלב ב</a:t>
            </a:r>
            <a:r>
              <a:rPr lang="he-IL" sz="1800" dirty="0"/>
              <a:t>2</a:t>
            </a:r>
            <a:br>
              <a:rPr lang="he-IL" sz="2000" dirty="0"/>
            </a:br>
            <a:r>
              <a:rPr lang="he-IL" sz="2000" dirty="0"/>
              <a:t>שינוי ברירת המחדל של מרחבי השמות</a:t>
            </a:r>
            <a:endParaRPr lang="en-US" sz="2000" dirty="0"/>
          </a:p>
        </p:txBody>
      </p:sp>
      <p:sp>
        <p:nvSpPr>
          <p:cNvPr id="3" name="Content Placeholder 2">
            <a:extLst>
              <a:ext uri="{FF2B5EF4-FFF2-40B4-BE49-F238E27FC236}">
                <a16:creationId xmlns:a16="http://schemas.microsoft.com/office/drawing/2014/main" id="{2C3FDF90-1DCD-41D7-A406-026080F7C3EA}"/>
              </a:ext>
            </a:extLst>
          </p:cNvPr>
          <p:cNvSpPr>
            <a:spLocks noGrp="1"/>
          </p:cNvSpPr>
          <p:nvPr>
            <p:ph idx="1"/>
          </p:nvPr>
        </p:nvSpPr>
        <p:spPr>
          <a:xfrm>
            <a:off x="1775520" y="1245710"/>
            <a:ext cx="7638100" cy="383091"/>
          </a:xfrm>
        </p:spPr>
        <p:txBody>
          <a:bodyPr>
            <a:normAutofit/>
          </a:bodyPr>
          <a:lstStyle/>
          <a:p>
            <a:pPr fontAlgn="base">
              <a:spcBef>
                <a:spcPts val="0"/>
              </a:spcBef>
              <a:spcAft>
                <a:spcPts val="800"/>
              </a:spcAft>
            </a:pPr>
            <a:r>
              <a:rPr lang="he-IL" sz="1800" dirty="0">
                <a:solidFill>
                  <a:srgbClr val="222222"/>
                </a:solidFill>
                <a:latin typeface="David" panose="020E0502060401010101" pitchFamily="34" charset="-79"/>
                <a:cs typeface="David" panose="020E0502060401010101" pitchFamily="34" charset="-79"/>
              </a:rPr>
              <a:t>יש לבטל את מרחב שמות ברירת המחדל במאפייני הפרויקטים </a:t>
            </a:r>
            <a:r>
              <a:rPr lang="en-US" sz="1800" dirty="0">
                <a:solidFill>
                  <a:srgbClr val="222222"/>
                </a:solidFill>
                <a:latin typeface="David" panose="020E0502060401010101" pitchFamily="34" charset="-79"/>
                <a:cs typeface="David" panose="020E0502060401010101" pitchFamily="34" charset="-79"/>
              </a:rPr>
              <a:t>BL, </a:t>
            </a:r>
            <a:r>
              <a:rPr lang="en-US" sz="1800" dirty="0" err="1">
                <a:solidFill>
                  <a:srgbClr val="222222"/>
                </a:solidFill>
                <a:latin typeface="David" panose="020E0502060401010101" pitchFamily="34" charset="-79"/>
                <a:cs typeface="David" panose="020E0502060401010101" pitchFamily="34" charset="-79"/>
              </a:rPr>
              <a:t>DLFacade</a:t>
            </a:r>
            <a:r>
              <a:rPr lang="he-IL" sz="1800" dirty="0">
                <a:solidFill>
                  <a:srgbClr val="222222"/>
                </a:solidFill>
                <a:latin typeface="David" panose="020E0502060401010101" pitchFamily="34" charset="-79"/>
                <a:cs typeface="David" panose="020E0502060401010101" pitchFamily="34" charset="-79"/>
              </a:rPr>
              <a:t>:</a:t>
            </a:r>
          </a:p>
        </p:txBody>
      </p:sp>
      <p:sp>
        <p:nvSpPr>
          <p:cNvPr id="4" name="Slide Number Placeholder 3">
            <a:extLst>
              <a:ext uri="{FF2B5EF4-FFF2-40B4-BE49-F238E27FC236}">
                <a16:creationId xmlns:a16="http://schemas.microsoft.com/office/drawing/2014/main" id="{7DF112CA-AF68-483F-93E4-8CCA69E9F09B}"/>
              </a:ext>
            </a:extLst>
          </p:cNvPr>
          <p:cNvSpPr>
            <a:spLocks noGrp="1"/>
          </p:cNvSpPr>
          <p:nvPr>
            <p:ph type="sldNum" sz="quarter" idx="12"/>
          </p:nvPr>
        </p:nvSpPr>
        <p:spPr>
          <a:xfrm>
            <a:off x="8921440" y="6552826"/>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497</a:t>
            </a:fld>
            <a:endParaRPr lang="he-IL">
              <a:solidFill>
                <a:srgbClr val="B13F9A"/>
              </a:solidFill>
              <a:latin typeface="Trebuchet MS"/>
              <a:cs typeface="Gisha" panose="020B0502040204020203" pitchFamily="34" charset="-79"/>
            </a:endParaRPr>
          </a:p>
        </p:txBody>
      </p:sp>
      <p:pic>
        <p:nvPicPr>
          <p:cNvPr id="1026" name="Picture 2">
            <a:extLst>
              <a:ext uri="{FF2B5EF4-FFF2-40B4-BE49-F238E27FC236}">
                <a16:creationId xmlns:a16="http://schemas.microsoft.com/office/drawing/2014/main" id="{A863EDAB-7B4D-48D2-8040-B1E958C159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2" y="1628800"/>
            <a:ext cx="4591050"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D9CB2A-2BC4-4456-B35E-CCE688B1E5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508" y="2420889"/>
            <a:ext cx="4610100" cy="1533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7030F94C-9D19-4679-9585-B6ED1D317808}"/>
              </a:ext>
            </a:extLst>
          </p:cNvPr>
          <p:cNvSpPr txBox="1">
            <a:spLocks/>
          </p:cNvSpPr>
          <p:nvPr/>
        </p:nvSpPr>
        <p:spPr>
          <a:xfrm>
            <a:off x="2003618" y="4236239"/>
            <a:ext cx="7410002" cy="510263"/>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fontAlgn="base">
              <a:spcBef>
                <a:spcPts val="0"/>
              </a:spcBef>
              <a:spcAft>
                <a:spcPts val="800"/>
              </a:spcAft>
              <a:buClr>
                <a:srgbClr val="B13F9A"/>
              </a:buClr>
            </a:pPr>
            <a:r>
              <a:rPr lang="he-IL" sz="1800" dirty="0">
                <a:solidFill>
                  <a:srgbClr val="222222"/>
                </a:solidFill>
                <a:latin typeface="David" panose="020E0502060401010101" pitchFamily="34" charset="-79"/>
                <a:cs typeface="David" panose="020E0502060401010101" pitchFamily="34" charset="-79"/>
              </a:rPr>
              <a:t>בכל הפרויקטים שיממשו את הממשק </a:t>
            </a:r>
            <a:r>
              <a:rPr lang="en-US" sz="1800" dirty="0">
                <a:solidFill>
                  <a:srgbClr val="222222"/>
                </a:solidFill>
                <a:latin typeface="David" panose="020E0502060401010101" pitchFamily="34" charset="-79"/>
                <a:cs typeface="David" panose="020E0502060401010101" pitchFamily="34" charset="-79"/>
              </a:rPr>
              <a:t>IDal </a:t>
            </a:r>
            <a:r>
              <a:rPr lang="he-IL" sz="1800" dirty="0">
                <a:solidFill>
                  <a:srgbClr val="222222"/>
                </a:solidFill>
                <a:latin typeface="David" panose="020E0502060401010101" pitchFamily="34" charset="-79"/>
                <a:cs typeface="David" panose="020E0502060401010101" pitchFamily="34" charset="-79"/>
              </a:rPr>
              <a:t> (</a:t>
            </a:r>
            <a:r>
              <a:rPr lang="he-IL" sz="1800" dirty="0" err="1">
                <a:solidFill>
                  <a:srgbClr val="222222"/>
                </a:solidFill>
                <a:latin typeface="David" panose="020E0502060401010101" pitchFamily="34" charset="-79"/>
                <a:cs typeface="David" panose="020E0502060401010101" pitchFamily="34" charset="-79"/>
              </a:rPr>
              <a:t>פרויקטי</a:t>
            </a:r>
            <a:r>
              <a:rPr lang="he-IL" sz="1800" dirty="0">
                <a:solidFill>
                  <a:srgbClr val="222222"/>
                </a:solidFill>
                <a:latin typeface="David" panose="020E0502060401010101" pitchFamily="34" charset="-79"/>
                <a:cs typeface="David" panose="020E0502060401010101" pitchFamily="34" charset="-79"/>
              </a:rPr>
              <a:t> </a:t>
            </a:r>
            <a:r>
              <a:rPr lang="en-US" sz="1800" dirty="0">
                <a:solidFill>
                  <a:srgbClr val="222222"/>
                </a:solidFill>
                <a:latin typeface="David" panose="020E0502060401010101" pitchFamily="34" charset="-79"/>
                <a:cs typeface="David" panose="020E0502060401010101" pitchFamily="34" charset="-79"/>
              </a:rPr>
              <a:t>DalObject </a:t>
            </a:r>
            <a:r>
              <a:rPr lang="he-IL" sz="1800" dirty="0">
                <a:solidFill>
                  <a:srgbClr val="222222"/>
                </a:solidFill>
                <a:latin typeface="David" panose="020E0502060401010101" pitchFamily="34" charset="-79"/>
                <a:cs typeface="David" panose="020E0502060401010101" pitchFamily="34" charset="-79"/>
              </a:rPr>
              <a:t> ו-</a:t>
            </a:r>
            <a:r>
              <a:rPr lang="en-US" sz="1800" dirty="0" err="1">
                <a:solidFill>
                  <a:srgbClr val="222222"/>
                </a:solidFill>
                <a:latin typeface="David" panose="020E0502060401010101" pitchFamily="34" charset="-79"/>
                <a:cs typeface="David" panose="020E0502060401010101" pitchFamily="34" charset="-79"/>
              </a:rPr>
              <a:t>DalXml</a:t>
            </a:r>
            <a:r>
              <a:rPr lang="en-US" sz="1800" dirty="0">
                <a:solidFill>
                  <a:srgbClr val="222222"/>
                </a:solidFill>
                <a:latin typeface="David" panose="020E0502060401010101" pitchFamily="34" charset="-79"/>
                <a:cs typeface="David" panose="020E0502060401010101" pitchFamily="34" charset="-79"/>
              </a:rPr>
              <a:t> </a:t>
            </a:r>
            <a:r>
              <a:rPr lang="he-IL" sz="1800" dirty="0">
                <a:solidFill>
                  <a:srgbClr val="222222"/>
                </a:solidFill>
                <a:latin typeface="David" panose="020E0502060401010101" pitchFamily="34" charset="-79"/>
                <a:cs typeface="David" panose="020E0502060401010101" pitchFamily="34" charset="-79"/>
              </a:rPr>
              <a:t>) יש להגדיר את מרחב השמות ברירת המחדל להיות </a:t>
            </a:r>
            <a:r>
              <a:rPr lang="en-US" sz="1800" dirty="0">
                <a:solidFill>
                  <a:srgbClr val="222222"/>
                </a:solidFill>
                <a:latin typeface="David" panose="020E0502060401010101" pitchFamily="34" charset="-79"/>
                <a:cs typeface="David" panose="020E0502060401010101" pitchFamily="34" charset="-79"/>
              </a:rPr>
              <a:t>Dal</a:t>
            </a:r>
            <a:r>
              <a:rPr lang="he-IL" sz="1800" dirty="0">
                <a:solidFill>
                  <a:srgbClr val="222222"/>
                </a:solidFill>
                <a:latin typeface="David" panose="020E0502060401010101" pitchFamily="34" charset="-79"/>
                <a:cs typeface="David" panose="020E0502060401010101" pitchFamily="34" charset="-79"/>
              </a:rPr>
              <a:t>:</a:t>
            </a:r>
            <a:endParaRPr lang="en-US" sz="1800" dirty="0">
              <a:solidFill>
                <a:srgbClr val="222222"/>
              </a:solidFill>
              <a:latin typeface="David" panose="020E0502060401010101" pitchFamily="34" charset="-79"/>
              <a:cs typeface="David" panose="020E0502060401010101" pitchFamily="34" charset="-79"/>
            </a:endParaRPr>
          </a:p>
        </p:txBody>
      </p:sp>
      <p:pic>
        <p:nvPicPr>
          <p:cNvPr id="1032" name="Picture 8">
            <a:extLst>
              <a:ext uri="{FF2B5EF4-FFF2-40B4-BE49-F238E27FC236}">
                <a16:creationId xmlns:a16="http://schemas.microsoft.com/office/drawing/2014/main" id="{0D989349-B193-4298-942D-20C14AEF8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1" y="4875927"/>
            <a:ext cx="5286375" cy="168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7432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7405FC3-988F-4E05-972A-790995571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4" y="2892864"/>
            <a:ext cx="5928477" cy="2868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54C341-EEE9-47F1-8DA2-4FC4D609E3CB}"/>
              </a:ext>
            </a:extLst>
          </p:cNvPr>
          <p:cNvSpPr>
            <a:spLocks noGrp="1"/>
          </p:cNvSpPr>
          <p:nvPr>
            <p:ph type="title"/>
          </p:nvPr>
        </p:nvSpPr>
        <p:spPr>
          <a:xfrm>
            <a:off x="1622056" y="85751"/>
            <a:ext cx="7920880" cy="1032787"/>
          </a:xfrm>
        </p:spPr>
        <p:txBody>
          <a:bodyPr>
            <a:noAutofit/>
          </a:bodyPr>
          <a:lstStyle/>
          <a:p>
            <a:pPr algn="ctr"/>
            <a:r>
              <a:rPr lang="he-IL" sz="2800" dirty="0"/>
              <a:t>שלב ב</a:t>
            </a:r>
            <a:r>
              <a:rPr lang="he-IL" sz="1800" dirty="0"/>
              <a:t>3</a:t>
            </a:r>
            <a:br>
              <a:rPr lang="he-IL" sz="2000" dirty="0"/>
            </a:br>
            <a:r>
              <a:rPr lang="he-IL" sz="2000" dirty="0"/>
              <a:t>חלוקת הפרויקטים לתתי תיקיות</a:t>
            </a:r>
            <a:endParaRPr lang="en-US" sz="2000" dirty="0"/>
          </a:p>
        </p:txBody>
      </p:sp>
      <p:sp>
        <p:nvSpPr>
          <p:cNvPr id="4" name="Slide Number Placeholder 3">
            <a:extLst>
              <a:ext uri="{FF2B5EF4-FFF2-40B4-BE49-F238E27FC236}">
                <a16:creationId xmlns:a16="http://schemas.microsoft.com/office/drawing/2014/main" id="{7DF112CA-AF68-483F-93E4-8CCA69E9F09B}"/>
              </a:ext>
            </a:extLst>
          </p:cNvPr>
          <p:cNvSpPr>
            <a:spLocks noGrp="1"/>
          </p:cNvSpPr>
          <p:nvPr>
            <p:ph type="sldNum" sz="quarter" idx="12"/>
          </p:nvPr>
        </p:nvSpPr>
        <p:spPr>
          <a:xfrm>
            <a:off x="8921440" y="6552826"/>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498</a:t>
            </a:fld>
            <a:endParaRPr lang="he-IL">
              <a:solidFill>
                <a:srgbClr val="B13F9A"/>
              </a:solidFill>
              <a:latin typeface="Trebuchet MS"/>
              <a:cs typeface="Gisha" panose="020B0502040204020203" pitchFamily="34" charset="-79"/>
            </a:endParaRPr>
          </a:p>
        </p:txBody>
      </p:sp>
      <p:pic>
        <p:nvPicPr>
          <p:cNvPr id="2050" name="Picture 2">
            <a:extLst>
              <a:ext uri="{FF2B5EF4-FFF2-40B4-BE49-F238E27FC236}">
                <a16:creationId xmlns:a16="http://schemas.microsoft.com/office/drawing/2014/main" id="{EA54E571-3130-4306-9FBD-BFB1A145D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273" y="1837557"/>
            <a:ext cx="2109921" cy="2853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BF1278CB-2141-4ECA-B586-781B6B598314}"/>
              </a:ext>
            </a:extLst>
          </p:cNvPr>
          <p:cNvSpPr>
            <a:spLocks noGrp="1"/>
          </p:cNvSpPr>
          <p:nvPr>
            <p:ph idx="1"/>
          </p:nvPr>
        </p:nvSpPr>
        <p:spPr>
          <a:xfrm>
            <a:off x="2136240" y="1370848"/>
            <a:ext cx="7239000" cy="545985"/>
          </a:xfrm>
        </p:spPr>
        <p:txBody>
          <a:bodyPr/>
          <a:lstStyle/>
          <a:p>
            <a:r>
              <a:rPr lang="he-IL" sz="1800" dirty="0">
                <a:solidFill>
                  <a:srgbClr val="222222"/>
                </a:solidFill>
                <a:latin typeface="David" panose="020E0502060401010101" pitchFamily="34" charset="-79"/>
                <a:cs typeface="David" panose="020E0502060401010101" pitchFamily="34" charset="-79"/>
              </a:rPr>
              <a:t> יש להוסיף תת תיקיות לפרויקטים</a:t>
            </a:r>
            <a:r>
              <a:rPr lang="en-US" sz="1800" dirty="0">
                <a:solidFill>
                  <a:srgbClr val="222222"/>
                </a:solidFill>
                <a:latin typeface="David" panose="020E0502060401010101" pitchFamily="34" charset="-79"/>
                <a:cs typeface="David" panose="020E0502060401010101" pitchFamily="34" charset="-79"/>
              </a:rPr>
              <a:t>BL, DalFacade </a:t>
            </a:r>
            <a:r>
              <a:rPr lang="he-IL" sz="1800" dirty="0">
                <a:solidFill>
                  <a:srgbClr val="222222"/>
                </a:solidFill>
                <a:latin typeface="David" panose="020E0502060401010101" pitchFamily="34" charset="-79"/>
                <a:cs typeface="David" panose="020E0502060401010101" pitchFamily="34" charset="-79"/>
              </a:rPr>
              <a:t>: </a:t>
            </a:r>
          </a:p>
        </p:txBody>
      </p:sp>
    </p:spTree>
    <p:extLst>
      <p:ext uri="{BB962C8B-B14F-4D97-AF65-F5344CB8AC3E}">
        <p14:creationId xmlns:p14="http://schemas.microsoft.com/office/powerpoint/2010/main" val="21069314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6009" y="154378"/>
            <a:ext cx="7788245" cy="851462"/>
          </a:xfrm>
        </p:spPr>
        <p:txBody>
          <a:bodyPr>
            <a:noAutofit/>
          </a:bodyPr>
          <a:lstStyle/>
          <a:p>
            <a:pPr algn="ctr"/>
            <a:r>
              <a:rPr lang="he-IL" sz="2800" dirty="0"/>
              <a:t>שלב ג</a:t>
            </a:r>
            <a:br>
              <a:rPr lang="he-IL" sz="2800" dirty="0"/>
            </a:br>
            <a:r>
              <a:rPr lang="he-IL" sz="2800" dirty="0"/>
              <a:t>יצירת הפניות </a:t>
            </a:r>
            <a:r>
              <a:rPr lang="en-US" sz="2800" dirty="0"/>
              <a:t>(references)</a:t>
            </a:r>
            <a:r>
              <a:rPr lang="he-IL" sz="2800" dirty="0"/>
              <a:t> בין הפרויקטים ב </a:t>
            </a:r>
            <a:r>
              <a:rPr lang="en-US" sz="2800" dirty="0"/>
              <a:t>VS</a:t>
            </a:r>
            <a:endParaRPr lang="he-IL" sz="2800" dirty="0"/>
          </a:p>
        </p:txBody>
      </p:sp>
      <p:sp>
        <p:nvSpPr>
          <p:cNvPr id="3" name="מציין מיקום תוכן 2"/>
          <p:cNvSpPr>
            <a:spLocks noGrp="1"/>
          </p:cNvSpPr>
          <p:nvPr>
            <p:ph idx="1"/>
          </p:nvPr>
        </p:nvSpPr>
        <p:spPr>
          <a:xfrm>
            <a:off x="1938185" y="1268760"/>
            <a:ext cx="7463891" cy="4872130"/>
          </a:xfrm>
        </p:spPr>
        <p:txBody>
          <a:bodyPr>
            <a:normAutofit fontScale="92500" lnSpcReduction="10000"/>
          </a:bodyPr>
          <a:lstStyle/>
          <a:p>
            <a:r>
              <a:rPr lang="he-IL" sz="2000" dirty="0"/>
              <a:t>יצירת הפניה (</a:t>
            </a:r>
            <a:r>
              <a:rPr lang="en-US" sz="2000" b="1" dirty="0"/>
              <a:t>reference</a:t>
            </a:r>
            <a:r>
              <a:rPr lang="he-IL" sz="2000" dirty="0"/>
              <a:t>) בין פרויקט א' לפרויקט ב' נועדה כדי שפרויקט א' יוכל </a:t>
            </a:r>
            <a:r>
              <a:rPr lang="he-IL" sz="2000" b="1" dirty="0"/>
              <a:t>לגשת בקוד למרכיבים </a:t>
            </a:r>
            <a:r>
              <a:rPr lang="he-IL" sz="2000" dirty="0"/>
              <a:t>(מחלקות/מרחבי שמות) של פרויקט ב' </a:t>
            </a:r>
            <a:r>
              <a:rPr lang="he-IL" sz="2000" b="1" dirty="0"/>
              <a:t>– זהו הייעוד המקורי </a:t>
            </a:r>
          </a:p>
          <a:p>
            <a:endParaRPr lang="he-IL" sz="2000" dirty="0"/>
          </a:p>
          <a:p>
            <a:r>
              <a:rPr lang="he-IL" sz="2000" dirty="0"/>
              <a:t>כתוצאה מיצירת קשר זה, אזי תוכנת בניית האפליקציה של מיקרוסופט </a:t>
            </a:r>
            <a:r>
              <a:rPr lang="en-US" sz="2000" dirty="0"/>
              <a:t>(MSBuild) </a:t>
            </a:r>
            <a:r>
              <a:rPr lang="he-IL" sz="2000" dirty="0"/>
              <a:t>:</a:t>
            </a:r>
          </a:p>
          <a:p>
            <a:pPr lvl="1"/>
            <a:r>
              <a:rPr lang="he-IL" sz="1900" dirty="0"/>
              <a:t>יוצרת תלות בבניית הפרויקטים – </a:t>
            </a:r>
            <a:r>
              <a:rPr lang="he-IL" sz="1900" b="1" dirty="0"/>
              <a:t>ונקבע סדר הבניה </a:t>
            </a:r>
            <a:r>
              <a:rPr lang="he-IL" sz="1900" dirty="0"/>
              <a:t>- פרויקט ב' ייבנה לפני פרויקט א'</a:t>
            </a:r>
          </a:p>
          <a:p>
            <a:pPr lvl="1"/>
            <a:r>
              <a:rPr lang="he-IL" sz="1900" dirty="0"/>
              <a:t>2 הפרויקטים התלויים </a:t>
            </a:r>
            <a:r>
              <a:rPr lang="he-IL" sz="1900" b="1" dirty="0"/>
              <a:t>נוצרים באותה ספריית הרצה </a:t>
            </a:r>
            <a:r>
              <a:rPr lang="he-IL" sz="1900" dirty="0"/>
              <a:t>ומתאפשרת גישה בזמן ריצה מפרויקט א' למרכיבי פרויקט ב'.</a:t>
            </a:r>
          </a:p>
          <a:p>
            <a:endParaRPr lang="he-IL" sz="2200" dirty="0"/>
          </a:p>
          <a:p>
            <a:r>
              <a:rPr lang="he-IL" sz="2200" dirty="0"/>
              <a:t>שימו לב – </a:t>
            </a:r>
            <a:r>
              <a:rPr lang="he-IL" sz="2200" b="1" dirty="0"/>
              <a:t>לעיתים נגדיר </a:t>
            </a:r>
            <a:r>
              <a:rPr lang="en-US" sz="2200" b="1" dirty="0"/>
              <a:t>reference</a:t>
            </a:r>
            <a:r>
              <a:rPr lang="he-IL" sz="2200" b="1" dirty="0"/>
              <a:t> מאולץ בין פרויקט א' לב' </a:t>
            </a:r>
            <a:r>
              <a:rPr lang="he-IL" sz="2200" dirty="0"/>
              <a:t>– </a:t>
            </a:r>
            <a:r>
              <a:rPr lang="he-IL" sz="2200" b="1" dirty="0"/>
              <a:t>אף אם אין צורך</a:t>
            </a:r>
            <a:r>
              <a:rPr lang="he-IL" sz="2200" dirty="0"/>
              <a:t> בקוד של פרויקט א' לגשת למרכיבי הקוד של פרויקט ב'.</a:t>
            </a:r>
          </a:p>
          <a:p>
            <a:pPr lvl="1"/>
            <a:r>
              <a:rPr lang="he-IL" sz="1900" dirty="0"/>
              <a:t>כלומר שלא לצורך היעוד המקורי אלא רק לצורך יצירת תלות בסדר הבניה ולצורך יצירתם באותה ספריית הרצה.</a:t>
            </a:r>
          </a:p>
        </p:txBody>
      </p:sp>
      <p:sp>
        <p:nvSpPr>
          <p:cNvPr id="6" name="Slide Number Placeholder 5">
            <a:extLst>
              <a:ext uri="{FF2B5EF4-FFF2-40B4-BE49-F238E27FC236}">
                <a16:creationId xmlns:a16="http://schemas.microsoft.com/office/drawing/2014/main" id="{495FC218-F01F-462D-8755-71617B60A23A}"/>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499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096811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770344"/>
          </a:xfrm>
        </p:spPr>
        <p:txBody>
          <a:bodyPr/>
          <a:lstStyle/>
          <a:p>
            <a:pPr algn="ctr"/>
            <a:r>
              <a:rPr lang="he-IL" dirty="0"/>
              <a:t>מתוך הסילבוס</a:t>
            </a:r>
          </a:p>
        </p:txBody>
      </p:sp>
      <p:sp>
        <p:nvSpPr>
          <p:cNvPr id="3" name="מציין מיקום תוכן 2"/>
          <p:cNvSpPr>
            <a:spLocks noGrp="1"/>
          </p:cNvSpPr>
          <p:nvPr>
            <p:ph idx="1"/>
          </p:nvPr>
        </p:nvSpPr>
        <p:spPr>
          <a:xfrm>
            <a:off x="1990593" y="1268760"/>
            <a:ext cx="7239000" cy="4846320"/>
          </a:xfrm>
        </p:spPr>
        <p:txBody>
          <a:bodyPr>
            <a:normAutofit fontScale="92500" lnSpcReduction="20000"/>
          </a:bodyPr>
          <a:lstStyle/>
          <a:p>
            <a:r>
              <a:rPr lang="he-IL" dirty="0"/>
              <a:t>הקורס יכלול </a:t>
            </a:r>
            <a:r>
              <a:rPr lang="he-IL" b="1" dirty="0"/>
              <a:t>הרצאה</a:t>
            </a:r>
            <a:r>
              <a:rPr lang="he-IL" dirty="0"/>
              <a:t> פרונטלית, </a:t>
            </a:r>
          </a:p>
          <a:p>
            <a:r>
              <a:rPr lang="he-IL" dirty="0"/>
              <a:t>כמו גם (מעט) </a:t>
            </a:r>
            <a:r>
              <a:rPr lang="he-IL" b="1" dirty="0"/>
              <a:t>מעבדה</a:t>
            </a:r>
            <a:r>
              <a:rPr lang="he-IL" dirty="0"/>
              <a:t> אשר תמשיך את ההוראה של הקורס. </a:t>
            </a:r>
          </a:p>
          <a:p>
            <a:r>
              <a:rPr lang="he-IL" dirty="0"/>
              <a:t>במקביל יהיו הן </a:t>
            </a:r>
            <a:r>
              <a:rPr lang="he-IL" b="1" dirty="0"/>
              <a:t>תרגילים</a:t>
            </a:r>
            <a:r>
              <a:rPr lang="he-IL" dirty="0"/>
              <a:t> שילוו את הקורס </a:t>
            </a:r>
          </a:p>
          <a:p>
            <a:r>
              <a:rPr lang="he-IL" dirty="0"/>
              <a:t>והן </a:t>
            </a:r>
            <a:r>
              <a:rPr lang="he-IL" b="1" dirty="0"/>
              <a:t>פרויקט</a:t>
            </a:r>
            <a:r>
              <a:rPr lang="he-IL" dirty="0"/>
              <a:t> מ</a:t>
            </a:r>
            <a:r>
              <a:rPr lang="he-IL" sz="2800" dirty="0"/>
              <a:t>ת</a:t>
            </a:r>
            <a:r>
              <a:rPr lang="he-IL" sz="3200" dirty="0"/>
              <a:t>פ</a:t>
            </a:r>
            <a:r>
              <a:rPr lang="he-IL" sz="3600" dirty="0"/>
              <a:t>ת</a:t>
            </a:r>
            <a:r>
              <a:rPr lang="he-IL" sz="4000" dirty="0"/>
              <a:t>ח</a:t>
            </a:r>
            <a:r>
              <a:rPr lang="he-IL" dirty="0"/>
              <a:t> אשר מטרתו להעמיק את הבנת התלמידים בנושאים הנלמדים.</a:t>
            </a:r>
          </a:p>
          <a:p>
            <a:r>
              <a:rPr lang="he-IL" dirty="0"/>
              <a:t>וכמו שאמרנו: יש </a:t>
            </a:r>
            <a:r>
              <a:rPr lang="he-IL" sz="6600" dirty="0"/>
              <a:t>הרבה</a:t>
            </a:r>
            <a:r>
              <a:rPr lang="he-IL" dirty="0"/>
              <a:t> </a:t>
            </a:r>
            <a:r>
              <a:rPr lang="he-IL" b="1" dirty="0"/>
              <a:t>לימוד עצמי</a:t>
            </a:r>
          </a:p>
          <a:p>
            <a:pPr lvl="0"/>
            <a:r>
              <a:rPr lang="he-IL" dirty="0"/>
              <a:t>התרגילים והפרוייקט </a:t>
            </a:r>
            <a:r>
              <a:rPr lang="he-IL" b="1" dirty="0"/>
              <a:t>יתבצעו בזוגות </a:t>
            </a:r>
            <a:r>
              <a:rPr lang="he-IL" dirty="0"/>
              <a:t>(שני בני הזוג מאותה קבוצה, שניים - לא פחות ולא יותר) </a:t>
            </a:r>
            <a:endParaRPr lang="en-US" dirty="0"/>
          </a:p>
          <a:p>
            <a:pPr lvl="0"/>
            <a:r>
              <a:rPr lang="he-IL" dirty="0"/>
              <a:t>אין אפשרות להצטרף לקורס/להחליף בן זוג, אחרי שני שיעורים.</a:t>
            </a:r>
            <a:endParaRPr lang="en-US" dirty="0"/>
          </a:p>
          <a:p>
            <a:endParaRPr lang="en-US" b="1"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12509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07568" y="332656"/>
            <a:ext cx="7239000" cy="648072"/>
          </a:xfrm>
        </p:spPr>
        <p:txBody>
          <a:bodyPr>
            <a:noAutofit/>
          </a:bodyPr>
          <a:lstStyle/>
          <a:p>
            <a:pPr algn="ctr"/>
            <a:r>
              <a:rPr lang="he-IL" sz="4000" dirty="0"/>
              <a:t>משתנים </a:t>
            </a:r>
            <a:r>
              <a:rPr lang="en-US" sz="4000" dirty="0"/>
              <a:t>Variables</a:t>
            </a:r>
            <a:endParaRPr lang="he-IL" sz="4000" dirty="0"/>
          </a:p>
        </p:txBody>
      </p:sp>
      <p:sp>
        <p:nvSpPr>
          <p:cNvPr id="3" name="מציין מיקום תוכן 2"/>
          <p:cNvSpPr>
            <a:spLocks noGrp="1"/>
          </p:cNvSpPr>
          <p:nvPr>
            <p:ph idx="1"/>
          </p:nvPr>
        </p:nvSpPr>
        <p:spPr>
          <a:xfrm>
            <a:off x="1875384" y="1268232"/>
            <a:ext cx="7571184" cy="5000512"/>
          </a:xfrm>
        </p:spPr>
        <p:txBody>
          <a:bodyPr>
            <a:normAutofit fontScale="77500" lnSpcReduction="20000"/>
          </a:bodyPr>
          <a:lstStyle/>
          <a:p>
            <a:r>
              <a:rPr lang="he-IL" dirty="0"/>
              <a:t>לפני שימוש במשתנה יש להצהיר עליו. לדוגמא:</a:t>
            </a:r>
          </a:p>
          <a:p>
            <a:pPr marL="0" indent="0" algn="l" rtl="0">
              <a:buClr>
                <a:schemeClr val="tx1"/>
              </a:buClr>
              <a:buNone/>
            </a:pPr>
            <a:r>
              <a:rPr lang="en-US" dirty="0"/>
              <a:t>int x = 4; //</a:t>
            </a:r>
            <a:r>
              <a:rPr lang="he-IL" dirty="0"/>
              <a:t>הגדרה + אתחול</a:t>
            </a:r>
            <a:endParaRPr lang="en-US" dirty="0"/>
          </a:p>
          <a:p>
            <a:pPr marL="0" indent="0" algn="l" rtl="0">
              <a:buClr>
                <a:schemeClr val="tx1"/>
              </a:buClr>
              <a:buNone/>
            </a:pPr>
            <a:r>
              <a:rPr lang="en-US" dirty="0"/>
              <a:t>string </a:t>
            </a:r>
            <a:r>
              <a:rPr lang="en-US" dirty="0" err="1"/>
              <a:t>myStringVar</a:t>
            </a:r>
            <a:r>
              <a:rPr lang="en-US" dirty="0"/>
              <a:t>; //</a:t>
            </a:r>
            <a:r>
              <a:rPr lang="he-IL" dirty="0"/>
              <a:t>הגדרה בלבד</a:t>
            </a:r>
            <a:endParaRPr lang="en-US" dirty="0"/>
          </a:p>
          <a:p>
            <a:endParaRPr lang="en-US" dirty="0"/>
          </a:p>
          <a:p>
            <a:r>
              <a:rPr lang="he-IL" dirty="0"/>
              <a:t>יש משמעות למיקום ההגדרה מבחינת טווח ההכרה של המשתנה.</a:t>
            </a:r>
          </a:p>
          <a:p>
            <a:r>
              <a:rPr lang="he-IL" b="1" dirty="0"/>
              <a:t>אין משתנים גלובליים!</a:t>
            </a:r>
          </a:p>
          <a:p>
            <a:endParaRPr lang="en-US" b="1" dirty="0"/>
          </a:p>
          <a:p>
            <a:r>
              <a:rPr lang="he-IL" b="1" dirty="0"/>
              <a:t>הקומפיילר</a:t>
            </a:r>
            <a:r>
              <a:rPr lang="he-IL" dirty="0"/>
              <a:t> אינו מאפשר </a:t>
            </a:r>
            <a:r>
              <a:rPr lang="he-IL" b="1" dirty="0"/>
              <a:t>להשתמש</a:t>
            </a:r>
            <a:r>
              <a:rPr lang="he-IL" dirty="0"/>
              <a:t> במשתנה לא מאותחל (למשל – לשלוח אותו למתודה).</a:t>
            </a:r>
          </a:p>
          <a:p>
            <a:pPr marL="0" indent="0" algn="l" rtl="0">
              <a:buNone/>
            </a:pPr>
            <a:r>
              <a:rPr lang="en-US" dirty="0" err="1"/>
              <a:t>Func</a:t>
            </a:r>
            <a:r>
              <a:rPr lang="en-US" dirty="0"/>
              <a:t>(</a:t>
            </a:r>
            <a:r>
              <a:rPr lang="en-US" dirty="0" err="1"/>
              <a:t>myStringVar</a:t>
            </a:r>
            <a:r>
              <a:rPr lang="en-US" dirty="0"/>
              <a:t>); //compilation error</a:t>
            </a:r>
          </a:p>
          <a:p>
            <a:pPr marL="0" indent="0" algn="l" rtl="0">
              <a:buNone/>
            </a:pPr>
            <a:endParaRPr lang="he-IL" dirty="0"/>
          </a:p>
          <a:p>
            <a:r>
              <a:rPr lang="he-IL" dirty="0"/>
              <a:t>שונה מ++</a:t>
            </a:r>
            <a:r>
              <a:rPr lang="en-US" dirty="0"/>
              <a:t>C</a:t>
            </a:r>
            <a:r>
              <a:rPr lang="he-IL" dirty="0"/>
              <a:t> - אין אפשרות לאתחל בבנאי העתקה עם סוגריים ()!</a:t>
            </a:r>
          </a:p>
          <a:p>
            <a:pPr marL="0" indent="0">
              <a:buNone/>
            </a:pPr>
            <a:endParaRPr lang="en-US" dirty="0"/>
          </a:p>
          <a:p>
            <a:pPr marL="0" indent="0" algn="l" rtl="0">
              <a:buNone/>
            </a:pPr>
            <a:r>
              <a:rPr lang="en-US" dirty="0"/>
              <a:t>string </a:t>
            </a:r>
            <a:r>
              <a:rPr lang="en-US" dirty="0" err="1"/>
              <a:t>anotherStrVar</a:t>
            </a:r>
            <a:r>
              <a:rPr lang="en-US" dirty="0"/>
              <a:t> = </a:t>
            </a:r>
            <a:r>
              <a:rPr lang="he-IL" dirty="0"/>
              <a:t>"מחרוזת אתחול"</a:t>
            </a:r>
            <a:r>
              <a:rPr lang="en-US" dirty="0"/>
              <a:t>; //ok</a:t>
            </a:r>
          </a:p>
          <a:p>
            <a:pPr marL="0" indent="0" algn="l" rtl="0">
              <a:buNone/>
            </a:pPr>
            <a:r>
              <a:rPr lang="en-US" dirty="0"/>
              <a:t>string </a:t>
            </a:r>
            <a:r>
              <a:rPr lang="en-US" dirty="0" err="1"/>
              <a:t>anotherStrVar</a:t>
            </a:r>
            <a:r>
              <a:rPr lang="en-US" dirty="0"/>
              <a:t> (</a:t>
            </a:r>
            <a:r>
              <a:rPr lang="he-IL" dirty="0"/>
              <a:t>("מחרוזת אתחול"</a:t>
            </a:r>
            <a:r>
              <a:rPr lang="en-US" dirty="0"/>
              <a:t>; //compilation error</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3150486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6009" y="154378"/>
            <a:ext cx="7788245" cy="851462"/>
          </a:xfrm>
        </p:spPr>
        <p:txBody>
          <a:bodyPr>
            <a:noAutofit/>
          </a:bodyPr>
          <a:lstStyle/>
          <a:p>
            <a:pPr algn="ctr"/>
            <a:r>
              <a:rPr lang="he-IL" sz="2800" dirty="0"/>
              <a:t>שלב ג</a:t>
            </a:r>
            <a:br>
              <a:rPr lang="he-IL" sz="2800" dirty="0"/>
            </a:br>
            <a:r>
              <a:rPr lang="he-IL" sz="2800" dirty="0"/>
              <a:t>יצירת הפניות </a:t>
            </a:r>
            <a:r>
              <a:rPr lang="en-US" sz="2800" dirty="0"/>
              <a:t>(references)</a:t>
            </a:r>
            <a:r>
              <a:rPr lang="he-IL" sz="2800" dirty="0"/>
              <a:t> בין הפרויקטים ב </a:t>
            </a:r>
            <a:r>
              <a:rPr lang="en-US" sz="2800" dirty="0"/>
              <a:t>VS</a:t>
            </a:r>
            <a:endParaRPr lang="he-IL" sz="2800" dirty="0"/>
          </a:p>
        </p:txBody>
      </p:sp>
      <p:sp>
        <p:nvSpPr>
          <p:cNvPr id="6" name="Slide Number Placeholder 5">
            <a:extLst>
              <a:ext uri="{FF2B5EF4-FFF2-40B4-BE49-F238E27FC236}">
                <a16:creationId xmlns:a16="http://schemas.microsoft.com/office/drawing/2014/main" id="{495FC218-F01F-462D-8755-71617B60A23A}"/>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500</a:t>
            </a:fld>
            <a:endParaRPr lang="he-IL">
              <a:solidFill>
                <a:srgbClr val="B13F9A"/>
              </a:solidFill>
              <a:latin typeface="Trebuchet MS"/>
              <a:cs typeface="Gisha" panose="020B0502040204020203" pitchFamily="34" charset="-79"/>
            </a:endParaRPr>
          </a:p>
        </p:txBody>
      </p:sp>
      <p:sp>
        <p:nvSpPr>
          <p:cNvPr id="5" name="Content Placeholder 4">
            <a:extLst>
              <a:ext uri="{FF2B5EF4-FFF2-40B4-BE49-F238E27FC236}">
                <a16:creationId xmlns:a16="http://schemas.microsoft.com/office/drawing/2014/main" id="{BDDC0349-A714-43C5-915B-38275368E4FE}"/>
              </a:ext>
            </a:extLst>
          </p:cNvPr>
          <p:cNvSpPr>
            <a:spLocks noGrp="1"/>
          </p:cNvSpPr>
          <p:nvPr>
            <p:ph idx="1"/>
          </p:nvPr>
        </p:nvSpPr>
        <p:spPr>
          <a:xfrm>
            <a:off x="1928752" y="1095833"/>
            <a:ext cx="7482756" cy="408298"/>
          </a:xfrm>
        </p:spPr>
        <p:txBody>
          <a:bodyPr>
            <a:normAutofit fontScale="70000" lnSpcReduction="20000"/>
          </a:bodyPr>
          <a:lstStyle/>
          <a:p>
            <a:pPr marL="0" indent="0" algn="ctr">
              <a:buNone/>
            </a:pPr>
            <a:r>
              <a:rPr lang="he-IL" sz="2400" b="1" dirty="0"/>
              <a:t>אלו ה </a:t>
            </a:r>
            <a:r>
              <a:rPr lang="en-US" sz="2400" b="1" dirty="0"/>
              <a:t>references</a:t>
            </a:r>
            <a:r>
              <a:rPr lang="he-IL" sz="2400" b="1" dirty="0"/>
              <a:t> שעלינו להגדיר בשביל ליצור קשרים נכונים בין 3 השכבות:</a:t>
            </a:r>
          </a:p>
        </p:txBody>
      </p:sp>
      <p:grpSp>
        <p:nvGrpSpPr>
          <p:cNvPr id="244" name="Group 243">
            <a:extLst>
              <a:ext uri="{FF2B5EF4-FFF2-40B4-BE49-F238E27FC236}">
                <a16:creationId xmlns:a16="http://schemas.microsoft.com/office/drawing/2014/main" id="{307F07CD-5049-4FD2-AE15-FFE2F0E02084}"/>
              </a:ext>
            </a:extLst>
          </p:cNvPr>
          <p:cNvGrpSpPr/>
          <p:nvPr/>
        </p:nvGrpSpPr>
        <p:grpSpPr>
          <a:xfrm>
            <a:off x="2461080" y="1504131"/>
            <a:ext cx="6586712" cy="5052115"/>
            <a:chOff x="937080" y="1504130"/>
            <a:chExt cx="6586712" cy="5052115"/>
          </a:xfrm>
        </p:grpSpPr>
        <p:grpSp>
          <p:nvGrpSpPr>
            <p:cNvPr id="59" name="Group 58">
              <a:extLst>
                <a:ext uri="{FF2B5EF4-FFF2-40B4-BE49-F238E27FC236}">
                  <a16:creationId xmlns:a16="http://schemas.microsoft.com/office/drawing/2014/main" id="{6D1A0E37-FE1C-4CA8-BD8C-BA33D76E7EA6}"/>
                </a:ext>
              </a:extLst>
            </p:cNvPr>
            <p:cNvGrpSpPr/>
            <p:nvPr/>
          </p:nvGrpSpPr>
          <p:grpSpPr>
            <a:xfrm>
              <a:off x="937080" y="1504130"/>
              <a:ext cx="6586712" cy="5052115"/>
              <a:chOff x="1635260" y="4083080"/>
              <a:chExt cx="4270119" cy="3203944"/>
            </a:xfrm>
          </p:grpSpPr>
          <p:sp>
            <p:nvSpPr>
              <p:cNvPr id="61" name="Rectangle: Single Corner Snipped 60">
                <a:extLst>
                  <a:ext uri="{FF2B5EF4-FFF2-40B4-BE49-F238E27FC236}">
                    <a16:creationId xmlns:a16="http://schemas.microsoft.com/office/drawing/2014/main" id="{D71098C0-6397-4748-811D-FD0EF5D20F32}"/>
                  </a:ext>
                </a:extLst>
              </p:cNvPr>
              <p:cNvSpPr/>
              <p:nvPr/>
            </p:nvSpPr>
            <p:spPr>
              <a:xfrm>
                <a:off x="3175775" y="4083080"/>
                <a:ext cx="1242236" cy="271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PL</a:t>
                </a:r>
              </a:p>
            </p:txBody>
          </p:sp>
          <p:sp>
            <p:nvSpPr>
              <p:cNvPr id="62" name="Rectangle: Single Corner Snipped 61">
                <a:extLst>
                  <a:ext uri="{FF2B5EF4-FFF2-40B4-BE49-F238E27FC236}">
                    <a16:creationId xmlns:a16="http://schemas.microsoft.com/office/drawing/2014/main" id="{11DD6DA3-6075-41A3-AF3D-B0724357C130}"/>
                  </a:ext>
                </a:extLst>
              </p:cNvPr>
              <p:cNvSpPr/>
              <p:nvPr/>
            </p:nvSpPr>
            <p:spPr>
              <a:xfrm>
                <a:off x="3175775" y="4614065"/>
                <a:ext cx="1242237" cy="339957"/>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BL</a:t>
                </a:r>
              </a:p>
              <a:p>
                <a:pPr algn="ctr" rtl="0"/>
                <a:r>
                  <a:rPr lang="en-US" sz="1200" dirty="0">
                    <a:solidFill>
                      <a:prstClr val="black"/>
                    </a:solidFill>
                    <a:latin typeface="Trebuchet MS"/>
                  </a:rPr>
                  <a:t>(IBL, BO, BLFactory)</a:t>
                </a:r>
              </a:p>
            </p:txBody>
          </p:sp>
          <p:sp>
            <p:nvSpPr>
              <p:cNvPr id="63" name="Rectangle: Single Corner Snipped 62">
                <a:extLst>
                  <a:ext uri="{FF2B5EF4-FFF2-40B4-BE49-F238E27FC236}">
                    <a16:creationId xmlns:a16="http://schemas.microsoft.com/office/drawing/2014/main" id="{AC5EC440-6E47-4905-B174-E2252238C840}"/>
                  </a:ext>
                </a:extLst>
              </p:cNvPr>
              <p:cNvSpPr/>
              <p:nvPr/>
            </p:nvSpPr>
            <p:spPr>
              <a:xfrm>
                <a:off x="4533050" y="5831883"/>
                <a:ext cx="1372329" cy="745191"/>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DLObject</a:t>
                </a:r>
                <a:r>
                  <a:rPr lang="en-US" dirty="0">
                    <a:solidFill>
                      <a:prstClr val="black"/>
                    </a:solidFill>
                    <a:latin typeface="Trebuchet MS"/>
                  </a:rPr>
                  <a:t> </a:t>
                </a:r>
              </a:p>
              <a:p>
                <a:pPr algn="ctr" rtl="0"/>
                <a:r>
                  <a:rPr lang="en-US" dirty="0">
                    <a:solidFill>
                      <a:prstClr val="black"/>
                    </a:solidFill>
                    <a:latin typeface="Trebuchet MS"/>
                  </a:rPr>
                  <a:t>+</a:t>
                </a:r>
              </a:p>
              <a:p>
                <a:pPr algn="ctr" rtl="0"/>
                <a:r>
                  <a:rPr lang="en-US" sz="1200" dirty="0" err="1">
                    <a:solidFill>
                      <a:prstClr val="black"/>
                    </a:solidFill>
                    <a:latin typeface="Trebuchet MS"/>
                  </a:rPr>
                  <a:t>DataSource</a:t>
                </a:r>
                <a:r>
                  <a:rPr lang="en-US" sz="1200" dirty="0">
                    <a:solidFill>
                      <a:prstClr val="black"/>
                    </a:solidFill>
                    <a:latin typeface="Trebuchet MS"/>
                  </a:rPr>
                  <a:t> Lists</a:t>
                </a:r>
              </a:p>
            </p:txBody>
          </p:sp>
          <p:sp>
            <p:nvSpPr>
              <p:cNvPr id="64" name="Rectangle: Single Corner Snipped 63">
                <a:extLst>
                  <a:ext uri="{FF2B5EF4-FFF2-40B4-BE49-F238E27FC236}">
                    <a16:creationId xmlns:a16="http://schemas.microsoft.com/office/drawing/2014/main" id="{27FDE00B-FE85-4E3C-B4E8-24806F6A8D50}"/>
                  </a:ext>
                </a:extLst>
              </p:cNvPr>
              <p:cNvSpPr/>
              <p:nvPr/>
            </p:nvSpPr>
            <p:spPr>
              <a:xfrm>
                <a:off x="3085489" y="5208840"/>
                <a:ext cx="1417848" cy="36004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DALFacade</a:t>
                </a:r>
                <a:endParaRPr lang="en-US" dirty="0">
                  <a:solidFill>
                    <a:prstClr val="black"/>
                  </a:solidFill>
                  <a:latin typeface="Trebuchet MS"/>
                </a:endParaRPr>
              </a:p>
              <a:p>
                <a:pPr algn="ctr" rtl="0"/>
                <a:r>
                  <a:rPr lang="en-US" sz="1200" dirty="0">
                    <a:solidFill>
                      <a:prstClr val="black"/>
                    </a:solidFill>
                    <a:latin typeface="Trebuchet MS"/>
                  </a:rPr>
                  <a:t>(IDL, BO, DalFactory) </a:t>
                </a:r>
              </a:p>
            </p:txBody>
          </p:sp>
          <p:sp>
            <p:nvSpPr>
              <p:cNvPr id="66" name="Rectangle: Single Corner Snipped 65">
                <a:extLst>
                  <a:ext uri="{FF2B5EF4-FFF2-40B4-BE49-F238E27FC236}">
                    <a16:creationId xmlns:a16="http://schemas.microsoft.com/office/drawing/2014/main" id="{BEF4597F-F2A9-4183-9E88-5A05BFC90E80}"/>
                  </a:ext>
                </a:extLst>
              </p:cNvPr>
              <p:cNvSpPr/>
              <p:nvPr/>
            </p:nvSpPr>
            <p:spPr>
              <a:xfrm>
                <a:off x="1833183" y="5831793"/>
                <a:ext cx="1242237" cy="339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DLXML</a:t>
                </a:r>
              </a:p>
            </p:txBody>
          </p:sp>
          <p:sp>
            <p:nvSpPr>
              <p:cNvPr id="67" name="Flowchart: Multidocument 66">
                <a:extLst>
                  <a:ext uri="{FF2B5EF4-FFF2-40B4-BE49-F238E27FC236}">
                    <a16:creationId xmlns:a16="http://schemas.microsoft.com/office/drawing/2014/main" id="{14773F09-1250-42EC-AAEA-4C9400BADBB9}"/>
                  </a:ext>
                </a:extLst>
              </p:cNvPr>
              <p:cNvSpPr/>
              <p:nvPr/>
            </p:nvSpPr>
            <p:spPr>
              <a:xfrm>
                <a:off x="1635260" y="6783435"/>
                <a:ext cx="1440160" cy="503589"/>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prstClr val="black"/>
                    </a:solidFill>
                    <a:latin typeface="Trebuchet MS"/>
                  </a:rPr>
                  <a:t>XML files</a:t>
                </a:r>
              </a:p>
            </p:txBody>
          </p:sp>
          <p:cxnSp>
            <p:nvCxnSpPr>
              <p:cNvPr id="68" name="Straight Arrow Connector 67">
                <a:extLst>
                  <a:ext uri="{FF2B5EF4-FFF2-40B4-BE49-F238E27FC236}">
                    <a16:creationId xmlns:a16="http://schemas.microsoft.com/office/drawing/2014/main" id="{CC350B71-CFBD-473D-94C1-45A267576447}"/>
                  </a:ext>
                </a:extLst>
              </p:cNvPr>
              <p:cNvCxnSpPr>
                <a:cxnSpLocks/>
                <a:stCxn id="61" idx="1"/>
                <a:endCxn id="62" idx="3"/>
              </p:cNvCxnSpPr>
              <p:nvPr/>
            </p:nvCxnSpPr>
            <p:spPr>
              <a:xfrm>
                <a:off x="3796894" y="4355036"/>
                <a:ext cx="0" cy="259029"/>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69" name="Straight Arrow Connector 68">
                <a:extLst>
                  <a:ext uri="{FF2B5EF4-FFF2-40B4-BE49-F238E27FC236}">
                    <a16:creationId xmlns:a16="http://schemas.microsoft.com/office/drawing/2014/main" id="{433E568F-614F-4426-BAFB-A5CBEBB5357E}"/>
                  </a:ext>
                </a:extLst>
              </p:cNvPr>
              <p:cNvCxnSpPr>
                <a:cxnSpLocks/>
                <a:stCxn id="66" idx="3"/>
                <a:endCxn id="64" idx="2"/>
              </p:cNvCxnSpPr>
              <p:nvPr/>
            </p:nvCxnSpPr>
            <p:spPr>
              <a:xfrm flipV="1">
                <a:off x="2454302" y="5388860"/>
                <a:ext cx="631187" cy="44293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a:extLst>
                  <a:ext uri="{FF2B5EF4-FFF2-40B4-BE49-F238E27FC236}">
                    <a16:creationId xmlns:a16="http://schemas.microsoft.com/office/drawing/2014/main" id="{FFFF4A12-A4D0-48F9-B696-2AC4C6076A5D}"/>
                  </a:ext>
                </a:extLst>
              </p:cNvPr>
              <p:cNvCxnSpPr>
                <a:cxnSpLocks/>
                <a:stCxn id="62" idx="0"/>
              </p:cNvCxnSpPr>
              <p:nvPr/>
            </p:nvCxnSpPr>
            <p:spPr>
              <a:xfrm>
                <a:off x="4418012" y="4784043"/>
                <a:ext cx="1078301" cy="1055851"/>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a:extLst>
                  <a:ext uri="{FF2B5EF4-FFF2-40B4-BE49-F238E27FC236}">
                    <a16:creationId xmlns:a16="http://schemas.microsoft.com/office/drawing/2014/main" id="{DDA34313-AA0D-4441-B95F-6776BE1A759A}"/>
                  </a:ext>
                </a:extLst>
              </p:cNvPr>
              <p:cNvCxnSpPr>
                <a:cxnSpLocks/>
                <a:stCxn id="63" idx="3"/>
                <a:endCxn id="64" idx="0"/>
              </p:cNvCxnSpPr>
              <p:nvPr/>
            </p:nvCxnSpPr>
            <p:spPr>
              <a:xfrm flipH="1" flipV="1">
                <a:off x="4503337" y="5388860"/>
                <a:ext cx="715878" cy="44302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73" name="Straight Arrow Connector 72">
                <a:extLst>
                  <a:ext uri="{FF2B5EF4-FFF2-40B4-BE49-F238E27FC236}">
                    <a16:creationId xmlns:a16="http://schemas.microsoft.com/office/drawing/2014/main" id="{A3C5E694-9894-4986-8B27-7705BC617354}"/>
                  </a:ext>
                </a:extLst>
              </p:cNvPr>
              <p:cNvCxnSpPr>
                <a:cxnSpLocks/>
                <a:stCxn id="66" idx="1"/>
                <a:endCxn id="67" idx="0"/>
              </p:cNvCxnSpPr>
              <p:nvPr/>
            </p:nvCxnSpPr>
            <p:spPr>
              <a:xfrm>
                <a:off x="2454302" y="6171749"/>
                <a:ext cx="116" cy="611686"/>
              </a:xfrm>
              <a:prstGeom prst="straightConnector1">
                <a:avLst/>
              </a:prstGeom>
              <a:ln w="57150">
                <a:prstDash val="sysDash"/>
                <a:headEnd type="none" w="med" len="med"/>
                <a:tailEnd type="arrow" w="med" len="med"/>
              </a:ln>
            </p:spPr>
            <p:style>
              <a:lnRef idx="2">
                <a:schemeClr val="accent4"/>
              </a:lnRef>
              <a:fillRef idx="0">
                <a:schemeClr val="accent4"/>
              </a:fillRef>
              <a:effectRef idx="1">
                <a:schemeClr val="accent4"/>
              </a:effectRef>
              <a:fontRef idx="minor">
                <a:schemeClr val="tx1"/>
              </a:fontRef>
            </p:style>
          </p:cxnSp>
        </p:grpSp>
        <p:cxnSp>
          <p:nvCxnSpPr>
            <p:cNvPr id="60" name="Straight Arrow Connector 59">
              <a:extLst>
                <a:ext uri="{FF2B5EF4-FFF2-40B4-BE49-F238E27FC236}">
                  <a16:creationId xmlns:a16="http://schemas.microsoft.com/office/drawing/2014/main" id="{42DA0CCD-26D3-4903-A31E-E71C5F0E8C93}"/>
                </a:ext>
              </a:extLst>
            </p:cNvPr>
            <p:cNvCxnSpPr>
              <a:cxnSpLocks/>
              <a:stCxn id="62" idx="1"/>
              <a:endCxn id="64" idx="3"/>
            </p:cNvCxnSpPr>
            <p:nvPr/>
          </p:nvCxnSpPr>
          <p:spPr>
            <a:xfrm flipH="1">
              <a:off x="4267600" y="2877469"/>
              <a:ext cx="3827" cy="401807"/>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75" name="Straight Arrow Connector 74">
              <a:extLst>
                <a:ext uri="{FF2B5EF4-FFF2-40B4-BE49-F238E27FC236}">
                  <a16:creationId xmlns:a16="http://schemas.microsoft.com/office/drawing/2014/main" id="{AEBB1763-B369-4507-942C-4863A23B0C24}"/>
                </a:ext>
              </a:extLst>
            </p:cNvPr>
            <p:cNvCxnSpPr>
              <a:cxnSpLocks/>
              <a:stCxn id="62" idx="2"/>
            </p:cNvCxnSpPr>
            <p:nvPr/>
          </p:nvCxnSpPr>
          <p:spPr>
            <a:xfrm flipH="1">
              <a:off x="1810978" y="2609441"/>
              <a:ext cx="1502366" cy="1628127"/>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168" name="Straight Arrow Connector 167">
              <a:extLst>
                <a:ext uri="{FF2B5EF4-FFF2-40B4-BE49-F238E27FC236}">
                  <a16:creationId xmlns:a16="http://schemas.microsoft.com/office/drawing/2014/main" id="{A254991D-02E1-4AB5-B3EB-983CC74944DD}"/>
                </a:ext>
              </a:extLst>
            </p:cNvPr>
            <p:cNvCxnSpPr>
              <a:cxnSpLocks/>
              <a:stCxn id="64" idx="1"/>
              <a:endCxn id="66" idx="0"/>
            </p:cNvCxnSpPr>
            <p:nvPr/>
          </p:nvCxnSpPr>
          <p:spPr>
            <a:xfrm flipH="1">
              <a:off x="3158545" y="3847002"/>
              <a:ext cx="1109055" cy="68260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0" name="Straight Arrow Connector 169">
              <a:extLst>
                <a:ext uri="{FF2B5EF4-FFF2-40B4-BE49-F238E27FC236}">
                  <a16:creationId xmlns:a16="http://schemas.microsoft.com/office/drawing/2014/main" id="{B5CE4C09-B4DE-4425-AE62-0AF87BD0AAC5}"/>
                </a:ext>
              </a:extLst>
            </p:cNvPr>
            <p:cNvCxnSpPr>
              <a:cxnSpLocks/>
              <a:stCxn id="64" idx="1"/>
              <a:endCxn id="63" idx="2"/>
            </p:cNvCxnSpPr>
            <p:nvPr/>
          </p:nvCxnSpPr>
          <p:spPr>
            <a:xfrm>
              <a:off x="4267600" y="3847002"/>
              <a:ext cx="1139357" cy="10022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07" name="TextBox 206">
              <a:extLst>
                <a:ext uri="{FF2B5EF4-FFF2-40B4-BE49-F238E27FC236}">
                  <a16:creationId xmlns:a16="http://schemas.microsoft.com/office/drawing/2014/main" id="{4597154A-5810-48BB-B3BA-6B8AD3D4FC8B}"/>
                </a:ext>
              </a:extLst>
            </p:cNvPr>
            <p:cNvSpPr txBox="1"/>
            <p:nvPr/>
          </p:nvSpPr>
          <p:spPr>
            <a:xfrm>
              <a:off x="1163107" y="4956732"/>
              <a:ext cx="939182"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דרך מתודות בקוד</a:t>
              </a:r>
            </a:p>
          </p:txBody>
        </p:sp>
        <p:sp>
          <p:nvSpPr>
            <p:cNvPr id="209" name="TextBox 208">
              <a:extLst>
                <a:ext uri="{FF2B5EF4-FFF2-40B4-BE49-F238E27FC236}">
                  <a16:creationId xmlns:a16="http://schemas.microsoft.com/office/drawing/2014/main" id="{AF38DA6E-AED6-4A29-9E10-DDF8BA6679C1}"/>
                </a:ext>
              </a:extLst>
            </p:cNvPr>
            <p:cNvSpPr txBox="1"/>
            <p:nvPr/>
          </p:nvSpPr>
          <p:spPr>
            <a:xfrm>
              <a:off x="5554374" y="2675748"/>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210" name="TextBox 209">
              <a:extLst>
                <a:ext uri="{FF2B5EF4-FFF2-40B4-BE49-F238E27FC236}">
                  <a16:creationId xmlns:a16="http://schemas.microsoft.com/office/drawing/2014/main" id="{7AF26B30-BACD-42E4-8242-A82F9F8CDB55}"/>
                </a:ext>
              </a:extLst>
            </p:cNvPr>
            <p:cNvSpPr txBox="1"/>
            <p:nvPr/>
          </p:nvSpPr>
          <p:spPr>
            <a:xfrm>
              <a:off x="1701165" y="2621699"/>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211" name="TextBox 210">
              <a:extLst>
                <a:ext uri="{FF2B5EF4-FFF2-40B4-BE49-F238E27FC236}">
                  <a16:creationId xmlns:a16="http://schemas.microsoft.com/office/drawing/2014/main" id="{B3F03687-8C50-413F-939D-1C455F156093}"/>
                </a:ext>
              </a:extLst>
            </p:cNvPr>
            <p:cNvSpPr txBox="1"/>
            <p:nvPr/>
          </p:nvSpPr>
          <p:spPr>
            <a:xfrm>
              <a:off x="3335992" y="4100331"/>
              <a:ext cx="1750635"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בעזרת </a:t>
              </a:r>
              <a:r>
                <a:rPr lang="en-US" sz="1050" b="1" dirty="0">
                  <a:solidFill>
                    <a:prstClr val="black"/>
                  </a:solidFill>
                  <a:latin typeface="Trebuchet MS"/>
                </a:rPr>
                <a:t>reflection </a:t>
              </a:r>
              <a:r>
                <a:rPr lang="he-IL" sz="1050" b="1" dirty="0">
                  <a:solidFill>
                    <a:prstClr val="black"/>
                  </a:solidFill>
                  <a:latin typeface="Trebuchet MS"/>
                  <a:cs typeface="Gisha" panose="020B0502040204020203" pitchFamily="34" charset="-79"/>
                </a:rPr>
                <a:t>הקשרים יקבעו ב:</a:t>
              </a:r>
            </a:p>
            <a:p>
              <a:pPr algn="ctr"/>
              <a:r>
                <a:rPr lang="en-US" sz="1050" b="1" dirty="0">
                  <a:solidFill>
                    <a:prstClr val="black"/>
                  </a:solidFill>
                  <a:latin typeface="Trebuchet MS"/>
                </a:rPr>
                <a:t>XML config file</a:t>
              </a:r>
              <a:endParaRPr lang="he-IL" sz="1050" b="1" dirty="0">
                <a:solidFill>
                  <a:prstClr val="black"/>
                </a:solidFill>
                <a:latin typeface="Trebuchet MS"/>
                <a:cs typeface="Gisha" panose="020B0502040204020203" pitchFamily="34" charset="-79"/>
              </a:endParaRPr>
            </a:p>
          </p:txBody>
        </p:sp>
        <p:sp>
          <p:nvSpPr>
            <p:cNvPr id="212" name="TextBox 211">
              <a:extLst>
                <a:ext uri="{FF2B5EF4-FFF2-40B4-BE49-F238E27FC236}">
                  <a16:creationId xmlns:a16="http://schemas.microsoft.com/office/drawing/2014/main" id="{E1AD0D78-11EB-4FE3-BC64-30D736C371EB}"/>
                </a:ext>
              </a:extLst>
            </p:cNvPr>
            <p:cNvSpPr txBox="1"/>
            <p:nvPr/>
          </p:nvSpPr>
          <p:spPr>
            <a:xfrm>
              <a:off x="3356568" y="192803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213" name="TextBox 212">
              <a:extLst>
                <a:ext uri="{FF2B5EF4-FFF2-40B4-BE49-F238E27FC236}">
                  <a16:creationId xmlns:a16="http://schemas.microsoft.com/office/drawing/2014/main" id="{73520309-D406-477B-838A-13D7BACA1A9E}"/>
                </a:ext>
              </a:extLst>
            </p:cNvPr>
            <p:cNvSpPr txBox="1"/>
            <p:nvPr/>
          </p:nvSpPr>
          <p:spPr>
            <a:xfrm>
              <a:off x="3364854" y="290298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214" name="TextBox 213">
              <a:extLst>
                <a:ext uri="{FF2B5EF4-FFF2-40B4-BE49-F238E27FC236}">
                  <a16:creationId xmlns:a16="http://schemas.microsoft.com/office/drawing/2014/main" id="{EA5A30B6-9BD4-4E5A-B557-80D93786CC4A}"/>
                </a:ext>
              </a:extLst>
            </p:cNvPr>
            <p:cNvSpPr txBox="1"/>
            <p:nvPr/>
          </p:nvSpPr>
          <p:spPr>
            <a:xfrm>
              <a:off x="4871468" y="3907681"/>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215" name="TextBox 214">
              <a:extLst>
                <a:ext uri="{FF2B5EF4-FFF2-40B4-BE49-F238E27FC236}">
                  <a16:creationId xmlns:a16="http://schemas.microsoft.com/office/drawing/2014/main" id="{5961A729-2682-4BF4-8BB6-7468AB221EA1}"/>
                </a:ext>
              </a:extLst>
            </p:cNvPr>
            <p:cNvSpPr txBox="1"/>
            <p:nvPr/>
          </p:nvSpPr>
          <p:spPr>
            <a:xfrm>
              <a:off x="1908497" y="3879590"/>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grpSp>
    </p:spTree>
    <p:extLst>
      <p:ext uri="{BB962C8B-B14F-4D97-AF65-F5344CB8AC3E}">
        <p14:creationId xmlns:p14="http://schemas.microsoft.com/office/powerpoint/2010/main" val="421270875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9D9E6-60F7-44FE-8C6A-7D4BD591AA2C}"/>
              </a:ext>
            </a:extLst>
          </p:cNvPr>
          <p:cNvSpPr>
            <a:spLocks noGrp="1"/>
          </p:cNvSpPr>
          <p:nvPr>
            <p:ph idx="1"/>
          </p:nvPr>
        </p:nvSpPr>
        <p:spPr>
          <a:xfrm>
            <a:off x="5866235" y="1042464"/>
            <a:ext cx="3758158" cy="3148545"/>
          </a:xfrm>
        </p:spPr>
        <p:txBody>
          <a:bodyPr vert="horz">
            <a:normAutofit/>
          </a:bodyPr>
          <a:lstStyle/>
          <a:p>
            <a:r>
              <a:rPr lang="he-IL" sz="1600" dirty="0"/>
              <a:t>נדגים יצירת </a:t>
            </a:r>
            <a:r>
              <a:rPr lang="he-IL" sz="1600" dirty="0" err="1"/>
              <a:t>רפרנס</a:t>
            </a:r>
            <a:r>
              <a:rPr lang="he-IL" sz="1600" dirty="0"/>
              <a:t> בין שכבת ה </a:t>
            </a:r>
            <a:r>
              <a:rPr lang="en-US" sz="1600" dirty="0"/>
              <a:t>PL</a:t>
            </a:r>
            <a:r>
              <a:rPr lang="he-IL" sz="1600" dirty="0"/>
              <a:t> לשכבת ה </a:t>
            </a:r>
            <a:r>
              <a:rPr lang="en-US" sz="1600" dirty="0"/>
              <a:t>BL</a:t>
            </a:r>
            <a:r>
              <a:rPr lang="he-IL" sz="1600" dirty="0"/>
              <a:t>:</a:t>
            </a:r>
          </a:p>
          <a:p>
            <a:pPr lvl="1"/>
            <a:r>
              <a:rPr lang="he-IL" sz="1600" dirty="0">
                <a:solidFill>
                  <a:schemeClr val="tx1"/>
                </a:solidFill>
              </a:rPr>
              <a:t>נעמוד עם עכבר ימני על הפרויקט </a:t>
            </a:r>
            <a:r>
              <a:rPr lang="en-US" sz="1600" dirty="0">
                <a:solidFill>
                  <a:schemeClr val="tx1"/>
                </a:solidFill>
              </a:rPr>
              <a:t>PL</a:t>
            </a:r>
            <a:r>
              <a:rPr lang="he-IL" sz="1600" dirty="0">
                <a:solidFill>
                  <a:schemeClr val="tx1"/>
                </a:solidFill>
              </a:rPr>
              <a:t> ונבחר </a:t>
            </a:r>
            <a:r>
              <a:rPr lang="en-US" sz="1600" dirty="0">
                <a:solidFill>
                  <a:schemeClr val="tx1"/>
                </a:solidFill>
              </a:rPr>
              <a:t>Add </a:t>
            </a:r>
            <a:r>
              <a:rPr lang="en-US" sz="1600" dirty="0">
                <a:solidFill>
                  <a:schemeClr val="tx1"/>
                </a:solidFill>
                <a:sym typeface="Wingdings" panose="05000000000000000000" pitchFamily="2" charset="2"/>
              </a:rPr>
              <a:t> </a:t>
            </a:r>
            <a:r>
              <a:rPr lang="en-US" sz="1600" dirty="0">
                <a:solidFill>
                  <a:schemeClr val="tx1"/>
                </a:solidFill>
              </a:rPr>
              <a:t>Project Reference</a:t>
            </a:r>
            <a:endParaRPr lang="he-IL" sz="1600" dirty="0">
              <a:solidFill>
                <a:schemeClr val="tx1"/>
              </a:solidFill>
            </a:endParaRPr>
          </a:p>
          <a:p>
            <a:pPr lvl="1"/>
            <a:r>
              <a:rPr lang="he-IL" sz="1600" dirty="0">
                <a:solidFill>
                  <a:schemeClr val="tx1"/>
                </a:solidFill>
              </a:rPr>
              <a:t>בחלון שיפתח נסמן את </a:t>
            </a:r>
            <a:r>
              <a:rPr lang="en-US" sz="1600" dirty="0">
                <a:solidFill>
                  <a:schemeClr val="tx1"/>
                </a:solidFill>
              </a:rPr>
              <a:t>BL</a:t>
            </a:r>
            <a:endParaRPr lang="he-IL" sz="1600" dirty="0">
              <a:solidFill>
                <a:schemeClr val="tx1"/>
              </a:solidFill>
            </a:endParaRPr>
          </a:p>
          <a:p>
            <a:r>
              <a:rPr lang="he-IL" sz="1600" b="1" dirty="0"/>
              <a:t>נבצע את אותה פעולה עבור שאר הקשרים מהשקף הקודם</a:t>
            </a:r>
          </a:p>
          <a:p>
            <a:pPr lvl="1"/>
            <a:r>
              <a:rPr lang="he-IL" sz="1600" dirty="0">
                <a:solidFill>
                  <a:schemeClr val="tx1"/>
                </a:solidFill>
              </a:rPr>
              <a:t>רק אלו המסומנים </a:t>
            </a:r>
            <a:r>
              <a:rPr lang="he-IL" sz="1600" dirty="0">
                <a:solidFill>
                  <a:srgbClr val="00B050"/>
                </a:solidFill>
              </a:rPr>
              <a:t>בחץ ירוק </a:t>
            </a:r>
            <a:r>
              <a:rPr lang="he-IL" sz="1600" dirty="0">
                <a:solidFill>
                  <a:schemeClr val="tx1"/>
                </a:solidFill>
              </a:rPr>
              <a:t>ובחץ </a:t>
            </a:r>
            <a:r>
              <a:rPr lang="he-IL" sz="1600" dirty="0">
                <a:solidFill>
                  <a:srgbClr val="FF0000"/>
                </a:solidFill>
              </a:rPr>
              <a:t>אדום מקווקו</a:t>
            </a:r>
            <a:r>
              <a:rPr lang="he-IL" sz="1600" dirty="0">
                <a:solidFill>
                  <a:schemeClr val="tx1"/>
                </a:solidFill>
              </a:rPr>
              <a:t>!</a:t>
            </a:r>
          </a:p>
        </p:txBody>
      </p:sp>
      <p:sp>
        <p:nvSpPr>
          <p:cNvPr id="4" name="Slide Number Placeholder 3">
            <a:extLst>
              <a:ext uri="{FF2B5EF4-FFF2-40B4-BE49-F238E27FC236}">
                <a16:creationId xmlns:a16="http://schemas.microsoft.com/office/drawing/2014/main" id="{9A186FB2-C0F1-43EF-812E-3176897F4904}"/>
              </a:ext>
            </a:extLst>
          </p:cNvPr>
          <p:cNvSpPr>
            <a:spLocks noGrp="1"/>
          </p:cNvSpPr>
          <p:nvPr>
            <p:ph type="sldNum" sz="quarter" idx="12"/>
          </p:nvPr>
        </p:nvSpPr>
        <p:spPr>
          <a:xfrm>
            <a:off x="1703512" y="6309320"/>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501</a:t>
            </a:fld>
            <a:endParaRPr lang="he-IL" dirty="0">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EBA1C833-9358-4903-8691-E6D917042CD9}"/>
              </a:ext>
            </a:extLst>
          </p:cNvPr>
          <p:cNvSpPr>
            <a:spLocks noGrp="1"/>
          </p:cNvSpPr>
          <p:nvPr>
            <p:ph type="title"/>
          </p:nvPr>
        </p:nvSpPr>
        <p:spPr>
          <a:xfrm>
            <a:off x="1940217" y="79380"/>
            <a:ext cx="7571184" cy="626963"/>
          </a:xfrm>
        </p:spPr>
        <p:txBody>
          <a:bodyPr>
            <a:normAutofit/>
          </a:bodyPr>
          <a:lstStyle/>
          <a:p>
            <a:pPr algn="ctr"/>
            <a:r>
              <a:rPr lang="he-IL" sz="2800" dirty="0"/>
              <a:t>הדגמת שלב ג - יצירת קשרים </a:t>
            </a:r>
            <a:r>
              <a:rPr lang="en-US" sz="2800" dirty="0"/>
              <a:t>(references)</a:t>
            </a:r>
          </a:p>
        </p:txBody>
      </p:sp>
      <p:grpSp>
        <p:nvGrpSpPr>
          <p:cNvPr id="16" name="Group 15">
            <a:extLst>
              <a:ext uri="{FF2B5EF4-FFF2-40B4-BE49-F238E27FC236}">
                <a16:creationId xmlns:a16="http://schemas.microsoft.com/office/drawing/2014/main" id="{4DB98882-13A8-4D22-AC9A-F16D0773435A}"/>
              </a:ext>
            </a:extLst>
          </p:cNvPr>
          <p:cNvGrpSpPr/>
          <p:nvPr/>
        </p:nvGrpSpPr>
        <p:grpSpPr>
          <a:xfrm>
            <a:off x="1732064" y="1042463"/>
            <a:ext cx="8305814" cy="5546618"/>
            <a:chOff x="473680" y="1030424"/>
            <a:chExt cx="8305814" cy="5546618"/>
          </a:xfrm>
        </p:grpSpPr>
        <p:pic>
          <p:nvPicPr>
            <p:cNvPr id="15" name="Picture 14">
              <a:extLst>
                <a:ext uri="{FF2B5EF4-FFF2-40B4-BE49-F238E27FC236}">
                  <a16:creationId xmlns:a16="http://schemas.microsoft.com/office/drawing/2014/main" id="{673E11B4-8476-4612-9D07-0D3DBDDA0FDC}"/>
                </a:ext>
              </a:extLst>
            </p:cNvPr>
            <p:cNvPicPr>
              <a:picLocks noChangeAspect="1"/>
            </p:cNvPicPr>
            <p:nvPr/>
          </p:nvPicPr>
          <p:blipFill>
            <a:blip r:embed="rId2"/>
            <a:stretch>
              <a:fillRect/>
            </a:stretch>
          </p:blipFill>
          <p:spPr>
            <a:xfrm>
              <a:off x="653547" y="1030424"/>
              <a:ext cx="3774437" cy="4797152"/>
            </a:xfrm>
            <a:prstGeom prst="rect">
              <a:avLst/>
            </a:prstGeom>
            <a:ln>
              <a:noFill/>
            </a:ln>
            <a:effectLst>
              <a:outerShdw blurRad="292100" dist="139700" dir="2700000" algn="tl" rotWithShape="0">
                <a:srgbClr val="333333">
                  <a:alpha val="65000"/>
                </a:srgbClr>
              </a:outerShdw>
            </a:effectLst>
          </p:spPr>
        </p:pic>
        <p:sp>
          <p:nvSpPr>
            <p:cNvPr id="9" name="Rectangle 4">
              <a:extLst>
                <a:ext uri="{FF2B5EF4-FFF2-40B4-BE49-F238E27FC236}">
                  <a16:creationId xmlns:a16="http://schemas.microsoft.com/office/drawing/2014/main" id="{D7E728DC-F3CD-4487-B9E7-942CAA064F65}"/>
                </a:ext>
              </a:extLst>
            </p:cNvPr>
            <p:cNvSpPr/>
            <p:nvPr/>
          </p:nvSpPr>
          <p:spPr>
            <a:xfrm>
              <a:off x="2411760" y="3501008"/>
              <a:ext cx="216024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0" name="Rectangle 4">
              <a:extLst>
                <a:ext uri="{FF2B5EF4-FFF2-40B4-BE49-F238E27FC236}">
                  <a16:creationId xmlns:a16="http://schemas.microsoft.com/office/drawing/2014/main" id="{EE936338-4C10-443C-B120-DCA9CE2617A4}"/>
                </a:ext>
              </a:extLst>
            </p:cNvPr>
            <p:cNvSpPr/>
            <p:nvPr/>
          </p:nvSpPr>
          <p:spPr>
            <a:xfrm>
              <a:off x="473680" y="4178969"/>
              <a:ext cx="1853984" cy="2150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pic>
          <p:nvPicPr>
            <p:cNvPr id="13" name="Picture 12">
              <a:extLst>
                <a:ext uri="{FF2B5EF4-FFF2-40B4-BE49-F238E27FC236}">
                  <a16:creationId xmlns:a16="http://schemas.microsoft.com/office/drawing/2014/main" id="{FDA53386-DFC0-410F-BBFA-815FFEB7C297}"/>
                </a:ext>
              </a:extLst>
            </p:cNvPr>
            <p:cNvPicPr>
              <a:picLocks noChangeAspect="1"/>
            </p:cNvPicPr>
            <p:nvPr/>
          </p:nvPicPr>
          <p:blipFill>
            <a:blip r:embed="rId3"/>
            <a:stretch>
              <a:fillRect/>
            </a:stretch>
          </p:blipFill>
          <p:spPr>
            <a:xfrm>
              <a:off x="4172073" y="4566424"/>
              <a:ext cx="4607421" cy="2010618"/>
            </a:xfrm>
            <a:prstGeom prst="rect">
              <a:avLst/>
            </a:prstGeom>
            <a:ln>
              <a:noFill/>
            </a:ln>
            <a:effectLst>
              <a:outerShdw blurRad="292100" dist="139700" dir="2700000" algn="tl" rotWithShape="0">
                <a:srgbClr val="333333">
                  <a:alpha val="65000"/>
                </a:srgbClr>
              </a:outerShdw>
            </a:effectLst>
          </p:spPr>
        </p:pic>
        <p:sp>
          <p:nvSpPr>
            <p:cNvPr id="11" name="Rectangle 4">
              <a:extLst>
                <a:ext uri="{FF2B5EF4-FFF2-40B4-BE49-F238E27FC236}">
                  <a16:creationId xmlns:a16="http://schemas.microsoft.com/office/drawing/2014/main" id="{F11C470A-9BF5-4CA5-917F-D02ACB0C0504}"/>
                </a:ext>
              </a:extLst>
            </p:cNvPr>
            <p:cNvSpPr/>
            <p:nvPr/>
          </p:nvSpPr>
          <p:spPr>
            <a:xfrm>
              <a:off x="5076056" y="5013176"/>
              <a:ext cx="1148168" cy="210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sp>
        <p:nvSpPr>
          <p:cNvPr id="8" name="Rounded Rectangular Callout 5">
            <a:extLst>
              <a:ext uri="{FF2B5EF4-FFF2-40B4-BE49-F238E27FC236}">
                <a16:creationId xmlns:a16="http://schemas.microsoft.com/office/drawing/2014/main" id="{0D865D65-3455-47A1-A21C-99D85A29E353}"/>
              </a:ext>
            </a:extLst>
          </p:cNvPr>
          <p:cNvSpPr/>
          <p:nvPr/>
        </p:nvSpPr>
        <p:spPr>
          <a:xfrm>
            <a:off x="4079776" y="6207389"/>
            <a:ext cx="2153902" cy="481619"/>
          </a:xfrm>
          <a:prstGeom prst="wedgeRoundRectCallout">
            <a:avLst>
              <a:gd name="adj1" fmla="val 54060"/>
              <a:gd name="adj2" fmla="val -22897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solidFill>
                  <a:prstClr val="black"/>
                </a:solidFill>
                <a:latin typeface="Trebuchet MS"/>
              </a:rPr>
              <a:t>PL references BL</a:t>
            </a:r>
          </a:p>
        </p:txBody>
      </p:sp>
    </p:spTree>
    <p:extLst>
      <p:ext uri="{BB962C8B-B14F-4D97-AF65-F5344CB8AC3E}">
        <p14:creationId xmlns:p14="http://schemas.microsoft.com/office/powerpoint/2010/main" val="138819034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85EC50-4950-4E4E-8E7A-50394ADD80E5}"/>
              </a:ext>
            </a:extLst>
          </p:cNvPr>
          <p:cNvPicPr>
            <a:picLocks noChangeAspect="1"/>
          </p:cNvPicPr>
          <p:nvPr/>
        </p:nvPicPr>
        <p:blipFill>
          <a:blip r:embed="rId2"/>
          <a:stretch>
            <a:fillRect/>
          </a:stretch>
        </p:blipFill>
        <p:spPr>
          <a:xfrm>
            <a:off x="2423593" y="8016"/>
            <a:ext cx="2277951" cy="6858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44066BE-D8BF-4EA2-8C3B-AD077308DA64}"/>
              </a:ext>
            </a:extLst>
          </p:cNvPr>
          <p:cNvSpPr>
            <a:spLocks noGrp="1"/>
          </p:cNvSpPr>
          <p:nvPr>
            <p:ph type="title"/>
          </p:nvPr>
        </p:nvSpPr>
        <p:spPr>
          <a:xfrm>
            <a:off x="5735960" y="274402"/>
            <a:ext cx="3619500" cy="1837892"/>
          </a:xfrm>
        </p:spPr>
        <p:txBody>
          <a:bodyPr>
            <a:normAutofit/>
          </a:bodyPr>
          <a:lstStyle/>
          <a:p>
            <a:pPr algn="ctr"/>
            <a:r>
              <a:rPr lang="he-IL" sz="2800" dirty="0"/>
              <a:t>שימו לב לקישורים </a:t>
            </a:r>
            <a:r>
              <a:rPr lang="en-US" sz="2800" dirty="0"/>
              <a:t>(references)</a:t>
            </a:r>
            <a:r>
              <a:rPr lang="he-IL" sz="2800" dirty="0"/>
              <a:t> שנוצרו בתצוגת ה- </a:t>
            </a:r>
            <a:r>
              <a:rPr lang="en-US" sz="2800" dirty="0"/>
              <a:t>Solution Explorer</a:t>
            </a:r>
          </a:p>
        </p:txBody>
      </p:sp>
      <p:sp>
        <p:nvSpPr>
          <p:cNvPr id="4" name="Slide Number Placeholder 3">
            <a:extLst>
              <a:ext uri="{FF2B5EF4-FFF2-40B4-BE49-F238E27FC236}">
                <a16:creationId xmlns:a16="http://schemas.microsoft.com/office/drawing/2014/main" id="{FC650B16-7982-4492-8431-A5AB69A4F947}"/>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502</a:t>
            </a:fld>
            <a:endParaRPr lang="he-IL">
              <a:solidFill>
                <a:srgbClr val="B13F9A"/>
              </a:solidFill>
              <a:latin typeface="Trebuchet MS"/>
              <a:cs typeface="Gisha" panose="020B0502040204020203" pitchFamily="34" charset="-79"/>
            </a:endParaRPr>
          </a:p>
        </p:txBody>
      </p:sp>
      <p:sp>
        <p:nvSpPr>
          <p:cNvPr id="7" name="Rectangle 4">
            <a:extLst>
              <a:ext uri="{FF2B5EF4-FFF2-40B4-BE49-F238E27FC236}">
                <a16:creationId xmlns:a16="http://schemas.microsoft.com/office/drawing/2014/main" id="{F496CFD6-3C34-49FC-B737-94400773C4BA}"/>
              </a:ext>
            </a:extLst>
          </p:cNvPr>
          <p:cNvSpPr/>
          <p:nvPr/>
        </p:nvSpPr>
        <p:spPr>
          <a:xfrm>
            <a:off x="1770863" y="877238"/>
            <a:ext cx="1853984" cy="1499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8" name="Rectangle 4">
            <a:extLst>
              <a:ext uri="{FF2B5EF4-FFF2-40B4-BE49-F238E27FC236}">
                <a16:creationId xmlns:a16="http://schemas.microsoft.com/office/drawing/2014/main" id="{DC6F27DA-C937-4190-8F52-6DDE2E36BB87}"/>
              </a:ext>
            </a:extLst>
          </p:cNvPr>
          <p:cNvSpPr/>
          <p:nvPr/>
        </p:nvSpPr>
        <p:spPr>
          <a:xfrm>
            <a:off x="2635575" y="1455325"/>
            <a:ext cx="2277950" cy="6092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6" name="Rectangle 4">
            <a:extLst>
              <a:ext uri="{FF2B5EF4-FFF2-40B4-BE49-F238E27FC236}">
                <a16:creationId xmlns:a16="http://schemas.microsoft.com/office/drawing/2014/main" id="{18EEC218-37B4-417C-AF4A-F3038CC9EAEA}"/>
              </a:ext>
            </a:extLst>
          </p:cNvPr>
          <p:cNvSpPr/>
          <p:nvPr/>
        </p:nvSpPr>
        <p:spPr>
          <a:xfrm>
            <a:off x="1760615" y="2492636"/>
            <a:ext cx="1853984" cy="142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80EB2649-5426-4A6A-867B-FFAF25F14A2E}"/>
              </a:ext>
            </a:extLst>
          </p:cNvPr>
          <p:cNvSpPr/>
          <p:nvPr/>
        </p:nvSpPr>
        <p:spPr>
          <a:xfrm>
            <a:off x="1770863" y="3362953"/>
            <a:ext cx="1853984" cy="13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9" name="Rectangle 4">
            <a:extLst>
              <a:ext uri="{FF2B5EF4-FFF2-40B4-BE49-F238E27FC236}">
                <a16:creationId xmlns:a16="http://schemas.microsoft.com/office/drawing/2014/main" id="{82B866E2-9DA0-42AF-9B7F-DEBDC8A093D9}"/>
              </a:ext>
            </a:extLst>
          </p:cNvPr>
          <p:cNvSpPr/>
          <p:nvPr/>
        </p:nvSpPr>
        <p:spPr>
          <a:xfrm>
            <a:off x="2635575" y="3933056"/>
            <a:ext cx="2277950"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0" name="Rectangle 4">
            <a:extLst>
              <a:ext uri="{FF2B5EF4-FFF2-40B4-BE49-F238E27FC236}">
                <a16:creationId xmlns:a16="http://schemas.microsoft.com/office/drawing/2014/main" id="{B0DAEFFC-1CAD-4499-AE9F-753DDF86D596}"/>
              </a:ext>
            </a:extLst>
          </p:cNvPr>
          <p:cNvSpPr/>
          <p:nvPr/>
        </p:nvSpPr>
        <p:spPr>
          <a:xfrm>
            <a:off x="1770863" y="4365104"/>
            <a:ext cx="1853984" cy="13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1" name="Rectangle 4">
            <a:extLst>
              <a:ext uri="{FF2B5EF4-FFF2-40B4-BE49-F238E27FC236}">
                <a16:creationId xmlns:a16="http://schemas.microsoft.com/office/drawing/2014/main" id="{7911B19D-433A-4F15-AECB-914680BFD059}"/>
              </a:ext>
            </a:extLst>
          </p:cNvPr>
          <p:cNvSpPr/>
          <p:nvPr/>
        </p:nvSpPr>
        <p:spPr>
          <a:xfrm>
            <a:off x="2635575" y="4949902"/>
            <a:ext cx="2277950"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2" name="Rectangle 4">
            <a:extLst>
              <a:ext uri="{FF2B5EF4-FFF2-40B4-BE49-F238E27FC236}">
                <a16:creationId xmlns:a16="http://schemas.microsoft.com/office/drawing/2014/main" id="{83A43C87-F629-4903-91BD-00C883F6C7D8}"/>
              </a:ext>
            </a:extLst>
          </p:cNvPr>
          <p:cNvSpPr/>
          <p:nvPr/>
        </p:nvSpPr>
        <p:spPr>
          <a:xfrm>
            <a:off x="1770863" y="5395964"/>
            <a:ext cx="1853984" cy="1318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3" name="Rectangle 4">
            <a:extLst>
              <a:ext uri="{FF2B5EF4-FFF2-40B4-BE49-F238E27FC236}">
                <a16:creationId xmlns:a16="http://schemas.microsoft.com/office/drawing/2014/main" id="{236DCECD-1BBD-43F8-8545-E693FD791A3B}"/>
              </a:ext>
            </a:extLst>
          </p:cNvPr>
          <p:cNvSpPr/>
          <p:nvPr/>
        </p:nvSpPr>
        <p:spPr>
          <a:xfrm>
            <a:off x="2635575" y="5980762"/>
            <a:ext cx="2277950"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4" name="Arrow: Left 23">
            <a:extLst>
              <a:ext uri="{FF2B5EF4-FFF2-40B4-BE49-F238E27FC236}">
                <a16:creationId xmlns:a16="http://schemas.microsoft.com/office/drawing/2014/main" id="{D282BB61-8B6E-4D82-87F3-A717F8E2A200}"/>
              </a:ext>
            </a:extLst>
          </p:cNvPr>
          <p:cNvSpPr/>
          <p:nvPr/>
        </p:nvSpPr>
        <p:spPr>
          <a:xfrm>
            <a:off x="3744806" y="2127608"/>
            <a:ext cx="4545734" cy="871188"/>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a:solidFill>
                  <a:prstClr val="black"/>
                </a:solidFill>
                <a:latin typeface="Trebuchet MS"/>
                <a:cs typeface="Gisha" panose="020B0502040204020203" pitchFamily="34" charset="-79"/>
              </a:rPr>
              <a:t>אין לו </a:t>
            </a:r>
            <a:r>
              <a:rPr lang="en-US" sz="1100" dirty="0">
                <a:solidFill>
                  <a:prstClr val="black"/>
                </a:solidFill>
                <a:latin typeface="Trebuchet MS"/>
              </a:rPr>
              <a:t>references</a:t>
            </a:r>
            <a:r>
              <a:rPr lang="he-IL" sz="1100" dirty="0">
                <a:solidFill>
                  <a:prstClr val="black"/>
                </a:solidFill>
                <a:latin typeface="Trebuchet MS"/>
                <a:cs typeface="Gisha" panose="020B0502040204020203" pitchFamily="34" charset="-79"/>
              </a:rPr>
              <a:t> לכיוון השכבה מתחתיו.</a:t>
            </a:r>
          </a:p>
          <a:p>
            <a:pPr algn="ctr"/>
            <a:r>
              <a:rPr lang="he-IL" sz="1100" dirty="0">
                <a:solidFill>
                  <a:prstClr val="black"/>
                </a:solidFill>
                <a:latin typeface="Trebuchet MS"/>
                <a:cs typeface="Gisha" panose="020B0502040204020203" pitchFamily="34" charset="-79"/>
              </a:rPr>
              <a:t>בהמשך נממש את הקשר בכיוון הזה בעזרת קובץ קונפיגורציה ו </a:t>
            </a:r>
            <a:r>
              <a:rPr lang="en-US" sz="1100" dirty="0">
                <a:solidFill>
                  <a:prstClr val="black"/>
                </a:solidFill>
                <a:latin typeface="Trebuchet MS"/>
              </a:rPr>
              <a:t>reflection</a:t>
            </a:r>
            <a:r>
              <a:rPr lang="he-IL" sz="1100" dirty="0">
                <a:solidFill>
                  <a:prstClr val="black"/>
                </a:solidFill>
                <a:latin typeface="Trebuchet MS"/>
                <a:cs typeface="Gisha" panose="020B0502040204020203" pitchFamily="34" charset="-79"/>
              </a:rPr>
              <a:t>.</a:t>
            </a:r>
          </a:p>
        </p:txBody>
      </p:sp>
    </p:spTree>
    <p:extLst>
      <p:ext uri="{BB962C8B-B14F-4D97-AF65-F5344CB8AC3E}">
        <p14:creationId xmlns:p14="http://schemas.microsoft.com/office/powerpoint/2010/main" val="323965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18" grpId="0" animBg="1"/>
      <p:bldP spid="19" grpId="0" animBg="1"/>
      <p:bldP spid="20" grpId="0" animBg="1"/>
      <p:bldP spid="21" grpId="0" animBg="1"/>
      <p:bldP spid="22" grpId="0" animBg="1"/>
      <p:bldP spid="23"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5130"/>
            <a:ext cx="7239000" cy="1010512"/>
          </a:xfrm>
        </p:spPr>
        <p:txBody>
          <a:bodyPr>
            <a:noAutofit/>
          </a:bodyPr>
          <a:lstStyle/>
          <a:p>
            <a:pPr algn="ctr"/>
            <a:r>
              <a:rPr lang="he-IL" sz="2800" dirty="0"/>
              <a:t>שלב ד</a:t>
            </a:r>
            <a:br>
              <a:rPr lang="he-IL" sz="2800" dirty="0"/>
            </a:br>
            <a:r>
              <a:rPr lang="he-IL" sz="2800" dirty="0"/>
              <a:t>הרשאת גישה ציבורית למחלקות</a:t>
            </a:r>
            <a:endParaRPr lang="en-US" sz="2800" dirty="0"/>
          </a:p>
        </p:txBody>
      </p:sp>
      <p:sp>
        <p:nvSpPr>
          <p:cNvPr id="3" name="מציין מיקום תוכן 2"/>
          <p:cNvSpPr>
            <a:spLocks noGrp="1"/>
          </p:cNvSpPr>
          <p:nvPr>
            <p:ph idx="1"/>
          </p:nvPr>
        </p:nvSpPr>
        <p:spPr>
          <a:xfrm>
            <a:off x="2083017" y="1256160"/>
            <a:ext cx="7403822" cy="4405088"/>
          </a:xfrm>
        </p:spPr>
        <p:txBody>
          <a:bodyPr>
            <a:noAutofit/>
          </a:bodyPr>
          <a:lstStyle/>
          <a:p>
            <a:r>
              <a:rPr lang="he-IL" sz="1800" dirty="0"/>
              <a:t>כדי שנוכל להתייחס מפרויקט אחד למחלקות של פרויקט אחר, הגדרנו ביניהם </a:t>
            </a:r>
            <a:r>
              <a:rPr lang="en-US" sz="1800" dirty="0"/>
              <a:t>reference</a:t>
            </a:r>
            <a:r>
              <a:rPr lang="he-IL" sz="1800" dirty="0"/>
              <a:t>. אך בנוסף, עלינו לדאוג לכך </a:t>
            </a:r>
            <a:r>
              <a:rPr lang="he-IL" sz="1800" b="1" dirty="0"/>
              <a:t>שהמחלקה המיוחסת תהיה עם הרשאה </a:t>
            </a:r>
            <a:r>
              <a:rPr lang="en-US" sz="1800" b="1" dirty="0"/>
              <a:t>Public</a:t>
            </a:r>
            <a:r>
              <a:rPr lang="he-IL" sz="1800" b="1" dirty="0"/>
              <a:t>.</a:t>
            </a:r>
            <a:endParaRPr lang="en-US" sz="1800" b="1" dirty="0"/>
          </a:p>
          <a:p>
            <a:r>
              <a:rPr lang="he-IL" sz="1800" dirty="0"/>
              <a:t>בפרויקטים מסוג </a:t>
            </a:r>
            <a:r>
              <a:rPr lang="en-US" sz="1800" b="1" dirty="0"/>
              <a:t>Class Library</a:t>
            </a:r>
            <a:r>
              <a:rPr lang="he-IL" sz="1800" b="1" dirty="0"/>
              <a:t> </a:t>
            </a:r>
            <a:r>
              <a:rPr lang="he-IL" sz="1800" dirty="0"/>
              <a:t>נוצרות באופן אוטומטי </a:t>
            </a:r>
            <a:r>
              <a:rPr lang="he-IL" sz="1800" b="1" dirty="0"/>
              <a:t>מחלקות עם הרשאת גישה ציבורית</a:t>
            </a:r>
            <a:r>
              <a:rPr lang="he-IL" sz="1800" dirty="0"/>
              <a:t>, כך שהן נגישות לפרויקטים אחרים (שעשו להם גם </a:t>
            </a:r>
            <a:r>
              <a:rPr lang="en-US" sz="1800" dirty="0"/>
              <a:t>reference</a:t>
            </a:r>
            <a:r>
              <a:rPr lang="he-IL" sz="1800" dirty="0"/>
              <a:t>).</a:t>
            </a:r>
          </a:p>
          <a:p>
            <a:pPr lvl="1"/>
            <a:r>
              <a:rPr lang="he-IL" sz="1500" dirty="0"/>
              <a:t>כמובן שאם נרצה שחלק מהמחלקות בתוך אותו פרויקט לא יהיו נגישות אז נוכל לשנות את ההרשאה ל </a:t>
            </a:r>
            <a:r>
              <a:rPr lang="en-US" sz="1500" dirty="0"/>
              <a:t>internal</a:t>
            </a:r>
            <a:endParaRPr lang="he-IL" sz="1500" dirty="0"/>
          </a:p>
          <a:p>
            <a:r>
              <a:rPr lang="he-IL" sz="1800" dirty="0"/>
              <a:t>בפרויקטים מסוג </a:t>
            </a:r>
            <a:r>
              <a:rPr lang="en-US" sz="1800" b="1" dirty="0"/>
              <a:t>Console\WPF</a:t>
            </a:r>
            <a:r>
              <a:rPr lang="he-IL" sz="1800" b="1" dirty="0"/>
              <a:t> </a:t>
            </a:r>
            <a:r>
              <a:rPr lang="he-IL" sz="1800" dirty="0"/>
              <a:t>נוצרות באופן אוטומטי </a:t>
            </a:r>
            <a:r>
              <a:rPr lang="he-IL" sz="1800" b="1" dirty="0"/>
              <a:t>מחלקות ללא ציון הרשאת גישה, כלומר הן בהרשאת </a:t>
            </a:r>
            <a:r>
              <a:rPr lang="en-US" sz="1800" b="1" dirty="0"/>
              <a:t>Internal</a:t>
            </a:r>
            <a:endParaRPr lang="he-IL" sz="1800" b="1" dirty="0"/>
          </a:p>
          <a:p>
            <a:pPr lvl="1"/>
            <a:r>
              <a:rPr lang="he-IL" sz="1600" dirty="0"/>
              <a:t>הרשאת גישה </a:t>
            </a:r>
            <a:r>
              <a:rPr lang="en-US" sz="1600" dirty="0"/>
              <a:t>INTERNAL</a:t>
            </a:r>
            <a:r>
              <a:rPr lang="he-IL" sz="1600" dirty="0"/>
              <a:t> של מחלקה מאפשרת גישה רק לקטעי קוד שנמצאים באותו פרויקט (</a:t>
            </a:r>
            <a:r>
              <a:rPr lang="he-IL" sz="1600" dirty="0" err="1"/>
              <a:t>אסמבלי</a:t>
            </a:r>
            <a:r>
              <a:rPr lang="he-IL" sz="1600" dirty="0"/>
              <a:t>) ולאו דווקא באותו </a:t>
            </a:r>
            <a:r>
              <a:rPr lang="en-US" sz="1600" dirty="0"/>
              <a:t>namespace</a:t>
            </a:r>
            <a:r>
              <a:rPr lang="he-IL" sz="1600" dirty="0"/>
              <a:t>. </a:t>
            </a:r>
            <a:endParaRPr lang="en-US" sz="1600" dirty="0"/>
          </a:p>
          <a:p>
            <a:pPr lvl="1"/>
            <a:r>
              <a:rPr lang="he-IL" sz="1600" b="1" dirty="0"/>
              <a:t>ברירת המחדל של כל מחלקה היא</a:t>
            </a:r>
            <a:r>
              <a:rPr lang="en-US" sz="1600" b="1" dirty="0"/>
              <a:t>internal </a:t>
            </a:r>
            <a:r>
              <a:rPr lang="he-IL" sz="1600" b="1" dirty="0"/>
              <a:t> אם לא צוינה ההרשאה.</a:t>
            </a:r>
          </a:p>
          <a:p>
            <a:pPr lvl="1"/>
            <a:r>
              <a:rPr lang="he-IL" sz="1600" dirty="0"/>
              <a:t>ולכן, בפרויקטים מסוג זה, אם נרצה שבמחלקה מסוימת יוכלו להשתמש מתוך פרויקט אחר, יש לשנות את הרשאת הגישה של מחלקה זו ל</a:t>
            </a:r>
            <a:r>
              <a:rPr lang="en-US" sz="1600" dirty="0"/>
              <a:t>public </a:t>
            </a:r>
            <a:r>
              <a:rPr lang="he-IL" sz="1600" dirty="0"/>
              <a:t>.</a:t>
            </a:r>
            <a:endParaRPr lang="en-US" sz="1600" dirty="0"/>
          </a:p>
        </p:txBody>
      </p:sp>
      <p:sp>
        <p:nvSpPr>
          <p:cNvPr id="4" name="Speech Bubble: Rectangle with Corners Rounded 3">
            <a:extLst>
              <a:ext uri="{FF2B5EF4-FFF2-40B4-BE49-F238E27FC236}">
                <a16:creationId xmlns:a16="http://schemas.microsoft.com/office/drawing/2014/main" id="{21D14286-DEF1-4315-A7B9-2A245BAEBBA6}"/>
              </a:ext>
            </a:extLst>
          </p:cNvPr>
          <p:cNvSpPr/>
          <p:nvPr/>
        </p:nvSpPr>
        <p:spPr>
          <a:xfrm>
            <a:off x="1919536" y="5805265"/>
            <a:ext cx="3096344" cy="852115"/>
          </a:xfrm>
          <a:prstGeom prst="wedgeRoundRectCallout">
            <a:avLst>
              <a:gd name="adj1" fmla="val 71469"/>
              <a:gd name="adj2" fmla="val 4798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תזכורת - ברירת מחדל של הרשאות ב</a:t>
            </a:r>
            <a:r>
              <a:rPr lang="en-US" sz="1200" b="1" dirty="0" err="1">
                <a:solidFill>
                  <a:prstClr val="black"/>
                </a:solidFill>
                <a:latin typeface="Trebuchet MS"/>
              </a:rPr>
              <a:t>c#</a:t>
            </a:r>
            <a:r>
              <a:rPr lang="he-IL" sz="1200" b="1" dirty="0">
                <a:solidFill>
                  <a:prstClr val="black"/>
                </a:solidFill>
                <a:latin typeface="Trebuchet MS"/>
                <a:cs typeface="Gisha" panose="020B0502040204020203" pitchFamily="34" charset="-79"/>
              </a:rPr>
              <a:t> </a:t>
            </a:r>
          </a:p>
          <a:p>
            <a:pPr algn="ctr"/>
            <a:r>
              <a:rPr lang="he-IL" sz="1200" dirty="0">
                <a:solidFill>
                  <a:prstClr val="black"/>
                </a:solidFill>
                <a:latin typeface="Trebuchet MS"/>
                <a:cs typeface="Gisha" panose="020B0502040204020203" pitchFamily="34" charset="-79"/>
              </a:rPr>
              <a:t>שדות - </a:t>
            </a:r>
            <a:r>
              <a:rPr lang="en-US" sz="1200" dirty="0">
                <a:solidFill>
                  <a:prstClr val="black"/>
                </a:solidFill>
                <a:latin typeface="Trebuchet MS"/>
              </a:rPr>
              <a:t>private</a:t>
            </a: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מתודות - </a:t>
            </a:r>
            <a:r>
              <a:rPr lang="en-US" sz="1200" dirty="0">
                <a:solidFill>
                  <a:prstClr val="black"/>
                </a:solidFill>
                <a:latin typeface="Trebuchet MS"/>
              </a:rPr>
              <a:t>private</a:t>
            </a:r>
            <a:r>
              <a:rPr lang="he-IL" sz="1200" dirty="0">
                <a:solidFill>
                  <a:prstClr val="black"/>
                </a:solidFill>
                <a:latin typeface="Trebuchet MS"/>
                <a:cs typeface="Gisha" panose="020B0502040204020203" pitchFamily="34" charset="-79"/>
              </a:rPr>
              <a:t> </a:t>
            </a:r>
          </a:p>
          <a:p>
            <a:pPr algn="ctr"/>
            <a:r>
              <a:rPr lang="he-IL" sz="1200" dirty="0">
                <a:solidFill>
                  <a:prstClr val="black"/>
                </a:solidFill>
                <a:latin typeface="Trebuchet MS"/>
                <a:cs typeface="Gisha" panose="020B0502040204020203" pitchFamily="34" charset="-79"/>
              </a:rPr>
              <a:t>מחלקות ומבנים – </a:t>
            </a:r>
            <a:r>
              <a:rPr lang="en-US" sz="1200" dirty="0">
                <a:solidFill>
                  <a:prstClr val="black"/>
                </a:solidFill>
                <a:latin typeface="Trebuchet MS"/>
              </a:rPr>
              <a:t>internal </a:t>
            </a:r>
          </a:p>
        </p:txBody>
      </p:sp>
      <p:sp>
        <p:nvSpPr>
          <p:cNvPr id="7" name="Slide Number Placeholder 6">
            <a:extLst>
              <a:ext uri="{FF2B5EF4-FFF2-40B4-BE49-F238E27FC236}">
                <a16:creationId xmlns:a16="http://schemas.microsoft.com/office/drawing/2014/main" id="{32A8B94F-0346-459A-9A9F-2AF1FDA4CA5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6397739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4741E2-8E50-4ECD-B8D6-9C360877F7E8}"/>
              </a:ext>
            </a:extLst>
          </p:cNvPr>
          <p:cNvPicPr>
            <a:picLocks noChangeAspect="1"/>
          </p:cNvPicPr>
          <p:nvPr/>
        </p:nvPicPr>
        <p:blipFill>
          <a:blip r:embed="rId3"/>
          <a:stretch>
            <a:fillRect/>
          </a:stretch>
        </p:blipFill>
        <p:spPr>
          <a:xfrm>
            <a:off x="1915961" y="2359197"/>
            <a:ext cx="5407753" cy="313282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44066BE-D8BF-4EA2-8C3B-AD077308DA64}"/>
              </a:ext>
            </a:extLst>
          </p:cNvPr>
          <p:cNvSpPr>
            <a:spLocks noGrp="1"/>
          </p:cNvSpPr>
          <p:nvPr>
            <p:ph type="title"/>
          </p:nvPr>
        </p:nvSpPr>
        <p:spPr>
          <a:xfrm>
            <a:off x="2047208" y="115591"/>
            <a:ext cx="7571405" cy="884303"/>
          </a:xfrm>
        </p:spPr>
        <p:txBody>
          <a:bodyPr>
            <a:normAutofit fontScale="90000"/>
          </a:bodyPr>
          <a:lstStyle/>
          <a:p>
            <a:pPr algn="ctr"/>
            <a:r>
              <a:rPr lang="he-IL" sz="3200" dirty="0"/>
              <a:t>שלב ד</a:t>
            </a:r>
            <a:br>
              <a:rPr lang="he-IL" sz="3200" dirty="0"/>
            </a:br>
            <a:r>
              <a:rPr lang="he-IL" sz="3200" dirty="0"/>
              <a:t>גישה משכבה אחת לשכבה שמתחתיה</a:t>
            </a:r>
            <a:endParaRPr lang="en-US" sz="3200" dirty="0"/>
          </a:p>
        </p:txBody>
      </p:sp>
      <p:sp>
        <p:nvSpPr>
          <p:cNvPr id="3" name="Content Placeholder 2">
            <a:extLst>
              <a:ext uri="{FF2B5EF4-FFF2-40B4-BE49-F238E27FC236}">
                <a16:creationId xmlns:a16="http://schemas.microsoft.com/office/drawing/2014/main" id="{FF0CB258-26B4-48F8-BA63-40CFF8D89589}"/>
              </a:ext>
            </a:extLst>
          </p:cNvPr>
          <p:cNvSpPr>
            <a:spLocks noGrp="1"/>
          </p:cNvSpPr>
          <p:nvPr>
            <p:ph idx="1"/>
          </p:nvPr>
        </p:nvSpPr>
        <p:spPr>
          <a:xfrm>
            <a:off x="2135560" y="1322761"/>
            <a:ext cx="7483052" cy="654707"/>
          </a:xfrm>
        </p:spPr>
        <p:txBody>
          <a:bodyPr>
            <a:normAutofit fontScale="85000" lnSpcReduction="10000"/>
          </a:bodyPr>
          <a:lstStyle/>
          <a:p>
            <a:r>
              <a:rPr lang="he-IL" sz="1600" dirty="0"/>
              <a:t>כעת נוכל, למשל, מתוך הפרויקט </a:t>
            </a:r>
            <a:r>
              <a:rPr lang="en-US" sz="1600" dirty="0"/>
              <a:t>PL</a:t>
            </a:r>
            <a:r>
              <a:rPr lang="he-IL" sz="1600" dirty="0"/>
              <a:t>, להגדיר אובייקט מטיפוס מחלקה ציבורית שמוגדרת בפרויקט</a:t>
            </a:r>
            <a:r>
              <a:rPr lang="en-US" sz="1600" dirty="0"/>
              <a:t>BL </a:t>
            </a:r>
          </a:p>
          <a:p>
            <a:r>
              <a:rPr lang="he-IL" sz="1600" dirty="0"/>
              <a:t>המחלקות מזוהות ויש השלמה אוטומטית</a:t>
            </a:r>
            <a:endParaRPr lang="en-US" sz="1600" dirty="0"/>
          </a:p>
        </p:txBody>
      </p:sp>
      <p:sp>
        <p:nvSpPr>
          <p:cNvPr id="4" name="Slide Number Placeholder 3">
            <a:extLst>
              <a:ext uri="{FF2B5EF4-FFF2-40B4-BE49-F238E27FC236}">
                <a16:creationId xmlns:a16="http://schemas.microsoft.com/office/drawing/2014/main" id="{FC650B16-7982-4492-8431-A5AB69A4F947}"/>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504</a:t>
            </a:fld>
            <a:endParaRPr lang="he-IL">
              <a:solidFill>
                <a:srgbClr val="B13F9A"/>
              </a:solidFill>
              <a:latin typeface="Trebuchet MS"/>
              <a:cs typeface="Gisha" panose="020B0502040204020203" pitchFamily="34" charset="-79"/>
            </a:endParaRPr>
          </a:p>
        </p:txBody>
      </p:sp>
      <p:sp>
        <p:nvSpPr>
          <p:cNvPr id="14" name="Rectangle 4">
            <a:extLst>
              <a:ext uri="{FF2B5EF4-FFF2-40B4-BE49-F238E27FC236}">
                <a16:creationId xmlns:a16="http://schemas.microsoft.com/office/drawing/2014/main" id="{C34C8394-062F-4BFE-B9CC-DF6038FE8DEF}"/>
              </a:ext>
            </a:extLst>
          </p:cNvPr>
          <p:cNvSpPr/>
          <p:nvPr/>
        </p:nvSpPr>
        <p:spPr>
          <a:xfrm>
            <a:off x="1703512" y="2204865"/>
            <a:ext cx="2207306" cy="6547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5FB81FD4-8EE6-4E74-9C5C-8E6124B92FEE}"/>
              </a:ext>
            </a:extLst>
          </p:cNvPr>
          <p:cNvSpPr/>
          <p:nvPr/>
        </p:nvSpPr>
        <p:spPr>
          <a:xfrm>
            <a:off x="2385839" y="3942520"/>
            <a:ext cx="2057155" cy="3279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9" name="Rectangle 4">
            <a:extLst>
              <a:ext uri="{FF2B5EF4-FFF2-40B4-BE49-F238E27FC236}">
                <a16:creationId xmlns:a16="http://schemas.microsoft.com/office/drawing/2014/main" id="{EB3E43F5-EBB1-45B1-A445-692EFB1BF58D}"/>
              </a:ext>
            </a:extLst>
          </p:cNvPr>
          <p:cNvSpPr/>
          <p:nvPr/>
        </p:nvSpPr>
        <p:spPr>
          <a:xfrm>
            <a:off x="4583832" y="4050490"/>
            <a:ext cx="1008112" cy="2199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0" name="Rectangle 4">
            <a:extLst>
              <a:ext uri="{FF2B5EF4-FFF2-40B4-BE49-F238E27FC236}">
                <a16:creationId xmlns:a16="http://schemas.microsoft.com/office/drawing/2014/main" id="{AFEF6103-5224-4F2A-96D9-E2DDCBB806E0}"/>
              </a:ext>
            </a:extLst>
          </p:cNvPr>
          <p:cNvSpPr/>
          <p:nvPr/>
        </p:nvSpPr>
        <p:spPr>
          <a:xfrm>
            <a:off x="6312024" y="4250816"/>
            <a:ext cx="1055178" cy="4296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6" name="Speech Bubble: Rectangle with Corners Rounded 25">
            <a:extLst>
              <a:ext uri="{FF2B5EF4-FFF2-40B4-BE49-F238E27FC236}">
                <a16:creationId xmlns:a16="http://schemas.microsoft.com/office/drawing/2014/main" id="{62F6BE8E-648B-4147-B67A-DC4DA39C3A9C}"/>
              </a:ext>
            </a:extLst>
          </p:cNvPr>
          <p:cNvSpPr/>
          <p:nvPr/>
        </p:nvSpPr>
        <p:spPr>
          <a:xfrm>
            <a:off x="7605278" y="4050490"/>
            <a:ext cx="3055292" cy="2186822"/>
          </a:xfrm>
          <a:prstGeom prst="wedgeRoundRectCallout">
            <a:avLst>
              <a:gd name="adj1" fmla="val -54333"/>
              <a:gd name="adj2" fmla="val -5103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חשוב!</a:t>
            </a:r>
          </a:p>
          <a:p>
            <a:pPr algn="ctr"/>
            <a:r>
              <a:rPr lang="he-IL" sz="1400" dirty="0">
                <a:solidFill>
                  <a:prstClr val="black"/>
                </a:solidFill>
                <a:latin typeface="Trebuchet MS"/>
                <a:cs typeface="Gisha" panose="020B0502040204020203" pitchFamily="34" charset="-79"/>
              </a:rPr>
              <a:t>בהמשך המצגת, כשנלמד תבנית עיצוב </a:t>
            </a:r>
            <a:r>
              <a:rPr lang="en-US" sz="1400" dirty="0">
                <a:solidFill>
                  <a:prstClr val="black"/>
                </a:solidFill>
                <a:latin typeface="Trebuchet MS"/>
              </a:rPr>
              <a:t>FACTORY</a:t>
            </a:r>
            <a:r>
              <a:rPr lang="he-IL" sz="1400" dirty="0">
                <a:solidFill>
                  <a:prstClr val="black"/>
                </a:solidFill>
                <a:latin typeface="Trebuchet MS"/>
                <a:cs typeface="Gisha" panose="020B0502040204020203" pitchFamily="34" charset="-79"/>
              </a:rPr>
              <a:t>, אז נסביר את השורה:</a:t>
            </a:r>
          </a:p>
          <a:p>
            <a:pPr algn="ctr"/>
            <a:r>
              <a:rPr lang="en-US" sz="1400" dirty="0" err="1">
                <a:solidFill>
                  <a:srgbClr val="000000"/>
                </a:solidFill>
                <a:latin typeface="Consolas" panose="020B0609020204030204" pitchFamily="49" charset="0"/>
              </a:rPr>
              <a:t>DalFactory.GetDal</a:t>
            </a:r>
            <a:r>
              <a:rPr lang="en-US" sz="1400" dirty="0">
                <a:solidFill>
                  <a:srgbClr val="000000"/>
                </a:solidFill>
                <a:latin typeface="Consolas" panose="020B0609020204030204" pitchFamily="49" charset="0"/>
              </a:rPr>
              <a:t>();</a:t>
            </a:r>
            <a:endParaRPr lang="he-IL" sz="1400" dirty="0">
              <a:solidFill>
                <a:srgbClr val="000000"/>
              </a:solidFill>
              <a:latin typeface="Consolas" panose="020B0609020204030204" pitchFamily="49" charset="0"/>
              <a:cs typeface="Gisha" panose="020B0502040204020203" pitchFamily="34" charset="-79"/>
            </a:endParaRPr>
          </a:p>
          <a:p>
            <a:pPr algn="ctr"/>
            <a:r>
              <a:rPr lang="he-IL" sz="1400" dirty="0">
                <a:solidFill>
                  <a:prstClr val="black"/>
                </a:solidFill>
                <a:latin typeface="Trebuchet MS"/>
                <a:cs typeface="Gisha" panose="020B0502040204020203" pitchFamily="34" charset="-79"/>
              </a:rPr>
              <a:t>מחלקת </a:t>
            </a:r>
            <a:r>
              <a:rPr lang="en-US" sz="1400" dirty="0">
                <a:solidFill>
                  <a:prstClr val="black"/>
                </a:solidFill>
                <a:latin typeface="Trebuchet MS"/>
              </a:rPr>
              <a:t>PL</a:t>
            </a:r>
            <a:r>
              <a:rPr lang="he-IL" sz="1400" dirty="0">
                <a:solidFill>
                  <a:prstClr val="black"/>
                </a:solidFill>
                <a:latin typeface="Trebuchet MS"/>
                <a:cs typeface="Gisha" panose="020B0502040204020203" pitchFamily="34" charset="-79"/>
              </a:rPr>
              <a:t> לא יכולה לייצר ישירות אובייקט מסוג </a:t>
            </a:r>
            <a:r>
              <a:rPr lang="en-US" sz="1400" dirty="0">
                <a:solidFill>
                  <a:prstClr val="black"/>
                </a:solidFill>
                <a:latin typeface="Trebuchet MS"/>
              </a:rPr>
              <a:t>BL</a:t>
            </a:r>
            <a:r>
              <a:rPr lang="he-IL" sz="1400" dirty="0">
                <a:solidFill>
                  <a:prstClr val="black"/>
                </a:solidFill>
                <a:latin typeface="Trebuchet MS"/>
                <a:cs typeface="Gisha" panose="020B0502040204020203" pitchFamily="34" charset="-79"/>
              </a:rPr>
              <a:t> כיוון ש </a:t>
            </a:r>
            <a:r>
              <a:rPr lang="en-US" sz="1400" dirty="0">
                <a:solidFill>
                  <a:prstClr val="black"/>
                </a:solidFill>
                <a:latin typeface="Trebuchet MS"/>
              </a:rPr>
              <a:t>BL</a:t>
            </a:r>
            <a:r>
              <a:rPr lang="he-IL" sz="1400" dirty="0">
                <a:solidFill>
                  <a:prstClr val="black"/>
                </a:solidFill>
                <a:latin typeface="Trebuchet MS"/>
                <a:cs typeface="Gisha" panose="020B0502040204020203" pitchFamily="34" charset="-79"/>
              </a:rPr>
              <a:t> תהיה </a:t>
            </a:r>
            <a:r>
              <a:rPr lang="en-US" sz="1400" dirty="0">
                <a:solidFill>
                  <a:prstClr val="black"/>
                </a:solidFill>
                <a:latin typeface="Trebuchet MS"/>
              </a:rPr>
              <a:t>Internal</a:t>
            </a:r>
            <a:r>
              <a:rPr lang="he-IL" sz="1400" dirty="0">
                <a:solidFill>
                  <a:prstClr val="black"/>
                </a:solidFill>
                <a:latin typeface="Trebuchet MS"/>
                <a:cs typeface="Gisha" panose="020B0502040204020203" pitchFamily="34" charset="-79"/>
              </a:rPr>
              <a:t> ותהיה עטופה במחלקה ציבורית אחרת שתייצר אותה – מחלקת </a:t>
            </a:r>
            <a:r>
              <a:rPr lang="en-US" sz="1400" dirty="0">
                <a:solidFill>
                  <a:prstClr val="black"/>
                </a:solidFill>
                <a:latin typeface="Trebuchet MS"/>
              </a:rPr>
              <a:t>BLFactory</a:t>
            </a:r>
            <a:r>
              <a:rPr lang="he-IL" sz="1400" dirty="0">
                <a:solidFill>
                  <a:prstClr val="black"/>
                </a:solidFill>
                <a:latin typeface="Trebuchet MS"/>
                <a:cs typeface="Gisha" panose="020B0502040204020203" pitchFamily="34" charset="-79"/>
              </a:rPr>
              <a:t>.</a:t>
            </a:r>
            <a:endParaRPr lang="en-US" sz="1400" dirty="0">
              <a:solidFill>
                <a:prstClr val="black"/>
              </a:solidFill>
              <a:latin typeface="Trebuchet MS"/>
            </a:endParaRPr>
          </a:p>
        </p:txBody>
      </p:sp>
      <p:pic>
        <p:nvPicPr>
          <p:cNvPr id="10" name="Picture 9">
            <a:extLst>
              <a:ext uri="{FF2B5EF4-FFF2-40B4-BE49-F238E27FC236}">
                <a16:creationId xmlns:a16="http://schemas.microsoft.com/office/drawing/2014/main" id="{12F44551-30DE-4B4E-9E60-0E3BED0B38D7}"/>
              </a:ext>
            </a:extLst>
          </p:cNvPr>
          <p:cNvPicPr>
            <a:picLocks noChangeAspect="1"/>
          </p:cNvPicPr>
          <p:nvPr/>
        </p:nvPicPr>
        <p:blipFill>
          <a:blip r:embed="rId4"/>
          <a:stretch>
            <a:fillRect/>
          </a:stretch>
        </p:blipFill>
        <p:spPr>
          <a:xfrm>
            <a:off x="5832910" y="2130851"/>
            <a:ext cx="4510633" cy="1628387"/>
          </a:xfrm>
          <a:prstGeom prst="rect">
            <a:avLst/>
          </a:prstGeom>
          <a:ln>
            <a:noFill/>
          </a:ln>
          <a:effectLst>
            <a:outerShdw blurRad="292100" dist="139700" dir="2700000" algn="tl" rotWithShape="0">
              <a:srgbClr val="333333">
                <a:alpha val="65000"/>
              </a:srgbClr>
            </a:outerShdw>
          </a:effectLst>
        </p:spPr>
      </p:pic>
      <p:sp>
        <p:nvSpPr>
          <p:cNvPr id="13" name="Rectangle 4">
            <a:extLst>
              <a:ext uri="{FF2B5EF4-FFF2-40B4-BE49-F238E27FC236}">
                <a16:creationId xmlns:a16="http://schemas.microsoft.com/office/drawing/2014/main" id="{DEDA0E1A-3AF1-4AA4-A0F6-11F2BE11104D}"/>
              </a:ext>
            </a:extLst>
          </p:cNvPr>
          <p:cNvSpPr/>
          <p:nvPr/>
        </p:nvSpPr>
        <p:spPr>
          <a:xfrm>
            <a:off x="5877086" y="2045098"/>
            <a:ext cx="1728192" cy="3195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2" name="Rectangle 4">
            <a:extLst>
              <a:ext uri="{FF2B5EF4-FFF2-40B4-BE49-F238E27FC236}">
                <a16:creationId xmlns:a16="http://schemas.microsoft.com/office/drawing/2014/main" id="{70F0892A-3B35-4E15-86BE-5077AADD1486}"/>
              </a:ext>
            </a:extLst>
          </p:cNvPr>
          <p:cNvSpPr/>
          <p:nvPr/>
        </p:nvSpPr>
        <p:spPr>
          <a:xfrm>
            <a:off x="6284116" y="2611561"/>
            <a:ext cx="2548188" cy="2446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338894330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6837-BD7C-4F0A-A355-F494ED099B77}"/>
              </a:ext>
            </a:extLst>
          </p:cNvPr>
          <p:cNvSpPr>
            <a:spLocks noGrp="1"/>
          </p:cNvSpPr>
          <p:nvPr>
            <p:ph type="title"/>
          </p:nvPr>
        </p:nvSpPr>
        <p:spPr>
          <a:xfrm>
            <a:off x="1919536" y="309730"/>
            <a:ext cx="7599040" cy="835567"/>
          </a:xfrm>
        </p:spPr>
        <p:txBody>
          <a:bodyPr>
            <a:noAutofit/>
          </a:bodyPr>
          <a:lstStyle/>
          <a:p>
            <a:pPr algn="ctr"/>
            <a:r>
              <a:rPr lang="he-IL" sz="2800" dirty="0"/>
              <a:t>מה הרווחנו מחלוקת הפרויקט לשכבות (ולקבצי תוצאה נפרדים)?</a:t>
            </a:r>
            <a:endParaRPr lang="en-US" sz="2800" dirty="0"/>
          </a:p>
        </p:txBody>
      </p:sp>
      <p:sp>
        <p:nvSpPr>
          <p:cNvPr id="4" name="Slide Number Placeholder 3">
            <a:extLst>
              <a:ext uri="{FF2B5EF4-FFF2-40B4-BE49-F238E27FC236}">
                <a16:creationId xmlns:a16="http://schemas.microsoft.com/office/drawing/2014/main" id="{5CA24612-6C40-49C3-86C1-9E03DEE2BC5C}"/>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505</a:t>
            </a:fld>
            <a:endParaRPr lang="he-IL">
              <a:solidFill>
                <a:srgbClr val="B13F9A"/>
              </a:solidFill>
              <a:latin typeface="Trebuchet MS"/>
              <a:cs typeface="Gisha" panose="020B0502040204020203" pitchFamily="34" charset="-79"/>
            </a:endParaRPr>
          </a:p>
        </p:txBody>
      </p:sp>
      <p:sp>
        <p:nvSpPr>
          <p:cNvPr id="6" name="מציין מיקום תוכן 4">
            <a:extLst>
              <a:ext uri="{FF2B5EF4-FFF2-40B4-BE49-F238E27FC236}">
                <a16:creationId xmlns:a16="http://schemas.microsoft.com/office/drawing/2014/main" id="{179D3A9D-1A55-4AFF-8C3F-DBD88C196F77}"/>
              </a:ext>
            </a:extLst>
          </p:cNvPr>
          <p:cNvSpPr>
            <a:spLocks noGrp="1"/>
          </p:cNvSpPr>
          <p:nvPr>
            <p:ph idx="1"/>
          </p:nvPr>
        </p:nvSpPr>
        <p:spPr>
          <a:xfrm>
            <a:off x="1919537" y="1556792"/>
            <a:ext cx="7367775" cy="4176464"/>
          </a:xfrm>
        </p:spPr>
        <p:txBody>
          <a:bodyPr>
            <a:normAutofit/>
          </a:bodyPr>
          <a:lstStyle/>
          <a:p>
            <a:pPr marL="0" indent="0">
              <a:buNone/>
            </a:pPr>
            <a:r>
              <a:rPr lang="he-IL" sz="2400" dirty="0"/>
              <a:t>מעבר ליתרונות מודל השכבות שהוזכרו בתחילת המצגת, נדגיש כאן יתרון אחד</a:t>
            </a:r>
          </a:p>
          <a:p>
            <a:r>
              <a:rPr lang="he-IL" sz="2400" dirty="0"/>
              <a:t>נניח שעדכנו/תיקנו קוד בפרויקט אחד (למשל ב </a:t>
            </a:r>
            <a:r>
              <a:rPr lang="en-US" sz="2400" dirty="0"/>
              <a:t>BL</a:t>
            </a:r>
            <a:r>
              <a:rPr lang="he-IL" sz="2400" dirty="0"/>
              <a:t>), אזי יש לקמפלו מחדש ורק אותו לשלוח מחדש ללקוח.</a:t>
            </a:r>
          </a:p>
          <a:p>
            <a:r>
              <a:rPr lang="he-IL" sz="2400" dirty="0"/>
              <a:t>בקבצי קוד גדולים זהו חיסכון משמעותי בזמן קומפילציה.</a:t>
            </a:r>
          </a:p>
          <a:p>
            <a:r>
              <a:rPr lang="he-IL" sz="2400" dirty="0"/>
              <a:t>ייתכן גם שהמערכת מבוזרת וכל קובץ נמצא במיקום פיזי אחר בעולם, כך שאם קובץ מסוים השתנה אזי יש לשלוח אותו רק למקום אחד ואין צורך לעדכן אצל כולם.</a:t>
            </a:r>
          </a:p>
          <a:p>
            <a:endParaRPr lang="he-IL" sz="2400" dirty="0"/>
          </a:p>
        </p:txBody>
      </p:sp>
    </p:spTree>
    <p:extLst>
      <p:ext uri="{BB962C8B-B14F-4D97-AF65-F5344CB8AC3E}">
        <p14:creationId xmlns:p14="http://schemas.microsoft.com/office/powerpoint/2010/main" val="119277895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4600" y="135036"/>
            <a:ext cx="7859217" cy="852848"/>
          </a:xfrm>
        </p:spPr>
        <p:txBody>
          <a:bodyPr>
            <a:noAutofit/>
          </a:bodyPr>
          <a:lstStyle/>
          <a:p>
            <a:pPr algn="ctr"/>
            <a:r>
              <a:rPr lang="he-IL" sz="2800" dirty="0"/>
              <a:t>שלב ה</a:t>
            </a:r>
            <a:r>
              <a:rPr lang="he-IL" sz="1800" dirty="0"/>
              <a:t>1</a:t>
            </a:r>
            <a:br>
              <a:rPr lang="he-IL" sz="2800" dirty="0"/>
            </a:br>
            <a:r>
              <a:rPr lang="he-IL" sz="2400" dirty="0"/>
              <a:t>פרויקט ה </a:t>
            </a:r>
            <a:r>
              <a:rPr lang="en-US" sz="2400" dirty="0" err="1"/>
              <a:t>DALFacade</a:t>
            </a:r>
            <a:r>
              <a:rPr lang="he-IL" sz="2400" dirty="0"/>
              <a:t> – חזית ה </a:t>
            </a:r>
            <a:r>
              <a:rPr lang="en-US" sz="2400" dirty="0"/>
              <a:t>DAL</a:t>
            </a:r>
            <a:r>
              <a:rPr lang="he-IL" sz="2400" dirty="0"/>
              <a:t> - הוספת חוזה </a:t>
            </a:r>
            <a:r>
              <a:rPr lang="he-IL" sz="2400" dirty="0">
                <a:highlight>
                  <a:srgbClr val="FFFF00"/>
                </a:highlight>
              </a:rPr>
              <a:t>נתונים</a:t>
            </a:r>
            <a:r>
              <a:rPr lang="he-IL" sz="2400" dirty="0"/>
              <a:t> </a:t>
            </a:r>
            <a:endParaRPr lang="he-IL" sz="2800" dirty="0"/>
          </a:p>
        </p:txBody>
      </p:sp>
      <p:sp>
        <p:nvSpPr>
          <p:cNvPr id="5" name="מציין מיקום תוכן 4"/>
          <p:cNvSpPr>
            <a:spLocks noGrp="1"/>
          </p:cNvSpPr>
          <p:nvPr>
            <p:ph idx="1"/>
          </p:nvPr>
        </p:nvSpPr>
        <p:spPr>
          <a:xfrm>
            <a:off x="1793788" y="1119464"/>
            <a:ext cx="7614581" cy="5117849"/>
          </a:xfrm>
        </p:spPr>
        <p:txBody>
          <a:bodyPr>
            <a:noAutofit/>
          </a:bodyPr>
          <a:lstStyle/>
          <a:p>
            <a:pPr marL="0" indent="0">
              <a:buNone/>
            </a:pPr>
            <a:r>
              <a:rPr lang="he-IL" sz="1400" b="1" dirty="0"/>
              <a:t>בתוך פרויקט ה </a:t>
            </a:r>
            <a:r>
              <a:rPr lang="en-US" sz="1400" b="1" dirty="0"/>
              <a:t>DalFacade</a:t>
            </a:r>
            <a:r>
              <a:rPr lang="he-IL" sz="1400" b="1" dirty="0"/>
              <a:t>, ניצור את חוזה הנתונים </a:t>
            </a:r>
            <a:r>
              <a:rPr lang="en-US" sz="1400" b="1" dirty="0"/>
              <a:t>BO</a:t>
            </a:r>
            <a:r>
              <a:rPr lang="he-IL" sz="1400" b="1" dirty="0"/>
              <a:t>:</a:t>
            </a:r>
            <a:endParaRPr lang="en-US" sz="1400" b="1" dirty="0"/>
          </a:p>
          <a:p>
            <a:pPr marL="0" indent="0">
              <a:buNone/>
            </a:pPr>
            <a:endParaRPr lang="he-IL" sz="1400" dirty="0"/>
          </a:p>
          <a:p>
            <a:r>
              <a:rPr lang="he-IL" sz="1400" b="1" dirty="0"/>
              <a:t>חוזה נתונים </a:t>
            </a:r>
            <a:r>
              <a:rPr lang="en-US" sz="1400" b="1" dirty="0"/>
              <a:t>DO</a:t>
            </a:r>
            <a:r>
              <a:rPr lang="he-IL" sz="1400" b="1" dirty="0"/>
              <a:t> – הוספת ישויות נתונים שיעברו משכבת </a:t>
            </a:r>
            <a:r>
              <a:rPr lang="en-US" sz="1400" b="1" dirty="0"/>
              <a:t>DL</a:t>
            </a:r>
            <a:r>
              <a:rPr lang="he-IL" sz="1400" b="1" dirty="0"/>
              <a:t> לשכבה שמעליה</a:t>
            </a:r>
          </a:p>
          <a:p>
            <a:pPr lvl="1" fontAlgn="base"/>
            <a:r>
              <a:rPr lang="he-IL" sz="1400" dirty="0"/>
              <a:t>בתוך הפרויקט ניצור </a:t>
            </a:r>
            <a:r>
              <a:rPr lang="en-US" sz="1400" dirty="0"/>
              <a:t>namespace</a:t>
            </a:r>
            <a:r>
              <a:rPr lang="he-IL" sz="1400" dirty="0"/>
              <a:t> חדש בשם </a:t>
            </a:r>
            <a:r>
              <a:rPr lang="en-US" sz="1400" dirty="0"/>
              <a:t>DO</a:t>
            </a:r>
            <a:r>
              <a:rPr lang="he-IL" sz="1400" dirty="0"/>
              <a:t> ובתוכו נגדיר את כל מחלקות הנתונים הנצרכות.</a:t>
            </a:r>
          </a:p>
          <a:p>
            <a:r>
              <a:rPr lang="he-IL" sz="1400" b="1" dirty="0"/>
              <a:t>כל ישות (מבנה-</a:t>
            </a:r>
            <a:r>
              <a:rPr lang="en-US" sz="1400" b="1" dirty="0"/>
              <a:t>struct</a:t>
            </a:r>
            <a:r>
              <a:rPr lang="he-IL" sz="1400" b="1" dirty="0"/>
              <a:t>) של </a:t>
            </a:r>
            <a:r>
              <a:rPr lang="en-US" sz="1400" b="1" dirty="0"/>
              <a:t>DO</a:t>
            </a:r>
            <a:r>
              <a:rPr lang="he-IL" sz="1400" b="1" dirty="0"/>
              <a:t>:</a:t>
            </a:r>
            <a:endParaRPr lang="en-US" sz="1400" b="1" dirty="0"/>
          </a:p>
          <a:p>
            <a:pPr lvl="1" fontAlgn="base"/>
            <a:r>
              <a:rPr lang="he-IL" sz="1400" dirty="0">
                <a:highlight>
                  <a:srgbClr val="FFFF00"/>
                </a:highlight>
              </a:rPr>
              <a:t>תוגדר בקובץ נפרד, תחת אותו </a:t>
            </a:r>
            <a:r>
              <a:rPr lang="en-US" sz="1400" dirty="0">
                <a:highlight>
                  <a:srgbClr val="FFFF00"/>
                </a:highlight>
              </a:rPr>
              <a:t>namespace</a:t>
            </a:r>
            <a:r>
              <a:rPr lang="he-IL" sz="1400" dirty="0">
                <a:highlight>
                  <a:srgbClr val="FFFF00"/>
                </a:highlight>
              </a:rPr>
              <a:t> בשם </a:t>
            </a:r>
            <a:r>
              <a:rPr lang="en-US" sz="1400" dirty="0">
                <a:highlight>
                  <a:srgbClr val="FFFF00"/>
                </a:highlight>
              </a:rPr>
              <a:t>DO</a:t>
            </a:r>
            <a:r>
              <a:rPr lang="he-IL" sz="1400" dirty="0">
                <a:highlight>
                  <a:srgbClr val="FFFF00"/>
                </a:highlight>
              </a:rPr>
              <a:t>.</a:t>
            </a:r>
          </a:p>
          <a:p>
            <a:pPr lvl="1" fontAlgn="base"/>
            <a:r>
              <a:rPr lang="he-IL" sz="1400" dirty="0">
                <a:highlight>
                  <a:srgbClr val="FFFF00"/>
                </a:highlight>
              </a:rPr>
              <a:t>הקובץ ישב תחת תת תיקיה בשם </a:t>
            </a:r>
            <a:r>
              <a:rPr lang="en-US" sz="1400" dirty="0">
                <a:highlight>
                  <a:srgbClr val="FFFF00"/>
                </a:highlight>
              </a:rPr>
              <a:t>DO</a:t>
            </a:r>
            <a:endParaRPr lang="he-IL" sz="1400" dirty="0">
              <a:highlight>
                <a:srgbClr val="FFFF00"/>
              </a:highlight>
            </a:endParaRPr>
          </a:p>
          <a:p>
            <a:pPr lvl="1" fontAlgn="base"/>
            <a:r>
              <a:rPr lang="he-IL" sz="1400" dirty="0"/>
              <a:t>בד"כ עם הרשאה ציבורית (הרשאת המחלקה)</a:t>
            </a:r>
          </a:p>
          <a:p>
            <a:pPr lvl="1" fontAlgn="base"/>
            <a:r>
              <a:rPr lang="he-IL" sz="1400" dirty="0"/>
              <a:t>תהיה </a:t>
            </a:r>
            <a:r>
              <a:rPr lang="en-US" sz="1400" b="1" dirty="0"/>
              <a:t>PDS</a:t>
            </a:r>
            <a:r>
              <a:rPr lang="en-US" sz="1400" dirty="0"/>
              <a:t> (Passive Data Structure)</a:t>
            </a:r>
            <a:r>
              <a:rPr lang="he-IL" sz="1400" dirty="0"/>
              <a:t>, כלומר שטוחה ופסיבית:</a:t>
            </a:r>
          </a:p>
          <a:p>
            <a:pPr lvl="2" fontAlgn="base"/>
            <a:r>
              <a:rPr lang="he-IL" sz="1400" dirty="0"/>
              <a:t>תכיל רק מאפיינים ללא קוד ואפילו לא בנאי (למעט העמסת פעולת </a:t>
            </a:r>
            <a:r>
              <a:rPr lang="en-US" sz="1400" dirty="0" err="1"/>
              <a:t>ToString</a:t>
            </a:r>
            <a:r>
              <a:rPr lang="en-US" sz="1400" dirty="0"/>
              <a:t> </a:t>
            </a:r>
            <a:r>
              <a:rPr lang="he-IL" sz="1400" dirty="0"/>
              <a:t> לצורכי </a:t>
            </a:r>
            <a:r>
              <a:rPr lang="en-US" sz="1400" dirty="0"/>
              <a:t>debug</a:t>
            </a:r>
            <a:r>
              <a:rPr lang="he-IL" sz="1400" dirty="0"/>
              <a:t>).</a:t>
            </a:r>
            <a:endParaRPr lang="en-US" sz="1400" dirty="0"/>
          </a:p>
          <a:p>
            <a:pPr lvl="2" fontAlgn="base"/>
            <a:r>
              <a:rPr lang="he-IL" sz="1400" dirty="0"/>
              <a:t>מאפיינים אלו יהיו מטיפוסים שהם </a:t>
            </a:r>
            <a:r>
              <a:rPr lang="en-US" sz="1400" dirty="0" err="1"/>
              <a:t>ValueType</a:t>
            </a:r>
            <a:r>
              <a:rPr lang="he-IL" sz="1400" dirty="0"/>
              <a:t> בלבד. ולא </a:t>
            </a:r>
            <a:r>
              <a:rPr lang="en-US" sz="1400" dirty="0"/>
              <a:t>references</a:t>
            </a:r>
            <a:endParaRPr lang="he-IL" sz="1400" dirty="0"/>
          </a:p>
          <a:p>
            <a:pPr lvl="3" fontAlgn="base"/>
            <a:r>
              <a:rPr lang="he-IL" sz="1400" dirty="0"/>
              <a:t>זה כולל גם (לדוגמה): </a:t>
            </a:r>
            <a:r>
              <a:rPr lang="en-US" sz="1400" dirty="0" err="1"/>
              <a:t>DateTime</a:t>
            </a:r>
            <a:r>
              <a:rPr lang="en-US" sz="1400" dirty="0"/>
              <a:t>, </a:t>
            </a:r>
            <a:r>
              <a:rPr lang="en-US" sz="1400" dirty="0" err="1"/>
              <a:t>TimeSpan</a:t>
            </a:r>
            <a:r>
              <a:rPr lang="en-US" sz="1400" dirty="0"/>
              <a:t>, string </a:t>
            </a:r>
            <a:r>
              <a:rPr lang="he-IL" sz="1400" dirty="0"/>
              <a:t> וכן סוגי </a:t>
            </a:r>
            <a:r>
              <a:rPr lang="en-US" sz="1400" dirty="0" err="1"/>
              <a:t>enum</a:t>
            </a:r>
            <a:r>
              <a:rPr lang="en-US" sz="1400" dirty="0"/>
              <a:t> </a:t>
            </a:r>
            <a:r>
              <a:rPr lang="he-IL" sz="1400" dirty="0"/>
              <a:t> שיוגדרו גם ב-</a:t>
            </a:r>
            <a:r>
              <a:rPr lang="en-US" sz="1400" dirty="0"/>
              <a:t>DO</a:t>
            </a:r>
            <a:endParaRPr lang="he-IL" sz="1400" dirty="0"/>
          </a:p>
          <a:p>
            <a:pPr lvl="2" fontAlgn="base"/>
            <a:r>
              <a:rPr lang="he-IL" sz="1400" dirty="0"/>
              <a:t>לא תכיל רשימות או אוספים מכל סוג שהוא</a:t>
            </a:r>
          </a:p>
          <a:p>
            <a:pPr lvl="2" fontAlgn="base"/>
            <a:r>
              <a:rPr lang="he-IL" sz="1400" dirty="0"/>
              <a:t>לא תירש מאף מחלקה אחרת.</a:t>
            </a:r>
          </a:p>
          <a:p>
            <a:pPr lvl="1" fontAlgn="base"/>
            <a:r>
              <a:rPr lang="he-IL" sz="1400" dirty="0"/>
              <a:t>הישויות ב </a:t>
            </a:r>
            <a:r>
              <a:rPr lang="en-US" sz="1400" dirty="0"/>
              <a:t>DL</a:t>
            </a:r>
            <a:r>
              <a:rPr lang="he-IL" sz="1400" dirty="0"/>
              <a:t> מוגדרות כ </a:t>
            </a:r>
            <a:r>
              <a:rPr lang="en-US" sz="1400" b="1" dirty="0"/>
              <a:t>struct</a:t>
            </a:r>
            <a:endParaRPr lang="he-IL" sz="1400" b="1" dirty="0"/>
          </a:p>
          <a:p>
            <a:pPr lvl="2" fontAlgn="base"/>
            <a:r>
              <a:rPr lang="he-IL" sz="1400" dirty="0"/>
              <a:t>היתרון בכך שבמעבר בין השכבות </a:t>
            </a:r>
            <a:r>
              <a:rPr lang="en-US" sz="1400" dirty="0"/>
              <a:t>BL and DL</a:t>
            </a:r>
            <a:r>
              <a:rPr lang="he-IL" sz="1400" dirty="0"/>
              <a:t> כפרמטרים של מתודות, הישויות יועתקו באופן אוטומטי.</a:t>
            </a:r>
          </a:p>
          <a:p>
            <a:pPr lvl="2" fontAlgn="base"/>
            <a:r>
              <a:rPr lang="he-IL" sz="1400" dirty="0"/>
              <a:t>חשוב לנו להגן על ישויות </a:t>
            </a:r>
            <a:r>
              <a:rPr lang="en-US" sz="1400" dirty="0"/>
              <a:t>DO</a:t>
            </a:r>
            <a:r>
              <a:rPr lang="he-IL" sz="1400" dirty="0"/>
              <a:t> כך שבמעבר בין</a:t>
            </a:r>
            <a:r>
              <a:rPr lang="en-US" sz="1400" dirty="0"/>
              <a:t>DL </a:t>
            </a:r>
            <a:r>
              <a:rPr lang="he-IL" sz="1400" dirty="0"/>
              <a:t> ל </a:t>
            </a:r>
            <a:r>
              <a:rPr lang="en-US" sz="1400" dirty="0"/>
              <a:t>BL</a:t>
            </a:r>
            <a:r>
              <a:rPr lang="he-IL" sz="1400" dirty="0"/>
              <a:t> וההפך, יועבר העתק של הישות ולא הישות עצמה. שישמרו בבסיס הנתונים בצורה אותנטית.</a:t>
            </a:r>
          </a:p>
          <a:p>
            <a:pPr lvl="2" fontAlgn="base"/>
            <a:r>
              <a:rPr lang="he-IL" sz="1400" dirty="0"/>
              <a:t>בזכות העובדה שהישות שטוחה אז ההעתק זהה בערכיו ממש ולא מכיל כתובות/הפניות</a:t>
            </a:r>
          </a:p>
        </p:txBody>
      </p:sp>
      <p:sp>
        <p:nvSpPr>
          <p:cNvPr id="14" name="Slide Number Placeholder 13">
            <a:extLst>
              <a:ext uri="{FF2B5EF4-FFF2-40B4-BE49-F238E27FC236}">
                <a16:creationId xmlns:a16="http://schemas.microsoft.com/office/drawing/2014/main" id="{B16C2632-D074-4E37-8247-A20AF4B41D4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0699074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4600" y="135036"/>
            <a:ext cx="7859217" cy="852848"/>
          </a:xfrm>
        </p:spPr>
        <p:txBody>
          <a:bodyPr>
            <a:noAutofit/>
          </a:bodyPr>
          <a:lstStyle/>
          <a:p>
            <a:pPr algn="ctr"/>
            <a:r>
              <a:rPr lang="he-IL" sz="2800" dirty="0"/>
              <a:t>שלב ה</a:t>
            </a:r>
            <a:r>
              <a:rPr lang="he-IL" sz="1800" dirty="0"/>
              <a:t>2</a:t>
            </a:r>
            <a:br>
              <a:rPr lang="he-IL" sz="2800" dirty="0"/>
            </a:br>
            <a:r>
              <a:rPr lang="he-IL" sz="2400" dirty="0"/>
              <a:t>פרויקט ה </a:t>
            </a:r>
            <a:r>
              <a:rPr lang="en-US" sz="2400" dirty="0" err="1"/>
              <a:t>DALFacade</a:t>
            </a:r>
            <a:r>
              <a:rPr lang="he-IL" sz="2400" dirty="0"/>
              <a:t> – חזית ה </a:t>
            </a:r>
            <a:r>
              <a:rPr lang="en-US" sz="2400" dirty="0"/>
              <a:t>DAL</a:t>
            </a:r>
            <a:r>
              <a:rPr lang="he-IL" sz="2400" dirty="0"/>
              <a:t> - הוספת חוזה </a:t>
            </a:r>
            <a:r>
              <a:rPr lang="he-IL" sz="2400" dirty="0">
                <a:highlight>
                  <a:srgbClr val="FFFF00"/>
                </a:highlight>
              </a:rPr>
              <a:t>שירות</a:t>
            </a:r>
            <a:r>
              <a:rPr lang="he-IL" sz="2400" dirty="0"/>
              <a:t> </a:t>
            </a:r>
            <a:endParaRPr lang="he-IL" sz="2800" dirty="0"/>
          </a:p>
        </p:txBody>
      </p:sp>
      <p:sp>
        <p:nvSpPr>
          <p:cNvPr id="5" name="מציין מיקום תוכן 4"/>
          <p:cNvSpPr>
            <a:spLocks noGrp="1"/>
          </p:cNvSpPr>
          <p:nvPr>
            <p:ph idx="1"/>
          </p:nvPr>
        </p:nvSpPr>
        <p:spPr>
          <a:xfrm>
            <a:off x="1991544" y="1268761"/>
            <a:ext cx="7272808" cy="3965721"/>
          </a:xfrm>
        </p:spPr>
        <p:txBody>
          <a:bodyPr>
            <a:normAutofit fontScale="92500" lnSpcReduction="20000"/>
          </a:bodyPr>
          <a:lstStyle/>
          <a:p>
            <a:pPr marL="0" indent="0">
              <a:buNone/>
            </a:pPr>
            <a:r>
              <a:rPr lang="he-IL" sz="1400" b="1" dirty="0"/>
              <a:t>בתוך פרויקט ה </a:t>
            </a:r>
            <a:r>
              <a:rPr lang="en-US" sz="1400" b="1" dirty="0"/>
              <a:t>DalFacade</a:t>
            </a:r>
            <a:r>
              <a:rPr lang="he-IL" sz="1400" b="1" dirty="0"/>
              <a:t>, ניצור את חוזה השירות </a:t>
            </a:r>
            <a:r>
              <a:rPr lang="en-US" sz="1400" b="1" dirty="0"/>
              <a:t>IDal</a:t>
            </a:r>
            <a:r>
              <a:rPr lang="he-IL" sz="1400" b="1" dirty="0"/>
              <a:t>:</a:t>
            </a:r>
            <a:endParaRPr lang="en-US" sz="1400" b="1" dirty="0"/>
          </a:p>
          <a:p>
            <a:pPr marL="292608" lvl="1" indent="0">
              <a:buNone/>
            </a:pPr>
            <a:endParaRPr lang="he-IL" sz="1400" dirty="0">
              <a:solidFill>
                <a:schemeClr val="tx1"/>
              </a:solidFill>
            </a:endParaRPr>
          </a:p>
          <a:p>
            <a:r>
              <a:rPr lang="he-IL" sz="1400" b="1" dirty="0"/>
              <a:t>הגדרת ממשק </a:t>
            </a:r>
            <a:r>
              <a:rPr lang="en-US" sz="1400" b="1" dirty="0"/>
              <a:t>IDal</a:t>
            </a:r>
            <a:r>
              <a:rPr lang="he-IL" sz="1400" b="1" dirty="0"/>
              <a:t> המשתמש בחוזה הנתונים </a:t>
            </a:r>
            <a:r>
              <a:rPr lang="en-US" sz="1400" b="1" dirty="0"/>
              <a:t>DO</a:t>
            </a:r>
            <a:endParaRPr lang="he-IL" sz="1400" b="1" dirty="0"/>
          </a:p>
          <a:p>
            <a:pPr lvl="1"/>
            <a:r>
              <a:rPr lang="he-IL" sz="1400" dirty="0">
                <a:solidFill>
                  <a:schemeClr val="tx1"/>
                </a:solidFill>
              </a:rPr>
              <a:t>הגדרת הממשק </a:t>
            </a:r>
            <a:r>
              <a:rPr lang="en-US" sz="1400" dirty="0">
                <a:solidFill>
                  <a:schemeClr val="tx1"/>
                </a:solidFill>
              </a:rPr>
              <a:t>IDL</a:t>
            </a:r>
            <a:r>
              <a:rPr lang="he-IL" sz="1400" dirty="0">
                <a:solidFill>
                  <a:schemeClr val="tx1"/>
                </a:solidFill>
              </a:rPr>
              <a:t> תהיה בתוך ה </a:t>
            </a:r>
            <a:r>
              <a:rPr lang="en-US" sz="1400" dirty="0">
                <a:solidFill>
                  <a:schemeClr val="tx1"/>
                </a:solidFill>
              </a:rPr>
              <a:t>namespace</a:t>
            </a:r>
            <a:r>
              <a:rPr lang="he-IL" sz="1400" dirty="0">
                <a:solidFill>
                  <a:schemeClr val="tx1"/>
                </a:solidFill>
              </a:rPr>
              <a:t> חדש בשם </a:t>
            </a:r>
            <a:r>
              <a:rPr lang="en-US" sz="1400" dirty="0" err="1">
                <a:solidFill>
                  <a:schemeClr val="tx1"/>
                </a:solidFill>
              </a:rPr>
              <a:t>DaLApi</a:t>
            </a:r>
            <a:r>
              <a:rPr lang="he-IL" sz="1400" dirty="0">
                <a:solidFill>
                  <a:schemeClr val="tx1"/>
                </a:solidFill>
              </a:rPr>
              <a:t>. הממשק עצמו צריך להיות תחת הרשאה ציבורית.</a:t>
            </a:r>
          </a:p>
          <a:p>
            <a:pPr lvl="1"/>
            <a:r>
              <a:rPr lang="he-IL" sz="1400" dirty="0">
                <a:solidFill>
                  <a:schemeClr val="tx1"/>
                </a:solidFill>
                <a:highlight>
                  <a:srgbClr val="FFFF00"/>
                </a:highlight>
              </a:rPr>
              <a:t>הממשק יוגדר כקובץ נפרד</a:t>
            </a:r>
          </a:p>
          <a:p>
            <a:pPr lvl="1"/>
            <a:r>
              <a:rPr lang="he-IL" sz="1400" dirty="0">
                <a:solidFill>
                  <a:schemeClr val="tx1"/>
                </a:solidFill>
                <a:highlight>
                  <a:srgbClr val="FFFF00"/>
                </a:highlight>
              </a:rPr>
              <a:t>הקובץ ישב תחת תת תיקיה בשם </a:t>
            </a:r>
            <a:r>
              <a:rPr lang="en-US" sz="1400" dirty="0">
                <a:solidFill>
                  <a:schemeClr val="tx1"/>
                </a:solidFill>
                <a:highlight>
                  <a:srgbClr val="FFFF00"/>
                </a:highlight>
              </a:rPr>
              <a:t>DalApi</a:t>
            </a:r>
            <a:endParaRPr lang="he-IL" sz="1400" dirty="0">
              <a:solidFill>
                <a:schemeClr val="tx1"/>
              </a:solidFill>
              <a:highlight>
                <a:srgbClr val="FFFF00"/>
              </a:highlight>
            </a:endParaRPr>
          </a:p>
          <a:p>
            <a:pPr marL="292608" lvl="1" indent="0">
              <a:buNone/>
            </a:pPr>
            <a:endParaRPr lang="en-US" sz="1400" dirty="0">
              <a:solidFill>
                <a:schemeClr val="tx1"/>
              </a:solidFill>
            </a:endParaRPr>
          </a:p>
          <a:p>
            <a:pPr marL="274320" lvl="1" indent="-274320">
              <a:spcBef>
                <a:spcPts val="600"/>
              </a:spcBef>
              <a:buClr>
                <a:schemeClr val="tx2"/>
              </a:buClr>
              <a:buSzPct val="73000"/>
              <a:buFont typeface="Wingdings 2"/>
              <a:buChar char=""/>
            </a:pPr>
            <a:r>
              <a:rPr lang="he-IL" sz="1400" b="1" dirty="0">
                <a:solidFill>
                  <a:schemeClr val="tx1"/>
                </a:solidFill>
              </a:rPr>
              <a:t>לכל ישות </a:t>
            </a:r>
            <a:r>
              <a:rPr lang="en-US" sz="1400" b="1" dirty="0">
                <a:solidFill>
                  <a:schemeClr val="tx1"/>
                </a:solidFill>
              </a:rPr>
              <a:t>DO</a:t>
            </a:r>
            <a:r>
              <a:rPr lang="he-IL" sz="1400" b="1" dirty="0">
                <a:solidFill>
                  <a:schemeClr val="tx1"/>
                </a:solidFill>
              </a:rPr>
              <a:t> נגדיר בממשק </a:t>
            </a:r>
            <a:r>
              <a:rPr lang="en-US" sz="1400" b="1" dirty="0">
                <a:solidFill>
                  <a:schemeClr val="tx1"/>
                </a:solidFill>
              </a:rPr>
              <a:t>IDal</a:t>
            </a:r>
            <a:r>
              <a:rPr lang="he-IL" sz="1400" b="1" dirty="0">
                <a:solidFill>
                  <a:schemeClr val="tx1"/>
                </a:solidFill>
              </a:rPr>
              <a:t> לפחות את המתודות הבאות:</a:t>
            </a:r>
          </a:p>
          <a:p>
            <a:pPr lvl="1"/>
            <a:r>
              <a:rPr lang="en-US" sz="1400" dirty="0">
                <a:solidFill>
                  <a:schemeClr val="tx1"/>
                </a:solidFill>
              </a:rPr>
              <a:t>Create</a:t>
            </a:r>
            <a:r>
              <a:rPr lang="he-IL" sz="1400" dirty="0">
                <a:solidFill>
                  <a:schemeClr val="tx1"/>
                </a:solidFill>
              </a:rPr>
              <a:t> – הוספה </a:t>
            </a:r>
            <a:r>
              <a:rPr lang="en-US" sz="1400" dirty="0">
                <a:solidFill>
                  <a:schemeClr val="tx1"/>
                </a:solidFill>
              </a:rPr>
              <a:t>(Add)</a:t>
            </a:r>
            <a:r>
              <a:rPr lang="he-IL" sz="1400" dirty="0">
                <a:solidFill>
                  <a:schemeClr val="tx1"/>
                </a:solidFill>
              </a:rPr>
              <a:t> של ישות  </a:t>
            </a:r>
            <a:r>
              <a:rPr lang="en-US" sz="1400" dirty="0">
                <a:solidFill>
                  <a:schemeClr val="tx1"/>
                </a:solidFill>
              </a:rPr>
              <a:t>DO</a:t>
            </a:r>
            <a:r>
              <a:rPr lang="he-IL" sz="1400" dirty="0">
                <a:solidFill>
                  <a:schemeClr val="tx1"/>
                </a:solidFill>
              </a:rPr>
              <a:t> חדשה מאותו טיפוס</a:t>
            </a:r>
            <a:endParaRPr lang="en-US" sz="1400" dirty="0">
              <a:solidFill>
                <a:schemeClr val="tx1"/>
              </a:solidFill>
            </a:endParaRPr>
          </a:p>
          <a:p>
            <a:pPr lvl="1"/>
            <a:r>
              <a:rPr lang="en-US" sz="1400" dirty="0">
                <a:solidFill>
                  <a:schemeClr val="tx1"/>
                </a:solidFill>
              </a:rPr>
              <a:t>Request</a:t>
            </a:r>
            <a:r>
              <a:rPr lang="he-IL" sz="1400" dirty="0">
                <a:solidFill>
                  <a:schemeClr val="tx1"/>
                </a:solidFill>
              </a:rPr>
              <a:t> – קבלה </a:t>
            </a:r>
            <a:r>
              <a:rPr lang="en-US" sz="1400" dirty="0">
                <a:solidFill>
                  <a:schemeClr val="tx1"/>
                </a:solidFill>
              </a:rPr>
              <a:t>(Get)</a:t>
            </a:r>
            <a:r>
              <a:rPr lang="he-IL" sz="1400" dirty="0">
                <a:solidFill>
                  <a:schemeClr val="tx1"/>
                </a:solidFill>
              </a:rPr>
              <a:t> של ישות </a:t>
            </a:r>
            <a:r>
              <a:rPr lang="en-US" sz="1400" dirty="0">
                <a:solidFill>
                  <a:schemeClr val="tx1"/>
                </a:solidFill>
              </a:rPr>
              <a:t>DO</a:t>
            </a:r>
            <a:r>
              <a:rPr lang="he-IL" sz="1400" dirty="0">
                <a:solidFill>
                  <a:schemeClr val="tx1"/>
                </a:solidFill>
              </a:rPr>
              <a:t> קיימת מאותו טיפוס</a:t>
            </a:r>
          </a:p>
          <a:p>
            <a:pPr lvl="1"/>
            <a:r>
              <a:rPr lang="en-US" sz="1400" dirty="0">
                <a:solidFill>
                  <a:schemeClr val="tx1"/>
                </a:solidFill>
              </a:rPr>
              <a:t>Update</a:t>
            </a:r>
            <a:r>
              <a:rPr lang="he-IL" sz="1400" dirty="0">
                <a:solidFill>
                  <a:schemeClr val="tx1"/>
                </a:solidFill>
              </a:rPr>
              <a:t> – עדכון של ישות </a:t>
            </a:r>
            <a:r>
              <a:rPr lang="en-US" sz="1400" dirty="0">
                <a:solidFill>
                  <a:schemeClr val="tx1"/>
                </a:solidFill>
              </a:rPr>
              <a:t>DO</a:t>
            </a:r>
            <a:r>
              <a:rPr lang="he-IL" sz="1400" dirty="0">
                <a:solidFill>
                  <a:schemeClr val="tx1"/>
                </a:solidFill>
              </a:rPr>
              <a:t> קיימת מאותו טיפוס</a:t>
            </a:r>
          </a:p>
          <a:p>
            <a:pPr lvl="1"/>
            <a:r>
              <a:rPr lang="en-US" sz="1400" dirty="0">
                <a:solidFill>
                  <a:schemeClr val="tx1"/>
                </a:solidFill>
              </a:rPr>
              <a:t>Remove</a:t>
            </a:r>
            <a:r>
              <a:rPr lang="he-IL" sz="1400" dirty="0">
                <a:solidFill>
                  <a:schemeClr val="tx1"/>
                </a:solidFill>
              </a:rPr>
              <a:t> – מחיקה </a:t>
            </a:r>
            <a:r>
              <a:rPr lang="en-US" sz="1400" dirty="0">
                <a:solidFill>
                  <a:schemeClr val="tx1"/>
                </a:solidFill>
              </a:rPr>
              <a:t>(Delete)</a:t>
            </a:r>
            <a:r>
              <a:rPr lang="he-IL" sz="1400" dirty="0">
                <a:solidFill>
                  <a:schemeClr val="tx1"/>
                </a:solidFill>
              </a:rPr>
              <a:t> של ישות </a:t>
            </a:r>
            <a:r>
              <a:rPr lang="en-US" sz="1400" dirty="0">
                <a:solidFill>
                  <a:schemeClr val="tx1"/>
                </a:solidFill>
              </a:rPr>
              <a:t>DO</a:t>
            </a:r>
            <a:r>
              <a:rPr lang="he-IL" sz="1400" dirty="0">
                <a:solidFill>
                  <a:schemeClr val="tx1"/>
                </a:solidFill>
              </a:rPr>
              <a:t> קיימת מאותו טיפוס</a:t>
            </a:r>
          </a:p>
          <a:p>
            <a:pPr lvl="1"/>
            <a:r>
              <a:rPr lang="he-IL" sz="1400" dirty="0">
                <a:solidFill>
                  <a:schemeClr val="tx1"/>
                </a:solidFill>
              </a:rPr>
              <a:t>החזרת אוסף כל ישויות ה </a:t>
            </a:r>
            <a:r>
              <a:rPr lang="en-US" sz="1400" dirty="0">
                <a:solidFill>
                  <a:schemeClr val="tx1"/>
                </a:solidFill>
              </a:rPr>
              <a:t>DO</a:t>
            </a:r>
            <a:r>
              <a:rPr lang="he-IL" sz="1400" dirty="0">
                <a:solidFill>
                  <a:schemeClr val="tx1"/>
                </a:solidFill>
              </a:rPr>
              <a:t> מאותו טיפוס – קבלה של כל הישויות מאותו טיפוס. </a:t>
            </a:r>
            <a:r>
              <a:rPr lang="he-IL" sz="1400" b="1" dirty="0">
                <a:solidFill>
                  <a:schemeClr val="tx1"/>
                </a:solidFill>
              </a:rPr>
              <a:t>(רק ע"י </a:t>
            </a:r>
            <a:r>
              <a:rPr lang="en-US" sz="1400" b="1" dirty="0">
                <a:solidFill>
                  <a:schemeClr val="tx1"/>
                </a:solidFill>
              </a:rPr>
              <a:t>IEnumerable</a:t>
            </a:r>
            <a:r>
              <a:rPr lang="he-IL" sz="1400" b="1" dirty="0">
                <a:solidFill>
                  <a:schemeClr val="tx1"/>
                </a:solidFill>
              </a:rPr>
              <a:t> גנרי!)</a:t>
            </a:r>
          </a:p>
          <a:p>
            <a:pPr lvl="1"/>
            <a:r>
              <a:rPr lang="he-IL" sz="1400" dirty="0">
                <a:solidFill>
                  <a:schemeClr val="tx1"/>
                </a:solidFill>
              </a:rPr>
              <a:t>החזרת אוסף ישויות ה </a:t>
            </a:r>
            <a:r>
              <a:rPr lang="en-US" sz="1400" dirty="0">
                <a:solidFill>
                  <a:schemeClr val="tx1"/>
                </a:solidFill>
              </a:rPr>
              <a:t>DO</a:t>
            </a:r>
            <a:r>
              <a:rPr lang="he-IL" sz="1400" dirty="0">
                <a:solidFill>
                  <a:schemeClr val="tx1"/>
                </a:solidFill>
              </a:rPr>
              <a:t> מאותו טיפוס לפי תנאי – קבלה של כל הישויות מאותו טיפוס שמקיימות תנאי מסוים.</a:t>
            </a:r>
            <a:r>
              <a:rPr lang="he-IL" sz="1400" b="1" dirty="0">
                <a:solidFill>
                  <a:schemeClr val="tx1"/>
                </a:solidFill>
              </a:rPr>
              <a:t> (רק ע"י </a:t>
            </a:r>
            <a:r>
              <a:rPr lang="en-US" sz="1400" b="1" dirty="0">
                <a:solidFill>
                  <a:schemeClr val="tx1"/>
                </a:solidFill>
              </a:rPr>
              <a:t>IEnumerable</a:t>
            </a:r>
            <a:r>
              <a:rPr lang="he-IL" sz="1400" b="1" dirty="0">
                <a:solidFill>
                  <a:schemeClr val="tx1"/>
                </a:solidFill>
              </a:rPr>
              <a:t> גנרי!)</a:t>
            </a:r>
            <a:endParaRPr lang="he-IL" sz="1400" b="1" dirty="0"/>
          </a:p>
          <a:p>
            <a:pPr fontAlgn="base"/>
            <a:endParaRPr lang="he-IL" sz="1400" b="1" dirty="0"/>
          </a:p>
        </p:txBody>
      </p:sp>
      <p:sp>
        <p:nvSpPr>
          <p:cNvPr id="14" name="Slide Number Placeholder 13">
            <a:extLst>
              <a:ext uri="{FF2B5EF4-FFF2-40B4-BE49-F238E27FC236}">
                <a16:creationId xmlns:a16="http://schemas.microsoft.com/office/drawing/2014/main" id="{B16C2632-D074-4E37-8247-A20AF4B41D4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507</a:t>
            </a:fld>
            <a:endParaRPr lang="he-IL">
              <a:solidFill>
                <a:srgbClr val="B13F9A"/>
              </a:solidFill>
              <a:latin typeface="Trebuchet MS"/>
              <a:cs typeface="Gisha" panose="020B0502040204020203" pitchFamily="34" charset="-79"/>
            </a:endParaRPr>
          </a:p>
        </p:txBody>
      </p:sp>
      <p:sp>
        <p:nvSpPr>
          <p:cNvPr id="3" name="Speech Bubble: Rectangle with Corners Rounded 2">
            <a:extLst>
              <a:ext uri="{FF2B5EF4-FFF2-40B4-BE49-F238E27FC236}">
                <a16:creationId xmlns:a16="http://schemas.microsoft.com/office/drawing/2014/main" id="{3F9A3B91-F9CA-4BB3-B023-3BCFAD365226}"/>
              </a:ext>
            </a:extLst>
          </p:cNvPr>
          <p:cNvSpPr/>
          <p:nvPr/>
        </p:nvSpPr>
        <p:spPr>
          <a:xfrm>
            <a:off x="1793788" y="6021288"/>
            <a:ext cx="5598357" cy="701676"/>
          </a:xfrm>
          <a:prstGeom prst="wedgeRoundRectCallout">
            <a:avLst>
              <a:gd name="adj1" fmla="val -4840"/>
              <a:gd name="adj2" fmla="val -8609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solidFill>
                  <a:prstClr val="black"/>
                </a:solidFill>
                <a:latin typeface="Trebuchet MS"/>
              </a:rPr>
              <a:t>CRUD=Create-Request-Update-Delete</a:t>
            </a:r>
            <a:endParaRPr lang="he-IL" sz="1200" b="1"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פעולות הוספה, בקשה (אובייקט בודד, אוסף כולו, או אוסף לפי תנאי סינון), עדכון, מחיקה</a:t>
            </a:r>
          </a:p>
        </p:txBody>
      </p:sp>
    </p:spTree>
    <p:extLst>
      <p:ext uri="{BB962C8B-B14F-4D97-AF65-F5344CB8AC3E}">
        <p14:creationId xmlns:p14="http://schemas.microsoft.com/office/powerpoint/2010/main" val="135989140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14ED9A-3ED5-4526-A44D-CC004C9A3CE3}"/>
              </a:ext>
            </a:extLst>
          </p:cNvPr>
          <p:cNvPicPr>
            <a:picLocks noChangeAspect="1"/>
          </p:cNvPicPr>
          <p:nvPr/>
        </p:nvPicPr>
        <p:blipFill>
          <a:blip r:embed="rId3"/>
          <a:stretch>
            <a:fillRect/>
          </a:stretch>
        </p:blipFill>
        <p:spPr>
          <a:xfrm>
            <a:off x="1718062" y="2597032"/>
            <a:ext cx="4794009" cy="41459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3134467-9667-4D54-9995-B444F813A616}"/>
              </a:ext>
            </a:extLst>
          </p:cNvPr>
          <p:cNvPicPr>
            <a:picLocks noChangeAspect="1"/>
          </p:cNvPicPr>
          <p:nvPr/>
        </p:nvPicPr>
        <p:blipFill>
          <a:blip r:embed="rId4"/>
          <a:stretch>
            <a:fillRect/>
          </a:stretch>
        </p:blipFill>
        <p:spPr>
          <a:xfrm>
            <a:off x="6349550" y="1844825"/>
            <a:ext cx="4204084" cy="4004905"/>
          </a:xfrm>
          <a:prstGeom prst="rect">
            <a:avLst/>
          </a:prstGeom>
          <a:ln>
            <a:noFill/>
          </a:ln>
          <a:effectLst>
            <a:outerShdw blurRad="292100" dist="139700" dir="2700000" algn="tl" rotWithShape="0">
              <a:srgbClr val="333333">
                <a:alpha val="65000"/>
              </a:srgbClr>
            </a:outerShdw>
          </a:effectLst>
        </p:spPr>
      </p:pic>
      <p:sp>
        <p:nvSpPr>
          <p:cNvPr id="2" name="כותרת 1"/>
          <p:cNvSpPr>
            <a:spLocks noGrp="1"/>
          </p:cNvSpPr>
          <p:nvPr>
            <p:ph type="title"/>
          </p:nvPr>
        </p:nvSpPr>
        <p:spPr>
          <a:xfrm>
            <a:off x="1729844" y="107597"/>
            <a:ext cx="7859217" cy="543702"/>
          </a:xfrm>
        </p:spPr>
        <p:txBody>
          <a:bodyPr>
            <a:noAutofit/>
          </a:bodyPr>
          <a:lstStyle/>
          <a:p>
            <a:pPr algn="ctr"/>
            <a:r>
              <a:rPr lang="he-IL" sz="2800" dirty="0"/>
              <a:t>הדגמת שלב ה - פרויקט ה </a:t>
            </a:r>
            <a:r>
              <a:rPr lang="en-US" sz="2800" dirty="0"/>
              <a:t>DLAPI</a:t>
            </a:r>
            <a:r>
              <a:rPr lang="he-IL" sz="2800" dirty="0"/>
              <a:t> - הוספת חוזים </a:t>
            </a:r>
          </a:p>
        </p:txBody>
      </p:sp>
      <p:sp>
        <p:nvSpPr>
          <p:cNvPr id="3" name="הסבר מלבני מעוגל 2"/>
          <p:cNvSpPr/>
          <p:nvPr/>
        </p:nvSpPr>
        <p:spPr>
          <a:xfrm>
            <a:off x="8976320" y="741857"/>
            <a:ext cx="1512168" cy="1527240"/>
          </a:xfrm>
          <a:prstGeom prst="wedgeRoundRectCallout">
            <a:avLst>
              <a:gd name="adj1" fmla="val -110733"/>
              <a:gd name="adj2" fmla="val 46215"/>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ניצור </a:t>
            </a:r>
            <a:r>
              <a:rPr lang="en-US" sz="1200" dirty="0">
                <a:solidFill>
                  <a:prstClr val="black"/>
                </a:solidFill>
                <a:latin typeface="Trebuchet MS"/>
              </a:rPr>
              <a:t>namespace </a:t>
            </a:r>
            <a:r>
              <a:rPr lang="he-IL" sz="1200" dirty="0">
                <a:solidFill>
                  <a:prstClr val="black"/>
                </a:solidFill>
                <a:latin typeface="Trebuchet MS"/>
                <a:cs typeface="Gisha" panose="020B0502040204020203" pitchFamily="34" charset="-79"/>
              </a:rPr>
              <a:t> חדש בשם </a:t>
            </a:r>
            <a:r>
              <a:rPr lang="en-US" sz="1200" dirty="0">
                <a:solidFill>
                  <a:prstClr val="black"/>
                </a:solidFill>
                <a:latin typeface="Trebuchet MS"/>
              </a:rPr>
              <a:t>DO</a:t>
            </a:r>
            <a:r>
              <a:rPr lang="he-IL" sz="1200" dirty="0">
                <a:solidFill>
                  <a:prstClr val="black"/>
                </a:solidFill>
                <a:latin typeface="Trebuchet MS"/>
                <a:cs typeface="Gisha" panose="020B0502040204020203" pitchFamily="34" charset="-79"/>
              </a:rPr>
              <a:t>, שיכיל בתוכו את כל מחלקות הנתונים של </a:t>
            </a:r>
            <a:r>
              <a:rPr lang="en-US" sz="1200" dirty="0">
                <a:solidFill>
                  <a:prstClr val="black"/>
                </a:solidFill>
                <a:latin typeface="Trebuchet MS"/>
              </a:rPr>
              <a:t>DO</a:t>
            </a:r>
            <a:r>
              <a:rPr lang="he-IL" sz="1200" dirty="0">
                <a:solidFill>
                  <a:prstClr val="black"/>
                </a:solidFill>
                <a:latin typeface="Trebuchet MS"/>
                <a:cs typeface="Gisha" panose="020B0502040204020203" pitchFamily="34" charset="-79"/>
              </a:rPr>
              <a:t>.</a:t>
            </a:r>
          </a:p>
          <a:p>
            <a:pPr algn="ctr"/>
            <a:r>
              <a:rPr lang="he-IL" sz="1200" dirty="0">
                <a:solidFill>
                  <a:prstClr val="black"/>
                </a:solidFill>
                <a:latin typeface="Trebuchet MS"/>
                <a:cs typeface="Gisha" panose="020B0502040204020203" pitchFamily="34" charset="-79"/>
              </a:rPr>
              <a:t>כל מחלקה בקובץ נפרד.</a:t>
            </a:r>
          </a:p>
          <a:p>
            <a:pPr algn="ctr"/>
            <a:r>
              <a:rPr lang="he-IL" sz="1200" dirty="0">
                <a:solidFill>
                  <a:prstClr val="black"/>
                </a:solidFill>
                <a:latin typeface="Trebuchet MS"/>
                <a:cs typeface="Gisha" panose="020B0502040204020203" pitchFamily="34" charset="-79"/>
              </a:rPr>
              <a:t>רובן ציבוריות.</a:t>
            </a:r>
          </a:p>
        </p:txBody>
      </p:sp>
      <p:sp>
        <p:nvSpPr>
          <p:cNvPr id="8" name="הסבר מלבני מעוגל 7"/>
          <p:cNvSpPr/>
          <p:nvPr/>
        </p:nvSpPr>
        <p:spPr>
          <a:xfrm>
            <a:off x="1961442" y="741857"/>
            <a:ext cx="1787625" cy="1440160"/>
          </a:xfrm>
          <a:prstGeom prst="wedgeRoundRectCallout">
            <a:avLst>
              <a:gd name="adj1" fmla="val -1314"/>
              <a:gd name="adj2" fmla="val 89501"/>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בתוך ה </a:t>
            </a:r>
            <a:r>
              <a:rPr lang="en-US" sz="1200" dirty="0">
                <a:solidFill>
                  <a:prstClr val="black"/>
                </a:solidFill>
                <a:latin typeface="Trebuchet MS"/>
              </a:rPr>
              <a:t>namespace</a:t>
            </a:r>
            <a:r>
              <a:rPr lang="he-IL" sz="1200" dirty="0">
                <a:solidFill>
                  <a:prstClr val="black"/>
                </a:solidFill>
                <a:latin typeface="Trebuchet MS"/>
                <a:cs typeface="Gisha" panose="020B0502040204020203" pitchFamily="34" charset="-79"/>
              </a:rPr>
              <a:t> הקיים </a:t>
            </a:r>
            <a:r>
              <a:rPr lang="en-US" sz="1200" dirty="0" err="1">
                <a:solidFill>
                  <a:prstClr val="black"/>
                </a:solidFill>
                <a:latin typeface="Trebuchet MS"/>
              </a:rPr>
              <a:t>DaLApi</a:t>
            </a:r>
            <a:r>
              <a:rPr lang="he-IL" sz="1200" dirty="0">
                <a:solidFill>
                  <a:prstClr val="black"/>
                </a:solidFill>
                <a:latin typeface="Trebuchet MS"/>
                <a:cs typeface="Gisha" panose="020B0502040204020203" pitchFamily="34" charset="-79"/>
              </a:rPr>
              <a:t>, ניצור ממשק ציבורי חדש </a:t>
            </a:r>
            <a:r>
              <a:rPr lang="en-US" sz="1200" dirty="0" err="1">
                <a:solidFill>
                  <a:prstClr val="black"/>
                </a:solidFill>
                <a:latin typeface="Trebuchet MS"/>
              </a:rPr>
              <a:t>IDaL</a:t>
            </a:r>
            <a:r>
              <a:rPr lang="he-IL" sz="1200" dirty="0">
                <a:solidFill>
                  <a:prstClr val="black"/>
                </a:solidFill>
                <a:latin typeface="Trebuchet MS"/>
                <a:cs typeface="Gisha" panose="020B0502040204020203" pitchFamily="34" charset="-79"/>
              </a:rPr>
              <a:t> הכולל את כל המתודות </a:t>
            </a:r>
            <a:r>
              <a:rPr lang="en-US" sz="1200" dirty="0">
                <a:solidFill>
                  <a:prstClr val="black"/>
                </a:solidFill>
                <a:latin typeface="Trebuchet MS"/>
              </a:rPr>
              <a:t>CRUD</a:t>
            </a:r>
            <a:r>
              <a:rPr lang="he-IL" sz="1200" dirty="0">
                <a:solidFill>
                  <a:prstClr val="black"/>
                </a:solidFill>
                <a:latin typeface="Trebuchet MS"/>
                <a:cs typeface="Gisha" panose="020B0502040204020203" pitchFamily="34" charset="-79"/>
              </a:rPr>
              <a:t> ועוד מתודות נצרכות לתקשורת בין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לשכבה שמעליה. </a:t>
            </a:r>
          </a:p>
        </p:txBody>
      </p:sp>
      <p:sp>
        <p:nvSpPr>
          <p:cNvPr id="15" name="Rectangle 4">
            <a:extLst>
              <a:ext uri="{FF2B5EF4-FFF2-40B4-BE49-F238E27FC236}">
                <a16:creationId xmlns:a16="http://schemas.microsoft.com/office/drawing/2014/main" id="{F458CC3D-85AE-46DF-BB57-DE4DB2012C6E}"/>
              </a:ext>
            </a:extLst>
          </p:cNvPr>
          <p:cNvSpPr/>
          <p:nvPr/>
        </p:nvSpPr>
        <p:spPr>
          <a:xfrm>
            <a:off x="1669864" y="2564904"/>
            <a:ext cx="1545713" cy="490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6" name="Rectangle 4">
            <a:extLst>
              <a:ext uri="{FF2B5EF4-FFF2-40B4-BE49-F238E27FC236}">
                <a16:creationId xmlns:a16="http://schemas.microsoft.com/office/drawing/2014/main" id="{1B941F11-4B72-44C7-8325-B7E2E459482A}"/>
              </a:ext>
            </a:extLst>
          </p:cNvPr>
          <p:cNvSpPr/>
          <p:nvPr/>
        </p:nvSpPr>
        <p:spPr>
          <a:xfrm>
            <a:off x="1974042" y="3379438"/>
            <a:ext cx="1876642" cy="3279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7" name="Rectangle 4">
            <a:extLst>
              <a:ext uri="{FF2B5EF4-FFF2-40B4-BE49-F238E27FC236}">
                <a16:creationId xmlns:a16="http://schemas.microsoft.com/office/drawing/2014/main" id="{D7BF11C3-26F1-4DA3-BA0E-CF27EEB3426B}"/>
              </a:ext>
            </a:extLst>
          </p:cNvPr>
          <p:cNvSpPr/>
          <p:nvPr/>
        </p:nvSpPr>
        <p:spPr>
          <a:xfrm>
            <a:off x="6275426" y="1756646"/>
            <a:ext cx="1332742" cy="3279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107B837F-B57C-4895-BC94-D68AF869F8BC}"/>
              </a:ext>
            </a:extLst>
          </p:cNvPr>
          <p:cNvSpPr/>
          <p:nvPr/>
        </p:nvSpPr>
        <p:spPr>
          <a:xfrm>
            <a:off x="6683140" y="2269097"/>
            <a:ext cx="1872209" cy="3279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9" name="Rectangle 4">
            <a:extLst>
              <a:ext uri="{FF2B5EF4-FFF2-40B4-BE49-F238E27FC236}">
                <a16:creationId xmlns:a16="http://schemas.microsoft.com/office/drawing/2014/main" id="{DAAFAB84-77A9-4AFA-B9C4-79D5E09BA5E0}"/>
              </a:ext>
            </a:extLst>
          </p:cNvPr>
          <p:cNvSpPr/>
          <p:nvPr/>
        </p:nvSpPr>
        <p:spPr>
          <a:xfrm>
            <a:off x="2268114" y="4009588"/>
            <a:ext cx="1307607" cy="2372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0" name="Rectangle 4">
            <a:extLst>
              <a:ext uri="{FF2B5EF4-FFF2-40B4-BE49-F238E27FC236}">
                <a16:creationId xmlns:a16="http://schemas.microsoft.com/office/drawing/2014/main" id="{268DDC08-DF54-480B-BA46-A9D75FF3FE3C}"/>
              </a:ext>
            </a:extLst>
          </p:cNvPr>
          <p:cNvSpPr/>
          <p:nvPr/>
        </p:nvSpPr>
        <p:spPr>
          <a:xfrm>
            <a:off x="2268113" y="4526196"/>
            <a:ext cx="2281228" cy="2372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1" name="Slide Number Placeholder 20">
            <a:extLst>
              <a:ext uri="{FF2B5EF4-FFF2-40B4-BE49-F238E27FC236}">
                <a16:creationId xmlns:a16="http://schemas.microsoft.com/office/drawing/2014/main" id="{4E135941-25CC-451A-AD0A-8376D83879D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508</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E1D7BB25-9F9B-4D2B-94BF-FAACAFE0B6A2}"/>
              </a:ext>
            </a:extLst>
          </p:cNvPr>
          <p:cNvPicPr>
            <a:picLocks noChangeAspect="1"/>
          </p:cNvPicPr>
          <p:nvPr/>
        </p:nvPicPr>
        <p:blipFill>
          <a:blip r:embed="rId5"/>
          <a:stretch>
            <a:fillRect/>
          </a:stretch>
        </p:blipFill>
        <p:spPr>
          <a:xfrm>
            <a:off x="3887525" y="683427"/>
            <a:ext cx="2295231" cy="2728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34379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D9FE72-0AB4-438B-9160-F29A8A9C2181}"/>
              </a:ext>
            </a:extLst>
          </p:cNvPr>
          <p:cNvSpPr>
            <a:spLocks noGrp="1"/>
          </p:cNvSpPr>
          <p:nvPr>
            <p:ph idx="1"/>
          </p:nvPr>
        </p:nvSpPr>
        <p:spPr>
          <a:xfrm>
            <a:off x="2063552" y="1163984"/>
            <a:ext cx="7416824" cy="5217345"/>
          </a:xfrm>
          <a:noFill/>
        </p:spPr>
        <p:txBody>
          <a:bodyPr>
            <a:noAutofit/>
          </a:bodyPr>
          <a:lstStyle/>
          <a:p>
            <a:r>
              <a:rPr lang="he-IL" sz="1400" dirty="0"/>
              <a:t>מחלקת </a:t>
            </a:r>
            <a:r>
              <a:rPr lang="en-US" sz="1400" dirty="0" err="1"/>
              <a:t>DataSource</a:t>
            </a:r>
            <a:r>
              <a:rPr lang="he-IL" sz="1400" dirty="0"/>
              <a:t> היא חלק מפרויקט </a:t>
            </a:r>
            <a:r>
              <a:rPr lang="en-US" sz="1400" dirty="0"/>
              <a:t>DalObject</a:t>
            </a:r>
          </a:p>
          <a:p>
            <a:r>
              <a:rPr lang="he-IL" sz="1400" dirty="0"/>
              <a:t>משמשת כבסיס נתונים ממשי </a:t>
            </a:r>
            <a:r>
              <a:rPr lang="he-IL" sz="1400" b="1" dirty="0"/>
              <a:t>זמני</a:t>
            </a:r>
            <a:r>
              <a:rPr lang="he-IL" sz="1400" dirty="0"/>
              <a:t> לשימוש של השכבה </a:t>
            </a:r>
            <a:r>
              <a:rPr lang="en-US" sz="1400" dirty="0"/>
              <a:t>DalObject</a:t>
            </a:r>
            <a:r>
              <a:rPr lang="he-IL" sz="1400" dirty="0"/>
              <a:t> שמממשת את </a:t>
            </a:r>
            <a:r>
              <a:rPr lang="en-US" sz="1400" dirty="0"/>
              <a:t>DL</a:t>
            </a:r>
            <a:r>
              <a:rPr lang="he-IL" sz="1400" dirty="0"/>
              <a:t> בעזרת רשימות של </a:t>
            </a:r>
            <a:r>
              <a:rPr lang="he-IL" sz="1400" dirty="0" err="1"/>
              <a:t>אוביקטים</a:t>
            </a:r>
            <a:endParaRPr lang="en-US" sz="1400" dirty="0"/>
          </a:p>
          <a:p>
            <a:pPr lvl="1"/>
            <a:r>
              <a:rPr lang="he-IL" sz="1200" dirty="0"/>
              <a:t>בהמשך נעבור לבסיס נתונים שישמר בקבצי </a:t>
            </a:r>
            <a:r>
              <a:rPr lang="en-US" sz="1200" dirty="0"/>
              <a:t>XML</a:t>
            </a:r>
            <a:r>
              <a:rPr lang="he-IL" sz="1200" dirty="0"/>
              <a:t> וניצור עבורו שכבה (פרויקט) בשם </a:t>
            </a:r>
            <a:r>
              <a:rPr lang="en-US" sz="1200" dirty="0"/>
              <a:t>DLXML</a:t>
            </a:r>
            <a:r>
              <a:rPr lang="he-IL" sz="1200" dirty="0"/>
              <a:t>.</a:t>
            </a:r>
          </a:p>
          <a:p>
            <a:r>
              <a:rPr lang="en-US" sz="1400" dirty="0" err="1"/>
              <a:t>DataSource</a:t>
            </a:r>
            <a:r>
              <a:rPr lang="he-IL" sz="1400" dirty="0"/>
              <a:t> היא מחלקה סטטית ללא הרשאה (כלומר הרשאת </a:t>
            </a:r>
            <a:r>
              <a:rPr lang="en-US" sz="1400" dirty="0"/>
              <a:t>internal</a:t>
            </a:r>
            <a:r>
              <a:rPr lang="he-IL" sz="1400" dirty="0"/>
              <a:t>)</a:t>
            </a:r>
          </a:p>
          <a:p>
            <a:r>
              <a:rPr lang="he-IL" sz="1500" dirty="0"/>
              <a:t>המחלקה תכלול</a:t>
            </a:r>
            <a:r>
              <a:rPr lang="en-US" sz="1500" dirty="0"/>
              <a:t>:</a:t>
            </a:r>
          </a:p>
          <a:p>
            <a:pPr lvl="1"/>
            <a:r>
              <a:rPr lang="he-IL" sz="1200" dirty="0"/>
              <a:t>רשימות סטטיות </a:t>
            </a:r>
            <a:r>
              <a:rPr lang="en-US" sz="1200" dirty="0"/>
              <a:t>(List&lt;&gt;)</a:t>
            </a:r>
            <a:r>
              <a:rPr lang="he-IL" sz="1200" dirty="0"/>
              <a:t> של כל הישויות של </a:t>
            </a:r>
            <a:r>
              <a:rPr lang="en-US" sz="1200" dirty="0"/>
              <a:t>DO</a:t>
            </a:r>
            <a:endParaRPr lang="he-IL" sz="1200" dirty="0"/>
          </a:p>
          <a:p>
            <a:pPr lvl="1"/>
            <a:r>
              <a:rPr lang="he-IL" sz="1200" dirty="0"/>
              <a:t>נתוני הקונפיגורציה בהתאם לצורך. מחלקה פנימית בשם </a:t>
            </a:r>
            <a:r>
              <a:rPr lang="en-US" sz="1200" dirty="0"/>
              <a:t>Config </a:t>
            </a:r>
            <a:r>
              <a:rPr lang="he-IL" sz="1200" dirty="0"/>
              <a:t> עם משתני תצורה של האפליקציה ומשתני שדות מפתח אוטומטיים ("מספרים רצים")</a:t>
            </a:r>
          </a:p>
          <a:p>
            <a:pPr lvl="1"/>
            <a:r>
              <a:rPr lang="he-IL" sz="1200" dirty="0"/>
              <a:t>הרשימות הסטטיות יאותחלו בתוך מתודה </a:t>
            </a:r>
            <a:r>
              <a:rPr lang="en-US" sz="1200" dirty="0"/>
              <a:t>Initialize </a:t>
            </a:r>
            <a:r>
              <a:rPr lang="he-IL" sz="1200" dirty="0"/>
              <a:t> שתקרא בבנאי ויהוו את בסיס הנתונים ההתחלתי שלנו. על מנת לא להתחיל מאפס בכל הרצה.</a:t>
            </a:r>
          </a:p>
          <a:p>
            <a:r>
              <a:rPr lang="he-IL" sz="1400" dirty="0"/>
              <a:t>בזמן ריצה, רשימות אלו יתעדכנו דרך המשתמש (הוספה/מחיקה/עדכון) וכשהתוכנית תסתיים עדכונים אלו לא ישמרו.</a:t>
            </a:r>
            <a:endParaRPr lang="en-US" sz="1400" dirty="0"/>
          </a:p>
          <a:p>
            <a:pPr lvl="1"/>
            <a:r>
              <a:rPr lang="he-IL" sz="1200" dirty="0"/>
              <a:t>בהמשך כשנעבור לבסיס נתונים שישמר בקבצי </a:t>
            </a:r>
            <a:r>
              <a:rPr lang="en-US" sz="1200" dirty="0"/>
              <a:t>XML</a:t>
            </a:r>
            <a:r>
              <a:rPr lang="he-IL" sz="1200" dirty="0"/>
              <a:t>, עדכונים אלו ישמרו בין ריצה לריצה.</a:t>
            </a:r>
          </a:p>
          <a:p>
            <a:r>
              <a:rPr lang="he-IL" sz="1400" dirty="0"/>
              <a:t>ל-</a:t>
            </a:r>
            <a:r>
              <a:rPr lang="en-US" sz="1400" dirty="0"/>
              <a:t>DalObject </a:t>
            </a:r>
            <a:r>
              <a:rPr lang="he-IL" sz="1400" dirty="0"/>
              <a:t> אסור להחזיר הפניה </a:t>
            </a:r>
            <a:r>
              <a:rPr lang="he-IL" sz="1400" dirty="0" err="1"/>
              <a:t>לרשימו</a:t>
            </a:r>
            <a:r>
              <a:rPr lang="he-IL" sz="1400" dirty="0"/>
              <a:t> ב-</a:t>
            </a:r>
            <a:r>
              <a:rPr lang="en-US" sz="1400" dirty="0" err="1"/>
              <a:t>DataSource</a:t>
            </a:r>
            <a:r>
              <a:rPr lang="en-US" sz="1400" dirty="0"/>
              <a:t> </a:t>
            </a:r>
            <a:r>
              <a:rPr lang="he-IL" sz="1400" dirty="0"/>
              <a:t>בשום מצב. אפשר ליצור העתק בפשטות ע"י החזרת:</a:t>
            </a:r>
          </a:p>
          <a:p>
            <a:pPr marL="0" indent="0" algn="l" rtl="0">
              <a:buNone/>
            </a:pPr>
            <a:r>
              <a:rPr lang="en-US" sz="1400" dirty="0"/>
              <a:t>return </a:t>
            </a:r>
            <a:r>
              <a:rPr lang="en-US" sz="1400" dirty="0" err="1"/>
              <a:t>DataSource.SomeEntities.Select</a:t>
            </a:r>
            <a:r>
              <a:rPr lang="en-US" sz="1400" dirty="0"/>
              <a:t>(item=&gt;item);</a:t>
            </a:r>
          </a:p>
          <a:p>
            <a:pPr marL="0" indent="0">
              <a:buNone/>
            </a:pPr>
            <a:r>
              <a:rPr lang="he-IL" sz="1400" dirty="0"/>
              <a:t>או</a:t>
            </a:r>
          </a:p>
          <a:p>
            <a:pPr marL="0" indent="0" algn="l" rtl="0">
              <a:buNone/>
            </a:pPr>
            <a:r>
              <a:rPr lang="en-US" sz="1400" dirty="0"/>
              <a:t>return from item in </a:t>
            </a:r>
            <a:r>
              <a:rPr lang="en-US" sz="1400" dirty="0" err="1"/>
              <a:t>DataSource.SomeEntities</a:t>
            </a:r>
            <a:endParaRPr lang="en-US" sz="1400" dirty="0"/>
          </a:p>
          <a:p>
            <a:pPr marL="0" indent="0" algn="l" rtl="0">
              <a:buNone/>
            </a:pPr>
            <a:r>
              <a:rPr lang="en-US" sz="1400" dirty="0"/>
              <a:t>       select item;</a:t>
            </a:r>
          </a:p>
          <a:p>
            <a:endParaRPr lang="he-IL" sz="1500" dirty="0"/>
          </a:p>
        </p:txBody>
      </p:sp>
      <p:sp>
        <p:nvSpPr>
          <p:cNvPr id="2" name="Title 1">
            <a:extLst>
              <a:ext uri="{FF2B5EF4-FFF2-40B4-BE49-F238E27FC236}">
                <a16:creationId xmlns:a16="http://schemas.microsoft.com/office/drawing/2014/main" id="{66A652B1-11CA-40B4-95D2-AC274A79DAEA}"/>
              </a:ext>
            </a:extLst>
          </p:cNvPr>
          <p:cNvSpPr>
            <a:spLocks noGrp="1"/>
          </p:cNvSpPr>
          <p:nvPr>
            <p:ph type="title"/>
          </p:nvPr>
        </p:nvSpPr>
        <p:spPr>
          <a:xfrm>
            <a:off x="1981200" y="91484"/>
            <a:ext cx="7643192" cy="804661"/>
          </a:xfrm>
        </p:spPr>
        <p:txBody>
          <a:bodyPr>
            <a:noAutofit/>
          </a:bodyPr>
          <a:lstStyle/>
          <a:p>
            <a:pPr algn="ctr"/>
            <a:r>
              <a:rPr lang="he-IL" sz="2800" dirty="0"/>
              <a:t>שלב ו</a:t>
            </a:r>
            <a:br>
              <a:rPr lang="he-IL" sz="2800" dirty="0"/>
            </a:br>
            <a:r>
              <a:rPr lang="he-IL" sz="1800" dirty="0"/>
              <a:t>פרויקט </a:t>
            </a:r>
            <a:r>
              <a:rPr lang="en-US" sz="1800" dirty="0"/>
              <a:t> - </a:t>
            </a:r>
            <a:r>
              <a:rPr lang="en-US" sz="2000" dirty="0" err="1"/>
              <a:t>DaLObject</a:t>
            </a:r>
            <a:r>
              <a:rPr lang="he-IL" sz="2000" dirty="0"/>
              <a:t>יצירת מחלקת ה </a:t>
            </a:r>
            <a:r>
              <a:rPr lang="en-US" sz="2000" dirty="0" err="1"/>
              <a:t>DataSOURCE</a:t>
            </a:r>
            <a:r>
              <a:rPr lang="he-IL" sz="2000" dirty="0"/>
              <a:t> –</a:t>
            </a:r>
            <a:r>
              <a:rPr lang="en-US" sz="2000" dirty="0"/>
              <a:t> </a:t>
            </a:r>
            <a:r>
              <a:rPr lang="he-IL" sz="2000" dirty="0"/>
              <a:t>בסיס הנתונים</a:t>
            </a:r>
            <a:endParaRPr lang="en-US" sz="2800" dirty="0"/>
          </a:p>
        </p:txBody>
      </p:sp>
      <p:sp>
        <p:nvSpPr>
          <p:cNvPr id="4" name="Slide Number Placeholder 3">
            <a:extLst>
              <a:ext uri="{FF2B5EF4-FFF2-40B4-BE49-F238E27FC236}">
                <a16:creationId xmlns:a16="http://schemas.microsoft.com/office/drawing/2014/main" id="{361403AB-56A9-4CB7-A4D1-8C2535E75042}"/>
              </a:ext>
            </a:extLst>
          </p:cNvPr>
          <p:cNvSpPr>
            <a:spLocks noGrp="1"/>
          </p:cNvSpPr>
          <p:nvPr>
            <p:ph type="sldNum" sz="quarter" idx="12"/>
          </p:nvPr>
        </p:nvSpPr>
        <p:spPr>
          <a:xfrm>
            <a:off x="1726735" y="6537917"/>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509</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29459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6960"/>
            <a:ext cx="7239000" cy="626328"/>
          </a:xfrm>
        </p:spPr>
        <p:txBody>
          <a:bodyPr>
            <a:normAutofit fontScale="90000"/>
          </a:bodyPr>
          <a:lstStyle/>
          <a:p>
            <a:pPr algn="ctr"/>
            <a:r>
              <a:rPr lang="en-US" dirty="0"/>
              <a:t>Casting</a:t>
            </a:r>
            <a:r>
              <a:rPr lang="he-IL" dirty="0"/>
              <a:t> - המרה מרומזת ומפורשת</a:t>
            </a:r>
          </a:p>
        </p:txBody>
      </p:sp>
      <p:sp>
        <p:nvSpPr>
          <p:cNvPr id="3" name="מציין מיקום תוכן 2"/>
          <p:cNvSpPr>
            <a:spLocks noGrp="1"/>
          </p:cNvSpPr>
          <p:nvPr>
            <p:ph idx="1"/>
          </p:nvPr>
        </p:nvSpPr>
        <p:spPr>
          <a:xfrm>
            <a:off x="2063552" y="2308024"/>
            <a:ext cx="7416824" cy="3904824"/>
          </a:xfrm>
        </p:spPr>
        <p:txBody>
          <a:bodyPr>
            <a:normAutofit lnSpcReduction="10000"/>
          </a:bodyPr>
          <a:lstStyle/>
          <a:p>
            <a:pPr algn="l" rtl="0"/>
            <a:r>
              <a:rPr lang="en-US" sz="2000" dirty="0">
                <a:latin typeface="Arial" panose="020B0604020202020204" pitchFamily="34" charset="0"/>
                <a:cs typeface="Arial" panose="020B0604020202020204" pitchFamily="34" charset="0"/>
              </a:rPr>
              <a:t> int x = 3.2;</a:t>
            </a:r>
            <a:r>
              <a:rPr lang="he-IL"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//an error!</a:t>
            </a:r>
          </a:p>
          <a:p>
            <a:pPr algn="l" rtl="0"/>
            <a:r>
              <a:rPr lang="en-US" sz="2000" dirty="0">
                <a:latin typeface="Arial" panose="020B0604020202020204" pitchFamily="34" charset="0"/>
                <a:cs typeface="Arial" panose="020B0604020202020204" pitchFamily="34" charset="0"/>
              </a:rPr>
              <a:t> int x = (int)3.2;</a:t>
            </a:r>
            <a:r>
              <a:rPr lang="he-IL"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//ok, explicit conversion/casting</a:t>
            </a:r>
          </a:p>
          <a:p>
            <a:pPr algn="l" rtl="0"/>
            <a:r>
              <a:rPr lang="en-US" sz="2000" dirty="0">
                <a:latin typeface="Arial" panose="020B0604020202020204" pitchFamily="34" charset="0"/>
                <a:cs typeface="Arial" panose="020B0604020202020204" pitchFamily="34" charset="0"/>
              </a:rPr>
              <a:t> double d = 3;</a:t>
            </a:r>
            <a:r>
              <a:rPr lang="he-IL"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//ok, unexplicit casting from int to double.</a:t>
            </a:r>
          </a:p>
          <a:p>
            <a:pPr marL="0" indent="0" algn="l" rtl="0">
              <a:buNone/>
            </a:pPr>
            <a:r>
              <a:rPr lang="en-US" sz="1600" dirty="0">
                <a:solidFill>
                  <a:srgbClr val="00B050"/>
                </a:solidFill>
                <a:latin typeface="Arial" panose="020B0604020202020204" pitchFamily="34" charset="0"/>
                <a:cs typeface="Arial" panose="020B0604020202020204" pitchFamily="34" charset="0"/>
              </a:rPr>
              <a:t>		// a small type to a bigger one</a:t>
            </a:r>
          </a:p>
          <a:p>
            <a:pPr algn="l" rtl="0"/>
            <a:r>
              <a:rPr lang="en-US" sz="2000" dirty="0">
                <a:latin typeface="Arial" panose="020B0604020202020204" pitchFamily="34" charset="0"/>
                <a:cs typeface="Arial" panose="020B0604020202020204" pitchFamily="34" charset="0"/>
              </a:rPr>
              <a:t> long L</a:t>
            </a:r>
            <a:r>
              <a:rPr lang="he-IL" sz="2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 3;</a:t>
            </a:r>
            <a:r>
              <a:rPr lang="he-IL"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//ok, unexplicit casting from int to long.</a:t>
            </a:r>
          </a:p>
          <a:p>
            <a:pPr marL="0" indent="0" algn="l" rtl="0">
              <a:buNone/>
            </a:pPr>
            <a:r>
              <a:rPr lang="en-US" sz="1600" dirty="0">
                <a:solidFill>
                  <a:srgbClr val="00B050"/>
                </a:solidFill>
                <a:latin typeface="Arial" panose="020B0604020202020204" pitchFamily="34" charset="0"/>
                <a:cs typeface="Arial" panose="020B0604020202020204" pitchFamily="34" charset="0"/>
              </a:rPr>
              <a:t>		//a small type to a bigger one</a:t>
            </a:r>
          </a:p>
          <a:p>
            <a:pPr algn="l" rtl="0"/>
            <a:r>
              <a:rPr lang="en-US" sz="2000" dirty="0"/>
              <a:t> </a:t>
            </a:r>
            <a:r>
              <a:rPr lang="en-US" sz="2000" dirty="0">
                <a:latin typeface="Arial" panose="020B0604020202020204" pitchFamily="34" charset="0"/>
                <a:cs typeface="Arial" panose="020B0604020202020204" pitchFamily="34" charset="0"/>
              </a:rPr>
              <a:t>long L3 = x</a:t>
            </a:r>
            <a:r>
              <a:rPr lang="en-US" sz="2000" dirty="0"/>
              <a:t>;</a:t>
            </a:r>
            <a:r>
              <a:rPr lang="en-US"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//ok, unexplicit casting from int to long.</a:t>
            </a:r>
          </a:p>
          <a:p>
            <a:pPr marL="0" indent="0" algn="l" rtl="0">
              <a:buNone/>
            </a:pPr>
            <a:r>
              <a:rPr lang="en-US" sz="1600" dirty="0">
                <a:solidFill>
                  <a:srgbClr val="00B050"/>
                </a:solidFill>
                <a:latin typeface="Arial" panose="020B0604020202020204" pitchFamily="34" charset="0"/>
                <a:cs typeface="Arial" panose="020B0604020202020204" pitchFamily="34" charset="0"/>
              </a:rPr>
              <a:t>		//a small type to a bigger one</a:t>
            </a:r>
          </a:p>
          <a:p>
            <a:pPr algn="l" rtl="0"/>
            <a:r>
              <a:rPr lang="en-US" sz="2000" dirty="0">
                <a:latin typeface="Arial" panose="020B0604020202020204" pitchFamily="34" charset="0"/>
                <a:cs typeface="Arial" panose="020B0604020202020204" pitchFamily="34" charset="0"/>
              </a:rPr>
              <a:t> long L2 = 3.2;</a:t>
            </a:r>
            <a:r>
              <a:rPr lang="he-IL" sz="20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//error. Cannot implicitly convert type 'double' to long’.</a:t>
            </a:r>
          </a:p>
          <a:p>
            <a:pPr marL="0" indent="0" algn="l" rtl="0">
              <a:buNone/>
            </a:pPr>
            <a:r>
              <a:rPr lang="en-US" sz="1600" dirty="0">
                <a:solidFill>
                  <a:srgbClr val="00B050"/>
                </a:solidFill>
                <a:latin typeface="Arial" panose="020B0604020202020204" pitchFamily="34" charset="0"/>
                <a:cs typeface="Arial" panose="020B0604020202020204" pitchFamily="34" charset="0"/>
              </a:rPr>
              <a:t>		// An explicit conversion exists (missing a cast?)</a:t>
            </a:r>
          </a:p>
          <a:p>
            <a:pPr algn="l" rtl="0"/>
            <a:r>
              <a:rPr lang="en-US" sz="2000" dirty="0">
                <a:latin typeface="Arial" panose="020B0604020202020204" pitchFamily="34" charset="0"/>
                <a:cs typeface="Arial" panose="020B0604020202020204" pitchFamily="34" charset="0"/>
              </a:rPr>
              <a:t> long L2 = (long)3.2; </a:t>
            </a:r>
            <a:r>
              <a:rPr lang="en-US" sz="1600" dirty="0">
                <a:solidFill>
                  <a:srgbClr val="00B050"/>
                </a:solidFill>
                <a:latin typeface="Arial" panose="020B0604020202020204" pitchFamily="34" charset="0"/>
                <a:cs typeface="Arial" panose="020B0604020202020204" pitchFamily="34" charset="0"/>
              </a:rPr>
              <a:t>//ok</a:t>
            </a:r>
            <a:endParaRPr lang="he-IL" sz="1600" dirty="0">
              <a:solidFill>
                <a:srgbClr val="00B050"/>
              </a:solidFill>
              <a:latin typeface="Arial" panose="020B0604020202020204" pitchFamily="34" charset="0"/>
              <a:cs typeface="Arial" panose="020B0604020202020204" pitchFamily="34" charset="0"/>
            </a:endParaRPr>
          </a:p>
          <a:p>
            <a:pPr algn="l" rtl="0"/>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51</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DFAB0A73-B34F-4C56-8A8F-8C2BE6CD52E0}"/>
              </a:ext>
            </a:extLst>
          </p:cNvPr>
          <p:cNvSpPr/>
          <p:nvPr/>
        </p:nvSpPr>
        <p:spPr>
          <a:xfrm>
            <a:off x="1991544" y="1011880"/>
            <a:ext cx="7670010" cy="1296144"/>
          </a:xfrm>
          <a:prstGeom prst="rect">
            <a:avLst/>
          </a:prstGeom>
        </p:spPr>
        <p:txBody>
          <a:bodyPr vert="horz">
            <a:normAutofit fontScale="85000" lnSpcReduction="10000"/>
          </a:bodyPr>
          <a:lstStyle/>
          <a:p>
            <a:pPr marL="274320" indent="-274320">
              <a:spcBef>
                <a:spcPts val="600"/>
              </a:spcBef>
              <a:buClr>
                <a:srgbClr val="B13F9A"/>
              </a:buClr>
              <a:buSzPct val="73000"/>
              <a:buFont typeface="Wingdings 2"/>
              <a:buChar char=""/>
            </a:pPr>
            <a:r>
              <a:rPr lang="he-IL" sz="2000" dirty="0">
                <a:solidFill>
                  <a:prstClr val="black"/>
                </a:solidFill>
                <a:latin typeface="Trebuchet MS"/>
                <a:cs typeface="Gisha" panose="020B0502040204020203" pitchFamily="34" charset="-79"/>
              </a:rPr>
              <a:t>ב </a:t>
            </a:r>
            <a:r>
              <a:rPr lang="en-US" sz="2000" dirty="0">
                <a:solidFill>
                  <a:prstClr val="black"/>
                </a:solidFill>
                <a:latin typeface="Trebuchet MS"/>
              </a:rPr>
              <a:t>C</a:t>
            </a:r>
            <a:r>
              <a:rPr lang="he-IL" sz="2000" dirty="0">
                <a:solidFill>
                  <a:prstClr val="black"/>
                </a:solidFill>
                <a:latin typeface="Trebuchet MS"/>
                <a:cs typeface="Gisha" panose="020B0502040204020203" pitchFamily="34" charset="-79"/>
              </a:rPr>
              <a:t># אין אפשרות לבצע השמה בין טיפוסים שונים ולקוות שהקומפיילר יבצע המרה מרומזת מטיפוס לטיפוס.</a:t>
            </a:r>
          </a:p>
          <a:p>
            <a:pPr marL="274320" indent="-274320">
              <a:spcBef>
                <a:spcPts val="600"/>
              </a:spcBef>
              <a:buClr>
                <a:srgbClr val="B13F9A"/>
              </a:buClr>
              <a:buSzPct val="73000"/>
              <a:buFont typeface="Wingdings 2"/>
              <a:buChar char=""/>
            </a:pPr>
            <a:r>
              <a:rPr lang="he-IL" sz="2000" dirty="0">
                <a:solidFill>
                  <a:prstClr val="black"/>
                </a:solidFill>
                <a:latin typeface="Trebuchet MS"/>
                <a:cs typeface="Gisha" panose="020B0502040204020203" pitchFamily="34" charset="-79"/>
              </a:rPr>
              <a:t>רק במקרים מסוימים ניתן לבצע המרה (המרה מטיפוס קטן לגדול, כגון מ</a:t>
            </a:r>
            <a:r>
              <a:rPr lang="en-US" sz="2000" dirty="0">
                <a:solidFill>
                  <a:prstClr val="black"/>
                </a:solidFill>
                <a:latin typeface="Trebuchet MS"/>
              </a:rPr>
              <a:t>int </a:t>
            </a:r>
            <a:r>
              <a:rPr lang="he-IL" sz="2000" dirty="0">
                <a:solidFill>
                  <a:prstClr val="black"/>
                </a:solidFill>
                <a:latin typeface="Trebuchet MS"/>
                <a:cs typeface="Gisha" panose="020B0502040204020203" pitchFamily="34" charset="-79"/>
              </a:rPr>
              <a:t> ל </a:t>
            </a:r>
            <a:r>
              <a:rPr lang="en-US" sz="2000" dirty="0">
                <a:solidFill>
                  <a:prstClr val="black"/>
                </a:solidFill>
                <a:latin typeface="Trebuchet MS"/>
              </a:rPr>
              <a:t>long</a:t>
            </a:r>
            <a:r>
              <a:rPr lang="he-IL" sz="2000" dirty="0">
                <a:solidFill>
                  <a:prstClr val="black"/>
                </a:solidFill>
                <a:latin typeface="Trebuchet MS"/>
                <a:cs typeface="Gisha" panose="020B0502040204020203" pitchFamily="34" charset="-79"/>
              </a:rPr>
              <a:t>)</a:t>
            </a:r>
          </a:p>
          <a:p>
            <a:pPr marL="274320" indent="-274320">
              <a:spcBef>
                <a:spcPts val="600"/>
              </a:spcBef>
              <a:buClr>
                <a:srgbClr val="B13F9A"/>
              </a:buClr>
              <a:buSzPct val="73000"/>
              <a:buFont typeface="Wingdings 2"/>
              <a:buChar char=""/>
            </a:pPr>
            <a:r>
              <a:rPr lang="he-IL" sz="2000" dirty="0">
                <a:solidFill>
                  <a:prstClr val="black"/>
                </a:solidFill>
                <a:latin typeface="Trebuchet MS"/>
                <a:cs typeface="Gisha" panose="020B0502040204020203" pitchFamily="34" charset="-79"/>
              </a:rPr>
              <a:t>המרה מפורשת מותרת בתנאי שהגיונית.</a:t>
            </a:r>
          </a:p>
        </p:txBody>
      </p:sp>
    </p:spTree>
    <p:extLst>
      <p:ext uri="{BB962C8B-B14F-4D97-AF65-F5344CB8AC3E}">
        <p14:creationId xmlns:p14="http://schemas.microsoft.com/office/powerpoint/2010/main" val="395812179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712ED0-27DE-4689-932A-CC1E20B0F516}"/>
              </a:ext>
            </a:extLst>
          </p:cNvPr>
          <p:cNvPicPr>
            <a:picLocks noChangeAspect="1"/>
          </p:cNvPicPr>
          <p:nvPr/>
        </p:nvPicPr>
        <p:blipFill>
          <a:blip r:embed="rId3"/>
          <a:stretch>
            <a:fillRect/>
          </a:stretch>
        </p:blipFill>
        <p:spPr>
          <a:xfrm>
            <a:off x="1726736" y="1204760"/>
            <a:ext cx="7305675" cy="43053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6A652B1-11CA-40B4-95D2-AC274A79DAEA}"/>
              </a:ext>
            </a:extLst>
          </p:cNvPr>
          <p:cNvSpPr>
            <a:spLocks noGrp="1"/>
          </p:cNvSpPr>
          <p:nvPr>
            <p:ph type="title"/>
          </p:nvPr>
        </p:nvSpPr>
        <p:spPr>
          <a:xfrm>
            <a:off x="1981200" y="91484"/>
            <a:ext cx="7643192" cy="804661"/>
          </a:xfrm>
        </p:spPr>
        <p:txBody>
          <a:bodyPr>
            <a:noAutofit/>
          </a:bodyPr>
          <a:lstStyle/>
          <a:p>
            <a:pPr algn="ctr"/>
            <a:r>
              <a:rPr lang="he-IL" sz="2800" dirty="0"/>
              <a:t>שלב ו</a:t>
            </a:r>
            <a:br>
              <a:rPr lang="he-IL" sz="2800" dirty="0"/>
            </a:br>
            <a:r>
              <a:rPr lang="he-IL" sz="1800" dirty="0"/>
              <a:t>פרויקט </a:t>
            </a:r>
            <a:r>
              <a:rPr lang="en-US" sz="1800" dirty="0"/>
              <a:t> - </a:t>
            </a:r>
            <a:r>
              <a:rPr lang="en-US" sz="2000" dirty="0" err="1"/>
              <a:t>DaLObject</a:t>
            </a:r>
            <a:r>
              <a:rPr lang="he-IL" sz="2000" dirty="0"/>
              <a:t>יצירת מחלקת ה </a:t>
            </a:r>
            <a:r>
              <a:rPr lang="en-US" sz="2000" dirty="0" err="1"/>
              <a:t>DataSOURCE</a:t>
            </a:r>
            <a:r>
              <a:rPr lang="he-IL" sz="2000" dirty="0"/>
              <a:t> –</a:t>
            </a:r>
            <a:r>
              <a:rPr lang="en-US" sz="2000" dirty="0"/>
              <a:t> </a:t>
            </a:r>
            <a:r>
              <a:rPr lang="he-IL" sz="2000" dirty="0"/>
              <a:t>בסיס הנתונים</a:t>
            </a:r>
            <a:endParaRPr lang="en-US" sz="2800" dirty="0"/>
          </a:p>
        </p:txBody>
      </p:sp>
      <p:sp>
        <p:nvSpPr>
          <p:cNvPr id="4" name="Slide Number Placeholder 3">
            <a:extLst>
              <a:ext uri="{FF2B5EF4-FFF2-40B4-BE49-F238E27FC236}">
                <a16:creationId xmlns:a16="http://schemas.microsoft.com/office/drawing/2014/main" id="{361403AB-56A9-4CB7-A4D1-8C2535E75042}"/>
              </a:ext>
            </a:extLst>
          </p:cNvPr>
          <p:cNvSpPr>
            <a:spLocks noGrp="1"/>
          </p:cNvSpPr>
          <p:nvPr>
            <p:ph type="sldNum" sz="quarter" idx="12"/>
          </p:nvPr>
        </p:nvSpPr>
        <p:spPr>
          <a:xfrm>
            <a:off x="1726735" y="6537917"/>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510</a:t>
            </a:fld>
            <a:endParaRPr lang="he-IL" dirty="0">
              <a:solidFill>
                <a:srgbClr val="B13F9A"/>
              </a:solidFill>
              <a:latin typeface="Trebuchet MS"/>
              <a:cs typeface="Gisha" panose="020B0502040204020203" pitchFamily="34" charset="-79"/>
            </a:endParaRPr>
          </a:p>
        </p:txBody>
      </p:sp>
      <p:sp>
        <p:nvSpPr>
          <p:cNvPr id="9" name="Rectangle 4">
            <a:extLst>
              <a:ext uri="{FF2B5EF4-FFF2-40B4-BE49-F238E27FC236}">
                <a16:creationId xmlns:a16="http://schemas.microsoft.com/office/drawing/2014/main" id="{CF0AEAB2-79AD-4F86-9475-174FE4533C41}"/>
              </a:ext>
            </a:extLst>
          </p:cNvPr>
          <p:cNvSpPr/>
          <p:nvPr/>
        </p:nvSpPr>
        <p:spPr>
          <a:xfrm>
            <a:off x="1631505" y="1196752"/>
            <a:ext cx="1872209" cy="275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0" name="Rectangle 4">
            <a:extLst>
              <a:ext uri="{FF2B5EF4-FFF2-40B4-BE49-F238E27FC236}">
                <a16:creationId xmlns:a16="http://schemas.microsoft.com/office/drawing/2014/main" id="{2D559B97-3E15-43D8-A691-5854B3A421E3}"/>
              </a:ext>
            </a:extLst>
          </p:cNvPr>
          <p:cNvSpPr/>
          <p:nvPr/>
        </p:nvSpPr>
        <p:spPr>
          <a:xfrm>
            <a:off x="1981200" y="1772816"/>
            <a:ext cx="3250704" cy="275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00E2CB0C-CE3C-4661-8FC0-66C9A2F347E3}"/>
              </a:ext>
            </a:extLst>
          </p:cNvPr>
          <p:cNvSpPr/>
          <p:nvPr/>
        </p:nvSpPr>
        <p:spPr>
          <a:xfrm>
            <a:off x="2331079" y="3320988"/>
            <a:ext cx="680644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4" name="Rectangle 4">
            <a:extLst>
              <a:ext uri="{FF2B5EF4-FFF2-40B4-BE49-F238E27FC236}">
                <a16:creationId xmlns:a16="http://schemas.microsoft.com/office/drawing/2014/main" id="{843E8FF9-D28F-4723-9294-A80D98D371BC}"/>
              </a:ext>
            </a:extLst>
          </p:cNvPr>
          <p:cNvSpPr/>
          <p:nvPr/>
        </p:nvSpPr>
        <p:spPr>
          <a:xfrm>
            <a:off x="2449252" y="2416535"/>
            <a:ext cx="231460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7" name="Rectangle 4">
            <a:extLst>
              <a:ext uri="{FF2B5EF4-FFF2-40B4-BE49-F238E27FC236}">
                <a16:creationId xmlns:a16="http://schemas.microsoft.com/office/drawing/2014/main" id="{95AFE612-90C4-4745-996E-21A23245C9E5}"/>
              </a:ext>
            </a:extLst>
          </p:cNvPr>
          <p:cNvSpPr/>
          <p:nvPr/>
        </p:nvSpPr>
        <p:spPr>
          <a:xfrm>
            <a:off x="2337951" y="4087713"/>
            <a:ext cx="3758049" cy="2773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140824595"/>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52B1-11CA-40B4-95D2-AC274A79DAEA}"/>
              </a:ext>
            </a:extLst>
          </p:cNvPr>
          <p:cNvSpPr>
            <a:spLocks noGrp="1"/>
          </p:cNvSpPr>
          <p:nvPr>
            <p:ph type="title"/>
          </p:nvPr>
        </p:nvSpPr>
        <p:spPr>
          <a:xfrm>
            <a:off x="1991544" y="55269"/>
            <a:ext cx="7239000" cy="911238"/>
          </a:xfrm>
        </p:spPr>
        <p:txBody>
          <a:bodyPr>
            <a:noAutofit/>
          </a:bodyPr>
          <a:lstStyle/>
          <a:p>
            <a:pPr algn="ctr"/>
            <a:r>
              <a:rPr lang="he-IL" sz="2800" dirty="0"/>
              <a:t>שלב ז</a:t>
            </a:r>
            <a:br>
              <a:rPr lang="he-IL" sz="2800" dirty="0"/>
            </a:br>
            <a:r>
              <a:rPr lang="he-IL" sz="2800" dirty="0"/>
              <a:t>פרויקט </a:t>
            </a:r>
            <a:r>
              <a:rPr lang="en-US" sz="2800" dirty="0" err="1"/>
              <a:t>DALObject</a:t>
            </a:r>
            <a:r>
              <a:rPr lang="he-IL" sz="2800" dirty="0"/>
              <a:t> – מימוש הממשק </a:t>
            </a:r>
            <a:r>
              <a:rPr lang="en-US" sz="2800" dirty="0"/>
              <a:t>IDAL</a:t>
            </a:r>
          </a:p>
        </p:txBody>
      </p:sp>
      <p:sp>
        <p:nvSpPr>
          <p:cNvPr id="4" name="Slide Number Placeholder 3">
            <a:extLst>
              <a:ext uri="{FF2B5EF4-FFF2-40B4-BE49-F238E27FC236}">
                <a16:creationId xmlns:a16="http://schemas.microsoft.com/office/drawing/2014/main" id="{361403AB-56A9-4CB7-A4D1-8C2535E75042}"/>
              </a:ext>
            </a:extLst>
          </p:cNvPr>
          <p:cNvSpPr>
            <a:spLocks noGrp="1"/>
          </p:cNvSpPr>
          <p:nvPr>
            <p:ph type="sldNum" sz="quarter" idx="12"/>
          </p:nvPr>
        </p:nvSpPr>
        <p:spPr>
          <a:xfrm>
            <a:off x="8941280" y="648790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511</a:t>
            </a:fld>
            <a:endParaRPr lang="he-IL" dirty="0">
              <a:solidFill>
                <a:srgbClr val="B13F9A"/>
              </a:solidFill>
              <a:latin typeface="Trebuchet MS"/>
              <a:cs typeface="Gisha" panose="020B0502040204020203" pitchFamily="34" charset="-79"/>
            </a:endParaRPr>
          </a:p>
        </p:txBody>
      </p:sp>
      <p:sp>
        <p:nvSpPr>
          <p:cNvPr id="3" name="Content Placeholder 2">
            <a:extLst>
              <a:ext uri="{FF2B5EF4-FFF2-40B4-BE49-F238E27FC236}">
                <a16:creationId xmlns:a16="http://schemas.microsoft.com/office/drawing/2014/main" id="{14D9FE72-0AB4-438B-9160-F29A8A9C2181}"/>
              </a:ext>
            </a:extLst>
          </p:cNvPr>
          <p:cNvSpPr>
            <a:spLocks noGrp="1"/>
          </p:cNvSpPr>
          <p:nvPr>
            <p:ph idx="1"/>
          </p:nvPr>
        </p:nvSpPr>
        <p:spPr>
          <a:xfrm>
            <a:off x="1919537" y="1196752"/>
            <a:ext cx="7449007" cy="5040560"/>
          </a:xfrm>
          <a:noFill/>
        </p:spPr>
        <p:txBody>
          <a:bodyPr>
            <a:noAutofit/>
          </a:bodyPr>
          <a:lstStyle/>
          <a:p>
            <a:r>
              <a:rPr lang="he-IL" sz="1400" dirty="0"/>
              <a:t>כעת, שכבת ה </a:t>
            </a:r>
            <a:r>
              <a:rPr lang="en-US" sz="1400" dirty="0" err="1"/>
              <a:t>DLObject</a:t>
            </a:r>
            <a:r>
              <a:rPr lang="he-IL" sz="1400" dirty="0"/>
              <a:t> שלנו </a:t>
            </a:r>
            <a:r>
              <a:rPr lang="he-IL" sz="1400" b="1" dirty="0"/>
              <a:t>תממש</a:t>
            </a:r>
            <a:r>
              <a:rPr lang="he-IL" sz="1400" dirty="0"/>
              <a:t> את הממשק </a:t>
            </a:r>
            <a:r>
              <a:rPr lang="en-US" sz="1400" dirty="0" err="1"/>
              <a:t>IDaL</a:t>
            </a:r>
            <a:r>
              <a:rPr lang="he-IL" sz="1400" dirty="0"/>
              <a:t> שהוגדר ב</a:t>
            </a:r>
            <a:r>
              <a:rPr lang="en-US" sz="1400" dirty="0" err="1"/>
              <a:t>DALFacade</a:t>
            </a:r>
            <a:r>
              <a:rPr lang="he-IL" sz="1400" dirty="0"/>
              <a:t>, ותתווך לנו את הנתונים מבסיס הנתונים </a:t>
            </a:r>
            <a:r>
              <a:rPr lang="en-US" sz="1400" dirty="0" err="1"/>
              <a:t>DataSource</a:t>
            </a:r>
            <a:endParaRPr lang="he-IL" sz="1400" dirty="0"/>
          </a:p>
          <a:p>
            <a:pPr lvl="1"/>
            <a:r>
              <a:rPr lang="he-IL" sz="1400" dirty="0"/>
              <a:t>שכבת ה </a:t>
            </a:r>
            <a:r>
              <a:rPr lang="en-US" sz="1400" dirty="0"/>
              <a:t>DL</a:t>
            </a:r>
            <a:r>
              <a:rPr lang="he-IL" sz="1400" dirty="0"/>
              <a:t> אחראית רק לגישה לנתונים, לכן שכבת המימוש </a:t>
            </a:r>
            <a:r>
              <a:rPr lang="en-US" sz="1400" dirty="0" err="1"/>
              <a:t>DLObject</a:t>
            </a:r>
            <a:r>
              <a:rPr lang="he-IL" sz="1400" dirty="0"/>
              <a:t> לא תבצע שום בדיקות נתונים למעט בדיקת המצאות או אי הימצאות של מופע הישות - בהתאם לפעולה - ע"פ מזהה או מפתח ייחודי של הישות.</a:t>
            </a:r>
          </a:p>
          <a:p>
            <a:pPr lvl="1"/>
            <a:r>
              <a:rPr lang="he-IL" sz="1400" dirty="0"/>
              <a:t>השכבה תזרוק חריגה מתאימה לשכבת שמעליה במקרה של תקלה כלשהי.</a:t>
            </a:r>
          </a:p>
          <a:p>
            <a:pPr lvl="1"/>
            <a:r>
              <a:rPr lang="he-IL" sz="1400" dirty="0"/>
              <a:t>בהוספה של ישות עם מזהה טבעי יש לוודא שישות עם מזהה זהה לא קיימת באחסון הנתונים</a:t>
            </a:r>
          </a:p>
          <a:p>
            <a:pPr lvl="1"/>
            <a:r>
              <a:rPr lang="he-IL" sz="1400" dirty="0"/>
              <a:t>במחיקה או עדכון הנתונים יש לוודא שישות עם המזהה הנדרש קיימת ופעילה</a:t>
            </a:r>
          </a:p>
          <a:p>
            <a:pPr lvl="1"/>
            <a:r>
              <a:rPr lang="he-IL" sz="1400" dirty="0"/>
              <a:t>על מנת לנהל מספר מזהה ייחודי עבור ישות מסוימת שאין לה שדה מזהה טבעי ייחודי יש להשתמש במספר רץ המנוהל בישות של קונפיגורציה</a:t>
            </a:r>
          </a:p>
          <a:p>
            <a:pPr lvl="1"/>
            <a:r>
              <a:rPr lang="he-IL" sz="1400" dirty="0"/>
              <a:t>אפשר שפונקציית הוספת ישות עם מספר רץ כנ"ל תחזיר את המספר המזהה הזה</a:t>
            </a:r>
          </a:p>
          <a:p>
            <a:pPr lvl="1"/>
            <a:r>
              <a:rPr lang="he-IL" sz="1400" dirty="0"/>
              <a:t>במימוש הפעולות של </a:t>
            </a:r>
            <a:r>
              <a:rPr lang="en-US" sz="1400" dirty="0"/>
              <a:t>IDL</a:t>
            </a:r>
            <a:r>
              <a:rPr lang="he-IL" sz="1400" dirty="0"/>
              <a:t> אין להשתמש בלולאת </a:t>
            </a:r>
            <a:r>
              <a:rPr lang="en-US" sz="1400" dirty="0"/>
              <a:t>foreach</a:t>
            </a:r>
            <a:r>
              <a:rPr lang="he-IL" sz="1400" dirty="0"/>
              <a:t> במקום שניתן להשתמש ב-</a:t>
            </a:r>
            <a:r>
              <a:rPr lang="en-US" sz="1400" dirty="0"/>
              <a:t>LINQ</a:t>
            </a:r>
          </a:p>
          <a:p>
            <a:pPr lvl="1"/>
            <a:endParaRPr lang="he-IL" sz="1400" dirty="0"/>
          </a:p>
          <a:p>
            <a:r>
              <a:rPr lang="he-IL" sz="1400" dirty="0"/>
              <a:t>המחלקה </a:t>
            </a:r>
            <a:r>
              <a:rPr lang="en-US" sz="1400" dirty="0" err="1"/>
              <a:t>DLObject</a:t>
            </a:r>
            <a:r>
              <a:rPr lang="he-IL" sz="1400" dirty="0"/>
              <a:t> תוגדר תחת </a:t>
            </a:r>
            <a:r>
              <a:rPr lang="en-US" sz="1400" dirty="0"/>
              <a:t>namespace Dal</a:t>
            </a:r>
            <a:r>
              <a:rPr lang="he-IL" sz="1400" dirty="0"/>
              <a:t> ותהיה בעלת הרשאת ברירת מחדל </a:t>
            </a:r>
            <a:r>
              <a:rPr lang="en-US" sz="1400" dirty="0"/>
              <a:t>(internal)</a:t>
            </a:r>
            <a:endParaRPr lang="he-IL" sz="1400" dirty="0"/>
          </a:p>
          <a:p>
            <a:pPr lvl="1"/>
            <a:r>
              <a:rPr lang="he-IL" sz="1400" dirty="0"/>
              <a:t>כיוון שבעתיד היא תיווצר בשכבת ה</a:t>
            </a:r>
            <a:r>
              <a:rPr lang="en-US" sz="1400" dirty="0"/>
              <a:t>BL</a:t>
            </a:r>
            <a:r>
              <a:rPr lang="he-IL" sz="1400" dirty="0"/>
              <a:t> בעזרת מחלקה ציבורית שתעטוף אותה (תבנית עיצוב </a:t>
            </a:r>
            <a:r>
              <a:rPr lang="en-US" sz="1400" dirty="0"/>
              <a:t>FACTORY</a:t>
            </a:r>
            <a:r>
              <a:rPr lang="he-IL" sz="1400" dirty="0"/>
              <a:t> שנלמד בקרוב)</a:t>
            </a:r>
          </a:p>
          <a:p>
            <a:r>
              <a:rPr lang="he-IL" sz="1400" dirty="0"/>
              <a:t>כמו כן, העצם נוצר באופן יחידאי ע"פ תבנית עיצוב </a:t>
            </a:r>
            <a:r>
              <a:rPr lang="en-US" sz="1400" dirty="0">
                <a:highlight>
                  <a:srgbClr val="FFFF00"/>
                </a:highlight>
              </a:rPr>
              <a:t>singleton</a:t>
            </a:r>
            <a:r>
              <a:rPr lang="he-IL" sz="1400" dirty="0"/>
              <a:t> </a:t>
            </a:r>
            <a:r>
              <a:rPr lang="he-IL" sz="1400" dirty="0">
                <a:highlight>
                  <a:srgbClr val="FFFF00"/>
                </a:highlight>
              </a:rPr>
              <a:t>שנלמד בקרוב:</a:t>
            </a:r>
          </a:p>
          <a:p>
            <a:pPr lvl="1"/>
            <a:r>
              <a:rPr lang="he-IL" sz="1400" dirty="0"/>
              <a:t>העצם שייוצר משכבת ה </a:t>
            </a:r>
            <a:r>
              <a:rPr lang="en-US" sz="1400" dirty="0" err="1"/>
              <a:t>DLObject</a:t>
            </a:r>
            <a:r>
              <a:rPr lang="he-IL" sz="1400" dirty="0"/>
              <a:t> יהיה מטיפוס </a:t>
            </a:r>
            <a:r>
              <a:rPr lang="en-US" sz="1400" dirty="0" err="1"/>
              <a:t>Idal</a:t>
            </a:r>
            <a:r>
              <a:rPr lang="he-IL" sz="1400" dirty="0"/>
              <a:t>, ובעל הרשאה פרטית</a:t>
            </a:r>
          </a:p>
          <a:p>
            <a:pPr lvl="1"/>
            <a:r>
              <a:rPr lang="he-IL" sz="1400" dirty="0"/>
              <a:t>הוא יוחזר דרך שדה ציבורי בשם </a:t>
            </a:r>
            <a:r>
              <a:rPr lang="en-US" sz="1400" dirty="0" err="1"/>
              <a:t>Insatnce</a:t>
            </a:r>
            <a:r>
              <a:rPr lang="he-IL" sz="1400" dirty="0"/>
              <a:t> שבו תוכל שכבת ה</a:t>
            </a:r>
            <a:r>
              <a:rPr lang="en-US" sz="1400" dirty="0"/>
              <a:t>BL</a:t>
            </a:r>
            <a:r>
              <a:rPr lang="he-IL" sz="1400" dirty="0"/>
              <a:t> להשתמש</a:t>
            </a:r>
          </a:p>
        </p:txBody>
      </p:sp>
    </p:spTree>
    <p:extLst>
      <p:ext uri="{BB962C8B-B14F-4D97-AF65-F5344CB8AC3E}">
        <p14:creationId xmlns:p14="http://schemas.microsoft.com/office/powerpoint/2010/main" val="169727161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595705-2070-4DAC-9C2F-FED6C224E226}"/>
              </a:ext>
            </a:extLst>
          </p:cNvPr>
          <p:cNvPicPr>
            <a:picLocks noChangeAspect="1"/>
          </p:cNvPicPr>
          <p:nvPr/>
        </p:nvPicPr>
        <p:blipFill>
          <a:blip r:embed="rId3"/>
          <a:stretch>
            <a:fillRect/>
          </a:stretch>
        </p:blipFill>
        <p:spPr>
          <a:xfrm>
            <a:off x="1989700" y="1268760"/>
            <a:ext cx="5600700" cy="474345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6A652B1-11CA-40B4-95D2-AC274A79DAEA}"/>
              </a:ext>
            </a:extLst>
          </p:cNvPr>
          <p:cNvSpPr>
            <a:spLocks noGrp="1"/>
          </p:cNvSpPr>
          <p:nvPr>
            <p:ph type="title"/>
          </p:nvPr>
        </p:nvSpPr>
        <p:spPr>
          <a:xfrm>
            <a:off x="1714076" y="73280"/>
            <a:ext cx="7815540" cy="570616"/>
          </a:xfrm>
        </p:spPr>
        <p:txBody>
          <a:bodyPr>
            <a:noAutofit/>
          </a:bodyPr>
          <a:lstStyle/>
          <a:p>
            <a:pPr algn="ctr"/>
            <a:r>
              <a:rPr lang="he-IL" sz="2400" dirty="0"/>
              <a:t>הדגמת שלב ז - פרויקט ה </a:t>
            </a:r>
            <a:r>
              <a:rPr lang="en-US" sz="2400" dirty="0" err="1"/>
              <a:t>DLObject</a:t>
            </a:r>
            <a:r>
              <a:rPr lang="he-IL" sz="2400" dirty="0"/>
              <a:t> – מימוש הממשק </a:t>
            </a:r>
            <a:r>
              <a:rPr lang="en-US" sz="2400" dirty="0"/>
              <a:t>IDL</a:t>
            </a:r>
          </a:p>
        </p:txBody>
      </p:sp>
      <p:sp>
        <p:nvSpPr>
          <p:cNvPr id="4" name="Slide Number Placeholder 3">
            <a:extLst>
              <a:ext uri="{FF2B5EF4-FFF2-40B4-BE49-F238E27FC236}">
                <a16:creationId xmlns:a16="http://schemas.microsoft.com/office/drawing/2014/main" id="{361403AB-56A9-4CB7-A4D1-8C2535E75042}"/>
              </a:ext>
            </a:extLst>
          </p:cNvPr>
          <p:cNvSpPr>
            <a:spLocks noGrp="1"/>
          </p:cNvSpPr>
          <p:nvPr>
            <p:ph type="sldNum" sz="quarter" idx="12"/>
          </p:nvPr>
        </p:nvSpPr>
        <p:spPr>
          <a:xfrm>
            <a:off x="8941280" y="648790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512</a:t>
            </a:fld>
            <a:endParaRPr lang="he-IL" dirty="0">
              <a:solidFill>
                <a:srgbClr val="B13F9A"/>
              </a:solidFill>
              <a:latin typeface="Trebuchet MS"/>
              <a:cs typeface="Gisha" panose="020B0502040204020203" pitchFamily="34" charset="-79"/>
            </a:endParaRPr>
          </a:p>
        </p:txBody>
      </p:sp>
      <p:sp>
        <p:nvSpPr>
          <p:cNvPr id="9" name="Rectangle 4">
            <a:extLst>
              <a:ext uri="{FF2B5EF4-FFF2-40B4-BE49-F238E27FC236}">
                <a16:creationId xmlns:a16="http://schemas.microsoft.com/office/drawing/2014/main" id="{CF0AEAB2-79AD-4F86-9475-174FE4533C41}"/>
              </a:ext>
            </a:extLst>
          </p:cNvPr>
          <p:cNvSpPr/>
          <p:nvPr/>
        </p:nvSpPr>
        <p:spPr>
          <a:xfrm>
            <a:off x="2711624" y="2792635"/>
            <a:ext cx="4752528" cy="809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0" name="Rectangle 4">
            <a:extLst>
              <a:ext uri="{FF2B5EF4-FFF2-40B4-BE49-F238E27FC236}">
                <a16:creationId xmlns:a16="http://schemas.microsoft.com/office/drawing/2014/main" id="{2D559B97-3E15-43D8-A691-5854B3A421E3}"/>
              </a:ext>
            </a:extLst>
          </p:cNvPr>
          <p:cNvSpPr/>
          <p:nvPr/>
        </p:nvSpPr>
        <p:spPr>
          <a:xfrm>
            <a:off x="1956612" y="1196753"/>
            <a:ext cx="1763124" cy="769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00E2CB0C-CE3C-4661-8FC0-66C9A2F347E3}"/>
              </a:ext>
            </a:extLst>
          </p:cNvPr>
          <p:cNvSpPr/>
          <p:nvPr/>
        </p:nvSpPr>
        <p:spPr>
          <a:xfrm>
            <a:off x="2468350" y="2319112"/>
            <a:ext cx="3251454" cy="233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0" name="Rectangle 4">
            <a:extLst>
              <a:ext uri="{FF2B5EF4-FFF2-40B4-BE49-F238E27FC236}">
                <a16:creationId xmlns:a16="http://schemas.microsoft.com/office/drawing/2014/main" id="{DE28D02F-06D0-4A48-90BB-CA85CD3B600F}"/>
              </a:ext>
            </a:extLst>
          </p:cNvPr>
          <p:cNvSpPr/>
          <p:nvPr/>
        </p:nvSpPr>
        <p:spPr>
          <a:xfrm>
            <a:off x="2711624" y="4609573"/>
            <a:ext cx="4752528" cy="726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pic>
        <p:nvPicPr>
          <p:cNvPr id="12" name="Picture 11">
            <a:extLst>
              <a:ext uri="{FF2B5EF4-FFF2-40B4-BE49-F238E27FC236}">
                <a16:creationId xmlns:a16="http://schemas.microsoft.com/office/drawing/2014/main" id="{F092FCDA-403C-4F7F-AEB0-92F5CBC19F52}"/>
              </a:ext>
            </a:extLst>
          </p:cNvPr>
          <p:cNvPicPr>
            <a:picLocks noChangeAspect="1"/>
          </p:cNvPicPr>
          <p:nvPr/>
        </p:nvPicPr>
        <p:blipFill>
          <a:blip r:embed="rId4"/>
          <a:stretch>
            <a:fillRect/>
          </a:stretch>
        </p:blipFill>
        <p:spPr>
          <a:xfrm>
            <a:off x="7752184" y="1327339"/>
            <a:ext cx="2842176" cy="3817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637664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379E-0D8E-4137-B773-EABE7DCA8417}"/>
              </a:ext>
            </a:extLst>
          </p:cNvPr>
          <p:cNvSpPr>
            <a:spLocks noGrp="1"/>
          </p:cNvSpPr>
          <p:nvPr>
            <p:ph type="title"/>
          </p:nvPr>
        </p:nvSpPr>
        <p:spPr>
          <a:xfrm>
            <a:off x="1631504" y="73152"/>
            <a:ext cx="7938628" cy="1085888"/>
          </a:xfrm>
        </p:spPr>
        <p:txBody>
          <a:bodyPr>
            <a:noAutofit/>
          </a:bodyPr>
          <a:lstStyle/>
          <a:p>
            <a:pPr algn="ctr"/>
            <a:r>
              <a:rPr lang="he-IL" sz="2000" dirty="0">
                <a:latin typeface="Calibri" panose="020F0502020204030204" pitchFamily="34" charset="0"/>
                <a:ea typeface="Calibri" panose="020F0502020204030204" pitchFamily="34" charset="0"/>
                <a:cs typeface="Arial" panose="020B0604020202020204" pitchFamily="34" charset="0"/>
              </a:rPr>
              <a:t>בשכבת ה </a:t>
            </a:r>
            <a:r>
              <a:rPr lang="en-US" sz="2000" dirty="0">
                <a:latin typeface="Calibri" panose="020F0502020204030204" pitchFamily="34" charset="0"/>
                <a:ea typeface="Calibri" panose="020F0502020204030204" pitchFamily="34" charset="0"/>
                <a:cs typeface="Arial" panose="020B0604020202020204" pitchFamily="34" charset="0"/>
              </a:rPr>
              <a:t>DL</a:t>
            </a:r>
            <a:r>
              <a:rPr lang="he-IL" sz="2000" dirty="0">
                <a:latin typeface="Calibri" panose="020F0502020204030204" pitchFamily="34" charset="0"/>
                <a:ea typeface="Calibri" panose="020F0502020204030204" pitchFamily="34" charset="0"/>
                <a:cs typeface="Arial" panose="020B0604020202020204" pitchFamily="34" charset="0"/>
              </a:rPr>
              <a:t> ובמימוש ה </a:t>
            </a:r>
            <a:r>
              <a:rPr lang="en-US" sz="2000" dirty="0">
                <a:latin typeface="Calibri" panose="020F0502020204030204" pitchFamily="34" charset="0"/>
                <a:ea typeface="Calibri" panose="020F0502020204030204" pitchFamily="34" charset="0"/>
                <a:cs typeface="Arial" panose="020B0604020202020204" pitchFamily="34" charset="0"/>
              </a:rPr>
              <a:t>IDL</a:t>
            </a:r>
            <a:r>
              <a:rPr lang="he-IL" sz="2000" dirty="0">
                <a:latin typeface="Calibri" panose="020F0502020204030204" pitchFamily="34" charset="0"/>
                <a:ea typeface="Calibri" panose="020F0502020204030204" pitchFamily="34" charset="0"/>
                <a:cs typeface="Arial" panose="020B0604020202020204" pitchFamily="34" charset="0"/>
              </a:rPr>
              <a:t> בפרויקט </a:t>
            </a:r>
            <a:r>
              <a:rPr lang="en-US" sz="2000" dirty="0">
                <a:latin typeface="Calibri" panose="020F0502020204030204" pitchFamily="34" charset="0"/>
                <a:ea typeface="Calibri" panose="020F0502020204030204" pitchFamily="34" charset="0"/>
                <a:cs typeface="Arial" panose="020B0604020202020204" pitchFamily="34" charset="0"/>
              </a:rPr>
              <a:t>DLOBJECT</a:t>
            </a:r>
            <a:br>
              <a:rPr lang="he-IL" sz="2000" dirty="0">
                <a:latin typeface="Calibri" panose="020F0502020204030204" pitchFamily="34" charset="0"/>
                <a:ea typeface="Calibri" panose="020F0502020204030204" pitchFamily="34" charset="0"/>
                <a:cs typeface="Arial" panose="020B0604020202020204" pitchFamily="34" charset="0"/>
              </a:rPr>
            </a:br>
            <a:r>
              <a:rPr lang="he-IL" sz="2000" dirty="0">
                <a:latin typeface="Calibri" panose="020F0502020204030204" pitchFamily="34" charset="0"/>
                <a:ea typeface="Calibri" panose="020F0502020204030204" pitchFamily="34" charset="0"/>
                <a:cs typeface="Arial" panose="020B0604020202020204" pitchFamily="34" charset="0"/>
              </a:rPr>
              <a:t>הגישה לכל ישות תהיה בגישת</a:t>
            </a:r>
            <a:br>
              <a:rPr lang="he-IL" sz="2000" dirty="0"/>
            </a:br>
            <a:r>
              <a:rPr lang="en-US" sz="2000" dirty="0"/>
              <a:t>CRUD = Create-Request-Update-Delete</a:t>
            </a:r>
          </a:p>
        </p:txBody>
      </p:sp>
      <p:sp>
        <p:nvSpPr>
          <p:cNvPr id="3" name="Content Placeholder 2">
            <a:extLst>
              <a:ext uri="{FF2B5EF4-FFF2-40B4-BE49-F238E27FC236}">
                <a16:creationId xmlns:a16="http://schemas.microsoft.com/office/drawing/2014/main" id="{6C120815-2A7E-4821-9F8D-74636CFA7FDE}"/>
              </a:ext>
            </a:extLst>
          </p:cNvPr>
          <p:cNvSpPr>
            <a:spLocks noGrp="1"/>
          </p:cNvSpPr>
          <p:nvPr>
            <p:ph idx="1"/>
          </p:nvPr>
        </p:nvSpPr>
        <p:spPr>
          <a:xfrm>
            <a:off x="1775520" y="1183041"/>
            <a:ext cx="7650596" cy="5290839"/>
          </a:xfrm>
        </p:spPr>
        <p:txBody>
          <a:bodyPr>
            <a:noAutofit/>
          </a:bodyPr>
          <a:lstStyle/>
          <a:p>
            <a:pPr marL="342900" indent="-342900">
              <a:lnSpc>
                <a:spcPct val="120000"/>
              </a:lnSpc>
              <a:spcBef>
                <a:spcPts val="0"/>
              </a:spcBef>
              <a:buFont typeface="Wingdings 2" panose="05020102010507070707" pitchFamily="18" charset="2"/>
              <a:buChar char=""/>
              <a:tabLst>
                <a:tab pos="457200" algn="l"/>
              </a:tabLst>
            </a:pPr>
            <a:r>
              <a:rPr lang="he-IL" sz="1400" b="1" dirty="0">
                <a:latin typeface="Calibri" panose="020F0502020204030204" pitchFamily="34" charset="0"/>
                <a:ea typeface="Calibri" panose="020F0502020204030204" pitchFamily="34" charset="0"/>
              </a:rPr>
              <a:t>הוספה </a:t>
            </a:r>
            <a:r>
              <a:rPr lang="en-US" sz="1400" b="1" dirty="0">
                <a:latin typeface="Calibri" panose="020F0502020204030204" pitchFamily="34" charset="0"/>
                <a:ea typeface="Calibri" panose="020F0502020204030204" pitchFamily="34" charset="0"/>
              </a:rPr>
              <a:t>Create</a:t>
            </a:r>
            <a:endParaRPr lang="he-IL" sz="1400" b="1" dirty="0">
              <a:latin typeface="Calibri" panose="020F0502020204030204" pitchFamily="34" charset="0"/>
              <a:ea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ea typeface="Calibri" panose="020F0502020204030204" pitchFamily="34" charset="0"/>
              </a:rPr>
              <a:t>הפעולה מקבלת מופע של ישות להוספה לרשימה הרלוונטית</a:t>
            </a:r>
            <a:endParaRPr lang="en-US" sz="1400" dirty="0">
              <a:latin typeface="Calibri" panose="020F0502020204030204" pitchFamily="34" charset="0"/>
              <a:ea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לפני ההוספה יש לבדוק האם המופע כבר קיים (ע"פ התכונות הייחודיות למופע הישות). אם כבר קיים - יש לזרוק חריגה בהתאם.</a:t>
            </a:r>
            <a:endParaRPr lang="en-US" sz="1400" dirty="0">
              <a:latin typeface="Calibri" panose="020F0502020204030204" pitchFamily="34" charset="0"/>
            </a:endParaRPr>
          </a:p>
          <a:p>
            <a:pPr marL="342900" indent="-342900">
              <a:lnSpc>
                <a:spcPct val="120000"/>
              </a:lnSpc>
              <a:spcBef>
                <a:spcPts val="0"/>
              </a:spcBef>
              <a:buFont typeface="Wingdings 2" panose="05020102010507070707" pitchFamily="18" charset="2"/>
              <a:buChar char=""/>
              <a:tabLst>
                <a:tab pos="457200" algn="l"/>
              </a:tabLst>
            </a:pPr>
            <a:r>
              <a:rPr lang="he-IL" sz="1400" b="1" dirty="0">
                <a:latin typeface="Calibri" panose="020F0502020204030204" pitchFamily="34" charset="0"/>
                <a:ea typeface="Calibri" panose="020F0502020204030204" pitchFamily="34" charset="0"/>
              </a:rPr>
              <a:t>בקשה/</a:t>
            </a:r>
            <a:r>
              <a:rPr lang="he-IL" sz="1400" b="1" dirty="0" err="1">
                <a:latin typeface="Calibri" panose="020F0502020204030204" pitchFamily="34" charset="0"/>
                <a:ea typeface="Calibri" panose="020F0502020204030204" pitchFamily="34" charset="0"/>
              </a:rPr>
              <a:t>שאילתא</a:t>
            </a:r>
            <a:r>
              <a:rPr lang="he-IL" sz="1400" b="1" dirty="0">
                <a:latin typeface="Calibri" panose="020F0502020204030204" pitchFamily="34" charset="0"/>
                <a:ea typeface="Calibri" panose="020F0502020204030204" pitchFamily="34" charset="0"/>
              </a:rPr>
              <a:t> </a:t>
            </a:r>
            <a:r>
              <a:rPr lang="en-US" sz="1400" b="1" dirty="0">
                <a:latin typeface="Calibri" panose="020F0502020204030204" pitchFamily="34" charset="0"/>
                <a:ea typeface="Calibri" panose="020F0502020204030204" pitchFamily="34" charset="0"/>
              </a:rPr>
              <a:t>Request</a:t>
            </a:r>
            <a:r>
              <a:rPr lang="he-IL" sz="1400" b="1" dirty="0">
                <a:latin typeface="Calibri" panose="020F0502020204030204" pitchFamily="34" charset="0"/>
                <a:ea typeface="Calibri" panose="020F0502020204030204" pitchFamily="34" charset="0"/>
              </a:rPr>
              <a:t> - </a:t>
            </a:r>
            <a:r>
              <a:rPr lang="he-IL" sz="1400" dirty="0">
                <a:latin typeface="Calibri" panose="020F0502020204030204" pitchFamily="34" charset="0"/>
              </a:rPr>
              <a:t>כאן יכולות להיות מספר פעולות, בהתאם לישות:</a:t>
            </a:r>
            <a:endParaRPr lang="en-US" sz="1400" dirty="0">
              <a:latin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err="1">
                <a:latin typeface="Calibri" panose="020F0502020204030204" pitchFamily="34" charset="0"/>
              </a:rPr>
              <a:t>שאילתא</a:t>
            </a:r>
            <a:r>
              <a:rPr lang="he-IL" sz="1400" dirty="0">
                <a:latin typeface="Calibri" panose="020F0502020204030204" pitchFamily="34" charset="0"/>
              </a:rPr>
              <a:t> יחידנית (מחזירה מופע יחיד של ישות) - מקבלת מפתח או ערך תכונה\תכונות ייחודי ומחזירה את המופע המתאים, אם קיים. </a:t>
            </a:r>
            <a:r>
              <a:rPr lang="he-IL" sz="1400" dirty="0">
                <a:latin typeface="Calibri" panose="020F0502020204030204" pitchFamily="34" charset="0"/>
                <a:ea typeface="Calibri" panose="020F0502020204030204" pitchFamily="34" charset="0"/>
              </a:rPr>
              <a:t>אם לא קיים -  זורקת חריגה</a:t>
            </a:r>
            <a:r>
              <a:rPr lang="en-US" sz="1400" dirty="0">
                <a:latin typeface="Calibri" panose="020F0502020204030204" pitchFamily="34" charset="0"/>
                <a:ea typeface="Calibri" panose="020F0502020204030204" pitchFamily="34" charset="0"/>
              </a:rPr>
              <a:t>l</a:t>
            </a:r>
            <a:r>
              <a:rPr lang="he-IL" sz="1400" dirty="0">
                <a:latin typeface="Calibri" panose="020F0502020204030204" pitchFamily="34" charset="0"/>
                <a:ea typeface="Calibri" panose="020F0502020204030204" pitchFamily="34" charset="0"/>
              </a:rPr>
              <a:t>.</a:t>
            </a:r>
            <a:endParaRPr lang="en-US" sz="1400" dirty="0">
              <a:latin typeface="Calibri" panose="020F0502020204030204" pitchFamily="34" charset="0"/>
              <a:ea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err="1">
                <a:latin typeface="Calibri" panose="020F0502020204030204" pitchFamily="34" charset="0"/>
              </a:rPr>
              <a:t>שאילתא</a:t>
            </a:r>
            <a:r>
              <a:rPr lang="he-IL" sz="1400" dirty="0">
                <a:latin typeface="Calibri" panose="020F0502020204030204" pitchFamily="34" charset="0"/>
              </a:rPr>
              <a:t> להחזרת הרשימה כולה - </a:t>
            </a:r>
            <a:r>
              <a:rPr lang="he-IL" sz="1400" dirty="0">
                <a:latin typeface="Calibri" panose="020F0502020204030204" pitchFamily="34" charset="0"/>
                <a:ea typeface="Calibri" panose="020F0502020204030204" pitchFamily="34" charset="0"/>
              </a:rPr>
              <a:t>לא תקבל שום פרמטר ופשוט תחזיר את הרשימה המלאה של מופעי הישות.</a:t>
            </a:r>
            <a:endParaRPr lang="en-US" sz="1400" dirty="0">
              <a:latin typeface="Calibri" panose="020F0502020204030204" pitchFamily="34" charset="0"/>
              <a:ea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err="1">
                <a:latin typeface="Calibri" panose="020F0502020204030204" pitchFamily="34" charset="0"/>
              </a:rPr>
              <a:t>שאילתא</a:t>
            </a:r>
            <a:r>
              <a:rPr lang="he-IL" sz="1400" dirty="0">
                <a:latin typeface="Calibri" panose="020F0502020204030204" pitchFamily="34" charset="0"/>
              </a:rPr>
              <a:t> להחזרת הרשימה עם תנאי סינון (פרמטר מסוג פרדיקט/ </a:t>
            </a:r>
            <a:r>
              <a:rPr lang="he-IL" sz="1400" dirty="0" err="1">
                <a:latin typeface="Calibri" panose="020F0502020204030204" pitchFamily="34" charset="0"/>
              </a:rPr>
              <a:t>דלגט</a:t>
            </a:r>
            <a:r>
              <a:rPr lang="he-IL" sz="1400" dirty="0">
                <a:latin typeface="Calibri" panose="020F0502020204030204" pitchFamily="34" charset="0"/>
              </a:rPr>
              <a:t>).</a:t>
            </a: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ea typeface="Calibri" panose="020F0502020204030204" pitchFamily="34" charset="0"/>
              </a:rPr>
              <a:t>כל הפעולות שמחזירות רשימה – יהיו שאילתות </a:t>
            </a:r>
            <a:r>
              <a:rPr lang="en-US" sz="1400" dirty="0">
                <a:latin typeface="Calibri" panose="020F0502020204030204" pitchFamily="34" charset="0"/>
                <a:ea typeface="Calibri" panose="020F0502020204030204" pitchFamily="34" charset="0"/>
              </a:rPr>
              <a:t>LINQ</a:t>
            </a:r>
            <a:r>
              <a:rPr lang="he-IL" sz="1400" dirty="0">
                <a:latin typeface="Calibri" panose="020F0502020204030204" pitchFamily="34" charset="0"/>
                <a:ea typeface="Calibri" panose="020F0502020204030204" pitchFamily="34" charset="0"/>
              </a:rPr>
              <a:t> ותחזרנה ערך מסוג &lt;</a:t>
            </a:r>
            <a:r>
              <a:rPr lang="he-IL" sz="1400" dirty="0" err="1">
                <a:latin typeface="Calibri" panose="020F0502020204030204" pitchFamily="34" charset="0"/>
                <a:ea typeface="Calibri" panose="020F0502020204030204" pitchFamily="34" charset="0"/>
              </a:rPr>
              <a:t>יישות</a:t>
            </a:r>
            <a:r>
              <a:rPr lang="he-IL" sz="1400" dirty="0">
                <a:latin typeface="Calibri" panose="020F0502020204030204" pitchFamily="34" charset="0"/>
                <a:ea typeface="Calibri" panose="020F0502020204030204" pitchFamily="34" charset="0"/>
              </a:rPr>
              <a:t>&gt;</a:t>
            </a:r>
            <a:r>
              <a:rPr lang="en-US" sz="1400" dirty="0">
                <a:latin typeface="Calibri" panose="020F0502020204030204" pitchFamily="34" charset="0"/>
                <a:ea typeface="Calibri" panose="020F0502020204030204" pitchFamily="34" charset="0"/>
              </a:rPr>
              <a:t>IEnumerable</a:t>
            </a:r>
            <a:r>
              <a:rPr lang="en-US" sz="1400" dirty="0">
                <a:latin typeface="Arial" panose="020B0604020202020204" pitchFamily="34" charset="0"/>
                <a:ea typeface="Calibri" panose="020F0502020204030204" pitchFamily="34" charset="0"/>
              </a:rPr>
              <a:t> </a:t>
            </a:r>
            <a:r>
              <a:rPr lang="he-IL" sz="1400" dirty="0">
                <a:latin typeface="Arial" panose="020B0604020202020204" pitchFamily="34" charset="0"/>
                <a:ea typeface="Calibri" panose="020F0502020204030204" pitchFamily="34" charset="0"/>
              </a:rPr>
              <a:t> כך שהביצוע של </a:t>
            </a:r>
            <a:r>
              <a:rPr lang="he-IL" sz="1400" dirty="0" err="1">
                <a:latin typeface="Arial" panose="020B0604020202020204" pitchFamily="34" charset="0"/>
                <a:ea typeface="Calibri" panose="020F0502020204030204" pitchFamily="34" charset="0"/>
              </a:rPr>
              <a:t>השאילתא</a:t>
            </a:r>
            <a:r>
              <a:rPr lang="he-IL" sz="1400" dirty="0">
                <a:latin typeface="Arial" panose="020B0604020202020204" pitchFamily="34" charset="0"/>
                <a:ea typeface="Calibri" panose="020F0502020204030204" pitchFamily="34" charset="0"/>
              </a:rPr>
              <a:t> יהיה מושהה בפועל.</a:t>
            </a:r>
            <a:endParaRPr lang="en-US" sz="1400" dirty="0">
              <a:latin typeface="Calibri" panose="020F0502020204030204" pitchFamily="34" charset="0"/>
              <a:ea typeface="Calibri" panose="020F0502020204030204" pitchFamily="34" charset="0"/>
            </a:endParaRPr>
          </a:p>
          <a:p>
            <a:pPr marL="342900" indent="-342900">
              <a:lnSpc>
                <a:spcPct val="120000"/>
              </a:lnSpc>
              <a:spcBef>
                <a:spcPts val="0"/>
              </a:spcBef>
              <a:buFont typeface="Wingdings 2" panose="05020102010507070707" pitchFamily="18" charset="2"/>
              <a:buChar char=""/>
              <a:tabLst>
                <a:tab pos="457200" algn="l"/>
              </a:tabLst>
            </a:pPr>
            <a:r>
              <a:rPr lang="he-IL" sz="1400" b="1" dirty="0">
                <a:latin typeface="Calibri" panose="020F0502020204030204" pitchFamily="34" charset="0"/>
                <a:ea typeface="Calibri" panose="020F0502020204030204" pitchFamily="34" charset="0"/>
              </a:rPr>
              <a:t>עדכון </a:t>
            </a:r>
            <a:r>
              <a:rPr lang="en-US" sz="1400" b="1" dirty="0">
                <a:latin typeface="Calibri" panose="020F0502020204030204" pitchFamily="34" charset="0"/>
                <a:ea typeface="Calibri" panose="020F0502020204030204" pitchFamily="34" charset="0"/>
              </a:rPr>
              <a:t>Update</a:t>
            </a: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הפעולה תקבל מופע </a:t>
            </a:r>
            <a:r>
              <a:rPr lang="he-IL" sz="1400" dirty="0" err="1">
                <a:latin typeface="Calibri" panose="020F0502020204030204" pitchFamily="34" charset="0"/>
              </a:rPr>
              <a:t>יישות</a:t>
            </a:r>
            <a:r>
              <a:rPr lang="he-IL" sz="1400" dirty="0">
                <a:latin typeface="Calibri" panose="020F0502020204030204" pitchFamily="34" charset="0"/>
              </a:rPr>
              <a:t> שלמה מעודכנת</a:t>
            </a: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ולפי המפתח של המופע, תמחק את המופע הקיים ותוסיף מחדש את המופע המעודכן.</a:t>
            </a:r>
            <a:endParaRPr lang="en-US" sz="1400" dirty="0">
              <a:latin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הפעולה תזרוק חריגה אם אין מופע של ישות שנדרש לעדכנו.</a:t>
            </a:r>
            <a:endParaRPr lang="en-US" sz="1400" dirty="0">
              <a:latin typeface="Calibri" panose="020F0502020204030204" pitchFamily="34" charset="0"/>
            </a:endParaRPr>
          </a:p>
          <a:p>
            <a:pPr marL="342900" indent="-342900">
              <a:lnSpc>
                <a:spcPct val="120000"/>
              </a:lnSpc>
              <a:spcBef>
                <a:spcPts val="0"/>
              </a:spcBef>
              <a:buFont typeface="Wingdings 2" panose="05020102010507070707" pitchFamily="18" charset="2"/>
              <a:buChar char=""/>
              <a:tabLst>
                <a:tab pos="457200" algn="l"/>
              </a:tabLst>
            </a:pPr>
            <a:r>
              <a:rPr lang="he-IL" sz="1400" b="1" dirty="0">
                <a:latin typeface="Calibri" panose="020F0502020204030204" pitchFamily="34" charset="0"/>
                <a:ea typeface="Calibri" panose="020F0502020204030204" pitchFamily="34" charset="0"/>
              </a:rPr>
              <a:t>מחיקה </a:t>
            </a:r>
            <a:r>
              <a:rPr lang="en-US" sz="1400" b="1" dirty="0">
                <a:latin typeface="Calibri" panose="020F0502020204030204" pitchFamily="34" charset="0"/>
                <a:ea typeface="Calibri" panose="020F0502020204030204" pitchFamily="34" charset="0"/>
              </a:rPr>
              <a:t>Delete</a:t>
            </a: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הפעולה תקבל מפתח של ישות למחיקה. אם אינו קיים - תיזרק חריגה.</a:t>
            </a:r>
            <a:endParaRPr lang="en-US" sz="1400" dirty="0">
              <a:latin typeface="Calibri" panose="020F0502020204030204" pitchFamily="34" charset="0"/>
            </a:endParaRPr>
          </a:p>
          <a:p>
            <a:pPr marL="589788" lvl="1" indent="-342900">
              <a:lnSpc>
                <a:spcPct val="120000"/>
              </a:lnSpc>
              <a:spcBef>
                <a:spcPts val="0"/>
              </a:spcBef>
              <a:buFont typeface="Wingdings" panose="05000000000000000000" pitchFamily="2" charset="2"/>
              <a:buChar char="§"/>
              <a:tabLst>
                <a:tab pos="457200" algn="l"/>
              </a:tabLst>
            </a:pPr>
            <a:r>
              <a:rPr lang="he-IL" sz="1400" dirty="0">
                <a:latin typeface="Calibri" panose="020F0502020204030204" pitchFamily="34" charset="0"/>
              </a:rPr>
              <a:t>תתכן מחיקה של מופע של ישות שגורר בעקבותיו מחיקה של ישויות נוספות שמקושרות אליו.</a:t>
            </a:r>
            <a:endParaRPr lang="en-US" sz="14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09E1E275-A688-46F9-B078-927480AF468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513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5136055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48985" y="73153"/>
            <a:ext cx="7859217" cy="887223"/>
          </a:xfrm>
        </p:spPr>
        <p:txBody>
          <a:bodyPr>
            <a:noAutofit/>
          </a:bodyPr>
          <a:lstStyle/>
          <a:p>
            <a:pPr algn="ctr"/>
            <a:r>
              <a:rPr lang="he-IL" sz="2800" dirty="0"/>
              <a:t>שלב ח</a:t>
            </a:r>
            <a:r>
              <a:rPr lang="he-IL" sz="2000" dirty="0"/>
              <a:t>1</a:t>
            </a:r>
            <a:br>
              <a:rPr lang="he-IL" sz="2800" dirty="0"/>
            </a:br>
            <a:r>
              <a:rPr lang="he-IL" sz="2800" dirty="0"/>
              <a:t>פרויקט ה </a:t>
            </a:r>
            <a:r>
              <a:rPr lang="en-US" sz="2800" dirty="0"/>
              <a:t>BL</a:t>
            </a:r>
            <a:r>
              <a:rPr lang="he-IL" sz="2800" dirty="0"/>
              <a:t> - הוספת חוזה </a:t>
            </a:r>
            <a:r>
              <a:rPr lang="he-IL" sz="2800" dirty="0">
                <a:highlight>
                  <a:srgbClr val="FFFF00"/>
                </a:highlight>
              </a:rPr>
              <a:t>נתונים</a:t>
            </a:r>
            <a:r>
              <a:rPr lang="he-IL" sz="2800" dirty="0"/>
              <a:t> </a:t>
            </a:r>
          </a:p>
        </p:txBody>
      </p:sp>
      <p:sp>
        <p:nvSpPr>
          <p:cNvPr id="5" name="מציין מיקום תוכן 4"/>
          <p:cNvSpPr>
            <a:spLocks noGrp="1"/>
          </p:cNvSpPr>
          <p:nvPr>
            <p:ph idx="1"/>
          </p:nvPr>
        </p:nvSpPr>
        <p:spPr>
          <a:xfrm>
            <a:off x="1992640" y="1034496"/>
            <a:ext cx="7488832" cy="5697728"/>
          </a:xfrm>
        </p:spPr>
        <p:txBody>
          <a:bodyPr>
            <a:noAutofit/>
          </a:bodyPr>
          <a:lstStyle/>
          <a:p>
            <a:pPr marL="0" indent="0">
              <a:buNone/>
            </a:pPr>
            <a:r>
              <a:rPr lang="he-IL" sz="1400" b="1" dirty="0"/>
              <a:t>בשונה</a:t>
            </a:r>
            <a:r>
              <a:rPr lang="he-IL" sz="1400" dirty="0"/>
              <a:t> מהחוזים של שכבת ה </a:t>
            </a:r>
            <a:r>
              <a:rPr lang="en-US" sz="1400" dirty="0"/>
              <a:t>DL</a:t>
            </a:r>
            <a:r>
              <a:rPr lang="he-IL" sz="1400" dirty="0"/>
              <a:t>, ששם הפרדנו את החוזים </a:t>
            </a:r>
            <a:r>
              <a:rPr lang="en-US" sz="1400" dirty="0"/>
              <a:t>(DO, IDL)</a:t>
            </a:r>
            <a:r>
              <a:rPr lang="he-IL" sz="1400" dirty="0"/>
              <a:t> ואת שכבת ה</a:t>
            </a:r>
            <a:r>
              <a:rPr lang="en-US" sz="1400" dirty="0"/>
              <a:t>DL</a:t>
            </a:r>
            <a:r>
              <a:rPr lang="he-IL" sz="1400" dirty="0"/>
              <a:t> ל2 פרויקטים נפרדים </a:t>
            </a:r>
            <a:r>
              <a:rPr lang="en-US" sz="1400" dirty="0"/>
              <a:t>(DLAPI, DalObject)</a:t>
            </a:r>
            <a:r>
              <a:rPr lang="he-IL" sz="1400" dirty="0"/>
              <a:t>. </a:t>
            </a:r>
          </a:p>
          <a:p>
            <a:pPr marL="0" indent="0">
              <a:buNone/>
            </a:pPr>
            <a:r>
              <a:rPr lang="he-IL" sz="1400" dirty="0"/>
              <a:t>אז כאן, בשכבת ה </a:t>
            </a:r>
            <a:r>
              <a:rPr lang="en-US" sz="1400" dirty="0"/>
              <a:t>BL</a:t>
            </a:r>
            <a:r>
              <a:rPr lang="he-IL" sz="1400" dirty="0"/>
              <a:t>, נגדיר את החוזים </a:t>
            </a:r>
            <a:r>
              <a:rPr lang="en-US" sz="1400" dirty="0"/>
              <a:t>(BO, IBL)</a:t>
            </a:r>
            <a:r>
              <a:rPr lang="he-IL" sz="1400" dirty="0"/>
              <a:t> </a:t>
            </a:r>
            <a:r>
              <a:rPr lang="he-IL" sz="1400" b="1" dirty="0"/>
              <a:t>ביחד</a:t>
            </a:r>
            <a:r>
              <a:rPr lang="he-IL" sz="1400" dirty="0"/>
              <a:t> עם שכבת ה</a:t>
            </a:r>
            <a:r>
              <a:rPr lang="en-US" sz="1400" dirty="0"/>
              <a:t>BL </a:t>
            </a:r>
            <a:r>
              <a:rPr lang="he-IL" sz="1400" dirty="0"/>
              <a:t> עצמה, </a:t>
            </a:r>
            <a:r>
              <a:rPr lang="he-IL" sz="1400" b="1" dirty="0"/>
              <a:t>בתוך אותו פרויקט בשם </a:t>
            </a:r>
            <a:r>
              <a:rPr lang="en-US" sz="1400" b="1" dirty="0"/>
              <a:t>BL</a:t>
            </a:r>
            <a:endParaRPr lang="he-IL" sz="1400" b="1" dirty="0"/>
          </a:p>
          <a:p>
            <a:pPr marL="0" indent="0">
              <a:buNone/>
            </a:pPr>
            <a:endParaRPr lang="he-IL" sz="1200" b="1" dirty="0"/>
          </a:p>
          <a:p>
            <a:pPr marL="0" indent="0">
              <a:buNone/>
            </a:pPr>
            <a:r>
              <a:rPr lang="he-IL" sz="1400" b="1" dirty="0"/>
              <a:t>בתוך פרויקט ה </a:t>
            </a:r>
            <a:r>
              <a:rPr lang="en-US" sz="1400" b="1" dirty="0"/>
              <a:t>BL</a:t>
            </a:r>
            <a:r>
              <a:rPr lang="he-IL" sz="1400" b="1" dirty="0"/>
              <a:t>, ניצור את חוזה הנתונים </a:t>
            </a:r>
            <a:r>
              <a:rPr lang="en-US" sz="1400" b="1" dirty="0"/>
              <a:t>BO</a:t>
            </a:r>
            <a:r>
              <a:rPr lang="he-IL" sz="1400" b="1" dirty="0"/>
              <a:t>:</a:t>
            </a:r>
            <a:endParaRPr lang="en-US" sz="1400" b="1" dirty="0"/>
          </a:p>
          <a:p>
            <a:r>
              <a:rPr lang="he-IL" sz="1400" b="1" dirty="0"/>
              <a:t>חוזה נתונים </a:t>
            </a:r>
            <a:r>
              <a:rPr lang="en-US" sz="1400" b="1" dirty="0"/>
              <a:t>BO</a:t>
            </a:r>
            <a:r>
              <a:rPr lang="he-IL" sz="1400" b="1" dirty="0"/>
              <a:t> – הוספת ישויות נתונים שיעברו משכבת </a:t>
            </a:r>
            <a:r>
              <a:rPr lang="en-US" sz="1400" b="1" dirty="0"/>
              <a:t>BL</a:t>
            </a:r>
            <a:r>
              <a:rPr lang="he-IL" sz="1400" b="1" dirty="0"/>
              <a:t> לשכבה שמעליה</a:t>
            </a:r>
          </a:p>
          <a:p>
            <a:pPr lvl="1"/>
            <a:r>
              <a:rPr lang="he-IL" sz="1400" dirty="0">
                <a:solidFill>
                  <a:schemeClr val="tx1"/>
                </a:solidFill>
              </a:rPr>
              <a:t>בתוך הפרויקט ניצור </a:t>
            </a:r>
            <a:r>
              <a:rPr lang="en-US" sz="1400" dirty="0">
                <a:solidFill>
                  <a:schemeClr val="tx1"/>
                </a:solidFill>
              </a:rPr>
              <a:t>namespace</a:t>
            </a:r>
            <a:r>
              <a:rPr lang="he-IL" sz="1400" dirty="0">
                <a:solidFill>
                  <a:schemeClr val="tx1"/>
                </a:solidFill>
              </a:rPr>
              <a:t> חדש בשם </a:t>
            </a:r>
            <a:r>
              <a:rPr lang="en-US" sz="1400" dirty="0">
                <a:solidFill>
                  <a:schemeClr val="tx1"/>
                </a:solidFill>
              </a:rPr>
              <a:t>BO</a:t>
            </a:r>
            <a:r>
              <a:rPr lang="he-IL" sz="1400" dirty="0">
                <a:solidFill>
                  <a:schemeClr val="tx1"/>
                </a:solidFill>
              </a:rPr>
              <a:t> ובתוכו נגדיר את כל מחלקות הנתונים הנצרכות. שימו לב! מחלקות אלו שונות מהמחלקות שיש ב </a:t>
            </a:r>
            <a:r>
              <a:rPr lang="en-US" sz="1400" dirty="0">
                <a:solidFill>
                  <a:schemeClr val="tx1"/>
                </a:solidFill>
              </a:rPr>
              <a:t>DO</a:t>
            </a:r>
            <a:r>
              <a:rPr lang="he-IL" sz="1400" dirty="0">
                <a:solidFill>
                  <a:schemeClr val="tx1"/>
                </a:solidFill>
              </a:rPr>
              <a:t>, אך מתכתבות איתן במובן מסוים.</a:t>
            </a:r>
          </a:p>
          <a:p>
            <a:pPr lvl="1"/>
            <a:r>
              <a:rPr lang="he-IL" sz="1400" b="1" dirty="0">
                <a:solidFill>
                  <a:schemeClr val="tx1"/>
                </a:solidFill>
              </a:rPr>
              <a:t>כל ישות (מחלקה-</a:t>
            </a:r>
            <a:r>
              <a:rPr lang="en-US" sz="1400" b="1" dirty="0">
                <a:solidFill>
                  <a:schemeClr val="tx1"/>
                </a:solidFill>
              </a:rPr>
              <a:t>class</a:t>
            </a:r>
            <a:r>
              <a:rPr lang="he-IL" sz="1400" b="1" dirty="0">
                <a:solidFill>
                  <a:schemeClr val="tx1"/>
                </a:solidFill>
              </a:rPr>
              <a:t>) של </a:t>
            </a:r>
            <a:r>
              <a:rPr lang="en-US" sz="1400" b="1" dirty="0">
                <a:solidFill>
                  <a:schemeClr val="tx1"/>
                </a:solidFill>
              </a:rPr>
              <a:t>BO</a:t>
            </a:r>
            <a:r>
              <a:rPr lang="he-IL" sz="1400" b="1" dirty="0">
                <a:solidFill>
                  <a:schemeClr val="tx1"/>
                </a:solidFill>
              </a:rPr>
              <a:t>:</a:t>
            </a:r>
          </a:p>
          <a:p>
            <a:pPr lvl="2" fontAlgn="base"/>
            <a:r>
              <a:rPr lang="he-IL" sz="1400" dirty="0">
                <a:highlight>
                  <a:srgbClr val="FFFF00"/>
                </a:highlight>
              </a:rPr>
              <a:t>תוגדר בקובץ נפרד, תחת אותו </a:t>
            </a:r>
            <a:r>
              <a:rPr lang="en-US" sz="1400" dirty="0">
                <a:highlight>
                  <a:srgbClr val="FFFF00"/>
                </a:highlight>
              </a:rPr>
              <a:t>namespace</a:t>
            </a:r>
            <a:r>
              <a:rPr lang="he-IL" sz="1400" dirty="0">
                <a:highlight>
                  <a:srgbClr val="FFFF00"/>
                </a:highlight>
              </a:rPr>
              <a:t> בשם </a:t>
            </a:r>
            <a:r>
              <a:rPr lang="en-US" sz="1400" dirty="0">
                <a:highlight>
                  <a:srgbClr val="FFFF00"/>
                </a:highlight>
              </a:rPr>
              <a:t>BO</a:t>
            </a:r>
            <a:endParaRPr lang="he-IL" sz="1400" dirty="0">
              <a:highlight>
                <a:srgbClr val="FFFF00"/>
              </a:highlight>
            </a:endParaRPr>
          </a:p>
          <a:p>
            <a:pPr lvl="2" fontAlgn="base"/>
            <a:r>
              <a:rPr lang="he-IL" sz="1400" dirty="0">
                <a:highlight>
                  <a:srgbClr val="FFFF00"/>
                </a:highlight>
              </a:rPr>
              <a:t>הקובץ ישב תחת תיקיה בשם </a:t>
            </a:r>
            <a:r>
              <a:rPr lang="en-US" sz="1400" dirty="0">
                <a:highlight>
                  <a:srgbClr val="FFFF00"/>
                </a:highlight>
              </a:rPr>
              <a:t>BO</a:t>
            </a:r>
            <a:r>
              <a:rPr lang="he-IL" sz="1400" dirty="0">
                <a:highlight>
                  <a:srgbClr val="FFFF00"/>
                </a:highlight>
              </a:rPr>
              <a:t> </a:t>
            </a:r>
          </a:p>
          <a:p>
            <a:pPr lvl="2" fontAlgn="base"/>
            <a:r>
              <a:rPr lang="he-IL" sz="1400" dirty="0"/>
              <a:t>בד"כ עם הרשאה ציבורית (הרשאת המחלקה)</a:t>
            </a:r>
          </a:p>
          <a:p>
            <a:pPr lvl="2" fontAlgn="base"/>
            <a:r>
              <a:rPr lang="he-IL" sz="1400" dirty="0"/>
              <a:t>תהיה </a:t>
            </a:r>
            <a:r>
              <a:rPr lang="en-US" sz="1400" b="1" dirty="0"/>
              <a:t>PDS</a:t>
            </a:r>
            <a:r>
              <a:rPr lang="en-US" sz="1400" dirty="0"/>
              <a:t> (Passive Data Structure)</a:t>
            </a:r>
            <a:r>
              <a:rPr lang="he-IL" sz="1400" dirty="0"/>
              <a:t> </a:t>
            </a:r>
            <a:r>
              <a:rPr lang="he-IL" sz="1400" b="1" dirty="0">
                <a:highlight>
                  <a:srgbClr val="FFFF00"/>
                </a:highlight>
              </a:rPr>
              <a:t>חלקי</a:t>
            </a:r>
            <a:r>
              <a:rPr lang="he-IL" sz="1400" dirty="0"/>
              <a:t> </a:t>
            </a:r>
            <a:r>
              <a:rPr lang="en-US" sz="1400" dirty="0"/>
              <a:t>:</a:t>
            </a:r>
          </a:p>
          <a:p>
            <a:pPr lvl="3" fontAlgn="base"/>
            <a:r>
              <a:rPr lang="he-IL" sz="1400" dirty="0"/>
              <a:t>כלומר שטוחה, תכיל רק מאפיינים ללא קוד ואפילו לא בנאי (למעט העמסת פעולת </a:t>
            </a:r>
            <a:r>
              <a:rPr lang="en-US" sz="1400" dirty="0" err="1"/>
              <a:t>ToString</a:t>
            </a:r>
            <a:r>
              <a:rPr lang="en-US" sz="1400" dirty="0"/>
              <a:t> </a:t>
            </a:r>
            <a:r>
              <a:rPr lang="he-IL" sz="1400" dirty="0"/>
              <a:t> לצורכי </a:t>
            </a:r>
            <a:r>
              <a:rPr lang="en-US" sz="1400" dirty="0"/>
              <a:t>debug</a:t>
            </a:r>
            <a:r>
              <a:rPr lang="he-IL" sz="1400" dirty="0"/>
              <a:t>).</a:t>
            </a:r>
          </a:p>
          <a:p>
            <a:pPr lvl="3" fontAlgn="base"/>
            <a:r>
              <a:rPr lang="he-IL" sz="1400" b="1" dirty="0"/>
              <a:t>יכולה</a:t>
            </a:r>
            <a:r>
              <a:rPr lang="he-IL" sz="1400" dirty="0"/>
              <a:t> להכיל רשימות או אוספים אך רק מסוג </a:t>
            </a:r>
            <a:r>
              <a:rPr lang="en-US" sz="1400" dirty="0"/>
              <a:t>IEnumerable</a:t>
            </a:r>
            <a:endParaRPr lang="he-IL" sz="1400" dirty="0"/>
          </a:p>
          <a:p>
            <a:pPr lvl="3" fontAlgn="base"/>
            <a:r>
              <a:rPr lang="he-IL" sz="1400" dirty="0"/>
              <a:t>יכולה לרשת ממחלקה </a:t>
            </a:r>
            <a:r>
              <a:rPr lang="en-US" sz="1400" dirty="0"/>
              <a:t>BO</a:t>
            </a:r>
            <a:r>
              <a:rPr lang="he-IL" sz="1400" dirty="0"/>
              <a:t> אחרת או להכיל מופע של מחלקת </a:t>
            </a:r>
            <a:r>
              <a:rPr lang="en-US" sz="1400" dirty="0"/>
              <a:t>BO</a:t>
            </a:r>
            <a:r>
              <a:rPr lang="he-IL" sz="1400" dirty="0"/>
              <a:t> אחרת</a:t>
            </a:r>
          </a:p>
          <a:p>
            <a:pPr lvl="2" fontAlgn="base"/>
            <a:r>
              <a:rPr lang="he-IL" sz="1400" dirty="0"/>
              <a:t>הישויות ב </a:t>
            </a:r>
            <a:r>
              <a:rPr lang="en-US" sz="1400" dirty="0"/>
              <a:t>BL</a:t>
            </a:r>
            <a:r>
              <a:rPr lang="he-IL" sz="1400" dirty="0"/>
              <a:t> מוגדרות כ </a:t>
            </a:r>
            <a:r>
              <a:rPr lang="en-US" sz="1400" dirty="0"/>
              <a:t>class</a:t>
            </a:r>
          </a:p>
          <a:p>
            <a:pPr lvl="3" fontAlgn="base"/>
            <a:r>
              <a:rPr lang="he-IL" sz="1400" dirty="0"/>
              <a:t>העותק המקורי של הישות שמור ב</a:t>
            </a:r>
            <a:r>
              <a:rPr lang="en-US" sz="1400" dirty="0"/>
              <a:t>DL</a:t>
            </a:r>
            <a:r>
              <a:rPr lang="he-IL" sz="1400" dirty="0"/>
              <a:t> ולכן אין לנו בעיה להעביר </a:t>
            </a:r>
            <a:r>
              <a:rPr lang="he-IL" sz="1400" dirty="0" err="1"/>
              <a:t>רפרנס</a:t>
            </a:r>
            <a:r>
              <a:rPr lang="he-IL" sz="1400" dirty="0"/>
              <a:t>/הפניה/מצביע לשכבת ה</a:t>
            </a:r>
            <a:r>
              <a:rPr lang="en-US" sz="1400" dirty="0"/>
              <a:t>PL</a:t>
            </a:r>
            <a:r>
              <a:rPr lang="he-IL" sz="1400" dirty="0"/>
              <a:t> או לשכבת ה</a:t>
            </a:r>
            <a:r>
              <a:rPr lang="en-US" sz="1400" dirty="0"/>
              <a:t>DL</a:t>
            </a:r>
            <a:endParaRPr lang="he-IL" sz="1400" dirty="0"/>
          </a:p>
          <a:p>
            <a:pPr lvl="3" fontAlgn="base"/>
            <a:r>
              <a:rPr lang="he-IL" sz="1400" dirty="0"/>
              <a:t>הישויות ב </a:t>
            </a:r>
            <a:r>
              <a:rPr lang="en-US" sz="1400" dirty="0"/>
              <a:t>BL</a:t>
            </a:r>
            <a:r>
              <a:rPr lang="he-IL" sz="1400" dirty="0"/>
              <a:t> הן זמניות</a:t>
            </a:r>
          </a:p>
        </p:txBody>
      </p:sp>
      <p:sp>
        <p:nvSpPr>
          <p:cNvPr id="3" name="Slide Number Placeholder 2">
            <a:extLst>
              <a:ext uri="{FF2B5EF4-FFF2-40B4-BE49-F238E27FC236}">
                <a16:creationId xmlns:a16="http://schemas.microsoft.com/office/drawing/2014/main" id="{5F3F518D-A928-4256-A319-C78CEAEB48C3}"/>
              </a:ext>
            </a:extLst>
          </p:cNvPr>
          <p:cNvSpPr>
            <a:spLocks noGrp="1"/>
          </p:cNvSpPr>
          <p:nvPr>
            <p:ph type="sldNum" sz="quarter" idx="12"/>
          </p:nvPr>
        </p:nvSpPr>
        <p:spPr>
          <a:xfrm>
            <a:off x="1697376" y="6503624"/>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514</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8689108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48985" y="73153"/>
            <a:ext cx="7859217" cy="887223"/>
          </a:xfrm>
        </p:spPr>
        <p:txBody>
          <a:bodyPr>
            <a:noAutofit/>
          </a:bodyPr>
          <a:lstStyle/>
          <a:p>
            <a:pPr algn="ctr"/>
            <a:r>
              <a:rPr lang="he-IL" sz="2800" dirty="0"/>
              <a:t>שלב ח</a:t>
            </a:r>
            <a:r>
              <a:rPr lang="he-IL" sz="2000" dirty="0"/>
              <a:t>2</a:t>
            </a:r>
            <a:br>
              <a:rPr lang="he-IL" sz="2800" dirty="0"/>
            </a:br>
            <a:r>
              <a:rPr lang="he-IL" sz="2800" dirty="0"/>
              <a:t>פרויקט ה </a:t>
            </a:r>
            <a:r>
              <a:rPr lang="en-US" sz="2800" dirty="0"/>
              <a:t>BL</a:t>
            </a:r>
            <a:r>
              <a:rPr lang="he-IL" sz="2800" dirty="0"/>
              <a:t> - הוספת חוזה </a:t>
            </a:r>
            <a:r>
              <a:rPr lang="he-IL" sz="2800" dirty="0">
                <a:highlight>
                  <a:srgbClr val="FFFF00"/>
                </a:highlight>
              </a:rPr>
              <a:t>שירות</a:t>
            </a:r>
            <a:r>
              <a:rPr lang="he-IL" sz="2800" dirty="0"/>
              <a:t> </a:t>
            </a:r>
          </a:p>
        </p:txBody>
      </p:sp>
      <p:sp>
        <p:nvSpPr>
          <p:cNvPr id="5" name="מציין מיקום תוכן 4"/>
          <p:cNvSpPr>
            <a:spLocks noGrp="1"/>
          </p:cNvSpPr>
          <p:nvPr>
            <p:ph idx="1"/>
          </p:nvPr>
        </p:nvSpPr>
        <p:spPr>
          <a:xfrm>
            <a:off x="2639616" y="1171653"/>
            <a:ext cx="6624736" cy="4921644"/>
          </a:xfrm>
        </p:spPr>
        <p:txBody>
          <a:bodyPr>
            <a:noAutofit/>
          </a:bodyPr>
          <a:lstStyle/>
          <a:p>
            <a:pPr marL="0" indent="0">
              <a:buNone/>
            </a:pPr>
            <a:r>
              <a:rPr lang="he-IL" sz="1400" b="1" dirty="0"/>
              <a:t>בתוך פרויקט ה </a:t>
            </a:r>
            <a:r>
              <a:rPr lang="en-US" sz="1400" b="1" dirty="0"/>
              <a:t>BL</a:t>
            </a:r>
            <a:r>
              <a:rPr lang="he-IL" sz="1400" b="1" dirty="0"/>
              <a:t>, ניצור את חוזה השירות </a:t>
            </a:r>
            <a:r>
              <a:rPr lang="en-US" sz="1400" b="1" dirty="0"/>
              <a:t>IBL</a:t>
            </a:r>
            <a:r>
              <a:rPr lang="he-IL" sz="1400" b="1" dirty="0"/>
              <a:t>:</a:t>
            </a:r>
            <a:endParaRPr lang="en-US" sz="1400" b="1" dirty="0"/>
          </a:p>
          <a:p>
            <a:endParaRPr lang="he-IL" sz="1400" b="1" dirty="0"/>
          </a:p>
          <a:p>
            <a:r>
              <a:rPr lang="he-IL" sz="1400" b="1" dirty="0"/>
              <a:t>הגדרת ממשק </a:t>
            </a:r>
            <a:r>
              <a:rPr lang="en-US" sz="1400" b="1" dirty="0"/>
              <a:t>IBL</a:t>
            </a:r>
            <a:r>
              <a:rPr lang="he-IL" sz="1400" b="1" dirty="0"/>
              <a:t> המשתמש בחוזה הנתונים </a:t>
            </a:r>
            <a:r>
              <a:rPr lang="en-US" sz="1400" b="1" dirty="0"/>
              <a:t>BO</a:t>
            </a:r>
            <a:endParaRPr lang="he-IL" sz="1400" b="1" dirty="0"/>
          </a:p>
          <a:p>
            <a:pPr lvl="1"/>
            <a:r>
              <a:rPr lang="he-IL" sz="1400" dirty="0">
                <a:solidFill>
                  <a:schemeClr val="tx1"/>
                </a:solidFill>
              </a:rPr>
              <a:t>הגדרת ממשק </a:t>
            </a:r>
            <a:r>
              <a:rPr lang="en-US" sz="1400" dirty="0">
                <a:solidFill>
                  <a:schemeClr val="tx1"/>
                </a:solidFill>
              </a:rPr>
              <a:t>IBL</a:t>
            </a:r>
            <a:r>
              <a:rPr lang="he-IL" sz="1400" dirty="0">
                <a:solidFill>
                  <a:schemeClr val="tx1"/>
                </a:solidFill>
              </a:rPr>
              <a:t> תהיה בתוך </a:t>
            </a:r>
            <a:r>
              <a:rPr lang="en-US" sz="1400" dirty="0">
                <a:solidFill>
                  <a:schemeClr val="tx1"/>
                </a:solidFill>
              </a:rPr>
              <a:t>namespace</a:t>
            </a:r>
            <a:r>
              <a:rPr lang="he-IL" sz="1400" dirty="0">
                <a:solidFill>
                  <a:schemeClr val="tx1"/>
                </a:solidFill>
              </a:rPr>
              <a:t> חדש בשם </a:t>
            </a:r>
            <a:r>
              <a:rPr lang="en-US" sz="1400" dirty="0" err="1">
                <a:solidFill>
                  <a:schemeClr val="tx1"/>
                </a:solidFill>
              </a:rPr>
              <a:t>BLApi</a:t>
            </a:r>
            <a:r>
              <a:rPr lang="he-IL" sz="1400" dirty="0">
                <a:solidFill>
                  <a:schemeClr val="tx1"/>
                </a:solidFill>
              </a:rPr>
              <a:t> ובתוכו נגדיר את הממשק </a:t>
            </a:r>
            <a:r>
              <a:rPr lang="en-US" sz="1400" dirty="0">
                <a:solidFill>
                  <a:schemeClr val="tx1"/>
                </a:solidFill>
              </a:rPr>
              <a:t>IBL</a:t>
            </a:r>
            <a:r>
              <a:rPr lang="he-IL" sz="1400" dirty="0">
                <a:solidFill>
                  <a:schemeClr val="tx1"/>
                </a:solidFill>
              </a:rPr>
              <a:t>. הממשק עצמו צריך להיות תחת הרשאה ציבורית</a:t>
            </a:r>
            <a:endParaRPr lang="en-US" sz="1400" dirty="0">
              <a:solidFill>
                <a:schemeClr val="tx1"/>
              </a:solidFill>
            </a:endParaRPr>
          </a:p>
          <a:p>
            <a:pPr lvl="1"/>
            <a:r>
              <a:rPr lang="he-IL" sz="1400" dirty="0">
                <a:solidFill>
                  <a:schemeClr val="tx1"/>
                </a:solidFill>
              </a:rPr>
              <a:t>הממשק יוגדר בקובץ נפרד</a:t>
            </a:r>
          </a:p>
          <a:p>
            <a:pPr lvl="1"/>
            <a:r>
              <a:rPr lang="he-IL" sz="1400" dirty="0">
                <a:solidFill>
                  <a:schemeClr val="tx1"/>
                </a:solidFill>
              </a:rPr>
              <a:t>הקובץ ישב תחת תת תיקיה בשם </a:t>
            </a:r>
            <a:r>
              <a:rPr lang="en-US" sz="1400" dirty="0" err="1">
                <a:solidFill>
                  <a:schemeClr val="tx1"/>
                </a:solidFill>
              </a:rPr>
              <a:t>BLApi</a:t>
            </a:r>
            <a:endParaRPr lang="en-US" sz="1400" dirty="0">
              <a:solidFill>
                <a:schemeClr val="tx1"/>
              </a:solidFill>
            </a:endParaRPr>
          </a:p>
          <a:p>
            <a:endParaRPr lang="en-US" sz="1400" b="1" dirty="0"/>
          </a:p>
          <a:p>
            <a:r>
              <a:rPr lang="he-IL" sz="1400" b="1" dirty="0"/>
              <a:t>הפעולות המוגדרות בממשק </a:t>
            </a:r>
            <a:r>
              <a:rPr lang="en-US" sz="1400" b="1" dirty="0"/>
              <a:t>IBL</a:t>
            </a:r>
            <a:r>
              <a:rPr lang="he-IL" sz="1400" b="1" dirty="0"/>
              <a:t>:</a:t>
            </a:r>
            <a:endParaRPr lang="en-US" sz="1400" b="1" dirty="0"/>
          </a:p>
          <a:p>
            <a:pPr lvl="1" fontAlgn="base"/>
            <a:r>
              <a:rPr lang="he-IL" sz="1400" dirty="0">
                <a:solidFill>
                  <a:schemeClr val="tx1"/>
                </a:solidFill>
              </a:rPr>
              <a:t>ייבנו בהתאם לדרישות ה </a:t>
            </a:r>
            <a:r>
              <a:rPr lang="en-US" sz="1400" dirty="0">
                <a:solidFill>
                  <a:schemeClr val="tx1"/>
                </a:solidFill>
              </a:rPr>
              <a:t>PL</a:t>
            </a:r>
            <a:r>
              <a:rPr lang="he-IL" sz="1400" dirty="0">
                <a:solidFill>
                  <a:schemeClr val="tx1"/>
                </a:solidFill>
              </a:rPr>
              <a:t> והן לאו דווקא זהות/מקבילות לפעולות בממשק </a:t>
            </a:r>
            <a:r>
              <a:rPr lang="en-US" sz="1400" dirty="0" err="1">
                <a:solidFill>
                  <a:schemeClr val="tx1"/>
                </a:solidFill>
              </a:rPr>
              <a:t>IDaL</a:t>
            </a:r>
            <a:endParaRPr lang="he-IL" sz="1400" dirty="0">
              <a:solidFill>
                <a:schemeClr val="tx1"/>
              </a:solidFill>
            </a:endParaRPr>
          </a:p>
          <a:p>
            <a:pPr lvl="1" fontAlgn="base"/>
            <a:r>
              <a:rPr lang="he-IL" sz="1400" dirty="0"/>
              <a:t> </a:t>
            </a:r>
            <a:r>
              <a:rPr lang="he-IL" sz="1400" dirty="0">
                <a:solidFill>
                  <a:schemeClr val="tx1"/>
                </a:solidFill>
              </a:rPr>
              <a:t>יכולות לקבל פרמטרים מטיפוסים של דוט-נט, ושל </a:t>
            </a:r>
            <a:r>
              <a:rPr lang="en-US" sz="1400" dirty="0">
                <a:solidFill>
                  <a:schemeClr val="tx1"/>
                </a:solidFill>
              </a:rPr>
              <a:t>BO</a:t>
            </a:r>
            <a:endParaRPr lang="he-IL" sz="1400" dirty="0">
              <a:solidFill>
                <a:schemeClr val="tx1"/>
              </a:solidFill>
            </a:endParaRPr>
          </a:p>
          <a:p>
            <a:pPr lvl="1" fontAlgn="base"/>
            <a:r>
              <a:rPr lang="he-IL" sz="1400" dirty="0">
                <a:solidFill>
                  <a:schemeClr val="tx1"/>
                </a:solidFill>
              </a:rPr>
              <a:t>יכולות להחזיר ערכים מטיפוסים של דוט-נט ושל </a:t>
            </a:r>
            <a:r>
              <a:rPr lang="en-US" sz="1400" dirty="0">
                <a:solidFill>
                  <a:schemeClr val="tx1"/>
                </a:solidFill>
              </a:rPr>
              <a:t>BO</a:t>
            </a:r>
            <a:r>
              <a:rPr lang="he-IL" sz="1400" dirty="0">
                <a:solidFill>
                  <a:schemeClr val="tx1"/>
                </a:solidFill>
              </a:rPr>
              <a:t> וכן אוספים של</a:t>
            </a:r>
            <a:r>
              <a:rPr lang="en-US" sz="1400" dirty="0">
                <a:solidFill>
                  <a:schemeClr val="tx1"/>
                </a:solidFill>
              </a:rPr>
              <a:t>BO </a:t>
            </a:r>
            <a:r>
              <a:rPr lang="he-IL" sz="1400" dirty="0">
                <a:solidFill>
                  <a:schemeClr val="tx1"/>
                </a:solidFill>
              </a:rPr>
              <a:t> (</a:t>
            </a:r>
            <a:r>
              <a:rPr lang="he-IL" sz="1400" b="1" dirty="0">
                <a:solidFill>
                  <a:schemeClr val="tx1"/>
                </a:solidFill>
              </a:rPr>
              <a:t>רק ע"י </a:t>
            </a:r>
            <a:r>
              <a:rPr lang="en-US" sz="1400" b="1" dirty="0">
                <a:solidFill>
                  <a:schemeClr val="tx1"/>
                </a:solidFill>
              </a:rPr>
              <a:t>IEnumerable</a:t>
            </a:r>
            <a:r>
              <a:rPr lang="he-IL" sz="1400" b="1" dirty="0">
                <a:solidFill>
                  <a:schemeClr val="tx1"/>
                </a:solidFill>
              </a:rPr>
              <a:t> גנרי</a:t>
            </a:r>
            <a:r>
              <a:rPr lang="he-IL" sz="1400" dirty="0">
                <a:solidFill>
                  <a:schemeClr val="tx1"/>
                </a:solidFill>
              </a:rPr>
              <a:t>)</a:t>
            </a:r>
          </a:p>
          <a:p>
            <a:pPr fontAlgn="base"/>
            <a:r>
              <a:rPr lang="he-IL" sz="1400" dirty="0"/>
              <a:t>בשכבה</a:t>
            </a:r>
            <a:r>
              <a:rPr lang="en-US" sz="1400" dirty="0"/>
              <a:t>BL </a:t>
            </a:r>
            <a:r>
              <a:rPr lang="he-IL" sz="1400" dirty="0"/>
              <a:t> אסור להחזיק אובייקטים או אוספי אובייקטים של ישויות מכל סוג (ישויות נתונים או ישויות לוגיות אפילו לא ישויות </a:t>
            </a:r>
            <a:r>
              <a:rPr lang="en-US" sz="1400" dirty="0"/>
              <a:t>BO</a:t>
            </a:r>
            <a:r>
              <a:rPr lang="he-IL" sz="1400" dirty="0"/>
              <a:t>) אלא רק פעולות!!</a:t>
            </a:r>
            <a:endParaRPr lang="en-US" sz="1400" dirty="0"/>
          </a:p>
          <a:p>
            <a:pPr lvl="1" fontAlgn="base"/>
            <a:r>
              <a:rPr lang="he-IL" sz="1400" dirty="0">
                <a:solidFill>
                  <a:schemeClr val="tx1"/>
                </a:solidFill>
              </a:rPr>
              <a:t>האובייקטים נשמרים ב שכבת ה </a:t>
            </a:r>
            <a:r>
              <a:rPr lang="en-US" sz="1400" dirty="0">
                <a:solidFill>
                  <a:schemeClr val="tx1"/>
                </a:solidFill>
              </a:rPr>
              <a:t>DAL</a:t>
            </a:r>
            <a:r>
              <a:rPr lang="he-IL" sz="1400" dirty="0">
                <a:solidFill>
                  <a:schemeClr val="tx1"/>
                </a:solidFill>
              </a:rPr>
              <a:t> בסופו של דבר</a:t>
            </a:r>
          </a:p>
        </p:txBody>
      </p:sp>
      <p:sp>
        <p:nvSpPr>
          <p:cNvPr id="3" name="Slide Number Placeholder 2">
            <a:extLst>
              <a:ext uri="{FF2B5EF4-FFF2-40B4-BE49-F238E27FC236}">
                <a16:creationId xmlns:a16="http://schemas.microsoft.com/office/drawing/2014/main" id="{5F3F518D-A928-4256-A319-C78CEAEB48C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515</a:t>
            </a:fld>
            <a:endParaRPr lang="he-IL">
              <a:solidFill>
                <a:srgbClr val="B13F9A"/>
              </a:solidFill>
              <a:latin typeface="Trebuchet MS"/>
              <a:cs typeface="Gisha" panose="020B0502040204020203" pitchFamily="34" charset="-79"/>
            </a:endParaRPr>
          </a:p>
        </p:txBody>
      </p:sp>
      <p:sp>
        <p:nvSpPr>
          <p:cNvPr id="6" name="הסבר מלבני מעוגל 2">
            <a:extLst>
              <a:ext uri="{FF2B5EF4-FFF2-40B4-BE49-F238E27FC236}">
                <a16:creationId xmlns:a16="http://schemas.microsoft.com/office/drawing/2014/main" id="{0C3BE7ED-E9CC-40E0-B892-8002D71390CF}"/>
              </a:ext>
            </a:extLst>
          </p:cNvPr>
          <p:cNvSpPr/>
          <p:nvPr/>
        </p:nvSpPr>
        <p:spPr>
          <a:xfrm>
            <a:off x="2207568" y="4981246"/>
            <a:ext cx="1800200" cy="1575003"/>
          </a:xfrm>
          <a:prstGeom prst="wedgeRoundRectCallout">
            <a:avLst>
              <a:gd name="adj1" fmla="val 65331"/>
              <a:gd name="adj2" fmla="val -46276"/>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100" b="1" dirty="0">
                <a:solidFill>
                  <a:prstClr val="black"/>
                </a:solidFill>
                <a:latin typeface="Trebuchet MS"/>
                <a:cs typeface="Gisha" panose="020B0502040204020203" pitchFamily="34" charset="-79"/>
              </a:rPr>
              <a:t>השנה – תשפ"ב – באופן חריג נחזיק בשכבת ה </a:t>
            </a:r>
            <a:r>
              <a:rPr lang="en-US" sz="1100" b="1" dirty="0">
                <a:solidFill>
                  <a:prstClr val="black"/>
                </a:solidFill>
                <a:latin typeface="Trebuchet MS"/>
              </a:rPr>
              <a:t>BL</a:t>
            </a:r>
            <a:r>
              <a:rPr lang="he-IL" sz="1100" b="1" dirty="0">
                <a:solidFill>
                  <a:prstClr val="black"/>
                </a:solidFill>
                <a:latin typeface="Trebuchet MS"/>
                <a:cs typeface="Gisha" panose="020B0502040204020203" pitchFamily="34" charset="-79"/>
              </a:rPr>
              <a:t> עותק של רשימת </a:t>
            </a:r>
            <a:r>
              <a:rPr lang="he-IL" sz="1100" b="1" dirty="0" err="1">
                <a:solidFill>
                  <a:prstClr val="black"/>
                </a:solidFill>
                <a:latin typeface="Trebuchet MS"/>
                <a:cs typeface="Gisha" panose="020B0502040204020203" pitchFamily="34" charset="-79"/>
              </a:rPr>
              <a:t>הרחפנים</a:t>
            </a:r>
            <a:r>
              <a:rPr lang="he-IL" sz="1100" b="1" dirty="0">
                <a:solidFill>
                  <a:prstClr val="black"/>
                </a:solidFill>
                <a:latin typeface="Trebuchet MS"/>
                <a:cs typeface="Gisha" panose="020B0502040204020203" pitchFamily="34" charset="-79"/>
              </a:rPr>
              <a:t> משכבת ה </a:t>
            </a:r>
            <a:r>
              <a:rPr lang="en-US" sz="1100" b="1" dirty="0">
                <a:solidFill>
                  <a:prstClr val="black"/>
                </a:solidFill>
                <a:latin typeface="Trebuchet MS"/>
              </a:rPr>
              <a:t>DL</a:t>
            </a:r>
            <a:r>
              <a:rPr lang="he-IL" sz="1100" b="1" dirty="0">
                <a:solidFill>
                  <a:prstClr val="black"/>
                </a:solidFill>
                <a:latin typeface="Trebuchet MS"/>
                <a:cs typeface="Gisha" panose="020B0502040204020203" pitchFamily="34" charset="-79"/>
              </a:rPr>
              <a:t>.</a:t>
            </a:r>
          </a:p>
          <a:p>
            <a:pPr algn="ctr"/>
            <a:endParaRPr lang="he-IL" sz="1100" b="1" dirty="0">
              <a:solidFill>
                <a:prstClr val="black"/>
              </a:solidFill>
              <a:latin typeface="Trebuchet MS"/>
              <a:cs typeface="Gisha" panose="020B0502040204020203" pitchFamily="34" charset="-79"/>
            </a:endParaRPr>
          </a:p>
          <a:p>
            <a:pPr algn="ctr"/>
            <a:r>
              <a:rPr lang="he-IL" sz="1100" b="1" dirty="0">
                <a:solidFill>
                  <a:prstClr val="black"/>
                </a:solidFill>
                <a:highlight>
                  <a:srgbClr val="FFFF00"/>
                </a:highlight>
                <a:latin typeface="Trebuchet MS"/>
                <a:cs typeface="Gisha" panose="020B0502040204020203" pitchFamily="34" charset="-79"/>
              </a:rPr>
              <a:t>לכן באופן חריג – נהפוך גם אותה </a:t>
            </a:r>
            <a:r>
              <a:rPr lang="he-IL" sz="1100" b="1" dirty="0" err="1">
                <a:solidFill>
                  <a:prstClr val="black"/>
                </a:solidFill>
                <a:highlight>
                  <a:srgbClr val="FFFF00"/>
                </a:highlight>
                <a:latin typeface="Trebuchet MS"/>
                <a:cs typeface="Gisha" panose="020B0502040204020203" pitchFamily="34" charset="-79"/>
              </a:rPr>
              <a:t>לסינגלטון</a:t>
            </a:r>
            <a:r>
              <a:rPr lang="he-IL" sz="1100" b="1" dirty="0">
                <a:solidFill>
                  <a:prstClr val="black"/>
                </a:solidFill>
                <a:highlight>
                  <a:srgbClr val="FFFF00"/>
                </a:highlight>
                <a:latin typeface="Trebuchet MS"/>
                <a:cs typeface="Gisha" panose="020B0502040204020203" pitchFamily="34" charset="-79"/>
              </a:rPr>
              <a:t>.</a:t>
            </a:r>
          </a:p>
          <a:p>
            <a:pPr algn="ctr"/>
            <a:r>
              <a:rPr lang="he-IL" sz="1100" b="1" dirty="0">
                <a:solidFill>
                  <a:prstClr val="black"/>
                </a:solidFill>
                <a:latin typeface="Trebuchet MS"/>
                <a:cs typeface="Gisha" panose="020B0502040204020203" pitchFamily="34" charset="-79"/>
              </a:rPr>
              <a:t>נרחיב בהמשך המצגת.</a:t>
            </a:r>
          </a:p>
        </p:txBody>
      </p:sp>
    </p:spTree>
    <p:extLst>
      <p:ext uri="{BB962C8B-B14F-4D97-AF65-F5344CB8AC3E}">
        <p14:creationId xmlns:p14="http://schemas.microsoft.com/office/powerpoint/2010/main" val="218814494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FF28C2-9E98-4E9F-9A2E-758D51E34973}"/>
              </a:ext>
            </a:extLst>
          </p:cNvPr>
          <p:cNvPicPr>
            <a:picLocks noChangeAspect="1"/>
          </p:cNvPicPr>
          <p:nvPr/>
        </p:nvPicPr>
        <p:blipFill>
          <a:blip r:embed="rId3"/>
          <a:stretch>
            <a:fillRect/>
          </a:stretch>
        </p:blipFill>
        <p:spPr>
          <a:xfrm>
            <a:off x="1672183" y="3994822"/>
            <a:ext cx="3638550" cy="2305050"/>
          </a:xfrm>
          <a:prstGeom prst="rect">
            <a:avLst/>
          </a:prstGeom>
        </p:spPr>
      </p:pic>
      <p:pic>
        <p:nvPicPr>
          <p:cNvPr id="6" name="Picture 5">
            <a:extLst>
              <a:ext uri="{FF2B5EF4-FFF2-40B4-BE49-F238E27FC236}">
                <a16:creationId xmlns:a16="http://schemas.microsoft.com/office/drawing/2014/main" id="{07BF3966-E523-437B-B1AC-A327F1B05DAE}"/>
              </a:ext>
            </a:extLst>
          </p:cNvPr>
          <p:cNvPicPr>
            <a:picLocks noChangeAspect="1"/>
          </p:cNvPicPr>
          <p:nvPr/>
        </p:nvPicPr>
        <p:blipFill>
          <a:blip r:embed="rId4"/>
          <a:stretch>
            <a:fillRect/>
          </a:stretch>
        </p:blipFill>
        <p:spPr>
          <a:xfrm>
            <a:off x="4030192" y="798190"/>
            <a:ext cx="4010025" cy="2990850"/>
          </a:xfrm>
          <a:prstGeom prst="rect">
            <a:avLst/>
          </a:prstGeom>
          <a:ln>
            <a:noFill/>
          </a:ln>
          <a:effectLst>
            <a:outerShdw blurRad="292100" dist="139700" dir="2700000" algn="tl" rotWithShape="0">
              <a:srgbClr val="333333">
                <a:alpha val="65000"/>
              </a:srgbClr>
            </a:outerShdw>
          </a:effectLst>
        </p:spPr>
      </p:pic>
      <p:sp>
        <p:nvSpPr>
          <p:cNvPr id="2" name="כותרת 1"/>
          <p:cNvSpPr>
            <a:spLocks noGrp="1"/>
          </p:cNvSpPr>
          <p:nvPr>
            <p:ph type="title"/>
          </p:nvPr>
        </p:nvSpPr>
        <p:spPr>
          <a:xfrm>
            <a:off x="1729844" y="107597"/>
            <a:ext cx="7859217" cy="543702"/>
          </a:xfrm>
        </p:spPr>
        <p:txBody>
          <a:bodyPr>
            <a:noAutofit/>
          </a:bodyPr>
          <a:lstStyle/>
          <a:p>
            <a:pPr algn="ctr"/>
            <a:r>
              <a:rPr lang="he-IL" sz="2800" dirty="0"/>
              <a:t>הדגמת שלב ח - פרויקט ה </a:t>
            </a:r>
            <a:r>
              <a:rPr lang="en-US" sz="2800" dirty="0"/>
              <a:t>BL</a:t>
            </a:r>
            <a:r>
              <a:rPr lang="he-IL" sz="2800" dirty="0"/>
              <a:t> - הוספת חוזים </a:t>
            </a:r>
          </a:p>
        </p:txBody>
      </p:sp>
      <p:sp>
        <p:nvSpPr>
          <p:cNvPr id="3" name="הסבר מלבני מעוגל 2"/>
          <p:cNvSpPr/>
          <p:nvPr/>
        </p:nvSpPr>
        <p:spPr>
          <a:xfrm>
            <a:off x="8976320" y="741857"/>
            <a:ext cx="1512168" cy="1679031"/>
          </a:xfrm>
          <a:prstGeom prst="wedgeRoundRectCallout">
            <a:avLst>
              <a:gd name="adj1" fmla="val -189246"/>
              <a:gd name="adj2" fmla="val -31572"/>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ניצור </a:t>
            </a:r>
            <a:r>
              <a:rPr lang="en-US" sz="1200" dirty="0">
                <a:solidFill>
                  <a:prstClr val="black"/>
                </a:solidFill>
                <a:latin typeface="Trebuchet MS"/>
              </a:rPr>
              <a:t>namespace </a:t>
            </a:r>
            <a:r>
              <a:rPr lang="he-IL" sz="1200" dirty="0">
                <a:solidFill>
                  <a:prstClr val="black"/>
                </a:solidFill>
                <a:latin typeface="Trebuchet MS"/>
                <a:cs typeface="Gisha" panose="020B0502040204020203" pitchFamily="34" charset="-79"/>
              </a:rPr>
              <a:t> חדש בשם </a:t>
            </a:r>
            <a:r>
              <a:rPr lang="en-US" sz="1200" dirty="0">
                <a:solidFill>
                  <a:prstClr val="black"/>
                </a:solidFill>
                <a:latin typeface="Trebuchet MS"/>
              </a:rPr>
              <a:t>BO</a:t>
            </a:r>
            <a:r>
              <a:rPr lang="he-IL" sz="1200" dirty="0">
                <a:solidFill>
                  <a:prstClr val="black"/>
                </a:solidFill>
                <a:latin typeface="Trebuchet MS"/>
                <a:cs typeface="Gisha" panose="020B0502040204020203" pitchFamily="34" charset="-79"/>
              </a:rPr>
              <a:t>, שיכיל בתוכו את כל מחלקות הנתונים של </a:t>
            </a:r>
            <a:r>
              <a:rPr lang="en-US" sz="1200" dirty="0">
                <a:solidFill>
                  <a:prstClr val="black"/>
                </a:solidFill>
                <a:latin typeface="Trebuchet MS"/>
              </a:rPr>
              <a:t>BO</a:t>
            </a: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כל מחלקה בקובץ נפרד.</a:t>
            </a:r>
          </a:p>
          <a:p>
            <a:pPr algn="ctr"/>
            <a:r>
              <a:rPr lang="he-IL" sz="1200" dirty="0">
                <a:solidFill>
                  <a:prstClr val="black"/>
                </a:solidFill>
                <a:latin typeface="Trebuchet MS"/>
                <a:cs typeface="Gisha" panose="020B0502040204020203" pitchFamily="34" charset="-79"/>
              </a:rPr>
              <a:t>רובן ציבוריות.</a:t>
            </a:r>
          </a:p>
        </p:txBody>
      </p:sp>
      <p:sp>
        <p:nvSpPr>
          <p:cNvPr id="8" name="הסבר מלבני מעוגל 7"/>
          <p:cNvSpPr/>
          <p:nvPr/>
        </p:nvSpPr>
        <p:spPr>
          <a:xfrm>
            <a:off x="1824888" y="1867019"/>
            <a:ext cx="1787625" cy="1443639"/>
          </a:xfrm>
          <a:prstGeom prst="wedgeRoundRectCallout">
            <a:avLst>
              <a:gd name="adj1" fmla="val -2087"/>
              <a:gd name="adj2" fmla="val 80008"/>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ניצור </a:t>
            </a:r>
            <a:r>
              <a:rPr lang="en-US" sz="1200" dirty="0">
                <a:solidFill>
                  <a:prstClr val="black"/>
                </a:solidFill>
                <a:latin typeface="Trebuchet MS"/>
              </a:rPr>
              <a:t>namespace </a:t>
            </a:r>
            <a:r>
              <a:rPr lang="he-IL" sz="1200" dirty="0">
                <a:solidFill>
                  <a:prstClr val="black"/>
                </a:solidFill>
                <a:latin typeface="Trebuchet MS"/>
                <a:cs typeface="Gisha" panose="020B0502040204020203" pitchFamily="34" charset="-79"/>
              </a:rPr>
              <a:t> חדש בשם </a:t>
            </a:r>
            <a:r>
              <a:rPr lang="en-US" sz="1200" dirty="0">
                <a:solidFill>
                  <a:prstClr val="black"/>
                </a:solidFill>
                <a:latin typeface="Trebuchet MS"/>
              </a:rPr>
              <a:t>BLAPI</a:t>
            </a:r>
            <a:r>
              <a:rPr lang="he-IL" sz="1200" dirty="0">
                <a:solidFill>
                  <a:prstClr val="black"/>
                </a:solidFill>
                <a:latin typeface="Trebuchet MS"/>
                <a:cs typeface="Gisha" panose="020B0502040204020203" pitchFamily="34" charset="-79"/>
              </a:rPr>
              <a:t>, ניצור ממשק ציבורי חדש </a:t>
            </a:r>
            <a:r>
              <a:rPr lang="en-US" sz="1200" dirty="0">
                <a:solidFill>
                  <a:prstClr val="black"/>
                </a:solidFill>
                <a:latin typeface="Trebuchet MS"/>
              </a:rPr>
              <a:t>IBL</a:t>
            </a:r>
            <a:r>
              <a:rPr lang="he-IL" sz="1200" dirty="0">
                <a:solidFill>
                  <a:prstClr val="black"/>
                </a:solidFill>
                <a:latin typeface="Trebuchet MS"/>
                <a:cs typeface="Gisha" panose="020B0502040204020203" pitchFamily="34" charset="-79"/>
              </a:rPr>
              <a:t> הכולל את כל המתודות לתקשורת בין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 לשכבה שמעליה </a:t>
            </a:r>
          </a:p>
        </p:txBody>
      </p:sp>
      <p:sp>
        <p:nvSpPr>
          <p:cNvPr id="15" name="Rectangle 4">
            <a:extLst>
              <a:ext uri="{FF2B5EF4-FFF2-40B4-BE49-F238E27FC236}">
                <a16:creationId xmlns:a16="http://schemas.microsoft.com/office/drawing/2014/main" id="{F458CC3D-85AE-46DF-BB57-DE4DB2012C6E}"/>
              </a:ext>
            </a:extLst>
          </p:cNvPr>
          <p:cNvSpPr/>
          <p:nvPr/>
        </p:nvSpPr>
        <p:spPr>
          <a:xfrm>
            <a:off x="1720221" y="3937985"/>
            <a:ext cx="1545713" cy="2372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7" name="Rectangle 4">
            <a:extLst>
              <a:ext uri="{FF2B5EF4-FFF2-40B4-BE49-F238E27FC236}">
                <a16:creationId xmlns:a16="http://schemas.microsoft.com/office/drawing/2014/main" id="{D7BF11C3-26F1-4DA3-BA0E-CF27EEB3426B}"/>
              </a:ext>
            </a:extLst>
          </p:cNvPr>
          <p:cNvSpPr/>
          <p:nvPr/>
        </p:nvSpPr>
        <p:spPr>
          <a:xfrm>
            <a:off x="3989399" y="800451"/>
            <a:ext cx="1332742" cy="235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107B837F-B57C-4895-BC94-D68AF869F8BC}"/>
              </a:ext>
            </a:extLst>
          </p:cNvPr>
          <p:cNvSpPr/>
          <p:nvPr/>
        </p:nvSpPr>
        <p:spPr>
          <a:xfrm>
            <a:off x="4386036" y="1185065"/>
            <a:ext cx="2142012" cy="235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9" name="Rectangle 4">
            <a:extLst>
              <a:ext uri="{FF2B5EF4-FFF2-40B4-BE49-F238E27FC236}">
                <a16:creationId xmlns:a16="http://schemas.microsoft.com/office/drawing/2014/main" id="{DAAFAB84-77A9-4AFA-B9C4-79D5E09BA5E0}"/>
              </a:ext>
            </a:extLst>
          </p:cNvPr>
          <p:cNvSpPr/>
          <p:nvPr/>
        </p:nvSpPr>
        <p:spPr>
          <a:xfrm>
            <a:off x="2135560" y="4558852"/>
            <a:ext cx="2016224" cy="3005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0" name="Rectangle 4">
            <a:extLst>
              <a:ext uri="{FF2B5EF4-FFF2-40B4-BE49-F238E27FC236}">
                <a16:creationId xmlns:a16="http://schemas.microsoft.com/office/drawing/2014/main" id="{268DDC08-DF54-480B-BA46-A9D75FF3FE3C}"/>
              </a:ext>
            </a:extLst>
          </p:cNvPr>
          <p:cNvSpPr/>
          <p:nvPr/>
        </p:nvSpPr>
        <p:spPr>
          <a:xfrm>
            <a:off x="2351585" y="5179721"/>
            <a:ext cx="3888432" cy="237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4" name="Slide Number Placeholder 3">
            <a:extLst>
              <a:ext uri="{FF2B5EF4-FFF2-40B4-BE49-F238E27FC236}">
                <a16:creationId xmlns:a16="http://schemas.microsoft.com/office/drawing/2014/main" id="{DDB4BF38-1A10-47A7-B261-5CB9FAF4EFC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516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19703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E0A405-1824-4C80-9CAA-44CAA1C84133}"/>
              </a:ext>
            </a:extLst>
          </p:cNvPr>
          <p:cNvPicPr>
            <a:picLocks noChangeAspect="1"/>
          </p:cNvPicPr>
          <p:nvPr/>
        </p:nvPicPr>
        <p:blipFill>
          <a:blip r:embed="rId3"/>
          <a:stretch>
            <a:fillRect/>
          </a:stretch>
        </p:blipFill>
        <p:spPr>
          <a:xfrm>
            <a:off x="1890700" y="1980180"/>
            <a:ext cx="4091874" cy="455146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6A652B1-11CA-40B4-95D2-AC274A79DAEA}"/>
              </a:ext>
            </a:extLst>
          </p:cNvPr>
          <p:cNvSpPr>
            <a:spLocks noGrp="1"/>
          </p:cNvSpPr>
          <p:nvPr>
            <p:ph type="title"/>
          </p:nvPr>
        </p:nvSpPr>
        <p:spPr>
          <a:xfrm>
            <a:off x="2054679" y="73336"/>
            <a:ext cx="7239000" cy="911238"/>
          </a:xfrm>
        </p:spPr>
        <p:txBody>
          <a:bodyPr>
            <a:noAutofit/>
          </a:bodyPr>
          <a:lstStyle/>
          <a:p>
            <a:pPr algn="ctr"/>
            <a:r>
              <a:rPr lang="he-IL" sz="2800" dirty="0"/>
              <a:t>שלב ט</a:t>
            </a:r>
            <a:br>
              <a:rPr lang="he-IL" sz="2800" dirty="0"/>
            </a:br>
            <a:r>
              <a:rPr lang="he-IL" sz="2800" dirty="0"/>
              <a:t>פרויקט ה </a:t>
            </a:r>
            <a:r>
              <a:rPr lang="en-US" sz="2800" dirty="0"/>
              <a:t>BL</a:t>
            </a:r>
            <a:r>
              <a:rPr lang="he-IL" sz="2800" dirty="0"/>
              <a:t> – מימוש הממשק </a:t>
            </a:r>
            <a:r>
              <a:rPr lang="en-US" sz="2800" dirty="0"/>
              <a:t>IBL</a:t>
            </a:r>
          </a:p>
        </p:txBody>
      </p:sp>
      <p:sp>
        <p:nvSpPr>
          <p:cNvPr id="4" name="Slide Number Placeholder 3">
            <a:extLst>
              <a:ext uri="{FF2B5EF4-FFF2-40B4-BE49-F238E27FC236}">
                <a16:creationId xmlns:a16="http://schemas.microsoft.com/office/drawing/2014/main" id="{361403AB-56A9-4CB7-A4D1-8C2535E75042}"/>
              </a:ext>
            </a:extLst>
          </p:cNvPr>
          <p:cNvSpPr>
            <a:spLocks noGrp="1"/>
          </p:cNvSpPr>
          <p:nvPr>
            <p:ph type="sldNum" sz="quarter" idx="12"/>
          </p:nvPr>
        </p:nvSpPr>
        <p:spPr>
          <a:xfrm>
            <a:off x="1514648" y="6615463"/>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517</a:t>
            </a:fld>
            <a:endParaRPr lang="he-IL" dirty="0">
              <a:solidFill>
                <a:srgbClr val="B13F9A"/>
              </a:solidFill>
              <a:latin typeface="Trebuchet MS"/>
              <a:cs typeface="Gisha" panose="020B0502040204020203" pitchFamily="34" charset="-79"/>
            </a:endParaRPr>
          </a:p>
        </p:txBody>
      </p:sp>
      <p:sp>
        <p:nvSpPr>
          <p:cNvPr id="9" name="Rectangle 4">
            <a:extLst>
              <a:ext uri="{FF2B5EF4-FFF2-40B4-BE49-F238E27FC236}">
                <a16:creationId xmlns:a16="http://schemas.microsoft.com/office/drawing/2014/main" id="{CF0AEAB2-79AD-4F86-9475-174FE4533C41}"/>
              </a:ext>
            </a:extLst>
          </p:cNvPr>
          <p:cNvSpPr/>
          <p:nvPr/>
        </p:nvSpPr>
        <p:spPr>
          <a:xfrm>
            <a:off x="2351584" y="4725144"/>
            <a:ext cx="4176464" cy="1224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00E2CB0C-CE3C-4661-8FC0-66C9A2F347E3}"/>
              </a:ext>
            </a:extLst>
          </p:cNvPr>
          <p:cNvSpPr/>
          <p:nvPr/>
        </p:nvSpPr>
        <p:spPr>
          <a:xfrm>
            <a:off x="2033678" y="2972481"/>
            <a:ext cx="2158256" cy="261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Content Placeholder 2">
            <a:extLst>
              <a:ext uri="{FF2B5EF4-FFF2-40B4-BE49-F238E27FC236}">
                <a16:creationId xmlns:a16="http://schemas.microsoft.com/office/drawing/2014/main" id="{BE2E26A9-3344-4B85-ACAC-CD12C6AE832F}"/>
              </a:ext>
            </a:extLst>
          </p:cNvPr>
          <p:cNvSpPr>
            <a:spLocks noGrp="1"/>
          </p:cNvSpPr>
          <p:nvPr>
            <p:ph idx="1"/>
          </p:nvPr>
        </p:nvSpPr>
        <p:spPr>
          <a:xfrm>
            <a:off x="4943873" y="1006104"/>
            <a:ext cx="5661149" cy="2278880"/>
          </a:xfrm>
          <a:solidFill>
            <a:schemeClr val="bg1"/>
          </a:solidFill>
        </p:spPr>
        <p:txBody>
          <a:bodyPr>
            <a:noAutofit/>
          </a:bodyPr>
          <a:lstStyle/>
          <a:p>
            <a:r>
              <a:rPr lang="he-IL" sz="1200" dirty="0"/>
              <a:t>שכבת ה</a:t>
            </a:r>
            <a:r>
              <a:rPr lang="en-US" sz="1200" dirty="0"/>
              <a:t>BL </a:t>
            </a:r>
            <a:r>
              <a:rPr lang="he-IL" sz="1200" dirty="0"/>
              <a:t> עצמה צריכה לממש את הממשק </a:t>
            </a:r>
            <a:r>
              <a:rPr lang="en-US" sz="1200" dirty="0"/>
              <a:t>IBL</a:t>
            </a:r>
          </a:p>
          <a:p>
            <a:r>
              <a:rPr lang="he-IL" sz="1200" dirty="0"/>
              <a:t>תחת ה</a:t>
            </a:r>
            <a:r>
              <a:rPr lang="en-US" sz="1200" dirty="0"/>
              <a:t>namespace </a:t>
            </a:r>
            <a:r>
              <a:rPr lang="he-IL" sz="1200" dirty="0"/>
              <a:t> הקיים בשם </a:t>
            </a:r>
            <a:r>
              <a:rPr lang="en-US" sz="1200" dirty="0"/>
              <a:t>BL</a:t>
            </a:r>
            <a:r>
              <a:rPr lang="he-IL" sz="1200" dirty="0"/>
              <a:t>, נגדיר מחלקה בשם </a:t>
            </a:r>
            <a:r>
              <a:rPr lang="en-US" sz="1200" dirty="0"/>
              <a:t>BL</a:t>
            </a:r>
            <a:r>
              <a:rPr lang="he-IL" sz="1200" dirty="0"/>
              <a:t> שתממש את </a:t>
            </a:r>
            <a:r>
              <a:rPr lang="en-US" sz="1200" dirty="0"/>
              <a:t>IBL</a:t>
            </a:r>
            <a:r>
              <a:rPr lang="he-IL" sz="1200" dirty="0"/>
              <a:t>.</a:t>
            </a:r>
            <a:endParaRPr lang="en-US" sz="1200" dirty="0"/>
          </a:p>
          <a:p>
            <a:pPr lvl="1"/>
            <a:r>
              <a:rPr lang="he-IL" sz="1100" dirty="0"/>
              <a:t>מחלקה זו תהיה עם הרשאת ברירת מחדל </a:t>
            </a:r>
            <a:r>
              <a:rPr lang="en-US" sz="1100" dirty="0"/>
              <a:t>internal</a:t>
            </a:r>
            <a:r>
              <a:rPr lang="he-IL" sz="1100" dirty="0"/>
              <a:t>, ז"א ללא ציון הרשאה. ולא תחת הרשאת </a:t>
            </a:r>
            <a:r>
              <a:rPr lang="en-US" sz="1100" dirty="0"/>
              <a:t>public</a:t>
            </a:r>
            <a:r>
              <a:rPr lang="he-IL" sz="1100" dirty="0"/>
              <a:t>!!</a:t>
            </a:r>
            <a:endParaRPr lang="en-US" sz="1100" dirty="0"/>
          </a:p>
          <a:p>
            <a:pPr lvl="1"/>
            <a:r>
              <a:rPr lang="he-IL" sz="1100" dirty="0"/>
              <a:t>מחלקה זו תממש תבנית עיצוב</a:t>
            </a:r>
            <a:r>
              <a:rPr lang="en-US" sz="1100" dirty="0">
                <a:highlight>
                  <a:srgbClr val="FFFF00"/>
                </a:highlight>
              </a:rPr>
              <a:t>factory</a:t>
            </a:r>
            <a:r>
              <a:rPr lang="en-US" sz="1100" dirty="0"/>
              <a:t> </a:t>
            </a:r>
            <a:r>
              <a:rPr lang="he-IL" sz="1100" dirty="0"/>
              <a:t> והיא זו שתהיה ציבורית ותייצר עבורנו את האובייקט מטיפוס </a:t>
            </a:r>
            <a:r>
              <a:rPr lang="en-US" sz="1100" dirty="0"/>
              <a:t>BL</a:t>
            </a:r>
            <a:r>
              <a:rPr lang="he-IL" sz="1100" dirty="0"/>
              <a:t> עבור שכבת ה </a:t>
            </a:r>
            <a:r>
              <a:rPr lang="en-US" sz="1100" dirty="0"/>
              <a:t>PL</a:t>
            </a:r>
            <a:r>
              <a:rPr lang="he-IL" sz="1100" dirty="0"/>
              <a:t>. כרגע לא רואים את זה – נרחיב מיד.</a:t>
            </a:r>
            <a:endParaRPr lang="en-US" sz="1100" dirty="0"/>
          </a:p>
          <a:p>
            <a:r>
              <a:rPr lang="he-IL" sz="1200" dirty="0"/>
              <a:t>מימוש המתודות של </a:t>
            </a:r>
            <a:r>
              <a:rPr lang="en-US" sz="1200" dirty="0"/>
              <a:t>IBL</a:t>
            </a:r>
            <a:r>
              <a:rPr lang="he-IL" sz="1200" dirty="0"/>
              <a:t> במחלקה </a:t>
            </a:r>
            <a:r>
              <a:rPr lang="en-US" sz="1200" dirty="0"/>
              <a:t>BL</a:t>
            </a:r>
            <a:r>
              <a:rPr lang="he-IL" sz="1200" dirty="0"/>
              <a:t> יעשה שימוש, בין השאר, בשאילתות </a:t>
            </a:r>
            <a:r>
              <a:rPr lang="en-US" sz="1200" dirty="0" err="1"/>
              <a:t>LinqToObject</a:t>
            </a:r>
            <a:r>
              <a:rPr lang="en-US" sz="1200" dirty="0"/>
              <a:t> </a:t>
            </a:r>
            <a:r>
              <a:rPr lang="he-IL" sz="1200" dirty="0"/>
              <a:t> שעליהן נלמד במצגת הבאה.</a:t>
            </a:r>
          </a:p>
          <a:p>
            <a:r>
              <a:rPr lang="he-IL" sz="1200" dirty="0"/>
              <a:t>המתודות יפנו ל </a:t>
            </a:r>
            <a:r>
              <a:rPr lang="en-US" sz="1200" dirty="0"/>
              <a:t>DL</a:t>
            </a:r>
            <a:r>
              <a:rPr lang="he-IL" sz="1200" dirty="0"/>
              <a:t> ויקבלו מ </a:t>
            </a:r>
            <a:r>
              <a:rPr lang="en-US" sz="1200" dirty="0"/>
              <a:t>DL</a:t>
            </a:r>
            <a:r>
              <a:rPr lang="he-IL" sz="1200" dirty="0"/>
              <a:t> אובייקטים של </a:t>
            </a:r>
            <a:r>
              <a:rPr lang="en-US" sz="1200" dirty="0"/>
              <a:t>DO</a:t>
            </a:r>
            <a:r>
              <a:rPr lang="he-IL" sz="1200" dirty="0"/>
              <a:t> ויהפכו אותם לאובייקטים של </a:t>
            </a:r>
            <a:r>
              <a:rPr lang="en-US" sz="1200" dirty="0"/>
              <a:t>BO</a:t>
            </a:r>
            <a:r>
              <a:rPr lang="he-IL" sz="1200" dirty="0"/>
              <a:t> שאותם ישלחו ל</a:t>
            </a:r>
            <a:r>
              <a:rPr lang="en-US" sz="1200" dirty="0"/>
              <a:t>PL</a:t>
            </a:r>
            <a:r>
              <a:rPr lang="he-IL" sz="1200" dirty="0"/>
              <a:t>. וכנ"ל בכיוון ההפוך.</a:t>
            </a:r>
          </a:p>
        </p:txBody>
      </p:sp>
      <p:sp>
        <p:nvSpPr>
          <p:cNvPr id="10" name="Rectangle 4">
            <a:extLst>
              <a:ext uri="{FF2B5EF4-FFF2-40B4-BE49-F238E27FC236}">
                <a16:creationId xmlns:a16="http://schemas.microsoft.com/office/drawing/2014/main" id="{2D559B97-3E15-43D8-A691-5854B3A421E3}"/>
              </a:ext>
            </a:extLst>
          </p:cNvPr>
          <p:cNvSpPr/>
          <p:nvPr/>
        </p:nvSpPr>
        <p:spPr>
          <a:xfrm>
            <a:off x="1803137" y="2487388"/>
            <a:ext cx="2096681" cy="239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pic>
        <p:nvPicPr>
          <p:cNvPr id="8" name="Picture 7">
            <a:extLst>
              <a:ext uri="{FF2B5EF4-FFF2-40B4-BE49-F238E27FC236}">
                <a16:creationId xmlns:a16="http://schemas.microsoft.com/office/drawing/2014/main" id="{C0FDBA32-93D7-489F-AE13-BCC0B5019801}"/>
              </a:ext>
            </a:extLst>
          </p:cNvPr>
          <p:cNvPicPr>
            <a:picLocks noChangeAspect="1"/>
          </p:cNvPicPr>
          <p:nvPr/>
        </p:nvPicPr>
        <p:blipFill>
          <a:blip r:embed="rId4"/>
          <a:stretch>
            <a:fillRect/>
          </a:stretch>
        </p:blipFill>
        <p:spPr>
          <a:xfrm>
            <a:off x="7806742" y="3955313"/>
            <a:ext cx="2705100" cy="2695575"/>
          </a:xfrm>
          <a:prstGeom prst="rect">
            <a:avLst/>
          </a:prstGeom>
          <a:ln>
            <a:noFill/>
          </a:ln>
          <a:effectLst>
            <a:outerShdw blurRad="292100" dist="139700" dir="2700000" algn="tl" rotWithShape="0">
              <a:srgbClr val="333333">
                <a:alpha val="65000"/>
              </a:srgbClr>
            </a:outerShdw>
          </a:effectLst>
        </p:spPr>
      </p:pic>
      <p:sp>
        <p:nvSpPr>
          <p:cNvPr id="14" name="הסבר מלבני מעוגל 2">
            <a:extLst>
              <a:ext uri="{FF2B5EF4-FFF2-40B4-BE49-F238E27FC236}">
                <a16:creationId xmlns:a16="http://schemas.microsoft.com/office/drawing/2014/main" id="{3E2AF837-91D2-4089-82EF-5C1201D27334}"/>
              </a:ext>
            </a:extLst>
          </p:cNvPr>
          <p:cNvSpPr/>
          <p:nvPr/>
        </p:nvSpPr>
        <p:spPr>
          <a:xfrm>
            <a:off x="5982574" y="3103227"/>
            <a:ext cx="1985634" cy="1155834"/>
          </a:xfrm>
          <a:prstGeom prst="wedgeRoundRectCallout">
            <a:avLst>
              <a:gd name="adj1" fmla="val -65718"/>
              <a:gd name="adj2" fmla="val -24795"/>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900" b="1" dirty="0">
                <a:solidFill>
                  <a:prstClr val="black"/>
                </a:solidFill>
                <a:latin typeface="Trebuchet MS"/>
                <a:cs typeface="Gisha" panose="020B0502040204020203" pitchFamily="34" charset="-79"/>
              </a:rPr>
              <a:t>השנה – תשפ"ב – באופן חריג נחזיק בשכבת ה </a:t>
            </a:r>
            <a:r>
              <a:rPr lang="en-US" sz="900" b="1" dirty="0">
                <a:solidFill>
                  <a:prstClr val="black"/>
                </a:solidFill>
                <a:latin typeface="Trebuchet MS"/>
              </a:rPr>
              <a:t>BL</a:t>
            </a:r>
            <a:r>
              <a:rPr lang="he-IL" sz="900" b="1" dirty="0">
                <a:solidFill>
                  <a:prstClr val="black"/>
                </a:solidFill>
                <a:latin typeface="Trebuchet MS"/>
                <a:cs typeface="Gisha" panose="020B0502040204020203" pitchFamily="34" charset="-79"/>
              </a:rPr>
              <a:t> עותק של רשימת </a:t>
            </a:r>
            <a:r>
              <a:rPr lang="he-IL" sz="900" b="1" dirty="0" err="1">
                <a:solidFill>
                  <a:prstClr val="black"/>
                </a:solidFill>
                <a:latin typeface="Trebuchet MS"/>
                <a:cs typeface="Gisha" panose="020B0502040204020203" pitchFamily="34" charset="-79"/>
              </a:rPr>
              <a:t>הרחפנים</a:t>
            </a:r>
            <a:r>
              <a:rPr lang="he-IL" sz="900" b="1" dirty="0">
                <a:solidFill>
                  <a:prstClr val="black"/>
                </a:solidFill>
                <a:latin typeface="Trebuchet MS"/>
                <a:cs typeface="Gisha" panose="020B0502040204020203" pitchFamily="34" charset="-79"/>
              </a:rPr>
              <a:t> משכבת ה </a:t>
            </a:r>
            <a:r>
              <a:rPr lang="en-US" sz="900" b="1" dirty="0">
                <a:solidFill>
                  <a:prstClr val="black"/>
                </a:solidFill>
                <a:latin typeface="Trebuchet MS"/>
              </a:rPr>
              <a:t>DL</a:t>
            </a:r>
            <a:r>
              <a:rPr lang="he-IL" sz="900" b="1" dirty="0">
                <a:solidFill>
                  <a:prstClr val="black"/>
                </a:solidFill>
                <a:latin typeface="Trebuchet MS"/>
                <a:cs typeface="Gisha" panose="020B0502040204020203" pitchFamily="34" charset="-79"/>
              </a:rPr>
              <a:t>.</a:t>
            </a:r>
          </a:p>
          <a:p>
            <a:pPr algn="ctr"/>
            <a:endParaRPr lang="he-IL" sz="900" b="1" dirty="0">
              <a:solidFill>
                <a:prstClr val="black"/>
              </a:solidFill>
              <a:latin typeface="Trebuchet MS"/>
              <a:cs typeface="Gisha" panose="020B0502040204020203" pitchFamily="34" charset="-79"/>
            </a:endParaRPr>
          </a:p>
          <a:p>
            <a:pPr algn="ctr"/>
            <a:r>
              <a:rPr lang="he-IL" sz="900" b="1" dirty="0">
                <a:solidFill>
                  <a:prstClr val="black"/>
                </a:solidFill>
                <a:highlight>
                  <a:srgbClr val="FFFF00"/>
                </a:highlight>
                <a:latin typeface="Trebuchet MS"/>
                <a:cs typeface="Gisha" panose="020B0502040204020203" pitchFamily="34" charset="-79"/>
              </a:rPr>
              <a:t>לכן באופן חריג – נהפוך גם אותה </a:t>
            </a:r>
            <a:r>
              <a:rPr lang="he-IL" sz="900" b="1" dirty="0" err="1">
                <a:solidFill>
                  <a:prstClr val="black"/>
                </a:solidFill>
                <a:highlight>
                  <a:srgbClr val="FFFF00"/>
                </a:highlight>
                <a:latin typeface="Trebuchet MS"/>
                <a:cs typeface="Gisha" panose="020B0502040204020203" pitchFamily="34" charset="-79"/>
              </a:rPr>
              <a:t>לסינגלטון</a:t>
            </a:r>
            <a:r>
              <a:rPr lang="he-IL" sz="900" b="1" dirty="0">
                <a:solidFill>
                  <a:prstClr val="black"/>
                </a:solidFill>
                <a:highlight>
                  <a:srgbClr val="FFFF00"/>
                </a:highlight>
                <a:latin typeface="Trebuchet MS"/>
                <a:cs typeface="Gisha" panose="020B0502040204020203" pitchFamily="34" charset="-79"/>
              </a:rPr>
              <a:t>.</a:t>
            </a:r>
          </a:p>
          <a:p>
            <a:pPr algn="ctr"/>
            <a:r>
              <a:rPr lang="he-IL" sz="900" b="1" dirty="0">
                <a:solidFill>
                  <a:prstClr val="black"/>
                </a:solidFill>
                <a:latin typeface="Trebuchet MS"/>
                <a:cs typeface="Gisha" panose="020B0502040204020203" pitchFamily="34" charset="-79"/>
              </a:rPr>
              <a:t>נרחיב בהמשך המצגת.</a:t>
            </a:r>
          </a:p>
        </p:txBody>
      </p:sp>
    </p:spTree>
    <p:extLst>
      <p:ext uri="{BB962C8B-B14F-4D97-AF65-F5344CB8AC3E}">
        <p14:creationId xmlns:p14="http://schemas.microsoft.com/office/powerpoint/2010/main" val="3867956962"/>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42CB-BD2C-4289-B779-A9DAAD0DE29C}"/>
              </a:ext>
            </a:extLst>
          </p:cNvPr>
          <p:cNvSpPr>
            <a:spLocks noGrp="1"/>
          </p:cNvSpPr>
          <p:nvPr>
            <p:ph type="title"/>
          </p:nvPr>
        </p:nvSpPr>
        <p:spPr>
          <a:xfrm>
            <a:off x="1946136" y="104190"/>
            <a:ext cx="7239000" cy="998984"/>
          </a:xfrm>
        </p:spPr>
        <p:txBody>
          <a:bodyPr>
            <a:noAutofit/>
          </a:bodyPr>
          <a:lstStyle/>
          <a:p>
            <a:pPr algn="ctr"/>
            <a:r>
              <a:rPr lang="he-IL" sz="2800" dirty="0"/>
              <a:t>שלב י</a:t>
            </a:r>
            <a:br>
              <a:rPr lang="he-IL" sz="2800" dirty="0"/>
            </a:br>
            <a:r>
              <a:rPr lang="he-IL" sz="2800" dirty="0"/>
              <a:t>שכבת התצוגה </a:t>
            </a:r>
            <a:r>
              <a:rPr lang="en-US" sz="2800" dirty="0"/>
              <a:t>PL</a:t>
            </a:r>
          </a:p>
        </p:txBody>
      </p:sp>
      <p:sp>
        <p:nvSpPr>
          <p:cNvPr id="3" name="Content Placeholder 2">
            <a:extLst>
              <a:ext uri="{FF2B5EF4-FFF2-40B4-BE49-F238E27FC236}">
                <a16:creationId xmlns:a16="http://schemas.microsoft.com/office/drawing/2014/main" id="{2010C00C-C0EE-46CF-B5A4-3137AC414089}"/>
              </a:ext>
            </a:extLst>
          </p:cNvPr>
          <p:cNvSpPr>
            <a:spLocks noGrp="1"/>
          </p:cNvSpPr>
          <p:nvPr>
            <p:ph idx="1"/>
          </p:nvPr>
        </p:nvSpPr>
        <p:spPr>
          <a:xfrm>
            <a:off x="1847528" y="1224823"/>
            <a:ext cx="7688998" cy="5256584"/>
          </a:xfrm>
        </p:spPr>
        <p:txBody>
          <a:bodyPr>
            <a:noAutofit/>
          </a:bodyPr>
          <a:lstStyle/>
          <a:p>
            <a:pPr>
              <a:lnSpc>
                <a:spcPct val="115000"/>
              </a:lnSpc>
              <a:spcAft>
                <a:spcPts val="800"/>
              </a:spcAft>
            </a:pPr>
            <a:r>
              <a:rPr lang="he-IL" sz="2000" dirty="0"/>
              <a:t>בכל פעולה המבוצעת מה </a:t>
            </a:r>
            <a:r>
              <a:rPr lang="en-US" sz="2000" dirty="0"/>
              <a:t>PL</a:t>
            </a:r>
            <a:r>
              <a:rPr lang="he-IL" sz="2000" dirty="0"/>
              <a:t> אסור לשלוח יותר מבקשה אחת ל-</a:t>
            </a:r>
            <a:r>
              <a:rPr lang="en-US" sz="2000" dirty="0"/>
              <a:t>BL</a:t>
            </a:r>
            <a:r>
              <a:rPr lang="he-IL" sz="2000" dirty="0"/>
              <a:t> (אסור להפעיל יותר מפעולה אחת של </a:t>
            </a:r>
            <a:r>
              <a:rPr lang="en-US" sz="2000" dirty="0"/>
              <a:t>IBL</a:t>
            </a:r>
            <a:r>
              <a:rPr lang="he-IL" sz="2000" dirty="0"/>
              <a:t>)</a:t>
            </a:r>
          </a:p>
          <a:p>
            <a:pPr>
              <a:lnSpc>
                <a:spcPct val="115000"/>
              </a:lnSpc>
              <a:spcAft>
                <a:spcPts val="800"/>
              </a:spcAft>
            </a:pPr>
            <a:r>
              <a:rPr lang="he-IL" sz="2000" b="1" dirty="0"/>
              <a:t>אסור</a:t>
            </a:r>
            <a:r>
              <a:rPr lang="he-IL" sz="2000" dirty="0"/>
              <a:t> לבצע בשכבת </a:t>
            </a:r>
            <a:r>
              <a:rPr lang="en-US" sz="2000" dirty="0"/>
              <a:t>PL</a:t>
            </a:r>
            <a:r>
              <a:rPr lang="he-IL" sz="2000" dirty="0"/>
              <a:t> כל לוגיקה שקשורה לישויות הפרויקט למעט בדיקת תקינות קלט בסיסית (פורמט, תווים חוקיים וכו')</a:t>
            </a:r>
          </a:p>
          <a:p>
            <a:pPr lvl="1">
              <a:lnSpc>
                <a:spcPct val="115000"/>
              </a:lnSpc>
              <a:spcAft>
                <a:spcPts val="800"/>
              </a:spcAft>
            </a:pPr>
            <a:r>
              <a:rPr lang="he-IL" sz="1700" dirty="0"/>
              <a:t>כלומר, אסור להוסיף שום קוד לישויות </a:t>
            </a:r>
            <a:r>
              <a:rPr lang="en-US" sz="1700" dirty="0"/>
              <a:t>BO</a:t>
            </a:r>
            <a:r>
              <a:rPr lang="he-IL" sz="1700" dirty="0"/>
              <a:t> לצרכים של שכבת ה </a:t>
            </a:r>
            <a:r>
              <a:rPr lang="en-US" sz="1700" dirty="0"/>
              <a:t>PL</a:t>
            </a:r>
          </a:p>
          <a:p>
            <a:pPr>
              <a:lnSpc>
                <a:spcPct val="115000"/>
              </a:lnSpc>
              <a:spcAft>
                <a:spcPts val="800"/>
              </a:spcAft>
            </a:pPr>
            <a:r>
              <a:rPr lang="he-IL" sz="2000" dirty="0"/>
              <a:t>ייתכן וחלק מישויות ה </a:t>
            </a:r>
            <a:r>
              <a:rPr lang="en-US" sz="2000" dirty="0"/>
              <a:t>BO</a:t>
            </a:r>
            <a:r>
              <a:rPr lang="he-IL" sz="2000" dirty="0"/>
              <a:t> יצטרכו לעבור טרנספורמציה לישויות מסוג  </a:t>
            </a:r>
            <a:r>
              <a:rPr lang="en-US" sz="2000" dirty="0"/>
              <a:t>PO (PL Objects)</a:t>
            </a:r>
            <a:r>
              <a:rPr lang="he-IL" sz="2000" dirty="0"/>
              <a:t>. כלומר, ישויות </a:t>
            </a:r>
            <a:r>
              <a:rPr lang="en-US" sz="2000" dirty="0"/>
              <a:t>BO</a:t>
            </a:r>
            <a:r>
              <a:rPr lang="he-IL" sz="2000" dirty="0"/>
              <a:t> המתקבלות לשכבת ה </a:t>
            </a:r>
            <a:r>
              <a:rPr lang="en-US" sz="2000" dirty="0"/>
              <a:t>PL</a:t>
            </a:r>
            <a:r>
              <a:rPr lang="he-IL" sz="2000" dirty="0"/>
              <a:t>:</a:t>
            </a:r>
          </a:p>
          <a:p>
            <a:pPr lvl="1">
              <a:lnSpc>
                <a:spcPct val="115000"/>
              </a:lnSpc>
              <a:spcAft>
                <a:spcPts val="800"/>
              </a:spcAft>
            </a:pPr>
            <a:r>
              <a:rPr lang="he-IL" sz="1600" dirty="0"/>
              <a:t>אם הן לא צריכות לעברו שינוי במבנה שלהן, אז לא חובה לשכפל אותן לישות מקבילה ב </a:t>
            </a:r>
            <a:r>
              <a:rPr lang="en-US" sz="1600" dirty="0"/>
              <a:t>PO</a:t>
            </a:r>
            <a:r>
              <a:rPr lang="he-IL" sz="1600" dirty="0"/>
              <a:t>. אלא ניתן לעדכן את ערכי השדות ולהחזיר את הישות ל </a:t>
            </a:r>
            <a:r>
              <a:rPr lang="en-US" sz="1600" dirty="0"/>
              <a:t>BL</a:t>
            </a:r>
            <a:r>
              <a:rPr lang="he-IL" sz="1600" dirty="0"/>
              <a:t> כפי שהן.</a:t>
            </a:r>
          </a:p>
          <a:p>
            <a:pPr lvl="1">
              <a:lnSpc>
                <a:spcPct val="115000"/>
              </a:lnSpc>
              <a:spcAft>
                <a:spcPts val="800"/>
              </a:spcAft>
            </a:pPr>
            <a:r>
              <a:rPr lang="he-IL" sz="1600" dirty="0"/>
              <a:t>אם הן צריכות לעבור שינוי במבנה המחלקה שלהן, כגון תכונה שצריכה להיות </a:t>
            </a:r>
            <a:r>
              <a:rPr lang="en-US" sz="1600" dirty="0" err="1"/>
              <a:t>DependencyProperty</a:t>
            </a:r>
            <a:r>
              <a:rPr lang="he-IL" sz="1600" dirty="0"/>
              <a:t> לצורך </a:t>
            </a:r>
            <a:r>
              <a:rPr lang="en-US" sz="1600" dirty="0"/>
              <a:t>Binding</a:t>
            </a:r>
            <a:r>
              <a:rPr lang="he-IL" sz="1600" dirty="0"/>
              <a:t>, אז יש להגדיר ישות </a:t>
            </a:r>
            <a:r>
              <a:rPr lang="en-US" sz="1600" dirty="0"/>
              <a:t>PO</a:t>
            </a:r>
            <a:r>
              <a:rPr lang="he-IL" sz="1600" dirty="0"/>
              <a:t> מקבילה, ולבצע </a:t>
            </a:r>
            <a:r>
              <a:rPr lang="en-US" sz="1600" dirty="0"/>
              <a:t>Clone</a:t>
            </a:r>
            <a:r>
              <a:rPr lang="he-IL" sz="1600" dirty="0"/>
              <a:t> ביניהן. ואז בדרך חזור לשכפל אותה בחזרה ולהחזיר אותה כישות המקבילה ב </a:t>
            </a:r>
            <a:r>
              <a:rPr lang="en-US" sz="1600" dirty="0"/>
              <a:t>BL</a:t>
            </a:r>
            <a:r>
              <a:rPr lang="he-IL" sz="1600" dirty="0"/>
              <a:t>.</a:t>
            </a:r>
          </a:p>
        </p:txBody>
      </p:sp>
      <p:sp>
        <p:nvSpPr>
          <p:cNvPr id="4" name="Slide Number Placeholder 3">
            <a:extLst>
              <a:ext uri="{FF2B5EF4-FFF2-40B4-BE49-F238E27FC236}">
                <a16:creationId xmlns:a16="http://schemas.microsoft.com/office/drawing/2014/main" id="{225D60C1-377E-498F-AE6E-3F66C1B8157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518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0294820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42CB-BD2C-4289-B779-A9DAAD0DE29C}"/>
              </a:ext>
            </a:extLst>
          </p:cNvPr>
          <p:cNvSpPr>
            <a:spLocks noGrp="1"/>
          </p:cNvSpPr>
          <p:nvPr>
            <p:ph type="title"/>
          </p:nvPr>
        </p:nvSpPr>
        <p:spPr>
          <a:xfrm>
            <a:off x="1946136" y="104190"/>
            <a:ext cx="7239000" cy="998984"/>
          </a:xfrm>
        </p:spPr>
        <p:txBody>
          <a:bodyPr>
            <a:noAutofit/>
          </a:bodyPr>
          <a:lstStyle/>
          <a:p>
            <a:pPr algn="ctr"/>
            <a:r>
              <a:rPr lang="he-IL" sz="2800" dirty="0"/>
              <a:t>שלב י</a:t>
            </a:r>
            <a:br>
              <a:rPr lang="he-IL" sz="2800" dirty="0"/>
            </a:br>
            <a:r>
              <a:rPr lang="he-IL" sz="2800" dirty="0"/>
              <a:t>שכבת התצוגה </a:t>
            </a:r>
            <a:r>
              <a:rPr lang="en-US" sz="2800" dirty="0"/>
              <a:t>PL</a:t>
            </a:r>
          </a:p>
        </p:txBody>
      </p:sp>
      <p:sp>
        <p:nvSpPr>
          <p:cNvPr id="3" name="Content Placeholder 2">
            <a:extLst>
              <a:ext uri="{FF2B5EF4-FFF2-40B4-BE49-F238E27FC236}">
                <a16:creationId xmlns:a16="http://schemas.microsoft.com/office/drawing/2014/main" id="{2010C00C-C0EE-46CF-B5A4-3137AC414089}"/>
              </a:ext>
            </a:extLst>
          </p:cNvPr>
          <p:cNvSpPr>
            <a:spLocks noGrp="1"/>
          </p:cNvSpPr>
          <p:nvPr>
            <p:ph idx="1"/>
          </p:nvPr>
        </p:nvSpPr>
        <p:spPr>
          <a:xfrm>
            <a:off x="2279576" y="1268761"/>
            <a:ext cx="7040926" cy="5035893"/>
          </a:xfrm>
        </p:spPr>
        <p:txBody>
          <a:bodyPr>
            <a:noAutofit/>
          </a:bodyPr>
          <a:lstStyle/>
          <a:p>
            <a:pPr>
              <a:spcBef>
                <a:spcPts val="0"/>
              </a:spcBef>
              <a:spcAft>
                <a:spcPts val="600"/>
              </a:spcAft>
            </a:pPr>
            <a:r>
              <a:rPr lang="he-IL" sz="1800" b="1" dirty="0"/>
              <a:t>יש  להשתמש בפקדי</a:t>
            </a:r>
            <a:r>
              <a:rPr lang="en-US" sz="1800" b="1" dirty="0"/>
              <a:t>WPF </a:t>
            </a:r>
            <a:r>
              <a:rPr lang="he-IL" sz="1800" b="1" dirty="0"/>
              <a:t>:</a:t>
            </a:r>
          </a:p>
          <a:p>
            <a:pPr lvl="1">
              <a:spcBef>
                <a:spcPts val="0"/>
              </a:spcBef>
              <a:spcAft>
                <a:spcPts val="600"/>
              </a:spcAft>
            </a:pPr>
            <a:r>
              <a:rPr lang="he-IL" sz="1800" dirty="0"/>
              <a:t>פקדים בסיסיים</a:t>
            </a:r>
          </a:p>
          <a:p>
            <a:pPr lvl="1">
              <a:spcBef>
                <a:spcPts val="0"/>
              </a:spcBef>
              <a:spcAft>
                <a:spcPts val="600"/>
              </a:spcAft>
            </a:pPr>
            <a:r>
              <a:rPr lang="he-IL" sz="1800" dirty="0"/>
              <a:t>פקדים מרובי נתונים</a:t>
            </a:r>
          </a:p>
          <a:p>
            <a:pPr lvl="1">
              <a:spcBef>
                <a:spcPts val="0"/>
              </a:spcBef>
              <a:spcAft>
                <a:spcPts val="600"/>
              </a:spcAft>
            </a:pPr>
            <a:r>
              <a:rPr lang="he-IL" sz="1800" dirty="0"/>
              <a:t>תסדירים (פאנלים)</a:t>
            </a:r>
          </a:p>
          <a:p>
            <a:pPr lvl="1">
              <a:spcBef>
                <a:spcPts val="0"/>
              </a:spcBef>
              <a:spcAft>
                <a:spcPts val="600"/>
              </a:spcAft>
            </a:pPr>
            <a:r>
              <a:rPr lang="en-US" sz="1800" dirty="0"/>
              <a:t>Resources</a:t>
            </a:r>
            <a:endParaRPr lang="he-IL" sz="1800" dirty="0"/>
          </a:p>
          <a:p>
            <a:pPr lvl="1">
              <a:spcBef>
                <a:spcPts val="0"/>
              </a:spcBef>
              <a:spcAft>
                <a:spcPts val="600"/>
              </a:spcAft>
            </a:pPr>
            <a:r>
              <a:rPr lang="en-US" sz="1800" dirty="0"/>
              <a:t>Binding</a:t>
            </a:r>
            <a:endParaRPr lang="he-IL" sz="1800" dirty="0"/>
          </a:p>
          <a:p>
            <a:pPr lvl="1">
              <a:spcBef>
                <a:spcPts val="0"/>
              </a:spcBef>
              <a:spcAft>
                <a:spcPts val="600"/>
              </a:spcAft>
            </a:pPr>
            <a:r>
              <a:rPr lang="en-US" sz="1800" dirty="0" err="1"/>
              <a:t>DataContext</a:t>
            </a:r>
            <a:endParaRPr lang="he-IL" sz="1800" dirty="0"/>
          </a:p>
          <a:p>
            <a:pPr lvl="1">
              <a:spcBef>
                <a:spcPts val="0"/>
              </a:spcBef>
              <a:spcAft>
                <a:spcPts val="600"/>
              </a:spcAft>
            </a:pPr>
            <a:r>
              <a:rPr lang="en-US" sz="1800" dirty="0" err="1"/>
              <a:t>ObservableCollection</a:t>
            </a:r>
            <a:endParaRPr lang="he-IL" sz="1800" dirty="0"/>
          </a:p>
          <a:p>
            <a:pPr>
              <a:spcBef>
                <a:spcPts val="0"/>
              </a:spcBef>
              <a:spcAft>
                <a:spcPts val="600"/>
              </a:spcAft>
            </a:pPr>
            <a:r>
              <a:rPr lang="he-IL" sz="1600" b="1" dirty="0"/>
              <a:t>רצוי להשתמש גם בפקדים מתקדמים (לבונוס):</a:t>
            </a:r>
          </a:p>
          <a:p>
            <a:pPr lvl="1">
              <a:spcBef>
                <a:spcPts val="0"/>
              </a:spcBef>
              <a:spcAft>
                <a:spcPts val="600"/>
              </a:spcAft>
            </a:pPr>
            <a:r>
              <a:rPr lang="he-IL" sz="1800" dirty="0"/>
              <a:t>טריגרים (שלושה סוגים - טריגר תכונה, טריגר נתונים, וטריגר אירוע)</a:t>
            </a:r>
          </a:p>
          <a:p>
            <a:pPr lvl="1">
              <a:spcBef>
                <a:spcPts val="0"/>
              </a:spcBef>
              <a:spcAft>
                <a:spcPts val="600"/>
              </a:spcAft>
            </a:pPr>
            <a:r>
              <a:rPr lang="he-IL" sz="1800" dirty="0"/>
              <a:t>תבניות עיצוב </a:t>
            </a:r>
            <a:r>
              <a:rPr lang="en-US" sz="1800" dirty="0"/>
              <a:t>(Date Template)</a:t>
            </a:r>
            <a:endParaRPr lang="he-IL" sz="1800" dirty="0"/>
          </a:p>
          <a:p>
            <a:pPr lvl="1">
              <a:spcBef>
                <a:spcPts val="0"/>
              </a:spcBef>
              <a:spcAft>
                <a:spcPts val="600"/>
              </a:spcAft>
            </a:pPr>
            <a:r>
              <a:rPr lang="he-IL" sz="1800" dirty="0"/>
              <a:t>המרות בקישור נתונים </a:t>
            </a:r>
            <a:r>
              <a:rPr lang="en-US" sz="1800" dirty="0"/>
              <a:t>(</a:t>
            </a:r>
            <a:r>
              <a:rPr lang="en-US" sz="1800" dirty="0" err="1"/>
              <a:t>IConverter</a:t>
            </a:r>
            <a:r>
              <a:rPr lang="en-US" sz="1800" dirty="0"/>
              <a:t>)</a:t>
            </a:r>
            <a:endParaRPr lang="he-IL" sz="1800" dirty="0"/>
          </a:p>
          <a:p>
            <a:pPr lvl="1">
              <a:spcBef>
                <a:spcPts val="0"/>
              </a:spcBef>
              <a:spcAft>
                <a:spcPts val="600"/>
              </a:spcAft>
            </a:pPr>
            <a:r>
              <a:rPr lang="he-IL" sz="1800" dirty="0"/>
              <a:t>סגנון </a:t>
            </a:r>
            <a:r>
              <a:rPr lang="en-US" sz="1800" dirty="0"/>
              <a:t>(style)</a:t>
            </a:r>
            <a:endParaRPr lang="he-IL" sz="1800" dirty="0"/>
          </a:p>
          <a:p>
            <a:pPr lvl="1">
              <a:spcBef>
                <a:spcPts val="0"/>
              </a:spcBef>
              <a:spcAft>
                <a:spcPts val="600"/>
              </a:spcAft>
            </a:pPr>
            <a:r>
              <a:rPr lang="he-IL" sz="1800" dirty="0"/>
              <a:t>גרפיקה מעניינת</a:t>
            </a:r>
          </a:p>
        </p:txBody>
      </p:sp>
      <p:sp>
        <p:nvSpPr>
          <p:cNvPr id="4" name="Slide Number Placeholder 3">
            <a:extLst>
              <a:ext uri="{FF2B5EF4-FFF2-40B4-BE49-F238E27FC236}">
                <a16:creationId xmlns:a16="http://schemas.microsoft.com/office/drawing/2014/main" id="{225D60C1-377E-498F-AE6E-3F66C1B8157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519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04953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69368" y="183505"/>
            <a:ext cx="7239000" cy="626328"/>
          </a:xfrm>
        </p:spPr>
        <p:txBody>
          <a:bodyPr/>
          <a:lstStyle/>
          <a:p>
            <a:pPr algn="ctr"/>
            <a:r>
              <a:rPr lang="he-IL" dirty="0"/>
              <a:t>התכנית הראשונה שלי</a:t>
            </a:r>
          </a:p>
        </p:txBody>
      </p:sp>
      <p:sp>
        <p:nvSpPr>
          <p:cNvPr id="3" name="מציין מיקום תוכן 2"/>
          <p:cNvSpPr>
            <a:spLocks noGrp="1"/>
          </p:cNvSpPr>
          <p:nvPr>
            <p:ph idx="1"/>
          </p:nvPr>
        </p:nvSpPr>
        <p:spPr>
          <a:xfrm>
            <a:off x="1981200" y="1679024"/>
            <a:ext cx="7239000" cy="4846320"/>
          </a:xfrm>
        </p:spPr>
        <p:txBody>
          <a:bodyPr>
            <a:normAutofit/>
          </a:bodyPr>
          <a:lstStyle/>
          <a:p>
            <a:pPr marL="400050" lvl="1" indent="0" algn="l" rtl="0">
              <a:buNone/>
            </a:pPr>
            <a:r>
              <a:rPr lang="en-US" dirty="0">
                <a:solidFill>
                  <a:schemeClr val="tx1"/>
                </a:solidFill>
              </a:rPr>
              <a:t>namespace ex1 </a:t>
            </a:r>
          </a:p>
          <a:p>
            <a:pPr marL="400050" lvl="1" indent="0" algn="l" rtl="0">
              <a:buNone/>
            </a:pPr>
            <a:r>
              <a:rPr lang="en-US" dirty="0">
                <a:solidFill>
                  <a:schemeClr val="tx1"/>
                </a:solidFill>
              </a:rPr>
              <a:t>{ </a:t>
            </a:r>
          </a:p>
          <a:p>
            <a:pPr marL="400050" lvl="1" indent="0" algn="l" rtl="0">
              <a:buNone/>
            </a:pPr>
            <a:r>
              <a:rPr lang="en-US" dirty="0">
                <a:solidFill>
                  <a:schemeClr val="tx1"/>
                </a:solidFill>
              </a:rPr>
              <a:t>    class Program </a:t>
            </a:r>
          </a:p>
          <a:p>
            <a:pPr marL="400050" lvl="1" indent="0" algn="l" rtl="0">
              <a:buNone/>
            </a:pPr>
            <a:r>
              <a:rPr lang="en-US" dirty="0">
                <a:solidFill>
                  <a:schemeClr val="tx1"/>
                </a:solidFill>
              </a:rPr>
              <a:t>    { </a:t>
            </a:r>
          </a:p>
          <a:p>
            <a:pPr marL="400050" lvl="1" indent="0" algn="l" rtl="0">
              <a:buNone/>
            </a:pPr>
            <a:r>
              <a:rPr lang="en-US" dirty="0">
                <a:solidFill>
                  <a:schemeClr val="tx1"/>
                </a:solidFill>
              </a:rPr>
              <a:t>        static void Main(string[] </a:t>
            </a:r>
            <a:r>
              <a:rPr lang="en-US" dirty="0" err="1">
                <a:solidFill>
                  <a:schemeClr val="tx1"/>
                </a:solidFill>
              </a:rPr>
              <a:t>args</a:t>
            </a:r>
            <a:r>
              <a:rPr lang="en-US" dirty="0">
                <a:solidFill>
                  <a:schemeClr val="tx1"/>
                </a:solidFill>
              </a:rPr>
              <a:t>) </a:t>
            </a:r>
          </a:p>
          <a:p>
            <a:pPr marL="400050" lvl="1" indent="0" algn="l" rtl="0">
              <a:buNone/>
            </a:pPr>
            <a:r>
              <a:rPr lang="en-US" dirty="0">
                <a:solidFill>
                  <a:schemeClr val="tx1"/>
                </a:solidFill>
              </a:rPr>
              <a:t>        { </a:t>
            </a:r>
          </a:p>
          <a:p>
            <a:pPr marL="400050" lvl="1" indent="0" algn="l" rtl="0">
              <a:buNone/>
            </a:pPr>
            <a:r>
              <a:rPr lang="en-US" dirty="0">
                <a:solidFill>
                  <a:schemeClr val="tx1"/>
                </a:solidFill>
              </a:rPr>
              <a:t>            </a:t>
            </a:r>
            <a:r>
              <a:rPr lang="en-US" dirty="0" err="1">
                <a:solidFill>
                  <a:schemeClr val="tx1"/>
                </a:solidFill>
              </a:rPr>
              <a:t>System.Console.WriteLine</a:t>
            </a:r>
            <a:r>
              <a:rPr lang="en-US" dirty="0">
                <a:solidFill>
                  <a:schemeClr val="tx1"/>
                </a:solidFill>
              </a:rPr>
              <a:t>("hello world"); </a:t>
            </a:r>
          </a:p>
          <a:p>
            <a:pPr marL="400050" lvl="1" indent="0" algn="l" rtl="0">
              <a:buNone/>
            </a:pPr>
            <a:r>
              <a:rPr lang="en-US" dirty="0">
                <a:solidFill>
                  <a:schemeClr val="tx1"/>
                </a:solidFill>
              </a:rPr>
              <a:t>        } </a:t>
            </a:r>
          </a:p>
          <a:p>
            <a:pPr marL="400050" lvl="1" indent="0" algn="l" rtl="0">
              <a:buNone/>
            </a:pPr>
            <a:r>
              <a:rPr lang="en-US" dirty="0">
                <a:solidFill>
                  <a:schemeClr val="tx1"/>
                </a:solidFill>
              </a:rPr>
              <a:t>    } </a:t>
            </a:r>
          </a:p>
          <a:p>
            <a:pPr marL="400050" lvl="1" indent="0" algn="l" rtl="0">
              <a:buNone/>
            </a:pPr>
            <a:r>
              <a:rPr lang="en-US" dirty="0">
                <a:solidFill>
                  <a:schemeClr val="tx1"/>
                </a:solidFill>
              </a:rPr>
              <a:t>} </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52</a:t>
            </a:fld>
            <a:endParaRPr lang="he-IL">
              <a:solidFill>
                <a:srgbClr val="B13F9A"/>
              </a:solidFill>
              <a:latin typeface="Trebuchet MS"/>
              <a:cs typeface="Gisha" panose="020B0502040204020203" pitchFamily="34" charset="-79"/>
            </a:endParaRPr>
          </a:p>
        </p:txBody>
      </p:sp>
      <p:sp>
        <p:nvSpPr>
          <p:cNvPr id="6" name="מלבן 5"/>
          <p:cNvSpPr/>
          <p:nvPr/>
        </p:nvSpPr>
        <p:spPr>
          <a:xfrm>
            <a:off x="2423592" y="1772816"/>
            <a:ext cx="6984776" cy="4176464"/>
          </a:xfrm>
          <a:prstGeom prst="rect">
            <a:avLst/>
          </a:prstGeom>
          <a:solidFill>
            <a:schemeClr val="accent4">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מרחב שמות</a:t>
            </a: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
        <p:nvSpPr>
          <p:cNvPr id="7" name="מלבן 6"/>
          <p:cNvSpPr/>
          <p:nvPr/>
        </p:nvSpPr>
        <p:spPr>
          <a:xfrm>
            <a:off x="2575992" y="2564904"/>
            <a:ext cx="6616352" cy="2880320"/>
          </a:xfrm>
          <a:prstGeom prst="rect">
            <a:avLst/>
          </a:prstGeom>
          <a:solidFill>
            <a:schemeClr val="accent4">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מחלקה</a:t>
            </a: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
        <p:nvSpPr>
          <p:cNvPr id="8" name="מלבן 7"/>
          <p:cNvSpPr/>
          <p:nvPr/>
        </p:nvSpPr>
        <p:spPr>
          <a:xfrm>
            <a:off x="2999656" y="3356992"/>
            <a:ext cx="5976664" cy="1656184"/>
          </a:xfrm>
          <a:prstGeom prst="rect">
            <a:avLst/>
          </a:prstGeom>
          <a:solidFill>
            <a:schemeClr val="accent4">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מתודה </a:t>
            </a:r>
            <a:r>
              <a:rPr lang="he-IL" b="1" dirty="0">
                <a:solidFill>
                  <a:prstClr val="black"/>
                </a:solidFill>
                <a:latin typeface="Trebuchet MS"/>
                <a:cs typeface="Gisha" panose="020B0502040204020203" pitchFamily="34" charset="-79"/>
              </a:rPr>
              <a:t>(ראשית)</a:t>
            </a:r>
            <a:endParaRPr lang="he-IL" b="1"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
        <p:nvSpPr>
          <p:cNvPr id="9" name="חץ למעלה 8"/>
          <p:cNvSpPr/>
          <p:nvPr/>
        </p:nvSpPr>
        <p:spPr>
          <a:xfrm>
            <a:off x="2927648" y="4656630"/>
            <a:ext cx="1440160" cy="114863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white"/>
                </a:solidFill>
                <a:latin typeface="Trebuchet MS"/>
                <a:cs typeface="Gisha" panose="020B0502040204020203" pitchFamily="34" charset="-79"/>
              </a:rPr>
              <a:t>מרחב שמות</a:t>
            </a:r>
          </a:p>
        </p:txBody>
      </p:sp>
      <p:sp>
        <p:nvSpPr>
          <p:cNvPr id="10" name="חץ למעלה 9"/>
          <p:cNvSpPr/>
          <p:nvPr/>
        </p:nvSpPr>
        <p:spPr>
          <a:xfrm>
            <a:off x="4211746" y="4625726"/>
            <a:ext cx="1879082" cy="1148634"/>
          </a:xfrm>
          <a:prstGeom prst="up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white"/>
                </a:solidFill>
                <a:latin typeface="Trebuchet MS"/>
                <a:cs typeface="Gisha" panose="020B0502040204020203" pitchFamily="34" charset="-79"/>
              </a:rPr>
              <a:t>מחלקה</a:t>
            </a:r>
          </a:p>
        </p:txBody>
      </p:sp>
      <p:sp>
        <p:nvSpPr>
          <p:cNvPr id="11" name="חץ למעלה 10"/>
          <p:cNvSpPr/>
          <p:nvPr/>
        </p:nvSpPr>
        <p:spPr>
          <a:xfrm>
            <a:off x="5726063" y="4656630"/>
            <a:ext cx="1879082" cy="1148634"/>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prstClr val="white"/>
                </a:solidFill>
                <a:latin typeface="Trebuchet MS"/>
                <a:cs typeface="Gisha" panose="020B0502040204020203" pitchFamily="34" charset="-79"/>
              </a:rPr>
              <a:t>מתודה</a:t>
            </a:r>
          </a:p>
        </p:txBody>
      </p:sp>
      <p:sp>
        <p:nvSpPr>
          <p:cNvPr id="12" name="TextBox 11">
            <a:extLst>
              <a:ext uri="{FF2B5EF4-FFF2-40B4-BE49-F238E27FC236}">
                <a16:creationId xmlns:a16="http://schemas.microsoft.com/office/drawing/2014/main" id="{C3E86307-4345-4655-A4E1-055649172D48}"/>
              </a:ext>
            </a:extLst>
          </p:cNvPr>
          <p:cNvSpPr txBox="1"/>
          <p:nvPr/>
        </p:nvSpPr>
        <p:spPr>
          <a:xfrm>
            <a:off x="3980123" y="878295"/>
            <a:ext cx="3491880" cy="830997"/>
          </a:xfrm>
          <a:prstGeom prst="rect">
            <a:avLst/>
          </a:prstGeom>
          <a:noFill/>
        </p:spPr>
        <p:txBody>
          <a:bodyPr wrap="square">
            <a:spAutoFit/>
          </a:bodyPr>
          <a:lstStyle/>
          <a:p>
            <a:r>
              <a:rPr lang="he-IL" sz="1600" dirty="0">
                <a:solidFill>
                  <a:prstClr val="black"/>
                </a:solidFill>
                <a:latin typeface="Trebuchet MS"/>
                <a:cs typeface="Gisha" panose="020B0502040204020203" pitchFamily="34" charset="-79"/>
              </a:rPr>
              <a:t>כל מחלקה מוגדרת בתוך </a:t>
            </a:r>
            <a:r>
              <a:rPr lang="en-US" sz="1600" dirty="0">
                <a:solidFill>
                  <a:prstClr val="black"/>
                </a:solidFill>
                <a:latin typeface="Trebuchet MS"/>
              </a:rPr>
              <a:t>namespace</a:t>
            </a:r>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כל קוד ביצועי נכתב בתוך מתודה.</a:t>
            </a:r>
          </a:p>
          <a:p>
            <a:r>
              <a:rPr lang="he-IL" sz="1600" dirty="0">
                <a:solidFill>
                  <a:prstClr val="black"/>
                </a:solidFill>
                <a:latin typeface="Trebuchet MS"/>
                <a:cs typeface="Gisha" panose="020B0502040204020203" pitchFamily="34" charset="-79"/>
              </a:rPr>
              <a:t>כל מתודה שייכת למחלקה ומוגדרת בה</a:t>
            </a:r>
            <a:endParaRPr lang="en-US" sz="1600" dirty="0">
              <a:solidFill>
                <a:prstClr val="black"/>
              </a:solidFill>
              <a:latin typeface="Trebuchet MS"/>
            </a:endParaRPr>
          </a:p>
        </p:txBody>
      </p:sp>
    </p:spTree>
    <p:extLst>
      <p:ext uri="{BB962C8B-B14F-4D97-AF65-F5344CB8AC3E}">
        <p14:creationId xmlns:p14="http://schemas.microsoft.com/office/powerpoint/2010/main" val="391830896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6288-E7B6-4213-B89E-0BBEF9593E4B}"/>
              </a:ext>
            </a:extLst>
          </p:cNvPr>
          <p:cNvSpPr>
            <a:spLocks noGrp="1"/>
          </p:cNvSpPr>
          <p:nvPr>
            <p:ph type="title"/>
          </p:nvPr>
        </p:nvSpPr>
        <p:spPr>
          <a:xfrm>
            <a:off x="2107853" y="124268"/>
            <a:ext cx="7239000" cy="758140"/>
          </a:xfrm>
        </p:spPr>
        <p:txBody>
          <a:bodyPr>
            <a:noAutofit/>
          </a:bodyPr>
          <a:lstStyle/>
          <a:p>
            <a:pPr algn="ctr"/>
            <a:r>
              <a:rPr lang="he-IL" sz="2400" dirty="0"/>
              <a:t>תרשים מסכם – מודל 3 השכבות</a:t>
            </a:r>
            <a:br>
              <a:rPr lang="he-IL" sz="2400" dirty="0"/>
            </a:br>
            <a:r>
              <a:rPr lang="he-IL" sz="2400" dirty="0"/>
              <a:t>ארכיטקטורה מתקדמת – 'מבנה 2'</a:t>
            </a:r>
            <a:endParaRPr lang="en-US" sz="2400" dirty="0"/>
          </a:p>
        </p:txBody>
      </p:sp>
      <p:sp>
        <p:nvSpPr>
          <p:cNvPr id="4" name="Slide Number Placeholder 3">
            <a:extLst>
              <a:ext uri="{FF2B5EF4-FFF2-40B4-BE49-F238E27FC236}">
                <a16:creationId xmlns:a16="http://schemas.microsoft.com/office/drawing/2014/main" id="{2D4B60F5-E62A-4D01-A8B4-043B3C87090A}"/>
              </a:ext>
            </a:extLst>
          </p:cNvPr>
          <p:cNvSpPr>
            <a:spLocks noGrp="1"/>
          </p:cNvSpPr>
          <p:nvPr>
            <p:ph type="sldNum" sz="quarter" idx="12"/>
          </p:nvPr>
        </p:nvSpPr>
        <p:spPr>
          <a:xfrm>
            <a:off x="1655913" y="650513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520</a:t>
            </a:fld>
            <a:endParaRPr lang="he-IL" dirty="0">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1A6E3BFA-2B05-427F-9D0C-443A29BA4D56}"/>
              </a:ext>
            </a:extLst>
          </p:cNvPr>
          <p:cNvSpPr/>
          <p:nvPr/>
        </p:nvSpPr>
        <p:spPr>
          <a:xfrm>
            <a:off x="6571656" y="5914364"/>
            <a:ext cx="303801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2000" b="1" dirty="0">
                <a:ln/>
                <a:solidFill>
                  <a:srgbClr val="DE6C36"/>
                </a:solidFill>
                <a:latin typeface="Trebuchet MS"/>
                <a:cs typeface="Gisha" panose="020B0502040204020203" pitchFamily="34" charset="-79"/>
              </a:rPr>
              <a:t>חלוקה לפי מרחבי השמות</a:t>
            </a:r>
            <a:endParaRPr lang="en-US" sz="2000" b="1" dirty="0">
              <a:ln/>
              <a:solidFill>
                <a:srgbClr val="DE6C36"/>
              </a:solidFill>
              <a:latin typeface="Trebuchet MS"/>
            </a:endParaRPr>
          </a:p>
          <a:p>
            <a:pPr algn="ctr"/>
            <a:r>
              <a:rPr lang="en-US" sz="2000" b="1" dirty="0">
                <a:ln/>
                <a:solidFill>
                  <a:srgbClr val="DE6C36"/>
                </a:solidFill>
                <a:latin typeface="Trebuchet MS"/>
              </a:rPr>
              <a:t>Namespaces</a:t>
            </a:r>
          </a:p>
        </p:txBody>
      </p:sp>
      <p:sp>
        <p:nvSpPr>
          <p:cNvPr id="8" name="Rectangle 7">
            <a:extLst>
              <a:ext uri="{FF2B5EF4-FFF2-40B4-BE49-F238E27FC236}">
                <a16:creationId xmlns:a16="http://schemas.microsoft.com/office/drawing/2014/main" id="{19F4DE2A-2FA9-435B-A7EF-DE29A464520F}"/>
              </a:ext>
            </a:extLst>
          </p:cNvPr>
          <p:cNvSpPr/>
          <p:nvPr/>
        </p:nvSpPr>
        <p:spPr>
          <a:xfrm>
            <a:off x="2646537" y="5962662"/>
            <a:ext cx="2448106"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2000" b="1" dirty="0">
                <a:ln/>
                <a:solidFill>
                  <a:srgbClr val="DE6C36"/>
                </a:solidFill>
                <a:latin typeface="Trebuchet MS"/>
                <a:cs typeface="Gisha" panose="020B0502040204020203" pitchFamily="34" charset="-79"/>
              </a:rPr>
              <a:t>חלוקה לפי פרויקטים</a:t>
            </a:r>
            <a:endParaRPr lang="en-US" sz="2000" b="1" dirty="0">
              <a:ln/>
              <a:solidFill>
                <a:srgbClr val="DE6C36"/>
              </a:solidFill>
              <a:latin typeface="Trebuchet MS"/>
            </a:endParaRPr>
          </a:p>
          <a:p>
            <a:pPr algn="ctr"/>
            <a:r>
              <a:rPr lang="he-IL" sz="2000" b="1" dirty="0">
                <a:ln/>
                <a:solidFill>
                  <a:srgbClr val="DE6C36"/>
                </a:solidFill>
                <a:latin typeface="Trebuchet MS"/>
                <a:cs typeface="Gisha" panose="020B0502040204020203" pitchFamily="34" charset="-79"/>
              </a:rPr>
              <a:t> </a:t>
            </a:r>
            <a:r>
              <a:rPr lang="en-US" sz="2000" b="1" dirty="0">
                <a:ln/>
                <a:solidFill>
                  <a:srgbClr val="DE6C36"/>
                </a:solidFill>
                <a:latin typeface="Trebuchet MS"/>
              </a:rPr>
              <a:t>projects</a:t>
            </a:r>
          </a:p>
        </p:txBody>
      </p:sp>
      <p:pic>
        <p:nvPicPr>
          <p:cNvPr id="3076" name="Picture 4">
            <a:extLst>
              <a:ext uri="{FF2B5EF4-FFF2-40B4-BE49-F238E27FC236}">
                <a16:creationId xmlns:a16="http://schemas.microsoft.com/office/drawing/2014/main" id="{8618EDCC-3CFA-4E6C-B287-3178DE3D8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96753"/>
            <a:ext cx="4453214" cy="33844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10BBF70-8283-4A28-979A-13D854870E96}"/>
              </a:ext>
            </a:extLst>
          </p:cNvPr>
          <p:cNvGrpSpPr/>
          <p:nvPr/>
        </p:nvGrpSpPr>
        <p:grpSpPr>
          <a:xfrm>
            <a:off x="1870117" y="1080361"/>
            <a:ext cx="4000946" cy="4601088"/>
            <a:chOff x="346117" y="1080361"/>
            <a:chExt cx="4000946" cy="4601088"/>
          </a:xfrm>
        </p:grpSpPr>
        <p:pic>
          <p:nvPicPr>
            <p:cNvPr id="3074" name="Picture 2">
              <a:extLst>
                <a:ext uri="{FF2B5EF4-FFF2-40B4-BE49-F238E27FC236}">
                  <a16:creationId xmlns:a16="http://schemas.microsoft.com/office/drawing/2014/main" id="{9199CA1F-11F3-40DD-825D-2434FA86E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7" y="1080361"/>
              <a:ext cx="4000946" cy="46010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308B2C8-DCA1-411B-BD36-4CE4EBE2BFD7}"/>
                </a:ext>
              </a:extLst>
            </p:cNvPr>
            <p:cNvSpPr txBox="1"/>
            <p:nvPr/>
          </p:nvSpPr>
          <p:spPr>
            <a:xfrm>
              <a:off x="1662514" y="4304196"/>
              <a:ext cx="1368152" cy="276999"/>
            </a:xfrm>
            <a:prstGeom prst="rect">
              <a:avLst/>
            </a:prstGeom>
            <a:solidFill>
              <a:schemeClr val="bg1"/>
            </a:solidFill>
          </p:spPr>
          <p:txBody>
            <a:bodyPr wrap="square">
              <a:spAutoFit/>
            </a:bodyPr>
            <a:lstStyle/>
            <a:p>
              <a:pPr algn="ctr" rtl="0"/>
              <a:r>
                <a:rPr lang="en-US" sz="1200" dirty="0">
                  <a:solidFill>
                    <a:prstClr val="black"/>
                  </a:solidFill>
                  <a:latin typeface="Trebuchet MS"/>
                </a:rPr>
                <a:t>DalFacade</a:t>
              </a:r>
            </a:p>
          </p:txBody>
        </p:sp>
      </p:grpSp>
    </p:spTree>
    <p:extLst>
      <p:ext uri="{BB962C8B-B14F-4D97-AF65-F5344CB8AC3E}">
        <p14:creationId xmlns:p14="http://schemas.microsoft.com/office/powerpoint/2010/main" val="116807167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583832" y="533400"/>
            <a:ext cx="5412436" cy="2823592"/>
          </a:xfrm>
        </p:spPr>
        <p:txBody>
          <a:bodyPr/>
          <a:lstStyle/>
          <a:p>
            <a:pPr algn="ctr"/>
            <a:r>
              <a:rPr lang="he-IL" dirty="0"/>
              <a:t>תבניות עיצוב</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521</a:t>
            </a:fld>
            <a:endParaRPr lang="he-IL">
              <a:latin typeface="Trebuchet MS"/>
              <a:cs typeface="Gisha" panose="020B0502040204020203" pitchFamily="34" charset="-79"/>
            </a:endParaRPr>
          </a:p>
        </p:txBody>
      </p:sp>
      <p:sp>
        <p:nvSpPr>
          <p:cNvPr id="6" name="Subtitle 5">
            <a:extLst>
              <a:ext uri="{FF2B5EF4-FFF2-40B4-BE49-F238E27FC236}">
                <a16:creationId xmlns:a16="http://schemas.microsoft.com/office/drawing/2014/main" id="{C9137D02-C716-4A71-9C47-6C24D5581652}"/>
              </a:ext>
            </a:extLst>
          </p:cNvPr>
          <p:cNvSpPr>
            <a:spLocks noGrp="1"/>
          </p:cNvSpPr>
          <p:nvPr>
            <p:ph type="subTitle" idx="1"/>
          </p:nvPr>
        </p:nvSpPr>
        <p:spPr/>
        <p:txBody>
          <a:bodyPr>
            <a:normAutofit/>
          </a:bodyPr>
          <a:lstStyle/>
          <a:p>
            <a:pPr algn="ctr"/>
            <a:r>
              <a:rPr lang="en-US" sz="4000" dirty="0"/>
              <a:t>Design Patterns</a:t>
            </a:r>
          </a:p>
        </p:txBody>
      </p:sp>
    </p:spTree>
    <p:extLst>
      <p:ext uri="{BB962C8B-B14F-4D97-AF65-F5344CB8AC3E}">
        <p14:creationId xmlns:p14="http://schemas.microsoft.com/office/powerpoint/2010/main" val="333840847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07568" y="188640"/>
            <a:ext cx="7239000" cy="626328"/>
          </a:xfrm>
        </p:spPr>
        <p:txBody>
          <a:bodyPr>
            <a:normAutofit fontScale="90000"/>
          </a:bodyPr>
          <a:lstStyle/>
          <a:p>
            <a:pPr algn="ctr"/>
            <a:r>
              <a:rPr lang="he-IL" dirty="0"/>
              <a:t>קשר נכון בין השכבות – תבניות עיצוב</a:t>
            </a:r>
          </a:p>
        </p:txBody>
      </p:sp>
      <p:sp>
        <p:nvSpPr>
          <p:cNvPr id="3" name="מציין מיקום תוכן 2"/>
          <p:cNvSpPr>
            <a:spLocks noGrp="1"/>
          </p:cNvSpPr>
          <p:nvPr>
            <p:ph idx="1"/>
          </p:nvPr>
        </p:nvSpPr>
        <p:spPr>
          <a:xfrm>
            <a:off x="1633084" y="1005840"/>
            <a:ext cx="7814228" cy="3503280"/>
          </a:xfrm>
        </p:spPr>
        <p:txBody>
          <a:bodyPr>
            <a:normAutofit lnSpcReduction="10000"/>
          </a:bodyPr>
          <a:lstStyle/>
          <a:p>
            <a:r>
              <a:rPr lang="he-IL" sz="2000" dirty="0"/>
              <a:t>קשר נכון בין השכבות יתבצע כך ששכבה אחת לא תהיה תלויה בשינויים שיעשו בשכבה אחרת. שכבה מכירה רק את השכבה שמתחתיה.</a:t>
            </a:r>
          </a:p>
          <a:p>
            <a:pPr marL="0" indent="0">
              <a:buNone/>
            </a:pPr>
            <a:endParaRPr lang="he-IL" sz="2000" dirty="0"/>
          </a:p>
          <a:p>
            <a:r>
              <a:rPr lang="he-IL" sz="2000" dirty="0"/>
              <a:t>תבניות עיצוב</a:t>
            </a:r>
            <a:r>
              <a:rPr lang="en-US" sz="2000" dirty="0"/>
              <a:t>(Design Patterns) </a:t>
            </a:r>
            <a:r>
              <a:rPr lang="he-IL" sz="2000" dirty="0"/>
              <a:t> הן פתרונות מוגדרים מראש לבעיות תכנות ידועות.</a:t>
            </a:r>
          </a:p>
          <a:p>
            <a:r>
              <a:rPr lang="he-IL" sz="2000" b="1" dirty="0"/>
              <a:t>נכיר כעת תבניות עיצוב לתכנון נכון של הקשר בין השכבות :</a:t>
            </a:r>
          </a:p>
          <a:p>
            <a:pPr lvl="1"/>
            <a:r>
              <a:rPr lang="en-US" sz="2000" dirty="0"/>
              <a:t> Design by Contract </a:t>
            </a:r>
            <a:r>
              <a:rPr lang="he-IL" sz="2000" dirty="0"/>
              <a:t>(תיכון על פי חוזה שהוא ממשק)</a:t>
            </a:r>
          </a:p>
          <a:p>
            <a:pPr lvl="1"/>
            <a:r>
              <a:rPr lang="en-US" sz="2000" dirty="0"/>
              <a:t>Factory</a:t>
            </a:r>
            <a:r>
              <a:rPr lang="he-IL" sz="2000" dirty="0"/>
              <a:t> (שכבה שהיא מפעל לייצור אובייקטים ממחלקות שונות על פי דרישה)</a:t>
            </a:r>
          </a:p>
          <a:p>
            <a:pPr lvl="1"/>
            <a:r>
              <a:rPr lang="en-US" sz="2000" dirty="0"/>
              <a:t>Singleton</a:t>
            </a:r>
            <a:r>
              <a:rPr lang="he-IL" sz="2000" dirty="0"/>
              <a:t> (מופע יחידאי של מחלקה)</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522</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84786BF4-676C-4CC9-B6C4-7AC62E260C3F}"/>
              </a:ext>
            </a:extLst>
          </p:cNvPr>
          <p:cNvSpPr/>
          <p:nvPr/>
        </p:nvSpPr>
        <p:spPr>
          <a:xfrm>
            <a:off x="1847528" y="4509120"/>
            <a:ext cx="7704856" cy="2047128"/>
          </a:xfrm>
          <a:prstGeom prst="wedgeRoundRectCallout">
            <a:avLst>
              <a:gd name="adj1" fmla="val -12474"/>
              <a:gd name="adj2" fmla="val -9363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תבנית עיצוב שכבר הזכרנו כשלמדנו את נושא הממשקים:</a:t>
            </a:r>
          </a:p>
          <a:p>
            <a:pPr algn="ctr"/>
            <a:r>
              <a:rPr lang="he-IL" b="1" dirty="0">
                <a:solidFill>
                  <a:prstClr val="black"/>
                </a:solidFill>
                <a:highlight>
                  <a:srgbClr val="FFFF00"/>
                </a:highlight>
                <a:latin typeface="Trebuchet MS"/>
                <a:cs typeface="Gisha" panose="020B0502040204020203" pitchFamily="34" charset="-79"/>
              </a:rPr>
              <a:t>תבנית עיצוב </a:t>
            </a:r>
            <a:r>
              <a:rPr lang="he-IL" b="1" dirty="0" err="1">
                <a:solidFill>
                  <a:prstClr val="black"/>
                </a:solidFill>
                <a:highlight>
                  <a:srgbClr val="FFFF00"/>
                </a:highlight>
                <a:latin typeface="Trebuchet MS"/>
                <a:cs typeface="Gisha" panose="020B0502040204020203" pitchFamily="34" charset="-79"/>
              </a:rPr>
              <a:t>איטרטור</a:t>
            </a:r>
            <a:r>
              <a:rPr lang="he-IL" b="1" dirty="0">
                <a:solidFill>
                  <a:prstClr val="black"/>
                </a:solidFill>
                <a:highlight>
                  <a:srgbClr val="FFFF00"/>
                </a:highlight>
                <a:latin typeface="Trebuchet MS"/>
                <a:cs typeface="Gisha" panose="020B0502040204020203" pitchFamily="34" charset="-79"/>
              </a:rPr>
              <a:t> </a:t>
            </a:r>
            <a:r>
              <a:rPr lang="he-IL" b="1" dirty="0">
                <a:solidFill>
                  <a:prstClr val="black"/>
                </a:solidFill>
                <a:latin typeface="Trebuchet MS"/>
                <a:cs typeface="Gisha" panose="020B0502040204020203" pitchFamily="34" charset="-79"/>
              </a:rPr>
              <a:t>שמנחה אותנו שכדי לממש אוסף בצורה נכונה יש לממש את 2 הממשקים:</a:t>
            </a:r>
            <a:endParaRPr lang="en-US" b="1" dirty="0">
              <a:solidFill>
                <a:prstClr val="black"/>
              </a:solidFill>
              <a:latin typeface="Trebuchet MS"/>
            </a:endParaRPr>
          </a:p>
          <a:p>
            <a:pPr algn="ctr"/>
            <a:r>
              <a:rPr lang="en-US" dirty="0">
                <a:solidFill>
                  <a:prstClr val="black"/>
                </a:solidFill>
                <a:latin typeface="Trebuchet MS"/>
              </a:rPr>
              <a:t>IENUMERABLE</a:t>
            </a:r>
            <a:endParaRPr lang="he-IL" dirty="0">
              <a:solidFill>
                <a:prstClr val="black"/>
              </a:solidFill>
              <a:latin typeface="Trebuchet MS"/>
              <a:cs typeface="Gisha" panose="020B0502040204020203" pitchFamily="34" charset="-79"/>
            </a:endParaRPr>
          </a:p>
          <a:p>
            <a:pPr algn="ctr"/>
            <a:r>
              <a:rPr lang="en-US" dirty="0">
                <a:solidFill>
                  <a:prstClr val="black"/>
                </a:solidFill>
                <a:latin typeface="Trebuchet MS"/>
              </a:rPr>
              <a:t>IENUMERATOR</a:t>
            </a:r>
            <a:endParaRPr lang="he-IL" dirty="0">
              <a:solidFill>
                <a:prstClr val="black"/>
              </a:solidFill>
              <a:latin typeface="Trebuchet MS"/>
              <a:cs typeface="Gisha" panose="020B0502040204020203" pitchFamily="34" charset="-79"/>
            </a:endParaRPr>
          </a:p>
          <a:p>
            <a:pPr algn="ctr"/>
            <a:endParaRPr lang="he-IL" dirty="0">
              <a:solidFill>
                <a:prstClr val="black"/>
              </a:solidFill>
              <a:latin typeface="Trebuchet MS"/>
              <a:cs typeface="Gisha" panose="020B0502040204020203" pitchFamily="34" charset="-79"/>
            </a:endParaRPr>
          </a:p>
          <a:p>
            <a:pPr algn="ctr"/>
            <a:r>
              <a:rPr lang="he-IL" dirty="0">
                <a:solidFill>
                  <a:prstClr val="black"/>
                </a:solidFill>
                <a:latin typeface="Trebuchet MS"/>
                <a:cs typeface="Gisha" panose="020B0502040204020203" pitchFamily="34" charset="-79"/>
              </a:rPr>
              <a:t>תבנית עיצוב שכבר למדנו</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בנושא</a:t>
            </a:r>
            <a:r>
              <a:rPr lang="en-US" dirty="0">
                <a:solidFill>
                  <a:prstClr val="black"/>
                </a:solidFill>
                <a:latin typeface="Trebuchet MS"/>
              </a:rPr>
              <a:t>events </a:t>
            </a:r>
            <a:r>
              <a:rPr lang="he-IL" dirty="0">
                <a:solidFill>
                  <a:prstClr val="black"/>
                </a:solidFill>
                <a:latin typeface="Trebuchet MS"/>
                <a:cs typeface="Gisha" panose="020B0502040204020203" pitchFamily="34" charset="-79"/>
              </a:rPr>
              <a:t> : </a:t>
            </a:r>
            <a:r>
              <a:rPr lang="he-IL" b="1" dirty="0">
                <a:solidFill>
                  <a:prstClr val="black"/>
                </a:solidFill>
                <a:latin typeface="Trebuchet MS"/>
                <a:cs typeface="Gisha" panose="020B0502040204020203" pitchFamily="34" charset="-79"/>
              </a:rPr>
              <a:t>משקיף </a:t>
            </a:r>
            <a:r>
              <a:rPr lang="en-US" b="1" dirty="0">
                <a:solidFill>
                  <a:prstClr val="black"/>
                </a:solidFill>
                <a:latin typeface="Trebuchet MS"/>
              </a:rPr>
              <a:t>observer</a:t>
            </a:r>
          </a:p>
        </p:txBody>
      </p:sp>
    </p:spTree>
    <p:extLst>
      <p:ext uri="{BB962C8B-B14F-4D97-AF65-F5344CB8AC3E}">
        <p14:creationId xmlns:p14="http://schemas.microsoft.com/office/powerpoint/2010/main" val="130143754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90C146-0FF3-46F1-B915-46044A310A8C}"/>
              </a:ext>
            </a:extLst>
          </p:cNvPr>
          <p:cNvSpPr>
            <a:spLocks noGrp="1"/>
          </p:cNvSpPr>
          <p:nvPr>
            <p:ph type="title"/>
          </p:nvPr>
        </p:nvSpPr>
        <p:spPr/>
        <p:txBody>
          <a:bodyPr/>
          <a:lstStyle/>
          <a:p>
            <a:pPr algn="ctr"/>
            <a:r>
              <a:rPr lang="en-US" dirty="0"/>
              <a:t>Design by contract</a:t>
            </a:r>
          </a:p>
        </p:txBody>
      </p:sp>
      <p:sp>
        <p:nvSpPr>
          <p:cNvPr id="6" name="Text Placeholder 5">
            <a:extLst>
              <a:ext uri="{FF2B5EF4-FFF2-40B4-BE49-F238E27FC236}">
                <a16:creationId xmlns:a16="http://schemas.microsoft.com/office/drawing/2014/main" id="{2F65E9D4-82CD-4F82-8A59-BAB6B180A169}"/>
              </a:ext>
            </a:extLst>
          </p:cNvPr>
          <p:cNvSpPr>
            <a:spLocks noGrp="1"/>
          </p:cNvSpPr>
          <p:nvPr>
            <p:ph type="body" idx="1"/>
          </p:nvPr>
        </p:nvSpPr>
        <p:spPr/>
        <p:txBody>
          <a:bodyPr>
            <a:normAutofit lnSpcReduction="10000"/>
          </a:bodyPr>
          <a:lstStyle/>
          <a:p>
            <a:pPr algn="ctr"/>
            <a:r>
              <a:rPr lang="he-IL" b="1" dirty="0"/>
              <a:t>תבנית עיצוב 1:</a:t>
            </a:r>
          </a:p>
          <a:p>
            <a:pPr algn="ctr"/>
            <a:r>
              <a:rPr lang="he-IL" b="1" dirty="0"/>
              <a:t>תיכון על פי חוזה (ממשק)</a:t>
            </a:r>
            <a:endParaRPr lang="en-US" b="1" dirty="0"/>
          </a:p>
        </p:txBody>
      </p:sp>
      <p:sp>
        <p:nvSpPr>
          <p:cNvPr id="4" name="Slide Number Placeholder 3">
            <a:extLst>
              <a:ext uri="{FF2B5EF4-FFF2-40B4-BE49-F238E27FC236}">
                <a16:creationId xmlns:a16="http://schemas.microsoft.com/office/drawing/2014/main" id="{9C7EFCFF-6CCE-4321-95B9-391FD378EDB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0774224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640F-5B7E-4BA1-9963-5422EDDE2B96}"/>
              </a:ext>
            </a:extLst>
          </p:cNvPr>
          <p:cNvSpPr>
            <a:spLocks noGrp="1"/>
          </p:cNvSpPr>
          <p:nvPr>
            <p:ph type="title"/>
          </p:nvPr>
        </p:nvSpPr>
        <p:spPr>
          <a:xfrm>
            <a:off x="1981200" y="260648"/>
            <a:ext cx="7239000" cy="698336"/>
          </a:xfrm>
        </p:spPr>
        <p:txBody>
          <a:bodyPr>
            <a:normAutofit fontScale="90000"/>
          </a:bodyPr>
          <a:lstStyle/>
          <a:p>
            <a:pPr algn="ctr"/>
            <a:r>
              <a:rPr lang="he-IL" dirty="0"/>
              <a:t>תבנית עיצוב </a:t>
            </a:r>
            <a:r>
              <a:rPr lang="en-US" dirty="0"/>
              <a:t>Design by contract</a:t>
            </a:r>
          </a:p>
        </p:txBody>
      </p:sp>
      <p:sp>
        <p:nvSpPr>
          <p:cNvPr id="3" name="Content Placeholder 2">
            <a:extLst>
              <a:ext uri="{FF2B5EF4-FFF2-40B4-BE49-F238E27FC236}">
                <a16:creationId xmlns:a16="http://schemas.microsoft.com/office/drawing/2014/main" id="{8902B4DC-766E-49DB-B389-DFE946DC0376}"/>
              </a:ext>
            </a:extLst>
          </p:cNvPr>
          <p:cNvSpPr>
            <a:spLocks noGrp="1"/>
          </p:cNvSpPr>
          <p:nvPr>
            <p:ph idx="1"/>
          </p:nvPr>
        </p:nvSpPr>
        <p:spPr>
          <a:xfrm>
            <a:off x="1981200" y="1196752"/>
            <a:ext cx="7427168" cy="4896544"/>
          </a:xfrm>
        </p:spPr>
        <p:txBody>
          <a:bodyPr>
            <a:normAutofit fontScale="92500" lnSpcReduction="10000"/>
          </a:bodyPr>
          <a:lstStyle/>
          <a:p>
            <a:r>
              <a:rPr lang="he-IL" dirty="0"/>
              <a:t>תבנית עיצוב זו מטרתה הגדרת חוזה (ממשק) מוסכם לתקשורת בין 2 שכבות.</a:t>
            </a:r>
          </a:p>
          <a:p>
            <a:pPr lvl="1"/>
            <a:r>
              <a:rPr lang="he-IL" dirty="0"/>
              <a:t>בפועל כבר השתמשנו בה כשהגדרנו את חוזי השירות:</a:t>
            </a:r>
          </a:p>
          <a:p>
            <a:pPr lvl="2"/>
            <a:r>
              <a:rPr lang="en-US" dirty="0"/>
              <a:t>IBL</a:t>
            </a:r>
            <a:r>
              <a:rPr lang="he-IL" dirty="0"/>
              <a:t> – בין שכבת ה </a:t>
            </a:r>
            <a:r>
              <a:rPr lang="en-US" dirty="0"/>
              <a:t>BL</a:t>
            </a:r>
            <a:r>
              <a:rPr lang="he-IL" dirty="0"/>
              <a:t> לשכבת ה </a:t>
            </a:r>
            <a:r>
              <a:rPr lang="en-US" dirty="0"/>
              <a:t>PL</a:t>
            </a:r>
            <a:endParaRPr lang="he-IL" dirty="0"/>
          </a:p>
          <a:p>
            <a:pPr lvl="2"/>
            <a:r>
              <a:rPr lang="en-US" dirty="0"/>
              <a:t>IDL</a:t>
            </a:r>
            <a:r>
              <a:rPr lang="he-IL" dirty="0"/>
              <a:t> – בין שכבת ה </a:t>
            </a:r>
            <a:r>
              <a:rPr lang="en-US" dirty="0"/>
              <a:t>DL</a:t>
            </a:r>
            <a:r>
              <a:rPr lang="he-IL" dirty="0"/>
              <a:t> לשכבת ה </a:t>
            </a:r>
            <a:r>
              <a:rPr lang="en-US" dirty="0"/>
              <a:t>BL</a:t>
            </a:r>
            <a:endParaRPr lang="he-IL" dirty="0"/>
          </a:p>
          <a:p>
            <a:r>
              <a:rPr lang="he-IL" dirty="0"/>
              <a:t>ממשק כולל הגדרה של מתודות עם חתימתן</a:t>
            </a:r>
          </a:p>
          <a:p>
            <a:r>
              <a:rPr lang="he-IL" dirty="0"/>
              <a:t>כשמחלקה </a:t>
            </a:r>
            <a:r>
              <a:rPr lang="en-US" dirty="0"/>
              <a:t>A</a:t>
            </a:r>
            <a:r>
              <a:rPr lang="he-IL" dirty="0"/>
              <a:t> יורשת מממשק היא חייבת לממש את כל המתודות שהוגדרו בו ובדיוק על פי הגדרתן המדויקת.</a:t>
            </a:r>
          </a:p>
          <a:p>
            <a:r>
              <a:rPr lang="he-IL" dirty="0"/>
              <a:t>המשתמש (מי שיוצר </a:t>
            </a:r>
            <a:r>
              <a:rPr lang="he-IL" dirty="0" err="1"/>
              <a:t>אוביקט</a:t>
            </a:r>
            <a:r>
              <a:rPr lang="he-IL" dirty="0"/>
              <a:t> מהמחלקה </a:t>
            </a:r>
            <a:r>
              <a:rPr lang="en-US" dirty="0"/>
              <a:t>A</a:t>
            </a:r>
            <a:r>
              <a:rPr lang="he-IL" dirty="0"/>
              <a:t>):</a:t>
            </a:r>
          </a:p>
          <a:p>
            <a:pPr lvl="1"/>
            <a:r>
              <a:rPr lang="he-IL" dirty="0"/>
              <a:t>מובטח לו שיוכל להשתמש בבטחה בכל המתודות על פי החוזה שהוסכם.</a:t>
            </a:r>
          </a:p>
          <a:p>
            <a:pPr lvl="1"/>
            <a:r>
              <a:rPr lang="he-IL" dirty="0"/>
              <a:t>אם הוא רוצה להשתמש במחלקה אחרת </a:t>
            </a:r>
            <a:r>
              <a:rPr lang="en-US" dirty="0"/>
              <a:t>B</a:t>
            </a:r>
            <a:r>
              <a:rPr lang="he-IL" dirty="0"/>
              <a:t> שגם היא מממשת את הממשק, כל שיצטרך לעשות הוא לשנות את השורה בה הוא יוצר את האובייקט. ולא את השימוש במתודות של </a:t>
            </a:r>
            <a:r>
              <a:rPr lang="en-US" dirty="0"/>
              <a:t>B</a:t>
            </a:r>
            <a:r>
              <a:rPr lang="he-IL" dirty="0"/>
              <a:t>. </a:t>
            </a:r>
            <a:endParaRPr lang="en-US" dirty="0"/>
          </a:p>
        </p:txBody>
      </p:sp>
      <p:sp>
        <p:nvSpPr>
          <p:cNvPr id="4" name="Slide Number Placeholder 3">
            <a:extLst>
              <a:ext uri="{FF2B5EF4-FFF2-40B4-BE49-F238E27FC236}">
                <a16:creationId xmlns:a16="http://schemas.microsoft.com/office/drawing/2014/main" id="{79162D09-F457-4826-93DA-6DC4BAE9E1A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0613588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A12079-98A1-432B-B01D-4FE7278E21BB}"/>
              </a:ext>
            </a:extLst>
          </p:cNvPr>
          <p:cNvSpPr>
            <a:spLocks noGrp="1"/>
          </p:cNvSpPr>
          <p:nvPr>
            <p:ph type="sldNum" sz="quarter" idx="12"/>
          </p:nvPr>
        </p:nvSpPr>
        <p:spPr>
          <a:xfrm>
            <a:off x="1625368" y="6517801"/>
            <a:ext cx="588336" cy="228600"/>
          </a:xfrm>
        </p:spPr>
        <p:txBody>
          <a:bodyPr/>
          <a:lstStyle/>
          <a:p>
            <a:pPr algn="l" rtl="0"/>
            <a:fld id="{241B58C5-6C52-4ACF-BD92-F32858F87496}" type="slidenum">
              <a:rPr lang="he-IL">
                <a:solidFill>
                  <a:srgbClr val="B13F9A"/>
                </a:solidFill>
                <a:latin typeface="Trebuchet MS"/>
                <a:cs typeface="Gisha" panose="020B0502040204020203" pitchFamily="34" charset="-79"/>
              </a:rPr>
              <a:pPr algn="l" rtl="0"/>
              <a:t>525</a:t>
            </a:fld>
            <a:endParaRPr lang="he-IL" dirty="0">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00758D88-305C-41A6-BA21-ADB539DE975A}"/>
              </a:ext>
            </a:extLst>
          </p:cNvPr>
          <p:cNvPicPr>
            <a:picLocks noChangeAspect="1"/>
          </p:cNvPicPr>
          <p:nvPr/>
        </p:nvPicPr>
        <p:blipFill>
          <a:blip r:embed="rId2"/>
          <a:stretch>
            <a:fillRect/>
          </a:stretch>
        </p:blipFill>
        <p:spPr>
          <a:xfrm>
            <a:off x="4280151" y="188640"/>
            <a:ext cx="3631699" cy="336383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6E6A189-73CD-4281-BBFD-0D6608F94D3A}"/>
              </a:ext>
            </a:extLst>
          </p:cNvPr>
          <p:cNvPicPr>
            <a:picLocks noChangeAspect="1"/>
          </p:cNvPicPr>
          <p:nvPr/>
        </p:nvPicPr>
        <p:blipFill>
          <a:blip r:embed="rId3"/>
          <a:stretch>
            <a:fillRect/>
          </a:stretch>
        </p:blipFill>
        <p:spPr>
          <a:xfrm>
            <a:off x="1729107" y="1988840"/>
            <a:ext cx="3642819" cy="389361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C3407A0-7761-446D-830C-75E2833A2A3D}"/>
              </a:ext>
            </a:extLst>
          </p:cNvPr>
          <p:cNvPicPr>
            <a:picLocks noChangeAspect="1"/>
          </p:cNvPicPr>
          <p:nvPr/>
        </p:nvPicPr>
        <p:blipFill>
          <a:blip r:embed="rId4"/>
          <a:stretch>
            <a:fillRect/>
          </a:stretch>
        </p:blipFill>
        <p:spPr>
          <a:xfrm>
            <a:off x="6583718" y="1947801"/>
            <a:ext cx="3886046" cy="401324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CB27A3D-DAA0-4A4D-A1B3-C72950CCFECA}"/>
              </a:ext>
            </a:extLst>
          </p:cNvPr>
          <p:cNvPicPr>
            <a:picLocks noChangeAspect="1"/>
          </p:cNvPicPr>
          <p:nvPr/>
        </p:nvPicPr>
        <p:blipFill>
          <a:blip r:embed="rId5"/>
          <a:stretch>
            <a:fillRect/>
          </a:stretch>
        </p:blipFill>
        <p:spPr>
          <a:xfrm>
            <a:off x="4616227" y="5933341"/>
            <a:ext cx="2400300" cy="381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4DBFF071-8474-4783-80D8-DBCDB5C286D7}"/>
              </a:ext>
            </a:extLst>
          </p:cNvPr>
          <p:cNvSpPr>
            <a:spLocks noGrp="1"/>
          </p:cNvSpPr>
          <p:nvPr>
            <p:ph type="title"/>
          </p:nvPr>
        </p:nvSpPr>
        <p:spPr>
          <a:xfrm>
            <a:off x="5839966" y="176414"/>
            <a:ext cx="3744416" cy="540522"/>
          </a:xfrm>
        </p:spPr>
        <p:txBody>
          <a:bodyPr>
            <a:noAutofit/>
          </a:bodyPr>
          <a:lstStyle/>
          <a:p>
            <a:pPr algn="ctr"/>
            <a:r>
              <a:rPr lang="en-US" sz="2800" dirty="0"/>
              <a:t>Design by contract</a:t>
            </a:r>
          </a:p>
        </p:txBody>
      </p:sp>
      <p:sp>
        <p:nvSpPr>
          <p:cNvPr id="15" name="Speech Bubble: Rectangle with Corners Rounded 14">
            <a:extLst>
              <a:ext uri="{FF2B5EF4-FFF2-40B4-BE49-F238E27FC236}">
                <a16:creationId xmlns:a16="http://schemas.microsoft.com/office/drawing/2014/main" id="{11300086-9D2E-44C8-A67E-2121020A023D}"/>
              </a:ext>
            </a:extLst>
          </p:cNvPr>
          <p:cNvSpPr/>
          <p:nvPr/>
        </p:nvSpPr>
        <p:spPr>
          <a:xfrm>
            <a:off x="2063553" y="188640"/>
            <a:ext cx="1190007" cy="675456"/>
          </a:xfrm>
          <a:prstGeom prst="wedgeRoundRectCallout">
            <a:avLst>
              <a:gd name="adj1" fmla="val 129817"/>
              <a:gd name="adj2" fmla="val 1824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החוזה (הממשק)</a:t>
            </a:r>
          </a:p>
          <a:p>
            <a:pPr algn="ctr"/>
            <a:r>
              <a:rPr lang="en-US" sz="1400" dirty="0" err="1">
                <a:solidFill>
                  <a:prstClr val="black"/>
                </a:solidFill>
                <a:latin typeface="Trebuchet MS"/>
              </a:rPr>
              <a:t>IDaL</a:t>
            </a:r>
            <a:endParaRPr lang="en-US" sz="1400" dirty="0">
              <a:solidFill>
                <a:prstClr val="black"/>
              </a:solidFill>
              <a:latin typeface="Trebuchet MS"/>
            </a:endParaRPr>
          </a:p>
        </p:txBody>
      </p:sp>
      <p:sp>
        <p:nvSpPr>
          <p:cNvPr id="16" name="Speech Bubble: Rectangle with Corners Rounded 15">
            <a:extLst>
              <a:ext uri="{FF2B5EF4-FFF2-40B4-BE49-F238E27FC236}">
                <a16:creationId xmlns:a16="http://schemas.microsoft.com/office/drawing/2014/main" id="{746294B6-EE01-4A4E-9029-E229E81A9050}"/>
              </a:ext>
            </a:extLst>
          </p:cNvPr>
          <p:cNvSpPr/>
          <p:nvPr/>
        </p:nvSpPr>
        <p:spPr>
          <a:xfrm>
            <a:off x="2119004" y="985368"/>
            <a:ext cx="1190007" cy="859456"/>
          </a:xfrm>
          <a:prstGeom prst="wedgeRoundRectCallout">
            <a:avLst>
              <a:gd name="adj1" fmla="val 25763"/>
              <a:gd name="adj2" fmla="val 10358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מחלקת </a:t>
            </a:r>
            <a:r>
              <a:rPr lang="en-US" sz="1400" dirty="0" err="1">
                <a:solidFill>
                  <a:prstClr val="black"/>
                </a:solidFill>
                <a:latin typeface="Trebuchet MS"/>
              </a:rPr>
              <a:t>DLObject</a:t>
            </a:r>
            <a:r>
              <a:rPr lang="he-IL" sz="1400" dirty="0">
                <a:solidFill>
                  <a:prstClr val="black"/>
                </a:solidFill>
                <a:latin typeface="Trebuchet MS"/>
                <a:cs typeface="Gisha" panose="020B0502040204020203" pitchFamily="34" charset="-79"/>
              </a:rPr>
              <a:t> מממשת את </a:t>
            </a:r>
          </a:p>
          <a:p>
            <a:pPr algn="ctr"/>
            <a:r>
              <a:rPr lang="en-US" sz="1400" dirty="0" err="1">
                <a:solidFill>
                  <a:prstClr val="black"/>
                </a:solidFill>
                <a:latin typeface="Trebuchet MS"/>
              </a:rPr>
              <a:t>IDaL</a:t>
            </a:r>
            <a:endParaRPr lang="en-US" sz="1400" dirty="0">
              <a:solidFill>
                <a:prstClr val="black"/>
              </a:solidFill>
              <a:latin typeface="Trebuchet MS"/>
            </a:endParaRPr>
          </a:p>
        </p:txBody>
      </p:sp>
      <p:sp>
        <p:nvSpPr>
          <p:cNvPr id="17" name="Speech Bubble: Rectangle with Corners Rounded 16">
            <a:extLst>
              <a:ext uri="{FF2B5EF4-FFF2-40B4-BE49-F238E27FC236}">
                <a16:creationId xmlns:a16="http://schemas.microsoft.com/office/drawing/2014/main" id="{C1A3E3B0-4A6D-4B77-8902-620D09BD124F}"/>
              </a:ext>
            </a:extLst>
          </p:cNvPr>
          <p:cNvSpPr/>
          <p:nvPr/>
        </p:nvSpPr>
        <p:spPr>
          <a:xfrm>
            <a:off x="8122803" y="1011103"/>
            <a:ext cx="1190007" cy="859456"/>
          </a:xfrm>
          <a:prstGeom prst="wedgeRoundRectCallout">
            <a:avLst>
              <a:gd name="adj1" fmla="val -39071"/>
              <a:gd name="adj2" fmla="val 10469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מחלקת </a:t>
            </a:r>
            <a:r>
              <a:rPr lang="en-US" sz="1400" dirty="0">
                <a:solidFill>
                  <a:prstClr val="black"/>
                </a:solidFill>
                <a:latin typeface="Trebuchet MS"/>
              </a:rPr>
              <a:t>DLXML</a:t>
            </a:r>
            <a:r>
              <a:rPr lang="he-IL" sz="1400" dirty="0">
                <a:solidFill>
                  <a:prstClr val="black"/>
                </a:solidFill>
                <a:latin typeface="Trebuchet MS"/>
                <a:cs typeface="Gisha" panose="020B0502040204020203" pitchFamily="34" charset="-79"/>
              </a:rPr>
              <a:t> מממשת את </a:t>
            </a:r>
          </a:p>
          <a:p>
            <a:pPr algn="ctr"/>
            <a:r>
              <a:rPr lang="en-US" sz="1400" dirty="0" err="1">
                <a:solidFill>
                  <a:prstClr val="black"/>
                </a:solidFill>
                <a:latin typeface="Trebuchet MS"/>
              </a:rPr>
              <a:t>IDaL</a:t>
            </a:r>
            <a:endParaRPr lang="en-US" sz="1400" dirty="0">
              <a:solidFill>
                <a:prstClr val="black"/>
              </a:solidFill>
              <a:latin typeface="Trebuchet MS"/>
            </a:endParaRPr>
          </a:p>
        </p:txBody>
      </p:sp>
      <p:sp>
        <p:nvSpPr>
          <p:cNvPr id="18" name="Speech Bubble: Rectangle with Corners Rounded 17">
            <a:extLst>
              <a:ext uri="{FF2B5EF4-FFF2-40B4-BE49-F238E27FC236}">
                <a16:creationId xmlns:a16="http://schemas.microsoft.com/office/drawing/2014/main" id="{60E31599-96E4-4B6A-8F6D-6F5DD50FA88C}"/>
              </a:ext>
            </a:extLst>
          </p:cNvPr>
          <p:cNvSpPr/>
          <p:nvPr/>
        </p:nvSpPr>
        <p:spPr>
          <a:xfrm>
            <a:off x="7911850" y="5696792"/>
            <a:ext cx="2360615" cy="972568"/>
          </a:xfrm>
          <a:prstGeom prst="wedgeRoundRectCallout">
            <a:avLst>
              <a:gd name="adj1" fmla="val -86907"/>
              <a:gd name="adj2" fmla="val 1028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השכבה העליונה </a:t>
            </a:r>
            <a:r>
              <a:rPr lang="en-US" sz="1400" dirty="0">
                <a:solidFill>
                  <a:prstClr val="black"/>
                </a:solidFill>
                <a:latin typeface="Trebuchet MS"/>
              </a:rPr>
              <a:t>BL</a:t>
            </a:r>
            <a:r>
              <a:rPr lang="he-IL" sz="1400" dirty="0">
                <a:solidFill>
                  <a:prstClr val="black"/>
                </a:solidFill>
                <a:latin typeface="Trebuchet MS"/>
                <a:cs typeface="Gisha" panose="020B0502040204020203" pitchFamily="34" charset="-79"/>
              </a:rPr>
              <a:t>, בנקודה מסוימת מעוניינת לייצר </a:t>
            </a:r>
            <a:r>
              <a:rPr lang="he-IL" sz="1400" dirty="0" err="1">
                <a:solidFill>
                  <a:prstClr val="black"/>
                </a:solidFill>
                <a:latin typeface="Trebuchet MS"/>
                <a:cs typeface="Gisha" panose="020B0502040204020203" pitchFamily="34" charset="-79"/>
              </a:rPr>
              <a:t>אוביקט</a:t>
            </a:r>
            <a:r>
              <a:rPr lang="he-IL" sz="1400" dirty="0">
                <a:solidFill>
                  <a:prstClr val="black"/>
                </a:solidFill>
                <a:latin typeface="Trebuchet MS"/>
                <a:cs typeface="Gisha" panose="020B0502040204020203" pitchFamily="34" charset="-79"/>
              </a:rPr>
              <a:t> של מחלקה שמממשת </a:t>
            </a:r>
            <a:r>
              <a:rPr lang="en-US" sz="1400" dirty="0" err="1">
                <a:solidFill>
                  <a:prstClr val="black"/>
                </a:solidFill>
                <a:latin typeface="Trebuchet MS"/>
              </a:rPr>
              <a:t>IDaL</a:t>
            </a:r>
            <a:r>
              <a:rPr lang="he-IL" sz="1400" dirty="0">
                <a:solidFill>
                  <a:prstClr val="black"/>
                </a:solidFill>
                <a:latin typeface="Trebuchet MS"/>
                <a:cs typeface="Gisha" panose="020B0502040204020203" pitchFamily="34" charset="-79"/>
              </a:rPr>
              <a:t>.</a:t>
            </a:r>
            <a:endParaRPr lang="en-US" sz="1400" dirty="0">
              <a:solidFill>
                <a:prstClr val="black"/>
              </a:solidFill>
              <a:latin typeface="Trebuchet MS"/>
            </a:endParaRPr>
          </a:p>
        </p:txBody>
      </p:sp>
      <p:pic>
        <p:nvPicPr>
          <p:cNvPr id="20" name="Picture 19">
            <a:extLst>
              <a:ext uri="{FF2B5EF4-FFF2-40B4-BE49-F238E27FC236}">
                <a16:creationId xmlns:a16="http://schemas.microsoft.com/office/drawing/2014/main" id="{47FC07C9-FC5A-432A-BCF0-69E78FDD07EF}"/>
              </a:ext>
            </a:extLst>
          </p:cNvPr>
          <p:cNvPicPr>
            <a:picLocks noChangeAspect="1"/>
          </p:cNvPicPr>
          <p:nvPr/>
        </p:nvPicPr>
        <p:blipFill>
          <a:blip r:embed="rId6"/>
          <a:stretch>
            <a:fillRect/>
          </a:stretch>
        </p:blipFill>
        <p:spPr>
          <a:xfrm>
            <a:off x="3863752" y="6405362"/>
            <a:ext cx="3905250" cy="276225"/>
          </a:xfrm>
          <a:prstGeom prst="rect">
            <a:avLst/>
          </a:prstGeom>
          <a:ln>
            <a:noFill/>
          </a:ln>
          <a:effectLst>
            <a:outerShdw blurRad="292100" dist="139700" dir="2700000" algn="tl" rotWithShape="0">
              <a:srgbClr val="333333">
                <a:alpha val="65000"/>
              </a:srgbClr>
            </a:outerShdw>
          </a:effectLst>
        </p:spPr>
      </p:pic>
      <p:sp>
        <p:nvSpPr>
          <p:cNvPr id="21" name="Speech Bubble: Oval 20">
            <a:extLst>
              <a:ext uri="{FF2B5EF4-FFF2-40B4-BE49-F238E27FC236}">
                <a16:creationId xmlns:a16="http://schemas.microsoft.com/office/drawing/2014/main" id="{4F3FE8CA-382E-4960-BBCF-90ACEC6E9CD6}"/>
              </a:ext>
            </a:extLst>
          </p:cNvPr>
          <p:cNvSpPr/>
          <p:nvPr/>
        </p:nvSpPr>
        <p:spPr>
          <a:xfrm>
            <a:off x="1682017" y="5439836"/>
            <a:ext cx="2141517" cy="1173273"/>
          </a:xfrm>
          <a:prstGeom prst="wedgeEllipseCallout">
            <a:avLst>
              <a:gd name="adj1" fmla="val 74302"/>
              <a:gd name="adj2" fmla="val 6985"/>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e-IL" sz="1200" b="1" dirty="0">
                <a:solidFill>
                  <a:prstClr val="black"/>
                </a:solidFill>
                <a:latin typeface="Trebuchet MS"/>
                <a:cs typeface="Gisha" panose="020B0502040204020203" pitchFamily="34" charset="-79"/>
              </a:rPr>
              <a:t>עוד מעט נראה שיצירה באופן הזה אינה מדויקת, כיוון ש </a:t>
            </a:r>
            <a:r>
              <a:rPr lang="en-US" sz="1200" b="1" dirty="0">
                <a:solidFill>
                  <a:prstClr val="black"/>
                </a:solidFill>
                <a:latin typeface="Trebuchet MS"/>
              </a:rPr>
              <a:t>DL</a:t>
            </a:r>
            <a:r>
              <a:rPr lang="he-IL" sz="1200" b="1" dirty="0">
                <a:solidFill>
                  <a:prstClr val="black"/>
                </a:solidFill>
                <a:latin typeface="Trebuchet MS"/>
                <a:cs typeface="Gisha" panose="020B0502040204020203" pitchFamily="34" charset="-79"/>
              </a:rPr>
              <a:t> תהפוך להיות </a:t>
            </a:r>
            <a:r>
              <a:rPr lang="he-IL" sz="1200" b="1" dirty="0" err="1">
                <a:solidFill>
                  <a:prstClr val="black"/>
                </a:solidFill>
                <a:latin typeface="Trebuchet MS"/>
                <a:cs typeface="Gisha" panose="020B0502040204020203" pitchFamily="34" charset="-79"/>
              </a:rPr>
              <a:t>סינגלטון</a:t>
            </a:r>
            <a:r>
              <a:rPr lang="he-IL" sz="1200" b="1" dirty="0">
                <a:solidFill>
                  <a:prstClr val="black"/>
                </a:solidFill>
                <a:latin typeface="Trebuchet MS"/>
                <a:cs typeface="Gisha" panose="020B0502040204020203" pitchFamily="34" charset="-79"/>
              </a:rPr>
              <a:t> </a:t>
            </a:r>
            <a:r>
              <a:rPr lang="he-IL" sz="1200" b="1" dirty="0" err="1">
                <a:solidFill>
                  <a:prstClr val="black"/>
                </a:solidFill>
                <a:latin typeface="Trebuchet MS"/>
                <a:cs typeface="Gisha" panose="020B0502040204020203" pitchFamily="34" charset="-79"/>
              </a:rPr>
              <a:t>ופקטורי</a:t>
            </a:r>
            <a:r>
              <a:rPr lang="he-IL" sz="1200" b="1" dirty="0">
                <a:solidFill>
                  <a:prstClr val="black"/>
                </a:solidFill>
                <a:latin typeface="Trebuchet MS"/>
                <a:cs typeface="Gisha" panose="020B0502040204020203" pitchFamily="34" charset="-79"/>
              </a:rPr>
              <a:t>.</a:t>
            </a:r>
            <a:endParaRPr lang="en-US" sz="1200" b="1" dirty="0">
              <a:solidFill>
                <a:prstClr val="black"/>
              </a:solidFill>
              <a:latin typeface="Trebuchet MS"/>
            </a:endParaRPr>
          </a:p>
        </p:txBody>
      </p:sp>
    </p:spTree>
    <p:extLst>
      <p:ext uri="{BB962C8B-B14F-4D97-AF65-F5344CB8AC3E}">
        <p14:creationId xmlns:p14="http://schemas.microsoft.com/office/powerpoint/2010/main" val="253889391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640F-5B7E-4BA1-9963-5422EDDE2B96}"/>
              </a:ext>
            </a:extLst>
          </p:cNvPr>
          <p:cNvSpPr>
            <a:spLocks noGrp="1"/>
          </p:cNvSpPr>
          <p:nvPr>
            <p:ph type="title"/>
          </p:nvPr>
        </p:nvSpPr>
        <p:spPr>
          <a:xfrm>
            <a:off x="1995289" y="140320"/>
            <a:ext cx="7239000" cy="1073808"/>
          </a:xfrm>
        </p:spPr>
        <p:txBody>
          <a:bodyPr>
            <a:normAutofit fontScale="90000"/>
          </a:bodyPr>
          <a:lstStyle/>
          <a:p>
            <a:pPr algn="ctr"/>
            <a:r>
              <a:rPr lang="he-IL" dirty="0"/>
              <a:t>תבנית עיצוב </a:t>
            </a:r>
            <a:r>
              <a:rPr lang="en-US" dirty="0"/>
              <a:t>Design by contract</a:t>
            </a:r>
            <a:br>
              <a:rPr lang="he-IL" dirty="0"/>
            </a:br>
            <a:r>
              <a:rPr lang="he-IL" dirty="0"/>
              <a:t>יתרונות וחסרון</a:t>
            </a:r>
            <a:endParaRPr lang="en-US" dirty="0"/>
          </a:p>
        </p:txBody>
      </p:sp>
      <p:sp>
        <p:nvSpPr>
          <p:cNvPr id="3" name="Content Placeholder 2">
            <a:extLst>
              <a:ext uri="{FF2B5EF4-FFF2-40B4-BE49-F238E27FC236}">
                <a16:creationId xmlns:a16="http://schemas.microsoft.com/office/drawing/2014/main" id="{8902B4DC-766E-49DB-B389-DFE946DC0376}"/>
              </a:ext>
            </a:extLst>
          </p:cNvPr>
          <p:cNvSpPr>
            <a:spLocks noGrp="1"/>
          </p:cNvSpPr>
          <p:nvPr>
            <p:ph idx="1"/>
          </p:nvPr>
        </p:nvSpPr>
        <p:spPr>
          <a:xfrm>
            <a:off x="2077641" y="1298433"/>
            <a:ext cx="7267885" cy="3866681"/>
          </a:xfrm>
        </p:spPr>
        <p:txBody>
          <a:bodyPr>
            <a:normAutofit fontScale="92500"/>
          </a:bodyPr>
          <a:lstStyle/>
          <a:p>
            <a:r>
              <a:rPr lang="he-IL" sz="2400" b="1" dirty="0"/>
              <a:t>יתרונות התבנית</a:t>
            </a:r>
            <a:r>
              <a:rPr lang="he-IL" sz="2400" dirty="0"/>
              <a:t>: המימוש שקוף למשתמש ומוסכם מראש</a:t>
            </a:r>
          </a:p>
          <a:p>
            <a:pPr lvl="1"/>
            <a:r>
              <a:rPr lang="he-IL" sz="2200" dirty="0"/>
              <a:t>למשל בשימוש בממשק בשם </a:t>
            </a:r>
            <a:r>
              <a:rPr lang="en-US" sz="2200" dirty="0" err="1"/>
              <a:t>IDaL</a:t>
            </a:r>
            <a:endParaRPr lang="he-IL" sz="2200" dirty="0"/>
          </a:p>
          <a:p>
            <a:pPr lvl="2"/>
            <a:r>
              <a:rPr lang="he-IL" sz="1500" dirty="0">
                <a:latin typeface="Arial" panose="020B0604020202020204" pitchFamily="34" charset="0"/>
              </a:rPr>
              <a:t>שכבת ה</a:t>
            </a:r>
            <a:r>
              <a:rPr lang="en-US" sz="1500" dirty="0">
                <a:latin typeface="Arial" panose="020B0604020202020204" pitchFamily="34" charset="0"/>
              </a:rPr>
              <a:t>DAL</a:t>
            </a:r>
            <a:r>
              <a:rPr lang="he-IL" sz="1500" dirty="0">
                <a:latin typeface="Arial" panose="020B0604020202020204" pitchFamily="34" charset="0"/>
              </a:rPr>
              <a:t> תפעל לפי ממשק קבוע</a:t>
            </a:r>
          </a:p>
          <a:p>
            <a:pPr lvl="2"/>
            <a:r>
              <a:rPr lang="he-IL" sz="1500" dirty="0">
                <a:latin typeface="Arial" panose="020B0604020202020204" pitchFamily="34" charset="0"/>
              </a:rPr>
              <a:t>יכולים להיות כמה מימושים לממשק </a:t>
            </a:r>
            <a:r>
              <a:rPr lang="en-US" sz="1500" dirty="0">
                <a:latin typeface="Arial" panose="020B0604020202020204" pitchFamily="34" charset="0"/>
              </a:rPr>
              <a:t>(</a:t>
            </a:r>
            <a:r>
              <a:rPr lang="en-US" sz="1500" dirty="0" err="1">
                <a:latin typeface="Arial" panose="020B0604020202020204" pitchFamily="34" charset="0"/>
              </a:rPr>
              <a:t>DLObject</a:t>
            </a:r>
            <a:r>
              <a:rPr lang="en-US" sz="1500" dirty="0">
                <a:latin typeface="Arial" panose="020B0604020202020204" pitchFamily="34" charset="0"/>
              </a:rPr>
              <a:t>, DLXML)</a:t>
            </a:r>
            <a:r>
              <a:rPr lang="he-IL" sz="1500" dirty="0">
                <a:latin typeface="Arial" panose="020B0604020202020204" pitchFamily="34" charset="0"/>
              </a:rPr>
              <a:t>, כאשר כל מימוש  יירש מ </a:t>
            </a:r>
            <a:r>
              <a:rPr lang="en-US" sz="1500" dirty="0" err="1">
                <a:latin typeface="Arial" panose="020B0604020202020204" pitchFamily="34" charset="0"/>
              </a:rPr>
              <a:t>IDaL</a:t>
            </a:r>
            <a:r>
              <a:rPr lang="he-IL" sz="1500" dirty="0">
                <a:latin typeface="Arial" panose="020B0604020202020204" pitchFamily="34" charset="0"/>
              </a:rPr>
              <a:t> ויממש אותו בהתאם לצרכיו.</a:t>
            </a:r>
            <a:r>
              <a:rPr lang="en-US" sz="1500" dirty="0">
                <a:latin typeface="Arial" panose="020B0604020202020204" pitchFamily="34" charset="0"/>
              </a:rPr>
              <a:t> </a:t>
            </a:r>
            <a:endParaRPr lang="he-IL" sz="1500" dirty="0">
              <a:latin typeface="Arial" panose="020B0604020202020204" pitchFamily="34" charset="0"/>
            </a:endParaRPr>
          </a:p>
          <a:p>
            <a:pPr lvl="2"/>
            <a:r>
              <a:rPr lang="he-IL" sz="1500" b="1" dirty="0">
                <a:latin typeface="Arial" panose="020B0604020202020204" pitchFamily="34" charset="0"/>
              </a:rPr>
              <a:t>יתרון 1</a:t>
            </a:r>
            <a:r>
              <a:rPr lang="he-IL" sz="1500" dirty="0">
                <a:latin typeface="Arial" panose="020B0604020202020204" pitchFamily="34" charset="0"/>
              </a:rPr>
              <a:t>: שכבת ה</a:t>
            </a:r>
            <a:r>
              <a:rPr lang="en-US" sz="1500" dirty="0">
                <a:latin typeface="Arial" panose="020B0604020202020204" pitchFamily="34" charset="0"/>
              </a:rPr>
              <a:t>BL</a:t>
            </a:r>
            <a:r>
              <a:rPr lang="he-IL" sz="1500" dirty="0">
                <a:latin typeface="Arial" panose="020B0604020202020204" pitchFamily="34" charset="0"/>
              </a:rPr>
              <a:t> תייצר עצם מטיפוס </a:t>
            </a:r>
            <a:r>
              <a:rPr lang="en-US" sz="1500" dirty="0">
                <a:latin typeface="Arial" panose="020B0604020202020204" pitchFamily="34" charset="0"/>
              </a:rPr>
              <a:t>IDL</a:t>
            </a:r>
            <a:r>
              <a:rPr lang="he-IL" sz="1500" dirty="0">
                <a:latin typeface="Arial" panose="020B0604020202020204" pitchFamily="34" charset="0"/>
              </a:rPr>
              <a:t> </a:t>
            </a:r>
            <a:r>
              <a:rPr lang="he-IL" sz="1500" b="1" dirty="0">
                <a:latin typeface="Arial" panose="020B0604020202020204" pitchFamily="34" charset="0"/>
              </a:rPr>
              <a:t>לבחירתה</a:t>
            </a:r>
            <a:r>
              <a:rPr lang="he-IL" sz="1500" dirty="0">
                <a:latin typeface="Arial" panose="020B0604020202020204" pitchFamily="34" charset="0"/>
              </a:rPr>
              <a:t> </a:t>
            </a:r>
            <a:r>
              <a:rPr lang="en-US" sz="1500" dirty="0">
                <a:latin typeface="Arial" panose="020B0604020202020204" pitchFamily="34" charset="0"/>
              </a:rPr>
              <a:t>(</a:t>
            </a:r>
            <a:r>
              <a:rPr lang="en-US" sz="1500" dirty="0" err="1">
                <a:latin typeface="Arial" panose="020B0604020202020204" pitchFamily="34" charset="0"/>
              </a:rPr>
              <a:t>DLObject</a:t>
            </a:r>
            <a:r>
              <a:rPr lang="en-US" sz="1500" dirty="0">
                <a:latin typeface="Arial" panose="020B0604020202020204" pitchFamily="34" charset="0"/>
              </a:rPr>
              <a:t>, DLXML)</a:t>
            </a:r>
            <a:r>
              <a:rPr lang="he-IL" sz="1500" dirty="0">
                <a:latin typeface="Arial" panose="020B0604020202020204" pitchFamily="34" charset="0"/>
              </a:rPr>
              <a:t> ותפעל מול הממשק בלי תלות בסוג המימוש.</a:t>
            </a:r>
          </a:p>
          <a:p>
            <a:pPr lvl="2"/>
            <a:r>
              <a:rPr lang="he-IL" sz="1500" b="1" dirty="0">
                <a:latin typeface="Arial" panose="020B0604020202020204" pitchFamily="34" charset="0"/>
              </a:rPr>
              <a:t>יתרון 2</a:t>
            </a:r>
            <a:r>
              <a:rPr lang="he-IL" sz="1500" dirty="0">
                <a:latin typeface="Arial" panose="020B0604020202020204" pitchFamily="34" charset="0"/>
              </a:rPr>
              <a:t>: במידה ויהיה שינוי כלשהו במימוש כלשהו של שכבת ה</a:t>
            </a:r>
            <a:r>
              <a:rPr lang="en-US" sz="1500" dirty="0">
                <a:latin typeface="Arial" panose="020B0604020202020204" pitchFamily="34" charset="0"/>
              </a:rPr>
              <a:t>DL</a:t>
            </a:r>
            <a:r>
              <a:rPr lang="he-IL" sz="1500" dirty="0">
                <a:latin typeface="Arial" panose="020B0604020202020204" pitchFamily="34" charset="0"/>
              </a:rPr>
              <a:t> הוא יתבטא ב </a:t>
            </a:r>
            <a:r>
              <a:rPr lang="en-US" sz="1500" dirty="0">
                <a:latin typeface="Arial" panose="020B0604020202020204" pitchFamily="34" charset="0"/>
              </a:rPr>
              <a:t>BL</a:t>
            </a:r>
            <a:r>
              <a:rPr lang="he-IL" sz="1500" dirty="0">
                <a:latin typeface="Arial" panose="020B0604020202020204" pitchFamily="34" charset="0"/>
              </a:rPr>
              <a:t> </a:t>
            </a:r>
            <a:r>
              <a:rPr lang="he-IL" sz="1500" b="1" dirty="0">
                <a:latin typeface="Arial" panose="020B0604020202020204" pitchFamily="34" charset="0"/>
              </a:rPr>
              <a:t>אך ורק בשורה בה מייצרים את העצם</a:t>
            </a:r>
            <a:r>
              <a:rPr lang="he-IL" sz="1500" dirty="0">
                <a:latin typeface="Arial" panose="020B0604020202020204" pitchFamily="34" charset="0"/>
              </a:rPr>
              <a:t>. ולא באף מקום אחר ב </a:t>
            </a:r>
            <a:r>
              <a:rPr lang="en-US" sz="1500" dirty="0">
                <a:latin typeface="Arial" panose="020B0604020202020204" pitchFamily="34" charset="0"/>
              </a:rPr>
              <a:t>BL</a:t>
            </a:r>
            <a:r>
              <a:rPr lang="he-IL" sz="1500" dirty="0">
                <a:latin typeface="Arial" panose="020B0604020202020204" pitchFamily="34" charset="0"/>
              </a:rPr>
              <a:t> כי התנהלנו על פי חוזה.</a:t>
            </a:r>
            <a:endParaRPr lang="en-US" sz="2600" dirty="0"/>
          </a:p>
          <a:p>
            <a:endParaRPr lang="he-IL" sz="2400" b="1" dirty="0"/>
          </a:p>
          <a:p>
            <a:r>
              <a:rPr lang="he-IL" sz="2400" b="1" dirty="0"/>
              <a:t>חסרון התבנית</a:t>
            </a:r>
            <a:r>
              <a:rPr lang="he-IL" sz="2400" dirty="0"/>
              <a:t>: עדיין שכבת ה</a:t>
            </a:r>
            <a:r>
              <a:rPr lang="en-US" sz="2400" dirty="0"/>
              <a:t>BL</a:t>
            </a:r>
            <a:r>
              <a:rPr lang="he-IL" sz="2400" dirty="0"/>
              <a:t> חייבת לרשום בפירוש באיזו מחלקה היא משתמשת למימוש, לאיזו מחלקה היא עושה </a:t>
            </a:r>
            <a:r>
              <a:rPr lang="en-US" sz="2400" dirty="0"/>
              <a:t>new</a:t>
            </a:r>
            <a:r>
              <a:rPr lang="he-IL" sz="2400" dirty="0"/>
              <a:t>.</a:t>
            </a:r>
          </a:p>
        </p:txBody>
      </p:sp>
      <p:sp>
        <p:nvSpPr>
          <p:cNvPr id="4" name="Slide Number Placeholder 3">
            <a:extLst>
              <a:ext uri="{FF2B5EF4-FFF2-40B4-BE49-F238E27FC236}">
                <a16:creationId xmlns:a16="http://schemas.microsoft.com/office/drawing/2014/main" id="{79162D09-F457-4826-93DA-6DC4BAE9E1A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526</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28D74E9F-6108-45AF-8B15-7F6B14AD06A3}"/>
              </a:ext>
            </a:extLst>
          </p:cNvPr>
          <p:cNvSpPr txBox="1"/>
          <p:nvPr/>
        </p:nvSpPr>
        <p:spPr>
          <a:xfrm>
            <a:off x="4773525" y="5352850"/>
            <a:ext cx="4572000" cy="101566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rtl="0"/>
            <a:r>
              <a:rPr lang="en-US" sz="2000" dirty="0">
                <a:solidFill>
                  <a:prstClr val="black"/>
                </a:solidFill>
                <a:latin typeface="Arial" panose="020B0604020202020204" pitchFamily="34" charset="0"/>
                <a:cs typeface="Arial" panose="020B0604020202020204" pitchFamily="34" charset="0"/>
              </a:rPr>
              <a:t>IDAL dal = new </a:t>
            </a:r>
            <a:r>
              <a:rPr lang="en-US" sz="2000" dirty="0" err="1">
                <a:solidFill>
                  <a:prstClr val="black"/>
                </a:solidFill>
                <a:latin typeface="Arial" panose="020B0604020202020204" pitchFamily="34" charset="0"/>
                <a:cs typeface="Arial" panose="020B0604020202020204" pitchFamily="34" charset="0"/>
              </a:rPr>
              <a:t>DLObject</a:t>
            </a:r>
            <a:r>
              <a:rPr lang="en-US" sz="2000" dirty="0">
                <a:solidFill>
                  <a:prstClr val="black"/>
                </a:solidFill>
                <a:latin typeface="Arial" panose="020B0604020202020204" pitchFamily="34" charset="0"/>
                <a:cs typeface="Arial" panose="020B0604020202020204" pitchFamily="34" charset="0"/>
              </a:rPr>
              <a:t>();</a:t>
            </a:r>
            <a:endParaRPr lang="he-IL" sz="2000" dirty="0">
              <a:solidFill>
                <a:prstClr val="black"/>
              </a:solidFill>
              <a:latin typeface="Arial" panose="020B0604020202020204" pitchFamily="34" charset="0"/>
              <a:cs typeface="Arial" panose="020B0604020202020204" pitchFamily="34" charset="0"/>
            </a:endParaRPr>
          </a:p>
          <a:p>
            <a:pPr algn="ctr" rtl="0"/>
            <a:r>
              <a:rPr lang="he-IL" sz="2000" dirty="0">
                <a:solidFill>
                  <a:prstClr val="black"/>
                </a:solidFill>
                <a:latin typeface="Arial" panose="020B0604020202020204" pitchFamily="34" charset="0"/>
                <a:cs typeface="Arial" panose="020B0604020202020204" pitchFamily="34" charset="0"/>
              </a:rPr>
              <a:t>או</a:t>
            </a:r>
          </a:p>
          <a:p>
            <a:pPr algn="ctr" rtl="0"/>
            <a:r>
              <a:rPr lang="en-US" sz="2000" dirty="0">
                <a:solidFill>
                  <a:prstClr val="black"/>
                </a:solidFill>
                <a:latin typeface="Arial" panose="020B0604020202020204" pitchFamily="34" charset="0"/>
                <a:cs typeface="Arial" panose="020B0604020202020204" pitchFamily="34" charset="0"/>
              </a:rPr>
              <a:t>IDAL dal = new DLXML();</a:t>
            </a:r>
            <a:endParaRPr lang="he-IL" sz="2000" dirty="0">
              <a:solidFill>
                <a:prstClr val="black"/>
              </a:solidFill>
              <a:latin typeface="Arial" panose="020B0604020202020204" pitchFamily="34" charset="0"/>
              <a:cs typeface="Arial" panose="020B0604020202020204" pitchFamily="34" charset="0"/>
            </a:endParaRPr>
          </a:p>
        </p:txBody>
      </p:sp>
      <p:sp>
        <p:nvSpPr>
          <p:cNvPr id="7" name="Speech Bubble: Rectangle with Corners Rounded 6">
            <a:extLst>
              <a:ext uri="{FF2B5EF4-FFF2-40B4-BE49-F238E27FC236}">
                <a16:creationId xmlns:a16="http://schemas.microsoft.com/office/drawing/2014/main" id="{B30AC2C4-0EAA-443B-A640-20C2A0B44A21}"/>
              </a:ext>
            </a:extLst>
          </p:cNvPr>
          <p:cNvSpPr/>
          <p:nvPr/>
        </p:nvSpPr>
        <p:spPr>
          <a:xfrm>
            <a:off x="1998745" y="5165114"/>
            <a:ext cx="2376264" cy="1212543"/>
          </a:xfrm>
          <a:prstGeom prst="wedgeRoundRectCallout">
            <a:avLst>
              <a:gd name="adj1" fmla="val -36867"/>
              <a:gd name="adj2" fmla="val 7175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לכן נשפר את תבנית העיצוב הזו בעזרת תבנית עיצוב נוספת</a:t>
            </a:r>
            <a:r>
              <a:rPr lang="en-US" sz="1600" dirty="0">
                <a:solidFill>
                  <a:prstClr val="black"/>
                </a:solidFill>
                <a:latin typeface="Trebuchet MS"/>
              </a:rPr>
              <a:t> </a:t>
            </a:r>
            <a:r>
              <a:rPr lang="he-IL" sz="1600" dirty="0">
                <a:solidFill>
                  <a:prstClr val="black"/>
                </a:solidFill>
                <a:latin typeface="Trebuchet MS"/>
                <a:cs typeface="Gisha" panose="020B0502040204020203" pitchFamily="34" charset="-79"/>
              </a:rPr>
              <a:t>בשם </a:t>
            </a:r>
            <a:r>
              <a:rPr lang="en-US" sz="1600" dirty="0">
                <a:solidFill>
                  <a:prstClr val="black"/>
                </a:solidFill>
                <a:latin typeface="Trebuchet MS"/>
              </a:rPr>
              <a:t>Simple FACTORY</a:t>
            </a:r>
            <a:r>
              <a:rPr lang="he-IL" sz="1600" dirty="0">
                <a:solidFill>
                  <a:prstClr val="black"/>
                </a:solidFill>
                <a:latin typeface="Trebuchet MS"/>
                <a:cs typeface="Gisha" panose="020B0502040204020203" pitchFamily="34" charset="-79"/>
              </a:rPr>
              <a:t>.</a:t>
            </a:r>
          </a:p>
        </p:txBody>
      </p:sp>
    </p:spTree>
    <p:extLst>
      <p:ext uri="{BB962C8B-B14F-4D97-AF65-F5344CB8AC3E}">
        <p14:creationId xmlns:p14="http://schemas.microsoft.com/office/powerpoint/2010/main" val="292064004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90C146-0FF3-46F1-B915-46044A310A8C}"/>
              </a:ext>
            </a:extLst>
          </p:cNvPr>
          <p:cNvSpPr>
            <a:spLocks noGrp="1"/>
          </p:cNvSpPr>
          <p:nvPr>
            <p:ph type="title"/>
          </p:nvPr>
        </p:nvSpPr>
        <p:spPr/>
        <p:txBody>
          <a:bodyPr/>
          <a:lstStyle/>
          <a:p>
            <a:pPr algn="ctr" rtl="0"/>
            <a:r>
              <a:rPr lang="en-US" dirty="0"/>
              <a:t>SIMPLE factory</a:t>
            </a:r>
          </a:p>
        </p:txBody>
      </p:sp>
      <p:sp>
        <p:nvSpPr>
          <p:cNvPr id="6" name="Text Placeholder 5">
            <a:extLst>
              <a:ext uri="{FF2B5EF4-FFF2-40B4-BE49-F238E27FC236}">
                <a16:creationId xmlns:a16="http://schemas.microsoft.com/office/drawing/2014/main" id="{2F65E9D4-82CD-4F82-8A59-BAB6B180A169}"/>
              </a:ext>
            </a:extLst>
          </p:cNvPr>
          <p:cNvSpPr>
            <a:spLocks noGrp="1"/>
          </p:cNvSpPr>
          <p:nvPr>
            <p:ph type="body" idx="1"/>
          </p:nvPr>
        </p:nvSpPr>
        <p:spPr/>
        <p:txBody>
          <a:bodyPr>
            <a:normAutofit lnSpcReduction="10000"/>
          </a:bodyPr>
          <a:lstStyle/>
          <a:p>
            <a:pPr algn="ctr"/>
            <a:r>
              <a:rPr lang="he-IL" b="1" dirty="0"/>
              <a:t>תבנית עיצוב 2:</a:t>
            </a:r>
          </a:p>
          <a:p>
            <a:pPr algn="ctr"/>
            <a:r>
              <a:rPr lang="he-IL" b="1" dirty="0"/>
              <a:t>מפעל ייצור</a:t>
            </a:r>
            <a:endParaRPr lang="en-US" b="1" dirty="0"/>
          </a:p>
        </p:txBody>
      </p:sp>
      <p:sp>
        <p:nvSpPr>
          <p:cNvPr id="4" name="Slide Number Placeholder 3">
            <a:extLst>
              <a:ext uri="{FF2B5EF4-FFF2-40B4-BE49-F238E27FC236}">
                <a16:creationId xmlns:a16="http://schemas.microsoft.com/office/drawing/2014/main" id="{9C7EFCFF-6CCE-4321-95B9-391FD378EDB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04509307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978936" y="260648"/>
            <a:ext cx="7239000" cy="770344"/>
          </a:xfrm>
        </p:spPr>
        <p:txBody>
          <a:bodyPr/>
          <a:lstStyle/>
          <a:p>
            <a:pPr algn="ctr"/>
            <a:r>
              <a:rPr lang="he-IL" dirty="0"/>
              <a:t>תבנית עיצוב </a:t>
            </a:r>
            <a:r>
              <a:rPr lang="en-US" dirty="0"/>
              <a:t>SIMPLE FACTORY</a:t>
            </a:r>
          </a:p>
        </p:txBody>
      </p:sp>
      <p:sp>
        <p:nvSpPr>
          <p:cNvPr id="3" name="Content Placeholder 2">
            <a:extLst>
              <a:ext uri="{FF2B5EF4-FFF2-40B4-BE49-F238E27FC236}">
                <a16:creationId xmlns:a16="http://schemas.microsoft.com/office/drawing/2014/main" id="{F71BB318-ECCB-42FD-B0C2-E7006EE5DAE0}"/>
              </a:ext>
            </a:extLst>
          </p:cNvPr>
          <p:cNvSpPr>
            <a:spLocks noGrp="1"/>
          </p:cNvSpPr>
          <p:nvPr>
            <p:ph idx="1"/>
          </p:nvPr>
        </p:nvSpPr>
        <p:spPr>
          <a:xfrm>
            <a:off x="1873120" y="1268760"/>
            <a:ext cx="7344816" cy="4819228"/>
          </a:xfrm>
        </p:spPr>
        <p:txBody>
          <a:bodyPr>
            <a:normAutofit fontScale="92500" lnSpcReduction="20000"/>
          </a:bodyPr>
          <a:lstStyle/>
          <a:p>
            <a:r>
              <a:rPr lang="he-IL" sz="2000" dirty="0"/>
              <a:t>תבנית עיצוב זו משפרת את תבנית העיצוב הקודמת </a:t>
            </a:r>
            <a:r>
              <a:rPr lang="en-US" sz="2000" dirty="0"/>
              <a:t>Design By Contract</a:t>
            </a:r>
            <a:r>
              <a:rPr lang="he-IL" sz="2000" dirty="0"/>
              <a:t> בדיוק בנקודת החיסרון שלה.</a:t>
            </a:r>
          </a:p>
          <a:p>
            <a:r>
              <a:rPr lang="he-IL" sz="2000" dirty="0"/>
              <a:t>מטרתה לאפשר לשכבה עליונה ליצר אובייקטים משכבה תחתונה שממשים ממשק מוסכם, מבלי להכיר את המחלקה המממשת.</a:t>
            </a:r>
          </a:p>
          <a:p>
            <a:r>
              <a:rPr lang="he-IL" sz="2000" dirty="0"/>
              <a:t>השכבה התחתונה תגדיר "</a:t>
            </a:r>
            <a:r>
              <a:rPr lang="he-IL" sz="2000" b="1" dirty="0"/>
              <a:t>מפעל לייצור אובייקטים</a:t>
            </a:r>
            <a:r>
              <a:rPr lang="he-IL" sz="2000" dirty="0"/>
              <a:t>" </a:t>
            </a:r>
            <a:r>
              <a:rPr lang="en-US" sz="2000" dirty="0"/>
              <a:t>(Factory)</a:t>
            </a:r>
            <a:r>
              <a:rPr lang="he-IL" sz="2000" dirty="0"/>
              <a:t>, מחלקת ביניים שתקרא "מחלקת הייצור", והייצור יעשה דרך מתודה של המפעל שתחזיר עצם מטיפוס הממשק.</a:t>
            </a:r>
          </a:p>
          <a:p>
            <a:r>
              <a:rPr lang="he-IL" sz="2000" b="1" dirty="0"/>
              <a:t>מחלקת הייצור תהיה ציבורית וסטטית</a:t>
            </a:r>
            <a:r>
              <a:rPr lang="he-IL" sz="2000" dirty="0"/>
              <a:t> והיא תהיה האחראית הבלעדית ליצירת האובייקטים שמממשים את הממשק.</a:t>
            </a:r>
          </a:p>
          <a:p>
            <a:pPr lvl="1"/>
            <a:r>
              <a:rPr lang="he-IL" sz="1700" dirty="0"/>
              <a:t>המחלקה תהיה </a:t>
            </a:r>
            <a:r>
              <a:rPr lang="he-IL" sz="1700" b="1" dirty="0"/>
              <a:t>ציבורית</a:t>
            </a:r>
            <a:r>
              <a:rPr lang="he-IL" sz="1700" dirty="0"/>
              <a:t> על מנת שניתן יהיה לגשת אליה מהשכבה שמעליה</a:t>
            </a:r>
          </a:p>
          <a:p>
            <a:pPr lvl="1"/>
            <a:r>
              <a:rPr lang="he-IL" sz="1600" dirty="0"/>
              <a:t>המחלקה תהיה </a:t>
            </a:r>
            <a:r>
              <a:rPr lang="he-IL" sz="1600" b="1" dirty="0"/>
              <a:t>סטטית</a:t>
            </a:r>
            <a:r>
              <a:rPr lang="he-IL" sz="1600" dirty="0"/>
              <a:t> על מנת ל"הכריח" את המתודות שלה להיות סטטיות – כדי לחסוך במופעים</a:t>
            </a:r>
          </a:p>
          <a:p>
            <a:r>
              <a:rPr lang="he-IL" sz="2000" b="1" dirty="0"/>
              <a:t>מחלקת הייצור תספק מתודה מייצרת סטטית וציבורית</a:t>
            </a:r>
            <a:r>
              <a:rPr lang="he-IL" sz="2000" dirty="0"/>
              <a:t> </a:t>
            </a:r>
            <a:r>
              <a:rPr lang="he-IL" sz="2000" b="1" dirty="0"/>
              <a:t>שתקבל פרמטר</a:t>
            </a:r>
            <a:r>
              <a:rPr lang="he-IL" sz="2000" dirty="0"/>
              <a:t> שבעזרתו היא תדע איזה טיפוס של אובייקט לייצר. ואם לא קיבלה פרמטר תייצר אובייקט ברירת מחדל שהיא מחליטה עליו.</a:t>
            </a:r>
          </a:p>
          <a:p>
            <a:pPr lvl="1"/>
            <a:r>
              <a:rPr lang="he-IL" sz="1700" dirty="0"/>
              <a:t>המתודה תהיה סטטית על מנת לחסוך בייצור מופע של המחלקה (יתרון משמעותי אך לא חובה)</a:t>
            </a:r>
          </a:p>
          <a:p>
            <a:pPr lvl="1"/>
            <a:r>
              <a:rPr lang="he-IL" sz="1700" dirty="0"/>
              <a:t>המתודה תהיה ציבורית על מנת שניתן יהיה לגשת אליה מהשכבה שמעליה – לייצר אובייקטים דרכה</a:t>
            </a:r>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510850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991544" y="116633"/>
            <a:ext cx="7239000" cy="1730635"/>
          </a:xfrm>
        </p:spPr>
        <p:txBody>
          <a:bodyPr>
            <a:noAutofit/>
          </a:bodyPr>
          <a:lstStyle/>
          <a:p>
            <a:pPr algn="ctr"/>
            <a:r>
              <a:rPr lang="he-IL" sz="3200" dirty="0"/>
              <a:t>תבנית עיצוב </a:t>
            </a:r>
            <a:r>
              <a:rPr lang="en-US" sz="3200" dirty="0"/>
              <a:t>SIMPLE FACTORY</a:t>
            </a:r>
            <a:br>
              <a:rPr lang="he-IL" sz="3200" dirty="0"/>
            </a:br>
            <a:r>
              <a:rPr lang="he-IL" sz="3200" dirty="0"/>
              <a:t>מבנה כללי של מחלקת המפעל והמתודה המייצרת</a:t>
            </a:r>
            <a:endParaRPr lang="en-US" sz="3200" dirty="0"/>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529</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91EAED48-143F-4EE4-B17A-AF4B5CF5B2EF}"/>
              </a:ext>
            </a:extLst>
          </p:cNvPr>
          <p:cNvSpPr txBox="1"/>
          <p:nvPr/>
        </p:nvSpPr>
        <p:spPr>
          <a:xfrm>
            <a:off x="1977802" y="2132857"/>
            <a:ext cx="7586352" cy="3323987"/>
          </a:xfrm>
          <a:prstGeom prst="rect">
            <a:avLst/>
          </a:prstGeom>
          <a:noFill/>
        </p:spPr>
        <p:txBody>
          <a:bodyPr wrap="square">
            <a:spAutoFit/>
          </a:bodyPr>
          <a:lstStyle/>
          <a:p>
            <a:pPr algn="l" rtl="0">
              <a:buClr>
                <a:prstClr val="black"/>
              </a:buClr>
            </a:pPr>
            <a:r>
              <a:rPr lang="en-US" sz="1400" dirty="0">
                <a:solidFill>
                  <a:prstClr val="black"/>
                </a:solidFill>
                <a:highlight>
                  <a:srgbClr val="FFFF00"/>
                </a:highlight>
                <a:latin typeface="Consolas" panose="020B0609020204030204" pitchFamily="49" charset="0"/>
                <a:cs typeface="Consolas" panose="020B0609020204030204" pitchFamily="49" charset="0"/>
              </a:rPr>
              <a:t>public</a:t>
            </a:r>
            <a:r>
              <a:rPr lang="en-US" sz="1400" dirty="0">
                <a:solidFill>
                  <a:prstClr val="black"/>
                </a:solidFill>
                <a:latin typeface="Consolas" panose="020B0609020204030204" pitchFamily="49" charset="0"/>
                <a:cs typeface="Consolas" panose="020B0609020204030204" pitchFamily="49" charset="0"/>
              </a:rPr>
              <a:t> </a:t>
            </a:r>
            <a:r>
              <a:rPr lang="en-US" sz="1400" u="sng" dirty="0">
                <a:solidFill>
                  <a:prstClr val="black"/>
                </a:solidFill>
                <a:highlight>
                  <a:srgbClr val="FFFF00"/>
                </a:highlight>
                <a:latin typeface="Consolas" panose="020B0609020204030204" pitchFamily="49" charset="0"/>
                <a:cs typeface="Consolas" panose="020B0609020204030204" pitchFamily="49" charset="0"/>
              </a:rPr>
              <a:t>static</a:t>
            </a:r>
            <a:r>
              <a:rPr lang="en-US" sz="1400" dirty="0">
                <a:solidFill>
                  <a:prstClr val="black"/>
                </a:solidFill>
                <a:latin typeface="Consolas" panose="020B0609020204030204" pitchFamily="49" charset="0"/>
                <a:cs typeface="Consolas" panose="020B0609020204030204" pitchFamily="49" charset="0"/>
              </a:rPr>
              <a:t> class </a:t>
            </a:r>
            <a:r>
              <a:rPr lang="en-US" sz="1400" dirty="0" err="1">
                <a:solidFill>
                  <a:prstClr val="black"/>
                </a:solidFill>
                <a:highlight>
                  <a:srgbClr val="FFFF00"/>
                </a:highlight>
                <a:latin typeface="Consolas" panose="020B0609020204030204" pitchFamily="49" charset="0"/>
                <a:cs typeface="Consolas" panose="020B0609020204030204" pitchFamily="49" charset="0"/>
              </a:rPr>
              <a:t>MyFactory</a:t>
            </a:r>
            <a:endParaRPr lang="en-US" sz="1400" dirty="0">
              <a:solidFill>
                <a:prstClr val="black"/>
              </a:solidFill>
              <a:highlight>
                <a:srgbClr val="FFFF00"/>
              </a:highlight>
              <a:latin typeface="Consolas" panose="020B0609020204030204" pitchFamily="49" charset="0"/>
              <a:cs typeface="Consolas" panose="020B0609020204030204" pitchFamily="49" charset="0"/>
            </a:endParaRP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r>
              <a:rPr lang="en-US" sz="1400" dirty="0">
                <a:solidFill>
                  <a:prstClr val="black"/>
                </a:solidFill>
                <a:highlight>
                  <a:srgbClr val="FFFF00"/>
                </a:highlight>
                <a:latin typeface="Consolas" panose="020B0609020204030204" pitchFamily="49" charset="0"/>
                <a:cs typeface="Consolas" panose="020B0609020204030204" pitchFamily="49" charset="0"/>
              </a:rPr>
              <a:t>public</a:t>
            </a:r>
            <a:r>
              <a:rPr lang="en-US" sz="1400" dirty="0">
                <a:solidFill>
                  <a:prstClr val="black"/>
                </a:solidFill>
                <a:latin typeface="Consolas" panose="020B0609020204030204" pitchFamily="49" charset="0"/>
                <a:cs typeface="Consolas" panose="020B0609020204030204" pitchFamily="49" charset="0"/>
              </a:rPr>
              <a:t> </a:t>
            </a:r>
            <a:r>
              <a:rPr lang="en-US" sz="1400" u="sng" dirty="0">
                <a:solidFill>
                  <a:prstClr val="black"/>
                </a:solidFill>
                <a:highlight>
                  <a:srgbClr val="FFFF00"/>
                </a:highlight>
                <a:latin typeface="Consolas" panose="020B0609020204030204" pitchFamily="49" charset="0"/>
                <a:cs typeface="Consolas" panose="020B0609020204030204" pitchFamily="49" charset="0"/>
              </a:rPr>
              <a:t>static</a:t>
            </a:r>
            <a:r>
              <a:rPr lang="en-US" sz="1400" dirty="0">
                <a:solidFill>
                  <a:prstClr val="black"/>
                </a:solidFill>
                <a:latin typeface="Consolas" panose="020B0609020204030204" pitchFamily="49" charset="0"/>
                <a:cs typeface="Consolas" panose="020B0609020204030204" pitchFamily="49" charset="0"/>
              </a:rPr>
              <a:t> </a:t>
            </a:r>
            <a:r>
              <a:rPr lang="en-US" sz="1400" u="sng" dirty="0" err="1">
                <a:solidFill>
                  <a:srgbClr val="FF0000"/>
                </a:solidFill>
                <a:latin typeface="Consolas" panose="020B0609020204030204" pitchFamily="49" charset="0"/>
                <a:cs typeface="Consolas" panose="020B0609020204030204" pitchFamily="49" charset="0"/>
              </a:rPr>
              <a:t>IMyInterface</a:t>
            </a:r>
            <a:r>
              <a:rPr lang="en-US" sz="1400" dirty="0">
                <a:solidFill>
                  <a:prstClr val="black"/>
                </a:solidFill>
                <a:latin typeface="Consolas" panose="020B0609020204030204" pitchFamily="49" charset="0"/>
                <a:cs typeface="Consolas" panose="020B0609020204030204" pitchFamily="49" charset="0"/>
              </a:rPr>
              <a:t> </a:t>
            </a:r>
            <a:r>
              <a:rPr lang="en-US" sz="1400" b="1" dirty="0" err="1">
                <a:solidFill>
                  <a:prstClr val="black"/>
                </a:solidFill>
                <a:latin typeface="Consolas" panose="020B0609020204030204" pitchFamily="49" charset="0"/>
                <a:cs typeface="Consolas" panose="020B0609020204030204" pitchFamily="49" charset="0"/>
              </a:rPr>
              <a:t>GetObject</a:t>
            </a:r>
            <a:r>
              <a:rPr lang="en-US" sz="1400" dirty="0">
                <a:solidFill>
                  <a:prstClr val="black"/>
                </a:solidFill>
                <a:latin typeface="Consolas" panose="020B0609020204030204" pitchFamily="49" charset="0"/>
                <a:cs typeface="Consolas" panose="020B0609020204030204" pitchFamily="49" charset="0"/>
              </a:rPr>
              <a:t>(string </a:t>
            </a:r>
            <a:r>
              <a:rPr lang="en-US" sz="1400" b="1" dirty="0" err="1">
                <a:solidFill>
                  <a:prstClr val="black"/>
                </a:solidFill>
                <a:latin typeface="Consolas" panose="020B0609020204030204" pitchFamily="49" charset="0"/>
                <a:cs typeface="Consolas" panose="020B0609020204030204" pitchFamily="49" charset="0"/>
              </a:rPr>
              <a:t>typeOfObj</a:t>
            </a:r>
            <a:r>
              <a:rPr lang="en-US" sz="1400" b="1" dirty="0">
                <a:solidFill>
                  <a:prstClr val="black"/>
                </a:solidFill>
                <a:latin typeface="Consolas" panose="020B0609020204030204" pitchFamily="49" charset="0"/>
                <a:cs typeface="Consolas" panose="020B0609020204030204" pitchFamily="49" charset="0"/>
              </a:rPr>
              <a:t> = “”</a:t>
            </a:r>
            <a:r>
              <a:rPr lang="en-US" sz="1400" dirty="0">
                <a:solidFill>
                  <a:prstClr val="black"/>
                </a:solidFill>
                <a:latin typeface="Consolas" panose="020B0609020204030204" pitchFamily="49" charset="0"/>
                <a:cs typeface="Consolas" panose="020B0609020204030204" pitchFamily="49" charset="0"/>
              </a:rPr>
              <a:t>)</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r>
              <a:rPr lang="en-US" sz="1400" dirty="0">
                <a:solidFill>
                  <a:prstClr val="black"/>
                </a:solidFill>
                <a:highlight>
                  <a:srgbClr val="00FFFF"/>
                </a:highlight>
                <a:latin typeface="Consolas" panose="020B0609020204030204" pitchFamily="49" charset="0"/>
                <a:cs typeface="Consolas" panose="020B0609020204030204" pitchFamily="49" charset="0"/>
              </a:rPr>
              <a:t>switch</a:t>
            </a:r>
            <a:r>
              <a:rPr lang="en-US" sz="1400" dirty="0">
                <a:solidFill>
                  <a:prstClr val="black"/>
                </a:solidFill>
                <a:latin typeface="Consolas" panose="020B0609020204030204" pitchFamily="49" charset="0"/>
                <a:cs typeface="Consolas" panose="020B0609020204030204" pitchFamily="49" charset="0"/>
              </a:rPr>
              <a:t> (</a:t>
            </a:r>
            <a:r>
              <a:rPr lang="en-US" sz="1400" b="1" dirty="0" err="1">
                <a:solidFill>
                  <a:prstClr val="black"/>
                </a:solidFill>
                <a:latin typeface="Consolas" panose="020B0609020204030204" pitchFamily="49" charset="0"/>
                <a:cs typeface="Consolas" panose="020B0609020204030204" pitchFamily="49" charset="0"/>
              </a:rPr>
              <a:t>typeOfObj</a:t>
            </a:r>
            <a:r>
              <a:rPr lang="en-US" sz="1400" dirty="0">
                <a:solidFill>
                  <a:prstClr val="black"/>
                </a:solidFill>
                <a:latin typeface="Consolas" panose="020B0609020204030204" pitchFamily="49" charset="0"/>
                <a:cs typeface="Consolas" panose="020B0609020204030204" pitchFamily="49" charset="0"/>
              </a:rPr>
              <a:t>)</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case "A":</a:t>
            </a:r>
            <a:endParaRPr lang="he-IL" sz="1400" dirty="0">
              <a:solidFill>
                <a:prstClr val="black"/>
              </a:solidFill>
              <a:latin typeface="Consolas" panose="020B0609020204030204" pitchFamily="49" charset="0"/>
              <a:cs typeface="Consolas" panose="020B0609020204030204" pitchFamily="49" charset="0"/>
            </a:endParaRPr>
          </a:p>
          <a:p>
            <a:pPr algn="l" rtl="0">
              <a:buClr>
                <a:prstClr val="black"/>
              </a:buClr>
            </a:pPr>
            <a:r>
              <a:rPr lang="he-IL" sz="1400" dirty="0">
                <a:solidFill>
                  <a:prstClr val="black"/>
                </a:solidFill>
                <a:latin typeface="Consolas" panose="020B0609020204030204" pitchFamily="49" charset="0"/>
                <a:cs typeface="Consolas" panose="020B0609020204030204" pitchFamily="49" charset="0"/>
              </a:rPr>
              <a:t>		</a:t>
            </a:r>
            <a:r>
              <a:rPr lang="en-US" sz="1400" dirty="0">
                <a:solidFill>
                  <a:srgbClr val="FF0000"/>
                </a:solidFill>
                <a:latin typeface="Consolas" panose="020B0609020204030204" pitchFamily="49" charset="0"/>
                <a:cs typeface="Consolas" panose="020B0609020204030204" pitchFamily="49" charset="0"/>
              </a:rPr>
              <a:t>return new </a:t>
            </a:r>
            <a:r>
              <a:rPr lang="en-US" sz="1400" dirty="0" err="1">
                <a:solidFill>
                  <a:srgbClr val="FF0000"/>
                </a:solidFill>
                <a:latin typeface="Consolas" panose="020B0609020204030204" pitchFamily="49" charset="0"/>
                <a:cs typeface="Consolas" panose="020B0609020204030204" pitchFamily="49" charset="0"/>
              </a:rPr>
              <a:t>AObject</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prstClr val="black"/>
                </a:solidFill>
                <a:latin typeface="Consolas" panose="020B0609020204030204" pitchFamily="49" charset="0"/>
                <a:cs typeface="Consolas" panose="020B0609020204030204" pitchFamily="49" charset="0"/>
              </a:rPr>
              <a:t>//class </a:t>
            </a:r>
            <a:r>
              <a:rPr lang="en-US" sz="1400" dirty="0" err="1">
                <a:solidFill>
                  <a:prstClr val="black"/>
                </a:solidFill>
                <a:latin typeface="Consolas" panose="020B0609020204030204" pitchFamily="49" charset="0"/>
                <a:cs typeface="Consolas" panose="020B0609020204030204" pitchFamily="49" charset="0"/>
              </a:rPr>
              <a:t>AObject</a:t>
            </a:r>
            <a:r>
              <a:rPr lang="en-US" sz="1400" dirty="0">
                <a:solidFill>
                  <a:prstClr val="black"/>
                </a:solidFill>
                <a:latin typeface="Consolas" panose="020B0609020204030204" pitchFamily="49" charset="0"/>
                <a:cs typeface="Consolas" panose="020B0609020204030204" pitchFamily="49" charset="0"/>
              </a:rPr>
              <a:t> : </a:t>
            </a:r>
            <a:r>
              <a:rPr lang="en-US" sz="1400" dirty="0" err="1">
                <a:solidFill>
                  <a:prstClr val="black"/>
                </a:solidFill>
                <a:latin typeface="Consolas" panose="020B0609020204030204" pitchFamily="49" charset="0"/>
                <a:cs typeface="Consolas" panose="020B0609020204030204" pitchFamily="49" charset="0"/>
              </a:rPr>
              <a:t>IMyInterface</a:t>
            </a:r>
            <a:r>
              <a:rPr lang="en-US" sz="1400" dirty="0">
                <a:solidFill>
                  <a:prstClr val="black"/>
                </a:solidFill>
                <a:latin typeface="Consolas" panose="020B0609020204030204" pitchFamily="49" charset="0"/>
                <a:cs typeface="Consolas" panose="020B0609020204030204" pitchFamily="49" charset="0"/>
              </a:rPr>
              <a:t>;</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case "B":</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r>
              <a:rPr lang="en-US" sz="1400" dirty="0">
                <a:solidFill>
                  <a:srgbClr val="FF0000"/>
                </a:solidFill>
                <a:latin typeface="Consolas" panose="020B0609020204030204" pitchFamily="49" charset="0"/>
                <a:cs typeface="Consolas" panose="020B0609020204030204" pitchFamily="49" charset="0"/>
              </a:rPr>
              <a:t>return new </a:t>
            </a:r>
            <a:r>
              <a:rPr lang="en-US" sz="1400" dirty="0" err="1">
                <a:solidFill>
                  <a:srgbClr val="FF0000"/>
                </a:solidFill>
                <a:latin typeface="Consolas" panose="020B0609020204030204" pitchFamily="49" charset="0"/>
                <a:cs typeface="Consolas" panose="020B0609020204030204" pitchFamily="49" charset="0"/>
              </a:rPr>
              <a:t>BObject</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prstClr val="black"/>
                </a:solidFill>
                <a:latin typeface="Consolas" panose="020B0609020204030204" pitchFamily="49" charset="0"/>
                <a:cs typeface="Consolas" panose="020B0609020204030204" pitchFamily="49" charset="0"/>
              </a:rPr>
              <a:t>//class </a:t>
            </a:r>
            <a:r>
              <a:rPr lang="en-US" sz="1400" dirty="0" err="1">
                <a:solidFill>
                  <a:prstClr val="black"/>
                </a:solidFill>
                <a:latin typeface="Consolas" panose="020B0609020204030204" pitchFamily="49" charset="0"/>
                <a:cs typeface="Consolas" panose="020B0609020204030204" pitchFamily="49" charset="0"/>
              </a:rPr>
              <a:t>BObject</a:t>
            </a:r>
            <a:r>
              <a:rPr lang="en-US" sz="1400" dirty="0">
                <a:solidFill>
                  <a:prstClr val="black"/>
                </a:solidFill>
                <a:latin typeface="Consolas" panose="020B0609020204030204" pitchFamily="49" charset="0"/>
                <a:cs typeface="Consolas" panose="020B0609020204030204" pitchFamily="49" charset="0"/>
              </a:rPr>
              <a:t> : </a:t>
            </a:r>
            <a:r>
              <a:rPr lang="en-US" sz="1400" dirty="0" err="1">
                <a:solidFill>
                  <a:prstClr val="black"/>
                </a:solidFill>
                <a:latin typeface="Consolas" panose="020B0609020204030204" pitchFamily="49" charset="0"/>
                <a:cs typeface="Consolas" panose="020B0609020204030204" pitchFamily="49" charset="0"/>
              </a:rPr>
              <a:t>IMyInterface</a:t>
            </a:r>
            <a:r>
              <a:rPr lang="en-US" sz="1400" dirty="0">
                <a:solidFill>
                  <a:prstClr val="black"/>
                </a:solidFill>
                <a:latin typeface="Consolas" panose="020B0609020204030204" pitchFamily="49" charset="0"/>
                <a:cs typeface="Consolas" panose="020B0609020204030204" pitchFamily="49" charset="0"/>
              </a:rPr>
              <a:t>; </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default:</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return null;</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   }</a:t>
            </a:r>
          </a:p>
          <a:p>
            <a:pPr algn="l" rtl="0">
              <a:buClr>
                <a:prstClr val="black"/>
              </a:buClr>
            </a:pPr>
            <a:r>
              <a:rPr lang="en-US" sz="1400" dirty="0">
                <a:solidFill>
                  <a:prstClr val="black"/>
                </a:solidFill>
                <a:latin typeface="Consolas" panose="020B0609020204030204" pitchFamily="49" charset="0"/>
                <a:cs typeface="Consolas" panose="020B0609020204030204" pitchFamily="49" charset="0"/>
              </a:rPr>
              <a:t>}</a:t>
            </a:r>
            <a:endParaRPr lang="he-IL" sz="2400" kern="0" dirty="0">
              <a:solidFill>
                <a:prstClr val="black"/>
              </a:solidFill>
              <a:latin typeface="Consolas" panose="020B0609020204030204" pitchFamily="49" charset="0"/>
              <a:cs typeface="Gisha" panose="020B0502040204020203" pitchFamily="34" charset="-79"/>
            </a:endParaRPr>
          </a:p>
        </p:txBody>
      </p:sp>
      <p:sp>
        <p:nvSpPr>
          <p:cNvPr id="5" name="TextBox 4">
            <a:extLst>
              <a:ext uri="{FF2B5EF4-FFF2-40B4-BE49-F238E27FC236}">
                <a16:creationId xmlns:a16="http://schemas.microsoft.com/office/drawing/2014/main" id="{EC7C2DC8-E5D3-45C9-B789-53F33AB60AAF}"/>
              </a:ext>
            </a:extLst>
          </p:cNvPr>
          <p:cNvSpPr txBox="1"/>
          <p:nvPr/>
        </p:nvSpPr>
        <p:spPr>
          <a:xfrm>
            <a:off x="2295494" y="5456843"/>
            <a:ext cx="6950969" cy="923330"/>
          </a:xfrm>
          <a:prstGeom prst="rect">
            <a:avLst/>
          </a:prstGeom>
          <a:noFill/>
        </p:spPr>
        <p:txBody>
          <a:bodyPr wrap="square">
            <a:spAutoFit/>
          </a:bodyPr>
          <a:lstStyle/>
          <a:p>
            <a:pPr lvl="1" algn="ctr"/>
            <a:r>
              <a:rPr lang="he-IL" dirty="0">
                <a:solidFill>
                  <a:prstClr val="black"/>
                </a:solidFill>
                <a:latin typeface="Trebuchet MS"/>
                <a:cs typeface="Gisha" panose="020B0502040204020203" pitchFamily="34" charset="-79"/>
              </a:rPr>
              <a:t>לדוגמא - מי שמנסה ליצור אובייקט מטיפוס </a:t>
            </a:r>
            <a:r>
              <a:rPr lang="en-US" dirty="0" err="1">
                <a:solidFill>
                  <a:srgbClr val="FF0000"/>
                </a:solidFill>
                <a:latin typeface="Consolas" panose="020B0609020204030204" pitchFamily="49" charset="0"/>
                <a:cs typeface="Consolas" panose="020B0609020204030204" pitchFamily="49" charset="0"/>
              </a:rPr>
              <a:t>AObject</a:t>
            </a:r>
            <a:r>
              <a:rPr lang="he-IL" dirty="0">
                <a:solidFill>
                  <a:prstClr val="black"/>
                </a:solidFill>
                <a:latin typeface="Trebuchet MS"/>
                <a:cs typeface="Gisha" panose="020B0502040204020203" pitchFamily="34" charset="-79"/>
              </a:rPr>
              <a:t> יעשה זאת כך:</a:t>
            </a:r>
            <a:endParaRPr lang="en-US" dirty="0">
              <a:solidFill>
                <a:prstClr val="black"/>
              </a:solidFill>
              <a:latin typeface="Trebuchet MS"/>
            </a:endParaRPr>
          </a:p>
          <a:p>
            <a:pPr lvl="1" algn="ctr"/>
            <a:endParaRPr lang="he-IL" dirty="0">
              <a:solidFill>
                <a:prstClr val="black"/>
              </a:solidFill>
              <a:latin typeface="Trebuchet MS"/>
              <a:cs typeface="Gisha" panose="020B0502040204020203" pitchFamily="34" charset="-79"/>
            </a:endParaRPr>
          </a:p>
          <a:p>
            <a:pPr lvl="1" algn="ctr" rtl="0"/>
            <a:r>
              <a:rPr lang="en-US" dirty="0" err="1">
                <a:solidFill>
                  <a:srgbClr val="FF0000"/>
                </a:solidFill>
                <a:latin typeface="Consolas" panose="020B0609020204030204" pitchFamily="49" charset="0"/>
                <a:cs typeface="Consolas" panose="020B0609020204030204" pitchFamily="49" charset="0"/>
              </a:rPr>
              <a:t>IMyInterface</a:t>
            </a:r>
            <a:r>
              <a:rPr lang="en-US" dirty="0">
                <a:solidFill>
                  <a:srgbClr val="2B91AF"/>
                </a:solidFill>
                <a:latin typeface="Consolas" panose="020B0609020204030204" pitchFamily="49" charset="0"/>
              </a:rPr>
              <a:t> </a:t>
            </a:r>
            <a:r>
              <a:rPr lang="en-US" dirty="0">
                <a:solidFill>
                  <a:prstClr val="black"/>
                </a:solidFill>
                <a:latin typeface="Consolas" panose="020B0609020204030204" pitchFamily="49" charset="0"/>
              </a:rPr>
              <a:t>ma</a:t>
            </a:r>
            <a:r>
              <a:rPr lang="en-US" dirty="0">
                <a:solidFill>
                  <a:srgbClr val="2B91AF"/>
                </a:solidFill>
                <a:latin typeface="Consolas" panose="020B0609020204030204" pitchFamily="49" charset="0"/>
              </a:rPr>
              <a:t> </a:t>
            </a:r>
            <a:r>
              <a:rPr lang="en-US" dirty="0">
                <a:solidFill>
                  <a:prstClr val="black"/>
                </a:solidFill>
                <a:latin typeface="Consolas" panose="020B0609020204030204" pitchFamily="49" charset="0"/>
              </a:rPr>
              <a:t>=</a:t>
            </a:r>
            <a:r>
              <a:rPr lang="en-US" dirty="0">
                <a:solidFill>
                  <a:srgbClr val="2B91AF"/>
                </a:solidFill>
                <a:latin typeface="Consolas" panose="020B0609020204030204" pitchFamily="49" charset="0"/>
              </a:rPr>
              <a:t> </a:t>
            </a:r>
            <a:r>
              <a:rPr lang="en-US" dirty="0" err="1">
                <a:solidFill>
                  <a:prstClr val="black"/>
                </a:solidFill>
                <a:highlight>
                  <a:srgbClr val="FFFF00"/>
                </a:highlight>
                <a:latin typeface="Consolas" panose="020B0609020204030204" pitchFamily="49" charset="0"/>
                <a:cs typeface="Consolas" panose="020B0609020204030204" pitchFamily="49" charset="0"/>
              </a:rPr>
              <a:t>MyFactory</a:t>
            </a:r>
            <a:r>
              <a:rPr lang="en-US" dirty="0" err="1">
                <a:solidFill>
                  <a:prstClr val="black"/>
                </a:solidFill>
                <a:latin typeface="Consolas" panose="020B0609020204030204" pitchFamily="49" charset="0"/>
                <a:cs typeface="Consolas" panose="020B0609020204030204" pitchFamily="49" charset="0"/>
              </a:rPr>
              <a:t>.</a:t>
            </a:r>
            <a:r>
              <a:rPr lang="en-US" b="1" dirty="0" err="1">
                <a:solidFill>
                  <a:prstClr val="black"/>
                </a:solidFill>
                <a:latin typeface="Consolas" panose="020B0609020204030204" pitchFamily="49" charset="0"/>
                <a:cs typeface="Consolas" panose="020B0609020204030204" pitchFamily="49" charset="0"/>
              </a:rPr>
              <a:t>GetObject</a:t>
            </a:r>
            <a:r>
              <a:rPr lang="en-US" b="1" dirty="0">
                <a:solidFill>
                  <a:prstClr val="black"/>
                </a:solidFill>
                <a:latin typeface="Consolas" panose="020B0609020204030204" pitchFamily="49" charset="0"/>
                <a:cs typeface="Consolas" panose="020B0609020204030204" pitchFamily="49" charset="0"/>
              </a:rPr>
              <a:t>(</a:t>
            </a:r>
            <a:r>
              <a:rPr lang="en-US" dirty="0">
                <a:solidFill>
                  <a:prstClr val="black"/>
                </a:solidFill>
                <a:latin typeface="Consolas" panose="020B0609020204030204" pitchFamily="49" charset="0"/>
                <a:cs typeface="Consolas" panose="020B0609020204030204" pitchFamily="49" charset="0"/>
              </a:rPr>
              <a:t>"A"</a:t>
            </a:r>
            <a:r>
              <a:rPr lang="en-US" b="1" dirty="0">
                <a:solidFill>
                  <a:prstClr val="black"/>
                </a:solidFill>
                <a:latin typeface="Consolas" panose="020B0609020204030204" pitchFamily="49" charset="0"/>
                <a:cs typeface="Consolas" panose="020B0609020204030204" pitchFamily="49" charset="0"/>
              </a:rPr>
              <a:t>);</a:t>
            </a:r>
            <a:endParaRPr lang="he-IL"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501644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מרחב השמות הקיים </a:t>
            </a:r>
            <a:r>
              <a:rPr lang="en-US" dirty="0"/>
              <a:t>s</a:t>
            </a:r>
            <a:r>
              <a:rPr lang="en-US" cap="none" dirty="0"/>
              <a:t>ystem</a:t>
            </a:r>
            <a:endParaRPr lang="he-IL" cap="none" dirty="0"/>
          </a:p>
        </p:txBody>
      </p:sp>
      <p:sp>
        <p:nvSpPr>
          <p:cNvPr id="3" name="מציין מיקום תוכן 2"/>
          <p:cNvSpPr>
            <a:spLocks noGrp="1"/>
          </p:cNvSpPr>
          <p:nvPr>
            <p:ph idx="1"/>
          </p:nvPr>
        </p:nvSpPr>
        <p:spPr>
          <a:xfrm>
            <a:off x="1981200" y="1609416"/>
            <a:ext cx="7715200" cy="4846320"/>
          </a:xfrm>
        </p:spPr>
        <p:txBody>
          <a:bodyPr>
            <a:normAutofit fontScale="92500" lnSpcReduction="20000"/>
          </a:bodyPr>
          <a:lstStyle/>
          <a:p>
            <a:r>
              <a:rPr lang="he-IL" dirty="0"/>
              <a:t>מרחב </a:t>
            </a:r>
            <a:r>
              <a:rPr lang="he-IL" b="1" dirty="0"/>
              <a:t>שכבר</a:t>
            </a:r>
            <a:r>
              <a:rPr lang="he-IL" dirty="0"/>
              <a:t> </a:t>
            </a:r>
            <a:r>
              <a:rPr lang="he-IL" b="1" dirty="0"/>
              <a:t>קיים ומוגדר</a:t>
            </a:r>
            <a:r>
              <a:rPr lang="he-IL" dirty="0"/>
              <a:t>, המכיל הרבה שירותים שימושיים</a:t>
            </a:r>
          </a:p>
          <a:p>
            <a:endParaRPr lang="he-IL" dirty="0"/>
          </a:p>
          <a:p>
            <a:pPr marL="0" indent="0" algn="l">
              <a:buNone/>
            </a:pPr>
            <a:r>
              <a:rPr lang="en-US" dirty="0"/>
              <a:t>namespace </a:t>
            </a:r>
            <a:r>
              <a:rPr lang="en-US" b="1" dirty="0">
                <a:highlight>
                  <a:srgbClr val="FFFF00"/>
                </a:highlight>
              </a:rPr>
              <a:t>System</a:t>
            </a:r>
            <a:r>
              <a:rPr lang="en-US" b="1" dirty="0"/>
              <a:t> </a:t>
            </a:r>
          </a:p>
          <a:p>
            <a:pPr marL="0" indent="0" algn="l">
              <a:buNone/>
            </a:pPr>
            <a:r>
              <a:rPr lang="en-US" dirty="0"/>
              <a:t>{ </a:t>
            </a:r>
          </a:p>
          <a:p>
            <a:pPr marL="0" indent="0" algn="l">
              <a:buNone/>
            </a:pPr>
            <a:r>
              <a:rPr lang="en-US" dirty="0"/>
              <a:t>    public static class </a:t>
            </a:r>
            <a:r>
              <a:rPr lang="en-US" b="1" dirty="0">
                <a:highlight>
                  <a:srgbClr val="FFFF00"/>
                </a:highlight>
              </a:rPr>
              <a:t>Console</a:t>
            </a:r>
            <a:r>
              <a:rPr lang="en-US" b="1" dirty="0"/>
              <a:t> </a:t>
            </a:r>
          </a:p>
          <a:p>
            <a:pPr marL="0" indent="0" algn="l">
              <a:buNone/>
            </a:pPr>
            <a:r>
              <a:rPr lang="en-US" dirty="0"/>
              <a:t>    { </a:t>
            </a:r>
          </a:p>
          <a:p>
            <a:pPr marL="0" indent="0" algn="l">
              <a:buNone/>
            </a:pPr>
            <a:r>
              <a:rPr lang="en-US" dirty="0"/>
              <a:t>        public static void </a:t>
            </a:r>
            <a:r>
              <a:rPr lang="en-US" b="1" dirty="0" err="1">
                <a:highlight>
                  <a:srgbClr val="FFFF00"/>
                </a:highlight>
              </a:rPr>
              <a:t>WriteLine</a:t>
            </a:r>
            <a:r>
              <a:rPr lang="en-US" dirty="0"/>
              <a:t>(string value) </a:t>
            </a:r>
          </a:p>
          <a:p>
            <a:pPr marL="0" indent="0" algn="l">
              <a:buNone/>
            </a:pPr>
            <a:r>
              <a:rPr lang="en-US" dirty="0"/>
              <a:t>        { </a:t>
            </a:r>
          </a:p>
          <a:p>
            <a:pPr marL="0" indent="0" algn="l">
              <a:buNone/>
            </a:pPr>
            <a:r>
              <a:rPr lang="en-US" dirty="0"/>
              <a:t>            // ... </a:t>
            </a:r>
          </a:p>
          <a:p>
            <a:pPr marL="0" indent="0" algn="l">
              <a:buNone/>
            </a:pPr>
            <a:r>
              <a:rPr lang="en-US" dirty="0"/>
              <a:t>        } </a:t>
            </a:r>
          </a:p>
          <a:p>
            <a:pPr marL="0" indent="0" algn="l">
              <a:buNone/>
            </a:pPr>
            <a:r>
              <a:rPr lang="en-US" dirty="0"/>
              <a:t>    } </a:t>
            </a:r>
          </a:p>
          <a:p>
            <a:pPr marL="0" indent="0" algn="l">
              <a:buNone/>
            </a:pPr>
            <a:r>
              <a:rPr lang="en-US" dirty="0"/>
              <a:t>} </a:t>
            </a:r>
            <a:endParaRPr lang="he-IL" dirty="0"/>
          </a:p>
        </p:txBody>
      </p:sp>
      <p:sp>
        <p:nvSpPr>
          <p:cNvPr id="7" name="Slide Number Placeholder 6"/>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53</a:t>
            </a:fld>
            <a:endParaRPr lang="he-IL">
              <a:solidFill>
                <a:srgbClr val="B13F9A"/>
              </a:solidFill>
              <a:latin typeface="Trebuchet MS"/>
              <a:cs typeface="Gisha" panose="020B0502040204020203" pitchFamily="34" charset="-79"/>
            </a:endParaRPr>
          </a:p>
        </p:txBody>
      </p:sp>
      <p:sp>
        <p:nvSpPr>
          <p:cNvPr id="5" name="מלבן 4"/>
          <p:cNvSpPr/>
          <p:nvPr/>
        </p:nvSpPr>
        <p:spPr>
          <a:xfrm>
            <a:off x="2212132" y="2852936"/>
            <a:ext cx="6764188" cy="2880320"/>
          </a:xfrm>
          <a:prstGeom prst="rect">
            <a:avLst/>
          </a:prstGeom>
          <a:solidFill>
            <a:schemeClr val="accent4">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מחלקה</a:t>
            </a: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
        <p:nvSpPr>
          <p:cNvPr id="6" name="מלבן 5"/>
          <p:cNvSpPr/>
          <p:nvPr/>
        </p:nvSpPr>
        <p:spPr>
          <a:xfrm>
            <a:off x="2711624" y="3429000"/>
            <a:ext cx="5930944" cy="2016224"/>
          </a:xfrm>
          <a:prstGeom prst="rect">
            <a:avLst/>
          </a:prstGeom>
          <a:solidFill>
            <a:schemeClr val="accent4">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מתודה</a:t>
            </a:r>
          </a:p>
          <a:p>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
        <p:nvSpPr>
          <p:cNvPr id="4" name="מלבן 3"/>
          <p:cNvSpPr/>
          <p:nvPr/>
        </p:nvSpPr>
        <p:spPr>
          <a:xfrm>
            <a:off x="1858566" y="2060848"/>
            <a:ext cx="7484268" cy="4176464"/>
          </a:xfrm>
          <a:prstGeom prst="rect">
            <a:avLst/>
          </a:prstGeom>
          <a:solidFill>
            <a:schemeClr val="accent4">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dirty="0">
                <a:solidFill>
                  <a:prstClr val="black"/>
                </a:solidFill>
                <a:latin typeface="Trebuchet MS"/>
                <a:cs typeface="Gisha" panose="020B0502040204020203" pitchFamily="34" charset="-79"/>
              </a:rPr>
              <a:t>מרחב שמות</a:t>
            </a: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pPr algn="ctr"/>
            <a:endParaRPr lang="he-IL" dirty="0">
              <a:solidFill>
                <a:prstClr val="white"/>
              </a:solidFill>
              <a:latin typeface="Trebuchet MS"/>
              <a:cs typeface="Gisha" panose="020B0502040204020203" pitchFamily="34" charset="-79"/>
            </a:endParaRPr>
          </a:p>
          <a:p>
            <a:endParaRPr lang="he-IL" dirty="0">
              <a:solidFill>
                <a:prstClr val="white"/>
              </a:solidFill>
              <a:latin typeface="Trebuchet MS"/>
              <a:cs typeface="Gisha" panose="020B0502040204020203" pitchFamily="34" charset="-79"/>
            </a:endParaRPr>
          </a:p>
        </p:txBody>
      </p:sp>
    </p:spTree>
    <p:extLst>
      <p:ext uri="{BB962C8B-B14F-4D97-AF65-F5344CB8AC3E}">
        <p14:creationId xmlns:p14="http://schemas.microsoft.com/office/powerpoint/2010/main" val="335533158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7618719-97A5-4CC4-BF3E-A7B41986A99D}"/>
              </a:ext>
            </a:extLst>
          </p:cNvPr>
          <p:cNvPicPr>
            <a:picLocks noChangeAspect="1"/>
          </p:cNvPicPr>
          <p:nvPr/>
        </p:nvPicPr>
        <p:blipFill>
          <a:blip r:embed="rId2"/>
          <a:stretch>
            <a:fillRect/>
          </a:stretch>
        </p:blipFill>
        <p:spPr>
          <a:xfrm>
            <a:off x="6067417" y="3410629"/>
            <a:ext cx="4313111" cy="318218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703513" y="2511"/>
            <a:ext cx="7953597" cy="835431"/>
          </a:xfrm>
        </p:spPr>
        <p:txBody>
          <a:bodyPr>
            <a:normAutofit fontScale="90000"/>
          </a:bodyPr>
          <a:lstStyle/>
          <a:p>
            <a:pPr algn="ctr"/>
            <a:r>
              <a:rPr lang="he-IL" sz="2800" dirty="0"/>
              <a:t>שלב יא</a:t>
            </a:r>
            <a:br>
              <a:rPr lang="he-IL" sz="2800" dirty="0"/>
            </a:br>
            <a:r>
              <a:rPr lang="he-IL" sz="2800" dirty="0"/>
              <a:t>הוספת תבנית עיצוב </a:t>
            </a:r>
            <a:r>
              <a:rPr lang="en-US" sz="2800" dirty="0"/>
              <a:t>SIMPLE FACTORY</a:t>
            </a:r>
            <a:r>
              <a:rPr lang="he-IL" sz="2800" dirty="0"/>
              <a:t> לשכבת </a:t>
            </a:r>
            <a:r>
              <a:rPr lang="en-US" sz="2800" dirty="0"/>
              <a:t>BL</a:t>
            </a:r>
          </a:p>
        </p:txBody>
      </p:sp>
      <p:sp>
        <p:nvSpPr>
          <p:cNvPr id="3" name="Content Placeholder 2">
            <a:extLst>
              <a:ext uri="{FF2B5EF4-FFF2-40B4-BE49-F238E27FC236}">
                <a16:creationId xmlns:a16="http://schemas.microsoft.com/office/drawing/2014/main" id="{F71BB318-ECCB-42FD-B0C2-E7006EE5DAE0}"/>
              </a:ext>
            </a:extLst>
          </p:cNvPr>
          <p:cNvSpPr>
            <a:spLocks noGrp="1"/>
          </p:cNvSpPr>
          <p:nvPr>
            <p:ph idx="1"/>
          </p:nvPr>
        </p:nvSpPr>
        <p:spPr>
          <a:xfrm>
            <a:off x="1863886" y="889970"/>
            <a:ext cx="7616490" cy="2022105"/>
          </a:xfrm>
        </p:spPr>
        <p:txBody>
          <a:bodyPr>
            <a:normAutofit fontScale="92500" lnSpcReduction="20000"/>
          </a:bodyPr>
          <a:lstStyle/>
          <a:p>
            <a:r>
              <a:rPr lang="he-IL" sz="1800" dirty="0"/>
              <a:t>בפרויקט שלנו השכבות שנרצה שיממשו את </a:t>
            </a:r>
            <a:r>
              <a:rPr lang="en-US" sz="1800" dirty="0"/>
              <a:t>SIMPLE FACTORY</a:t>
            </a:r>
            <a:r>
              <a:rPr lang="he-IL" sz="1800" dirty="0"/>
              <a:t> יהיו:</a:t>
            </a:r>
          </a:p>
          <a:p>
            <a:pPr lvl="1"/>
            <a:r>
              <a:rPr lang="he-IL" sz="1600" dirty="0"/>
              <a:t>שכבת </a:t>
            </a:r>
            <a:r>
              <a:rPr lang="en-US" sz="1600" dirty="0"/>
              <a:t>BL</a:t>
            </a:r>
            <a:endParaRPr lang="he-IL" sz="1600" dirty="0"/>
          </a:p>
          <a:p>
            <a:pPr lvl="1"/>
            <a:r>
              <a:rPr lang="he-IL" sz="1600" dirty="0"/>
              <a:t>שכבת </a:t>
            </a:r>
            <a:r>
              <a:rPr lang="en-US" sz="1600" dirty="0"/>
              <a:t>DL</a:t>
            </a:r>
            <a:endParaRPr lang="he-IL" sz="1600" dirty="0"/>
          </a:p>
          <a:p>
            <a:r>
              <a:rPr lang="he-IL" sz="1800" dirty="0"/>
              <a:t>נדגים </a:t>
            </a:r>
            <a:r>
              <a:rPr lang="he-IL" sz="1800" b="1" dirty="0"/>
              <a:t>תחילה</a:t>
            </a:r>
            <a:r>
              <a:rPr lang="he-IL" sz="1800" dirty="0"/>
              <a:t> הוספת תבנית עיצוב </a:t>
            </a:r>
            <a:r>
              <a:rPr lang="en-US" sz="1800" dirty="0"/>
              <a:t>SIMPLE FACTORY</a:t>
            </a:r>
            <a:r>
              <a:rPr lang="he-IL" sz="1800" dirty="0"/>
              <a:t> </a:t>
            </a:r>
            <a:r>
              <a:rPr lang="he-IL" sz="1800" b="1" dirty="0"/>
              <a:t>לשכבת ה </a:t>
            </a:r>
            <a:r>
              <a:rPr lang="en-US" sz="1800" b="1" dirty="0"/>
              <a:t>BL</a:t>
            </a:r>
          </a:p>
          <a:p>
            <a:pPr lvl="1"/>
            <a:r>
              <a:rPr lang="he-IL" sz="1600" dirty="0"/>
              <a:t>בפרויקט </a:t>
            </a:r>
            <a:r>
              <a:rPr lang="en-US" sz="1600" dirty="0"/>
              <a:t>BL</a:t>
            </a:r>
            <a:r>
              <a:rPr lang="he-IL" sz="1600" dirty="0"/>
              <a:t>, בתוך </a:t>
            </a:r>
            <a:r>
              <a:rPr lang="en-US" sz="1600" dirty="0"/>
              <a:t>namespace</a:t>
            </a:r>
            <a:r>
              <a:rPr lang="he-IL" sz="1600" dirty="0"/>
              <a:t> של </a:t>
            </a:r>
            <a:r>
              <a:rPr lang="en-US" sz="1600" dirty="0"/>
              <a:t>BLAPI</a:t>
            </a:r>
            <a:r>
              <a:rPr lang="he-IL" sz="1600" dirty="0"/>
              <a:t>, ניצור בתוך קובץ נפרד מחלקה חדשה בשם </a:t>
            </a:r>
            <a:r>
              <a:rPr lang="en-US" sz="1600" b="1" dirty="0"/>
              <a:t>BLFactory</a:t>
            </a:r>
            <a:r>
              <a:rPr lang="he-IL" sz="1600" dirty="0"/>
              <a:t>. ונממש אותה על פי התבנית.</a:t>
            </a:r>
          </a:p>
          <a:p>
            <a:pPr lvl="1"/>
            <a:r>
              <a:rPr lang="he-IL" sz="1600" dirty="0"/>
              <a:t>את הקובץ נשמור תחת תת ספריה בשם </a:t>
            </a:r>
            <a:r>
              <a:rPr lang="en-US" sz="1600" dirty="0" err="1"/>
              <a:t>BLApi</a:t>
            </a:r>
            <a:endParaRPr lang="he-IL" sz="1600" dirty="0"/>
          </a:p>
          <a:p>
            <a:pPr lvl="1"/>
            <a:r>
              <a:rPr lang="he-IL" sz="1600" dirty="0"/>
              <a:t>לאחר מכן נוכל מתוך ה </a:t>
            </a:r>
            <a:r>
              <a:rPr lang="en-US" sz="1600" dirty="0"/>
              <a:t>PL</a:t>
            </a:r>
            <a:r>
              <a:rPr lang="he-IL" sz="1600" dirty="0"/>
              <a:t> ליצור מופע של </a:t>
            </a:r>
            <a:r>
              <a:rPr lang="en-US" sz="1600" dirty="0"/>
              <a:t>BL</a:t>
            </a:r>
            <a:r>
              <a:rPr lang="he-IL" sz="1600" dirty="0"/>
              <a:t> בעזרת ה </a:t>
            </a:r>
            <a:r>
              <a:rPr lang="en-US" sz="1600" dirty="0"/>
              <a:t>FACTORY</a:t>
            </a:r>
            <a:endParaRPr lang="he-IL" sz="1600" dirty="0"/>
          </a:p>
          <a:p>
            <a:pPr lvl="1"/>
            <a:endParaRPr lang="he-IL" sz="1600" dirty="0"/>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a:xfrm>
            <a:off x="1646067" y="6478515"/>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530</a:t>
            </a:fld>
            <a:endParaRPr lang="he-IL" dirty="0">
              <a:solidFill>
                <a:srgbClr val="B13F9A"/>
              </a:solidFill>
              <a:latin typeface="Trebuchet MS"/>
              <a:cs typeface="Gisha" panose="020B0502040204020203" pitchFamily="34" charset="-79"/>
            </a:endParaRPr>
          </a:p>
        </p:txBody>
      </p:sp>
      <p:sp>
        <p:nvSpPr>
          <p:cNvPr id="14" name="Rectangle 4">
            <a:extLst>
              <a:ext uri="{FF2B5EF4-FFF2-40B4-BE49-F238E27FC236}">
                <a16:creationId xmlns:a16="http://schemas.microsoft.com/office/drawing/2014/main" id="{B7841944-CA0C-41CB-90C5-2784B9FDB9E3}"/>
              </a:ext>
            </a:extLst>
          </p:cNvPr>
          <p:cNvSpPr/>
          <p:nvPr/>
        </p:nvSpPr>
        <p:spPr>
          <a:xfrm>
            <a:off x="6115424" y="3751204"/>
            <a:ext cx="1111778" cy="248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88142EF3-96ED-42A4-AF4D-2619D4FC4413}"/>
              </a:ext>
            </a:extLst>
          </p:cNvPr>
          <p:cNvSpPr/>
          <p:nvPr/>
        </p:nvSpPr>
        <p:spPr>
          <a:xfrm>
            <a:off x="6816080" y="5124468"/>
            <a:ext cx="3564447" cy="248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nvGrpSpPr>
          <p:cNvPr id="6" name="Group 5">
            <a:extLst>
              <a:ext uri="{FF2B5EF4-FFF2-40B4-BE49-F238E27FC236}">
                <a16:creationId xmlns:a16="http://schemas.microsoft.com/office/drawing/2014/main" id="{FBF42367-F160-49CB-B8D2-61877F650252}"/>
              </a:ext>
            </a:extLst>
          </p:cNvPr>
          <p:cNvGrpSpPr/>
          <p:nvPr/>
        </p:nvGrpSpPr>
        <p:grpSpPr>
          <a:xfrm>
            <a:off x="1677112" y="2815772"/>
            <a:ext cx="4203139" cy="1605770"/>
            <a:chOff x="146416" y="3162039"/>
            <a:chExt cx="4203139" cy="1605770"/>
          </a:xfrm>
        </p:grpSpPr>
        <p:pic>
          <p:nvPicPr>
            <p:cNvPr id="17" name="Picture 16">
              <a:extLst>
                <a:ext uri="{FF2B5EF4-FFF2-40B4-BE49-F238E27FC236}">
                  <a16:creationId xmlns:a16="http://schemas.microsoft.com/office/drawing/2014/main" id="{AA091788-F66D-4025-BE89-67F5DA10354C}"/>
                </a:ext>
              </a:extLst>
            </p:cNvPr>
            <p:cNvPicPr>
              <a:picLocks noChangeAspect="1"/>
            </p:cNvPicPr>
            <p:nvPr/>
          </p:nvPicPr>
          <p:blipFill>
            <a:blip r:embed="rId3"/>
            <a:stretch>
              <a:fillRect/>
            </a:stretch>
          </p:blipFill>
          <p:spPr>
            <a:xfrm>
              <a:off x="179512" y="3231071"/>
              <a:ext cx="4170043" cy="1536738"/>
            </a:xfrm>
            <a:prstGeom prst="rect">
              <a:avLst/>
            </a:prstGeom>
            <a:ln>
              <a:noFill/>
            </a:ln>
            <a:effectLst>
              <a:outerShdw blurRad="292100" dist="139700" dir="2700000" algn="tl" rotWithShape="0">
                <a:srgbClr val="333333">
                  <a:alpha val="65000"/>
                </a:srgbClr>
              </a:outerShdw>
            </a:effectLst>
          </p:spPr>
        </p:pic>
        <p:sp>
          <p:nvSpPr>
            <p:cNvPr id="12" name="Rectangle 4">
              <a:extLst>
                <a:ext uri="{FF2B5EF4-FFF2-40B4-BE49-F238E27FC236}">
                  <a16:creationId xmlns:a16="http://schemas.microsoft.com/office/drawing/2014/main" id="{80F3D899-D439-441C-8C8C-2558E6177D28}"/>
                </a:ext>
              </a:extLst>
            </p:cNvPr>
            <p:cNvSpPr/>
            <p:nvPr/>
          </p:nvSpPr>
          <p:spPr>
            <a:xfrm>
              <a:off x="467544" y="3618076"/>
              <a:ext cx="1145986" cy="2669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3" name="Rectangle 4">
              <a:extLst>
                <a:ext uri="{FF2B5EF4-FFF2-40B4-BE49-F238E27FC236}">
                  <a16:creationId xmlns:a16="http://schemas.microsoft.com/office/drawing/2014/main" id="{ACFAC89E-6188-4B59-BE64-30C0E263CA3B}"/>
                </a:ext>
              </a:extLst>
            </p:cNvPr>
            <p:cNvSpPr/>
            <p:nvPr/>
          </p:nvSpPr>
          <p:spPr>
            <a:xfrm>
              <a:off x="862154" y="4192942"/>
              <a:ext cx="3421813" cy="26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6" name="Rectangle 4">
              <a:extLst>
                <a:ext uri="{FF2B5EF4-FFF2-40B4-BE49-F238E27FC236}">
                  <a16:creationId xmlns:a16="http://schemas.microsoft.com/office/drawing/2014/main" id="{E14FD635-5DD9-42E3-B777-C8448510AE19}"/>
                </a:ext>
              </a:extLst>
            </p:cNvPr>
            <p:cNvSpPr/>
            <p:nvPr/>
          </p:nvSpPr>
          <p:spPr>
            <a:xfrm>
              <a:off x="146416" y="3162039"/>
              <a:ext cx="1446302" cy="2669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pic>
        <p:nvPicPr>
          <p:cNvPr id="19" name="Picture 18">
            <a:extLst>
              <a:ext uri="{FF2B5EF4-FFF2-40B4-BE49-F238E27FC236}">
                <a16:creationId xmlns:a16="http://schemas.microsoft.com/office/drawing/2014/main" id="{B81A99EA-D234-4C6C-A21F-69445EA52378}"/>
              </a:ext>
            </a:extLst>
          </p:cNvPr>
          <p:cNvPicPr>
            <a:picLocks noChangeAspect="1"/>
          </p:cNvPicPr>
          <p:nvPr/>
        </p:nvPicPr>
        <p:blipFill>
          <a:blip r:embed="rId4"/>
          <a:stretch>
            <a:fillRect/>
          </a:stretch>
        </p:blipFill>
        <p:spPr>
          <a:xfrm>
            <a:off x="3625217" y="4584784"/>
            <a:ext cx="2067868" cy="2045947"/>
          </a:xfrm>
          <a:prstGeom prst="rect">
            <a:avLst/>
          </a:prstGeom>
          <a:ln>
            <a:noFill/>
          </a:ln>
          <a:effectLst>
            <a:outerShdw blurRad="292100" dist="139700" dir="2700000" algn="tl" rotWithShape="0">
              <a:srgbClr val="333333">
                <a:alpha val="65000"/>
              </a:srgbClr>
            </a:outerShdw>
          </a:effectLst>
        </p:spPr>
      </p:pic>
      <p:sp>
        <p:nvSpPr>
          <p:cNvPr id="5" name="Speech Bubble: Rectangle with Corners Rounded 4">
            <a:extLst>
              <a:ext uri="{FF2B5EF4-FFF2-40B4-BE49-F238E27FC236}">
                <a16:creationId xmlns:a16="http://schemas.microsoft.com/office/drawing/2014/main" id="{C80BB485-0899-4605-96E7-53D4FFED3CD8}"/>
              </a:ext>
            </a:extLst>
          </p:cNvPr>
          <p:cNvSpPr/>
          <p:nvPr/>
        </p:nvSpPr>
        <p:spPr>
          <a:xfrm>
            <a:off x="1811474" y="4584783"/>
            <a:ext cx="1695743" cy="2045947"/>
          </a:xfrm>
          <a:prstGeom prst="wedgeRoundRectCallout">
            <a:avLst>
              <a:gd name="adj1" fmla="val 34468"/>
              <a:gd name="adj2" fmla="val -6454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אנחנו לא רואים כאן </a:t>
            </a:r>
            <a:r>
              <a:rPr lang="en-US" sz="1200" dirty="0">
                <a:solidFill>
                  <a:prstClr val="black"/>
                </a:solidFill>
                <a:latin typeface="Trebuchet MS"/>
              </a:rPr>
              <a:t>switch</a:t>
            </a:r>
            <a:r>
              <a:rPr lang="he-IL" sz="1200" dirty="0">
                <a:solidFill>
                  <a:prstClr val="black"/>
                </a:solidFill>
                <a:latin typeface="Trebuchet MS"/>
                <a:cs typeface="Gisha" panose="020B0502040204020203" pitchFamily="34" charset="-79"/>
              </a:rPr>
              <a:t> מכיוון שבמקרה שלנו אין לנו בפועל מימוש נוסף ל </a:t>
            </a:r>
            <a:r>
              <a:rPr lang="en-US" sz="1200" dirty="0">
                <a:solidFill>
                  <a:prstClr val="black"/>
                </a:solidFill>
                <a:latin typeface="Trebuchet MS"/>
              </a:rPr>
              <a:t>BL</a:t>
            </a:r>
            <a:r>
              <a:rPr lang="he-IL" sz="1200" dirty="0">
                <a:solidFill>
                  <a:prstClr val="black"/>
                </a:solidFill>
                <a:latin typeface="Trebuchet MS"/>
                <a:cs typeface="Gisha" panose="020B0502040204020203" pitchFamily="34" charset="-79"/>
              </a:rPr>
              <a:t>.</a:t>
            </a:r>
          </a:p>
          <a:p>
            <a:pPr algn="ct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בכל זאת נממש אותו </a:t>
            </a:r>
            <a:r>
              <a:rPr lang="he-IL" sz="1200" dirty="0" err="1">
                <a:solidFill>
                  <a:prstClr val="black"/>
                </a:solidFill>
                <a:latin typeface="Trebuchet MS"/>
                <a:cs typeface="Gisha" panose="020B0502040204020203" pitchFamily="34" charset="-79"/>
              </a:rPr>
              <a:t>כפקטורי</a:t>
            </a:r>
            <a:r>
              <a:rPr lang="he-IL" sz="1200" dirty="0">
                <a:solidFill>
                  <a:prstClr val="black"/>
                </a:solidFill>
                <a:latin typeface="Trebuchet MS"/>
                <a:cs typeface="Gisha" panose="020B0502040204020203" pitchFamily="34" charset="-79"/>
              </a:rPr>
              <a:t>, כתשתית להרחבה עתידית.</a:t>
            </a:r>
            <a:endParaRPr lang="en-US" sz="1200" dirty="0">
              <a:solidFill>
                <a:prstClr val="black"/>
              </a:solidFill>
              <a:latin typeface="Trebuchet MS"/>
            </a:endParaRPr>
          </a:p>
        </p:txBody>
      </p:sp>
    </p:spTree>
    <p:extLst>
      <p:ext uri="{BB962C8B-B14F-4D97-AF65-F5344CB8AC3E}">
        <p14:creationId xmlns:p14="http://schemas.microsoft.com/office/powerpoint/2010/main" val="146688260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3936-DBCB-4EE6-820D-46471E5B101A}"/>
              </a:ext>
            </a:extLst>
          </p:cNvPr>
          <p:cNvSpPr>
            <a:spLocks noGrp="1"/>
          </p:cNvSpPr>
          <p:nvPr>
            <p:ph type="title"/>
          </p:nvPr>
        </p:nvSpPr>
        <p:spPr>
          <a:xfrm>
            <a:off x="1981200" y="156640"/>
            <a:ext cx="7239000" cy="1452776"/>
          </a:xfrm>
        </p:spPr>
        <p:txBody>
          <a:bodyPr>
            <a:noAutofit/>
          </a:bodyPr>
          <a:lstStyle/>
          <a:p>
            <a:pPr algn="ctr"/>
            <a:r>
              <a:rPr lang="he-IL" sz="2800" dirty="0"/>
              <a:t>דוגמא נוספת להמחשה – הוספת תבנית </a:t>
            </a:r>
            <a:r>
              <a:rPr lang="en-US" sz="2800" dirty="0"/>
              <a:t>simple factory</a:t>
            </a:r>
            <a:r>
              <a:rPr lang="he-IL" sz="2800" dirty="0"/>
              <a:t> לשכבת ה </a:t>
            </a:r>
            <a:r>
              <a:rPr lang="en-US" sz="2800" dirty="0"/>
              <a:t>DAL</a:t>
            </a:r>
            <a:br>
              <a:rPr lang="he-IL" sz="2800" dirty="0"/>
            </a:br>
            <a:r>
              <a:rPr lang="he-IL" sz="2800" dirty="0"/>
              <a:t>(לא ב'מבנה 2' אלא ב'מבנה 1')</a:t>
            </a:r>
            <a:endParaRPr lang="en-US" sz="2800" dirty="0"/>
          </a:p>
        </p:txBody>
      </p:sp>
      <p:sp>
        <p:nvSpPr>
          <p:cNvPr id="4" name="Slide Number Placeholder 3">
            <a:extLst>
              <a:ext uri="{FF2B5EF4-FFF2-40B4-BE49-F238E27FC236}">
                <a16:creationId xmlns:a16="http://schemas.microsoft.com/office/drawing/2014/main" id="{177D751E-64E3-4FD2-A80C-91613D7B80DC}"/>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531</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7CE274E0-189B-41A7-BB44-6AE063706075}"/>
              </a:ext>
            </a:extLst>
          </p:cNvPr>
          <p:cNvPicPr>
            <a:picLocks noChangeAspect="1"/>
          </p:cNvPicPr>
          <p:nvPr/>
        </p:nvPicPr>
        <p:blipFill>
          <a:blip r:embed="rId2"/>
          <a:stretch>
            <a:fillRect/>
          </a:stretch>
        </p:blipFill>
        <p:spPr>
          <a:xfrm>
            <a:off x="5167764" y="2204865"/>
            <a:ext cx="5046290" cy="3818359"/>
          </a:xfrm>
          <a:prstGeom prst="rect">
            <a:avLst/>
          </a:prstGeom>
          <a:ln>
            <a:noFill/>
          </a:ln>
          <a:effectLst>
            <a:outerShdw blurRad="292100" dist="139700" dir="2700000" algn="tl" rotWithShape="0">
              <a:srgbClr val="333333">
                <a:alpha val="65000"/>
              </a:srgbClr>
            </a:outerShdw>
          </a:effectLst>
        </p:spPr>
      </p:pic>
      <p:sp>
        <p:nvSpPr>
          <p:cNvPr id="6" name="Speech Bubble: Rectangle with Corners Rounded 5">
            <a:extLst>
              <a:ext uri="{FF2B5EF4-FFF2-40B4-BE49-F238E27FC236}">
                <a16:creationId xmlns:a16="http://schemas.microsoft.com/office/drawing/2014/main" id="{13C14DFF-137F-4D48-8755-2B81DFAE8A0B}"/>
              </a:ext>
            </a:extLst>
          </p:cNvPr>
          <p:cNvSpPr/>
          <p:nvPr/>
        </p:nvSpPr>
        <p:spPr>
          <a:xfrm>
            <a:off x="2135560" y="1916833"/>
            <a:ext cx="2664296" cy="3818359"/>
          </a:xfrm>
          <a:prstGeom prst="wedgeRoundRectCallout">
            <a:avLst>
              <a:gd name="adj1" fmla="val 90247"/>
              <a:gd name="adj2" fmla="val 1718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דוגמא להמחשה בלבד.</a:t>
            </a:r>
          </a:p>
          <a:p>
            <a:pPr algn="ctr"/>
            <a:endParaRPr lang="he-IL" sz="1600"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המימוש של שכבת </a:t>
            </a:r>
            <a:r>
              <a:rPr lang="en-US" sz="1600" dirty="0">
                <a:solidFill>
                  <a:prstClr val="black"/>
                </a:solidFill>
                <a:latin typeface="Trebuchet MS"/>
              </a:rPr>
              <a:t>DAL</a:t>
            </a:r>
            <a:r>
              <a:rPr lang="he-IL" sz="1600" dirty="0">
                <a:solidFill>
                  <a:prstClr val="black"/>
                </a:solidFill>
                <a:latin typeface="Trebuchet MS"/>
                <a:cs typeface="Gisha" panose="020B0502040204020203" pitchFamily="34" charset="-79"/>
              </a:rPr>
              <a:t> </a:t>
            </a:r>
            <a:r>
              <a:rPr lang="he-IL" sz="1600" dirty="0" err="1">
                <a:solidFill>
                  <a:prstClr val="black"/>
                </a:solidFill>
                <a:latin typeface="Trebuchet MS"/>
                <a:cs typeface="Gisha" panose="020B0502040204020203" pitchFamily="34" charset="-79"/>
              </a:rPr>
              <a:t>כפקטורי</a:t>
            </a:r>
            <a:r>
              <a:rPr lang="he-IL" sz="1600" dirty="0">
                <a:solidFill>
                  <a:prstClr val="black"/>
                </a:solidFill>
                <a:latin typeface="Trebuchet MS"/>
                <a:cs typeface="Gisha" panose="020B0502040204020203" pitchFamily="34" charset="-79"/>
              </a:rPr>
              <a:t> כפי שמוצג כאן הוא לפי 'מבנה 1'.</a:t>
            </a:r>
          </a:p>
          <a:p>
            <a:pPr algn="ctr"/>
            <a:r>
              <a:rPr lang="he-IL" sz="1600" dirty="0">
                <a:solidFill>
                  <a:prstClr val="black"/>
                </a:solidFill>
                <a:latin typeface="Trebuchet MS"/>
                <a:cs typeface="Gisha" panose="020B0502040204020203" pitchFamily="34" charset="-79"/>
              </a:rPr>
              <a:t>אך במצגת זו אנו מנחים את העבודה לפי 'מבנה 2'.</a:t>
            </a:r>
          </a:p>
          <a:p>
            <a:pPr algn="ctr"/>
            <a:endParaRPr lang="he-IL" sz="1600" dirty="0">
              <a:solidFill>
                <a:prstClr val="black"/>
              </a:solidFill>
              <a:latin typeface="Trebuchet MS"/>
              <a:cs typeface="Gisha" panose="020B0502040204020203" pitchFamily="34" charset="-79"/>
            </a:endParaRPr>
          </a:p>
          <a:p>
            <a:pPr algn="ctr"/>
            <a:r>
              <a:rPr lang="he-IL" sz="1600" dirty="0">
                <a:solidFill>
                  <a:prstClr val="black"/>
                </a:solidFill>
                <a:latin typeface="Trebuchet MS"/>
                <a:cs typeface="Gisha" panose="020B0502040204020203" pitchFamily="34" charset="-79"/>
              </a:rPr>
              <a:t>ב'מבנה 2' שכבת ה </a:t>
            </a:r>
            <a:r>
              <a:rPr lang="en-US" sz="1600" dirty="0">
                <a:solidFill>
                  <a:prstClr val="black"/>
                </a:solidFill>
                <a:latin typeface="Trebuchet MS"/>
              </a:rPr>
              <a:t>DAL</a:t>
            </a:r>
            <a:r>
              <a:rPr lang="he-IL" sz="1600" dirty="0">
                <a:solidFill>
                  <a:prstClr val="black"/>
                </a:solidFill>
                <a:latin typeface="Trebuchet MS"/>
                <a:cs typeface="Gisha" panose="020B0502040204020203" pitchFamily="34" charset="-79"/>
              </a:rPr>
              <a:t> תממש את תבנית </a:t>
            </a:r>
            <a:r>
              <a:rPr lang="he-IL" sz="1600" dirty="0" err="1">
                <a:solidFill>
                  <a:prstClr val="black"/>
                </a:solidFill>
                <a:latin typeface="Trebuchet MS"/>
                <a:cs typeface="Gisha" panose="020B0502040204020203" pitchFamily="34" charset="-79"/>
              </a:rPr>
              <a:t>פקטורי</a:t>
            </a:r>
            <a:r>
              <a:rPr lang="he-IL" sz="1600" dirty="0">
                <a:solidFill>
                  <a:prstClr val="black"/>
                </a:solidFill>
                <a:latin typeface="Trebuchet MS"/>
                <a:cs typeface="Gisha" panose="020B0502040204020203" pitchFamily="34" charset="-79"/>
              </a:rPr>
              <a:t> בצורה קצת יותר מורכבת ומתוחכמת מהאופן שבו נממש את </a:t>
            </a:r>
            <a:r>
              <a:rPr lang="he-IL" sz="1600" dirty="0" err="1">
                <a:solidFill>
                  <a:prstClr val="black"/>
                </a:solidFill>
                <a:latin typeface="Trebuchet MS"/>
                <a:cs typeface="Gisha" panose="020B0502040204020203" pitchFamily="34" charset="-79"/>
              </a:rPr>
              <a:t>הפקטורי</a:t>
            </a:r>
            <a:r>
              <a:rPr lang="he-IL" sz="1600" dirty="0">
                <a:solidFill>
                  <a:prstClr val="black"/>
                </a:solidFill>
                <a:latin typeface="Trebuchet MS"/>
                <a:cs typeface="Gisha" panose="020B0502040204020203" pitchFamily="34" charset="-79"/>
              </a:rPr>
              <a:t> ב </a:t>
            </a:r>
            <a:r>
              <a:rPr lang="en-US" sz="1600" dirty="0">
                <a:solidFill>
                  <a:prstClr val="black"/>
                </a:solidFill>
                <a:latin typeface="Trebuchet MS"/>
              </a:rPr>
              <a:t>BL</a:t>
            </a:r>
            <a:r>
              <a:rPr lang="he-IL" sz="1600" dirty="0">
                <a:solidFill>
                  <a:prstClr val="black"/>
                </a:solidFill>
                <a:latin typeface="Trebuchet MS"/>
                <a:cs typeface="Gisha" panose="020B0502040204020203" pitchFamily="34" charset="-79"/>
              </a:rPr>
              <a:t>.</a:t>
            </a:r>
          </a:p>
          <a:p>
            <a:pPr algn="ctr"/>
            <a:r>
              <a:rPr lang="he-IL" sz="1600" dirty="0">
                <a:solidFill>
                  <a:prstClr val="black"/>
                </a:solidFill>
                <a:latin typeface="Trebuchet MS"/>
                <a:cs typeface="Gisha" panose="020B0502040204020203" pitchFamily="34" charset="-79"/>
              </a:rPr>
              <a:t>נרחיב על כך מיד.</a:t>
            </a:r>
          </a:p>
        </p:txBody>
      </p:sp>
    </p:spTree>
    <p:extLst>
      <p:ext uri="{BB962C8B-B14F-4D97-AF65-F5344CB8AC3E}">
        <p14:creationId xmlns:p14="http://schemas.microsoft.com/office/powerpoint/2010/main" val="390968331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619610" y="111147"/>
            <a:ext cx="7953597" cy="547593"/>
          </a:xfrm>
        </p:spPr>
        <p:txBody>
          <a:bodyPr>
            <a:normAutofit fontScale="90000"/>
          </a:bodyPr>
          <a:lstStyle/>
          <a:p>
            <a:pPr algn="ctr"/>
            <a:r>
              <a:rPr lang="he-IL" sz="3200" dirty="0"/>
              <a:t>חסרונות של תבנית העיצוב </a:t>
            </a:r>
            <a:r>
              <a:rPr lang="en-US" sz="3200" dirty="0"/>
              <a:t>SIMPLE FACTORY</a:t>
            </a:r>
          </a:p>
        </p:txBody>
      </p:sp>
      <p:sp>
        <p:nvSpPr>
          <p:cNvPr id="3" name="Content Placeholder 2">
            <a:extLst>
              <a:ext uri="{FF2B5EF4-FFF2-40B4-BE49-F238E27FC236}">
                <a16:creationId xmlns:a16="http://schemas.microsoft.com/office/drawing/2014/main" id="{F71BB318-ECCB-42FD-B0C2-E7006EE5DAE0}"/>
              </a:ext>
            </a:extLst>
          </p:cNvPr>
          <p:cNvSpPr>
            <a:spLocks noGrp="1"/>
          </p:cNvSpPr>
          <p:nvPr>
            <p:ph idx="1"/>
          </p:nvPr>
        </p:nvSpPr>
        <p:spPr>
          <a:xfrm>
            <a:off x="2124178" y="908720"/>
            <a:ext cx="7200800" cy="5472608"/>
          </a:xfrm>
        </p:spPr>
        <p:txBody>
          <a:bodyPr>
            <a:noAutofit/>
          </a:bodyPr>
          <a:lstStyle/>
          <a:p>
            <a:r>
              <a:rPr lang="he-IL" sz="1600" b="1" dirty="0"/>
              <a:t>חיסרון של מימוש </a:t>
            </a:r>
            <a:r>
              <a:rPr lang="en-US" sz="1600" b="1" dirty="0"/>
              <a:t>Simple Factory</a:t>
            </a:r>
            <a:r>
              <a:rPr lang="he-IL" sz="1600" b="1" dirty="0"/>
              <a:t> בצורה שלמדנו: 2 השכבות צריכות להתקמפל מחדש כשמוסיפים מימוש חדש ל </a:t>
            </a:r>
            <a:r>
              <a:rPr lang="en-US" sz="1600" b="1" dirty="0"/>
              <a:t>BL</a:t>
            </a:r>
            <a:r>
              <a:rPr lang="he-IL" sz="1600" b="1" dirty="0"/>
              <a:t> או כמעוניינים להחליף שימוש במימוש.</a:t>
            </a:r>
          </a:p>
          <a:p>
            <a:pPr lvl="1"/>
            <a:r>
              <a:rPr lang="he-IL" sz="1600" dirty="0"/>
              <a:t>צריך בקריאה למתודה המייצרת </a:t>
            </a:r>
            <a:r>
              <a:rPr lang="en-US" sz="1600" dirty="0" err="1"/>
              <a:t>GetBL</a:t>
            </a:r>
            <a:r>
              <a:rPr lang="en-US" sz="1600" dirty="0"/>
              <a:t>()</a:t>
            </a:r>
            <a:r>
              <a:rPr lang="he-IL" sz="1600" dirty="0"/>
              <a:t> לשלוח כפרמטר במפורש את הטיפוס שאותו אנו רוצים שהמפעל ייצר, ואם רוצים לשנותו אז השכבה העליונה (למשל </a:t>
            </a:r>
            <a:r>
              <a:rPr lang="en-US" sz="1600" dirty="0"/>
              <a:t>PL</a:t>
            </a:r>
            <a:r>
              <a:rPr lang="he-IL" sz="1600" dirty="0"/>
              <a:t>) צריכה להתקמפל מחדש.</a:t>
            </a:r>
          </a:p>
          <a:p>
            <a:pPr lvl="1"/>
            <a:r>
              <a:rPr lang="he-IL" sz="1600" dirty="0"/>
              <a:t>אם נוסף אובייקט חדש שמממש את הממשק, אזי יש להוסיפו ב </a:t>
            </a:r>
            <a:r>
              <a:rPr lang="en-US" sz="1600" dirty="0"/>
              <a:t>BL</a:t>
            </a:r>
            <a:r>
              <a:rPr lang="he-IL" sz="1600" dirty="0"/>
              <a:t> וכן להוסיף </a:t>
            </a:r>
            <a:r>
              <a:rPr lang="en-US" sz="1600" dirty="0"/>
              <a:t>SWITCH</a:t>
            </a:r>
            <a:r>
              <a:rPr lang="he-IL" sz="1600" dirty="0"/>
              <a:t> במתודה </a:t>
            </a:r>
            <a:r>
              <a:rPr lang="en-US" sz="1600" dirty="0" err="1"/>
              <a:t>GetBL</a:t>
            </a:r>
            <a:r>
              <a:rPr lang="en-US" sz="1600" dirty="0"/>
              <a:t>()</a:t>
            </a:r>
            <a:r>
              <a:rPr lang="he-IL" sz="1600" dirty="0"/>
              <a:t> שתייצר אובייקט על פי הפרמטר שקיבלה. כלומר, לקמפל מחדש את השכבה התחתונה (למשל </a:t>
            </a:r>
            <a:r>
              <a:rPr lang="en-US" sz="1600" dirty="0"/>
              <a:t>BL</a:t>
            </a:r>
            <a:r>
              <a:rPr lang="he-IL" sz="1600" dirty="0"/>
              <a:t>).</a:t>
            </a:r>
          </a:p>
          <a:p>
            <a:r>
              <a:rPr lang="he-IL" sz="1600" b="1" dirty="0"/>
              <a:t>חסרון נוסף, שמתגלה רק במקרה ששכבה מחולקת לפרויקטים נפרדים (כגון שכבת ה </a:t>
            </a:r>
            <a:r>
              <a:rPr lang="en-US" sz="1600" b="1" dirty="0"/>
              <a:t>DAL</a:t>
            </a:r>
            <a:r>
              <a:rPr lang="he-IL" sz="1600" b="1" dirty="0"/>
              <a:t> שלנו):</a:t>
            </a:r>
          </a:p>
          <a:p>
            <a:pPr lvl="1"/>
            <a:r>
              <a:rPr lang="he-IL" sz="1600" dirty="0"/>
              <a:t>מחלקת ה </a:t>
            </a:r>
            <a:r>
              <a:rPr lang="en-US" sz="1600" dirty="0"/>
              <a:t>DalFactory</a:t>
            </a:r>
            <a:r>
              <a:rPr lang="he-IL" sz="1600" dirty="0"/>
              <a:t> צריכה להיות בשכבת ה </a:t>
            </a:r>
            <a:r>
              <a:rPr lang="en-US" sz="1600" dirty="0" err="1"/>
              <a:t>DLFacade</a:t>
            </a:r>
            <a:r>
              <a:rPr lang="he-IL" sz="1600" dirty="0"/>
              <a:t> כדי שתהיה מוכרת לשכבת </a:t>
            </a:r>
            <a:r>
              <a:rPr lang="en-US" sz="1600" dirty="0"/>
              <a:t>BL</a:t>
            </a:r>
            <a:r>
              <a:rPr lang="he-IL" sz="1600" dirty="0"/>
              <a:t> שמעליה.</a:t>
            </a:r>
          </a:p>
          <a:p>
            <a:pPr lvl="1"/>
            <a:r>
              <a:rPr lang="he-IL" sz="1600" dirty="0"/>
              <a:t>מחלקה זו צריכה לעשות </a:t>
            </a:r>
            <a:r>
              <a:rPr lang="en-US" sz="1600" dirty="0"/>
              <a:t>new </a:t>
            </a:r>
            <a:r>
              <a:rPr lang="en-US" sz="1600" dirty="0" err="1"/>
              <a:t>DLObject</a:t>
            </a:r>
            <a:r>
              <a:rPr lang="en-US" sz="1600" dirty="0"/>
              <a:t>()</a:t>
            </a:r>
            <a:r>
              <a:rPr lang="he-IL" sz="1600" dirty="0"/>
              <a:t>, כלומר צריכה להכיר את פרויקט </a:t>
            </a:r>
            <a:r>
              <a:rPr lang="en-US" sz="1600" dirty="0"/>
              <a:t>DalObject</a:t>
            </a:r>
            <a:r>
              <a:rPr lang="he-IL" sz="1600" dirty="0"/>
              <a:t>. </a:t>
            </a:r>
          </a:p>
          <a:p>
            <a:pPr lvl="1"/>
            <a:r>
              <a:rPr lang="he-IL" sz="1600" dirty="0"/>
              <a:t>אם נשתמש באותה שיטה שלמדנו עד כה לביצוע </a:t>
            </a:r>
            <a:r>
              <a:rPr lang="he-IL" sz="1600" dirty="0" err="1"/>
              <a:t>פקטורי</a:t>
            </a:r>
            <a:r>
              <a:rPr lang="he-IL" sz="1600" dirty="0"/>
              <a:t>, כלומר נשלים עם חסרונותיה – נתקל בבעיה נוספת של </a:t>
            </a:r>
            <a:r>
              <a:rPr lang="en-US" sz="1600" dirty="0"/>
              <a:t>circular references</a:t>
            </a:r>
            <a:r>
              <a:rPr lang="he-IL" sz="1600" dirty="0"/>
              <a:t>!!</a:t>
            </a:r>
          </a:p>
          <a:p>
            <a:pPr lvl="2"/>
            <a:r>
              <a:rPr lang="he-IL" sz="1600" dirty="0">
                <a:solidFill>
                  <a:schemeClr val="tx1">
                    <a:tint val="85000"/>
                  </a:schemeClr>
                </a:solidFill>
              </a:rPr>
              <a:t>אם ננסה לעשות </a:t>
            </a:r>
            <a:r>
              <a:rPr lang="en-US" sz="1600" dirty="0" err="1">
                <a:solidFill>
                  <a:schemeClr val="tx1">
                    <a:tint val="85000"/>
                  </a:schemeClr>
                </a:solidFill>
              </a:rPr>
              <a:t>referencec</a:t>
            </a:r>
            <a:r>
              <a:rPr lang="he-IL" sz="1600" dirty="0">
                <a:solidFill>
                  <a:schemeClr val="tx1">
                    <a:tint val="85000"/>
                  </a:schemeClr>
                </a:solidFill>
              </a:rPr>
              <a:t>  מ </a:t>
            </a:r>
            <a:r>
              <a:rPr lang="en-US" sz="1600" dirty="0" err="1">
                <a:solidFill>
                  <a:schemeClr val="tx1">
                    <a:tint val="85000"/>
                  </a:schemeClr>
                </a:solidFill>
              </a:rPr>
              <a:t>DLFacade</a:t>
            </a:r>
            <a:r>
              <a:rPr lang="he-IL" sz="1600" dirty="0">
                <a:solidFill>
                  <a:schemeClr val="tx1">
                    <a:tint val="85000"/>
                  </a:schemeClr>
                </a:solidFill>
              </a:rPr>
              <a:t> ל </a:t>
            </a:r>
            <a:r>
              <a:rPr lang="en-US" sz="1600" dirty="0">
                <a:solidFill>
                  <a:schemeClr val="tx1">
                    <a:tint val="85000"/>
                  </a:schemeClr>
                </a:solidFill>
              </a:rPr>
              <a:t>DalObject</a:t>
            </a:r>
            <a:r>
              <a:rPr lang="he-IL" sz="1600" dirty="0">
                <a:solidFill>
                  <a:schemeClr val="tx1">
                    <a:tint val="85000"/>
                  </a:schemeClr>
                </a:solidFill>
              </a:rPr>
              <a:t> הקומפיילר לא יאפשר זאת. מכיוון שהקשר הזה קיים גם בכיוון ההפוך ונוצר קשר מעגלי של </a:t>
            </a:r>
            <a:r>
              <a:rPr lang="en-US" sz="1600" dirty="0">
                <a:solidFill>
                  <a:schemeClr val="tx1">
                    <a:tint val="85000"/>
                  </a:schemeClr>
                </a:solidFill>
              </a:rPr>
              <a:t>references</a:t>
            </a:r>
            <a:r>
              <a:rPr lang="he-IL" sz="1600" dirty="0">
                <a:solidFill>
                  <a:schemeClr val="tx1">
                    <a:tint val="85000"/>
                  </a:schemeClr>
                </a:solidFill>
              </a:rPr>
              <a:t>.</a:t>
            </a:r>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a:xfrm>
            <a:off x="8997845" y="6525874"/>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532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6879597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3B99A5-E93D-4046-96D2-3BE5136519A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533</a:t>
            </a:fld>
            <a:endParaRPr lang="he-IL">
              <a:solidFill>
                <a:srgbClr val="B13F9A"/>
              </a:solidFill>
              <a:latin typeface="Trebuchet MS"/>
              <a:cs typeface="Gisha" panose="020B0502040204020203" pitchFamily="34" charset="-79"/>
            </a:endParaRPr>
          </a:p>
        </p:txBody>
      </p:sp>
      <p:grpSp>
        <p:nvGrpSpPr>
          <p:cNvPr id="7" name="Group 6">
            <a:extLst>
              <a:ext uri="{FF2B5EF4-FFF2-40B4-BE49-F238E27FC236}">
                <a16:creationId xmlns:a16="http://schemas.microsoft.com/office/drawing/2014/main" id="{DA9A977A-BCA2-4717-9012-7EE8D60A2D4A}"/>
              </a:ext>
            </a:extLst>
          </p:cNvPr>
          <p:cNvGrpSpPr/>
          <p:nvPr/>
        </p:nvGrpSpPr>
        <p:grpSpPr>
          <a:xfrm>
            <a:off x="2386954" y="1138712"/>
            <a:ext cx="6586712" cy="5052115"/>
            <a:chOff x="937080" y="1504130"/>
            <a:chExt cx="6586712" cy="5052115"/>
          </a:xfrm>
        </p:grpSpPr>
        <p:grpSp>
          <p:nvGrpSpPr>
            <p:cNvPr id="8" name="Group 7">
              <a:extLst>
                <a:ext uri="{FF2B5EF4-FFF2-40B4-BE49-F238E27FC236}">
                  <a16:creationId xmlns:a16="http://schemas.microsoft.com/office/drawing/2014/main" id="{C79B12F4-D8C0-4BE1-A936-30E96A1FE6B0}"/>
                </a:ext>
              </a:extLst>
            </p:cNvPr>
            <p:cNvGrpSpPr/>
            <p:nvPr/>
          </p:nvGrpSpPr>
          <p:grpSpPr>
            <a:xfrm>
              <a:off x="937080" y="1504130"/>
              <a:ext cx="6586712" cy="5052115"/>
              <a:chOff x="1635260" y="4083080"/>
              <a:chExt cx="4270119" cy="3203944"/>
            </a:xfrm>
          </p:grpSpPr>
          <p:sp>
            <p:nvSpPr>
              <p:cNvPr id="21" name="Rectangle: Single Corner Snipped 20">
                <a:extLst>
                  <a:ext uri="{FF2B5EF4-FFF2-40B4-BE49-F238E27FC236}">
                    <a16:creationId xmlns:a16="http://schemas.microsoft.com/office/drawing/2014/main" id="{9BFC7C34-E201-4B26-98D6-AC3ACB7527F6}"/>
                  </a:ext>
                </a:extLst>
              </p:cNvPr>
              <p:cNvSpPr/>
              <p:nvPr/>
            </p:nvSpPr>
            <p:spPr>
              <a:xfrm>
                <a:off x="3175775" y="4083080"/>
                <a:ext cx="1242236" cy="271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PL</a:t>
                </a:r>
              </a:p>
            </p:txBody>
          </p:sp>
          <p:sp>
            <p:nvSpPr>
              <p:cNvPr id="22" name="Rectangle: Single Corner Snipped 21">
                <a:extLst>
                  <a:ext uri="{FF2B5EF4-FFF2-40B4-BE49-F238E27FC236}">
                    <a16:creationId xmlns:a16="http://schemas.microsoft.com/office/drawing/2014/main" id="{396B6FBB-32A6-4144-8D72-40FE01F62EFD}"/>
                  </a:ext>
                </a:extLst>
              </p:cNvPr>
              <p:cNvSpPr/>
              <p:nvPr/>
            </p:nvSpPr>
            <p:spPr>
              <a:xfrm>
                <a:off x="3175775" y="4614065"/>
                <a:ext cx="1242237" cy="339957"/>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BL</a:t>
                </a:r>
              </a:p>
              <a:p>
                <a:pPr algn="ctr" rtl="0"/>
                <a:r>
                  <a:rPr lang="en-US" sz="1200" dirty="0">
                    <a:solidFill>
                      <a:prstClr val="black"/>
                    </a:solidFill>
                    <a:latin typeface="Trebuchet MS"/>
                  </a:rPr>
                  <a:t>(IBL, BO, BLFactory)</a:t>
                </a:r>
              </a:p>
            </p:txBody>
          </p:sp>
          <p:sp>
            <p:nvSpPr>
              <p:cNvPr id="23" name="Rectangle: Single Corner Snipped 22">
                <a:extLst>
                  <a:ext uri="{FF2B5EF4-FFF2-40B4-BE49-F238E27FC236}">
                    <a16:creationId xmlns:a16="http://schemas.microsoft.com/office/drawing/2014/main" id="{546CEE25-5B93-4050-A9B4-9648A6490E01}"/>
                  </a:ext>
                </a:extLst>
              </p:cNvPr>
              <p:cNvSpPr/>
              <p:nvPr/>
            </p:nvSpPr>
            <p:spPr>
              <a:xfrm>
                <a:off x="4533050" y="5831883"/>
                <a:ext cx="1372329" cy="745191"/>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DLObject</a:t>
                </a:r>
                <a:r>
                  <a:rPr lang="en-US" dirty="0">
                    <a:solidFill>
                      <a:prstClr val="black"/>
                    </a:solidFill>
                    <a:latin typeface="Trebuchet MS"/>
                  </a:rPr>
                  <a:t> </a:t>
                </a:r>
              </a:p>
              <a:p>
                <a:pPr algn="ctr" rtl="0"/>
                <a:r>
                  <a:rPr lang="en-US" dirty="0">
                    <a:solidFill>
                      <a:prstClr val="black"/>
                    </a:solidFill>
                    <a:latin typeface="Trebuchet MS"/>
                  </a:rPr>
                  <a:t>+</a:t>
                </a:r>
              </a:p>
              <a:p>
                <a:pPr algn="ctr" rtl="0"/>
                <a:r>
                  <a:rPr lang="en-US" sz="1200" dirty="0" err="1">
                    <a:solidFill>
                      <a:prstClr val="black"/>
                    </a:solidFill>
                    <a:latin typeface="Trebuchet MS"/>
                  </a:rPr>
                  <a:t>DataSource</a:t>
                </a:r>
                <a:r>
                  <a:rPr lang="en-US" sz="1200" dirty="0">
                    <a:solidFill>
                      <a:prstClr val="black"/>
                    </a:solidFill>
                    <a:latin typeface="Trebuchet MS"/>
                  </a:rPr>
                  <a:t> Lists</a:t>
                </a:r>
              </a:p>
            </p:txBody>
          </p:sp>
          <p:sp>
            <p:nvSpPr>
              <p:cNvPr id="24" name="Rectangle: Single Corner Snipped 23">
                <a:extLst>
                  <a:ext uri="{FF2B5EF4-FFF2-40B4-BE49-F238E27FC236}">
                    <a16:creationId xmlns:a16="http://schemas.microsoft.com/office/drawing/2014/main" id="{9BA282B1-5B0E-41B7-9B06-C483E597541E}"/>
                  </a:ext>
                </a:extLst>
              </p:cNvPr>
              <p:cNvSpPr/>
              <p:nvPr/>
            </p:nvSpPr>
            <p:spPr>
              <a:xfrm>
                <a:off x="3085489" y="5208840"/>
                <a:ext cx="1417848" cy="36004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DALFacade</a:t>
                </a:r>
                <a:endParaRPr lang="en-US" dirty="0">
                  <a:solidFill>
                    <a:prstClr val="black"/>
                  </a:solidFill>
                  <a:latin typeface="Trebuchet MS"/>
                </a:endParaRPr>
              </a:p>
              <a:p>
                <a:pPr algn="ctr" rtl="0"/>
                <a:r>
                  <a:rPr lang="en-US" sz="1200" dirty="0">
                    <a:solidFill>
                      <a:prstClr val="black"/>
                    </a:solidFill>
                    <a:latin typeface="Trebuchet MS"/>
                  </a:rPr>
                  <a:t>(IDL, BO, DalFactory) </a:t>
                </a:r>
              </a:p>
            </p:txBody>
          </p:sp>
          <p:sp>
            <p:nvSpPr>
              <p:cNvPr id="25" name="Rectangle: Single Corner Snipped 24">
                <a:extLst>
                  <a:ext uri="{FF2B5EF4-FFF2-40B4-BE49-F238E27FC236}">
                    <a16:creationId xmlns:a16="http://schemas.microsoft.com/office/drawing/2014/main" id="{06AD278A-F2C0-4C84-B926-36C6282B67B2}"/>
                  </a:ext>
                </a:extLst>
              </p:cNvPr>
              <p:cNvSpPr/>
              <p:nvPr/>
            </p:nvSpPr>
            <p:spPr>
              <a:xfrm>
                <a:off x="1833183" y="5831793"/>
                <a:ext cx="1242237" cy="339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DLXML</a:t>
                </a:r>
              </a:p>
            </p:txBody>
          </p:sp>
          <p:sp>
            <p:nvSpPr>
              <p:cNvPr id="26" name="Flowchart: Multidocument 25">
                <a:extLst>
                  <a:ext uri="{FF2B5EF4-FFF2-40B4-BE49-F238E27FC236}">
                    <a16:creationId xmlns:a16="http://schemas.microsoft.com/office/drawing/2014/main" id="{4C1575D6-137D-431D-B0BF-D973BAA34D62}"/>
                  </a:ext>
                </a:extLst>
              </p:cNvPr>
              <p:cNvSpPr/>
              <p:nvPr/>
            </p:nvSpPr>
            <p:spPr>
              <a:xfrm>
                <a:off x="1635260" y="6783435"/>
                <a:ext cx="1440160" cy="503589"/>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prstClr val="black"/>
                    </a:solidFill>
                    <a:latin typeface="Trebuchet MS"/>
                  </a:rPr>
                  <a:t>XML files</a:t>
                </a:r>
              </a:p>
            </p:txBody>
          </p:sp>
          <p:cxnSp>
            <p:nvCxnSpPr>
              <p:cNvPr id="27" name="Straight Arrow Connector 26">
                <a:extLst>
                  <a:ext uri="{FF2B5EF4-FFF2-40B4-BE49-F238E27FC236}">
                    <a16:creationId xmlns:a16="http://schemas.microsoft.com/office/drawing/2014/main" id="{54F03B52-1C50-4453-92F7-A4CEFDE5FBEC}"/>
                  </a:ext>
                </a:extLst>
              </p:cNvPr>
              <p:cNvCxnSpPr>
                <a:cxnSpLocks/>
                <a:stCxn id="21" idx="1"/>
                <a:endCxn id="22" idx="3"/>
              </p:cNvCxnSpPr>
              <p:nvPr/>
            </p:nvCxnSpPr>
            <p:spPr>
              <a:xfrm>
                <a:off x="3796894" y="4355036"/>
                <a:ext cx="0" cy="259029"/>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3B4816B5-13FC-4371-AF9E-0120322BD6E7}"/>
                  </a:ext>
                </a:extLst>
              </p:cNvPr>
              <p:cNvCxnSpPr>
                <a:cxnSpLocks/>
                <a:stCxn id="25" idx="3"/>
                <a:endCxn id="24" idx="2"/>
              </p:cNvCxnSpPr>
              <p:nvPr/>
            </p:nvCxnSpPr>
            <p:spPr>
              <a:xfrm flipV="1">
                <a:off x="2454302" y="5388860"/>
                <a:ext cx="631187" cy="44293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B8CB26DB-11AA-4F69-A669-5E03940ED5E8}"/>
                  </a:ext>
                </a:extLst>
              </p:cNvPr>
              <p:cNvCxnSpPr>
                <a:cxnSpLocks/>
                <a:stCxn id="22" idx="0"/>
              </p:cNvCxnSpPr>
              <p:nvPr/>
            </p:nvCxnSpPr>
            <p:spPr>
              <a:xfrm>
                <a:off x="4418012" y="4784043"/>
                <a:ext cx="1078301" cy="1055851"/>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1A26B781-5589-4BA5-92EF-BE4B5301A79E}"/>
                  </a:ext>
                </a:extLst>
              </p:cNvPr>
              <p:cNvCxnSpPr>
                <a:cxnSpLocks/>
                <a:stCxn id="23" idx="3"/>
                <a:endCxn id="24" idx="0"/>
              </p:cNvCxnSpPr>
              <p:nvPr/>
            </p:nvCxnSpPr>
            <p:spPr>
              <a:xfrm flipH="1" flipV="1">
                <a:off x="4503337" y="5388860"/>
                <a:ext cx="715878" cy="44302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126AAD44-E702-48EE-A803-FA6C9E846CAB}"/>
                  </a:ext>
                </a:extLst>
              </p:cNvPr>
              <p:cNvCxnSpPr>
                <a:cxnSpLocks/>
                <a:stCxn id="25" idx="1"/>
                <a:endCxn id="26" idx="0"/>
              </p:cNvCxnSpPr>
              <p:nvPr/>
            </p:nvCxnSpPr>
            <p:spPr>
              <a:xfrm>
                <a:off x="2454302" y="6171749"/>
                <a:ext cx="116" cy="611686"/>
              </a:xfrm>
              <a:prstGeom prst="straightConnector1">
                <a:avLst/>
              </a:prstGeom>
              <a:ln w="57150">
                <a:prstDash val="sysDash"/>
                <a:headEnd type="none" w="med" len="med"/>
                <a:tailEnd type="arrow" w="med" len="med"/>
              </a:ln>
            </p:spPr>
            <p:style>
              <a:lnRef idx="2">
                <a:schemeClr val="accent4"/>
              </a:lnRef>
              <a:fillRef idx="0">
                <a:schemeClr val="accent4"/>
              </a:fillRef>
              <a:effectRef idx="1">
                <a:schemeClr val="accent4"/>
              </a:effectRef>
              <a:fontRef idx="minor">
                <a:schemeClr val="tx1"/>
              </a:fontRef>
            </p:style>
          </p:cxnSp>
        </p:grpSp>
        <p:cxnSp>
          <p:nvCxnSpPr>
            <p:cNvPr id="9" name="Straight Arrow Connector 8">
              <a:extLst>
                <a:ext uri="{FF2B5EF4-FFF2-40B4-BE49-F238E27FC236}">
                  <a16:creationId xmlns:a16="http://schemas.microsoft.com/office/drawing/2014/main" id="{67484082-8394-4BF2-8A40-C80C4CF85DA3}"/>
                </a:ext>
              </a:extLst>
            </p:cNvPr>
            <p:cNvCxnSpPr>
              <a:cxnSpLocks/>
              <a:stCxn id="22" idx="1"/>
              <a:endCxn id="24" idx="3"/>
            </p:cNvCxnSpPr>
            <p:nvPr/>
          </p:nvCxnSpPr>
          <p:spPr>
            <a:xfrm flipH="1">
              <a:off x="4267600" y="2877469"/>
              <a:ext cx="3827" cy="401807"/>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DCBD45FF-16A5-4C15-84BB-086A2B650342}"/>
                </a:ext>
              </a:extLst>
            </p:cNvPr>
            <p:cNvCxnSpPr>
              <a:cxnSpLocks/>
              <a:stCxn id="22" idx="2"/>
            </p:cNvCxnSpPr>
            <p:nvPr/>
          </p:nvCxnSpPr>
          <p:spPr>
            <a:xfrm flipH="1">
              <a:off x="1810978" y="2609441"/>
              <a:ext cx="1502366" cy="1628127"/>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a:extLst>
                <a:ext uri="{FF2B5EF4-FFF2-40B4-BE49-F238E27FC236}">
                  <a16:creationId xmlns:a16="http://schemas.microsoft.com/office/drawing/2014/main" id="{D9C0F8F9-53DE-4F69-9E6C-54705CFF9766}"/>
                </a:ext>
              </a:extLst>
            </p:cNvPr>
            <p:cNvCxnSpPr>
              <a:cxnSpLocks/>
              <a:stCxn id="24" idx="1"/>
              <a:endCxn id="25" idx="0"/>
            </p:cNvCxnSpPr>
            <p:nvPr/>
          </p:nvCxnSpPr>
          <p:spPr>
            <a:xfrm flipH="1">
              <a:off x="3158545" y="3847002"/>
              <a:ext cx="1109055" cy="68260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Straight Arrow Connector 11">
              <a:extLst>
                <a:ext uri="{FF2B5EF4-FFF2-40B4-BE49-F238E27FC236}">
                  <a16:creationId xmlns:a16="http://schemas.microsoft.com/office/drawing/2014/main" id="{C711B372-14D6-4DBD-A891-31DFFE769AF3}"/>
                </a:ext>
              </a:extLst>
            </p:cNvPr>
            <p:cNvCxnSpPr>
              <a:cxnSpLocks/>
              <a:stCxn id="24" idx="1"/>
              <a:endCxn id="23" idx="2"/>
            </p:cNvCxnSpPr>
            <p:nvPr/>
          </p:nvCxnSpPr>
          <p:spPr>
            <a:xfrm>
              <a:off x="4267600" y="3847002"/>
              <a:ext cx="1139357" cy="10022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3" name="TextBox 12">
              <a:extLst>
                <a:ext uri="{FF2B5EF4-FFF2-40B4-BE49-F238E27FC236}">
                  <a16:creationId xmlns:a16="http://schemas.microsoft.com/office/drawing/2014/main" id="{281ED31A-CCC4-476D-A58C-81801BD6905A}"/>
                </a:ext>
              </a:extLst>
            </p:cNvPr>
            <p:cNvSpPr txBox="1"/>
            <p:nvPr/>
          </p:nvSpPr>
          <p:spPr>
            <a:xfrm>
              <a:off x="1163107" y="4956732"/>
              <a:ext cx="939182"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דרך מתודות בקוד</a:t>
              </a:r>
            </a:p>
          </p:txBody>
        </p:sp>
        <p:sp>
          <p:nvSpPr>
            <p:cNvPr id="14" name="TextBox 13">
              <a:extLst>
                <a:ext uri="{FF2B5EF4-FFF2-40B4-BE49-F238E27FC236}">
                  <a16:creationId xmlns:a16="http://schemas.microsoft.com/office/drawing/2014/main" id="{CF96A7D2-524D-4035-A969-06132194F2D8}"/>
                </a:ext>
              </a:extLst>
            </p:cNvPr>
            <p:cNvSpPr txBox="1"/>
            <p:nvPr/>
          </p:nvSpPr>
          <p:spPr>
            <a:xfrm>
              <a:off x="5554374" y="2675748"/>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15" name="TextBox 14">
              <a:extLst>
                <a:ext uri="{FF2B5EF4-FFF2-40B4-BE49-F238E27FC236}">
                  <a16:creationId xmlns:a16="http://schemas.microsoft.com/office/drawing/2014/main" id="{B8976BA0-2B79-4005-B10E-49F849CB16C1}"/>
                </a:ext>
              </a:extLst>
            </p:cNvPr>
            <p:cNvSpPr txBox="1"/>
            <p:nvPr/>
          </p:nvSpPr>
          <p:spPr>
            <a:xfrm>
              <a:off x="1701165" y="2621699"/>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16" name="TextBox 15">
              <a:extLst>
                <a:ext uri="{FF2B5EF4-FFF2-40B4-BE49-F238E27FC236}">
                  <a16:creationId xmlns:a16="http://schemas.microsoft.com/office/drawing/2014/main" id="{6A9983BC-1EB9-4307-B1EE-47EB24D7F6A9}"/>
                </a:ext>
              </a:extLst>
            </p:cNvPr>
            <p:cNvSpPr txBox="1"/>
            <p:nvPr/>
          </p:nvSpPr>
          <p:spPr>
            <a:xfrm>
              <a:off x="3335992" y="4100331"/>
              <a:ext cx="1750635"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בעזרת </a:t>
              </a:r>
              <a:r>
                <a:rPr lang="en-US" sz="1050" b="1" dirty="0">
                  <a:solidFill>
                    <a:prstClr val="black"/>
                  </a:solidFill>
                  <a:latin typeface="Trebuchet MS"/>
                </a:rPr>
                <a:t>reflection </a:t>
              </a:r>
              <a:r>
                <a:rPr lang="he-IL" sz="1050" b="1" dirty="0">
                  <a:solidFill>
                    <a:prstClr val="black"/>
                  </a:solidFill>
                  <a:latin typeface="Trebuchet MS"/>
                  <a:cs typeface="Gisha" panose="020B0502040204020203" pitchFamily="34" charset="-79"/>
                </a:rPr>
                <a:t>הקשרים יקבעו ב:</a:t>
              </a:r>
            </a:p>
            <a:p>
              <a:pPr algn="ctr"/>
              <a:r>
                <a:rPr lang="en-US" sz="1050" b="1" dirty="0">
                  <a:solidFill>
                    <a:prstClr val="black"/>
                  </a:solidFill>
                  <a:latin typeface="Trebuchet MS"/>
                </a:rPr>
                <a:t>XML config file</a:t>
              </a:r>
              <a:endParaRPr lang="he-IL" sz="1050" b="1" dirty="0">
                <a:solidFill>
                  <a:prstClr val="black"/>
                </a:solidFill>
                <a:latin typeface="Trebuchet MS"/>
                <a:cs typeface="Gisha" panose="020B0502040204020203" pitchFamily="34" charset="-79"/>
              </a:endParaRPr>
            </a:p>
          </p:txBody>
        </p:sp>
        <p:sp>
          <p:nvSpPr>
            <p:cNvPr id="17" name="TextBox 16">
              <a:extLst>
                <a:ext uri="{FF2B5EF4-FFF2-40B4-BE49-F238E27FC236}">
                  <a16:creationId xmlns:a16="http://schemas.microsoft.com/office/drawing/2014/main" id="{7DAAB96C-99DA-4C00-9CBF-612B2A627777}"/>
                </a:ext>
              </a:extLst>
            </p:cNvPr>
            <p:cNvSpPr txBox="1"/>
            <p:nvPr/>
          </p:nvSpPr>
          <p:spPr>
            <a:xfrm>
              <a:off x="3356568" y="192803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18" name="TextBox 17">
              <a:extLst>
                <a:ext uri="{FF2B5EF4-FFF2-40B4-BE49-F238E27FC236}">
                  <a16:creationId xmlns:a16="http://schemas.microsoft.com/office/drawing/2014/main" id="{C0F54C52-F285-47FB-AC52-5FD23F4DC3D9}"/>
                </a:ext>
              </a:extLst>
            </p:cNvPr>
            <p:cNvSpPr txBox="1"/>
            <p:nvPr/>
          </p:nvSpPr>
          <p:spPr>
            <a:xfrm>
              <a:off x="3364854" y="290298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19" name="TextBox 18">
              <a:extLst>
                <a:ext uri="{FF2B5EF4-FFF2-40B4-BE49-F238E27FC236}">
                  <a16:creationId xmlns:a16="http://schemas.microsoft.com/office/drawing/2014/main" id="{C85519CC-F3FD-4F29-822F-40406A91E439}"/>
                </a:ext>
              </a:extLst>
            </p:cNvPr>
            <p:cNvSpPr txBox="1"/>
            <p:nvPr/>
          </p:nvSpPr>
          <p:spPr>
            <a:xfrm>
              <a:off x="4871468" y="3907681"/>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20" name="TextBox 19">
              <a:extLst>
                <a:ext uri="{FF2B5EF4-FFF2-40B4-BE49-F238E27FC236}">
                  <a16:creationId xmlns:a16="http://schemas.microsoft.com/office/drawing/2014/main" id="{D8774A88-C13B-430D-BCA9-5B48D44792AE}"/>
                </a:ext>
              </a:extLst>
            </p:cNvPr>
            <p:cNvSpPr txBox="1"/>
            <p:nvPr/>
          </p:nvSpPr>
          <p:spPr>
            <a:xfrm>
              <a:off x="1908497" y="3879590"/>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grpSp>
      <p:sp>
        <p:nvSpPr>
          <p:cNvPr id="32" name="Title 1">
            <a:extLst>
              <a:ext uri="{FF2B5EF4-FFF2-40B4-BE49-F238E27FC236}">
                <a16:creationId xmlns:a16="http://schemas.microsoft.com/office/drawing/2014/main" id="{07DD0F73-99FE-4D32-A933-F6830893AFC0}"/>
              </a:ext>
            </a:extLst>
          </p:cNvPr>
          <p:cNvSpPr txBox="1">
            <a:spLocks/>
          </p:cNvSpPr>
          <p:nvPr/>
        </p:nvSpPr>
        <p:spPr>
          <a:xfrm>
            <a:off x="1703513" y="234520"/>
            <a:ext cx="7953597" cy="547593"/>
          </a:xfrm>
          <a:prstGeom prst="rect">
            <a:avLst/>
          </a:prstGeom>
        </p:spPr>
        <p:txBody>
          <a:bodyPr vert="horz" lIns="45720" tIns="0" rIns="45720" bIns="0" anchor="b" anchorCtr="0">
            <a:normAutofit fontScale="97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320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חסרונות של תבנית העיצוב </a:t>
            </a:r>
            <a:r>
              <a:rPr lang="en-US" sz="320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SIMPLE FACTORY</a:t>
            </a:r>
            <a:endParaRPr lang="en-US" sz="32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
        <p:nvSpPr>
          <p:cNvPr id="33" name="Speech Bubble: Rectangle with Corners Rounded 32">
            <a:extLst>
              <a:ext uri="{FF2B5EF4-FFF2-40B4-BE49-F238E27FC236}">
                <a16:creationId xmlns:a16="http://schemas.microsoft.com/office/drawing/2014/main" id="{6332C3C5-2AA4-4F12-B604-B0EE409CD0AD}"/>
              </a:ext>
            </a:extLst>
          </p:cNvPr>
          <p:cNvSpPr/>
          <p:nvPr/>
        </p:nvSpPr>
        <p:spPr>
          <a:xfrm>
            <a:off x="4706594" y="4753852"/>
            <a:ext cx="2050389" cy="1802396"/>
          </a:xfrm>
          <a:prstGeom prst="wedgeRoundRectCallout">
            <a:avLst>
              <a:gd name="adj1" fmla="val -9942"/>
              <a:gd name="adj2" fmla="val -7371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050" b="1" dirty="0">
                <a:solidFill>
                  <a:srgbClr val="FF0000"/>
                </a:solidFill>
                <a:latin typeface="Trebuchet MS"/>
                <a:cs typeface="Gisha" panose="020B0502040204020203" pitchFamily="34" charset="-79"/>
              </a:rPr>
              <a:t>חסרון:</a:t>
            </a:r>
          </a:p>
          <a:p>
            <a:pPr algn="ctr"/>
            <a:r>
              <a:rPr lang="he-IL" sz="1050" b="1" dirty="0">
                <a:solidFill>
                  <a:srgbClr val="FF0000"/>
                </a:solidFill>
                <a:latin typeface="Trebuchet MS"/>
                <a:cs typeface="Gisha" panose="020B0502040204020203" pitchFamily="34" charset="-79"/>
              </a:rPr>
              <a:t>את הקשר ההפוך (מסומן בחיצים הוורודים) אי אפשר להגדיר בעזרת </a:t>
            </a:r>
            <a:r>
              <a:rPr lang="en-US" sz="1050" b="1" dirty="0">
                <a:solidFill>
                  <a:srgbClr val="FF0000"/>
                </a:solidFill>
                <a:latin typeface="Trebuchet MS"/>
              </a:rPr>
              <a:t>reference </a:t>
            </a:r>
            <a:r>
              <a:rPr lang="he-IL" sz="1050" b="1" dirty="0">
                <a:solidFill>
                  <a:srgbClr val="FF0000"/>
                </a:solidFill>
                <a:latin typeface="Trebuchet MS"/>
                <a:cs typeface="Gisha" panose="020B0502040204020203" pitchFamily="34" charset="-79"/>
              </a:rPr>
              <a:t>רגיל. כיוון שזה יצור קשר מעגלי ולא יעבור קומפילציה.</a:t>
            </a:r>
          </a:p>
          <a:p>
            <a:pPr algn="ctr"/>
            <a:r>
              <a:rPr lang="he-IL" sz="1050" b="1" dirty="0">
                <a:solidFill>
                  <a:srgbClr val="FF0000"/>
                </a:solidFill>
                <a:latin typeface="Trebuchet MS"/>
                <a:cs typeface="Gisha" panose="020B0502040204020203" pitchFamily="34" charset="-79"/>
              </a:rPr>
              <a:t>וזה גם לא נכון עיצובית כי אנו רוצים לנתק את הקשר בין </a:t>
            </a:r>
            <a:r>
              <a:rPr lang="en-US" sz="1050" b="1" dirty="0">
                <a:solidFill>
                  <a:srgbClr val="FF0000"/>
                </a:solidFill>
                <a:latin typeface="Trebuchet MS"/>
              </a:rPr>
              <a:t>DalFacade</a:t>
            </a:r>
            <a:r>
              <a:rPr lang="he-IL" sz="1050" b="1" dirty="0">
                <a:solidFill>
                  <a:srgbClr val="FF0000"/>
                </a:solidFill>
                <a:latin typeface="Trebuchet MS"/>
                <a:cs typeface="Gisha" panose="020B0502040204020203" pitchFamily="34" charset="-79"/>
              </a:rPr>
              <a:t> ל </a:t>
            </a:r>
            <a:r>
              <a:rPr lang="en-US" sz="1050" b="1" dirty="0">
                <a:solidFill>
                  <a:srgbClr val="FF0000"/>
                </a:solidFill>
                <a:latin typeface="Trebuchet MS"/>
              </a:rPr>
              <a:t>DalObject</a:t>
            </a:r>
            <a:endParaRPr lang="he-IL" sz="1050" b="1" dirty="0">
              <a:solidFill>
                <a:srgbClr val="FF0000"/>
              </a:solidFill>
              <a:latin typeface="Trebuchet MS"/>
              <a:cs typeface="Gisha" panose="020B0502040204020203" pitchFamily="34" charset="-79"/>
            </a:endParaRPr>
          </a:p>
        </p:txBody>
      </p:sp>
    </p:spTree>
    <p:extLst>
      <p:ext uri="{BB962C8B-B14F-4D97-AF65-F5344CB8AC3E}">
        <p14:creationId xmlns:p14="http://schemas.microsoft.com/office/powerpoint/2010/main" val="150493493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703513" y="234520"/>
            <a:ext cx="7821047" cy="547593"/>
          </a:xfrm>
        </p:spPr>
        <p:txBody>
          <a:bodyPr>
            <a:normAutofit fontScale="90000"/>
          </a:bodyPr>
          <a:lstStyle/>
          <a:p>
            <a:pPr algn="ctr"/>
            <a:r>
              <a:rPr lang="he-IL" sz="3200" dirty="0"/>
              <a:t>חסרונות של תבנית העיצוב </a:t>
            </a:r>
            <a:r>
              <a:rPr lang="en-US" sz="3200" dirty="0"/>
              <a:t>SIMPLE FACTORY</a:t>
            </a:r>
          </a:p>
        </p:txBody>
      </p:sp>
      <p:sp>
        <p:nvSpPr>
          <p:cNvPr id="3" name="Content Placeholder 2">
            <a:extLst>
              <a:ext uri="{FF2B5EF4-FFF2-40B4-BE49-F238E27FC236}">
                <a16:creationId xmlns:a16="http://schemas.microsoft.com/office/drawing/2014/main" id="{F71BB318-ECCB-42FD-B0C2-E7006EE5DAE0}"/>
              </a:ext>
            </a:extLst>
          </p:cNvPr>
          <p:cNvSpPr>
            <a:spLocks noGrp="1"/>
          </p:cNvSpPr>
          <p:nvPr>
            <p:ph idx="1"/>
          </p:nvPr>
        </p:nvSpPr>
        <p:spPr>
          <a:xfrm>
            <a:off x="1836061" y="791578"/>
            <a:ext cx="7688498" cy="5419351"/>
          </a:xfrm>
        </p:spPr>
        <p:txBody>
          <a:bodyPr>
            <a:noAutofit/>
          </a:bodyPr>
          <a:lstStyle/>
          <a:p>
            <a:r>
              <a:rPr lang="he-IL" sz="1600" b="1" dirty="0"/>
              <a:t>כיצד נפתור את החסרונות של מימוש תבנית עיצוב </a:t>
            </a:r>
            <a:r>
              <a:rPr lang="en-US" sz="1600" b="1" dirty="0"/>
              <a:t>FACTORY</a:t>
            </a:r>
            <a:r>
              <a:rPr lang="he-IL" sz="1600" b="1" dirty="0"/>
              <a:t> בשכבת ה </a:t>
            </a:r>
            <a:r>
              <a:rPr lang="en-US" sz="1600" b="1" dirty="0"/>
              <a:t>DL</a:t>
            </a:r>
            <a:r>
              <a:rPr lang="he-IL" sz="1600" b="1" dirty="0"/>
              <a:t>?</a:t>
            </a:r>
          </a:p>
          <a:p>
            <a:pPr lvl="1"/>
            <a:r>
              <a:rPr lang="he-IL" sz="1600" dirty="0"/>
              <a:t>כיצד נגרום לכך ש2 השכבות לא יצטרכו להתקמפל כשנוסף מימוש חדש?</a:t>
            </a:r>
          </a:p>
          <a:p>
            <a:pPr lvl="2"/>
            <a:r>
              <a:rPr lang="he-IL" sz="1600" dirty="0"/>
              <a:t>כיצד נחסוך לפרויקט </a:t>
            </a:r>
            <a:r>
              <a:rPr lang="en-US" sz="1600" dirty="0"/>
              <a:t>BL</a:t>
            </a:r>
            <a:r>
              <a:rPr lang="he-IL" sz="1600" dirty="0"/>
              <a:t> את הצורך להתקמפל כאשר נוסף מימוש חדש שבו הוא רוצה להשתמש?</a:t>
            </a:r>
          </a:p>
          <a:p>
            <a:pPr lvl="2"/>
            <a:r>
              <a:rPr lang="he-IL" sz="1600" dirty="0"/>
              <a:t>כיצד נחסוך לפרויקט </a:t>
            </a:r>
            <a:r>
              <a:rPr lang="en-US" sz="1600" dirty="0"/>
              <a:t>DalFacade</a:t>
            </a:r>
            <a:r>
              <a:rPr lang="he-IL" sz="1600" dirty="0"/>
              <a:t> את הצורך להתקמפל מחדש כאשר נרצה לשנות את המחלקה המממשת? למשל למחלקת </a:t>
            </a:r>
            <a:r>
              <a:rPr lang="en-US" sz="1600" dirty="0"/>
              <a:t>DLXML</a:t>
            </a:r>
            <a:r>
              <a:rPr lang="he-IL" sz="1600" dirty="0"/>
              <a:t> העתידית?</a:t>
            </a:r>
          </a:p>
          <a:p>
            <a:pPr lvl="1"/>
            <a:r>
              <a:rPr lang="he-IL" sz="1600" dirty="0"/>
              <a:t>כיצד נגרם למחלקת </a:t>
            </a:r>
            <a:r>
              <a:rPr lang="en-US" sz="1600" dirty="0" err="1"/>
              <a:t>DaLFactory</a:t>
            </a:r>
            <a:r>
              <a:rPr lang="he-IL" sz="1600" dirty="0"/>
              <a:t> שנמצאת בפרויקט </a:t>
            </a:r>
            <a:r>
              <a:rPr lang="en-US" sz="1600" dirty="0"/>
              <a:t>DalFacade</a:t>
            </a:r>
            <a:r>
              <a:rPr lang="he-IL" sz="1600" dirty="0"/>
              <a:t> לייצר אובייקט מטיפוס </a:t>
            </a:r>
            <a:r>
              <a:rPr lang="en-US" sz="1600" dirty="0"/>
              <a:t>DalObject</a:t>
            </a:r>
            <a:r>
              <a:rPr lang="he-IL" sz="1600" dirty="0"/>
              <a:t> מבלי להכיר אותו? כי אחרת </a:t>
            </a:r>
            <a:r>
              <a:rPr lang="he-IL" sz="1600" dirty="0" err="1"/>
              <a:t>יווצר</a:t>
            </a:r>
            <a:r>
              <a:rPr lang="he-IL" sz="1600" dirty="0"/>
              <a:t> קשר מעגלי.</a:t>
            </a:r>
          </a:p>
          <a:p>
            <a:pPr marL="0" indent="0">
              <a:buNone/>
            </a:pPr>
            <a:endParaRPr lang="he-IL" sz="1600" dirty="0"/>
          </a:p>
          <a:p>
            <a:r>
              <a:rPr lang="he-IL" sz="1600" b="1" dirty="0"/>
              <a:t>פתרון אפשרי ראשון:</a:t>
            </a:r>
          </a:p>
          <a:p>
            <a:pPr lvl="1"/>
            <a:r>
              <a:rPr lang="he-IL" sz="1600" dirty="0"/>
              <a:t>לא נחלק את שכבת ה</a:t>
            </a:r>
            <a:r>
              <a:rPr lang="en-US" sz="1600" dirty="0"/>
              <a:t>DL</a:t>
            </a:r>
            <a:r>
              <a:rPr lang="he-IL" sz="1600" dirty="0"/>
              <a:t> לפרויקטים שונים, אלא נבנה אותה כולה באותו פרויקט, כמו שעשינו בשכבת ה</a:t>
            </a:r>
            <a:r>
              <a:rPr lang="en-US" sz="1600" dirty="0"/>
              <a:t>BL</a:t>
            </a:r>
            <a:r>
              <a:rPr lang="he-IL" sz="1600" dirty="0"/>
              <a:t>.</a:t>
            </a:r>
          </a:p>
          <a:p>
            <a:pPr lvl="1"/>
            <a:r>
              <a:rPr lang="he-IL" sz="1600" dirty="0"/>
              <a:t>אבל זה פותר רק את החיסרון השני של הקשר המעגלי, ועדיין צריך 2 קומפילציות.</a:t>
            </a:r>
          </a:p>
          <a:p>
            <a:r>
              <a:rPr lang="he-IL" sz="1600" b="1" dirty="0"/>
              <a:t>פתרון אפשרי שני (מורכב אך גמיש יותר):</a:t>
            </a:r>
          </a:p>
          <a:p>
            <a:pPr lvl="1"/>
            <a:r>
              <a:rPr lang="he-IL" sz="1600" dirty="0"/>
              <a:t>ננתק את הקשר המעגלי, ע"י אתחול האובייקט המממש בצורה אחרת, שדרכו גם נרוויח חיסכון בצורך בקומפילציה חוזרת בכל עת שמשנים את פרויקט המימוש הנבחר.</a:t>
            </a:r>
          </a:p>
          <a:p>
            <a:pPr lvl="1"/>
            <a:r>
              <a:rPr lang="he-IL" sz="1600" b="1" dirty="0"/>
              <a:t>נאתחל את האובייקט דרך קריאת שם המחלקה המממשת מתוך קובץ קונפיגורציה (קובץ טקסט שאינו דורש קומפילציה)</a:t>
            </a:r>
          </a:p>
          <a:p>
            <a:pPr lvl="1"/>
            <a:r>
              <a:rPr lang="he-IL" sz="1600" dirty="0"/>
              <a:t>נדגים ונסביר מיד...</a:t>
            </a:r>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a:xfrm>
            <a:off x="8997845" y="6525874"/>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534</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8E60014F-7C6A-45D5-8AEF-101C0F494F57}"/>
              </a:ext>
            </a:extLst>
          </p:cNvPr>
          <p:cNvSpPr/>
          <p:nvPr/>
        </p:nvSpPr>
        <p:spPr>
          <a:xfrm>
            <a:off x="1724096" y="6341147"/>
            <a:ext cx="6636162" cy="369454"/>
          </a:xfrm>
          <a:prstGeom prst="wedgeRoundRectCallout">
            <a:avLst>
              <a:gd name="adj1" fmla="val -1763"/>
              <a:gd name="adj2" fmla="val -9050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אנו נבחר בפתרון השני כדי לממש את שכבת ה </a:t>
            </a:r>
            <a:r>
              <a:rPr lang="en-US" sz="1400" dirty="0">
                <a:solidFill>
                  <a:prstClr val="black"/>
                </a:solidFill>
                <a:latin typeface="Trebuchet MS"/>
              </a:rPr>
              <a:t>DL</a:t>
            </a:r>
            <a:r>
              <a:rPr lang="he-IL" sz="1400" dirty="0">
                <a:solidFill>
                  <a:prstClr val="black"/>
                </a:solidFill>
                <a:latin typeface="Trebuchet MS"/>
                <a:cs typeface="Gisha" panose="020B0502040204020203" pitchFamily="34" charset="-79"/>
              </a:rPr>
              <a:t> עם תבנית העיצוב </a:t>
            </a:r>
            <a:r>
              <a:rPr lang="en-US" sz="1400" dirty="0">
                <a:solidFill>
                  <a:prstClr val="black"/>
                </a:solidFill>
                <a:latin typeface="Trebuchet MS"/>
              </a:rPr>
              <a:t>SIMPLE FACTORY</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41373706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12826" y="260648"/>
            <a:ext cx="7239000" cy="698336"/>
          </a:xfrm>
        </p:spPr>
        <p:txBody>
          <a:bodyPr/>
          <a:lstStyle/>
          <a:p>
            <a:pPr algn="ctr"/>
            <a:r>
              <a:rPr lang="he-IL" dirty="0"/>
              <a:t>כיצד ניישם את הפתרון השני?</a:t>
            </a:r>
          </a:p>
        </p:txBody>
      </p:sp>
      <p:sp>
        <p:nvSpPr>
          <p:cNvPr id="3" name="מציין מיקום תוכן 2"/>
          <p:cNvSpPr>
            <a:spLocks noGrp="1"/>
          </p:cNvSpPr>
          <p:nvPr>
            <p:ph idx="1"/>
          </p:nvPr>
        </p:nvSpPr>
        <p:spPr>
          <a:xfrm>
            <a:off x="2012826" y="1124744"/>
            <a:ext cx="7433742" cy="4824536"/>
          </a:xfrm>
        </p:spPr>
        <p:txBody>
          <a:bodyPr>
            <a:normAutofit/>
          </a:bodyPr>
          <a:lstStyle/>
          <a:p>
            <a:r>
              <a:rPr lang="he-IL" sz="2400" dirty="0"/>
              <a:t>הפתרון השני טוב ונכון יותר מבחינה מקצועית. אך הוא דורש ביצוע של כמה שינויים:</a:t>
            </a:r>
          </a:p>
          <a:p>
            <a:pPr lvl="1"/>
            <a:r>
              <a:rPr lang="he-IL" sz="2000" dirty="0"/>
              <a:t>שינוי של מתודת </a:t>
            </a:r>
            <a:r>
              <a:rPr lang="en-US" sz="2000" dirty="0" err="1"/>
              <a:t>getDaL</a:t>
            </a:r>
            <a:r>
              <a:rPr lang="en-US" sz="2000" dirty="0"/>
              <a:t>()</a:t>
            </a:r>
            <a:r>
              <a:rPr lang="he-IL" sz="2000" dirty="0"/>
              <a:t> – כך שהיא תקרא מתוך קובץ קונפיגורציה את שם המחלקה (כולל </a:t>
            </a:r>
            <a:r>
              <a:rPr lang="en-US" sz="2000" dirty="0"/>
              <a:t>namespace</a:t>
            </a:r>
            <a:r>
              <a:rPr lang="he-IL" sz="2000" dirty="0"/>
              <a:t>) של האובייקט המממש שאותו היא צריכה לאתחל </a:t>
            </a:r>
            <a:r>
              <a:rPr lang="en-US" sz="2000" dirty="0"/>
              <a:t>(new)</a:t>
            </a:r>
            <a:r>
              <a:rPr lang="he-IL" sz="2000" dirty="0"/>
              <a:t>.</a:t>
            </a:r>
          </a:p>
          <a:p>
            <a:pPr lvl="1"/>
            <a:r>
              <a:rPr lang="he-IL" sz="2000" dirty="0"/>
              <a:t>יצירה של קובץ קונפיגורציה, קובץ </a:t>
            </a:r>
            <a:r>
              <a:rPr lang="en-US" sz="2000" dirty="0"/>
              <a:t>XML</a:t>
            </a:r>
            <a:r>
              <a:rPr lang="he-IL" sz="2000" dirty="0"/>
              <a:t> עם מבנה מוסכם מראש ובו רשימה של כל המחלקות המממשות שניתן לבחור מהן. כאשר המחלקה הנבחרת מצוינת בראש הקובץ, במיקום מוסכם מראש.</a:t>
            </a:r>
          </a:p>
          <a:p>
            <a:r>
              <a:rPr lang="he-IL" sz="2400" dirty="0"/>
              <a:t>וכך בכל פעם שנרצה לשנות את המחלקה המממשת, נשנה אותה בקובץ הקונפיגורציה ולא נצטרך לקמפל מחדש אף פרויקט, אלא רק להריץ מחדש את הפרויקט כולו.</a:t>
            </a:r>
          </a:p>
          <a:p>
            <a:r>
              <a:rPr lang="he-IL" sz="2400" dirty="0"/>
              <a:t>ונוסף לא נצטרך קישור מעגלי!</a:t>
            </a:r>
          </a:p>
        </p:txBody>
      </p:sp>
    </p:spTree>
    <p:extLst>
      <p:ext uri="{BB962C8B-B14F-4D97-AF65-F5344CB8AC3E}">
        <p14:creationId xmlns:p14="http://schemas.microsoft.com/office/powerpoint/2010/main" val="369857808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B01B4-3C0C-4764-BA4F-30E57A0025F3}"/>
              </a:ext>
            </a:extLst>
          </p:cNvPr>
          <p:cNvPicPr>
            <a:picLocks noChangeAspect="1"/>
          </p:cNvPicPr>
          <p:nvPr/>
        </p:nvPicPr>
        <p:blipFill>
          <a:blip r:embed="rId3"/>
          <a:stretch>
            <a:fillRect/>
          </a:stretch>
        </p:blipFill>
        <p:spPr>
          <a:xfrm>
            <a:off x="1582760" y="3711474"/>
            <a:ext cx="6192688" cy="195124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703513" y="81480"/>
            <a:ext cx="7953597" cy="1115273"/>
          </a:xfrm>
        </p:spPr>
        <p:txBody>
          <a:bodyPr>
            <a:normAutofit fontScale="90000"/>
          </a:bodyPr>
          <a:lstStyle/>
          <a:p>
            <a:pPr algn="ctr"/>
            <a:r>
              <a:rPr lang="he-IL" sz="2800" dirty="0"/>
              <a:t>שלב </a:t>
            </a:r>
            <a:r>
              <a:rPr lang="he-IL" sz="2800" dirty="0" err="1"/>
              <a:t>יב</a:t>
            </a:r>
            <a:br>
              <a:rPr lang="he-IL" sz="2800" dirty="0"/>
            </a:br>
            <a:r>
              <a:rPr lang="he-IL" sz="2800" dirty="0"/>
              <a:t>הוספת תבנית עיצוב </a:t>
            </a:r>
            <a:r>
              <a:rPr lang="en-US" sz="2800" dirty="0"/>
              <a:t>SIMPLE FACTORY</a:t>
            </a:r>
            <a:r>
              <a:rPr lang="he-IL" sz="2800" dirty="0"/>
              <a:t> לשכבת </a:t>
            </a:r>
            <a:r>
              <a:rPr lang="en-US" sz="2800" dirty="0"/>
              <a:t>DL</a:t>
            </a:r>
            <a:br>
              <a:rPr lang="he-IL" sz="2800" dirty="0"/>
            </a:br>
            <a:r>
              <a:rPr lang="he-IL" sz="2800" dirty="0"/>
              <a:t>1. הוספת קובץ קונפיגורציה </a:t>
            </a:r>
            <a:r>
              <a:rPr lang="en-US" sz="2800" dirty="0"/>
              <a:t>config.xml</a:t>
            </a:r>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536</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0BFFB334-A32F-475F-95D4-E66FDF0884F4}"/>
              </a:ext>
            </a:extLst>
          </p:cNvPr>
          <p:cNvSpPr>
            <a:spLocks noGrp="1"/>
          </p:cNvSpPr>
          <p:nvPr>
            <p:ph idx="1"/>
          </p:nvPr>
        </p:nvSpPr>
        <p:spPr>
          <a:xfrm>
            <a:off x="4223792" y="1412776"/>
            <a:ext cx="5328592" cy="1851935"/>
          </a:xfrm>
        </p:spPr>
        <p:txBody>
          <a:bodyPr>
            <a:noAutofit/>
          </a:bodyPr>
          <a:lstStyle/>
          <a:p>
            <a:r>
              <a:rPr lang="he-IL" sz="1600" b="1" u="sng" dirty="0"/>
              <a:t>נוסיף ל </a:t>
            </a:r>
            <a:r>
              <a:rPr lang="en-US" sz="1600" b="1" u="sng" dirty="0"/>
              <a:t>SOLUTION</a:t>
            </a:r>
            <a:r>
              <a:rPr lang="he-IL" sz="1600" u="sng" dirty="0"/>
              <a:t> </a:t>
            </a:r>
            <a:r>
              <a:rPr lang="he-IL" sz="1600" b="1" u="sng" dirty="0"/>
              <a:t>כולו</a:t>
            </a:r>
            <a:r>
              <a:rPr lang="he-IL" sz="1600" u="sng" dirty="0"/>
              <a:t> </a:t>
            </a:r>
            <a:r>
              <a:rPr lang="he-IL" sz="1600" dirty="0"/>
              <a:t>קובץ קונפיגורציה מטיפוס </a:t>
            </a:r>
            <a:r>
              <a:rPr lang="en-US" sz="1600" dirty="0"/>
              <a:t>XML</a:t>
            </a:r>
            <a:r>
              <a:rPr lang="he-IL" sz="1600" dirty="0"/>
              <a:t>:</a:t>
            </a:r>
          </a:p>
          <a:p>
            <a:pPr lvl="1"/>
            <a:r>
              <a:rPr lang="he-IL" sz="1600" dirty="0"/>
              <a:t>מבנה הקובץ מוסכם על פי חוזה בין 2 השכבות</a:t>
            </a:r>
          </a:p>
          <a:p>
            <a:pPr lvl="1"/>
            <a:r>
              <a:rPr lang="he-IL" sz="1600" dirty="0"/>
              <a:t>נמלא את תוכנו כמוסכם על פי החוזה</a:t>
            </a:r>
            <a:endParaRPr lang="en-US" sz="1600" dirty="0"/>
          </a:p>
          <a:p>
            <a:pPr lvl="1"/>
            <a:r>
              <a:rPr lang="he-IL" sz="1500" dirty="0"/>
              <a:t>ניתן להשתמש בכל עורך טקסט על מנת לכתוב את הקובץ</a:t>
            </a:r>
          </a:p>
          <a:p>
            <a:pPr lvl="1"/>
            <a:r>
              <a:rPr lang="he-IL" sz="1500" dirty="0"/>
              <a:t>הקובץ יישמר פיזית תחת תיקיה בשם </a:t>
            </a:r>
            <a:r>
              <a:rPr lang="en-US" sz="1500" dirty="0"/>
              <a:t>xml</a:t>
            </a:r>
            <a:r>
              <a:rPr lang="he-IL" sz="1500" dirty="0"/>
              <a:t> שנמצאת בתיקייה הראשית של ה </a:t>
            </a:r>
            <a:r>
              <a:rPr lang="en-US" sz="1500" dirty="0"/>
              <a:t>solution</a:t>
            </a:r>
            <a:r>
              <a:rPr lang="he-IL" sz="1500" dirty="0"/>
              <a:t>.</a:t>
            </a:r>
          </a:p>
          <a:p>
            <a:pPr lvl="1"/>
            <a:endParaRPr lang="en-US" sz="1600" dirty="0"/>
          </a:p>
        </p:txBody>
      </p:sp>
      <p:sp>
        <p:nvSpPr>
          <p:cNvPr id="11" name="Speech Bubble: Rectangle with Corners Rounded 10">
            <a:extLst>
              <a:ext uri="{FF2B5EF4-FFF2-40B4-BE49-F238E27FC236}">
                <a16:creationId xmlns:a16="http://schemas.microsoft.com/office/drawing/2014/main" id="{B09812A2-9717-4B85-BD44-008A4BFB9A04}"/>
              </a:ext>
            </a:extLst>
          </p:cNvPr>
          <p:cNvSpPr/>
          <p:nvPr/>
        </p:nvSpPr>
        <p:spPr>
          <a:xfrm>
            <a:off x="1727622" y="6059628"/>
            <a:ext cx="5232474" cy="590301"/>
          </a:xfrm>
          <a:prstGeom prst="wedgeRoundRectCallout">
            <a:avLst>
              <a:gd name="adj1" fmla="val 13060"/>
              <a:gd name="adj2" fmla="val -21074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dirty="0">
                <a:solidFill>
                  <a:prstClr val="black"/>
                </a:solidFill>
                <a:latin typeface="Trebuchet MS"/>
                <a:cs typeface="Gisha" panose="020B0502040204020203" pitchFamily="34" charset="-79"/>
              </a:rPr>
              <a:t>ניתן לראות שהאלמנט לעיתים גם מציין מהו ה </a:t>
            </a:r>
            <a:r>
              <a:rPr lang="en-US" sz="1100" dirty="0">
                <a:solidFill>
                  <a:prstClr val="black"/>
                </a:solidFill>
                <a:latin typeface="Trebuchet MS"/>
              </a:rPr>
              <a:t>namespace</a:t>
            </a:r>
            <a:r>
              <a:rPr lang="he-IL" sz="1100" dirty="0">
                <a:solidFill>
                  <a:prstClr val="black"/>
                </a:solidFill>
                <a:latin typeface="Trebuchet MS"/>
                <a:cs typeface="Gisha" panose="020B0502040204020203" pitchFamily="34" charset="-79"/>
              </a:rPr>
              <a:t> ומהו </a:t>
            </a:r>
            <a:r>
              <a:rPr lang="he-IL" sz="1100" b="1" dirty="0">
                <a:solidFill>
                  <a:prstClr val="black"/>
                </a:solidFill>
                <a:latin typeface="Trebuchet MS"/>
                <a:cs typeface="Gisha" panose="020B0502040204020203" pitchFamily="34" charset="-79"/>
              </a:rPr>
              <a:t>שם המחלקה </a:t>
            </a:r>
            <a:r>
              <a:rPr lang="he-IL" sz="1100" dirty="0">
                <a:solidFill>
                  <a:prstClr val="black"/>
                </a:solidFill>
                <a:latin typeface="Trebuchet MS"/>
                <a:cs typeface="Gisha" panose="020B0502040204020203" pitchFamily="34" charset="-79"/>
              </a:rPr>
              <a:t>שצריך לאתחל בעבור אותה מחלקה. במידה והיא זו שתבחר.</a:t>
            </a:r>
            <a:endParaRPr lang="he-IL" sz="1050" dirty="0">
              <a:solidFill>
                <a:prstClr val="black"/>
              </a:solidFill>
              <a:latin typeface="Trebuchet MS"/>
              <a:cs typeface="Gisha" panose="020B0502040204020203" pitchFamily="34" charset="-79"/>
            </a:endParaRPr>
          </a:p>
        </p:txBody>
      </p:sp>
      <p:sp>
        <p:nvSpPr>
          <p:cNvPr id="13" name="Callout: Bent Line 12">
            <a:extLst>
              <a:ext uri="{FF2B5EF4-FFF2-40B4-BE49-F238E27FC236}">
                <a16:creationId xmlns:a16="http://schemas.microsoft.com/office/drawing/2014/main" id="{14CE0531-D67B-46D8-AA65-25F3A1FA0BE9}"/>
              </a:ext>
            </a:extLst>
          </p:cNvPr>
          <p:cNvSpPr/>
          <p:nvPr/>
        </p:nvSpPr>
        <p:spPr>
          <a:xfrm>
            <a:off x="8109482" y="3306056"/>
            <a:ext cx="2367496" cy="1652885"/>
          </a:xfrm>
          <a:prstGeom prst="borderCallout2">
            <a:avLst>
              <a:gd name="adj1" fmla="val 18750"/>
              <a:gd name="adj2" fmla="val -8333"/>
              <a:gd name="adj3" fmla="val 76186"/>
              <a:gd name="adj4" fmla="val -65190"/>
              <a:gd name="adj5" fmla="val 73816"/>
              <a:gd name="adj6" fmla="val -17523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ע"פ החוזה, בתוך אלמנט בשם </a:t>
            </a:r>
            <a:r>
              <a:rPr lang="en-US" sz="1200" b="1" dirty="0">
                <a:solidFill>
                  <a:prstClr val="black"/>
                </a:solidFill>
                <a:latin typeface="Trebuchet MS"/>
              </a:rPr>
              <a:t>dal</a:t>
            </a:r>
            <a:r>
              <a:rPr lang="he-IL" sz="1200" dirty="0">
                <a:solidFill>
                  <a:prstClr val="black"/>
                </a:solidFill>
                <a:latin typeface="Trebuchet MS"/>
                <a:cs typeface="Gisha" panose="020B0502040204020203" pitchFamily="34" charset="-79"/>
              </a:rPr>
              <a:t>, ייכתב שם האלמנט בקובץ זה, אשר בו </a:t>
            </a:r>
            <a:r>
              <a:rPr lang="he-IL" sz="1200" dirty="0" err="1">
                <a:solidFill>
                  <a:prstClr val="black"/>
                </a:solidFill>
                <a:latin typeface="Trebuchet MS"/>
                <a:cs typeface="Gisha" panose="020B0502040204020203" pitchFamily="34" charset="-79"/>
              </a:rPr>
              <a:t>מצויין</a:t>
            </a:r>
            <a:r>
              <a:rPr lang="he-IL" sz="1200" dirty="0">
                <a:solidFill>
                  <a:prstClr val="black"/>
                </a:solidFill>
                <a:latin typeface="Trebuchet MS"/>
                <a:cs typeface="Gisha" panose="020B0502040204020203" pitchFamily="34" charset="-79"/>
              </a:rPr>
              <a:t> המימוש הנבחר (המחלקה הנבחרת) לאתחול בשכבת ה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כרגע.</a:t>
            </a:r>
          </a:p>
          <a:p>
            <a:pPr algn="ct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לפי קובץ ספציפי זה, האפשרויות הן </a:t>
            </a:r>
            <a:r>
              <a:rPr lang="en-US" sz="1200" dirty="0">
                <a:solidFill>
                  <a:prstClr val="black"/>
                </a:solidFill>
                <a:latin typeface="Trebuchet MS"/>
              </a:rPr>
              <a:t>list </a:t>
            </a:r>
            <a:r>
              <a:rPr lang="he-IL" sz="1200" dirty="0">
                <a:solidFill>
                  <a:prstClr val="black"/>
                </a:solidFill>
                <a:latin typeface="Trebuchet MS"/>
                <a:cs typeface="Gisha" panose="020B0502040204020203" pitchFamily="34" charset="-79"/>
              </a:rPr>
              <a:t> או </a:t>
            </a:r>
            <a:r>
              <a:rPr lang="en-US" sz="1200" dirty="0">
                <a:solidFill>
                  <a:prstClr val="black"/>
                </a:solidFill>
                <a:latin typeface="Trebuchet MS"/>
              </a:rPr>
              <a:t>xml</a:t>
            </a:r>
            <a:r>
              <a:rPr lang="he-IL" sz="1200" dirty="0">
                <a:solidFill>
                  <a:prstClr val="black"/>
                </a:solidFill>
                <a:latin typeface="Trebuchet MS"/>
                <a:cs typeface="Gisha" panose="020B0502040204020203" pitchFamily="34" charset="-79"/>
              </a:rPr>
              <a:t>.</a:t>
            </a:r>
          </a:p>
        </p:txBody>
      </p:sp>
      <p:sp>
        <p:nvSpPr>
          <p:cNvPr id="14" name="Callout: Bent Line 13">
            <a:extLst>
              <a:ext uri="{FF2B5EF4-FFF2-40B4-BE49-F238E27FC236}">
                <a16:creationId xmlns:a16="http://schemas.microsoft.com/office/drawing/2014/main" id="{5E1B1AC1-44F5-4DFD-A358-8D99961D0EB6}"/>
              </a:ext>
            </a:extLst>
          </p:cNvPr>
          <p:cNvSpPr/>
          <p:nvPr/>
        </p:nvSpPr>
        <p:spPr>
          <a:xfrm>
            <a:off x="8096882" y="5077074"/>
            <a:ext cx="2367496" cy="1304255"/>
          </a:xfrm>
          <a:prstGeom prst="borderCallout2">
            <a:avLst>
              <a:gd name="adj1" fmla="val 43989"/>
              <a:gd name="adj2" fmla="val -5243"/>
              <a:gd name="adj3" fmla="val 36224"/>
              <a:gd name="adj4" fmla="val -21932"/>
              <a:gd name="adj5" fmla="val 4436"/>
              <a:gd name="adj6" fmla="val -2807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solidFill>
                  <a:prstClr val="black"/>
                </a:solidFill>
                <a:latin typeface="Trebuchet MS"/>
              </a:rPr>
              <a:t>list</a:t>
            </a:r>
            <a:r>
              <a:rPr lang="he-IL" sz="1200" dirty="0">
                <a:solidFill>
                  <a:prstClr val="black"/>
                </a:solidFill>
                <a:latin typeface="Trebuchet MS"/>
                <a:cs typeface="Gisha" panose="020B0502040204020203" pitchFamily="34" charset="-79"/>
              </a:rPr>
              <a:t> הוא האלמנט הנבחר לאתחול כרגע.</a:t>
            </a:r>
          </a:p>
          <a:p>
            <a:pPr algn="ctr"/>
            <a:r>
              <a:rPr lang="he-IL" sz="1200" dirty="0">
                <a:solidFill>
                  <a:prstClr val="black"/>
                </a:solidFill>
                <a:latin typeface="Trebuchet MS"/>
                <a:cs typeface="Gisha" panose="020B0502040204020203" pitchFamily="34" charset="-79"/>
              </a:rPr>
              <a:t>כלומר כרגע מעוניינים לאתחל בשכבת ה </a:t>
            </a:r>
            <a:r>
              <a:rPr lang="en-US" sz="1200" dirty="0">
                <a:solidFill>
                  <a:prstClr val="black"/>
                </a:solidFill>
                <a:latin typeface="Trebuchet MS"/>
              </a:rPr>
              <a:t>DAL</a:t>
            </a:r>
            <a:r>
              <a:rPr lang="he-IL" sz="1200" dirty="0">
                <a:solidFill>
                  <a:prstClr val="black"/>
                </a:solidFill>
                <a:latin typeface="Trebuchet MS"/>
                <a:cs typeface="Gisha" panose="020B0502040204020203" pitchFamily="34" charset="-79"/>
              </a:rPr>
              <a:t> את המחלקה המממשת </a:t>
            </a:r>
            <a:r>
              <a:rPr lang="en-US" sz="1200" dirty="0">
                <a:solidFill>
                  <a:prstClr val="black"/>
                </a:solidFill>
                <a:latin typeface="Trebuchet MS"/>
              </a:rPr>
              <a:t>DalObject</a:t>
            </a:r>
            <a:r>
              <a:rPr lang="he-IL" sz="1200" dirty="0">
                <a:solidFill>
                  <a:prstClr val="black"/>
                </a:solidFill>
                <a:latin typeface="Trebuchet MS"/>
                <a:cs typeface="Gisha" panose="020B0502040204020203" pitchFamily="34" charset="-79"/>
              </a:rPr>
              <a:t>.</a:t>
            </a:r>
          </a:p>
        </p:txBody>
      </p:sp>
      <p:grpSp>
        <p:nvGrpSpPr>
          <p:cNvPr id="15" name="Group 14">
            <a:extLst>
              <a:ext uri="{FF2B5EF4-FFF2-40B4-BE49-F238E27FC236}">
                <a16:creationId xmlns:a16="http://schemas.microsoft.com/office/drawing/2014/main" id="{FB035273-65ED-4515-8577-C5FEF477FA42}"/>
              </a:ext>
            </a:extLst>
          </p:cNvPr>
          <p:cNvGrpSpPr/>
          <p:nvPr/>
        </p:nvGrpSpPr>
        <p:grpSpPr>
          <a:xfrm>
            <a:off x="1582761" y="1203305"/>
            <a:ext cx="2379007" cy="2379601"/>
            <a:chOff x="6378277" y="3772051"/>
            <a:chExt cx="2733675" cy="2676525"/>
          </a:xfrm>
        </p:grpSpPr>
        <p:pic>
          <p:nvPicPr>
            <p:cNvPr id="16" name="Picture 15">
              <a:extLst>
                <a:ext uri="{FF2B5EF4-FFF2-40B4-BE49-F238E27FC236}">
                  <a16:creationId xmlns:a16="http://schemas.microsoft.com/office/drawing/2014/main" id="{2202BA61-89E5-4E9F-819C-DBC1AF4C4AFB}"/>
                </a:ext>
              </a:extLst>
            </p:cNvPr>
            <p:cNvPicPr>
              <a:picLocks noChangeAspect="1"/>
            </p:cNvPicPr>
            <p:nvPr/>
          </p:nvPicPr>
          <p:blipFill>
            <a:blip r:embed="rId4"/>
            <a:stretch>
              <a:fillRect/>
            </a:stretch>
          </p:blipFill>
          <p:spPr>
            <a:xfrm>
              <a:off x="6378277" y="3772051"/>
              <a:ext cx="2733675" cy="2676525"/>
            </a:xfrm>
            <a:prstGeom prst="rect">
              <a:avLst/>
            </a:prstGeom>
            <a:ln>
              <a:noFill/>
            </a:ln>
            <a:effectLst>
              <a:outerShdw blurRad="292100" dist="139700" dir="2700000" algn="tl" rotWithShape="0">
                <a:srgbClr val="333333">
                  <a:alpha val="65000"/>
                </a:srgbClr>
              </a:outerShdw>
            </a:effectLst>
          </p:spPr>
        </p:pic>
        <p:sp>
          <p:nvSpPr>
            <p:cNvPr id="17" name="Rectangle 4">
              <a:extLst>
                <a:ext uri="{FF2B5EF4-FFF2-40B4-BE49-F238E27FC236}">
                  <a16:creationId xmlns:a16="http://schemas.microsoft.com/office/drawing/2014/main" id="{DEB1EBC6-486F-4724-B40D-7BB900EA1987}"/>
                </a:ext>
              </a:extLst>
            </p:cNvPr>
            <p:cNvSpPr/>
            <p:nvPr/>
          </p:nvSpPr>
          <p:spPr>
            <a:xfrm>
              <a:off x="6519052" y="4017107"/>
              <a:ext cx="1440160"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1E4920CF-2167-4981-8982-2409DF9D6AEB}"/>
                </a:ext>
              </a:extLst>
            </p:cNvPr>
            <p:cNvSpPr/>
            <p:nvPr/>
          </p:nvSpPr>
          <p:spPr>
            <a:xfrm>
              <a:off x="6545615" y="4870849"/>
              <a:ext cx="1587493" cy="742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spTree>
    <p:extLst>
      <p:ext uri="{BB962C8B-B14F-4D97-AF65-F5344CB8AC3E}">
        <p14:creationId xmlns:p14="http://schemas.microsoft.com/office/powerpoint/2010/main" val="14086762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A46D06-DB98-4AE7-8F78-8157B68AF585}"/>
              </a:ext>
            </a:extLst>
          </p:cNvPr>
          <p:cNvPicPr>
            <a:picLocks noChangeAspect="1"/>
          </p:cNvPicPr>
          <p:nvPr/>
        </p:nvPicPr>
        <p:blipFill>
          <a:blip r:embed="rId3"/>
          <a:stretch>
            <a:fillRect/>
          </a:stretch>
        </p:blipFill>
        <p:spPr>
          <a:xfrm>
            <a:off x="1522865" y="2831541"/>
            <a:ext cx="6188745" cy="278170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703513" y="81480"/>
            <a:ext cx="7953597" cy="1115273"/>
          </a:xfrm>
        </p:spPr>
        <p:txBody>
          <a:bodyPr>
            <a:normAutofit fontScale="90000"/>
          </a:bodyPr>
          <a:lstStyle/>
          <a:p>
            <a:pPr algn="ctr"/>
            <a:r>
              <a:rPr lang="he-IL" sz="2800" dirty="0"/>
              <a:t>שלב </a:t>
            </a:r>
            <a:r>
              <a:rPr lang="he-IL" sz="2800" dirty="0" err="1"/>
              <a:t>יב</a:t>
            </a:r>
            <a:br>
              <a:rPr lang="he-IL" sz="2800" dirty="0"/>
            </a:br>
            <a:r>
              <a:rPr lang="he-IL" sz="2800" dirty="0"/>
              <a:t>הוספת תבנית עיצוב </a:t>
            </a:r>
            <a:r>
              <a:rPr lang="en-US" sz="2800" dirty="0"/>
              <a:t>SIMPLE FACTORY</a:t>
            </a:r>
            <a:r>
              <a:rPr lang="he-IL" sz="2800" dirty="0"/>
              <a:t> לשכבת </a:t>
            </a:r>
            <a:r>
              <a:rPr lang="en-US" sz="2800" dirty="0"/>
              <a:t>DL</a:t>
            </a:r>
            <a:br>
              <a:rPr lang="he-IL" sz="2800" dirty="0"/>
            </a:br>
            <a:r>
              <a:rPr lang="he-IL" sz="2800" dirty="0"/>
              <a:t>2. הוספת מחלקה </a:t>
            </a:r>
            <a:r>
              <a:rPr lang="en-US" sz="2800" dirty="0" err="1"/>
              <a:t>DALConfig</a:t>
            </a:r>
            <a:r>
              <a:rPr lang="he-IL" sz="2800" dirty="0"/>
              <a:t> ל </a:t>
            </a:r>
            <a:r>
              <a:rPr lang="en-US" sz="2800" dirty="0" err="1"/>
              <a:t>DLFaCADE</a:t>
            </a:r>
            <a:r>
              <a:rPr lang="he-IL" sz="2800" dirty="0"/>
              <a:t> </a:t>
            </a:r>
            <a:endParaRPr lang="en-US" sz="2800" dirty="0"/>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537</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0BFFB334-A32F-475F-95D4-E66FDF0884F4}"/>
              </a:ext>
            </a:extLst>
          </p:cNvPr>
          <p:cNvSpPr>
            <a:spLocks noGrp="1"/>
          </p:cNvSpPr>
          <p:nvPr>
            <p:ph idx="1"/>
          </p:nvPr>
        </p:nvSpPr>
        <p:spPr>
          <a:xfrm>
            <a:off x="1991545" y="1362537"/>
            <a:ext cx="7416824" cy="1156970"/>
          </a:xfrm>
          <a:solidFill>
            <a:schemeClr val="bg1"/>
          </a:solidFill>
        </p:spPr>
        <p:txBody>
          <a:bodyPr>
            <a:noAutofit/>
          </a:bodyPr>
          <a:lstStyle/>
          <a:p>
            <a:r>
              <a:rPr lang="he-IL" sz="1600" dirty="0"/>
              <a:t>נוסיף לפרויקט </a:t>
            </a:r>
            <a:r>
              <a:rPr lang="en-US" sz="1600" dirty="0"/>
              <a:t>DalFacade</a:t>
            </a:r>
            <a:r>
              <a:rPr lang="he-IL" sz="1600" dirty="0"/>
              <a:t> מחלקה בשם </a:t>
            </a:r>
            <a:r>
              <a:rPr lang="en-US" sz="1600" dirty="0" err="1"/>
              <a:t>DalConfig</a:t>
            </a:r>
            <a:r>
              <a:rPr lang="he-IL" sz="1600" dirty="0"/>
              <a:t> תחת </a:t>
            </a:r>
            <a:r>
              <a:rPr lang="en-US" sz="1600" dirty="0"/>
              <a:t>namespace DalApi</a:t>
            </a:r>
            <a:r>
              <a:rPr lang="he-IL" sz="1600" dirty="0"/>
              <a:t> שתפקידה:</a:t>
            </a:r>
          </a:p>
          <a:p>
            <a:pPr lvl="1"/>
            <a:r>
              <a:rPr lang="he-IL" sz="1600" dirty="0"/>
              <a:t>לקרוא את קובץ הקונפיגורציה על פי החוזה המוסכם משלב קודם</a:t>
            </a:r>
          </a:p>
          <a:p>
            <a:pPr lvl="1"/>
            <a:r>
              <a:rPr lang="he-IL" sz="1600" dirty="0"/>
              <a:t>ולהחזיר את שם המחלקה ומרחב השמות שיש לאתחל</a:t>
            </a:r>
          </a:p>
        </p:txBody>
      </p:sp>
      <p:sp>
        <p:nvSpPr>
          <p:cNvPr id="14" name="Rectangle 4">
            <a:extLst>
              <a:ext uri="{FF2B5EF4-FFF2-40B4-BE49-F238E27FC236}">
                <a16:creationId xmlns:a16="http://schemas.microsoft.com/office/drawing/2014/main" id="{2DC65472-C3D0-47A0-A667-926C6D735AA4}"/>
              </a:ext>
            </a:extLst>
          </p:cNvPr>
          <p:cNvSpPr/>
          <p:nvPr/>
        </p:nvSpPr>
        <p:spPr>
          <a:xfrm>
            <a:off x="1847528" y="3266987"/>
            <a:ext cx="1758414" cy="255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9051D5F8-A392-4DBF-AFA5-CA4E210B20FC}"/>
              </a:ext>
            </a:extLst>
          </p:cNvPr>
          <p:cNvSpPr/>
          <p:nvPr/>
        </p:nvSpPr>
        <p:spPr>
          <a:xfrm>
            <a:off x="2423592" y="4355272"/>
            <a:ext cx="5112568" cy="945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nvGrpSpPr>
          <p:cNvPr id="9" name="Group 8">
            <a:extLst>
              <a:ext uri="{FF2B5EF4-FFF2-40B4-BE49-F238E27FC236}">
                <a16:creationId xmlns:a16="http://schemas.microsoft.com/office/drawing/2014/main" id="{9466CB46-CA1F-4322-9BDC-FA88B0CE498E}"/>
              </a:ext>
            </a:extLst>
          </p:cNvPr>
          <p:cNvGrpSpPr/>
          <p:nvPr/>
        </p:nvGrpSpPr>
        <p:grpSpPr>
          <a:xfrm>
            <a:off x="7902278" y="3772052"/>
            <a:ext cx="2733675" cy="2676525"/>
            <a:chOff x="6378277" y="3772051"/>
            <a:chExt cx="2733675" cy="2676525"/>
          </a:xfrm>
        </p:grpSpPr>
        <p:pic>
          <p:nvPicPr>
            <p:cNvPr id="8" name="Picture 7">
              <a:extLst>
                <a:ext uri="{FF2B5EF4-FFF2-40B4-BE49-F238E27FC236}">
                  <a16:creationId xmlns:a16="http://schemas.microsoft.com/office/drawing/2014/main" id="{8889A673-5380-457E-8C78-AC1F9E250F08}"/>
                </a:ext>
              </a:extLst>
            </p:cNvPr>
            <p:cNvPicPr>
              <a:picLocks noChangeAspect="1"/>
            </p:cNvPicPr>
            <p:nvPr/>
          </p:nvPicPr>
          <p:blipFill>
            <a:blip r:embed="rId4"/>
            <a:stretch>
              <a:fillRect/>
            </a:stretch>
          </p:blipFill>
          <p:spPr>
            <a:xfrm>
              <a:off x="6378277" y="3772051"/>
              <a:ext cx="2733675" cy="2676525"/>
            </a:xfrm>
            <a:prstGeom prst="rect">
              <a:avLst/>
            </a:prstGeom>
            <a:ln>
              <a:noFill/>
            </a:ln>
            <a:effectLst>
              <a:outerShdw blurRad="292100" dist="139700" dir="2700000" algn="tl" rotWithShape="0">
                <a:srgbClr val="333333">
                  <a:alpha val="65000"/>
                </a:srgbClr>
              </a:outerShdw>
            </a:effectLst>
          </p:spPr>
        </p:pic>
        <p:sp>
          <p:nvSpPr>
            <p:cNvPr id="17" name="Rectangle 4">
              <a:extLst>
                <a:ext uri="{FF2B5EF4-FFF2-40B4-BE49-F238E27FC236}">
                  <a16:creationId xmlns:a16="http://schemas.microsoft.com/office/drawing/2014/main" id="{F159EDA2-E5E3-4E41-9007-FA9D4465A7BB}"/>
                </a:ext>
              </a:extLst>
            </p:cNvPr>
            <p:cNvSpPr/>
            <p:nvPr/>
          </p:nvSpPr>
          <p:spPr>
            <a:xfrm>
              <a:off x="6519052" y="4017107"/>
              <a:ext cx="1440160"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8" name="Rectangle 4">
              <a:extLst>
                <a:ext uri="{FF2B5EF4-FFF2-40B4-BE49-F238E27FC236}">
                  <a16:creationId xmlns:a16="http://schemas.microsoft.com/office/drawing/2014/main" id="{18EC0C6C-8567-4164-9CAB-5E92A11799DA}"/>
                </a:ext>
              </a:extLst>
            </p:cNvPr>
            <p:cNvSpPr/>
            <p:nvPr/>
          </p:nvSpPr>
          <p:spPr>
            <a:xfrm>
              <a:off x="6545615" y="4870849"/>
              <a:ext cx="1587493" cy="742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spTree>
    <p:extLst>
      <p:ext uri="{BB962C8B-B14F-4D97-AF65-F5344CB8AC3E}">
        <p14:creationId xmlns:p14="http://schemas.microsoft.com/office/powerpoint/2010/main" val="3724260203"/>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80B75-8481-4BE0-89A7-0EA3CC996FB2}"/>
              </a:ext>
            </a:extLst>
          </p:cNvPr>
          <p:cNvPicPr>
            <a:picLocks noChangeAspect="1"/>
          </p:cNvPicPr>
          <p:nvPr/>
        </p:nvPicPr>
        <p:blipFill>
          <a:blip r:embed="rId3"/>
          <a:stretch>
            <a:fillRect/>
          </a:stretch>
        </p:blipFill>
        <p:spPr>
          <a:xfrm>
            <a:off x="1631659" y="2513215"/>
            <a:ext cx="8025450" cy="404303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6AC5A42-4393-48EC-A780-4D79E88A5A88}"/>
              </a:ext>
            </a:extLst>
          </p:cNvPr>
          <p:cNvSpPr>
            <a:spLocks noGrp="1"/>
          </p:cNvSpPr>
          <p:nvPr>
            <p:ph type="title"/>
          </p:nvPr>
        </p:nvSpPr>
        <p:spPr>
          <a:xfrm>
            <a:off x="1703513" y="81480"/>
            <a:ext cx="7953597" cy="1115273"/>
          </a:xfrm>
        </p:spPr>
        <p:txBody>
          <a:bodyPr>
            <a:normAutofit fontScale="90000"/>
          </a:bodyPr>
          <a:lstStyle/>
          <a:p>
            <a:pPr algn="ctr"/>
            <a:r>
              <a:rPr lang="he-IL" sz="2800" dirty="0"/>
              <a:t>שלב </a:t>
            </a:r>
            <a:r>
              <a:rPr lang="he-IL" sz="2800" dirty="0" err="1"/>
              <a:t>יב</a:t>
            </a:r>
            <a:br>
              <a:rPr lang="he-IL" sz="2800" dirty="0"/>
            </a:br>
            <a:r>
              <a:rPr lang="he-IL" sz="2800" dirty="0"/>
              <a:t>הוספת תבנית עיצוב </a:t>
            </a:r>
            <a:r>
              <a:rPr lang="en-US" sz="2800" dirty="0"/>
              <a:t>SIMPLE FACTORY</a:t>
            </a:r>
            <a:r>
              <a:rPr lang="he-IL" sz="2800" dirty="0"/>
              <a:t> לשכבת </a:t>
            </a:r>
            <a:r>
              <a:rPr lang="en-US" sz="2800" dirty="0"/>
              <a:t>DL</a:t>
            </a:r>
            <a:br>
              <a:rPr lang="he-IL" sz="2800" dirty="0"/>
            </a:br>
            <a:r>
              <a:rPr lang="he-IL" sz="2800" dirty="0"/>
              <a:t>3. הוספת מחלקה </a:t>
            </a:r>
            <a:r>
              <a:rPr lang="en-US" sz="2800" dirty="0"/>
              <a:t>DLFACTORY</a:t>
            </a:r>
            <a:r>
              <a:rPr lang="he-IL" sz="2800" dirty="0"/>
              <a:t> ל </a:t>
            </a:r>
            <a:r>
              <a:rPr lang="en-US" sz="2800" dirty="0"/>
              <a:t>DLFACADE</a:t>
            </a:r>
            <a:r>
              <a:rPr lang="he-IL" sz="2800" dirty="0"/>
              <a:t> </a:t>
            </a:r>
            <a:endParaRPr lang="en-US" sz="2800" dirty="0"/>
          </a:p>
        </p:txBody>
      </p:sp>
      <p:sp>
        <p:nvSpPr>
          <p:cNvPr id="4" name="Slide Number Placeholder 3">
            <a:extLst>
              <a:ext uri="{FF2B5EF4-FFF2-40B4-BE49-F238E27FC236}">
                <a16:creationId xmlns:a16="http://schemas.microsoft.com/office/drawing/2014/main" id="{168CFABF-C750-464C-8E21-CC6C7F56B5B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538</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0BFFB334-A32F-475F-95D4-E66FDF0884F4}"/>
              </a:ext>
            </a:extLst>
          </p:cNvPr>
          <p:cNvSpPr>
            <a:spLocks noGrp="1"/>
          </p:cNvSpPr>
          <p:nvPr>
            <p:ph idx="1"/>
          </p:nvPr>
        </p:nvSpPr>
        <p:spPr>
          <a:xfrm>
            <a:off x="4964717" y="1196752"/>
            <a:ext cx="5415407" cy="2068176"/>
          </a:xfrm>
          <a:solidFill>
            <a:schemeClr val="bg1"/>
          </a:solidFill>
        </p:spPr>
        <p:txBody>
          <a:bodyPr>
            <a:noAutofit/>
          </a:bodyPr>
          <a:lstStyle/>
          <a:p>
            <a:r>
              <a:rPr lang="he-IL" sz="1400" dirty="0"/>
              <a:t>נוסיף לפרויקט </a:t>
            </a:r>
            <a:r>
              <a:rPr lang="en-US" sz="1400" dirty="0"/>
              <a:t>DalFacade</a:t>
            </a:r>
            <a:r>
              <a:rPr lang="he-IL" sz="1400" dirty="0"/>
              <a:t> מחלקה בשם </a:t>
            </a:r>
            <a:r>
              <a:rPr lang="en-US" sz="1400" dirty="0"/>
              <a:t>DalFactory</a:t>
            </a:r>
            <a:r>
              <a:rPr lang="he-IL" sz="1400" dirty="0"/>
              <a:t> שתממש את תבנית העיצוב </a:t>
            </a:r>
            <a:r>
              <a:rPr lang="en-US" sz="1400" dirty="0"/>
              <a:t>simple factory</a:t>
            </a:r>
            <a:endParaRPr lang="he-IL" sz="1400" dirty="0"/>
          </a:p>
          <a:p>
            <a:r>
              <a:rPr lang="he-IL" sz="1400" dirty="0"/>
              <a:t>מחלקה זו תכיל המתודה </a:t>
            </a:r>
            <a:r>
              <a:rPr lang="en-US" sz="1400" dirty="0" err="1"/>
              <a:t>getDal</a:t>
            </a:r>
            <a:r>
              <a:rPr lang="he-IL" sz="1400" dirty="0"/>
              <a:t> כך ש</a:t>
            </a:r>
          </a:p>
          <a:p>
            <a:pPr lvl="1"/>
            <a:r>
              <a:rPr lang="he-IL" sz="1400" dirty="0"/>
              <a:t>היא תפנה לקובץ קונפיגורציה בעזרת מחלקת </a:t>
            </a:r>
            <a:r>
              <a:rPr lang="en-US" sz="1400" dirty="0" err="1"/>
              <a:t>DalConfig</a:t>
            </a:r>
            <a:r>
              <a:rPr lang="he-IL" sz="1400" dirty="0"/>
              <a:t>,  </a:t>
            </a:r>
          </a:p>
          <a:p>
            <a:pPr lvl="1"/>
            <a:r>
              <a:rPr lang="he-IL" sz="1400" dirty="0"/>
              <a:t>תזהה בו את המימוש הרצוי</a:t>
            </a:r>
            <a:r>
              <a:rPr lang="en-US" sz="1400" dirty="0"/>
              <a:t> </a:t>
            </a:r>
            <a:r>
              <a:rPr lang="he-IL" sz="1400" dirty="0"/>
              <a:t>לאתחול, </a:t>
            </a:r>
          </a:p>
          <a:p>
            <a:pPr lvl="1"/>
            <a:r>
              <a:rPr lang="he-IL" sz="1400" dirty="0"/>
              <a:t>ע"י שימוש בתכונות של </a:t>
            </a:r>
            <a:r>
              <a:rPr lang="en-US" sz="1400" dirty="0"/>
              <a:t>reflection</a:t>
            </a:r>
            <a:r>
              <a:rPr lang="he-IL" sz="1400" dirty="0"/>
              <a:t>, תיצור שורת אתחול מתאימה של האובייקט המממש מסוג </a:t>
            </a:r>
            <a:r>
              <a:rPr lang="en-US" sz="1400" dirty="0"/>
              <a:t>IDAL</a:t>
            </a:r>
            <a:endParaRPr lang="he-IL" sz="1400" dirty="0"/>
          </a:p>
        </p:txBody>
      </p:sp>
      <p:sp>
        <p:nvSpPr>
          <p:cNvPr id="14" name="Rectangle 4">
            <a:extLst>
              <a:ext uri="{FF2B5EF4-FFF2-40B4-BE49-F238E27FC236}">
                <a16:creationId xmlns:a16="http://schemas.microsoft.com/office/drawing/2014/main" id="{2DC65472-C3D0-47A0-A667-926C6D735AA4}"/>
              </a:ext>
            </a:extLst>
          </p:cNvPr>
          <p:cNvSpPr/>
          <p:nvPr/>
        </p:nvSpPr>
        <p:spPr>
          <a:xfrm>
            <a:off x="1856023" y="3274038"/>
            <a:ext cx="1758414" cy="255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9051D5F8-A392-4DBF-AFA5-CA4E210B20FC}"/>
              </a:ext>
            </a:extLst>
          </p:cNvPr>
          <p:cNvSpPr/>
          <p:nvPr/>
        </p:nvSpPr>
        <p:spPr>
          <a:xfrm>
            <a:off x="2137312" y="3677326"/>
            <a:ext cx="1870456" cy="255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6" name="Rectangle 4">
            <a:extLst>
              <a:ext uri="{FF2B5EF4-FFF2-40B4-BE49-F238E27FC236}">
                <a16:creationId xmlns:a16="http://schemas.microsoft.com/office/drawing/2014/main" id="{2CEFBCFD-6524-46CD-827E-12120A34F0C0}"/>
              </a:ext>
            </a:extLst>
          </p:cNvPr>
          <p:cNvSpPr/>
          <p:nvPr/>
        </p:nvSpPr>
        <p:spPr>
          <a:xfrm>
            <a:off x="1636267" y="2870751"/>
            <a:ext cx="2197926" cy="255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nvGrpSpPr>
          <p:cNvPr id="19" name="Group 18">
            <a:extLst>
              <a:ext uri="{FF2B5EF4-FFF2-40B4-BE49-F238E27FC236}">
                <a16:creationId xmlns:a16="http://schemas.microsoft.com/office/drawing/2014/main" id="{036506AF-847A-45BF-80CB-F9D6E2A02DFA}"/>
              </a:ext>
            </a:extLst>
          </p:cNvPr>
          <p:cNvGrpSpPr/>
          <p:nvPr/>
        </p:nvGrpSpPr>
        <p:grpSpPr>
          <a:xfrm>
            <a:off x="8459016" y="3933056"/>
            <a:ext cx="2208984" cy="2270720"/>
            <a:chOff x="6378277" y="3772051"/>
            <a:chExt cx="2733675" cy="2676525"/>
          </a:xfrm>
        </p:grpSpPr>
        <p:pic>
          <p:nvPicPr>
            <p:cNvPr id="20" name="Picture 19">
              <a:extLst>
                <a:ext uri="{FF2B5EF4-FFF2-40B4-BE49-F238E27FC236}">
                  <a16:creationId xmlns:a16="http://schemas.microsoft.com/office/drawing/2014/main" id="{F7344A47-C36D-4CC7-BBD3-5ABDBC0E3E7F}"/>
                </a:ext>
              </a:extLst>
            </p:cNvPr>
            <p:cNvPicPr>
              <a:picLocks noChangeAspect="1"/>
            </p:cNvPicPr>
            <p:nvPr/>
          </p:nvPicPr>
          <p:blipFill>
            <a:blip r:embed="rId4"/>
            <a:stretch>
              <a:fillRect/>
            </a:stretch>
          </p:blipFill>
          <p:spPr>
            <a:xfrm>
              <a:off x="6378277" y="3772051"/>
              <a:ext cx="2733675" cy="2676525"/>
            </a:xfrm>
            <a:prstGeom prst="rect">
              <a:avLst/>
            </a:prstGeom>
            <a:ln>
              <a:noFill/>
            </a:ln>
            <a:effectLst>
              <a:outerShdw blurRad="292100" dist="139700" dir="2700000" algn="tl" rotWithShape="0">
                <a:srgbClr val="333333">
                  <a:alpha val="65000"/>
                </a:srgbClr>
              </a:outerShdw>
            </a:effectLst>
          </p:spPr>
        </p:pic>
        <p:sp>
          <p:nvSpPr>
            <p:cNvPr id="21" name="Rectangle 4">
              <a:extLst>
                <a:ext uri="{FF2B5EF4-FFF2-40B4-BE49-F238E27FC236}">
                  <a16:creationId xmlns:a16="http://schemas.microsoft.com/office/drawing/2014/main" id="{C69718AD-2388-4505-A5B8-D9DAF938062A}"/>
                </a:ext>
              </a:extLst>
            </p:cNvPr>
            <p:cNvSpPr/>
            <p:nvPr/>
          </p:nvSpPr>
          <p:spPr>
            <a:xfrm>
              <a:off x="6519052" y="4017107"/>
              <a:ext cx="1440160"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22" name="Rectangle 4">
              <a:extLst>
                <a:ext uri="{FF2B5EF4-FFF2-40B4-BE49-F238E27FC236}">
                  <a16:creationId xmlns:a16="http://schemas.microsoft.com/office/drawing/2014/main" id="{6991B0A6-583C-452C-B3B1-59F4E218A165}"/>
                </a:ext>
              </a:extLst>
            </p:cNvPr>
            <p:cNvSpPr/>
            <p:nvPr/>
          </p:nvSpPr>
          <p:spPr>
            <a:xfrm>
              <a:off x="6545615" y="4870849"/>
              <a:ext cx="1587493" cy="7423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grpSp>
    </p:spTree>
    <p:extLst>
      <p:ext uri="{BB962C8B-B14F-4D97-AF65-F5344CB8AC3E}">
        <p14:creationId xmlns:p14="http://schemas.microsoft.com/office/powerpoint/2010/main" val="118857064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90C146-0FF3-46F1-B915-46044A310A8C}"/>
              </a:ext>
            </a:extLst>
          </p:cNvPr>
          <p:cNvSpPr>
            <a:spLocks noGrp="1"/>
          </p:cNvSpPr>
          <p:nvPr>
            <p:ph type="title"/>
          </p:nvPr>
        </p:nvSpPr>
        <p:spPr/>
        <p:txBody>
          <a:bodyPr/>
          <a:lstStyle/>
          <a:p>
            <a:pPr algn="ctr"/>
            <a:r>
              <a:rPr lang="en-US" dirty="0"/>
              <a:t>singleton</a:t>
            </a:r>
          </a:p>
        </p:txBody>
      </p:sp>
      <p:sp>
        <p:nvSpPr>
          <p:cNvPr id="6" name="Text Placeholder 5">
            <a:extLst>
              <a:ext uri="{FF2B5EF4-FFF2-40B4-BE49-F238E27FC236}">
                <a16:creationId xmlns:a16="http://schemas.microsoft.com/office/drawing/2014/main" id="{2F65E9D4-82CD-4F82-8A59-BAB6B180A169}"/>
              </a:ext>
            </a:extLst>
          </p:cNvPr>
          <p:cNvSpPr>
            <a:spLocks noGrp="1"/>
          </p:cNvSpPr>
          <p:nvPr>
            <p:ph type="body" idx="1"/>
          </p:nvPr>
        </p:nvSpPr>
        <p:spPr/>
        <p:txBody>
          <a:bodyPr>
            <a:normAutofit lnSpcReduction="10000"/>
          </a:bodyPr>
          <a:lstStyle/>
          <a:p>
            <a:pPr algn="ctr"/>
            <a:r>
              <a:rPr lang="he-IL" b="1" dirty="0"/>
              <a:t>תבנית עיצוב 3:</a:t>
            </a:r>
          </a:p>
          <a:p>
            <a:pPr algn="ctr"/>
            <a:r>
              <a:rPr lang="he-IL" b="1" dirty="0"/>
              <a:t>מופע יחידאי</a:t>
            </a:r>
            <a:endParaRPr lang="en-US" b="1" dirty="0"/>
          </a:p>
        </p:txBody>
      </p:sp>
      <p:sp>
        <p:nvSpPr>
          <p:cNvPr id="4" name="Slide Number Placeholder 3">
            <a:extLst>
              <a:ext uri="{FF2B5EF4-FFF2-40B4-BE49-F238E27FC236}">
                <a16:creationId xmlns:a16="http://schemas.microsoft.com/office/drawing/2014/main" id="{9C7EFCFF-6CCE-4321-95B9-391FD378EDB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539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377610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2160" y="402264"/>
            <a:ext cx="7239000" cy="698336"/>
          </a:xfrm>
        </p:spPr>
        <p:txBody>
          <a:bodyPr>
            <a:normAutofit/>
          </a:bodyPr>
          <a:lstStyle/>
          <a:p>
            <a:pPr algn="ctr"/>
            <a:r>
              <a:rPr lang="he-IL" dirty="0"/>
              <a:t>סוגי טיפוסים</a:t>
            </a:r>
          </a:p>
        </p:txBody>
      </p:sp>
      <p:sp>
        <p:nvSpPr>
          <p:cNvPr id="3" name="מציין מיקום תוכן 2"/>
          <p:cNvSpPr>
            <a:spLocks noGrp="1"/>
          </p:cNvSpPr>
          <p:nvPr>
            <p:ph idx="1"/>
          </p:nvPr>
        </p:nvSpPr>
        <p:spPr>
          <a:xfrm>
            <a:off x="2042160" y="1268760"/>
            <a:ext cx="7239000" cy="4846320"/>
          </a:xfrm>
        </p:spPr>
        <p:txBody>
          <a:bodyPr>
            <a:normAutofit lnSpcReduction="10000"/>
          </a:bodyPr>
          <a:lstStyle/>
          <a:p>
            <a:r>
              <a:rPr lang="en-US" dirty="0"/>
              <a:t>namespace</a:t>
            </a:r>
            <a:r>
              <a:rPr lang="he-IL" dirty="0"/>
              <a:t> - מרחב שמות:</a:t>
            </a:r>
          </a:p>
          <a:p>
            <a:pPr lvl="1"/>
            <a:r>
              <a:rPr lang="he-IL" dirty="0"/>
              <a:t>"טיפוס" המהווה מעין עטיפה של מחלקות לקבוצה אחת.</a:t>
            </a:r>
          </a:p>
          <a:p>
            <a:pPr lvl="1"/>
            <a:r>
              <a:rPr lang="he-IL" dirty="0"/>
              <a:t>המטרה: לאגד מחלקות שקשורות רעיונית, וכן למנוע התנגשויות. אם יש לנו 2 מחלקות באותו שם אשר כל אחת מהן מוגדרת ב </a:t>
            </a:r>
            <a:r>
              <a:rPr lang="en-US" dirty="0"/>
              <a:t>namespace</a:t>
            </a:r>
            <a:r>
              <a:rPr lang="he-IL" dirty="0"/>
              <a:t> אחר, זה תקין. </a:t>
            </a:r>
          </a:p>
          <a:p>
            <a:pPr lvl="1"/>
            <a:r>
              <a:rPr lang="he-IL" dirty="0"/>
              <a:t>בדרך כלל </a:t>
            </a:r>
            <a:r>
              <a:rPr lang="en-US" dirty="0"/>
              <a:t>namespace</a:t>
            </a:r>
            <a:r>
              <a:rPr lang="he-IL" dirty="0"/>
              <a:t> יכלל בתוכו פרוייקט אחד, על כל חלקיו.</a:t>
            </a:r>
            <a:endParaRPr lang="en-US" dirty="0"/>
          </a:p>
          <a:p>
            <a:r>
              <a:rPr lang="en-US" dirty="0"/>
              <a:t>class</a:t>
            </a:r>
            <a:r>
              <a:rPr lang="he-IL" dirty="0"/>
              <a:t> - מחלקה</a:t>
            </a:r>
            <a:endParaRPr lang="en-US" dirty="0"/>
          </a:p>
          <a:p>
            <a:r>
              <a:rPr lang="en-US" dirty="0"/>
              <a:t>struct</a:t>
            </a:r>
            <a:r>
              <a:rPr lang="he-IL" dirty="0"/>
              <a:t> - מבנה</a:t>
            </a:r>
            <a:endParaRPr lang="en-US" dirty="0"/>
          </a:p>
          <a:p>
            <a:r>
              <a:rPr lang="en-US" dirty="0"/>
              <a:t>Interface</a:t>
            </a:r>
            <a:r>
              <a:rPr lang="he-IL" dirty="0"/>
              <a:t> - ממשק</a:t>
            </a:r>
            <a:endParaRPr lang="en-US" dirty="0"/>
          </a:p>
          <a:p>
            <a:r>
              <a:rPr lang="en-US" dirty="0" err="1"/>
              <a:t>Enum</a:t>
            </a:r>
            <a:r>
              <a:rPr lang="he-IL" dirty="0"/>
              <a:t> – טיפוס מניה</a:t>
            </a:r>
            <a:endParaRPr lang="en-US" dirty="0"/>
          </a:p>
          <a:p>
            <a:r>
              <a:rPr lang="en-US" dirty="0"/>
              <a:t>Delegate</a:t>
            </a:r>
            <a:r>
              <a:rPr lang="he-IL" dirty="0"/>
              <a:t>- נציג, "מיופה כח", מצביע למתודה</a:t>
            </a:r>
          </a:p>
          <a:p>
            <a:pPr marL="0" indent="0">
              <a:buNone/>
            </a:pP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9516473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540</a:t>
            </a:fld>
            <a:endParaRPr lang="he-IL">
              <a:solidFill>
                <a:srgbClr val="B13F9A"/>
              </a:solidFill>
              <a:latin typeface="Trebuchet MS"/>
              <a:cs typeface="Gisha" panose="020B0502040204020203" pitchFamily="34" charset="-79"/>
            </a:endParaRPr>
          </a:p>
        </p:txBody>
      </p:sp>
      <p:sp>
        <p:nvSpPr>
          <p:cNvPr id="6" name="מציין מיקום תוכן 2">
            <a:extLst>
              <a:ext uri="{FF2B5EF4-FFF2-40B4-BE49-F238E27FC236}">
                <a16:creationId xmlns:a16="http://schemas.microsoft.com/office/drawing/2014/main" id="{A351695F-DB92-4963-AF39-EDA922C239C3}"/>
              </a:ext>
            </a:extLst>
          </p:cNvPr>
          <p:cNvSpPr txBox="1">
            <a:spLocks/>
          </p:cNvSpPr>
          <p:nvPr/>
        </p:nvSpPr>
        <p:spPr>
          <a:xfrm>
            <a:off x="2004170" y="980728"/>
            <a:ext cx="7344816" cy="5472608"/>
          </a:xfrm>
          <a:prstGeom prst="rect">
            <a:avLst/>
          </a:prstGeom>
        </p:spPr>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buClr>
                <a:srgbClr val="B13F9A"/>
              </a:buClr>
            </a:pPr>
            <a:r>
              <a:rPr lang="he-IL" sz="1800" b="1" dirty="0">
                <a:solidFill>
                  <a:prstClr val="black"/>
                </a:solidFill>
                <a:latin typeface="Trebuchet MS"/>
                <a:cs typeface="Gisha" panose="020B0502040204020203" pitchFamily="34" charset="-79"/>
              </a:rPr>
              <a:t>מטרתה: ליצור מחלקה שיהיה ממנה מופע (עצם) </a:t>
            </a:r>
            <a:r>
              <a:rPr lang="he-IL" sz="1800" b="1" u="sng" dirty="0">
                <a:solidFill>
                  <a:prstClr val="black"/>
                </a:solidFill>
                <a:latin typeface="Trebuchet MS"/>
                <a:cs typeface="Gisha" panose="020B0502040204020203" pitchFamily="34" charset="-79"/>
              </a:rPr>
              <a:t>אחד לכל היותר</a:t>
            </a:r>
            <a:r>
              <a:rPr lang="he-IL" sz="1800" b="1" dirty="0">
                <a:solidFill>
                  <a:prstClr val="black"/>
                </a:solidFill>
                <a:latin typeface="Trebuchet MS"/>
                <a:cs typeface="Gisha" panose="020B0502040204020203" pitchFamily="34" charset="-79"/>
              </a:rPr>
              <a:t>.</a:t>
            </a:r>
          </a:p>
          <a:p>
            <a:pPr lvl="1">
              <a:buClr>
                <a:srgbClr val="F9B639"/>
              </a:buClr>
            </a:pPr>
            <a:r>
              <a:rPr lang="he-IL" sz="1500" dirty="0">
                <a:solidFill>
                  <a:srgbClr val="FF0000"/>
                </a:solidFill>
                <a:latin typeface="Trebuchet MS"/>
                <a:cs typeface="Gisha" panose="020B0502040204020203" pitchFamily="34" charset="-79"/>
              </a:rPr>
              <a:t>לכל היותר </a:t>
            </a:r>
            <a:r>
              <a:rPr lang="he-IL" sz="1500" dirty="0">
                <a:solidFill>
                  <a:prstClr val="black">
                    <a:tint val="85000"/>
                  </a:prstClr>
                </a:solidFill>
                <a:latin typeface="Trebuchet MS"/>
                <a:cs typeface="Gisha" panose="020B0502040204020203" pitchFamily="34" charset="-79"/>
              </a:rPr>
              <a:t>הכוונה שאם לא נעשה שימוש במחלקה זו אז לא נרצה ליצור אפילו אובייקט אחד ממנה.</a:t>
            </a:r>
            <a:endParaRPr lang="en-US" sz="1500" dirty="0">
              <a:solidFill>
                <a:prstClr val="black">
                  <a:tint val="85000"/>
                </a:prstClr>
              </a:solidFill>
              <a:latin typeface="Trebuchet MS"/>
            </a:endParaRPr>
          </a:p>
          <a:p>
            <a:pPr lvl="2">
              <a:buClr>
                <a:srgbClr val="F9B639"/>
              </a:buClr>
            </a:pPr>
            <a:r>
              <a:rPr lang="he-IL" sz="1200" dirty="0">
                <a:solidFill>
                  <a:prstClr val="black"/>
                </a:solidFill>
                <a:latin typeface="Trebuchet MS"/>
                <a:cs typeface="Gisha" panose="020B0502040204020203" pitchFamily="34" charset="-79"/>
              </a:rPr>
              <a:t>לכן לא נשתמש במחלקה סטטית כי ממנה מיוצר מופע אחד בלבד, אבל לא 0 מופעים.</a:t>
            </a:r>
          </a:p>
          <a:p>
            <a:pPr>
              <a:buClr>
                <a:srgbClr val="B13F9A"/>
              </a:buClr>
            </a:pPr>
            <a:r>
              <a:rPr lang="he-IL" sz="1800" b="1" dirty="0">
                <a:solidFill>
                  <a:prstClr val="black"/>
                </a:solidFill>
                <a:latin typeface="Trebuchet MS"/>
                <a:cs typeface="Gisha" panose="020B0502040204020203" pitchFamily="34" charset="-79"/>
              </a:rPr>
              <a:t>לדוגמא:</a:t>
            </a:r>
            <a:endParaRPr lang="en-US" sz="1800" b="1" dirty="0">
              <a:solidFill>
                <a:prstClr val="black"/>
              </a:solidFill>
              <a:latin typeface="Trebuchet MS"/>
            </a:endParaRPr>
          </a:p>
          <a:p>
            <a:pPr lvl="1">
              <a:buClr>
                <a:srgbClr val="F9B639"/>
              </a:buClr>
            </a:pPr>
            <a:r>
              <a:rPr lang="he-IL" sz="1500" dirty="0">
                <a:solidFill>
                  <a:prstClr val="black">
                    <a:tint val="85000"/>
                  </a:prstClr>
                </a:solidFill>
                <a:latin typeface="Trebuchet MS"/>
                <a:cs typeface="Gisha" panose="020B0502040204020203" pitchFamily="34" charset="-79"/>
              </a:rPr>
              <a:t>מחלקה שנותנת שירות אין ענין ליצר מופעים רבים מסוג המחלקה וגם לעיתים כלל לא יהיה צורך להשתמש בשירות. זה בזבוז זיכרון.</a:t>
            </a:r>
          </a:p>
          <a:p>
            <a:pPr lvl="1">
              <a:buClr>
                <a:srgbClr val="F9B639"/>
              </a:buClr>
            </a:pPr>
            <a:r>
              <a:rPr lang="he-IL" sz="1500" dirty="0">
                <a:solidFill>
                  <a:prstClr val="black">
                    <a:tint val="85000"/>
                  </a:prstClr>
                </a:solidFill>
                <a:latin typeface="Trebuchet MS"/>
                <a:cs typeface="Gisha" panose="020B0502040204020203" pitchFamily="34" charset="-79"/>
              </a:rPr>
              <a:t>מחלקה שמכילה נתונים או עובדת מול בסיס נתונים, ויש לה הרבה "משתמשים", צריכה לוודא שהנתונים מסונכרנים. 2 משתמשים יכולים להוסיף נתון זהה במקביל וכולי.</a:t>
            </a:r>
            <a:endParaRPr lang="he-IL" sz="1800" dirty="0">
              <a:solidFill>
                <a:prstClr val="black">
                  <a:tint val="85000"/>
                </a:prstClr>
              </a:solidFill>
              <a:latin typeface="Trebuchet MS"/>
              <a:cs typeface="Gisha" panose="020B0502040204020203" pitchFamily="34" charset="-79"/>
            </a:endParaRPr>
          </a:p>
          <a:p>
            <a:pPr>
              <a:buClr>
                <a:srgbClr val="B13F9A"/>
              </a:buClr>
            </a:pPr>
            <a:r>
              <a:rPr lang="he-IL" sz="1800" b="1" dirty="0">
                <a:solidFill>
                  <a:prstClr val="black"/>
                </a:solidFill>
                <a:latin typeface="Trebuchet MS"/>
                <a:cs typeface="Gisha" panose="020B0502040204020203" pitchFamily="34" charset="-79"/>
              </a:rPr>
              <a:t>הפתרון: נגדיר את המחלקה ע"פ תבנית עיצוב </a:t>
            </a:r>
            <a:r>
              <a:rPr lang="en-US" sz="1800" b="1" dirty="0">
                <a:solidFill>
                  <a:prstClr val="black"/>
                </a:solidFill>
                <a:latin typeface="Trebuchet MS"/>
              </a:rPr>
              <a:t>singleton</a:t>
            </a:r>
            <a:endParaRPr lang="he-IL" sz="1800" b="1" dirty="0">
              <a:solidFill>
                <a:prstClr val="black"/>
              </a:solidFill>
              <a:latin typeface="Trebuchet MS"/>
              <a:cs typeface="Gisha" panose="020B0502040204020203" pitchFamily="34" charset="-79"/>
            </a:endParaRPr>
          </a:p>
          <a:p>
            <a:pPr lvl="1">
              <a:buClr>
                <a:srgbClr val="F9B639"/>
              </a:buClr>
            </a:pPr>
            <a:r>
              <a:rPr lang="he-IL" sz="1800" dirty="0">
                <a:solidFill>
                  <a:prstClr val="black">
                    <a:tint val="85000"/>
                  </a:prstClr>
                </a:solidFill>
                <a:latin typeface="Trebuchet MS"/>
                <a:cs typeface="Gisha" panose="020B0502040204020203" pitchFamily="34" charset="-79"/>
              </a:rPr>
              <a:t>בד"כ</a:t>
            </a:r>
            <a:r>
              <a:rPr lang="he-IL" sz="1800" b="1" dirty="0">
                <a:solidFill>
                  <a:prstClr val="black">
                    <a:tint val="85000"/>
                  </a:prstClr>
                </a:solidFill>
                <a:latin typeface="Trebuchet MS"/>
                <a:cs typeface="Gisha" panose="020B0502040204020203" pitchFamily="34" charset="-79"/>
              </a:rPr>
              <a:t> המחלקה</a:t>
            </a:r>
            <a:r>
              <a:rPr lang="he-IL" sz="1800" dirty="0">
                <a:solidFill>
                  <a:prstClr val="black">
                    <a:tint val="85000"/>
                  </a:prstClr>
                </a:solidFill>
                <a:latin typeface="Trebuchet MS"/>
                <a:cs typeface="Gisha" panose="020B0502040204020203" pitchFamily="34" charset="-79"/>
              </a:rPr>
              <a:t> עצמה תוגדר </a:t>
            </a:r>
            <a:r>
              <a:rPr lang="en-US" sz="1800" b="1" dirty="0">
                <a:solidFill>
                  <a:prstClr val="black">
                    <a:tint val="85000"/>
                  </a:prstClr>
                </a:solidFill>
                <a:latin typeface="Trebuchet MS"/>
              </a:rPr>
              <a:t>Sealed</a:t>
            </a:r>
            <a:r>
              <a:rPr lang="he-IL" sz="1800" dirty="0">
                <a:solidFill>
                  <a:prstClr val="black">
                    <a:tint val="85000"/>
                  </a:prstClr>
                </a:solidFill>
                <a:latin typeface="Trebuchet MS"/>
                <a:cs typeface="Gisha" panose="020B0502040204020203" pitchFamily="34" charset="-79"/>
              </a:rPr>
              <a:t>, כדי שהבן היורש לא ישבור את </a:t>
            </a:r>
            <a:r>
              <a:rPr lang="he-IL" sz="1800" dirty="0" err="1">
                <a:solidFill>
                  <a:prstClr val="black">
                    <a:tint val="85000"/>
                  </a:prstClr>
                </a:solidFill>
                <a:latin typeface="Trebuchet MS"/>
                <a:cs typeface="Gisha" panose="020B0502040204020203" pitchFamily="34" charset="-79"/>
              </a:rPr>
              <a:t>הסינגלטוניות</a:t>
            </a:r>
            <a:r>
              <a:rPr lang="he-IL" sz="1800" dirty="0">
                <a:solidFill>
                  <a:prstClr val="black">
                    <a:tint val="85000"/>
                  </a:prstClr>
                </a:solidFill>
                <a:latin typeface="Trebuchet MS"/>
                <a:cs typeface="Gisha" panose="020B0502040204020203" pitchFamily="34" charset="-79"/>
              </a:rPr>
              <a:t> שלה</a:t>
            </a:r>
          </a:p>
          <a:p>
            <a:pPr lvl="1">
              <a:buClr>
                <a:srgbClr val="F9B639"/>
              </a:buClr>
            </a:pPr>
            <a:r>
              <a:rPr lang="he-IL" sz="1800" b="1" dirty="0">
                <a:solidFill>
                  <a:prstClr val="black">
                    <a:tint val="85000"/>
                  </a:prstClr>
                </a:solidFill>
                <a:latin typeface="Trebuchet MS"/>
                <a:cs typeface="Gisha" panose="020B0502040204020203" pitchFamily="34" charset="-79"/>
              </a:rPr>
              <a:t>הבנאי</a:t>
            </a:r>
            <a:r>
              <a:rPr lang="he-IL" sz="1800" dirty="0">
                <a:solidFill>
                  <a:prstClr val="black">
                    <a:tint val="85000"/>
                  </a:prstClr>
                </a:solidFill>
                <a:latin typeface="Trebuchet MS"/>
                <a:cs typeface="Gisha" panose="020B0502040204020203" pitchFamily="34" charset="-79"/>
              </a:rPr>
              <a:t> של המחלקה יהיה </a:t>
            </a:r>
            <a:r>
              <a:rPr lang="he-IL" sz="1800" b="1" dirty="0">
                <a:solidFill>
                  <a:prstClr val="black">
                    <a:tint val="85000"/>
                  </a:prstClr>
                </a:solidFill>
                <a:latin typeface="Trebuchet MS"/>
                <a:cs typeface="Gisha" panose="020B0502040204020203" pitchFamily="34" charset="-79"/>
              </a:rPr>
              <a:t>פרטי</a:t>
            </a:r>
          </a:p>
          <a:p>
            <a:pPr lvl="1">
              <a:buClr>
                <a:srgbClr val="F9B639"/>
              </a:buClr>
            </a:pPr>
            <a:r>
              <a:rPr lang="he-IL" sz="1800" dirty="0">
                <a:solidFill>
                  <a:prstClr val="black">
                    <a:tint val="85000"/>
                  </a:prstClr>
                </a:solidFill>
                <a:latin typeface="Trebuchet MS"/>
                <a:cs typeface="Gisha" panose="020B0502040204020203" pitchFamily="34" charset="-79"/>
              </a:rPr>
              <a:t>נגדיר </a:t>
            </a:r>
            <a:r>
              <a:rPr lang="he-IL" sz="1800" b="1" dirty="0">
                <a:solidFill>
                  <a:prstClr val="black">
                    <a:tint val="85000"/>
                  </a:prstClr>
                </a:solidFill>
                <a:latin typeface="Trebuchet MS"/>
                <a:cs typeface="Gisha" panose="020B0502040204020203" pitchFamily="34" charset="-79"/>
              </a:rPr>
              <a:t>שדה פרטי</a:t>
            </a:r>
            <a:r>
              <a:rPr lang="he-IL" sz="1800" dirty="0">
                <a:solidFill>
                  <a:prstClr val="black">
                    <a:tint val="85000"/>
                  </a:prstClr>
                </a:solidFill>
                <a:latin typeface="Trebuchet MS"/>
                <a:cs typeface="Gisha" panose="020B0502040204020203" pitchFamily="34" charset="-79"/>
              </a:rPr>
              <a:t> </a:t>
            </a:r>
            <a:r>
              <a:rPr lang="he-IL" sz="1800" b="1" dirty="0">
                <a:solidFill>
                  <a:prstClr val="black">
                    <a:tint val="85000"/>
                  </a:prstClr>
                </a:solidFill>
                <a:latin typeface="Trebuchet MS"/>
                <a:cs typeface="Gisha" panose="020B0502040204020203" pitchFamily="34" charset="-79"/>
              </a:rPr>
              <a:t>סטטי</a:t>
            </a:r>
            <a:r>
              <a:rPr lang="he-IL" sz="1800" dirty="0">
                <a:solidFill>
                  <a:prstClr val="black">
                    <a:tint val="85000"/>
                  </a:prstClr>
                </a:solidFill>
                <a:latin typeface="Trebuchet MS"/>
                <a:cs typeface="Gisha" panose="020B0502040204020203" pitchFamily="34" charset="-79"/>
              </a:rPr>
              <a:t> שמייצר באתחול בלבד הפניה לאובייקט היחיד עצמו מטיפוס המחלקה עצמה.</a:t>
            </a:r>
          </a:p>
          <a:p>
            <a:pPr lvl="1">
              <a:buClr>
                <a:srgbClr val="F9B639"/>
              </a:buClr>
            </a:pPr>
            <a:r>
              <a:rPr lang="he-IL" sz="1800" dirty="0">
                <a:solidFill>
                  <a:prstClr val="black">
                    <a:tint val="85000"/>
                  </a:prstClr>
                </a:solidFill>
                <a:latin typeface="Trebuchet MS"/>
                <a:cs typeface="Gisha" panose="020B0502040204020203" pitchFamily="34" charset="-79"/>
              </a:rPr>
              <a:t>נגדיר </a:t>
            </a:r>
            <a:r>
              <a:rPr lang="he-IL" sz="1800" b="1" dirty="0">
                <a:solidFill>
                  <a:prstClr val="black">
                    <a:tint val="85000"/>
                  </a:prstClr>
                </a:solidFill>
                <a:latin typeface="Trebuchet MS"/>
                <a:cs typeface="Gisha" panose="020B0502040204020203" pitchFamily="34" charset="-79"/>
              </a:rPr>
              <a:t>מאפיין ציבורי סטטי </a:t>
            </a:r>
            <a:r>
              <a:rPr lang="he-IL" sz="1800" dirty="0">
                <a:solidFill>
                  <a:prstClr val="black">
                    <a:tint val="85000"/>
                  </a:prstClr>
                </a:solidFill>
                <a:latin typeface="Trebuchet MS"/>
                <a:cs typeface="Gisha" panose="020B0502040204020203" pitchFamily="34" charset="-79"/>
              </a:rPr>
              <a:t>שמחזירה את השדה הפרטי/אובייקט שכבר נוצר.</a:t>
            </a:r>
          </a:p>
          <a:p>
            <a:pPr>
              <a:buClr>
                <a:srgbClr val="B13F9A"/>
              </a:buClr>
            </a:pPr>
            <a:r>
              <a:rPr lang="he-IL" sz="1800" dirty="0">
                <a:solidFill>
                  <a:prstClr val="black"/>
                </a:solidFill>
                <a:latin typeface="Trebuchet MS"/>
                <a:cs typeface="Gisha" panose="020B0502040204020203" pitchFamily="34" charset="-79"/>
              </a:rPr>
              <a:t>מחלקה מחליטה להפוך את עצמה </a:t>
            </a:r>
            <a:r>
              <a:rPr lang="he-IL" sz="1800" dirty="0" err="1">
                <a:solidFill>
                  <a:prstClr val="black"/>
                </a:solidFill>
                <a:latin typeface="Trebuchet MS"/>
                <a:cs typeface="Gisha" panose="020B0502040204020203" pitchFamily="34" charset="-79"/>
              </a:rPr>
              <a:t>לסינגלטון</a:t>
            </a:r>
            <a:r>
              <a:rPr lang="he-IL" sz="1800" dirty="0">
                <a:solidFill>
                  <a:prstClr val="black"/>
                </a:solidFill>
                <a:latin typeface="Trebuchet MS"/>
                <a:cs typeface="Gisha" panose="020B0502040204020203" pitchFamily="34" charset="-79"/>
              </a:rPr>
              <a:t> רק אם יש צורך בכך.</a:t>
            </a:r>
          </a:p>
        </p:txBody>
      </p:sp>
      <p:sp>
        <p:nvSpPr>
          <p:cNvPr id="7" name="Title 1">
            <a:extLst>
              <a:ext uri="{FF2B5EF4-FFF2-40B4-BE49-F238E27FC236}">
                <a16:creationId xmlns:a16="http://schemas.microsoft.com/office/drawing/2014/main" id="{79959038-61FE-4103-BE9B-8D17D29A0DD5}"/>
              </a:ext>
            </a:extLst>
          </p:cNvPr>
          <p:cNvSpPr>
            <a:spLocks noGrp="1"/>
          </p:cNvSpPr>
          <p:nvPr>
            <p:ph type="title"/>
          </p:nvPr>
        </p:nvSpPr>
        <p:spPr>
          <a:xfrm>
            <a:off x="2057078" y="86908"/>
            <a:ext cx="7239000" cy="770344"/>
          </a:xfrm>
        </p:spPr>
        <p:txBody>
          <a:bodyPr/>
          <a:lstStyle/>
          <a:p>
            <a:pPr algn="ctr"/>
            <a:r>
              <a:rPr lang="he-IL" dirty="0"/>
              <a:t>תבנית עיצוב </a:t>
            </a:r>
            <a:r>
              <a:rPr lang="en-US" dirty="0"/>
              <a:t>SINGLETON</a:t>
            </a:r>
          </a:p>
        </p:txBody>
      </p:sp>
    </p:spTree>
    <p:extLst>
      <p:ext uri="{BB962C8B-B14F-4D97-AF65-F5344CB8AC3E}">
        <p14:creationId xmlns:p14="http://schemas.microsoft.com/office/powerpoint/2010/main" val="244824720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8FBE-D06B-4CBB-9B14-5C5AD9E282C8}"/>
              </a:ext>
            </a:extLst>
          </p:cNvPr>
          <p:cNvSpPr>
            <a:spLocks noGrp="1"/>
          </p:cNvSpPr>
          <p:nvPr>
            <p:ph type="title"/>
          </p:nvPr>
        </p:nvSpPr>
        <p:spPr>
          <a:xfrm>
            <a:off x="1966099" y="104698"/>
            <a:ext cx="7239000" cy="1143000"/>
          </a:xfrm>
        </p:spPr>
        <p:txBody>
          <a:bodyPr>
            <a:normAutofit/>
          </a:bodyPr>
          <a:lstStyle/>
          <a:p>
            <a:pPr algn="ctr"/>
            <a:r>
              <a:rPr lang="he-IL" sz="3600" dirty="0"/>
              <a:t>מבנה כללי של מחלקה שמממשת את </a:t>
            </a:r>
            <a:r>
              <a:rPr lang="he-IL" dirty="0"/>
              <a:t>תבנית העיצוב </a:t>
            </a:r>
            <a:r>
              <a:rPr lang="en-US" dirty="0"/>
              <a:t>SINGLETON</a:t>
            </a:r>
          </a:p>
        </p:txBody>
      </p:sp>
      <p:sp>
        <p:nvSpPr>
          <p:cNvPr id="4" name="Slide Number Placeholder 3">
            <a:extLst>
              <a:ext uri="{FF2B5EF4-FFF2-40B4-BE49-F238E27FC236}">
                <a16:creationId xmlns:a16="http://schemas.microsoft.com/office/drawing/2014/main" id="{651992A2-1AD6-4430-9153-0E2B33134F3D}"/>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541</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8A759E8F-1D8F-4D66-953C-45D06BE7D18C}"/>
              </a:ext>
            </a:extLst>
          </p:cNvPr>
          <p:cNvSpPr/>
          <p:nvPr/>
        </p:nvSpPr>
        <p:spPr>
          <a:xfrm>
            <a:off x="2135561" y="1499511"/>
            <a:ext cx="7239001" cy="3768083"/>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sealed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MySingleton</a:t>
            </a:r>
            <a:endParaRPr lang="en-US" sz="20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00"/>
                </a:highlight>
                <a:latin typeface="Consolas" panose="020B0609020204030204" pitchFamily="49" charset="0"/>
              </a:rPr>
              <a:t>MySingleton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instance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00"/>
                </a:highlight>
                <a:latin typeface="Consolas" panose="020B0609020204030204" pitchFamily="49" charset="0"/>
              </a:rPr>
              <a:t>MySingleton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The public Instance property to use </a:t>
            </a:r>
          </a:p>
          <a:p>
            <a:pPr algn="l" rtl="0">
              <a:lnSpc>
                <a:spcPct val="107000"/>
              </a:lnSpc>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00FFFF"/>
                </a:highlight>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00FF"/>
                </a:highlight>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00"/>
                </a:highlight>
                <a:latin typeface="Consolas" panose="020B0609020204030204" pitchFamily="49" charset="0"/>
              </a:rPr>
              <a:t>MySingleton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Instance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instance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Explicit static constructor to ensure instance initialization</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is done just before first usage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rPr>
              <a:t>MySingleton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400" dirty="0">
                <a:solidFill>
                  <a:srgbClr val="000000"/>
                </a:solidFill>
                <a:latin typeface="Consolas" panose="020B0609020204030204" pitchFamily="49" charset="0"/>
              </a:rPr>
              <a:t>   </a:t>
            </a:r>
            <a:r>
              <a:rPr lang="en-US" sz="1400" dirty="0" err="1">
                <a:solidFill>
                  <a:srgbClr val="2B91AF"/>
                </a:solidFill>
                <a:highlight>
                  <a:srgbClr val="C0C0C0"/>
                </a:highlight>
                <a:latin typeface="Consolas" panose="020B0609020204030204" pitchFamily="49" charset="0"/>
              </a:rPr>
              <a:t>MySingleton</a:t>
            </a:r>
            <a:r>
              <a:rPr lang="en-US" sz="1400" dirty="0">
                <a:solidFill>
                  <a:srgbClr val="000000"/>
                </a:solidFill>
                <a:highlight>
                  <a:srgbClr val="C0C0C0"/>
                </a:highlight>
                <a:latin typeface="Consolas" panose="020B0609020204030204" pitchFamily="49" charset="0"/>
                <a:ea typeface="Calibri" panose="020F0502020204030204" pitchFamily="34" charset="0"/>
                <a:cs typeface="Consolas" panose="020B0609020204030204" pitchFamily="49" charset="0"/>
              </a:rPr>
              <a:t>() { } </a:t>
            </a:r>
            <a:r>
              <a:rPr lang="en-US" sz="1400" dirty="0">
                <a:solidFill>
                  <a:srgbClr val="008000"/>
                </a:solidFill>
                <a:highlight>
                  <a:srgbClr val="C0C0C0"/>
                </a:highlight>
                <a:latin typeface="Consolas" panose="020B0609020204030204" pitchFamily="49" charset="0"/>
                <a:ea typeface="Calibri" panose="020F0502020204030204" pitchFamily="34" charset="0"/>
                <a:cs typeface="Consolas" panose="020B0609020204030204" pitchFamily="49" charset="0"/>
              </a:rPr>
              <a:t>// default =&gt; private!!!!</a:t>
            </a:r>
            <a:endParaRPr lang="en-US" sz="2000" dirty="0">
              <a:solidFill>
                <a:prstClr val="black"/>
              </a:solidFill>
              <a:highlight>
                <a:srgbClr val="C0C0C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Implementation specific data members and methods</a:t>
            </a:r>
          </a:p>
          <a:p>
            <a:pPr algn="l" rtl="0">
              <a:lnSpc>
                <a:spcPct val="107000"/>
              </a:lnSpc>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600" dirty="0">
              <a:solidFill>
                <a:prstClr val="black"/>
              </a:solidFill>
              <a:latin typeface="Trebuchet MS"/>
            </a:endParaRPr>
          </a:p>
        </p:txBody>
      </p:sp>
      <p:sp>
        <p:nvSpPr>
          <p:cNvPr id="6" name="TextBox 5">
            <a:extLst>
              <a:ext uri="{FF2B5EF4-FFF2-40B4-BE49-F238E27FC236}">
                <a16:creationId xmlns:a16="http://schemas.microsoft.com/office/drawing/2014/main" id="{128DEAEC-ED78-468F-98A3-CBEA6CC86312}"/>
              </a:ext>
            </a:extLst>
          </p:cNvPr>
          <p:cNvSpPr txBox="1"/>
          <p:nvPr/>
        </p:nvSpPr>
        <p:spPr>
          <a:xfrm>
            <a:off x="2764711" y="4869160"/>
            <a:ext cx="6427813" cy="1600438"/>
          </a:xfrm>
          <a:prstGeom prst="rect">
            <a:avLst/>
          </a:prstGeom>
          <a:noFill/>
        </p:spPr>
        <p:txBody>
          <a:bodyPr wrap="square">
            <a:spAutoFit/>
          </a:bodyPr>
          <a:lstStyle/>
          <a:p>
            <a:pPr lvl="1" algn="ctr"/>
            <a:r>
              <a:rPr lang="he-IL" sz="1400" dirty="0">
                <a:solidFill>
                  <a:prstClr val="black"/>
                </a:solidFill>
                <a:latin typeface="Trebuchet MS"/>
                <a:cs typeface="Gisha" panose="020B0502040204020203" pitchFamily="34" charset="-79"/>
              </a:rPr>
              <a:t>ומי שמנסה ליצור </a:t>
            </a:r>
            <a:r>
              <a:rPr lang="he-IL" sz="1400" dirty="0" err="1">
                <a:solidFill>
                  <a:prstClr val="black"/>
                </a:solidFill>
                <a:latin typeface="Trebuchet MS"/>
                <a:cs typeface="Gisha" panose="020B0502040204020203" pitchFamily="34" charset="-79"/>
              </a:rPr>
              <a:t>אוביקט</a:t>
            </a:r>
            <a:r>
              <a:rPr lang="he-IL" sz="1400" dirty="0">
                <a:solidFill>
                  <a:prstClr val="black"/>
                </a:solidFill>
                <a:latin typeface="Trebuchet MS"/>
                <a:cs typeface="Gisha" panose="020B0502040204020203" pitchFamily="34" charset="-79"/>
              </a:rPr>
              <a:t> מטיפוס </a:t>
            </a:r>
            <a:r>
              <a:rPr lang="en-US" sz="1400" dirty="0" err="1">
                <a:solidFill>
                  <a:srgbClr val="2B91AF"/>
                </a:solidFill>
                <a:latin typeface="Consolas" panose="020B0609020204030204" pitchFamily="49" charset="0"/>
              </a:rPr>
              <a:t>MySingelton</a:t>
            </a:r>
            <a:r>
              <a:rPr lang="he-IL" sz="1400" dirty="0">
                <a:solidFill>
                  <a:prstClr val="black"/>
                </a:solidFill>
                <a:latin typeface="Trebuchet MS"/>
                <a:cs typeface="Gisha" panose="020B0502040204020203" pitchFamily="34" charset="-79"/>
              </a:rPr>
              <a:t> יעשה זאת כך:</a:t>
            </a:r>
            <a:endParaRPr lang="en-US" sz="1400" dirty="0">
              <a:solidFill>
                <a:prstClr val="black"/>
              </a:solidFill>
              <a:latin typeface="Trebuchet MS"/>
            </a:endParaRPr>
          </a:p>
          <a:p>
            <a:pPr lvl="1" algn="ctr"/>
            <a:endParaRPr lang="he-IL" sz="1400" dirty="0">
              <a:solidFill>
                <a:prstClr val="black"/>
              </a:solidFill>
              <a:latin typeface="Trebuchet MS"/>
              <a:cs typeface="Gisha" panose="020B0502040204020203" pitchFamily="34" charset="-79"/>
            </a:endParaRPr>
          </a:p>
          <a:p>
            <a:pPr lvl="1" algn="ctr"/>
            <a:r>
              <a:rPr lang="en-US" sz="1400" dirty="0" err="1">
                <a:solidFill>
                  <a:srgbClr val="2B91AF"/>
                </a:solidFill>
                <a:latin typeface="Consolas" panose="020B0609020204030204" pitchFamily="49" charset="0"/>
              </a:rPr>
              <a:t>MySingelton</a:t>
            </a:r>
            <a:r>
              <a:rPr lang="en-US" sz="1400" dirty="0">
                <a:solidFill>
                  <a:srgbClr val="2B91AF"/>
                </a:solidFill>
                <a:latin typeface="Consolas" panose="020B0609020204030204" pitchFamily="49" charset="0"/>
              </a:rPr>
              <a:t> </a:t>
            </a:r>
            <a:r>
              <a:rPr lang="en-US" sz="1400" dirty="0">
                <a:solidFill>
                  <a:prstClr val="black"/>
                </a:solidFill>
                <a:latin typeface="Consolas" panose="020B0609020204030204" pitchFamily="49" charset="0"/>
              </a:rPr>
              <a:t>ms1</a:t>
            </a:r>
            <a:r>
              <a:rPr lang="en-US" sz="1400" dirty="0">
                <a:solidFill>
                  <a:srgbClr val="2B91AF"/>
                </a:solidFill>
                <a:latin typeface="Consolas" panose="020B0609020204030204" pitchFamily="49" charset="0"/>
              </a:rPr>
              <a:t> </a:t>
            </a:r>
            <a:r>
              <a:rPr lang="en-US" sz="1400" dirty="0">
                <a:solidFill>
                  <a:prstClr val="black"/>
                </a:solidFill>
                <a:latin typeface="Consolas" panose="020B0609020204030204" pitchFamily="49" charset="0"/>
              </a:rPr>
              <a:t>=</a:t>
            </a:r>
            <a:r>
              <a:rPr lang="en-US" sz="1400" dirty="0">
                <a:solidFill>
                  <a:srgbClr val="2B91AF"/>
                </a:solidFill>
                <a:latin typeface="Consolas" panose="020B0609020204030204" pitchFamily="49" charset="0"/>
              </a:rPr>
              <a:t> </a:t>
            </a:r>
            <a:r>
              <a:rPr lang="en-US" sz="1400" dirty="0" err="1">
                <a:solidFill>
                  <a:srgbClr val="2B91AF"/>
                </a:solidFill>
                <a:latin typeface="Consolas" panose="020B0609020204030204" pitchFamily="49" charset="0"/>
              </a:rPr>
              <a:t>MySingelton.</a:t>
            </a:r>
            <a:r>
              <a:rPr lang="en-US" sz="1400" dirty="0" err="1">
                <a:solidFill>
                  <a:prstClr val="black"/>
                </a:solidFill>
                <a:latin typeface="Consolas" panose="020B0609020204030204" pitchFamily="49" charset="0"/>
              </a:rPr>
              <a:t>Instance</a:t>
            </a:r>
            <a:endParaRPr lang="en-US" sz="1400" dirty="0">
              <a:solidFill>
                <a:prstClr val="black"/>
              </a:solidFill>
              <a:latin typeface="Consolas" panose="020B0609020204030204" pitchFamily="49" charset="0"/>
            </a:endParaRPr>
          </a:p>
          <a:p>
            <a:pPr lvl="1" algn="ctr"/>
            <a:endParaRPr lang="en-US" sz="1400" dirty="0">
              <a:solidFill>
                <a:srgbClr val="2B91AF"/>
              </a:solidFill>
              <a:latin typeface="Consolas" panose="020B0609020204030204" pitchFamily="49" charset="0"/>
            </a:endParaRPr>
          </a:p>
          <a:p>
            <a:pPr lvl="1" algn="ctr"/>
            <a:r>
              <a:rPr lang="en-US" sz="1400" dirty="0" err="1">
                <a:solidFill>
                  <a:srgbClr val="2B91AF"/>
                </a:solidFill>
                <a:latin typeface="Consolas" panose="020B0609020204030204" pitchFamily="49" charset="0"/>
              </a:rPr>
              <a:t>MySingelton</a:t>
            </a:r>
            <a:r>
              <a:rPr lang="en-US" sz="1400" dirty="0">
                <a:solidFill>
                  <a:srgbClr val="2B91AF"/>
                </a:solidFill>
                <a:latin typeface="Consolas" panose="020B0609020204030204" pitchFamily="49" charset="0"/>
              </a:rPr>
              <a:t> </a:t>
            </a:r>
            <a:r>
              <a:rPr lang="en-US" sz="1400" dirty="0">
                <a:solidFill>
                  <a:prstClr val="black"/>
                </a:solidFill>
                <a:latin typeface="Consolas" panose="020B0609020204030204" pitchFamily="49" charset="0"/>
              </a:rPr>
              <a:t>ms2</a:t>
            </a:r>
            <a:r>
              <a:rPr lang="en-US" sz="1400" dirty="0">
                <a:solidFill>
                  <a:srgbClr val="2B91AF"/>
                </a:solidFill>
                <a:latin typeface="Consolas" panose="020B0609020204030204" pitchFamily="49" charset="0"/>
              </a:rPr>
              <a:t> </a:t>
            </a:r>
            <a:r>
              <a:rPr lang="en-US" sz="1400" dirty="0">
                <a:solidFill>
                  <a:prstClr val="black"/>
                </a:solidFill>
                <a:latin typeface="Consolas" panose="020B0609020204030204" pitchFamily="49" charset="0"/>
              </a:rPr>
              <a:t>=</a:t>
            </a:r>
            <a:r>
              <a:rPr lang="en-US" sz="1400" dirty="0">
                <a:solidFill>
                  <a:srgbClr val="2B91AF"/>
                </a:solidFill>
                <a:latin typeface="Consolas" panose="020B0609020204030204" pitchFamily="49" charset="0"/>
              </a:rPr>
              <a:t> </a:t>
            </a:r>
            <a:r>
              <a:rPr lang="en-US" sz="1400" dirty="0" err="1">
                <a:solidFill>
                  <a:srgbClr val="2B91AF"/>
                </a:solidFill>
                <a:latin typeface="Consolas" panose="020B0609020204030204" pitchFamily="49" charset="0"/>
              </a:rPr>
              <a:t>MySingelton.</a:t>
            </a:r>
            <a:r>
              <a:rPr lang="en-US" sz="1400" dirty="0" err="1">
                <a:solidFill>
                  <a:prstClr val="black"/>
                </a:solidFill>
                <a:latin typeface="Consolas" panose="020B0609020204030204" pitchFamily="49" charset="0"/>
              </a:rPr>
              <a:t>Instance</a:t>
            </a:r>
            <a:endParaRPr lang="en-US" sz="1400" dirty="0">
              <a:solidFill>
                <a:prstClr val="black"/>
              </a:solidFill>
              <a:latin typeface="Consolas" panose="020B0609020204030204" pitchFamily="49" charset="0"/>
            </a:endParaRPr>
          </a:p>
          <a:p>
            <a:pPr lvl="1" algn="ctr"/>
            <a:endParaRPr lang="he-IL" sz="1400" dirty="0">
              <a:solidFill>
                <a:prstClr val="black"/>
              </a:solidFill>
              <a:latin typeface="Consolas" panose="020B0609020204030204" pitchFamily="49" charset="0"/>
              <a:cs typeface="Gisha" panose="020B0502040204020203" pitchFamily="34" charset="-79"/>
            </a:endParaRPr>
          </a:p>
          <a:p>
            <a:pPr lvl="1" algn="ctr"/>
            <a:r>
              <a:rPr lang="he-IL" sz="1400" dirty="0">
                <a:solidFill>
                  <a:prstClr val="black"/>
                </a:solidFill>
                <a:latin typeface="Consolas" panose="020B0609020204030204" pitchFamily="49" charset="0"/>
                <a:cs typeface="Gisha" panose="020B0502040204020203" pitchFamily="34" charset="-79"/>
              </a:rPr>
              <a:t>ויקבל את </a:t>
            </a:r>
            <a:r>
              <a:rPr lang="he-IL" sz="1400" b="1" dirty="0">
                <a:solidFill>
                  <a:prstClr val="black"/>
                </a:solidFill>
                <a:latin typeface="Consolas" panose="020B0609020204030204" pitchFamily="49" charset="0"/>
                <a:cs typeface="Gisha" panose="020B0502040204020203" pitchFamily="34" charset="-79"/>
              </a:rPr>
              <a:t>אותו</a:t>
            </a:r>
            <a:r>
              <a:rPr lang="he-IL" sz="1400" dirty="0">
                <a:solidFill>
                  <a:prstClr val="black"/>
                </a:solidFill>
                <a:latin typeface="Consolas" panose="020B0609020204030204" pitchFamily="49" charset="0"/>
                <a:cs typeface="Gisha" panose="020B0502040204020203" pitchFamily="34" charset="-79"/>
              </a:rPr>
              <a:t> מופע יחידאי</a:t>
            </a:r>
            <a:endParaRPr lang="en-US" sz="1400"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13706569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50D692-C0A5-4130-A267-607228190204}"/>
              </a:ext>
            </a:extLst>
          </p:cNvPr>
          <p:cNvPicPr>
            <a:picLocks noChangeAspect="1"/>
          </p:cNvPicPr>
          <p:nvPr/>
        </p:nvPicPr>
        <p:blipFill>
          <a:blip r:embed="rId3"/>
          <a:stretch>
            <a:fillRect/>
          </a:stretch>
        </p:blipFill>
        <p:spPr>
          <a:xfrm>
            <a:off x="6816080" y="3711260"/>
            <a:ext cx="3357364" cy="252952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F238EFA-EBEC-41B5-91B5-B1273F07AE32}"/>
              </a:ext>
            </a:extLst>
          </p:cNvPr>
          <p:cNvSpPr>
            <a:spLocks noGrp="1"/>
          </p:cNvSpPr>
          <p:nvPr>
            <p:ph type="title"/>
          </p:nvPr>
        </p:nvSpPr>
        <p:spPr>
          <a:xfrm>
            <a:off x="1775520" y="188640"/>
            <a:ext cx="7488832" cy="1031497"/>
          </a:xfrm>
          <a:noFill/>
        </p:spPr>
        <p:txBody>
          <a:bodyPr>
            <a:noAutofit/>
          </a:bodyPr>
          <a:lstStyle/>
          <a:p>
            <a:pPr algn="ctr"/>
            <a:r>
              <a:rPr lang="he-IL" sz="3200" dirty="0"/>
              <a:t>שלב </a:t>
            </a:r>
            <a:r>
              <a:rPr lang="he-IL" sz="3200" dirty="0" err="1"/>
              <a:t>יג</a:t>
            </a:r>
            <a:br>
              <a:rPr lang="he-IL" sz="3200" dirty="0"/>
            </a:br>
            <a:r>
              <a:rPr lang="he-IL" sz="2000" dirty="0"/>
              <a:t>הפיכת מחלקת </a:t>
            </a:r>
            <a:r>
              <a:rPr lang="en-US" sz="2000" dirty="0" err="1"/>
              <a:t>DLObject</a:t>
            </a:r>
            <a:r>
              <a:rPr lang="he-IL" sz="2000" dirty="0"/>
              <a:t> </a:t>
            </a:r>
            <a:r>
              <a:rPr lang="he-IL" sz="2000" dirty="0" err="1"/>
              <a:t>לסינגלטון</a:t>
            </a:r>
            <a:br>
              <a:rPr lang="he-IL" sz="2000" dirty="0"/>
            </a:br>
            <a:r>
              <a:rPr lang="he-IL" sz="2000" dirty="0"/>
              <a:t>ובהמשך גם את מחלקת </a:t>
            </a:r>
            <a:r>
              <a:rPr lang="en-US" sz="2000" dirty="0" err="1"/>
              <a:t>DalXML</a:t>
            </a:r>
            <a:endParaRPr lang="en-US" sz="3200" dirty="0"/>
          </a:p>
        </p:txBody>
      </p:sp>
      <p:sp>
        <p:nvSpPr>
          <p:cNvPr id="4" name="Slide Number Placeholder 3">
            <a:extLst>
              <a:ext uri="{FF2B5EF4-FFF2-40B4-BE49-F238E27FC236}">
                <a16:creationId xmlns:a16="http://schemas.microsoft.com/office/drawing/2014/main" id="{99BB20E7-D4C0-49D7-9EBD-E1FDE9B06ED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542</a:t>
            </a:fld>
            <a:endParaRPr lang="he-IL">
              <a:solidFill>
                <a:srgbClr val="B13F9A"/>
              </a:solidFill>
              <a:latin typeface="Trebuchet MS"/>
              <a:cs typeface="Gisha" panose="020B0502040204020203" pitchFamily="34" charset="-79"/>
            </a:endParaRPr>
          </a:p>
        </p:txBody>
      </p:sp>
      <p:sp>
        <p:nvSpPr>
          <p:cNvPr id="10" name="Content Placeholder 6">
            <a:extLst>
              <a:ext uri="{FF2B5EF4-FFF2-40B4-BE49-F238E27FC236}">
                <a16:creationId xmlns:a16="http://schemas.microsoft.com/office/drawing/2014/main" id="{F174D7CB-DD2D-43F6-B14B-AE9D1BDB1824}"/>
              </a:ext>
            </a:extLst>
          </p:cNvPr>
          <p:cNvSpPr>
            <a:spLocks noGrp="1"/>
          </p:cNvSpPr>
          <p:nvPr>
            <p:ph idx="1"/>
          </p:nvPr>
        </p:nvSpPr>
        <p:spPr>
          <a:xfrm>
            <a:off x="6698877" y="1281464"/>
            <a:ext cx="3717603" cy="2075528"/>
          </a:xfrm>
          <a:solidFill>
            <a:schemeClr val="bg1"/>
          </a:solidFill>
        </p:spPr>
        <p:txBody>
          <a:bodyPr>
            <a:noAutofit/>
          </a:bodyPr>
          <a:lstStyle/>
          <a:p>
            <a:r>
              <a:rPr lang="he-IL" sz="1600" dirty="0" err="1"/>
              <a:t>הפקטורי</a:t>
            </a:r>
            <a:r>
              <a:rPr lang="he-IL" sz="1600" dirty="0"/>
              <a:t> הדינאמי (המשוכלל שלנו) שנמצא ב </a:t>
            </a:r>
            <a:r>
              <a:rPr lang="en-US" sz="1600" dirty="0"/>
              <a:t>DalFacade</a:t>
            </a:r>
            <a:r>
              <a:rPr lang="he-IL" sz="1600" dirty="0"/>
              <a:t> הוא זה שיפעיל את </a:t>
            </a:r>
            <a:r>
              <a:rPr lang="he-IL" sz="1600" dirty="0" err="1"/>
              <a:t>הסינגלטון</a:t>
            </a:r>
            <a:r>
              <a:rPr lang="he-IL" sz="1600" dirty="0"/>
              <a:t> הזה.</a:t>
            </a:r>
          </a:p>
          <a:p>
            <a:r>
              <a:rPr lang="he-IL" sz="1600" dirty="0"/>
              <a:t>כלומר, שכבת ה </a:t>
            </a:r>
            <a:r>
              <a:rPr lang="en-US" sz="1600" dirty="0" err="1"/>
              <a:t>DaL</a:t>
            </a:r>
            <a:r>
              <a:rPr lang="he-IL" sz="1600" dirty="0"/>
              <a:t> מממשת את כל 3 תבניות העיצוב שלמדנו היום – כל הכבוד לה!!</a:t>
            </a:r>
          </a:p>
        </p:txBody>
      </p:sp>
      <p:grpSp>
        <p:nvGrpSpPr>
          <p:cNvPr id="9" name="Group 8">
            <a:extLst>
              <a:ext uri="{FF2B5EF4-FFF2-40B4-BE49-F238E27FC236}">
                <a16:creationId xmlns:a16="http://schemas.microsoft.com/office/drawing/2014/main" id="{5E9F9B1F-FD07-4BCD-AA8F-69EB2524983A}"/>
              </a:ext>
            </a:extLst>
          </p:cNvPr>
          <p:cNvGrpSpPr/>
          <p:nvPr/>
        </p:nvGrpSpPr>
        <p:grpSpPr>
          <a:xfrm>
            <a:off x="1703512" y="1397324"/>
            <a:ext cx="8352928" cy="4063352"/>
            <a:chOff x="280096" y="1653380"/>
            <a:chExt cx="9533637" cy="4902868"/>
          </a:xfrm>
        </p:grpSpPr>
        <p:pic>
          <p:nvPicPr>
            <p:cNvPr id="5" name="Picture 4">
              <a:extLst>
                <a:ext uri="{FF2B5EF4-FFF2-40B4-BE49-F238E27FC236}">
                  <a16:creationId xmlns:a16="http://schemas.microsoft.com/office/drawing/2014/main" id="{1F719A9F-F0A2-4412-9ADE-2FE310648885}"/>
                </a:ext>
              </a:extLst>
            </p:cNvPr>
            <p:cNvPicPr>
              <a:picLocks noChangeAspect="1"/>
            </p:cNvPicPr>
            <p:nvPr/>
          </p:nvPicPr>
          <p:blipFill>
            <a:blip r:embed="rId4"/>
            <a:stretch>
              <a:fillRect/>
            </a:stretch>
          </p:blipFill>
          <p:spPr>
            <a:xfrm>
              <a:off x="280096" y="1653380"/>
              <a:ext cx="5391696" cy="4902868"/>
            </a:xfrm>
            <a:prstGeom prst="rect">
              <a:avLst/>
            </a:prstGeom>
            <a:ln>
              <a:noFill/>
            </a:ln>
            <a:effectLst>
              <a:outerShdw blurRad="292100" dist="139700" dir="2700000" algn="tl" rotWithShape="0">
                <a:srgbClr val="333333">
                  <a:alpha val="65000"/>
                </a:srgbClr>
              </a:outerShdw>
            </a:effectLst>
          </p:spPr>
        </p:pic>
        <p:sp>
          <p:nvSpPr>
            <p:cNvPr id="11" name="Rectangle 4">
              <a:extLst>
                <a:ext uri="{FF2B5EF4-FFF2-40B4-BE49-F238E27FC236}">
                  <a16:creationId xmlns:a16="http://schemas.microsoft.com/office/drawing/2014/main" id="{6985F0D3-EEA3-43CB-BA52-462ACDE96BCF}"/>
                </a:ext>
              </a:extLst>
            </p:cNvPr>
            <p:cNvSpPr/>
            <p:nvPr/>
          </p:nvSpPr>
          <p:spPr>
            <a:xfrm>
              <a:off x="589874" y="2419692"/>
              <a:ext cx="3024336"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Trebuchet MS"/>
              </a:endParaRPr>
            </a:p>
          </p:txBody>
        </p:sp>
        <p:sp>
          <p:nvSpPr>
            <p:cNvPr id="12" name="Rectangle 4">
              <a:extLst>
                <a:ext uri="{FF2B5EF4-FFF2-40B4-BE49-F238E27FC236}">
                  <a16:creationId xmlns:a16="http://schemas.microsoft.com/office/drawing/2014/main" id="{CB7F0919-66D5-4F68-B7F0-D640500486FA}"/>
                </a:ext>
              </a:extLst>
            </p:cNvPr>
            <p:cNvSpPr/>
            <p:nvPr/>
          </p:nvSpPr>
          <p:spPr>
            <a:xfrm>
              <a:off x="589874" y="2780930"/>
              <a:ext cx="4702206" cy="1369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43A55644-F672-4B0E-B753-FB07B3FDBFED}"/>
                </a:ext>
              </a:extLst>
            </p:cNvPr>
            <p:cNvSpPr/>
            <p:nvPr/>
          </p:nvSpPr>
          <p:spPr>
            <a:xfrm>
              <a:off x="6519140" y="6242606"/>
              <a:ext cx="3024336"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Trebuchet MS"/>
              </a:endParaRPr>
            </a:p>
          </p:txBody>
        </p:sp>
        <p:sp>
          <p:nvSpPr>
            <p:cNvPr id="17" name="Rectangle 4">
              <a:extLst>
                <a:ext uri="{FF2B5EF4-FFF2-40B4-BE49-F238E27FC236}">
                  <a16:creationId xmlns:a16="http://schemas.microsoft.com/office/drawing/2014/main" id="{2ACBC21C-BFE4-4DF3-9388-E56805FBDFC1}"/>
                </a:ext>
              </a:extLst>
            </p:cNvPr>
            <p:cNvSpPr/>
            <p:nvPr/>
          </p:nvSpPr>
          <p:spPr>
            <a:xfrm>
              <a:off x="6519139" y="5581865"/>
              <a:ext cx="3294594" cy="60819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Trebuchet MS"/>
              </a:endParaRPr>
            </a:p>
          </p:txBody>
        </p:sp>
      </p:grpSp>
      <p:sp>
        <p:nvSpPr>
          <p:cNvPr id="16" name="הסבר מלבני מעוגל 2">
            <a:extLst>
              <a:ext uri="{FF2B5EF4-FFF2-40B4-BE49-F238E27FC236}">
                <a16:creationId xmlns:a16="http://schemas.microsoft.com/office/drawing/2014/main" id="{5ED0355E-D7AB-4B5E-A46F-78370047BA30}"/>
              </a:ext>
            </a:extLst>
          </p:cNvPr>
          <p:cNvSpPr/>
          <p:nvPr/>
        </p:nvSpPr>
        <p:spPr>
          <a:xfrm>
            <a:off x="4223792" y="5375320"/>
            <a:ext cx="1985634" cy="1155834"/>
          </a:xfrm>
          <a:prstGeom prst="wedgeRoundRectCallout">
            <a:avLst>
              <a:gd name="adj1" fmla="val 102367"/>
              <a:gd name="adj2" fmla="val -95204"/>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900" b="1" dirty="0">
                <a:solidFill>
                  <a:prstClr val="black"/>
                </a:solidFill>
                <a:latin typeface="Trebuchet MS"/>
                <a:cs typeface="Gisha" panose="020B0502040204020203" pitchFamily="34" charset="-79"/>
              </a:rPr>
              <a:t>השנה – תשפ"ב – באופן חריג נחזיק בשכבת ה </a:t>
            </a:r>
            <a:r>
              <a:rPr lang="en-US" sz="900" b="1" dirty="0">
                <a:solidFill>
                  <a:prstClr val="black"/>
                </a:solidFill>
                <a:latin typeface="Trebuchet MS"/>
              </a:rPr>
              <a:t>BL</a:t>
            </a:r>
            <a:r>
              <a:rPr lang="he-IL" sz="900" b="1" dirty="0">
                <a:solidFill>
                  <a:prstClr val="black"/>
                </a:solidFill>
                <a:latin typeface="Trebuchet MS"/>
                <a:cs typeface="Gisha" panose="020B0502040204020203" pitchFamily="34" charset="-79"/>
              </a:rPr>
              <a:t> עותק של רשימת </a:t>
            </a:r>
            <a:r>
              <a:rPr lang="he-IL" sz="900" b="1" dirty="0" err="1">
                <a:solidFill>
                  <a:prstClr val="black"/>
                </a:solidFill>
                <a:latin typeface="Trebuchet MS"/>
                <a:cs typeface="Gisha" panose="020B0502040204020203" pitchFamily="34" charset="-79"/>
              </a:rPr>
              <a:t>הרחפנים</a:t>
            </a:r>
            <a:r>
              <a:rPr lang="he-IL" sz="900" b="1" dirty="0">
                <a:solidFill>
                  <a:prstClr val="black"/>
                </a:solidFill>
                <a:latin typeface="Trebuchet MS"/>
                <a:cs typeface="Gisha" panose="020B0502040204020203" pitchFamily="34" charset="-79"/>
              </a:rPr>
              <a:t> משכבת ה </a:t>
            </a:r>
            <a:r>
              <a:rPr lang="en-US" sz="900" b="1" dirty="0">
                <a:solidFill>
                  <a:prstClr val="black"/>
                </a:solidFill>
                <a:latin typeface="Trebuchet MS"/>
              </a:rPr>
              <a:t>DL</a:t>
            </a:r>
            <a:r>
              <a:rPr lang="he-IL" sz="900" b="1" dirty="0">
                <a:solidFill>
                  <a:prstClr val="black"/>
                </a:solidFill>
                <a:latin typeface="Trebuchet MS"/>
                <a:cs typeface="Gisha" panose="020B0502040204020203" pitchFamily="34" charset="-79"/>
              </a:rPr>
              <a:t>.</a:t>
            </a:r>
          </a:p>
          <a:p>
            <a:pPr algn="ctr"/>
            <a:endParaRPr lang="he-IL" sz="900" b="1" dirty="0">
              <a:solidFill>
                <a:prstClr val="black"/>
              </a:solidFill>
              <a:latin typeface="Trebuchet MS"/>
              <a:cs typeface="Gisha" panose="020B0502040204020203" pitchFamily="34" charset="-79"/>
            </a:endParaRPr>
          </a:p>
          <a:p>
            <a:pPr algn="ctr"/>
            <a:r>
              <a:rPr lang="he-IL" sz="900" b="1" dirty="0">
                <a:solidFill>
                  <a:prstClr val="black"/>
                </a:solidFill>
                <a:highlight>
                  <a:srgbClr val="FFFF00"/>
                </a:highlight>
                <a:latin typeface="Trebuchet MS"/>
                <a:cs typeface="Gisha" panose="020B0502040204020203" pitchFamily="34" charset="-79"/>
              </a:rPr>
              <a:t>לכן באופן חריג – נהפוך גם אותה </a:t>
            </a:r>
            <a:r>
              <a:rPr lang="he-IL" sz="900" b="1" dirty="0" err="1">
                <a:solidFill>
                  <a:prstClr val="black"/>
                </a:solidFill>
                <a:highlight>
                  <a:srgbClr val="FFFF00"/>
                </a:highlight>
                <a:latin typeface="Trebuchet MS"/>
                <a:cs typeface="Gisha" panose="020B0502040204020203" pitchFamily="34" charset="-79"/>
              </a:rPr>
              <a:t>לסינגלטון</a:t>
            </a:r>
            <a:r>
              <a:rPr lang="he-IL" sz="900" b="1" dirty="0">
                <a:solidFill>
                  <a:prstClr val="black"/>
                </a:solidFill>
                <a:highlight>
                  <a:srgbClr val="FFFF00"/>
                </a:highlight>
                <a:latin typeface="Trebuchet MS"/>
                <a:cs typeface="Gisha" panose="020B0502040204020203" pitchFamily="34" charset="-79"/>
              </a:rPr>
              <a:t>.</a:t>
            </a:r>
          </a:p>
        </p:txBody>
      </p:sp>
    </p:spTree>
    <p:extLst>
      <p:ext uri="{BB962C8B-B14F-4D97-AF65-F5344CB8AC3E}">
        <p14:creationId xmlns:p14="http://schemas.microsoft.com/office/powerpoint/2010/main" val="177442574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C7530D-A4F7-47AA-9653-6AD5652E349A}"/>
              </a:ext>
            </a:extLst>
          </p:cNvPr>
          <p:cNvSpPr>
            <a:spLocks noGrp="1"/>
          </p:cNvSpPr>
          <p:nvPr>
            <p:ph type="ctrTitle"/>
          </p:nvPr>
        </p:nvSpPr>
        <p:spPr/>
        <p:txBody>
          <a:bodyPr/>
          <a:lstStyle/>
          <a:p>
            <a:pPr algn="ctr"/>
            <a:r>
              <a:rPr lang="he-IL" dirty="0"/>
              <a:t>חריגות בין שכבות</a:t>
            </a:r>
            <a:endParaRPr lang="en-US" dirty="0"/>
          </a:p>
        </p:txBody>
      </p:sp>
      <p:sp>
        <p:nvSpPr>
          <p:cNvPr id="4" name="Slide Number Placeholder 3">
            <a:extLst>
              <a:ext uri="{FF2B5EF4-FFF2-40B4-BE49-F238E27FC236}">
                <a16:creationId xmlns:a16="http://schemas.microsoft.com/office/drawing/2014/main" id="{CD0FFEE4-E3EF-4DA1-9C4E-3BCE343533DE}"/>
              </a:ext>
            </a:extLst>
          </p:cNvPr>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543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46777294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682E-EE72-4493-A506-AD9A6A45D6B0}"/>
              </a:ext>
            </a:extLst>
          </p:cNvPr>
          <p:cNvSpPr>
            <a:spLocks noGrp="1"/>
          </p:cNvSpPr>
          <p:nvPr>
            <p:ph type="title"/>
          </p:nvPr>
        </p:nvSpPr>
        <p:spPr>
          <a:xfrm>
            <a:off x="1991544" y="104417"/>
            <a:ext cx="7239000" cy="626328"/>
          </a:xfrm>
        </p:spPr>
        <p:txBody>
          <a:bodyPr/>
          <a:lstStyle/>
          <a:p>
            <a:pPr algn="ctr"/>
            <a:r>
              <a:rPr lang="he-IL" dirty="0"/>
              <a:t>חריגות בין שכבות</a:t>
            </a:r>
            <a:endParaRPr lang="en-US" dirty="0"/>
          </a:p>
        </p:txBody>
      </p:sp>
      <p:sp>
        <p:nvSpPr>
          <p:cNvPr id="3" name="Content Placeholder 2">
            <a:extLst>
              <a:ext uri="{FF2B5EF4-FFF2-40B4-BE49-F238E27FC236}">
                <a16:creationId xmlns:a16="http://schemas.microsoft.com/office/drawing/2014/main" id="{5480ACD4-D621-4428-B12D-F8B21E8B777C}"/>
              </a:ext>
            </a:extLst>
          </p:cNvPr>
          <p:cNvSpPr>
            <a:spLocks noGrp="1"/>
          </p:cNvSpPr>
          <p:nvPr>
            <p:ph idx="1"/>
          </p:nvPr>
        </p:nvSpPr>
        <p:spPr>
          <a:xfrm>
            <a:off x="2023019" y="839332"/>
            <a:ext cx="7416824" cy="5659928"/>
          </a:xfrm>
        </p:spPr>
        <p:txBody>
          <a:bodyPr>
            <a:noAutofit/>
          </a:bodyPr>
          <a:lstStyle/>
          <a:p>
            <a:pPr>
              <a:spcAft>
                <a:spcPts val="600"/>
              </a:spcAft>
            </a:pPr>
            <a:r>
              <a:rPr lang="he-IL" sz="1600" dirty="0"/>
              <a:t>כל שכבה תזרוק חריגה במקרה של תקלה או חוסר התאמה לוגית כלשהיא.</a:t>
            </a:r>
          </a:p>
          <a:p>
            <a:pPr>
              <a:spcAft>
                <a:spcPts val="600"/>
              </a:spcAft>
            </a:pPr>
            <a:r>
              <a:rPr lang="he-IL" sz="1600" dirty="0"/>
              <a:t>החריגה תיזרק לשכבה שמעליה.</a:t>
            </a:r>
            <a:endParaRPr lang="en-US" sz="1600" dirty="0"/>
          </a:p>
          <a:p>
            <a:pPr>
              <a:spcAft>
                <a:spcPts val="600"/>
              </a:spcAft>
            </a:pPr>
            <a:r>
              <a:rPr lang="he-IL" sz="1600" dirty="0"/>
              <a:t>כל שכבה תתפוס את החריגות מהשכבה שמתחתיה ותטפל בהן בהתאם - ייתכן שע"י זריקת חריגה חדשה משלה (במקרה של </a:t>
            </a:r>
            <a:r>
              <a:rPr lang="en-US" sz="1600" dirty="0"/>
              <a:t>BL</a:t>
            </a:r>
            <a:r>
              <a:rPr lang="he-IL" sz="1600" dirty="0"/>
              <a:t>)</a:t>
            </a:r>
          </a:p>
          <a:p>
            <a:pPr lvl="1">
              <a:spcAft>
                <a:spcPts val="600"/>
              </a:spcAft>
            </a:pPr>
            <a:r>
              <a:rPr lang="he-IL" sz="1400" dirty="0"/>
              <a:t>כאשר החריגה המקורית תיכלל כחריגה פנימית </a:t>
            </a:r>
            <a:r>
              <a:rPr lang="en-US" sz="1400" dirty="0"/>
              <a:t>(Inner Exception)</a:t>
            </a:r>
            <a:r>
              <a:rPr lang="he-IL" sz="1400" dirty="0"/>
              <a:t> בחריגה החדשה - ע"י הפעלת בנאי מתאים של החריגה הנזרקת.</a:t>
            </a:r>
            <a:endParaRPr lang="en-US" sz="1400" dirty="0"/>
          </a:p>
          <a:p>
            <a:pPr>
              <a:spcAft>
                <a:spcPts val="600"/>
              </a:spcAft>
            </a:pPr>
            <a:r>
              <a:rPr lang="he-IL" sz="1600" dirty="0"/>
              <a:t>כל שכבה תגדיר טיפוסים עבור החריגות שהיא זורקת במסגרת מרחב שמות מתאים של אותה השכבה (ב </a:t>
            </a:r>
            <a:r>
              <a:rPr lang="en-US" sz="1600" dirty="0"/>
              <a:t>DO</a:t>
            </a:r>
            <a:r>
              <a:rPr lang="he-IL" sz="1600" dirty="0"/>
              <a:t> או ב</a:t>
            </a:r>
            <a:r>
              <a:rPr lang="en-US" sz="1600" dirty="0"/>
              <a:t>BO</a:t>
            </a:r>
            <a:r>
              <a:rPr lang="he-IL" sz="1600" dirty="0"/>
              <a:t>) כך שהן תוכרנה בשכבה שמעליה</a:t>
            </a:r>
            <a:endParaRPr lang="en-US" sz="1600" dirty="0"/>
          </a:p>
          <a:p>
            <a:pPr>
              <a:spcAft>
                <a:spcPts val="600"/>
              </a:spcAft>
            </a:pPr>
            <a:r>
              <a:rPr lang="he-IL" sz="1600" dirty="0"/>
              <a:t>אסור בהחלט לזרוק חריגה מטיפוס </a:t>
            </a:r>
            <a:r>
              <a:rPr lang="en-US" sz="1600" dirty="0"/>
              <a:t>Exception</a:t>
            </a:r>
            <a:r>
              <a:rPr lang="he-IL" sz="1600" dirty="0"/>
              <a:t> – אלא לרשת ממנה ולייצר מחלקה מתאימה משלנו, כפי שלמדנו בעבר בנושא חריגות</a:t>
            </a:r>
            <a:endParaRPr lang="en-US" sz="1600" dirty="0"/>
          </a:p>
          <a:p>
            <a:pPr lvl="1">
              <a:spcAft>
                <a:spcPts val="600"/>
              </a:spcAft>
            </a:pPr>
            <a:r>
              <a:rPr lang="he-IL" sz="1400" dirty="0"/>
              <a:t>החריגות תכלולנה שדות נוספים ובנאים לפי הצורך</a:t>
            </a:r>
          </a:p>
          <a:p>
            <a:pPr lvl="1">
              <a:spcAft>
                <a:spcPts val="600"/>
              </a:spcAft>
            </a:pPr>
            <a:r>
              <a:rPr lang="he-IL" sz="1400" dirty="0"/>
              <a:t>שם טיפוס החריגה הוא המתאר את התקלה - שדות והטקסט שניתן בחריגה יכלול פרטים נוספים על התקלה אך אינם המזהה של סוג התקלה</a:t>
            </a:r>
            <a:endParaRPr lang="en-US" sz="1400" dirty="0"/>
          </a:p>
          <a:p>
            <a:pPr>
              <a:spcAft>
                <a:spcPts val="600"/>
              </a:spcAft>
            </a:pPr>
            <a:r>
              <a:rPr lang="he-IL" sz="1600" dirty="0"/>
              <a:t>בשכבת הממשק </a:t>
            </a:r>
            <a:r>
              <a:rPr lang="en-US" sz="1600" dirty="0"/>
              <a:t>PL</a:t>
            </a:r>
            <a:r>
              <a:rPr lang="he-IL" sz="1600" dirty="0"/>
              <a:t>:</a:t>
            </a:r>
          </a:p>
          <a:p>
            <a:pPr lvl="1">
              <a:spcAft>
                <a:spcPts val="600"/>
              </a:spcAft>
            </a:pPr>
            <a:r>
              <a:rPr lang="he-IL" sz="1400" dirty="0"/>
              <a:t>תטופלנה כל החריגות בהתאם לממשק ולא תקרוס התוכנית בשום מצב בגלל חריגה שלא טופלה!</a:t>
            </a:r>
            <a:endParaRPr lang="en-US" sz="1400" dirty="0"/>
          </a:p>
          <a:p>
            <a:pPr lvl="1">
              <a:spcAft>
                <a:spcPts val="600"/>
              </a:spcAft>
            </a:pPr>
            <a:r>
              <a:rPr lang="he-IL" sz="1400" dirty="0"/>
              <a:t>אסור להקפיץ חלון הודעה שרק ידפיס את תוכן החריגה - בחלון הודעה הקופץ ה-</a:t>
            </a:r>
            <a:r>
              <a:rPr lang="en-US" sz="1400" dirty="0"/>
              <a:t>PL</a:t>
            </a:r>
            <a:r>
              <a:rPr lang="he-IL" sz="1400" dirty="0"/>
              <a:t> צריך לתאר את הבעיה בצורה המובנת למשתמש (לא למתכנת) על בסיס תוכן (נתונים) באובייקט החריגה.</a:t>
            </a:r>
          </a:p>
        </p:txBody>
      </p:sp>
      <p:sp>
        <p:nvSpPr>
          <p:cNvPr id="4" name="Slide Number Placeholder 3">
            <a:extLst>
              <a:ext uri="{FF2B5EF4-FFF2-40B4-BE49-F238E27FC236}">
                <a16:creationId xmlns:a16="http://schemas.microsoft.com/office/drawing/2014/main" id="{75320E1E-1D36-4CD1-B9FB-B644CDC5CFAC}"/>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1795681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A0EC-DCD8-4651-8D76-EB29BCDF5BF2}"/>
              </a:ext>
            </a:extLst>
          </p:cNvPr>
          <p:cNvSpPr>
            <a:spLocks noGrp="1"/>
          </p:cNvSpPr>
          <p:nvPr>
            <p:ph type="title"/>
          </p:nvPr>
        </p:nvSpPr>
        <p:spPr>
          <a:xfrm>
            <a:off x="1994202" y="238357"/>
            <a:ext cx="7239000" cy="663427"/>
          </a:xfrm>
        </p:spPr>
        <p:txBody>
          <a:bodyPr/>
          <a:lstStyle/>
          <a:p>
            <a:pPr algn="ctr"/>
            <a:r>
              <a:rPr lang="he-IL" dirty="0"/>
              <a:t>הגדרת חריגה לדוגמא – שכבת </a:t>
            </a:r>
            <a:r>
              <a:rPr lang="en-US" dirty="0"/>
              <a:t>DO</a:t>
            </a:r>
          </a:p>
        </p:txBody>
      </p:sp>
      <p:sp>
        <p:nvSpPr>
          <p:cNvPr id="4" name="Slide Number Placeholder 3">
            <a:extLst>
              <a:ext uri="{FF2B5EF4-FFF2-40B4-BE49-F238E27FC236}">
                <a16:creationId xmlns:a16="http://schemas.microsoft.com/office/drawing/2014/main" id="{B8A89378-15C0-4DCB-B904-75A73A65A45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545</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77C0BBAC-F9E3-4830-873A-4139AABBAEC1}"/>
              </a:ext>
            </a:extLst>
          </p:cNvPr>
          <p:cNvPicPr>
            <a:picLocks noChangeAspect="1"/>
          </p:cNvPicPr>
          <p:nvPr/>
        </p:nvPicPr>
        <p:blipFill>
          <a:blip r:embed="rId2"/>
          <a:stretch>
            <a:fillRect/>
          </a:stretch>
        </p:blipFill>
        <p:spPr>
          <a:xfrm>
            <a:off x="1786385" y="1052737"/>
            <a:ext cx="6804248" cy="313344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ECFCF0B-C27E-4E30-87F4-F423F6FC2191}"/>
              </a:ext>
            </a:extLst>
          </p:cNvPr>
          <p:cNvPicPr>
            <a:picLocks noChangeAspect="1"/>
          </p:cNvPicPr>
          <p:nvPr/>
        </p:nvPicPr>
        <p:blipFill>
          <a:blip r:embed="rId3"/>
          <a:stretch>
            <a:fillRect/>
          </a:stretch>
        </p:blipFill>
        <p:spPr>
          <a:xfrm>
            <a:off x="8688289" y="1764864"/>
            <a:ext cx="1850519" cy="4791384"/>
          </a:xfrm>
          <a:prstGeom prst="rect">
            <a:avLst/>
          </a:prstGeom>
          <a:ln>
            <a:noFill/>
          </a:ln>
          <a:effectLst>
            <a:outerShdw blurRad="292100" dist="139700" dir="2700000" algn="tl" rotWithShape="0">
              <a:srgbClr val="333333">
                <a:alpha val="65000"/>
              </a:srgbClr>
            </a:outerShdw>
          </a:effectLst>
        </p:spPr>
      </p:pic>
      <p:sp>
        <p:nvSpPr>
          <p:cNvPr id="11" name="Rectangle 4">
            <a:extLst>
              <a:ext uri="{FF2B5EF4-FFF2-40B4-BE49-F238E27FC236}">
                <a16:creationId xmlns:a16="http://schemas.microsoft.com/office/drawing/2014/main" id="{95A0CBEF-EA01-4011-AC8E-89438E200653}"/>
              </a:ext>
            </a:extLst>
          </p:cNvPr>
          <p:cNvSpPr/>
          <p:nvPr/>
        </p:nvSpPr>
        <p:spPr>
          <a:xfrm>
            <a:off x="2063552" y="1640419"/>
            <a:ext cx="4841940" cy="248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2" name="Rectangle 4">
            <a:extLst>
              <a:ext uri="{FF2B5EF4-FFF2-40B4-BE49-F238E27FC236}">
                <a16:creationId xmlns:a16="http://schemas.microsoft.com/office/drawing/2014/main" id="{806B4F33-405C-449D-BFCF-DEFB48691491}"/>
              </a:ext>
            </a:extLst>
          </p:cNvPr>
          <p:cNvSpPr/>
          <p:nvPr/>
        </p:nvSpPr>
        <p:spPr>
          <a:xfrm>
            <a:off x="8472264" y="2949898"/>
            <a:ext cx="2018322" cy="263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3" name="Rectangle 4">
            <a:extLst>
              <a:ext uri="{FF2B5EF4-FFF2-40B4-BE49-F238E27FC236}">
                <a16:creationId xmlns:a16="http://schemas.microsoft.com/office/drawing/2014/main" id="{80BD5B40-C984-403E-88FD-D4BC683F9F85}"/>
              </a:ext>
            </a:extLst>
          </p:cNvPr>
          <p:cNvSpPr/>
          <p:nvPr/>
        </p:nvSpPr>
        <p:spPr>
          <a:xfrm>
            <a:off x="8472264" y="5397644"/>
            <a:ext cx="2018322" cy="263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4" name="Rectangle 4">
            <a:extLst>
              <a:ext uri="{FF2B5EF4-FFF2-40B4-BE49-F238E27FC236}">
                <a16:creationId xmlns:a16="http://schemas.microsoft.com/office/drawing/2014/main" id="{ACD02C49-9BED-4A84-989F-B9B529E71948}"/>
              </a:ext>
            </a:extLst>
          </p:cNvPr>
          <p:cNvSpPr/>
          <p:nvPr/>
        </p:nvSpPr>
        <p:spPr>
          <a:xfrm>
            <a:off x="3846348" y="3304555"/>
            <a:ext cx="1097524" cy="248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900096024"/>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A0EC-DCD8-4651-8D76-EB29BCDF5BF2}"/>
              </a:ext>
            </a:extLst>
          </p:cNvPr>
          <p:cNvSpPr>
            <a:spLocks noGrp="1"/>
          </p:cNvSpPr>
          <p:nvPr>
            <p:ph type="title"/>
          </p:nvPr>
        </p:nvSpPr>
        <p:spPr>
          <a:xfrm>
            <a:off x="1994202" y="238357"/>
            <a:ext cx="7239000" cy="663427"/>
          </a:xfrm>
        </p:spPr>
        <p:txBody>
          <a:bodyPr>
            <a:normAutofit fontScale="90000"/>
          </a:bodyPr>
          <a:lstStyle/>
          <a:p>
            <a:pPr algn="ctr"/>
            <a:r>
              <a:rPr lang="he-IL" dirty="0"/>
              <a:t>הגדרת חריגות לדוגמא – שכבת </a:t>
            </a:r>
            <a:r>
              <a:rPr lang="en-US" dirty="0"/>
              <a:t>BO</a:t>
            </a:r>
          </a:p>
        </p:txBody>
      </p:sp>
      <p:sp>
        <p:nvSpPr>
          <p:cNvPr id="4" name="Slide Number Placeholder 3">
            <a:extLst>
              <a:ext uri="{FF2B5EF4-FFF2-40B4-BE49-F238E27FC236}">
                <a16:creationId xmlns:a16="http://schemas.microsoft.com/office/drawing/2014/main" id="{B8A89378-15C0-4DCB-B904-75A73A65A45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546</a:t>
            </a:fld>
            <a:endParaRPr lang="he-IL">
              <a:solidFill>
                <a:srgbClr val="B13F9A"/>
              </a:solidFill>
              <a:latin typeface="Trebuchet MS"/>
              <a:cs typeface="Gisha" panose="020B0502040204020203" pitchFamily="34" charset="-79"/>
            </a:endParaRPr>
          </a:p>
        </p:txBody>
      </p:sp>
      <p:pic>
        <p:nvPicPr>
          <p:cNvPr id="10" name="Picture 9">
            <a:extLst>
              <a:ext uri="{FF2B5EF4-FFF2-40B4-BE49-F238E27FC236}">
                <a16:creationId xmlns:a16="http://schemas.microsoft.com/office/drawing/2014/main" id="{0ECFCF0B-C27E-4E30-87F4-F423F6FC2191}"/>
              </a:ext>
            </a:extLst>
          </p:cNvPr>
          <p:cNvPicPr>
            <a:picLocks noChangeAspect="1"/>
          </p:cNvPicPr>
          <p:nvPr/>
        </p:nvPicPr>
        <p:blipFill>
          <a:blip r:embed="rId2"/>
          <a:stretch>
            <a:fillRect/>
          </a:stretch>
        </p:blipFill>
        <p:spPr>
          <a:xfrm>
            <a:off x="8688289" y="1764864"/>
            <a:ext cx="1850519" cy="479138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B1AA3D4-4EC0-4011-B97B-FC64581C7208}"/>
              </a:ext>
            </a:extLst>
          </p:cNvPr>
          <p:cNvPicPr>
            <a:picLocks noChangeAspect="1"/>
          </p:cNvPicPr>
          <p:nvPr/>
        </p:nvPicPr>
        <p:blipFill>
          <a:blip r:embed="rId3"/>
          <a:stretch>
            <a:fillRect/>
          </a:stretch>
        </p:blipFill>
        <p:spPr>
          <a:xfrm>
            <a:off x="1699127" y="1124744"/>
            <a:ext cx="7180506" cy="4326186"/>
          </a:xfrm>
          <a:prstGeom prst="rect">
            <a:avLst/>
          </a:prstGeom>
          <a:ln>
            <a:noFill/>
          </a:ln>
          <a:effectLst>
            <a:outerShdw blurRad="292100" dist="139700" dir="2700000" algn="tl" rotWithShape="0">
              <a:srgbClr val="333333">
                <a:alpha val="65000"/>
              </a:srgbClr>
            </a:outerShdw>
          </a:effectLst>
        </p:spPr>
      </p:pic>
      <p:sp>
        <p:nvSpPr>
          <p:cNvPr id="8" name="Rectangle 4">
            <a:extLst>
              <a:ext uri="{FF2B5EF4-FFF2-40B4-BE49-F238E27FC236}">
                <a16:creationId xmlns:a16="http://schemas.microsoft.com/office/drawing/2014/main" id="{37519C2A-0F7F-4EB9-920D-93AD7E95045B}"/>
              </a:ext>
            </a:extLst>
          </p:cNvPr>
          <p:cNvSpPr/>
          <p:nvPr/>
        </p:nvSpPr>
        <p:spPr>
          <a:xfrm>
            <a:off x="2063552" y="1734706"/>
            <a:ext cx="3672408"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9" name="Rectangle 4">
            <a:extLst>
              <a:ext uri="{FF2B5EF4-FFF2-40B4-BE49-F238E27FC236}">
                <a16:creationId xmlns:a16="http://schemas.microsoft.com/office/drawing/2014/main" id="{B64B0B52-9F29-4265-ABD3-6A6900DCEC64}"/>
              </a:ext>
            </a:extLst>
          </p:cNvPr>
          <p:cNvSpPr/>
          <p:nvPr/>
        </p:nvSpPr>
        <p:spPr>
          <a:xfrm>
            <a:off x="8472264" y="2949898"/>
            <a:ext cx="2018322" cy="263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ED85B247-8A20-466C-8A9B-9148D5742B21}"/>
              </a:ext>
            </a:extLst>
          </p:cNvPr>
          <p:cNvSpPr/>
          <p:nvPr/>
        </p:nvSpPr>
        <p:spPr>
          <a:xfrm>
            <a:off x="8472264" y="5397644"/>
            <a:ext cx="2018322" cy="263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2" name="Rectangle 4">
            <a:extLst>
              <a:ext uri="{FF2B5EF4-FFF2-40B4-BE49-F238E27FC236}">
                <a16:creationId xmlns:a16="http://schemas.microsoft.com/office/drawing/2014/main" id="{1A0CFAAD-F82B-479B-B108-22E1C7648C5C}"/>
              </a:ext>
            </a:extLst>
          </p:cNvPr>
          <p:cNvSpPr/>
          <p:nvPr/>
        </p:nvSpPr>
        <p:spPr>
          <a:xfrm>
            <a:off x="3719736" y="4509120"/>
            <a:ext cx="1152128"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2578770694"/>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A0EC-DCD8-4651-8D76-EB29BCDF5BF2}"/>
              </a:ext>
            </a:extLst>
          </p:cNvPr>
          <p:cNvSpPr>
            <a:spLocks noGrp="1"/>
          </p:cNvSpPr>
          <p:nvPr>
            <p:ph type="title"/>
          </p:nvPr>
        </p:nvSpPr>
        <p:spPr>
          <a:xfrm>
            <a:off x="1981200" y="97017"/>
            <a:ext cx="7239000" cy="986368"/>
          </a:xfrm>
        </p:spPr>
        <p:txBody>
          <a:bodyPr>
            <a:normAutofit/>
          </a:bodyPr>
          <a:lstStyle/>
          <a:p>
            <a:pPr algn="ctr"/>
            <a:r>
              <a:rPr lang="he-IL" dirty="0"/>
              <a:t>זריקת חריגה לדוגמא – </a:t>
            </a:r>
            <a:br>
              <a:rPr lang="he-IL" dirty="0"/>
            </a:br>
            <a:r>
              <a:rPr lang="he-IL" sz="2200" dirty="0"/>
              <a:t>שכבת </a:t>
            </a:r>
            <a:r>
              <a:rPr lang="en-US" sz="2200" dirty="0"/>
              <a:t>DL</a:t>
            </a:r>
            <a:r>
              <a:rPr lang="he-IL" sz="2200" dirty="0"/>
              <a:t> זורקת חריגה לשכבת </a:t>
            </a:r>
            <a:r>
              <a:rPr lang="en-US" sz="2200" dirty="0"/>
              <a:t>BL</a:t>
            </a:r>
            <a:r>
              <a:rPr lang="he-IL" sz="2200" dirty="0"/>
              <a:t> שזורקת חריגה ל </a:t>
            </a:r>
            <a:r>
              <a:rPr lang="en-US" sz="2200" dirty="0"/>
              <a:t>PL</a:t>
            </a:r>
            <a:endParaRPr lang="en-US" dirty="0"/>
          </a:p>
        </p:txBody>
      </p:sp>
      <p:sp>
        <p:nvSpPr>
          <p:cNvPr id="3" name="Content Placeholder 2">
            <a:extLst>
              <a:ext uri="{FF2B5EF4-FFF2-40B4-BE49-F238E27FC236}">
                <a16:creationId xmlns:a16="http://schemas.microsoft.com/office/drawing/2014/main" id="{441CACFB-4115-4495-8FD6-A31AAC01342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8A89378-15C0-4DCB-B904-75A73A65A45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547</a:t>
            </a:fld>
            <a:endParaRPr lang="he-IL">
              <a:solidFill>
                <a:srgbClr val="B13F9A"/>
              </a:solidFill>
              <a:latin typeface="Trebuchet MS"/>
              <a:cs typeface="Gisha" panose="020B0502040204020203" pitchFamily="34" charset="-79"/>
            </a:endParaRPr>
          </a:p>
        </p:txBody>
      </p:sp>
      <p:pic>
        <p:nvPicPr>
          <p:cNvPr id="7" name="Picture 6">
            <a:extLst>
              <a:ext uri="{FF2B5EF4-FFF2-40B4-BE49-F238E27FC236}">
                <a16:creationId xmlns:a16="http://schemas.microsoft.com/office/drawing/2014/main" id="{C8A7E321-26E6-4219-B228-3667576680F4}"/>
              </a:ext>
            </a:extLst>
          </p:cNvPr>
          <p:cNvPicPr>
            <a:picLocks noChangeAspect="1"/>
          </p:cNvPicPr>
          <p:nvPr/>
        </p:nvPicPr>
        <p:blipFill>
          <a:blip r:embed="rId2"/>
          <a:stretch>
            <a:fillRect/>
          </a:stretch>
        </p:blipFill>
        <p:spPr>
          <a:xfrm>
            <a:off x="1632667" y="3230293"/>
            <a:ext cx="5567772" cy="350251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363F61B-4DC4-4F42-AC0B-BDAA027D806B}"/>
              </a:ext>
            </a:extLst>
          </p:cNvPr>
          <p:cNvPicPr>
            <a:picLocks noChangeAspect="1"/>
          </p:cNvPicPr>
          <p:nvPr/>
        </p:nvPicPr>
        <p:blipFill>
          <a:blip r:embed="rId3"/>
          <a:stretch>
            <a:fillRect/>
          </a:stretch>
        </p:blipFill>
        <p:spPr>
          <a:xfrm>
            <a:off x="4807949" y="1183897"/>
            <a:ext cx="5751385" cy="3349930"/>
          </a:xfrm>
          <a:prstGeom prst="rect">
            <a:avLst/>
          </a:prstGeom>
          <a:ln>
            <a:noFill/>
          </a:ln>
          <a:effectLst>
            <a:outerShdw blurRad="292100" dist="139700" dir="2700000" algn="tl" rotWithShape="0">
              <a:srgbClr val="333333">
                <a:alpha val="65000"/>
              </a:srgbClr>
            </a:outerShdw>
          </a:effectLst>
        </p:spPr>
      </p:pic>
      <p:sp>
        <p:nvSpPr>
          <p:cNvPr id="12" name="Rectangle 4">
            <a:extLst>
              <a:ext uri="{FF2B5EF4-FFF2-40B4-BE49-F238E27FC236}">
                <a16:creationId xmlns:a16="http://schemas.microsoft.com/office/drawing/2014/main" id="{D1834F7D-2B4D-4CB8-AA9A-BD59FC2EBC56}"/>
              </a:ext>
            </a:extLst>
          </p:cNvPr>
          <p:cNvSpPr/>
          <p:nvPr/>
        </p:nvSpPr>
        <p:spPr>
          <a:xfrm>
            <a:off x="4727848" y="1150707"/>
            <a:ext cx="1152128"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3" name="Rectangle 4">
            <a:extLst>
              <a:ext uri="{FF2B5EF4-FFF2-40B4-BE49-F238E27FC236}">
                <a16:creationId xmlns:a16="http://schemas.microsoft.com/office/drawing/2014/main" id="{29262B15-906D-4270-AE81-3D69C4F03456}"/>
              </a:ext>
            </a:extLst>
          </p:cNvPr>
          <p:cNvSpPr/>
          <p:nvPr/>
        </p:nvSpPr>
        <p:spPr>
          <a:xfrm>
            <a:off x="1524000" y="3174866"/>
            <a:ext cx="1152128"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4" name="Rectangle 4">
            <a:extLst>
              <a:ext uri="{FF2B5EF4-FFF2-40B4-BE49-F238E27FC236}">
                <a16:creationId xmlns:a16="http://schemas.microsoft.com/office/drawing/2014/main" id="{0B45B3C9-5405-4153-9775-3B8845D1DE35}"/>
              </a:ext>
            </a:extLst>
          </p:cNvPr>
          <p:cNvSpPr/>
          <p:nvPr/>
        </p:nvSpPr>
        <p:spPr>
          <a:xfrm>
            <a:off x="5879976" y="4149080"/>
            <a:ext cx="460851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D16B92A2-C139-4111-A0B8-13CC977E8D1F}"/>
              </a:ext>
            </a:extLst>
          </p:cNvPr>
          <p:cNvSpPr/>
          <p:nvPr/>
        </p:nvSpPr>
        <p:spPr>
          <a:xfrm>
            <a:off x="2423592" y="5690260"/>
            <a:ext cx="2520280"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6" name="Rectangle 4">
            <a:extLst>
              <a:ext uri="{FF2B5EF4-FFF2-40B4-BE49-F238E27FC236}">
                <a16:creationId xmlns:a16="http://schemas.microsoft.com/office/drawing/2014/main" id="{8C649DBB-B80C-4A80-A1C5-1D22FF36E2B0}"/>
              </a:ext>
            </a:extLst>
          </p:cNvPr>
          <p:cNvSpPr/>
          <p:nvPr/>
        </p:nvSpPr>
        <p:spPr>
          <a:xfrm>
            <a:off x="2699640" y="5999820"/>
            <a:ext cx="4609466" cy="254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4277106906"/>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6B5CE-CE72-4AD4-8A6A-9A91604001AF}"/>
              </a:ext>
            </a:extLst>
          </p:cNvPr>
          <p:cNvSpPr>
            <a:spLocks noGrp="1"/>
          </p:cNvSpPr>
          <p:nvPr>
            <p:ph type="ctrTitle"/>
          </p:nvPr>
        </p:nvSpPr>
        <p:spPr/>
        <p:txBody>
          <a:bodyPr/>
          <a:lstStyle/>
          <a:p>
            <a:pPr algn="ctr"/>
            <a:r>
              <a:rPr lang="he-IL" dirty="0"/>
              <a:t>נסכם תהליך בקשת </a:t>
            </a:r>
            <a:r>
              <a:rPr lang="en-US" dirty="0"/>
              <a:t>PL</a:t>
            </a:r>
            <a:r>
              <a:rPr lang="he-IL" dirty="0"/>
              <a:t> אחת</a:t>
            </a:r>
            <a:endParaRPr lang="en-US" dirty="0"/>
          </a:p>
        </p:txBody>
      </p:sp>
      <p:sp>
        <p:nvSpPr>
          <p:cNvPr id="6" name="Subtitle 5">
            <a:extLst>
              <a:ext uri="{FF2B5EF4-FFF2-40B4-BE49-F238E27FC236}">
                <a16:creationId xmlns:a16="http://schemas.microsoft.com/office/drawing/2014/main" id="{28C1D3C4-99D0-44A2-AD81-6414F63B8DD3}"/>
              </a:ext>
            </a:extLst>
          </p:cNvPr>
          <p:cNvSpPr>
            <a:spLocks noGrp="1"/>
          </p:cNvSpPr>
          <p:nvPr>
            <p:ph type="subTitle" idx="1"/>
          </p:nvPr>
        </p:nvSpPr>
        <p:spPr/>
        <p:txBody>
          <a:bodyPr/>
          <a:lstStyle/>
          <a:p>
            <a:r>
              <a:rPr lang="he-IL" dirty="0"/>
              <a:t>מה קורה לבקשת </a:t>
            </a:r>
            <a:r>
              <a:rPr lang="en-US" dirty="0"/>
              <a:t>PL</a:t>
            </a:r>
            <a:r>
              <a:rPr lang="he-IL" dirty="0"/>
              <a:t> אחת בדרכה למטה?</a:t>
            </a:r>
          </a:p>
          <a:p>
            <a:r>
              <a:rPr lang="he-IL" dirty="0"/>
              <a:t>וכיצד היא חוזרת למעלה?</a:t>
            </a:r>
            <a:endParaRPr lang="en-US" dirty="0"/>
          </a:p>
        </p:txBody>
      </p:sp>
      <p:sp>
        <p:nvSpPr>
          <p:cNvPr id="4" name="Slide Number Placeholder 3">
            <a:extLst>
              <a:ext uri="{FF2B5EF4-FFF2-40B4-BE49-F238E27FC236}">
                <a16:creationId xmlns:a16="http://schemas.microsoft.com/office/drawing/2014/main" id="{DB3582EF-970A-46EA-AB6E-327D39FEB30A}"/>
              </a:ext>
            </a:extLst>
          </p:cNvPr>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548</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58212270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04DE-A9E8-4FA2-897F-69E13B8CF928}"/>
              </a:ext>
            </a:extLst>
          </p:cNvPr>
          <p:cNvSpPr>
            <a:spLocks noGrp="1"/>
          </p:cNvSpPr>
          <p:nvPr>
            <p:ph type="title"/>
          </p:nvPr>
        </p:nvSpPr>
        <p:spPr>
          <a:xfrm>
            <a:off x="1991544" y="201264"/>
            <a:ext cx="7239000" cy="626328"/>
          </a:xfrm>
        </p:spPr>
        <p:txBody>
          <a:bodyPr>
            <a:normAutofit fontScale="90000"/>
          </a:bodyPr>
          <a:lstStyle/>
          <a:p>
            <a:pPr algn="ctr"/>
            <a:r>
              <a:rPr lang="he-IL" dirty="0"/>
              <a:t>בקשת </a:t>
            </a:r>
            <a:r>
              <a:rPr lang="en-US" dirty="0"/>
              <a:t>PL</a:t>
            </a:r>
            <a:r>
              <a:rPr lang="he-IL" dirty="0"/>
              <a:t> לדוגמא – הוספת סטודנט</a:t>
            </a:r>
            <a:endParaRPr lang="en-US" dirty="0"/>
          </a:p>
        </p:txBody>
      </p:sp>
      <p:sp>
        <p:nvSpPr>
          <p:cNvPr id="3" name="Content Placeholder 2">
            <a:extLst>
              <a:ext uri="{FF2B5EF4-FFF2-40B4-BE49-F238E27FC236}">
                <a16:creationId xmlns:a16="http://schemas.microsoft.com/office/drawing/2014/main" id="{E99982FC-51A2-40B3-AF53-7E0851F52D1F}"/>
              </a:ext>
            </a:extLst>
          </p:cNvPr>
          <p:cNvSpPr>
            <a:spLocks noGrp="1"/>
          </p:cNvSpPr>
          <p:nvPr>
            <p:ph idx="1"/>
          </p:nvPr>
        </p:nvSpPr>
        <p:spPr>
          <a:xfrm>
            <a:off x="2135560" y="1005840"/>
            <a:ext cx="7239000" cy="5447496"/>
          </a:xfrm>
        </p:spPr>
        <p:txBody>
          <a:bodyPr>
            <a:normAutofit fontScale="70000" lnSpcReduction="20000"/>
          </a:bodyPr>
          <a:lstStyle/>
          <a:p>
            <a:pPr marL="0" indent="0">
              <a:buNone/>
            </a:pPr>
            <a:r>
              <a:rPr lang="he-IL" sz="1800" dirty="0">
                <a:highlight>
                  <a:srgbClr val="00FF00"/>
                </a:highlight>
                <a:latin typeface="Calibri" panose="020F0502020204030204" pitchFamily="34" charset="0"/>
                <a:ea typeface="Calibri" panose="020F0502020204030204" pitchFamily="34" charset="0"/>
              </a:rPr>
              <a:t>בתוך </a:t>
            </a:r>
            <a:r>
              <a:rPr lang="en-US" sz="1800" dirty="0">
                <a:highlight>
                  <a:srgbClr val="00FF00"/>
                </a:highlight>
                <a:latin typeface="Calibri" panose="020F0502020204030204" pitchFamily="34" charset="0"/>
                <a:ea typeface="Calibri" panose="020F0502020204030204" pitchFamily="34" charset="0"/>
              </a:rPr>
              <a:t>PL</a:t>
            </a:r>
            <a:r>
              <a:rPr lang="he-IL" sz="1800" dirty="0">
                <a:highlight>
                  <a:srgbClr val="00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הוספת אובייקט סטודנט, מילוי השדות דרך ה</a:t>
            </a:r>
            <a:r>
              <a:rPr lang="en-US" sz="1800" dirty="0">
                <a:latin typeface="Calibri" panose="020F0502020204030204" pitchFamily="34" charset="0"/>
                <a:ea typeface="Calibri" panose="020F0502020204030204" pitchFamily="34" charset="0"/>
              </a:rPr>
              <a:t>GUI</a:t>
            </a:r>
          </a:p>
          <a:p>
            <a:pPr algn="r" rtl="1"/>
            <a:r>
              <a:rPr lang="he-IL" sz="1800" dirty="0">
                <a:latin typeface="Calibri" panose="020F0502020204030204" pitchFamily="34" charset="0"/>
                <a:ea typeface="Calibri" panose="020F0502020204030204" pitchFamily="34" charset="0"/>
              </a:rPr>
              <a:t>אם ערכי השדות לא חוקיים (מספר לא חוקי, תאריך לא חוקי </a:t>
            </a:r>
            <a:r>
              <a:rPr lang="he-IL" sz="1800" dirty="0" err="1">
                <a:latin typeface="Calibri" panose="020F0502020204030204" pitchFamily="34" charset="0"/>
                <a:ea typeface="Calibri" panose="020F0502020204030204" pitchFamily="34" charset="0"/>
              </a:rPr>
              <a:t>וכו</a:t>
            </a:r>
            <a:r>
              <a:rPr lang="he-IL" sz="1800" dirty="0">
                <a:latin typeface="Calibri" panose="020F0502020204030204" pitchFamily="34" charset="0"/>
                <a:ea typeface="Calibri" panose="020F0502020204030204" pitchFamily="34" charset="0"/>
              </a:rPr>
              <a:t>)  אז נשלח </a:t>
            </a:r>
            <a:r>
              <a:rPr lang="en-US" sz="1800" dirty="0" err="1">
                <a:latin typeface="Calibri" panose="020F0502020204030204" pitchFamily="34" charset="0"/>
                <a:ea typeface="Calibri" panose="020F0502020204030204" pitchFamily="34" charset="0"/>
              </a:rPr>
              <a:t>MsgBox</a:t>
            </a:r>
            <a:r>
              <a:rPr lang="en-US" sz="1800" dirty="0">
                <a:latin typeface="Calibri" panose="020F0502020204030204" pitchFamily="34" charset="0"/>
                <a:ea typeface="Calibri" panose="020F0502020204030204" pitchFamily="34" charset="0"/>
              </a:rPr>
              <a:t> </a:t>
            </a:r>
            <a:r>
              <a:rPr lang="he-IL" sz="1800" dirty="0">
                <a:latin typeface="Calibri" panose="020F0502020204030204" pitchFamily="34" charset="0"/>
                <a:ea typeface="Calibri" panose="020F0502020204030204" pitchFamily="34" charset="0"/>
              </a:rPr>
              <a:t> למשתמש</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אחרת, מכל השדות ב </a:t>
            </a:r>
            <a:r>
              <a:rPr lang="en-US" sz="1800" dirty="0">
                <a:latin typeface="Calibri" panose="020F0502020204030204" pitchFamily="34" charset="0"/>
                <a:ea typeface="Calibri" panose="020F0502020204030204" pitchFamily="34" charset="0"/>
              </a:rPr>
              <a:t>GUI</a:t>
            </a:r>
            <a:r>
              <a:rPr lang="en-US" sz="1800" dirty="0">
                <a:latin typeface="Arial" panose="020B0604020202020204" pitchFamily="34" charset="0"/>
                <a:ea typeface="Calibri" panose="020F0502020204030204" pitchFamily="34" charset="0"/>
              </a:rPr>
              <a:t> </a:t>
            </a:r>
            <a:r>
              <a:rPr lang="he-IL" sz="1800" dirty="0">
                <a:latin typeface="Arial" panose="020B0604020202020204" pitchFamily="34" charset="0"/>
                <a:ea typeface="Calibri" panose="020F0502020204030204" pitchFamily="34" charset="0"/>
              </a:rPr>
              <a:t> יוצרים </a:t>
            </a:r>
            <a:r>
              <a:rPr lang="he-IL" sz="1800" b="1" dirty="0">
                <a:latin typeface="Arial" panose="020B0604020202020204" pitchFamily="34" charset="0"/>
                <a:ea typeface="Calibri" panose="020F0502020204030204" pitchFamily="34" charset="0"/>
              </a:rPr>
              <a:t>אובייקט חדש מטיפוס אחר</a:t>
            </a:r>
            <a:r>
              <a:rPr lang="he-IL" sz="1800" dirty="0">
                <a:latin typeface="Arial" panose="020B0604020202020204" pitchFamily="34" charset="0"/>
                <a:ea typeface="Calibri" panose="020F0502020204030204" pitchFamily="34" charset="0"/>
              </a:rPr>
              <a:t> </a:t>
            </a:r>
            <a:r>
              <a:rPr lang="en-US" sz="1800" b="1" dirty="0" err="1">
                <a:latin typeface="Calibri" panose="020F0502020204030204" pitchFamily="34" charset="0"/>
                <a:ea typeface="Calibri" panose="020F0502020204030204" pitchFamily="34" charset="0"/>
              </a:rPr>
              <a:t>BO</a:t>
            </a:r>
            <a:r>
              <a:rPr lang="en-US" sz="1800" dirty="0" err="1">
                <a:latin typeface="Calibri" panose="020F0502020204030204" pitchFamily="34" charset="0"/>
                <a:ea typeface="Calibri" panose="020F0502020204030204" pitchFamily="34" charset="0"/>
              </a:rPr>
              <a:t>.Student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ושולחים אותו ל</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דרך קריאה למתודת </a:t>
            </a:r>
            <a:r>
              <a:rPr lang="en-US" sz="1800" dirty="0">
                <a:latin typeface="Calibri" panose="020F0502020204030204" pitchFamily="34" charset="0"/>
                <a:ea typeface="Calibri" panose="020F0502020204030204" pitchFamily="34" charset="0"/>
              </a:rPr>
              <a:t>IBL</a:t>
            </a:r>
            <a:r>
              <a:rPr lang="he-IL" sz="1800" dirty="0">
                <a:latin typeface="Calibri" panose="020F0502020204030204" pitchFamily="34" charset="0"/>
                <a:ea typeface="Calibri" panose="020F0502020204030204" pitchFamily="34" charset="0"/>
              </a:rPr>
              <a:t>: </a:t>
            </a:r>
            <a:r>
              <a:rPr lang="en-US" sz="1800" dirty="0">
                <a:latin typeface="Calibri" panose="020F0502020204030204" pitchFamily="34" charset="0"/>
                <a:ea typeface="Calibri" panose="020F0502020204030204" pitchFamily="34" charset="0"/>
              </a:rPr>
              <a:t>void </a:t>
            </a:r>
            <a:r>
              <a:rPr lang="en-US" sz="1800" dirty="0" err="1">
                <a:latin typeface="Calibri" panose="020F0502020204030204" pitchFamily="34" charset="0"/>
                <a:ea typeface="Calibri" panose="020F0502020204030204" pitchFamily="34" charset="0"/>
              </a:rPr>
              <a:t>AddStudent</a:t>
            </a:r>
            <a:r>
              <a:rPr lang="en-US" sz="1800" dirty="0">
                <a:latin typeface="Calibri" panose="020F0502020204030204" pitchFamily="34" charset="0"/>
                <a:ea typeface="Calibri" panose="020F0502020204030204" pitchFamily="34" charset="0"/>
              </a:rPr>
              <a:t>(</a:t>
            </a:r>
            <a:r>
              <a:rPr lang="en-US" sz="1800" b="1" dirty="0" err="1">
                <a:latin typeface="Calibri" panose="020F0502020204030204" pitchFamily="34" charset="0"/>
                <a:ea typeface="Calibri" panose="020F0502020204030204" pitchFamily="34" charset="0"/>
              </a:rPr>
              <a:t>BO</a:t>
            </a:r>
            <a:r>
              <a:rPr lang="en-US" sz="1800" dirty="0" err="1">
                <a:latin typeface="Calibri" panose="020F0502020204030204" pitchFamily="34" charset="0"/>
                <a:ea typeface="Calibri" panose="020F0502020204030204" pitchFamily="34" charset="0"/>
              </a:rPr>
              <a:t>.Student</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stu</a:t>
            </a:r>
            <a:r>
              <a:rPr lang="en-US" sz="1800" dirty="0">
                <a:latin typeface="Calibri" panose="020F0502020204030204" pitchFamily="34" charset="0"/>
                <a:ea typeface="Calibri" panose="020F0502020204030204" pitchFamily="34" charset="0"/>
              </a:rPr>
              <a:t>)</a:t>
            </a:r>
          </a:p>
          <a:p>
            <a:pPr algn="r" rtl="1"/>
            <a:r>
              <a:rPr lang="he-IL" sz="1800" b="1" dirty="0">
                <a:highlight>
                  <a:srgbClr val="FFFF00"/>
                </a:highlight>
                <a:latin typeface="Calibri" panose="020F0502020204030204" pitchFamily="34" charset="0"/>
                <a:ea typeface="Calibri" panose="020F0502020204030204" pitchFamily="34" charset="0"/>
              </a:rPr>
              <a:t>לעיתים</a:t>
            </a:r>
            <a:r>
              <a:rPr lang="he-IL" sz="1800" dirty="0">
                <a:highlight>
                  <a:srgbClr val="FFFF00"/>
                </a:highlight>
                <a:latin typeface="Calibri" panose="020F0502020204030204" pitchFamily="34" charset="0"/>
                <a:ea typeface="Calibri" panose="020F0502020204030204" pitchFamily="34" charset="0"/>
              </a:rPr>
              <a:t>, </a:t>
            </a:r>
            <a:r>
              <a:rPr lang="he-IL" sz="1800" b="1" dirty="0">
                <a:highlight>
                  <a:srgbClr val="FFFF00"/>
                </a:highlight>
                <a:latin typeface="Calibri" panose="020F0502020204030204" pitchFamily="34" charset="0"/>
                <a:ea typeface="Calibri" panose="020F0502020204030204" pitchFamily="34" charset="0"/>
              </a:rPr>
              <a:t>בחלק מהישויות</a:t>
            </a:r>
            <a:r>
              <a:rPr lang="he-IL" sz="1800" dirty="0">
                <a:highlight>
                  <a:srgbClr val="FFFF00"/>
                </a:highlight>
                <a:latin typeface="Calibri" panose="020F0502020204030204" pitchFamily="34" charset="0"/>
                <a:ea typeface="Calibri" panose="020F0502020204030204" pitchFamily="34" charset="0"/>
              </a:rPr>
              <a:t>, ה </a:t>
            </a:r>
            <a:r>
              <a:rPr lang="en-US" sz="1800" dirty="0">
                <a:highlight>
                  <a:srgbClr val="FFFF00"/>
                </a:highlight>
                <a:latin typeface="Calibri" panose="020F0502020204030204" pitchFamily="34" charset="0"/>
                <a:ea typeface="Calibri" panose="020F0502020204030204" pitchFamily="34" charset="0"/>
              </a:rPr>
              <a:t>PL</a:t>
            </a:r>
            <a:r>
              <a:rPr lang="he-IL" sz="1800" dirty="0">
                <a:highlight>
                  <a:srgbClr val="FFFF00"/>
                </a:highlight>
                <a:latin typeface="Calibri" panose="020F0502020204030204" pitchFamily="34" charset="0"/>
                <a:ea typeface="Calibri" panose="020F0502020204030204" pitchFamily="34" charset="0"/>
              </a:rPr>
              <a:t> יעבוד עם ישות מטיפוס </a:t>
            </a:r>
            <a:r>
              <a:rPr lang="en-US" sz="1800" dirty="0" err="1">
                <a:highlight>
                  <a:srgbClr val="FFFF00"/>
                </a:highlight>
                <a:latin typeface="Calibri" panose="020F0502020204030204" pitchFamily="34" charset="0"/>
                <a:ea typeface="Calibri" panose="020F0502020204030204" pitchFamily="34" charset="0"/>
              </a:rPr>
              <a:t>PO.Student</a:t>
            </a:r>
            <a:r>
              <a:rPr lang="he-IL" sz="1800" dirty="0">
                <a:highlight>
                  <a:srgbClr val="FFFF00"/>
                </a:highlight>
                <a:latin typeface="Calibri" panose="020F0502020204030204" pitchFamily="34" charset="0"/>
                <a:ea typeface="Calibri" panose="020F0502020204030204" pitchFamily="34" charset="0"/>
              </a:rPr>
              <a:t> ואז לפני השליחה הוא יצטרך לייצר ממנה ישות חדשה מטיפוס </a:t>
            </a:r>
            <a:r>
              <a:rPr lang="en-US" sz="1800" dirty="0" err="1">
                <a:highlight>
                  <a:srgbClr val="FFFF00"/>
                </a:highlight>
                <a:latin typeface="Calibri" panose="020F0502020204030204" pitchFamily="34" charset="0"/>
                <a:ea typeface="Calibri" panose="020F0502020204030204" pitchFamily="34" charset="0"/>
              </a:rPr>
              <a:t>BO.Student</a:t>
            </a:r>
            <a:r>
              <a:rPr lang="he-IL" sz="1800" dirty="0">
                <a:highlight>
                  <a:srgbClr val="FFFF00"/>
                </a:highlight>
                <a:latin typeface="Calibri" panose="020F0502020204030204" pitchFamily="34" charset="0"/>
                <a:ea typeface="Calibri" panose="020F0502020204030204" pitchFamily="34" charset="0"/>
              </a:rPr>
              <a:t>. לדוגמא אם הוא עושה </a:t>
            </a:r>
            <a:r>
              <a:rPr lang="en-US" sz="1800" dirty="0">
                <a:highlight>
                  <a:srgbClr val="FFFF00"/>
                </a:highlight>
                <a:latin typeface="Calibri" panose="020F0502020204030204" pitchFamily="34" charset="0"/>
                <a:ea typeface="Calibri" panose="020F0502020204030204" pitchFamily="34" charset="0"/>
              </a:rPr>
              <a:t>binding with </a:t>
            </a:r>
            <a:r>
              <a:rPr lang="en-US" sz="1800" dirty="0" err="1">
                <a:highlight>
                  <a:srgbClr val="FFFF00"/>
                </a:highlight>
                <a:latin typeface="Calibri" panose="020F0502020204030204" pitchFamily="34" charset="0"/>
                <a:ea typeface="Calibri" panose="020F0502020204030204" pitchFamily="34" charset="0"/>
              </a:rPr>
              <a:t>TwoMode</a:t>
            </a:r>
            <a:r>
              <a:rPr lang="he-IL" sz="1800" dirty="0">
                <a:highlight>
                  <a:srgbClr val="FF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marL="0" indent="0">
              <a:buNone/>
            </a:pPr>
            <a:r>
              <a:rPr lang="en-US" sz="1800" dirty="0">
                <a:latin typeface="Calibri" panose="020F0502020204030204" pitchFamily="34" charset="0"/>
                <a:ea typeface="Calibri" panose="020F0502020204030204" pitchFamily="34" charset="0"/>
              </a:rPr>
              <a:t> </a:t>
            </a:r>
          </a:p>
          <a:p>
            <a:pPr marL="0" indent="0">
              <a:buNone/>
            </a:pPr>
            <a:r>
              <a:rPr lang="he-IL" sz="1800" dirty="0">
                <a:highlight>
                  <a:srgbClr val="00FF00"/>
                </a:highlight>
                <a:latin typeface="Calibri" panose="020F0502020204030204" pitchFamily="34" charset="0"/>
                <a:ea typeface="Calibri" panose="020F0502020204030204" pitchFamily="34" charset="0"/>
              </a:rPr>
              <a:t>בתוך ה </a:t>
            </a:r>
            <a:r>
              <a:rPr lang="en-US" sz="1800" dirty="0">
                <a:highlight>
                  <a:srgbClr val="00FF00"/>
                </a:highlight>
                <a:latin typeface="Calibri" panose="020F0502020204030204" pitchFamily="34" charset="0"/>
                <a:ea typeface="Calibri" panose="020F0502020204030204" pitchFamily="34" charset="0"/>
              </a:rPr>
              <a:t>BL</a:t>
            </a:r>
            <a:r>
              <a:rPr lang="he-IL" sz="1800" dirty="0">
                <a:highlight>
                  <a:srgbClr val="00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המתודה </a:t>
            </a:r>
            <a:r>
              <a:rPr lang="en-US" sz="1800" dirty="0" err="1">
                <a:latin typeface="Calibri" panose="020F0502020204030204" pitchFamily="34" charset="0"/>
                <a:ea typeface="Calibri" panose="020F0502020204030204" pitchFamily="34" charset="0"/>
              </a:rPr>
              <a:t>AddStudent</a:t>
            </a:r>
            <a:r>
              <a:rPr lang="he-IL" sz="1800" dirty="0">
                <a:latin typeface="Calibri" panose="020F0502020204030204" pitchFamily="34" charset="0"/>
                <a:ea typeface="Calibri" panose="020F0502020204030204" pitchFamily="34" charset="0"/>
              </a:rPr>
              <a:t> נקראת וצריכה להוסיף לבסיס הנתונים את כל המידע של הסטודנט להוספה, לעיתים דרך יצירת כמה </a:t>
            </a:r>
            <a:r>
              <a:rPr lang="he-IL" sz="1800" dirty="0" err="1">
                <a:latin typeface="Calibri" panose="020F0502020204030204" pitchFamily="34" charset="0"/>
                <a:ea typeface="Calibri" panose="020F0502020204030204" pitchFamily="34" charset="0"/>
              </a:rPr>
              <a:t>אוביקטים</a:t>
            </a:r>
            <a:r>
              <a:rPr lang="he-IL" sz="1800" dirty="0">
                <a:latin typeface="Calibri" panose="020F0502020204030204" pitchFamily="34" charset="0"/>
                <a:ea typeface="Calibri" panose="020F0502020204030204" pitchFamily="34" charset="0"/>
              </a:rPr>
              <a:t> מטיפוסים שונים ושליחתם דרך כמה קריאות שונות ל </a:t>
            </a:r>
            <a:r>
              <a:rPr lang="en-US" sz="1800" dirty="0">
                <a:latin typeface="Calibri" panose="020F0502020204030204" pitchFamily="34" charset="0"/>
                <a:ea typeface="Calibri" panose="020F0502020204030204" pitchFamily="34" charset="0"/>
              </a:rPr>
              <a:t>DL</a:t>
            </a:r>
            <a:r>
              <a:rPr lang="he-IL" sz="1800" dirty="0">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למשל:</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יצירת </a:t>
            </a:r>
            <a:r>
              <a:rPr lang="he-IL" sz="1800" dirty="0" err="1">
                <a:latin typeface="Calibri" panose="020F0502020204030204" pitchFamily="34" charset="0"/>
                <a:ea typeface="Calibri" panose="020F0502020204030204" pitchFamily="34" charset="0"/>
              </a:rPr>
              <a:t>אוביקט</a:t>
            </a:r>
            <a:r>
              <a:rPr lang="he-IL" sz="1800" dirty="0">
                <a:latin typeface="Calibri" panose="020F0502020204030204" pitchFamily="34" charset="0"/>
                <a:ea typeface="Calibri" panose="020F0502020204030204" pitchFamily="34" charset="0"/>
              </a:rPr>
              <a:t> מטיפוס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.Person</a:t>
            </a:r>
            <a:r>
              <a:rPr lang="he-IL" sz="1800" dirty="0">
                <a:latin typeface="Calibri" panose="020F0502020204030204" pitchFamily="34" charset="0"/>
                <a:ea typeface="Calibri" panose="020F0502020204030204" pitchFamily="34" charset="0"/>
              </a:rPr>
              <a:t> והוספתו דרך </a:t>
            </a:r>
            <a:r>
              <a:rPr lang="en-US" sz="1800" dirty="0">
                <a:solidFill>
                  <a:srgbClr val="0000FF"/>
                </a:solidFill>
                <a:latin typeface="Consolas" panose="020B0609020204030204" pitchFamily="49" charset="0"/>
                <a:ea typeface="Calibri" panose="020F0502020204030204" pitchFamily="34" charset="0"/>
              </a:rPr>
              <a:t>void</a:t>
            </a:r>
            <a:r>
              <a:rPr lang="en-US" sz="1800" dirty="0">
                <a:solidFill>
                  <a:srgbClr val="000000"/>
                </a:solidFill>
                <a:latin typeface="Consolas" panose="020B0609020204030204" pitchFamily="49" charset="0"/>
                <a:ea typeface="Calibri" panose="020F0502020204030204" pitchFamily="34" charset="0"/>
              </a:rPr>
              <a:t> </a:t>
            </a:r>
            <a:r>
              <a:rPr lang="en-US" sz="1800" dirty="0" err="1">
                <a:solidFill>
                  <a:srgbClr val="000000"/>
                </a:solidFill>
                <a:latin typeface="Consolas" panose="020B0609020204030204" pitchFamily="49" charset="0"/>
                <a:ea typeface="Calibri" panose="020F0502020204030204" pitchFamily="34" charset="0"/>
              </a:rPr>
              <a:t>AddPerson</a:t>
            </a:r>
            <a:r>
              <a:rPr lang="en-US" sz="1800" dirty="0">
                <a:solidFill>
                  <a:srgbClr val="000000"/>
                </a:solidFill>
                <a:latin typeface="Consolas" panose="020B0609020204030204" pitchFamily="49" charset="0"/>
                <a:ea typeface="Calibri" panose="020F0502020204030204" pitchFamily="34" charset="0"/>
              </a:rPr>
              <a:t>(</a:t>
            </a:r>
            <a:r>
              <a:rPr lang="en-US" sz="1800" b="1" dirty="0" err="1">
                <a:solidFill>
                  <a:srgbClr val="000000"/>
                </a:solidFill>
                <a:latin typeface="Consolas" panose="020B0609020204030204" pitchFamily="49" charset="0"/>
                <a:ea typeface="Calibri" panose="020F0502020204030204" pitchFamily="34" charset="0"/>
              </a:rPr>
              <a:t>DO</a:t>
            </a:r>
            <a:r>
              <a:rPr lang="en-US" sz="1800" dirty="0" err="1">
                <a:solidFill>
                  <a:srgbClr val="000000"/>
                </a:solidFill>
                <a:latin typeface="Consolas" panose="020B0609020204030204" pitchFamily="49" charset="0"/>
                <a:ea typeface="Calibri" panose="020F0502020204030204" pitchFamily="34" charset="0"/>
              </a:rPr>
              <a:t>.Person</a:t>
            </a:r>
            <a:r>
              <a:rPr lang="en-US" sz="1800" dirty="0">
                <a:solidFill>
                  <a:srgbClr val="000000"/>
                </a:solidFill>
                <a:latin typeface="Consolas" panose="020B0609020204030204" pitchFamily="49" charset="0"/>
                <a:ea typeface="Calibri" panose="020F0502020204030204" pitchFamily="34" charset="0"/>
              </a:rPr>
              <a:t> person);</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יצירת </a:t>
            </a:r>
            <a:r>
              <a:rPr lang="he-IL" sz="1800" dirty="0" err="1">
                <a:latin typeface="Calibri" panose="020F0502020204030204" pitchFamily="34" charset="0"/>
                <a:ea typeface="Calibri" panose="020F0502020204030204" pitchFamily="34" charset="0"/>
              </a:rPr>
              <a:t>אוביקט</a:t>
            </a:r>
            <a:r>
              <a:rPr lang="he-IL" sz="1800" dirty="0">
                <a:latin typeface="Calibri" panose="020F0502020204030204" pitchFamily="34" charset="0"/>
                <a:ea typeface="Calibri" panose="020F0502020204030204" pitchFamily="34" charset="0"/>
              </a:rPr>
              <a:t> מטיפוס</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.Student</a:t>
            </a:r>
            <a:r>
              <a:rPr lang="en-US" sz="1800" dirty="0">
                <a:latin typeface="Calibri" panose="020F0502020204030204" pitchFamily="34" charset="0"/>
                <a:ea typeface="Calibri" panose="020F0502020204030204" pitchFamily="34" charset="0"/>
              </a:rPr>
              <a:t> </a:t>
            </a:r>
            <a:r>
              <a:rPr lang="en-US" sz="1800" dirty="0">
                <a:latin typeface="Arial" panose="020B0604020202020204" pitchFamily="34" charset="0"/>
                <a:ea typeface="Calibri" panose="020F0502020204030204" pitchFamily="34" charset="0"/>
              </a:rPr>
              <a:t> </a:t>
            </a:r>
            <a:r>
              <a:rPr lang="he-IL" sz="1800" dirty="0">
                <a:latin typeface="Arial" panose="020B0604020202020204" pitchFamily="34" charset="0"/>
                <a:ea typeface="Calibri" panose="020F0502020204030204" pitchFamily="34" charset="0"/>
              </a:rPr>
              <a:t>והוספתו דרך </a:t>
            </a:r>
            <a:r>
              <a:rPr lang="en-US" sz="1800" dirty="0">
                <a:solidFill>
                  <a:srgbClr val="000000"/>
                </a:solidFill>
                <a:latin typeface="Consolas" panose="020B0609020204030204" pitchFamily="49" charset="0"/>
                <a:ea typeface="Calibri" panose="020F0502020204030204" pitchFamily="34" charset="0"/>
              </a:rPr>
              <a:t>        </a:t>
            </a:r>
            <a:r>
              <a:rPr lang="en-US" sz="1800" dirty="0">
                <a:solidFill>
                  <a:srgbClr val="0000FF"/>
                </a:solidFill>
                <a:latin typeface="Consolas" panose="020B0609020204030204" pitchFamily="49" charset="0"/>
                <a:ea typeface="Calibri" panose="020F0502020204030204" pitchFamily="34" charset="0"/>
              </a:rPr>
              <a:t>void</a:t>
            </a:r>
            <a:r>
              <a:rPr lang="en-US" sz="1800" dirty="0">
                <a:solidFill>
                  <a:srgbClr val="000000"/>
                </a:solidFill>
                <a:latin typeface="Consolas" panose="020B0609020204030204" pitchFamily="49" charset="0"/>
                <a:ea typeface="Calibri" panose="020F0502020204030204" pitchFamily="34" charset="0"/>
              </a:rPr>
              <a:t> </a:t>
            </a:r>
            <a:r>
              <a:rPr lang="en-US" sz="1800" dirty="0" err="1">
                <a:solidFill>
                  <a:srgbClr val="000000"/>
                </a:solidFill>
                <a:latin typeface="Consolas" panose="020B0609020204030204" pitchFamily="49" charset="0"/>
                <a:ea typeface="Calibri" panose="020F0502020204030204" pitchFamily="34" charset="0"/>
              </a:rPr>
              <a:t>AddStudent</a:t>
            </a:r>
            <a:r>
              <a:rPr lang="en-US" sz="1800" dirty="0">
                <a:solidFill>
                  <a:srgbClr val="000000"/>
                </a:solidFill>
                <a:latin typeface="Consolas" panose="020B0609020204030204" pitchFamily="49" charset="0"/>
                <a:ea typeface="Calibri" panose="020F0502020204030204" pitchFamily="34" charset="0"/>
              </a:rPr>
              <a:t>(</a:t>
            </a:r>
            <a:r>
              <a:rPr lang="en-US" sz="1800" b="1" dirty="0" err="1">
                <a:solidFill>
                  <a:srgbClr val="000000"/>
                </a:solidFill>
                <a:latin typeface="Consolas" panose="020B0609020204030204" pitchFamily="49" charset="0"/>
                <a:ea typeface="Calibri" panose="020F0502020204030204" pitchFamily="34" charset="0"/>
              </a:rPr>
              <a:t>DO</a:t>
            </a:r>
            <a:r>
              <a:rPr lang="en-US" sz="1800" dirty="0" err="1">
                <a:solidFill>
                  <a:srgbClr val="000000"/>
                </a:solidFill>
                <a:latin typeface="Consolas" panose="020B0609020204030204" pitchFamily="49" charset="0"/>
                <a:ea typeface="Calibri" panose="020F0502020204030204" pitchFamily="34" charset="0"/>
              </a:rPr>
              <a:t>.Student</a:t>
            </a:r>
            <a:r>
              <a:rPr lang="en-US" sz="1800" dirty="0">
                <a:solidFill>
                  <a:srgbClr val="000000"/>
                </a:solidFill>
                <a:latin typeface="Consolas" panose="020B0609020204030204" pitchFamily="49" charset="0"/>
                <a:ea typeface="Calibri" panose="020F0502020204030204" pitchFamily="34" charset="0"/>
              </a:rPr>
              <a:t> student);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הוספת רשימת הקורסים שלו  מטיפוס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.StudentInCourse</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כל אחת ממתודת אלו יכולות לשלוח חריגה מה </a:t>
            </a:r>
            <a:r>
              <a:rPr lang="en-US" sz="1800" dirty="0">
                <a:latin typeface="Calibri" panose="020F0502020204030204" pitchFamily="34" charset="0"/>
                <a:ea typeface="Calibri" panose="020F0502020204030204" pitchFamily="34" charset="0"/>
              </a:rPr>
              <a:t>DL</a:t>
            </a:r>
            <a:r>
              <a:rPr lang="he-IL" sz="1800" dirty="0">
                <a:latin typeface="Calibri" panose="020F0502020204030204" pitchFamily="34" charset="0"/>
                <a:ea typeface="Calibri" panose="020F0502020204030204" pitchFamily="34" charset="0"/>
              </a:rPr>
              <a:t> במידה וההוספה לא חוקית (למשל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כבר קיים).</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 </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יקבל את החריגה מה </a:t>
            </a:r>
            <a:r>
              <a:rPr lang="en-US" sz="1800" dirty="0">
                <a:latin typeface="Calibri" panose="020F0502020204030204" pitchFamily="34" charset="0"/>
                <a:ea typeface="Calibri" panose="020F0502020204030204" pitchFamily="34" charset="0"/>
              </a:rPr>
              <a:t>DL</a:t>
            </a:r>
            <a:r>
              <a:rPr lang="he-IL" sz="1800" dirty="0">
                <a:latin typeface="Calibri" panose="020F0502020204030204" pitchFamily="34" charset="0"/>
                <a:ea typeface="Calibri" panose="020F0502020204030204" pitchFamily="34" charset="0"/>
              </a:rPr>
              <a:t> ויבנה ממנה חריגה מתאימה וישלח חריגת </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לשכבת ה </a:t>
            </a:r>
            <a:r>
              <a:rPr lang="en-US" sz="1800" dirty="0">
                <a:latin typeface="Calibri" panose="020F0502020204030204" pitchFamily="34" charset="0"/>
                <a:ea typeface="Calibri" panose="020F0502020204030204" pitchFamily="34" charset="0"/>
              </a:rPr>
              <a:t>PL</a:t>
            </a:r>
            <a:r>
              <a:rPr lang="he-IL" sz="1800" dirty="0">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endParaRPr lang="en-US" sz="1800" dirty="0">
              <a:latin typeface="Calibri" panose="020F0502020204030204" pitchFamily="34" charset="0"/>
              <a:ea typeface="Calibri" panose="020F0502020204030204" pitchFamily="34" charset="0"/>
            </a:endParaRPr>
          </a:p>
          <a:p>
            <a:pPr marL="0" indent="0">
              <a:buNone/>
            </a:pPr>
            <a:r>
              <a:rPr lang="he-IL" sz="1800" dirty="0">
                <a:highlight>
                  <a:srgbClr val="00FF00"/>
                </a:highlight>
                <a:latin typeface="Calibri" panose="020F0502020204030204" pitchFamily="34" charset="0"/>
                <a:ea typeface="Calibri" panose="020F0502020204030204" pitchFamily="34" charset="0"/>
              </a:rPr>
              <a:t>בתוך ה </a:t>
            </a:r>
            <a:r>
              <a:rPr lang="en-US" sz="1800" dirty="0">
                <a:highlight>
                  <a:srgbClr val="00FF00"/>
                </a:highlight>
                <a:latin typeface="Calibri" panose="020F0502020204030204" pitchFamily="34" charset="0"/>
                <a:ea typeface="Calibri" panose="020F0502020204030204" pitchFamily="34" charset="0"/>
              </a:rPr>
              <a:t>DL</a:t>
            </a:r>
            <a:r>
              <a:rPr lang="he-IL" sz="1800" dirty="0">
                <a:highlight>
                  <a:srgbClr val="00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המתודות </a:t>
            </a:r>
            <a:r>
              <a:rPr lang="en-US" sz="1800" dirty="0" err="1">
                <a:latin typeface="Calibri" panose="020F0502020204030204" pitchFamily="34" charset="0"/>
                <a:ea typeface="Calibri" panose="020F0502020204030204" pitchFamily="34" charset="0"/>
              </a:rPr>
              <a:t>AddStudent</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AddPerson</a:t>
            </a:r>
            <a:r>
              <a:rPr lang="en-US" sz="1800" dirty="0">
                <a:latin typeface="Calibri" panose="020F0502020204030204" pitchFamily="34" charset="0"/>
                <a:ea typeface="Calibri" panose="020F0502020204030204" pitchFamily="34" charset="0"/>
              </a:rPr>
              <a:t>, etc.</a:t>
            </a:r>
            <a:r>
              <a:rPr lang="he-IL" sz="1800" dirty="0">
                <a:latin typeface="Calibri" panose="020F0502020204030204" pitchFamily="34" charset="0"/>
                <a:ea typeface="Calibri" panose="020F0502020204030204" pitchFamily="34" charset="0"/>
              </a:rPr>
              <a:t> נקראות ומבצעות:</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אם ההוספה לא חוקית (לדוגמא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כבר קיים) שליחת חריגה ל</a:t>
            </a:r>
            <a:r>
              <a:rPr lang="en-US" sz="1800" dirty="0">
                <a:latin typeface="Calibri" panose="020F0502020204030204" pitchFamily="34" charset="0"/>
                <a:ea typeface="Calibri" panose="020F0502020204030204" pitchFamily="34" charset="0"/>
              </a:rPr>
              <a:t>BL</a:t>
            </a:r>
          </a:p>
          <a:p>
            <a:pPr algn="r" rtl="1"/>
            <a:r>
              <a:rPr lang="he-IL" sz="1800" dirty="0">
                <a:latin typeface="Calibri" panose="020F0502020204030204" pitchFamily="34" charset="0"/>
                <a:ea typeface="Calibri" panose="020F0502020204030204" pitchFamily="34" charset="0"/>
              </a:rPr>
              <a:t>אחרת, יצירת אובייקט שקיבלה </a:t>
            </a:r>
            <a:r>
              <a:rPr lang="he-IL" sz="1800" b="1" dirty="0">
                <a:latin typeface="Calibri" panose="020F0502020204030204" pitchFamily="34" charset="0"/>
                <a:ea typeface="Calibri" panose="020F0502020204030204" pitchFamily="34" charset="0"/>
              </a:rPr>
              <a:t>מאותו טיפוס</a:t>
            </a:r>
            <a:r>
              <a:rPr lang="he-IL" sz="1800" dirty="0">
                <a:latin typeface="Calibri" panose="020F0502020204030204" pitchFamily="34" charset="0"/>
                <a:ea typeface="Calibri" panose="020F0502020204030204" pitchFamily="34" charset="0"/>
              </a:rPr>
              <a:t>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.Student</a:t>
            </a:r>
            <a:r>
              <a:rPr lang="en-US" sz="1800" dirty="0">
                <a:latin typeface="Calibri" panose="020F0502020204030204" pitchFamily="34" charset="0"/>
                <a:ea typeface="Calibri" panose="020F0502020204030204" pitchFamily="34" charset="0"/>
              </a:rPr>
              <a:t>,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.Person</a:t>
            </a:r>
            <a:r>
              <a:rPr lang="en-US" sz="1800" dirty="0">
                <a:latin typeface="Calibri" panose="020F0502020204030204" pitchFamily="34" charset="0"/>
                <a:ea typeface="Calibri" panose="020F0502020204030204" pitchFamily="34" charset="0"/>
              </a:rPr>
              <a:t>, etc.</a:t>
            </a:r>
          </a:p>
          <a:p>
            <a:pPr algn="r" rtl="1"/>
            <a:r>
              <a:rPr lang="he-IL" sz="1800" dirty="0">
                <a:latin typeface="Calibri" panose="020F0502020204030204" pitchFamily="34" charset="0"/>
                <a:ea typeface="Calibri" panose="020F0502020204030204" pitchFamily="34" charset="0"/>
              </a:rPr>
              <a:t>ושומרת אותו בבסיס הנתונים.</a:t>
            </a:r>
            <a:endParaRPr lang="en-US" sz="1800" dirty="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AC7B083-8CBB-4D94-8EEB-258F05A0A2C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549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465158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2160" y="188640"/>
            <a:ext cx="7239000" cy="623928"/>
          </a:xfrm>
        </p:spPr>
        <p:txBody>
          <a:bodyPr/>
          <a:lstStyle/>
          <a:p>
            <a:pPr algn="ctr"/>
            <a:r>
              <a:rPr lang="he-IL" dirty="0"/>
              <a:t>מבני כללי של תוכנית בשפת #</a:t>
            </a:r>
            <a:r>
              <a:rPr lang="en-US" dirty="0"/>
              <a:t>C</a:t>
            </a:r>
            <a:endParaRPr lang="he-IL" dirty="0"/>
          </a:p>
        </p:txBody>
      </p:sp>
      <p:sp>
        <p:nvSpPr>
          <p:cNvPr id="3" name="מציין מיקום תוכן 2"/>
          <p:cNvSpPr>
            <a:spLocks noGrp="1"/>
          </p:cNvSpPr>
          <p:nvPr>
            <p:ph idx="1"/>
          </p:nvPr>
        </p:nvSpPr>
        <p:spPr>
          <a:xfrm>
            <a:off x="2135560" y="831612"/>
            <a:ext cx="7239000" cy="5724636"/>
          </a:xfrm>
        </p:spPr>
        <p:txBody>
          <a:bodyPr>
            <a:noAutofit/>
          </a:bodyPr>
          <a:lstStyle/>
          <a:p>
            <a:r>
              <a:rPr lang="en-US" sz="1600" dirty="0"/>
              <a:t>Solution</a:t>
            </a:r>
            <a:r>
              <a:rPr lang="he-IL" sz="1600" dirty="0"/>
              <a:t> </a:t>
            </a:r>
            <a:r>
              <a:rPr lang="en-US" sz="1600" dirty="0"/>
              <a:t>–</a:t>
            </a:r>
            <a:r>
              <a:rPr lang="he-IL" sz="1600" dirty="0"/>
              <a:t> פתרון - מסגרת של תוכנית גדולה </a:t>
            </a:r>
            <a:r>
              <a:rPr lang="en-US" sz="1600" dirty="0"/>
              <a:t>–</a:t>
            </a:r>
            <a:r>
              <a:rPr lang="he-IL" sz="1600" dirty="0"/>
              <a:t> מערכת.</a:t>
            </a:r>
            <a:endParaRPr lang="en-US" sz="1600" dirty="0"/>
          </a:p>
          <a:p>
            <a:r>
              <a:rPr lang="en-US" sz="1600" dirty="0"/>
              <a:t>Project</a:t>
            </a:r>
            <a:r>
              <a:rPr lang="he-IL" sz="1600" dirty="0"/>
              <a:t> – פרוייקט - חלק מהמערכת/מהפתרון. בד"כ יהיה מזוהה עם </a:t>
            </a:r>
            <a:r>
              <a:rPr lang="en-US" sz="1600" dirty="0"/>
              <a:t>namespace</a:t>
            </a:r>
            <a:r>
              <a:rPr lang="he-IL" sz="1600" dirty="0"/>
              <a:t> וימצא בתוך אסמבליי נפרד.</a:t>
            </a:r>
          </a:p>
          <a:p>
            <a:r>
              <a:rPr lang="he-IL" sz="1600" dirty="0"/>
              <a:t>קובץ עם מחלקות יהיה עם סיומת </a:t>
            </a:r>
            <a:r>
              <a:rPr lang="en-US" sz="1600" dirty="0"/>
              <a:t>*.cs</a:t>
            </a:r>
            <a:endParaRPr lang="he-IL" sz="1600" dirty="0"/>
          </a:p>
          <a:p>
            <a:pPr lvl="1">
              <a:buClr>
                <a:schemeClr val="tx1"/>
              </a:buClr>
            </a:pPr>
            <a:r>
              <a:rPr lang="he-IL" sz="1600" kern="0" dirty="0">
                <a:latin typeface="Arial" pitchFamily="34" charset="0"/>
              </a:rPr>
              <a:t>מכיל מחלקה אחת או יותר</a:t>
            </a:r>
          </a:p>
          <a:p>
            <a:pPr lvl="1">
              <a:buClr>
                <a:schemeClr val="tx1"/>
              </a:buClr>
            </a:pPr>
            <a:r>
              <a:rPr lang="he-IL" sz="1600" b="1" kern="0" dirty="0">
                <a:solidFill>
                  <a:srgbClr val="FFCC00"/>
                </a:solidFill>
                <a:latin typeface="Arial" pitchFamily="34" charset="0"/>
              </a:rPr>
              <a:t>בד"כ </a:t>
            </a:r>
            <a:r>
              <a:rPr lang="he-IL" sz="1600" kern="0" dirty="0">
                <a:latin typeface="Arial" pitchFamily="34" charset="0"/>
              </a:rPr>
              <a:t>רק מחלקה אחת בקובץ</a:t>
            </a:r>
          </a:p>
          <a:p>
            <a:r>
              <a:rPr lang="he-IL" sz="1600" dirty="0"/>
              <a:t>סדר הגדרת המחלקות אינו חשוב (בשונה מ-</a:t>
            </a:r>
            <a:r>
              <a:rPr lang="en-US" sz="1600" dirty="0"/>
              <a:t>C++</a:t>
            </a:r>
            <a:r>
              <a:rPr lang="he-IL" sz="1600" dirty="0"/>
              <a:t>)</a:t>
            </a:r>
          </a:p>
          <a:p>
            <a:r>
              <a:rPr lang="he-IL" sz="1600" dirty="0"/>
              <a:t>כל מחלקה מוגדרת בתוך </a:t>
            </a:r>
            <a:r>
              <a:rPr lang="en-US" sz="1600" dirty="0"/>
              <a:t>namespace</a:t>
            </a:r>
            <a:endParaRPr lang="he-IL" sz="1600" dirty="0"/>
          </a:p>
          <a:p>
            <a:r>
              <a:rPr lang="he-IL" sz="1600" dirty="0"/>
              <a:t>כל קוד ביצועי נכתב בתוך מתודה.</a:t>
            </a:r>
          </a:p>
          <a:p>
            <a:r>
              <a:rPr lang="he-IL" sz="1600" b="1" dirty="0"/>
              <a:t>כל מתודה שייכת למחלקה ומוגדרת בה! בשונה מ ++</a:t>
            </a:r>
            <a:r>
              <a:rPr lang="en-US" sz="1600" b="1" dirty="0"/>
              <a:t>C</a:t>
            </a:r>
            <a:endParaRPr lang="he-IL" sz="1600" b="1" dirty="0"/>
          </a:p>
          <a:p>
            <a:r>
              <a:rPr lang="he-IL" sz="1600" b="1" dirty="0"/>
              <a:t>אין מתודות גלובאליות ואין משתנים גלובאליים (בשונה מ ++ </a:t>
            </a:r>
            <a:r>
              <a:rPr lang="en-US" sz="1600" b="1" dirty="0"/>
              <a:t>C</a:t>
            </a:r>
            <a:r>
              <a:rPr lang="he-IL" sz="1600" b="1" dirty="0"/>
              <a:t>)</a:t>
            </a:r>
          </a:p>
          <a:p>
            <a:r>
              <a:rPr lang="he-IL" sz="1600" dirty="0"/>
              <a:t>חייבת להיות תוכנית ראשית בשם </a:t>
            </a:r>
            <a:r>
              <a:rPr lang="en-US" sz="1600" b="1" dirty="0"/>
              <a:t>main</a:t>
            </a:r>
            <a:r>
              <a:rPr lang="he-IL" sz="1600" dirty="0"/>
              <a:t> , כלומר מתודה של מחלקה, שהיא תהיה </a:t>
            </a:r>
            <a:r>
              <a:rPr lang="he-IL" sz="1600" b="1" dirty="0"/>
              <a:t>נקודת ההתחלה</a:t>
            </a:r>
            <a:r>
              <a:rPr lang="he-IL" sz="1600" dirty="0"/>
              <a:t> של הרצת הפרוייקט כולו.</a:t>
            </a:r>
          </a:p>
          <a:p>
            <a:r>
              <a:rPr lang="he-IL" sz="1600" dirty="0"/>
              <a:t>מכיוון שבתחילת התוכנית עדיין אין לנו עצמים אזי לא נוכל להריץ את </a:t>
            </a:r>
            <a:r>
              <a:rPr lang="en-US" sz="1600" dirty="0"/>
              <a:t>main</a:t>
            </a:r>
            <a:r>
              <a:rPr lang="he-IL" sz="1600" dirty="0"/>
              <a:t> כמתודה של עצם קיים ולכן הפתרון יהיה:</a:t>
            </a:r>
          </a:p>
          <a:p>
            <a:pPr lvl="1"/>
            <a:r>
              <a:rPr lang="en-US" sz="1600" b="1" dirty="0"/>
              <a:t> </a:t>
            </a:r>
            <a:r>
              <a:rPr lang="en-US" sz="1600" b="1" dirty="0">
                <a:solidFill>
                  <a:schemeClr val="tx1"/>
                </a:solidFill>
              </a:rPr>
              <a:t>Main</a:t>
            </a:r>
            <a:r>
              <a:rPr lang="he-IL" sz="1600" b="1" dirty="0">
                <a:solidFill>
                  <a:schemeClr val="tx1"/>
                </a:solidFill>
              </a:rPr>
              <a:t>תוגדר כמתודה סטטית.</a:t>
            </a:r>
          </a:p>
          <a:p>
            <a:pPr lvl="1"/>
            <a:r>
              <a:rPr lang="he-IL" sz="1600" dirty="0">
                <a:solidFill>
                  <a:schemeClr val="tx1"/>
                </a:solidFill>
              </a:rPr>
              <a:t>למתודות סטטיות נוצר מקום בזיכרון עוד לפני יצירת עצם מהמחלקה.</a:t>
            </a:r>
          </a:p>
          <a:p>
            <a:pPr lvl="1"/>
            <a:r>
              <a:rPr lang="he-IL" sz="1600" dirty="0">
                <a:solidFill>
                  <a:schemeClr val="tx1"/>
                </a:solidFill>
              </a:rPr>
              <a:t>קריאה למתודה סטטית נעשית בשמה המלא כלומר, בצמוד לשם המחלקה שבה היא מוגדרת. </a:t>
            </a:r>
            <a:r>
              <a:rPr lang="en-US" sz="1600" dirty="0" err="1">
                <a:solidFill>
                  <a:schemeClr val="tx1"/>
                </a:solidFill>
              </a:rPr>
              <a:t>Program.Main</a:t>
            </a:r>
            <a:r>
              <a:rPr lang="en-US" sz="1600" dirty="0">
                <a:solidFill>
                  <a:schemeClr val="tx1"/>
                </a:solidFill>
              </a:rPr>
              <a:t>()</a:t>
            </a:r>
            <a:endParaRPr lang="he-IL" sz="1600" dirty="0">
              <a:solidFill>
                <a:schemeClr val="tx1"/>
              </a:solidFill>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89935918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04DE-A9E8-4FA2-897F-69E13B8CF928}"/>
              </a:ext>
            </a:extLst>
          </p:cNvPr>
          <p:cNvSpPr>
            <a:spLocks noGrp="1"/>
          </p:cNvSpPr>
          <p:nvPr>
            <p:ph type="title"/>
          </p:nvPr>
        </p:nvSpPr>
        <p:spPr>
          <a:xfrm>
            <a:off x="1631504" y="201264"/>
            <a:ext cx="7920880" cy="635448"/>
          </a:xfrm>
        </p:spPr>
        <p:txBody>
          <a:bodyPr>
            <a:normAutofit fontScale="90000"/>
          </a:bodyPr>
          <a:lstStyle/>
          <a:p>
            <a:pPr algn="ctr"/>
            <a:r>
              <a:rPr lang="he-IL" dirty="0"/>
              <a:t>בקשת </a:t>
            </a:r>
            <a:r>
              <a:rPr lang="en-US" dirty="0"/>
              <a:t>PL</a:t>
            </a:r>
            <a:r>
              <a:rPr lang="he-IL" dirty="0"/>
              <a:t> לדוגמא – קבלת סטודנט לפי </a:t>
            </a:r>
            <a:r>
              <a:rPr lang="en-US" dirty="0"/>
              <a:t>ID</a:t>
            </a:r>
          </a:p>
        </p:txBody>
      </p:sp>
      <p:sp>
        <p:nvSpPr>
          <p:cNvPr id="3" name="Content Placeholder 2">
            <a:extLst>
              <a:ext uri="{FF2B5EF4-FFF2-40B4-BE49-F238E27FC236}">
                <a16:creationId xmlns:a16="http://schemas.microsoft.com/office/drawing/2014/main" id="{E99982FC-51A2-40B3-AF53-7E0851F52D1F}"/>
              </a:ext>
            </a:extLst>
          </p:cNvPr>
          <p:cNvSpPr>
            <a:spLocks noGrp="1"/>
          </p:cNvSpPr>
          <p:nvPr>
            <p:ph idx="1"/>
          </p:nvPr>
        </p:nvSpPr>
        <p:spPr>
          <a:xfrm>
            <a:off x="2135560" y="1005840"/>
            <a:ext cx="7239000" cy="5447496"/>
          </a:xfrm>
        </p:spPr>
        <p:txBody>
          <a:bodyPr>
            <a:normAutofit fontScale="85000" lnSpcReduction="20000"/>
          </a:bodyPr>
          <a:lstStyle/>
          <a:p>
            <a:pPr marL="0" indent="0">
              <a:buNone/>
            </a:pPr>
            <a:r>
              <a:rPr lang="he-IL" sz="1800" dirty="0">
                <a:highlight>
                  <a:srgbClr val="00FF00"/>
                </a:highlight>
                <a:latin typeface="Calibri" panose="020F0502020204030204" pitchFamily="34" charset="0"/>
                <a:ea typeface="Calibri" panose="020F0502020204030204" pitchFamily="34" charset="0"/>
              </a:rPr>
              <a:t>בתוך </a:t>
            </a:r>
            <a:r>
              <a:rPr lang="en-US" sz="1800" dirty="0">
                <a:highlight>
                  <a:srgbClr val="00FF00"/>
                </a:highlight>
                <a:latin typeface="Calibri" panose="020F0502020204030204" pitchFamily="34" charset="0"/>
                <a:ea typeface="Calibri" panose="020F0502020204030204" pitchFamily="34" charset="0"/>
              </a:rPr>
              <a:t>PL</a:t>
            </a:r>
            <a:r>
              <a:rPr lang="he-IL" sz="1800" dirty="0">
                <a:highlight>
                  <a:srgbClr val="00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קבלת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ערך השדה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נבדק, אם הוא לא מספר תקני אז נשלח </a:t>
            </a:r>
            <a:r>
              <a:rPr lang="en-US" sz="1800" dirty="0" err="1">
                <a:latin typeface="Calibri" panose="020F0502020204030204" pitchFamily="34" charset="0"/>
                <a:ea typeface="Calibri" panose="020F0502020204030204" pitchFamily="34" charset="0"/>
              </a:rPr>
              <a:t>MsgBox</a:t>
            </a:r>
            <a:r>
              <a:rPr lang="en-US" sz="1800" dirty="0">
                <a:latin typeface="Calibri" panose="020F0502020204030204" pitchFamily="34" charset="0"/>
                <a:ea typeface="Calibri" panose="020F0502020204030204" pitchFamily="34" charset="0"/>
              </a:rPr>
              <a:t> </a:t>
            </a:r>
            <a:r>
              <a:rPr lang="he-IL" sz="1800" dirty="0">
                <a:latin typeface="Calibri" panose="020F0502020204030204" pitchFamily="34" charset="0"/>
                <a:ea typeface="Calibri" panose="020F0502020204030204" pitchFamily="34" charset="0"/>
              </a:rPr>
              <a:t> למשתמש</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אחרת, שולחים ל</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בקשה לקבלת הסטודנט עם ה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דרך קריאה למתודת </a:t>
            </a:r>
            <a:r>
              <a:rPr lang="en-US" sz="1800" dirty="0">
                <a:latin typeface="Calibri" panose="020F0502020204030204" pitchFamily="34" charset="0"/>
                <a:ea typeface="Calibri" panose="020F0502020204030204" pitchFamily="34" charset="0"/>
              </a:rPr>
              <a:t>IBL</a:t>
            </a:r>
            <a:r>
              <a:rPr lang="he-IL" sz="1800" dirty="0">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en-US" sz="1800" dirty="0">
                <a:latin typeface="Arial" panose="020B0604020202020204" pitchFamily="34" charset="0"/>
                <a:ea typeface="Calibri" panose="020F0502020204030204" pitchFamily="34" charset="0"/>
              </a:rPr>
              <a:t> </a:t>
            </a:r>
            <a:r>
              <a:rPr lang="en-US" sz="1800" b="1" dirty="0" err="1">
                <a:latin typeface="Calibri" panose="020F0502020204030204" pitchFamily="34" charset="0"/>
                <a:ea typeface="Calibri" panose="020F0502020204030204" pitchFamily="34" charset="0"/>
              </a:rPr>
              <a:t>BO</a:t>
            </a:r>
            <a:r>
              <a:rPr lang="en-US" sz="1800" dirty="0" err="1">
                <a:latin typeface="Calibri" panose="020F0502020204030204" pitchFamily="34" charset="0"/>
                <a:ea typeface="Calibri" panose="020F0502020204030204" pitchFamily="34" charset="0"/>
              </a:rPr>
              <a:t>.Student</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GetStudent</a:t>
            </a:r>
            <a:r>
              <a:rPr lang="en-US" sz="1800" dirty="0">
                <a:latin typeface="Calibri" panose="020F0502020204030204" pitchFamily="34" charset="0"/>
                <a:ea typeface="Calibri" panose="020F0502020204030204" pitchFamily="34" charset="0"/>
              </a:rPr>
              <a:t>(int id)</a:t>
            </a:r>
          </a:p>
          <a:p>
            <a:pPr algn="r" rtl="1"/>
            <a:r>
              <a:rPr lang="he-IL" sz="1800" dirty="0">
                <a:latin typeface="Calibri" panose="020F0502020204030204" pitchFamily="34" charset="0"/>
                <a:ea typeface="Calibri" panose="020F0502020204030204" pitchFamily="34" charset="0"/>
              </a:rPr>
              <a:t>לאחר הקריאה הזו תחזור מה </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ישות </a:t>
            </a:r>
            <a:r>
              <a:rPr lang="he-IL" sz="1800" dirty="0" err="1">
                <a:latin typeface="Calibri" panose="020F0502020204030204" pitchFamily="34" charset="0"/>
                <a:ea typeface="Calibri" panose="020F0502020204030204" pitchFamily="34" charset="0"/>
              </a:rPr>
              <a:t>חגשה</a:t>
            </a:r>
            <a:r>
              <a:rPr lang="he-IL" sz="1800" dirty="0">
                <a:latin typeface="Calibri" panose="020F0502020204030204" pitchFamily="34" charset="0"/>
                <a:ea typeface="Calibri" panose="020F0502020204030204" pitchFamily="34" charset="0"/>
              </a:rPr>
              <a:t> מטיפוס </a:t>
            </a:r>
            <a:r>
              <a:rPr lang="en-US" sz="1800" dirty="0" err="1">
                <a:latin typeface="Calibri" panose="020F0502020204030204" pitchFamily="34" charset="0"/>
                <a:ea typeface="Calibri" panose="020F0502020204030204" pitchFamily="34" charset="0"/>
              </a:rPr>
              <a:t>BO.Student</a:t>
            </a:r>
            <a:endParaRPr lang="en-US" sz="1800" dirty="0">
              <a:latin typeface="Calibri" panose="020F0502020204030204" pitchFamily="34" charset="0"/>
              <a:ea typeface="Calibri" panose="020F0502020204030204" pitchFamily="34" charset="0"/>
            </a:endParaRPr>
          </a:p>
          <a:p>
            <a:pPr algn="r" rtl="1"/>
            <a:r>
              <a:rPr lang="he-IL" sz="1800" b="1" dirty="0">
                <a:highlight>
                  <a:srgbClr val="FFFF00"/>
                </a:highlight>
                <a:latin typeface="Calibri" panose="020F0502020204030204" pitchFamily="34" charset="0"/>
                <a:ea typeface="Calibri" panose="020F0502020204030204" pitchFamily="34" charset="0"/>
              </a:rPr>
              <a:t>לעיתים,</a:t>
            </a:r>
            <a:r>
              <a:rPr lang="he-IL" sz="1800" dirty="0">
                <a:highlight>
                  <a:srgbClr val="FFFF00"/>
                </a:highlight>
                <a:latin typeface="Calibri" panose="020F0502020204030204" pitchFamily="34" charset="0"/>
                <a:ea typeface="Calibri" panose="020F0502020204030204" pitchFamily="34" charset="0"/>
              </a:rPr>
              <a:t> </a:t>
            </a:r>
            <a:r>
              <a:rPr lang="he-IL" sz="1800" b="1" dirty="0">
                <a:highlight>
                  <a:srgbClr val="FFFF00"/>
                </a:highlight>
                <a:latin typeface="Calibri" panose="020F0502020204030204" pitchFamily="34" charset="0"/>
                <a:ea typeface="Calibri" panose="020F0502020204030204" pitchFamily="34" charset="0"/>
              </a:rPr>
              <a:t>בחלק מהישויות,</a:t>
            </a:r>
            <a:r>
              <a:rPr lang="he-IL" sz="1800" dirty="0">
                <a:highlight>
                  <a:srgbClr val="FFFF00"/>
                </a:highlight>
                <a:latin typeface="Calibri" panose="020F0502020204030204" pitchFamily="34" charset="0"/>
                <a:ea typeface="Calibri" panose="020F0502020204030204" pitchFamily="34" charset="0"/>
              </a:rPr>
              <a:t> ה </a:t>
            </a:r>
            <a:r>
              <a:rPr lang="en-US" sz="1800" dirty="0">
                <a:highlight>
                  <a:srgbClr val="FFFF00"/>
                </a:highlight>
                <a:latin typeface="Calibri" panose="020F0502020204030204" pitchFamily="34" charset="0"/>
                <a:ea typeface="Calibri" panose="020F0502020204030204" pitchFamily="34" charset="0"/>
              </a:rPr>
              <a:t>PL</a:t>
            </a:r>
            <a:r>
              <a:rPr lang="he-IL" sz="1800" dirty="0">
                <a:highlight>
                  <a:srgbClr val="FFFF00"/>
                </a:highlight>
                <a:latin typeface="Calibri" panose="020F0502020204030204" pitchFamily="34" charset="0"/>
                <a:ea typeface="Calibri" panose="020F0502020204030204" pitchFamily="34" charset="0"/>
              </a:rPr>
              <a:t> ירצה ליצור ממנה ישות חדשה מטיפוס </a:t>
            </a:r>
            <a:r>
              <a:rPr lang="en-US" sz="1800" dirty="0" err="1">
                <a:highlight>
                  <a:srgbClr val="FFFF00"/>
                </a:highlight>
                <a:latin typeface="Calibri" panose="020F0502020204030204" pitchFamily="34" charset="0"/>
                <a:ea typeface="Calibri" panose="020F0502020204030204" pitchFamily="34" charset="0"/>
              </a:rPr>
              <a:t>PO.Student</a:t>
            </a:r>
            <a:r>
              <a:rPr lang="he-IL" sz="1800" dirty="0">
                <a:highlight>
                  <a:srgbClr val="FFFF00"/>
                </a:highlight>
                <a:latin typeface="Calibri" panose="020F0502020204030204" pitchFamily="34" charset="0"/>
                <a:ea typeface="Calibri" panose="020F0502020204030204" pitchFamily="34" charset="0"/>
              </a:rPr>
              <a:t> כיוון שירצה להוסיף לה מידע או יכולות שנצרכים לשכבת </a:t>
            </a:r>
            <a:r>
              <a:rPr lang="en-US" sz="1800" dirty="0">
                <a:highlight>
                  <a:srgbClr val="FFFF00"/>
                </a:highlight>
                <a:latin typeface="Calibri" panose="020F0502020204030204" pitchFamily="34" charset="0"/>
                <a:ea typeface="Calibri" panose="020F0502020204030204" pitchFamily="34" charset="0"/>
              </a:rPr>
              <a:t>PL </a:t>
            </a:r>
            <a:r>
              <a:rPr lang="he-IL" sz="1800" dirty="0">
                <a:highlight>
                  <a:srgbClr val="FFFF00"/>
                </a:highlight>
                <a:latin typeface="Calibri" panose="020F0502020204030204" pitchFamily="34" charset="0"/>
                <a:ea typeface="Calibri" panose="020F0502020204030204" pitchFamily="34" charset="0"/>
              </a:rPr>
              <a:t> (כגון </a:t>
            </a:r>
            <a:r>
              <a:rPr lang="en-US" sz="1800" dirty="0" err="1">
                <a:highlight>
                  <a:srgbClr val="FFFF00"/>
                </a:highlight>
                <a:latin typeface="Calibri" panose="020F0502020204030204" pitchFamily="34" charset="0"/>
                <a:ea typeface="Calibri" panose="020F0502020204030204" pitchFamily="34" charset="0"/>
              </a:rPr>
              <a:t>dependencyProperty</a:t>
            </a:r>
            <a:r>
              <a:rPr lang="he-IL" sz="1800" dirty="0">
                <a:highlight>
                  <a:srgbClr val="FF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marL="0" indent="0">
              <a:buNone/>
            </a:pPr>
            <a:endParaRPr lang="he-IL" sz="1800" dirty="0">
              <a:highlight>
                <a:srgbClr val="00FF00"/>
              </a:highlight>
              <a:latin typeface="Calibri" panose="020F0502020204030204" pitchFamily="34" charset="0"/>
              <a:ea typeface="Calibri" panose="020F0502020204030204" pitchFamily="34" charset="0"/>
            </a:endParaRPr>
          </a:p>
          <a:p>
            <a:pPr marL="0" indent="0">
              <a:buNone/>
            </a:pPr>
            <a:r>
              <a:rPr lang="he-IL" sz="1800" dirty="0">
                <a:highlight>
                  <a:srgbClr val="00FF00"/>
                </a:highlight>
                <a:latin typeface="Calibri" panose="020F0502020204030204" pitchFamily="34" charset="0"/>
                <a:ea typeface="Calibri" panose="020F0502020204030204" pitchFamily="34" charset="0"/>
              </a:rPr>
              <a:t>בתוך ה </a:t>
            </a:r>
            <a:r>
              <a:rPr lang="en-US" sz="1800" dirty="0">
                <a:highlight>
                  <a:srgbClr val="00FF00"/>
                </a:highlight>
                <a:latin typeface="Calibri" panose="020F0502020204030204" pitchFamily="34" charset="0"/>
                <a:ea typeface="Calibri" panose="020F0502020204030204" pitchFamily="34" charset="0"/>
              </a:rPr>
              <a:t>BL</a:t>
            </a:r>
            <a:r>
              <a:rPr lang="he-IL" sz="1800" dirty="0">
                <a:highlight>
                  <a:srgbClr val="00FF00"/>
                </a:highlight>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המתודה </a:t>
            </a:r>
            <a:r>
              <a:rPr lang="en-US" sz="1800" dirty="0" err="1">
                <a:latin typeface="Calibri" panose="020F0502020204030204" pitchFamily="34" charset="0"/>
                <a:ea typeface="Calibri" panose="020F0502020204030204" pitchFamily="34" charset="0"/>
              </a:rPr>
              <a:t>GetStudent</a:t>
            </a:r>
            <a:r>
              <a:rPr lang="he-IL" sz="1800" dirty="0">
                <a:latin typeface="Calibri" panose="020F0502020204030204" pitchFamily="34" charset="0"/>
                <a:ea typeface="Calibri" panose="020F0502020204030204" pitchFamily="34" charset="0"/>
              </a:rPr>
              <a:t> נקראת וצריכה להביא מבסיס הנתונים את כל המידע של הסטודנט עם אותו </a:t>
            </a:r>
            <a:r>
              <a:rPr lang="en-US" sz="1800" dirty="0">
                <a:latin typeface="Calibri" panose="020F0502020204030204" pitchFamily="34" charset="0"/>
                <a:ea typeface="Calibri" panose="020F0502020204030204" pitchFamily="34" charset="0"/>
              </a:rPr>
              <a:t>ID</a:t>
            </a:r>
            <a:r>
              <a:rPr lang="he-IL" sz="1800" dirty="0">
                <a:latin typeface="Calibri" panose="020F0502020204030204" pitchFamily="34" charset="0"/>
                <a:ea typeface="Calibri" panose="020F0502020204030204" pitchFamily="34" charset="0"/>
              </a:rPr>
              <a:t>, לעיתים דרך כמה קריאות שונות ל </a:t>
            </a:r>
            <a:r>
              <a:rPr lang="en-US" sz="1800" dirty="0">
                <a:latin typeface="Calibri" panose="020F0502020204030204" pitchFamily="34" charset="0"/>
                <a:ea typeface="Calibri" panose="020F0502020204030204" pitchFamily="34" charset="0"/>
              </a:rPr>
              <a:t>DL</a:t>
            </a:r>
            <a:r>
              <a:rPr lang="he-IL" sz="1800" dirty="0">
                <a:latin typeface="Calibri" panose="020F0502020204030204" pitchFamily="34" charset="0"/>
                <a:ea typeface="Calibri" panose="020F0502020204030204" pitchFamily="34" charset="0"/>
              </a:rPr>
              <a:t> שמחזירות לה </a:t>
            </a:r>
            <a:r>
              <a:rPr lang="he-IL" sz="1800" dirty="0" err="1">
                <a:latin typeface="Calibri" panose="020F0502020204030204" pitchFamily="34" charset="0"/>
                <a:ea typeface="Calibri" panose="020F0502020204030204" pitchFamily="34" charset="0"/>
              </a:rPr>
              <a:t>אוביקטים</a:t>
            </a:r>
            <a:r>
              <a:rPr lang="he-IL" sz="1800" dirty="0">
                <a:latin typeface="Calibri" panose="020F0502020204030204" pitchFamily="34" charset="0"/>
                <a:ea typeface="Calibri" panose="020F0502020204030204" pitchFamily="34" charset="0"/>
              </a:rPr>
              <a:t> מטיפוסים שונים אשר מהם היא צריכה להרכיב </a:t>
            </a:r>
            <a:r>
              <a:rPr lang="he-IL" sz="1800" dirty="0" err="1">
                <a:latin typeface="Calibri" panose="020F0502020204030204" pitchFamily="34" charset="0"/>
                <a:ea typeface="Calibri" panose="020F0502020204030204" pitchFamily="34" charset="0"/>
              </a:rPr>
              <a:t>אוביקט</a:t>
            </a:r>
            <a:r>
              <a:rPr lang="he-IL" sz="1800" dirty="0">
                <a:latin typeface="Calibri" panose="020F0502020204030204" pitchFamily="34" charset="0"/>
                <a:ea typeface="Calibri" panose="020F0502020204030204" pitchFamily="34" charset="0"/>
              </a:rPr>
              <a:t> חדש מטיפוס </a:t>
            </a:r>
            <a:r>
              <a:rPr lang="en-US" sz="1800" b="1" dirty="0" err="1">
                <a:latin typeface="Calibri" panose="020F0502020204030204" pitchFamily="34" charset="0"/>
                <a:ea typeface="Calibri" panose="020F0502020204030204" pitchFamily="34" charset="0"/>
              </a:rPr>
              <a:t>BO</a:t>
            </a:r>
            <a:r>
              <a:rPr lang="en-US" sz="1800" dirty="0" err="1">
                <a:latin typeface="Calibri" panose="020F0502020204030204" pitchFamily="34" charset="0"/>
                <a:ea typeface="Calibri" panose="020F0502020204030204" pitchFamily="34" charset="0"/>
              </a:rPr>
              <a:t>.Student</a:t>
            </a:r>
            <a:r>
              <a:rPr lang="he-IL" sz="1800" dirty="0">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למשל:</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קבלת </a:t>
            </a:r>
            <a:r>
              <a:rPr lang="he-IL" sz="1800" dirty="0" err="1">
                <a:latin typeface="Calibri" panose="020F0502020204030204" pitchFamily="34" charset="0"/>
                <a:ea typeface="Calibri" panose="020F0502020204030204" pitchFamily="34" charset="0"/>
              </a:rPr>
              <a:t>אוביקט</a:t>
            </a:r>
            <a:r>
              <a:rPr lang="he-IL" sz="1800" dirty="0">
                <a:latin typeface="Calibri" panose="020F0502020204030204" pitchFamily="34" charset="0"/>
                <a:ea typeface="Calibri" panose="020F0502020204030204" pitchFamily="34" charset="0"/>
              </a:rPr>
              <a:t> מטיפוס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.Person</a:t>
            </a:r>
            <a:r>
              <a:rPr lang="he-IL" sz="1800" dirty="0">
                <a:latin typeface="Calibri" panose="020F0502020204030204" pitchFamily="34" charset="0"/>
                <a:ea typeface="Calibri" panose="020F0502020204030204" pitchFamily="34" charset="0"/>
              </a:rPr>
              <a:t> והוספתו דרך </a:t>
            </a:r>
            <a:r>
              <a:rPr lang="en-US" sz="1800" b="1" dirty="0" err="1">
                <a:solidFill>
                  <a:srgbClr val="000000"/>
                </a:solidFill>
                <a:latin typeface="Consolas" panose="020B0609020204030204" pitchFamily="49" charset="0"/>
                <a:ea typeface="Calibri" panose="020F0502020204030204" pitchFamily="34" charset="0"/>
              </a:rPr>
              <a:t>DO</a:t>
            </a:r>
            <a:r>
              <a:rPr lang="en-US" sz="1800" dirty="0" err="1">
                <a:solidFill>
                  <a:srgbClr val="000000"/>
                </a:solidFill>
                <a:latin typeface="Consolas" panose="020B0609020204030204" pitchFamily="49" charset="0"/>
                <a:ea typeface="Calibri" panose="020F0502020204030204" pitchFamily="34" charset="0"/>
              </a:rPr>
              <a:t>.Person</a:t>
            </a:r>
            <a:r>
              <a:rPr lang="en-US" sz="1800" dirty="0">
                <a:solidFill>
                  <a:srgbClr val="000000"/>
                </a:solidFill>
                <a:latin typeface="Consolas" panose="020B0609020204030204" pitchFamily="49" charset="0"/>
                <a:ea typeface="Calibri" panose="020F0502020204030204" pitchFamily="34" charset="0"/>
              </a:rPr>
              <a:t> </a:t>
            </a:r>
            <a:r>
              <a:rPr lang="en-US" sz="1800" dirty="0" err="1">
                <a:solidFill>
                  <a:srgbClr val="000000"/>
                </a:solidFill>
                <a:latin typeface="Consolas" panose="020B0609020204030204" pitchFamily="49" charset="0"/>
                <a:ea typeface="Calibri" panose="020F0502020204030204" pitchFamily="34" charset="0"/>
              </a:rPr>
              <a:t>GetPerson</a:t>
            </a:r>
            <a:r>
              <a:rPr lang="en-US" sz="1800" dirty="0">
                <a:solidFill>
                  <a:srgbClr val="000000"/>
                </a:solidFill>
                <a:latin typeface="Consolas" panose="020B0609020204030204" pitchFamily="49" charset="0"/>
                <a:ea typeface="Calibri" panose="020F0502020204030204" pitchFamily="34" charset="0"/>
              </a:rPr>
              <a:t>(int id);</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קבלת </a:t>
            </a:r>
            <a:r>
              <a:rPr lang="he-IL" sz="1800" dirty="0" err="1">
                <a:latin typeface="Calibri" panose="020F0502020204030204" pitchFamily="34" charset="0"/>
                <a:ea typeface="Calibri" panose="020F0502020204030204" pitchFamily="34" charset="0"/>
              </a:rPr>
              <a:t>אוביקט</a:t>
            </a:r>
            <a:r>
              <a:rPr lang="he-IL" sz="1800" dirty="0">
                <a:latin typeface="Calibri" panose="020F0502020204030204" pitchFamily="34" charset="0"/>
                <a:ea typeface="Calibri" panose="020F0502020204030204" pitchFamily="34" charset="0"/>
              </a:rPr>
              <a:t> מטיפוס</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.Student</a:t>
            </a:r>
            <a:r>
              <a:rPr lang="en-US" sz="1800" dirty="0">
                <a:latin typeface="Calibri" panose="020F0502020204030204" pitchFamily="34" charset="0"/>
                <a:ea typeface="Calibri" panose="020F0502020204030204" pitchFamily="34" charset="0"/>
              </a:rPr>
              <a:t> </a:t>
            </a:r>
            <a:r>
              <a:rPr lang="en-US" sz="1800" dirty="0">
                <a:latin typeface="Arial" panose="020B0604020202020204" pitchFamily="34" charset="0"/>
                <a:ea typeface="Calibri" panose="020F0502020204030204" pitchFamily="34" charset="0"/>
              </a:rPr>
              <a:t> </a:t>
            </a:r>
            <a:r>
              <a:rPr lang="he-IL" sz="1800" dirty="0">
                <a:latin typeface="Arial" panose="020B0604020202020204" pitchFamily="34" charset="0"/>
                <a:ea typeface="Calibri" panose="020F0502020204030204" pitchFamily="34" charset="0"/>
              </a:rPr>
              <a:t> והוספתו דרך </a:t>
            </a:r>
            <a:r>
              <a:rPr lang="en-US" sz="1800" dirty="0">
                <a:solidFill>
                  <a:srgbClr val="000000"/>
                </a:solidFill>
                <a:latin typeface="Consolas" panose="020B0609020204030204" pitchFamily="49" charset="0"/>
                <a:ea typeface="Calibri" panose="020F0502020204030204" pitchFamily="34" charset="0"/>
              </a:rPr>
              <a:t>        </a:t>
            </a:r>
            <a:r>
              <a:rPr lang="en-US" sz="1800" b="1" dirty="0" err="1">
                <a:solidFill>
                  <a:srgbClr val="000000"/>
                </a:solidFill>
                <a:latin typeface="Consolas" panose="020B0609020204030204" pitchFamily="49" charset="0"/>
                <a:ea typeface="Calibri" panose="020F0502020204030204" pitchFamily="34" charset="0"/>
              </a:rPr>
              <a:t>DO</a:t>
            </a:r>
            <a:r>
              <a:rPr lang="en-US" sz="1800" dirty="0" err="1">
                <a:solidFill>
                  <a:srgbClr val="000000"/>
                </a:solidFill>
                <a:latin typeface="Consolas" panose="020B0609020204030204" pitchFamily="49" charset="0"/>
                <a:ea typeface="Calibri" panose="020F0502020204030204" pitchFamily="34" charset="0"/>
              </a:rPr>
              <a:t>.Student</a:t>
            </a:r>
            <a:r>
              <a:rPr lang="en-US" sz="1800" dirty="0">
                <a:solidFill>
                  <a:srgbClr val="000000"/>
                </a:solidFill>
                <a:latin typeface="Consolas" panose="020B0609020204030204" pitchFamily="49" charset="0"/>
                <a:ea typeface="Calibri" panose="020F0502020204030204" pitchFamily="34" charset="0"/>
              </a:rPr>
              <a:t> </a:t>
            </a:r>
            <a:r>
              <a:rPr lang="en-US" sz="1800" dirty="0" err="1">
                <a:solidFill>
                  <a:srgbClr val="000000"/>
                </a:solidFill>
                <a:latin typeface="Consolas" panose="020B0609020204030204" pitchFamily="49" charset="0"/>
                <a:ea typeface="Calibri" panose="020F0502020204030204" pitchFamily="34" charset="0"/>
              </a:rPr>
              <a:t>AddStudent</a:t>
            </a:r>
            <a:r>
              <a:rPr lang="en-US" sz="1800" dirty="0">
                <a:solidFill>
                  <a:srgbClr val="000000"/>
                </a:solidFill>
                <a:latin typeface="Consolas" panose="020B0609020204030204" pitchFamily="49" charset="0"/>
                <a:ea typeface="Calibri" panose="020F0502020204030204" pitchFamily="34" charset="0"/>
              </a:rPr>
              <a:t>(int id);</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קבלת רשימת הקורסים שלו  מטיפוס </a:t>
            </a:r>
            <a:r>
              <a:rPr lang="en-US" sz="1800" b="1" dirty="0" err="1">
                <a:latin typeface="Calibri" panose="020F0502020204030204" pitchFamily="34" charset="0"/>
                <a:ea typeface="Calibri" panose="020F0502020204030204" pitchFamily="34" charset="0"/>
              </a:rPr>
              <a:t>DO</a:t>
            </a:r>
            <a:r>
              <a:rPr lang="en-US" sz="1800" dirty="0" err="1">
                <a:latin typeface="Calibri" panose="020F0502020204030204" pitchFamily="34" charset="0"/>
                <a:ea typeface="Calibri" panose="020F0502020204030204" pitchFamily="34" charset="0"/>
              </a:rPr>
              <a:t>.StudentInCourse</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ה</a:t>
            </a:r>
            <a:r>
              <a:rPr lang="en-US" sz="1800" dirty="0">
                <a:latin typeface="Calibri" panose="020F0502020204030204" pitchFamily="34" charset="0"/>
                <a:ea typeface="Calibri" panose="020F0502020204030204" pitchFamily="34" charset="0"/>
              </a:rPr>
              <a:t>BL</a:t>
            </a:r>
            <a:r>
              <a:rPr lang="he-IL" sz="1800" dirty="0">
                <a:latin typeface="Calibri" panose="020F0502020204030204" pitchFamily="34" charset="0"/>
                <a:ea typeface="Calibri" panose="020F0502020204030204" pitchFamily="34" charset="0"/>
              </a:rPr>
              <a:t> יבנה מכל הישויות שקיבל ישות חדשה מטיפוס </a:t>
            </a:r>
            <a:r>
              <a:rPr lang="en-US" sz="1800" b="1" dirty="0" err="1">
                <a:latin typeface="Calibri" panose="020F0502020204030204" pitchFamily="34" charset="0"/>
                <a:ea typeface="Calibri" panose="020F0502020204030204" pitchFamily="34" charset="0"/>
              </a:rPr>
              <a:t>BO</a:t>
            </a:r>
            <a:r>
              <a:rPr lang="en-US" sz="1800" dirty="0" err="1">
                <a:latin typeface="Calibri" panose="020F0502020204030204" pitchFamily="34" charset="0"/>
                <a:ea typeface="Calibri" panose="020F0502020204030204" pitchFamily="34" charset="0"/>
              </a:rPr>
              <a:t>.Student</a:t>
            </a:r>
            <a:r>
              <a:rPr lang="he-IL" sz="1800" dirty="0">
                <a:latin typeface="Calibri" panose="020F0502020204030204" pitchFamily="34" charset="0"/>
                <a:ea typeface="Calibri" panose="020F0502020204030204" pitchFamily="34" charset="0"/>
              </a:rPr>
              <a:t> שאותה יחזיר ל </a:t>
            </a:r>
            <a:r>
              <a:rPr lang="en-US" sz="1800" dirty="0">
                <a:latin typeface="Calibri" panose="020F0502020204030204" pitchFamily="34" charset="0"/>
                <a:ea typeface="Calibri" panose="020F0502020204030204" pitchFamily="34" charset="0"/>
              </a:rPr>
              <a:t>PL</a:t>
            </a:r>
            <a:r>
              <a:rPr lang="he-IL" sz="1800" dirty="0">
                <a:latin typeface="Calibri" panose="020F0502020204030204" pitchFamily="34" charset="0"/>
                <a:ea typeface="Calibri" panose="020F0502020204030204" pitchFamily="34" charset="0"/>
              </a:rPr>
              <a:t>.</a:t>
            </a:r>
            <a:endParaRPr lang="en-US" sz="1800" dirty="0">
              <a:latin typeface="Calibri" panose="020F0502020204030204" pitchFamily="34" charset="0"/>
              <a:ea typeface="Calibri" panose="020F0502020204030204" pitchFamily="34" charset="0"/>
            </a:endParaRPr>
          </a:p>
          <a:p>
            <a:pPr algn="r" rtl="1"/>
            <a:r>
              <a:rPr lang="he-IL" sz="1800" dirty="0">
                <a:latin typeface="Calibri" panose="020F0502020204030204" pitchFamily="34" charset="0"/>
                <a:ea typeface="Calibri" panose="020F0502020204030204" pitchFamily="34" charset="0"/>
              </a:rPr>
              <a:t>כל אחת ממתודת אלו יכולות לשלוח חריגה מה </a:t>
            </a:r>
            <a:r>
              <a:rPr lang="en-US" sz="1800" dirty="0">
                <a:latin typeface="Calibri" panose="020F0502020204030204" pitchFamily="34" charset="0"/>
                <a:ea typeface="Calibri" panose="020F0502020204030204" pitchFamily="34" charset="0"/>
              </a:rPr>
              <a:t>DL</a:t>
            </a:r>
            <a:r>
              <a:rPr lang="he-IL" sz="1800" dirty="0">
                <a:latin typeface="Calibri" panose="020F0502020204030204" pitchFamily="34" charset="0"/>
                <a:ea typeface="Calibri" panose="020F0502020204030204" pitchFamily="34" charset="0"/>
              </a:rPr>
              <a:t> במידה וההוספה לא חוקית (למשל </a:t>
            </a:r>
            <a:r>
              <a:rPr lang="en-US" sz="1800" dirty="0">
                <a:latin typeface="Calibri" panose="020F0502020204030204" pitchFamily="34" charset="0"/>
                <a:ea typeface="Calibri" panose="020F0502020204030204" pitchFamily="34" charset="0"/>
              </a:rPr>
              <a:t>ID</a:t>
            </a:r>
            <a:r>
              <a:rPr lang="en-US" sz="1800" dirty="0">
                <a:latin typeface="Arial" panose="020B0604020202020204" pitchFamily="34" charset="0"/>
                <a:ea typeface="Calibri" panose="020F0502020204030204" pitchFamily="34" charset="0"/>
              </a:rPr>
              <a:t> </a:t>
            </a:r>
            <a:r>
              <a:rPr lang="he-IL" sz="1800" dirty="0">
                <a:latin typeface="Arial" panose="020B0604020202020204" pitchFamily="34" charset="0"/>
                <a:ea typeface="Calibri" panose="020F0502020204030204" pitchFamily="34" charset="0"/>
              </a:rPr>
              <a:t>לא קיים).</a:t>
            </a:r>
            <a:endParaRPr lang="en-US" sz="1800" dirty="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AC7B083-8CBB-4D94-8EEB-258F05A0A2C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550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4064259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he-IL" dirty="0"/>
              <a:t>הפרויקט!!</a:t>
            </a:r>
          </a:p>
        </p:txBody>
      </p:sp>
      <p:sp>
        <p:nvSpPr>
          <p:cNvPr id="4" name="כותרת משנה 3"/>
          <p:cNvSpPr>
            <a:spLocks noGrp="1"/>
          </p:cNvSpPr>
          <p:nvPr>
            <p:ph type="subTitle" idx="1"/>
          </p:nvPr>
        </p:nvSpPr>
        <p:spPr/>
        <p:txBody>
          <a:bodyPr>
            <a:normAutofit lnSpcReduction="10000"/>
          </a:bodyPr>
          <a:lstStyle/>
          <a:p>
            <a:r>
              <a:rPr lang="he-IL" dirty="0"/>
              <a:t>במודל יהיה פירוט לגבי הדרישות של הפרויקט</a:t>
            </a:r>
          </a:p>
          <a:p>
            <a:r>
              <a:rPr lang="he-IL" dirty="0"/>
              <a:t>אז קדימה לעבודה</a:t>
            </a:r>
          </a:p>
          <a:p>
            <a:r>
              <a:rPr lang="he-IL" dirty="0"/>
              <a:t>וכן - הפניה לדוגמא של 3 השכבות</a:t>
            </a:r>
          </a:p>
          <a:p>
            <a:endParaRPr lang="en-US" dirty="0"/>
          </a:p>
          <a:p>
            <a:endParaRPr lang="he-IL" dirty="0"/>
          </a:p>
        </p:txBody>
      </p:sp>
      <p:pic>
        <p:nvPicPr>
          <p:cNvPr id="5" name="תמונה 3">
            <a:extLst>
              <a:ext uri="{FF2B5EF4-FFF2-40B4-BE49-F238E27FC236}">
                <a16:creationId xmlns:a16="http://schemas.microsoft.com/office/drawing/2014/main" id="{A28CF015-9D9F-4C54-88BD-187C4B902C72}"/>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19941" y="3860136"/>
            <a:ext cx="1800200" cy="2536281"/>
          </a:xfrm>
          <a:prstGeom prst="rect">
            <a:avLst/>
          </a:prstGeom>
        </p:spPr>
      </p:pic>
      <p:sp>
        <p:nvSpPr>
          <p:cNvPr id="6" name="הסבר מלבני מעוגל 17">
            <a:extLst>
              <a:ext uri="{FF2B5EF4-FFF2-40B4-BE49-F238E27FC236}">
                <a16:creationId xmlns:a16="http://schemas.microsoft.com/office/drawing/2014/main" id="{01EEAB72-30CC-4524-802B-CDF48AFAA831}"/>
              </a:ext>
            </a:extLst>
          </p:cNvPr>
          <p:cNvSpPr/>
          <p:nvPr/>
        </p:nvSpPr>
        <p:spPr bwMode="auto">
          <a:xfrm flipH="1">
            <a:off x="5015880" y="961384"/>
            <a:ext cx="2952328" cy="1009937"/>
          </a:xfrm>
          <a:prstGeom prst="wedgeRoundRectCallout">
            <a:avLst>
              <a:gd name="adj1" fmla="val 106148"/>
              <a:gd name="adj2" fmla="val 288283"/>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800" b="1" dirty="0">
                <a:solidFill>
                  <a:srgbClr val="000000"/>
                </a:solidFill>
                <a:latin typeface="Trebuchet MS"/>
                <a:cs typeface="Gisha" panose="020B0502040204020203" pitchFamily="34" charset="-79"/>
                <a:sym typeface="Wingdings"/>
              </a:rPr>
              <a:t>בהצלחה </a:t>
            </a:r>
            <a:endParaRPr lang="en-US" sz="2800" dirty="0">
              <a:solidFill>
                <a:srgbClr val="FF0000"/>
              </a:solidFill>
              <a:latin typeface="Trebuchet MS"/>
            </a:endParaRPr>
          </a:p>
        </p:txBody>
      </p:sp>
    </p:spTree>
    <p:extLst>
      <p:ext uri="{BB962C8B-B14F-4D97-AF65-F5344CB8AC3E}">
        <p14:creationId xmlns:p14="http://schemas.microsoft.com/office/powerpoint/2010/main" val="32485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77D-D2C5-465F-B824-A12F41AE962D}"/>
              </a:ext>
            </a:extLst>
          </p:cNvPr>
          <p:cNvSpPr>
            <a:spLocks noGrp="1"/>
          </p:cNvSpPr>
          <p:nvPr>
            <p:ph type="title"/>
          </p:nvPr>
        </p:nvSpPr>
        <p:spPr/>
        <p:txBody>
          <a:bodyPr/>
          <a:lstStyle/>
          <a:p>
            <a:pPr algn="ctr"/>
            <a:r>
              <a:rPr lang="he-IL" dirty="0"/>
              <a:t>דגשים לפרויקט</a:t>
            </a:r>
            <a:endParaRPr lang="en-US" dirty="0"/>
          </a:p>
        </p:txBody>
      </p:sp>
      <p:sp>
        <p:nvSpPr>
          <p:cNvPr id="3" name="Content Placeholder 2">
            <a:extLst>
              <a:ext uri="{FF2B5EF4-FFF2-40B4-BE49-F238E27FC236}">
                <a16:creationId xmlns:a16="http://schemas.microsoft.com/office/drawing/2014/main" id="{8B71B158-B5D9-4445-9321-2A63615EC22A}"/>
              </a:ext>
            </a:extLst>
          </p:cNvPr>
          <p:cNvSpPr>
            <a:spLocks noGrp="1"/>
          </p:cNvSpPr>
          <p:nvPr>
            <p:ph idx="1"/>
          </p:nvPr>
        </p:nvSpPr>
        <p:spPr/>
        <p:txBody>
          <a:bodyPr/>
          <a:lstStyle/>
          <a:p>
            <a:r>
              <a:rPr lang="he-IL" dirty="0"/>
              <a:t>מפתח מזהה לכל ישות, אם אין להוסיף מספר רץ</a:t>
            </a:r>
          </a:p>
          <a:p>
            <a:r>
              <a:rPr lang="he-IL" dirty="0"/>
              <a:t>מספר רץ – יילקח מישות קונפיגורציה</a:t>
            </a:r>
          </a:p>
          <a:p>
            <a:r>
              <a:rPr lang="he-IL" dirty="0"/>
              <a:t>ישויות ה </a:t>
            </a:r>
            <a:r>
              <a:rPr lang="en-US" dirty="0"/>
              <a:t>DL</a:t>
            </a:r>
            <a:r>
              <a:rPr lang="he-IL" dirty="0"/>
              <a:t> שטוחות</a:t>
            </a:r>
            <a:r>
              <a:rPr lang="en-US" dirty="0"/>
              <a:t> </a:t>
            </a:r>
            <a:r>
              <a:rPr lang="he-IL" dirty="0"/>
              <a:t> (לדמיין שכל ישות היא טבלה, וכל שורה היא </a:t>
            </a:r>
            <a:r>
              <a:rPr lang="he-IL" dirty="0" err="1"/>
              <a:t>אוביקט</a:t>
            </a:r>
            <a:r>
              <a:rPr lang="he-IL" dirty="0"/>
              <a:t>)</a:t>
            </a:r>
          </a:p>
          <a:p>
            <a:r>
              <a:rPr lang="he-IL" dirty="0"/>
              <a:t>ישויות ה </a:t>
            </a:r>
            <a:r>
              <a:rPr lang="en-US" dirty="0"/>
              <a:t>BL</a:t>
            </a:r>
            <a:r>
              <a:rPr lang="he-IL" dirty="0"/>
              <a:t> יתוכננו בהתאם לצרכי ה </a:t>
            </a:r>
            <a:r>
              <a:rPr lang="en-US" dirty="0"/>
              <a:t>PL</a:t>
            </a:r>
            <a:endParaRPr lang="he-IL" dirty="0"/>
          </a:p>
          <a:p>
            <a:pPr lvl="1"/>
            <a:r>
              <a:rPr lang="he-IL" dirty="0"/>
              <a:t>יש לחשוב כיצד המסך יראה ומה הוא יכיל ולפי זה לתכנן את הישויות ב </a:t>
            </a:r>
            <a:r>
              <a:rPr lang="en-US" dirty="0"/>
              <a:t>BL</a:t>
            </a:r>
            <a:endParaRPr lang="he-IL" dirty="0"/>
          </a:p>
          <a:p>
            <a:pPr lvl="1"/>
            <a:endParaRPr lang="he-IL" dirty="0"/>
          </a:p>
          <a:p>
            <a:endParaRPr lang="en-US" dirty="0"/>
          </a:p>
        </p:txBody>
      </p:sp>
      <p:sp>
        <p:nvSpPr>
          <p:cNvPr id="4" name="Slide Number Placeholder 3">
            <a:extLst>
              <a:ext uri="{FF2B5EF4-FFF2-40B4-BE49-F238E27FC236}">
                <a16:creationId xmlns:a16="http://schemas.microsoft.com/office/drawing/2014/main" id="{45566545-4663-4ABE-8559-09E9E23061F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552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7965045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4412282" y="1844824"/>
            <a:ext cx="5760640" cy="1340720"/>
          </a:xfrm>
        </p:spPr>
        <p:txBody>
          <a:bodyPr/>
          <a:lstStyle/>
          <a:p>
            <a:pPr algn="ctr"/>
            <a:r>
              <a:rPr lang="he-IL" sz="4000" dirty="0"/>
              <a:t>קצת שאלות ממבחנים על החומר עד כה...</a:t>
            </a:r>
            <a:endParaRPr lang="en-US" sz="4000" dirty="0"/>
          </a:p>
        </p:txBody>
      </p:sp>
      <p:sp>
        <p:nvSpPr>
          <p:cNvPr id="5" name="כותרת משנה 4"/>
          <p:cNvSpPr>
            <a:spLocks noGrp="1"/>
          </p:cNvSpPr>
          <p:nvPr>
            <p:ph type="subTitle" idx="1"/>
          </p:nvPr>
        </p:nvSpPr>
        <p:spPr>
          <a:xfrm>
            <a:off x="5087888" y="3573016"/>
            <a:ext cx="5114778" cy="537208"/>
          </a:xfrm>
        </p:spPr>
        <p:txBody>
          <a:bodyPr>
            <a:normAutofit/>
          </a:bodyPr>
          <a:lstStyle/>
          <a:p>
            <a:pPr algn="ctr"/>
            <a:r>
              <a:rPr lang="he-IL" sz="3200" dirty="0"/>
              <a:t>תהנו...</a:t>
            </a:r>
          </a:p>
        </p:txBody>
      </p:sp>
      <p:sp>
        <p:nvSpPr>
          <p:cNvPr id="2" name="Slide Number Placeholder 1"/>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553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75447482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תשע"ז, 7 נק'</a:t>
            </a:r>
          </a:p>
        </p:txBody>
      </p:sp>
      <p:sp>
        <p:nvSpPr>
          <p:cNvPr id="3" name="מציין מיקום תוכן 2"/>
          <p:cNvSpPr>
            <a:spLocks noGrp="1"/>
          </p:cNvSpPr>
          <p:nvPr>
            <p:ph idx="1"/>
          </p:nvPr>
        </p:nvSpPr>
        <p:spPr/>
        <p:txBody>
          <a:bodyPr>
            <a:noAutofit/>
          </a:bodyPr>
          <a:lstStyle/>
          <a:p>
            <a:r>
              <a:rPr lang="he-IL" sz="2400" dirty="0"/>
              <a:t>בין המשפטים הבאים, מהו המשפט </a:t>
            </a:r>
            <a:r>
              <a:rPr lang="he-IL" sz="2400" b="1" dirty="0"/>
              <a:t>השגוי</a:t>
            </a:r>
            <a:r>
              <a:rPr lang="he-IL" sz="2400" dirty="0"/>
              <a:t> לגבי מודל שלושת השכבות?</a:t>
            </a:r>
            <a:endParaRPr lang="en-US" sz="2400" dirty="0"/>
          </a:p>
          <a:p>
            <a:r>
              <a:rPr lang="he-IL" sz="2400" dirty="0"/>
              <a:t>(שים לב – עלייך לבחור במשפט </a:t>
            </a:r>
            <a:r>
              <a:rPr lang="he-IL" sz="2400" b="1" dirty="0"/>
              <a:t>שאינו</a:t>
            </a:r>
            <a:r>
              <a:rPr lang="he-IL" sz="2400" dirty="0"/>
              <a:t> נכון)</a:t>
            </a:r>
            <a:endParaRPr lang="en-US" sz="2400" dirty="0"/>
          </a:p>
          <a:p>
            <a:endParaRPr lang="en-US" sz="2400" dirty="0"/>
          </a:p>
          <a:p>
            <a:pPr lvl="0"/>
            <a:r>
              <a:rPr lang="he-IL" sz="2400" dirty="0"/>
              <a:t>במודל שלושת השכבות יש להקפיד שכל שכבה תהיה בלתי תלויה בשכבות האחרות</a:t>
            </a:r>
            <a:endParaRPr lang="en-US" sz="2400" dirty="0"/>
          </a:p>
          <a:p>
            <a:pPr lvl="0"/>
            <a:r>
              <a:rPr lang="he-IL" sz="2400" dirty="0"/>
              <a:t>במודל שלושת השכבות יש לוודא שלא </a:t>
            </a:r>
            <a:r>
              <a:rPr lang="he-IL" sz="2400" dirty="0" err="1"/>
              <a:t>יווצר</a:t>
            </a:r>
            <a:r>
              <a:rPr lang="he-IL" sz="2400" dirty="0"/>
              <a:t> יותר ממופע אחד מכל שכבה</a:t>
            </a:r>
            <a:endParaRPr lang="en-US" sz="2400" dirty="0"/>
          </a:p>
          <a:p>
            <a:pPr lvl="0"/>
            <a:r>
              <a:rPr lang="he-IL" sz="2400" dirty="0"/>
              <a:t>במודל שלושת השכבות יש להקפיד שכל שכבה תכיר את כל השכבת האחרות</a:t>
            </a:r>
            <a:endParaRPr lang="en-US" sz="2400" dirty="0"/>
          </a:p>
          <a:p>
            <a:pPr lvl="0"/>
            <a:r>
              <a:rPr lang="he-IL" sz="2400" dirty="0"/>
              <a:t>במודל שלושת השכבות קיים מעבר נתונים משכבה לשכבה</a:t>
            </a:r>
            <a:endParaRPr lang="en-US" sz="2400" dirty="0"/>
          </a:p>
          <a:p>
            <a:pPr marL="0" indent="0">
              <a:buNone/>
            </a:pPr>
            <a:endParaRPr lang="he-IL" sz="2400" dirty="0"/>
          </a:p>
        </p:txBody>
      </p:sp>
      <p:sp>
        <p:nvSpPr>
          <p:cNvPr id="4" name="Slide Number Placeholder 3">
            <a:extLst>
              <a:ext uri="{FF2B5EF4-FFF2-40B4-BE49-F238E27FC236}">
                <a16:creationId xmlns:a16="http://schemas.microsoft.com/office/drawing/2014/main" id="{E39EB2F9-DE2F-45D1-A9C6-47B3EDCEB161}"/>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9487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תשע"ז, 7 נק'</a:t>
            </a:r>
          </a:p>
        </p:txBody>
      </p:sp>
      <p:sp>
        <p:nvSpPr>
          <p:cNvPr id="3" name="מציין מיקום תוכן 2"/>
          <p:cNvSpPr>
            <a:spLocks noGrp="1"/>
          </p:cNvSpPr>
          <p:nvPr>
            <p:ph idx="1"/>
          </p:nvPr>
        </p:nvSpPr>
        <p:spPr/>
        <p:txBody>
          <a:bodyPr>
            <a:normAutofit lnSpcReduction="10000"/>
          </a:bodyPr>
          <a:lstStyle/>
          <a:p>
            <a:r>
              <a:rPr lang="he-IL" dirty="0"/>
              <a:t>בין המשפטים הבאים, מהו המשפט </a:t>
            </a:r>
            <a:r>
              <a:rPr lang="he-IL" b="1" dirty="0"/>
              <a:t>הנכון ביותר</a:t>
            </a:r>
            <a:r>
              <a:rPr lang="he-IL" dirty="0"/>
              <a:t> לגבי אירוע מטיפוס </a:t>
            </a:r>
            <a:r>
              <a:rPr lang="en-US" dirty="0" err="1"/>
              <a:t>EventHandler</a:t>
            </a:r>
            <a:r>
              <a:rPr lang="he-IL" dirty="0"/>
              <a:t>?</a:t>
            </a:r>
            <a:endParaRPr lang="en-US" dirty="0"/>
          </a:p>
          <a:p>
            <a:pPr marL="0" indent="0">
              <a:buNone/>
            </a:pPr>
            <a:r>
              <a:rPr lang="he-IL" dirty="0"/>
              <a:t> </a:t>
            </a:r>
            <a:endParaRPr lang="en-US" dirty="0"/>
          </a:p>
          <a:p>
            <a:pPr lvl="0"/>
            <a:r>
              <a:rPr lang="he-IL" dirty="0"/>
              <a:t>אירוע מטיפוס </a:t>
            </a:r>
            <a:r>
              <a:rPr lang="en-US" dirty="0" err="1"/>
              <a:t>EventHandler</a:t>
            </a:r>
            <a:r>
              <a:rPr lang="he-IL" dirty="0"/>
              <a:t> זהו אירוע מיוחד שאין צורך להגדיר אותו. הוא בנוי כך שהוא מגיב לאירועים בצורה טבעית.</a:t>
            </a:r>
            <a:endParaRPr lang="en-US" dirty="0"/>
          </a:p>
          <a:p>
            <a:pPr lvl="0"/>
            <a:r>
              <a:rPr lang="he-IL" dirty="0"/>
              <a:t>אירוע מטיפוס </a:t>
            </a:r>
            <a:r>
              <a:rPr lang="en-US" dirty="0" err="1"/>
              <a:t>EventHandler</a:t>
            </a:r>
            <a:r>
              <a:rPr lang="he-IL" dirty="0"/>
              <a:t> זהו אירוע שמקבל </a:t>
            </a:r>
            <a:r>
              <a:rPr lang="en-US" dirty="0"/>
              <a:t>object</a:t>
            </a:r>
            <a:r>
              <a:rPr lang="he-IL" dirty="0"/>
              <a:t> ו </a:t>
            </a:r>
            <a:r>
              <a:rPr lang="en-US" dirty="0" err="1"/>
              <a:t>eventArgs</a:t>
            </a:r>
            <a:r>
              <a:rPr lang="he-IL" dirty="0"/>
              <a:t>. מקובל להשתמש באירוע מטיפוס זה כיוון שמערכת </a:t>
            </a:r>
            <a:r>
              <a:rPr lang="en-US" dirty="0"/>
              <a:t>windows</a:t>
            </a:r>
            <a:r>
              <a:rPr lang="he-IL" dirty="0"/>
              <a:t> משתמשת בו.</a:t>
            </a:r>
            <a:endParaRPr lang="en-US" dirty="0"/>
          </a:p>
          <a:p>
            <a:pPr lvl="0"/>
            <a:r>
              <a:rPr lang="he-IL" dirty="0"/>
              <a:t>אירוע מטיפוס </a:t>
            </a:r>
            <a:r>
              <a:rPr lang="en-US" dirty="0" err="1"/>
              <a:t>EventHandler</a:t>
            </a:r>
            <a:r>
              <a:rPr lang="he-IL" dirty="0"/>
              <a:t> הוא אבטיפוס של אירוע, שניתן לרשת ממנו כאשר כותבים אירוע לבד.</a:t>
            </a:r>
            <a:endParaRPr lang="en-US" dirty="0"/>
          </a:p>
          <a:p>
            <a:pPr lvl="0"/>
            <a:r>
              <a:rPr lang="he-IL" dirty="0"/>
              <a:t>אירוע מטיפוס </a:t>
            </a:r>
            <a:r>
              <a:rPr lang="en-US" dirty="0" err="1"/>
              <a:t>EventHandler</a:t>
            </a:r>
            <a:r>
              <a:rPr lang="he-IL" dirty="0"/>
              <a:t> הוא למעשה המנהל של כל מנגנון האירועים (כפי שרמוז במילה </a:t>
            </a:r>
            <a:r>
              <a:rPr lang="en-US" dirty="0"/>
              <a:t>Handler</a:t>
            </a:r>
            <a:r>
              <a:rPr lang="he-IL" dirty="0"/>
              <a:t> המופיעה בשמו).</a:t>
            </a:r>
          </a:p>
        </p:txBody>
      </p:sp>
      <p:sp>
        <p:nvSpPr>
          <p:cNvPr id="4" name="Slide Number Placeholder 3">
            <a:extLst>
              <a:ext uri="{FF2B5EF4-FFF2-40B4-BE49-F238E27FC236}">
                <a16:creationId xmlns:a16="http://schemas.microsoft.com/office/drawing/2014/main" id="{DBE11799-4EB3-4556-9135-BC6C3D43810A}"/>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555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5432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ב, תשע"ז, 7 נק'</a:t>
            </a:r>
          </a:p>
        </p:txBody>
      </p:sp>
      <p:sp>
        <p:nvSpPr>
          <p:cNvPr id="3" name="מציין מיקום תוכן 2"/>
          <p:cNvSpPr>
            <a:spLocks noGrp="1"/>
          </p:cNvSpPr>
          <p:nvPr>
            <p:ph idx="1"/>
          </p:nvPr>
        </p:nvSpPr>
        <p:spPr/>
        <p:txBody>
          <a:bodyPr>
            <a:normAutofit fontScale="92500"/>
          </a:bodyPr>
          <a:lstStyle/>
          <a:p>
            <a:r>
              <a:rPr lang="he-IL" dirty="0"/>
              <a:t>במודל השכבות, מעוניינים ליצור הפרדה עקרונית בין השכבות, כך ששינוי בשכבה אחת לא יגרום לשום שינוי בשכבה אחרת (למשל: החלפת שכבת ה </a:t>
            </a:r>
            <a:r>
              <a:rPr lang="en-US" dirty="0"/>
              <a:t>BL </a:t>
            </a:r>
            <a:r>
              <a:rPr lang="he-IL" dirty="0"/>
              <a:t>בה משתמשים לא תצריך כל שינוי בשכבת ה </a:t>
            </a:r>
            <a:r>
              <a:rPr lang="en-US" dirty="0"/>
              <a:t>UI</a:t>
            </a:r>
            <a:r>
              <a:rPr lang="he-IL" dirty="0"/>
              <a:t>). </a:t>
            </a:r>
            <a:endParaRPr lang="en-US" dirty="0"/>
          </a:p>
          <a:p>
            <a:r>
              <a:rPr lang="he-IL" dirty="0"/>
              <a:t>לפנייך רשימת ישויות בשפת </a:t>
            </a:r>
            <a:r>
              <a:rPr lang="en-US" dirty="0"/>
              <a:t>C#</a:t>
            </a:r>
            <a:r>
              <a:rPr lang="he-IL" dirty="0"/>
              <a:t>. איזו מבין הישויות הללו מיועדת למטרה זו?</a:t>
            </a:r>
            <a:br>
              <a:rPr lang="he-IL" dirty="0"/>
            </a:br>
            <a:endParaRPr lang="en-US" dirty="0"/>
          </a:p>
          <a:p>
            <a:pPr lvl="0"/>
            <a:r>
              <a:rPr lang="he-IL" dirty="0" err="1"/>
              <a:t>היישות</a:t>
            </a:r>
            <a:r>
              <a:rPr lang="he-IL" dirty="0"/>
              <a:t>	</a:t>
            </a:r>
            <a:r>
              <a:rPr lang="en-US" dirty="0"/>
              <a:t>Console application</a:t>
            </a:r>
            <a:r>
              <a:rPr lang="he-IL" dirty="0"/>
              <a:t>, 	משמשת להפרדה עקרונית בין השכבות</a:t>
            </a:r>
            <a:endParaRPr lang="en-US" dirty="0"/>
          </a:p>
          <a:p>
            <a:pPr lvl="0"/>
            <a:r>
              <a:rPr lang="he-IL" dirty="0" err="1"/>
              <a:t>היישות</a:t>
            </a:r>
            <a:r>
              <a:rPr lang="he-IL" dirty="0"/>
              <a:t>	 </a:t>
            </a:r>
            <a:r>
              <a:rPr lang="en-US" dirty="0"/>
              <a:t>WPF</a:t>
            </a:r>
            <a:r>
              <a:rPr lang="he-IL" dirty="0"/>
              <a:t>, 			משמשת להפרדה עקרונית בין השכבות</a:t>
            </a:r>
            <a:endParaRPr lang="en-US" dirty="0"/>
          </a:p>
          <a:p>
            <a:pPr lvl="0"/>
            <a:r>
              <a:rPr lang="he-IL" dirty="0" err="1"/>
              <a:t>היישות</a:t>
            </a:r>
            <a:r>
              <a:rPr lang="he-IL" dirty="0"/>
              <a:t> 	</a:t>
            </a:r>
            <a:r>
              <a:rPr lang="en-US" dirty="0"/>
              <a:t>Factory methods</a:t>
            </a:r>
            <a:r>
              <a:rPr lang="he-IL" dirty="0"/>
              <a:t>, 	משמשת להפרדה עקרונית בין השכבות </a:t>
            </a:r>
            <a:endParaRPr lang="en-US" dirty="0"/>
          </a:p>
          <a:p>
            <a:pPr lvl="0"/>
            <a:r>
              <a:rPr lang="he-IL" dirty="0" err="1"/>
              <a:t>היישות</a:t>
            </a:r>
            <a:r>
              <a:rPr lang="he-IL" dirty="0"/>
              <a:t> 	</a:t>
            </a:r>
            <a:r>
              <a:rPr lang="en-US" dirty="0"/>
              <a:t>Singleton</a:t>
            </a:r>
            <a:r>
              <a:rPr lang="he-IL" dirty="0"/>
              <a:t>, 		משמשת להפרדה עקרונית בין השכבות</a:t>
            </a:r>
            <a:endParaRPr lang="en-US" dirty="0"/>
          </a:p>
          <a:p>
            <a:pPr lvl="0"/>
            <a:r>
              <a:rPr lang="he-IL" dirty="0" err="1"/>
              <a:t>היישות</a:t>
            </a:r>
            <a:r>
              <a:rPr lang="he-IL" dirty="0"/>
              <a:t> 	</a:t>
            </a:r>
            <a:r>
              <a:rPr lang="en-US" dirty="0"/>
              <a:t>Attribute</a:t>
            </a:r>
            <a:r>
              <a:rPr lang="he-IL" dirty="0"/>
              <a:t>, 		משמשת להפרדה עקרונית בין השכבות</a:t>
            </a:r>
            <a:endParaRPr lang="en-US" dirty="0"/>
          </a:p>
          <a:p>
            <a:endParaRPr lang="he-IL" dirty="0"/>
          </a:p>
        </p:txBody>
      </p:sp>
      <p:sp>
        <p:nvSpPr>
          <p:cNvPr id="4" name="Slide Number Placeholder 3">
            <a:extLst>
              <a:ext uri="{FF2B5EF4-FFF2-40B4-BE49-F238E27FC236}">
                <a16:creationId xmlns:a16="http://schemas.microsoft.com/office/drawing/2014/main" id="{5DCE4975-14B2-4E2B-843B-97E1989C183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556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2732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ב, תשע"ז, 7 נק'</a:t>
            </a:r>
          </a:p>
        </p:txBody>
      </p:sp>
      <p:sp>
        <p:nvSpPr>
          <p:cNvPr id="3" name="מציין מיקום תוכן 2"/>
          <p:cNvSpPr>
            <a:spLocks noGrp="1"/>
          </p:cNvSpPr>
          <p:nvPr>
            <p:ph idx="1"/>
          </p:nvPr>
        </p:nvSpPr>
        <p:spPr/>
        <p:txBody>
          <a:bodyPr>
            <a:normAutofit fontScale="92500" lnSpcReduction="10000"/>
          </a:bodyPr>
          <a:lstStyle/>
          <a:p>
            <a:r>
              <a:rPr lang="he-IL" dirty="0"/>
              <a:t>בשפת </a:t>
            </a:r>
            <a:r>
              <a:rPr lang="en-US" dirty="0"/>
              <a:t>C#</a:t>
            </a:r>
            <a:r>
              <a:rPr lang="he-IL" dirty="0"/>
              <a:t>, בגרסתה המתקדמת הנוכחית, מתאפשר שימוש בטיפוס אנונימי (</a:t>
            </a:r>
            <a:r>
              <a:rPr lang="en-US" dirty="0"/>
              <a:t>(anonymous type</a:t>
            </a:r>
            <a:r>
              <a:rPr lang="he-IL" dirty="0"/>
              <a:t>. מהו השדרוג שהתווסף לשפה שמאפשר זאת?</a:t>
            </a:r>
            <a:endParaRPr lang="en-US" dirty="0"/>
          </a:p>
          <a:p>
            <a:endParaRPr lang="en-US" dirty="0"/>
          </a:p>
          <a:p>
            <a:pPr lvl="0"/>
            <a:r>
              <a:rPr lang="he-IL" dirty="0"/>
              <a:t>ההוספה לשפה של  </a:t>
            </a:r>
            <a:r>
              <a:rPr lang="en-US" dirty="0"/>
              <a:t>LINQ</a:t>
            </a:r>
            <a:r>
              <a:rPr lang="he-IL" dirty="0"/>
              <a:t>, היא שמאפשרת את השימוש בטיפוס אנונימי.</a:t>
            </a:r>
            <a:endParaRPr lang="en-US" dirty="0"/>
          </a:p>
          <a:p>
            <a:pPr lvl="0"/>
            <a:r>
              <a:rPr lang="he-IL" dirty="0"/>
              <a:t>ההוספה לשפה של  </a:t>
            </a:r>
            <a:r>
              <a:rPr lang="en-US" dirty="0"/>
              <a:t>Lambda Expressions</a:t>
            </a:r>
            <a:r>
              <a:rPr lang="he-IL" dirty="0"/>
              <a:t> (ביטוי למדה), היא שמאפשרת את השימוש בטיפוס אנונימי.</a:t>
            </a:r>
            <a:endParaRPr lang="en-US" dirty="0"/>
          </a:p>
          <a:p>
            <a:pPr lvl="0"/>
            <a:r>
              <a:rPr lang="he-IL" dirty="0"/>
              <a:t>ההוספה לשפה של  </a:t>
            </a:r>
            <a:r>
              <a:rPr lang="en-US" dirty="0"/>
              <a:t>Extension Methods</a:t>
            </a:r>
            <a:r>
              <a:rPr lang="he-IL" dirty="0"/>
              <a:t> (פונקציות הרחבה), היא שמאפשרת את השימוש בטיפוס אנונימי.</a:t>
            </a:r>
            <a:endParaRPr lang="en-US" dirty="0"/>
          </a:p>
          <a:p>
            <a:pPr lvl="0"/>
            <a:r>
              <a:rPr lang="he-IL" dirty="0"/>
              <a:t>ההוספה לשפה של  אתחול מהיר של אובייקט (</a:t>
            </a:r>
            <a:r>
              <a:rPr lang="en-US" dirty="0"/>
              <a:t>Object Initializers</a:t>
            </a:r>
            <a:r>
              <a:rPr lang="he-IL" dirty="0"/>
              <a:t>), היא שמאפשרת את השימוש בטיפוס אנונימי.</a:t>
            </a:r>
            <a:endParaRPr lang="en-US" dirty="0"/>
          </a:p>
          <a:p>
            <a:pPr lvl="0"/>
            <a:r>
              <a:rPr lang="he-IL" dirty="0"/>
              <a:t>ההוספה לשפה של  יכולת הגדרה של מאפיין  מהיר (הגדרת </a:t>
            </a:r>
            <a:r>
              <a:rPr lang="en-US" dirty="0"/>
              <a:t>property</a:t>
            </a:r>
            <a:r>
              <a:rPr lang="he-IL" dirty="0"/>
              <a:t> ללא שדה), היא שמאפשרת את השימוש בטיפוס אנונימי.</a:t>
            </a:r>
            <a:endParaRPr lang="en-US" dirty="0"/>
          </a:p>
          <a:p>
            <a:endParaRPr lang="he-IL" dirty="0"/>
          </a:p>
        </p:txBody>
      </p:sp>
    </p:spTree>
    <p:extLst>
      <p:ext uri="{BB962C8B-B14F-4D97-AF65-F5344CB8AC3E}">
        <p14:creationId xmlns:p14="http://schemas.microsoft.com/office/powerpoint/2010/main" val="322055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תשע"ג, 7 נק'</a:t>
            </a:r>
          </a:p>
        </p:txBody>
      </p:sp>
      <p:sp>
        <p:nvSpPr>
          <p:cNvPr id="3" name="מציין מיקום תוכן 2"/>
          <p:cNvSpPr>
            <a:spLocks noGrp="1"/>
          </p:cNvSpPr>
          <p:nvPr>
            <p:ph idx="1"/>
          </p:nvPr>
        </p:nvSpPr>
        <p:spPr/>
        <p:txBody>
          <a:bodyPr>
            <a:normAutofit/>
          </a:bodyPr>
          <a:lstStyle/>
          <a:p>
            <a:r>
              <a:rPr lang="he-IL" dirty="0"/>
              <a:t>לפנייך קטע קוד:</a:t>
            </a:r>
            <a:endParaRPr lang="en-US" dirty="0"/>
          </a:p>
          <a:p>
            <a:pPr algn="l" rtl="0"/>
            <a:r>
              <a:rPr lang="en-US" dirty="0" err="1"/>
              <a:t>Func</a:t>
            </a:r>
            <a:r>
              <a:rPr lang="en-US" dirty="0"/>
              <a:t>&lt;</a:t>
            </a:r>
            <a:r>
              <a:rPr lang="en-US" dirty="0" err="1"/>
              <a:t>int,int,bool</a:t>
            </a:r>
            <a:r>
              <a:rPr lang="en-US" dirty="0"/>
              <a:t>&gt; f1 = (a, b) =&gt; a &lt; b;</a:t>
            </a:r>
          </a:p>
          <a:p>
            <a:pPr algn="l" rtl="0"/>
            <a:r>
              <a:rPr lang="en-US" dirty="0" err="1"/>
              <a:t>Console.WriteLine</a:t>
            </a:r>
            <a:r>
              <a:rPr lang="en-US" dirty="0"/>
              <a:t>(f1(3, 4));</a:t>
            </a:r>
          </a:p>
          <a:p>
            <a:endParaRPr lang="he-IL" dirty="0"/>
          </a:p>
          <a:p>
            <a:r>
              <a:rPr lang="he-IL" dirty="0"/>
              <a:t>מה הפלט שיתקבל בעת הרצת קטע קוד זה? </a:t>
            </a:r>
            <a:r>
              <a:rPr lang="he-IL" b="1" dirty="0"/>
              <a:t>כתוב את התשובה במקום המתאים בדף התשובות.</a:t>
            </a:r>
          </a:p>
          <a:p>
            <a:endParaRPr lang="he-IL" b="1" dirty="0"/>
          </a:p>
          <a:p>
            <a:r>
              <a:rPr lang="en-US" b="1" dirty="0"/>
              <a:t>True</a:t>
            </a:r>
            <a:endParaRPr lang="en-US" dirty="0"/>
          </a:p>
          <a:p>
            <a:endParaRPr lang="he-IL" dirty="0"/>
          </a:p>
        </p:txBody>
      </p:sp>
    </p:spTree>
    <p:extLst>
      <p:ext uri="{BB962C8B-B14F-4D97-AF65-F5344CB8AC3E}">
        <p14:creationId xmlns:p14="http://schemas.microsoft.com/office/powerpoint/2010/main" val="396813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תשע"ז, מועד א, 7 נק'</a:t>
            </a:r>
          </a:p>
        </p:txBody>
      </p:sp>
      <p:sp>
        <p:nvSpPr>
          <p:cNvPr id="3" name="מציין מיקום תוכן 2"/>
          <p:cNvSpPr>
            <a:spLocks noGrp="1"/>
          </p:cNvSpPr>
          <p:nvPr>
            <p:ph idx="1"/>
          </p:nvPr>
        </p:nvSpPr>
        <p:spPr/>
        <p:txBody>
          <a:bodyPr/>
          <a:lstStyle/>
          <a:p>
            <a:r>
              <a:rPr lang="he-IL" dirty="0"/>
              <a:t>מה מאפשר לי </a:t>
            </a:r>
            <a:r>
              <a:rPr lang="en-US" dirty="0"/>
              <a:t>Extension Methods</a:t>
            </a:r>
            <a:r>
              <a:rPr lang="he-IL" dirty="0"/>
              <a:t> ?</a:t>
            </a:r>
            <a:endParaRPr lang="en-US" dirty="0"/>
          </a:p>
          <a:p>
            <a:pPr lvl="0"/>
            <a:r>
              <a:rPr lang="he-IL" dirty="0"/>
              <a:t>הגדרת פונקציות נוספות למחלקה או ממשק קיימים</a:t>
            </a:r>
            <a:endParaRPr lang="en-US" dirty="0"/>
          </a:p>
          <a:p>
            <a:pPr lvl="0"/>
            <a:r>
              <a:rPr lang="he-IL" dirty="0"/>
              <a:t>הגדרת פונקציות סטטיות דינאמיות</a:t>
            </a:r>
            <a:endParaRPr lang="en-US" dirty="0"/>
          </a:p>
          <a:p>
            <a:pPr lvl="0"/>
            <a:r>
              <a:rPr lang="he-IL" dirty="0"/>
              <a:t>הרחבת ספריות רק עבור ה-</a:t>
            </a:r>
            <a:r>
              <a:rPr lang="en-US" dirty="0"/>
              <a:t>FCL</a:t>
            </a:r>
            <a:r>
              <a:rPr lang="he-IL" dirty="0"/>
              <a:t> הבסיסי של פלטפורמת דוט-נט</a:t>
            </a:r>
            <a:endParaRPr lang="en-US" dirty="0"/>
          </a:p>
          <a:p>
            <a:pPr lvl="0"/>
            <a:r>
              <a:rPr lang="he-IL" dirty="0"/>
              <a:t>הגדרת פונקציה שנרשמת לאירוע </a:t>
            </a:r>
            <a:endParaRPr lang="en-US" dirty="0"/>
          </a:p>
          <a:p>
            <a:pPr lvl="0"/>
            <a:r>
              <a:rPr lang="he-IL" dirty="0"/>
              <a:t>הגדרת פונקציה שרצה ב </a:t>
            </a:r>
            <a:r>
              <a:rPr lang="en-US" dirty="0"/>
              <a:t>Thread</a:t>
            </a:r>
            <a:r>
              <a:rPr lang="he-IL" dirty="0"/>
              <a:t> נפרד</a:t>
            </a:r>
            <a:endParaRPr lang="en-US" dirty="0"/>
          </a:p>
          <a:p>
            <a:pPr marL="0" indent="0">
              <a:buNone/>
            </a:pPr>
            <a:endParaRPr lang="he-IL" dirty="0"/>
          </a:p>
        </p:txBody>
      </p:sp>
    </p:spTree>
    <p:extLst>
      <p:ext uri="{BB962C8B-B14F-4D97-AF65-F5344CB8AC3E}">
        <p14:creationId xmlns:p14="http://schemas.microsoft.com/office/powerpoint/2010/main" val="154907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a:xfrm>
            <a:off x="1988696" y="261778"/>
            <a:ext cx="7239000" cy="842352"/>
          </a:xfrm>
        </p:spPr>
        <p:txBody>
          <a:bodyPr/>
          <a:lstStyle/>
          <a:p>
            <a:pPr algn="ctr"/>
            <a:r>
              <a:rPr lang="he-IL" dirty="0"/>
              <a:t>לעבודה ולמלאכה</a:t>
            </a:r>
          </a:p>
        </p:txBody>
      </p:sp>
      <p:sp>
        <p:nvSpPr>
          <p:cNvPr id="7" name="מציין מיקום תוכן 6"/>
          <p:cNvSpPr>
            <a:spLocks noGrp="1"/>
          </p:cNvSpPr>
          <p:nvPr>
            <p:ph idx="1"/>
          </p:nvPr>
        </p:nvSpPr>
        <p:spPr>
          <a:xfrm>
            <a:off x="1831975" y="1268760"/>
            <a:ext cx="7395721" cy="4846320"/>
          </a:xfrm>
        </p:spPr>
        <p:txBody>
          <a:bodyPr>
            <a:normAutofit/>
          </a:bodyPr>
          <a:lstStyle/>
          <a:p>
            <a:r>
              <a:rPr lang="he-IL" sz="2800" kern="0" dirty="0">
                <a:latin typeface="Arial" pitchFamily="34" charset="0"/>
              </a:rPr>
              <a:t>זה הזמן להדגים בעזרת  </a:t>
            </a:r>
            <a:r>
              <a:rPr lang="en-US" sz="2800" kern="0" dirty="0">
                <a:latin typeface="Arial" pitchFamily="34" charset="0"/>
              </a:rPr>
              <a:t>Visual Studio</a:t>
            </a:r>
            <a:r>
              <a:rPr lang="he-IL" sz="2800" kern="0" dirty="0">
                <a:latin typeface="Arial" pitchFamily="34" charset="0"/>
              </a:rPr>
              <a:t>:</a:t>
            </a:r>
          </a:p>
          <a:p>
            <a:pPr lvl="1"/>
            <a:r>
              <a:rPr lang="he-IL" sz="2500" kern="0" dirty="0">
                <a:latin typeface="Arial" pitchFamily="34" charset="0"/>
              </a:rPr>
              <a:t>נפתח </a:t>
            </a:r>
            <a:r>
              <a:rPr lang="en-US" sz="2500" kern="0" dirty="0">
                <a:latin typeface="Arial" pitchFamily="34" charset="0"/>
              </a:rPr>
              <a:t>Solution</a:t>
            </a:r>
            <a:r>
              <a:rPr lang="he-IL" sz="2500" kern="0" dirty="0">
                <a:latin typeface="Arial" pitchFamily="34" charset="0"/>
              </a:rPr>
              <a:t> – "פתרון". </a:t>
            </a:r>
            <a:endParaRPr lang="en-US" sz="2500" kern="0" dirty="0">
              <a:latin typeface="Arial" pitchFamily="34" charset="0"/>
            </a:endParaRPr>
          </a:p>
          <a:p>
            <a:pPr lvl="1"/>
            <a:r>
              <a:rPr lang="he-IL" sz="2500" kern="0" dirty="0">
                <a:latin typeface="Arial" pitchFamily="34" charset="0"/>
              </a:rPr>
              <a:t>בתוכו יהיה </a:t>
            </a:r>
            <a:r>
              <a:rPr lang="en-US" sz="2500" kern="0" dirty="0">
                <a:latin typeface="Arial" pitchFamily="34" charset="0"/>
              </a:rPr>
              <a:t>namespace</a:t>
            </a:r>
            <a:r>
              <a:rPr lang="he-IL" sz="2500" kern="0" dirty="0">
                <a:latin typeface="Arial" pitchFamily="34" charset="0"/>
              </a:rPr>
              <a:t> (פרוייקט) ואולי יותר מאחד. כשנקמפל את הפרוייקט יווצר קובץ האסמבלי </a:t>
            </a:r>
            <a:r>
              <a:rPr lang="en-US" sz="2500" kern="0" dirty="0">
                <a:latin typeface="Arial" pitchFamily="34" charset="0"/>
              </a:rPr>
              <a:t>(IL)</a:t>
            </a:r>
            <a:r>
              <a:rPr lang="he-IL" sz="2500" kern="0" dirty="0">
                <a:latin typeface="Arial" pitchFamily="34" charset="0"/>
              </a:rPr>
              <a:t> עם סיומת </a:t>
            </a:r>
            <a:r>
              <a:rPr lang="en-US" sz="2500" kern="0" dirty="0">
                <a:latin typeface="Arial" pitchFamily="34" charset="0"/>
              </a:rPr>
              <a:t>exe</a:t>
            </a:r>
            <a:r>
              <a:rPr lang="he-IL" sz="2500" kern="0" dirty="0">
                <a:latin typeface="Arial" pitchFamily="34" charset="0"/>
              </a:rPr>
              <a:t>.</a:t>
            </a:r>
            <a:r>
              <a:rPr lang="en-US" sz="2500" kern="0" dirty="0">
                <a:latin typeface="Arial" pitchFamily="34" charset="0"/>
              </a:rPr>
              <a:t> </a:t>
            </a:r>
            <a:endParaRPr lang="he-IL" sz="2500" kern="0" dirty="0">
              <a:latin typeface="Arial" pitchFamily="34" charset="0"/>
            </a:endParaRPr>
          </a:p>
          <a:p>
            <a:pPr lvl="1"/>
            <a:r>
              <a:rPr lang="he-IL" sz="2500" kern="0" dirty="0">
                <a:latin typeface="Arial" pitchFamily="34" charset="0"/>
              </a:rPr>
              <a:t>מרחב השמות יכול להתפרש על פני כמה קבצים (מחלקות). בכל אחד מהם נצהיר על מרחב השמות בכותרת.</a:t>
            </a:r>
          </a:p>
          <a:p>
            <a:pPr lvl="1"/>
            <a:r>
              <a:rPr lang="he-IL" sz="2500" kern="0" dirty="0">
                <a:latin typeface="Arial" pitchFamily="34" charset="0"/>
              </a:rPr>
              <a:t>קובץ עם סיומת </a:t>
            </a:r>
            <a:r>
              <a:rPr lang="en-US" sz="2500" kern="0" dirty="0" err="1">
                <a:latin typeface="Arial" pitchFamily="34" charset="0"/>
              </a:rPr>
              <a:t>cs</a:t>
            </a:r>
            <a:r>
              <a:rPr lang="he-IL" sz="2500" kern="0" dirty="0">
                <a:latin typeface="Arial" pitchFamily="34" charset="0"/>
              </a:rPr>
              <a:t> מכיל מחלקות </a:t>
            </a:r>
          </a:p>
          <a:p>
            <a:pPr lvl="1"/>
            <a:r>
              <a:rPr lang="he-IL" sz="2500" kern="0" dirty="0">
                <a:latin typeface="Arial" pitchFamily="34" charset="0"/>
              </a:rPr>
              <a:t>מקובל, רק מחלקה יחידה בקובץ</a:t>
            </a:r>
          </a:p>
          <a:p>
            <a:pPr lvl="1"/>
            <a:r>
              <a:rPr lang="he-IL" sz="2500" kern="0" dirty="0">
                <a:latin typeface="Arial" pitchFamily="34" charset="0"/>
              </a:rPr>
              <a:t>סדר המחלקות אינו חשוב</a:t>
            </a:r>
          </a:p>
          <a:p>
            <a:pPr lvl="1"/>
            <a:endParaRPr lang="he-IL" sz="2500" kern="0" dirty="0">
              <a:latin typeface="Arial" pitchFamily="34" charset="0"/>
            </a:endParaRPr>
          </a:p>
          <a:p>
            <a:pPr lvl="1"/>
            <a:endParaRPr lang="he-IL" sz="2500" kern="0" dirty="0">
              <a:latin typeface="Arial" pitchFamily="34" charset="0"/>
            </a:endParaRPr>
          </a:p>
          <a:p>
            <a:pPr marL="0" indent="0">
              <a:buNone/>
            </a:pPr>
            <a:endParaRPr lang="he-IL" dirty="0"/>
          </a:p>
          <a:p>
            <a:endParaRPr lang="he-IL" dirty="0"/>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56</a:t>
            </a:fld>
            <a:endParaRPr lang="he-IL">
              <a:solidFill>
                <a:srgbClr val="B13F9A"/>
              </a:solidFill>
              <a:latin typeface="Trebuchet MS"/>
              <a:cs typeface="Gisha" panose="020B0502040204020203" pitchFamily="34" charset="-79"/>
            </a:endParaRP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Tree>
    <p:extLst>
      <p:ext uri="{BB962C8B-B14F-4D97-AF65-F5344CB8AC3E}">
        <p14:creationId xmlns:p14="http://schemas.microsoft.com/office/powerpoint/2010/main" val="171515978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תשע"ז, 7 נק'</a:t>
            </a:r>
          </a:p>
        </p:txBody>
      </p:sp>
      <p:sp>
        <p:nvSpPr>
          <p:cNvPr id="3" name="מציין מיקום תוכן 2"/>
          <p:cNvSpPr>
            <a:spLocks noGrp="1"/>
          </p:cNvSpPr>
          <p:nvPr>
            <p:ph idx="1"/>
          </p:nvPr>
        </p:nvSpPr>
        <p:spPr/>
        <p:txBody>
          <a:bodyPr/>
          <a:lstStyle/>
          <a:p>
            <a:r>
              <a:rPr lang="he-IL" dirty="0"/>
              <a:t>מנגנון האירועים ב </a:t>
            </a:r>
            <a:r>
              <a:rPr lang="en-US" dirty="0"/>
              <a:t>WPF </a:t>
            </a:r>
            <a:r>
              <a:rPr lang="he-IL" dirty="0"/>
              <a:t>ממומש על ידי:</a:t>
            </a:r>
            <a:endParaRPr lang="en-US" dirty="0"/>
          </a:p>
          <a:p>
            <a:pPr lvl="0"/>
            <a:r>
              <a:rPr lang="en-US" dirty="0"/>
              <a:t>Observer Pattern </a:t>
            </a:r>
            <a:r>
              <a:rPr lang="he-IL" dirty="0"/>
              <a:t>הממומש על ידי </a:t>
            </a:r>
            <a:r>
              <a:rPr lang="he-IL" dirty="0" err="1"/>
              <a:t>דליגטים</a:t>
            </a:r>
            <a:r>
              <a:rPr lang="he-IL" dirty="0"/>
              <a:t> </a:t>
            </a:r>
            <a:r>
              <a:rPr lang="en-US" dirty="0"/>
              <a:t>(Delegate)</a:t>
            </a:r>
          </a:p>
          <a:p>
            <a:pPr lvl="0"/>
            <a:r>
              <a:rPr lang="en-US" dirty="0"/>
              <a:t>Observer Pattern </a:t>
            </a:r>
            <a:r>
              <a:rPr lang="he-IL" dirty="0"/>
              <a:t>הממומש על ידי ממשקים ופולימורפיזם</a:t>
            </a:r>
            <a:endParaRPr lang="en-US" dirty="0"/>
          </a:p>
          <a:p>
            <a:pPr lvl="0"/>
            <a:r>
              <a:rPr lang="en-US" dirty="0"/>
              <a:t>Factory Method</a:t>
            </a:r>
            <a:r>
              <a:rPr lang="he-IL" dirty="0"/>
              <a:t> הממומש ע"י משתנים סטטיים</a:t>
            </a:r>
            <a:endParaRPr lang="en-US" dirty="0"/>
          </a:p>
          <a:p>
            <a:pPr lvl="0"/>
            <a:r>
              <a:rPr lang="en-US" dirty="0"/>
              <a:t>  Data Binding</a:t>
            </a:r>
            <a:r>
              <a:rPr lang="he-IL" dirty="0"/>
              <a:t>הקיים במנגנון של </a:t>
            </a:r>
            <a:r>
              <a:rPr lang="en-US" dirty="0"/>
              <a:t>WPF</a:t>
            </a:r>
          </a:p>
          <a:p>
            <a:pPr lvl="0"/>
            <a:r>
              <a:rPr lang="he-IL" dirty="0"/>
              <a:t>מנגנון האירועים ב </a:t>
            </a:r>
            <a:r>
              <a:rPr lang="en-US" dirty="0"/>
              <a:t>WPF</a:t>
            </a:r>
            <a:r>
              <a:rPr lang="he-IL" dirty="0"/>
              <a:t> ניתן למימוש ע"י כל אחת מהתשובות האפשריות</a:t>
            </a:r>
            <a:endParaRPr lang="en-US" dirty="0"/>
          </a:p>
          <a:p>
            <a:endParaRPr lang="he-IL" dirty="0"/>
          </a:p>
        </p:txBody>
      </p:sp>
      <p:sp>
        <p:nvSpPr>
          <p:cNvPr id="4" name="Slide Number Placeholder 3">
            <a:extLst>
              <a:ext uri="{FF2B5EF4-FFF2-40B4-BE49-F238E27FC236}">
                <a16:creationId xmlns:a16="http://schemas.microsoft.com/office/drawing/2014/main" id="{E5290626-B2C0-4B1A-8B14-4BCE709E080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560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01560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תשע"ו, 7 נק'</a:t>
            </a:r>
          </a:p>
        </p:txBody>
      </p:sp>
      <p:sp>
        <p:nvSpPr>
          <p:cNvPr id="3" name="מציין מיקום תוכן 2"/>
          <p:cNvSpPr>
            <a:spLocks noGrp="1"/>
          </p:cNvSpPr>
          <p:nvPr>
            <p:ph idx="1"/>
          </p:nvPr>
        </p:nvSpPr>
        <p:spPr/>
        <p:txBody>
          <a:bodyPr>
            <a:normAutofit/>
          </a:bodyPr>
          <a:lstStyle/>
          <a:p>
            <a:r>
              <a:rPr lang="he-IL" sz="2000" dirty="0"/>
              <a:t>בבניית מערכת הפעלה חדשה מעוניינים להגדיר מחלקה שתהיה אחראית על העברת המידע מהמצלמה לכרטיס המסך.</a:t>
            </a:r>
            <a:br>
              <a:rPr lang="en-US" sz="2000" dirty="0"/>
            </a:br>
            <a:r>
              <a:rPr lang="he-IL" sz="2000" dirty="0"/>
              <a:t>כיוון שאובייקט מסוג מחלקה שכזו דורש הרבה מאוד משאבים מהמערכת, מעוניינים שיהיה ניתן לייצר מופע אחד לכל היותר ממחלקה זו, באיזו תבנית תכנון יש להשתמש ?</a:t>
            </a:r>
            <a:endParaRPr lang="en-US" sz="2000" dirty="0"/>
          </a:p>
          <a:p>
            <a:endParaRPr lang="en-US" sz="2000" dirty="0"/>
          </a:p>
          <a:p>
            <a:pPr lvl="0"/>
            <a:r>
              <a:rPr lang="he-IL" sz="2000" dirty="0"/>
              <a:t>מודל השכבות</a:t>
            </a:r>
            <a:endParaRPr lang="en-US" sz="2000" dirty="0"/>
          </a:p>
          <a:p>
            <a:pPr lvl="0"/>
            <a:r>
              <a:rPr lang="en-US" sz="2000" dirty="0"/>
              <a:t>Factory</a:t>
            </a:r>
          </a:p>
          <a:p>
            <a:pPr lvl="0"/>
            <a:r>
              <a:rPr lang="en-US" sz="2000" dirty="0"/>
              <a:t>Singleton </a:t>
            </a:r>
          </a:p>
          <a:p>
            <a:pPr lvl="0"/>
            <a:r>
              <a:rPr lang="en-US" sz="2000" dirty="0"/>
              <a:t>Xml</a:t>
            </a:r>
          </a:p>
          <a:p>
            <a:pPr lvl="0"/>
            <a:r>
              <a:rPr lang="en-US" sz="2000" dirty="0"/>
              <a:t>Design by contract </a:t>
            </a:r>
          </a:p>
          <a:p>
            <a:endParaRPr lang="he-IL" sz="2000" dirty="0"/>
          </a:p>
        </p:txBody>
      </p:sp>
      <p:sp>
        <p:nvSpPr>
          <p:cNvPr id="4" name="Slide Number Placeholder 3">
            <a:extLst>
              <a:ext uri="{FF2B5EF4-FFF2-40B4-BE49-F238E27FC236}">
                <a16:creationId xmlns:a16="http://schemas.microsoft.com/office/drawing/2014/main" id="{D07530BF-86DC-4226-A07E-DD7EF21D5206}"/>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561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28099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תשע"ו, 7 נק'</a:t>
            </a:r>
          </a:p>
        </p:txBody>
      </p:sp>
      <p:sp>
        <p:nvSpPr>
          <p:cNvPr id="3" name="מציין מיקום תוכן 2"/>
          <p:cNvSpPr>
            <a:spLocks noGrp="1"/>
          </p:cNvSpPr>
          <p:nvPr>
            <p:ph idx="1"/>
          </p:nvPr>
        </p:nvSpPr>
        <p:spPr/>
        <p:txBody>
          <a:bodyPr>
            <a:normAutofit lnSpcReduction="10000"/>
          </a:bodyPr>
          <a:lstStyle/>
          <a:p>
            <a:r>
              <a:rPr lang="he-IL" dirty="0"/>
              <a:t>בבניית מערכת הפעלה חדשה מעוניינים להגדיר מחלקה שתהיה אחראית על העברת המידע מהמצלמה לכרטיס המסך.</a:t>
            </a:r>
            <a:br>
              <a:rPr lang="en-US" dirty="0"/>
            </a:br>
            <a:r>
              <a:rPr lang="he-IL" dirty="0"/>
              <a:t>כיוון שאובייקט מסוג מחלקה שכזו דורש הרבה מאוד משאבים מהמערכת, מעוניינים שיהיה ניתן לייצר מופע אחד לכל היותר ממחלקה זו, באיזו תבנית תכנון יש להשתמש ?</a:t>
            </a:r>
            <a:endParaRPr lang="en-US" dirty="0"/>
          </a:p>
          <a:p>
            <a:endParaRPr lang="en-US" dirty="0"/>
          </a:p>
          <a:p>
            <a:pPr lvl="0"/>
            <a:r>
              <a:rPr lang="he-IL" dirty="0"/>
              <a:t>מודל השכבות</a:t>
            </a:r>
            <a:endParaRPr lang="en-US" dirty="0"/>
          </a:p>
          <a:p>
            <a:pPr lvl="0"/>
            <a:r>
              <a:rPr lang="en-US" dirty="0"/>
              <a:t>Factory</a:t>
            </a:r>
          </a:p>
          <a:p>
            <a:pPr lvl="0"/>
            <a:r>
              <a:rPr lang="en-US" dirty="0"/>
              <a:t>Singleton </a:t>
            </a:r>
          </a:p>
          <a:p>
            <a:pPr lvl="0"/>
            <a:r>
              <a:rPr lang="en-US" dirty="0"/>
              <a:t>Xml</a:t>
            </a:r>
          </a:p>
          <a:p>
            <a:pPr lvl="0"/>
            <a:r>
              <a:rPr lang="en-US" dirty="0"/>
              <a:t>Design by contract </a:t>
            </a:r>
          </a:p>
          <a:p>
            <a:endParaRPr lang="he-IL" dirty="0"/>
          </a:p>
        </p:txBody>
      </p:sp>
    </p:spTree>
    <p:extLst>
      <p:ext uri="{BB962C8B-B14F-4D97-AF65-F5344CB8AC3E}">
        <p14:creationId xmlns:p14="http://schemas.microsoft.com/office/powerpoint/2010/main" val="278387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a:t>
            </a:r>
            <a:r>
              <a:rPr lang="en-US" sz="2800" b="1" dirty="0"/>
              <a:t>7</a:t>
            </a:r>
            <a:r>
              <a:rPr lang="he-IL" sz="2800" b="1" dirty="0"/>
              <a:t> – </a:t>
            </a:r>
            <a:r>
              <a:rPr lang="en-US" sz="2800" b="1" dirty="0" err="1"/>
              <a:t>Linq</a:t>
            </a:r>
            <a:r>
              <a:rPr lang="en-US" sz="2800" b="1" dirty="0"/>
              <a:t> to Object</a:t>
            </a:r>
            <a:endParaRPr lang="he-IL" sz="2800" b="1"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563</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194421942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1981200" y="1268760"/>
            <a:ext cx="7239000" cy="5186976"/>
          </a:xfrm>
        </p:spPr>
        <p:txBody>
          <a:bodyPr>
            <a:normAutofit/>
          </a:bodyPr>
          <a:lstStyle/>
          <a:p>
            <a:r>
              <a:rPr lang="he-IL" dirty="0"/>
              <a:t>שפת </a:t>
            </a:r>
            <a:r>
              <a:rPr lang="en-US" dirty="0"/>
              <a:t>LINQ</a:t>
            </a:r>
            <a:endParaRPr lang="he-IL" dirty="0"/>
          </a:p>
          <a:p>
            <a:r>
              <a:rPr lang="en-US" dirty="0" err="1"/>
              <a:t>Linq</a:t>
            </a:r>
            <a:r>
              <a:rPr lang="en-US" dirty="0"/>
              <a:t> To Object</a:t>
            </a:r>
          </a:p>
          <a:p>
            <a:pPr lvl="1"/>
            <a:r>
              <a:rPr lang="he-IL" dirty="0"/>
              <a:t>מתודות הרחבה</a:t>
            </a:r>
          </a:p>
          <a:p>
            <a:pPr lvl="1"/>
            <a:r>
              <a:rPr lang="he-IL" dirty="0"/>
              <a:t>שאילתות</a:t>
            </a:r>
          </a:p>
          <a:p>
            <a:r>
              <a:rPr lang="he-IL" dirty="0"/>
              <a:t>ישויות </a:t>
            </a:r>
            <a:r>
              <a:rPr lang="en-US" dirty="0"/>
              <a:t>BO</a:t>
            </a:r>
            <a:r>
              <a:rPr lang="he-IL" dirty="0"/>
              <a:t> לעומת ישויות </a:t>
            </a:r>
            <a:r>
              <a:rPr lang="en-US" dirty="0"/>
              <a:t>DO</a:t>
            </a:r>
            <a:endParaRPr lang="he-IL" dirty="0"/>
          </a:p>
          <a:p>
            <a:r>
              <a:rPr lang="he-IL" dirty="0"/>
              <a:t>עדכון ממשק </a:t>
            </a:r>
            <a:r>
              <a:rPr lang="en-US" dirty="0"/>
              <a:t>IDL</a:t>
            </a:r>
            <a:r>
              <a:rPr lang="he-IL" dirty="0"/>
              <a:t> עם </a:t>
            </a:r>
            <a:r>
              <a:rPr lang="en-US" dirty="0"/>
              <a:t>LINQ</a:t>
            </a:r>
            <a:endParaRPr lang="he-IL" dirty="0"/>
          </a:p>
          <a:p>
            <a:r>
              <a:rPr lang="he-IL" dirty="0"/>
              <a:t>עדכון ממשק </a:t>
            </a:r>
            <a:r>
              <a:rPr lang="en-US" dirty="0"/>
              <a:t>IBL</a:t>
            </a:r>
            <a:r>
              <a:rPr lang="he-IL" dirty="0"/>
              <a:t> עם </a:t>
            </a:r>
            <a:r>
              <a:rPr lang="en-US" dirty="0"/>
              <a:t>LINQ</a:t>
            </a:r>
            <a:endParaRPr lang="he-IL" dirty="0"/>
          </a:p>
          <a:p>
            <a:endParaRPr lang="en-US" dirty="0"/>
          </a:p>
          <a:p>
            <a:pPr marL="292608" lvl="1" indent="0">
              <a:buNone/>
            </a:pPr>
            <a:endParaRPr lang="he-IL" dirty="0"/>
          </a:p>
          <a:p>
            <a:pPr marL="0" indent="0">
              <a:buNone/>
            </a:pP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564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61449951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sz="7200" dirty="0" err="1"/>
              <a:t>linq</a:t>
            </a:r>
            <a:endParaRPr lang="he-IL" sz="7200" dirty="0"/>
          </a:p>
        </p:txBody>
      </p:sp>
      <p:sp>
        <p:nvSpPr>
          <p:cNvPr id="5" name="כותרת משנה 4"/>
          <p:cNvSpPr>
            <a:spLocks noGrp="1"/>
          </p:cNvSpPr>
          <p:nvPr>
            <p:ph type="subTitle" idx="1"/>
          </p:nvPr>
        </p:nvSpPr>
        <p:spPr/>
        <p:txBody>
          <a:bodyPr>
            <a:normAutofit/>
          </a:bodyPr>
          <a:lstStyle/>
          <a:p>
            <a:pPr algn="ctr"/>
            <a:r>
              <a:rPr lang="en-US" sz="3200" dirty="0"/>
              <a:t>Language Integrated Query</a:t>
            </a:r>
            <a:endParaRPr lang="he-IL" sz="3200" dirty="0"/>
          </a:p>
        </p:txBody>
      </p:sp>
      <p:sp>
        <p:nvSpPr>
          <p:cNvPr id="2" name="Slide Number Placeholder 1"/>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565</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12730534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03512" y="105200"/>
            <a:ext cx="7848872" cy="504056"/>
          </a:xfrm>
        </p:spPr>
        <p:txBody>
          <a:bodyPr>
            <a:noAutofit/>
          </a:bodyPr>
          <a:lstStyle/>
          <a:p>
            <a:pPr algn="ctr"/>
            <a:r>
              <a:rPr lang="en-US" sz="2400" dirty="0" err="1"/>
              <a:t>Linq</a:t>
            </a:r>
            <a:r>
              <a:rPr lang="he-IL" sz="2400" dirty="0"/>
              <a:t> – שפת אינטגרלית לביצוע שאילתות על בסיסי נתונים</a:t>
            </a:r>
          </a:p>
        </p:txBody>
      </p:sp>
      <p:sp>
        <p:nvSpPr>
          <p:cNvPr id="3" name="מציין מיקום תוכן 2"/>
          <p:cNvSpPr>
            <a:spLocks noGrp="1"/>
          </p:cNvSpPr>
          <p:nvPr>
            <p:ph idx="1"/>
          </p:nvPr>
        </p:nvSpPr>
        <p:spPr>
          <a:xfrm>
            <a:off x="1739516" y="851887"/>
            <a:ext cx="7776864" cy="5472608"/>
          </a:xfrm>
        </p:spPr>
        <p:txBody>
          <a:bodyPr>
            <a:noAutofit/>
          </a:bodyPr>
          <a:lstStyle/>
          <a:p>
            <a:r>
              <a:rPr lang="he-IL" sz="2000" b="1" dirty="0"/>
              <a:t>המטרה</a:t>
            </a:r>
            <a:r>
              <a:rPr lang="he-IL" sz="2000" dirty="0"/>
              <a:t>: לבצע פעולות על מידע, אוסף נתונים</a:t>
            </a:r>
          </a:p>
          <a:p>
            <a:r>
              <a:rPr lang="he-IL" sz="2000" b="1" dirty="0"/>
              <a:t>הבעיה</a:t>
            </a:r>
            <a:r>
              <a:rPr lang="he-IL" sz="2000" dirty="0"/>
              <a:t>: המידע מגיע ממגוון מקורות המאורגנים </a:t>
            </a:r>
            <a:r>
              <a:rPr lang="he-IL" sz="2000" b="1" dirty="0"/>
              <a:t>בצורות שונות</a:t>
            </a:r>
            <a:r>
              <a:rPr lang="he-IL" sz="2000" dirty="0"/>
              <a:t>, ועליהן פועלות </a:t>
            </a:r>
            <a:r>
              <a:rPr lang="he-IL" sz="2000" b="1" dirty="0"/>
              <a:t>שיטות שונות</a:t>
            </a:r>
            <a:r>
              <a:rPr lang="he-IL" sz="2000" dirty="0"/>
              <a:t>.</a:t>
            </a:r>
          </a:p>
          <a:p>
            <a:r>
              <a:rPr lang="he-IL" sz="2000" b="1" dirty="0"/>
              <a:t>סוגי אוספי נתונים שונים:</a:t>
            </a:r>
          </a:p>
          <a:p>
            <a:pPr lvl="1"/>
            <a:r>
              <a:rPr lang="he-IL" sz="1800" dirty="0"/>
              <a:t>רשימות, מערכים, בסיס נתונים, קבצים, קבצי </a:t>
            </a:r>
            <a:r>
              <a:rPr lang="en-US" sz="1800" dirty="0"/>
              <a:t>XML</a:t>
            </a:r>
            <a:endParaRPr lang="he-IL" sz="1800" dirty="0"/>
          </a:p>
          <a:p>
            <a:r>
              <a:rPr lang="he-IL" sz="2000" b="1" dirty="0"/>
              <a:t>הפתרון</a:t>
            </a:r>
            <a:r>
              <a:rPr lang="he-IL" sz="2000" dirty="0"/>
              <a:t>:</a:t>
            </a:r>
          </a:p>
          <a:p>
            <a:pPr lvl="1"/>
            <a:r>
              <a:rPr lang="he-IL" sz="1800" dirty="0"/>
              <a:t>מודל ותחביר </a:t>
            </a:r>
            <a:r>
              <a:rPr lang="he-IL" sz="1800" b="1" dirty="0"/>
              <a:t>אחידים</a:t>
            </a:r>
            <a:r>
              <a:rPr lang="he-IL" sz="1800" dirty="0"/>
              <a:t> לטיפול במידע ללא קשר למקור הנתונים ממנו הוא מגיע.</a:t>
            </a:r>
          </a:p>
          <a:p>
            <a:pPr lvl="1"/>
            <a:r>
              <a:rPr lang="he-IL" sz="1800" dirty="0"/>
              <a:t>הגדרת </a:t>
            </a:r>
            <a:r>
              <a:rPr lang="he-IL" sz="1800" b="1" dirty="0"/>
              <a:t>שאילתות</a:t>
            </a:r>
            <a:r>
              <a:rPr lang="he-IL" sz="1800" dirty="0"/>
              <a:t> שהן חלק </a:t>
            </a:r>
            <a:r>
              <a:rPr lang="he-IL" sz="1800" b="1" dirty="0"/>
              <a:t>אינטגראלי</a:t>
            </a:r>
            <a:r>
              <a:rPr lang="he-IL" sz="1800" dirty="0"/>
              <a:t> משפת התכנות בה אנו משתמשים.</a:t>
            </a:r>
          </a:p>
          <a:p>
            <a:r>
              <a:rPr lang="he-IL" sz="2000" b="1" dirty="0"/>
              <a:t>הדרך</a:t>
            </a:r>
            <a:r>
              <a:rPr lang="he-IL" sz="2000" dirty="0"/>
              <a:t>: </a:t>
            </a:r>
            <a:r>
              <a:rPr lang="en-US" sz="2000" b="1" dirty="0"/>
              <a:t>LINQ</a:t>
            </a:r>
            <a:r>
              <a:rPr lang="he-IL" sz="2000" b="1" dirty="0"/>
              <a:t>, </a:t>
            </a:r>
            <a:r>
              <a:rPr lang="he-IL" sz="2000" dirty="0"/>
              <a:t>שפה המאפשרת, ביצוע של:</a:t>
            </a:r>
          </a:p>
          <a:p>
            <a:pPr lvl="1"/>
            <a:r>
              <a:rPr lang="he-IL" sz="1800" dirty="0"/>
              <a:t>שאילתות</a:t>
            </a:r>
            <a:endParaRPr lang="en-US" sz="1800" dirty="0"/>
          </a:p>
          <a:p>
            <a:pPr lvl="1"/>
            <a:r>
              <a:rPr lang="he-IL" sz="1800" dirty="0"/>
              <a:t>חיפוש</a:t>
            </a:r>
          </a:p>
          <a:p>
            <a:pPr lvl="1"/>
            <a:r>
              <a:rPr lang="he-IL" sz="1800" dirty="0"/>
              <a:t>סינון</a:t>
            </a:r>
          </a:p>
          <a:p>
            <a:pPr lvl="1"/>
            <a:r>
              <a:rPr lang="he-IL" sz="1800" dirty="0"/>
              <a:t>מיון</a:t>
            </a:r>
          </a:p>
          <a:p>
            <a:pPr lvl="1"/>
            <a:r>
              <a:rPr lang="he-IL" sz="1800" dirty="0"/>
              <a:t>צירוף/ איחוד קבוצות של נתונים</a:t>
            </a:r>
          </a:p>
          <a:p>
            <a:pPr marL="292608" lvl="1" indent="0">
              <a:buNone/>
            </a:pPr>
            <a:r>
              <a:rPr lang="he-IL" sz="2000" b="1" dirty="0">
                <a:solidFill>
                  <a:schemeClr val="tx1"/>
                </a:solidFill>
              </a:rPr>
              <a:t>עבור אוסף של נתונים שיורש מ </a:t>
            </a:r>
            <a:r>
              <a:rPr lang="en-US" sz="2000" b="1" dirty="0" err="1">
                <a:solidFill>
                  <a:schemeClr val="tx1"/>
                </a:solidFill>
              </a:rPr>
              <a:t>IEnumerable</a:t>
            </a:r>
            <a:endParaRPr lang="he-IL" sz="2000" b="1" dirty="0">
              <a:solidFill>
                <a:schemeClr val="tx1"/>
              </a:solidFill>
            </a:endParaRP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566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68681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703512" y="1083640"/>
            <a:ext cx="7272808" cy="5472608"/>
          </a:xfrm>
        </p:spPr>
        <p:txBody>
          <a:bodyPr>
            <a:normAutofit/>
          </a:bodyPr>
          <a:lstStyle/>
          <a:p>
            <a:r>
              <a:rPr lang="he-IL" sz="2000" dirty="0"/>
              <a:t>שפת</a:t>
            </a:r>
            <a:r>
              <a:rPr lang="en-US" sz="2000" dirty="0"/>
              <a:t> </a:t>
            </a:r>
            <a:r>
              <a:rPr lang="en-US" sz="2000" dirty="0" err="1"/>
              <a:t>Linq</a:t>
            </a:r>
            <a:r>
              <a:rPr lang="en-US" sz="2000" dirty="0"/>
              <a:t> </a:t>
            </a:r>
            <a:r>
              <a:rPr lang="he-IL" sz="2000" dirty="0"/>
              <a:t>כוללת מספר תחומים:</a:t>
            </a:r>
          </a:p>
          <a:p>
            <a:pPr marL="0" indent="0">
              <a:buNone/>
            </a:pPr>
            <a:endParaRPr lang="he-IL" sz="2000" dirty="0"/>
          </a:p>
          <a:p>
            <a:pPr lvl="1"/>
            <a:r>
              <a:rPr lang="en-US" sz="1800" b="1" dirty="0" err="1">
                <a:solidFill>
                  <a:schemeClr val="tx1"/>
                </a:solidFill>
              </a:rPr>
              <a:t>Linq</a:t>
            </a:r>
            <a:r>
              <a:rPr lang="en-US" sz="1800" b="1" dirty="0">
                <a:solidFill>
                  <a:schemeClr val="tx1"/>
                </a:solidFill>
              </a:rPr>
              <a:t> to Object </a:t>
            </a:r>
            <a:r>
              <a:rPr lang="he-IL" sz="1800" b="1" dirty="0">
                <a:solidFill>
                  <a:schemeClr val="tx1"/>
                </a:solidFill>
              </a:rPr>
              <a:t> </a:t>
            </a:r>
            <a:r>
              <a:rPr lang="he-IL" sz="1800" dirty="0">
                <a:solidFill>
                  <a:schemeClr val="tx1"/>
                </a:solidFill>
              </a:rPr>
              <a:t>יכולת לתשאל מבני נתונים הנמצאים בזיכרון.</a:t>
            </a:r>
          </a:p>
          <a:p>
            <a:pPr lvl="1"/>
            <a:r>
              <a:rPr lang="en-US" sz="1800" b="1" dirty="0" err="1">
                <a:solidFill>
                  <a:schemeClr val="tx1"/>
                </a:solidFill>
              </a:rPr>
              <a:t>Linq</a:t>
            </a:r>
            <a:r>
              <a:rPr lang="en-US" sz="1800" b="1" dirty="0">
                <a:solidFill>
                  <a:schemeClr val="tx1"/>
                </a:solidFill>
              </a:rPr>
              <a:t> to XML </a:t>
            </a:r>
            <a:r>
              <a:rPr lang="he-IL" sz="1800" b="1" dirty="0">
                <a:solidFill>
                  <a:schemeClr val="tx1"/>
                </a:solidFill>
              </a:rPr>
              <a:t> </a:t>
            </a:r>
            <a:r>
              <a:rPr lang="he-IL" sz="1800" dirty="0">
                <a:solidFill>
                  <a:schemeClr val="tx1"/>
                </a:solidFill>
              </a:rPr>
              <a:t>יכולת לתשאל מידע היררכי בקבצי </a:t>
            </a:r>
            <a:r>
              <a:rPr lang="en-US" sz="1800" dirty="0">
                <a:solidFill>
                  <a:schemeClr val="tx1"/>
                </a:solidFill>
              </a:rPr>
              <a:t>XML</a:t>
            </a:r>
            <a:r>
              <a:rPr lang="he-IL" sz="1800" dirty="0">
                <a:solidFill>
                  <a:schemeClr val="tx1"/>
                </a:solidFill>
              </a:rPr>
              <a:t>.</a:t>
            </a:r>
          </a:p>
          <a:p>
            <a:pPr lvl="1"/>
            <a:r>
              <a:rPr lang="en-US" sz="1800" b="1" dirty="0" err="1">
                <a:solidFill>
                  <a:schemeClr val="tx1"/>
                </a:solidFill>
              </a:rPr>
              <a:t>Linq</a:t>
            </a:r>
            <a:r>
              <a:rPr lang="en-US" sz="1800" b="1" dirty="0">
                <a:solidFill>
                  <a:schemeClr val="tx1"/>
                </a:solidFill>
              </a:rPr>
              <a:t> to SQL </a:t>
            </a:r>
            <a:r>
              <a:rPr lang="he-IL" sz="1800" b="1" dirty="0">
                <a:solidFill>
                  <a:schemeClr val="tx1"/>
                </a:solidFill>
              </a:rPr>
              <a:t> </a:t>
            </a:r>
            <a:r>
              <a:rPr lang="he-IL" sz="1800" dirty="0">
                <a:solidFill>
                  <a:schemeClr val="tx1"/>
                </a:solidFill>
              </a:rPr>
              <a:t>יכולת לתשאל מידע הנמצא בבסיס נתונים טבלאי (רלציוני)</a:t>
            </a:r>
            <a:endParaRPr lang="en-US" sz="1800" dirty="0">
              <a:solidFill>
                <a:schemeClr val="tx1"/>
              </a:solidFill>
            </a:endParaRPr>
          </a:p>
          <a:p>
            <a:pPr lvl="1"/>
            <a:r>
              <a:rPr lang="en-US" sz="1800" b="1" dirty="0" err="1">
                <a:solidFill>
                  <a:schemeClr val="tx1"/>
                </a:solidFill>
              </a:rPr>
              <a:t>Linq</a:t>
            </a:r>
            <a:r>
              <a:rPr lang="en-US" sz="1800" b="1" dirty="0">
                <a:solidFill>
                  <a:schemeClr val="tx1"/>
                </a:solidFill>
              </a:rPr>
              <a:t> to Dataset </a:t>
            </a:r>
          </a:p>
          <a:p>
            <a:pPr lvl="1"/>
            <a:r>
              <a:rPr lang="en-US" sz="1800" b="1" dirty="0" err="1">
                <a:solidFill>
                  <a:schemeClr val="tx1"/>
                </a:solidFill>
              </a:rPr>
              <a:t>Linq</a:t>
            </a:r>
            <a:r>
              <a:rPr lang="en-US" sz="1800" b="1" dirty="0">
                <a:solidFill>
                  <a:schemeClr val="tx1"/>
                </a:solidFill>
              </a:rPr>
              <a:t> to Entities</a:t>
            </a:r>
            <a:endParaRPr lang="he-IL" sz="1800" b="1" dirty="0">
              <a:solidFill>
                <a:schemeClr val="tx1"/>
              </a:solidFill>
            </a:endParaRPr>
          </a:p>
          <a:p>
            <a:pPr lvl="1"/>
            <a:endParaRPr lang="he-IL" sz="1800" b="1" dirty="0">
              <a:solidFill>
                <a:schemeClr val="tx1"/>
              </a:solidFill>
            </a:endParaRPr>
          </a:p>
          <a:p>
            <a:r>
              <a:rPr lang="he-IL" sz="2000" dirty="0"/>
              <a:t>תכונות רבות בשפת </a:t>
            </a:r>
            <a:r>
              <a:rPr lang="en-US" sz="2000" dirty="0"/>
              <a:t>C</a:t>
            </a:r>
            <a:r>
              <a:rPr lang="he-IL" sz="2000" dirty="0"/>
              <a:t># נועדו לשם תמיכה ב </a:t>
            </a:r>
            <a:r>
              <a:rPr lang="en-US" sz="2000" dirty="0" err="1"/>
              <a:t>Linq</a:t>
            </a:r>
            <a:r>
              <a:rPr lang="he-IL" sz="2000" dirty="0"/>
              <a:t>, כגון:</a:t>
            </a:r>
          </a:p>
          <a:p>
            <a:pPr lvl="1"/>
            <a:r>
              <a:rPr lang="en-US" sz="1800" dirty="0">
                <a:solidFill>
                  <a:schemeClr val="tx1"/>
                </a:solidFill>
              </a:rPr>
              <a:t>var</a:t>
            </a:r>
          </a:p>
          <a:p>
            <a:pPr lvl="1"/>
            <a:r>
              <a:rPr lang="he-IL" sz="1800" dirty="0">
                <a:solidFill>
                  <a:schemeClr val="tx1"/>
                </a:solidFill>
              </a:rPr>
              <a:t>טיפוס אנונימי</a:t>
            </a:r>
            <a:endParaRPr lang="en-US" sz="1800" dirty="0">
              <a:solidFill>
                <a:schemeClr val="tx1"/>
              </a:solidFill>
            </a:endParaRPr>
          </a:p>
          <a:p>
            <a:pPr lvl="1"/>
            <a:r>
              <a:rPr lang="he-IL" sz="1800" dirty="0">
                <a:solidFill>
                  <a:schemeClr val="tx1"/>
                </a:solidFill>
              </a:rPr>
              <a:t>ביטוי למבדה</a:t>
            </a:r>
            <a:endParaRPr lang="en-US" sz="1800" dirty="0">
              <a:solidFill>
                <a:schemeClr val="tx1"/>
              </a:solidFill>
            </a:endParaRPr>
          </a:p>
          <a:p>
            <a:pPr lvl="1"/>
            <a:r>
              <a:rPr lang="he-IL" sz="1800" dirty="0">
                <a:solidFill>
                  <a:schemeClr val="tx1"/>
                </a:solidFill>
              </a:rPr>
              <a:t>מתודת הרחבה</a:t>
            </a:r>
          </a:p>
        </p:txBody>
      </p:sp>
      <p:sp>
        <p:nvSpPr>
          <p:cNvPr id="5" name="כותרת 1"/>
          <p:cNvSpPr>
            <a:spLocks noGrp="1"/>
          </p:cNvSpPr>
          <p:nvPr>
            <p:ph type="title"/>
          </p:nvPr>
        </p:nvSpPr>
        <p:spPr>
          <a:xfrm>
            <a:off x="1627924" y="188640"/>
            <a:ext cx="7848872" cy="504056"/>
          </a:xfrm>
        </p:spPr>
        <p:txBody>
          <a:bodyPr>
            <a:noAutofit/>
          </a:bodyPr>
          <a:lstStyle/>
          <a:p>
            <a:pPr algn="ctr"/>
            <a:r>
              <a:rPr lang="en-US" sz="2800" dirty="0" err="1"/>
              <a:t>Linq</a:t>
            </a:r>
            <a:r>
              <a:rPr lang="he-IL" sz="2800" dirty="0"/>
              <a:t> – שפת שאילתות אינטגרלית לבסיסי נתונים</a:t>
            </a:r>
          </a:p>
        </p:txBody>
      </p:sp>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567</a:t>
            </a:fld>
            <a:endParaRPr lang="he-IL">
              <a:solidFill>
                <a:srgbClr val="B13F9A"/>
              </a:solidFill>
              <a:latin typeface="Trebuchet MS"/>
              <a:cs typeface="Gisha" panose="020B0502040204020203" pitchFamily="34" charset="-79"/>
            </a:endParaRPr>
          </a:p>
        </p:txBody>
      </p:sp>
      <p:sp>
        <p:nvSpPr>
          <p:cNvPr id="4" name="Left Arrow 3"/>
          <p:cNvSpPr/>
          <p:nvPr/>
        </p:nvSpPr>
        <p:spPr>
          <a:xfrm>
            <a:off x="8616280" y="1763652"/>
            <a:ext cx="2051720" cy="57606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נתמקד במצגת זו</a:t>
            </a:r>
          </a:p>
        </p:txBody>
      </p:sp>
      <p:sp>
        <p:nvSpPr>
          <p:cNvPr id="6" name="Left Arrow 5"/>
          <p:cNvSpPr/>
          <p:nvPr/>
        </p:nvSpPr>
        <p:spPr>
          <a:xfrm>
            <a:off x="8616280" y="2127559"/>
            <a:ext cx="2051720" cy="57606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במצגת אחרת...</a:t>
            </a:r>
          </a:p>
        </p:txBody>
      </p:sp>
    </p:spTree>
    <p:extLst>
      <p:ext uri="{BB962C8B-B14F-4D97-AF65-F5344CB8AC3E}">
        <p14:creationId xmlns:p14="http://schemas.microsoft.com/office/powerpoint/2010/main" val="557490789"/>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919536" y="836712"/>
            <a:ext cx="7344816" cy="5472608"/>
          </a:xfrm>
        </p:spPr>
        <p:txBody>
          <a:bodyPr>
            <a:normAutofit/>
          </a:bodyPr>
          <a:lstStyle/>
          <a:p>
            <a:pPr marL="0" indent="0">
              <a:buNone/>
            </a:pPr>
            <a:r>
              <a:rPr lang="he-IL" sz="2400" b="1" dirty="0"/>
              <a:t>ב-</a:t>
            </a:r>
            <a:r>
              <a:rPr lang="en-US" sz="2400" b="1" dirty="0" err="1"/>
              <a:t>Linq</a:t>
            </a:r>
            <a:r>
              <a:rPr lang="en-US" sz="2400" b="1" dirty="0"/>
              <a:t> </a:t>
            </a:r>
            <a:r>
              <a:rPr lang="he-IL" sz="2400" b="1" dirty="0"/>
              <a:t> ניתן להשתמש בשתי דרכים:</a:t>
            </a:r>
          </a:p>
          <a:p>
            <a:pPr marL="0" indent="0">
              <a:buNone/>
            </a:pPr>
            <a:endParaRPr lang="he-IL" sz="2400" b="1" dirty="0"/>
          </a:p>
          <a:p>
            <a:pPr marL="514350" indent="-514350">
              <a:buFont typeface="+mj-lt"/>
              <a:buAutoNum type="arabicPeriod"/>
            </a:pPr>
            <a:r>
              <a:rPr lang="he-IL" sz="2400" b="1" dirty="0"/>
              <a:t>מתודות הרחבה </a:t>
            </a:r>
            <a:r>
              <a:rPr lang="he-IL" sz="2400" dirty="0"/>
              <a:t>– אוסף מתודות ייעודיות העושות שימוש בביטויי למבדה תוך שימוש ב- </a:t>
            </a:r>
            <a:r>
              <a:rPr lang="en-US" sz="2400" dirty="0" err="1"/>
              <a:t>Func</a:t>
            </a:r>
            <a:r>
              <a:rPr lang="en-US" sz="2400" dirty="0"/>
              <a:t>&lt;T&gt; delegate </a:t>
            </a:r>
            <a:r>
              <a:rPr lang="he-IL" sz="2400" dirty="0"/>
              <a:t> ומסתירות את התחביר הבסיסי ובכך מפחיתות את כמות הקוד הנדרש למספר שורות בודדות.</a:t>
            </a:r>
          </a:p>
          <a:p>
            <a:pPr marL="514350" indent="-514350">
              <a:buFont typeface="+mj-lt"/>
              <a:buAutoNum type="arabicPeriod"/>
            </a:pPr>
            <a:r>
              <a:rPr lang="he-IL" sz="2400" b="1" dirty="0"/>
              <a:t>שאילתות דמויות </a:t>
            </a:r>
            <a:r>
              <a:rPr lang="en-US" sz="2400" b="1" dirty="0"/>
              <a:t>SQL</a:t>
            </a:r>
            <a:r>
              <a:rPr lang="he-IL" sz="2400" b="1" dirty="0"/>
              <a:t> </a:t>
            </a:r>
            <a:r>
              <a:rPr lang="he-IL" sz="2400" dirty="0"/>
              <a:t>- תחביר ייעודי שהפך להיות חלק אינטגרלי מתחביר שפת </a:t>
            </a:r>
            <a:r>
              <a:rPr lang="en-US" sz="2400" dirty="0"/>
              <a:t>C</a:t>
            </a:r>
            <a:r>
              <a:rPr lang="he-IL" sz="2400" dirty="0"/>
              <a:t>#</a:t>
            </a:r>
          </a:p>
          <a:p>
            <a:pPr marL="514350" indent="-514350">
              <a:buFont typeface="+mj-lt"/>
              <a:buAutoNum type="arabicPeriod"/>
            </a:pPr>
            <a:endParaRPr lang="he-IL" sz="2400" dirty="0"/>
          </a:p>
          <a:p>
            <a:pPr marL="514350" indent="-514350">
              <a:buFont typeface="+mj-lt"/>
              <a:buAutoNum type="arabicPeriod"/>
            </a:pPr>
            <a:endParaRPr lang="he-IL" sz="2400" dirty="0"/>
          </a:p>
          <a:p>
            <a:pPr marL="0" indent="0">
              <a:buNone/>
            </a:pPr>
            <a:r>
              <a:rPr lang="he-IL" sz="2400" b="1" dirty="0"/>
              <a:t>נכיר עכשיו את 2 הדרכים...</a:t>
            </a:r>
          </a:p>
        </p:txBody>
      </p:sp>
      <p:sp>
        <p:nvSpPr>
          <p:cNvPr id="5" name="כותרת 1"/>
          <p:cNvSpPr>
            <a:spLocks noGrp="1"/>
          </p:cNvSpPr>
          <p:nvPr>
            <p:ph type="title"/>
          </p:nvPr>
        </p:nvSpPr>
        <p:spPr>
          <a:xfrm>
            <a:off x="1627924" y="188640"/>
            <a:ext cx="7848872" cy="504056"/>
          </a:xfrm>
        </p:spPr>
        <p:txBody>
          <a:bodyPr>
            <a:noAutofit/>
          </a:bodyPr>
          <a:lstStyle/>
          <a:p>
            <a:pPr algn="ctr"/>
            <a:r>
              <a:rPr lang="en-US" sz="2800" dirty="0" err="1"/>
              <a:t>Linq</a:t>
            </a:r>
            <a:r>
              <a:rPr lang="he-IL" sz="2800" dirty="0"/>
              <a:t> – שפת שאילתות אינטגרלית לבסיסי נתונים</a:t>
            </a:r>
          </a:p>
        </p:txBody>
      </p:sp>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568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69552833"/>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sz="7200" dirty="0"/>
              <a:t>LINQ</a:t>
            </a:r>
            <a:r>
              <a:rPr lang="en-US" dirty="0"/>
              <a:t> to OBJECT</a:t>
            </a:r>
            <a:endParaRPr lang="he-IL" dirty="0"/>
          </a:p>
        </p:txBody>
      </p:sp>
      <p:sp>
        <p:nvSpPr>
          <p:cNvPr id="5" name="כותרת משנה 4"/>
          <p:cNvSpPr>
            <a:spLocks noGrp="1"/>
          </p:cNvSpPr>
          <p:nvPr>
            <p:ph type="subTitle" idx="1"/>
          </p:nvPr>
        </p:nvSpPr>
        <p:spPr>
          <a:xfrm>
            <a:off x="4878442" y="3539864"/>
            <a:ext cx="5114778" cy="609216"/>
          </a:xfrm>
        </p:spPr>
        <p:txBody>
          <a:bodyPr>
            <a:normAutofit lnSpcReduction="10000"/>
          </a:bodyPr>
          <a:lstStyle/>
          <a:p>
            <a:pPr algn="ctr"/>
            <a:r>
              <a:rPr lang="he-IL" sz="4000" b="1" dirty="0"/>
              <a:t>מתודות הרחבה</a:t>
            </a:r>
          </a:p>
          <a:p>
            <a:pPr algn="ctr"/>
            <a:endParaRPr lang="he-IL" dirty="0"/>
          </a:p>
        </p:txBody>
      </p:sp>
      <p:sp>
        <p:nvSpPr>
          <p:cNvPr id="2" name="Slide Number Placeholder 1"/>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569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272435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p:nvPr/>
        </p:nvPicPr>
        <p:blipFill rotWithShape="1">
          <a:blip r:embed="rId2"/>
          <a:srcRect b="7115"/>
          <a:stretch/>
        </p:blipFill>
        <p:spPr>
          <a:xfrm>
            <a:off x="2017082" y="1656216"/>
            <a:ext cx="7192988" cy="4797120"/>
          </a:xfrm>
          <a:prstGeom prst="rect">
            <a:avLst/>
          </a:prstGeom>
        </p:spPr>
      </p:pic>
      <p:sp>
        <p:nvSpPr>
          <p:cNvPr id="2" name="כותרת 1"/>
          <p:cNvSpPr>
            <a:spLocks noGrp="1"/>
          </p:cNvSpPr>
          <p:nvPr>
            <p:ph type="title"/>
          </p:nvPr>
        </p:nvSpPr>
        <p:spPr>
          <a:xfrm>
            <a:off x="1971070" y="497253"/>
            <a:ext cx="7239000" cy="648640"/>
          </a:xfrm>
        </p:spPr>
        <p:txBody>
          <a:bodyPr/>
          <a:lstStyle/>
          <a:p>
            <a:pPr algn="ctr"/>
            <a:r>
              <a:rPr lang="he-IL" dirty="0"/>
              <a:t>וכך זה נראה ב </a:t>
            </a:r>
            <a:r>
              <a:rPr lang="en-US" dirty="0"/>
              <a:t>VS</a:t>
            </a:r>
            <a:endParaRPr lang="he-IL" dirty="0"/>
          </a:p>
        </p:txBody>
      </p:sp>
      <p:sp>
        <p:nvSpPr>
          <p:cNvPr id="3" name="Slide Number Placeholder 2"/>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57</a:t>
            </a:fld>
            <a:endParaRPr lang="he-IL">
              <a:solidFill>
                <a:srgbClr val="B13F9A"/>
              </a:solidFill>
              <a:latin typeface="Trebuchet MS"/>
              <a:cs typeface="Gisha" panose="020B0502040204020203" pitchFamily="34" charset="-79"/>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541" t="46822" r="30556" b="36017"/>
          <a:stretch/>
        </p:blipFill>
        <p:spPr bwMode="auto">
          <a:xfrm>
            <a:off x="1919536" y="4536538"/>
            <a:ext cx="5807110" cy="1124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64" t="63083" r="32371" b="18458"/>
          <a:stretch/>
        </p:blipFill>
        <p:spPr bwMode="auto">
          <a:xfrm>
            <a:off x="1847529" y="5489848"/>
            <a:ext cx="6061585" cy="1107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מחבר חץ ישר 12"/>
          <p:cNvCxnSpPr/>
          <p:nvPr/>
        </p:nvCxnSpPr>
        <p:spPr>
          <a:xfrm flipH="1">
            <a:off x="2927648" y="3284984"/>
            <a:ext cx="4248472" cy="2592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מחבר חץ ישר 16"/>
          <p:cNvCxnSpPr/>
          <p:nvPr/>
        </p:nvCxnSpPr>
        <p:spPr>
          <a:xfrm flipH="1">
            <a:off x="4079776" y="4221088"/>
            <a:ext cx="3096344"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מחבר חץ ישר 17"/>
          <p:cNvCxnSpPr/>
          <p:nvPr/>
        </p:nvCxnSpPr>
        <p:spPr>
          <a:xfrm flipH="1">
            <a:off x="5225806" y="4392522"/>
            <a:ext cx="1950315" cy="1484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מחבר חץ ישר 34"/>
          <p:cNvCxnSpPr/>
          <p:nvPr/>
        </p:nvCxnSpPr>
        <p:spPr>
          <a:xfrm flipH="1">
            <a:off x="3719736" y="3933056"/>
            <a:ext cx="3312368" cy="1048308"/>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8" name="מחבר חץ ישר 37"/>
          <p:cNvCxnSpPr/>
          <p:nvPr/>
        </p:nvCxnSpPr>
        <p:spPr>
          <a:xfrm flipH="1">
            <a:off x="2567608" y="4054777"/>
            <a:ext cx="4464496" cy="924749"/>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030" name="חץ מעוקל שמאלה 1029"/>
          <p:cNvSpPr/>
          <p:nvPr/>
        </p:nvSpPr>
        <p:spPr>
          <a:xfrm>
            <a:off x="7726646" y="3140968"/>
            <a:ext cx="313570" cy="2902632"/>
          </a:xfrm>
          <a:prstGeom prst="curvedLeftArrow">
            <a:avLst/>
          </a:prstGeom>
          <a:solidFill>
            <a:schemeClr val="accent1">
              <a:alpha val="39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663586592"/>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259378"/>
            <a:ext cx="7239000" cy="698336"/>
          </a:xfrm>
        </p:spPr>
        <p:txBody>
          <a:bodyPr>
            <a:normAutofit fontScale="90000"/>
          </a:bodyPr>
          <a:lstStyle/>
          <a:p>
            <a:pPr algn="ctr"/>
            <a:r>
              <a:rPr lang="he-IL" dirty="0"/>
              <a:t>תזכורת - הממשק </a:t>
            </a:r>
            <a:r>
              <a:rPr lang="en-US" dirty="0"/>
              <a:t>IE</a:t>
            </a:r>
            <a:r>
              <a:rPr lang="en-US" cap="none" dirty="0"/>
              <a:t>numerable</a:t>
            </a:r>
            <a:r>
              <a:rPr lang="en-US" dirty="0"/>
              <a:t>&lt;T&gt;</a:t>
            </a:r>
            <a:endParaRPr lang="he-IL" dirty="0"/>
          </a:p>
        </p:txBody>
      </p:sp>
      <p:sp>
        <p:nvSpPr>
          <p:cNvPr id="3" name="מציין מיקום תוכן 2"/>
          <p:cNvSpPr>
            <a:spLocks noGrp="1"/>
          </p:cNvSpPr>
          <p:nvPr>
            <p:ph idx="1"/>
          </p:nvPr>
        </p:nvSpPr>
        <p:spPr>
          <a:xfrm>
            <a:off x="2063552" y="1348658"/>
            <a:ext cx="7396225" cy="4816646"/>
          </a:xfrm>
        </p:spPr>
        <p:txBody>
          <a:bodyPr>
            <a:normAutofit/>
          </a:bodyPr>
          <a:lstStyle/>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interface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IEnumerable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IEnumerator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GetEnumerator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800" dirty="0"/>
          </a:p>
          <a:p>
            <a:r>
              <a:rPr lang="he-IL" sz="2400" dirty="0"/>
              <a:t>הכרנו כבר את </a:t>
            </a:r>
            <a:r>
              <a:rPr lang="en-US" sz="24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IEnumerable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&lt; </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400" dirty="0"/>
              <a:t> – ממשק של אוסף גנרי בר מניה.</a:t>
            </a:r>
          </a:p>
          <a:p>
            <a:pPr lvl="1"/>
            <a:r>
              <a:rPr lang="he-IL" sz="2000" dirty="0"/>
              <a:t>מי </a:t>
            </a:r>
            <a:r>
              <a:rPr lang="he-IL" sz="2000" b="1" dirty="0"/>
              <a:t>שיורש</a:t>
            </a:r>
            <a:r>
              <a:rPr lang="he-IL" sz="2000" dirty="0"/>
              <a:t> ממנו </a:t>
            </a:r>
            <a:r>
              <a:rPr lang="he-IL" sz="2000" b="1" dirty="0"/>
              <a:t>מממש</a:t>
            </a:r>
            <a:r>
              <a:rPr lang="he-IL" sz="2000" dirty="0"/>
              <a:t> אוסף גנרי בר מניה:</a:t>
            </a:r>
          </a:p>
          <a:p>
            <a:pPr lvl="2"/>
            <a:r>
              <a:rPr lang="en-US" sz="1800" dirty="0"/>
              <a:t>Current</a:t>
            </a:r>
          </a:p>
          <a:p>
            <a:pPr lvl="2"/>
            <a:r>
              <a:rPr lang="en-US" sz="1800" dirty="0" err="1"/>
              <a:t>MoveNext</a:t>
            </a:r>
            <a:r>
              <a:rPr lang="en-US" sz="1800" dirty="0"/>
              <a:t>()</a:t>
            </a:r>
          </a:p>
          <a:p>
            <a:pPr lvl="2"/>
            <a:r>
              <a:rPr lang="en-US" sz="1800" dirty="0"/>
              <a:t>Reset()</a:t>
            </a:r>
            <a:endParaRPr lang="he-IL" sz="1800" dirty="0"/>
          </a:p>
          <a:p>
            <a:endParaRPr lang="he-IL" sz="2400" dirty="0"/>
          </a:p>
          <a:p>
            <a:r>
              <a:rPr lang="he-IL" sz="2400" dirty="0"/>
              <a:t>נכיר כעת </a:t>
            </a:r>
            <a:r>
              <a:rPr lang="he-IL" sz="2400" b="1" dirty="0"/>
              <a:t>מתודות הרחבה </a:t>
            </a:r>
            <a:r>
              <a:rPr lang="he-IL" sz="2400" dirty="0"/>
              <a:t>למחלקת </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he-IL" sz="2400"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0043132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554320"/>
          </a:xfrm>
        </p:spPr>
        <p:txBody>
          <a:bodyPr>
            <a:normAutofit fontScale="90000"/>
          </a:bodyPr>
          <a:lstStyle/>
          <a:p>
            <a:r>
              <a:rPr lang="he-IL" dirty="0"/>
              <a:t>המחלקה </a:t>
            </a:r>
            <a:r>
              <a:rPr lang="en-US" dirty="0" err="1"/>
              <a:t>System.Linq.</a:t>
            </a:r>
            <a:r>
              <a:rPr lang="en-US" sz="4000" dirty="0" err="1">
                <a:solidFill>
                  <a:srgbClr val="2B91AF"/>
                </a:solidFill>
                <a:latin typeface="Consolas" panose="020B0609020204030204" pitchFamily="49" charset="0"/>
                <a:ea typeface="Calibri" panose="020F0502020204030204" pitchFamily="34" charset="0"/>
                <a:cs typeface="Consolas" panose="020B0609020204030204" pitchFamily="49" charset="0"/>
              </a:rPr>
              <a:t>Enumerable</a:t>
            </a:r>
            <a:endParaRPr lang="he-IL" dirty="0"/>
          </a:p>
        </p:txBody>
      </p:sp>
      <p:sp>
        <p:nvSpPr>
          <p:cNvPr id="3" name="מציין מיקום תוכן 2"/>
          <p:cNvSpPr>
            <a:spLocks noGrp="1"/>
          </p:cNvSpPr>
          <p:nvPr>
            <p:ph idx="1"/>
          </p:nvPr>
        </p:nvSpPr>
        <p:spPr>
          <a:xfrm>
            <a:off x="1919536" y="980728"/>
            <a:ext cx="7632848" cy="5256584"/>
          </a:xfrm>
        </p:spPr>
        <p:txBody>
          <a:bodyPr>
            <a:normAutofit fontScale="92500" lnSpcReduction="10000"/>
          </a:bodyPr>
          <a:lstStyle/>
          <a:p>
            <a:r>
              <a:rPr lang="he-IL" dirty="0"/>
              <a:t>במרחב השמות </a:t>
            </a:r>
            <a:r>
              <a:rPr lang="en-US" dirty="0" err="1"/>
              <a:t>System.Linq</a:t>
            </a:r>
            <a:r>
              <a:rPr lang="he-IL" dirty="0"/>
              <a:t> קיימת בין השאר המחלקה </a:t>
            </a:r>
            <a:r>
              <a:rPr lang="en-US" sz="2800" dirty="0">
                <a:solidFill>
                  <a:srgbClr val="2B91AF"/>
                </a:solidFill>
                <a:latin typeface="Consolas" panose="020B0609020204030204" pitchFamily="49" charset="0"/>
                <a:ea typeface="Calibri" panose="020F0502020204030204" pitchFamily="34" charset="0"/>
                <a:cs typeface="Consolas" panose="020B0609020204030204" pitchFamily="49" charset="0"/>
              </a:rPr>
              <a:t>Enumerable</a:t>
            </a:r>
            <a:r>
              <a:rPr lang="he-IL" dirty="0"/>
              <a:t>.</a:t>
            </a:r>
          </a:p>
          <a:p>
            <a:r>
              <a:rPr lang="he-IL" dirty="0"/>
              <a:t>עבור עבודה עם </a:t>
            </a:r>
            <a:r>
              <a:rPr lang="en-US" b="1" dirty="0" err="1"/>
              <a:t>Linq</a:t>
            </a:r>
            <a:r>
              <a:rPr lang="en-US" b="1" dirty="0"/>
              <a:t> to Object</a:t>
            </a:r>
            <a:r>
              <a:rPr lang="he-IL" b="1" dirty="0"/>
              <a:t> </a:t>
            </a:r>
            <a:r>
              <a:rPr lang="he-IL" dirty="0"/>
              <a:t>נשתמש במחלקה </a:t>
            </a:r>
            <a:r>
              <a:rPr lang="en-US" b="1" dirty="0" err="1"/>
              <a:t>System.Linq.</a:t>
            </a:r>
            <a:r>
              <a:rPr lang="en-US" sz="28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Enumerable</a:t>
            </a:r>
            <a:r>
              <a:rPr lang="he-IL" b="1" dirty="0"/>
              <a:t> </a:t>
            </a:r>
          </a:p>
          <a:p>
            <a:r>
              <a:rPr lang="he-IL" dirty="0"/>
              <a:t>מחלקה זו היא מחלקה </a:t>
            </a:r>
            <a:r>
              <a:rPr lang="he-IL" b="1" dirty="0"/>
              <a:t>סטטית</a:t>
            </a:r>
            <a:r>
              <a:rPr lang="he-IL" dirty="0"/>
              <a:t> שמכילה מתודות הרחבה </a:t>
            </a:r>
            <a:r>
              <a:rPr lang="en-US" dirty="0"/>
              <a:t>(Extension Methods)</a:t>
            </a:r>
            <a:r>
              <a:rPr lang="he-IL" dirty="0"/>
              <a:t> למחלקת </a:t>
            </a:r>
            <a:r>
              <a:rPr lang="en-US" sz="2800" b="1"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b="1" dirty="0"/>
              <a:t>&lt;</a:t>
            </a:r>
            <a:r>
              <a:rPr lang="en-US" sz="2800" b="1"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b="1" dirty="0"/>
              <a:t>&gt;</a:t>
            </a:r>
            <a:r>
              <a:rPr lang="en-US" dirty="0"/>
              <a:t> </a:t>
            </a:r>
            <a:endParaRPr lang="he-IL" dirty="0"/>
          </a:p>
          <a:p>
            <a:r>
              <a:rPr lang="he-IL" dirty="0"/>
              <a:t>מתודות הרחבה שיפעלו על אוספים, כגון:</a:t>
            </a:r>
          </a:p>
          <a:p>
            <a:pPr lvl="1"/>
            <a:r>
              <a:rPr lang="en-US" dirty="0"/>
              <a:t>WHERE</a:t>
            </a:r>
            <a:endParaRPr lang="he-IL" dirty="0"/>
          </a:p>
          <a:p>
            <a:pPr lvl="1"/>
            <a:r>
              <a:rPr lang="en-US" dirty="0"/>
              <a:t>SELECT</a:t>
            </a:r>
            <a:endParaRPr lang="he-IL" dirty="0"/>
          </a:p>
          <a:p>
            <a:pPr lvl="1"/>
            <a:r>
              <a:rPr lang="en-US" dirty="0"/>
              <a:t>COUNT</a:t>
            </a:r>
            <a:endParaRPr lang="he-IL" dirty="0"/>
          </a:p>
          <a:p>
            <a:pPr lvl="1"/>
            <a:r>
              <a:rPr lang="en-US" dirty="0"/>
              <a:t>AVARAGE</a:t>
            </a:r>
            <a:endParaRPr lang="he-IL" dirty="0"/>
          </a:p>
          <a:p>
            <a:pPr lvl="1"/>
            <a:r>
              <a:rPr lang="en-US" dirty="0"/>
              <a:t>SUM</a:t>
            </a:r>
            <a:endParaRPr lang="he-IL" dirty="0"/>
          </a:p>
          <a:p>
            <a:pPr lvl="1"/>
            <a:r>
              <a:rPr lang="he-IL" dirty="0"/>
              <a:t>ועוד...</a:t>
            </a:r>
          </a:p>
          <a:p>
            <a:endParaRPr lang="he-IL" dirty="0"/>
          </a:p>
        </p:txBody>
      </p:sp>
      <p:sp>
        <p:nvSpPr>
          <p:cNvPr id="4" name="Slide Number Placeholder 3"/>
          <p:cNvSpPr>
            <a:spLocks noGrp="1"/>
          </p:cNvSpPr>
          <p:nvPr>
            <p:ph type="sldNum" sz="quarter" idx="12"/>
          </p:nvPr>
        </p:nvSpPr>
        <p:spPr>
          <a:xfrm>
            <a:off x="8832304" y="6442606"/>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571</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94208902"/>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554320"/>
          </a:xfrm>
        </p:spPr>
        <p:txBody>
          <a:bodyPr>
            <a:normAutofit fontScale="90000"/>
          </a:bodyPr>
          <a:lstStyle/>
          <a:p>
            <a:r>
              <a:rPr lang="he-IL" dirty="0"/>
              <a:t>המחלקה </a:t>
            </a:r>
            <a:r>
              <a:rPr lang="en-US" dirty="0" err="1"/>
              <a:t>System.Linq.</a:t>
            </a:r>
            <a:r>
              <a:rPr lang="en-US" sz="4000" dirty="0" err="1">
                <a:solidFill>
                  <a:srgbClr val="2B91AF"/>
                </a:solidFill>
                <a:latin typeface="Consolas" panose="020B0609020204030204" pitchFamily="49" charset="0"/>
                <a:ea typeface="Calibri" panose="020F0502020204030204" pitchFamily="34" charset="0"/>
                <a:cs typeface="Consolas" panose="020B0609020204030204" pitchFamily="49" charset="0"/>
              </a:rPr>
              <a:t>Enumerable</a:t>
            </a:r>
            <a:endParaRPr lang="he-IL"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572</a:t>
            </a:fld>
            <a:endParaRPr lang="he-IL">
              <a:solidFill>
                <a:srgbClr val="B13F9A"/>
              </a:solidFill>
              <a:latin typeface="Trebuchet MS"/>
              <a:cs typeface="Gisha" panose="020B0502040204020203" pitchFamily="34" charset="-79"/>
            </a:endParaRPr>
          </a:p>
        </p:txBody>
      </p:sp>
      <p:grpSp>
        <p:nvGrpSpPr>
          <p:cNvPr id="14" name="Group 13">
            <a:extLst>
              <a:ext uri="{FF2B5EF4-FFF2-40B4-BE49-F238E27FC236}">
                <a16:creationId xmlns:a16="http://schemas.microsoft.com/office/drawing/2014/main" id="{57AFD562-3332-4182-8356-BAB301887884}"/>
              </a:ext>
            </a:extLst>
          </p:cNvPr>
          <p:cNvGrpSpPr/>
          <p:nvPr/>
        </p:nvGrpSpPr>
        <p:grpSpPr>
          <a:xfrm>
            <a:off x="1847528" y="980729"/>
            <a:ext cx="8316416" cy="5015193"/>
            <a:chOff x="413792" y="1196752"/>
            <a:chExt cx="8316416" cy="5015193"/>
          </a:xfrm>
        </p:grpSpPr>
        <p:pic>
          <p:nvPicPr>
            <p:cNvPr id="7" name="Picture 6">
              <a:extLst>
                <a:ext uri="{FF2B5EF4-FFF2-40B4-BE49-F238E27FC236}">
                  <a16:creationId xmlns:a16="http://schemas.microsoft.com/office/drawing/2014/main" id="{9C676AB9-3C05-472C-9BB2-62E3C5F79313}"/>
                </a:ext>
              </a:extLst>
            </p:cNvPr>
            <p:cNvPicPr>
              <a:picLocks noChangeAspect="1"/>
            </p:cNvPicPr>
            <p:nvPr/>
          </p:nvPicPr>
          <p:blipFill>
            <a:blip r:embed="rId2"/>
            <a:stretch>
              <a:fillRect/>
            </a:stretch>
          </p:blipFill>
          <p:spPr>
            <a:xfrm>
              <a:off x="413792" y="1196752"/>
              <a:ext cx="8316416" cy="5015193"/>
            </a:xfrm>
            <a:prstGeom prst="rect">
              <a:avLst/>
            </a:prstGeom>
          </p:spPr>
        </p:pic>
        <p:sp>
          <p:nvSpPr>
            <p:cNvPr id="9" name="Oval 8">
              <a:extLst>
                <a:ext uri="{FF2B5EF4-FFF2-40B4-BE49-F238E27FC236}">
                  <a16:creationId xmlns:a16="http://schemas.microsoft.com/office/drawing/2014/main" id="{F7851A6D-E888-4AC8-AA58-905B36C7D6D9}"/>
                </a:ext>
              </a:extLst>
            </p:cNvPr>
            <p:cNvSpPr/>
            <p:nvPr/>
          </p:nvSpPr>
          <p:spPr>
            <a:xfrm>
              <a:off x="2483768" y="1412776"/>
              <a:ext cx="864096" cy="347464"/>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CF6DA4"/>
                </a:solidFill>
                <a:latin typeface="Trebuchet MS"/>
              </a:endParaRPr>
            </a:p>
          </p:txBody>
        </p:sp>
        <p:sp>
          <p:nvSpPr>
            <p:cNvPr id="11" name="Oval 10">
              <a:extLst>
                <a:ext uri="{FF2B5EF4-FFF2-40B4-BE49-F238E27FC236}">
                  <a16:creationId xmlns:a16="http://schemas.microsoft.com/office/drawing/2014/main" id="{89C70A62-8B0B-4E1B-A53E-834ACD0D19B7}"/>
                </a:ext>
              </a:extLst>
            </p:cNvPr>
            <p:cNvSpPr/>
            <p:nvPr/>
          </p:nvSpPr>
          <p:spPr>
            <a:xfrm>
              <a:off x="1547664" y="1412776"/>
              <a:ext cx="504056" cy="347464"/>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CF6DA4"/>
                </a:solidFill>
                <a:latin typeface="Trebuchet MS"/>
              </a:endParaRPr>
            </a:p>
          </p:txBody>
        </p:sp>
        <p:sp>
          <p:nvSpPr>
            <p:cNvPr id="12" name="Oval 11">
              <a:extLst>
                <a:ext uri="{FF2B5EF4-FFF2-40B4-BE49-F238E27FC236}">
                  <a16:creationId xmlns:a16="http://schemas.microsoft.com/office/drawing/2014/main" id="{F673A734-7282-44B6-900A-A94D25493E33}"/>
                </a:ext>
              </a:extLst>
            </p:cNvPr>
            <p:cNvSpPr/>
            <p:nvPr/>
          </p:nvSpPr>
          <p:spPr>
            <a:xfrm>
              <a:off x="1835696" y="1795561"/>
              <a:ext cx="504056" cy="216024"/>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CF6DA4"/>
                </a:solidFill>
                <a:latin typeface="Trebuchet MS"/>
              </a:endParaRPr>
            </a:p>
          </p:txBody>
        </p:sp>
        <p:sp>
          <p:nvSpPr>
            <p:cNvPr id="13" name="Oval 12">
              <a:extLst>
                <a:ext uri="{FF2B5EF4-FFF2-40B4-BE49-F238E27FC236}">
                  <a16:creationId xmlns:a16="http://schemas.microsoft.com/office/drawing/2014/main" id="{61E5D504-CDF1-474C-A333-2D1C0D30115E}"/>
                </a:ext>
              </a:extLst>
            </p:cNvPr>
            <p:cNvSpPr/>
            <p:nvPr/>
          </p:nvSpPr>
          <p:spPr>
            <a:xfrm>
              <a:off x="4064328" y="1736492"/>
              <a:ext cx="2408647" cy="336480"/>
            </a:xfrm>
            <a:prstGeom prst="ellipse">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rgbClr val="CF6DA4"/>
                </a:solidFill>
                <a:latin typeface="Trebuchet MS"/>
              </a:endParaRPr>
            </a:p>
          </p:txBody>
        </p:sp>
      </p:grpSp>
      <p:sp>
        <p:nvSpPr>
          <p:cNvPr id="15" name="Speech Bubble: Rectangle with Corners Rounded 14">
            <a:extLst>
              <a:ext uri="{FF2B5EF4-FFF2-40B4-BE49-F238E27FC236}">
                <a16:creationId xmlns:a16="http://schemas.microsoft.com/office/drawing/2014/main" id="{90304887-EA74-423F-A700-FAC0354591D3}"/>
              </a:ext>
            </a:extLst>
          </p:cNvPr>
          <p:cNvSpPr/>
          <p:nvPr/>
        </p:nvSpPr>
        <p:spPr>
          <a:xfrm>
            <a:off x="1847529" y="6309320"/>
            <a:ext cx="6059183" cy="360040"/>
          </a:xfrm>
          <a:prstGeom prst="wedgeRoundRectCallout">
            <a:avLst>
              <a:gd name="adj1" fmla="val 42056"/>
              <a:gd name="adj2" fmla="val -14034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והמחלקה מגדירה עוד הרבה מתודות הרחבה על אוספים...</a:t>
            </a:r>
            <a:endParaRPr lang="en-US" dirty="0">
              <a:solidFill>
                <a:prstClr val="black"/>
              </a:solidFill>
              <a:latin typeface="Trebuchet MS"/>
            </a:endParaRPr>
          </a:p>
        </p:txBody>
      </p:sp>
    </p:spTree>
    <p:extLst>
      <p:ext uri="{BB962C8B-B14F-4D97-AF65-F5344CB8AC3E}">
        <p14:creationId xmlns:p14="http://schemas.microsoft.com/office/powerpoint/2010/main" val="5898879"/>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16632"/>
            <a:ext cx="7239000" cy="607754"/>
          </a:xfrm>
        </p:spPr>
        <p:txBody>
          <a:bodyPr/>
          <a:lstStyle/>
          <a:p>
            <a:pPr algn="ctr"/>
            <a:r>
              <a:rPr lang="he-IL" dirty="0"/>
              <a:t>מתודת ההרחבה </a:t>
            </a:r>
            <a:r>
              <a:rPr lang="en-US" dirty="0"/>
              <a:t>where</a:t>
            </a:r>
            <a:endParaRPr lang="he-IL" dirty="0"/>
          </a:p>
        </p:txBody>
      </p:sp>
      <p:sp>
        <p:nvSpPr>
          <p:cNvPr id="6" name="Content Placeholder 5"/>
          <p:cNvSpPr>
            <a:spLocks noGrp="1"/>
          </p:cNvSpPr>
          <p:nvPr>
            <p:ph idx="1"/>
          </p:nvPr>
        </p:nvSpPr>
        <p:spPr>
          <a:xfrm>
            <a:off x="1703513" y="836712"/>
            <a:ext cx="7920879" cy="5368910"/>
          </a:xfrm>
        </p:spPr>
        <p:txBody>
          <a:bodyPr>
            <a:normAutofit fontScale="92500" lnSpcReduction="20000"/>
          </a:bodyPr>
          <a:lstStyle/>
          <a:p>
            <a:pPr marL="0" indent="0">
              <a:lnSpc>
                <a:spcPct val="107000"/>
              </a:lnSpc>
              <a:spcBef>
                <a:spcPts val="0"/>
              </a:spcBef>
              <a:buNone/>
            </a:pPr>
            <a:r>
              <a:rPr lang="he-IL" b="1" dirty="0"/>
              <a:t>מוגדרת כך:</a:t>
            </a:r>
            <a:endParaRPr lang="en-US" b="1" dirty="0"/>
          </a:p>
          <a:p>
            <a:pPr marL="0" indent="0" algn="l" rtl="0">
              <a:lnSpc>
                <a:spcPct val="107000"/>
              </a:lnSpc>
              <a:spcBef>
                <a:spcPts val="0"/>
              </a:spcBef>
              <a:buNone/>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p>
          <a:p>
            <a:pPr marL="0" indent="0" algn="l" rtl="0">
              <a:lnSpc>
                <a:spcPct val="107000"/>
              </a:lnSpc>
              <a:spcBef>
                <a:spcPts val="0"/>
              </a:spcBef>
              <a:buNone/>
            </a:pP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Where</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20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src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Func</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predicate</a:t>
            </a:r>
            <a:r>
              <a:rPr lang="en-US" sz="2000" b="1"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dirty="0"/>
          </a:p>
          <a:p>
            <a:pPr marL="0" indent="0">
              <a:buNone/>
            </a:pPr>
            <a:r>
              <a:rPr lang="he-IL" b="1" dirty="0"/>
              <a:t>מתודת ההרחבה </a:t>
            </a:r>
            <a:r>
              <a:rPr lang="en-US" b="1" dirty="0"/>
              <a:t>Where&lt;</a:t>
            </a:r>
            <a:r>
              <a:rPr lang="en-US" sz="2800" b="1"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b="1" dirty="0"/>
              <a:t>&gt;</a:t>
            </a:r>
            <a:r>
              <a:rPr lang="he-IL" b="1" dirty="0"/>
              <a:t> :</a:t>
            </a:r>
          </a:p>
          <a:p>
            <a:r>
              <a:rPr lang="he-IL" dirty="0"/>
              <a:t>מרחיבה את המחלקה </a:t>
            </a:r>
            <a:r>
              <a:rPr lang="en-US" sz="28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8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8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dirty="0"/>
              <a:t>כלומר פועלת על אוסף גנרי </a:t>
            </a:r>
            <a:r>
              <a:rPr lang="en-US" dirty="0"/>
              <a:t>TSource</a:t>
            </a:r>
            <a:r>
              <a:rPr lang="he-IL" dirty="0"/>
              <a:t> קיים (אוסף המקור).</a:t>
            </a:r>
          </a:p>
          <a:p>
            <a:r>
              <a:rPr lang="he-IL" sz="2800" dirty="0">
                <a:solidFill>
                  <a:srgbClr val="000000"/>
                </a:solidFill>
                <a:latin typeface="Consolas" panose="020B0609020204030204" pitchFamily="49" charset="0"/>
              </a:rPr>
              <a:t>מקבלת כפרמטר </a:t>
            </a:r>
            <a:r>
              <a:rPr lang="en-US" sz="2800" dirty="0">
                <a:solidFill>
                  <a:srgbClr val="000000"/>
                </a:solidFill>
                <a:latin typeface="Consolas" panose="020B0609020204030204" pitchFamily="49" charset="0"/>
              </a:rPr>
              <a:t>delegate</a:t>
            </a:r>
            <a:r>
              <a:rPr lang="he-IL" sz="2800" dirty="0">
                <a:solidFill>
                  <a:srgbClr val="000000"/>
                </a:solidFill>
                <a:latin typeface="Consolas" panose="020B0609020204030204" pitchFamily="49" charset="0"/>
              </a:rPr>
              <a:t>, מצביע למתודה בוליאנית </a:t>
            </a:r>
            <a:r>
              <a:rPr lang="en-US" sz="2800" dirty="0">
                <a:solidFill>
                  <a:srgbClr val="000000"/>
                </a:solidFill>
                <a:latin typeface="Consolas" panose="020B0609020204030204" pitchFamily="49" charset="0"/>
              </a:rPr>
              <a:t>predicate</a:t>
            </a:r>
            <a:r>
              <a:rPr lang="he-IL" sz="2800" dirty="0">
                <a:solidFill>
                  <a:srgbClr val="000000"/>
                </a:solidFill>
                <a:latin typeface="Consolas" panose="020B0609020204030204" pitchFamily="49" charset="0"/>
              </a:rPr>
              <a:t> שבודקת האם האיבר מטיפוס </a:t>
            </a:r>
            <a:r>
              <a:rPr lang="en-US" sz="2800" dirty="0">
                <a:solidFill>
                  <a:srgbClr val="000000"/>
                </a:solidFill>
                <a:latin typeface="Consolas" panose="020B0609020204030204" pitchFamily="49" charset="0"/>
              </a:rPr>
              <a:t>TSource</a:t>
            </a:r>
            <a:r>
              <a:rPr lang="he-IL" sz="2800" dirty="0">
                <a:solidFill>
                  <a:srgbClr val="000000"/>
                </a:solidFill>
                <a:latin typeface="Consolas" panose="020B0609020204030204" pitchFamily="49" charset="0"/>
              </a:rPr>
              <a:t> עומד בתנאי מסויים.</a:t>
            </a:r>
          </a:p>
          <a:p>
            <a:r>
              <a:rPr lang="he-IL" sz="2800" dirty="0">
                <a:solidFill>
                  <a:srgbClr val="000000"/>
                </a:solidFill>
                <a:latin typeface="Consolas" panose="020B0609020204030204" pitchFamily="49" charset="0"/>
              </a:rPr>
              <a:t>לסיכום, המתודה </a:t>
            </a:r>
            <a:r>
              <a:rPr lang="en-US" sz="2800" dirty="0">
                <a:solidFill>
                  <a:srgbClr val="000000"/>
                </a:solidFill>
                <a:latin typeface="Consolas" panose="020B0609020204030204" pitchFamily="49" charset="0"/>
              </a:rPr>
              <a:t>Where</a:t>
            </a:r>
            <a:r>
              <a:rPr lang="he-IL" sz="2800" dirty="0">
                <a:solidFill>
                  <a:srgbClr val="000000"/>
                </a:solidFill>
                <a:latin typeface="Consolas" panose="020B0609020204030204" pitchFamily="49" charset="0"/>
              </a:rPr>
              <a:t> מחזירה כאוסף חדש </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2800" dirty="0">
                <a:solidFill>
                  <a:srgbClr val="000000"/>
                </a:solidFill>
                <a:latin typeface="Consolas" panose="020B0609020204030204" pitchFamily="49" charset="0"/>
              </a:rPr>
              <a:t>את כל האיברים באוסף המקורי שעמדו בתנאי של </a:t>
            </a:r>
            <a:r>
              <a:rPr lang="en-US" sz="2800" dirty="0">
                <a:solidFill>
                  <a:srgbClr val="000000"/>
                </a:solidFill>
                <a:latin typeface="Consolas" panose="020B0609020204030204" pitchFamily="49" charset="0"/>
              </a:rPr>
              <a:t>predicate</a:t>
            </a:r>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0298752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392145" y="65223"/>
            <a:ext cx="2220423" cy="1214043"/>
          </a:xfrm>
        </p:spPr>
        <p:txBody>
          <a:bodyPr/>
          <a:lstStyle/>
          <a:p>
            <a:pPr algn="ctr"/>
            <a:r>
              <a:rPr lang="he-IL" dirty="0"/>
              <a:t>דוגמא </a:t>
            </a:r>
            <a:r>
              <a:rPr lang="en-US" dirty="0"/>
              <a:t>WHERE</a:t>
            </a:r>
            <a:r>
              <a:rPr lang="he-IL" dirty="0"/>
              <a:t>  </a:t>
            </a:r>
          </a:p>
        </p:txBody>
      </p:sp>
      <p:sp>
        <p:nvSpPr>
          <p:cNvPr id="5" name="TextBox 4"/>
          <p:cNvSpPr txBox="1"/>
          <p:nvPr/>
        </p:nvSpPr>
        <p:spPr>
          <a:xfrm>
            <a:off x="2351584" y="2958624"/>
            <a:ext cx="6408712" cy="523220"/>
          </a:xfrm>
          <a:prstGeom prst="rect">
            <a:avLst/>
          </a:prstGeom>
          <a:solidFill>
            <a:schemeClr val="bg1"/>
          </a:solidFill>
        </p:spPr>
        <p:txBody>
          <a:bodyPr wrap="square" rtlCol="1">
            <a:spAutoFit/>
          </a:bodyPr>
          <a:lstStyle/>
          <a:p>
            <a:endParaRPr lang="he-IL" sz="2800" dirty="0">
              <a:solidFill>
                <a:prstClr val="black"/>
              </a:solidFill>
              <a:latin typeface="Trebuchet MS"/>
              <a:cs typeface="Gisha" panose="020B0502040204020203" pitchFamily="34" charset="-79"/>
            </a:endParaRPr>
          </a:p>
        </p:txBody>
      </p:sp>
      <p:sp>
        <p:nvSpPr>
          <p:cNvPr id="6" name="TextBox 5"/>
          <p:cNvSpPr txBox="1"/>
          <p:nvPr/>
        </p:nvSpPr>
        <p:spPr>
          <a:xfrm>
            <a:off x="1591929" y="5517233"/>
            <a:ext cx="6408712" cy="954107"/>
          </a:xfrm>
          <a:prstGeom prst="rect">
            <a:avLst/>
          </a:prstGeom>
          <a:solidFill>
            <a:schemeClr val="bg1"/>
          </a:solidFill>
        </p:spPr>
        <p:txBody>
          <a:bodyPr wrap="square" rtlCol="1">
            <a:spAutoFit/>
          </a:bodyPr>
          <a:lstStyle/>
          <a:p>
            <a:endParaRPr lang="en-US" sz="2800" dirty="0">
              <a:solidFill>
                <a:prstClr val="black"/>
              </a:solidFill>
              <a:latin typeface="Trebuchet MS"/>
            </a:endParaRPr>
          </a:p>
          <a:p>
            <a:endParaRPr lang="he-IL" sz="2800" dirty="0">
              <a:solidFill>
                <a:prstClr val="black"/>
              </a:solidFill>
              <a:latin typeface="Trebuchet MS"/>
              <a:cs typeface="Gisha" panose="020B0502040204020203" pitchFamily="34" charset="-79"/>
            </a:endParaRPr>
          </a:p>
        </p:txBody>
      </p:sp>
      <p:sp>
        <p:nvSpPr>
          <p:cNvPr id="9" name="TextBox 8"/>
          <p:cNvSpPr txBox="1"/>
          <p:nvPr/>
        </p:nvSpPr>
        <p:spPr>
          <a:xfrm>
            <a:off x="9394233" y="3085797"/>
            <a:ext cx="678865" cy="1815882"/>
          </a:xfrm>
          <a:prstGeom prst="rect">
            <a:avLst/>
          </a:prstGeom>
          <a:solidFill>
            <a:schemeClr val="tx1"/>
          </a:solidFill>
        </p:spPr>
        <p:txBody>
          <a:bodyPr wrap="square" rtlCol="1">
            <a:spAutoFit/>
          </a:bodyPr>
          <a:lstStyle/>
          <a:p>
            <a:pPr algn="l" rtl="0"/>
            <a:r>
              <a:rPr lang="en-US" sz="2800" dirty="0">
                <a:solidFill>
                  <a:prstClr val="white"/>
                </a:solidFill>
                <a:latin typeface="Trebuchet MS"/>
              </a:rPr>
              <a:t>2</a:t>
            </a:r>
          </a:p>
          <a:p>
            <a:pPr algn="l" rtl="0"/>
            <a:r>
              <a:rPr lang="en-US" sz="2800" dirty="0">
                <a:solidFill>
                  <a:prstClr val="white"/>
                </a:solidFill>
                <a:latin typeface="Trebuchet MS"/>
              </a:rPr>
              <a:t>4</a:t>
            </a:r>
          </a:p>
          <a:p>
            <a:pPr algn="l" rtl="0"/>
            <a:r>
              <a:rPr lang="en-US" sz="2800" dirty="0">
                <a:solidFill>
                  <a:prstClr val="white"/>
                </a:solidFill>
                <a:latin typeface="Trebuchet MS"/>
              </a:rPr>
              <a:t>6</a:t>
            </a:r>
          </a:p>
          <a:p>
            <a:pPr algn="l" rtl="0"/>
            <a:r>
              <a:rPr lang="en-US" sz="2800" dirty="0">
                <a:solidFill>
                  <a:prstClr val="white"/>
                </a:solidFill>
                <a:latin typeface="Trebuchet MS"/>
              </a:rPr>
              <a:t>8</a:t>
            </a:r>
            <a:endParaRPr lang="he-IL" sz="2800" dirty="0">
              <a:solidFill>
                <a:prstClr val="white"/>
              </a:solidFill>
              <a:latin typeface="Trebuchet MS"/>
              <a:cs typeface="Gisha" panose="020B0502040204020203" pitchFamily="34" charset="-79"/>
            </a:endParaRPr>
          </a:p>
        </p:txBody>
      </p:sp>
      <p:sp>
        <p:nvSpPr>
          <p:cNvPr id="10" name="Rectangle 9"/>
          <p:cNvSpPr/>
          <p:nvPr/>
        </p:nvSpPr>
        <p:spPr>
          <a:xfrm>
            <a:off x="5982493" y="6102007"/>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11" name="Content Placeholder 10"/>
          <p:cNvSpPr>
            <a:spLocks noGrp="1"/>
          </p:cNvSpPr>
          <p:nvPr>
            <p:ph idx="1"/>
          </p:nvPr>
        </p:nvSpPr>
        <p:spPr>
          <a:xfrm>
            <a:off x="1808240" y="173710"/>
            <a:ext cx="7399920" cy="6489543"/>
          </a:xfrm>
        </p:spPr>
        <p:txBody>
          <a:bodyPr>
            <a:noAutofit/>
          </a:bodyPr>
          <a:lstStyle/>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00FF"/>
                </a:highlight>
                <a:latin typeface="Consolas" panose="020B0609020204030204" pitchFamily="49" charset="0"/>
                <a:ea typeface="Calibri" panose="020F0502020204030204" pitchFamily="34" charset="0"/>
                <a:cs typeface="Consolas" panose="020B0609020204030204" pitchFamily="49" charset="0"/>
              </a:rPr>
              <a:t>myFunc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2 == 0;</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8000"/>
                </a:solidFill>
                <a:latin typeface="Consolas" panose="020B0609020204030204" pitchFamily="49" charset="0"/>
                <a:ea typeface="Calibri" panose="020F0502020204030204" pitchFamily="34" charset="0"/>
                <a:cs typeface="Consolas" panose="020B0609020204030204" pitchFamily="49" charset="0"/>
              </a:rPr>
              <a:t>// where</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8000"/>
                </a:solidFill>
                <a:latin typeface="Consolas" panose="020B0609020204030204" pitchFamily="49" charset="0"/>
              </a:rPr>
              <a:t>    //int[] </a:t>
            </a:r>
            <a:r>
              <a:rPr lang="en-US" sz="1400" dirty="0" err="1">
                <a:solidFill>
                  <a:srgbClr val="008000"/>
                </a:solidFill>
                <a:latin typeface="Consolas" panose="020B0609020204030204" pitchFamily="49" charset="0"/>
              </a:rPr>
              <a:t>arr</a:t>
            </a:r>
            <a:r>
              <a:rPr lang="en-US" sz="1400" dirty="0">
                <a:solidFill>
                  <a:srgbClr val="008000"/>
                </a:solidFill>
                <a:latin typeface="Consolas" panose="020B0609020204030204" pitchFamily="49" charset="0"/>
              </a:rPr>
              <a:t> = new int[] { 1, 2, 3, 4, 5, 6, 7, 8, 9 };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highlight>
                  <a:srgbClr val="FF00FF"/>
                </a:highlight>
                <a:latin typeface="Consolas" panose="020B0609020204030204" pitchFamily="49" charset="0"/>
                <a:ea typeface="Calibri" panose="020F0502020204030204" pitchFamily="34" charset="0"/>
                <a:cs typeface="Consolas" panose="020B0609020204030204" pitchFamily="49" charset="0"/>
              </a:rPr>
              <a:t>myFunc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endPar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&gt; v =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b="1"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Where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func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(var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ex1_b()</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b="1"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Where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 =&gt; t % 2 == 0</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400" dirty="0"/>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598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8374"/>
            <a:ext cx="7239000" cy="607754"/>
          </a:xfrm>
        </p:spPr>
        <p:txBody>
          <a:bodyPr/>
          <a:lstStyle/>
          <a:p>
            <a:pPr algn="ctr"/>
            <a:r>
              <a:rPr lang="he-IL" dirty="0"/>
              <a:t>מתודת ההרחבה </a:t>
            </a:r>
            <a:r>
              <a:rPr lang="en-US" dirty="0"/>
              <a:t>SELECT</a:t>
            </a:r>
            <a:endParaRPr lang="he-IL" dirty="0"/>
          </a:p>
        </p:txBody>
      </p:sp>
      <p:sp>
        <p:nvSpPr>
          <p:cNvPr id="6" name="Content Placeholder 5"/>
          <p:cNvSpPr>
            <a:spLocks noGrp="1"/>
          </p:cNvSpPr>
          <p:nvPr>
            <p:ph idx="1"/>
          </p:nvPr>
        </p:nvSpPr>
        <p:spPr>
          <a:xfrm>
            <a:off x="2063553" y="1065312"/>
            <a:ext cx="7344817" cy="5112568"/>
          </a:xfrm>
        </p:spPr>
        <p:txBody>
          <a:bodyPr>
            <a:normAutofit/>
          </a:bodyPr>
          <a:lstStyle/>
          <a:p>
            <a:pPr marL="0" indent="0">
              <a:lnSpc>
                <a:spcPct val="107000"/>
              </a:lnSpc>
              <a:spcBef>
                <a:spcPts val="0"/>
              </a:spcBef>
              <a:buNone/>
            </a:pPr>
            <a:r>
              <a:rPr lang="he-IL" sz="2000" b="1" dirty="0"/>
              <a:t>מוגדרת כך:</a:t>
            </a:r>
            <a:endParaRPr lang="en-US" sz="2000" b="1" dirty="0"/>
          </a:p>
          <a:p>
            <a:pPr marL="0" indent="0" algn="l" rtl="0">
              <a:lnSpc>
                <a:spcPct val="107000"/>
              </a:lnSpc>
              <a:spcBef>
                <a:spcPts val="0"/>
              </a:spcBef>
              <a:spcAft>
                <a:spcPts val="800"/>
              </a:spcAft>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p>
          <a:p>
            <a:pPr marL="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p>
          <a:p>
            <a:pPr marL="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source, </a:t>
            </a:r>
          </a:p>
          <a:p>
            <a:pPr marL="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selector</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sz="2000" dirty="0"/>
          </a:p>
          <a:p>
            <a:pPr marL="0" indent="0">
              <a:buNone/>
            </a:pPr>
            <a:r>
              <a:rPr lang="he-IL" sz="2000" b="1" dirty="0"/>
              <a:t>מתודות ההרחבה </a:t>
            </a: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Select&lt;</a:t>
            </a:r>
            <a:r>
              <a:rPr lang="en-US" sz="2400" b="1"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24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000" b="1" dirty="0"/>
              <a:t> :</a:t>
            </a:r>
          </a:p>
          <a:p>
            <a:r>
              <a:rPr lang="he-IL" sz="2000" dirty="0"/>
              <a:t>מרחיבה את המחלקה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2000" dirty="0"/>
              <a:t>כלומר פועלת על אוסף גנרי </a:t>
            </a:r>
            <a:r>
              <a:rPr lang="en-US" sz="2000" dirty="0"/>
              <a:t>TSource</a:t>
            </a:r>
            <a:r>
              <a:rPr lang="he-IL" sz="2000" dirty="0"/>
              <a:t> קיים (אוסף המקור).</a:t>
            </a:r>
          </a:p>
          <a:p>
            <a:r>
              <a:rPr lang="he-IL" sz="2000" dirty="0">
                <a:solidFill>
                  <a:srgbClr val="000000"/>
                </a:solidFill>
                <a:latin typeface="Consolas" panose="020B0609020204030204" pitchFamily="49" charset="0"/>
              </a:rPr>
              <a:t>מקבלת כפרמטר </a:t>
            </a:r>
            <a:r>
              <a:rPr lang="en-US" sz="2000" dirty="0">
                <a:solidFill>
                  <a:srgbClr val="000000"/>
                </a:solidFill>
                <a:latin typeface="Consolas" panose="020B0609020204030204" pitchFamily="49" charset="0"/>
              </a:rPr>
              <a:t>delegate</a:t>
            </a:r>
            <a:r>
              <a:rPr lang="he-IL" sz="2000" dirty="0">
                <a:solidFill>
                  <a:srgbClr val="000000"/>
                </a:solidFill>
                <a:latin typeface="Consolas" panose="020B0609020204030204" pitchFamily="49" charset="0"/>
              </a:rPr>
              <a:t>, מצביע למתודת המרה </a:t>
            </a:r>
            <a:r>
              <a:rPr lang="en-US" sz="2000" dirty="0">
                <a:solidFill>
                  <a:srgbClr val="000000"/>
                </a:solidFill>
                <a:latin typeface="Consolas" panose="020B0609020204030204" pitchFamily="49" charset="0"/>
              </a:rPr>
              <a:t>selector</a:t>
            </a:r>
            <a:r>
              <a:rPr lang="he-IL" sz="2000" dirty="0">
                <a:solidFill>
                  <a:srgbClr val="000000"/>
                </a:solidFill>
                <a:latin typeface="Consolas" panose="020B0609020204030204" pitchFamily="49" charset="0"/>
              </a:rPr>
              <a:t> , שממירה איבר מטיפוס </a:t>
            </a:r>
            <a:r>
              <a:rPr lang="en-US" sz="2000" dirty="0">
                <a:solidFill>
                  <a:srgbClr val="000000"/>
                </a:solidFill>
                <a:latin typeface="Consolas" panose="020B0609020204030204" pitchFamily="49" charset="0"/>
              </a:rPr>
              <a:t>TSource</a:t>
            </a:r>
            <a:r>
              <a:rPr lang="he-IL" sz="2000" dirty="0">
                <a:solidFill>
                  <a:srgbClr val="000000"/>
                </a:solidFill>
                <a:latin typeface="Consolas" panose="020B0609020204030204" pitchFamily="49" charset="0"/>
              </a:rPr>
              <a:t> לאיבר מטיפוס </a:t>
            </a:r>
            <a:r>
              <a:rPr lang="en-US" sz="2000" dirty="0" err="1">
                <a:solidFill>
                  <a:srgbClr val="000000"/>
                </a:solidFill>
                <a:latin typeface="Consolas" panose="020B0609020204030204" pitchFamily="49" charset="0"/>
              </a:rPr>
              <a:t>TResult</a:t>
            </a:r>
            <a:r>
              <a:rPr lang="he-IL" sz="2000" dirty="0">
                <a:solidFill>
                  <a:srgbClr val="000000"/>
                </a:solidFill>
                <a:latin typeface="Consolas" panose="020B0609020204030204" pitchFamily="49" charset="0"/>
              </a:rPr>
              <a:t>.</a:t>
            </a:r>
          </a:p>
          <a:p>
            <a:r>
              <a:rPr lang="he-IL" sz="2000" dirty="0">
                <a:solidFill>
                  <a:srgbClr val="000000"/>
                </a:solidFill>
                <a:latin typeface="Consolas" panose="020B0609020204030204" pitchFamily="49" charset="0"/>
              </a:rPr>
              <a:t>לסיכום, המתודה </a:t>
            </a:r>
            <a:r>
              <a:rPr lang="en-US" sz="2000" dirty="0">
                <a:solidFill>
                  <a:srgbClr val="000000"/>
                </a:solidFill>
                <a:latin typeface="Consolas" panose="020B0609020204030204" pitchFamily="49" charset="0"/>
              </a:rPr>
              <a:t>Select</a:t>
            </a:r>
            <a:r>
              <a:rPr lang="he-IL" sz="2000" dirty="0">
                <a:solidFill>
                  <a:srgbClr val="000000"/>
                </a:solidFill>
                <a:latin typeface="Consolas" panose="020B0609020204030204" pitchFamily="49" charset="0"/>
              </a:rPr>
              <a:t> ממירה את כל האיברים באוסף המקורי ומחזירה אותם כאוסף חדש </a:t>
            </a:r>
            <a:r>
              <a:rPr lang="en-US" sz="20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srgbClr val="00000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0586991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351584" y="73153"/>
            <a:ext cx="7239000" cy="641667"/>
          </a:xfrm>
        </p:spPr>
        <p:txBody>
          <a:bodyPr/>
          <a:lstStyle/>
          <a:p>
            <a:pPr algn="ctr"/>
            <a:r>
              <a:rPr lang="he-IL" dirty="0"/>
              <a:t>דוגמא </a:t>
            </a:r>
            <a:r>
              <a:rPr lang="en-US" dirty="0"/>
              <a:t>SELECT</a:t>
            </a:r>
            <a:r>
              <a:rPr lang="he-IL" dirty="0"/>
              <a:t>  </a:t>
            </a:r>
          </a:p>
        </p:txBody>
      </p:sp>
      <p:sp>
        <p:nvSpPr>
          <p:cNvPr id="5" name="TextBox 4"/>
          <p:cNvSpPr txBox="1"/>
          <p:nvPr/>
        </p:nvSpPr>
        <p:spPr>
          <a:xfrm>
            <a:off x="2351584" y="2958624"/>
            <a:ext cx="6408712" cy="523220"/>
          </a:xfrm>
          <a:prstGeom prst="rect">
            <a:avLst/>
          </a:prstGeom>
          <a:solidFill>
            <a:schemeClr val="bg1"/>
          </a:solidFill>
        </p:spPr>
        <p:txBody>
          <a:bodyPr wrap="square" rtlCol="1">
            <a:spAutoFit/>
          </a:bodyPr>
          <a:lstStyle/>
          <a:p>
            <a:endParaRPr lang="he-IL" sz="2800" dirty="0">
              <a:solidFill>
                <a:prstClr val="black"/>
              </a:solidFill>
              <a:latin typeface="Trebuchet MS"/>
              <a:cs typeface="Gisha" panose="020B0502040204020203" pitchFamily="34" charset="-79"/>
            </a:endParaRPr>
          </a:p>
        </p:txBody>
      </p:sp>
      <p:sp>
        <p:nvSpPr>
          <p:cNvPr id="10" name="Rectangle 9"/>
          <p:cNvSpPr/>
          <p:nvPr/>
        </p:nvSpPr>
        <p:spPr>
          <a:xfrm>
            <a:off x="6168008" y="953725"/>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11" name="Content Placeholder 10"/>
          <p:cNvSpPr>
            <a:spLocks noGrp="1"/>
          </p:cNvSpPr>
          <p:nvPr>
            <p:ph idx="1"/>
          </p:nvPr>
        </p:nvSpPr>
        <p:spPr>
          <a:xfrm>
            <a:off x="2003371" y="814884"/>
            <a:ext cx="7641630" cy="3223639"/>
          </a:xfrm>
        </p:spPr>
        <p:txBody>
          <a:bodyPr>
            <a:normAutofit fontScale="55000" lnSpcReduction="20000"/>
          </a:bodyPr>
          <a:lstStyle/>
          <a:p>
            <a:pPr marL="0" indent="0" algn="l" rtl="0">
              <a:lnSpc>
                <a:spcPct val="107000"/>
              </a:lnSpc>
              <a:spcBef>
                <a:spcPts val="0"/>
              </a:spcBef>
              <a:buNone/>
            </a:pPr>
            <a:r>
              <a:rPr lang="en-US" sz="3400" b="1" dirty="0">
                <a:solidFill>
                  <a:srgbClr val="008000"/>
                </a:solidFill>
                <a:latin typeface="Consolas" panose="020B0609020204030204" pitchFamily="49" charset="0"/>
                <a:ea typeface="Calibri" panose="020F0502020204030204" pitchFamily="34" charset="0"/>
                <a:cs typeface="Consolas" panose="020B0609020204030204" pitchFamily="49" charset="0"/>
              </a:rPr>
              <a:t>// select</a:t>
            </a:r>
            <a:endParaRPr lang="en-US" sz="4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ex2()</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&gt; arr1 = </a:t>
            </a: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&gt; arr2 = </a:t>
            </a: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arr1.</a:t>
            </a:r>
            <a:r>
              <a:rPr lang="en-US" sz="3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Select</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(item =&gt; </a:t>
            </a:r>
            <a:r>
              <a:rPr lang="en-US" sz="34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is "</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 item);</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3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arr2)</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3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4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3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p:txBody>
      </p:sp>
      <p:sp>
        <p:nvSpPr>
          <p:cNvPr id="8" name="TextBox 7"/>
          <p:cNvSpPr txBox="1"/>
          <p:nvPr/>
        </p:nvSpPr>
        <p:spPr>
          <a:xfrm>
            <a:off x="8846481" y="3404900"/>
            <a:ext cx="1584176" cy="1200329"/>
          </a:xfrm>
          <a:prstGeom prst="rect">
            <a:avLst/>
          </a:prstGeom>
          <a:solidFill>
            <a:schemeClr val="tx1"/>
          </a:solidFill>
        </p:spPr>
        <p:txBody>
          <a:bodyPr wrap="square" rtlCol="1">
            <a:spAutoFit/>
          </a:bodyPr>
          <a:lstStyle/>
          <a:p>
            <a:pPr algn="l" rtl="0"/>
            <a:r>
              <a:rPr lang="en-US" dirty="0">
                <a:solidFill>
                  <a:prstClr val="white"/>
                </a:solidFill>
                <a:latin typeface="Trebuchet MS"/>
              </a:rPr>
              <a:t>number is 1</a:t>
            </a:r>
          </a:p>
          <a:p>
            <a:pPr algn="l" rtl="0"/>
            <a:r>
              <a:rPr lang="en-US" dirty="0">
                <a:solidFill>
                  <a:prstClr val="white"/>
                </a:solidFill>
                <a:latin typeface="Trebuchet MS"/>
              </a:rPr>
              <a:t>number is 2</a:t>
            </a:r>
          </a:p>
          <a:p>
            <a:pPr algn="l" rtl="0"/>
            <a:r>
              <a:rPr lang="en-US" dirty="0">
                <a:solidFill>
                  <a:prstClr val="white"/>
                </a:solidFill>
                <a:latin typeface="Trebuchet MS"/>
              </a:rPr>
              <a:t>…</a:t>
            </a:r>
          </a:p>
          <a:p>
            <a:pPr algn="l" rtl="0"/>
            <a:endParaRPr lang="he-IL" dirty="0">
              <a:solidFill>
                <a:prstClr val="white"/>
              </a:solidFill>
              <a:latin typeface="Trebuchet MS"/>
              <a:cs typeface="Gisha" panose="020B0502040204020203" pitchFamily="34" charset="-79"/>
            </a:endParaRPr>
          </a:p>
        </p:txBody>
      </p:sp>
      <p:sp>
        <p:nvSpPr>
          <p:cNvPr id="4" name="Rectangle 3"/>
          <p:cNvSpPr/>
          <p:nvPr/>
        </p:nvSpPr>
        <p:spPr>
          <a:xfrm>
            <a:off x="1931043" y="4620830"/>
            <a:ext cx="7587716" cy="1708160"/>
          </a:xfrm>
          <a:prstGeom prst="rect">
            <a:avLst/>
          </a:prstGeom>
        </p:spPr>
        <p:txBody>
          <a:bodyPr wrap="square">
            <a:spAutoFit/>
          </a:bodyPr>
          <a:lstStyle/>
          <a:p>
            <a:pPr>
              <a:spcBef>
                <a:spcPts val="600"/>
              </a:spcBef>
              <a:buClr>
                <a:srgbClr val="B13F9A"/>
              </a:buClr>
              <a:buSzPct val="73000"/>
            </a:pPr>
            <a:r>
              <a:rPr lang="he-IL" sz="2400" b="1" dirty="0">
                <a:solidFill>
                  <a:prstClr val="black"/>
                </a:solidFill>
                <a:latin typeface="Trebuchet MS"/>
                <a:cs typeface="Gisha" panose="020B0502040204020203" pitchFamily="34" charset="-79"/>
              </a:rPr>
              <a:t>דוגמאות</a:t>
            </a:r>
            <a:r>
              <a:rPr lang="he-IL" sz="2400" dirty="0">
                <a:solidFill>
                  <a:prstClr val="black"/>
                </a:solidFill>
                <a:latin typeface="Trebuchet MS"/>
                <a:cs typeface="Gisha" panose="020B0502040204020203" pitchFamily="34" charset="-79"/>
              </a:rPr>
              <a:t> </a:t>
            </a:r>
            <a:r>
              <a:rPr lang="he-IL" sz="2400" b="1" dirty="0">
                <a:solidFill>
                  <a:prstClr val="black"/>
                </a:solidFill>
                <a:latin typeface="Trebuchet MS"/>
                <a:cs typeface="Gisha" panose="020B0502040204020203" pitchFamily="34" charset="-79"/>
              </a:rPr>
              <a:t>נוספות</a:t>
            </a:r>
            <a:r>
              <a:rPr lang="he-IL" sz="2400" dirty="0">
                <a:solidFill>
                  <a:prstClr val="black"/>
                </a:solidFill>
                <a:latin typeface="Trebuchet MS"/>
                <a:cs typeface="Gisha" panose="020B0502040204020203" pitchFamily="34" charset="-79"/>
              </a:rPr>
              <a:t>:</a:t>
            </a:r>
            <a:endParaRPr lang="en-US" sz="2400" dirty="0">
              <a:solidFill>
                <a:prstClr val="black"/>
              </a:solidFill>
              <a:latin typeface="Trebuchet MS"/>
            </a:endParaRPr>
          </a:p>
          <a:p>
            <a:pPr>
              <a:spcBef>
                <a:spcPts val="600"/>
              </a:spcBef>
              <a:buClr>
                <a:srgbClr val="B13F9A"/>
              </a:buClr>
              <a:buSzPct val="73000"/>
            </a:pPr>
            <a:endParaRPr lang="he-IL" sz="1400" dirty="0">
              <a:solidFill>
                <a:prstClr val="black"/>
              </a:solidFill>
              <a:latin typeface="Trebuchet MS"/>
              <a:cs typeface="Gisha" panose="020B0502040204020203" pitchFamily="34" charset="-79"/>
            </a:endParaRPr>
          </a:p>
          <a:p>
            <a:pPr marL="274320" indent="-274320" algn="l" rtl="0">
              <a:spcBef>
                <a:spcPts val="600"/>
              </a:spcBef>
              <a:buClr>
                <a:srgbClr val="B13F9A"/>
              </a:buClr>
              <a:buSzPct val="73000"/>
              <a:buFont typeface="Wingdings 2"/>
              <a:buChar char=""/>
            </a:pPr>
            <a:r>
              <a:rPr lang="en-US" sz="2400" dirty="0" err="1">
                <a:solidFill>
                  <a:prstClr val="black"/>
                </a:solidFill>
                <a:latin typeface="Trebuchet MS"/>
              </a:rPr>
              <a:t>var</a:t>
            </a:r>
            <a:r>
              <a:rPr lang="en-US" sz="2400" dirty="0">
                <a:solidFill>
                  <a:prstClr val="black"/>
                </a:solidFill>
                <a:latin typeface="Trebuchet MS"/>
              </a:rPr>
              <a:t> </a:t>
            </a:r>
            <a:r>
              <a:rPr lang="en-US" sz="2400" dirty="0" err="1">
                <a:solidFill>
                  <a:prstClr val="black"/>
                </a:solidFill>
                <a:latin typeface="Trebuchet MS"/>
              </a:rPr>
              <a:t>newArr</a:t>
            </a:r>
            <a:r>
              <a:rPr lang="en-US" sz="2400" dirty="0">
                <a:solidFill>
                  <a:prstClr val="black"/>
                </a:solidFill>
                <a:latin typeface="Trebuchet MS"/>
              </a:rPr>
              <a:t> = </a:t>
            </a:r>
            <a:r>
              <a:rPr lang="en-US" sz="2400" dirty="0" err="1">
                <a:solidFill>
                  <a:prstClr val="black"/>
                </a:solidFill>
                <a:latin typeface="Trebuchet MS"/>
              </a:rPr>
              <a:t>oldArr.Select</a:t>
            </a:r>
            <a:r>
              <a:rPr lang="en-US" sz="2400" dirty="0">
                <a:solidFill>
                  <a:prstClr val="black"/>
                </a:solidFill>
                <a:latin typeface="Trebuchet MS"/>
              </a:rPr>
              <a:t>(item =&gt; (float)item);</a:t>
            </a:r>
          </a:p>
          <a:p>
            <a:pPr marL="274320" indent="-274320" algn="l" rtl="0">
              <a:spcBef>
                <a:spcPts val="600"/>
              </a:spcBef>
              <a:buClr>
                <a:srgbClr val="B13F9A"/>
              </a:buClr>
              <a:buSzPct val="73000"/>
              <a:buFont typeface="Wingdings 2"/>
              <a:buChar char=""/>
            </a:pPr>
            <a:r>
              <a:rPr lang="en-US" sz="2400" dirty="0" err="1">
                <a:solidFill>
                  <a:prstClr val="black"/>
                </a:solidFill>
                <a:latin typeface="Trebuchet MS"/>
              </a:rPr>
              <a:t>var</a:t>
            </a:r>
            <a:r>
              <a:rPr lang="en-US" sz="2400" dirty="0">
                <a:solidFill>
                  <a:prstClr val="black"/>
                </a:solidFill>
                <a:latin typeface="Trebuchet MS"/>
              </a:rPr>
              <a:t> </a:t>
            </a:r>
            <a:r>
              <a:rPr lang="en-US" sz="2400" dirty="0" err="1">
                <a:solidFill>
                  <a:prstClr val="black"/>
                </a:solidFill>
                <a:latin typeface="Trebuchet MS"/>
              </a:rPr>
              <a:t>newA</a:t>
            </a:r>
            <a:r>
              <a:rPr lang="en-US" sz="2400" dirty="0">
                <a:solidFill>
                  <a:prstClr val="black"/>
                </a:solidFill>
                <a:latin typeface="Trebuchet MS"/>
              </a:rPr>
              <a:t> = </a:t>
            </a:r>
            <a:r>
              <a:rPr lang="en-US" sz="2400" dirty="0" err="1">
                <a:solidFill>
                  <a:prstClr val="black"/>
                </a:solidFill>
                <a:latin typeface="Trebuchet MS"/>
              </a:rPr>
              <a:t>oldA.Select</a:t>
            </a:r>
            <a:r>
              <a:rPr lang="en-US" sz="2400" dirty="0">
                <a:solidFill>
                  <a:prstClr val="black"/>
                </a:solidFill>
                <a:latin typeface="Trebuchet MS"/>
              </a:rPr>
              <a:t>(item =&gt; item * 2);</a:t>
            </a:r>
            <a:endParaRPr lang="he-IL" sz="2400" dirty="0">
              <a:solidFill>
                <a:prstClr val="black"/>
              </a:solidFill>
              <a:latin typeface="Trebuchet MS"/>
              <a:cs typeface="Gisha" panose="020B0502040204020203" pitchFamily="34" charset="-79"/>
            </a:endParaRPr>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21687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4559" y="131299"/>
            <a:ext cx="7239000" cy="641667"/>
          </a:xfrm>
        </p:spPr>
        <p:txBody>
          <a:bodyPr>
            <a:normAutofit/>
          </a:bodyPr>
          <a:lstStyle/>
          <a:p>
            <a:pPr algn="ctr"/>
            <a:r>
              <a:rPr lang="he-IL" dirty="0"/>
              <a:t>שילוב מתודות הרחבה</a:t>
            </a:r>
          </a:p>
        </p:txBody>
      </p:sp>
      <p:sp>
        <p:nvSpPr>
          <p:cNvPr id="10" name="Rectangle 9"/>
          <p:cNvSpPr/>
          <p:nvPr/>
        </p:nvSpPr>
        <p:spPr>
          <a:xfrm>
            <a:off x="5951984" y="6113892"/>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11" name="Content Placeholder 10"/>
          <p:cNvSpPr>
            <a:spLocks noGrp="1"/>
          </p:cNvSpPr>
          <p:nvPr>
            <p:ph idx="1"/>
          </p:nvPr>
        </p:nvSpPr>
        <p:spPr>
          <a:xfrm>
            <a:off x="1683066" y="3481845"/>
            <a:ext cx="7861986" cy="3223639"/>
          </a:xfrm>
        </p:spPr>
        <p:txBody>
          <a:bodyPr>
            <a:normAutofit fontScale="40000" lnSpcReduction="20000"/>
          </a:bodyPr>
          <a:lstStyle/>
          <a:p>
            <a:pPr marL="0" indent="0" algn="l" rtl="0">
              <a:lnSpc>
                <a:spcPct val="107000"/>
              </a:lnSpc>
              <a:spcBef>
                <a:spcPts val="0"/>
              </a:spcBef>
              <a:buNone/>
            </a:pPr>
            <a:r>
              <a:rPr lang="en-US" sz="4400" dirty="0">
                <a:solidFill>
                  <a:srgbClr val="008000"/>
                </a:solidFill>
                <a:latin typeface="Consolas" panose="020B0609020204030204" pitchFamily="49" charset="0"/>
                <a:ea typeface="Calibri" panose="020F0502020204030204" pitchFamily="34" charset="0"/>
                <a:cs typeface="Consolas" panose="020B0609020204030204" pitchFamily="49" charset="0"/>
              </a:rPr>
              <a:t>// where and select</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&gt; arr1 = </a:t>
            </a: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4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4400" b="1" dirty="0">
                <a:solidFill>
                  <a:srgbClr val="000000"/>
                </a:solidFill>
                <a:latin typeface="Consolas" panose="020B0609020204030204" pitchFamily="49" charset="0"/>
                <a:ea typeface="Calibri" panose="020F0502020204030204" pitchFamily="34" charset="0"/>
                <a:cs typeface="Consolas" panose="020B0609020204030204" pitchFamily="49" charset="0"/>
              </a:rPr>
              <a:t> arr2 = </a:t>
            </a:r>
          </a:p>
          <a:p>
            <a:pPr marL="0" indent="0" algn="l" rtl="0">
              <a:lnSpc>
                <a:spcPct val="107000"/>
              </a:lnSpc>
              <a:spcBef>
                <a:spcPts val="0"/>
              </a:spcBef>
              <a:buNone/>
            </a:pPr>
            <a:r>
              <a:rPr lang="en-US" sz="4400" b="1" dirty="0">
                <a:solidFill>
                  <a:srgbClr val="000000"/>
                </a:solidFill>
                <a:latin typeface="Consolas" panose="020B0609020204030204" pitchFamily="49" charset="0"/>
                <a:ea typeface="Calibri" panose="020F0502020204030204" pitchFamily="34" charset="0"/>
                <a:cs typeface="Consolas" panose="020B0609020204030204" pitchFamily="49" charset="0"/>
              </a:rPr>
              <a:t>	arr1.</a:t>
            </a:r>
            <a:r>
              <a:rPr lang="en-US" sz="4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Where</a:t>
            </a:r>
            <a:r>
              <a:rPr lang="en-US" sz="4400" b="1" dirty="0">
                <a:solidFill>
                  <a:srgbClr val="000000"/>
                </a:solidFill>
                <a:latin typeface="Consolas" panose="020B0609020204030204" pitchFamily="49" charset="0"/>
                <a:ea typeface="Calibri" panose="020F0502020204030204" pitchFamily="34" charset="0"/>
                <a:cs typeface="Consolas" panose="020B0609020204030204" pitchFamily="49" charset="0"/>
              </a:rPr>
              <a:t>(i =&gt; i % 2 == 0).</a:t>
            </a:r>
            <a:r>
              <a:rPr lang="en-US" sz="4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Select</a:t>
            </a:r>
            <a:r>
              <a:rPr lang="en-US" sz="4400" b="1" dirty="0">
                <a:solidFill>
                  <a:srgbClr val="000000"/>
                </a:solidFill>
                <a:latin typeface="Consolas" panose="020B0609020204030204" pitchFamily="49" charset="0"/>
                <a:ea typeface="Calibri" panose="020F0502020204030204" pitchFamily="34" charset="0"/>
                <a:cs typeface="Consolas" panose="020B0609020204030204" pitchFamily="49" charset="0"/>
              </a:rPr>
              <a:t>(item =&gt; item * 2);</a:t>
            </a:r>
            <a:endParaRPr lang="en-US" sz="5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4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arr2)</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4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4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5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sz="42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1683067" y="1066422"/>
            <a:ext cx="7895475" cy="2169825"/>
          </a:xfrm>
          <a:prstGeom prst="rect">
            <a:avLst/>
          </a:prstGeom>
        </p:spPr>
        <p:txBody>
          <a:bodyPr wrap="square">
            <a:spAutoFit/>
          </a:bodyPr>
          <a:lstStyle/>
          <a:p>
            <a:pPr>
              <a:spcBef>
                <a:spcPts val="600"/>
              </a:spcBef>
              <a:buClr>
                <a:srgbClr val="B13F9A"/>
              </a:buClr>
              <a:buSzPct val="73000"/>
            </a:pPr>
            <a:r>
              <a:rPr lang="he-IL" sz="2400" dirty="0">
                <a:solidFill>
                  <a:prstClr val="black"/>
                </a:solidFill>
                <a:latin typeface="Trebuchet MS"/>
                <a:cs typeface="Gisha" panose="020B0502040204020203" pitchFamily="34" charset="-79"/>
              </a:rPr>
              <a:t>מכיוון שמתודות ההרחבה האלו מחזירות לנו אוסף </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IEnumerable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r>
              <a:rPr lang="he-IL"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he-IL" sz="2400" dirty="0">
                <a:solidFill>
                  <a:prstClr val="black"/>
                </a:solidFill>
                <a:latin typeface="Trebuchet MS"/>
                <a:cs typeface="Gisha" panose="020B0502040204020203" pitchFamily="34" charset="-79"/>
              </a:rPr>
              <a:t> אזי ניתן להפעיל אותן אחת על השניה.</a:t>
            </a:r>
          </a:p>
          <a:p>
            <a:pPr>
              <a:spcBef>
                <a:spcPts val="600"/>
              </a:spcBef>
              <a:buClr>
                <a:srgbClr val="B13F9A"/>
              </a:buClr>
              <a:buSzPct val="73000"/>
            </a:pPr>
            <a:r>
              <a:rPr lang="he-IL" sz="2400" dirty="0">
                <a:solidFill>
                  <a:prstClr val="black"/>
                </a:solidFill>
                <a:latin typeface="Trebuchet MS"/>
                <a:cs typeface="Gisha" panose="020B0502040204020203" pitchFamily="34" charset="-79"/>
              </a:rPr>
              <a:t>בכל מיני שילובים.</a:t>
            </a:r>
          </a:p>
          <a:p>
            <a:pPr>
              <a:spcBef>
                <a:spcPts val="600"/>
              </a:spcBef>
              <a:buClr>
                <a:srgbClr val="B13F9A"/>
              </a:buClr>
              <a:buSzPct val="73000"/>
            </a:pPr>
            <a:endParaRPr lang="he-IL" sz="2400" dirty="0">
              <a:solidFill>
                <a:prstClr val="black"/>
              </a:solidFill>
              <a:latin typeface="Trebuchet MS"/>
              <a:cs typeface="Gisha" panose="020B0502040204020203" pitchFamily="34" charset="-79"/>
            </a:endParaRPr>
          </a:p>
          <a:p>
            <a:pPr>
              <a:spcBef>
                <a:spcPts val="600"/>
              </a:spcBef>
              <a:buClr>
                <a:srgbClr val="B13F9A"/>
              </a:buClr>
              <a:buSzPct val="73000"/>
            </a:pPr>
            <a:r>
              <a:rPr lang="he-IL" sz="2400" b="1" dirty="0">
                <a:solidFill>
                  <a:prstClr val="black"/>
                </a:solidFill>
                <a:latin typeface="Trebuchet MS"/>
                <a:cs typeface="Gisha" panose="020B0502040204020203" pitchFamily="34" charset="-79"/>
              </a:rPr>
              <a:t>לדוגמא:</a:t>
            </a:r>
          </a:p>
        </p:txBody>
      </p:sp>
      <p:sp>
        <p:nvSpPr>
          <p:cNvPr id="9" name="TextBox 8"/>
          <p:cNvSpPr txBox="1"/>
          <p:nvPr/>
        </p:nvSpPr>
        <p:spPr>
          <a:xfrm>
            <a:off x="9120336" y="3284985"/>
            <a:ext cx="1368152" cy="1323439"/>
          </a:xfrm>
          <a:prstGeom prst="rect">
            <a:avLst/>
          </a:prstGeom>
          <a:solidFill>
            <a:schemeClr val="tx1"/>
          </a:solidFill>
        </p:spPr>
        <p:txBody>
          <a:bodyPr wrap="square" rtlCol="1">
            <a:spAutoFit/>
          </a:bodyPr>
          <a:lstStyle/>
          <a:p>
            <a:pPr algn="l" rtl="0"/>
            <a:r>
              <a:rPr lang="en-US" sz="2000" dirty="0">
                <a:solidFill>
                  <a:prstClr val="white"/>
                </a:solidFill>
                <a:latin typeface="Trebuchet MS"/>
              </a:rPr>
              <a:t>4</a:t>
            </a:r>
          </a:p>
          <a:p>
            <a:pPr algn="l" rtl="0"/>
            <a:r>
              <a:rPr lang="en-US" sz="2000" dirty="0">
                <a:solidFill>
                  <a:prstClr val="white"/>
                </a:solidFill>
                <a:latin typeface="Trebuchet MS"/>
              </a:rPr>
              <a:t>8</a:t>
            </a:r>
          </a:p>
          <a:p>
            <a:pPr algn="l" rtl="0"/>
            <a:r>
              <a:rPr lang="en-US" sz="2000" dirty="0">
                <a:solidFill>
                  <a:prstClr val="white"/>
                </a:solidFill>
                <a:latin typeface="Trebuchet MS"/>
              </a:rPr>
              <a:t>12</a:t>
            </a:r>
          </a:p>
          <a:p>
            <a:pPr algn="l" rtl="0"/>
            <a:r>
              <a:rPr lang="en-US" sz="2000" dirty="0">
                <a:solidFill>
                  <a:prstClr val="white"/>
                </a:solidFill>
                <a:latin typeface="Trebuchet MS"/>
              </a:rPr>
              <a:t>16</a:t>
            </a:r>
            <a:endParaRPr lang="he-IL" sz="2000" dirty="0">
              <a:solidFill>
                <a:prstClr val="white"/>
              </a:solidFill>
              <a:latin typeface="Trebuchet MS"/>
              <a:cs typeface="Gisha" panose="020B0502040204020203" pitchFamily="34" charset="-79"/>
            </a:endParaRPr>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7785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556" y="188640"/>
            <a:ext cx="7239000" cy="1143000"/>
          </a:xfrm>
        </p:spPr>
        <p:txBody>
          <a:bodyPr>
            <a:normAutofit fontScale="90000"/>
          </a:bodyPr>
          <a:lstStyle/>
          <a:p>
            <a:pPr algn="ctr"/>
            <a:r>
              <a:rPr lang="he-IL" dirty="0"/>
              <a:t>מתודת ההרחבה </a:t>
            </a:r>
            <a:r>
              <a:rPr lang="en-US" dirty="0"/>
              <a:t>SELECT</a:t>
            </a:r>
            <a:r>
              <a:rPr lang="he-IL" dirty="0"/>
              <a:t> שמחזירה גם את מספר האיטרציה</a:t>
            </a:r>
          </a:p>
        </p:txBody>
      </p:sp>
      <p:sp>
        <p:nvSpPr>
          <p:cNvPr id="4" name="TextBox 3"/>
          <p:cNvSpPr txBox="1"/>
          <p:nvPr/>
        </p:nvSpPr>
        <p:spPr>
          <a:xfrm>
            <a:off x="8821745" y="2281615"/>
            <a:ext cx="1728192" cy="2246769"/>
          </a:xfrm>
          <a:prstGeom prst="rect">
            <a:avLst/>
          </a:prstGeom>
          <a:solidFill>
            <a:schemeClr val="tx1"/>
          </a:solidFill>
        </p:spPr>
        <p:txBody>
          <a:bodyPr wrap="square" rtlCol="1">
            <a:spAutoFit/>
          </a:bodyPr>
          <a:lstStyle/>
          <a:p>
            <a:pPr algn="l" rtl="0"/>
            <a:r>
              <a:rPr lang="en-US" sz="1400" dirty="0">
                <a:solidFill>
                  <a:prstClr val="white"/>
                </a:solidFill>
                <a:latin typeface="Trebuchet MS"/>
              </a:rPr>
              <a:t>Number: In-place?</a:t>
            </a:r>
          </a:p>
          <a:p>
            <a:pPr algn="l" rtl="0"/>
            <a:r>
              <a:rPr lang="en-US" sz="1400" dirty="0">
                <a:solidFill>
                  <a:prstClr val="white"/>
                </a:solidFill>
                <a:latin typeface="Trebuchet MS"/>
              </a:rPr>
              <a:t>5: False</a:t>
            </a:r>
          </a:p>
          <a:p>
            <a:pPr algn="l" rtl="0"/>
            <a:r>
              <a:rPr lang="en-US" sz="1400" dirty="0">
                <a:solidFill>
                  <a:prstClr val="white"/>
                </a:solidFill>
                <a:latin typeface="Trebuchet MS"/>
              </a:rPr>
              <a:t>4: False</a:t>
            </a:r>
          </a:p>
          <a:p>
            <a:pPr algn="l" rtl="0"/>
            <a:r>
              <a:rPr lang="en-US" sz="1400" dirty="0">
                <a:solidFill>
                  <a:prstClr val="white"/>
                </a:solidFill>
                <a:latin typeface="Trebuchet MS"/>
              </a:rPr>
              <a:t>1: False</a:t>
            </a:r>
          </a:p>
          <a:p>
            <a:pPr algn="l" rtl="0"/>
            <a:r>
              <a:rPr lang="en-US" sz="1400" dirty="0">
                <a:solidFill>
                  <a:prstClr val="white"/>
                </a:solidFill>
                <a:latin typeface="Trebuchet MS"/>
              </a:rPr>
              <a:t>3: True</a:t>
            </a:r>
          </a:p>
          <a:p>
            <a:pPr algn="l" rtl="0"/>
            <a:r>
              <a:rPr lang="en-US" sz="1400" dirty="0">
                <a:solidFill>
                  <a:prstClr val="white"/>
                </a:solidFill>
                <a:latin typeface="Trebuchet MS"/>
              </a:rPr>
              <a:t>9: False</a:t>
            </a:r>
          </a:p>
          <a:p>
            <a:pPr algn="l" rtl="0"/>
            <a:r>
              <a:rPr lang="en-US" sz="1400" dirty="0">
                <a:solidFill>
                  <a:prstClr val="white"/>
                </a:solidFill>
                <a:latin typeface="Trebuchet MS"/>
              </a:rPr>
              <a:t>8: False</a:t>
            </a:r>
          </a:p>
          <a:p>
            <a:pPr algn="l" rtl="0"/>
            <a:r>
              <a:rPr lang="en-US" sz="1400" dirty="0">
                <a:solidFill>
                  <a:prstClr val="white"/>
                </a:solidFill>
                <a:latin typeface="Trebuchet MS"/>
              </a:rPr>
              <a:t>6: True </a:t>
            </a:r>
          </a:p>
          <a:p>
            <a:pPr algn="l" rtl="0"/>
            <a:r>
              <a:rPr lang="en-US" sz="1400" dirty="0">
                <a:solidFill>
                  <a:prstClr val="white"/>
                </a:solidFill>
                <a:latin typeface="Trebuchet MS"/>
              </a:rPr>
              <a:t>7: True </a:t>
            </a:r>
          </a:p>
          <a:p>
            <a:pPr algn="l" rtl="0"/>
            <a:r>
              <a:rPr lang="en-US" sz="1400" dirty="0">
                <a:solidFill>
                  <a:prstClr val="white"/>
                </a:solidFill>
                <a:latin typeface="Trebuchet MS"/>
              </a:rPr>
              <a:t>2: False</a:t>
            </a:r>
          </a:p>
        </p:txBody>
      </p:sp>
      <p:sp>
        <p:nvSpPr>
          <p:cNvPr id="6" name="Content Placeholder 5"/>
          <p:cNvSpPr>
            <a:spLocks noGrp="1"/>
          </p:cNvSpPr>
          <p:nvPr>
            <p:ph idx="1"/>
          </p:nvPr>
        </p:nvSpPr>
        <p:spPr>
          <a:xfrm>
            <a:off x="1555089" y="1331539"/>
            <a:ext cx="8136904" cy="1800200"/>
          </a:xfrm>
        </p:spPr>
        <p:txBody>
          <a:bodyPr>
            <a:normAutofit/>
          </a:bodyPr>
          <a:lstStyle/>
          <a:p>
            <a:pPr marL="0" indent="0">
              <a:lnSpc>
                <a:spcPct val="107000"/>
              </a:lnSpc>
              <a:spcBef>
                <a:spcPts val="0"/>
              </a:spcBef>
              <a:spcAft>
                <a:spcPts val="800"/>
              </a:spcAft>
              <a:buNone/>
            </a:pPr>
            <a:r>
              <a:rPr lang="he-IL" sz="2000" b="1" dirty="0"/>
              <a:t>מוגדרת כך:</a:t>
            </a:r>
          </a:p>
          <a:p>
            <a:pPr marL="0" indent="0" algn="l" rtl="0">
              <a:lnSpc>
                <a:spcPct val="107000"/>
              </a:lnSpc>
              <a:spcBef>
                <a:spcPts val="0"/>
              </a:spcBef>
              <a:spcAft>
                <a:spcPts val="800"/>
              </a:spcAft>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IEnumerable&lt;TSource&gt; source,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5720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Func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TSource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TResult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selector</a:t>
            </a:r>
            <a:r>
              <a:rPr lang="en-US" sz="18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endParaRPr lang="en-US" sz="2000" b="1" dirty="0"/>
          </a:p>
        </p:txBody>
      </p:sp>
      <p:sp>
        <p:nvSpPr>
          <p:cNvPr id="7" name="Rectangle 6"/>
          <p:cNvSpPr/>
          <p:nvPr/>
        </p:nvSpPr>
        <p:spPr>
          <a:xfrm>
            <a:off x="1748628" y="3404999"/>
            <a:ext cx="8919372" cy="3210238"/>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 5, 4, 1, 3, 9, 8, 6, 7, 2, 0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numsInPlace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index) =&gt;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item,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(item == index)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In-place?"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numsInPlace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"{0}: {1}"</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InPlace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p:cNvSpPr/>
          <p:nvPr/>
        </p:nvSpPr>
        <p:spPr>
          <a:xfrm>
            <a:off x="6163601" y="6238059"/>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3" name="Slide Number Placeholder 2"/>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5248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88640"/>
            <a:ext cx="7239000" cy="554320"/>
          </a:xfrm>
        </p:spPr>
        <p:txBody>
          <a:bodyPr>
            <a:normAutofit fontScale="90000"/>
          </a:bodyPr>
          <a:lstStyle/>
          <a:p>
            <a:pPr algn="ctr"/>
            <a:r>
              <a:rPr lang="en-US" sz="3600" dirty="0"/>
              <a:t>Order By</a:t>
            </a:r>
            <a:r>
              <a:rPr lang="he-IL" sz="3600" dirty="0"/>
              <a:t> </a:t>
            </a:r>
            <a:r>
              <a:rPr lang="he-IL" dirty="0"/>
              <a:t>מיון – מתודת הרחבה</a:t>
            </a:r>
          </a:p>
        </p:txBody>
      </p:sp>
      <p:sp>
        <p:nvSpPr>
          <p:cNvPr id="3" name="מציין מיקום תוכן 2"/>
          <p:cNvSpPr>
            <a:spLocks noGrp="1"/>
          </p:cNvSpPr>
          <p:nvPr>
            <p:ph idx="1"/>
          </p:nvPr>
        </p:nvSpPr>
        <p:spPr>
          <a:xfrm>
            <a:off x="1991544" y="1340768"/>
            <a:ext cx="7632848" cy="4846320"/>
          </a:xfrm>
        </p:spPr>
        <p:txBody>
          <a:bodyPr>
            <a:normAutofit/>
          </a:bodyPr>
          <a:lstStyle/>
          <a:p>
            <a:pPr marL="0" indent="0" algn="l" rtl="0">
              <a:buNone/>
            </a:pPr>
            <a:r>
              <a:rPr lang="en-US" sz="2400" dirty="0"/>
              <a:t>string[] names = { "Burke", "Connor", "Frank", "Everett", "Albert", "George", "Harris", "David" };</a:t>
            </a:r>
          </a:p>
          <a:p>
            <a:endParaRPr lang="en-US" sz="2400" dirty="0"/>
          </a:p>
          <a:p>
            <a:r>
              <a:rPr lang="he-IL" sz="2400" b="1" dirty="0"/>
              <a:t>מיון לפי סדר א"ב:</a:t>
            </a:r>
            <a:endParaRPr lang="en-US" sz="2400" b="1" dirty="0"/>
          </a:p>
          <a:p>
            <a:pPr marL="0" indent="0" algn="l" rtl="0">
              <a:buNone/>
            </a:pPr>
            <a:r>
              <a:rPr lang="en-US" sz="2400" dirty="0"/>
              <a:t>var s1 = </a:t>
            </a:r>
            <a:r>
              <a:rPr lang="en-US" sz="2400" dirty="0" err="1"/>
              <a:t>names.</a:t>
            </a:r>
            <a:r>
              <a:rPr lang="en-US" sz="2400" dirty="0" err="1">
                <a:solidFill>
                  <a:srgbClr val="FF0000"/>
                </a:solidFill>
              </a:rPr>
              <a:t>OrderBy</a:t>
            </a:r>
            <a:r>
              <a:rPr lang="en-US" sz="2400" dirty="0"/>
              <a:t>(s =&gt; s); </a:t>
            </a:r>
            <a:r>
              <a:rPr lang="en-US" sz="2400" dirty="0">
                <a:solidFill>
                  <a:srgbClr val="00B050"/>
                </a:solidFill>
              </a:rPr>
              <a:t>\\Ascending</a:t>
            </a:r>
          </a:p>
          <a:p>
            <a:pPr marL="0" indent="0" algn="l" rtl="0">
              <a:buNone/>
            </a:pPr>
            <a:r>
              <a:rPr lang="en-US" sz="2400" dirty="0" err="1"/>
              <a:t>var</a:t>
            </a:r>
            <a:r>
              <a:rPr lang="en-US" sz="2400" dirty="0"/>
              <a:t> s2 = </a:t>
            </a:r>
            <a:r>
              <a:rPr lang="en-US" sz="2400" dirty="0" err="1"/>
              <a:t>names.</a:t>
            </a:r>
            <a:r>
              <a:rPr lang="en-US" sz="2400" dirty="0" err="1">
                <a:solidFill>
                  <a:srgbClr val="FF0000"/>
                </a:solidFill>
              </a:rPr>
              <a:t>OrderByDescending</a:t>
            </a:r>
            <a:r>
              <a:rPr lang="en-US" sz="2400" dirty="0"/>
              <a:t>(s =&gt; s);</a:t>
            </a:r>
          </a:p>
          <a:p>
            <a:pPr marL="0" indent="0" algn="l" rtl="0">
              <a:buNone/>
            </a:pPr>
            <a:r>
              <a:rPr lang="en-US" sz="2400" dirty="0"/>
              <a:t> </a:t>
            </a:r>
          </a:p>
          <a:p>
            <a:r>
              <a:rPr lang="he-IL" sz="2400" b="1" dirty="0"/>
              <a:t>מיון לפי אורך המילה:</a:t>
            </a:r>
            <a:endParaRPr lang="en-US" sz="2400" b="1" dirty="0"/>
          </a:p>
          <a:p>
            <a:pPr marL="0" indent="0" algn="l" rtl="0">
              <a:buNone/>
            </a:pPr>
            <a:r>
              <a:rPr lang="en-US" sz="2400" dirty="0"/>
              <a:t>var s3 = </a:t>
            </a:r>
            <a:r>
              <a:rPr lang="en-US" sz="2400" dirty="0" err="1"/>
              <a:t>names.</a:t>
            </a:r>
            <a:r>
              <a:rPr lang="en-US" sz="2400" dirty="0" err="1">
                <a:solidFill>
                  <a:srgbClr val="FF0000"/>
                </a:solidFill>
              </a:rPr>
              <a:t>OrderBy</a:t>
            </a:r>
            <a:r>
              <a:rPr lang="en-US" sz="2400" dirty="0"/>
              <a:t>(s =&gt; </a:t>
            </a:r>
            <a:r>
              <a:rPr lang="en-US" sz="2400" dirty="0" err="1"/>
              <a:t>s.Length</a:t>
            </a:r>
            <a:r>
              <a:rPr lang="en-US" sz="2400" dirty="0"/>
              <a:t>); </a:t>
            </a:r>
            <a:r>
              <a:rPr lang="en-US" sz="2400" dirty="0">
                <a:solidFill>
                  <a:srgbClr val="00B050"/>
                </a:solidFill>
              </a:rPr>
              <a:t>\\Ascending</a:t>
            </a:r>
            <a:endParaRPr lang="en-US" sz="2400" dirty="0"/>
          </a:p>
          <a:p>
            <a:pPr marL="0" indent="0" algn="l" rtl="0">
              <a:buNone/>
            </a:pPr>
            <a:r>
              <a:rPr lang="en-US" sz="2400" dirty="0"/>
              <a:t>var s4 = </a:t>
            </a:r>
            <a:r>
              <a:rPr lang="en-US" sz="2400" dirty="0" err="1"/>
              <a:t>names.</a:t>
            </a:r>
            <a:r>
              <a:rPr lang="en-US" sz="2400" dirty="0" err="1">
                <a:solidFill>
                  <a:srgbClr val="FF0000"/>
                </a:solidFill>
              </a:rPr>
              <a:t>OrderByDescending</a:t>
            </a:r>
            <a:r>
              <a:rPr lang="en-US" sz="2400" dirty="0"/>
              <a:t>(s =&gt; </a:t>
            </a:r>
            <a:r>
              <a:rPr lang="en-US" sz="2400" dirty="0" err="1"/>
              <a:t>s.Length</a:t>
            </a:r>
            <a:r>
              <a:rPr lang="en-US" sz="2400" dirty="0"/>
              <a:t>);</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579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80388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45966"/>
            <a:ext cx="7848872" cy="529441"/>
          </a:xfrm>
        </p:spPr>
        <p:txBody>
          <a:bodyPr>
            <a:noAutofit/>
          </a:bodyPr>
          <a:lstStyle/>
          <a:p>
            <a:pPr algn="ctr"/>
            <a:r>
              <a:rPr lang="he-IL" sz="3200" dirty="0"/>
              <a:t>המחלקה הקיימת </a:t>
            </a:r>
            <a:r>
              <a:rPr lang="en-US" sz="3200" cap="none" dirty="0"/>
              <a:t>Console</a:t>
            </a:r>
            <a:r>
              <a:rPr lang="he-IL" sz="3200" cap="none" dirty="0"/>
              <a:t> – קלט/פלט למסך</a:t>
            </a:r>
            <a:endParaRPr lang="en-US" sz="3200" dirty="0"/>
          </a:p>
        </p:txBody>
      </p:sp>
      <p:sp>
        <p:nvSpPr>
          <p:cNvPr id="3" name="Content Placeholder 2"/>
          <p:cNvSpPr>
            <a:spLocks noGrp="1"/>
          </p:cNvSpPr>
          <p:nvPr>
            <p:ph idx="1"/>
          </p:nvPr>
        </p:nvSpPr>
        <p:spPr>
          <a:xfrm>
            <a:off x="1631505" y="975862"/>
            <a:ext cx="7992887" cy="1949082"/>
          </a:xfrm>
        </p:spPr>
        <p:txBody>
          <a:bodyPr>
            <a:noAutofit/>
          </a:bodyPr>
          <a:lstStyle/>
          <a:p>
            <a:r>
              <a:rPr lang="he-IL" sz="2000" dirty="0"/>
              <a:t>מוגדרת במרחב השמות </a:t>
            </a:r>
            <a:r>
              <a:rPr lang="en-US" sz="2000" dirty="0"/>
              <a:t> </a:t>
            </a:r>
            <a:r>
              <a:rPr lang="en-US" sz="2000" b="1" dirty="0"/>
              <a:t>System</a:t>
            </a:r>
            <a:r>
              <a:rPr lang="he-IL" sz="2000" dirty="0"/>
              <a:t>לצורך עבודה עם קלט ופלט למסך</a:t>
            </a:r>
          </a:p>
          <a:p>
            <a:r>
              <a:rPr lang="he-IL" sz="2000" dirty="0"/>
              <a:t>מכילה (בין השאר) דברים שקשורים ל"חלון השחור": צבע הרקע, צבע הפונט, צליל, כתיבה וקריאה מהחלון ועוד...</a:t>
            </a:r>
          </a:p>
          <a:p>
            <a:r>
              <a:rPr lang="he-IL" sz="2000" dirty="0"/>
              <a:t>מתודות המחלקה סטטיות ולכן אין צורך ליצור עצם מהמחלקה על מנת להשתמש בהן.</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58</a:t>
            </a:fld>
            <a:endParaRPr lang="he-IL">
              <a:solidFill>
                <a:srgbClr val="B13F9A"/>
              </a:solidFill>
              <a:latin typeface="Trebuchet MS"/>
              <a:cs typeface="Gisha" panose="020B0502040204020203" pitchFamily="34" charset="-79"/>
            </a:endParaRPr>
          </a:p>
        </p:txBody>
      </p:sp>
      <p:sp>
        <p:nvSpPr>
          <p:cNvPr id="5" name="Rectangle 4"/>
          <p:cNvSpPr/>
          <p:nvPr/>
        </p:nvSpPr>
        <p:spPr>
          <a:xfrm>
            <a:off x="2063553" y="2790499"/>
            <a:ext cx="7056784" cy="3754874"/>
          </a:xfrm>
          <a:prstGeom prst="rect">
            <a:avLst/>
          </a:prstGeom>
        </p:spPr>
        <p:txBody>
          <a:bodyPr wrap="square">
            <a:spAutoFit/>
          </a:bodyPr>
          <a:lstStyle/>
          <a:p>
            <a:pPr algn="l" rtl="0"/>
            <a:r>
              <a:rPr lang="en-US" sz="1400" b="1" dirty="0">
                <a:solidFill>
                  <a:prstClr val="black"/>
                </a:solidFill>
                <a:highlight>
                  <a:srgbClr val="FFFF00"/>
                </a:highlight>
                <a:latin typeface="Trebuchet MS"/>
              </a:rPr>
              <a:t>using</a:t>
            </a:r>
            <a:r>
              <a:rPr lang="en-US" sz="1400" dirty="0">
                <a:solidFill>
                  <a:prstClr val="black"/>
                </a:solidFill>
                <a:highlight>
                  <a:srgbClr val="FFFF00"/>
                </a:highlight>
                <a:latin typeface="Trebuchet MS"/>
              </a:rPr>
              <a:t> System;</a:t>
            </a:r>
            <a:endParaRPr lang="he-IL" sz="1400" dirty="0">
              <a:solidFill>
                <a:prstClr val="black"/>
              </a:solidFill>
              <a:highlight>
                <a:srgbClr val="FFFF00"/>
              </a:highlight>
              <a:latin typeface="Trebuchet MS"/>
              <a:cs typeface="Gisha" panose="020B0502040204020203" pitchFamily="34" charset="-79"/>
            </a:endParaRPr>
          </a:p>
          <a:p>
            <a:pPr algn="l" rtl="0"/>
            <a:endParaRPr lang="he-IL" sz="1400" dirty="0">
              <a:solidFill>
                <a:srgbClr val="0000FF"/>
              </a:solidFill>
              <a:latin typeface="Consolas" panose="020B0609020204030204" pitchFamily="49" charset="0"/>
              <a:cs typeface="Gisha" panose="020B0502040204020203" pitchFamily="34" charset="-79"/>
            </a:endParaRPr>
          </a:p>
          <a:p>
            <a:pPr algn="l" rtl="0"/>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Ex0</a:t>
            </a: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Program</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Console.Beep</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Console.SetWindowSize</a:t>
            </a:r>
            <a:r>
              <a:rPr lang="en-US" sz="1400" dirty="0">
                <a:solidFill>
                  <a:srgbClr val="000000"/>
                </a:solidFill>
                <a:latin typeface="Consolas" panose="020B0609020204030204" pitchFamily="49" charset="0"/>
              </a:rPr>
              <a:t>(20, 20);</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Console.Title</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"FFFFFFFF"</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Console.BackgroundColor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ConsoleColor.Cyan</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Console.ForegroundColor</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ConsoleColor.DarkGreen</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a:t>
            </a:r>
            <a:endParaRPr lang="en-US" sz="1400" dirty="0">
              <a:solidFill>
                <a:prstClr val="black"/>
              </a:solidFill>
              <a:latin typeface="Trebuchet MS"/>
            </a:endParaRPr>
          </a:p>
        </p:txBody>
      </p:sp>
      <p:sp>
        <p:nvSpPr>
          <p:cNvPr id="6" name="Speech Bubble: Rectangle with Corners Rounded 5">
            <a:extLst>
              <a:ext uri="{FF2B5EF4-FFF2-40B4-BE49-F238E27FC236}">
                <a16:creationId xmlns:a16="http://schemas.microsoft.com/office/drawing/2014/main" id="{C3FE1F72-D4F8-4978-B9CC-DA6B2DCF995C}"/>
              </a:ext>
            </a:extLst>
          </p:cNvPr>
          <p:cNvSpPr/>
          <p:nvPr/>
        </p:nvSpPr>
        <p:spPr>
          <a:xfrm>
            <a:off x="6816080" y="3114978"/>
            <a:ext cx="3600400" cy="1080120"/>
          </a:xfrm>
          <a:prstGeom prst="wedgeRoundRectCallout">
            <a:avLst>
              <a:gd name="adj1" fmla="val -41037"/>
              <a:gd name="adj2" fmla="val 10849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600" dirty="0">
                <a:solidFill>
                  <a:prstClr val="black"/>
                </a:solidFill>
                <a:latin typeface="Trebuchet MS"/>
                <a:cs typeface="Gisha" panose="020B0502040204020203" pitchFamily="34" charset="-79"/>
              </a:rPr>
              <a:t>מדוע אנו לא קוראים למתודות בשמן המלא</a:t>
            </a:r>
            <a:r>
              <a:rPr lang="en-US" sz="1600" dirty="0">
                <a:solidFill>
                  <a:prstClr val="black"/>
                </a:solidFill>
                <a:latin typeface="Trebuchet MS"/>
              </a:rPr>
              <a:t> </a:t>
            </a:r>
            <a:r>
              <a:rPr lang="en-US" sz="1600" dirty="0" err="1">
                <a:solidFill>
                  <a:prstClr val="black"/>
                </a:solidFill>
                <a:latin typeface="Trebuchet MS"/>
              </a:rPr>
              <a:t>System.</a:t>
            </a:r>
            <a:r>
              <a:rPr lang="en-US" sz="1600" dirty="0" err="1">
                <a:solidFill>
                  <a:srgbClr val="000000"/>
                </a:solidFill>
                <a:latin typeface="Consolas" panose="020B0609020204030204" pitchFamily="49" charset="0"/>
              </a:rPr>
              <a:t>Console.WriteLine</a:t>
            </a:r>
            <a:r>
              <a:rPr lang="he-IL" sz="1600" dirty="0">
                <a:solidFill>
                  <a:prstClr val="black"/>
                </a:solidFill>
                <a:latin typeface="Trebuchet MS"/>
                <a:cs typeface="Gisha" panose="020B0502040204020203" pitchFamily="34" charset="-79"/>
              </a:rPr>
              <a:t> ?</a:t>
            </a:r>
          </a:p>
          <a:p>
            <a:endParaRPr lang="he-IL" sz="1600" dirty="0">
              <a:solidFill>
                <a:prstClr val="black"/>
              </a:solidFill>
              <a:latin typeface="Trebuchet MS"/>
              <a:cs typeface="Gisha" panose="020B0502040204020203" pitchFamily="34" charset="-79"/>
            </a:endParaRPr>
          </a:p>
          <a:p>
            <a:r>
              <a:rPr lang="he-IL" sz="1600" dirty="0">
                <a:solidFill>
                  <a:prstClr val="black"/>
                </a:solidFill>
                <a:latin typeface="Trebuchet MS"/>
                <a:cs typeface="Gisha" panose="020B0502040204020203" pitchFamily="34" charset="-79"/>
              </a:rPr>
              <a:t>הסבר מיד..</a:t>
            </a:r>
            <a:endParaRPr lang="en-US" sz="1600" dirty="0">
              <a:solidFill>
                <a:prstClr val="black"/>
              </a:solidFill>
              <a:latin typeface="Trebuchet MS"/>
            </a:endParaRPr>
          </a:p>
        </p:txBody>
      </p:sp>
    </p:spTree>
    <p:extLst>
      <p:ext uri="{BB962C8B-B14F-4D97-AF65-F5344CB8AC3E}">
        <p14:creationId xmlns:p14="http://schemas.microsoft.com/office/powerpoint/2010/main" val="250852785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CF20-12C9-4CE9-86C9-E8CDED4E1335}"/>
              </a:ext>
            </a:extLst>
          </p:cNvPr>
          <p:cNvSpPr>
            <a:spLocks noGrp="1"/>
          </p:cNvSpPr>
          <p:nvPr>
            <p:ph type="title"/>
          </p:nvPr>
        </p:nvSpPr>
        <p:spPr>
          <a:xfrm>
            <a:off x="1991544" y="153750"/>
            <a:ext cx="7239000" cy="475528"/>
          </a:xfrm>
        </p:spPr>
        <p:txBody>
          <a:bodyPr>
            <a:normAutofit fontScale="90000"/>
          </a:bodyPr>
          <a:lstStyle/>
          <a:p>
            <a:pPr algn="ctr" rtl="0"/>
            <a:r>
              <a:rPr lang="en-US" sz="3600" dirty="0"/>
              <a:t>First</a:t>
            </a:r>
            <a:r>
              <a:rPr lang="he-IL" sz="3600" dirty="0"/>
              <a:t> </a:t>
            </a:r>
            <a:r>
              <a:rPr lang="en-US" sz="3600" dirty="0"/>
              <a:t>Or</a:t>
            </a:r>
            <a:r>
              <a:rPr lang="he-IL" sz="3600" dirty="0"/>
              <a:t> </a:t>
            </a:r>
            <a:r>
              <a:rPr lang="en-US" sz="3600" dirty="0"/>
              <a:t>Default</a:t>
            </a:r>
          </a:p>
        </p:txBody>
      </p:sp>
      <p:sp>
        <p:nvSpPr>
          <p:cNvPr id="3" name="Content Placeholder 2">
            <a:extLst>
              <a:ext uri="{FF2B5EF4-FFF2-40B4-BE49-F238E27FC236}">
                <a16:creationId xmlns:a16="http://schemas.microsoft.com/office/drawing/2014/main" id="{63DDD6C9-0C32-4E7D-A812-683DCDD7699F}"/>
              </a:ext>
            </a:extLst>
          </p:cNvPr>
          <p:cNvSpPr>
            <a:spLocks noGrp="1"/>
          </p:cNvSpPr>
          <p:nvPr>
            <p:ph idx="1"/>
          </p:nvPr>
        </p:nvSpPr>
        <p:spPr>
          <a:xfrm>
            <a:off x="1830624" y="722412"/>
            <a:ext cx="7560840" cy="5935560"/>
          </a:xfrm>
        </p:spPr>
        <p:txBody>
          <a:bodyPr>
            <a:noAutofit/>
          </a:bodyPr>
          <a:lstStyle/>
          <a:p>
            <a:pPr marL="0" indent="0" algn="l" rtl="0">
              <a:lnSpc>
                <a:spcPct val="120000"/>
              </a:lnSpc>
              <a:spcBef>
                <a:spcPts val="0"/>
              </a:spcBef>
              <a:spcAft>
                <a:spcPts val="600"/>
              </a:spcAft>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&lt;Student&gt;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ListStudents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endParaRPr lang="en-US" sz="4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20000"/>
              </a:lnSpc>
              <a:spcBef>
                <a:spcPts val="0"/>
              </a:spcBef>
              <a:spcAft>
                <a:spcPts val="600"/>
              </a:spcAft>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DO.Student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stu</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DataSource.ListStudents.</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Find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 =&gt; p.ID == id);</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(2000);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ThreadInterruptedException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ex) {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DO.BadPersonIdException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(id,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$"bad student id: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{id}</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endPar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20000"/>
              </a:lnSpc>
              <a:spcBef>
                <a:spcPts val="0"/>
              </a:spcBef>
              <a:spcAft>
                <a:spcPts val="600"/>
              </a:spcAft>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AddStudent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DO.Student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DataSource.ListStudents.</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FirstOrDefault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 =&gt; s.ID == student.ID)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DO.BadPersonIdException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(student.ID,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"Duplicate student 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DataSource.ListPersons.FirstOrDefault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(p =&gt; p.ID == student.ID)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DO.BadPersonIdException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(student.ID,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"Missing person 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DataSource.ListStudents.Add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student.Clone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spcAft>
                <a:spcPts val="6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4A7C72C-B063-496C-B728-53BD685C910E}"/>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86307555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A7EF-0EFA-41E7-A3F1-559C49BB8330}"/>
              </a:ext>
            </a:extLst>
          </p:cNvPr>
          <p:cNvSpPr>
            <a:spLocks noGrp="1"/>
          </p:cNvSpPr>
          <p:nvPr>
            <p:ph type="title"/>
          </p:nvPr>
        </p:nvSpPr>
        <p:spPr>
          <a:xfrm>
            <a:off x="1981200" y="260648"/>
            <a:ext cx="7239000" cy="698336"/>
          </a:xfrm>
        </p:spPr>
        <p:txBody>
          <a:bodyPr/>
          <a:lstStyle/>
          <a:p>
            <a:pPr algn="ctr"/>
            <a:r>
              <a:rPr lang="en-US" dirty="0"/>
              <a:t>Distinct</a:t>
            </a:r>
          </a:p>
        </p:txBody>
      </p:sp>
      <p:sp>
        <p:nvSpPr>
          <p:cNvPr id="3" name="Content Placeholder 2">
            <a:extLst>
              <a:ext uri="{FF2B5EF4-FFF2-40B4-BE49-F238E27FC236}">
                <a16:creationId xmlns:a16="http://schemas.microsoft.com/office/drawing/2014/main" id="{6C43FAC7-F2BF-41AD-BB80-EF45736A4B7D}"/>
              </a:ext>
            </a:extLst>
          </p:cNvPr>
          <p:cNvSpPr>
            <a:spLocks noGrp="1"/>
          </p:cNvSpPr>
          <p:nvPr>
            <p:ph idx="1"/>
          </p:nvPr>
        </p:nvSpPr>
        <p:spPr>
          <a:xfrm>
            <a:off x="2063552" y="1367426"/>
            <a:ext cx="7239000" cy="4846320"/>
          </a:xfrm>
        </p:spPr>
        <p:txBody>
          <a:bodyPr>
            <a:normAutofit fontScale="47500" lnSpcReduction="20000"/>
          </a:bodyPr>
          <a:lstStyle/>
          <a:p>
            <a:pPr marL="0" indent="0" algn="l" rtl="0">
              <a:buNone/>
            </a:pPr>
            <a:r>
              <a:rPr lang="en-US" sz="2800" dirty="0">
                <a:solidFill>
                  <a:srgbClr val="000000"/>
                </a:solidFill>
                <a:latin typeface="Consolas" panose="020B0609020204030204" pitchFamily="49" charset="0"/>
              </a:rPr>
              <a:t>List&lt;</a:t>
            </a:r>
            <a:r>
              <a:rPr lang="en-US" sz="2800" dirty="0">
                <a:solidFill>
                  <a:srgbClr val="0000FF"/>
                </a:solidFill>
                <a:latin typeface="Consolas" panose="020B0609020204030204" pitchFamily="49" charset="0"/>
              </a:rPr>
              <a:t>int</a:t>
            </a:r>
            <a:r>
              <a:rPr lang="en-US" sz="2800" dirty="0">
                <a:solidFill>
                  <a:srgbClr val="000000"/>
                </a:solidFill>
                <a:latin typeface="Consolas" panose="020B0609020204030204" pitchFamily="49" charset="0"/>
              </a:rPr>
              <a:t>&gt; ages = </a:t>
            </a:r>
            <a:r>
              <a:rPr lang="en-US" sz="2800" dirty="0">
                <a:solidFill>
                  <a:srgbClr val="0000FF"/>
                </a:solidFill>
                <a:latin typeface="Consolas" panose="020B0609020204030204" pitchFamily="49" charset="0"/>
              </a:rPr>
              <a:t>new</a:t>
            </a:r>
            <a:r>
              <a:rPr lang="en-US" sz="2800" dirty="0">
                <a:solidFill>
                  <a:srgbClr val="000000"/>
                </a:solidFill>
                <a:latin typeface="Consolas" panose="020B0609020204030204" pitchFamily="49" charset="0"/>
              </a:rPr>
              <a:t> List&lt;</a:t>
            </a:r>
            <a:r>
              <a:rPr lang="en-US" sz="2800" dirty="0">
                <a:solidFill>
                  <a:srgbClr val="0000FF"/>
                </a:solidFill>
                <a:latin typeface="Consolas" panose="020B0609020204030204" pitchFamily="49" charset="0"/>
              </a:rPr>
              <a:t>int</a:t>
            </a:r>
            <a:r>
              <a:rPr lang="en-US" sz="2800" dirty="0">
                <a:solidFill>
                  <a:srgbClr val="000000"/>
                </a:solidFill>
                <a:latin typeface="Consolas" panose="020B0609020204030204" pitchFamily="49" charset="0"/>
              </a:rPr>
              <a:t>&gt; { 21, 46, 46, 55, 17, 21, 55, 55 };</a:t>
            </a:r>
          </a:p>
          <a:p>
            <a:pPr marL="0" indent="0" algn="l" rtl="0">
              <a:buNone/>
            </a:pPr>
            <a:endParaRPr lang="en-US" sz="2800" dirty="0">
              <a:solidFill>
                <a:srgbClr val="000000"/>
              </a:solidFill>
              <a:latin typeface="Consolas" panose="020B0609020204030204" pitchFamily="49" charset="0"/>
            </a:endParaRPr>
          </a:p>
          <a:p>
            <a:pPr marL="0" indent="0" algn="l" rtl="0">
              <a:buNone/>
            </a:pPr>
            <a:r>
              <a:rPr lang="en-US" sz="2800" dirty="0" err="1">
                <a:solidFill>
                  <a:srgbClr val="000000"/>
                </a:solidFill>
                <a:latin typeface="Consolas" panose="020B0609020204030204" pitchFamily="49" charset="0"/>
              </a:rPr>
              <a:t>IEnumerable</a:t>
            </a:r>
            <a:r>
              <a:rPr lang="en-US" sz="2800" dirty="0">
                <a:solidFill>
                  <a:srgbClr val="000000"/>
                </a:solidFill>
                <a:latin typeface="Consolas" panose="020B0609020204030204" pitchFamily="49" charset="0"/>
              </a:rPr>
              <a:t>&lt;</a:t>
            </a:r>
            <a:r>
              <a:rPr lang="en-US" sz="2800" dirty="0">
                <a:solidFill>
                  <a:srgbClr val="0000FF"/>
                </a:solidFill>
                <a:latin typeface="Consolas" panose="020B0609020204030204" pitchFamily="49" charset="0"/>
              </a:rPr>
              <a:t>int</a:t>
            </a:r>
            <a:r>
              <a:rPr lang="en-US" sz="2800" dirty="0">
                <a:solidFill>
                  <a:srgbClr val="000000"/>
                </a:solidFill>
                <a:latin typeface="Consolas" panose="020B0609020204030204" pitchFamily="49" charset="0"/>
              </a:rPr>
              <a:t>&gt; </a:t>
            </a:r>
            <a:r>
              <a:rPr lang="en-US" sz="2800" dirty="0" err="1">
                <a:solidFill>
                  <a:srgbClr val="000000"/>
                </a:solidFill>
                <a:latin typeface="Consolas" panose="020B0609020204030204" pitchFamily="49" charset="0"/>
              </a:rPr>
              <a:t>distinctAges</a:t>
            </a:r>
            <a:r>
              <a:rPr lang="en-US" sz="2800" dirty="0">
                <a:solidFill>
                  <a:srgbClr val="000000"/>
                </a:solidFill>
                <a:latin typeface="Consolas" panose="020B0609020204030204" pitchFamily="49" charset="0"/>
              </a:rPr>
              <a:t> = </a:t>
            </a:r>
            <a:r>
              <a:rPr lang="en-US" sz="2800" dirty="0" err="1">
                <a:solidFill>
                  <a:srgbClr val="000000"/>
                </a:solidFill>
                <a:latin typeface="Consolas" panose="020B0609020204030204" pitchFamily="49" charset="0"/>
              </a:rPr>
              <a:t>ages.</a:t>
            </a:r>
            <a:r>
              <a:rPr lang="en-US" sz="2800" b="1" dirty="0" err="1">
                <a:solidFill>
                  <a:srgbClr val="000000"/>
                </a:solidFill>
                <a:highlight>
                  <a:srgbClr val="FFFF00"/>
                </a:highlight>
                <a:latin typeface="Consolas" panose="020B0609020204030204" pitchFamily="49" charset="0"/>
              </a:rPr>
              <a:t>Distinct</a:t>
            </a:r>
            <a:r>
              <a:rPr lang="en-US" sz="2800" dirty="0">
                <a:solidFill>
                  <a:srgbClr val="000000"/>
                </a:solidFill>
                <a:latin typeface="Consolas" panose="020B0609020204030204" pitchFamily="49" charset="0"/>
              </a:rPr>
              <a:t>();</a:t>
            </a:r>
          </a:p>
          <a:p>
            <a:pPr marL="0" indent="0" algn="l" rtl="0">
              <a:buNone/>
            </a:pPr>
            <a:endParaRPr lang="en-US" sz="2800" dirty="0">
              <a:solidFill>
                <a:srgbClr val="000000"/>
              </a:solidFill>
              <a:latin typeface="Consolas" panose="020B0609020204030204" pitchFamily="49" charset="0"/>
            </a:endParaRPr>
          </a:p>
          <a:p>
            <a:pPr marL="0" indent="0" algn="l" rtl="0">
              <a:buNone/>
            </a:pPr>
            <a:r>
              <a:rPr lang="en-US" sz="2800" dirty="0" err="1">
                <a:solidFill>
                  <a:srgbClr val="000000"/>
                </a:solidFill>
                <a:latin typeface="Consolas" panose="020B0609020204030204" pitchFamily="49" charset="0"/>
              </a:rPr>
              <a:t>Console.WriteLine</a:t>
            </a:r>
            <a:r>
              <a:rPr lang="en-US" sz="2800" dirty="0">
                <a:solidFill>
                  <a:srgbClr val="000000"/>
                </a:solidFill>
                <a:latin typeface="Consolas" panose="020B0609020204030204" pitchFamily="49" charset="0"/>
              </a:rPr>
              <a:t>(</a:t>
            </a:r>
            <a:r>
              <a:rPr lang="en-US" sz="2800" dirty="0">
                <a:solidFill>
                  <a:srgbClr val="A31515"/>
                </a:solidFill>
                <a:latin typeface="Consolas" panose="020B0609020204030204" pitchFamily="49" charset="0"/>
              </a:rPr>
              <a:t>"Distinct ages:"</a:t>
            </a:r>
            <a:r>
              <a:rPr lang="en-US" sz="2800" dirty="0">
                <a:solidFill>
                  <a:srgbClr val="000000"/>
                </a:solidFill>
                <a:latin typeface="Consolas" panose="020B0609020204030204" pitchFamily="49" charset="0"/>
              </a:rPr>
              <a:t>);</a:t>
            </a:r>
          </a:p>
          <a:p>
            <a:pPr marL="0" indent="0" algn="l" rtl="0">
              <a:buNone/>
            </a:pPr>
            <a:endParaRPr lang="en-US" sz="2800" dirty="0">
              <a:solidFill>
                <a:srgbClr val="000000"/>
              </a:solidFill>
              <a:latin typeface="Consolas" panose="020B0609020204030204" pitchFamily="49" charset="0"/>
            </a:endParaRPr>
          </a:p>
          <a:p>
            <a:pPr marL="0" indent="0" algn="l" rtl="0">
              <a:buNone/>
            </a:pPr>
            <a:r>
              <a:rPr lang="en-US" sz="2800" dirty="0">
                <a:solidFill>
                  <a:srgbClr val="0000FF"/>
                </a:solidFill>
                <a:latin typeface="Consolas" panose="020B0609020204030204" pitchFamily="49" charset="0"/>
              </a:rPr>
              <a:t>foreach</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int</a:t>
            </a:r>
            <a:r>
              <a:rPr lang="en-US" sz="2800" dirty="0">
                <a:solidFill>
                  <a:srgbClr val="000000"/>
                </a:solidFill>
                <a:latin typeface="Consolas" panose="020B0609020204030204" pitchFamily="49" charset="0"/>
              </a:rPr>
              <a:t> age </a:t>
            </a:r>
            <a:r>
              <a:rPr lang="en-US" sz="2800" dirty="0">
                <a:solidFill>
                  <a:srgbClr val="0000FF"/>
                </a:solidFill>
                <a:latin typeface="Consolas" panose="020B0609020204030204" pitchFamily="49" charset="0"/>
              </a:rPr>
              <a:t>in</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distinctAges</a:t>
            </a: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Console.WriteLine</a:t>
            </a:r>
            <a:r>
              <a:rPr lang="en-US" sz="2800" dirty="0">
                <a:solidFill>
                  <a:srgbClr val="000000"/>
                </a:solidFill>
                <a:latin typeface="Consolas" panose="020B0609020204030204" pitchFamily="49" charset="0"/>
              </a:rPr>
              <a:t>(age);</a:t>
            </a:r>
          </a:p>
          <a:p>
            <a:pPr marL="0" indent="0" algn="l" rtl="0">
              <a:buNone/>
            </a:pPr>
            <a:r>
              <a:rPr lang="en-US" sz="2800" dirty="0">
                <a:solidFill>
                  <a:srgbClr val="000000"/>
                </a:solidFill>
                <a:latin typeface="Consolas" panose="020B0609020204030204" pitchFamily="49" charset="0"/>
              </a:rPr>
              <a:t>}</a:t>
            </a:r>
          </a:p>
          <a:p>
            <a:pPr marL="0" indent="0" algn="l" rtl="0">
              <a:buNone/>
            </a:pPr>
            <a:endParaRPr lang="en-US" sz="2800" dirty="0">
              <a:solidFill>
                <a:srgbClr val="000000"/>
              </a:solidFill>
              <a:latin typeface="Consolas" panose="020B0609020204030204" pitchFamily="49" charset="0"/>
            </a:endParaRPr>
          </a:p>
          <a:p>
            <a:pPr marL="0" indent="0" algn="l" rtl="0">
              <a:buNone/>
            </a:pPr>
            <a:r>
              <a:rPr lang="en-US" sz="2800" dirty="0">
                <a:solidFill>
                  <a:srgbClr val="008000"/>
                </a:solidFill>
                <a:latin typeface="Consolas" panose="020B0609020204030204" pitchFamily="49" charset="0"/>
              </a:rPr>
              <a:t>/*</a:t>
            </a:r>
          </a:p>
          <a:p>
            <a:pPr marL="0" indent="0" algn="l" rtl="0">
              <a:buNone/>
            </a:pPr>
            <a:r>
              <a:rPr lang="en-US" sz="2800" dirty="0">
                <a:solidFill>
                  <a:srgbClr val="008000"/>
                </a:solidFill>
                <a:latin typeface="Consolas" panose="020B0609020204030204" pitchFamily="49" charset="0"/>
              </a:rPr>
              <a:t>This code produces the following output:</a:t>
            </a:r>
          </a:p>
          <a:p>
            <a:pPr marL="0" indent="0" algn="l" rtl="0">
              <a:buNone/>
            </a:pPr>
            <a:endParaRPr lang="en-US" sz="2800" dirty="0">
              <a:solidFill>
                <a:srgbClr val="008000"/>
              </a:solidFill>
              <a:latin typeface="Consolas" panose="020B0609020204030204" pitchFamily="49" charset="0"/>
            </a:endParaRPr>
          </a:p>
          <a:p>
            <a:pPr marL="0" indent="0" algn="l" rtl="0">
              <a:buNone/>
            </a:pPr>
            <a:r>
              <a:rPr lang="en-US" sz="2800" dirty="0">
                <a:solidFill>
                  <a:srgbClr val="008000"/>
                </a:solidFill>
                <a:latin typeface="Consolas" panose="020B0609020204030204" pitchFamily="49" charset="0"/>
              </a:rPr>
              <a:t>Distinct ages:</a:t>
            </a:r>
          </a:p>
          <a:p>
            <a:pPr marL="0" indent="0" algn="l" rtl="0">
              <a:buNone/>
            </a:pPr>
            <a:r>
              <a:rPr lang="en-US" sz="2800" dirty="0">
                <a:solidFill>
                  <a:srgbClr val="008000"/>
                </a:solidFill>
                <a:latin typeface="Consolas" panose="020B0609020204030204" pitchFamily="49" charset="0"/>
              </a:rPr>
              <a:t>21</a:t>
            </a:r>
          </a:p>
          <a:p>
            <a:pPr marL="0" indent="0" algn="l" rtl="0">
              <a:buNone/>
            </a:pPr>
            <a:r>
              <a:rPr lang="en-US" sz="2800" dirty="0">
                <a:solidFill>
                  <a:srgbClr val="008000"/>
                </a:solidFill>
                <a:latin typeface="Consolas" panose="020B0609020204030204" pitchFamily="49" charset="0"/>
              </a:rPr>
              <a:t>46</a:t>
            </a:r>
          </a:p>
          <a:p>
            <a:pPr marL="0" indent="0" algn="l" rtl="0">
              <a:buNone/>
            </a:pPr>
            <a:r>
              <a:rPr lang="en-US" sz="2800" dirty="0">
                <a:solidFill>
                  <a:srgbClr val="008000"/>
                </a:solidFill>
                <a:latin typeface="Consolas" panose="020B0609020204030204" pitchFamily="49" charset="0"/>
              </a:rPr>
              <a:t>55</a:t>
            </a:r>
          </a:p>
          <a:p>
            <a:pPr marL="0" indent="0" algn="l" rtl="0">
              <a:buNone/>
            </a:pPr>
            <a:r>
              <a:rPr lang="en-US" sz="2800" dirty="0">
                <a:solidFill>
                  <a:srgbClr val="008000"/>
                </a:solidFill>
                <a:latin typeface="Consolas" panose="020B0609020204030204" pitchFamily="49" charset="0"/>
              </a:rPr>
              <a:t>17</a:t>
            </a:r>
          </a:p>
          <a:p>
            <a:pPr marL="0" indent="0" algn="l" rtl="0">
              <a:buNone/>
            </a:pPr>
            <a:r>
              <a:rPr lang="en-US" sz="2800" dirty="0">
                <a:solidFill>
                  <a:srgbClr val="008000"/>
                </a:solidFill>
                <a:latin typeface="Consolas" panose="020B0609020204030204" pitchFamily="49" charset="0"/>
              </a:rPr>
              <a:t>*/</a:t>
            </a:r>
            <a:endParaRPr lang="en-US" dirty="0"/>
          </a:p>
        </p:txBody>
      </p:sp>
      <p:sp>
        <p:nvSpPr>
          <p:cNvPr id="4" name="Slide Number Placeholder 3">
            <a:extLst>
              <a:ext uri="{FF2B5EF4-FFF2-40B4-BE49-F238E27FC236}">
                <a16:creationId xmlns:a16="http://schemas.microsoft.com/office/drawing/2014/main" id="{8D7F1479-613D-4A0C-BA1D-5546B389073E}"/>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7306242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8448" y="188640"/>
            <a:ext cx="7239000" cy="698336"/>
          </a:xfrm>
        </p:spPr>
        <p:txBody>
          <a:bodyPr/>
          <a:lstStyle/>
          <a:p>
            <a:pPr algn="ctr"/>
            <a:r>
              <a:rPr lang="he-IL" dirty="0"/>
              <a:t> </a:t>
            </a:r>
            <a:r>
              <a:rPr lang="en-US" dirty="0"/>
              <a:t>RANGE</a:t>
            </a:r>
            <a:endParaRPr lang="he-IL" dirty="0"/>
          </a:p>
        </p:txBody>
      </p:sp>
      <p:sp>
        <p:nvSpPr>
          <p:cNvPr id="3" name="מציין מיקום תוכן 2"/>
          <p:cNvSpPr>
            <a:spLocks noGrp="1"/>
          </p:cNvSpPr>
          <p:nvPr>
            <p:ph idx="1"/>
          </p:nvPr>
        </p:nvSpPr>
        <p:spPr>
          <a:xfrm>
            <a:off x="1703512" y="1052736"/>
            <a:ext cx="7543936" cy="5012056"/>
          </a:xfrm>
        </p:spPr>
        <p:txBody>
          <a:bodyPr>
            <a:normAutofit/>
          </a:bodyPr>
          <a:lstStyle/>
          <a:p>
            <a:r>
              <a:rPr lang="he-IL" dirty="0"/>
              <a:t>יצירת אוסף מספרים רצים</a:t>
            </a:r>
          </a:p>
          <a:p>
            <a:pPr marL="0" indent="0" algn="ctr" rtl="0">
              <a:buNone/>
            </a:pPr>
            <a:r>
              <a:rPr lang="en-US" sz="2000" b="1" dirty="0"/>
              <a:t>public static IEnumerable&lt;int&gt; Range(int start, int count); </a:t>
            </a:r>
          </a:p>
          <a:p>
            <a:pPr algn="r"/>
            <a:r>
              <a:rPr lang="he-IL" dirty="0"/>
              <a:t>למשל:</a:t>
            </a:r>
          </a:p>
          <a:p>
            <a:pPr marL="0" indent="0" algn="l" rtl="0">
              <a:buNone/>
            </a:pPr>
            <a:r>
              <a:rPr lang="en-US" dirty="0" err="1"/>
              <a:t>foreach</a:t>
            </a:r>
            <a:r>
              <a:rPr lang="en-US" dirty="0"/>
              <a:t> (</a:t>
            </a:r>
            <a:r>
              <a:rPr lang="en-US" dirty="0" err="1"/>
              <a:t>var</a:t>
            </a:r>
            <a:r>
              <a:rPr lang="en-US" dirty="0"/>
              <a:t> item in </a:t>
            </a:r>
            <a:r>
              <a:rPr lang="en-US" dirty="0" err="1"/>
              <a:t>Enumerable.Range</a:t>
            </a:r>
            <a:r>
              <a:rPr lang="en-US" dirty="0"/>
              <a:t>(4,25))         	</a:t>
            </a:r>
            <a:r>
              <a:rPr lang="en-US" dirty="0" err="1"/>
              <a:t>Console.Write</a:t>
            </a:r>
            <a:r>
              <a:rPr lang="en-US" dirty="0"/>
              <a:t>("{0,-3}",item);     </a:t>
            </a:r>
          </a:p>
          <a:p>
            <a:pPr lvl="1"/>
            <a:r>
              <a:rPr lang="he-IL" dirty="0"/>
              <a:t>ידפיס 25 מספרים רצים, החל מהמספר 4</a:t>
            </a:r>
          </a:p>
          <a:p>
            <a:endParaRPr lang="he-IL" dirty="0"/>
          </a:p>
          <a:p>
            <a:r>
              <a:rPr lang="he-IL" dirty="0"/>
              <a:t>כדאי להכיר גם את:</a:t>
            </a:r>
          </a:p>
          <a:p>
            <a:pPr lvl="1"/>
            <a:r>
              <a:rPr lang="en-US" dirty="0"/>
              <a:t>Repeat</a:t>
            </a:r>
            <a:r>
              <a:rPr lang="he-IL" dirty="0"/>
              <a:t> – יצירת אוסף עצמים זהים</a:t>
            </a:r>
          </a:p>
          <a:p>
            <a:pPr lvl="1"/>
            <a:r>
              <a:rPr lang="en-US" dirty="0"/>
              <a:t>Reverse</a:t>
            </a:r>
            <a:r>
              <a:rPr lang="he-IL" dirty="0"/>
              <a:t> – הפיכת סדר האוסף</a:t>
            </a:r>
          </a:p>
          <a:p>
            <a:pPr lvl="1"/>
            <a:r>
              <a:rPr lang="en-US" dirty="0"/>
              <a:t>Contain</a:t>
            </a:r>
            <a:r>
              <a:rPr lang="he-IL" dirty="0"/>
              <a:t> – בדיקה האם עצם קיים באוסף</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20245988"/>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4676"/>
            <a:ext cx="7599040" cy="1038060"/>
          </a:xfrm>
        </p:spPr>
        <p:txBody>
          <a:bodyPr>
            <a:noAutofit/>
          </a:bodyPr>
          <a:lstStyle/>
          <a:p>
            <a:pPr algn="ctr"/>
            <a:r>
              <a:rPr lang="he-IL" sz="3200" dirty="0"/>
              <a:t>מתודות הרחבה שמחזירות תוצאה בודדת ולא אוסף</a:t>
            </a:r>
          </a:p>
        </p:txBody>
      </p:sp>
      <p:sp>
        <p:nvSpPr>
          <p:cNvPr id="3" name="מציין מיקום תוכן 2"/>
          <p:cNvSpPr>
            <a:spLocks noGrp="1"/>
          </p:cNvSpPr>
          <p:nvPr>
            <p:ph idx="1"/>
          </p:nvPr>
        </p:nvSpPr>
        <p:spPr>
          <a:xfrm>
            <a:off x="8069616" y="796960"/>
            <a:ext cx="1455096" cy="2632041"/>
          </a:xfrm>
          <a:solidFill>
            <a:schemeClr val="bg1"/>
          </a:solidFill>
        </p:spPr>
        <p:txBody>
          <a:bodyPr>
            <a:normAutofit/>
          </a:bodyPr>
          <a:lstStyle/>
          <a:p>
            <a:r>
              <a:rPr lang="en-US" sz="2000" dirty="0"/>
              <a:t>Sum</a:t>
            </a:r>
          </a:p>
          <a:p>
            <a:r>
              <a:rPr lang="en-US" sz="2000" dirty="0"/>
              <a:t>Average</a:t>
            </a:r>
          </a:p>
          <a:p>
            <a:r>
              <a:rPr lang="en-US" sz="2000" dirty="0"/>
              <a:t>Min</a:t>
            </a:r>
          </a:p>
          <a:p>
            <a:r>
              <a:rPr lang="en-US" sz="2000" dirty="0"/>
              <a:t>Max</a:t>
            </a:r>
            <a:endParaRPr lang="he-IL" sz="2000" dirty="0"/>
          </a:p>
          <a:p>
            <a:r>
              <a:rPr lang="en-US" sz="2000" dirty="0"/>
              <a:t>Count</a:t>
            </a:r>
          </a:p>
          <a:p>
            <a:r>
              <a:rPr lang="he-IL" sz="2000" dirty="0"/>
              <a:t>ועוד...</a:t>
            </a:r>
          </a:p>
          <a:p>
            <a:pPr lvl="1"/>
            <a:endParaRPr lang="he-IL" sz="1700" dirty="0"/>
          </a:p>
        </p:txBody>
      </p:sp>
      <p:sp>
        <p:nvSpPr>
          <p:cNvPr id="4" name="Rectangle 3"/>
          <p:cNvSpPr/>
          <p:nvPr/>
        </p:nvSpPr>
        <p:spPr>
          <a:xfrm>
            <a:off x="1713097" y="1930583"/>
            <a:ext cx="7917694" cy="3838102"/>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ex11()</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 1, 4, 1, 3, 9, 2, 5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numbers = { 1, 4, 1, 3, 9, 2, 5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numbers.Sum</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umbers.Average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Average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numbers.Max</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Max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numbers.Min</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words =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"dot net"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"java"</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"string[] words = { \"dot net\",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\"java\"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words.Sum</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Sum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 =&gt;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words.Average</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Average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(item =&gt;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words.Max</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Max</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words.Min</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(s=&gt;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s.Length</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a:t>
            </a:r>
            <a:r>
              <a:rPr lang="en-US"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Min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s=&gt;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726924879"/>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36057"/>
            <a:ext cx="7239000" cy="638944"/>
          </a:xfrm>
        </p:spPr>
        <p:txBody>
          <a:bodyPr>
            <a:normAutofit/>
          </a:bodyPr>
          <a:lstStyle/>
          <a:p>
            <a:pPr algn="ctr"/>
            <a:r>
              <a:rPr lang="he-IL" dirty="0"/>
              <a:t>מתודת ההרחבה </a:t>
            </a:r>
            <a:r>
              <a:rPr lang="en-US" dirty="0"/>
              <a:t>SUM</a:t>
            </a:r>
            <a:endParaRPr lang="he-IL" dirty="0"/>
          </a:p>
        </p:txBody>
      </p:sp>
      <p:sp>
        <p:nvSpPr>
          <p:cNvPr id="6" name="Content Placeholder 5"/>
          <p:cNvSpPr>
            <a:spLocks noGrp="1"/>
          </p:cNvSpPr>
          <p:nvPr>
            <p:ph idx="1"/>
          </p:nvPr>
        </p:nvSpPr>
        <p:spPr>
          <a:xfrm>
            <a:off x="1599807" y="964814"/>
            <a:ext cx="7848871" cy="1436523"/>
          </a:xfrm>
        </p:spPr>
        <p:txBody>
          <a:bodyPr>
            <a:normAutofit fontScale="70000" lnSpcReduction="20000"/>
          </a:bodyPr>
          <a:lstStyle/>
          <a:p>
            <a:pPr marL="0" indent="0">
              <a:lnSpc>
                <a:spcPct val="107000"/>
              </a:lnSpc>
              <a:spcBef>
                <a:spcPts val="0"/>
              </a:spcBef>
              <a:spcAft>
                <a:spcPts val="800"/>
              </a:spcAft>
              <a:buNone/>
            </a:pPr>
            <a:r>
              <a:rPr lang="he-IL" sz="2900" b="1" dirty="0"/>
              <a:t>יש לה הרבה העמסות, ניתן לראות במחלקה </a:t>
            </a:r>
            <a:r>
              <a:rPr lang="en-US" sz="4000" dirty="0"/>
              <a:t>Enumerable</a:t>
            </a:r>
            <a:r>
              <a:rPr lang="he-IL" sz="2900" b="1" dirty="0"/>
              <a:t> </a:t>
            </a:r>
          </a:p>
          <a:p>
            <a:r>
              <a:rPr lang="he-IL" dirty="0"/>
              <a:t>סוכמת את המספרים באוסף.</a:t>
            </a:r>
          </a:p>
          <a:p>
            <a:pPr lvl="1"/>
            <a:r>
              <a:rPr lang="he-IL" dirty="0"/>
              <a:t>יש העמסות גנריות לכל הטיפוסים המספריים פשוטים</a:t>
            </a:r>
          </a:p>
          <a:p>
            <a:pPr lvl="1"/>
            <a:r>
              <a:rPr lang="he-IL" dirty="0"/>
              <a:t>ויש העמסות המקבלות דליגטים לפונרציות שממירות את טיפוס האוסף למספר</a:t>
            </a:r>
            <a:endParaRPr lang="he-IL" sz="2000" b="1" dirty="0"/>
          </a:p>
          <a:p>
            <a:pPr marL="0" indent="0" algn="l" rtl="0">
              <a:lnSpc>
                <a:spcPct val="107000"/>
              </a:lnSpc>
              <a:spcBef>
                <a:spcPts val="0"/>
              </a:spcBef>
              <a:spcAft>
                <a:spcPts val="800"/>
              </a:spcAft>
              <a:buNone/>
            </a:pPr>
            <a:endParaRPr lang="en-US" sz="2000" b="1" dirty="0"/>
          </a:p>
        </p:txBody>
      </p:sp>
      <p:sp>
        <p:nvSpPr>
          <p:cNvPr id="8" name="Rectangle 7"/>
          <p:cNvSpPr/>
          <p:nvPr/>
        </p:nvSpPr>
        <p:spPr>
          <a:xfrm>
            <a:off x="6167540" y="6327371"/>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3" name="Rectangle 2"/>
          <p:cNvSpPr/>
          <p:nvPr/>
        </p:nvSpPr>
        <p:spPr>
          <a:xfrm>
            <a:off x="2031620" y="2640385"/>
            <a:ext cx="6985244" cy="3801425"/>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ex9()</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 1, 4, 1, 3, 9, 2, 5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(sum);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ex10()</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words = { </a:t>
            </a:r>
            <a:r>
              <a:rPr lang="en-US" sz="1400" dirty="0">
                <a:solidFill>
                  <a:srgbClr val="A31515"/>
                </a:solidFill>
                <a:latin typeface="Consolas" panose="020B0609020204030204" pitchFamily="49" charset="0"/>
              </a:rPr>
              <a:t>"dot net"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oshri</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"java"</a:t>
            </a:r>
            <a:r>
              <a:rPr lang="en-US" sz="1400" dirty="0">
                <a:solidFill>
                  <a:srgbClr val="000000"/>
                </a:solidFill>
                <a:latin typeface="Consolas" panose="020B0609020204030204" pitchFamily="49" charset="0"/>
              </a:rPr>
              <a:t> };</a:t>
            </a:r>
            <a:endPar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    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sum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words.</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 =&gt;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item.Length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(sum);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5950150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9325"/>
            <a:ext cx="7884368" cy="626328"/>
          </a:xfrm>
        </p:spPr>
        <p:txBody>
          <a:bodyPr>
            <a:normAutofit/>
          </a:bodyPr>
          <a:lstStyle/>
          <a:p>
            <a:pPr algn="ctr"/>
            <a:r>
              <a:rPr lang="he-IL" sz="3200" dirty="0"/>
              <a:t>מתודת ההרחבה </a:t>
            </a:r>
            <a:r>
              <a:rPr lang="en-US" sz="3200" dirty="0"/>
              <a:t>AVARAGE</a:t>
            </a:r>
            <a:endParaRPr lang="he-IL" sz="3200" dirty="0"/>
          </a:p>
        </p:txBody>
      </p:sp>
      <p:sp>
        <p:nvSpPr>
          <p:cNvPr id="3" name="Content Placeholder 2"/>
          <p:cNvSpPr>
            <a:spLocks noGrp="1"/>
          </p:cNvSpPr>
          <p:nvPr>
            <p:ph idx="1"/>
          </p:nvPr>
        </p:nvSpPr>
        <p:spPr>
          <a:xfrm>
            <a:off x="1703512" y="692696"/>
            <a:ext cx="8208912" cy="6043032"/>
          </a:xfrm>
        </p:spPr>
        <p:txBody>
          <a:bodyPr>
            <a:noAutofit/>
          </a:bodyPr>
          <a:lstStyle/>
          <a:p>
            <a:pPr marL="0" indent="0" algn="l" rtl="0">
              <a:lnSpc>
                <a:spcPct val="10700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Student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Name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Age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 Grades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List&lt;Student&gt;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List&lt;Student&gt;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 1, Grades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&gt;{45,83,80},  Age = 29}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ezra</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 2, Grades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&gt;{80,90,80},  Age = 26}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Student{Name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yoav</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Id = 3, Grades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&gt;{90,90,85},  Age = 29}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ex2()</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List&lt;Student&gt; list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x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list.Average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(s =&gt;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s.Age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(x);</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ex3()</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List&lt;Student&gt; list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double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allAverageGrades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Average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student =&gt;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student.Grades.Average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allAverageGrades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100" dirty="0"/>
          </a:p>
        </p:txBody>
      </p:sp>
      <p:sp>
        <p:nvSpPr>
          <p:cNvPr id="5" name="Rectangle 4"/>
          <p:cNvSpPr/>
          <p:nvPr/>
        </p:nvSpPr>
        <p:spPr>
          <a:xfrm>
            <a:off x="6275512" y="4797152"/>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Linq2</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585</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1937275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en-US" sz="7200" dirty="0"/>
              <a:t>LINQ</a:t>
            </a:r>
            <a:r>
              <a:rPr lang="en-US" dirty="0"/>
              <a:t> to OBJECT</a:t>
            </a:r>
            <a:endParaRPr lang="he-IL" dirty="0"/>
          </a:p>
        </p:txBody>
      </p:sp>
      <p:sp>
        <p:nvSpPr>
          <p:cNvPr id="5" name="כותרת משנה 4"/>
          <p:cNvSpPr>
            <a:spLocks noGrp="1"/>
          </p:cNvSpPr>
          <p:nvPr>
            <p:ph type="subTitle" idx="1"/>
          </p:nvPr>
        </p:nvSpPr>
        <p:spPr>
          <a:xfrm>
            <a:off x="4878442" y="3539864"/>
            <a:ext cx="5114778" cy="609216"/>
          </a:xfrm>
        </p:spPr>
        <p:txBody>
          <a:bodyPr>
            <a:normAutofit lnSpcReduction="10000"/>
          </a:bodyPr>
          <a:lstStyle/>
          <a:p>
            <a:pPr algn="ctr"/>
            <a:r>
              <a:rPr lang="he-IL" sz="4000" b="1" dirty="0"/>
              <a:t>שאילתות</a:t>
            </a:r>
          </a:p>
          <a:p>
            <a:pPr algn="ctr"/>
            <a:endParaRPr lang="he-IL" dirty="0"/>
          </a:p>
        </p:txBody>
      </p:sp>
      <p:sp>
        <p:nvSpPr>
          <p:cNvPr id="2" name="Slide Number Placeholder 1"/>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586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37493333"/>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70481" y="188640"/>
            <a:ext cx="7239000" cy="626328"/>
          </a:xfrm>
        </p:spPr>
        <p:txBody>
          <a:bodyPr/>
          <a:lstStyle/>
          <a:p>
            <a:pPr algn="ctr"/>
            <a:r>
              <a:rPr lang="he-IL" dirty="0"/>
              <a:t>שאילתות – תחביר </a:t>
            </a:r>
            <a:r>
              <a:rPr lang="en-US" dirty="0"/>
              <a:t>LINQ</a:t>
            </a:r>
            <a:endParaRPr lang="he-IL" dirty="0"/>
          </a:p>
        </p:txBody>
      </p:sp>
      <p:sp>
        <p:nvSpPr>
          <p:cNvPr id="3" name="מציין מיקום תוכן 2"/>
          <p:cNvSpPr>
            <a:spLocks noGrp="1"/>
          </p:cNvSpPr>
          <p:nvPr>
            <p:ph idx="1"/>
          </p:nvPr>
        </p:nvSpPr>
        <p:spPr>
          <a:xfrm>
            <a:off x="1775520" y="980728"/>
            <a:ext cx="7671048" cy="1944216"/>
          </a:xfrm>
        </p:spPr>
        <p:txBody>
          <a:bodyPr>
            <a:normAutofit lnSpcReduction="10000"/>
          </a:bodyPr>
          <a:lstStyle/>
          <a:p>
            <a:r>
              <a:rPr lang="he-IL" sz="2400" dirty="0"/>
              <a:t>על מנת להקל עלינו בכתיבת הקוד ושימוש במתודות ההרחבה תוך שילוב ביניהן, הוגדר תחביר שאילתות חדש שדומה מאוד לשפת </a:t>
            </a:r>
            <a:r>
              <a:rPr lang="en-US" sz="2400" dirty="0"/>
              <a:t>SQL</a:t>
            </a:r>
            <a:r>
              <a:rPr lang="he-IL" sz="2400" dirty="0"/>
              <a:t> (רק בסדר הפוך...)</a:t>
            </a:r>
          </a:p>
          <a:p>
            <a:r>
              <a:rPr lang="he-IL" sz="2400" dirty="0"/>
              <a:t>הרעיון הוא שהשאילתא מוטמעת בשפת </a:t>
            </a:r>
            <a:r>
              <a:rPr lang="en-US" sz="2400" dirty="0"/>
              <a:t>C</a:t>
            </a:r>
            <a:r>
              <a:rPr lang="he-IL" sz="2400" dirty="0"/>
              <a:t># כחלק מהתחביר הבסיסי, באופן הבא:</a:t>
            </a:r>
          </a:p>
        </p:txBody>
      </p:sp>
      <p:sp>
        <p:nvSpPr>
          <p:cNvPr id="4" name="Rectangle 3"/>
          <p:cNvSpPr/>
          <p:nvPr/>
        </p:nvSpPr>
        <p:spPr>
          <a:xfrm>
            <a:off x="1629541" y="2780928"/>
            <a:ext cx="7920880" cy="1475404"/>
          </a:xfrm>
          <a:prstGeom prst="rect">
            <a:avLst/>
          </a:prstGeom>
        </p:spPr>
        <p:txBody>
          <a:bodyPr wrap="square">
            <a:spAutoFit/>
          </a:bodyPr>
          <a:lstStyle/>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IEnumerable&lt;</a:t>
            </a:r>
            <a:r>
              <a:rPr lang="en-US" dirty="0" err="1">
                <a:solidFill>
                  <a:srgbClr val="2B91AF"/>
                </a:solidFill>
                <a:latin typeface="Consolas" panose="020B0609020204030204" pitchFamily="49" charset="0"/>
                <a:ea typeface="Calibri" panose="020F0502020204030204" pitchFamily="34" charset="0"/>
                <a:cs typeface="Consolas" panose="020B0609020204030204" pitchFamily="49" charset="0"/>
              </a:rPr>
              <a:t>TResult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res</a:t>
            </a:r>
            <a:r>
              <a:rPr lang="en-US" dirty="0" err="1">
                <a:solidFill>
                  <a:prstClr val="black"/>
                </a:solidFill>
                <a:latin typeface="Consolas" panose="020B0609020204030204" pitchFamily="49" charset="0"/>
                <a:ea typeface="Calibri" panose="020F0502020204030204" pitchFamily="34" charset="0"/>
                <a:cs typeface="Consolas" panose="020B0609020204030204" pitchFamily="49" charset="0"/>
              </a:rPr>
              <a:t>Enumerable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prstClr val="black"/>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2B91AF"/>
                </a:solidFill>
                <a:latin typeface="Consolas" panose="020B0609020204030204" pitchFamily="49" charset="0"/>
                <a:ea typeface="Calibri" panose="020F0502020204030204" pitchFamily="34" charset="0"/>
                <a:cs typeface="Consolas" panose="020B0609020204030204" pitchFamily="49" charset="0"/>
              </a:rPr>
              <a:t>TSource</a:t>
            </a:r>
            <a:r>
              <a:rPr lang="en-US" dirty="0">
                <a:solidFill>
                  <a:prstClr val="black"/>
                </a:solidFill>
                <a:latin typeface="Consolas" panose="020B0609020204030204" pitchFamily="49" charset="0"/>
                <a:ea typeface="Calibri" panose="020F0502020204030204" pitchFamily="34" charset="0"/>
                <a:cs typeface="Consolas" panose="020B0609020204030204" pitchFamily="49" charset="0"/>
              </a:rPr>
              <a:t>]</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prstClr val="black"/>
                </a:solidFill>
                <a:latin typeface="Consolas" panose="020B0609020204030204" pitchFamily="49" charset="0"/>
                <a:ea typeface="Calibri" panose="020F0502020204030204" pitchFamily="34" charset="0"/>
                <a:cs typeface="Consolas" panose="020B0609020204030204" pitchFamily="49" charset="0"/>
              </a:rPr>
              <a:t>SrcEnumerable</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400" dirty="0">
                <a:solidFill>
                  <a:srgbClr val="0000FF"/>
                </a:solidFill>
                <a:latin typeface="Calibri" panose="020F0502020204030204" pitchFamily="34" charset="0"/>
                <a:ea typeface="Calibri" panose="020F0502020204030204" pitchFamily="34" charset="0"/>
                <a:cs typeface="Arial" panose="020B0604020202020204" pitchFamily="34"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BoolExpression</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2400" dirty="0">
                <a:solidFill>
                  <a:srgbClr val="0000FF"/>
                </a:solidFill>
                <a:latin typeface="Calibri" panose="020F0502020204030204" pitchFamily="34" charset="0"/>
                <a:ea typeface="Calibri" panose="020F0502020204030204" pitchFamily="34" charset="0"/>
                <a:cs typeface="Arial" panose="020B0604020202020204" pitchFamily="34"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Expression;</a:t>
            </a:r>
            <a:endParaRPr lang="en-US"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ounded Rectangular Callout 4"/>
          <p:cNvSpPr/>
          <p:nvPr/>
        </p:nvSpPr>
        <p:spPr>
          <a:xfrm>
            <a:off x="1619535" y="4437113"/>
            <a:ext cx="7930887" cy="2124819"/>
          </a:xfrm>
          <a:prstGeom prst="wedgeRoundRectCallout">
            <a:avLst>
              <a:gd name="adj1" fmla="val 19490"/>
              <a:gd name="adj2" fmla="val -73506"/>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marL="285750" indent="-285750">
              <a:buFont typeface="Arial" panose="020B0604020202020204" pitchFamily="34" charset="0"/>
              <a:buChar char="•"/>
            </a:pPr>
            <a:r>
              <a:rPr lang="en-US" sz="1400" dirty="0" err="1">
                <a:solidFill>
                  <a:prstClr val="black"/>
                </a:solidFill>
                <a:latin typeface="Trebuchet MS"/>
              </a:rPr>
              <a:t>SrcEnumerable</a:t>
            </a:r>
            <a:r>
              <a:rPr lang="he-IL" sz="1400" dirty="0">
                <a:solidFill>
                  <a:prstClr val="black"/>
                </a:solidFill>
                <a:latin typeface="Trebuchet MS"/>
                <a:cs typeface="Gisha" panose="020B0502040204020203" pitchFamily="34" charset="-79"/>
              </a:rPr>
              <a:t> - מקור המידע (אוסף הנתונים) מטיפוס </a:t>
            </a:r>
            <a:r>
              <a:rPr lang="en-US" sz="1400" dirty="0">
                <a:solidFill>
                  <a:prstClr val="black"/>
                </a:solidFill>
                <a:latin typeface="Trebuchet MS"/>
              </a:rPr>
              <a:t>IEnumerable&lt;TSource&gt;</a:t>
            </a:r>
            <a:r>
              <a:rPr lang="he-IL" sz="1400" dirty="0">
                <a:solidFill>
                  <a:prstClr val="black"/>
                </a:solidFill>
                <a:latin typeface="Trebuchet MS"/>
                <a:cs typeface="Gisha" panose="020B0502040204020203" pitchFamily="34" charset="-79"/>
              </a:rPr>
              <a:t> שעליו נבצע את השאילתא</a:t>
            </a:r>
          </a:p>
          <a:p>
            <a:pPr marL="285750" indent="-285750">
              <a:buFont typeface="Arial" panose="020B0604020202020204" pitchFamily="34" charset="0"/>
              <a:buChar char="•"/>
            </a:pPr>
            <a:r>
              <a:rPr lang="en-US" sz="1400" dirty="0">
                <a:solidFill>
                  <a:prstClr val="black"/>
                </a:solidFill>
                <a:latin typeface="Trebuchet MS"/>
              </a:rPr>
              <a:t>item</a:t>
            </a:r>
            <a:r>
              <a:rPr lang="he-IL" sz="1400" dirty="0">
                <a:solidFill>
                  <a:prstClr val="black"/>
                </a:solidFill>
                <a:latin typeface="Trebuchet MS"/>
                <a:cs typeface="Gisha" panose="020B0502040204020203" pitchFamily="34" charset="-79"/>
              </a:rPr>
              <a:t> - יהיה כל פעם איבר אחר מטיפוס </a:t>
            </a:r>
            <a:r>
              <a:rPr lang="en-US" sz="1400" dirty="0">
                <a:solidFill>
                  <a:prstClr val="black"/>
                </a:solidFill>
                <a:latin typeface="Trebuchet MS"/>
              </a:rPr>
              <a:t>TSource</a:t>
            </a:r>
            <a:r>
              <a:rPr lang="he-IL" sz="1400" dirty="0">
                <a:solidFill>
                  <a:prstClr val="black"/>
                </a:solidFill>
                <a:latin typeface="Trebuchet MS"/>
                <a:cs typeface="Gisha" panose="020B0502040204020203" pitchFamily="34" charset="-79"/>
              </a:rPr>
              <a:t> מתוך האוסף, </a:t>
            </a:r>
            <a:r>
              <a:rPr lang="he-IL" sz="1400" dirty="0">
                <a:solidFill>
                  <a:srgbClr val="FF0000"/>
                </a:solidFill>
                <a:latin typeface="Trebuchet MS"/>
                <a:cs typeface="Gisha" panose="020B0502040204020203" pitchFamily="34" charset="-79"/>
              </a:rPr>
              <a:t>ציון הטיפוס </a:t>
            </a:r>
            <a:r>
              <a:rPr lang="en-US" sz="1400" dirty="0" err="1">
                <a:solidFill>
                  <a:srgbClr val="FF0000"/>
                </a:solidFill>
                <a:latin typeface="Trebuchet MS"/>
              </a:rPr>
              <a:t>Tsource</a:t>
            </a:r>
            <a:r>
              <a:rPr lang="he-IL" sz="1400" dirty="0">
                <a:solidFill>
                  <a:srgbClr val="FF0000"/>
                </a:solidFill>
                <a:latin typeface="Trebuchet MS"/>
                <a:cs typeface="Gisha" panose="020B0502040204020203" pitchFamily="34" charset="-79"/>
              </a:rPr>
              <a:t> הוא אופצינאלי כיוון שניתן להסיק אותו מהטיפוס הגנרי של האוסף המקורי </a:t>
            </a:r>
            <a:r>
              <a:rPr lang="en-US" sz="1400" dirty="0" err="1">
                <a:solidFill>
                  <a:srgbClr val="FF0000"/>
                </a:solidFill>
                <a:latin typeface="Trebuchet MS"/>
              </a:rPr>
              <a:t>SrcEnumerable</a:t>
            </a:r>
            <a:endParaRPr lang="he-IL" sz="1400" dirty="0">
              <a:solidFill>
                <a:srgbClr val="FF0000"/>
              </a:solidFill>
              <a:latin typeface="Trebuchet MS"/>
              <a:cs typeface="Gisha" panose="020B0502040204020203" pitchFamily="34" charset="-79"/>
            </a:endParaRPr>
          </a:p>
          <a:p>
            <a:pPr marL="285750" indent="-285750">
              <a:buFont typeface="Arial" panose="020B0604020202020204" pitchFamily="34" charset="0"/>
              <a:buChar char="•"/>
            </a:pPr>
            <a:r>
              <a:rPr lang="en-US" sz="1400" dirty="0" err="1">
                <a:solidFill>
                  <a:prstClr val="black"/>
                </a:solidFill>
                <a:latin typeface="Trebuchet MS"/>
              </a:rPr>
              <a:t>BoolExpression</a:t>
            </a:r>
            <a:r>
              <a:rPr lang="he-IL" sz="1400" dirty="0">
                <a:solidFill>
                  <a:prstClr val="black"/>
                </a:solidFill>
                <a:latin typeface="Trebuchet MS"/>
                <a:cs typeface="Gisha" panose="020B0502040204020203" pitchFamily="34" charset="-79"/>
              </a:rPr>
              <a:t> - ביטוי בוליאני שיופעל על כל </a:t>
            </a:r>
            <a:r>
              <a:rPr lang="en-US" sz="1400" dirty="0">
                <a:solidFill>
                  <a:prstClr val="black"/>
                </a:solidFill>
                <a:latin typeface="Trebuchet MS"/>
              </a:rPr>
              <a:t>item</a:t>
            </a:r>
            <a:r>
              <a:rPr lang="he-IL" sz="1400" dirty="0">
                <a:solidFill>
                  <a:prstClr val="black"/>
                </a:solidFill>
                <a:latin typeface="Trebuchet MS"/>
                <a:cs typeface="Gisha" panose="020B0502040204020203" pitchFamily="34" charset="-79"/>
              </a:rPr>
              <a:t> מהאוסף</a:t>
            </a:r>
          </a:p>
          <a:p>
            <a:pPr marL="285750" indent="-285750">
              <a:buFont typeface="Arial" panose="020B0604020202020204" pitchFamily="34" charset="0"/>
              <a:buChar char="•"/>
            </a:pPr>
            <a:r>
              <a:rPr lang="en-US" sz="1400" dirty="0">
                <a:solidFill>
                  <a:prstClr val="black"/>
                </a:solidFill>
                <a:latin typeface="Trebuchet MS"/>
              </a:rPr>
              <a:t>Expression</a:t>
            </a:r>
            <a:r>
              <a:rPr lang="he-IL" sz="1400" dirty="0">
                <a:solidFill>
                  <a:prstClr val="black"/>
                </a:solidFill>
                <a:latin typeface="Trebuchet MS"/>
                <a:cs typeface="Gisha" panose="020B0502040204020203" pitchFamily="34" charset="-79"/>
              </a:rPr>
              <a:t> ביטוי מטיפוס </a:t>
            </a:r>
            <a:r>
              <a:rPr lang="en-US" sz="1400" dirty="0" err="1">
                <a:solidFill>
                  <a:prstClr val="black"/>
                </a:solidFill>
                <a:latin typeface="Trebuchet MS"/>
              </a:rPr>
              <a:t>TResult</a:t>
            </a:r>
            <a:r>
              <a:rPr lang="he-IL" sz="1400" dirty="0">
                <a:solidFill>
                  <a:prstClr val="black"/>
                </a:solidFill>
                <a:latin typeface="Trebuchet MS"/>
                <a:cs typeface="Gisha" panose="020B0502040204020203" pitchFamily="34" charset="-79"/>
              </a:rPr>
              <a:t> שיורכב בד"כ ממניפולציה על </a:t>
            </a:r>
            <a:r>
              <a:rPr lang="en-US" sz="1400" dirty="0">
                <a:solidFill>
                  <a:prstClr val="black"/>
                </a:solidFill>
                <a:latin typeface="Trebuchet MS"/>
              </a:rPr>
              <a:t>item</a:t>
            </a:r>
            <a:endParaRPr lang="he-IL" sz="1400" dirty="0">
              <a:solidFill>
                <a:prstClr val="black"/>
              </a:solidFill>
              <a:latin typeface="Trebuchet MS"/>
              <a:cs typeface="Gisha" panose="020B0502040204020203" pitchFamily="34" charset="-79"/>
            </a:endParaRPr>
          </a:p>
          <a:p>
            <a:pPr marL="285750" indent="-285750">
              <a:buFont typeface="Arial" panose="020B0604020202020204" pitchFamily="34" charset="0"/>
              <a:buChar char="•"/>
            </a:pPr>
            <a:r>
              <a:rPr lang="en-US" sz="1400" dirty="0" err="1">
                <a:solidFill>
                  <a:prstClr val="black"/>
                </a:solidFill>
                <a:latin typeface="Trebuchet MS"/>
              </a:rPr>
              <a:t>resEnumerable</a:t>
            </a:r>
            <a:r>
              <a:rPr lang="he-IL" sz="1400" dirty="0">
                <a:solidFill>
                  <a:prstClr val="black"/>
                </a:solidFill>
                <a:latin typeface="Trebuchet MS"/>
                <a:cs typeface="Gisha" panose="020B0502040204020203" pitchFamily="34" charset="-79"/>
              </a:rPr>
              <a:t> – תוצאת השאילתא, אוסף האיברים </a:t>
            </a:r>
            <a:r>
              <a:rPr lang="en-US" sz="1400" dirty="0">
                <a:solidFill>
                  <a:prstClr val="black"/>
                </a:solidFill>
                <a:latin typeface="Trebuchet MS"/>
              </a:rPr>
              <a:t>Expression</a:t>
            </a:r>
            <a:r>
              <a:rPr lang="he-IL" sz="1400" dirty="0">
                <a:solidFill>
                  <a:prstClr val="black"/>
                </a:solidFill>
                <a:latin typeface="Trebuchet MS"/>
                <a:cs typeface="Gisha" panose="020B0502040204020203" pitchFamily="34" charset="-79"/>
              </a:rPr>
              <a:t>, האוסף שנוצר הוא מטיפוס </a:t>
            </a:r>
            <a:r>
              <a:rPr lang="en-US" sz="1400" dirty="0">
                <a:solidFill>
                  <a:prstClr val="black"/>
                </a:solidFill>
                <a:latin typeface="Trebuchet MS"/>
              </a:rPr>
              <a:t>IEnumerable&lt;</a:t>
            </a:r>
            <a:r>
              <a:rPr lang="en-US" sz="1400" dirty="0" err="1">
                <a:solidFill>
                  <a:prstClr val="black"/>
                </a:solidFill>
                <a:latin typeface="Trebuchet MS"/>
              </a:rPr>
              <a:t>TResult</a:t>
            </a:r>
            <a:r>
              <a:rPr lang="en-US" sz="1400" dirty="0">
                <a:solidFill>
                  <a:prstClr val="black"/>
                </a:solidFill>
                <a:latin typeface="Trebuchet MS"/>
              </a:rPr>
              <a:t>&gt;</a:t>
            </a:r>
            <a:endParaRPr lang="he-IL" sz="1400" dirty="0">
              <a:solidFill>
                <a:prstClr val="black"/>
              </a:solidFill>
              <a:latin typeface="Trebuchet MS"/>
              <a:cs typeface="Gisha" panose="020B0502040204020203" pitchFamily="34" charset="-79"/>
            </a:endParaRPr>
          </a:p>
        </p:txBody>
      </p:sp>
      <p:sp>
        <p:nvSpPr>
          <p:cNvPr id="6" name="Slide Number Placeholder 5"/>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587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740086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474" y="188640"/>
            <a:ext cx="7239000" cy="626328"/>
          </a:xfrm>
        </p:spPr>
        <p:txBody>
          <a:bodyPr/>
          <a:lstStyle/>
          <a:p>
            <a:pPr algn="ctr"/>
            <a:r>
              <a:rPr lang="he-IL" dirty="0"/>
              <a:t>דוגמא לשאילתא בסיסית</a:t>
            </a:r>
          </a:p>
        </p:txBody>
      </p:sp>
      <p:sp>
        <p:nvSpPr>
          <p:cNvPr id="3" name="Content Placeholder 2"/>
          <p:cNvSpPr>
            <a:spLocks noGrp="1"/>
          </p:cNvSpPr>
          <p:nvPr>
            <p:ph idx="1"/>
          </p:nvPr>
        </p:nvSpPr>
        <p:spPr>
          <a:xfrm>
            <a:off x="1919537" y="1190350"/>
            <a:ext cx="8553293" cy="5472608"/>
          </a:xfrm>
        </p:spPr>
        <p:txBody>
          <a:bodyPr>
            <a:normAutofit fontScale="92500" lnSpcReduction="20000"/>
          </a:bodyPr>
          <a:lstStyle/>
          <a:p>
            <a:pPr marL="0" indent="0" algn="l" rtl="0">
              <a:lnSpc>
                <a:spcPct val="107000"/>
              </a:lnSpc>
              <a:spcBef>
                <a:spcPts val="0"/>
              </a:spcBef>
              <a:buNone/>
            </a:pP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8000"/>
                </a:solidFill>
                <a:latin typeface="Consolas" panose="020B0609020204030204" pitchFamily="49" charset="0"/>
                <a:ea typeface="Calibri" panose="020F0502020204030204" pitchFamily="34" charset="0"/>
                <a:cs typeface="Consolas" panose="020B0609020204030204" pitchFamily="49" charset="0"/>
              </a:rPr>
              <a:t>linq</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 query</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ex4()</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arr1 = </a:t>
            </a: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IEnumerable&lt;</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&gt; arr2 =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arr1</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2 == 0</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2;</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(var item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arr2)</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p>
          <a:p>
            <a:pPr marL="0" indent="0" algn="l" rtl="0">
              <a:lnSpc>
                <a:spcPct val="107000"/>
              </a:lnSpc>
              <a:spcBef>
                <a:spcPts val="0"/>
              </a:spcBef>
              <a:buNone/>
            </a:pP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he-IL" sz="2000" b="1"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he-IL" sz="2000" b="1"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2000" b="1"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900" b="1" dirty="0">
                <a:solidFill>
                  <a:srgbClr val="00B050"/>
                </a:solidFill>
                <a:latin typeface="Consolas" panose="020B0609020204030204" pitchFamily="49" charset="0"/>
                <a:ea typeface="Calibri" panose="020F0502020204030204" pitchFamily="34" charset="0"/>
                <a:cs typeface="Consolas" panose="020B0609020204030204" pitchFamily="49" charset="0"/>
              </a:rPr>
              <a:t>//var arr2 = </a:t>
            </a:r>
          </a:p>
          <a:p>
            <a:pPr marL="0" indent="0" algn="l" rtl="0">
              <a:lnSpc>
                <a:spcPct val="107000"/>
              </a:lnSpc>
              <a:spcBef>
                <a:spcPts val="0"/>
              </a:spcBef>
              <a:buNone/>
            </a:pPr>
            <a:r>
              <a:rPr lang="en-US" sz="1900" b="1" dirty="0">
                <a:solidFill>
                  <a:srgbClr val="00B050"/>
                </a:solidFill>
                <a:latin typeface="Consolas" panose="020B0609020204030204" pitchFamily="49" charset="0"/>
                <a:ea typeface="Calibri" panose="020F0502020204030204" pitchFamily="34" charset="0"/>
                <a:cs typeface="Consolas" panose="020B0609020204030204" pitchFamily="49" charset="0"/>
              </a:rPr>
              <a:t>	arr1.Where(i =&gt; i % 2 == 0).Select(item =&gt; item * 2);</a:t>
            </a:r>
            <a:endParaRPr lang="en-US"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2400"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6080341" y="6365356"/>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Left Arrow 4"/>
          <p:cNvSpPr/>
          <p:nvPr/>
        </p:nvSpPr>
        <p:spPr>
          <a:xfrm>
            <a:off x="8456605" y="2780928"/>
            <a:ext cx="2016224" cy="720080"/>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הגדרת</a:t>
            </a:r>
            <a:r>
              <a:rPr lang="he-IL" dirty="0">
                <a:solidFill>
                  <a:prstClr val="black"/>
                </a:solidFill>
                <a:latin typeface="Trebuchet MS"/>
                <a:cs typeface="Gisha" panose="020B0502040204020203" pitchFamily="34" charset="-79"/>
              </a:rPr>
              <a:t> השאילתא</a:t>
            </a:r>
          </a:p>
        </p:txBody>
      </p:sp>
      <p:sp>
        <p:nvSpPr>
          <p:cNvPr id="6" name="Left Arrow 5"/>
          <p:cNvSpPr/>
          <p:nvPr/>
        </p:nvSpPr>
        <p:spPr>
          <a:xfrm>
            <a:off x="5909377" y="3537072"/>
            <a:ext cx="4320479" cy="1172620"/>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הפעלת</a:t>
            </a:r>
            <a:r>
              <a:rPr lang="he-IL" dirty="0">
                <a:solidFill>
                  <a:prstClr val="black"/>
                </a:solidFill>
                <a:latin typeface="Trebuchet MS"/>
                <a:cs typeface="Gisha" panose="020B0502040204020203" pitchFamily="34" charset="-79"/>
              </a:rPr>
              <a:t> </a:t>
            </a:r>
            <a:r>
              <a:rPr lang="he-IL" dirty="0" err="1">
                <a:solidFill>
                  <a:prstClr val="black"/>
                </a:solidFill>
                <a:latin typeface="Trebuchet MS"/>
                <a:cs typeface="Gisha" panose="020B0502040204020203" pitchFamily="34" charset="-79"/>
              </a:rPr>
              <a:t>השאילתא</a:t>
            </a:r>
            <a:r>
              <a:rPr lang="he-IL" dirty="0">
                <a:solidFill>
                  <a:prstClr val="black"/>
                </a:solidFill>
                <a:latin typeface="Trebuchet MS"/>
                <a:cs typeface="Gisha" panose="020B0502040204020203" pitchFamily="34" charset="-79"/>
              </a:rPr>
              <a:t> </a:t>
            </a:r>
            <a:r>
              <a:rPr lang="he-IL" b="1" dirty="0">
                <a:solidFill>
                  <a:prstClr val="black"/>
                </a:solidFill>
                <a:latin typeface="Trebuchet MS"/>
                <a:cs typeface="Gisha" panose="020B0502040204020203" pitchFamily="34" charset="-79"/>
              </a:rPr>
              <a:t>ויצירת</a:t>
            </a:r>
            <a:r>
              <a:rPr lang="he-IL" dirty="0">
                <a:solidFill>
                  <a:prstClr val="black"/>
                </a:solidFill>
                <a:latin typeface="Trebuchet MS"/>
                <a:cs typeface="Gisha" panose="020B0502040204020203" pitchFamily="34" charset="-79"/>
              </a:rPr>
              <a:t> האוסף החדש. </a:t>
            </a:r>
            <a:r>
              <a:rPr lang="he-IL" b="1" dirty="0">
                <a:solidFill>
                  <a:prstClr val="black"/>
                </a:solidFill>
                <a:latin typeface="Trebuchet MS"/>
                <a:cs typeface="Gisha" panose="020B0502040204020203" pitchFamily="34" charset="-79"/>
              </a:rPr>
              <a:t>רק כאן האוסף נוצר בפועל.</a:t>
            </a:r>
          </a:p>
        </p:txBody>
      </p:sp>
      <p:sp>
        <p:nvSpPr>
          <p:cNvPr id="7" name="Left Arrow 6"/>
          <p:cNvSpPr/>
          <p:nvPr/>
        </p:nvSpPr>
        <p:spPr>
          <a:xfrm rot="20228972">
            <a:off x="7481731" y="908721"/>
            <a:ext cx="2918450" cy="720080"/>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solidFill>
                  <a:prstClr val="black"/>
                </a:solidFill>
                <a:latin typeface="Trebuchet MS"/>
                <a:cs typeface="Gisha" panose="020B0502040204020203" pitchFamily="34" charset="-79"/>
              </a:rPr>
              <a:t>אוסף הנתונים, מקור המידע</a:t>
            </a:r>
          </a:p>
        </p:txBody>
      </p:sp>
      <p:sp>
        <p:nvSpPr>
          <p:cNvPr id="8" name="Slide Number Placeholder 7"/>
          <p:cNvSpPr>
            <a:spLocks noGrp="1"/>
          </p:cNvSpPr>
          <p:nvPr>
            <p:ph type="sldNum" sz="quarter" idx="12"/>
          </p:nvPr>
        </p:nvSpPr>
        <p:spPr>
          <a:xfrm>
            <a:off x="2423592" y="6550022"/>
            <a:ext cx="588336" cy="149176"/>
          </a:xfrm>
        </p:spPr>
        <p:txBody>
          <a:bodyPr/>
          <a:lstStyle/>
          <a:p>
            <a:fld id="{241B58C5-6C52-4ACF-BD92-F32858F87496}" type="slidenum">
              <a:rPr lang="he-IL">
                <a:solidFill>
                  <a:srgbClr val="B13F9A"/>
                </a:solidFill>
                <a:latin typeface="Trebuchet MS"/>
                <a:cs typeface="Gisha" panose="020B0502040204020203" pitchFamily="34" charset="-79"/>
              </a:rPr>
              <a:pPr/>
              <a:t>588</a:t>
            </a:fld>
            <a:endParaRPr lang="he-IL" dirty="0">
              <a:solidFill>
                <a:srgbClr val="B13F9A"/>
              </a:solidFill>
              <a:latin typeface="Trebuchet MS"/>
              <a:cs typeface="Gisha" panose="020B0502040204020203" pitchFamily="34" charset="-79"/>
            </a:endParaRPr>
          </a:p>
        </p:txBody>
      </p:sp>
      <p:sp>
        <p:nvSpPr>
          <p:cNvPr id="9" name="Left Arrow 5">
            <a:extLst>
              <a:ext uri="{FF2B5EF4-FFF2-40B4-BE49-F238E27FC236}">
                <a16:creationId xmlns:a16="http://schemas.microsoft.com/office/drawing/2014/main" id="{F12A9AF0-A26A-466B-B518-F830E254D04A}"/>
              </a:ext>
            </a:extLst>
          </p:cNvPr>
          <p:cNvSpPr/>
          <p:nvPr/>
        </p:nvSpPr>
        <p:spPr>
          <a:xfrm>
            <a:off x="5735961" y="5085184"/>
            <a:ext cx="4320479" cy="720080"/>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b="1" dirty="0">
                <a:solidFill>
                  <a:prstClr val="black"/>
                </a:solidFill>
                <a:latin typeface="Trebuchet MS"/>
                <a:cs typeface="Gisha" panose="020B0502040204020203" pitchFamily="34" charset="-79"/>
              </a:rPr>
              <a:t>יצירה של אותו אוסף בעזרת שילוב של 2 מתודות הרחבה</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25443755"/>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5317"/>
            <a:ext cx="7471928" cy="626328"/>
          </a:xfrm>
        </p:spPr>
        <p:txBody>
          <a:bodyPr>
            <a:noAutofit/>
          </a:bodyPr>
          <a:lstStyle/>
          <a:p>
            <a:pPr algn="ctr"/>
            <a:r>
              <a:rPr lang="he-IL" sz="3200" dirty="0"/>
              <a:t>דוגמא – שימוש ב </a:t>
            </a:r>
            <a:r>
              <a:rPr lang="en-US" sz="3200" dirty="0"/>
              <a:t>VAR</a:t>
            </a:r>
            <a:r>
              <a:rPr lang="he-IL" sz="3200" dirty="0"/>
              <a:t>, ובמשתנה מקומי </a:t>
            </a:r>
            <a:r>
              <a:rPr lang="en-US" sz="3200" dirty="0"/>
              <a:t>X</a:t>
            </a:r>
            <a:endParaRPr lang="he-IL" sz="3200" dirty="0"/>
          </a:p>
        </p:txBody>
      </p:sp>
      <p:sp>
        <p:nvSpPr>
          <p:cNvPr id="3" name="Content Placeholder 2"/>
          <p:cNvSpPr>
            <a:spLocks noGrp="1"/>
          </p:cNvSpPr>
          <p:nvPr>
            <p:ph idx="1"/>
          </p:nvPr>
        </p:nvSpPr>
        <p:spPr>
          <a:xfrm>
            <a:off x="1758616" y="685126"/>
            <a:ext cx="7704856" cy="6056243"/>
          </a:xfrm>
        </p:spPr>
        <p:txBody>
          <a:bodyPr>
            <a:noAutofit/>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ex4_1()</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t>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a:t>
            </a: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ex4_2()</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2</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x == 0</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b="1" dirty="0">
                <a:solidFill>
                  <a:srgbClr val="FF0000"/>
                </a:solidFill>
                <a:latin typeface="Consolas" panose="020B0609020204030204" pitchFamily="49" charset="0"/>
                <a:ea typeface="Calibri" panose="020F0502020204030204" pitchFamily="34" charset="0"/>
                <a:cs typeface="Consolas" panose="020B0609020204030204" pitchFamily="49" charset="0"/>
              </a:rPr>
              <a:t>    x = 3;</a:t>
            </a:r>
            <a:endParaRPr lang="en-US" sz="2000" b="1" dirty="0">
              <a:solidFill>
                <a:srgbClr val="FF0000"/>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item2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v</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(item2);</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3531264" y="6398746"/>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6" name="Left Arrow 5"/>
          <p:cNvSpPr/>
          <p:nvPr/>
        </p:nvSpPr>
        <p:spPr>
          <a:xfrm>
            <a:off x="5658853" y="5101519"/>
            <a:ext cx="4752528" cy="1447078"/>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הפעלת השאילתא מתרחשת רק ב </a:t>
            </a:r>
            <a:r>
              <a:rPr lang="en-US" sz="1400" dirty="0" err="1">
                <a:solidFill>
                  <a:prstClr val="black"/>
                </a:solidFill>
                <a:latin typeface="Trebuchet MS"/>
              </a:rPr>
              <a:t>foreach</a:t>
            </a:r>
            <a:r>
              <a:rPr lang="he-IL" sz="1400" dirty="0">
                <a:solidFill>
                  <a:prstClr val="black"/>
                </a:solidFill>
                <a:latin typeface="Trebuchet MS"/>
                <a:cs typeface="Gisha" panose="020B0502040204020203" pitchFamily="34" charset="-79"/>
              </a:rPr>
              <a:t>, </a:t>
            </a:r>
            <a:r>
              <a:rPr lang="he-IL" sz="1400" b="1" dirty="0">
                <a:solidFill>
                  <a:prstClr val="black"/>
                </a:solidFill>
                <a:latin typeface="Trebuchet MS"/>
                <a:cs typeface="Gisha" panose="020B0502040204020203" pitchFamily="34" charset="-79"/>
              </a:rPr>
              <a:t>ולכן ה </a:t>
            </a:r>
            <a:r>
              <a:rPr lang="en-US" sz="1400" b="1" dirty="0">
                <a:solidFill>
                  <a:prstClr val="black"/>
                </a:solidFill>
                <a:latin typeface="Trebuchet MS"/>
              </a:rPr>
              <a:t>x=3</a:t>
            </a:r>
            <a:r>
              <a:rPr lang="he-IL" sz="1400" b="1" dirty="0">
                <a:solidFill>
                  <a:prstClr val="black"/>
                </a:solidFill>
                <a:latin typeface="Trebuchet MS"/>
                <a:cs typeface="Gisha" panose="020B0502040204020203" pitchFamily="34" charset="-79"/>
              </a:rPr>
              <a:t> הוא שיקבע</a:t>
            </a:r>
          </a:p>
          <a:p>
            <a:pPr algn="ctr"/>
            <a:r>
              <a:rPr lang="he-IL" sz="1400" dirty="0">
                <a:solidFill>
                  <a:prstClr val="black"/>
                </a:solidFill>
                <a:latin typeface="Trebuchet MS"/>
                <a:cs typeface="Gisha" panose="020B0502040204020203" pitchFamily="34" charset="-79"/>
              </a:rPr>
              <a:t>זה נקרא </a:t>
            </a:r>
            <a:r>
              <a:rPr lang="en-US" sz="1400" dirty="0" err="1">
                <a:solidFill>
                  <a:prstClr val="black"/>
                </a:solidFill>
                <a:latin typeface="Trebuchet MS"/>
              </a:rPr>
              <a:t>deffered</a:t>
            </a:r>
            <a:r>
              <a:rPr lang="en-US" sz="1400" dirty="0">
                <a:solidFill>
                  <a:prstClr val="black"/>
                </a:solidFill>
                <a:latin typeface="Trebuchet MS"/>
              </a:rPr>
              <a:t> execution</a:t>
            </a:r>
            <a:r>
              <a:rPr lang="he-IL" sz="1400" dirty="0">
                <a:solidFill>
                  <a:prstClr val="black"/>
                </a:solidFill>
                <a:latin typeface="Trebuchet MS"/>
                <a:cs typeface="Gisha" panose="020B0502040204020203" pitchFamily="34" charset="-79"/>
              </a:rPr>
              <a:t>. נרחיב בהמשך.</a:t>
            </a:r>
          </a:p>
        </p:txBody>
      </p:sp>
      <p:sp>
        <p:nvSpPr>
          <p:cNvPr id="7" name="Left Arrow 6"/>
          <p:cNvSpPr/>
          <p:nvPr/>
        </p:nvSpPr>
        <p:spPr>
          <a:xfrm>
            <a:off x="5185303" y="1517848"/>
            <a:ext cx="5332065" cy="2197681"/>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600" dirty="0">
                <a:solidFill>
                  <a:prstClr val="black"/>
                </a:solidFill>
                <a:latin typeface="Trebuchet MS"/>
                <a:cs typeface="Gisha" panose="020B0502040204020203" pitchFamily="34" charset="-79"/>
              </a:rPr>
              <a:t>שימוש ב </a:t>
            </a:r>
            <a:r>
              <a:rPr lang="en-US" sz="1600" dirty="0">
                <a:solidFill>
                  <a:prstClr val="black"/>
                </a:solidFill>
                <a:latin typeface="Trebuchet MS"/>
              </a:rPr>
              <a:t>VAR</a:t>
            </a:r>
            <a:r>
              <a:rPr lang="he-IL" sz="1600" dirty="0">
                <a:solidFill>
                  <a:prstClr val="black"/>
                </a:solidFill>
                <a:latin typeface="Trebuchet MS"/>
                <a:cs typeface="Gisha" panose="020B0502040204020203" pitchFamily="34" charset="-79"/>
              </a:rPr>
              <a:t>, כיוון שניתן להסיק לבד</a:t>
            </a:r>
          </a:p>
          <a:p>
            <a:pPr algn="ctr"/>
            <a:r>
              <a:rPr lang="he-IL" sz="1600" dirty="0">
                <a:solidFill>
                  <a:prstClr val="black"/>
                </a:solidFill>
                <a:latin typeface="Trebuchet MS"/>
                <a:cs typeface="Gisha" panose="020B0502040204020203" pitchFamily="34" charset="-79"/>
              </a:rPr>
              <a:t>ביטוי התנאי יכול להכיל משתנים.</a:t>
            </a:r>
          </a:p>
          <a:p>
            <a:pPr algn="ctr"/>
            <a:r>
              <a:rPr lang="he-IL" sz="1600" dirty="0">
                <a:solidFill>
                  <a:prstClr val="black"/>
                </a:solidFill>
                <a:latin typeface="Trebuchet MS"/>
                <a:cs typeface="Gisha" panose="020B0502040204020203" pitchFamily="34" charset="-79"/>
              </a:rPr>
              <a:t>לא ציינו שמדובר באיבר מטיפוס </a:t>
            </a:r>
            <a:r>
              <a:rPr lang="en-US" sz="1600" dirty="0">
                <a:solidFill>
                  <a:prstClr val="black"/>
                </a:solidFill>
                <a:latin typeface="Trebuchet MS"/>
              </a:rPr>
              <a:t>int</a:t>
            </a:r>
            <a:r>
              <a:rPr lang="he-IL" sz="1600" dirty="0">
                <a:solidFill>
                  <a:prstClr val="black"/>
                </a:solidFill>
                <a:latin typeface="Trebuchet MS"/>
                <a:cs typeface="Gisha" panose="020B0502040204020203" pitchFamily="34" charset="-79"/>
              </a:rPr>
              <a:t> כיוון שזה ניתן להסקה כבר בזמן קומפילציה מסוג איברי האוסף.</a:t>
            </a:r>
          </a:p>
        </p:txBody>
      </p:sp>
      <p:sp>
        <p:nvSpPr>
          <p:cNvPr id="5" name="Slide Number Placeholder 4"/>
          <p:cNvSpPr>
            <a:spLocks noGrp="1"/>
          </p:cNvSpPr>
          <p:nvPr>
            <p:ph type="sldNum" sz="quarter" idx="12"/>
          </p:nvPr>
        </p:nvSpPr>
        <p:spPr>
          <a:xfrm>
            <a:off x="2567608" y="6434297"/>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589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686585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437394"/>
            <a:ext cx="7239000" cy="698336"/>
          </a:xfrm>
        </p:spPr>
        <p:txBody>
          <a:bodyPr/>
          <a:lstStyle/>
          <a:p>
            <a:pPr algn="ctr"/>
            <a:r>
              <a:rPr lang="he-IL" dirty="0"/>
              <a:t>המילה השמורה </a:t>
            </a:r>
            <a:r>
              <a:rPr lang="en-US" dirty="0"/>
              <a:t>Using</a:t>
            </a:r>
            <a:endParaRPr lang="he-IL" dirty="0"/>
          </a:p>
        </p:txBody>
      </p:sp>
      <p:sp>
        <p:nvSpPr>
          <p:cNvPr id="3" name="מציין מיקום תוכן 2"/>
          <p:cNvSpPr>
            <a:spLocks noGrp="1"/>
          </p:cNvSpPr>
          <p:nvPr>
            <p:ph idx="1"/>
          </p:nvPr>
        </p:nvSpPr>
        <p:spPr>
          <a:xfrm>
            <a:off x="1815108" y="1340768"/>
            <a:ext cx="7665268" cy="3743724"/>
          </a:xfrm>
        </p:spPr>
        <p:txBody>
          <a:bodyPr>
            <a:noAutofit/>
          </a:bodyPr>
          <a:lstStyle/>
          <a:p>
            <a:pPr marL="0" indent="0">
              <a:buNone/>
            </a:pPr>
            <a:r>
              <a:rPr lang="he-IL" sz="1800" dirty="0"/>
              <a:t>כדי שנוכל להשתמש במחלקה שכבר</a:t>
            </a:r>
            <a:r>
              <a:rPr lang="en-US" sz="1800" dirty="0"/>
              <a:t> </a:t>
            </a:r>
            <a:r>
              <a:rPr lang="he-IL" sz="1800" dirty="0"/>
              <a:t>קיימת </a:t>
            </a:r>
            <a:r>
              <a:rPr lang="he-IL" sz="1800" b="1" dirty="0"/>
              <a:t>מבלי לקרוא לה בשמה </a:t>
            </a:r>
            <a:r>
              <a:rPr lang="he-IL" sz="1800" dirty="0"/>
              <a:t>המלא אזי נכתוב בראש הקובץ קישור למרחב השמות שבו המחלקה מוגדרת.</a:t>
            </a:r>
          </a:p>
          <a:p>
            <a:pPr marL="0" indent="0">
              <a:buNone/>
            </a:pPr>
            <a:r>
              <a:rPr lang="he-IL" sz="1800" b="1" dirty="0"/>
              <a:t>לדוגמא:</a:t>
            </a:r>
            <a:endParaRPr lang="en-US" sz="1800" b="1" dirty="0"/>
          </a:p>
          <a:p>
            <a:pPr marL="0" indent="0">
              <a:buNone/>
            </a:pPr>
            <a:r>
              <a:rPr lang="he-IL" sz="1800" dirty="0"/>
              <a:t>במקרה של המחלקה </a:t>
            </a:r>
            <a:r>
              <a:rPr lang="en-US" sz="1800" dirty="0"/>
              <a:t>Console</a:t>
            </a:r>
            <a:r>
              <a:rPr lang="he-IL" sz="1800" dirty="0"/>
              <a:t> המרחב הוא </a:t>
            </a:r>
            <a:r>
              <a:rPr lang="en-US" sz="1800" dirty="0"/>
              <a:t>System</a:t>
            </a:r>
            <a:r>
              <a:rPr lang="he-IL" sz="1800" dirty="0"/>
              <a:t>. אז נכתוב בראש הקובץ כך:</a:t>
            </a:r>
          </a:p>
          <a:p>
            <a:pPr marL="292608" lvl="1" indent="0" algn="l">
              <a:buNone/>
            </a:pPr>
            <a:r>
              <a:rPr lang="en-US" sz="1800" b="1" dirty="0">
                <a:solidFill>
                  <a:schemeClr val="tx1"/>
                </a:solidFill>
              </a:rPr>
              <a:t>using</a:t>
            </a:r>
            <a:r>
              <a:rPr lang="en-US" sz="1800" dirty="0">
                <a:solidFill>
                  <a:schemeClr val="tx1"/>
                </a:solidFill>
              </a:rPr>
              <a:t> System;</a:t>
            </a:r>
          </a:p>
          <a:p>
            <a:pPr marL="292608" lvl="1" indent="0" algn="l">
              <a:buNone/>
            </a:pPr>
            <a:endParaRPr lang="he-IL" sz="1800" dirty="0">
              <a:solidFill>
                <a:schemeClr val="tx1"/>
              </a:solidFill>
            </a:endParaRPr>
          </a:p>
          <a:p>
            <a:pPr marL="45720" indent="0">
              <a:buNone/>
            </a:pPr>
            <a:r>
              <a:rPr lang="he-IL" sz="1800" dirty="0"/>
              <a:t>כעת נוכל להשתמש במתודות של המחלקה</a:t>
            </a:r>
            <a:r>
              <a:rPr lang="en-US" sz="1800" dirty="0"/>
              <a:t>Console </a:t>
            </a:r>
            <a:r>
              <a:rPr lang="he-IL" sz="1800" dirty="0"/>
              <a:t> כגון </a:t>
            </a:r>
            <a:r>
              <a:rPr lang="en-US" sz="1800" dirty="0"/>
              <a:t>WriteLine()</a:t>
            </a:r>
            <a:r>
              <a:rPr lang="he-IL" sz="1800" dirty="0"/>
              <a:t> :</a:t>
            </a:r>
          </a:p>
          <a:p>
            <a:pPr marL="292608" lvl="1" indent="0" algn="ctr">
              <a:buNone/>
            </a:pPr>
            <a:r>
              <a:rPr lang="en-US" sz="1800" dirty="0" err="1">
                <a:solidFill>
                  <a:schemeClr val="tx1"/>
                </a:solidFill>
              </a:rPr>
              <a:t>Console.WriteLine</a:t>
            </a:r>
            <a:r>
              <a:rPr lang="en-US" sz="1800" dirty="0">
                <a:solidFill>
                  <a:schemeClr val="tx1"/>
                </a:solidFill>
              </a:rPr>
              <a:t> (…)</a:t>
            </a:r>
            <a:endParaRPr lang="he-IL" sz="1800" dirty="0">
              <a:solidFill>
                <a:schemeClr val="tx1"/>
              </a:solidFill>
            </a:endParaRPr>
          </a:p>
          <a:p>
            <a:pPr marL="45720" indent="0">
              <a:buNone/>
            </a:pPr>
            <a:r>
              <a:rPr lang="he-IL" sz="1800" dirty="0"/>
              <a:t>ואין צורך לפנות למתודה בשמה המלא כך:</a:t>
            </a:r>
          </a:p>
          <a:p>
            <a:pPr marL="45720" indent="0" algn="ctr">
              <a:buNone/>
            </a:pPr>
            <a:r>
              <a:rPr lang="en-US" sz="1800" dirty="0" err="1"/>
              <a:t>System.Console.WriteLine</a:t>
            </a:r>
            <a:r>
              <a:rPr lang="en-US" sz="1800" dirty="0"/>
              <a:t> (…)</a:t>
            </a:r>
            <a:endParaRPr lang="he-IL" sz="18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59</a:t>
            </a:fld>
            <a:endParaRPr lang="he-IL">
              <a:solidFill>
                <a:srgbClr val="B13F9A"/>
              </a:solidFill>
              <a:latin typeface="Trebuchet MS"/>
              <a:cs typeface="Gisha" panose="020B0502040204020203" pitchFamily="34" charset="-79"/>
            </a:endParaRPr>
          </a:p>
        </p:txBody>
      </p:sp>
      <p:sp>
        <p:nvSpPr>
          <p:cNvPr id="5" name="הסבר מלבני מעוגל 17">
            <a:extLst>
              <a:ext uri="{FF2B5EF4-FFF2-40B4-BE49-F238E27FC236}">
                <a16:creationId xmlns:a16="http://schemas.microsoft.com/office/drawing/2014/main" id="{14EBB7D8-BDF8-4C74-A428-2333B39F5F3C}"/>
              </a:ext>
            </a:extLst>
          </p:cNvPr>
          <p:cNvSpPr/>
          <p:nvPr/>
        </p:nvSpPr>
        <p:spPr bwMode="auto">
          <a:xfrm flipH="1">
            <a:off x="2118534" y="5264512"/>
            <a:ext cx="7361842" cy="1111717"/>
          </a:xfrm>
          <a:prstGeom prst="wedgeRoundRectCallout">
            <a:avLst>
              <a:gd name="adj1" fmla="val -40800"/>
              <a:gd name="adj2" fmla="val -71428"/>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b="1" dirty="0">
                <a:solidFill>
                  <a:prstClr val="black"/>
                </a:solidFill>
                <a:latin typeface="Trebuchet MS"/>
              </a:rPr>
              <a:t>using</a:t>
            </a:r>
            <a:r>
              <a:rPr lang="he-IL" sz="1400" dirty="0">
                <a:solidFill>
                  <a:prstClr val="black"/>
                </a:solidFill>
                <a:latin typeface="Trebuchet MS"/>
                <a:cs typeface="Gisha" panose="020B0502040204020203" pitchFamily="34" charset="-79"/>
              </a:rPr>
              <a:t> קצת דומה ל</a:t>
            </a:r>
            <a:r>
              <a:rPr lang="en-US" sz="1400" b="1" dirty="0">
                <a:solidFill>
                  <a:prstClr val="black"/>
                </a:solidFill>
                <a:latin typeface="Trebuchet MS"/>
              </a:rPr>
              <a:t>include</a:t>
            </a:r>
            <a:r>
              <a:rPr lang="he-IL" sz="1400" b="1" dirty="0">
                <a:solidFill>
                  <a:prstClr val="black"/>
                </a:solidFill>
                <a:latin typeface="Trebuchet MS"/>
                <a:cs typeface="Gisha" panose="020B0502040204020203" pitchFamily="34" charset="-79"/>
              </a:rPr>
              <a:t>.</a:t>
            </a:r>
          </a:p>
          <a:p>
            <a:r>
              <a:rPr lang="he-IL" sz="1400" b="1" dirty="0">
                <a:solidFill>
                  <a:prstClr val="black"/>
                </a:solidFill>
                <a:latin typeface="Trebuchet MS"/>
                <a:cs typeface="Gisha" panose="020B0502040204020203" pitchFamily="34" charset="-79"/>
              </a:rPr>
              <a:t>ההבדל</a:t>
            </a:r>
            <a:r>
              <a:rPr lang="he-IL" sz="1400" dirty="0">
                <a:solidFill>
                  <a:prstClr val="black"/>
                </a:solidFill>
                <a:latin typeface="Trebuchet MS"/>
                <a:cs typeface="Gisha" panose="020B0502040204020203" pitchFamily="34" charset="-79"/>
              </a:rPr>
              <a:t> –</a:t>
            </a:r>
            <a:endParaRPr lang="en-US" sz="1400" dirty="0">
              <a:solidFill>
                <a:prstClr val="black"/>
              </a:solidFill>
              <a:latin typeface="Trebuchet MS"/>
            </a:endParaRPr>
          </a:p>
          <a:p>
            <a:r>
              <a:rPr lang="en-US" sz="1400" dirty="0">
                <a:solidFill>
                  <a:prstClr val="black"/>
                </a:solidFill>
                <a:latin typeface="Trebuchet MS"/>
              </a:rPr>
              <a:t>using</a:t>
            </a:r>
            <a:r>
              <a:rPr lang="he-IL" sz="1400" dirty="0">
                <a:solidFill>
                  <a:prstClr val="black"/>
                </a:solidFill>
                <a:latin typeface="Trebuchet MS"/>
                <a:cs typeface="Gisha" panose="020B0502040204020203" pitchFamily="34" charset="-79"/>
              </a:rPr>
              <a:t> לא באמת מוסיף את כל המחלקה כמו </a:t>
            </a:r>
            <a:r>
              <a:rPr lang="en-US" sz="1400" dirty="0">
                <a:solidFill>
                  <a:prstClr val="black"/>
                </a:solidFill>
                <a:latin typeface="Trebuchet MS"/>
              </a:rPr>
              <a:t>include</a:t>
            </a:r>
            <a:r>
              <a:rPr lang="he-IL" sz="1400" dirty="0">
                <a:solidFill>
                  <a:prstClr val="black"/>
                </a:solidFill>
                <a:latin typeface="Trebuchet MS"/>
                <a:cs typeface="Gisha" panose="020B0502040204020203" pitchFamily="34" charset="-79"/>
              </a:rPr>
              <a:t>, אלא יוצר קישור שבזמן ריצה יוכל להוסיף את המתודות הרצויות. כמו שראינו מה </a:t>
            </a:r>
            <a:r>
              <a:rPr lang="en-US" sz="1400" dirty="0">
                <a:solidFill>
                  <a:prstClr val="black"/>
                </a:solidFill>
                <a:latin typeface="Trebuchet MS"/>
              </a:rPr>
              <a:t>FCL </a:t>
            </a:r>
            <a:r>
              <a:rPr lang="he-IL" sz="1400" dirty="0">
                <a:solidFill>
                  <a:prstClr val="black"/>
                </a:solidFill>
                <a:latin typeface="Trebuchet MS"/>
                <a:cs typeface="Gisha" panose="020B0502040204020203" pitchFamily="34" charset="-79"/>
              </a:rPr>
              <a:t>.</a:t>
            </a:r>
          </a:p>
        </p:txBody>
      </p:sp>
    </p:spTree>
    <p:extLst>
      <p:ext uri="{BB962C8B-B14F-4D97-AF65-F5344CB8AC3E}">
        <p14:creationId xmlns:p14="http://schemas.microsoft.com/office/powerpoint/2010/main" val="263098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470" y="332657"/>
            <a:ext cx="7239000" cy="496485"/>
          </a:xfrm>
        </p:spPr>
        <p:txBody>
          <a:bodyPr>
            <a:normAutofit fontScale="90000"/>
          </a:bodyPr>
          <a:lstStyle/>
          <a:p>
            <a:pPr algn="ctr"/>
            <a:r>
              <a:rPr lang="he-IL" sz="3600" dirty="0"/>
              <a:t>דוגמא נוספת מ </a:t>
            </a:r>
            <a:r>
              <a:rPr lang="en-US" sz="3600" dirty="0"/>
              <a:t>MSDN</a:t>
            </a:r>
            <a:endParaRPr lang="he-IL" sz="3600" dirty="0"/>
          </a:p>
        </p:txBody>
      </p:sp>
      <p:sp>
        <p:nvSpPr>
          <p:cNvPr id="3" name="Content Placeholder 2"/>
          <p:cNvSpPr>
            <a:spLocks noGrp="1"/>
          </p:cNvSpPr>
          <p:nvPr>
            <p:ph idx="1"/>
          </p:nvPr>
        </p:nvSpPr>
        <p:spPr>
          <a:xfrm>
            <a:off x="1887638" y="1146021"/>
            <a:ext cx="7520730" cy="4227196"/>
          </a:xfrm>
        </p:spPr>
        <p:txBody>
          <a:bodyPr>
            <a:noAutofit/>
          </a:bodyPr>
          <a:lstStyle/>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ex5()</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 5, 4, 1, 3, 9, 8, 6, 7, 2, 0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 =</a:t>
            </a:r>
            <a:endParaRPr lang="he-IL" sz="18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"zero"</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"one"</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"two"</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"three"</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"four"</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"five"</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"six"</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"seven"</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"eight"</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a:solidFill>
                  <a:srgbClr val="A31515"/>
                </a:solidFill>
                <a:latin typeface="Consolas" panose="020B0609020204030204" pitchFamily="49" charset="0"/>
                <a:ea typeface="Calibri" panose="020F0502020204030204" pitchFamily="34" charset="0"/>
                <a:cs typeface="Consolas" panose="020B0609020204030204" pitchFamily="49" charset="0"/>
              </a:rPr>
              <a:t>"nine"</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endPar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textNums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n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strings[n];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strings:"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textNums</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6046449" y="5517232"/>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590</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403457551"/>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284" y="400272"/>
            <a:ext cx="7430260" cy="1084513"/>
          </a:xfrm>
        </p:spPr>
        <p:txBody>
          <a:bodyPr>
            <a:noAutofit/>
          </a:bodyPr>
          <a:lstStyle/>
          <a:p>
            <a:pPr algn="ctr"/>
            <a:r>
              <a:rPr lang="he-IL" sz="3600" dirty="0"/>
              <a:t>הפעלת מתודה של אובייקט באיטרציה</a:t>
            </a:r>
          </a:p>
        </p:txBody>
      </p:sp>
      <p:sp>
        <p:nvSpPr>
          <p:cNvPr id="3" name="Content Placeholder 2"/>
          <p:cNvSpPr>
            <a:spLocks noGrp="1"/>
          </p:cNvSpPr>
          <p:nvPr>
            <p:ph idx="1"/>
          </p:nvPr>
        </p:nvSpPr>
        <p:spPr>
          <a:xfrm>
            <a:off x="1811347" y="1876134"/>
            <a:ext cx="7752100" cy="3281058"/>
          </a:xfrm>
        </p:spPr>
        <p:txBody>
          <a:bodyPr>
            <a:noAutofit/>
          </a:bodyPr>
          <a:lstStyle/>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ex6()</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 = { </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A31515"/>
                </a:solidFill>
                <a:latin typeface="Consolas" panose="020B0609020204030204" pitchFamily="49" charset="0"/>
                <a:ea typeface="Calibri" panose="020F0502020204030204" pitchFamily="34" charset="0"/>
                <a:cs typeface="Consolas" panose="020B0609020204030204" pitchFamily="49" charset="0"/>
              </a:rPr>
              <a:t>ezra</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A31515"/>
                </a:solidFill>
                <a:latin typeface="Consolas" panose="020B0609020204030204" pitchFamily="49" charset="0"/>
                <a:ea typeface="Calibri" panose="020F0502020204030204" pitchFamily="34" charset="0"/>
                <a:cs typeface="Consolas" panose="020B0609020204030204" pitchFamily="49" charset="0"/>
              </a:rPr>
              <a:t>eliEzer</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item.ToUpper</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(s);</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5159896" y="5079938"/>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9" name="Left Arrow 8"/>
          <p:cNvSpPr/>
          <p:nvPr/>
        </p:nvSpPr>
        <p:spPr>
          <a:xfrm>
            <a:off x="7032105" y="2960948"/>
            <a:ext cx="3001423" cy="93610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הפעלת מתודה של </a:t>
            </a:r>
            <a:r>
              <a:rPr lang="en-US" sz="1400" dirty="0">
                <a:solidFill>
                  <a:prstClr val="black"/>
                </a:solidFill>
                <a:latin typeface="Trebuchet MS"/>
              </a:rPr>
              <a:t>item</a:t>
            </a:r>
            <a:r>
              <a:rPr lang="he-IL" sz="1400" dirty="0">
                <a:solidFill>
                  <a:prstClr val="black"/>
                </a:solidFill>
                <a:latin typeface="Trebuchet MS"/>
                <a:cs typeface="Gisha" panose="020B0502040204020203" pitchFamily="34" charset="-79"/>
              </a:rPr>
              <a:t>, כיוון שהטיפוס מתברר בזמן קומפילציה</a:t>
            </a: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591</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92990306"/>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7239000" cy="657236"/>
          </a:xfrm>
        </p:spPr>
        <p:txBody>
          <a:bodyPr>
            <a:normAutofit/>
          </a:bodyPr>
          <a:lstStyle/>
          <a:p>
            <a:pPr algn="ctr"/>
            <a:r>
              <a:rPr lang="he-IL" sz="3600" dirty="0"/>
              <a:t>החזרת טיפוס אנונימי בשאילתא</a:t>
            </a:r>
          </a:p>
        </p:txBody>
      </p:sp>
      <p:sp>
        <p:nvSpPr>
          <p:cNvPr id="3" name="Content Placeholder 2"/>
          <p:cNvSpPr>
            <a:spLocks noGrp="1"/>
          </p:cNvSpPr>
          <p:nvPr>
            <p:ph idx="1"/>
          </p:nvPr>
        </p:nvSpPr>
        <p:spPr>
          <a:xfrm>
            <a:off x="1751898" y="1268760"/>
            <a:ext cx="7800486" cy="4023284"/>
          </a:xfrm>
        </p:spPr>
        <p:txBody>
          <a:bodyPr>
            <a:noAutofit/>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ex7()</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 =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oshRi</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ezra</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eliEzer</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var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v = </a:t>
            </a: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strings</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he-IL"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Upper =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item.ToUpper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Lower =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item.ToLower</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70C0"/>
                </a:solidFill>
                <a:highlight>
                  <a:srgbClr val="FFFF00"/>
                </a:highlight>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CW(</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"Uppercase: {0,-10}, Lowercase: {1}"</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s.Upper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s.Lower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5951984" y="5776944"/>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8" name="Left Arrow 7"/>
          <p:cNvSpPr/>
          <p:nvPr/>
        </p:nvSpPr>
        <p:spPr>
          <a:xfrm>
            <a:off x="7426054" y="2636912"/>
            <a:ext cx="3001423" cy="93610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b="1" dirty="0">
                <a:solidFill>
                  <a:prstClr val="black"/>
                </a:solidFill>
                <a:latin typeface="Trebuchet MS"/>
                <a:cs typeface="Gisha" panose="020B0502040204020203" pitchFamily="34" charset="-79"/>
              </a:rPr>
              <a:t>החזרת טיפוס אנונימי בשאילתא,</a:t>
            </a:r>
          </a:p>
          <a:p>
            <a:pPr algn="ctr"/>
            <a:r>
              <a:rPr lang="he-IL" sz="1400" dirty="0">
                <a:solidFill>
                  <a:prstClr val="black"/>
                </a:solidFill>
                <a:latin typeface="Trebuchet MS"/>
                <a:cs typeface="Gisha" panose="020B0502040204020203" pitchFamily="34" charset="-79"/>
              </a:rPr>
              <a:t> נעזרים ב </a:t>
            </a:r>
            <a:r>
              <a:rPr lang="en-US" sz="1400" dirty="0">
                <a:solidFill>
                  <a:prstClr val="black"/>
                </a:solidFill>
                <a:latin typeface="Trebuchet MS"/>
              </a:rPr>
              <a:t>VAR</a:t>
            </a:r>
            <a:endParaRPr lang="he-IL" sz="1400" dirty="0">
              <a:solidFill>
                <a:prstClr val="black"/>
              </a:solidFill>
              <a:latin typeface="Trebuchet MS"/>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592</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2646224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02160" y="199982"/>
            <a:ext cx="7239000" cy="1212794"/>
          </a:xfrm>
        </p:spPr>
        <p:txBody>
          <a:bodyPr>
            <a:normAutofit/>
          </a:bodyPr>
          <a:lstStyle/>
          <a:p>
            <a:pPr algn="ctr"/>
            <a:r>
              <a:rPr lang="en-US" sz="3600" dirty="0"/>
              <a:t>LET</a:t>
            </a:r>
            <a:br>
              <a:rPr lang="he-IL" sz="3600" dirty="0"/>
            </a:br>
            <a:r>
              <a:rPr lang="he-IL" sz="3600" dirty="0"/>
              <a:t>הגדרת משתנה זמני בתוך שאילתא</a:t>
            </a:r>
          </a:p>
        </p:txBody>
      </p:sp>
      <p:sp>
        <p:nvSpPr>
          <p:cNvPr id="3" name="מציין מיקום תוכן 2"/>
          <p:cNvSpPr>
            <a:spLocks noGrp="1"/>
          </p:cNvSpPr>
          <p:nvPr>
            <p:ph idx="1"/>
          </p:nvPr>
        </p:nvSpPr>
        <p:spPr>
          <a:xfrm>
            <a:off x="1631504" y="2060848"/>
            <a:ext cx="8136904" cy="4032448"/>
          </a:xfrm>
        </p:spPr>
        <p:txBody>
          <a:bodyPr>
            <a:normAutofit/>
          </a:bodyPr>
          <a:lstStyle/>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ex1_b()</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let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item.Grades.Average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&gt; 80</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Name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average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endParaRPr lang="he-IL"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"name: {0,-10} id: {1,-5}  average: {2}"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item.Average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1600" dirty="0"/>
          </a:p>
        </p:txBody>
      </p:sp>
      <p:sp>
        <p:nvSpPr>
          <p:cNvPr id="4" name="הסבר חץ למטה 3"/>
          <p:cNvSpPr/>
          <p:nvPr/>
        </p:nvSpPr>
        <p:spPr>
          <a:xfrm>
            <a:off x="7248128" y="1597896"/>
            <a:ext cx="3168352" cy="1571600"/>
          </a:xfrm>
          <a:prstGeom prst="downArrowCallout">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solidFill>
                  <a:prstClr val="black"/>
                </a:solidFill>
                <a:latin typeface="Trebuchet MS"/>
                <a:cs typeface="Gisha" panose="020B0502040204020203" pitchFamily="34" charset="-79"/>
              </a:rPr>
              <a:t>הממוצע נשמר בטיפוס האנונימי ואין צורך בחישוב נוסף לצורך ההדפסה</a:t>
            </a: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2767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1342" y="161076"/>
            <a:ext cx="2487234" cy="1379003"/>
          </a:xfrm>
        </p:spPr>
        <p:txBody>
          <a:bodyPr>
            <a:normAutofit fontScale="90000"/>
          </a:bodyPr>
          <a:lstStyle/>
          <a:p>
            <a:pPr algn="ctr"/>
            <a:r>
              <a:rPr lang="he-IL" sz="4800" dirty="0"/>
              <a:t>שאילתא מקוננת</a:t>
            </a:r>
          </a:p>
        </p:txBody>
      </p:sp>
      <p:sp>
        <p:nvSpPr>
          <p:cNvPr id="3" name="Content Placeholder 2"/>
          <p:cNvSpPr>
            <a:spLocks noGrp="1"/>
          </p:cNvSpPr>
          <p:nvPr>
            <p:ph idx="1"/>
          </p:nvPr>
        </p:nvSpPr>
        <p:spPr>
          <a:xfrm>
            <a:off x="1656268" y="485836"/>
            <a:ext cx="7752100" cy="6255532"/>
          </a:xfrm>
        </p:spPr>
        <p:txBody>
          <a:bodyPr>
            <a:noAutofit/>
          </a:bodyPr>
          <a:lstStyle/>
          <a:p>
            <a:pPr marL="0" indent="0" algn="l" rtl="0">
              <a:lnSpc>
                <a:spcPct val="107000"/>
              </a:lnSpc>
              <a:spcBef>
                <a:spcPts val="0"/>
              </a:spcBef>
              <a:buNone/>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nesting query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//Output: 2,3,3,14,22,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1, 2, 3, 4, 5, 14, 22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22, 3, 12, 14, 3, 13, 2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num2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num2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"{0},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//Distinct </a:t>
            </a:r>
            <a:r>
              <a:rPr lang="en-US" sz="1800" dirty="0">
                <a:solidFill>
                  <a:srgbClr val="008000"/>
                </a:solidFill>
                <a:latin typeface="Consolas" panose="020B0609020204030204" pitchFamily="49" charset="0"/>
                <a:ea typeface="Calibri" panose="020F0502020204030204" pitchFamily="34" charset="0"/>
                <a:cs typeface="Consolas" panose="020B0609020204030204" pitchFamily="49" charset="0"/>
              </a:rPr>
              <a:t>//Output: 2,3,14,22,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ex13()</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1, 2, 3, 4, 2, 14, 22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22, 3, 12, 14, 3, 13, 2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num2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num2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result.Distinct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"{0},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4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5976531" y="3371026"/>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8" name="Left Arrow 7"/>
          <p:cNvSpPr/>
          <p:nvPr/>
        </p:nvSpPr>
        <p:spPr>
          <a:xfrm>
            <a:off x="6672065" y="5589240"/>
            <a:ext cx="3360701" cy="93610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400" dirty="0">
                <a:solidFill>
                  <a:prstClr val="black"/>
                </a:solidFill>
                <a:latin typeface="Trebuchet MS"/>
              </a:rPr>
              <a:t>Distinct</a:t>
            </a:r>
            <a:r>
              <a:rPr lang="he-IL" sz="1400" dirty="0">
                <a:solidFill>
                  <a:prstClr val="black"/>
                </a:solidFill>
                <a:latin typeface="Trebuchet MS"/>
                <a:cs typeface="Gisha" panose="020B0502040204020203" pitchFamily="34" charset="-79"/>
              </a:rPr>
              <a:t> – מתודת הרחבה שמסירה ערכים כפולים</a:t>
            </a:r>
          </a:p>
        </p:txBody>
      </p:sp>
      <p:sp>
        <p:nvSpPr>
          <p:cNvPr id="9" name="Left Arrow 8"/>
          <p:cNvSpPr/>
          <p:nvPr/>
        </p:nvSpPr>
        <p:spPr>
          <a:xfrm>
            <a:off x="7031343" y="1628800"/>
            <a:ext cx="3001423" cy="936104"/>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פעמיים </a:t>
            </a:r>
            <a:r>
              <a:rPr lang="en-US" sz="1400" dirty="0">
                <a:solidFill>
                  <a:prstClr val="black"/>
                </a:solidFill>
                <a:latin typeface="Trebuchet MS"/>
              </a:rPr>
              <a:t>from</a:t>
            </a:r>
            <a:endParaRPr lang="he-IL" sz="1400" dirty="0">
              <a:solidFill>
                <a:prstClr val="black"/>
              </a:solidFill>
              <a:latin typeface="Trebuchet MS"/>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594</a:t>
            </a:fld>
            <a:endParaRPr lang="he-IL">
              <a:solidFill>
                <a:srgbClr val="B13F9A"/>
              </a:solidFill>
              <a:latin typeface="Trebuchet MS"/>
              <a:cs typeface="Gisha" panose="020B0502040204020203" pitchFamily="34" charset="-79"/>
            </a:endParaRPr>
          </a:p>
        </p:txBody>
      </p:sp>
      <p:sp>
        <p:nvSpPr>
          <p:cNvPr id="11" name="Title 1">
            <a:extLst>
              <a:ext uri="{FF2B5EF4-FFF2-40B4-BE49-F238E27FC236}">
                <a16:creationId xmlns:a16="http://schemas.microsoft.com/office/drawing/2014/main" id="{DD6C0832-CB8E-476E-A4FF-3D8BC84543AE}"/>
              </a:ext>
            </a:extLst>
          </p:cNvPr>
          <p:cNvSpPr txBox="1">
            <a:spLocks/>
          </p:cNvSpPr>
          <p:nvPr/>
        </p:nvSpPr>
        <p:spPr>
          <a:xfrm>
            <a:off x="7120167" y="4047857"/>
            <a:ext cx="2487234" cy="1379003"/>
          </a:xfrm>
          <a:prstGeom prst="rect">
            <a:avLst/>
          </a:prstGeom>
        </p:spPr>
        <p:txBody>
          <a:bodyPr vert="horz" lIns="45720" tIns="0" rIns="45720" bIns="0" anchor="b" anchorCtr="0">
            <a:normAutofit fontScale="900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4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המתודה </a:t>
            </a:r>
            <a:r>
              <a:rPr lang="en-US" sz="4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DISTINCT</a:t>
            </a:r>
            <a:endParaRPr lang="he-IL" sz="4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p:txBody>
      </p:sp>
    </p:spTree>
    <p:extLst>
      <p:ext uri="{BB962C8B-B14F-4D97-AF65-F5344CB8AC3E}">
        <p14:creationId xmlns:p14="http://schemas.microsoft.com/office/powerpoint/2010/main" val="96474866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8156" y="131144"/>
            <a:ext cx="3494584" cy="1063385"/>
          </a:xfrm>
        </p:spPr>
        <p:txBody>
          <a:bodyPr>
            <a:normAutofit/>
          </a:bodyPr>
          <a:lstStyle/>
          <a:p>
            <a:pPr algn="ctr"/>
            <a:r>
              <a:rPr lang="en-US" sz="3200" dirty="0"/>
              <a:t>LET</a:t>
            </a:r>
            <a:r>
              <a:rPr lang="he-IL" sz="3200" dirty="0"/>
              <a:t> בשילוב שאילתא מקוננת</a:t>
            </a:r>
          </a:p>
        </p:txBody>
      </p:sp>
      <p:sp>
        <p:nvSpPr>
          <p:cNvPr id="3" name="Content Placeholder 2"/>
          <p:cNvSpPr>
            <a:spLocks noGrp="1"/>
          </p:cNvSpPr>
          <p:nvPr>
            <p:ph idx="1"/>
          </p:nvPr>
        </p:nvSpPr>
        <p:spPr>
          <a:xfrm>
            <a:off x="1770640" y="257236"/>
            <a:ext cx="7752100" cy="6255532"/>
          </a:xfrm>
        </p:spPr>
        <p:txBody>
          <a:bodyPr>
            <a:noAutofit/>
          </a:bodyPr>
          <a:lstStyle/>
          <a:p>
            <a:pPr marL="0" indent="0" algn="l" rtl="0">
              <a:lnSpc>
                <a:spcPct val="107000"/>
              </a:lnSpc>
              <a:spcBef>
                <a:spcPts val="0"/>
              </a:spcBef>
              <a:buNone/>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nesting query</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digitCount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10) != 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 nesting query and let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ex15()</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count = 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1, 22, 333, 4444, 55555, 666666, 7777777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 1, 3, 5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numbersA</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let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digitCount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numbersB</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b</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(count);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400" dirty="0">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5951984" y="1700808"/>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Linq1</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8" name="Left Arrow 7"/>
          <p:cNvSpPr/>
          <p:nvPr/>
        </p:nvSpPr>
        <p:spPr>
          <a:xfrm>
            <a:off x="5418028" y="3500286"/>
            <a:ext cx="5232064" cy="3055962"/>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400" dirty="0">
                <a:solidFill>
                  <a:prstClr val="black"/>
                </a:solidFill>
                <a:latin typeface="Trebuchet MS"/>
              </a:rPr>
              <a:t>LET</a:t>
            </a:r>
            <a:r>
              <a:rPr lang="he-IL" sz="1400" dirty="0">
                <a:solidFill>
                  <a:prstClr val="black"/>
                </a:solidFill>
                <a:latin typeface="Trebuchet MS"/>
                <a:cs typeface="Gisha" panose="020B0502040204020203" pitchFamily="34" charset="-79"/>
              </a:rPr>
              <a:t> – משתנה זמני בתוך שאילתא כדי לחסוך בחישובים,</a:t>
            </a:r>
          </a:p>
          <a:p>
            <a:pPr algn="ctr"/>
            <a:r>
              <a:rPr lang="he-IL" sz="1400" dirty="0">
                <a:solidFill>
                  <a:prstClr val="black"/>
                </a:solidFill>
                <a:latin typeface="Trebuchet MS"/>
                <a:cs typeface="Gisha" panose="020B0502040204020203" pitchFamily="34" charset="-79"/>
              </a:rPr>
              <a:t>בלעדיו בכל פעם היינו צריכים לחשב מחדש את מספר הספרות</a:t>
            </a:r>
          </a:p>
          <a:p>
            <a:pPr algn="l" rtl="0"/>
            <a:r>
              <a:rPr lang="en-US" sz="1200" dirty="0" err="1">
                <a:solidFill>
                  <a:prstClr val="black"/>
                </a:solidFill>
                <a:latin typeface="Trebuchet MS"/>
              </a:rPr>
              <a:t>var</a:t>
            </a:r>
            <a:r>
              <a:rPr lang="en-US" sz="1200" dirty="0">
                <a:solidFill>
                  <a:prstClr val="black"/>
                </a:solidFill>
                <a:latin typeface="Trebuchet MS"/>
              </a:rPr>
              <a:t> result =</a:t>
            </a:r>
          </a:p>
          <a:p>
            <a:pPr algn="l" rtl="0"/>
            <a:r>
              <a:rPr lang="en-US" sz="1200" dirty="0">
                <a:solidFill>
                  <a:prstClr val="black"/>
                </a:solidFill>
                <a:latin typeface="Trebuchet MS"/>
              </a:rPr>
              <a:t>        from a in </a:t>
            </a:r>
            <a:r>
              <a:rPr lang="en-US" sz="1200" dirty="0" err="1">
                <a:solidFill>
                  <a:prstClr val="black"/>
                </a:solidFill>
                <a:latin typeface="Trebuchet MS"/>
              </a:rPr>
              <a:t>numbersA</a:t>
            </a:r>
            <a:endParaRPr lang="en-US" sz="1200" dirty="0">
              <a:solidFill>
                <a:prstClr val="black"/>
              </a:solidFill>
              <a:latin typeface="Trebuchet MS"/>
            </a:endParaRPr>
          </a:p>
          <a:p>
            <a:pPr algn="l" rtl="0"/>
            <a:r>
              <a:rPr lang="en-US" sz="1200" dirty="0">
                <a:solidFill>
                  <a:prstClr val="black"/>
                </a:solidFill>
                <a:latin typeface="Trebuchet MS"/>
              </a:rPr>
              <a:t>        from b in </a:t>
            </a:r>
            <a:r>
              <a:rPr lang="en-US" sz="1200" dirty="0" err="1">
                <a:solidFill>
                  <a:prstClr val="black"/>
                </a:solidFill>
                <a:latin typeface="Trebuchet MS"/>
              </a:rPr>
              <a:t>numbersB</a:t>
            </a:r>
            <a:endParaRPr lang="en-US" sz="1200" dirty="0">
              <a:solidFill>
                <a:prstClr val="black"/>
              </a:solidFill>
              <a:latin typeface="Trebuchet MS"/>
            </a:endParaRPr>
          </a:p>
          <a:p>
            <a:pPr algn="l" rtl="0"/>
            <a:r>
              <a:rPr lang="en-US" sz="1200" dirty="0">
                <a:solidFill>
                  <a:prstClr val="black"/>
                </a:solidFill>
                <a:latin typeface="Trebuchet MS"/>
              </a:rPr>
              <a:t>        where </a:t>
            </a:r>
            <a:r>
              <a:rPr lang="en-US" sz="1200" dirty="0" err="1">
                <a:solidFill>
                  <a:prstClr val="black"/>
                </a:solidFill>
                <a:highlight>
                  <a:srgbClr val="FFFF00"/>
                </a:highlight>
                <a:latin typeface="Trebuchet MS"/>
              </a:rPr>
              <a:t>digitCount</a:t>
            </a:r>
            <a:r>
              <a:rPr lang="en-US" sz="1200" dirty="0">
                <a:solidFill>
                  <a:prstClr val="black"/>
                </a:solidFill>
                <a:highlight>
                  <a:srgbClr val="FFFF00"/>
                </a:highlight>
                <a:latin typeface="Trebuchet MS"/>
              </a:rPr>
              <a:t>(a)</a:t>
            </a:r>
            <a:r>
              <a:rPr lang="en-US" sz="1200" dirty="0">
                <a:solidFill>
                  <a:prstClr val="black"/>
                </a:solidFill>
                <a:latin typeface="Trebuchet MS"/>
              </a:rPr>
              <a:t> == b</a:t>
            </a:r>
          </a:p>
          <a:p>
            <a:pPr algn="l" rtl="0"/>
            <a:r>
              <a:rPr lang="en-US" sz="1200" dirty="0">
                <a:solidFill>
                  <a:prstClr val="black"/>
                </a:solidFill>
                <a:latin typeface="Trebuchet MS"/>
              </a:rPr>
              <a:t>        select a;</a:t>
            </a:r>
            <a:endParaRPr lang="he-IL" sz="1050" dirty="0">
              <a:solidFill>
                <a:prstClr val="black"/>
              </a:solidFill>
              <a:latin typeface="Trebuchet MS"/>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698548211"/>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44452" y="73152"/>
            <a:ext cx="7239000" cy="626328"/>
          </a:xfrm>
        </p:spPr>
        <p:txBody>
          <a:bodyPr>
            <a:normAutofit fontScale="90000"/>
          </a:bodyPr>
          <a:lstStyle/>
          <a:p>
            <a:pPr algn="ctr"/>
            <a:r>
              <a:rPr lang="en-US" dirty="0"/>
              <a:t> ORDER BY</a:t>
            </a:r>
            <a:r>
              <a:rPr lang="he-IL" dirty="0"/>
              <a:t>מיון לפי סדר עולה או יורד</a:t>
            </a:r>
          </a:p>
        </p:txBody>
      </p:sp>
      <p:sp>
        <p:nvSpPr>
          <p:cNvPr id="3" name="מציין מיקום תוכן 2"/>
          <p:cNvSpPr>
            <a:spLocks noGrp="1"/>
          </p:cNvSpPr>
          <p:nvPr>
            <p:ph idx="1"/>
          </p:nvPr>
        </p:nvSpPr>
        <p:spPr>
          <a:xfrm>
            <a:off x="1703512" y="837863"/>
            <a:ext cx="7920880" cy="5760640"/>
          </a:xfrm>
        </p:spPr>
        <p:txBody>
          <a:bodyPr>
            <a:noAutofit/>
          </a:bodyPr>
          <a:lstStyle/>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ex4() </a:t>
            </a:r>
            <a:r>
              <a:rPr lang="en-US" sz="1400" b="1" dirty="0">
                <a:solidFill>
                  <a:srgbClr val="00B050"/>
                </a:solidFill>
                <a:latin typeface="Consolas" panose="020B0609020204030204" pitchFamily="49" charset="0"/>
                <a:ea typeface="Calibri" panose="020F0502020204030204" pitchFamily="34" charset="0"/>
                <a:cs typeface="Consolas" panose="020B0609020204030204" pitchFamily="49" charset="0"/>
              </a:rPr>
              <a:t>//</a:t>
            </a:r>
            <a:r>
              <a:rPr lang="he-IL" sz="1400" b="1" dirty="0">
                <a:solidFill>
                  <a:srgbClr val="00B050"/>
                </a:solidFill>
                <a:latin typeface="Consolas" panose="020B0609020204030204" pitchFamily="49" charset="0"/>
                <a:ea typeface="Calibri" panose="020F0502020204030204" pitchFamily="34" charset="0"/>
                <a:cs typeface="Consolas" panose="020B0609020204030204" pitchFamily="49" charset="0"/>
              </a:rPr>
              <a:t>סדר עולה</a:t>
            </a:r>
            <a:endParaRPr lang="en-US" sz="1800" b="1" dirty="0">
              <a:solidFill>
                <a:srgbClr val="00B050"/>
              </a:solidFill>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item.Grades.Average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&lt; 80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orderby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Name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average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"name: {0,-10} id: {1,-5}  average: {2}"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item.Average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B050"/>
                </a:solidFill>
                <a:latin typeface="Consolas" panose="020B0609020204030204" pitchFamily="49" charset="0"/>
              </a:rPr>
              <a:t>//</a:t>
            </a:r>
            <a:r>
              <a:rPr lang="he-IL" sz="1400" b="1" dirty="0">
                <a:solidFill>
                  <a:srgbClr val="00B050"/>
                </a:solidFill>
                <a:latin typeface="Consolas" panose="020B0609020204030204" pitchFamily="49" charset="0"/>
              </a:rPr>
              <a:t>סדר יורד</a:t>
            </a:r>
            <a:endParaRPr lang="en-US" sz="1400" b="1" dirty="0">
              <a:solidFill>
                <a:srgbClr val="00B050"/>
              </a:solidFill>
              <a:latin typeface="Consolas" panose="020B0609020204030204" pitchFamily="49" charset="0"/>
            </a:endParaRPr>
          </a:p>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ex5()</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let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item.Grades.Average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&lt; 80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orderby</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descending</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Name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Id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Average = average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"name: {0,-10} id: {1,-5}  average: {2}"</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item.Average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400" dirty="0"/>
          </a:p>
        </p:txBody>
      </p:sp>
      <p:sp>
        <p:nvSpPr>
          <p:cNvPr id="4" name="Rectangle 3"/>
          <p:cNvSpPr/>
          <p:nvPr/>
        </p:nvSpPr>
        <p:spPr>
          <a:xfrm>
            <a:off x="5988943" y="1124744"/>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Linq2</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596</a:t>
            </a:fld>
            <a:endParaRPr lang="he-IL">
              <a:solidFill>
                <a:srgbClr val="B13F9A"/>
              </a:solidFill>
              <a:latin typeface="Trebuchet MS"/>
              <a:cs typeface="Gisha" panose="020B0502040204020203" pitchFamily="34" charset="-79"/>
            </a:endParaRPr>
          </a:p>
        </p:txBody>
      </p:sp>
      <p:sp>
        <p:nvSpPr>
          <p:cNvPr id="6" name="Left Arrow 7">
            <a:extLst>
              <a:ext uri="{FF2B5EF4-FFF2-40B4-BE49-F238E27FC236}">
                <a16:creationId xmlns:a16="http://schemas.microsoft.com/office/drawing/2014/main" id="{C26FD5E7-2FBE-4558-B6EE-B29A1C5F749E}"/>
              </a:ext>
            </a:extLst>
          </p:cNvPr>
          <p:cNvSpPr/>
          <p:nvPr/>
        </p:nvSpPr>
        <p:spPr>
          <a:xfrm>
            <a:off x="6359398" y="4553994"/>
            <a:ext cx="4008773" cy="710788"/>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מיון בסדר יורד תוך שימוש ב </a:t>
            </a:r>
            <a:r>
              <a:rPr lang="en-US" sz="1400" dirty="0">
                <a:solidFill>
                  <a:prstClr val="black"/>
                </a:solidFill>
                <a:latin typeface="Trebuchet MS"/>
              </a:rPr>
              <a:t>descending</a:t>
            </a:r>
            <a:endParaRPr lang="he-IL" sz="14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7067844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77777" y="188640"/>
            <a:ext cx="7239000" cy="626328"/>
          </a:xfrm>
        </p:spPr>
        <p:txBody>
          <a:bodyPr/>
          <a:lstStyle/>
          <a:p>
            <a:pPr algn="ctr"/>
            <a:r>
              <a:rPr lang="he-IL" dirty="0"/>
              <a:t>מיון לפי כמה פרמטרים</a:t>
            </a:r>
          </a:p>
        </p:txBody>
      </p:sp>
      <p:sp>
        <p:nvSpPr>
          <p:cNvPr id="3" name="מציין מיקום תוכן 2"/>
          <p:cNvSpPr>
            <a:spLocks noGrp="1"/>
          </p:cNvSpPr>
          <p:nvPr>
            <p:ph idx="1"/>
          </p:nvPr>
        </p:nvSpPr>
        <p:spPr>
          <a:xfrm>
            <a:off x="1939677" y="2975591"/>
            <a:ext cx="7718624" cy="3441663"/>
          </a:xfrm>
        </p:spPr>
        <p:txBody>
          <a:bodyPr>
            <a:normAutofit/>
          </a:bodyPr>
          <a:lstStyle/>
          <a:p>
            <a:pPr marL="0" indent="0" algn="l" rtl="0">
              <a:lnSpc>
                <a:spcPct val="107000"/>
              </a:lnSpc>
              <a:spcBef>
                <a:spcPts val="0"/>
              </a:spcBef>
              <a:buNone/>
            </a:pP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ex6()</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initList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err="1">
                <a:solidFill>
                  <a:srgbClr val="0000FF"/>
                </a:solidFill>
                <a:latin typeface="Consolas" panose="020B0609020204030204" pitchFamily="49" charset="0"/>
                <a:ea typeface="Calibri" panose="020F0502020204030204" pitchFamily="34" charset="0"/>
                <a:cs typeface="Consolas" panose="020B0609020204030204" pitchFamily="49" charset="0"/>
              </a:rPr>
              <a:t>orderby</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item.Age</a:t>
            </a:r>
            <a:r>
              <a:rPr lang="en-US" sz="18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 Name =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Age =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item.Age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8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A31515"/>
                </a:solidFill>
                <a:latin typeface="Consolas" panose="020B0609020204030204" pitchFamily="49" charset="0"/>
                <a:ea typeface="Calibri" panose="020F0502020204030204" pitchFamily="34" charset="0"/>
                <a:cs typeface="Consolas" panose="020B0609020204030204" pitchFamily="49" charset="0"/>
              </a:rPr>
              <a:t>"{0,-5} {1}"</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item.Age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item.Name</a:t>
            </a: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800" dirty="0"/>
          </a:p>
        </p:txBody>
      </p:sp>
      <p:sp>
        <p:nvSpPr>
          <p:cNvPr id="4" name="Rectangle 3"/>
          <p:cNvSpPr/>
          <p:nvPr/>
        </p:nvSpPr>
        <p:spPr>
          <a:xfrm>
            <a:off x="5988943" y="1124744"/>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Linq2</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597</a:t>
            </a:fld>
            <a:endParaRPr lang="he-IL">
              <a:solidFill>
                <a:srgbClr val="B13F9A"/>
              </a:solidFill>
              <a:latin typeface="Trebuchet MS"/>
              <a:cs typeface="Gisha" panose="020B0502040204020203" pitchFamily="34" charset="-79"/>
            </a:endParaRPr>
          </a:p>
        </p:txBody>
      </p:sp>
      <p:sp>
        <p:nvSpPr>
          <p:cNvPr id="6" name="Left Arrow 7">
            <a:extLst>
              <a:ext uri="{FF2B5EF4-FFF2-40B4-BE49-F238E27FC236}">
                <a16:creationId xmlns:a16="http://schemas.microsoft.com/office/drawing/2014/main" id="{24379A98-BCF1-45B8-A68C-D519CDFC7484}"/>
              </a:ext>
            </a:extLst>
          </p:cNvPr>
          <p:cNvSpPr/>
          <p:nvPr/>
        </p:nvSpPr>
        <p:spPr>
          <a:xfrm>
            <a:off x="7716447" y="2665396"/>
            <a:ext cx="3000661" cy="1515488"/>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המתודה</a:t>
            </a:r>
            <a:r>
              <a:rPr lang="en-US" sz="1400" dirty="0" err="1">
                <a:solidFill>
                  <a:prstClr val="black"/>
                </a:solidFill>
                <a:latin typeface="Trebuchet MS"/>
              </a:rPr>
              <a:t>initList</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מאתחלת רשימת סטודנטים</a:t>
            </a:r>
          </a:p>
          <a:p>
            <a:pPr algn="ctr"/>
            <a:r>
              <a:rPr lang="he-IL" sz="1400" dirty="0">
                <a:solidFill>
                  <a:prstClr val="black"/>
                </a:solidFill>
                <a:latin typeface="Trebuchet MS"/>
                <a:cs typeface="Gisha" panose="020B0502040204020203" pitchFamily="34" charset="-79"/>
              </a:rPr>
              <a:t>ומוגדרת באחד השקפים הקודמים</a:t>
            </a:r>
          </a:p>
        </p:txBody>
      </p:sp>
      <p:sp>
        <p:nvSpPr>
          <p:cNvPr id="7" name="Rectangle 6">
            <a:extLst>
              <a:ext uri="{FF2B5EF4-FFF2-40B4-BE49-F238E27FC236}">
                <a16:creationId xmlns:a16="http://schemas.microsoft.com/office/drawing/2014/main" id="{F909484D-8618-49E7-9BBD-AAAF69DCE1DF}"/>
              </a:ext>
            </a:extLst>
          </p:cNvPr>
          <p:cNvSpPr/>
          <p:nvPr/>
        </p:nvSpPr>
        <p:spPr>
          <a:xfrm>
            <a:off x="2269951" y="1657389"/>
            <a:ext cx="7239000" cy="923330"/>
          </a:xfrm>
          <a:prstGeom prst="rect">
            <a:avLst/>
          </a:prstGeom>
        </p:spPr>
        <p:txBody>
          <a:bodyPr wrap="square">
            <a:spAutoFit/>
          </a:bodyPr>
          <a:lstStyle/>
          <a:p>
            <a:pPr marL="285750" indent="-285750">
              <a:buFont typeface="Arial" panose="020B0604020202020204" pitchFamily="34" charset="0"/>
              <a:buChar char="•"/>
            </a:pPr>
            <a:r>
              <a:rPr lang="he-IL" dirty="0">
                <a:solidFill>
                  <a:prstClr val="black"/>
                </a:solidFill>
                <a:latin typeface="Trebuchet MS"/>
                <a:cs typeface="Gisha" panose="020B0502040204020203" pitchFamily="34" charset="-79"/>
              </a:rPr>
              <a:t>ניתן למיין לפי כמה פרמטרים המופרדים בפסיק ביניהם. המיון יתבצע קודם לפי השמאלי ואחר כך לפי הימני.</a:t>
            </a:r>
          </a:p>
          <a:p>
            <a:pPr marL="285750" indent="-285750">
              <a:buFont typeface="Arial" panose="020B0604020202020204" pitchFamily="34" charset="0"/>
              <a:buChar char="•"/>
            </a:pPr>
            <a:r>
              <a:rPr lang="he-IL" dirty="0">
                <a:solidFill>
                  <a:prstClr val="black"/>
                </a:solidFill>
                <a:latin typeface="Trebuchet MS"/>
                <a:cs typeface="Gisha" panose="020B0502040204020203" pitchFamily="34" charset="-79"/>
              </a:rPr>
              <a:t>אם יש שניים באותו ערך של השמאלי אז הם ימוינו לפי ערכי הפרמטר הימני.</a:t>
            </a:r>
            <a:endParaRPr lang="en-US" dirty="0">
              <a:solidFill>
                <a:prstClr val="black"/>
              </a:solidFill>
              <a:latin typeface="Trebuchet MS"/>
            </a:endParaRPr>
          </a:p>
        </p:txBody>
      </p:sp>
    </p:spTree>
    <p:extLst>
      <p:ext uri="{BB962C8B-B14F-4D97-AF65-F5344CB8AC3E}">
        <p14:creationId xmlns:p14="http://schemas.microsoft.com/office/powerpoint/2010/main" val="361195586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77777" y="188640"/>
            <a:ext cx="7239000" cy="626328"/>
          </a:xfrm>
        </p:spPr>
        <p:txBody>
          <a:bodyPr/>
          <a:lstStyle/>
          <a:p>
            <a:pPr algn="ctr"/>
            <a:r>
              <a:rPr lang="he-IL" dirty="0"/>
              <a:t>יעילות – מה יעיל יותר?</a:t>
            </a:r>
          </a:p>
        </p:txBody>
      </p:sp>
      <p:sp>
        <p:nvSpPr>
          <p:cNvPr id="3" name="מציין מיקום תוכן 2"/>
          <p:cNvSpPr>
            <a:spLocks noGrp="1"/>
          </p:cNvSpPr>
          <p:nvPr>
            <p:ph idx="1"/>
          </p:nvPr>
        </p:nvSpPr>
        <p:spPr>
          <a:xfrm>
            <a:off x="1737965" y="980016"/>
            <a:ext cx="7718624" cy="5566360"/>
          </a:xfrm>
        </p:spPr>
        <p:txBody>
          <a:bodyPr>
            <a:normAutofit fontScale="62500" lnSpcReduction="20000"/>
          </a:bodyPr>
          <a:lstStyle/>
          <a:p>
            <a:pPr marL="0" indent="0" algn="l" rtl="0">
              <a:lnSpc>
                <a:spcPct val="107000"/>
              </a:lnSpc>
              <a:spcBef>
                <a:spcPts val="0"/>
              </a:spcBef>
              <a:buNone/>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ex1()</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2, 4, 5, 1, 5, 2, 3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orderby</a:t>
            </a:r>
            <a:r>
              <a:rPr lang="en-US" sz="2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item</a:t>
            </a:r>
            <a:endParaRPr lang="en-US" sz="3200" dirty="0">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2 == 0</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item2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(item2);</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ex2()</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2, 4, 5, 1, 5, 2, 3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v =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2 == 0</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orderby</a:t>
            </a:r>
            <a:r>
              <a:rPr lang="en-US" sz="2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item</a:t>
            </a:r>
            <a:endParaRPr lang="en-US" sz="3200" dirty="0">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item2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(item2);</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32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2400" dirty="0"/>
          </a:p>
        </p:txBody>
      </p:sp>
      <p:sp>
        <p:nvSpPr>
          <p:cNvPr id="4" name="Rectangle 3"/>
          <p:cNvSpPr/>
          <p:nvPr/>
        </p:nvSpPr>
        <p:spPr>
          <a:xfrm>
            <a:off x="6096000" y="2564904"/>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Linq4</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598</a:t>
            </a:fld>
            <a:endParaRPr lang="he-IL">
              <a:solidFill>
                <a:srgbClr val="B13F9A"/>
              </a:solidFill>
              <a:latin typeface="Trebuchet MS"/>
              <a:cs typeface="Gisha" panose="020B0502040204020203" pitchFamily="34" charset="-79"/>
            </a:endParaRPr>
          </a:p>
        </p:txBody>
      </p:sp>
      <p:sp>
        <p:nvSpPr>
          <p:cNvPr id="6" name="Left Arrow 7">
            <a:extLst>
              <a:ext uri="{FF2B5EF4-FFF2-40B4-BE49-F238E27FC236}">
                <a16:creationId xmlns:a16="http://schemas.microsoft.com/office/drawing/2014/main" id="{BD47211E-DC5F-4B7F-8A09-375CE0789668}"/>
              </a:ext>
            </a:extLst>
          </p:cNvPr>
          <p:cNvSpPr/>
          <p:nvPr/>
        </p:nvSpPr>
        <p:spPr>
          <a:xfrm>
            <a:off x="5735961" y="4653136"/>
            <a:ext cx="4584837" cy="1440161"/>
          </a:xfrm>
          <a:prstGeom prst="leftArrow">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400" dirty="0">
                <a:solidFill>
                  <a:prstClr val="black"/>
                </a:solidFill>
                <a:latin typeface="Trebuchet MS"/>
                <a:cs typeface="Gisha" panose="020B0502040204020203" pitchFamily="34" charset="-79"/>
              </a:rPr>
              <a:t>יותר יעילה.</a:t>
            </a:r>
          </a:p>
          <a:p>
            <a:pPr algn="ctr"/>
            <a:r>
              <a:rPr lang="he-IL" sz="1400" dirty="0">
                <a:solidFill>
                  <a:prstClr val="black"/>
                </a:solidFill>
                <a:latin typeface="Trebuchet MS"/>
                <a:cs typeface="Gisha" panose="020B0502040204020203" pitchFamily="34" charset="-79"/>
              </a:rPr>
              <a:t>כיוון שקודם כל מתבצע ניפוי ורק אחר כך מיון.</a:t>
            </a:r>
          </a:p>
          <a:p>
            <a:pPr algn="ctr"/>
            <a:r>
              <a:rPr lang="he-IL" sz="1400" dirty="0">
                <a:solidFill>
                  <a:prstClr val="black"/>
                </a:solidFill>
                <a:latin typeface="Trebuchet MS"/>
                <a:cs typeface="Gisha" panose="020B0502040204020203" pitchFamily="34" charset="-79"/>
              </a:rPr>
              <a:t>כלומר, המיון מתבצע על רשימה קצרה יותר (או שווה)</a:t>
            </a:r>
          </a:p>
        </p:txBody>
      </p:sp>
    </p:spTree>
    <p:extLst>
      <p:ext uri="{BB962C8B-B14F-4D97-AF65-F5344CB8AC3E}">
        <p14:creationId xmlns:p14="http://schemas.microsoft.com/office/powerpoint/2010/main" val="2910878268"/>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626328"/>
          </a:xfrm>
        </p:spPr>
        <p:txBody>
          <a:bodyPr>
            <a:normAutofit/>
          </a:bodyPr>
          <a:lstStyle/>
          <a:p>
            <a:pPr algn="ctr"/>
            <a:r>
              <a:rPr lang="en-US" dirty="0"/>
              <a:t>grouping</a:t>
            </a:r>
            <a:endParaRPr lang="he-IL" dirty="0"/>
          </a:p>
        </p:txBody>
      </p:sp>
      <p:sp>
        <p:nvSpPr>
          <p:cNvPr id="3" name="מציין מיקום תוכן 2"/>
          <p:cNvSpPr>
            <a:spLocks noGrp="1"/>
          </p:cNvSpPr>
          <p:nvPr>
            <p:ph idx="1"/>
          </p:nvPr>
        </p:nvSpPr>
        <p:spPr>
          <a:xfrm>
            <a:off x="1985780" y="1052736"/>
            <a:ext cx="7494596" cy="5688632"/>
          </a:xfrm>
        </p:spPr>
        <p:txBody>
          <a:bodyPr>
            <a:normAutofit/>
          </a:bodyPr>
          <a:lstStyle/>
          <a:p>
            <a:r>
              <a:rPr lang="he-IL" dirty="0"/>
              <a:t>חלוקה של האוסף החדש שנוצר לתת קבוצות</a:t>
            </a:r>
          </a:p>
          <a:p>
            <a:r>
              <a:rPr lang="he-IL" dirty="0"/>
              <a:t>החלוקה לקבוצות נעשית לפי מפתח מסוים</a:t>
            </a:r>
          </a:p>
          <a:p>
            <a:endParaRPr lang="he-IL" dirty="0"/>
          </a:p>
          <a:p>
            <a:r>
              <a:rPr lang="he-IL" dirty="0"/>
              <a:t>שימוש בממשק הגנרי הבא:</a:t>
            </a:r>
          </a:p>
          <a:p>
            <a:pPr marL="0" indent="0" algn="l" rtl="0">
              <a:lnSpc>
                <a:spcPct val="107000"/>
              </a:lnSpc>
              <a:spcBef>
                <a:spcPts val="0"/>
              </a:spcBef>
              <a:buNone/>
            </a:pPr>
            <a:r>
              <a:rPr lang="en-US" sz="20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public</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interface</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he-IL"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he-IL"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IGrouping</a:t>
            </a:r>
            <a:r>
              <a:rPr lang="en-US" sz="2000" b="1"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2000" b="1"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out</a:t>
            </a:r>
            <a:r>
              <a:rPr lang="en-US" sz="2000" b="1"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TKey</a:t>
            </a:r>
            <a:r>
              <a:rPr lang="en-US" sz="2000" b="1"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b="1"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out</a:t>
            </a:r>
            <a:r>
              <a:rPr lang="en-US" sz="2000" b="1"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b="1"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TElement</a:t>
            </a:r>
            <a:r>
              <a:rPr lang="en-US" sz="2000" b="1"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&gt; :</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IEnumerable</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TElement</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&gt;, </a:t>
            </a:r>
            <a:r>
              <a:rPr lang="en-US" sz="2000" dirty="0">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IEnumerable</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20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TKey</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Key { </a:t>
            </a:r>
            <a:r>
              <a:rPr lang="en-US" sz="20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get</a:t>
            </a: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20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endParaRPr lang="en-US" sz="2000" dirty="0">
              <a:solidFill>
                <a:srgbClr val="000000"/>
              </a:solidFill>
              <a:highlight>
                <a:srgbClr val="FFFFFF"/>
              </a:highlight>
              <a:latin typeface="Consolas" panose="020B0609020204030204" pitchFamily="49" charset="0"/>
            </a:endParaRPr>
          </a:p>
          <a:p>
            <a:pPr marL="0" indent="0">
              <a:lnSpc>
                <a:spcPct val="107000"/>
              </a:lnSpc>
              <a:spcBef>
                <a:spcPts val="0"/>
              </a:spcBef>
              <a:buNone/>
            </a:pPr>
            <a:r>
              <a:rPr lang="he-IL" sz="2800" b="1" dirty="0">
                <a:solidFill>
                  <a:srgbClr val="000000"/>
                </a:solidFill>
                <a:highlight>
                  <a:srgbClr val="FFFFFF"/>
                </a:highlight>
                <a:latin typeface="Consolas" panose="020B0609020204030204" pitchFamily="49" charset="0"/>
              </a:rPr>
              <a:t>צורת השימוש:</a:t>
            </a:r>
            <a:endParaRPr lang="en-US" sz="2800" b="1" dirty="0">
              <a:solidFill>
                <a:srgbClr val="000000"/>
              </a:solidFill>
              <a:highlight>
                <a:srgbClr val="FFFFFF"/>
              </a:highlight>
              <a:latin typeface="Consolas" panose="020B0609020204030204" pitchFamily="49" charset="0"/>
            </a:endParaRPr>
          </a:p>
          <a:p>
            <a:pPr marL="0" indent="0" algn="ctr" rtl="0">
              <a:lnSpc>
                <a:spcPct val="107000"/>
              </a:lnSpc>
              <a:spcBef>
                <a:spcPts val="0"/>
              </a:spcBef>
              <a:buNone/>
            </a:pPr>
            <a:r>
              <a:rPr lang="en-US" sz="2800" b="1" dirty="0">
                <a:solidFill>
                  <a:srgbClr val="000000"/>
                </a:solidFill>
                <a:highlight>
                  <a:srgbClr val="FFFF00"/>
                </a:highlight>
                <a:latin typeface="Consolas" panose="020B0609020204030204" pitchFamily="49" charset="0"/>
              </a:rPr>
              <a:t>GROUP</a:t>
            </a:r>
            <a:r>
              <a:rPr lang="en-US" sz="2800" b="1" dirty="0">
                <a:solidFill>
                  <a:srgbClr val="000000"/>
                </a:solidFill>
                <a:highlight>
                  <a:srgbClr val="FFFFFF"/>
                </a:highlight>
                <a:latin typeface="Consolas" panose="020B0609020204030204" pitchFamily="49" charset="0"/>
              </a:rPr>
              <a:t> </a:t>
            </a:r>
            <a:r>
              <a:rPr lang="en-US" sz="2800" dirty="0">
                <a:solidFill>
                  <a:srgbClr val="000000"/>
                </a:solidFill>
                <a:highlight>
                  <a:srgbClr val="FFFFFF"/>
                </a:highlight>
                <a:latin typeface="Consolas" panose="020B0609020204030204" pitchFamily="49" charset="0"/>
              </a:rPr>
              <a:t>Item1</a:t>
            </a:r>
            <a:r>
              <a:rPr lang="en-US" sz="2800" b="1" dirty="0">
                <a:solidFill>
                  <a:srgbClr val="000000"/>
                </a:solidFill>
                <a:highlight>
                  <a:srgbClr val="FFFFFF"/>
                </a:highlight>
                <a:latin typeface="Consolas" panose="020B0609020204030204" pitchFamily="49" charset="0"/>
              </a:rPr>
              <a:t> </a:t>
            </a:r>
            <a:r>
              <a:rPr lang="en-US" sz="2800" b="1" dirty="0">
                <a:solidFill>
                  <a:srgbClr val="000000"/>
                </a:solidFill>
                <a:highlight>
                  <a:srgbClr val="FFFF00"/>
                </a:highlight>
                <a:latin typeface="Consolas" panose="020B0609020204030204" pitchFamily="49" charset="0"/>
              </a:rPr>
              <a:t>BY</a:t>
            </a:r>
            <a:r>
              <a:rPr lang="en-US" sz="2800" b="1" dirty="0">
                <a:solidFill>
                  <a:srgbClr val="000000"/>
                </a:solidFill>
                <a:highlight>
                  <a:srgbClr val="FFFFFF"/>
                </a:highlight>
                <a:latin typeface="Consolas" panose="020B0609020204030204" pitchFamily="49" charset="0"/>
              </a:rPr>
              <a:t> </a:t>
            </a:r>
            <a:r>
              <a:rPr lang="en-US" sz="2800" dirty="0">
                <a:solidFill>
                  <a:srgbClr val="000000"/>
                </a:solidFill>
                <a:highlight>
                  <a:srgbClr val="FFFFFF"/>
                </a:highlight>
                <a:latin typeface="Consolas" panose="020B0609020204030204" pitchFamily="49" charset="0"/>
              </a:rPr>
              <a:t>Key1</a:t>
            </a:r>
            <a:r>
              <a:rPr lang="en-US" sz="2800" b="1" dirty="0">
                <a:solidFill>
                  <a:srgbClr val="000000"/>
                </a:solidFill>
                <a:highlight>
                  <a:srgbClr val="FFFFFF"/>
                </a:highlight>
                <a:latin typeface="Consolas" panose="020B0609020204030204" pitchFamily="49" charset="0"/>
              </a:rPr>
              <a:t> </a:t>
            </a:r>
            <a:r>
              <a:rPr lang="en-US" sz="2800" b="1" dirty="0">
                <a:solidFill>
                  <a:srgbClr val="000000"/>
                </a:solidFill>
                <a:highlight>
                  <a:srgbClr val="FFFF00"/>
                </a:highlight>
                <a:latin typeface="Consolas" panose="020B0609020204030204" pitchFamily="49" charset="0"/>
              </a:rPr>
              <a:t>INTO</a:t>
            </a:r>
            <a:r>
              <a:rPr lang="en-US" sz="2800" b="1" dirty="0">
                <a:solidFill>
                  <a:srgbClr val="000000"/>
                </a:solidFill>
                <a:highlight>
                  <a:srgbClr val="FFFFFF"/>
                </a:highlight>
                <a:latin typeface="Consolas" panose="020B0609020204030204" pitchFamily="49" charset="0"/>
              </a:rPr>
              <a:t> </a:t>
            </a:r>
            <a:r>
              <a:rPr lang="en-US" sz="2800" dirty="0">
                <a:solidFill>
                  <a:srgbClr val="000000"/>
                </a:solidFill>
                <a:highlight>
                  <a:srgbClr val="FFFFFF"/>
                </a:highlight>
                <a:latin typeface="Consolas" panose="020B0609020204030204" pitchFamily="49" charset="0"/>
              </a:rPr>
              <a:t>groupName1</a:t>
            </a:r>
          </a:p>
          <a:p>
            <a:pPr marL="0" indent="0" algn="l" rtl="0">
              <a:lnSpc>
                <a:spcPct val="107000"/>
              </a:lnSpc>
              <a:spcBef>
                <a:spcPts val="0"/>
              </a:spcBef>
              <a:buNone/>
            </a:pPr>
            <a:endParaRPr lang="en-US" sz="2000" dirty="0">
              <a:solidFill>
                <a:srgbClr val="000000"/>
              </a:solidFill>
              <a:highlight>
                <a:srgbClr val="FFFFFF"/>
              </a:highlight>
              <a:latin typeface="Consolas" panose="020B0609020204030204" pitchFamily="49" charset="0"/>
            </a:endParaRPr>
          </a:p>
          <a:p>
            <a:pPr marL="0" indent="0" algn="l" rtl="0">
              <a:lnSpc>
                <a:spcPct val="107000"/>
              </a:lnSpc>
              <a:spcBef>
                <a:spcPts val="0"/>
              </a:spcBef>
              <a:buNone/>
            </a:pPr>
            <a:endParaRPr lang="he-IL" sz="2000"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599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67984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07472"/>
            <a:ext cx="7239000" cy="698336"/>
          </a:xfrm>
        </p:spPr>
        <p:txBody>
          <a:bodyPr/>
          <a:lstStyle/>
          <a:p>
            <a:pPr algn="ctr"/>
            <a:r>
              <a:rPr lang="he-IL" dirty="0"/>
              <a:t>מרכיבי הציון הסופי</a:t>
            </a:r>
          </a:p>
        </p:txBody>
      </p:sp>
      <p:sp>
        <p:nvSpPr>
          <p:cNvPr id="3" name="מציין מיקום תוכן 2"/>
          <p:cNvSpPr>
            <a:spLocks noGrp="1"/>
          </p:cNvSpPr>
          <p:nvPr>
            <p:ph idx="1"/>
          </p:nvPr>
        </p:nvSpPr>
        <p:spPr>
          <a:xfrm>
            <a:off x="1830624" y="817796"/>
            <a:ext cx="7704856" cy="5431504"/>
          </a:xfrm>
        </p:spPr>
        <p:txBody>
          <a:bodyPr>
            <a:noAutofit/>
          </a:bodyPr>
          <a:lstStyle/>
          <a:p>
            <a:pPr marL="0" indent="0">
              <a:buNone/>
            </a:pPr>
            <a:r>
              <a:rPr lang="he-IL" sz="1400" b="1" dirty="0"/>
              <a:t>הציון הסופי יורכב מציוני מבחן, תרגול, ופרויקט כדלקמן. ציון סופי מינימלי – 60 נק'.</a:t>
            </a:r>
            <a:endParaRPr lang="en-US" sz="1400" b="1" dirty="0"/>
          </a:p>
          <a:p>
            <a:r>
              <a:rPr lang="he-IL" sz="1400" dirty="0"/>
              <a:t>ציון </a:t>
            </a:r>
            <a:r>
              <a:rPr lang="he-IL" sz="1400" b="1" dirty="0"/>
              <a:t>המבחן</a:t>
            </a:r>
            <a:r>
              <a:rPr lang="he-IL" sz="1400" dirty="0"/>
              <a:t> הינו חובה ומהוה </a:t>
            </a:r>
            <a:r>
              <a:rPr lang="he-IL" sz="1400" b="1" dirty="0"/>
              <a:t>50%</a:t>
            </a:r>
            <a:r>
              <a:rPr lang="he-IL" sz="1400" dirty="0"/>
              <a:t> מהציון הסופי, ציון מינימום – 55 נק'</a:t>
            </a:r>
            <a:endParaRPr lang="en-US" sz="1400" dirty="0"/>
          </a:p>
          <a:p>
            <a:r>
              <a:rPr lang="he-IL" sz="1400" dirty="0"/>
              <a:t>ציון </a:t>
            </a:r>
            <a:r>
              <a:rPr lang="he-IL" sz="1400" b="1" dirty="0"/>
              <a:t>התרגול</a:t>
            </a:r>
            <a:r>
              <a:rPr lang="he-IL" sz="1400" dirty="0"/>
              <a:t> הינו חובה ומהוה </a:t>
            </a:r>
            <a:r>
              <a:rPr lang="he-IL" sz="1400" b="1" dirty="0"/>
              <a:t>10% </a:t>
            </a:r>
            <a:r>
              <a:rPr lang="he-IL" sz="1400" dirty="0"/>
              <a:t>מהציון הסופי, אין ציון מינימום, אך חובה להגיש את כל התרגילים במועדם על מנת לקבל ציון תרגול</a:t>
            </a:r>
          </a:p>
          <a:p>
            <a:pPr lvl="1"/>
            <a:r>
              <a:rPr lang="he-IL" sz="1400" dirty="0">
                <a:solidFill>
                  <a:schemeClr val="tx1"/>
                </a:solidFill>
              </a:rPr>
              <a:t>1% תרגיל מבוא – פתיחת פרויקט ב- </a:t>
            </a:r>
            <a:r>
              <a:rPr lang="en-US" sz="1400" dirty="0">
                <a:solidFill>
                  <a:schemeClr val="tx1"/>
                </a:solidFill>
              </a:rPr>
              <a:t>VS </a:t>
            </a:r>
            <a:r>
              <a:rPr lang="he-IL" sz="1400" dirty="0">
                <a:solidFill>
                  <a:schemeClr val="tx1"/>
                </a:solidFill>
              </a:rPr>
              <a:t> וב- </a:t>
            </a:r>
            <a:r>
              <a:rPr lang="en-US" sz="1400" dirty="0">
                <a:solidFill>
                  <a:schemeClr val="tx1"/>
                </a:solidFill>
              </a:rPr>
              <a:t>GitHub</a:t>
            </a:r>
            <a:r>
              <a:rPr lang="he-IL" sz="1400" dirty="0">
                <a:solidFill>
                  <a:schemeClr val="tx1"/>
                </a:solidFill>
              </a:rPr>
              <a:t> סנכרון הפרויקט בין שני בני הזוג</a:t>
            </a:r>
          </a:p>
          <a:p>
            <a:pPr lvl="1"/>
            <a:r>
              <a:rPr lang="he-IL" sz="1400" dirty="0">
                <a:solidFill>
                  <a:schemeClr val="tx1"/>
                </a:solidFill>
              </a:rPr>
              <a:t>2% לתרגיל 1</a:t>
            </a:r>
          </a:p>
          <a:p>
            <a:pPr lvl="1"/>
            <a:r>
              <a:rPr lang="he-IL" sz="1400" dirty="0">
                <a:solidFill>
                  <a:schemeClr val="tx1"/>
                </a:solidFill>
              </a:rPr>
              <a:t>3% לתרגיל 2</a:t>
            </a:r>
          </a:p>
          <a:p>
            <a:pPr lvl="1"/>
            <a:r>
              <a:rPr lang="he-IL" sz="1400" dirty="0">
                <a:solidFill>
                  <a:schemeClr val="tx1"/>
                </a:solidFill>
              </a:rPr>
              <a:t>1% לתרגיל 3 א</a:t>
            </a:r>
          </a:p>
          <a:p>
            <a:pPr lvl="1"/>
            <a:r>
              <a:rPr lang="he-IL" sz="1400" dirty="0">
                <a:solidFill>
                  <a:schemeClr val="tx1"/>
                </a:solidFill>
              </a:rPr>
              <a:t>3% תרגיל 3 ב</a:t>
            </a:r>
          </a:p>
          <a:p>
            <a:endParaRPr lang="en-US" sz="1400" dirty="0"/>
          </a:p>
          <a:p>
            <a:r>
              <a:rPr lang="he-IL" sz="1400" dirty="0"/>
              <a:t>ציון </a:t>
            </a:r>
            <a:r>
              <a:rPr lang="he-IL" sz="1400" b="1" dirty="0"/>
              <a:t>הפרוייקט</a:t>
            </a:r>
            <a:r>
              <a:rPr lang="he-IL" sz="1400" dirty="0"/>
              <a:t> הינו חובה ומהוה </a:t>
            </a:r>
            <a:r>
              <a:rPr lang="he-IL" sz="1400" b="1" dirty="0"/>
              <a:t>40% </a:t>
            </a:r>
            <a:r>
              <a:rPr lang="he-IL" sz="1400" dirty="0"/>
              <a:t>מהציון הסופי – ציון מינימום – 60 נק'</a:t>
            </a:r>
          </a:p>
          <a:p>
            <a:pPr lvl="1"/>
            <a:r>
              <a:rPr lang="he-IL" sz="1400" b="1" dirty="0"/>
              <a:t>הפרוייקט יוגש ב3 שלבים </a:t>
            </a:r>
          </a:p>
          <a:p>
            <a:pPr lvl="1"/>
            <a:r>
              <a:rPr lang="he-IL" sz="1400" dirty="0"/>
              <a:t>הערכת הפרויקט הסופי תתבצע ע"י מרצה עמית בשני שלבים, ציון הפרויקט הינו מכפלה של הערכת שני השלבים כדלקמן:</a:t>
            </a:r>
          </a:p>
          <a:p>
            <a:pPr lvl="2"/>
            <a:r>
              <a:rPr lang="he-IL" sz="1400" b="1" dirty="0"/>
              <a:t>הגנה</a:t>
            </a:r>
            <a:r>
              <a:rPr lang="he-IL" sz="1400" dirty="0"/>
              <a:t>.</a:t>
            </a:r>
            <a:r>
              <a:rPr lang="en-US" sz="1400" dirty="0"/>
              <a:t> </a:t>
            </a:r>
            <a:r>
              <a:rPr lang="he-IL" sz="1400" dirty="0"/>
              <a:t>הצגה פרונטלית של שני השותפים לזוג יחד – מטרתה להציג את תפקוד הפרויקט ולהראות שליטה בפרויקט ובקוד שלו ע"י שני השותפים לזוג – בין 20 ל- 30 דקות לזוג – הציון ניתן באחוזים. </a:t>
            </a:r>
            <a:r>
              <a:rPr lang="he-IL" sz="1400" b="1" dirty="0"/>
              <a:t>הגנה על הפרויקט בשיעור האחרון של סמסטר!</a:t>
            </a:r>
          </a:p>
          <a:p>
            <a:pPr lvl="2"/>
            <a:r>
              <a:rPr lang="he-IL" sz="1400" dirty="0"/>
              <a:t>הערכת עמידת קוד הפרויקט בכל הדרישות – תתבצע ללא השתתפות ישירה של הסטודנטים.</a:t>
            </a:r>
          </a:p>
          <a:p>
            <a:r>
              <a:rPr lang="he-IL" sz="1400" dirty="0"/>
              <a:t>פרויקט מוגש חייב לכלול נתונים מוכנים בכמות סבירה. ציון מקסימלי לעבודה לפי הדרישות בלבד: </a:t>
            </a:r>
            <a:r>
              <a:rPr lang="en-US" sz="1400" dirty="0"/>
              <a:t>80</a:t>
            </a:r>
            <a:endParaRPr lang="he-IL" sz="1400" dirty="0"/>
          </a:p>
          <a:p>
            <a:r>
              <a:rPr lang="he-IL" sz="1400" dirty="0"/>
              <a:t>יש לצרף דו"ח פרויקט מקוצר, שנותן הסבר כללי ומפרט את כל התוספות לבונוס. כדי השליחים ל </a:t>
            </a:r>
            <a:r>
              <a:rPr lang="en-US" sz="1400" dirty="0"/>
              <a:t>100</a:t>
            </a:r>
            <a:r>
              <a:rPr lang="he-IL" sz="1400" dirty="0"/>
              <a:t>.</a:t>
            </a:r>
          </a:p>
          <a:p>
            <a:pPr lvl="1"/>
            <a:endParaRPr lang="he-IL" sz="1400" b="1" dirty="0"/>
          </a:p>
          <a:p>
            <a:pPr lvl="0"/>
            <a:endParaRPr lang="en-US" sz="1400" dirty="0"/>
          </a:p>
          <a:p>
            <a:endParaRPr lang="he-IL" sz="14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30286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185613"/>
            <a:ext cx="7239000" cy="770344"/>
          </a:xfrm>
        </p:spPr>
        <p:txBody>
          <a:bodyPr/>
          <a:lstStyle/>
          <a:p>
            <a:pPr algn="ctr"/>
            <a:r>
              <a:rPr lang="he-IL" dirty="0"/>
              <a:t>קלט</a:t>
            </a:r>
            <a:r>
              <a:rPr lang="en-US" dirty="0"/>
              <a:t> </a:t>
            </a:r>
            <a:r>
              <a:rPr lang="he-IL" dirty="0"/>
              <a:t>מהמסך</a:t>
            </a:r>
          </a:p>
        </p:txBody>
      </p:sp>
      <p:sp>
        <p:nvSpPr>
          <p:cNvPr id="3" name="מציין מיקום תוכן 2"/>
          <p:cNvSpPr>
            <a:spLocks noGrp="1"/>
          </p:cNvSpPr>
          <p:nvPr>
            <p:ph idx="1"/>
          </p:nvPr>
        </p:nvSpPr>
        <p:spPr>
          <a:xfrm>
            <a:off x="1703512" y="1124744"/>
            <a:ext cx="7859216" cy="5431504"/>
          </a:xfrm>
        </p:spPr>
        <p:txBody>
          <a:bodyPr>
            <a:normAutofit fontScale="92500" lnSpcReduction="20000"/>
          </a:bodyPr>
          <a:lstStyle/>
          <a:p>
            <a:pPr marL="0" indent="0">
              <a:buNone/>
            </a:pPr>
            <a:r>
              <a:rPr lang="he-IL" sz="2000" dirty="0"/>
              <a:t>גם קליטת נתונים נעשית באמצעות מתודה של המחלקה </a:t>
            </a:r>
            <a:r>
              <a:rPr lang="en-US" sz="2000" dirty="0"/>
              <a:t>Console</a:t>
            </a:r>
            <a:r>
              <a:rPr lang="he-IL" sz="2000" dirty="0"/>
              <a:t> :</a:t>
            </a:r>
            <a:endParaRPr lang="en-US" sz="2000" dirty="0"/>
          </a:p>
          <a:p>
            <a:endParaRPr lang="en-US" sz="2000" dirty="0"/>
          </a:p>
          <a:p>
            <a:r>
              <a:rPr lang="he-IL" sz="2000" dirty="0"/>
              <a:t>פקודה זו קולטת מהמסך מחרוזת עד לרווח או לאנטר. אם זה מספר, ניתן להמיר את המחרוזת למספר ע"י מתודה קיימת </a:t>
            </a:r>
            <a:r>
              <a:rPr lang="en-US" sz="2000" dirty="0"/>
              <a:t>Parse()</a:t>
            </a:r>
            <a:r>
              <a:rPr lang="he-IL" sz="2000" dirty="0"/>
              <a:t>.</a:t>
            </a:r>
          </a:p>
          <a:p>
            <a:pPr marL="0" indent="0" algn="l" rtl="0">
              <a:buNone/>
            </a:pPr>
            <a:r>
              <a:rPr lang="en-US" sz="2000" b="1" dirty="0"/>
              <a:t>string</a:t>
            </a:r>
            <a:r>
              <a:rPr lang="en-US" sz="2000" dirty="0"/>
              <a:t> </a:t>
            </a:r>
            <a:r>
              <a:rPr lang="en-US" sz="2000" dirty="0" err="1"/>
              <a:t>myStringVar</a:t>
            </a:r>
            <a:r>
              <a:rPr lang="en-US" sz="2000" dirty="0"/>
              <a:t> = </a:t>
            </a:r>
            <a:r>
              <a:rPr lang="en-US" sz="2000" dirty="0" err="1"/>
              <a:t>System.Console.</a:t>
            </a:r>
            <a:r>
              <a:rPr lang="en-US" sz="2000" b="1" dirty="0" err="1"/>
              <a:t>ReadLine</a:t>
            </a:r>
            <a:r>
              <a:rPr lang="en-US" sz="2000" b="1" dirty="0"/>
              <a:t>();</a:t>
            </a:r>
          </a:p>
          <a:p>
            <a:endParaRPr lang="he-IL" sz="2000" dirty="0"/>
          </a:p>
          <a:p>
            <a:r>
              <a:rPr lang="he-IL" sz="2000" dirty="0"/>
              <a:t>פקודה זו קולטת מהמסך תו ומחזירה את ערכו כמספר ב </a:t>
            </a:r>
            <a:r>
              <a:rPr lang="en-US" sz="2000" dirty="0" err="1"/>
              <a:t>unicode</a:t>
            </a:r>
            <a:r>
              <a:rPr lang="he-IL" sz="2000" dirty="0"/>
              <a:t>.</a:t>
            </a:r>
            <a:endParaRPr lang="en-US" sz="2000" dirty="0"/>
          </a:p>
          <a:p>
            <a:pPr marL="0" indent="0" algn="l" rtl="0">
              <a:buClr>
                <a:schemeClr val="tx1"/>
              </a:buClr>
              <a:buNone/>
            </a:pPr>
            <a:r>
              <a:rPr lang="en-US" sz="2000" b="1" dirty="0" err="1"/>
              <a:t>int</a:t>
            </a:r>
            <a:r>
              <a:rPr lang="en-US" sz="2000" dirty="0"/>
              <a:t> </a:t>
            </a:r>
            <a:r>
              <a:rPr lang="en-US" sz="2000" dirty="0" err="1"/>
              <a:t>myCharUnicode</a:t>
            </a:r>
            <a:r>
              <a:rPr lang="en-US" sz="2000" dirty="0"/>
              <a:t> = </a:t>
            </a:r>
            <a:r>
              <a:rPr lang="en-US" sz="2000" dirty="0" err="1"/>
              <a:t>System.Console.</a:t>
            </a:r>
            <a:r>
              <a:rPr lang="en-US" sz="2000" b="1" dirty="0" err="1"/>
              <a:t>Read</a:t>
            </a:r>
            <a:r>
              <a:rPr lang="en-US" sz="2000" b="1" dirty="0"/>
              <a:t>();</a:t>
            </a:r>
          </a:p>
          <a:p>
            <a:pPr>
              <a:buClr>
                <a:schemeClr val="tx1"/>
              </a:buClr>
            </a:pPr>
            <a:endParaRPr lang="he-IL" sz="2000" dirty="0"/>
          </a:p>
          <a:p>
            <a:r>
              <a:rPr lang="he-IL" sz="2000" dirty="0"/>
              <a:t>פקודה זו קולטת מהמסך תו וממירה את ערכו ל </a:t>
            </a:r>
            <a:r>
              <a:rPr lang="en-US" sz="2000" dirty="0"/>
              <a:t>char</a:t>
            </a:r>
          </a:p>
          <a:p>
            <a:pPr marL="0" indent="0" algn="l" rtl="0">
              <a:buClr>
                <a:schemeClr val="tx1"/>
              </a:buClr>
              <a:buNone/>
            </a:pPr>
            <a:r>
              <a:rPr lang="en-US" sz="2000" b="1" dirty="0"/>
              <a:t>char</a:t>
            </a:r>
            <a:r>
              <a:rPr lang="en-US" sz="2000" dirty="0"/>
              <a:t> </a:t>
            </a:r>
            <a:r>
              <a:rPr lang="en-US" sz="2000" dirty="0" err="1"/>
              <a:t>myCharVar</a:t>
            </a:r>
            <a:r>
              <a:rPr lang="en-US" sz="2000" dirty="0"/>
              <a:t> = </a:t>
            </a:r>
            <a:r>
              <a:rPr lang="en-US" sz="2000" b="1" dirty="0"/>
              <a:t>(char)</a:t>
            </a:r>
            <a:r>
              <a:rPr lang="en-US" sz="2000" dirty="0" err="1"/>
              <a:t>System.Console.</a:t>
            </a:r>
            <a:r>
              <a:rPr lang="en-US" sz="2000" b="1" dirty="0" err="1"/>
              <a:t>Read</a:t>
            </a:r>
            <a:r>
              <a:rPr lang="en-US" sz="2000" b="1" dirty="0"/>
              <a:t>();</a:t>
            </a:r>
          </a:p>
          <a:p>
            <a:pPr marL="0" indent="0">
              <a:buNone/>
            </a:pPr>
            <a:endParaRPr lang="en-US" sz="2000" dirty="0"/>
          </a:p>
          <a:p>
            <a:endParaRPr lang="en-US" sz="2000" dirty="0"/>
          </a:p>
          <a:p>
            <a:endParaRPr lang="en-US" sz="2000" dirty="0"/>
          </a:p>
          <a:p>
            <a:r>
              <a:rPr lang="he-IL" sz="2000" dirty="0"/>
              <a:t>המתודה</a:t>
            </a:r>
            <a:r>
              <a:rPr lang="en-US" sz="2000" dirty="0"/>
              <a:t> </a:t>
            </a:r>
            <a:r>
              <a:rPr lang="he-IL" sz="2000" dirty="0"/>
              <a:t>קולטת תו אחד מלוח המקשים כולל </a:t>
            </a:r>
            <a:r>
              <a:rPr lang="en-US" sz="2000" dirty="0"/>
              <a:t>Enter</a:t>
            </a:r>
            <a:r>
              <a:rPr lang="he-IL" sz="2000" dirty="0"/>
              <a:t>, </a:t>
            </a:r>
            <a:r>
              <a:rPr lang="en-US" sz="2000" dirty="0"/>
              <a:t>Shift</a:t>
            </a:r>
            <a:r>
              <a:rPr lang="he-IL" sz="2000" dirty="0"/>
              <a:t>, </a:t>
            </a:r>
            <a:r>
              <a:rPr lang="en-US" sz="2000" dirty="0"/>
              <a:t>Tab</a:t>
            </a:r>
            <a:r>
              <a:rPr lang="he-IL" sz="2000" dirty="0"/>
              <a:t> וכדומה</a:t>
            </a:r>
            <a:r>
              <a:rPr lang="en-US" sz="2000" dirty="0"/>
              <a:t> </a:t>
            </a:r>
            <a:r>
              <a:rPr lang="he-IL" sz="2000" dirty="0"/>
              <a:t>ומחזירה את ערכו כתו </a:t>
            </a:r>
            <a:r>
              <a:rPr lang="en-US" sz="2000" dirty="0"/>
              <a:t>(char)</a:t>
            </a:r>
            <a:r>
              <a:rPr lang="he-IL" sz="2000" dirty="0"/>
              <a:t>.</a:t>
            </a:r>
            <a:endParaRPr lang="en-US" sz="2000" dirty="0"/>
          </a:p>
          <a:p>
            <a:pPr marL="0" indent="0" algn="l" rtl="0">
              <a:buNone/>
            </a:pPr>
            <a:r>
              <a:rPr lang="he-IL" sz="2000" dirty="0"/>
              <a:t> </a:t>
            </a:r>
            <a:r>
              <a:rPr lang="en-US" sz="2000" b="1" dirty="0"/>
              <a:t>char</a:t>
            </a:r>
            <a:r>
              <a:rPr lang="en-US" sz="2000" dirty="0"/>
              <a:t> </a:t>
            </a:r>
            <a:r>
              <a:rPr lang="en-US" sz="2000" dirty="0" err="1"/>
              <a:t>myCharVar</a:t>
            </a:r>
            <a:r>
              <a:rPr lang="en-US" sz="2000" dirty="0"/>
              <a:t> = </a:t>
            </a:r>
            <a:r>
              <a:rPr lang="en-US" sz="2000" dirty="0" err="1"/>
              <a:t>Console.</a:t>
            </a:r>
            <a:r>
              <a:rPr lang="en-US" sz="2000" b="1" dirty="0" err="1"/>
              <a:t>ReadKey</a:t>
            </a:r>
            <a:r>
              <a:rPr lang="en-US" sz="2000" b="1" dirty="0"/>
              <a:t>();</a:t>
            </a:r>
            <a:endParaRPr lang="he-IL" sz="2000" b="1" dirty="0"/>
          </a:p>
          <a:p>
            <a:pPr marL="0" indent="0" algn="l" rtl="0">
              <a:buClr>
                <a:schemeClr val="tx1"/>
              </a:buClr>
              <a:buNone/>
            </a:pPr>
            <a:endParaRPr lang="he-IL" sz="2000" dirty="0"/>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60</a:t>
            </a:fld>
            <a:endParaRPr lang="he-IL">
              <a:solidFill>
                <a:srgbClr val="B13F9A"/>
              </a:solidFill>
              <a:latin typeface="Trebuchet MS"/>
              <a:cs typeface="Gisha" panose="020B0502040204020203" pitchFamily="34" charset="-79"/>
            </a:endParaRPr>
          </a:p>
        </p:txBody>
      </p:sp>
      <p:sp>
        <p:nvSpPr>
          <p:cNvPr id="4" name="חץ למעלה 3"/>
          <p:cNvSpPr/>
          <p:nvPr/>
        </p:nvSpPr>
        <p:spPr>
          <a:xfrm>
            <a:off x="3215680" y="4437112"/>
            <a:ext cx="1800200" cy="792088"/>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b="1" dirty="0">
                <a:solidFill>
                  <a:prstClr val="black"/>
                </a:solidFill>
                <a:latin typeface="Trebuchet MS"/>
                <a:cs typeface="Gisha" panose="020B0502040204020203" pitchFamily="34" charset="-79"/>
              </a:rPr>
              <a:t>המרה מפורשת</a:t>
            </a:r>
          </a:p>
        </p:txBody>
      </p:sp>
    </p:spTree>
    <p:extLst>
      <p:ext uri="{BB962C8B-B14F-4D97-AF65-F5344CB8AC3E}">
        <p14:creationId xmlns:p14="http://schemas.microsoft.com/office/powerpoint/2010/main" val="320073960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88640"/>
            <a:ext cx="7239000" cy="588680"/>
          </a:xfrm>
        </p:spPr>
        <p:txBody>
          <a:bodyPr/>
          <a:lstStyle/>
          <a:p>
            <a:pPr algn="ctr"/>
            <a:r>
              <a:rPr lang="he-IL" dirty="0"/>
              <a:t>דוגמא 1 -  </a:t>
            </a:r>
            <a:r>
              <a:rPr lang="en-US" dirty="0"/>
              <a:t>GROUP BY</a:t>
            </a:r>
            <a:endParaRPr lang="he-IL" dirty="0"/>
          </a:p>
        </p:txBody>
      </p:sp>
      <p:sp>
        <p:nvSpPr>
          <p:cNvPr id="3" name="Content Placeholder 2"/>
          <p:cNvSpPr>
            <a:spLocks noGrp="1"/>
          </p:cNvSpPr>
          <p:nvPr>
            <p:ph idx="1"/>
          </p:nvPr>
        </p:nvSpPr>
        <p:spPr>
          <a:xfrm>
            <a:off x="1815233" y="667627"/>
            <a:ext cx="7372672" cy="6007528"/>
          </a:xfrm>
        </p:spPr>
        <p:txBody>
          <a:bodyPr>
            <a:noAutofit/>
          </a:bodyPr>
          <a:lstStyle/>
          <a:p>
            <a:pPr marL="0" indent="0" algn="l" rtl="0">
              <a:lnSpc>
                <a:spcPct val="107000"/>
              </a:lnSpc>
              <a:spcBef>
                <a:spcPts val="0"/>
              </a:spcBef>
              <a:buNone/>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groupEx1()</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numbers = { 5, 4, 12, 33, 91, 8, 6, 7, 22, 0 };</a:t>
            </a:r>
            <a:endParaRPr lang="he-IL" sz="1800" dirty="0">
              <a:solidFill>
                <a:srgbClr val="000000"/>
              </a:solidFill>
              <a:highlight>
                <a:srgbClr val="FFFFFF"/>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IGrouping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&gt;&gt; result =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numbers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group</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by</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 % 2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into</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IGrouping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result)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switch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g.Key</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caseIEnum</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1:</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"Odd Number:"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"{0}, "</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case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0:</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"Even Number:"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"{0}, "</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break</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200" dirty="0"/>
          </a:p>
        </p:txBody>
      </p:sp>
      <p:sp>
        <p:nvSpPr>
          <p:cNvPr id="4" name="Rectangle 3"/>
          <p:cNvSpPr/>
          <p:nvPr/>
        </p:nvSpPr>
        <p:spPr>
          <a:xfrm>
            <a:off x="5951984" y="2848290"/>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Linq3</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TextBox 4"/>
          <p:cNvSpPr txBox="1"/>
          <p:nvPr/>
        </p:nvSpPr>
        <p:spPr>
          <a:xfrm>
            <a:off x="7104112" y="3825044"/>
            <a:ext cx="3240360" cy="1631216"/>
          </a:xfrm>
          <a:prstGeom prst="rect">
            <a:avLst/>
          </a:prstGeom>
          <a:solidFill>
            <a:schemeClr val="tx1"/>
          </a:solidFill>
        </p:spPr>
        <p:txBody>
          <a:bodyPr wrap="square" rtlCol="1">
            <a:spAutoFit/>
          </a:bodyPr>
          <a:lstStyle/>
          <a:p>
            <a:pPr algn="l" rtl="0"/>
            <a:r>
              <a:rPr lang="en-US" sz="2000" dirty="0">
                <a:solidFill>
                  <a:prstClr val="white"/>
                </a:solidFill>
                <a:latin typeface="Trebuchet MS"/>
              </a:rPr>
              <a:t>Odd Number:</a:t>
            </a:r>
          </a:p>
          <a:p>
            <a:pPr algn="l" rtl="0"/>
            <a:r>
              <a:rPr lang="en-US" sz="2000" dirty="0">
                <a:solidFill>
                  <a:prstClr val="white"/>
                </a:solidFill>
                <a:latin typeface="Trebuchet MS"/>
              </a:rPr>
              <a:t>5, 33, 91, 7,</a:t>
            </a:r>
          </a:p>
          <a:p>
            <a:pPr algn="l" rtl="0"/>
            <a:endParaRPr lang="en-US" sz="2000" dirty="0">
              <a:solidFill>
                <a:prstClr val="white"/>
              </a:solidFill>
              <a:latin typeface="Trebuchet MS"/>
            </a:endParaRPr>
          </a:p>
          <a:p>
            <a:pPr algn="l" rtl="0"/>
            <a:r>
              <a:rPr lang="en-US" sz="2000" dirty="0">
                <a:solidFill>
                  <a:prstClr val="white"/>
                </a:solidFill>
                <a:latin typeface="Trebuchet MS"/>
              </a:rPr>
              <a:t>Even Number:</a:t>
            </a:r>
          </a:p>
          <a:p>
            <a:pPr algn="l" rtl="0"/>
            <a:r>
              <a:rPr lang="en-US" sz="2000" dirty="0">
                <a:solidFill>
                  <a:prstClr val="white"/>
                </a:solidFill>
                <a:latin typeface="Trebuchet MS"/>
              </a:rPr>
              <a:t>4, 12, 8, 6, 22, 0,</a:t>
            </a:r>
          </a:p>
        </p:txBody>
      </p:sp>
      <p:sp>
        <p:nvSpPr>
          <p:cNvPr id="6" name="Slide Number Placeholder 5"/>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600</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688FBA8B-071A-4F82-A6F2-031731791645}"/>
              </a:ext>
            </a:extLst>
          </p:cNvPr>
          <p:cNvSpPr/>
          <p:nvPr/>
        </p:nvSpPr>
        <p:spPr>
          <a:xfrm>
            <a:off x="8724293" y="283490"/>
            <a:ext cx="1868499" cy="1464813"/>
          </a:xfrm>
          <a:prstGeom prst="wedgeRoundRectCallout">
            <a:avLst>
              <a:gd name="adj1" fmla="val -72311"/>
              <a:gd name="adj2" fmla="val 5687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חלוקה ל 2 קבוצות של </a:t>
            </a:r>
            <a:r>
              <a:rPr lang="en-US" sz="1600" dirty="0">
                <a:solidFill>
                  <a:prstClr val="black"/>
                </a:solidFill>
                <a:latin typeface="Trebuchet MS"/>
              </a:rPr>
              <a:t>integers</a:t>
            </a:r>
            <a:r>
              <a:rPr lang="he-IL" sz="1600" dirty="0">
                <a:solidFill>
                  <a:prstClr val="black"/>
                </a:solidFill>
                <a:latin typeface="Trebuchet MS"/>
                <a:cs typeface="Gisha" panose="020B0502040204020203" pitchFamily="34" charset="-79"/>
              </a:rPr>
              <a:t>.</a:t>
            </a:r>
          </a:p>
          <a:p>
            <a:pPr algn="ctr"/>
            <a:r>
              <a:rPr lang="he-IL" sz="1600" dirty="0">
                <a:solidFill>
                  <a:prstClr val="black"/>
                </a:solidFill>
                <a:latin typeface="Trebuchet MS"/>
                <a:cs typeface="Gisha" panose="020B0502040204020203" pitchFamily="34" charset="-79"/>
              </a:rPr>
              <a:t>זוגיים ואי-זוגיים.</a:t>
            </a:r>
            <a:endParaRPr lang="en-US" sz="1600" dirty="0">
              <a:solidFill>
                <a:prstClr val="black"/>
              </a:solidFill>
              <a:latin typeface="Trebuchet MS"/>
            </a:endParaRPr>
          </a:p>
          <a:p>
            <a:pPr algn="ctr"/>
            <a:r>
              <a:rPr lang="he-IL" sz="1600" dirty="0">
                <a:solidFill>
                  <a:prstClr val="black"/>
                </a:solidFill>
                <a:latin typeface="Trebuchet MS"/>
                <a:cs typeface="Gisha" panose="020B0502040204020203" pitchFamily="34" charset="-79"/>
              </a:rPr>
              <a:t>כאשר לכל קבוצה יש מפתח מסוג </a:t>
            </a:r>
            <a:r>
              <a:rPr lang="en-US" sz="1600" dirty="0">
                <a:solidFill>
                  <a:prstClr val="black"/>
                </a:solidFill>
                <a:latin typeface="Trebuchet MS"/>
              </a:rPr>
              <a:t>integer</a:t>
            </a:r>
            <a:r>
              <a:rPr lang="he-IL" sz="1600" dirty="0">
                <a:solidFill>
                  <a:prstClr val="black"/>
                </a:solidFill>
                <a:latin typeface="Trebuchet MS"/>
                <a:cs typeface="Gisha" panose="020B0502040204020203" pitchFamily="34" charset="-79"/>
              </a:rPr>
              <a:t> 0 או 1.</a:t>
            </a:r>
            <a:endParaRPr lang="en-US" sz="1600" dirty="0">
              <a:solidFill>
                <a:prstClr val="black"/>
              </a:solidFill>
              <a:latin typeface="Trebuchet MS"/>
            </a:endParaRPr>
          </a:p>
        </p:txBody>
      </p:sp>
    </p:spTree>
    <p:extLst>
      <p:ext uri="{BB962C8B-B14F-4D97-AF65-F5344CB8AC3E}">
        <p14:creationId xmlns:p14="http://schemas.microsoft.com/office/powerpoint/2010/main" val="210728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0040"/>
            <a:ext cx="7239000" cy="588680"/>
          </a:xfrm>
        </p:spPr>
        <p:txBody>
          <a:bodyPr/>
          <a:lstStyle/>
          <a:p>
            <a:pPr algn="ctr"/>
            <a:r>
              <a:rPr lang="he-IL" dirty="0"/>
              <a:t> דוגמא 2</a:t>
            </a:r>
            <a:r>
              <a:rPr lang="en-US" dirty="0"/>
              <a:t>GROUP BY - </a:t>
            </a:r>
            <a:endParaRPr lang="he-IL" dirty="0"/>
          </a:p>
        </p:txBody>
      </p:sp>
      <p:sp>
        <p:nvSpPr>
          <p:cNvPr id="3" name="Content Placeholder 2"/>
          <p:cNvSpPr>
            <a:spLocks noGrp="1"/>
          </p:cNvSpPr>
          <p:nvPr>
            <p:ph idx="1"/>
          </p:nvPr>
        </p:nvSpPr>
        <p:spPr>
          <a:xfrm>
            <a:off x="1847528" y="980728"/>
            <a:ext cx="7372672" cy="5804120"/>
          </a:xfrm>
        </p:spPr>
        <p:txBody>
          <a:bodyPr>
            <a:noAutofit/>
          </a:bodyPr>
          <a:lstStyle/>
          <a:p>
            <a:pPr marL="0" indent="0" algn="l" rtl="0">
              <a:lnSpc>
                <a:spcPct val="107000"/>
              </a:lnSpc>
              <a:spcBef>
                <a:spcPts val="0"/>
              </a:spcBef>
              <a:buNone/>
            </a:pP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groupEx2()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words =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"blueberry"</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"chimpanzee"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"abacus"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"banana"</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"apple"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"cheese"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800" dirty="0">
              <a:latin typeface="Calibri" panose="020F0502020204030204" pitchFamily="34" charset="0"/>
              <a:ea typeface="Calibri" panose="020F0502020204030204" pitchFamily="34" charset="0"/>
              <a:cs typeface="Arial" panose="020B0604020202020204" pitchFamily="34" charset="0"/>
            </a:endParaRPr>
          </a:p>
          <a:p>
            <a:pPr marL="484632" lvl="2"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wordGroups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words</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group</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by</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w[0]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into</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FirstLetter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g.Key</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Words = g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wordGroups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"'{0}':"</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item.FirstLetter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w </a:t>
            </a:r>
            <a:r>
              <a:rPr lang="en-US" sz="14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item.Words</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sz="1400" dirty="0"/>
          </a:p>
        </p:txBody>
      </p:sp>
      <p:sp>
        <p:nvSpPr>
          <p:cNvPr id="4" name="Rectangle 3"/>
          <p:cNvSpPr/>
          <p:nvPr/>
        </p:nvSpPr>
        <p:spPr>
          <a:xfrm>
            <a:off x="6456040" y="2492896"/>
            <a:ext cx="4392488" cy="369332"/>
          </a:xfrm>
          <a:prstGeom prst="rect">
            <a:avLst/>
          </a:prstGeom>
          <a:solidFill>
            <a:schemeClr val="bg1"/>
          </a:solidFill>
          <a:ln w="63500">
            <a:solidFill>
              <a:schemeClr val="tx2"/>
            </a:solidFill>
          </a:ln>
        </p:spPr>
        <p:txBody>
          <a:bodyPr wrap="square">
            <a:spAutoFit/>
          </a:bodyPr>
          <a:lstStyle/>
          <a:p>
            <a:pPr algn="l" rtl="0"/>
            <a:r>
              <a:rPr lang="en-US" dirty="0">
                <a:solidFill>
                  <a:prstClr val="black"/>
                </a:solidFill>
                <a:latin typeface="Calibri"/>
              </a:rPr>
              <a:t>namespace </a:t>
            </a:r>
            <a:r>
              <a:rPr lang="en-US" b="1" dirty="0">
                <a:solidFill>
                  <a:prstClr val="black"/>
                </a:solidFill>
                <a:latin typeface="Calibri"/>
              </a:rPr>
              <a:t>Linq3</a:t>
            </a:r>
            <a:r>
              <a:rPr lang="en-US" dirty="0">
                <a:solidFill>
                  <a:prstClr val="black"/>
                </a:solidFill>
                <a:latin typeface="Calibri"/>
              </a:rPr>
              <a:t>  (</a:t>
            </a:r>
            <a:r>
              <a:rPr lang="en-US" dirty="0" err="1">
                <a:solidFill>
                  <a:prstClr val="black"/>
                </a:solidFill>
                <a:latin typeface="Calibri"/>
              </a:rPr>
              <a:t>LinqToObject</a:t>
            </a:r>
            <a:r>
              <a:rPr lang="en-US" dirty="0">
                <a:solidFill>
                  <a:prstClr val="black"/>
                </a:solidFill>
                <a:latin typeface="Calibri"/>
              </a:rPr>
              <a:t> Solution)</a:t>
            </a:r>
            <a:endParaRPr lang="he-IL" dirty="0">
              <a:solidFill>
                <a:prstClr val="black"/>
              </a:solidFill>
              <a:latin typeface="Calibri"/>
              <a:cs typeface="Gisha" panose="020B0502040204020203" pitchFamily="34" charset="-79"/>
            </a:endParaRPr>
          </a:p>
        </p:txBody>
      </p:sp>
      <p:sp>
        <p:nvSpPr>
          <p:cNvPr id="5" name="TextBox 4"/>
          <p:cNvSpPr txBox="1"/>
          <p:nvPr/>
        </p:nvSpPr>
        <p:spPr>
          <a:xfrm>
            <a:off x="7896200" y="3026857"/>
            <a:ext cx="2448272" cy="3477875"/>
          </a:xfrm>
          <a:prstGeom prst="rect">
            <a:avLst/>
          </a:prstGeom>
          <a:solidFill>
            <a:schemeClr val="tx1"/>
          </a:solidFill>
        </p:spPr>
        <p:txBody>
          <a:bodyPr wrap="square" rtlCol="1">
            <a:spAutoFit/>
          </a:bodyPr>
          <a:lstStyle/>
          <a:p>
            <a:pPr algn="l" rtl="0"/>
            <a:r>
              <a:rPr lang="en-US" sz="2000" dirty="0">
                <a:solidFill>
                  <a:prstClr val="white"/>
                </a:solidFill>
                <a:latin typeface="Trebuchet MS"/>
              </a:rPr>
              <a:t>'b':</a:t>
            </a:r>
          </a:p>
          <a:p>
            <a:pPr algn="l" rtl="0"/>
            <a:r>
              <a:rPr lang="en-US" sz="2000" dirty="0">
                <a:solidFill>
                  <a:prstClr val="white"/>
                </a:solidFill>
                <a:latin typeface="Trebuchet MS"/>
              </a:rPr>
              <a:t>blueberry</a:t>
            </a:r>
          </a:p>
          <a:p>
            <a:pPr algn="l" rtl="0"/>
            <a:r>
              <a:rPr lang="en-US" sz="2000" dirty="0">
                <a:solidFill>
                  <a:prstClr val="white"/>
                </a:solidFill>
                <a:latin typeface="Trebuchet MS"/>
              </a:rPr>
              <a:t>banana</a:t>
            </a:r>
          </a:p>
          <a:p>
            <a:pPr algn="l" rtl="0"/>
            <a:endParaRPr lang="en-US" sz="2000" dirty="0">
              <a:solidFill>
                <a:prstClr val="white"/>
              </a:solidFill>
              <a:latin typeface="Trebuchet MS"/>
            </a:endParaRPr>
          </a:p>
          <a:p>
            <a:pPr algn="l" rtl="0"/>
            <a:r>
              <a:rPr lang="en-US" sz="2000" dirty="0">
                <a:solidFill>
                  <a:prstClr val="white"/>
                </a:solidFill>
                <a:latin typeface="Trebuchet MS"/>
              </a:rPr>
              <a:t>'c':</a:t>
            </a:r>
          </a:p>
          <a:p>
            <a:pPr algn="l" rtl="0"/>
            <a:r>
              <a:rPr lang="en-US" sz="2000" dirty="0">
                <a:solidFill>
                  <a:prstClr val="white"/>
                </a:solidFill>
                <a:latin typeface="Trebuchet MS"/>
              </a:rPr>
              <a:t>chimpanzee</a:t>
            </a:r>
          </a:p>
          <a:p>
            <a:pPr algn="l" rtl="0"/>
            <a:r>
              <a:rPr lang="en-US" sz="2000" dirty="0">
                <a:solidFill>
                  <a:prstClr val="white"/>
                </a:solidFill>
                <a:latin typeface="Trebuchet MS"/>
              </a:rPr>
              <a:t>cheese</a:t>
            </a:r>
          </a:p>
          <a:p>
            <a:pPr algn="l" rtl="0"/>
            <a:endParaRPr lang="en-US" sz="2000" dirty="0">
              <a:solidFill>
                <a:prstClr val="white"/>
              </a:solidFill>
              <a:latin typeface="Trebuchet MS"/>
            </a:endParaRPr>
          </a:p>
          <a:p>
            <a:pPr algn="l" rtl="0"/>
            <a:r>
              <a:rPr lang="en-US" sz="2000" dirty="0">
                <a:solidFill>
                  <a:prstClr val="white"/>
                </a:solidFill>
                <a:latin typeface="Trebuchet MS"/>
              </a:rPr>
              <a:t>'a':</a:t>
            </a:r>
          </a:p>
          <a:p>
            <a:pPr algn="l" rtl="0"/>
            <a:r>
              <a:rPr lang="en-US" sz="2000" dirty="0">
                <a:solidFill>
                  <a:prstClr val="white"/>
                </a:solidFill>
                <a:latin typeface="Trebuchet MS"/>
              </a:rPr>
              <a:t>abacus</a:t>
            </a:r>
          </a:p>
          <a:p>
            <a:pPr algn="l" rtl="0"/>
            <a:r>
              <a:rPr lang="en-US" sz="2000" dirty="0">
                <a:solidFill>
                  <a:prstClr val="white"/>
                </a:solidFill>
                <a:latin typeface="Trebuchet MS"/>
              </a:rPr>
              <a:t>apple</a:t>
            </a:r>
          </a:p>
        </p:txBody>
      </p:sp>
      <p:sp>
        <p:nvSpPr>
          <p:cNvPr id="6" name="Slide Number Placeholder 5"/>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601</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07FF744E-AB02-43F1-A790-462116624F7D}"/>
              </a:ext>
            </a:extLst>
          </p:cNvPr>
          <p:cNvSpPr/>
          <p:nvPr/>
        </p:nvSpPr>
        <p:spPr>
          <a:xfrm>
            <a:off x="8472265" y="557934"/>
            <a:ext cx="1738535" cy="1286890"/>
          </a:xfrm>
          <a:prstGeom prst="wedgeRoundRectCallout">
            <a:avLst>
              <a:gd name="adj1" fmla="val -95722"/>
              <a:gd name="adj2" fmla="val 8278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חלוקה לקבוצות.</a:t>
            </a:r>
          </a:p>
          <a:p>
            <a:pPr algn="ctr"/>
            <a:r>
              <a:rPr lang="he-IL" dirty="0">
                <a:solidFill>
                  <a:prstClr val="black"/>
                </a:solidFill>
                <a:latin typeface="Trebuchet MS"/>
                <a:cs typeface="Gisha" panose="020B0502040204020203" pitchFamily="34" charset="-79"/>
              </a:rPr>
              <a:t>לפי אות ראשונה בא"ב.</a:t>
            </a:r>
            <a:endParaRPr lang="en-US" dirty="0">
              <a:solidFill>
                <a:prstClr val="black"/>
              </a:solidFill>
              <a:latin typeface="Trebuchet MS"/>
            </a:endParaRPr>
          </a:p>
        </p:txBody>
      </p:sp>
    </p:spTree>
    <p:extLst>
      <p:ext uri="{BB962C8B-B14F-4D97-AF65-F5344CB8AC3E}">
        <p14:creationId xmlns:p14="http://schemas.microsoft.com/office/powerpoint/2010/main" val="126342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847528" y="1567384"/>
            <a:ext cx="7372672" cy="4011265"/>
          </a:xfrm>
        </p:spPr>
        <p:txBody>
          <a:bodyPr>
            <a:noAutofit/>
          </a:bodyPr>
          <a:lstStyle/>
          <a:p>
            <a:pPr marL="0" indent="0" algn="l" rtl="0">
              <a:lnSpc>
                <a:spcPct val="107000"/>
              </a:lnSpc>
              <a:spcBef>
                <a:spcPts val="0"/>
              </a:spcBef>
              <a:buNone/>
            </a:pP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names =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"Albert"</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"Burke"</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"Connor"</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"David"</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"Everett"</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"Frank"</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"George"</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"Harris"</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var</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groups = </a:t>
            </a:r>
            <a:r>
              <a:rPr lang="en-US" sz="18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names.</a:t>
            </a:r>
            <a:r>
              <a:rPr lang="en-US" sz="18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GroupBy</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 =&gt; </a:t>
            </a:r>
            <a:r>
              <a:rPr lang="en-US" sz="18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s.Length</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IGrouping</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&lt;</a:t>
            </a: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&gt; group </a:t>
            </a: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groups)</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8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endPar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"Strings of length {0}"</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group.Key</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foreach</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string</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value </a:t>
            </a:r>
            <a:r>
              <a:rPr lang="en-US" sz="18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in</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group)</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2B91AF"/>
                </a:solidFill>
                <a:highlight>
                  <a:srgbClr val="FFFFFF"/>
                </a:highlight>
                <a:latin typeface="Consolas" panose="020B0609020204030204" pitchFamily="49" charset="0"/>
                <a:ea typeface="Calibri" panose="020F0502020204030204" pitchFamily="34" charset="0"/>
                <a:cs typeface="Consolas" panose="020B0609020204030204" pitchFamily="49" charset="0"/>
              </a:rPr>
              <a:t>Console</a:t>
            </a:r>
            <a:r>
              <a:rPr lang="en-US" sz="18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.WriteLine</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800" dirty="0">
                <a:solidFill>
                  <a:srgbClr val="A31515"/>
                </a:solidFill>
                <a:highlight>
                  <a:srgbClr val="FFFFFF"/>
                </a:highlight>
                <a:latin typeface="Consolas" panose="020B0609020204030204" pitchFamily="49" charset="0"/>
                <a:ea typeface="Calibri" panose="020F0502020204030204" pitchFamily="34" charset="0"/>
                <a:cs typeface="Consolas" panose="020B0609020204030204" pitchFamily="49" charset="0"/>
              </a:rPr>
              <a:t>"  {0}"</a:t>
            </a: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value);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8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1800" dirty="0"/>
          </a:p>
        </p:txBody>
      </p:sp>
      <p:sp>
        <p:nvSpPr>
          <p:cNvPr id="5" name="TextBox 4"/>
          <p:cNvSpPr txBox="1"/>
          <p:nvPr/>
        </p:nvSpPr>
        <p:spPr>
          <a:xfrm>
            <a:off x="8032068" y="3573016"/>
            <a:ext cx="2376264" cy="2893100"/>
          </a:xfrm>
          <a:prstGeom prst="rect">
            <a:avLst/>
          </a:prstGeom>
          <a:solidFill>
            <a:schemeClr val="tx1"/>
          </a:solidFill>
        </p:spPr>
        <p:txBody>
          <a:bodyPr wrap="square" rtlCol="1">
            <a:spAutoFit/>
          </a:bodyPr>
          <a:lstStyle/>
          <a:p>
            <a:pPr algn="l" rtl="0"/>
            <a:r>
              <a:rPr lang="en-US" sz="1600" dirty="0">
                <a:solidFill>
                  <a:prstClr val="white"/>
                </a:solidFill>
                <a:latin typeface="Trebuchet MS"/>
              </a:rPr>
              <a:t>Strings of length 6</a:t>
            </a:r>
          </a:p>
          <a:p>
            <a:pPr algn="l" rtl="0"/>
            <a:r>
              <a:rPr lang="en-US" sz="1600" dirty="0">
                <a:solidFill>
                  <a:prstClr val="white"/>
                </a:solidFill>
                <a:latin typeface="Trebuchet MS"/>
              </a:rPr>
              <a:t>  Albert</a:t>
            </a:r>
          </a:p>
          <a:p>
            <a:pPr algn="l" rtl="0"/>
            <a:r>
              <a:rPr lang="en-US" sz="1600" dirty="0">
                <a:solidFill>
                  <a:prstClr val="white"/>
                </a:solidFill>
                <a:latin typeface="Trebuchet MS"/>
              </a:rPr>
              <a:t>  Connor</a:t>
            </a:r>
          </a:p>
          <a:p>
            <a:pPr algn="l" rtl="0"/>
            <a:r>
              <a:rPr lang="en-US" sz="1600" dirty="0">
                <a:solidFill>
                  <a:prstClr val="white"/>
                </a:solidFill>
                <a:latin typeface="Trebuchet MS"/>
              </a:rPr>
              <a:t>  George</a:t>
            </a:r>
          </a:p>
          <a:p>
            <a:pPr algn="l" rtl="0"/>
            <a:r>
              <a:rPr lang="en-US" sz="1600" dirty="0">
                <a:solidFill>
                  <a:prstClr val="white"/>
                </a:solidFill>
                <a:latin typeface="Trebuchet MS"/>
              </a:rPr>
              <a:t>  Harris</a:t>
            </a:r>
          </a:p>
          <a:p>
            <a:pPr algn="l" rtl="0"/>
            <a:r>
              <a:rPr lang="en-US" sz="1600" dirty="0">
                <a:solidFill>
                  <a:prstClr val="white"/>
                </a:solidFill>
                <a:latin typeface="Trebuchet MS"/>
              </a:rPr>
              <a:t>Strings of length 5</a:t>
            </a:r>
          </a:p>
          <a:p>
            <a:pPr algn="l" rtl="0"/>
            <a:r>
              <a:rPr lang="en-US" sz="1600" dirty="0">
                <a:solidFill>
                  <a:prstClr val="white"/>
                </a:solidFill>
                <a:latin typeface="Trebuchet MS"/>
              </a:rPr>
              <a:t>  Burke</a:t>
            </a:r>
          </a:p>
          <a:p>
            <a:pPr algn="l" rtl="0"/>
            <a:r>
              <a:rPr lang="en-US" sz="1600" dirty="0">
                <a:solidFill>
                  <a:prstClr val="white"/>
                </a:solidFill>
                <a:latin typeface="Trebuchet MS"/>
              </a:rPr>
              <a:t>  David</a:t>
            </a:r>
          </a:p>
          <a:p>
            <a:pPr algn="l" rtl="0"/>
            <a:r>
              <a:rPr lang="en-US" sz="1600" dirty="0">
                <a:solidFill>
                  <a:prstClr val="white"/>
                </a:solidFill>
                <a:latin typeface="Trebuchet MS"/>
              </a:rPr>
              <a:t>  Frank</a:t>
            </a:r>
          </a:p>
          <a:p>
            <a:pPr algn="l" rtl="0"/>
            <a:r>
              <a:rPr lang="en-US" sz="1600" dirty="0">
                <a:solidFill>
                  <a:prstClr val="white"/>
                </a:solidFill>
                <a:latin typeface="Trebuchet MS"/>
              </a:rPr>
              <a:t>Strings of length 7</a:t>
            </a:r>
          </a:p>
          <a:p>
            <a:pPr algn="l" rtl="0"/>
            <a:r>
              <a:rPr lang="en-US" sz="1600" dirty="0">
                <a:solidFill>
                  <a:prstClr val="white"/>
                </a:solidFill>
                <a:latin typeface="Trebuchet MS"/>
              </a:rPr>
              <a:t>  Everett</a:t>
            </a:r>
          </a:p>
        </p:txBody>
      </p:sp>
      <p:sp>
        <p:nvSpPr>
          <p:cNvPr id="6" name="Title 1"/>
          <p:cNvSpPr txBox="1">
            <a:spLocks/>
          </p:cNvSpPr>
          <p:nvPr/>
        </p:nvSpPr>
        <p:spPr>
          <a:xfrm>
            <a:off x="1959140" y="145673"/>
            <a:ext cx="7239000" cy="588680"/>
          </a:xfrm>
          <a:prstGeom prst="rect">
            <a:avLst/>
          </a:prstGeom>
        </p:spPr>
        <p:txBody>
          <a:bodyPr vert="horz" lIns="45720" tIns="0" rIns="45720" bIns="0" anchor="b" anchorCtr="0">
            <a:normAutofit fontScale="85000" lnSpcReduction="100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דוגמא 3</a:t>
            </a:r>
            <a:r>
              <a:rPr lang="en-US"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GROUP BY -   </a:t>
            </a: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מתודת הרחבה</a:t>
            </a:r>
          </a:p>
        </p:txBody>
      </p:sp>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602</a:t>
            </a:fld>
            <a:endParaRPr lang="he-IL">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4C4AFB1E-0DD6-41C8-9B58-79E8F4FC0393}"/>
              </a:ext>
            </a:extLst>
          </p:cNvPr>
          <p:cNvSpPr/>
          <p:nvPr/>
        </p:nvSpPr>
        <p:spPr>
          <a:xfrm>
            <a:off x="8570839" y="980728"/>
            <a:ext cx="1738535" cy="926850"/>
          </a:xfrm>
          <a:prstGeom prst="wedgeRoundRectCallout">
            <a:avLst>
              <a:gd name="adj1" fmla="val -68328"/>
              <a:gd name="adj2" fmla="val 18235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מיון לקבוצות לפי אורך המילה</a:t>
            </a:r>
            <a:endParaRPr lang="en-US" dirty="0">
              <a:solidFill>
                <a:prstClr val="black"/>
              </a:solidFill>
              <a:latin typeface="Trebuchet MS"/>
            </a:endParaRPr>
          </a:p>
        </p:txBody>
      </p:sp>
    </p:spTree>
    <p:extLst>
      <p:ext uri="{BB962C8B-B14F-4D97-AF65-F5344CB8AC3E}">
        <p14:creationId xmlns:p14="http://schemas.microsoft.com/office/powerpoint/2010/main" val="413698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1" y="188641"/>
            <a:ext cx="9023673" cy="6448425"/>
          </a:xfrm>
          <a:prstGeom prst="rect">
            <a:avLst/>
          </a:prstGeom>
        </p:spPr>
      </p:pic>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603</a:t>
            </a:fld>
            <a:endParaRPr lang="he-IL">
              <a:solidFill>
                <a:srgbClr val="B13F9A"/>
              </a:solidFill>
              <a:latin typeface="Trebuchet MS"/>
              <a:cs typeface="Gisha" panose="020B0502040204020203" pitchFamily="34" charset="-79"/>
            </a:endParaRPr>
          </a:p>
        </p:txBody>
      </p:sp>
      <p:sp>
        <p:nvSpPr>
          <p:cNvPr id="4" name="Speech Bubble: Rectangle with Corners Rounded 3">
            <a:extLst>
              <a:ext uri="{FF2B5EF4-FFF2-40B4-BE49-F238E27FC236}">
                <a16:creationId xmlns:a16="http://schemas.microsoft.com/office/drawing/2014/main" id="{EBDA69A5-224A-4D05-A3EC-33B754B5FC88}"/>
              </a:ext>
            </a:extLst>
          </p:cNvPr>
          <p:cNvSpPr/>
          <p:nvPr/>
        </p:nvSpPr>
        <p:spPr>
          <a:xfrm>
            <a:off x="2207569" y="1124744"/>
            <a:ext cx="1738535" cy="926850"/>
          </a:xfrm>
          <a:prstGeom prst="wedgeRoundRectCallout">
            <a:avLst>
              <a:gd name="adj1" fmla="val 109731"/>
              <a:gd name="adj2" fmla="val 11144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דוגמא נוספת – ללימוד עצמי</a:t>
            </a:r>
            <a:endParaRPr lang="en-US" dirty="0">
              <a:solidFill>
                <a:prstClr val="black"/>
              </a:solidFill>
              <a:latin typeface="Trebuchet MS"/>
            </a:endParaRPr>
          </a:p>
        </p:txBody>
      </p:sp>
    </p:spTree>
    <p:extLst>
      <p:ext uri="{BB962C8B-B14F-4D97-AF65-F5344CB8AC3E}">
        <p14:creationId xmlns:p14="http://schemas.microsoft.com/office/powerpoint/2010/main" val="334433359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 name="Picture 3"/>
          <p:cNvPicPr>
            <a:picLocks noChangeAspect="1"/>
          </p:cNvPicPr>
          <p:nvPr/>
        </p:nvPicPr>
        <p:blipFill>
          <a:blip r:embed="rId2"/>
          <a:stretch>
            <a:fillRect/>
          </a:stretch>
        </p:blipFill>
        <p:spPr>
          <a:xfrm>
            <a:off x="1291378" y="0"/>
            <a:ext cx="9380021" cy="7435602"/>
          </a:xfrm>
          <a:prstGeom prst="rect">
            <a:avLst/>
          </a:prstGeom>
        </p:spPr>
      </p:pic>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604</a:t>
            </a:fld>
            <a:endParaRPr lang="he-IL">
              <a:solidFill>
                <a:srgbClr val="B13F9A"/>
              </a:solidFill>
              <a:latin typeface="Trebuchet MS"/>
              <a:cs typeface="Gisha" panose="020B0502040204020203" pitchFamily="34" charset="-79"/>
            </a:endParaRPr>
          </a:p>
        </p:txBody>
      </p:sp>
      <p:sp>
        <p:nvSpPr>
          <p:cNvPr id="6" name="Speech Bubble: Rectangle with Corners Rounded 5">
            <a:extLst>
              <a:ext uri="{FF2B5EF4-FFF2-40B4-BE49-F238E27FC236}">
                <a16:creationId xmlns:a16="http://schemas.microsoft.com/office/drawing/2014/main" id="{73976000-124F-4382-8425-C221B24E707C}"/>
              </a:ext>
            </a:extLst>
          </p:cNvPr>
          <p:cNvSpPr/>
          <p:nvPr/>
        </p:nvSpPr>
        <p:spPr>
          <a:xfrm>
            <a:off x="8350933" y="441381"/>
            <a:ext cx="1738535" cy="926850"/>
          </a:xfrm>
          <a:prstGeom prst="wedgeRoundRectCallout">
            <a:avLst>
              <a:gd name="adj1" fmla="val -77094"/>
              <a:gd name="adj2" fmla="val 16385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דוגמא נוספת – ללימוד עצמי</a:t>
            </a:r>
            <a:endParaRPr lang="en-US" dirty="0">
              <a:solidFill>
                <a:prstClr val="black"/>
              </a:solidFill>
              <a:latin typeface="Trebuchet MS"/>
            </a:endParaRPr>
          </a:p>
        </p:txBody>
      </p:sp>
    </p:spTree>
    <p:extLst>
      <p:ext uri="{BB962C8B-B14F-4D97-AF65-F5344CB8AC3E}">
        <p14:creationId xmlns:p14="http://schemas.microsoft.com/office/powerpoint/2010/main" val="338898043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489" y="476672"/>
            <a:ext cx="8980484" cy="5726440"/>
          </a:xfrm>
          <a:prstGeom prst="rect">
            <a:avLst/>
          </a:prstGeom>
        </p:spPr>
      </p:pic>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605</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8AF24F55-DB79-4AC4-BFC4-73C9E661746F}"/>
              </a:ext>
            </a:extLst>
          </p:cNvPr>
          <p:cNvSpPr/>
          <p:nvPr/>
        </p:nvSpPr>
        <p:spPr>
          <a:xfrm>
            <a:off x="2135561" y="123536"/>
            <a:ext cx="1738535" cy="926850"/>
          </a:xfrm>
          <a:prstGeom prst="wedgeRoundRectCallout">
            <a:avLst>
              <a:gd name="adj1" fmla="val 109731"/>
              <a:gd name="adj2" fmla="val 11144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דוגמא נוספת – ללימוד עצמי</a:t>
            </a:r>
            <a:endParaRPr lang="en-US" dirty="0">
              <a:solidFill>
                <a:prstClr val="black"/>
              </a:solidFill>
              <a:latin typeface="Trebuchet MS"/>
            </a:endParaRPr>
          </a:p>
        </p:txBody>
      </p:sp>
    </p:spTree>
    <p:extLst>
      <p:ext uri="{BB962C8B-B14F-4D97-AF65-F5344CB8AC3E}">
        <p14:creationId xmlns:p14="http://schemas.microsoft.com/office/powerpoint/2010/main" val="124756333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80ECAB-F294-467D-B906-19AA05B93952}"/>
              </a:ext>
            </a:extLst>
          </p:cNvPr>
          <p:cNvSpPr>
            <a:spLocks noGrp="1"/>
          </p:cNvSpPr>
          <p:nvPr>
            <p:ph type="ctrTitle"/>
          </p:nvPr>
        </p:nvSpPr>
        <p:spPr>
          <a:xfrm>
            <a:off x="4887820" y="1412776"/>
            <a:ext cx="5105400" cy="2868168"/>
          </a:xfrm>
        </p:spPr>
        <p:txBody>
          <a:bodyPr/>
          <a:lstStyle/>
          <a:p>
            <a:pPr algn="ctr"/>
            <a:r>
              <a:rPr lang="he-IL" sz="4400" dirty="0"/>
              <a:t>שאילתות</a:t>
            </a:r>
            <a:br>
              <a:rPr lang="he-IL" sz="4400" dirty="0"/>
            </a:br>
            <a:r>
              <a:rPr lang="he-IL" sz="4400" dirty="0"/>
              <a:t>לעומת</a:t>
            </a:r>
            <a:br>
              <a:rPr lang="he-IL" sz="4400" dirty="0"/>
            </a:br>
            <a:r>
              <a:rPr lang="he-IL" sz="4400" dirty="0"/>
              <a:t>מתודות הרחבה</a:t>
            </a:r>
            <a:endParaRPr lang="en-US" dirty="0"/>
          </a:p>
        </p:txBody>
      </p:sp>
      <p:sp>
        <p:nvSpPr>
          <p:cNvPr id="4" name="Slide Number Placeholder 3">
            <a:extLst>
              <a:ext uri="{FF2B5EF4-FFF2-40B4-BE49-F238E27FC236}">
                <a16:creationId xmlns:a16="http://schemas.microsoft.com/office/drawing/2014/main" id="{76797B0D-363C-4E3E-AFD3-C937919C95B6}"/>
              </a:ext>
            </a:extLst>
          </p:cNvPr>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606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681208222"/>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188640"/>
            <a:ext cx="7239000" cy="698336"/>
          </a:xfrm>
        </p:spPr>
        <p:txBody>
          <a:bodyPr>
            <a:normAutofit/>
          </a:bodyPr>
          <a:lstStyle/>
          <a:p>
            <a:r>
              <a:rPr lang="he-IL" dirty="0" err="1"/>
              <a:t>שאילתא</a:t>
            </a:r>
            <a:r>
              <a:rPr lang="he-IL" dirty="0"/>
              <a:t> לעומת מתודת הרחבה</a:t>
            </a:r>
          </a:p>
        </p:txBody>
      </p:sp>
      <p:sp>
        <p:nvSpPr>
          <p:cNvPr id="3" name="מציין מיקום תוכן 2"/>
          <p:cNvSpPr>
            <a:spLocks noGrp="1"/>
          </p:cNvSpPr>
          <p:nvPr>
            <p:ph idx="1"/>
          </p:nvPr>
        </p:nvSpPr>
        <p:spPr>
          <a:xfrm>
            <a:off x="1927548" y="1010089"/>
            <a:ext cx="7383016" cy="5566360"/>
          </a:xfrm>
        </p:spPr>
        <p:txBody>
          <a:bodyPr>
            <a:normAutofit fontScale="92500" lnSpcReduction="20000"/>
          </a:bodyPr>
          <a:lstStyle/>
          <a:p>
            <a:pPr marL="0" indent="0" algn="l" rtl="0">
              <a:buNone/>
            </a:pPr>
            <a:r>
              <a:rPr lang="en-US" sz="1800" dirty="0" err="1"/>
              <a:t>var</a:t>
            </a:r>
            <a:r>
              <a:rPr lang="en-US" sz="1800" dirty="0"/>
              <a:t> query1 = </a:t>
            </a:r>
            <a:r>
              <a:rPr lang="en-US" sz="1800" dirty="0">
                <a:solidFill>
                  <a:srgbClr val="FF0000"/>
                </a:solidFill>
              </a:rPr>
              <a:t>from</a:t>
            </a:r>
            <a:r>
              <a:rPr lang="en-US" sz="1800" dirty="0"/>
              <a:t> p in </a:t>
            </a:r>
            <a:r>
              <a:rPr lang="en-US" sz="1800" dirty="0">
                <a:solidFill>
                  <a:srgbClr val="FF0000"/>
                </a:solidFill>
              </a:rPr>
              <a:t>people</a:t>
            </a:r>
          </a:p>
          <a:p>
            <a:pPr marL="0" indent="0" algn="l" rtl="0">
              <a:buNone/>
            </a:pPr>
            <a:r>
              <a:rPr lang="en-US" sz="1800" dirty="0"/>
              <a:t>             </a:t>
            </a:r>
            <a:r>
              <a:rPr lang="en-US" sz="1800" dirty="0">
                <a:solidFill>
                  <a:srgbClr val="00B050"/>
                </a:solidFill>
              </a:rPr>
              <a:t>where</a:t>
            </a:r>
            <a:r>
              <a:rPr lang="en-US" sz="1800" dirty="0"/>
              <a:t> </a:t>
            </a:r>
            <a:r>
              <a:rPr lang="en-US" sz="1800" dirty="0" err="1"/>
              <a:t>p.Age</a:t>
            </a:r>
            <a:r>
              <a:rPr lang="en-US" sz="1800" dirty="0"/>
              <a:t> &gt; 20</a:t>
            </a:r>
          </a:p>
          <a:p>
            <a:pPr marL="0" indent="0" algn="l" rtl="0">
              <a:buNone/>
            </a:pPr>
            <a:r>
              <a:rPr lang="en-US" sz="1800" dirty="0"/>
              <a:t>             </a:t>
            </a:r>
            <a:r>
              <a:rPr lang="en-US" sz="1800" dirty="0" err="1">
                <a:solidFill>
                  <a:srgbClr val="00B0F0"/>
                </a:solidFill>
              </a:rPr>
              <a:t>orderby</a:t>
            </a:r>
            <a:r>
              <a:rPr lang="en-US" sz="1800" dirty="0"/>
              <a:t> </a:t>
            </a:r>
            <a:r>
              <a:rPr lang="en-US" sz="1800" dirty="0" err="1"/>
              <a:t>p.Age</a:t>
            </a:r>
            <a:r>
              <a:rPr lang="en-US" sz="1800" dirty="0"/>
              <a:t> </a:t>
            </a:r>
            <a:r>
              <a:rPr lang="en-US" sz="1800" dirty="0">
                <a:solidFill>
                  <a:srgbClr val="00B0F0"/>
                </a:solidFill>
              </a:rPr>
              <a:t>descending</a:t>
            </a:r>
            <a:r>
              <a:rPr lang="en-US" sz="1800" dirty="0"/>
              <a:t>, </a:t>
            </a:r>
            <a:r>
              <a:rPr lang="en-US" sz="1800" b="1" dirty="0" err="1">
                <a:solidFill>
                  <a:srgbClr val="FFC000"/>
                </a:solidFill>
              </a:rPr>
              <a:t>p.Name</a:t>
            </a:r>
            <a:endParaRPr lang="en-US" sz="1800" b="1" dirty="0">
              <a:solidFill>
                <a:srgbClr val="FFC000"/>
              </a:solidFill>
            </a:endParaRPr>
          </a:p>
          <a:p>
            <a:pPr marL="0" indent="0" algn="l" rtl="0">
              <a:buNone/>
            </a:pPr>
            <a:r>
              <a:rPr lang="en-US" sz="1800" dirty="0"/>
              <a:t>             </a:t>
            </a:r>
            <a:r>
              <a:rPr lang="en-US" sz="1800" dirty="0">
                <a:solidFill>
                  <a:schemeClr val="accent6">
                    <a:lumMod val="50000"/>
                  </a:schemeClr>
                </a:solidFill>
              </a:rPr>
              <a:t>select</a:t>
            </a:r>
            <a:r>
              <a:rPr lang="en-US" sz="1800" dirty="0"/>
              <a:t> new </a:t>
            </a:r>
            <a:endParaRPr lang="he-IL" sz="1800" dirty="0"/>
          </a:p>
          <a:p>
            <a:pPr marL="0" indent="0" algn="l" rtl="0">
              <a:buNone/>
            </a:pPr>
            <a:r>
              <a:rPr lang="he-IL" sz="1800" dirty="0"/>
              <a:t>	</a:t>
            </a:r>
            <a:r>
              <a:rPr lang="en-US" sz="1800" dirty="0"/>
              <a:t>{ </a:t>
            </a:r>
          </a:p>
          <a:p>
            <a:pPr marL="0" indent="0" algn="l" rtl="0">
              <a:buNone/>
            </a:pPr>
            <a:r>
              <a:rPr lang="en-US" sz="1800" dirty="0"/>
              <a:t>                 </a:t>
            </a:r>
            <a:r>
              <a:rPr lang="he-IL" sz="1800" dirty="0"/>
              <a:t> 	</a:t>
            </a:r>
            <a:r>
              <a:rPr lang="en-US" sz="1800" dirty="0" err="1"/>
              <a:t>p.Name</a:t>
            </a:r>
            <a:r>
              <a:rPr lang="en-US" sz="1800" dirty="0"/>
              <a:t>, Senior = </a:t>
            </a:r>
            <a:r>
              <a:rPr lang="en-US" sz="1800" dirty="0" err="1"/>
              <a:t>p.Age</a:t>
            </a:r>
            <a:r>
              <a:rPr lang="en-US" sz="1800" dirty="0"/>
              <a:t> &gt; 30, </a:t>
            </a:r>
            <a:r>
              <a:rPr lang="en-US" sz="1800" dirty="0" err="1"/>
              <a:t>p.CanCode</a:t>
            </a:r>
            <a:endParaRPr lang="en-US" sz="1800" dirty="0"/>
          </a:p>
          <a:p>
            <a:pPr marL="0" indent="0" algn="l" rtl="0">
              <a:buNone/>
            </a:pPr>
            <a:r>
              <a:rPr lang="en-US" sz="1800" dirty="0"/>
              <a:t>             </a:t>
            </a:r>
            <a:r>
              <a:rPr lang="he-IL" sz="1800" dirty="0"/>
              <a:t>   </a:t>
            </a:r>
            <a:r>
              <a:rPr lang="en-US" sz="1800" dirty="0"/>
              <a:t>};</a:t>
            </a:r>
          </a:p>
          <a:p>
            <a:pPr algn="r"/>
            <a:r>
              <a:rPr lang="he-IL" sz="1800" dirty="0"/>
              <a:t>זה בעצם:</a:t>
            </a:r>
          </a:p>
          <a:p>
            <a:pPr marL="0" indent="0" algn="l" rtl="0">
              <a:buNone/>
            </a:pPr>
            <a:r>
              <a:rPr lang="en-US" sz="1800" dirty="0" err="1"/>
              <a:t>var</a:t>
            </a:r>
            <a:r>
              <a:rPr lang="en-US" sz="1800" dirty="0"/>
              <a:t> query1 = </a:t>
            </a:r>
            <a:r>
              <a:rPr lang="en-US" sz="1800" dirty="0" err="1">
                <a:solidFill>
                  <a:srgbClr val="FF0000"/>
                </a:solidFill>
              </a:rPr>
              <a:t>people</a:t>
            </a:r>
            <a:r>
              <a:rPr lang="en-US" sz="1800" dirty="0" err="1"/>
              <a:t>.</a:t>
            </a:r>
            <a:r>
              <a:rPr lang="en-US" sz="1800" dirty="0" err="1">
                <a:solidFill>
                  <a:srgbClr val="00B050"/>
                </a:solidFill>
              </a:rPr>
              <a:t>Where</a:t>
            </a:r>
            <a:r>
              <a:rPr lang="en-US" sz="1800" dirty="0"/>
              <a:t>(p =&gt; </a:t>
            </a:r>
            <a:r>
              <a:rPr lang="en-US" sz="1800" dirty="0" err="1"/>
              <a:t>p.Age</a:t>
            </a:r>
            <a:r>
              <a:rPr lang="en-US" sz="1800" dirty="0"/>
              <a:t> &gt; 20)</a:t>
            </a:r>
          </a:p>
          <a:p>
            <a:pPr marL="0" indent="0" algn="l" rtl="0">
              <a:buNone/>
            </a:pPr>
            <a:r>
              <a:rPr lang="en-US" sz="1800" dirty="0"/>
              <a:t>                   .</a:t>
            </a:r>
            <a:r>
              <a:rPr lang="en-US" sz="1800" dirty="0" err="1">
                <a:solidFill>
                  <a:srgbClr val="00B0F0"/>
                </a:solidFill>
              </a:rPr>
              <a:t>OrderByDescending</a:t>
            </a:r>
            <a:r>
              <a:rPr lang="en-US" sz="1800" dirty="0"/>
              <a:t>(p =&gt; </a:t>
            </a:r>
            <a:r>
              <a:rPr lang="en-US" sz="1800" dirty="0" err="1"/>
              <a:t>p.Age</a:t>
            </a:r>
            <a:r>
              <a:rPr lang="en-US" sz="1800" dirty="0"/>
              <a:t>)</a:t>
            </a:r>
          </a:p>
          <a:p>
            <a:pPr marL="0" indent="0" algn="l" rtl="0">
              <a:buNone/>
            </a:pPr>
            <a:r>
              <a:rPr lang="en-US" sz="1800" dirty="0"/>
              <a:t>                   .</a:t>
            </a:r>
            <a:r>
              <a:rPr lang="en-US" sz="1800" b="1" dirty="0" err="1">
                <a:solidFill>
                  <a:srgbClr val="FFC000"/>
                </a:solidFill>
              </a:rPr>
              <a:t>ThenBy</a:t>
            </a:r>
            <a:r>
              <a:rPr lang="en-US" sz="1800" dirty="0"/>
              <a:t>(p =&gt; </a:t>
            </a:r>
            <a:r>
              <a:rPr lang="en-US" sz="1800" dirty="0" err="1"/>
              <a:t>p.Name</a:t>
            </a:r>
            <a:r>
              <a:rPr lang="en-US" sz="1800" dirty="0"/>
              <a:t>)</a:t>
            </a:r>
          </a:p>
          <a:p>
            <a:pPr marL="0" indent="0" algn="l" rtl="0">
              <a:buNone/>
            </a:pPr>
            <a:r>
              <a:rPr lang="en-US" sz="1800" dirty="0"/>
              <a:t>                   .</a:t>
            </a:r>
            <a:r>
              <a:rPr lang="en-US" sz="1800" dirty="0">
                <a:solidFill>
                  <a:schemeClr val="accent6">
                    <a:lumMod val="50000"/>
                  </a:schemeClr>
                </a:solidFill>
              </a:rPr>
              <a:t>Select</a:t>
            </a:r>
            <a:r>
              <a:rPr lang="en-US" sz="1800" dirty="0"/>
              <a:t>(p =&gt; new </a:t>
            </a:r>
            <a:endParaRPr lang="he-IL" sz="1800" dirty="0"/>
          </a:p>
          <a:p>
            <a:pPr marL="0" indent="0" algn="l" rtl="0">
              <a:buNone/>
            </a:pPr>
            <a:r>
              <a:rPr lang="he-IL" sz="1800" dirty="0"/>
              <a:t>			</a:t>
            </a:r>
            <a:r>
              <a:rPr lang="en-US" sz="1800" dirty="0"/>
              <a:t>{ </a:t>
            </a:r>
          </a:p>
          <a:p>
            <a:pPr marL="0" indent="0" algn="l" rtl="0">
              <a:buNone/>
            </a:pPr>
            <a:r>
              <a:rPr lang="he-IL" sz="1800" dirty="0"/>
              <a:t>		</a:t>
            </a:r>
            <a:r>
              <a:rPr lang="en-US" sz="1800" dirty="0"/>
              <a:t>                       </a:t>
            </a:r>
            <a:r>
              <a:rPr lang="en-US" sz="1800" dirty="0" err="1"/>
              <a:t>p.Name</a:t>
            </a:r>
            <a:r>
              <a:rPr lang="en-US" sz="1800" dirty="0"/>
              <a:t>, </a:t>
            </a:r>
          </a:p>
          <a:p>
            <a:pPr marL="0" indent="0" algn="l" rtl="0">
              <a:buNone/>
            </a:pPr>
            <a:r>
              <a:rPr lang="he-IL" sz="1800" dirty="0"/>
              <a:t>		</a:t>
            </a:r>
            <a:r>
              <a:rPr lang="en-US" sz="1800" dirty="0"/>
              <a:t>                       Senior = </a:t>
            </a:r>
            <a:r>
              <a:rPr lang="en-US" sz="1800" dirty="0" err="1"/>
              <a:t>p.Age</a:t>
            </a:r>
            <a:r>
              <a:rPr lang="en-US" sz="1800" dirty="0"/>
              <a:t> &gt; 30, </a:t>
            </a:r>
          </a:p>
          <a:p>
            <a:pPr marL="0" indent="0" algn="l" rtl="0">
              <a:buNone/>
            </a:pPr>
            <a:r>
              <a:rPr lang="he-IL" sz="1800" dirty="0"/>
              <a:t>		</a:t>
            </a:r>
            <a:r>
              <a:rPr lang="en-US" sz="1800" dirty="0"/>
              <a:t>                       </a:t>
            </a:r>
            <a:r>
              <a:rPr lang="en-US" sz="1800" dirty="0" err="1"/>
              <a:t>p.CanCode</a:t>
            </a:r>
            <a:endParaRPr lang="en-US" sz="1800" dirty="0"/>
          </a:p>
          <a:p>
            <a:pPr marL="0" indent="0" algn="l" rtl="0">
              <a:buNone/>
            </a:pPr>
            <a:r>
              <a:rPr lang="he-IL" sz="1800" dirty="0"/>
              <a:t>		</a:t>
            </a:r>
            <a:r>
              <a:rPr lang="en-US" sz="1800" dirty="0"/>
              <a:t>                   }</a:t>
            </a:r>
            <a:endParaRPr lang="he-IL" sz="1800" dirty="0"/>
          </a:p>
          <a:p>
            <a:pPr marL="0" indent="0" algn="l" rtl="0">
              <a:buNone/>
            </a:pPr>
            <a:r>
              <a:rPr lang="he-IL" sz="1800" dirty="0"/>
              <a:t>		</a:t>
            </a:r>
            <a:r>
              <a:rPr lang="en-US" sz="1800" dirty="0"/>
              <a:t>);</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6437292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044512" y="1052736"/>
            <a:ext cx="7651888" cy="5503512"/>
          </a:xfrm>
        </p:spPr>
        <p:txBody>
          <a:bodyPr>
            <a:normAutofit fontScale="62500" lnSpcReduction="20000"/>
          </a:bodyPr>
          <a:lstStyle/>
          <a:p>
            <a:pPr marL="0" indent="0" algn="l" rtl="0">
              <a:buNone/>
            </a:pPr>
            <a:r>
              <a:rPr lang="en-US" sz="2900" dirty="0" err="1"/>
              <a:t>var</a:t>
            </a:r>
            <a:r>
              <a:rPr lang="en-US" sz="2900" dirty="0"/>
              <a:t> query2 = from p in </a:t>
            </a:r>
            <a:r>
              <a:rPr lang="en-US" sz="2900" dirty="0">
                <a:solidFill>
                  <a:srgbClr val="FF0000"/>
                </a:solidFill>
              </a:rPr>
              <a:t>people</a:t>
            </a:r>
          </a:p>
          <a:p>
            <a:pPr marL="0" indent="0" algn="l" rtl="0">
              <a:buNone/>
            </a:pPr>
            <a:r>
              <a:rPr lang="en-US" sz="2900" dirty="0"/>
              <a:t>             </a:t>
            </a:r>
            <a:r>
              <a:rPr lang="en-US" sz="2900" dirty="0">
                <a:solidFill>
                  <a:srgbClr val="00B050"/>
                </a:solidFill>
              </a:rPr>
              <a:t>where</a:t>
            </a:r>
            <a:r>
              <a:rPr lang="en-US" sz="2900" dirty="0"/>
              <a:t> </a:t>
            </a:r>
            <a:r>
              <a:rPr lang="en-US" sz="2900" dirty="0" err="1"/>
              <a:t>p.Age</a:t>
            </a:r>
            <a:r>
              <a:rPr lang="en-US" sz="2900" dirty="0"/>
              <a:t> &gt; 20</a:t>
            </a:r>
          </a:p>
          <a:p>
            <a:pPr marL="0" indent="0" algn="l" rtl="0">
              <a:buNone/>
            </a:pPr>
            <a:r>
              <a:rPr lang="en-US" sz="2900" dirty="0"/>
              <a:t>             </a:t>
            </a:r>
            <a:r>
              <a:rPr lang="en-US" sz="2900" dirty="0" err="1">
                <a:solidFill>
                  <a:srgbClr val="00B0F0"/>
                </a:solidFill>
              </a:rPr>
              <a:t>orderby</a:t>
            </a:r>
            <a:r>
              <a:rPr lang="en-US" sz="2900" dirty="0"/>
              <a:t> </a:t>
            </a:r>
            <a:r>
              <a:rPr lang="en-US" sz="2900" dirty="0" err="1"/>
              <a:t>p.Age</a:t>
            </a:r>
            <a:r>
              <a:rPr lang="en-US" sz="2900" dirty="0"/>
              <a:t> </a:t>
            </a:r>
            <a:r>
              <a:rPr lang="en-US" sz="2900" dirty="0">
                <a:solidFill>
                  <a:srgbClr val="00B0F0"/>
                </a:solidFill>
              </a:rPr>
              <a:t>descending</a:t>
            </a:r>
            <a:r>
              <a:rPr lang="en-US" sz="2900" dirty="0"/>
              <a:t>, </a:t>
            </a:r>
            <a:r>
              <a:rPr lang="en-US" sz="2900" dirty="0" err="1">
                <a:solidFill>
                  <a:srgbClr val="FFC000"/>
                </a:solidFill>
              </a:rPr>
              <a:t>p.Name</a:t>
            </a:r>
            <a:endParaRPr lang="en-US" sz="2900" dirty="0">
              <a:solidFill>
                <a:srgbClr val="FFC000"/>
              </a:solidFill>
            </a:endParaRPr>
          </a:p>
          <a:p>
            <a:pPr marL="0" indent="0" algn="l" rtl="0">
              <a:buNone/>
            </a:pPr>
            <a:r>
              <a:rPr lang="en-US" sz="2900" dirty="0"/>
              <a:t>             </a:t>
            </a:r>
            <a:r>
              <a:rPr lang="en-US" sz="2900" dirty="0">
                <a:solidFill>
                  <a:schemeClr val="accent6">
                    <a:lumMod val="50000"/>
                  </a:schemeClr>
                </a:solidFill>
              </a:rPr>
              <a:t>group</a:t>
            </a:r>
            <a:r>
              <a:rPr lang="en-US" sz="2900" dirty="0"/>
              <a:t> new </a:t>
            </a:r>
          </a:p>
          <a:p>
            <a:pPr marL="0" indent="0" algn="l" rtl="0">
              <a:buNone/>
            </a:pPr>
            <a:r>
              <a:rPr lang="en-US" sz="2900" dirty="0"/>
              <a:t>	{ </a:t>
            </a:r>
          </a:p>
          <a:p>
            <a:pPr marL="0" indent="0" algn="l" rtl="0">
              <a:buNone/>
            </a:pPr>
            <a:r>
              <a:rPr lang="en-US" sz="2900" dirty="0"/>
              <a:t>               	</a:t>
            </a:r>
            <a:r>
              <a:rPr lang="en-US" sz="2900" dirty="0" err="1"/>
              <a:t>p.Name</a:t>
            </a:r>
            <a:r>
              <a:rPr lang="en-US" sz="2900" dirty="0"/>
              <a:t>, Senior = </a:t>
            </a:r>
            <a:r>
              <a:rPr lang="en-US" sz="2900" dirty="0" err="1"/>
              <a:t>p.Age</a:t>
            </a:r>
            <a:r>
              <a:rPr lang="en-US" sz="2900" dirty="0"/>
              <a:t> &gt; 30, </a:t>
            </a:r>
            <a:r>
              <a:rPr lang="en-US" sz="2900" dirty="0" err="1"/>
              <a:t>p.CanCode</a:t>
            </a:r>
            <a:endParaRPr lang="en-US" sz="2900" dirty="0"/>
          </a:p>
          <a:p>
            <a:pPr marL="0" indent="0" algn="l" rtl="0">
              <a:buNone/>
            </a:pPr>
            <a:r>
              <a:rPr lang="en-US" sz="2900" dirty="0"/>
              <a:t>	} </a:t>
            </a:r>
          </a:p>
          <a:p>
            <a:pPr marL="0" indent="0" algn="l" rtl="0">
              <a:buNone/>
            </a:pPr>
            <a:r>
              <a:rPr lang="en-US" sz="2900" dirty="0"/>
              <a:t>             </a:t>
            </a:r>
            <a:r>
              <a:rPr lang="en-US" sz="2900" dirty="0">
                <a:solidFill>
                  <a:schemeClr val="accent6">
                    <a:lumMod val="50000"/>
                  </a:schemeClr>
                </a:solidFill>
              </a:rPr>
              <a:t>by</a:t>
            </a:r>
            <a:r>
              <a:rPr lang="en-US" sz="2900" dirty="0"/>
              <a:t> </a:t>
            </a:r>
            <a:r>
              <a:rPr lang="en-US" sz="2900" dirty="0" err="1"/>
              <a:t>p.CanCode</a:t>
            </a:r>
            <a:r>
              <a:rPr lang="en-US" sz="2900" dirty="0"/>
              <a:t>;</a:t>
            </a:r>
          </a:p>
          <a:p>
            <a:r>
              <a:rPr lang="he-IL" sz="2900" dirty="0"/>
              <a:t>וזה בעצם:</a:t>
            </a:r>
          </a:p>
          <a:p>
            <a:pPr marL="0" indent="0" algn="l" rtl="0">
              <a:buNone/>
            </a:pPr>
            <a:r>
              <a:rPr lang="en-US" sz="2900" dirty="0" err="1"/>
              <a:t>var</a:t>
            </a:r>
            <a:r>
              <a:rPr lang="en-US" sz="2900" dirty="0"/>
              <a:t> query2 = </a:t>
            </a:r>
            <a:r>
              <a:rPr lang="en-US" sz="2900" dirty="0" err="1">
                <a:solidFill>
                  <a:srgbClr val="FF0000"/>
                </a:solidFill>
              </a:rPr>
              <a:t>people</a:t>
            </a:r>
            <a:r>
              <a:rPr lang="en-US" sz="2900" dirty="0" err="1"/>
              <a:t>.</a:t>
            </a:r>
            <a:r>
              <a:rPr lang="en-US" sz="2900" dirty="0" err="1">
                <a:solidFill>
                  <a:srgbClr val="00B050"/>
                </a:solidFill>
              </a:rPr>
              <a:t>Where</a:t>
            </a:r>
            <a:r>
              <a:rPr lang="en-US" sz="2900" dirty="0"/>
              <a:t>(p =&gt; </a:t>
            </a:r>
            <a:r>
              <a:rPr lang="en-US" sz="2900" dirty="0" err="1"/>
              <a:t>p.Age</a:t>
            </a:r>
            <a:r>
              <a:rPr lang="en-US" sz="2900" dirty="0"/>
              <a:t> &gt; 20)</a:t>
            </a:r>
          </a:p>
          <a:p>
            <a:pPr marL="0" indent="0" algn="l" rtl="0">
              <a:buNone/>
            </a:pPr>
            <a:r>
              <a:rPr lang="en-US" sz="2900" dirty="0"/>
              <a:t>                   .</a:t>
            </a:r>
            <a:r>
              <a:rPr lang="en-US" sz="2900" dirty="0" err="1">
                <a:solidFill>
                  <a:srgbClr val="00B0F0"/>
                </a:solidFill>
              </a:rPr>
              <a:t>OrderByDescending</a:t>
            </a:r>
            <a:r>
              <a:rPr lang="en-US" sz="2900" dirty="0"/>
              <a:t>(p =&gt; </a:t>
            </a:r>
            <a:r>
              <a:rPr lang="en-US" sz="2900" dirty="0" err="1"/>
              <a:t>p.Age</a:t>
            </a:r>
            <a:r>
              <a:rPr lang="en-US" sz="2900" dirty="0"/>
              <a:t>)</a:t>
            </a:r>
          </a:p>
          <a:p>
            <a:pPr marL="0" indent="0" algn="l" rtl="0">
              <a:buNone/>
            </a:pPr>
            <a:r>
              <a:rPr lang="en-US" sz="2900" dirty="0"/>
              <a:t>                   .</a:t>
            </a:r>
            <a:r>
              <a:rPr lang="en-US" sz="2900" dirty="0" err="1">
                <a:solidFill>
                  <a:srgbClr val="FFC000"/>
                </a:solidFill>
              </a:rPr>
              <a:t>ThenBy</a:t>
            </a:r>
            <a:r>
              <a:rPr lang="en-US" sz="2900" dirty="0"/>
              <a:t>(p =&gt; </a:t>
            </a:r>
            <a:r>
              <a:rPr lang="en-US" sz="2900" dirty="0" err="1"/>
              <a:t>p.Name</a:t>
            </a:r>
            <a:r>
              <a:rPr lang="en-US" sz="2900" dirty="0"/>
              <a:t>)</a:t>
            </a:r>
          </a:p>
          <a:p>
            <a:pPr marL="0" indent="0" algn="l" rtl="0">
              <a:buNone/>
            </a:pPr>
            <a:r>
              <a:rPr lang="en-US" sz="2900" dirty="0"/>
              <a:t>                   .</a:t>
            </a:r>
            <a:r>
              <a:rPr lang="en-US" sz="2900" dirty="0" err="1">
                <a:solidFill>
                  <a:schemeClr val="accent6">
                    <a:lumMod val="50000"/>
                  </a:schemeClr>
                </a:solidFill>
              </a:rPr>
              <a:t>GroupBy</a:t>
            </a:r>
            <a:r>
              <a:rPr lang="en-US" sz="2900" dirty="0"/>
              <a:t>(p =&gt; </a:t>
            </a:r>
            <a:r>
              <a:rPr lang="en-US" sz="2900" dirty="0" err="1"/>
              <a:t>p.CanCode</a:t>
            </a:r>
            <a:r>
              <a:rPr lang="en-US" sz="2900" dirty="0"/>
              <a:t>, </a:t>
            </a:r>
          </a:p>
          <a:p>
            <a:pPr marL="0" indent="0" algn="l" rtl="0">
              <a:buNone/>
            </a:pPr>
            <a:r>
              <a:rPr lang="en-US" sz="2900" dirty="0"/>
              <a:t>                            p =&gt; new {</a:t>
            </a:r>
          </a:p>
          <a:p>
            <a:pPr marL="0" indent="0" algn="l" rtl="0">
              <a:buNone/>
            </a:pPr>
            <a:r>
              <a:rPr lang="en-US" sz="2900" dirty="0"/>
              <a:t>                                   </a:t>
            </a:r>
            <a:r>
              <a:rPr lang="en-US" sz="2900" dirty="0" err="1"/>
              <a:t>p.Name</a:t>
            </a:r>
            <a:r>
              <a:rPr lang="en-US" sz="2900" dirty="0"/>
              <a:t>, </a:t>
            </a:r>
          </a:p>
          <a:p>
            <a:pPr marL="0" indent="0" algn="l" rtl="0">
              <a:buNone/>
            </a:pPr>
            <a:r>
              <a:rPr lang="en-US" sz="2900" dirty="0"/>
              <a:t>                                   Senior = </a:t>
            </a:r>
            <a:r>
              <a:rPr lang="en-US" sz="2900" dirty="0" err="1"/>
              <a:t>p.Age</a:t>
            </a:r>
            <a:r>
              <a:rPr lang="en-US" sz="2900" dirty="0"/>
              <a:t> &gt; 30, </a:t>
            </a:r>
          </a:p>
          <a:p>
            <a:pPr marL="0" indent="0" algn="l" rtl="0">
              <a:buNone/>
            </a:pPr>
            <a:r>
              <a:rPr lang="en-US" sz="2900" dirty="0"/>
              <a:t>                                   </a:t>
            </a:r>
            <a:r>
              <a:rPr lang="en-US" sz="2900" dirty="0" err="1"/>
              <a:t>p.CanCode</a:t>
            </a:r>
            <a:endParaRPr lang="en-US" sz="2900" dirty="0"/>
          </a:p>
          <a:p>
            <a:pPr marL="0" indent="0" algn="l" rtl="0">
              <a:buNone/>
            </a:pPr>
            <a:r>
              <a:rPr lang="en-US" sz="2900" dirty="0"/>
              <a:t>                   });</a:t>
            </a:r>
            <a:endParaRPr lang="he-IL" sz="2900" dirty="0"/>
          </a:p>
          <a:p>
            <a:endParaRPr lang="he-IL" sz="1600" dirty="0"/>
          </a:p>
        </p:txBody>
      </p:sp>
      <p:sp>
        <p:nvSpPr>
          <p:cNvPr id="5" name="כותרת 1"/>
          <p:cNvSpPr>
            <a:spLocks noGrp="1"/>
          </p:cNvSpPr>
          <p:nvPr>
            <p:ph type="title"/>
          </p:nvPr>
        </p:nvSpPr>
        <p:spPr>
          <a:xfrm>
            <a:off x="2063552" y="188640"/>
            <a:ext cx="7239000" cy="698336"/>
          </a:xfrm>
        </p:spPr>
        <p:txBody>
          <a:bodyPr>
            <a:normAutofit/>
          </a:bodyPr>
          <a:lstStyle/>
          <a:p>
            <a:r>
              <a:rPr lang="he-IL" dirty="0" err="1"/>
              <a:t>שאילתא</a:t>
            </a:r>
            <a:r>
              <a:rPr lang="he-IL" dirty="0"/>
              <a:t> לעומת מתודת הרחבה</a:t>
            </a:r>
          </a:p>
        </p:txBody>
      </p:sp>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9151381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063552" y="980728"/>
            <a:ext cx="7239000" cy="4846320"/>
          </a:xfrm>
        </p:spPr>
        <p:txBody>
          <a:bodyPr>
            <a:normAutofit fontScale="92500" lnSpcReduction="20000"/>
          </a:bodyPr>
          <a:lstStyle/>
          <a:p>
            <a:pPr marL="0" indent="0" algn="l" rtl="0">
              <a:buNone/>
            </a:pPr>
            <a:r>
              <a:rPr lang="en-US" dirty="0"/>
              <a:t>IEnumerable&lt;string&gt; expr = from s in names </a:t>
            </a:r>
          </a:p>
          <a:p>
            <a:pPr marL="0" indent="0" algn="l" rtl="0">
              <a:buNone/>
            </a:pPr>
            <a:r>
              <a:rPr lang="en-US" dirty="0"/>
              <a:t>                               where </a:t>
            </a:r>
            <a:r>
              <a:rPr lang="en-US" dirty="0" err="1"/>
              <a:t>s.Length</a:t>
            </a:r>
            <a:r>
              <a:rPr lang="en-US" dirty="0"/>
              <a:t> == 5</a:t>
            </a:r>
          </a:p>
          <a:p>
            <a:pPr marL="0" indent="0" algn="l" rtl="0">
              <a:buNone/>
            </a:pPr>
            <a:r>
              <a:rPr lang="en-US" dirty="0"/>
              <a:t>                               </a:t>
            </a:r>
            <a:r>
              <a:rPr lang="en-US" dirty="0" err="1"/>
              <a:t>orderby</a:t>
            </a:r>
            <a:r>
              <a:rPr lang="en-US" dirty="0"/>
              <a:t> s</a:t>
            </a:r>
          </a:p>
          <a:p>
            <a:pPr marL="0" indent="0" algn="l" rtl="0">
              <a:buNone/>
            </a:pPr>
            <a:r>
              <a:rPr lang="en-US" dirty="0"/>
              <a:t>                               select </a:t>
            </a:r>
            <a:r>
              <a:rPr lang="en-US" dirty="0" err="1"/>
              <a:t>s.ToUpper</a:t>
            </a:r>
            <a:r>
              <a:rPr lang="en-US" dirty="0"/>
              <a:t>();</a:t>
            </a:r>
          </a:p>
          <a:p>
            <a:pPr marL="0" indent="0" algn="l" rtl="0">
              <a:buNone/>
            </a:pPr>
            <a:r>
              <a:rPr lang="en-US" dirty="0"/>
              <a:t> </a:t>
            </a:r>
          </a:p>
          <a:p>
            <a:pPr marL="0" indent="0" algn="l" rtl="0">
              <a:buNone/>
            </a:pPr>
            <a:r>
              <a:rPr lang="en-US" dirty="0"/>
              <a:t>    </a:t>
            </a:r>
            <a:r>
              <a:rPr lang="en-US" dirty="0" err="1"/>
              <a:t>foreach</a:t>
            </a:r>
            <a:r>
              <a:rPr lang="en-US" dirty="0"/>
              <a:t> (string item in expr)</a:t>
            </a:r>
          </a:p>
          <a:p>
            <a:pPr marL="0" indent="0" algn="l" rtl="0">
              <a:buNone/>
            </a:pPr>
            <a:r>
              <a:rPr lang="en-US" dirty="0"/>
              <a:t>      </a:t>
            </a:r>
            <a:r>
              <a:rPr lang="en-US" dirty="0" err="1"/>
              <a:t>Console.WriteLine</a:t>
            </a:r>
            <a:r>
              <a:rPr lang="en-US" dirty="0"/>
              <a:t>(item);</a:t>
            </a:r>
          </a:p>
          <a:p>
            <a:pPr algn="r"/>
            <a:r>
              <a:rPr lang="he-IL" dirty="0"/>
              <a:t>שזה בעצם</a:t>
            </a:r>
          </a:p>
          <a:p>
            <a:pPr marL="0" indent="0" algn="l" rtl="0">
              <a:buNone/>
            </a:pPr>
            <a:r>
              <a:rPr lang="en-US" dirty="0"/>
              <a:t>IEnumerable&lt;string&gt; expr = names </a:t>
            </a:r>
          </a:p>
          <a:p>
            <a:pPr marL="0" indent="0" algn="l" rtl="0">
              <a:buNone/>
            </a:pPr>
            <a:r>
              <a:rPr lang="en-US" dirty="0"/>
              <a:t>                           .Where(s =&gt; </a:t>
            </a:r>
            <a:r>
              <a:rPr lang="en-US" dirty="0" err="1"/>
              <a:t>s.Length</a:t>
            </a:r>
            <a:r>
              <a:rPr lang="en-US" dirty="0"/>
              <a:t> == 5) </a:t>
            </a:r>
          </a:p>
          <a:p>
            <a:pPr marL="0" indent="0" algn="l" rtl="0">
              <a:buNone/>
            </a:pPr>
            <a:r>
              <a:rPr lang="en-US" dirty="0"/>
              <a:t>                           .</a:t>
            </a:r>
            <a:r>
              <a:rPr lang="en-US" dirty="0" err="1"/>
              <a:t>OrderBy</a:t>
            </a:r>
            <a:r>
              <a:rPr lang="en-US" dirty="0"/>
              <a:t>(s =&gt; s)</a:t>
            </a:r>
          </a:p>
          <a:p>
            <a:pPr marL="0" indent="0" algn="l" rtl="0">
              <a:buNone/>
            </a:pPr>
            <a:r>
              <a:rPr lang="en-US" dirty="0"/>
              <a:t>                           .Select(s =&gt; </a:t>
            </a:r>
            <a:r>
              <a:rPr lang="en-US" dirty="0" err="1"/>
              <a:t>s.ToUpper</a:t>
            </a:r>
            <a:r>
              <a:rPr lang="en-US" dirty="0"/>
              <a:t>());</a:t>
            </a:r>
          </a:p>
          <a:p>
            <a:pPr algn="r"/>
            <a:endParaRPr lang="he-IL" dirty="0"/>
          </a:p>
        </p:txBody>
      </p:sp>
      <p:sp>
        <p:nvSpPr>
          <p:cNvPr id="5" name="כותרת 1"/>
          <p:cNvSpPr>
            <a:spLocks noGrp="1"/>
          </p:cNvSpPr>
          <p:nvPr>
            <p:ph type="title"/>
          </p:nvPr>
        </p:nvSpPr>
        <p:spPr>
          <a:xfrm>
            <a:off x="2063552" y="188640"/>
            <a:ext cx="7239000" cy="698336"/>
          </a:xfrm>
        </p:spPr>
        <p:txBody>
          <a:bodyPr>
            <a:normAutofit/>
          </a:bodyPr>
          <a:lstStyle/>
          <a:p>
            <a:r>
              <a:rPr lang="he-IL" dirty="0" err="1"/>
              <a:t>שאילתא</a:t>
            </a:r>
            <a:r>
              <a:rPr lang="he-IL" dirty="0"/>
              <a:t> לעומת </a:t>
            </a:r>
            <a:r>
              <a:rPr lang="he-IL" dirty="0" err="1"/>
              <a:t>מתדות</a:t>
            </a:r>
            <a:r>
              <a:rPr lang="he-IL" dirty="0"/>
              <a:t> הרחבה</a:t>
            </a:r>
          </a:p>
        </p:txBody>
      </p:sp>
      <p:sp>
        <p:nvSpPr>
          <p:cNvPr id="2" name="Slide Number Placeholder 1"/>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609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22515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024" y="188641"/>
            <a:ext cx="7812360" cy="648111"/>
          </a:xfrm>
        </p:spPr>
        <p:txBody>
          <a:bodyPr/>
          <a:lstStyle/>
          <a:p>
            <a:pPr algn="ctr"/>
            <a:r>
              <a:rPr lang="he-IL" dirty="0"/>
              <a:t>דוגמא לקלט מספר</a:t>
            </a:r>
          </a:p>
        </p:txBody>
      </p:sp>
      <p:sp>
        <p:nvSpPr>
          <p:cNvPr id="4" name="Rectangle 3"/>
          <p:cNvSpPr/>
          <p:nvPr/>
        </p:nvSpPr>
        <p:spPr>
          <a:xfrm>
            <a:off x="2028056" y="984171"/>
            <a:ext cx="7236296" cy="5625194"/>
          </a:xfrm>
          <a:prstGeom prst="rect">
            <a:avLst/>
          </a:prstGeom>
        </p:spPr>
        <p:txBody>
          <a:bodyPr wrap="square">
            <a:spAutoFit/>
          </a:bodyPr>
          <a:lstStyle/>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getAge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try</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"enter your age"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ageStr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//48</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age = </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.Parse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ageStr</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age;</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catch</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"Please enter only numbers"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"after catch Block I'm still working"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0;</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getAge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1E4D7292-AD41-4745-A56F-5FB7769147B4}" type="slidenum">
              <a:rPr lang="he-IL">
                <a:solidFill>
                  <a:srgbClr val="B13F9A"/>
                </a:solidFill>
                <a:latin typeface="Trebuchet MS"/>
                <a:cs typeface="Gisha" panose="020B0502040204020203" pitchFamily="34" charset="-79"/>
              </a:rPr>
              <a:pPr/>
              <a:t>61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08549219"/>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12826" y="188640"/>
            <a:ext cx="7239000" cy="626328"/>
          </a:xfrm>
        </p:spPr>
        <p:txBody>
          <a:bodyPr/>
          <a:lstStyle/>
          <a:p>
            <a:pPr algn="ctr"/>
            <a:r>
              <a:rPr lang="he-IL" dirty="0"/>
              <a:t>בצורה קצת שונה</a:t>
            </a:r>
          </a:p>
        </p:txBody>
      </p:sp>
      <p:sp>
        <p:nvSpPr>
          <p:cNvPr id="3" name="מציין מיקום תוכן 2"/>
          <p:cNvSpPr>
            <a:spLocks noGrp="1"/>
          </p:cNvSpPr>
          <p:nvPr>
            <p:ph idx="1"/>
          </p:nvPr>
        </p:nvSpPr>
        <p:spPr>
          <a:xfrm>
            <a:off x="2135560" y="1262448"/>
            <a:ext cx="7239000" cy="4846320"/>
          </a:xfrm>
        </p:spPr>
        <p:txBody>
          <a:bodyPr>
            <a:normAutofit fontScale="85000" lnSpcReduction="20000"/>
          </a:bodyPr>
          <a:lstStyle/>
          <a:p>
            <a:pPr marL="0" indent="0" algn="l" rtl="0">
              <a:buNone/>
            </a:pPr>
            <a:r>
              <a:rPr lang="en-US" dirty="0"/>
              <a:t>IEnumerable&lt;string&gt; expr = names </a:t>
            </a:r>
          </a:p>
          <a:p>
            <a:pPr marL="0" indent="0" algn="l" rtl="0">
              <a:buNone/>
            </a:pPr>
            <a:r>
              <a:rPr lang="en-US" dirty="0"/>
              <a:t>                           .Where(s =&gt; </a:t>
            </a:r>
            <a:r>
              <a:rPr lang="en-US" dirty="0" err="1"/>
              <a:t>s.Length</a:t>
            </a:r>
            <a:r>
              <a:rPr lang="en-US" dirty="0"/>
              <a:t> == 5) </a:t>
            </a:r>
          </a:p>
          <a:p>
            <a:pPr marL="0" indent="0" algn="l" rtl="0">
              <a:buNone/>
            </a:pPr>
            <a:r>
              <a:rPr lang="en-US" dirty="0"/>
              <a:t>                           .</a:t>
            </a:r>
            <a:r>
              <a:rPr lang="en-US" dirty="0" err="1"/>
              <a:t>OrderBy</a:t>
            </a:r>
            <a:r>
              <a:rPr lang="en-US" dirty="0"/>
              <a:t>(s =&gt; s)</a:t>
            </a:r>
          </a:p>
          <a:p>
            <a:pPr marL="0" indent="0" algn="l" rtl="0">
              <a:buNone/>
            </a:pPr>
            <a:r>
              <a:rPr lang="en-US" dirty="0"/>
              <a:t>                           .Select(s =&gt; </a:t>
            </a:r>
            <a:r>
              <a:rPr lang="en-US" dirty="0" err="1"/>
              <a:t>s.ToUpper</a:t>
            </a:r>
            <a:r>
              <a:rPr lang="en-US" dirty="0"/>
              <a:t>());</a:t>
            </a:r>
          </a:p>
          <a:p>
            <a:endParaRPr lang="he-IL" dirty="0"/>
          </a:p>
          <a:p>
            <a:r>
              <a:rPr lang="he-IL" dirty="0"/>
              <a:t>זה למעשה:</a:t>
            </a:r>
          </a:p>
          <a:p>
            <a:pPr marL="0" indent="0" algn="l" rtl="0">
              <a:buNone/>
            </a:pPr>
            <a:r>
              <a:rPr lang="en-US" dirty="0" err="1"/>
              <a:t>Func</a:t>
            </a:r>
            <a:r>
              <a:rPr lang="en-US" dirty="0"/>
              <a:t>&lt;string, bool&gt;   filter  = s =&gt; </a:t>
            </a:r>
            <a:r>
              <a:rPr lang="en-US" dirty="0" err="1"/>
              <a:t>s.Length</a:t>
            </a:r>
            <a:r>
              <a:rPr lang="en-US" dirty="0"/>
              <a:t> == 5;</a:t>
            </a:r>
          </a:p>
          <a:p>
            <a:pPr marL="0" indent="0" algn="l" rtl="0">
              <a:buNone/>
            </a:pPr>
            <a:r>
              <a:rPr lang="en-US" dirty="0" err="1"/>
              <a:t>Func</a:t>
            </a:r>
            <a:r>
              <a:rPr lang="en-US" dirty="0"/>
              <a:t>&lt;string, string&gt; extract = s =&gt; s;</a:t>
            </a:r>
          </a:p>
          <a:p>
            <a:pPr marL="0" indent="0" algn="l" rtl="0">
              <a:buNone/>
            </a:pPr>
            <a:r>
              <a:rPr lang="en-US" dirty="0" err="1"/>
              <a:t>Func</a:t>
            </a:r>
            <a:r>
              <a:rPr lang="en-US" dirty="0"/>
              <a:t>&lt;string, string&gt; project = s =&gt; </a:t>
            </a:r>
            <a:r>
              <a:rPr lang="en-US" dirty="0" err="1"/>
              <a:t>s.ToUpper</a:t>
            </a:r>
            <a:r>
              <a:rPr lang="en-US" dirty="0"/>
              <a:t>();</a:t>
            </a:r>
          </a:p>
          <a:p>
            <a:pPr marL="0" indent="0" algn="l" rtl="0">
              <a:buNone/>
            </a:pPr>
            <a:r>
              <a:rPr lang="en-US" dirty="0"/>
              <a:t> </a:t>
            </a:r>
          </a:p>
          <a:p>
            <a:pPr marL="0" indent="0" algn="l" rtl="0">
              <a:buNone/>
            </a:pPr>
            <a:r>
              <a:rPr lang="en-US" dirty="0"/>
              <a:t>IEnumerable&lt;string&gt; expr = </a:t>
            </a:r>
            <a:r>
              <a:rPr lang="en-US" dirty="0" err="1"/>
              <a:t>names.Where</a:t>
            </a:r>
            <a:r>
              <a:rPr lang="en-US" dirty="0"/>
              <a:t>(filter) </a:t>
            </a:r>
          </a:p>
          <a:p>
            <a:pPr marL="0" indent="0" algn="l" rtl="0">
              <a:buNone/>
            </a:pPr>
            <a:r>
              <a:rPr lang="en-US" dirty="0"/>
              <a:t>                                .</a:t>
            </a:r>
            <a:r>
              <a:rPr lang="en-US" dirty="0" err="1"/>
              <a:t>OrderBy</a:t>
            </a:r>
            <a:r>
              <a:rPr lang="en-US" dirty="0"/>
              <a:t>(extract)</a:t>
            </a:r>
          </a:p>
          <a:p>
            <a:pPr marL="0" indent="0" algn="l" rtl="0">
              <a:buNone/>
            </a:pPr>
            <a:r>
              <a:rPr lang="en-US" dirty="0"/>
              <a:t>                                .Select(project);</a:t>
            </a:r>
          </a:p>
          <a:p>
            <a:endParaRPr lang="he-IL"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72389096"/>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9" y="73152"/>
            <a:ext cx="7704855" cy="1072648"/>
          </a:xfrm>
        </p:spPr>
        <p:txBody>
          <a:bodyPr>
            <a:normAutofit fontScale="90000"/>
          </a:bodyPr>
          <a:lstStyle/>
          <a:p>
            <a:pPr algn="ctr"/>
            <a:r>
              <a:rPr lang="he-IL" dirty="0"/>
              <a:t>שאילתת </a:t>
            </a:r>
            <a:r>
              <a:rPr lang="en-US" dirty="0"/>
              <a:t>LINQ</a:t>
            </a:r>
            <a:r>
              <a:rPr lang="he-IL" dirty="0"/>
              <a:t> ומתודות הרחבה</a:t>
            </a:r>
            <a:br>
              <a:rPr lang="he-IL" dirty="0"/>
            </a:br>
            <a:r>
              <a:rPr lang="he-IL" dirty="0"/>
              <a:t>ביצוע מושהה או </a:t>
            </a:r>
            <a:r>
              <a:rPr lang="he-IL" dirty="0" err="1"/>
              <a:t>מיידי</a:t>
            </a:r>
            <a:r>
              <a:rPr lang="he-IL" dirty="0"/>
              <a:t>?</a:t>
            </a:r>
          </a:p>
        </p:txBody>
      </p:sp>
      <p:sp>
        <p:nvSpPr>
          <p:cNvPr id="3" name="מציין מיקום תוכן 2"/>
          <p:cNvSpPr>
            <a:spLocks noGrp="1"/>
          </p:cNvSpPr>
          <p:nvPr>
            <p:ph idx="1"/>
          </p:nvPr>
        </p:nvSpPr>
        <p:spPr>
          <a:xfrm>
            <a:off x="1991545" y="1253558"/>
            <a:ext cx="7560839" cy="5390868"/>
          </a:xfrm>
        </p:spPr>
        <p:txBody>
          <a:bodyPr>
            <a:normAutofit fontScale="85000" lnSpcReduction="20000"/>
          </a:bodyPr>
          <a:lstStyle/>
          <a:p>
            <a:r>
              <a:rPr lang="en-US" sz="2000" b="1" dirty="0" err="1"/>
              <a:t>Deferrred</a:t>
            </a:r>
            <a:r>
              <a:rPr lang="en-US" sz="2000" b="1" dirty="0"/>
              <a:t> Execution</a:t>
            </a:r>
            <a:r>
              <a:rPr lang="he-IL" sz="2000" b="1" dirty="0"/>
              <a:t>:   (ביצוע מושהה)</a:t>
            </a:r>
          </a:p>
          <a:p>
            <a:pPr lvl="1"/>
            <a:r>
              <a:rPr lang="he-IL" sz="2000" dirty="0"/>
              <a:t>שאילתת </a:t>
            </a:r>
            <a:r>
              <a:rPr lang="en-US" sz="2000" dirty="0"/>
              <a:t>LINQ</a:t>
            </a:r>
            <a:r>
              <a:rPr lang="he-IL" sz="2000" dirty="0"/>
              <a:t> היא בעצם </a:t>
            </a:r>
            <a:r>
              <a:rPr lang="he-IL" sz="2000" dirty="0">
                <a:solidFill>
                  <a:srgbClr val="FF0000"/>
                </a:solidFill>
              </a:rPr>
              <a:t>רק הגדרה </a:t>
            </a:r>
            <a:r>
              <a:rPr lang="he-IL" sz="2000" dirty="0"/>
              <a:t>של אוסף מסוג </a:t>
            </a:r>
            <a:r>
              <a:rPr lang="en-US" sz="2000" dirty="0" err="1"/>
              <a:t>IEnumerable</a:t>
            </a:r>
            <a:r>
              <a:rPr lang="en-US" sz="2000" dirty="0"/>
              <a:t> </a:t>
            </a:r>
            <a:r>
              <a:rPr lang="he-IL" sz="2000" dirty="0"/>
              <a:t> שלא מחזירה שום ערך, או אוסף ממשי.</a:t>
            </a:r>
          </a:p>
          <a:p>
            <a:pPr lvl="1"/>
            <a:r>
              <a:rPr lang="he-IL" sz="2000" dirty="0"/>
              <a:t>הגדרת </a:t>
            </a:r>
            <a:r>
              <a:rPr lang="he-IL" sz="2000" dirty="0">
                <a:solidFill>
                  <a:srgbClr val="FF0000"/>
                </a:solidFill>
              </a:rPr>
              <a:t>השאילתות של שפת </a:t>
            </a:r>
            <a:r>
              <a:rPr lang="en-US" sz="2000" dirty="0" err="1">
                <a:solidFill>
                  <a:srgbClr val="FF0000"/>
                </a:solidFill>
              </a:rPr>
              <a:t>Linq</a:t>
            </a:r>
            <a:r>
              <a:rPr lang="he-IL" sz="2000" dirty="0">
                <a:solidFill>
                  <a:srgbClr val="FF0000"/>
                </a:solidFill>
              </a:rPr>
              <a:t> </a:t>
            </a:r>
            <a:r>
              <a:rPr lang="he-IL" sz="2000" dirty="0"/>
              <a:t>שראינו עד עכשיו לא מחזירות תוצאה מיידית, כלומר לא מייצרות את האוסף. אלא האוסף </a:t>
            </a:r>
            <a:r>
              <a:rPr lang="he-IL" sz="2000" dirty="0">
                <a:solidFill>
                  <a:srgbClr val="FF0000"/>
                </a:solidFill>
              </a:rPr>
              <a:t>נוצר רק בהפעלת לולאת </a:t>
            </a:r>
            <a:r>
              <a:rPr lang="en-US" sz="2000" dirty="0">
                <a:solidFill>
                  <a:srgbClr val="FF0000"/>
                </a:solidFill>
              </a:rPr>
              <a:t>foreach</a:t>
            </a:r>
            <a:r>
              <a:rPr lang="he-IL" sz="2000" dirty="0"/>
              <a:t>. והוא נוצר צעד צעד בכל </a:t>
            </a:r>
            <a:r>
              <a:rPr lang="he-IL" sz="2000" dirty="0" err="1"/>
              <a:t>איטרציה</a:t>
            </a:r>
            <a:r>
              <a:rPr lang="he-IL" sz="2000" dirty="0"/>
              <a:t> </a:t>
            </a:r>
            <a:r>
              <a:rPr lang="en-US" sz="2000" dirty="0"/>
              <a:t>(yield return)</a:t>
            </a:r>
            <a:endParaRPr lang="he-IL" sz="2000" dirty="0"/>
          </a:p>
          <a:p>
            <a:pPr lvl="1"/>
            <a:r>
              <a:rPr lang="he-IL" sz="2000" dirty="0"/>
              <a:t>מתודות ההרחבה </a:t>
            </a:r>
            <a:r>
              <a:rPr lang="he-IL" sz="2000" dirty="0">
                <a:solidFill>
                  <a:srgbClr val="FF0000"/>
                </a:solidFill>
              </a:rPr>
              <a:t>כגון </a:t>
            </a:r>
            <a:r>
              <a:rPr lang="en-US" sz="2000" dirty="0">
                <a:solidFill>
                  <a:srgbClr val="FF0000"/>
                </a:solidFill>
              </a:rPr>
              <a:t>Where</a:t>
            </a:r>
            <a:r>
              <a:rPr lang="he-IL" sz="2000" dirty="0">
                <a:solidFill>
                  <a:srgbClr val="FF0000"/>
                </a:solidFill>
              </a:rPr>
              <a:t> וכגון </a:t>
            </a:r>
            <a:r>
              <a:rPr lang="en-US" sz="2000" dirty="0">
                <a:solidFill>
                  <a:srgbClr val="FF0000"/>
                </a:solidFill>
              </a:rPr>
              <a:t>Select</a:t>
            </a:r>
            <a:r>
              <a:rPr lang="he-IL" sz="2000" dirty="0"/>
              <a:t> ועוד... </a:t>
            </a:r>
            <a:r>
              <a:rPr lang="he-IL" sz="2000" b="1" dirty="0"/>
              <a:t>גם הן אינן מיידיות. והאוסף שהן מגדירות ייוצר רק כשידרשו אותו עם </a:t>
            </a:r>
            <a:r>
              <a:rPr lang="en-US" sz="2000" b="1" dirty="0"/>
              <a:t>foreach</a:t>
            </a:r>
            <a:r>
              <a:rPr lang="he-IL" sz="2000" b="1" dirty="0"/>
              <a:t>.</a:t>
            </a:r>
          </a:p>
          <a:p>
            <a:endParaRPr lang="he-IL" sz="2000" dirty="0"/>
          </a:p>
          <a:p>
            <a:r>
              <a:rPr lang="en-US" sz="2000" b="1" dirty="0"/>
              <a:t>Immediate Execution</a:t>
            </a:r>
            <a:r>
              <a:rPr lang="he-IL" sz="2000" b="1" dirty="0"/>
              <a:t>: (ביצוע </a:t>
            </a:r>
            <a:r>
              <a:rPr lang="he-IL" sz="2000" b="1" dirty="0" err="1"/>
              <a:t>מיידי</a:t>
            </a:r>
            <a:r>
              <a:rPr lang="he-IL" sz="2000" b="1" dirty="0"/>
              <a:t>)</a:t>
            </a:r>
            <a:endParaRPr lang="en-US" sz="2000" b="1" dirty="0"/>
          </a:p>
          <a:p>
            <a:pPr lvl="1"/>
            <a:r>
              <a:rPr lang="he-IL" sz="2000" dirty="0">
                <a:solidFill>
                  <a:srgbClr val="FF0000"/>
                </a:solidFill>
              </a:rPr>
              <a:t>חלק ממתודות הרחבה הן מיידיות</a:t>
            </a:r>
            <a:r>
              <a:rPr lang="en-US" sz="2000" dirty="0">
                <a:solidFill>
                  <a:srgbClr val="FF0000"/>
                </a:solidFill>
              </a:rPr>
              <a:t>:</a:t>
            </a:r>
            <a:r>
              <a:rPr lang="he-IL" sz="2000" dirty="0">
                <a:solidFill>
                  <a:srgbClr val="FF0000"/>
                </a:solidFill>
              </a:rPr>
              <a:t> </a:t>
            </a:r>
            <a:endParaRPr lang="en-US" sz="2000" dirty="0">
              <a:solidFill>
                <a:srgbClr val="FF0000"/>
              </a:solidFill>
            </a:endParaRPr>
          </a:p>
          <a:p>
            <a:pPr lvl="1"/>
            <a:r>
              <a:rPr lang="he-IL" sz="2000" dirty="0">
                <a:solidFill>
                  <a:schemeClr val="tx1"/>
                </a:solidFill>
              </a:rPr>
              <a:t>כגון </a:t>
            </a:r>
            <a:r>
              <a:rPr lang="en-US" sz="2000" dirty="0">
                <a:solidFill>
                  <a:schemeClr val="tx1"/>
                </a:solidFill>
              </a:rPr>
              <a:t>Sum</a:t>
            </a:r>
            <a:r>
              <a:rPr lang="he-IL" sz="2000" dirty="0">
                <a:solidFill>
                  <a:schemeClr val="tx1"/>
                </a:solidFill>
              </a:rPr>
              <a:t>, </a:t>
            </a:r>
            <a:r>
              <a:rPr lang="en-US" sz="2000" dirty="0">
                <a:solidFill>
                  <a:schemeClr val="tx1"/>
                </a:solidFill>
              </a:rPr>
              <a:t>Min</a:t>
            </a:r>
            <a:r>
              <a:rPr lang="he-IL" sz="2000" dirty="0">
                <a:solidFill>
                  <a:schemeClr val="tx1"/>
                </a:solidFill>
              </a:rPr>
              <a:t> וכו'וכן </a:t>
            </a:r>
            <a:r>
              <a:rPr lang="en-US" sz="2000" dirty="0">
                <a:solidFill>
                  <a:schemeClr val="tx1"/>
                </a:solidFill>
              </a:rPr>
              <a:t>Count</a:t>
            </a:r>
            <a:r>
              <a:rPr lang="he-IL" sz="2000" dirty="0">
                <a:solidFill>
                  <a:schemeClr val="tx1"/>
                </a:solidFill>
              </a:rPr>
              <a:t>, </a:t>
            </a:r>
            <a:r>
              <a:rPr lang="en-US" sz="2000" dirty="0">
                <a:solidFill>
                  <a:schemeClr val="tx1"/>
                </a:solidFill>
              </a:rPr>
              <a:t>Last</a:t>
            </a:r>
            <a:r>
              <a:rPr lang="he-IL" sz="2000" dirty="0">
                <a:solidFill>
                  <a:schemeClr val="tx1"/>
                </a:solidFill>
              </a:rPr>
              <a:t>, </a:t>
            </a:r>
            <a:r>
              <a:rPr lang="en-US" sz="2000" dirty="0" err="1">
                <a:solidFill>
                  <a:schemeClr val="tx1"/>
                </a:solidFill>
              </a:rPr>
              <a:t>FirstOrDefault</a:t>
            </a:r>
            <a:endParaRPr lang="he-IL" sz="2000" dirty="0">
              <a:solidFill>
                <a:schemeClr val="tx1"/>
              </a:solidFill>
            </a:endParaRPr>
          </a:p>
          <a:p>
            <a:pPr lvl="1"/>
            <a:r>
              <a:rPr lang="he-IL" sz="2000" dirty="0">
                <a:solidFill>
                  <a:schemeClr val="tx1"/>
                </a:solidFill>
              </a:rPr>
              <a:t>ועוד מתודות הרחבה שמחזירות תוצאה בודדת ולא אוסף</a:t>
            </a:r>
          </a:p>
          <a:p>
            <a:pPr lvl="1"/>
            <a:endParaRPr lang="en-US" sz="2000" dirty="0">
              <a:solidFill>
                <a:srgbClr val="FF0000"/>
              </a:solidFill>
            </a:endParaRPr>
          </a:p>
          <a:p>
            <a:r>
              <a:rPr lang="he-IL" sz="2300" b="1" dirty="0"/>
              <a:t>ישנן מתודות מיוחדות שגורמת לשאילתא לא מיידית לרוץ באופן מיידי</a:t>
            </a:r>
            <a:r>
              <a:rPr lang="en-US" sz="2300" b="1" dirty="0"/>
              <a:t>:</a:t>
            </a:r>
            <a:endParaRPr lang="he-IL" sz="2300" b="1" dirty="0"/>
          </a:p>
          <a:p>
            <a:pPr lvl="2"/>
            <a:r>
              <a:rPr lang="en-US" sz="2100" dirty="0" err="1"/>
              <a:t>ToArray</a:t>
            </a:r>
            <a:r>
              <a:rPr lang="en-US" sz="2100" dirty="0"/>
              <a:t>()</a:t>
            </a:r>
          </a:p>
          <a:p>
            <a:pPr lvl="2"/>
            <a:r>
              <a:rPr lang="en-US" sz="2100" dirty="0" err="1"/>
              <a:t>ToList</a:t>
            </a:r>
            <a:r>
              <a:rPr lang="en-US" sz="2100" dirty="0"/>
              <a:t>()</a:t>
            </a:r>
          </a:p>
          <a:p>
            <a:pPr lvl="2"/>
            <a:r>
              <a:rPr lang="en-US" sz="2100" dirty="0" err="1"/>
              <a:t>ToDictionary</a:t>
            </a:r>
            <a:r>
              <a:rPr lang="en-US" sz="2100" dirty="0"/>
              <a:t>(key-selector)</a:t>
            </a:r>
            <a:endParaRPr lang="he-IL" sz="2100" dirty="0"/>
          </a:p>
          <a:p>
            <a:pPr lvl="2"/>
            <a:r>
              <a:rPr lang="en-US" sz="2100" dirty="0" err="1"/>
              <a:t>ToLookup</a:t>
            </a:r>
            <a:r>
              <a:rPr lang="en-US" sz="2100" dirty="0"/>
              <a:t>(key-selector)</a:t>
            </a:r>
            <a:endParaRPr lang="he-IL" sz="2100" dirty="0"/>
          </a:p>
        </p:txBody>
      </p:sp>
      <p:sp>
        <p:nvSpPr>
          <p:cNvPr id="4" name="Slide Number Placeholder 3"/>
          <p:cNvSpPr>
            <a:spLocks noGrp="1"/>
          </p:cNvSpPr>
          <p:nvPr>
            <p:ph type="sldNum" sz="quarter" idx="12"/>
          </p:nvPr>
        </p:nvSpPr>
        <p:spPr>
          <a:xfrm>
            <a:off x="1864643" y="6415826"/>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611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6475687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31504" y="332656"/>
            <a:ext cx="7859216" cy="1080120"/>
          </a:xfrm>
        </p:spPr>
        <p:txBody>
          <a:bodyPr>
            <a:noAutofit/>
          </a:bodyPr>
          <a:lstStyle/>
          <a:p>
            <a:pPr algn="ctr"/>
            <a:r>
              <a:rPr lang="he-IL" sz="2800" dirty="0"/>
              <a:t>דוגמא לשאילתת </a:t>
            </a:r>
            <a:r>
              <a:rPr lang="en-US" sz="2800" dirty="0"/>
              <a:t>LINQ</a:t>
            </a:r>
            <a:r>
              <a:rPr lang="he-IL" sz="2800" dirty="0"/>
              <a:t> שראינו קודם - שממחישה כי שאילתות </a:t>
            </a:r>
            <a:r>
              <a:rPr lang="en-US" sz="2800" dirty="0"/>
              <a:t>LINQ</a:t>
            </a:r>
            <a:r>
              <a:rPr lang="he-IL" sz="2800" dirty="0"/>
              <a:t> אינן מיידיות</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612</a:t>
            </a:fld>
            <a:endParaRPr lang="he-IL">
              <a:solidFill>
                <a:srgbClr val="B13F9A"/>
              </a:solidFill>
              <a:latin typeface="Trebuchet MS"/>
              <a:cs typeface="Gisha" panose="020B0502040204020203" pitchFamily="34" charset="-79"/>
            </a:endParaRPr>
          </a:p>
        </p:txBody>
      </p:sp>
      <p:sp>
        <p:nvSpPr>
          <p:cNvPr id="9" name="Rectangle 8"/>
          <p:cNvSpPr/>
          <p:nvPr/>
        </p:nvSpPr>
        <p:spPr>
          <a:xfrm>
            <a:off x="2135560" y="1988841"/>
            <a:ext cx="6120680" cy="2617511"/>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ex4_2()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x</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 2;</a:t>
            </a:r>
            <a:endParaRPr lang="en-US"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v</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x</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0</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x = 3;</a:t>
            </a:r>
            <a:endParaRPr lang="en-US"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(var item2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(item2);</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7380560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234" y="136905"/>
            <a:ext cx="7588696" cy="936104"/>
          </a:xfrm>
        </p:spPr>
        <p:txBody>
          <a:bodyPr>
            <a:noAutofit/>
          </a:bodyPr>
          <a:lstStyle/>
          <a:p>
            <a:pPr algn="ctr"/>
            <a:r>
              <a:rPr lang="en-US" sz="3200" dirty="0"/>
              <a:t>To list </a:t>
            </a:r>
            <a:r>
              <a:rPr lang="he-IL" sz="3200" dirty="0"/>
              <a:t> מתודה שגורמת </a:t>
            </a:r>
            <a:r>
              <a:rPr lang="he-IL" sz="3200" dirty="0" err="1"/>
              <a:t>שאילתא</a:t>
            </a:r>
            <a:r>
              <a:rPr lang="he-IL" sz="3200" dirty="0"/>
              <a:t> להתבצע מיידית</a:t>
            </a:r>
          </a:p>
        </p:txBody>
      </p:sp>
      <p:sp>
        <p:nvSpPr>
          <p:cNvPr id="5" name="Slide Number Placeholder 4"/>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613</a:t>
            </a:fld>
            <a:endParaRPr lang="he-IL">
              <a:solidFill>
                <a:srgbClr val="B13F9A"/>
              </a:solidFill>
              <a:latin typeface="Trebuchet MS"/>
              <a:cs typeface="Gisha" panose="020B0502040204020203" pitchFamily="34" charset="-79"/>
            </a:endParaRPr>
          </a:p>
        </p:txBody>
      </p:sp>
      <p:sp>
        <p:nvSpPr>
          <p:cNvPr id="9" name="TextBox 8">
            <a:extLst>
              <a:ext uri="{FF2B5EF4-FFF2-40B4-BE49-F238E27FC236}">
                <a16:creationId xmlns:a16="http://schemas.microsoft.com/office/drawing/2014/main" id="{8C18B2E7-01E7-4C2F-B8B0-748014381F69}"/>
              </a:ext>
            </a:extLst>
          </p:cNvPr>
          <p:cNvSpPr txBox="1"/>
          <p:nvPr/>
        </p:nvSpPr>
        <p:spPr>
          <a:xfrm>
            <a:off x="1631504" y="1179975"/>
            <a:ext cx="4464496" cy="36832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Linq100()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5, 4, 1, 3, 9, 8, 6, 7, 2, 0 };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i = 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var</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q =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from</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n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in</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numbers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select</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95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11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//q is of type </a:t>
            </a:r>
            <a:r>
              <a:rPr lang="en-US" sz="950" dirty="0" err="1">
                <a:solidFill>
                  <a:srgbClr val="008000"/>
                </a:solidFill>
                <a:latin typeface="Consolas" panose="020B0609020204030204" pitchFamily="49" charset="0"/>
                <a:ea typeface="Calibri" panose="020F0502020204030204" pitchFamily="34" charset="0"/>
                <a:cs typeface="Consolas" panose="020B0609020204030204" pitchFamily="49" charset="0"/>
              </a:rPr>
              <a:t>IEnumerable</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&lt;int&gt; and still not executed</a:t>
            </a: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(i);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//i is 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(var v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q)</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"v = {0}, i = {1}"</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v, i);</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Arial" panose="020B0604020202020204" pitchFamily="34" charset="0"/>
              </a:rPr>
              <a:t> </a:t>
            </a:r>
          </a:p>
          <a:p>
            <a:pPr algn="l" rtl="0">
              <a:lnSpc>
                <a:spcPct val="107000"/>
              </a:lnSpc>
              <a:spcAft>
                <a:spcPts val="800"/>
              </a:spcAft>
            </a:pPr>
            <a:r>
              <a:rPr lang="en-US" sz="1100" dirty="0">
                <a:solidFill>
                  <a:srgbClr val="008000"/>
                </a:solidFill>
                <a:latin typeface="Consolas" panose="020B0609020204030204" pitchFamily="49" charset="0"/>
                <a:ea typeface="Calibri" panose="020F0502020204030204" pitchFamily="34" charset="0"/>
                <a:cs typeface="Arial" panose="020B0604020202020204" pitchFamily="34" charset="0"/>
              </a:rPr>
              <a:t>    //q = {1,2,3,4,5,,6,7,8,9,10}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3DFA304-F131-478B-AA15-97B1C21F50BE}"/>
              </a:ext>
            </a:extLst>
          </p:cNvPr>
          <p:cNvSpPr/>
          <p:nvPr/>
        </p:nvSpPr>
        <p:spPr>
          <a:xfrm>
            <a:off x="2135560" y="4830468"/>
            <a:ext cx="2069976" cy="1954381"/>
          </a:xfrm>
          <a:prstGeom prst="rect">
            <a:avLst/>
          </a:prstGeom>
          <a:solidFill>
            <a:schemeClr val="tx1"/>
          </a:solidFill>
        </p:spPr>
        <p:txBody>
          <a:bodyPr wrap="square" rtlCol="1">
            <a:spAutoFit/>
          </a:bodyPr>
          <a:lstStyle/>
          <a:p>
            <a:pPr algn="l" rtl="0"/>
            <a:r>
              <a:rPr lang="nn-NO" sz="1100" dirty="0">
                <a:solidFill>
                  <a:prstClr val="white"/>
                </a:solidFill>
                <a:latin typeface="Trebuchet MS"/>
              </a:rPr>
              <a:t>0</a:t>
            </a:r>
          </a:p>
          <a:p>
            <a:pPr algn="l" rtl="0"/>
            <a:r>
              <a:rPr lang="nn-NO" sz="1100" dirty="0">
                <a:solidFill>
                  <a:prstClr val="white"/>
                </a:solidFill>
                <a:latin typeface="Trebuchet MS"/>
              </a:rPr>
              <a:t>v = 1, i = 1</a:t>
            </a:r>
          </a:p>
          <a:p>
            <a:pPr algn="l" rtl="0"/>
            <a:r>
              <a:rPr lang="nn-NO" sz="1100" dirty="0">
                <a:solidFill>
                  <a:prstClr val="white"/>
                </a:solidFill>
                <a:latin typeface="Trebuchet MS"/>
              </a:rPr>
              <a:t>v = 2, i = 2</a:t>
            </a:r>
          </a:p>
          <a:p>
            <a:pPr algn="l" rtl="0"/>
            <a:r>
              <a:rPr lang="nn-NO" sz="1100" dirty="0">
                <a:solidFill>
                  <a:prstClr val="white"/>
                </a:solidFill>
                <a:latin typeface="Trebuchet MS"/>
              </a:rPr>
              <a:t>v = 3, i = 3</a:t>
            </a:r>
          </a:p>
          <a:p>
            <a:pPr algn="l" rtl="0"/>
            <a:r>
              <a:rPr lang="nn-NO" sz="1100" dirty="0">
                <a:solidFill>
                  <a:prstClr val="white"/>
                </a:solidFill>
                <a:latin typeface="Trebuchet MS"/>
              </a:rPr>
              <a:t>v = 4, i = 4</a:t>
            </a:r>
          </a:p>
          <a:p>
            <a:pPr algn="l" rtl="0"/>
            <a:r>
              <a:rPr lang="nn-NO" sz="1100" dirty="0">
                <a:solidFill>
                  <a:prstClr val="white"/>
                </a:solidFill>
                <a:latin typeface="Trebuchet MS"/>
              </a:rPr>
              <a:t>v = 5, i = 5</a:t>
            </a:r>
          </a:p>
          <a:p>
            <a:pPr algn="l" rtl="0"/>
            <a:r>
              <a:rPr lang="nn-NO" sz="1100" dirty="0">
                <a:solidFill>
                  <a:prstClr val="white"/>
                </a:solidFill>
                <a:latin typeface="Trebuchet MS"/>
              </a:rPr>
              <a:t>v = 6, i = 6</a:t>
            </a:r>
          </a:p>
          <a:p>
            <a:pPr algn="l" rtl="0"/>
            <a:r>
              <a:rPr lang="nn-NO" sz="1100" dirty="0">
                <a:solidFill>
                  <a:prstClr val="white"/>
                </a:solidFill>
                <a:latin typeface="Trebuchet MS"/>
              </a:rPr>
              <a:t>v = 7, i = 7</a:t>
            </a:r>
          </a:p>
          <a:p>
            <a:pPr algn="l" rtl="0"/>
            <a:r>
              <a:rPr lang="nn-NO" sz="1100" dirty="0">
                <a:solidFill>
                  <a:prstClr val="white"/>
                </a:solidFill>
                <a:latin typeface="Trebuchet MS"/>
              </a:rPr>
              <a:t>v = 8, i = 8</a:t>
            </a:r>
          </a:p>
          <a:p>
            <a:pPr algn="l" rtl="0"/>
            <a:r>
              <a:rPr lang="nn-NO" sz="1100" dirty="0">
                <a:solidFill>
                  <a:prstClr val="white"/>
                </a:solidFill>
                <a:latin typeface="Trebuchet MS"/>
              </a:rPr>
              <a:t>v = 9, i = 9</a:t>
            </a:r>
          </a:p>
          <a:p>
            <a:pPr algn="l" rtl="0"/>
            <a:r>
              <a:rPr lang="nn-NO" sz="1100" dirty="0">
                <a:solidFill>
                  <a:prstClr val="white"/>
                </a:solidFill>
                <a:latin typeface="Trebuchet MS"/>
              </a:rPr>
              <a:t>v = 10, i = 10</a:t>
            </a:r>
          </a:p>
        </p:txBody>
      </p:sp>
      <p:sp>
        <p:nvSpPr>
          <p:cNvPr id="12" name="TextBox 11">
            <a:extLst>
              <a:ext uri="{FF2B5EF4-FFF2-40B4-BE49-F238E27FC236}">
                <a16:creationId xmlns:a16="http://schemas.microsoft.com/office/drawing/2014/main" id="{287C4C14-8612-46AB-889D-E79356AAF02A}"/>
              </a:ext>
            </a:extLst>
          </p:cNvPr>
          <p:cNvSpPr txBox="1"/>
          <p:nvPr/>
        </p:nvSpPr>
        <p:spPr>
          <a:xfrm>
            <a:off x="5287104" y="2912671"/>
            <a:ext cx="5273393" cy="38929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Linq101()</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numbers =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5, 4, 1, 3, 9, 8, 6, 7, 2, 0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j = 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var</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q2 =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from</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n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in</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numbers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select</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++j).</a:t>
            </a:r>
            <a:r>
              <a:rPr lang="en-US" sz="95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ToList</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950" b="1" dirty="0">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//executed immediately </a:t>
            </a:r>
            <a:endParaRPr lang="en-US" sz="11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//q2 is List&lt;int&gt; and </a:t>
            </a:r>
            <a:r>
              <a:rPr lang="en-US" sz="950" dirty="0" err="1">
                <a:solidFill>
                  <a:srgbClr val="008000"/>
                </a:solidFill>
                <a:latin typeface="Consolas" panose="020B0609020204030204" pitchFamily="49" charset="0"/>
                <a:ea typeface="Calibri" panose="020F0502020204030204" pitchFamily="34" charset="0"/>
                <a:cs typeface="Consolas" panose="020B0609020204030204" pitchFamily="49" charset="0"/>
              </a:rPr>
              <a:t>allreay</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 contain 1 2 3 4 5 ..10</a:t>
            </a:r>
          </a:p>
          <a:p>
            <a:pPr algn="l" rtl="0">
              <a:lnSpc>
                <a:spcPct val="107000"/>
              </a:lnSpc>
              <a:spcAft>
                <a:spcPts val="800"/>
              </a:spcAft>
            </a:pPr>
            <a:r>
              <a:rPr lang="en-US" sz="1100" dirty="0">
                <a:solidFill>
                  <a:srgbClr val="008000"/>
                </a:solidFill>
                <a:latin typeface="Consolas" panose="020B0609020204030204" pitchFamily="49" charset="0"/>
                <a:ea typeface="Calibri" panose="020F0502020204030204" pitchFamily="34" charset="0"/>
                <a:cs typeface="Arial" panose="020B0604020202020204" pitchFamily="34" charset="0"/>
              </a:rPr>
              <a:t>   //q2 = {1,2,3,4,5,,6,7,8,9,10}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(j);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 j is 10;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 The local variable i has already been fully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8000"/>
                </a:solidFill>
                <a:latin typeface="Consolas" panose="020B0609020204030204" pitchFamily="49" charset="0"/>
                <a:ea typeface="Calibri" panose="020F0502020204030204" pitchFamily="34" charset="0"/>
                <a:cs typeface="Consolas" panose="020B0609020204030204" pitchFamily="49" charset="0"/>
              </a:rPr>
              <a:t>// incremented before we iterate the results: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(var v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q2)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"v = {0}, j = {1}"</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v, j);</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8256240" y="1179975"/>
            <a:ext cx="2069976" cy="1938992"/>
          </a:xfrm>
          <a:prstGeom prst="rect">
            <a:avLst/>
          </a:prstGeom>
          <a:solidFill>
            <a:schemeClr val="tx1"/>
          </a:solidFill>
        </p:spPr>
        <p:txBody>
          <a:bodyPr wrap="square" rtlCol="1">
            <a:spAutoFit/>
          </a:bodyPr>
          <a:lstStyle/>
          <a:p>
            <a:pPr algn="l" rtl="0"/>
            <a:r>
              <a:rPr lang="nn-NO" sz="1200" dirty="0">
                <a:solidFill>
                  <a:prstClr val="white"/>
                </a:solidFill>
                <a:latin typeface="Trebuchet MS"/>
              </a:rPr>
              <a:t>v = 1, i = 10</a:t>
            </a:r>
            <a:br>
              <a:rPr lang="nn-NO" sz="1200" dirty="0">
                <a:solidFill>
                  <a:prstClr val="white"/>
                </a:solidFill>
                <a:latin typeface="Trebuchet MS"/>
              </a:rPr>
            </a:br>
            <a:r>
              <a:rPr lang="nn-NO" sz="1200" dirty="0">
                <a:solidFill>
                  <a:prstClr val="white"/>
                </a:solidFill>
                <a:latin typeface="Trebuchet MS"/>
              </a:rPr>
              <a:t>v = 2, i = 10</a:t>
            </a:r>
            <a:br>
              <a:rPr lang="nn-NO" sz="1200" dirty="0">
                <a:solidFill>
                  <a:prstClr val="white"/>
                </a:solidFill>
                <a:latin typeface="Trebuchet MS"/>
              </a:rPr>
            </a:br>
            <a:r>
              <a:rPr lang="nn-NO" sz="1200" dirty="0">
                <a:solidFill>
                  <a:prstClr val="white"/>
                </a:solidFill>
                <a:latin typeface="Trebuchet MS"/>
              </a:rPr>
              <a:t>v = 3, i = 10</a:t>
            </a:r>
            <a:br>
              <a:rPr lang="nn-NO" sz="1200" dirty="0">
                <a:solidFill>
                  <a:prstClr val="white"/>
                </a:solidFill>
                <a:latin typeface="Trebuchet MS"/>
              </a:rPr>
            </a:br>
            <a:r>
              <a:rPr lang="nn-NO" sz="1200" dirty="0">
                <a:solidFill>
                  <a:prstClr val="white"/>
                </a:solidFill>
                <a:latin typeface="Trebuchet MS"/>
              </a:rPr>
              <a:t>v = 4, i = 10</a:t>
            </a:r>
            <a:br>
              <a:rPr lang="nn-NO" sz="1200" dirty="0">
                <a:solidFill>
                  <a:prstClr val="white"/>
                </a:solidFill>
                <a:latin typeface="Trebuchet MS"/>
              </a:rPr>
            </a:br>
            <a:r>
              <a:rPr lang="nn-NO" sz="1200" dirty="0">
                <a:solidFill>
                  <a:prstClr val="white"/>
                </a:solidFill>
                <a:latin typeface="Trebuchet MS"/>
              </a:rPr>
              <a:t>v = 5, i = 10</a:t>
            </a:r>
            <a:br>
              <a:rPr lang="nn-NO" sz="1200" dirty="0">
                <a:solidFill>
                  <a:prstClr val="white"/>
                </a:solidFill>
                <a:latin typeface="Trebuchet MS"/>
              </a:rPr>
            </a:br>
            <a:r>
              <a:rPr lang="nn-NO" sz="1200" dirty="0">
                <a:solidFill>
                  <a:prstClr val="white"/>
                </a:solidFill>
                <a:latin typeface="Trebuchet MS"/>
              </a:rPr>
              <a:t>v = 6, i = 10</a:t>
            </a:r>
            <a:br>
              <a:rPr lang="nn-NO" sz="1200" dirty="0">
                <a:solidFill>
                  <a:prstClr val="white"/>
                </a:solidFill>
                <a:latin typeface="Trebuchet MS"/>
              </a:rPr>
            </a:br>
            <a:r>
              <a:rPr lang="nn-NO" sz="1200" dirty="0">
                <a:solidFill>
                  <a:prstClr val="white"/>
                </a:solidFill>
                <a:latin typeface="Trebuchet MS"/>
              </a:rPr>
              <a:t>v = 7, i = 10</a:t>
            </a:r>
            <a:br>
              <a:rPr lang="nn-NO" sz="1200" dirty="0">
                <a:solidFill>
                  <a:prstClr val="white"/>
                </a:solidFill>
                <a:latin typeface="Trebuchet MS"/>
              </a:rPr>
            </a:br>
            <a:r>
              <a:rPr lang="nn-NO" sz="1200" dirty="0">
                <a:solidFill>
                  <a:prstClr val="white"/>
                </a:solidFill>
                <a:latin typeface="Trebuchet MS"/>
              </a:rPr>
              <a:t>v = 8, i = 10</a:t>
            </a:r>
            <a:br>
              <a:rPr lang="nn-NO" sz="1200" dirty="0">
                <a:solidFill>
                  <a:prstClr val="white"/>
                </a:solidFill>
                <a:latin typeface="Trebuchet MS"/>
              </a:rPr>
            </a:br>
            <a:r>
              <a:rPr lang="nn-NO" sz="1200" dirty="0">
                <a:solidFill>
                  <a:prstClr val="white"/>
                </a:solidFill>
                <a:latin typeface="Trebuchet MS"/>
              </a:rPr>
              <a:t>v = 9, i = 10</a:t>
            </a:r>
            <a:br>
              <a:rPr lang="nn-NO" sz="1200" dirty="0">
                <a:solidFill>
                  <a:prstClr val="white"/>
                </a:solidFill>
                <a:latin typeface="Trebuchet MS"/>
              </a:rPr>
            </a:br>
            <a:r>
              <a:rPr lang="nn-NO" sz="1200" dirty="0">
                <a:solidFill>
                  <a:prstClr val="white"/>
                </a:solidFill>
                <a:latin typeface="Trebuchet MS"/>
              </a:rPr>
              <a:t>v = 10, i = 10</a:t>
            </a:r>
          </a:p>
        </p:txBody>
      </p:sp>
    </p:spTree>
    <p:extLst>
      <p:ext uri="{BB962C8B-B14F-4D97-AF65-F5344CB8AC3E}">
        <p14:creationId xmlns:p14="http://schemas.microsoft.com/office/powerpoint/2010/main" val="407178385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74780" y="116632"/>
            <a:ext cx="7859216" cy="1008112"/>
          </a:xfrm>
        </p:spPr>
        <p:txBody>
          <a:bodyPr>
            <a:noAutofit/>
          </a:bodyPr>
          <a:lstStyle/>
          <a:p>
            <a:pPr algn="ctr"/>
            <a:r>
              <a:rPr lang="he-IL" sz="2800" dirty="0"/>
              <a:t>הדגמה של מתודות</a:t>
            </a:r>
            <a:r>
              <a:rPr lang="en-US" sz="2800" dirty="0"/>
              <a:t> </a:t>
            </a:r>
            <a:r>
              <a:rPr lang="he-IL" sz="2800" dirty="0"/>
              <a:t>ההרחבה </a:t>
            </a:r>
            <a:r>
              <a:rPr lang="en-US" sz="2800" dirty="0"/>
              <a:t>Select, Where</a:t>
            </a:r>
            <a:r>
              <a:rPr lang="he-IL" sz="2800" dirty="0"/>
              <a:t> שאינן מיידיות</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614</a:t>
            </a:fld>
            <a:endParaRPr lang="he-IL">
              <a:solidFill>
                <a:srgbClr val="B13F9A"/>
              </a:solidFill>
              <a:latin typeface="Trebuchet MS"/>
              <a:cs typeface="Gisha" panose="020B0502040204020203" pitchFamily="34" charset="-79"/>
            </a:endParaRPr>
          </a:p>
        </p:txBody>
      </p:sp>
      <p:sp>
        <p:nvSpPr>
          <p:cNvPr id="9" name="Rectangle 8"/>
          <p:cNvSpPr/>
          <p:nvPr/>
        </p:nvSpPr>
        <p:spPr>
          <a:xfrm>
            <a:off x="1761088" y="1030543"/>
            <a:ext cx="8229096" cy="3550011"/>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arr1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"The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arr2 = arr1.Select(item =&gt; temp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"number is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item);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"My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arr2)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temp = </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"Our "</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arr2)</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just"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Rectangle 9"/>
          <p:cNvSpPr/>
          <p:nvPr/>
        </p:nvSpPr>
        <p:spPr>
          <a:xfrm>
            <a:off x="1761088" y="4551994"/>
            <a:ext cx="7686600" cy="2232855"/>
          </a:xfrm>
          <a:prstGeom prst="rect">
            <a:avLst/>
          </a:prstGeom>
        </p:spPr>
        <p:txBody>
          <a:bodyPr wrap="square">
            <a:spAutoFit/>
          </a:bodyPr>
          <a:lstStyle/>
          <a:p>
            <a:pPr algn="l" rtl="0">
              <a:lnSpc>
                <a:spcPct val="107000"/>
              </a:lnSpc>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ex1_b()</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1, 2, 3, 4, 5, 6, 7, 8, 9 };</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x = 0;</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v =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arr.Where</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 =&gt; t % 2 == x);</a:t>
            </a:r>
            <a:endParaRPr lang="en-US"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x = 1;</a:t>
            </a:r>
            <a:endParaRPr lang="en-US"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v)</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722283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969D3-5F05-4099-B0F3-CD6A164583B2}"/>
              </a:ext>
            </a:extLst>
          </p:cNvPr>
          <p:cNvSpPr>
            <a:spLocks noGrp="1"/>
          </p:cNvSpPr>
          <p:nvPr>
            <p:ph type="ctrTitle"/>
          </p:nvPr>
        </p:nvSpPr>
        <p:spPr/>
        <p:txBody>
          <a:bodyPr/>
          <a:lstStyle/>
          <a:p>
            <a:r>
              <a:rPr lang="he-IL" dirty="0"/>
              <a:t>עדכון השכבות בעקבות ה </a:t>
            </a:r>
            <a:r>
              <a:rPr lang="en-US" dirty="0"/>
              <a:t>LINQ</a:t>
            </a:r>
          </a:p>
        </p:txBody>
      </p:sp>
      <p:sp>
        <p:nvSpPr>
          <p:cNvPr id="6" name="Subtitle 5">
            <a:extLst>
              <a:ext uri="{FF2B5EF4-FFF2-40B4-BE49-F238E27FC236}">
                <a16:creationId xmlns:a16="http://schemas.microsoft.com/office/drawing/2014/main" id="{10FE5B76-FF49-4662-AAB8-8278D5935FD2}"/>
              </a:ext>
            </a:extLst>
          </p:cNvPr>
          <p:cNvSpPr>
            <a:spLocks noGrp="1"/>
          </p:cNvSpPr>
          <p:nvPr>
            <p:ph type="subTitle" idx="1"/>
          </p:nvPr>
        </p:nvSpPr>
        <p:spPr>
          <a:xfrm>
            <a:off x="4878442" y="3539864"/>
            <a:ext cx="5114778" cy="1473312"/>
          </a:xfrm>
        </p:spPr>
        <p:txBody>
          <a:bodyPr>
            <a:normAutofit/>
          </a:bodyPr>
          <a:lstStyle/>
          <a:p>
            <a:r>
              <a:rPr lang="he-IL" dirty="0"/>
              <a:t>ישויות </a:t>
            </a:r>
            <a:r>
              <a:rPr lang="en-US" dirty="0"/>
              <a:t>BO</a:t>
            </a:r>
            <a:r>
              <a:rPr lang="he-IL" dirty="0"/>
              <a:t> לעומת ישויות </a:t>
            </a:r>
            <a:r>
              <a:rPr lang="en-US" dirty="0"/>
              <a:t>DO</a:t>
            </a:r>
            <a:endParaRPr lang="he-IL" dirty="0"/>
          </a:p>
          <a:p>
            <a:r>
              <a:rPr lang="he-IL" dirty="0"/>
              <a:t>עדכון ממשק </a:t>
            </a:r>
            <a:r>
              <a:rPr lang="en-US" dirty="0"/>
              <a:t>IDL</a:t>
            </a:r>
            <a:r>
              <a:rPr lang="he-IL" dirty="0"/>
              <a:t> עם </a:t>
            </a:r>
            <a:r>
              <a:rPr lang="en-US" dirty="0"/>
              <a:t>LINQ</a:t>
            </a:r>
            <a:endParaRPr lang="he-IL" dirty="0"/>
          </a:p>
          <a:p>
            <a:r>
              <a:rPr lang="he-IL" dirty="0"/>
              <a:t>עדכון ממשק </a:t>
            </a:r>
            <a:r>
              <a:rPr lang="en-US" dirty="0"/>
              <a:t>IBL</a:t>
            </a:r>
            <a:r>
              <a:rPr lang="he-IL" dirty="0"/>
              <a:t> עם </a:t>
            </a:r>
            <a:r>
              <a:rPr lang="en-US" dirty="0"/>
              <a:t>LINQ</a:t>
            </a:r>
            <a:endParaRPr lang="he-IL" dirty="0"/>
          </a:p>
          <a:p>
            <a:endParaRPr lang="en-US" dirty="0"/>
          </a:p>
        </p:txBody>
      </p:sp>
      <p:sp>
        <p:nvSpPr>
          <p:cNvPr id="4" name="Slide Number Placeholder 3">
            <a:extLst>
              <a:ext uri="{FF2B5EF4-FFF2-40B4-BE49-F238E27FC236}">
                <a16:creationId xmlns:a16="http://schemas.microsoft.com/office/drawing/2014/main" id="{D981D9D9-75A3-44E7-9E9C-BFE5CCAC4C96}"/>
              </a:ext>
            </a:extLst>
          </p:cNvPr>
          <p:cNvSpPr>
            <a:spLocks noGrp="1"/>
          </p:cNvSpPr>
          <p:nvPr>
            <p:ph type="sldNum" sz="quarter" idx="12"/>
          </p:nvPr>
        </p:nvSpPr>
        <p:spPr/>
        <p:txBody>
          <a:bodyPr/>
          <a:lstStyle/>
          <a:p>
            <a:fld id="{241B58C5-6C52-4ACF-BD92-F32858F87496}" type="slidenum">
              <a:rPr lang="he-IL">
                <a:latin typeface="Trebuchet MS"/>
                <a:cs typeface="Gisha" panose="020B0502040204020203" pitchFamily="34" charset="-79"/>
              </a:rPr>
              <a:pPr/>
              <a:t>615</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897440703"/>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739764"/>
            <a:ext cx="7023460" cy="4345420"/>
          </a:xfrm>
        </p:spPr>
        <p:txBody>
          <a:bodyPr>
            <a:noAutofit/>
          </a:bodyPr>
          <a:lstStyle/>
          <a:p>
            <a:pPr algn="ctr"/>
            <a:r>
              <a:rPr lang="he-IL" sz="3600" dirty="0"/>
              <a:t>בשלב זה,</a:t>
            </a:r>
            <a:br>
              <a:rPr lang="he-IL" sz="3600" dirty="0"/>
            </a:br>
            <a:r>
              <a:rPr lang="he-IL" sz="3600" dirty="0"/>
              <a:t>אפשר לעדכן את המתודות של ממשק </a:t>
            </a:r>
            <a:r>
              <a:rPr lang="en-US" sz="3600" dirty="0"/>
              <a:t>IBL</a:t>
            </a:r>
            <a:r>
              <a:rPr lang="he-IL" sz="3600" dirty="0"/>
              <a:t>, בשכבת ה </a:t>
            </a:r>
            <a:r>
              <a:rPr lang="en-US" sz="3600" dirty="0"/>
              <a:t>BL</a:t>
            </a:r>
            <a:r>
              <a:rPr lang="he-IL" sz="3600" dirty="0"/>
              <a:t> שיעבדו עם </a:t>
            </a:r>
            <a:r>
              <a:rPr lang="en-US" sz="3600" dirty="0"/>
              <a:t>LINQ</a:t>
            </a:r>
            <a:r>
              <a:rPr lang="he-IL" sz="3600" dirty="0"/>
              <a:t>.</a:t>
            </a:r>
            <a:br>
              <a:rPr lang="he-IL" sz="3600" dirty="0"/>
            </a:br>
            <a:br>
              <a:rPr lang="he-IL" sz="3600" dirty="0"/>
            </a:br>
            <a:r>
              <a:rPr lang="he-IL" sz="3600" dirty="0"/>
              <a:t>וגם קצת בשכבת  </a:t>
            </a:r>
            <a:r>
              <a:rPr lang="en-US" sz="3600" dirty="0"/>
              <a:t>DL</a:t>
            </a:r>
            <a:r>
              <a:rPr lang="he-IL" sz="3600" dirty="0"/>
              <a:t>...</a:t>
            </a:r>
            <a:br>
              <a:rPr lang="en-US" sz="3600" dirty="0"/>
            </a:br>
            <a:br>
              <a:rPr lang="en-US" sz="3600" dirty="0"/>
            </a:br>
            <a:r>
              <a:rPr lang="he-IL" sz="3600" dirty="0"/>
              <a:t>מיד נרחיב</a:t>
            </a:r>
            <a:endParaRPr lang="en-US" sz="3600" dirty="0"/>
          </a:p>
        </p:txBody>
      </p:sp>
    </p:spTree>
    <p:extLst>
      <p:ext uri="{BB962C8B-B14F-4D97-AF65-F5344CB8AC3E}">
        <p14:creationId xmlns:p14="http://schemas.microsoft.com/office/powerpoint/2010/main" val="34277645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AF1B-BFFF-48A6-AAA9-A1B5B0A74EBE}"/>
              </a:ext>
            </a:extLst>
          </p:cNvPr>
          <p:cNvSpPr>
            <a:spLocks noGrp="1"/>
          </p:cNvSpPr>
          <p:nvPr>
            <p:ph type="title"/>
          </p:nvPr>
        </p:nvSpPr>
        <p:spPr>
          <a:xfrm>
            <a:off x="1703512" y="188640"/>
            <a:ext cx="7848872" cy="720080"/>
          </a:xfrm>
        </p:spPr>
        <p:txBody>
          <a:bodyPr>
            <a:normAutofit/>
          </a:bodyPr>
          <a:lstStyle/>
          <a:p>
            <a:pPr algn="ctr"/>
            <a:r>
              <a:rPr lang="he-IL" dirty="0"/>
              <a:t>ישויות </a:t>
            </a:r>
            <a:r>
              <a:rPr lang="en-US" dirty="0"/>
              <a:t>BO</a:t>
            </a:r>
            <a:r>
              <a:rPr lang="he-IL" dirty="0"/>
              <a:t> לעומת ישויות </a:t>
            </a:r>
            <a:r>
              <a:rPr lang="en-US" dirty="0"/>
              <a:t>DO</a:t>
            </a:r>
          </a:p>
        </p:txBody>
      </p:sp>
      <p:sp>
        <p:nvSpPr>
          <p:cNvPr id="3" name="Content Placeholder 2">
            <a:extLst>
              <a:ext uri="{FF2B5EF4-FFF2-40B4-BE49-F238E27FC236}">
                <a16:creationId xmlns:a16="http://schemas.microsoft.com/office/drawing/2014/main" id="{38655802-D256-4EB7-B631-9E01CFB7F52D}"/>
              </a:ext>
            </a:extLst>
          </p:cNvPr>
          <p:cNvSpPr>
            <a:spLocks noGrp="1"/>
          </p:cNvSpPr>
          <p:nvPr>
            <p:ph idx="1"/>
          </p:nvPr>
        </p:nvSpPr>
        <p:spPr>
          <a:xfrm>
            <a:off x="2135560" y="1124744"/>
            <a:ext cx="7416824" cy="5040560"/>
          </a:xfrm>
        </p:spPr>
        <p:txBody>
          <a:bodyPr>
            <a:normAutofit fontScale="77500" lnSpcReduction="20000"/>
          </a:bodyPr>
          <a:lstStyle/>
          <a:p>
            <a:r>
              <a:rPr lang="he-IL" sz="2400" b="1" dirty="0"/>
              <a:t>ישות בודדת </a:t>
            </a:r>
            <a:r>
              <a:rPr lang="en-US" sz="2400" b="1" dirty="0"/>
              <a:t>DO</a:t>
            </a:r>
            <a:r>
              <a:rPr lang="he-IL" sz="2400" b="1" dirty="0"/>
              <a:t> של שכבת ה</a:t>
            </a:r>
            <a:r>
              <a:rPr lang="en-US" sz="2400" b="1" dirty="0"/>
              <a:t>DL</a:t>
            </a:r>
            <a:r>
              <a:rPr lang="he-IL" sz="2400" b="1" dirty="0"/>
              <a:t> היא שטוחה ופסיבית </a:t>
            </a:r>
            <a:r>
              <a:rPr lang="en-US" sz="2400" b="1" dirty="0"/>
              <a:t>(PDS)</a:t>
            </a:r>
            <a:r>
              <a:rPr lang="he-IL" sz="2400" b="1" dirty="0"/>
              <a:t>:</a:t>
            </a:r>
          </a:p>
          <a:p>
            <a:pPr lvl="1"/>
            <a:r>
              <a:rPr lang="he-IL" sz="2100" dirty="0"/>
              <a:t>מכילה </a:t>
            </a:r>
            <a:r>
              <a:rPr lang="he-IL" sz="2100" b="1" dirty="0"/>
              <a:t>רק</a:t>
            </a:r>
            <a:r>
              <a:rPr lang="he-IL" sz="2100" dirty="0"/>
              <a:t> שדות/מאפיינים שהם</a:t>
            </a:r>
            <a:r>
              <a:rPr lang="en-US" sz="2100" dirty="0" err="1"/>
              <a:t>ValueTypes</a:t>
            </a:r>
            <a:r>
              <a:rPr lang="en-US" sz="2100" dirty="0"/>
              <a:t> </a:t>
            </a:r>
            <a:endParaRPr lang="he-IL" sz="2100" dirty="0"/>
          </a:p>
          <a:p>
            <a:pPr lvl="1"/>
            <a:r>
              <a:rPr lang="he-IL" sz="2100" b="1" dirty="0"/>
              <a:t>לא</a:t>
            </a:r>
            <a:r>
              <a:rPr lang="he-IL" sz="2100" dirty="0"/>
              <a:t> מכילה אוספים כלל</a:t>
            </a:r>
            <a:endParaRPr lang="en-US" sz="2100" dirty="0"/>
          </a:p>
          <a:p>
            <a:pPr lvl="1"/>
            <a:r>
              <a:rPr lang="he-IL" sz="2000" dirty="0"/>
              <a:t>נניח שהישויות ב </a:t>
            </a:r>
            <a:r>
              <a:rPr lang="en-US" sz="2000" dirty="0"/>
              <a:t>DL</a:t>
            </a:r>
            <a:r>
              <a:rPr lang="he-IL" sz="2000" dirty="0"/>
              <a:t> מוגדרות כ </a:t>
            </a:r>
            <a:r>
              <a:rPr lang="en-US" sz="2000" dirty="0">
                <a:highlight>
                  <a:srgbClr val="FFFF00"/>
                </a:highlight>
              </a:rPr>
              <a:t>struct</a:t>
            </a:r>
            <a:endParaRPr lang="he-IL" sz="2000" dirty="0">
              <a:highlight>
                <a:srgbClr val="FFFF00"/>
              </a:highlight>
            </a:endParaRPr>
          </a:p>
          <a:p>
            <a:pPr lvl="2"/>
            <a:r>
              <a:rPr lang="he-IL" sz="1700" dirty="0"/>
              <a:t>היתרון בכך שבמעבר בין השכבות </a:t>
            </a:r>
            <a:r>
              <a:rPr lang="en-US" sz="1700" dirty="0"/>
              <a:t>BL and DL</a:t>
            </a:r>
            <a:r>
              <a:rPr lang="he-IL" sz="1700" dirty="0"/>
              <a:t> כפרמטרים של מתודות, הישויות יועתקו באופן אוטומטי.</a:t>
            </a:r>
          </a:p>
          <a:p>
            <a:pPr lvl="2"/>
            <a:r>
              <a:rPr lang="he-IL" sz="1700" dirty="0"/>
              <a:t>חשוב לנו להגן על ישויות </a:t>
            </a:r>
            <a:r>
              <a:rPr lang="en-US" sz="1700" dirty="0"/>
              <a:t>DO</a:t>
            </a:r>
            <a:r>
              <a:rPr lang="he-IL" sz="1700" dirty="0"/>
              <a:t> כך שבמעבר בין</a:t>
            </a:r>
            <a:r>
              <a:rPr lang="en-US" sz="1700" dirty="0"/>
              <a:t>DL </a:t>
            </a:r>
            <a:r>
              <a:rPr lang="he-IL" sz="1700" dirty="0"/>
              <a:t> ל </a:t>
            </a:r>
            <a:r>
              <a:rPr lang="en-US" sz="1700" dirty="0"/>
              <a:t>BL</a:t>
            </a:r>
            <a:r>
              <a:rPr lang="he-IL" sz="1700" dirty="0"/>
              <a:t> וההפך, יועבר העתק של הישות ולא הישות עצמה. שישמרו בבסיס הנתונים בצורה אותנטית.</a:t>
            </a:r>
          </a:p>
          <a:p>
            <a:pPr lvl="2"/>
            <a:r>
              <a:rPr lang="he-IL" sz="1700" dirty="0"/>
              <a:t>בזכות העובדה שהישות שטוח אז ההעתק זהה בערכיו ממש ולא מכיל כתובות/הפניות</a:t>
            </a:r>
          </a:p>
          <a:p>
            <a:endParaRPr lang="he-IL" sz="2400" dirty="0"/>
          </a:p>
          <a:p>
            <a:r>
              <a:rPr lang="he-IL" sz="2400" b="1" dirty="0"/>
              <a:t>ישות בודדת </a:t>
            </a:r>
            <a:r>
              <a:rPr lang="en-US" sz="2400" b="1" dirty="0"/>
              <a:t>BO</a:t>
            </a:r>
            <a:r>
              <a:rPr lang="he-IL" sz="2400" b="1" dirty="0"/>
              <a:t> של שכבת ה </a:t>
            </a:r>
            <a:r>
              <a:rPr lang="en-US" sz="2400" b="1" dirty="0"/>
              <a:t>BL</a:t>
            </a:r>
            <a:r>
              <a:rPr lang="he-IL" sz="2400" b="1" dirty="0"/>
              <a:t> אינה חייבת להיות שטוחה:</a:t>
            </a:r>
          </a:p>
          <a:p>
            <a:pPr lvl="1"/>
            <a:r>
              <a:rPr lang="he-IL" sz="2100" dirty="0"/>
              <a:t>יכולה להכיל </a:t>
            </a:r>
            <a:r>
              <a:rPr lang="he-IL" sz="2100" b="1" dirty="0"/>
              <a:t>גם</a:t>
            </a:r>
            <a:r>
              <a:rPr lang="he-IL" sz="2100" dirty="0"/>
              <a:t> שדות/מאפיינים שהם</a:t>
            </a:r>
            <a:r>
              <a:rPr lang="en-US" sz="2100" dirty="0" err="1"/>
              <a:t>ValueType</a:t>
            </a:r>
            <a:r>
              <a:rPr lang="en-US" sz="2100" dirty="0"/>
              <a:t> </a:t>
            </a:r>
            <a:r>
              <a:rPr lang="he-IL" sz="2100" dirty="0"/>
              <a:t> </a:t>
            </a:r>
            <a:r>
              <a:rPr lang="he-IL" sz="2100" b="1" dirty="0"/>
              <a:t>וגם</a:t>
            </a:r>
            <a:r>
              <a:rPr lang="he-IL" sz="2100" dirty="0"/>
              <a:t> שדות שהם </a:t>
            </a:r>
            <a:r>
              <a:rPr lang="en-US" sz="2100" dirty="0" err="1"/>
              <a:t>ReferenceType</a:t>
            </a:r>
            <a:endParaRPr lang="he-IL" sz="2100" dirty="0"/>
          </a:p>
          <a:p>
            <a:pPr lvl="1"/>
            <a:r>
              <a:rPr lang="he-IL" sz="2100" dirty="0"/>
              <a:t>יכולה להכיל שדות/מאפיינים שהם </a:t>
            </a:r>
            <a:r>
              <a:rPr lang="he-IL" sz="2100" b="1" dirty="0"/>
              <a:t>אוספים</a:t>
            </a:r>
            <a:r>
              <a:rPr lang="he-IL" sz="2100" dirty="0"/>
              <a:t> אך הם חייבים להיות אוספים מטיפוס </a:t>
            </a:r>
            <a:r>
              <a:rPr lang="en-US" sz="2100" dirty="0" err="1"/>
              <a:t>IEnumerable</a:t>
            </a:r>
            <a:r>
              <a:rPr lang="en-US" sz="2100" dirty="0"/>
              <a:t>&lt;T&gt;</a:t>
            </a:r>
            <a:endParaRPr lang="he-IL" sz="2100" dirty="0"/>
          </a:p>
          <a:p>
            <a:pPr lvl="2"/>
            <a:r>
              <a:rPr lang="he-IL" sz="1700" dirty="0"/>
              <a:t>היתרון בכך הוא דחיית/השהיית מועד ביצוע השאילתה רק כאשר ידרשו אותה בפועל בשכבת ה</a:t>
            </a:r>
            <a:r>
              <a:rPr lang="en-US" sz="1700" dirty="0"/>
              <a:t>PL</a:t>
            </a:r>
            <a:r>
              <a:rPr lang="he-IL" sz="1700" dirty="0"/>
              <a:t>.</a:t>
            </a:r>
          </a:p>
          <a:p>
            <a:pPr lvl="1"/>
            <a:r>
              <a:rPr lang="he-IL" sz="2000" dirty="0"/>
              <a:t>נניח שהישויות ב </a:t>
            </a:r>
            <a:r>
              <a:rPr lang="en-US" sz="2000" dirty="0"/>
              <a:t>BL</a:t>
            </a:r>
            <a:r>
              <a:rPr lang="he-IL" sz="2000" dirty="0"/>
              <a:t> מוגדרות כ </a:t>
            </a:r>
            <a:r>
              <a:rPr lang="en-US" sz="2000" dirty="0">
                <a:highlight>
                  <a:srgbClr val="FFFF00"/>
                </a:highlight>
              </a:rPr>
              <a:t>class</a:t>
            </a:r>
            <a:endParaRPr lang="he-IL" sz="2000" dirty="0">
              <a:highlight>
                <a:srgbClr val="FFFF00"/>
              </a:highlight>
            </a:endParaRPr>
          </a:p>
          <a:p>
            <a:pPr lvl="2"/>
            <a:r>
              <a:rPr lang="he-IL" sz="1700" dirty="0"/>
              <a:t>היתרון בכך שבמעבר בין השכבות </a:t>
            </a:r>
            <a:r>
              <a:rPr lang="en-US" sz="1700" dirty="0"/>
              <a:t>BL and PL</a:t>
            </a:r>
            <a:r>
              <a:rPr lang="he-IL" sz="1700" dirty="0"/>
              <a:t> כפרמטרים של מתודות, הישויות יועברו </a:t>
            </a:r>
            <a:r>
              <a:rPr lang="he-IL" sz="1700" dirty="0" err="1"/>
              <a:t>כרפרנסים</a:t>
            </a:r>
            <a:r>
              <a:rPr lang="en-US" sz="1700" dirty="0"/>
              <a:t> </a:t>
            </a:r>
            <a:r>
              <a:rPr lang="he-IL" sz="1700" dirty="0"/>
              <a:t> (הפניות/מצביעים) ולא יועתקו. כך נחסוך בזיכרון ובהעתקות מיותרות.</a:t>
            </a:r>
          </a:p>
          <a:p>
            <a:pPr lvl="2"/>
            <a:r>
              <a:rPr lang="he-IL" sz="1700" dirty="0"/>
              <a:t>במעבר בים </a:t>
            </a:r>
            <a:r>
              <a:rPr lang="en-US" sz="1700" dirty="0"/>
              <a:t>DL</a:t>
            </a:r>
            <a:r>
              <a:rPr lang="he-IL" sz="1700" dirty="0"/>
              <a:t> ל </a:t>
            </a:r>
            <a:r>
              <a:rPr lang="en-US" sz="1700" dirty="0"/>
              <a:t>PL</a:t>
            </a:r>
            <a:r>
              <a:rPr lang="he-IL" sz="1700" dirty="0"/>
              <a:t> וההפך, לא חשוב לנו להגן על הישויות כיוון שהן דינאמיות ונצרכות רק לאותו רגע.</a:t>
            </a:r>
          </a:p>
          <a:p>
            <a:pPr lvl="2"/>
            <a:endParaRPr lang="he-IL" sz="1700" dirty="0">
              <a:highlight>
                <a:srgbClr val="FFFF00"/>
              </a:highlight>
            </a:endParaRPr>
          </a:p>
          <a:p>
            <a:pPr lvl="2"/>
            <a:endParaRPr lang="he-IL" sz="1700" dirty="0"/>
          </a:p>
        </p:txBody>
      </p:sp>
      <p:sp>
        <p:nvSpPr>
          <p:cNvPr id="4" name="Slide Number Placeholder 3">
            <a:extLst>
              <a:ext uri="{FF2B5EF4-FFF2-40B4-BE49-F238E27FC236}">
                <a16:creationId xmlns:a16="http://schemas.microsoft.com/office/drawing/2014/main" id="{E70C5C17-4857-42CC-8251-7CB0246C8603}"/>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30013016"/>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485D2-EB04-4A8A-9644-E3F4CBB64797}"/>
              </a:ext>
            </a:extLst>
          </p:cNvPr>
          <p:cNvSpPr>
            <a:spLocks noGrp="1"/>
          </p:cNvSpPr>
          <p:nvPr>
            <p:ph type="sldNum" sz="quarter" idx="12"/>
          </p:nvPr>
        </p:nvSpPr>
        <p:spPr>
          <a:xfrm>
            <a:off x="8976320" y="6556248"/>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618</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9D6C56FD-18E6-4305-A58C-7C72196AF850}"/>
              </a:ext>
            </a:extLst>
          </p:cNvPr>
          <p:cNvSpPr txBox="1"/>
          <p:nvPr/>
        </p:nvSpPr>
        <p:spPr>
          <a:xfrm>
            <a:off x="1984646" y="620688"/>
            <a:ext cx="7427168" cy="267765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DO</a:t>
            </a: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struct</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StartYear</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StudentStatus</a:t>
            </a:r>
            <a:r>
              <a:rPr lang="en-US" sz="1400" dirty="0">
                <a:solidFill>
                  <a:srgbClr val="000000"/>
                </a:solidFill>
                <a:latin typeface="Consolas" panose="020B0609020204030204" pitchFamily="49" charset="0"/>
              </a:rPr>
              <a:t> Status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//public override string </a:t>
            </a:r>
            <a:r>
              <a:rPr lang="en-US" sz="1400" dirty="0" err="1">
                <a:solidFill>
                  <a:srgbClr val="008000"/>
                </a:solidFill>
                <a:latin typeface="Consolas" panose="020B0609020204030204" pitchFamily="49" charset="0"/>
              </a:rPr>
              <a:t>ToString</a:t>
            </a:r>
            <a:r>
              <a:rPr lang="en-US" sz="1400" dirty="0">
                <a:solidFill>
                  <a:srgbClr val="008000"/>
                </a:solidFill>
                <a:latin typeface="Consolas" panose="020B0609020204030204" pitchFamily="49" charset="0"/>
              </a:rPr>
              <a:t>() =&gt; </a:t>
            </a:r>
            <a:r>
              <a:rPr lang="en-US" sz="1400" dirty="0" err="1">
                <a:solidFill>
                  <a:srgbClr val="008000"/>
                </a:solidFill>
                <a:latin typeface="Consolas" panose="020B0609020204030204" pitchFamily="49" charset="0"/>
              </a:rPr>
              <a:t>this.ToStringProperty</a:t>
            </a:r>
            <a:r>
              <a:rPr lang="en-US" sz="1400" dirty="0">
                <a:solidFill>
                  <a:srgbClr val="008000"/>
                </a:solidFill>
                <a:latin typeface="Consolas" panose="020B0609020204030204" pitchFamily="49" charset="0"/>
              </a:rPr>
              <a:t>();</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p>
        </p:txBody>
      </p:sp>
      <p:sp>
        <p:nvSpPr>
          <p:cNvPr id="8" name="TextBox 7">
            <a:extLst>
              <a:ext uri="{FF2B5EF4-FFF2-40B4-BE49-F238E27FC236}">
                <a16:creationId xmlns:a16="http://schemas.microsoft.com/office/drawing/2014/main" id="{312CD1E2-D2A0-4856-BA1A-FE221E106B9F}"/>
              </a:ext>
            </a:extLst>
          </p:cNvPr>
          <p:cNvSpPr txBox="1"/>
          <p:nvPr/>
        </p:nvSpPr>
        <p:spPr>
          <a:xfrm>
            <a:off x="1975111" y="3777448"/>
            <a:ext cx="7427168" cy="289310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BO</a:t>
            </a: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Student</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StartYear</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StudentStatus</a:t>
            </a:r>
            <a:r>
              <a:rPr lang="en-US" sz="1400" dirty="0">
                <a:solidFill>
                  <a:srgbClr val="000000"/>
                </a:solidFill>
                <a:latin typeface="Consolas" panose="020B0609020204030204" pitchFamily="49" charset="0"/>
              </a:rPr>
              <a:t> Status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IEnumerable</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CourseForList</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StudentCourses</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t>
            </a:r>
          </a:p>
          <a:p>
            <a:pPr algn="l" rtl="0"/>
            <a:r>
              <a:rPr lang="en-US" sz="1400" dirty="0">
                <a:solidFill>
                  <a:srgbClr val="000000"/>
                </a:solidFill>
                <a:latin typeface="Consolas" panose="020B0609020204030204" pitchFamily="49" charset="0"/>
              </a:rPr>
              <a:t>}</a:t>
            </a:r>
            <a:endParaRPr lang="en-US" sz="1400" dirty="0">
              <a:solidFill>
                <a:prstClr val="black"/>
              </a:solidFill>
              <a:latin typeface="Trebuchet MS"/>
            </a:endParaRPr>
          </a:p>
        </p:txBody>
      </p:sp>
      <p:sp>
        <p:nvSpPr>
          <p:cNvPr id="9" name="Title 1">
            <a:extLst>
              <a:ext uri="{FF2B5EF4-FFF2-40B4-BE49-F238E27FC236}">
                <a16:creationId xmlns:a16="http://schemas.microsoft.com/office/drawing/2014/main" id="{9A3C0B9D-A5DE-4C60-AD2B-C162A8792EAE}"/>
              </a:ext>
            </a:extLst>
          </p:cNvPr>
          <p:cNvSpPr txBox="1">
            <a:spLocks/>
          </p:cNvSpPr>
          <p:nvPr/>
        </p:nvSpPr>
        <p:spPr>
          <a:xfrm>
            <a:off x="4223792" y="3522566"/>
            <a:ext cx="4968552" cy="482499"/>
          </a:xfrm>
          <a:prstGeom prst="rect">
            <a:avLst/>
          </a:prstGeom>
          <a:solidFill>
            <a:schemeClr val="bg1"/>
          </a:solidFill>
        </p:spPr>
        <p:txBody>
          <a:bodyPr vert="horz" lIns="45720" tIns="0" rIns="45720" bIns="0" anchor="b" anchorCtr="0">
            <a:normAutofit fontScale="92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דוגמא לישות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BO</a:t>
            </a: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BO.STUDENT</a:t>
            </a:r>
          </a:p>
        </p:txBody>
      </p:sp>
      <p:sp>
        <p:nvSpPr>
          <p:cNvPr id="12" name="Title 1">
            <a:extLst>
              <a:ext uri="{FF2B5EF4-FFF2-40B4-BE49-F238E27FC236}">
                <a16:creationId xmlns:a16="http://schemas.microsoft.com/office/drawing/2014/main" id="{56B78051-1E72-4A91-9D08-B4877FCC52BF}"/>
              </a:ext>
            </a:extLst>
          </p:cNvPr>
          <p:cNvSpPr txBox="1">
            <a:spLocks/>
          </p:cNvSpPr>
          <p:nvPr/>
        </p:nvSpPr>
        <p:spPr>
          <a:xfrm>
            <a:off x="4223792" y="222368"/>
            <a:ext cx="4968552" cy="584262"/>
          </a:xfrm>
          <a:prstGeom prst="rect">
            <a:avLst/>
          </a:prstGeom>
          <a:solidFill>
            <a:schemeClr val="bg1"/>
          </a:solidFill>
        </p:spPr>
        <p:txBody>
          <a:bodyPr vert="horz" lIns="45720" tIns="0" rIns="45720" bIns="0" anchor="b" anchorCtr="0">
            <a:normAutofit fontScale="925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דוגמא לישות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DO</a:t>
            </a: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DO.STUDENT</a:t>
            </a:r>
          </a:p>
        </p:txBody>
      </p:sp>
      <p:sp>
        <p:nvSpPr>
          <p:cNvPr id="7" name="Rectangle 6">
            <a:extLst>
              <a:ext uri="{FF2B5EF4-FFF2-40B4-BE49-F238E27FC236}">
                <a16:creationId xmlns:a16="http://schemas.microsoft.com/office/drawing/2014/main" id="{ED932CD8-EAFF-4BC0-A963-CDE2B5C4A719}"/>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273867981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44E5-133A-4CA0-8188-13869D371346}"/>
              </a:ext>
            </a:extLst>
          </p:cNvPr>
          <p:cNvSpPr>
            <a:spLocks noGrp="1"/>
          </p:cNvSpPr>
          <p:nvPr>
            <p:ph type="title"/>
          </p:nvPr>
        </p:nvSpPr>
        <p:spPr>
          <a:xfrm>
            <a:off x="1981200" y="188640"/>
            <a:ext cx="7239000" cy="698336"/>
          </a:xfrm>
        </p:spPr>
        <p:txBody>
          <a:bodyPr>
            <a:normAutofit fontScale="90000"/>
          </a:bodyPr>
          <a:lstStyle/>
          <a:p>
            <a:pPr algn="ctr"/>
            <a:r>
              <a:rPr lang="he-IL" dirty="0"/>
              <a:t>ממשק </a:t>
            </a:r>
            <a:r>
              <a:rPr lang="en-US" dirty="0"/>
              <a:t>IDL</a:t>
            </a:r>
            <a:r>
              <a:rPr lang="he-IL" dirty="0"/>
              <a:t> – יכיל </a:t>
            </a:r>
            <a:r>
              <a:rPr lang="en-US" dirty="0"/>
              <a:t>CRUD</a:t>
            </a:r>
            <a:r>
              <a:rPr lang="he-IL" dirty="0"/>
              <a:t> לכל ישות </a:t>
            </a:r>
            <a:r>
              <a:rPr lang="en-US" dirty="0"/>
              <a:t>DO</a:t>
            </a:r>
          </a:p>
        </p:txBody>
      </p:sp>
      <p:sp>
        <p:nvSpPr>
          <p:cNvPr id="3" name="Content Placeholder 2">
            <a:extLst>
              <a:ext uri="{FF2B5EF4-FFF2-40B4-BE49-F238E27FC236}">
                <a16:creationId xmlns:a16="http://schemas.microsoft.com/office/drawing/2014/main" id="{2123E0C5-169A-43D5-A3B4-4CE5A69DCDD5}"/>
              </a:ext>
            </a:extLst>
          </p:cNvPr>
          <p:cNvSpPr>
            <a:spLocks noGrp="1"/>
          </p:cNvSpPr>
          <p:nvPr>
            <p:ph idx="1"/>
          </p:nvPr>
        </p:nvSpPr>
        <p:spPr>
          <a:xfrm>
            <a:off x="1964682" y="1196752"/>
            <a:ext cx="7560839" cy="4248472"/>
          </a:xfrm>
        </p:spPr>
        <p:txBody>
          <a:bodyPr>
            <a:normAutofit/>
          </a:bodyPr>
          <a:lstStyle/>
          <a:p>
            <a:pPr marL="0" indent="0">
              <a:buNone/>
            </a:pPr>
            <a:r>
              <a:rPr lang="he-IL" sz="2200" b="1" dirty="0"/>
              <a:t>לכל ישות </a:t>
            </a:r>
            <a:r>
              <a:rPr lang="en-US" sz="2200" b="1" dirty="0"/>
              <a:t>DO</a:t>
            </a:r>
            <a:r>
              <a:rPr lang="he-IL" sz="2200" b="1" dirty="0"/>
              <a:t> נגדיר בממשק </a:t>
            </a:r>
            <a:r>
              <a:rPr lang="en-US" sz="2200" b="1" dirty="0"/>
              <a:t>IDL</a:t>
            </a:r>
            <a:r>
              <a:rPr lang="he-IL" sz="2200" b="1" dirty="0"/>
              <a:t> לפחות את המתודות הבאות:</a:t>
            </a:r>
          </a:p>
          <a:p>
            <a:pPr marL="0" indent="0">
              <a:buNone/>
            </a:pPr>
            <a:endParaRPr lang="he-IL" dirty="0"/>
          </a:p>
          <a:p>
            <a:r>
              <a:rPr lang="en-US" sz="2200" b="1" dirty="0"/>
              <a:t>C</a:t>
            </a:r>
            <a:r>
              <a:rPr lang="en-US" sz="2200" dirty="0"/>
              <a:t>reate</a:t>
            </a:r>
            <a:r>
              <a:rPr lang="he-IL" sz="2200" dirty="0"/>
              <a:t> – הוספה </a:t>
            </a:r>
            <a:r>
              <a:rPr lang="en-US" sz="2200" dirty="0"/>
              <a:t>(Add)</a:t>
            </a:r>
            <a:r>
              <a:rPr lang="he-IL" sz="2200" dirty="0"/>
              <a:t> של ישות חדשה מאותו טיפוס</a:t>
            </a:r>
            <a:endParaRPr lang="en-US" sz="2200" dirty="0"/>
          </a:p>
          <a:p>
            <a:r>
              <a:rPr lang="en-US" sz="2200" b="1" dirty="0"/>
              <a:t>R</a:t>
            </a:r>
            <a:r>
              <a:rPr lang="en-US" sz="2200" dirty="0"/>
              <a:t>equest</a:t>
            </a:r>
            <a:r>
              <a:rPr lang="he-IL" sz="2200" dirty="0"/>
              <a:t> – קבלה </a:t>
            </a:r>
            <a:r>
              <a:rPr lang="en-US" sz="2200" dirty="0"/>
              <a:t>(Get)</a:t>
            </a:r>
            <a:r>
              <a:rPr lang="he-IL" sz="2200" dirty="0"/>
              <a:t> של ישות קיימת מאותו טיפוס</a:t>
            </a:r>
          </a:p>
          <a:p>
            <a:r>
              <a:rPr lang="en-US" sz="2200" b="1" dirty="0"/>
              <a:t>U</a:t>
            </a:r>
            <a:r>
              <a:rPr lang="en-US" sz="2200" dirty="0"/>
              <a:t>pdate</a:t>
            </a:r>
            <a:r>
              <a:rPr lang="he-IL" sz="2200" dirty="0"/>
              <a:t> – עדכון של ישות קיימת מאותו טיפוס</a:t>
            </a:r>
          </a:p>
          <a:p>
            <a:r>
              <a:rPr lang="en-US" sz="2200" b="1" dirty="0"/>
              <a:t>R</a:t>
            </a:r>
            <a:r>
              <a:rPr lang="en-US" sz="2200" dirty="0"/>
              <a:t>emove</a:t>
            </a:r>
            <a:r>
              <a:rPr lang="he-IL" sz="2200" dirty="0"/>
              <a:t> – מחיקה </a:t>
            </a:r>
            <a:r>
              <a:rPr lang="en-US" sz="2200" dirty="0"/>
              <a:t>(Delete)</a:t>
            </a:r>
            <a:r>
              <a:rPr lang="he-IL" sz="2200" dirty="0"/>
              <a:t> של ישות קיימת מאותו טיפוס</a:t>
            </a:r>
          </a:p>
          <a:p>
            <a:r>
              <a:rPr lang="he-IL" sz="2200" dirty="0"/>
              <a:t>החזרת אוסף </a:t>
            </a:r>
            <a:r>
              <a:rPr lang="he-IL" sz="2200" b="1" dirty="0"/>
              <a:t>כל</a:t>
            </a:r>
            <a:r>
              <a:rPr lang="he-IL" sz="2200" dirty="0"/>
              <a:t> הישויות מאותו טיפוס – קבלה של כל הישויות מאותו טיפוס</a:t>
            </a:r>
          </a:p>
          <a:p>
            <a:r>
              <a:rPr lang="he-IL" sz="2200" dirty="0"/>
              <a:t>החזרת אוסף הישויות מאותו טיפוס </a:t>
            </a:r>
            <a:r>
              <a:rPr lang="he-IL" sz="2200" b="1" dirty="0"/>
              <a:t>לפי תנאי </a:t>
            </a:r>
            <a:r>
              <a:rPr lang="he-IL" sz="2200" dirty="0"/>
              <a:t>– קבלה של כל הישויות מאותו טיפוס שמקיימות תנאי מסוים</a:t>
            </a:r>
          </a:p>
          <a:p>
            <a:pPr lvl="1"/>
            <a:endParaRPr lang="en-US" dirty="0"/>
          </a:p>
        </p:txBody>
      </p:sp>
      <p:sp>
        <p:nvSpPr>
          <p:cNvPr id="4" name="Slide Number Placeholder 3">
            <a:extLst>
              <a:ext uri="{FF2B5EF4-FFF2-40B4-BE49-F238E27FC236}">
                <a16:creationId xmlns:a16="http://schemas.microsoft.com/office/drawing/2014/main" id="{5565A58B-9D4F-4D26-9D10-63A7D633BC7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619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39678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76282"/>
            <a:ext cx="7239000" cy="770344"/>
          </a:xfrm>
        </p:spPr>
        <p:txBody>
          <a:bodyPr>
            <a:normAutofit/>
          </a:bodyPr>
          <a:lstStyle/>
          <a:p>
            <a:pPr algn="ctr"/>
            <a:r>
              <a:rPr lang="he-IL" dirty="0"/>
              <a:t>פלט עם משתנים</a:t>
            </a:r>
          </a:p>
        </p:txBody>
      </p:sp>
      <p:sp>
        <p:nvSpPr>
          <p:cNvPr id="3" name="מציין מיקום תוכן 2"/>
          <p:cNvSpPr>
            <a:spLocks noGrp="1"/>
          </p:cNvSpPr>
          <p:nvPr>
            <p:ph idx="1"/>
          </p:nvPr>
        </p:nvSpPr>
        <p:spPr>
          <a:xfrm>
            <a:off x="1851112" y="1340768"/>
            <a:ext cx="7499176" cy="4846320"/>
          </a:xfrm>
        </p:spPr>
        <p:txBody>
          <a:bodyPr>
            <a:normAutofit fontScale="70000" lnSpcReduction="20000"/>
          </a:bodyPr>
          <a:lstStyle/>
          <a:p>
            <a:pPr marL="0" indent="0" algn="l" rtl="0">
              <a:buNone/>
            </a:pPr>
            <a:r>
              <a:rPr lang="en-US" sz="2800" dirty="0">
                <a:solidFill>
                  <a:srgbClr val="0000FF"/>
                </a:solidFill>
                <a:latin typeface="Consolas" panose="020B0609020204030204" pitchFamily="49" charset="0"/>
              </a:rPr>
              <a:t>namespace</a:t>
            </a:r>
            <a:r>
              <a:rPr lang="en-US" sz="2800" dirty="0">
                <a:solidFill>
                  <a:srgbClr val="000000"/>
                </a:solidFill>
                <a:latin typeface="Consolas" panose="020B0609020204030204" pitchFamily="49" charset="0"/>
              </a:rPr>
              <a:t> Ex3</a:t>
            </a:r>
          </a:p>
          <a:p>
            <a:pPr marL="0" indent="0" algn="l" rtl="0">
              <a:buNone/>
            </a:pP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class</a:t>
            </a:r>
            <a:r>
              <a:rPr lang="en-US" sz="2800" dirty="0">
                <a:solidFill>
                  <a:srgbClr val="000000"/>
                </a:solidFill>
                <a:latin typeface="Consolas" panose="020B0609020204030204" pitchFamily="49" charset="0"/>
              </a:rPr>
              <a:t> </a:t>
            </a:r>
            <a:r>
              <a:rPr lang="en-US" sz="2800" dirty="0">
                <a:solidFill>
                  <a:srgbClr val="2B91AF"/>
                </a:solidFill>
                <a:latin typeface="Consolas" panose="020B0609020204030204" pitchFamily="49" charset="0"/>
              </a:rPr>
              <a:t>Program</a:t>
            </a:r>
            <a:endParaRPr lang="en-US" sz="2800" dirty="0">
              <a:solidFill>
                <a:srgbClr val="000000"/>
              </a:solidFill>
              <a:latin typeface="Consolas" panose="020B0609020204030204" pitchFamily="49" charset="0"/>
            </a:endParaRPr>
          </a:p>
          <a:p>
            <a:pPr marL="0" indent="0" algn="l" rtl="0">
              <a:buNone/>
            </a:pPr>
            <a:r>
              <a:rPr lang="en-US" sz="2800" dirty="0">
                <a:solidFill>
                  <a:srgbClr val="000000"/>
                </a:solidFill>
                <a:latin typeface="Consolas" panose="020B0609020204030204" pitchFamily="49" charset="0"/>
              </a:rPr>
              <a:t>    {</a:t>
            </a:r>
          </a:p>
          <a:p>
            <a:pPr marL="0" indent="0" algn="l" rtl="0">
              <a:buNone/>
            </a:pP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static</a:t>
            </a: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void</a:t>
            </a:r>
            <a:r>
              <a:rPr lang="en-US" sz="2800" dirty="0">
                <a:solidFill>
                  <a:srgbClr val="000000"/>
                </a:solidFill>
                <a:latin typeface="Consolas" panose="020B0609020204030204" pitchFamily="49" charset="0"/>
              </a:rPr>
              <a:t> Main(</a:t>
            </a:r>
            <a:r>
              <a:rPr lang="en-US" sz="2800" dirty="0">
                <a:solidFill>
                  <a:srgbClr val="0000FF"/>
                </a:solidFill>
                <a:latin typeface="Consolas" panose="020B0609020204030204" pitchFamily="49" charset="0"/>
              </a:rPr>
              <a:t>string</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args</a:t>
            </a: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p>
          <a:p>
            <a:pPr marL="0" indent="0" algn="l" rtl="0">
              <a:buNone/>
            </a:pP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Console.WriteLine</a:t>
            </a:r>
            <a:r>
              <a:rPr lang="en-US" sz="2800" dirty="0">
                <a:solidFill>
                  <a:srgbClr val="000000"/>
                </a:solidFill>
                <a:latin typeface="Consolas" panose="020B0609020204030204" pitchFamily="49" charset="0"/>
              </a:rPr>
              <a:t>(</a:t>
            </a:r>
            <a:r>
              <a:rPr lang="en-US" sz="2800" dirty="0">
                <a:solidFill>
                  <a:srgbClr val="A31515"/>
                </a:solidFill>
                <a:latin typeface="Consolas" panose="020B0609020204030204" pitchFamily="49" charset="0"/>
              </a:rPr>
              <a:t>"enter your name:"</a:t>
            </a: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string</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userName</a:t>
            </a:r>
            <a:r>
              <a:rPr lang="en-US" sz="2800" dirty="0">
                <a:solidFill>
                  <a:srgbClr val="000000"/>
                </a:solidFill>
                <a:latin typeface="Consolas" panose="020B0609020204030204" pitchFamily="49" charset="0"/>
              </a:rPr>
              <a:t> = </a:t>
            </a:r>
            <a:r>
              <a:rPr lang="en-US" sz="2800" dirty="0" err="1">
                <a:solidFill>
                  <a:srgbClr val="000000"/>
                </a:solidFill>
                <a:latin typeface="Consolas" panose="020B0609020204030204" pitchFamily="49" charset="0"/>
              </a:rPr>
              <a:t>Console.ReadLine</a:t>
            </a: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Console.WriteLine</a:t>
            </a:r>
            <a:r>
              <a:rPr lang="en-US" sz="2800" dirty="0">
                <a:solidFill>
                  <a:srgbClr val="000000"/>
                </a:solidFill>
                <a:latin typeface="Consolas" panose="020B0609020204030204" pitchFamily="49" charset="0"/>
              </a:rPr>
              <a:t>(</a:t>
            </a:r>
            <a:r>
              <a:rPr lang="en-US" sz="2800" dirty="0">
                <a:solidFill>
                  <a:srgbClr val="A31515"/>
                </a:solidFill>
                <a:latin typeface="Consolas" panose="020B0609020204030204" pitchFamily="49" charset="0"/>
              </a:rPr>
              <a:t>"hello "</a:t>
            </a:r>
            <a:r>
              <a:rPr lang="en-US" sz="2800" dirty="0">
                <a:solidFill>
                  <a:srgbClr val="000000"/>
                </a:solidFill>
                <a:latin typeface="Consolas" panose="020B0609020204030204" pitchFamily="49" charset="0"/>
              </a:rPr>
              <a:t> + </a:t>
            </a:r>
            <a:r>
              <a:rPr lang="en-US" sz="2800" dirty="0" err="1">
                <a:solidFill>
                  <a:srgbClr val="000000"/>
                </a:solidFill>
                <a:latin typeface="Consolas" panose="020B0609020204030204" pitchFamily="49" charset="0"/>
              </a:rPr>
              <a:t>userName</a:t>
            </a:r>
            <a:r>
              <a:rPr lang="en-US" sz="2800" dirty="0">
                <a:solidFill>
                  <a:srgbClr val="000000"/>
                </a:solidFill>
                <a:latin typeface="Consolas" panose="020B0609020204030204" pitchFamily="49" charset="0"/>
              </a:rPr>
              <a:t>);</a:t>
            </a:r>
          </a:p>
          <a:p>
            <a:pPr marL="0" indent="0" algn="l" rtl="0">
              <a:buNone/>
            </a:pPr>
            <a:r>
              <a:rPr lang="en-US" sz="2800" dirty="0">
                <a:solidFill>
                  <a:srgbClr val="000000"/>
                </a:solidFill>
                <a:latin typeface="Consolas" panose="020B0609020204030204" pitchFamily="49" charset="0"/>
              </a:rPr>
              <a:t>            </a:t>
            </a:r>
          </a:p>
          <a:p>
            <a:pPr marL="0" indent="0" algn="l" rtl="0">
              <a:buNone/>
            </a:pPr>
            <a:r>
              <a:rPr lang="en-US" sz="2800" dirty="0">
                <a:solidFill>
                  <a:srgbClr val="000000"/>
                </a:solidFill>
                <a:latin typeface="Consolas" panose="020B0609020204030204" pitchFamily="49" charset="0"/>
              </a:rPr>
              <a:t>        }</a:t>
            </a:r>
          </a:p>
          <a:p>
            <a:pPr marL="0" indent="0" algn="l" rtl="0">
              <a:buNone/>
            </a:pPr>
            <a:r>
              <a:rPr lang="en-US" sz="2800" dirty="0">
                <a:solidFill>
                  <a:srgbClr val="000000"/>
                </a:solidFill>
                <a:latin typeface="Consolas" panose="020B0609020204030204" pitchFamily="49" charset="0"/>
              </a:rPr>
              <a:t>    }</a:t>
            </a:r>
          </a:p>
          <a:p>
            <a:pPr marL="0" indent="0" algn="l" rtl="0">
              <a:buNone/>
            </a:pPr>
            <a:r>
              <a:rPr lang="en-US" sz="2800" dirty="0">
                <a:solidFill>
                  <a:srgbClr val="000000"/>
                </a:solidFill>
                <a:latin typeface="Consolas" panose="020B0609020204030204" pitchFamily="49" charset="0"/>
              </a:rPr>
              <a:t>}</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62</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AFA9CFB9-6DCB-4120-8759-0CF3333FF77E}"/>
              </a:ext>
            </a:extLst>
          </p:cNvPr>
          <p:cNvSpPr txBox="1"/>
          <p:nvPr/>
        </p:nvSpPr>
        <p:spPr>
          <a:xfrm>
            <a:off x="2495600" y="5373216"/>
            <a:ext cx="6660232" cy="923330"/>
          </a:xfrm>
          <a:prstGeom prst="rect">
            <a:avLst/>
          </a:prstGeom>
          <a:noFill/>
        </p:spPr>
        <p:txBody>
          <a:bodyPr wrap="square">
            <a:spAutoFit/>
          </a:bodyPr>
          <a:lstStyle/>
          <a:p>
            <a:pPr marL="285750" indent="-285750">
              <a:buFont typeface="Arial" panose="020B0604020202020204" pitchFamily="34" charset="0"/>
              <a:buChar char="•"/>
            </a:pPr>
            <a:r>
              <a:rPr lang="he-IL" b="1" dirty="0">
                <a:solidFill>
                  <a:prstClr val="black"/>
                </a:solidFill>
                <a:latin typeface="Trebuchet MS"/>
                <a:cs typeface="Gisha" panose="020B0502040204020203" pitchFamily="34" charset="-79"/>
              </a:rPr>
              <a:t>כאן שרשור המחרוזות נעשה באמצעות +</a:t>
            </a:r>
          </a:p>
          <a:p>
            <a:pPr marL="285750" indent="-285750">
              <a:buFont typeface="Arial" panose="020B0604020202020204" pitchFamily="34" charset="0"/>
              <a:buChar char="•"/>
            </a:pPr>
            <a:r>
              <a:rPr lang="he-IL" dirty="0">
                <a:solidFill>
                  <a:prstClr val="black"/>
                </a:solidFill>
                <a:latin typeface="Trebuchet MS"/>
                <a:cs typeface="Gisha" panose="020B0502040204020203" pitchFamily="34" charset="-79"/>
              </a:rPr>
              <a:t>ניתן לשרשר מחרוזת עם מספר ותתבצע המרה אוטומטית למחרוזת</a:t>
            </a:r>
          </a:p>
          <a:p>
            <a:pPr marL="285750" indent="-285750">
              <a:buFont typeface="Arial" panose="020B0604020202020204" pitchFamily="34" charset="0"/>
              <a:buChar char="•"/>
            </a:pPr>
            <a:r>
              <a:rPr lang="he-IL" b="1" dirty="0">
                <a:solidFill>
                  <a:prstClr val="black"/>
                </a:solidFill>
                <a:latin typeface="Trebuchet MS"/>
                <a:cs typeface="Gisha" panose="020B0502040204020203" pitchFamily="34" charset="-79"/>
              </a:rPr>
              <a:t>מיד נכיר אופציות נוספות לפרמט מחרוזות</a:t>
            </a:r>
          </a:p>
        </p:txBody>
      </p:sp>
    </p:spTree>
    <p:extLst>
      <p:ext uri="{BB962C8B-B14F-4D97-AF65-F5344CB8AC3E}">
        <p14:creationId xmlns:p14="http://schemas.microsoft.com/office/powerpoint/2010/main" val="2724063897"/>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9505-E5F9-4B02-8D1D-7621BA241F4C}"/>
              </a:ext>
            </a:extLst>
          </p:cNvPr>
          <p:cNvSpPr>
            <a:spLocks noGrp="1"/>
          </p:cNvSpPr>
          <p:nvPr>
            <p:ph type="title"/>
          </p:nvPr>
        </p:nvSpPr>
        <p:spPr>
          <a:xfrm>
            <a:off x="1847528" y="260648"/>
            <a:ext cx="7560840" cy="936104"/>
          </a:xfrm>
        </p:spPr>
        <p:txBody>
          <a:bodyPr>
            <a:noAutofit/>
          </a:bodyPr>
          <a:lstStyle/>
          <a:p>
            <a:pPr algn="ctr"/>
            <a:r>
              <a:rPr lang="he-IL" sz="2800" dirty="0"/>
              <a:t>הגדרת הממשק </a:t>
            </a:r>
            <a:r>
              <a:rPr lang="en-US" sz="2800" dirty="0"/>
              <a:t>DLAPI.IDL</a:t>
            </a:r>
            <a:br>
              <a:rPr lang="he-IL" sz="2800" dirty="0"/>
            </a:br>
            <a:r>
              <a:rPr lang="he-IL" sz="2800" dirty="0"/>
              <a:t>מתודות עבור הישות </a:t>
            </a:r>
            <a:r>
              <a:rPr lang="en-US" sz="2800" dirty="0"/>
              <a:t>DO.STUDENT</a:t>
            </a:r>
          </a:p>
        </p:txBody>
      </p:sp>
      <p:sp>
        <p:nvSpPr>
          <p:cNvPr id="4" name="Slide Number Placeholder 3">
            <a:extLst>
              <a:ext uri="{FF2B5EF4-FFF2-40B4-BE49-F238E27FC236}">
                <a16:creationId xmlns:a16="http://schemas.microsoft.com/office/drawing/2014/main" id="{FB418CC9-1549-447B-97D5-07061C7A911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620</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BC0BE728-B565-431B-BEE1-96419ADADDC6}"/>
              </a:ext>
            </a:extLst>
          </p:cNvPr>
          <p:cNvSpPr txBox="1"/>
          <p:nvPr/>
        </p:nvSpPr>
        <p:spPr>
          <a:xfrm>
            <a:off x="1847528" y="1700808"/>
            <a:ext cx="7560840" cy="39703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DLApi</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interface</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IDAL</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//CRUD Student</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DO.Student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GetStudent</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bool</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CheckStudent</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AddStudent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DO.</a:t>
            </a:r>
            <a:r>
              <a:rPr lang="en-US" sz="1400" dirty="0" err="1">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 stud);</a:t>
            </a:r>
          </a:p>
          <a:p>
            <a:pPr algn="l" rtl="0"/>
            <a:r>
              <a:rPr lang="nl-NL" sz="1400" dirty="0">
                <a:solidFill>
                  <a:srgbClr val="000000"/>
                </a:solidFill>
                <a:latin typeface="Consolas" panose="020B0609020204030204" pitchFamily="49" charset="0"/>
              </a:rPr>
              <a:t>        </a:t>
            </a:r>
            <a:r>
              <a:rPr lang="nl-NL" sz="1400" dirty="0">
                <a:solidFill>
                  <a:srgbClr val="0000FF"/>
                </a:solidFill>
                <a:latin typeface="Consolas" panose="020B0609020204030204" pitchFamily="49" charset="0"/>
              </a:rPr>
              <a:t>public</a:t>
            </a:r>
            <a:r>
              <a:rPr lang="nl-NL" sz="1400" dirty="0">
                <a:solidFill>
                  <a:srgbClr val="000000"/>
                </a:solidFill>
                <a:latin typeface="Consolas" panose="020B0609020204030204" pitchFamily="49" charset="0"/>
              </a:rPr>
              <a:t> </a:t>
            </a:r>
            <a:r>
              <a:rPr lang="nl-NL" sz="1400" dirty="0">
                <a:solidFill>
                  <a:srgbClr val="0000FF"/>
                </a:solidFill>
                <a:latin typeface="Consolas" panose="020B0609020204030204" pitchFamily="49" charset="0"/>
              </a:rPr>
              <a:t>void</a:t>
            </a:r>
            <a:r>
              <a:rPr lang="nl-NL" sz="1400" dirty="0">
                <a:solidFill>
                  <a:srgbClr val="000000"/>
                </a:solidFill>
                <a:latin typeface="Consolas" panose="020B0609020204030204" pitchFamily="49" charset="0"/>
              </a:rPr>
              <a:t> UpdStudent(DO.</a:t>
            </a:r>
            <a:r>
              <a:rPr lang="nl-NL" sz="1400" dirty="0">
                <a:solidFill>
                  <a:srgbClr val="2B91AF"/>
                </a:solidFill>
                <a:latin typeface="Consolas" panose="020B0609020204030204" pitchFamily="49" charset="0"/>
              </a:rPr>
              <a:t>Student</a:t>
            </a:r>
            <a:r>
              <a:rPr lang="nl-NL" sz="1400" dirty="0">
                <a:solidFill>
                  <a:srgbClr val="000000"/>
                </a:solidFill>
                <a:latin typeface="Consolas" panose="020B0609020204030204" pitchFamily="49" charset="0"/>
              </a:rPr>
              <a:t> stud);</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DelStudent</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id);</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IEnumerable</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DO.</a:t>
            </a:r>
            <a:r>
              <a:rPr lang="en-US" sz="1400" dirty="0" err="1">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GetALLStudents</a:t>
            </a:r>
            <a:r>
              <a:rPr lang="en-US" sz="1400" dirty="0">
                <a:solidFill>
                  <a:srgbClr val="000000"/>
                </a:solidFill>
                <a:latin typeface="Consolas" panose="020B0609020204030204" pitchFamily="49" charset="0"/>
              </a:rPr>
              <a:t>();</a:t>
            </a:r>
          </a:p>
          <a:p>
            <a:pPr algn="l" rtl="0"/>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IEnumerable</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DO.</a:t>
            </a:r>
            <a:r>
              <a:rPr lang="en-US" sz="1400" dirty="0" err="1">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&gt; </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GetStudentsByPerdicate</a:t>
            </a:r>
            <a:r>
              <a:rPr lang="en-US" sz="1400" dirty="0">
                <a:solidFill>
                  <a:srgbClr val="000000"/>
                </a:solidFill>
                <a:latin typeface="Consolas" panose="020B0609020204030204" pitchFamily="49" charset="0"/>
              </a:rPr>
              <a:t>(</a:t>
            </a:r>
            <a:r>
              <a:rPr lang="en-US" sz="1400" dirty="0">
                <a:solidFill>
                  <a:srgbClr val="2B91AF"/>
                </a:solidFill>
                <a:latin typeface="Consolas" panose="020B0609020204030204" pitchFamily="49" charset="0"/>
              </a:rPr>
              <a:t>Predicate</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DO.</a:t>
            </a:r>
            <a:r>
              <a:rPr lang="en-US" sz="1400" dirty="0" err="1">
                <a:solidFill>
                  <a:srgbClr val="2B91AF"/>
                </a:solidFill>
                <a:latin typeface="Consolas" panose="020B0609020204030204" pitchFamily="49" charset="0"/>
              </a:rPr>
              <a:t>Student</a:t>
            </a:r>
            <a:r>
              <a:rPr lang="en-US" sz="1400" dirty="0">
                <a:solidFill>
                  <a:srgbClr val="000000"/>
                </a:solidFill>
                <a:latin typeface="Consolas" panose="020B0609020204030204" pitchFamily="49" charset="0"/>
              </a:rPr>
              <a:t>&gt; predicate);</a:t>
            </a:r>
          </a:p>
          <a:p>
            <a:pPr algn="l" rtl="0"/>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A2574D1D-2987-4D20-B281-11D5C85E309F}"/>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83733353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97425-928F-4F89-981F-C9F226A8F58D}"/>
              </a:ext>
            </a:extLst>
          </p:cNvPr>
          <p:cNvSpPr>
            <a:spLocks noGrp="1"/>
          </p:cNvSpPr>
          <p:nvPr>
            <p:ph type="sldNum" sz="quarter" idx="12"/>
          </p:nvPr>
        </p:nvSpPr>
        <p:spPr>
          <a:xfrm>
            <a:off x="8820032" y="648305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621</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D80CFB5-FA1F-47A7-80E0-F7A4F1693401}"/>
              </a:ext>
            </a:extLst>
          </p:cNvPr>
          <p:cNvSpPr>
            <a:spLocks noGrp="1"/>
          </p:cNvSpPr>
          <p:nvPr>
            <p:ph type="title"/>
          </p:nvPr>
        </p:nvSpPr>
        <p:spPr>
          <a:xfrm>
            <a:off x="1847528" y="260648"/>
            <a:ext cx="7560840" cy="936104"/>
          </a:xfrm>
        </p:spPr>
        <p:txBody>
          <a:bodyPr>
            <a:noAutofit/>
          </a:bodyPr>
          <a:lstStyle/>
          <a:p>
            <a:pPr algn="ctr"/>
            <a:r>
              <a:rPr lang="he-IL" sz="2800" dirty="0"/>
              <a:t>מימוש הממשק </a:t>
            </a:r>
            <a:r>
              <a:rPr lang="en-US" sz="2800" dirty="0"/>
              <a:t>DLAPI.IDL</a:t>
            </a:r>
            <a:br>
              <a:rPr lang="he-IL" sz="2800" dirty="0"/>
            </a:br>
            <a:r>
              <a:rPr lang="he-IL" sz="2800" dirty="0"/>
              <a:t>מימוש המתודות עבור הישות </a:t>
            </a:r>
            <a:r>
              <a:rPr lang="en-US" sz="2800" dirty="0"/>
              <a:t>DO.STUDENT</a:t>
            </a:r>
          </a:p>
        </p:txBody>
      </p:sp>
      <p:sp>
        <p:nvSpPr>
          <p:cNvPr id="11" name="TextBox 10">
            <a:extLst>
              <a:ext uri="{FF2B5EF4-FFF2-40B4-BE49-F238E27FC236}">
                <a16:creationId xmlns:a16="http://schemas.microsoft.com/office/drawing/2014/main" id="{4C6EB9EE-484D-4A2D-93EA-8D26CEE98AB0}"/>
              </a:ext>
            </a:extLst>
          </p:cNvPr>
          <p:cNvSpPr txBox="1"/>
          <p:nvPr/>
        </p:nvSpPr>
        <p:spPr>
          <a:xfrm>
            <a:off x="1739516" y="1641882"/>
            <a:ext cx="7776864" cy="433965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200" dirty="0">
                <a:solidFill>
                  <a:srgbClr val="0000FF"/>
                </a:solidFill>
                <a:latin typeface="Consolas" panose="020B0609020204030204" pitchFamily="49" charset="0"/>
              </a:rPr>
              <a:t>namespace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DalObject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class</a:t>
            </a:r>
            <a:r>
              <a:rPr lang="en-US" sz="1200" dirty="0">
                <a:solidFill>
                  <a:srgbClr val="000000"/>
                </a:solidFill>
                <a:highlight>
                  <a:srgbClr val="FFFF00"/>
                </a:highlight>
                <a:latin typeface="Consolas" panose="020B0609020204030204" pitchFamily="49" charset="0"/>
              </a:rPr>
              <a:t> </a:t>
            </a:r>
            <a:r>
              <a:rPr lang="en-US" sz="1200" dirty="0" err="1">
                <a:solidFill>
                  <a:srgbClr val="2B91AF"/>
                </a:solidFill>
                <a:highlight>
                  <a:srgbClr val="FFFF00"/>
                </a:highlight>
                <a:latin typeface="Consolas" panose="020B0609020204030204" pitchFamily="49" charset="0"/>
              </a:rPr>
              <a:t>DalObject</a:t>
            </a:r>
            <a:r>
              <a:rPr lang="en-US" sz="1200" dirty="0">
                <a:solidFill>
                  <a:srgbClr val="000000"/>
                </a:solidFill>
                <a:highlight>
                  <a:srgbClr val="FFFF00"/>
                </a:highlight>
                <a:latin typeface="Consolas" panose="020B0609020204030204" pitchFamily="49" charset="0"/>
              </a:rPr>
              <a:t> : IDAL</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DalObject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DataSource.Init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#region</a:t>
            </a:r>
            <a:r>
              <a:rPr lang="en-US" sz="1200" dirty="0">
                <a:solidFill>
                  <a:srgbClr val="000000"/>
                </a:solidFill>
                <a:latin typeface="Consolas" panose="020B0609020204030204" pitchFamily="49" charset="0"/>
              </a:rPr>
              <a:t> Student</a:t>
            </a: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DO.Student</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GetStudent</a:t>
            </a:r>
            <a:r>
              <a:rPr lang="en-US" sz="1200" dirty="0">
                <a:solidFill>
                  <a:srgbClr val="000000"/>
                </a:solidFill>
                <a:highlight>
                  <a:srgbClr val="FFFF00"/>
                </a:highlight>
                <a:latin typeface="Consolas" panose="020B0609020204030204" pitchFamily="49" charset="0"/>
              </a:rPr>
              <a:t>(</a:t>
            </a:r>
            <a:r>
              <a:rPr lang="en-US" sz="1200" dirty="0">
                <a:solidFill>
                  <a:srgbClr val="0000FF"/>
                </a:solidFill>
                <a:highlight>
                  <a:srgbClr val="FFFF00"/>
                </a:highlight>
                <a:latin typeface="Consolas" panose="020B0609020204030204" pitchFamily="49" charset="0"/>
              </a:rPr>
              <a:t>int</a:t>
            </a:r>
            <a:r>
              <a:rPr lang="en-US" sz="1200" dirty="0">
                <a:solidFill>
                  <a:srgbClr val="000000"/>
                </a:solidFill>
                <a:highlight>
                  <a:srgbClr val="FFFF00"/>
                </a:highlight>
                <a:latin typeface="Consolas" panose="020B0609020204030204" pitchFamily="49" charset="0"/>
              </a:rPr>
              <a:t> id)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CheckStudent</a:t>
            </a:r>
            <a:r>
              <a:rPr lang="en-US" sz="1200" dirty="0">
                <a:solidFill>
                  <a:srgbClr val="000000"/>
                </a:solidFill>
                <a:latin typeface="Consolas" panose="020B0609020204030204" pitchFamily="49" charset="0"/>
              </a:rPr>
              <a:t>(id)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throw</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DO.MissingIdException</a:t>
            </a:r>
            <a:r>
              <a:rPr lang="en-US" sz="1200" dirty="0">
                <a:solidFill>
                  <a:srgbClr val="000000"/>
                </a:solidFill>
                <a:latin typeface="Consolas" panose="020B0609020204030204" pitchFamily="49" charset="0"/>
              </a:rPr>
              <a:t>(id, </a:t>
            </a:r>
            <a:r>
              <a:rPr lang="en-US" sz="1200" dirty="0">
                <a:solidFill>
                  <a:srgbClr val="A31515"/>
                </a:solidFill>
                <a:latin typeface="Consolas" panose="020B0609020204030204" pitchFamily="49" charset="0"/>
              </a:rPr>
              <a:t>"Student"</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DO.Student</a:t>
            </a:r>
            <a:r>
              <a:rPr lang="en-US" sz="1200" dirty="0">
                <a:solidFill>
                  <a:srgbClr val="000000"/>
                </a:solidFill>
                <a:latin typeface="Consolas" panose="020B0609020204030204" pitchFamily="49" charset="0"/>
              </a:rPr>
              <a:t> stud = </a:t>
            </a:r>
            <a:r>
              <a:rPr lang="en-US" sz="1200" dirty="0" err="1">
                <a:solidFill>
                  <a:srgbClr val="000000"/>
                </a:solidFill>
                <a:latin typeface="Consolas" panose="020B0609020204030204" pitchFamily="49" charset="0"/>
              </a:rPr>
              <a:t>DataSource.StudentsList.Find</a:t>
            </a:r>
            <a:r>
              <a:rPr lang="en-US" sz="1200" dirty="0">
                <a:solidFill>
                  <a:srgbClr val="000000"/>
                </a:solidFill>
                <a:latin typeface="Consolas" panose="020B0609020204030204" pitchFamily="49" charset="0"/>
              </a:rPr>
              <a:t>(stud =&gt; stud.ID == id);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stud;</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bool</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CheckStudent</a:t>
            </a:r>
            <a:r>
              <a:rPr lang="en-US" sz="1200" dirty="0">
                <a:solidFill>
                  <a:srgbClr val="000000"/>
                </a:solidFill>
                <a:highlight>
                  <a:srgbClr val="FFFF00"/>
                </a:highlight>
                <a:latin typeface="Consolas" panose="020B0609020204030204" pitchFamily="49" charset="0"/>
              </a:rPr>
              <a:t>(</a:t>
            </a:r>
            <a:r>
              <a:rPr lang="en-US" sz="1200" dirty="0">
                <a:solidFill>
                  <a:srgbClr val="0000FF"/>
                </a:solidFill>
                <a:highlight>
                  <a:srgbClr val="FFFF00"/>
                </a:highlight>
                <a:latin typeface="Consolas" panose="020B0609020204030204" pitchFamily="49" charset="0"/>
              </a:rPr>
              <a:t>int</a:t>
            </a:r>
            <a:r>
              <a:rPr lang="en-US" sz="1200" dirty="0">
                <a:solidFill>
                  <a:srgbClr val="000000"/>
                </a:solidFill>
                <a:highlight>
                  <a:srgbClr val="FFFF00"/>
                </a:highlight>
                <a:latin typeface="Consolas" panose="020B0609020204030204" pitchFamily="49" charset="0"/>
              </a:rPr>
              <a:t> id)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DataSource.StudentsList.Any</a:t>
            </a:r>
            <a:r>
              <a:rPr lang="en-US" sz="1200" dirty="0">
                <a:solidFill>
                  <a:srgbClr val="000000"/>
                </a:solidFill>
                <a:latin typeface="Consolas" panose="020B0609020204030204" pitchFamily="49" charset="0"/>
              </a:rPr>
              <a:t>(stud =&gt; stud.ID == id);</a:t>
            </a:r>
          </a:p>
          <a:p>
            <a:pPr algn="l" rtl="0"/>
            <a:r>
              <a:rPr lang="en-US" sz="1200" dirty="0">
                <a:solidFill>
                  <a:srgbClr val="000000"/>
                </a:solidFill>
                <a:latin typeface="Consolas" panose="020B0609020204030204" pitchFamily="49" charset="0"/>
              </a:rPr>
              <a:t>        }</a:t>
            </a:r>
          </a:p>
        </p:txBody>
      </p:sp>
      <p:sp>
        <p:nvSpPr>
          <p:cNvPr id="6" name="Speech Bubble: Rectangle with Corners Rounded 5">
            <a:extLst>
              <a:ext uri="{FF2B5EF4-FFF2-40B4-BE49-F238E27FC236}">
                <a16:creationId xmlns:a16="http://schemas.microsoft.com/office/drawing/2014/main" id="{8A02ED2E-13DC-4536-AFBE-6378F108EFF0}"/>
              </a:ext>
            </a:extLst>
          </p:cNvPr>
          <p:cNvSpPr/>
          <p:nvPr/>
        </p:nvSpPr>
        <p:spPr>
          <a:xfrm>
            <a:off x="8040216" y="2708920"/>
            <a:ext cx="1895282" cy="1224136"/>
          </a:xfrm>
          <a:prstGeom prst="wedgeRoundRectCallout">
            <a:avLst>
              <a:gd name="adj1" fmla="val -90496"/>
              <a:gd name="adj2" fmla="val 4860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שכבת </a:t>
            </a:r>
            <a:r>
              <a:rPr lang="en-US" sz="1400" dirty="0">
                <a:solidFill>
                  <a:prstClr val="black"/>
                </a:solidFill>
                <a:latin typeface="Trebuchet MS"/>
              </a:rPr>
              <a:t>DL</a:t>
            </a:r>
            <a:r>
              <a:rPr lang="he-IL" sz="1400" dirty="0">
                <a:solidFill>
                  <a:prstClr val="black"/>
                </a:solidFill>
                <a:latin typeface="Trebuchet MS"/>
                <a:cs typeface="Gisha" panose="020B0502040204020203" pitchFamily="34" charset="-79"/>
              </a:rPr>
              <a:t> זורקת חריגות </a:t>
            </a:r>
            <a:r>
              <a:rPr lang="en-US" sz="1400" dirty="0">
                <a:solidFill>
                  <a:prstClr val="black"/>
                </a:solidFill>
                <a:latin typeface="Trebuchet MS"/>
              </a:rPr>
              <a:t>DO</a:t>
            </a:r>
            <a:r>
              <a:rPr lang="he-IL" sz="1400" dirty="0">
                <a:solidFill>
                  <a:prstClr val="black"/>
                </a:solidFill>
                <a:latin typeface="Trebuchet MS"/>
                <a:cs typeface="Gisha" panose="020B0502040204020203" pitchFamily="34" charset="-79"/>
              </a:rPr>
              <a:t> לעבר שכבת </a:t>
            </a:r>
            <a:r>
              <a:rPr lang="en-US" sz="1400" dirty="0">
                <a:solidFill>
                  <a:prstClr val="black"/>
                </a:solidFill>
                <a:latin typeface="Trebuchet MS"/>
              </a:rPr>
              <a:t>BL</a:t>
            </a:r>
            <a:r>
              <a:rPr lang="he-IL" sz="1400" dirty="0">
                <a:solidFill>
                  <a:prstClr val="black"/>
                </a:solidFill>
                <a:latin typeface="Trebuchet MS"/>
                <a:cs typeface="Gisha" panose="020B0502040204020203" pitchFamily="34" charset="-79"/>
              </a:rPr>
              <a:t> שמעליה.</a:t>
            </a:r>
            <a:endParaRPr lang="en-IL" sz="1400" dirty="0">
              <a:solidFill>
                <a:prstClr val="black"/>
              </a:solidFill>
              <a:latin typeface="Trebuchet MS"/>
            </a:endParaRPr>
          </a:p>
        </p:txBody>
      </p:sp>
      <p:sp>
        <p:nvSpPr>
          <p:cNvPr id="7" name="Rectangle 6">
            <a:extLst>
              <a:ext uri="{FF2B5EF4-FFF2-40B4-BE49-F238E27FC236}">
                <a16:creationId xmlns:a16="http://schemas.microsoft.com/office/drawing/2014/main" id="{4AC5B5A4-7D8F-4065-85D0-1CB9469B4699}"/>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115726295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97425-928F-4F89-981F-C9F226A8F58D}"/>
              </a:ext>
            </a:extLst>
          </p:cNvPr>
          <p:cNvSpPr>
            <a:spLocks noGrp="1"/>
          </p:cNvSpPr>
          <p:nvPr>
            <p:ph type="sldNum" sz="quarter" idx="12"/>
          </p:nvPr>
        </p:nvSpPr>
        <p:spPr>
          <a:xfrm>
            <a:off x="8820032" y="648305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622</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D80CFB5-FA1F-47A7-80E0-F7A4F1693401}"/>
              </a:ext>
            </a:extLst>
          </p:cNvPr>
          <p:cNvSpPr>
            <a:spLocks noGrp="1"/>
          </p:cNvSpPr>
          <p:nvPr>
            <p:ph type="title"/>
          </p:nvPr>
        </p:nvSpPr>
        <p:spPr>
          <a:xfrm>
            <a:off x="1847528" y="260648"/>
            <a:ext cx="7560840" cy="936104"/>
          </a:xfrm>
        </p:spPr>
        <p:txBody>
          <a:bodyPr>
            <a:noAutofit/>
          </a:bodyPr>
          <a:lstStyle/>
          <a:p>
            <a:pPr algn="ctr"/>
            <a:r>
              <a:rPr lang="he-IL" sz="2800" dirty="0"/>
              <a:t>המשך - מימוש הממשק </a:t>
            </a:r>
            <a:r>
              <a:rPr lang="en-US" sz="2800" dirty="0"/>
              <a:t>DLAPI.IDL</a:t>
            </a:r>
            <a:br>
              <a:rPr lang="he-IL" sz="2800" dirty="0"/>
            </a:br>
            <a:r>
              <a:rPr lang="he-IL" sz="2800" dirty="0"/>
              <a:t>מימוש המתודות עבור הישות </a:t>
            </a:r>
            <a:r>
              <a:rPr lang="en-US" sz="2800" dirty="0"/>
              <a:t>DO.STUDENT</a:t>
            </a:r>
          </a:p>
        </p:txBody>
      </p:sp>
      <p:sp>
        <p:nvSpPr>
          <p:cNvPr id="6" name="TextBox 5">
            <a:extLst>
              <a:ext uri="{FF2B5EF4-FFF2-40B4-BE49-F238E27FC236}">
                <a16:creationId xmlns:a16="http://schemas.microsoft.com/office/drawing/2014/main" id="{9B452456-11E0-4C32-9A69-3E51E1F626D6}"/>
              </a:ext>
            </a:extLst>
          </p:cNvPr>
          <p:cNvSpPr txBox="1"/>
          <p:nvPr/>
        </p:nvSpPr>
        <p:spPr>
          <a:xfrm>
            <a:off x="1919536" y="1528332"/>
            <a:ext cx="7416824" cy="470898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200" dirty="0">
                <a:solidFill>
                  <a:srgbClr val="000000"/>
                </a:solidFill>
                <a:latin typeface="Consolas" panose="020B0609020204030204" pitchFamily="49" charset="0"/>
              </a:rPr>
              <a:t> </a:t>
            </a:r>
            <a:r>
              <a:rPr lang="he-IL" sz="1200" dirty="0">
                <a:solidFill>
                  <a:srgbClr val="000000"/>
                </a:solidFill>
                <a:latin typeface="Consolas" panose="020B0609020204030204" pitchFamily="49" charset="0"/>
                <a:cs typeface="Gisha" panose="020B0502040204020203" pitchFamily="34" charset="-79"/>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void</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AddStudent</a:t>
            </a:r>
            <a:r>
              <a:rPr lang="en-US" sz="1200" dirty="0">
                <a:solidFill>
                  <a:srgbClr val="000000"/>
                </a:solidFill>
                <a:highlight>
                  <a:srgbClr val="FFFF00"/>
                </a:highlight>
                <a:latin typeface="Consolas" panose="020B0609020204030204" pitchFamily="49" charset="0"/>
              </a:rPr>
              <a:t>(</a:t>
            </a:r>
            <a:r>
              <a:rPr lang="en-US" sz="1200" dirty="0" err="1">
                <a:solidFill>
                  <a:srgbClr val="000000"/>
                </a:solidFill>
                <a:highlight>
                  <a:srgbClr val="FFFF00"/>
                </a:highlight>
                <a:latin typeface="Consolas" panose="020B0609020204030204" pitchFamily="49" charset="0"/>
              </a:rPr>
              <a:t>DO.Student</a:t>
            </a:r>
            <a:r>
              <a:rPr lang="en-US" sz="1200" dirty="0">
                <a:solidFill>
                  <a:srgbClr val="000000"/>
                </a:solidFill>
                <a:highlight>
                  <a:srgbClr val="FFFF00"/>
                </a:highlight>
                <a:latin typeface="Consolas" panose="020B0609020204030204" pitchFamily="49" charset="0"/>
              </a:rPr>
              <a:t> stud)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CheckStudent</a:t>
            </a:r>
            <a:r>
              <a:rPr lang="en-US" sz="1200" dirty="0">
                <a:solidFill>
                  <a:srgbClr val="000000"/>
                </a:solidFill>
                <a:latin typeface="Consolas" panose="020B0609020204030204" pitchFamily="49" charset="0"/>
              </a:rPr>
              <a:t>(stud.ID)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throw</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DO.DuplicateIdException</a:t>
            </a:r>
            <a:r>
              <a:rPr lang="en-US" sz="1200" dirty="0">
                <a:solidFill>
                  <a:srgbClr val="000000"/>
                </a:solidFill>
                <a:latin typeface="Consolas" panose="020B0609020204030204" pitchFamily="49" charset="0"/>
              </a:rPr>
              <a:t>(stud.ID, </a:t>
            </a:r>
            <a:r>
              <a:rPr lang="en-US" sz="1200" dirty="0">
                <a:solidFill>
                  <a:srgbClr val="A31515"/>
                </a:solidFill>
                <a:latin typeface="Consolas" panose="020B0609020204030204" pitchFamily="49" charset="0"/>
              </a:rPr>
              <a:t>"Student"</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DataSource.StudentsList.Add</a:t>
            </a:r>
            <a:r>
              <a:rPr lang="en-US" sz="1200" dirty="0">
                <a:solidFill>
                  <a:srgbClr val="000000"/>
                </a:solidFill>
                <a:latin typeface="Consolas" panose="020B0609020204030204" pitchFamily="49" charset="0"/>
              </a:rPr>
              <a:t>(stud);</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nl-NL" sz="1200" dirty="0">
                <a:solidFill>
                  <a:srgbClr val="000000"/>
                </a:solidFill>
                <a:latin typeface="Consolas" panose="020B0609020204030204" pitchFamily="49" charset="0"/>
              </a:rPr>
              <a:t>        </a:t>
            </a:r>
            <a:r>
              <a:rPr lang="nl-NL" sz="1200" dirty="0">
                <a:solidFill>
                  <a:srgbClr val="0000FF"/>
                </a:solidFill>
                <a:highlight>
                  <a:srgbClr val="FFFF00"/>
                </a:highlight>
                <a:latin typeface="Consolas" panose="020B0609020204030204" pitchFamily="49" charset="0"/>
              </a:rPr>
              <a:t>public</a:t>
            </a:r>
            <a:r>
              <a:rPr lang="nl-NL" sz="1200" dirty="0">
                <a:solidFill>
                  <a:srgbClr val="000000"/>
                </a:solidFill>
                <a:highlight>
                  <a:srgbClr val="FFFF00"/>
                </a:highlight>
                <a:latin typeface="Consolas" panose="020B0609020204030204" pitchFamily="49" charset="0"/>
              </a:rPr>
              <a:t> </a:t>
            </a:r>
            <a:r>
              <a:rPr lang="nl-NL" sz="1200" dirty="0">
                <a:solidFill>
                  <a:srgbClr val="0000FF"/>
                </a:solidFill>
                <a:highlight>
                  <a:srgbClr val="FFFF00"/>
                </a:highlight>
                <a:latin typeface="Consolas" panose="020B0609020204030204" pitchFamily="49" charset="0"/>
              </a:rPr>
              <a:t>void</a:t>
            </a:r>
            <a:r>
              <a:rPr lang="nl-NL" sz="1200" dirty="0">
                <a:solidFill>
                  <a:srgbClr val="000000"/>
                </a:solidFill>
                <a:highlight>
                  <a:srgbClr val="FFFF00"/>
                </a:highlight>
                <a:latin typeface="Consolas" panose="020B0609020204030204" pitchFamily="49" charset="0"/>
              </a:rPr>
              <a:t> UpdStudent(DO.Student stud)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count = </a:t>
            </a:r>
            <a:r>
              <a:rPr lang="en-US" sz="1200" dirty="0" err="1">
                <a:solidFill>
                  <a:srgbClr val="000000"/>
                </a:solidFill>
                <a:latin typeface="Consolas" panose="020B0609020204030204" pitchFamily="49" charset="0"/>
              </a:rPr>
              <a:t>DataSource.StudentsList.RemoveAll</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st</a:t>
            </a:r>
            <a:r>
              <a:rPr lang="en-US" sz="1200" dirty="0">
                <a:solidFill>
                  <a:srgbClr val="000000"/>
                </a:solidFill>
                <a:latin typeface="Consolas" panose="020B0609020204030204" pitchFamily="49" charset="0"/>
              </a:rPr>
              <a:t> =&gt; stud.ID == st.ID);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(count == 0)</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throw</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DO.MissingIdException</a:t>
            </a:r>
            <a:r>
              <a:rPr lang="en-US" sz="1200" dirty="0">
                <a:solidFill>
                  <a:srgbClr val="000000"/>
                </a:solidFill>
                <a:latin typeface="Consolas" panose="020B0609020204030204" pitchFamily="49" charset="0"/>
              </a:rPr>
              <a:t>(stud.ID, </a:t>
            </a:r>
            <a:r>
              <a:rPr lang="en-US" sz="1200" dirty="0">
                <a:solidFill>
                  <a:srgbClr val="A31515"/>
                </a:solidFill>
                <a:latin typeface="Consolas" panose="020B0609020204030204" pitchFamily="49" charset="0"/>
              </a:rPr>
              <a:t>"Student"</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DataSource.StudentsList.Add</a:t>
            </a:r>
            <a:r>
              <a:rPr lang="en-US" sz="1200" dirty="0">
                <a:solidFill>
                  <a:srgbClr val="000000"/>
                </a:solidFill>
                <a:latin typeface="Consolas" panose="020B0609020204030204" pitchFamily="49" charset="0"/>
              </a:rPr>
              <a:t>(stud);</a:t>
            </a: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void</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DelStudent</a:t>
            </a:r>
            <a:r>
              <a:rPr lang="en-US" sz="1200" dirty="0">
                <a:solidFill>
                  <a:srgbClr val="000000"/>
                </a:solidFill>
                <a:highlight>
                  <a:srgbClr val="FFFF00"/>
                </a:highlight>
                <a:latin typeface="Consolas" panose="020B0609020204030204" pitchFamily="49" charset="0"/>
              </a:rPr>
              <a:t>(</a:t>
            </a:r>
            <a:r>
              <a:rPr lang="en-US" sz="1200" dirty="0">
                <a:solidFill>
                  <a:srgbClr val="0000FF"/>
                </a:solidFill>
                <a:highlight>
                  <a:srgbClr val="FFFF00"/>
                </a:highlight>
                <a:latin typeface="Consolas" panose="020B0609020204030204" pitchFamily="49" charset="0"/>
              </a:rPr>
              <a:t>int</a:t>
            </a:r>
            <a:r>
              <a:rPr lang="en-US" sz="1200" dirty="0">
                <a:solidFill>
                  <a:srgbClr val="000000"/>
                </a:solidFill>
                <a:highlight>
                  <a:srgbClr val="FFFF00"/>
                </a:highlight>
                <a:latin typeface="Consolas" panose="020B0609020204030204" pitchFamily="49" charset="0"/>
              </a:rPr>
              <a:t> id)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count = </a:t>
            </a:r>
            <a:r>
              <a:rPr lang="en-US" sz="1200" dirty="0" err="1">
                <a:solidFill>
                  <a:srgbClr val="000000"/>
                </a:solidFill>
                <a:latin typeface="Consolas" panose="020B0609020204030204" pitchFamily="49" charset="0"/>
              </a:rPr>
              <a:t>DataSource.StudentsList.RemoveAll</a:t>
            </a:r>
            <a:r>
              <a:rPr lang="en-US" sz="1200" dirty="0">
                <a:solidFill>
                  <a:srgbClr val="000000"/>
                </a:solidFill>
                <a:latin typeface="Consolas" panose="020B0609020204030204" pitchFamily="49" charset="0"/>
              </a:rPr>
              <a:t>(stud =&gt; stud.ID == id);</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(count == 0)</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throw</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DO.MissingIdException</a:t>
            </a:r>
            <a:r>
              <a:rPr lang="en-US" sz="1200" dirty="0">
                <a:solidFill>
                  <a:srgbClr val="000000"/>
                </a:solidFill>
                <a:latin typeface="Consolas" panose="020B0609020204030204" pitchFamily="49" charset="0"/>
              </a:rPr>
              <a:t>(id, </a:t>
            </a:r>
            <a:r>
              <a:rPr lang="en-US" sz="1200" dirty="0">
                <a:solidFill>
                  <a:srgbClr val="A31515"/>
                </a:solidFill>
                <a:latin typeface="Consolas" panose="020B0609020204030204" pitchFamily="49" charset="0"/>
              </a:rPr>
              <a:t>"Student"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endParaRPr lang="en-US" sz="1200" dirty="0">
              <a:solidFill>
                <a:prstClr val="black"/>
              </a:solidFill>
              <a:latin typeface="Trebuchet MS"/>
            </a:endParaRPr>
          </a:p>
        </p:txBody>
      </p:sp>
      <p:sp>
        <p:nvSpPr>
          <p:cNvPr id="7" name="Rectangle 6">
            <a:extLst>
              <a:ext uri="{FF2B5EF4-FFF2-40B4-BE49-F238E27FC236}">
                <a16:creationId xmlns:a16="http://schemas.microsoft.com/office/drawing/2014/main" id="{67118A8A-6B16-4E44-A9E8-5D99C120F7A3}"/>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411271862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97425-928F-4F89-981F-C9F226A8F58D}"/>
              </a:ext>
            </a:extLst>
          </p:cNvPr>
          <p:cNvSpPr>
            <a:spLocks noGrp="1"/>
          </p:cNvSpPr>
          <p:nvPr>
            <p:ph type="sldNum" sz="quarter" idx="12"/>
          </p:nvPr>
        </p:nvSpPr>
        <p:spPr>
          <a:xfrm>
            <a:off x="8820032" y="648305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623</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D80CFB5-FA1F-47A7-80E0-F7A4F1693401}"/>
              </a:ext>
            </a:extLst>
          </p:cNvPr>
          <p:cNvSpPr>
            <a:spLocks noGrp="1"/>
          </p:cNvSpPr>
          <p:nvPr>
            <p:ph type="title"/>
          </p:nvPr>
        </p:nvSpPr>
        <p:spPr>
          <a:xfrm>
            <a:off x="1847528" y="260648"/>
            <a:ext cx="7560840" cy="936104"/>
          </a:xfrm>
        </p:spPr>
        <p:txBody>
          <a:bodyPr>
            <a:noAutofit/>
          </a:bodyPr>
          <a:lstStyle/>
          <a:p>
            <a:pPr algn="ctr"/>
            <a:r>
              <a:rPr lang="he-IL" sz="2800" dirty="0"/>
              <a:t>המשך - מימוש הממשק </a:t>
            </a:r>
            <a:r>
              <a:rPr lang="en-US" sz="2800" dirty="0"/>
              <a:t>DLAPI.IDL</a:t>
            </a:r>
            <a:br>
              <a:rPr lang="he-IL" sz="2800" dirty="0"/>
            </a:br>
            <a:r>
              <a:rPr lang="he-IL" sz="2800" dirty="0"/>
              <a:t>מימוש המתודות עבור הישות </a:t>
            </a:r>
            <a:r>
              <a:rPr lang="en-US" sz="2800" dirty="0"/>
              <a:t>DO.STUDENT</a:t>
            </a:r>
          </a:p>
        </p:txBody>
      </p:sp>
      <p:sp>
        <p:nvSpPr>
          <p:cNvPr id="6" name="TextBox 5">
            <a:extLst>
              <a:ext uri="{FF2B5EF4-FFF2-40B4-BE49-F238E27FC236}">
                <a16:creationId xmlns:a16="http://schemas.microsoft.com/office/drawing/2014/main" id="{9B452456-11E0-4C32-9A69-3E51E1F626D6}"/>
              </a:ext>
            </a:extLst>
          </p:cNvPr>
          <p:cNvSpPr txBox="1"/>
          <p:nvPr/>
        </p:nvSpPr>
        <p:spPr>
          <a:xfrm>
            <a:off x="1703512" y="2132856"/>
            <a:ext cx="8136904" cy="30469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200" dirty="0">
                <a:solidFill>
                  <a:srgbClr val="000000"/>
                </a:solidFill>
                <a:latin typeface="Consolas" panose="020B0609020204030204" pitchFamily="49" charset="0"/>
              </a:rPr>
              <a:t> </a:t>
            </a:r>
            <a:r>
              <a:rPr lang="he-IL" sz="1200" dirty="0">
                <a:solidFill>
                  <a:srgbClr val="000000"/>
                </a:solidFill>
                <a:latin typeface="Consolas" panose="020B0609020204030204" pitchFamily="49" charset="0"/>
                <a:cs typeface="Gisha" panose="020B0502040204020203" pitchFamily="34" charset="-79"/>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IEnumerable</a:t>
            </a:r>
            <a:r>
              <a:rPr lang="en-US" sz="1200" dirty="0">
                <a:solidFill>
                  <a:srgbClr val="000000"/>
                </a:solidFill>
                <a:highlight>
                  <a:srgbClr val="FFFF00"/>
                </a:highlight>
                <a:latin typeface="Consolas" panose="020B0609020204030204" pitchFamily="49" charset="0"/>
              </a:rPr>
              <a:t>&lt;</a:t>
            </a:r>
            <a:r>
              <a:rPr lang="en-US" sz="1200" dirty="0" err="1">
                <a:solidFill>
                  <a:srgbClr val="000000"/>
                </a:solidFill>
                <a:highlight>
                  <a:srgbClr val="FFFF00"/>
                </a:highlight>
                <a:latin typeface="Consolas" panose="020B0609020204030204" pitchFamily="49" charset="0"/>
              </a:rPr>
              <a:t>DO.Student</a:t>
            </a:r>
            <a:r>
              <a:rPr lang="en-US" sz="1200" dirty="0">
                <a:solidFill>
                  <a:srgbClr val="000000"/>
                </a:solidFill>
                <a:highlight>
                  <a:srgbClr val="FFFF00"/>
                </a:highlight>
                <a:latin typeface="Consolas" panose="020B0609020204030204" pitchFamily="49" charset="0"/>
              </a:rPr>
              <a:t>&gt; </a:t>
            </a:r>
            <a:r>
              <a:rPr lang="en-US" sz="1200" dirty="0" err="1">
                <a:solidFill>
                  <a:srgbClr val="000000"/>
                </a:solidFill>
                <a:highlight>
                  <a:srgbClr val="FFFF00"/>
                </a:highlight>
                <a:latin typeface="Consolas" panose="020B0609020204030204" pitchFamily="49" charset="0"/>
              </a:rPr>
              <a:t>GetALLStudents</a:t>
            </a:r>
            <a:r>
              <a:rPr lang="en-US" sz="1200" dirty="0">
                <a:solidFill>
                  <a:srgbClr val="000000"/>
                </a:solidFill>
                <a:highlight>
                  <a:srgbClr val="FFFF00"/>
                </a:highlight>
                <a:latin typeface="Consolas" panose="020B0609020204030204" pitchFamily="49" charset="0"/>
              </a:rPr>
              <a:t>()</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stud </a:t>
            </a:r>
            <a:r>
              <a:rPr lang="en-US" sz="1200" dirty="0">
                <a:solidFill>
                  <a:srgbClr val="0000FF"/>
                </a:solidFill>
                <a:latin typeface="Consolas" panose="020B0609020204030204" pitchFamily="49" charset="0"/>
              </a:rPr>
              <a:t>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DataSource.StudentsList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stud;</a:t>
            </a: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//return </a:t>
            </a:r>
            <a:r>
              <a:rPr lang="en-US" sz="1200" dirty="0" err="1">
                <a:solidFill>
                  <a:srgbClr val="008000"/>
                </a:solidFill>
                <a:latin typeface="Consolas" panose="020B0609020204030204" pitchFamily="49" charset="0"/>
              </a:rPr>
              <a:t>DataSource.StudentsList</a:t>
            </a:r>
            <a:r>
              <a:rPr lang="en-US" sz="1200" dirty="0">
                <a:solidFill>
                  <a:srgbClr val="008000"/>
                </a:solidFill>
                <a:latin typeface="Consolas" panose="020B0609020204030204" pitchFamily="49" charset="0"/>
              </a:rPr>
              <a: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p>
          <a:p>
            <a:pPr algn="l" rtl="0"/>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IEnumerable</a:t>
            </a:r>
            <a:r>
              <a:rPr lang="en-US" sz="1200" dirty="0">
                <a:solidFill>
                  <a:srgbClr val="000000"/>
                </a:solidFill>
                <a:highlight>
                  <a:srgbClr val="FFFF00"/>
                </a:highlight>
                <a:latin typeface="Consolas" panose="020B0609020204030204" pitchFamily="49" charset="0"/>
              </a:rPr>
              <a:t>&lt;</a:t>
            </a:r>
            <a:r>
              <a:rPr lang="en-US" sz="1200" dirty="0" err="1">
                <a:solidFill>
                  <a:srgbClr val="000000"/>
                </a:solidFill>
                <a:highlight>
                  <a:srgbClr val="FFFF00"/>
                </a:highlight>
                <a:latin typeface="Consolas" panose="020B0609020204030204" pitchFamily="49" charset="0"/>
              </a:rPr>
              <a:t>DO.Student</a:t>
            </a:r>
            <a:r>
              <a:rPr lang="en-US" sz="1200" dirty="0">
                <a:solidFill>
                  <a:srgbClr val="000000"/>
                </a:solidFill>
                <a:highlight>
                  <a:srgbClr val="FFFF00"/>
                </a:highlight>
                <a:latin typeface="Consolas" panose="020B0609020204030204" pitchFamily="49" charset="0"/>
              </a:rPr>
              <a:t>&gt; </a:t>
            </a:r>
            <a:r>
              <a:rPr lang="en-US" sz="1200" dirty="0" err="1">
                <a:solidFill>
                  <a:srgbClr val="000000"/>
                </a:solidFill>
                <a:highlight>
                  <a:srgbClr val="FFFF00"/>
                </a:highlight>
                <a:latin typeface="Consolas" panose="020B0609020204030204" pitchFamily="49" charset="0"/>
              </a:rPr>
              <a:t>GetStudentsByPerdicate</a:t>
            </a:r>
            <a:r>
              <a:rPr lang="en-US" sz="1200" dirty="0">
                <a:solidFill>
                  <a:srgbClr val="000000"/>
                </a:solidFill>
                <a:highlight>
                  <a:srgbClr val="FFFF00"/>
                </a:highlight>
                <a:latin typeface="Consolas" panose="020B0609020204030204" pitchFamily="49" charset="0"/>
              </a:rPr>
              <a:t>(Predicate&lt;</a:t>
            </a:r>
            <a:r>
              <a:rPr lang="en-US" sz="1200" dirty="0" err="1">
                <a:solidFill>
                  <a:srgbClr val="000000"/>
                </a:solidFill>
                <a:highlight>
                  <a:srgbClr val="FFFF00"/>
                </a:highlight>
                <a:latin typeface="Consolas" panose="020B0609020204030204" pitchFamily="49" charset="0"/>
              </a:rPr>
              <a:t>DO.Student</a:t>
            </a:r>
            <a:r>
              <a:rPr lang="en-US" sz="1200" dirty="0">
                <a:solidFill>
                  <a:srgbClr val="000000"/>
                </a:solidFill>
                <a:highlight>
                  <a:srgbClr val="FFFF00"/>
                </a:highlight>
                <a:latin typeface="Consolas" panose="020B0609020204030204" pitchFamily="49" charset="0"/>
              </a:rPr>
              <a:t>&gt; predicate)</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stud </a:t>
            </a:r>
            <a:r>
              <a:rPr lang="en-US" sz="1200" dirty="0">
                <a:solidFill>
                  <a:srgbClr val="0000FF"/>
                </a:solidFill>
                <a:latin typeface="Consolas" panose="020B0609020204030204" pitchFamily="49" charset="0"/>
              </a:rPr>
              <a:t>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DataSource.StudentsList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predicate(stud)</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stud;</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#endregion</a:t>
            </a:r>
          </a:p>
          <a:p>
            <a:pPr algn="l" rtl="0"/>
            <a:r>
              <a:rPr lang="en-US"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9B20EBDF-8ABD-4656-9C20-DD82338720A0}"/>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555473171"/>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44E5-133A-4CA0-8188-13869D371346}"/>
              </a:ext>
            </a:extLst>
          </p:cNvPr>
          <p:cNvSpPr>
            <a:spLocks noGrp="1"/>
          </p:cNvSpPr>
          <p:nvPr>
            <p:ph type="title"/>
          </p:nvPr>
        </p:nvSpPr>
        <p:spPr>
          <a:xfrm>
            <a:off x="1981200" y="188640"/>
            <a:ext cx="7239000" cy="1008112"/>
          </a:xfrm>
        </p:spPr>
        <p:txBody>
          <a:bodyPr>
            <a:normAutofit fontScale="90000"/>
          </a:bodyPr>
          <a:lstStyle/>
          <a:p>
            <a:pPr algn="ctr"/>
            <a:r>
              <a:rPr lang="he-IL" dirty="0"/>
              <a:t>ממשק </a:t>
            </a:r>
            <a:r>
              <a:rPr lang="en-US" dirty="0"/>
              <a:t>IBL</a:t>
            </a:r>
            <a:r>
              <a:rPr lang="he-IL" dirty="0"/>
              <a:t> – יכיל מתודות הנדרשות לצורך שכבת ה </a:t>
            </a:r>
            <a:r>
              <a:rPr lang="en-US" dirty="0"/>
              <a:t>PL</a:t>
            </a:r>
          </a:p>
        </p:txBody>
      </p:sp>
      <p:sp>
        <p:nvSpPr>
          <p:cNvPr id="3" name="Content Placeholder 2">
            <a:extLst>
              <a:ext uri="{FF2B5EF4-FFF2-40B4-BE49-F238E27FC236}">
                <a16:creationId xmlns:a16="http://schemas.microsoft.com/office/drawing/2014/main" id="{2123E0C5-169A-43D5-A3B4-4CE5A69DCDD5}"/>
              </a:ext>
            </a:extLst>
          </p:cNvPr>
          <p:cNvSpPr>
            <a:spLocks noGrp="1"/>
          </p:cNvSpPr>
          <p:nvPr>
            <p:ph idx="1"/>
          </p:nvPr>
        </p:nvSpPr>
        <p:spPr>
          <a:xfrm>
            <a:off x="1775520" y="1425352"/>
            <a:ext cx="7632848" cy="4248472"/>
          </a:xfrm>
        </p:spPr>
        <p:txBody>
          <a:bodyPr>
            <a:normAutofit/>
          </a:bodyPr>
          <a:lstStyle/>
          <a:p>
            <a:r>
              <a:rPr lang="he-IL" sz="2200" dirty="0"/>
              <a:t>ממשק </a:t>
            </a:r>
            <a:r>
              <a:rPr lang="en-US" sz="2200" dirty="0"/>
              <a:t>IBL</a:t>
            </a:r>
            <a:r>
              <a:rPr lang="he-IL" sz="2200" dirty="0"/>
              <a:t> יכיל מתודות רבות הנדרשות לצורך שכבת התצוגה </a:t>
            </a:r>
            <a:r>
              <a:rPr lang="en-US" sz="2200" dirty="0"/>
              <a:t>PL</a:t>
            </a:r>
            <a:r>
              <a:rPr lang="he-IL" sz="2200" dirty="0"/>
              <a:t>:</a:t>
            </a:r>
          </a:p>
          <a:p>
            <a:pPr lvl="1"/>
            <a:r>
              <a:rPr lang="he-IL" sz="1900" dirty="0"/>
              <a:t>הבאת נתונים מ</a:t>
            </a:r>
            <a:r>
              <a:rPr lang="en-US" sz="1900" dirty="0"/>
              <a:t>BL</a:t>
            </a:r>
            <a:r>
              <a:rPr lang="he-IL" sz="1900" dirty="0"/>
              <a:t>  שישמשו את מסכי התצוגה</a:t>
            </a:r>
          </a:p>
          <a:p>
            <a:pPr lvl="1"/>
            <a:r>
              <a:rPr lang="he-IL" sz="1900" dirty="0"/>
              <a:t>שליחת נתונים מהתצוגה ל </a:t>
            </a:r>
            <a:r>
              <a:rPr lang="en-US" sz="1900" dirty="0"/>
              <a:t>BL</a:t>
            </a:r>
            <a:endParaRPr lang="he-IL" sz="1900" dirty="0"/>
          </a:p>
          <a:p>
            <a:r>
              <a:rPr lang="he-IL" sz="2200" dirty="0"/>
              <a:t>המתודות שיוגדרו ב </a:t>
            </a:r>
            <a:r>
              <a:rPr lang="en-US" sz="2200" dirty="0"/>
              <a:t>IBL</a:t>
            </a:r>
            <a:r>
              <a:rPr lang="he-IL" sz="2200" dirty="0"/>
              <a:t> יקראו על ידי ה </a:t>
            </a:r>
            <a:r>
              <a:rPr lang="en-US" sz="2200" dirty="0"/>
              <a:t>PL</a:t>
            </a:r>
            <a:r>
              <a:rPr lang="he-IL" sz="2200" dirty="0"/>
              <a:t> ויקראו בתוכן למתודות של </a:t>
            </a:r>
            <a:r>
              <a:rPr lang="en-US" sz="2200" dirty="0"/>
              <a:t>IDL</a:t>
            </a:r>
            <a:endParaRPr lang="he-IL" sz="2200" dirty="0"/>
          </a:p>
          <a:p>
            <a:r>
              <a:rPr lang="he-IL" sz="2200" dirty="0"/>
              <a:t>לכן שכבת ה </a:t>
            </a:r>
            <a:r>
              <a:rPr lang="en-US" sz="2200" dirty="0"/>
              <a:t>BL</a:t>
            </a:r>
            <a:r>
              <a:rPr lang="he-IL" sz="2200" dirty="0"/>
              <a:t> תחזיק מצביע לאובייקט מסוג </a:t>
            </a:r>
            <a:r>
              <a:rPr lang="en-US" sz="2200" dirty="0"/>
              <a:t>IDL</a:t>
            </a:r>
            <a:r>
              <a:rPr lang="he-IL" sz="2200" dirty="0"/>
              <a:t> שדרכו היא תקרא למתודות שלו.</a:t>
            </a:r>
          </a:p>
          <a:p>
            <a:r>
              <a:rPr lang="he-IL" sz="2200" dirty="0"/>
              <a:t>מתודות ב </a:t>
            </a:r>
            <a:r>
              <a:rPr lang="en-US" sz="2200" dirty="0"/>
              <a:t>IBL</a:t>
            </a:r>
            <a:r>
              <a:rPr lang="he-IL" sz="2200" dirty="0"/>
              <a:t> יקבלו/וישלחו ל </a:t>
            </a:r>
            <a:r>
              <a:rPr lang="en-US" sz="2200" dirty="0"/>
              <a:t>PL</a:t>
            </a:r>
            <a:r>
              <a:rPr lang="he-IL" sz="2200" dirty="0"/>
              <a:t> ישויות </a:t>
            </a:r>
            <a:r>
              <a:rPr lang="en-US" sz="2200" dirty="0"/>
              <a:t>BO</a:t>
            </a:r>
            <a:r>
              <a:rPr lang="he-IL" sz="2200" dirty="0"/>
              <a:t> ובמעבר מ/אך שכבת ה</a:t>
            </a:r>
            <a:r>
              <a:rPr lang="en-US" sz="2200" dirty="0"/>
              <a:t>BL</a:t>
            </a:r>
            <a:r>
              <a:rPr lang="he-IL" sz="2200" dirty="0"/>
              <a:t> הן יתרגמו את ישויות ה</a:t>
            </a:r>
            <a:r>
              <a:rPr lang="en-US" sz="2200" dirty="0"/>
              <a:t>BO</a:t>
            </a:r>
            <a:r>
              <a:rPr lang="he-IL" sz="2200" dirty="0"/>
              <a:t> לישויות </a:t>
            </a:r>
            <a:r>
              <a:rPr lang="en-US" sz="2200" dirty="0"/>
              <a:t>DO</a:t>
            </a:r>
            <a:r>
              <a:rPr lang="he-IL" sz="2200" dirty="0"/>
              <a:t> וההיפך.</a:t>
            </a:r>
          </a:p>
          <a:p>
            <a:endParaRPr lang="he-IL" sz="2200" dirty="0"/>
          </a:p>
        </p:txBody>
      </p:sp>
      <p:sp>
        <p:nvSpPr>
          <p:cNvPr id="4" name="Slide Number Placeholder 3">
            <a:extLst>
              <a:ext uri="{FF2B5EF4-FFF2-40B4-BE49-F238E27FC236}">
                <a16:creationId xmlns:a16="http://schemas.microsoft.com/office/drawing/2014/main" id="{5565A58B-9D4F-4D26-9D10-63A7D633BC7F}"/>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624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2318020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9505-E5F9-4B02-8D1D-7621BA241F4C}"/>
              </a:ext>
            </a:extLst>
          </p:cNvPr>
          <p:cNvSpPr>
            <a:spLocks noGrp="1"/>
          </p:cNvSpPr>
          <p:nvPr>
            <p:ph type="title"/>
          </p:nvPr>
        </p:nvSpPr>
        <p:spPr>
          <a:xfrm>
            <a:off x="1847528" y="260648"/>
            <a:ext cx="7560840" cy="936104"/>
          </a:xfrm>
        </p:spPr>
        <p:txBody>
          <a:bodyPr>
            <a:noAutofit/>
          </a:bodyPr>
          <a:lstStyle/>
          <a:p>
            <a:pPr algn="ctr"/>
            <a:r>
              <a:rPr lang="he-IL" sz="2800" dirty="0"/>
              <a:t>הגדרת הממשק </a:t>
            </a:r>
            <a:r>
              <a:rPr lang="en-US" sz="2800" dirty="0"/>
              <a:t>BLAPI.IBL</a:t>
            </a:r>
            <a:br>
              <a:rPr lang="he-IL" sz="2800" dirty="0"/>
            </a:br>
            <a:r>
              <a:rPr lang="he-IL" sz="2800" dirty="0"/>
              <a:t>מתודות לדוגמא עבור הישות </a:t>
            </a:r>
            <a:r>
              <a:rPr lang="en-US" sz="2800" dirty="0"/>
              <a:t>BO.STUDENT</a:t>
            </a:r>
          </a:p>
        </p:txBody>
      </p:sp>
      <p:sp>
        <p:nvSpPr>
          <p:cNvPr id="4" name="Slide Number Placeholder 3">
            <a:extLst>
              <a:ext uri="{FF2B5EF4-FFF2-40B4-BE49-F238E27FC236}">
                <a16:creationId xmlns:a16="http://schemas.microsoft.com/office/drawing/2014/main" id="{FB418CC9-1549-447B-97D5-07061C7A911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625</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BC0BE728-B565-431B-BEE1-96419ADADDC6}"/>
              </a:ext>
            </a:extLst>
          </p:cNvPr>
          <p:cNvSpPr txBox="1"/>
          <p:nvPr/>
        </p:nvSpPr>
        <p:spPr>
          <a:xfrm>
            <a:off x="1847528" y="1700808"/>
            <a:ext cx="7560840" cy="30469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600" dirty="0">
                <a:solidFill>
                  <a:srgbClr val="0000FF"/>
                </a:solidFill>
                <a:latin typeface="Consolas" panose="020B0609020204030204" pitchFamily="49" charset="0"/>
              </a:rPr>
              <a:t>namespace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BLApi</a:t>
            </a:r>
            <a:endParaRPr lang="en-US" sz="1600" dirty="0">
              <a:solidFill>
                <a:srgbClr val="000000"/>
              </a:solidFill>
              <a:latin typeface="Consolas" panose="020B0609020204030204" pitchFamily="49" charset="0"/>
            </a:endParaRPr>
          </a:p>
          <a:p>
            <a:pPr algn="l" rtl="0"/>
            <a:r>
              <a:rPr lang="en-IL"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interface</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IBL</a:t>
            </a:r>
            <a:endParaRPr lang="en-US" sz="1600" dirty="0">
              <a:solidFill>
                <a:srgbClr val="000000"/>
              </a:solidFill>
              <a:latin typeface="Consolas" panose="020B0609020204030204" pitchFamily="49" charset="0"/>
            </a:endParaRPr>
          </a:p>
          <a:p>
            <a:pPr algn="l" rtl="0"/>
            <a:r>
              <a:rPr lang="en-IL" sz="1600" dirty="0">
                <a:solidFill>
                  <a:srgbClr val="000000"/>
                </a:solidFill>
                <a:latin typeface="Consolas" panose="020B0609020204030204" pitchFamily="49" charset="0"/>
              </a:rPr>
              <a:t>    {</a:t>
            </a:r>
          </a:p>
          <a:p>
            <a:pPr algn="l" rtl="0"/>
            <a:r>
              <a:rPr lang="nl-NL" sz="1600" dirty="0">
                <a:solidFill>
                  <a:srgbClr val="000000"/>
                </a:solidFill>
                <a:latin typeface="Consolas" panose="020B0609020204030204" pitchFamily="49" charset="0"/>
              </a:rPr>
              <a:t>        BO.</a:t>
            </a:r>
            <a:r>
              <a:rPr lang="nl-NL" sz="1600" dirty="0">
                <a:solidFill>
                  <a:srgbClr val="2B91AF"/>
                </a:solidFill>
                <a:latin typeface="Consolas" panose="020B0609020204030204" pitchFamily="49" charset="0"/>
              </a:rPr>
              <a:t>Student</a:t>
            </a:r>
            <a:r>
              <a:rPr lang="nl-NL" sz="1600" dirty="0">
                <a:solidFill>
                  <a:srgbClr val="000000"/>
                </a:solidFill>
                <a:latin typeface="Consolas" panose="020B0609020204030204" pitchFamily="49" charset="0"/>
              </a:rPr>
              <a:t> GetStudent(</a:t>
            </a:r>
            <a:r>
              <a:rPr lang="nl-NL" sz="1600" dirty="0">
                <a:solidFill>
                  <a:srgbClr val="0000FF"/>
                </a:solidFill>
                <a:latin typeface="Consolas" panose="020B0609020204030204" pitchFamily="49" charset="0"/>
              </a:rPr>
              <a:t>int</a:t>
            </a:r>
            <a:r>
              <a:rPr lang="nl-NL" sz="1600" dirty="0">
                <a:solidFill>
                  <a:srgbClr val="000000"/>
                </a:solidFill>
                <a:latin typeface="Consolas" panose="020B0609020204030204" pitchFamily="49" charset="0"/>
              </a:rPr>
              <a:t> id);</a:t>
            </a:r>
          </a:p>
          <a:p>
            <a:pPr algn="l" rtl="0"/>
            <a:endParaRPr lang="en-IL"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BO.</a:t>
            </a:r>
            <a:r>
              <a:rPr lang="en-US" sz="1600" dirty="0" err="1">
                <a:solidFill>
                  <a:srgbClr val="2B91AF"/>
                </a:solidFill>
                <a:latin typeface="Consolas" panose="020B0609020204030204" pitchFamily="49" charset="0"/>
              </a:rPr>
              <a:t>Student</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GetAllStudents</a:t>
            </a:r>
            <a:r>
              <a:rPr lang="en-US" sz="1600" dirty="0">
                <a:solidFill>
                  <a:srgbClr val="000000"/>
                </a:solidFill>
                <a:latin typeface="Consolas" panose="020B0609020204030204" pitchFamily="49" charset="0"/>
              </a:rPr>
              <a:t>();</a:t>
            </a:r>
          </a:p>
          <a:p>
            <a:pPr algn="l" rtl="0"/>
            <a:endParaRPr lang="en-IL"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a:t>
            </a:r>
            <a:endParaRPr lang="en-IL" sz="1600" dirty="0">
              <a:solidFill>
                <a:srgbClr val="000000"/>
              </a:solidFill>
              <a:latin typeface="Consolas" panose="020B0609020204030204" pitchFamily="49" charset="0"/>
            </a:endParaRPr>
          </a:p>
          <a:p>
            <a:pPr algn="l" rtl="0"/>
            <a:endParaRPr lang="en-IL" sz="1600" dirty="0">
              <a:solidFill>
                <a:srgbClr val="000000"/>
              </a:solidFill>
              <a:latin typeface="Consolas" panose="020B0609020204030204" pitchFamily="49" charset="0"/>
            </a:endParaRPr>
          </a:p>
          <a:p>
            <a:pPr algn="l" rtl="0"/>
            <a:r>
              <a:rPr lang="en-IL" sz="1600" dirty="0">
                <a:solidFill>
                  <a:srgbClr val="000000"/>
                </a:solidFill>
                <a:latin typeface="Consolas" panose="020B0609020204030204" pitchFamily="49" charset="0"/>
              </a:rPr>
              <a:t>    }</a:t>
            </a:r>
          </a:p>
          <a:p>
            <a:pPr algn="l" rtl="0"/>
            <a:r>
              <a:rPr lang="en-IL" sz="1600" dirty="0">
                <a:solidFill>
                  <a:srgbClr val="00000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
        <p:nvSpPr>
          <p:cNvPr id="5" name="Rectangle 4">
            <a:extLst>
              <a:ext uri="{FF2B5EF4-FFF2-40B4-BE49-F238E27FC236}">
                <a16:creationId xmlns:a16="http://schemas.microsoft.com/office/drawing/2014/main" id="{D5AB5807-5689-45E7-9E3E-3A6B6A0AB864}"/>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5706334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6EB9EE-484D-4A2D-93EA-8D26CEE98AB0}"/>
              </a:ext>
            </a:extLst>
          </p:cNvPr>
          <p:cNvSpPr txBox="1"/>
          <p:nvPr/>
        </p:nvSpPr>
        <p:spPr>
          <a:xfrm>
            <a:off x="1718978" y="296744"/>
            <a:ext cx="7722858" cy="618630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BLApi</a:t>
            </a:r>
            <a:r>
              <a:rPr lang="en-US" sz="1200" dirty="0">
                <a:solidFill>
                  <a:srgbClr val="000000"/>
                </a:solidFill>
                <a:latin typeface="Consolas" panose="020B0609020204030204" pitchFamily="49" charset="0"/>
              </a:rPr>
              <a:t>;</a:t>
            </a:r>
          </a:p>
          <a:p>
            <a:pPr algn="l" rtl="0"/>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DLApi</a:t>
            </a:r>
            <a:r>
              <a:rPr lang="en-US" sz="1200" dirty="0">
                <a:solidFill>
                  <a:srgbClr val="000000"/>
                </a:solidFill>
                <a:latin typeface="Consolas" panose="020B0609020204030204" pitchFamily="49" charset="0"/>
              </a:rPr>
              <a:t>;</a:t>
            </a:r>
          </a:p>
          <a:p>
            <a:pPr algn="l" rtl="0"/>
            <a:endParaRPr lang="en-IL"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namespace</a:t>
            </a:r>
            <a:r>
              <a:rPr lang="en-US" sz="1200" dirty="0">
                <a:solidFill>
                  <a:srgbClr val="000000"/>
                </a:solidFill>
                <a:latin typeface="Consolas" panose="020B0609020204030204" pitchFamily="49" charset="0"/>
              </a:rPr>
              <a:t> BL</a:t>
            </a:r>
          </a:p>
          <a:p>
            <a:pPr algn="l" rtl="0"/>
            <a:r>
              <a:rPr lang="en-IL"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BLImp</a:t>
            </a:r>
            <a:r>
              <a:rPr lang="en-US" sz="1200" dirty="0">
                <a:solidFill>
                  <a:srgbClr val="000000"/>
                </a:solidFill>
                <a:latin typeface="Consolas" panose="020B0609020204030204" pitchFamily="49" charset="0"/>
              </a:rPr>
              <a:t> : IBL</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IDAL dl;</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BLImp</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dl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DalObject.DalObject</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endParaRPr lang="he-IL" sz="1200" dirty="0">
              <a:solidFill>
                <a:srgbClr val="000000"/>
              </a:solidFill>
              <a:latin typeface="Consolas" panose="020B0609020204030204" pitchFamily="49" charset="0"/>
              <a:cs typeface="Gisha" panose="020B0502040204020203" pitchFamily="34" charset="-79"/>
            </a:endParaRPr>
          </a:p>
          <a:p>
            <a:pPr algn="l" rtl="0"/>
            <a:endParaRPr lang="en-IL"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BO.Student</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GetStudent</a:t>
            </a:r>
            <a:r>
              <a:rPr lang="en-US" sz="1200" dirty="0">
                <a:solidFill>
                  <a:srgbClr val="000000"/>
                </a:solidFill>
                <a:highlight>
                  <a:srgbClr val="FFFF00"/>
                </a:highlight>
                <a:latin typeface="Consolas" panose="020B0609020204030204" pitchFamily="49" charset="0"/>
              </a:rPr>
              <a:t>(</a:t>
            </a:r>
            <a:r>
              <a:rPr lang="en-US" sz="1200" dirty="0">
                <a:solidFill>
                  <a:srgbClr val="0000FF"/>
                </a:solidFill>
                <a:highlight>
                  <a:srgbClr val="FFFF00"/>
                </a:highlight>
                <a:latin typeface="Consolas" panose="020B0609020204030204" pitchFamily="49" charset="0"/>
              </a:rPr>
              <a:t>int</a:t>
            </a:r>
            <a:r>
              <a:rPr lang="en-US" sz="1200" dirty="0">
                <a:solidFill>
                  <a:srgbClr val="000000"/>
                </a:solidFill>
                <a:highlight>
                  <a:srgbClr val="FFFF00"/>
                </a:highlight>
                <a:latin typeface="Consolas" panose="020B0609020204030204" pitchFamily="49" charset="0"/>
              </a:rPr>
              <a:t> id)</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algn="l" rtl="0"/>
            <a:r>
              <a:rPr lang="en-IL" sz="1200" dirty="0">
                <a:solidFill>
                  <a:srgbClr val="000000"/>
                </a:solidFill>
                <a:latin typeface="Consolas" panose="020B0609020204030204" pitchFamily="49" charset="0"/>
              </a:rPr>
              <a:t>            {</a:t>
            </a:r>
          </a:p>
          <a:p>
            <a:pPr algn="l" rtl="0"/>
            <a:r>
              <a:rPr lang="nl-NL" sz="1200" dirty="0">
                <a:solidFill>
                  <a:srgbClr val="000000"/>
                </a:solidFill>
                <a:latin typeface="Consolas" panose="020B0609020204030204" pitchFamily="49" charset="0"/>
              </a:rPr>
              <a:t>                DO.Student doStudent = dl.GetStudent(id);</a:t>
            </a:r>
          </a:p>
          <a:p>
            <a:pPr algn="l" rtl="0"/>
            <a:r>
              <a:rPr lang="en-US" sz="1200" dirty="0">
                <a:solidFill>
                  <a:srgbClr val="000000"/>
                </a:solidFill>
                <a:latin typeface="Consolas" panose="020B0609020204030204" pitchFamily="49" charset="0"/>
              </a:rPr>
              <a:t>                boStudent.ID = doStudent.ID;</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boStudent.Name</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doStudent.Name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boStudent.StartYear</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doStudent.StartYear</a:t>
            </a:r>
            <a:r>
              <a:rPr lang="en-US" sz="1200" dirty="0">
                <a:solidFill>
                  <a:srgbClr val="000000"/>
                </a:solidFill>
                <a:latin typeface="Consolas" panose="020B0609020204030204" pitchFamily="49" charset="0"/>
              </a:rPr>
              <a:t>;</a:t>
            </a:r>
          </a:p>
          <a:p>
            <a:pPr algn="l" rtl="0"/>
            <a:r>
              <a:rPr lang="nl-NL" sz="1200" dirty="0">
                <a:solidFill>
                  <a:srgbClr val="000000"/>
                </a:solidFill>
                <a:latin typeface="Consolas" panose="020B0609020204030204" pitchFamily="49" charset="0"/>
              </a:rPr>
              <a:t>                boStudent.Status = (BO.StudentStatus)doStudent.Status;</a:t>
            </a:r>
          </a:p>
          <a:p>
            <a:pPr algn="l" rtl="0"/>
            <a:endParaRPr lang="en-IL"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boStudent.StudentCourses</a:t>
            </a:r>
            <a:r>
              <a:rPr lang="en-US" sz="1200" dirty="0">
                <a:solidFill>
                  <a:srgbClr val="000000"/>
                </a:solidFill>
                <a:latin typeface="Consolas" panose="020B0609020204030204" pitchFamily="49" charset="0"/>
              </a:rPr>
              <a:t> = </a:t>
            </a:r>
            <a:r>
              <a:rPr lang="en-US" sz="1200" dirty="0" err="1">
                <a:solidFill>
                  <a:srgbClr val="000000"/>
                </a:solidFill>
                <a:highlight>
                  <a:srgbClr val="00FFFF"/>
                </a:highlight>
                <a:latin typeface="Consolas" panose="020B0609020204030204" pitchFamily="49" charset="0"/>
              </a:rPr>
              <a:t>GetCoursesPerStudent</a:t>
            </a:r>
            <a:r>
              <a:rPr lang="en-US" sz="1200" dirty="0">
                <a:solidFill>
                  <a:srgbClr val="000000"/>
                </a:solidFill>
                <a:highlight>
                  <a:srgbClr val="00FFFF"/>
                </a:highlight>
                <a:latin typeface="Consolas" panose="020B0609020204030204" pitchFamily="49" charset="0"/>
              </a:rPr>
              <a:t>(id);</a:t>
            </a:r>
          </a:p>
          <a:p>
            <a:pPr algn="l" rtl="0"/>
            <a:r>
              <a:rPr lang="he-IL" sz="1200" dirty="0">
                <a:solidFill>
                  <a:srgbClr val="000000"/>
                </a:solidFill>
                <a:latin typeface="Consolas" panose="020B0609020204030204" pitchFamily="49" charset="0"/>
                <a:cs typeface="Gisha" panose="020B0502040204020203" pitchFamily="34" charset="-79"/>
              </a:rPr>
              <a:t>	  </a:t>
            </a:r>
            <a:r>
              <a:rPr lang="en-IL"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err="1">
                <a:solidFill>
                  <a:srgbClr val="000000"/>
                </a:solidFill>
                <a:highlight>
                  <a:srgbClr val="00FF00"/>
                </a:highlight>
                <a:latin typeface="Consolas" panose="020B0609020204030204" pitchFamily="49" charset="0"/>
              </a:rPr>
              <a:t>DO</a:t>
            </a:r>
            <a:r>
              <a:rPr lang="en-US" sz="1200" dirty="0" err="1">
                <a:solidFill>
                  <a:srgbClr val="000000"/>
                </a:solidFill>
                <a:latin typeface="Consolas" panose="020B0609020204030204" pitchFamily="49" charset="0"/>
              </a:rPr>
              <a:t>.MissingIdException</a:t>
            </a:r>
            <a:r>
              <a:rPr lang="en-US" sz="1200" dirty="0">
                <a:solidFill>
                  <a:srgbClr val="000000"/>
                </a:solidFill>
                <a:latin typeface="Consolas" panose="020B0609020204030204" pitchFamily="49" charset="0"/>
              </a:rPr>
              <a:t> ex)</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throw</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highlight>
                  <a:srgbClr val="FF00FF"/>
                </a:highlight>
                <a:latin typeface="Consolas" panose="020B0609020204030204" pitchFamily="49" charset="0"/>
              </a:rPr>
              <a:t>BO</a:t>
            </a:r>
            <a:r>
              <a:rPr lang="en-US" sz="1200" dirty="0" err="1">
                <a:solidFill>
                  <a:srgbClr val="000000"/>
                </a:solidFill>
                <a:latin typeface="Consolas" panose="020B0609020204030204" pitchFamily="49" charset="0"/>
              </a:rPr>
              <a:t>.MissingIdException</a:t>
            </a:r>
            <a:r>
              <a:rPr lang="en-US" sz="1200" dirty="0">
                <a:solidFill>
                  <a:srgbClr val="000000"/>
                </a:solidFill>
                <a:latin typeface="Consolas" panose="020B0609020204030204" pitchFamily="49" charset="0"/>
              </a:rPr>
              <a:t>(ex.ID, </a:t>
            </a:r>
            <a:r>
              <a:rPr lang="en-US" sz="1200" dirty="0" err="1">
                <a:solidFill>
                  <a:srgbClr val="000000"/>
                </a:solidFill>
                <a:latin typeface="Consolas" panose="020B0609020204030204" pitchFamily="49" charset="0"/>
              </a:rPr>
              <a:t>ex.EntityName</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p>
          <a:p>
            <a:pPr algn="l" rtl="0"/>
            <a:endParaRPr lang="en-IL"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p>
        </p:txBody>
      </p:sp>
      <p:sp>
        <p:nvSpPr>
          <p:cNvPr id="4" name="Slide Number Placeholder 3">
            <a:extLst>
              <a:ext uri="{FF2B5EF4-FFF2-40B4-BE49-F238E27FC236}">
                <a16:creationId xmlns:a16="http://schemas.microsoft.com/office/drawing/2014/main" id="{81297425-928F-4F89-981F-C9F226A8F58D}"/>
              </a:ext>
            </a:extLst>
          </p:cNvPr>
          <p:cNvSpPr>
            <a:spLocks noGrp="1"/>
          </p:cNvSpPr>
          <p:nvPr>
            <p:ph type="sldNum" sz="quarter" idx="12"/>
          </p:nvPr>
        </p:nvSpPr>
        <p:spPr>
          <a:xfrm>
            <a:off x="8820032" y="648305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626</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D80CFB5-FA1F-47A7-80E0-F7A4F1693401}"/>
              </a:ext>
            </a:extLst>
          </p:cNvPr>
          <p:cNvSpPr>
            <a:spLocks noGrp="1"/>
          </p:cNvSpPr>
          <p:nvPr>
            <p:ph type="title"/>
          </p:nvPr>
        </p:nvSpPr>
        <p:spPr>
          <a:xfrm>
            <a:off x="5580407" y="68143"/>
            <a:ext cx="4302478" cy="1336224"/>
          </a:xfrm>
          <a:solidFill>
            <a:schemeClr val="bg1"/>
          </a:solidFill>
        </p:spPr>
        <p:txBody>
          <a:bodyPr>
            <a:noAutofit/>
          </a:bodyPr>
          <a:lstStyle/>
          <a:p>
            <a:pPr algn="ctr"/>
            <a:r>
              <a:rPr lang="he-IL" sz="2800" dirty="0"/>
              <a:t>מימוש הממשק </a:t>
            </a:r>
            <a:r>
              <a:rPr lang="en-US" sz="2800" dirty="0"/>
              <a:t>BLAPI.IBL</a:t>
            </a:r>
            <a:br>
              <a:rPr lang="he-IL" sz="2800" dirty="0"/>
            </a:br>
            <a:r>
              <a:rPr lang="he-IL" sz="2400" dirty="0"/>
              <a:t>מימוש המתודות לדוגמא עבור הישות </a:t>
            </a:r>
            <a:r>
              <a:rPr lang="en-US" sz="2400" dirty="0"/>
              <a:t>BO.STUDENT</a:t>
            </a:r>
            <a:endParaRPr lang="en-US" sz="2800" dirty="0"/>
          </a:p>
        </p:txBody>
      </p:sp>
      <p:sp>
        <p:nvSpPr>
          <p:cNvPr id="2" name="Speech Bubble: Rectangle with Corners Rounded 1">
            <a:extLst>
              <a:ext uri="{FF2B5EF4-FFF2-40B4-BE49-F238E27FC236}">
                <a16:creationId xmlns:a16="http://schemas.microsoft.com/office/drawing/2014/main" id="{1E3DC23A-5934-424C-85E4-29D22B3C89A3}"/>
              </a:ext>
            </a:extLst>
          </p:cNvPr>
          <p:cNvSpPr/>
          <p:nvPr/>
        </p:nvSpPr>
        <p:spPr>
          <a:xfrm>
            <a:off x="7978797" y="3645024"/>
            <a:ext cx="1895282" cy="1800200"/>
          </a:xfrm>
          <a:prstGeom prst="wedgeRoundRectCallout">
            <a:avLst>
              <a:gd name="adj1" fmla="val -90496"/>
              <a:gd name="adj2" fmla="val 4860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שכבת </a:t>
            </a:r>
            <a:r>
              <a:rPr lang="en-US" sz="1400" dirty="0">
                <a:solidFill>
                  <a:prstClr val="black"/>
                </a:solidFill>
                <a:latin typeface="Trebuchet MS"/>
              </a:rPr>
              <a:t>BL</a:t>
            </a:r>
            <a:r>
              <a:rPr lang="he-IL" sz="1400" dirty="0">
                <a:solidFill>
                  <a:prstClr val="black"/>
                </a:solidFill>
                <a:latin typeface="Trebuchet MS"/>
                <a:cs typeface="Gisha" panose="020B0502040204020203" pitchFamily="34" charset="-79"/>
              </a:rPr>
              <a:t> תופסת חריגות </a:t>
            </a:r>
            <a:r>
              <a:rPr lang="en-US" sz="1400" dirty="0">
                <a:solidFill>
                  <a:prstClr val="black"/>
                </a:solidFill>
                <a:latin typeface="Trebuchet MS"/>
              </a:rPr>
              <a:t>DO</a:t>
            </a:r>
            <a:r>
              <a:rPr lang="he-IL" sz="1400" dirty="0">
                <a:solidFill>
                  <a:prstClr val="black"/>
                </a:solidFill>
                <a:latin typeface="Trebuchet MS"/>
                <a:cs typeface="Gisha" panose="020B0502040204020203" pitchFamily="34" charset="-79"/>
              </a:rPr>
              <a:t> שנזרקו משכבת ה </a:t>
            </a:r>
            <a:r>
              <a:rPr lang="en-US" sz="1400" dirty="0">
                <a:solidFill>
                  <a:prstClr val="black"/>
                </a:solidFill>
                <a:latin typeface="Trebuchet MS"/>
              </a:rPr>
              <a:t>DL</a:t>
            </a:r>
            <a:r>
              <a:rPr lang="he-IL" sz="1400" dirty="0">
                <a:solidFill>
                  <a:prstClr val="black"/>
                </a:solidFill>
                <a:latin typeface="Trebuchet MS"/>
                <a:cs typeface="Gisha" panose="020B0502040204020203" pitchFamily="34" charset="-79"/>
              </a:rPr>
              <a:t> שמתחתיה.</a:t>
            </a:r>
          </a:p>
          <a:p>
            <a:pPr algn="ctr"/>
            <a:r>
              <a:rPr lang="he-IL" sz="1400" dirty="0">
                <a:solidFill>
                  <a:prstClr val="black"/>
                </a:solidFill>
                <a:latin typeface="Trebuchet MS"/>
                <a:cs typeface="Gisha" panose="020B0502040204020203" pitchFamily="34" charset="-79"/>
              </a:rPr>
              <a:t>וזורקת חריגות </a:t>
            </a:r>
            <a:r>
              <a:rPr lang="en-US" sz="1400" dirty="0">
                <a:solidFill>
                  <a:prstClr val="black"/>
                </a:solidFill>
                <a:latin typeface="Trebuchet MS"/>
              </a:rPr>
              <a:t>BO</a:t>
            </a:r>
            <a:r>
              <a:rPr lang="he-IL" sz="1400" dirty="0">
                <a:solidFill>
                  <a:prstClr val="black"/>
                </a:solidFill>
                <a:latin typeface="Trebuchet MS"/>
                <a:cs typeface="Gisha" panose="020B0502040204020203" pitchFamily="34" charset="-79"/>
              </a:rPr>
              <a:t> לעבר שכבת </a:t>
            </a:r>
            <a:r>
              <a:rPr lang="en-US" sz="1400" dirty="0">
                <a:solidFill>
                  <a:prstClr val="black"/>
                </a:solidFill>
                <a:latin typeface="Trebuchet MS"/>
              </a:rPr>
              <a:t>PL</a:t>
            </a:r>
            <a:r>
              <a:rPr lang="he-IL" sz="1400" dirty="0">
                <a:solidFill>
                  <a:prstClr val="black"/>
                </a:solidFill>
                <a:latin typeface="Trebuchet MS"/>
                <a:cs typeface="Gisha" panose="020B0502040204020203" pitchFamily="34" charset="-79"/>
              </a:rPr>
              <a:t> שמעליה.</a:t>
            </a:r>
            <a:endParaRPr lang="en-IL" sz="1400" dirty="0">
              <a:solidFill>
                <a:prstClr val="black"/>
              </a:solidFill>
              <a:latin typeface="Trebuchet MS"/>
            </a:endParaRPr>
          </a:p>
        </p:txBody>
      </p:sp>
      <p:sp>
        <p:nvSpPr>
          <p:cNvPr id="6" name="Rectangle 5">
            <a:extLst>
              <a:ext uri="{FF2B5EF4-FFF2-40B4-BE49-F238E27FC236}">
                <a16:creationId xmlns:a16="http://schemas.microsoft.com/office/drawing/2014/main" id="{868A4CA2-6B07-4262-A1BD-9FCF2AAB682F}"/>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140757061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297425-928F-4F89-981F-C9F226A8F58D}"/>
              </a:ext>
            </a:extLst>
          </p:cNvPr>
          <p:cNvSpPr>
            <a:spLocks noGrp="1"/>
          </p:cNvSpPr>
          <p:nvPr>
            <p:ph type="sldNum" sz="quarter" idx="12"/>
          </p:nvPr>
        </p:nvSpPr>
        <p:spPr>
          <a:xfrm>
            <a:off x="8820032" y="6483052"/>
            <a:ext cx="588336" cy="228600"/>
          </a:xfrm>
        </p:spPr>
        <p:txBody>
          <a:bodyPr/>
          <a:lstStyle/>
          <a:p>
            <a:fld id="{241B58C5-6C52-4ACF-BD92-F32858F87496}" type="slidenum">
              <a:rPr lang="he-IL">
                <a:solidFill>
                  <a:srgbClr val="B13F9A"/>
                </a:solidFill>
                <a:latin typeface="Trebuchet MS"/>
                <a:cs typeface="Gisha" panose="020B0502040204020203" pitchFamily="34" charset="-79"/>
              </a:rPr>
              <a:pPr/>
              <a:t>627</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D80CFB5-FA1F-47A7-80E0-F7A4F1693401}"/>
              </a:ext>
            </a:extLst>
          </p:cNvPr>
          <p:cNvSpPr>
            <a:spLocks noGrp="1"/>
          </p:cNvSpPr>
          <p:nvPr>
            <p:ph type="title"/>
          </p:nvPr>
        </p:nvSpPr>
        <p:spPr>
          <a:xfrm>
            <a:off x="1793522" y="146348"/>
            <a:ext cx="7668852" cy="936104"/>
          </a:xfrm>
        </p:spPr>
        <p:txBody>
          <a:bodyPr>
            <a:noAutofit/>
          </a:bodyPr>
          <a:lstStyle/>
          <a:p>
            <a:pPr algn="ctr"/>
            <a:r>
              <a:rPr lang="he-IL" sz="2800" dirty="0"/>
              <a:t>המשך - מימוש הממשק </a:t>
            </a:r>
            <a:r>
              <a:rPr lang="en-US" sz="2800" dirty="0"/>
              <a:t>BLAPI.IBL</a:t>
            </a:r>
            <a:br>
              <a:rPr lang="he-IL" sz="2800" dirty="0"/>
            </a:br>
            <a:r>
              <a:rPr lang="he-IL" sz="2400" dirty="0"/>
              <a:t>מימוש המתודות לדוגמא עבור הישות </a:t>
            </a:r>
            <a:r>
              <a:rPr lang="en-US" sz="2400" dirty="0"/>
              <a:t>BO.STUDENT</a:t>
            </a:r>
            <a:endParaRPr lang="en-US" sz="2800" dirty="0"/>
          </a:p>
        </p:txBody>
      </p:sp>
      <p:sp>
        <p:nvSpPr>
          <p:cNvPr id="11" name="TextBox 10">
            <a:extLst>
              <a:ext uri="{FF2B5EF4-FFF2-40B4-BE49-F238E27FC236}">
                <a16:creationId xmlns:a16="http://schemas.microsoft.com/office/drawing/2014/main" id="{4C6EB9EE-484D-4A2D-93EA-8D26CEE98AB0}"/>
              </a:ext>
            </a:extLst>
          </p:cNvPr>
          <p:cNvSpPr txBox="1"/>
          <p:nvPr/>
        </p:nvSpPr>
        <p:spPr>
          <a:xfrm>
            <a:off x="1649506" y="1268761"/>
            <a:ext cx="7956884" cy="526297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endParaRPr lang="en-IL"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//private!! Help method</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highlight>
                  <a:srgbClr val="00FFFF"/>
                </a:highlight>
                <a:latin typeface="Consolas" panose="020B0609020204030204" pitchFamily="49" charset="0"/>
              </a:rPr>
              <a:t>private</a:t>
            </a:r>
            <a:r>
              <a:rPr lang="en-US" sz="1200" dirty="0">
                <a:solidFill>
                  <a:srgbClr val="000000"/>
                </a:solidFill>
                <a:highlight>
                  <a:srgbClr val="00FFFF"/>
                </a:highlight>
                <a:latin typeface="Consolas" panose="020B0609020204030204" pitchFamily="49" charset="0"/>
              </a:rPr>
              <a:t> </a:t>
            </a:r>
            <a:r>
              <a:rPr lang="en-US" sz="1200" dirty="0" err="1">
                <a:solidFill>
                  <a:srgbClr val="000000"/>
                </a:solidFill>
                <a:highlight>
                  <a:srgbClr val="00FFFF"/>
                </a:highlight>
                <a:latin typeface="Consolas" panose="020B0609020204030204" pitchFamily="49" charset="0"/>
              </a:rPr>
              <a:t>IEnumerable</a:t>
            </a:r>
            <a:r>
              <a:rPr lang="en-US" sz="1200" dirty="0">
                <a:solidFill>
                  <a:srgbClr val="000000"/>
                </a:solidFill>
                <a:highlight>
                  <a:srgbClr val="00FFFF"/>
                </a:highlight>
                <a:latin typeface="Consolas" panose="020B0609020204030204" pitchFamily="49" charset="0"/>
              </a:rPr>
              <a:t>&lt;</a:t>
            </a:r>
            <a:r>
              <a:rPr lang="en-US" sz="1200" dirty="0" err="1">
                <a:solidFill>
                  <a:srgbClr val="000000"/>
                </a:solidFill>
                <a:highlight>
                  <a:srgbClr val="00FFFF"/>
                </a:highlight>
                <a:latin typeface="Consolas" panose="020B0609020204030204" pitchFamily="49" charset="0"/>
              </a:rPr>
              <a:t>BO.CourseForList</a:t>
            </a:r>
            <a:r>
              <a:rPr lang="en-US" sz="1200" dirty="0">
                <a:solidFill>
                  <a:srgbClr val="000000"/>
                </a:solidFill>
                <a:highlight>
                  <a:srgbClr val="00FFFF"/>
                </a:highlight>
                <a:latin typeface="Consolas" panose="020B0609020204030204" pitchFamily="49" charset="0"/>
              </a:rPr>
              <a:t>&gt; </a:t>
            </a:r>
            <a:r>
              <a:rPr lang="en-US" sz="1200" dirty="0" err="1">
                <a:solidFill>
                  <a:srgbClr val="000000"/>
                </a:solidFill>
                <a:highlight>
                  <a:srgbClr val="00FFFF"/>
                </a:highlight>
                <a:latin typeface="Consolas" panose="020B0609020204030204" pitchFamily="49" charset="0"/>
              </a:rPr>
              <a:t>GetCoursesPerStudent</a:t>
            </a:r>
            <a:r>
              <a:rPr lang="en-US" sz="1200" dirty="0">
                <a:solidFill>
                  <a:srgbClr val="000000"/>
                </a:solidFill>
                <a:highlight>
                  <a:srgbClr val="00FFFF"/>
                </a:highlight>
                <a:latin typeface="Consolas" panose="020B0609020204030204" pitchFamily="49" charset="0"/>
              </a:rPr>
              <a:t>(</a:t>
            </a:r>
            <a:r>
              <a:rPr lang="en-US" sz="1200" dirty="0">
                <a:solidFill>
                  <a:srgbClr val="0000FF"/>
                </a:solidFill>
                <a:highlight>
                  <a:srgbClr val="00FFFF"/>
                </a:highlight>
                <a:latin typeface="Consolas" panose="020B0609020204030204" pitchFamily="49" charset="0"/>
              </a:rPr>
              <a:t>int</a:t>
            </a:r>
            <a:r>
              <a:rPr lang="en-US" sz="1200" dirty="0">
                <a:solidFill>
                  <a:srgbClr val="000000"/>
                </a:solidFill>
                <a:highlight>
                  <a:srgbClr val="00FFFF"/>
                </a:highlight>
                <a:latin typeface="Consolas" panose="020B0609020204030204" pitchFamily="49" charset="0"/>
              </a:rPr>
              <a:t> id)</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sic </a:t>
            </a:r>
            <a:r>
              <a:rPr lang="en-US" sz="1200" dirty="0">
                <a:solidFill>
                  <a:srgbClr val="0000FF"/>
                </a:solidFill>
                <a:latin typeface="Consolas" panose="020B0609020204030204" pitchFamily="49" charset="0"/>
              </a:rPr>
              <a:t>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dl.GetStudentsInCourseByPredicate</a:t>
            </a:r>
            <a:r>
              <a:rPr lang="en-US" sz="1200" dirty="0">
                <a:solidFill>
                  <a:srgbClr val="000000"/>
                </a:solidFill>
                <a:latin typeface="Consolas" panose="020B0609020204030204" pitchFamily="49" charset="0"/>
              </a:rPr>
              <a:t>(sic =&gt; </a:t>
            </a:r>
            <a:r>
              <a:rPr lang="en-US" sz="1200" dirty="0" err="1">
                <a:solidFill>
                  <a:srgbClr val="000000"/>
                </a:solidFill>
                <a:latin typeface="Consolas" panose="020B0609020204030204" pitchFamily="49" charset="0"/>
              </a:rPr>
              <a:t>sic.StudentId</a:t>
            </a:r>
            <a:r>
              <a:rPr lang="en-US" sz="1200" dirty="0">
                <a:solidFill>
                  <a:srgbClr val="000000"/>
                </a:solidFill>
                <a:latin typeface="Consolas" panose="020B0609020204030204" pitchFamily="49" charset="0"/>
              </a:rPr>
              <a:t> == id)</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let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crs</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dl.GetCourse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sic.CourseId</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BO.CourseForList</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ID = crs.ID,</a:t>
            </a:r>
          </a:p>
          <a:p>
            <a:pPr algn="l" rtl="0"/>
            <a:r>
              <a:rPr lang="en-US" sz="1200" dirty="0">
                <a:solidFill>
                  <a:srgbClr val="000000"/>
                </a:solidFill>
                <a:latin typeface="Consolas" panose="020B0609020204030204" pitchFamily="49" charset="0"/>
              </a:rPr>
              <a:t>                       Name = </a:t>
            </a:r>
            <a:r>
              <a:rPr lang="en-US" sz="1200" dirty="0" err="1">
                <a:solidFill>
                  <a:srgbClr val="000000"/>
                </a:solidFill>
                <a:latin typeface="Consolas" panose="020B0609020204030204" pitchFamily="49" charset="0"/>
              </a:rPr>
              <a:t>crs.Name</a:t>
            </a:r>
            <a:endParaRPr lang="en-US" sz="1200" dirty="0">
              <a:solidFill>
                <a:srgbClr val="000000"/>
              </a:solidFill>
              <a:latin typeface="Consolas" panose="020B0609020204030204" pitchFamily="49" charset="0"/>
            </a:endParaRPr>
          </a:p>
          <a:p>
            <a:pPr algn="l" rtl="0"/>
            <a:r>
              <a:rPr lang="en-IL" sz="1200" dirty="0">
                <a:solidFill>
                  <a:srgbClr val="000000"/>
                </a:solidFill>
                <a:latin typeface="Consolas" panose="020B0609020204030204" pitchFamily="49" charset="0"/>
              </a:rPr>
              <a:t>                   };</a:t>
            </a:r>
          </a:p>
          <a:p>
            <a:pPr algn="l" rtl="0"/>
            <a:r>
              <a:rPr lang="en-IL" sz="1200" dirty="0">
                <a:solidFill>
                  <a:srgbClr val="000000"/>
                </a:solidFill>
                <a:latin typeface="Consolas" panose="020B0609020204030204" pitchFamily="49" charset="0"/>
              </a:rPr>
              <a:t>        }</a:t>
            </a:r>
            <a:endParaRPr lang="he-IL" sz="1200" dirty="0">
              <a:solidFill>
                <a:srgbClr val="000000"/>
              </a:solidFill>
              <a:latin typeface="Consolas" panose="020B0609020204030204" pitchFamily="49" charset="0"/>
              <a:cs typeface="Gisha" panose="020B0502040204020203" pitchFamily="34" charset="-79"/>
            </a:endParaRPr>
          </a:p>
          <a:p>
            <a:pPr algn="l" rtl="0"/>
            <a:endParaRPr lang="he-IL" sz="1200" dirty="0">
              <a:solidFill>
                <a:srgbClr val="000000"/>
              </a:solidFill>
              <a:latin typeface="Consolas" panose="020B0609020204030204" pitchFamily="49" charset="0"/>
              <a:cs typeface="Gisha" panose="020B0502040204020203" pitchFamily="34" charset="-79"/>
            </a:endParaRPr>
          </a:p>
          <a:p>
            <a:pPr algn="l" rtl="0"/>
            <a:r>
              <a:rPr lang="he-IL" sz="1200" dirty="0">
                <a:solidFill>
                  <a:srgbClr val="000000"/>
                </a:solidFill>
                <a:latin typeface="Consolas" panose="020B0609020204030204" pitchFamily="49" charset="0"/>
                <a:cs typeface="Gisha" panose="020B0502040204020203" pitchFamily="34" charset="-79"/>
              </a:rPr>
              <a:t>              </a:t>
            </a:r>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a:t>
            </a:r>
            <a:r>
              <a:rPr lang="en-US" sz="1200" dirty="0" err="1">
                <a:solidFill>
                  <a:srgbClr val="000000"/>
                </a:solidFill>
                <a:highlight>
                  <a:srgbClr val="FFFF00"/>
                </a:highlight>
                <a:latin typeface="Consolas" panose="020B0609020204030204" pitchFamily="49" charset="0"/>
              </a:rPr>
              <a:t>IEnumerable</a:t>
            </a:r>
            <a:r>
              <a:rPr lang="en-US" sz="1200" dirty="0">
                <a:solidFill>
                  <a:srgbClr val="000000"/>
                </a:solidFill>
                <a:highlight>
                  <a:srgbClr val="FFFF00"/>
                </a:highlight>
                <a:latin typeface="Consolas" panose="020B0609020204030204" pitchFamily="49" charset="0"/>
              </a:rPr>
              <a:t>&lt;</a:t>
            </a:r>
            <a:r>
              <a:rPr lang="en-US" sz="1200" dirty="0" err="1">
                <a:solidFill>
                  <a:srgbClr val="000000"/>
                </a:solidFill>
                <a:highlight>
                  <a:srgbClr val="FFFF00"/>
                </a:highlight>
                <a:latin typeface="Consolas" panose="020B0609020204030204" pitchFamily="49" charset="0"/>
              </a:rPr>
              <a:t>BO.Student</a:t>
            </a:r>
            <a:r>
              <a:rPr lang="en-US" sz="1200" dirty="0">
                <a:solidFill>
                  <a:srgbClr val="000000"/>
                </a:solidFill>
                <a:highlight>
                  <a:srgbClr val="FFFF00"/>
                </a:highlight>
                <a:latin typeface="Consolas" panose="020B0609020204030204" pitchFamily="49" charset="0"/>
              </a:rPr>
              <a:t>&gt; </a:t>
            </a:r>
            <a:r>
              <a:rPr lang="en-US" sz="1200" dirty="0" err="1">
                <a:solidFill>
                  <a:srgbClr val="000000"/>
                </a:solidFill>
                <a:highlight>
                  <a:srgbClr val="FFFF00"/>
                </a:highlight>
                <a:latin typeface="Consolas" panose="020B0609020204030204" pitchFamily="49" charset="0"/>
              </a:rPr>
              <a:t>GetAllStudents</a:t>
            </a:r>
            <a:r>
              <a:rPr lang="en-US" sz="1200" dirty="0">
                <a:solidFill>
                  <a:srgbClr val="000000"/>
                </a:solidFill>
                <a:highlight>
                  <a:srgbClr val="FFFF00"/>
                </a:highlight>
                <a:latin typeface="Consolas" panose="020B0609020204030204" pitchFamily="49" charset="0"/>
              </a:rPr>
              <a:t>()</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doStud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dl.GetALLStudents</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BO.Student</a:t>
            </a:r>
            <a:r>
              <a:rPr lang="en-US" sz="1200" dirty="0">
                <a:solidFill>
                  <a:srgbClr val="000000"/>
                </a:solidFill>
                <a:latin typeface="Consolas" panose="020B0609020204030204" pitchFamily="49" charset="0"/>
              </a:rPr>
              <a:t>()</a:t>
            </a:r>
          </a:p>
          <a:p>
            <a:pPr algn="l" rtl="0"/>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ID = doStud.ID,</a:t>
            </a:r>
          </a:p>
          <a:p>
            <a:pPr algn="l" rtl="0"/>
            <a:r>
              <a:rPr lang="en-US" sz="1200" dirty="0">
                <a:solidFill>
                  <a:srgbClr val="000000"/>
                </a:solidFill>
                <a:latin typeface="Consolas" panose="020B0609020204030204" pitchFamily="49" charset="0"/>
              </a:rPr>
              <a:t>                       Name = </a:t>
            </a:r>
            <a:r>
              <a:rPr lang="en-US" sz="1200" dirty="0" err="1">
                <a:solidFill>
                  <a:srgbClr val="000000"/>
                </a:solidFill>
                <a:latin typeface="Consolas" panose="020B0609020204030204" pitchFamily="49" charset="0"/>
              </a:rPr>
              <a:t>doStud.Name</a:t>
            </a:r>
            <a:r>
              <a:rPr lang="en-US" sz="1200" dirty="0">
                <a:solidFill>
                  <a:srgbClr val="000000"/>
                </a:solidFill>
                <a:latin typeface="Consolas" panose="020B0609020204030204" pitchFamily="49" charset="0"/>
              </a:rPr>
              <a:t>,</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StartYear</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doStud.StartYear</a:t>
            </a:r>
            <a:r>
              <a:rPr lang="en-US" sz="1200" dirty="0">
                <a:solidFill>
                  <a:srgbClr val="000000"/>
                </a:solidFill>
                <a:latin typeface="Consolas" panose="020B0609020204030204" pitchFamily="49" charset="0"/>
              </a:rPr>
              <a:t>,</a:t>
            </a:r>
          </a:p>
          <a:p>
            <a:pPr algn="l" rtl="0"/>
            <a:r>
              <a:rPr lang="nl-NL" sz="1200" dirty="0">
                <a:solidFill>
                  <a:srgbClr val="000000"/>
                </a:solidFill>
                <a:latin typeface="Consolas" panose="020B0609020204030204" pitchFamily="49" charset="0"/>
              </a:rPr>
              <a:t>                       Status = (BO.StudentStatus)doStud.Status,</a:t>
            </a:r>
          </a:p>
          <a:p>
            <a:pPr algn="l" rtl="0"/>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StudentCourses</a:t>
            </a:r>
            <a:r>
              <a:rPr lang="en-US" sz="1200" dirty="0">
                <a:solidFill>
                  <a:srgbClr val="000000"/>
                </a:solidFill>
                <a:latin typeface="Consolas" panose="020B0609020204030204" pitchFamily="49" charset="0"/>
              </a:rPr>
              <a:t> = </a:t>
            </a:r>
            <a:r>
              <a:rPr lang="en-US" sz="1200" dirty="0" err="1">
                <a:solidFill>
                  <a:srgbClr val="000000"/>
                </a:solidFill>
                <a:highlight>
                  <a:srgbClr val="00FFFF"/>
                </a:highlight>
                <a:latin typeface="Consolas" panose="020B0609020204030204" pitchFamily="49" charset="0"/>
              </a:rPr>
              <a:t>GetCoursesPerStudent</a:t>
            </a:r>
            <a:r>
              <a:rPr lang="en-US" sz="1200" dirty="0">
                <a:solidFill>
                  <a:srgbClr val="000000"/>
                </a:solidFill>
                <a:highlight>
                  <a:srgbClr val="00FFFF"/>
                </a:highlight>
                <a:latin typeface="Consolas" panose="020B0609020204030204" pitchFamily="49" charset="0"/>
              </a:rPr>
              <a:t>(doStud.ID)</a:t>
            </a:r>
          </a:p>
          <a:p>
            <a:pPr algn="l" rtl="0"/>
            <a:r>
              <a:rPr lang="en-IL" sz="1200" dirty="0">
                <a:solidFill>
                  <a:srgbClr val="000000"/>
                </a:solidFill>
                <a:latin typeface="Consolas" panose="020B0609020204030204" pitchFamily="49" charset="0"/>
              </a:rPr>
              <a:t>                   };</a:t>
            </a:r>
          </a:p>
          <a:p>
            <a:pPr algn="l" rtl="0"/>
            <a:r>
              <a:rPr lang="en-IL" sz="1200" dirty="0">
                <a:solidFill>
                  <a:srgbClr val="000000"/>
                </a:solidFill>
                <a:latin typeface="Consolas" panose="020B0609020204030204" pitchFamily="49" charset="0"/>
              </a:rPr>
              <a:t>        }</a:t>
            </a:r>
          </a:p>
          <a:p>
            <a:pPr algn="l" rtl="0"/>
            <a:endParaRPr lang="en-IL" sz="1200" dirty="0">
              <a:solidFill>
                <a:srgbClr val="000000"/>
              </a:solidFill>
              <a:latin typeface="Consolas" panose="020B0609020204030204" pitchFamily="49" charset="0"/>
            </a:endParaRPr>
          </a:p>
          <a:p>
            <a:pPr algn="l" rtl="0"/>
            <a:r>
              <a:rPr lang="en-IL" sz="1200" dirty="0">
                <a:solidFill>
                  <a:srgbClr val="000000"/>
                </a:solidFill>
                <a:latin typeface="Consolas" panose="020B0609020204030204" pitchFamily="49" charset="0"/>
              </a:rPr>
              <a:t>    }</a:t>
            </a:r>
          </a:p>
          <a:p>
            <a:pPr algn="l" rtl="0"/>
            <a:r>
              <a:rPr lang="en-IL" sz="1200" dirty="0">
                <a:solidFill>
                  <a:srgbClr val="000000"/>
                </a:solidFill>
                <a:latin typeface="Consolas" panose="020B0609020204030204" pitchFamily="49" charset="0"/>
              </a:rPr>
              <a:t>}</a:t>
            </a:r>
            <a:endParaRPr lang="en-IL" sz="1000" dirty="0">
              <a:solidFill>
                <a:srgbClr val="000000"/>
              </a:solidFill>
              <a:latin typeface="Consolas" panose="020B0609020204030204" pitchFamily="49" charset="0"/>
            </a:endParaRPr>
          </a:p>
        </p:txBody>
      </p:sp>
      <p:sp>
        <p:nvSpPr>
          <p:cNvPr id="6" name="Rectangle 5">
            <a:extLst>
              <a:ext uri="{FF2B5EF4-FFF2-40B4-BE49-F238E27FC236}">
                <a16:creationId xmlns:a16="http://schemas.microsoft.com/office/drawing/2014/main" id="{F03901C7-FDE1-4D14-A3D0-C7A9E6BFCCF1}"/>
              </a:ext>
            </a:extLst>
          </p:cNvPr>
          <p:cNvSpPr/>
          <p:nvPr/>
        </p:nvSpPr>
        <p:spPr>
          <a:xfrm rot="5400000">
            <a:off x="6967228" y="3242912"/>
            <a:ext cx="6480252" cy="369332"/>
          </a:xfrm>
          <a:prstGeom prst="rect">
            <a:avLst/>
          </a:prstGeom>
          <a:solidFill>
            <a:schemeClr val="bg1"/>
          </a:solidFill>
          <a:ln w="63500">
            <a:solidFill>
              <a:schemeClr val="tx2"/>
            </a:solidFill>
          </a:ln>
        </p:spPr>
        <p:txBody>
          <a:bodyPr wrap="square">
            <a:spAutoFit/>
          </a:bodyPr>
          <a:lstStyle/>
          <a:p>
            <a:pPr algn="ctr"/>
            <a:r>
              <a:rPr lang="he-IL" dirty="0">
                <a:solidFill>
                  <a:prstClr val="black"/>
                </a:solidFill>
                <a:latin typeface="Trebuchet MS"/>
                <a:cs typeface="Gisha" panose="020B0502040204020203" pitchFamily="34" charset="-79"/>
              </a:rPr>
              <a:t>הקוד המלא: </a:t>
            </a:r>
            <a:r>
              <a:rPr lang="en-US" dirty="0">
                <a:solidFill>
                  <a:prstClr val="black"/>
                </a:solidFill>
                <a:latin typeface="Trebuchet MS"/>
              </a:rPr>
              <a:t>https://github.com/efratiamar/3TA_2022A.git</a:t>
            </a:r>
            <a:endParaRPr lang="en-IL" dirty="0">
              <a:solidFill>
                <a:prstClr val="black"/>
              </a:solidFill>
              <a:latin typeface="Trebuchet MS"/>
            </a:endParaRPr>
          </a:p>
        </p:txBody>
      </p:sp>
    </p:spTree>
    <p:extLst>
      <p:ext uri="{BB962C8B-B14F-4D97-AF65-F5344CB8AC3E}">
        <p14:creationId xmlns:p14="http://schemas.microsoft.com/office/powerpoint/2010/main" val="89870331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ב, תשע"ז, 7 נק'</a:t>
            </a:r>
          </a:p>
        </p:txBody>
      </p:sp>
      <p:sp>
        <p:nvSpPr>
          <p:cNvPr id="3" name="מציין מיקום תוכן 2"/>
          <p:cNvSpPr>
            <a:spLocks noGrp="1"/>
          </p:cNvSpPr>
          <p:nvPr>
            <p:ph idx="1"/>
          </p:nvPr>
        </p:nvSpPr>
        <p:spPr/>
        <p:txBody>
          <a:bodyPr>
            <a:normAutofit fontScale="92500" lnSpcReduction="10000"/>
          </a:bodyPr>
          <a:lstStyle/>
          <a:p>
            <a:r>
              <a:rPr lang="he-IL" dirty="0"/>
              <a:t>בשפת </a:t>
            </a:r>
            <a:r>
              <a:rPr lang="en-US" dirty="0"/>
              <a:t>C#</a:t>
            </a:r>
            <a:r>
              <a:rPr lang="he-IL" dirty="0"/>
              <a:t>, בגרסתה המתקדמת הנוכחית, מתאפשר שימוש בטיפוס אנונימי (</a:t>
            </a:r>
            <a:r>
              <a:rPr lang="en-US" dirty="0"/>
              <a:t>(anonymous type</a:t>
            </a:r>
            <a:r>
              <a:rPr lang="he-IL" dirty="0"/>
              <a:t>. מהו השדרוג שהתווסף לשפה שמאפשר זאת?</a:t>
            </a:r>
            <a:endParaRPr lang="en-US" dirty="0"/>
          </a:p>
          <a:p>
            <a:endParaRPr lang="en-US" dirty="0"/>
          </a:p>
          <a:p>
            <a:pPr lvl="0"/>
            <a:r>
              <a:rPr lang="he-IL" dirty="0"/>
              <a:t>ההוספה לשפה של  </a:t>
            </a:r>
            <a:r>
              <a:rPr lang="en-US" dirty="0"/>
              <a:t>LINQ</a:t>
            </a:r>
            <a:r>
              <a:rPr lang="he-IL" dirty="0"/>
              <a:t>, היא שמאפשרת את השימוש בטיפוס אנונימי.</a:t>
            </a:r>
            <a:endParaRPr lang="en-US" dirty="0"/>
          </a:p>
          <a:p>
            <a:pPr lvl="0"/>
            <a:r>
              <a:rPr lang="he-IL" dirty="0"/>
              <a:t>ההוספה לשפה של  </a:t>
            </a:r>
            <a:r>
              <a:rPr lang="en-US" dirty="0"/>
              <a:t>Lambda Expressions</a:t>
            </a:r>
            <a:r>
              <a:rPr lang="he-IL" dirty="0"/>
              <a:t> (ביטוי למדה), היא שמאפשרת את השימוש בטיפוס אנונימי.</a:t>
            </a:r>
            <a:endParaRPr lang="en-US" dirty="0"/>
          </a:p>
          <a:p>
            <a:pPr lvl="0"/>
            <a:r>
              <a:rPr lang="he-IL" dirty="0"/>
              <a:t>ההוספה לשפה של  </a:t>
            </a:r>
            <a:r>
              <a:rPr lang="en-US" dirty="0"/>
              <a:t>Extension Methods</a:t>
            </a:r>
            <a:r>
              <a:rPr lang="he-IL" dirty="0"/>
              <a:t> (מתודות הרחבה), היא שמאפשרת את השימוש בטיפוס אנונימי.</a:t>
            </a:r>
            <a:endParaRPr lang="en-US" dirty="0"/>
          </a:p>
          <a:p>
            <a:pPr lvl="0"/>
            <a:r>
              <a:rPr lang="he-IL" dirty="0"/>
              <a:t>ההוספה לשפה של  אתחול מהיר של אובייקט (</a:t>
            </a:r>
            <a:r>
              <a:rPr lang="en-US" dirty="0"/>
              <a:t>Object Initializers</a:t>
            </a:r>
            <a:r>
              <a:rPr lang="he-IL" dirty="0"/>
              <a:t>), היא שמאפשרת את השימוש בטיפוס אנונימי.</a:t>
            </a:r>
            <a:endParaRPr lang="en-US" dirty="0"/>
          </a:p>
          <a:p>
            <a:pPr lvl="0"/>
            <a:r>
              <a:rPr lang="he-IL" dirty="0"/>
              <a:t>ההוספה לשפה של  יכולת הגדרה של מאפיין  מהיר (הגדרת </a:t>
            </a:r>
            <a:r>
              <a:rPr lang="en-US" dirty="0"/>
              <a:t>property</a:t>
            </a:r>
            <a:r>
              <a:rPr lang="he-IL" dirty="0"/>
              <a:t> ללא שדה), היא שמאפשרת את השימוש בטיפוס אנונימי.</a:t>
            </a:r>
            <a:endParaRPr lang="en-US" dirty="0"/>
          </a:p>
          <a:p>
            <a:endParaRPr lang="he-IL" dirty="0"/>
          </a:p>
        </p:txBody>
      </p:sp>
    </p:spTree>
    <p:extLst>
      <p:ext uri="{BB962C8B-B14F-4D97-AF65-F5344CB8AC3E}">
        <p14:creationId xmlns:p14="http://schemas.microsoft.com/office/powerpoint/2010/main" val="143700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609416"/>
            <a:ext cx="5803900" cy="351155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p:cNvSpPr>
            <a:spLocks noGrp="1"/>
          </p:cNvSpPr>
          <p:nvPr>
            <p:ph type="title"/>
          </p:nvPr>
        </p:nvSpPr>
        <p:spPr/>
        <p:txBody>
          <a:bodyPr/>
          <a:lstStyle/>
          <a:p>
            <a:r>
              <a:rPr lang="he-IL" dirty="0"/>
              <a:t>מועד א תש"פ</a:t>
            </a:r>
          </a:p>
        </p:txBody>
      </p:sp>
      <p:sp>
        <p:nvSpPr>
          <p:cNvPr id="3" name="מציין מיקום תוכן 2"/>
          <p:cNvSpPr>
            <a:spLocks noGrp="1"/>
          </p:cNvSpPr>
          <p:nvPr>
            <p:ph idx="1"/>
          </p:nvPr>
        </p:nvSpPr>
        <p:spPr/>
        <p:txBody>
          <a:bodyPr>
            <a:normAutofit fontScale="77500" lnSpcReduction="20000"/>
          </a:bodyPr>
          <a:lstStyle/>
          <a:p>
            <a:r>
              <a:rPr lang="he-IL" dirty="0"/>
              <a:t>נתונה התוכנית הבאה:</a:t>
            </a:r>
          </a:p>
          <a:p>
            <a:endParaRPr lang="he-IL" dirty="0"/>
          </a:p>
          <a:p>
            <a:endParaRPr lang="he-IL" dirty="0"/>
          </a:p>
          <a:p>
            <a:endParaRPr lang="he-IL" dirty="0"/>
          </a:p>
          <a:p>
            <a:endParaRPr lang="he-IL" dirty="0"/>
          </a:p>
          <a:p>
            <a:endParaRPr lang="he-IL" dirty="0"/>
          </a:p>
          <a:p>
            <a:endParaRPr lang="he-IL" dirty="0"/>
          </a:p>
          <a:p>
            <a:pPr marL="0" indent="0" eaLnBrk="0" fontAlgn="base" hangingPunct="0">
              <a:spcBef>
                <a:spcPct val="0"/>
              </a:spcBef>
              <a:spcAft>
                <a:spcPct val="0"/>
              </a:spcAft>
              <a:buClrTx/>
              <a:buSzTx/>
              <a:buNone/>
            </a:pPr>
            <a:endParaRPr lang="he-IL" altLang="he-IL" sz="2800" b="1"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0" indent="0" eaLnBrk="0" fontAlgn="base" hangingPunct="0">
              <a:spcBef>
                <a:spcPct val="0"/>
              </a:spcBef>
              <a:spcAft>
                <a:spcPct val="0"/>
              </a:spcAft>
              <a:buClrTx/>
              <a:buSzTx/>
              <a:buNone/>
            </a:pPr>
            <a:endParaRPr lang="he-IL" altLang="he-IL" sz="2800" b="1"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marL="0" indent="0" eaLnBrk="0" fontAlgn="base" hangingPunct="0">
              <a:spcBef>
                <a:spcPct val="0"/>
              </a:spcBef>
              <a:spcAft>
                <a:spcPct val="0"/>
              </a:spcAft>
              <a:buClrTx/>
              <a:buSzTx/>
              <a:buNone/>
            </a:pPr>
            <a:endParaRPr lang="he-IL" altLang="he-IL" sz="2800" b="1"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fontAlgn="base">
              <a:spcAft>
                <a:spcPct val="0"/>
              </a:spcAft>
            </a:pPr>
            <a:r>
              <a:rPr lang="he-IL" altLang="he-IL" dirty="0"/>
              <a:t>מה יהיה פלט התוכנית (משמאל לימין)?</a:t>
            </a:r>
            <a:endParaRPr lang="en-US" altLang="he-IL" dirty="0"/>
          </a:p>
          <a:p>
            <a:pPr lvl="1" fontAlgn="base">
              <a:spcAft>
                <a:spcPct val="0"/>
              </a:spcAft>
            </a:pPr>
            <a:r>
              <a:rPr lang="en-US" altLang="he-IL" sz="3100" dirty="0"/>
              <a:t># 5</a:t>
            </a:r>
          </a:p>
          <a:p>
            <a:pPr lvl="1" fontAlgn="base">
              <a:spcAft>
                <a:spcPct val="0"/>
              </a:spcAft>
            </a:pPr>
            <a:r>
              <a:rPr lang="en-US" altLang="he-IL" sz="3100" dirty="0"/>
              <a:t>5</a:t>
            </a:r>
          </a:p>
          <a:p>
            <a:pPr lvl="1" fontAlgn="base">
              <a:spcAft>
                <a:spcPct val="0"/>
              </a:spcAft>
            </a:pPr>
            <a:r>
              <a:rPr lang="en-US" altLang="he-IL" sz="3100" dirty="0"/>
              <a:t># # 5</a:t>
            </a:r>
          </a:p>
          <a:p>
            <a:pPr lvl="1" fontAlgn="base">
              <a:spcAft>
                <a:spcPct val="0"/>
              </a:spcAft>
            </a:pPr>
            <a:r>
              <a:rPr lang="en-US" altLang="he-IL" sz="3100" dirty="0"/>
              <a:t># 5# -5</a:t>
            </a:r>
          </a:p>
          <a:p>
            <a:pPr marL="0" indent="0">
              <a:buNone/>
            </a:pPr>
            <a:endParaRPr lang="he-IL" dirty="0"/>
          </a:p>
        </p:txBody>
      </p:sp>
    </p:spTree>
    <p:extLst>
      <p:ext uri="{BB962C8B-B14F-4D97-AF65-F5344CB8AC3E}">
        <p14:creationId xmlns:p14="http://schemas.microsoft.com/office/powerpoint/2010/main" val="33530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1" end="1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437394"/>
            <a:ext cx="7239000" cy="698336"/>
          </a:xfrm>
        </p:spPr>
        <p:txBody>
          <a:bodyPr/>
          <a:lstStyle/>
          <a:p>
            <a:pPr algn="ctr"/>
            <a:r>
              <a:rPr lang="en-US" dirty="0"/>
              <a:t>SNIPPETS</a:t>
            </a:r>
            <a:r>
              <a:rPr lang="he-IL" dirty="0"/>
              <a:t> - קיצורי מקשים</a:t>
            </a:r>
          </a:p>
        </p:txBody>
      </p:sp>
      <p:sp>
        <p:nvSpPr>
          <p:cNvPr id="3" name="מציין מיקום תוכן 2"/>
          <p:cNvSpPr>
            <a:spLocks noGrp="1"/>
          </p:cNvSpPr>
          <p:nvPr>
            <p:ph idx="1"/>
          </p:nvPr>
        </p:nvSpPr>
        <p:spPr>
          <a:xfrm>
            <a:off x="1981200" y="1844824"/>
            <a:ext cx="7437512" cy="3456384"/>
          </a:xfrm>
        </p:spPr>
        <p:txBody>
          <a:bodyPr>
            <a:normAutofit fontScale="92500" lnSpcReduction="10000"/>
          </a:bodyPr>
          <a:lstStyle/>
          <a:p>
            <a:r>
              <a:rPr lang="he-IL" sz="2400" dirty="0"/>
              <a:t>קיימת רשימה ארוכה של קיצורי פקודות, נפגוש אותן במהלך הקורס.</a:t>
            </a:r>
          </a:p>
          <a:p>
            <a:r>
              <a:rPr lang="he-IL" sz="2400" dirty="0"/>
              <a:t>רשימה של קיצורים נפוצים נמצאת במודל בקובץ בשם "קיצורי מקשים" אך היא חלקית בלבד. את השאר תוכלו להכיר בלימוד עצמי מהרשת.</a:t>
            </a:r>
            <a:endParaRPr lang="he-IL" sz="2400" b="1" dirty="0"/>
          </a:p>
          <a:p>
            <a:endParaRPr lang="en-US" sz="2400" dirty="0"/>
          </a:p>
          <a:p>
            <a:r>
              <a:rPr lang="he-IL" sz="2400" dirty="0"/>
              <a:t>נדגים את הקיצור </a:t>
            </a:r>
            <a:r>
              <a:rPr lang="en-US" sz="2400" dirty="0" err="1"/>
              <a:t>cw</a:t>
            </a:r>
            <a:r>
              <a:rPr lang="he-IL" sz="2400" dirty="0"/>
              <a:t> לפקודת </a:t>
            </a:r>
            <a:r>
              <a:rPr lang="en-US" sz="2400" dirty="0" err="1"/>
              <a:t>Console.WriteLine</a:t>
            </a:r>
            <a:r>
              <a:rPr lang="en-US" sz="2400" dirty="0"/>
              <a:t>()</a:t>
            </a:r>
            <a:endParaRPr lang="he-IL" sz="2400" dirty="0"/>
          </a:p>
          <a:p>
            <a:pPr lvl="1"/>
            <a:r>
              <a:rPr lang="he-IL" sz="2000" dirty="0"/>
              <a:t>נכתוב 	</a:t>
            </a:r>
            <a:r>
              <a:rPr lang="en-US" sz="2000" dirty="0" err="1"/>
              <a:t>cw</a:t>
            </a:r>
            <a:endParaRPr lang="he-IL" sz="2000" dirty="0"/>
          </a:p>
          <a:p>
            <a:pPr lvl="1"/>
            <a:r>
              <a:rPr lang="he-IL" sz="2000" dirty="0"/>
              <a:t>נפתחת חלונית המציעה השלמה אוטומטית</a:t>
            </a:r>
          </a:p>
          <a:p>
            <a:pPr lvl="1"/>
            <a:r>
              <a:rPr lang="he-IL" sz="2000" dirty="0"/>
              <a:t>לחיצה </a:t>
            </a:r>
            <a:r>
              <a:rPr lang="he-IL" sz="2000" b="1" dirty="0"/>
              <a:t>כפולה</a:t>
            </a:r>
            <a:r>
              <a:rPr lang="he-IL" sz="2000" dirty="0"/>
              <a:t> על </a:t>
            </a:r>
            <a:r>
              <a:rPr lang="en-US" sz="2000" dirty="0"/>
              <a:t>Tab</a:t>
            </a:r>
            <a:endParaRPr lang="he-IL" sz="2000" dirty="0"/>
          </a:p>
          <a:p>
            <a:pPr marL="292608" lvl="1" indent="0">
              <a:buNone/>
            </a:pPr>
            <a:endParaRPr lang="he-IL" sz="2000" dirty="0"/>
          </a:p>
          <a:p>
            <a:endParaRPr lang="he-IL" sz="24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2936691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3D4F130-CFB9-47FF-B3FF-A5AAA8FCB436}"/>
              </a:ext>
            </a:extLst>
          </p:cNvPr>
          <p:cNvPicPr>
            <a:picLocks noChangeAspect="1"/>
          </p:cNvPicPr>
          <p:nvPr/>
        </p:nvPicPr>
        <p:blipFill>
          <a:blip r:embed="rId2"/>
          <a:stretch>
            <a:fillRect/>
          </a:stretch>
        </p:blipFill>
        <p:spPr>
          <a:xfrm>
            <a:off x="2207568" y="1587568"/>
            <a:ext cx="5040560" cy="3550583"/>
          </a:xfrm>
          <a:prstGeom prst="rect">
            <a:avLst/>
          </a:prstGeom>
        </p:spPr>
      </p:pic>
      <p:sp>
        <p:nvSpPr>
          <p:cNvPr id="3" name="מציין מיקום תוכן 2"/>
          <p:cNvSpPr>
            <a:spLocks noGrp="1"/>
          </p:cNvSpPr>
          <p:nvPr>
            <p:ph idx="1"/>
          </p:nvPr>
        </p:nvSpPr>
        <p:spPr/>
        <p:txBody>
          <a:bodyPr>
            <a:normAutofit fontScale="47500" lnSpcReduction="20000"/>
          </a:bodyPr>
          <a:lstStyle/>
          <a:p>
            <a:r>
              <a:rPr lang="he-IL" sz="2900" b="1" dirty="0"/>
              <a:t>נתונה התוכנית הבאה:</a:t>
            </a:r>
            <a:endParaRPr lang="en-US" sz="2900" dirty="0"/>
          </a:p>
          <a:p>
            <a:endParaRPr lang="en-US" b="1" dirty="0"/>
          </a:p>
          <a:p>
            <a:endParaRPr lang="en-US" b="1" dirty="0"/>
          </a:p>
          <a:p>
            <a:endParaRPr lang="he-IL" b="1" dirty="0"/>
          </a:p>
          <a:p>
            <a:endParaRPr lang="he-IL" b="1" dirty="0"/>
          </a:p>
          <a:p>
            <a:endParaRPr lang="he-IL" b="1" dirty="0"/>
          </a:p>
          <a:p>
            <a:endParaRPr lang="he-IL" b="1" dirty="0"/>
          </a:p>
          <a:p>
            <a:endParaRPr lang="he-IL" b="1" dirty="0"/>
          </a:p>
          <a:p>
            <a:endParaRPr lang="he-IL" b="1" dirty="0"/>
          </a:p>
          <a:p>
            <a:endParaRPr lang="he-IL" b="1" dirty="0"/>
          </a:p>
          <a:p>
            <a:endParaRPr lang="he-IL" b="1" dirty="0"/>
          </a:p>
          <a:p>
            <a:endParaRPr lang="he-IL" b="1" dirty="0"/>
          </a:p>
          <a:p>
            <a:endParaRPr lang="he-IL" sz="2900" b="1" dirty="0"/>
          </a:p>
          <a:p>
            <a:r>
              <a:rPr lang="he-IL" sz="2900" b="1" dirty="0"/>
              <a:t>מה יהיה פלט התוכנית שלעיל?</a:t>
            </a:r>
            <a:endParaRPr lang="en-US" sz="2900" dirty="0"/>
          </a:p>
          <a:p>
            <a:pPr lvl="1">
              <a:lnSpc>
                <a:spcPct val="120000"/>
              </a:lnSpc>
            </a:pPr>
            <a:r>
              <a:rPr lang="en-US" sz="2900" dirty="0"/>
              <a:t>1.1  </a:t>
            </a:r>
            <a:r>
              <a:rPr lang="en-US" sz="2900" dirty="0" err="1"/>
              <a:t>System.Double</a:t>
            </a:r>
            <a:endParaRPr lang="en-US" sz="2900" dirty="0"/>
          </a:p>
          <a:p>
            <a:pPr lvl="1">
              <a:lnSpc>
                <a:spcPct val="120000"/>
              </a:lnSpc>
            </a:pPr>
            <a:r>
              <a:rPr lang="en-US" sz="2900" dirty="0"/>
              <a:t>3.1  </a:t>
            </a:r>
            <a:r>
              <a:rPr lang="en-US" sz="2900" dirty="0" err="1"/>
              <a:t>System.Double</a:t>
            </a:r>
            <a:endParaRPr lang="en-US" sz="2900" dirty="0"/>
          </a:p>
          <a:p>
            <a:pPr lvl="1">
              <a:lnSpc>
                <a:spcPct val="120000"/>
              </a:lnSpc>
            </a:pPr>
            <a:r>
              <a:rPr lang="en-US" sz="2900" dirty="0"/>
              <a:t>3.1  </a:t>
            </a:r>
            <a:r>
              <a:rPr lang="en-US" sz="2900" dirty="0" err="1"/>
              <a:t>System.Double</a:t>
            </a:r>
            <a:r>
              <a:rPr lang="he-IL" sz="2900" dirty="0"/>
              <a:t> 	</a:t>
            </a:r>
            <a:r>
              <a:rPr lang="en-US" sz="2900" dirty="0"/>
              <a:t>2.1  </a:t>
            </a:r>
            <a:r>
              <a:rPr lang="en-US" sz="2900" dirty="0" err="1"/>
              <a:t>System.Double</a:t>
            </a:r>
            <a:r>
              <a:rPr lang="he-IL" sz="2900" dirty="0"/>
              <a:t>		</a:t>
            </a:r>
            <a:r>
              <a:rPr lang="en-US" sz="2900" dirty="0"/>
              <a:t>1.1  </a:t>
            </a:r>
            <a:r>
              <a:rPr lang="en-US" sz="2900" dirty="0" err="1"/>
              <a:t>System.Double</a:t>
            </a:r>
            <a:endParaRPr lang="en-US" sz="2900" dirty="0"/>
          </a:p>
          <a:p>
            <a:pPr lvl="1">
              <a:lnSpc>
                <a:spcPct val="120000"/>
              </a:lnSpc>
            </a:pPr>
            <a:r>
              <a:rPr lang="en-US" sz="2900" dirty="0"/>
              <a:t>1.1  </a:t>
            </a:r>
            <a:r>
              <a:rPr lang="en-US" sz="2900" dirty="0" err="1"/>
              <a:t>System.Double</a:t>
            </a:r>
            <a:r>
              <a:rPr lang="he-IL" sz="2900" dirty="0"/>
              <a:t>	</a:t>
            </a:r>
            <a:r>
              <a:rPr lang="en-US" sz="2900" dirty="0"/>
              <a:t>2.1  </a:t>
            </a:r>
            <a:r>
              <a:rPr lang="en-US" sz="2900" dirty="0" err="1"/>
              <a:t>System.Double</a:t>
            </a:r>
            <a:r>
              <a:rPr lang="he-IL" sz="2900" dirty="0"/>
              <a:t>		</a:t>
            </a:r>
            <a:r>
              <a:rPr lang="en-US" sz="2900" dirty="0"/>
              <a:t>3.1  </a:t>
            </a:r>
            <a:r>
              <a:rPr lang="en-US" sz="2900" dirty="0" err="1"/>
              <a:t>System.Double</a:t>
            </a:r>
            <a:endParaRPr lang="en-US" dirty="0"/>
          </a:p>
          <a:p>
            <a:pPr lvl="1">
              <a:lnSpc>
                <a:spcPct val="120000"/>
              </a:lnSpc>
            </a:pPr>
            <a:r>
              <a:rPr lang="he-IL" sz="2900" b="1" dirty="0" err="1"/>
              <a:t>התכנית</a:t>
            </a:r>
            <a:r>
              <a:rPr lang="he-IL" sz="2900" b="1" dirty="0"/>
              <a:t> לא תעבור קומפילציה כיוון שהמשתנה </a:t>
            </a:r>
            <a:r>
              <a:rPr lang="en-US" sz="2900" b="1" dirty="0" err="1"/>
              <a:t>ans</a:t>
            </a:r>
            <a:r>
              <a:rPr lang="he-IL" sz="2900" b="1" dirty="0"/>
              <a:t> אינו ניתן למניה </a:t>
            </a:r>
            <a:r>
              <a:rPr lang="en-US" sz="2900" b="1" dirty="0"/>
              <a:t>(</a:t>
            </a:r>
            <a:r>
              <a:rPr lang="en-US" sz="2900" b="1" dirty="0" err="1"/>
              <a:t>IEnumerable</a:t>
            </a:r>
            <a:r>
              <a:rPr lang="en-US" sz="2900" b="1" dirty="0"/>
              <a:t>) </a:t>
            </a:r>
          </a:p>
        </p:txBody>
      </p:sp>
      <p:sp>
        <p:nvSpPr>
          <p:cNvPr id="2" name="כותרת 1"/>
          <p:cNvSpPr>
            <a:spLocks noGrp="1"/>
          </p:cNvSpPr>
          <p:nvPr>
            <p:ph type="title"/>
          </p:nvPr>
        </p:nvSpPr>
        <p:spPr>
          <a:xfrm>
            <a:off x="1981200" y="332656"/>
            <a:ext cx="7239000" cy="810344"/>
          </a:xfrm>
        </p:spPr>
        <p:txBody>
          <a:bodyPr>
            <a:normAutofit/>
          </a:bodyPr>
          <a:lstStyle/>
          <a:p>
            <a:r>
              <a:rPr lang="he-IL" dirty="0"/>
              <a:t>מועד א תשע"ט</a:t>
            </a:r>
          </a:p>
        </p:txBody>
      </p:sp>
    </p:spTree>
    <p:extLst>
      <p:ext uri="{BB962C8B-B14F-4D97-AF65-F5344CB8AC3E}">
        <p14:creationId xmlns:p14="http://schemas.microsoft.com/office/powerpoint/2010/main" val="314281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8" end="1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51C696-7227-400D-A98C-88C7FCC3192D}"/>
              </a:ext>
            </a:extLst>
          </p:cNvPr>
          <p:cNvSpPr>
            <a:spLocks noGrp="1"/>
          </p:cNvSpPr>
          <p:nvPr>
            <p:ph type="title"/>
          </p:nvPr>
        </p:nvSpPr>
        <p:spPr/>
        <p:txBody>
          <a:bodyPr/>
          <a:lstStyle/>
          <a:p>
            <a:pPr algn="r"/>
            <a:r>
              <a:rPr lang="he-IL" dirty="0"/>
              <a:t>מועד ב תשע"ט</a:t>
            </a:r>
          </a:p>
        </p:txBody>
      </p:sp>
      <p:sp>
        <p:nvSpPr>
          <p:cNvPr id="3" name="מציין מיקום תוכן 2">
            <a:extLst>
              <a:ext uri="{FF2B5EF4-FFF2-40B4-BE49-F238E27FC236}">
                <a16:creationId xmlns:a16="http://schemas.microsoft.com/office/drawing/2014/main" id="{EA6D37BE-C672-4254-B68D-B3384FCD639F}"/>
              </a:ext>
            </a:extLst>
          </p:cNvPr>
          <p:cNvSpPr>
            <a:spLocks noGrp="1"/>
          </p:cNvSpPr>
          <p:nvPr>
            <p:ph idx="1"/>
          </p:nvPr>
        </p:nvSpPr>
        <p:spPr/>
        <p:txBody>
          <a:bodyPr>
            <a:normAutofit fontScale="77500" lnSpcReduction="20000"/>
          </a:bodyPr>
          <a:lstStyle/>
          <a:p>
            <a:pPr algn="r"/>
            <a:r>
              <a:rPr lang="he-IL" sz="1800" dirty="0"/>
              <a:t>נתונה התוכנית הבאה:</a:t>
            </a:r>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endParaRPr lang="he-IL" sz="1800" dirty="0"/>
          </a:p>
          <a:p>
            <a:pPr algn="r"/>
            <a:r>
              <a:rPr lang="he-IL" altLang="he-IL" sz="1800" dirty="0"/>
              <a:t>אילו טיפוסים יקבע הקומפיילר עבור המשתנים </a:t>
            </a:r>
            <a:r>
              <a:rPr lang="en-US" altLang="he-IL" sz="1800" dirty="0"/>
              <a:t>v1, v2, v3, v4, v5</a:t>
            </a:r>
            <a:r>
              <a:rPr lang="he-IL" altLang="he-IL" sz="1800" dirty="0"/>
              <a:t> ?סמן את הטענה הנכונה:</a:t>
            </a:r>
            <a:endParaRPr lang="en-US" altLang="he-IL" sz="1800" dirty="0"/>
          </a:p>
          <a:p>
            <a:pPr lvl="1" fontAlgn="base">
              <a:spcAft>
                <a:spcPct val="0"/>
              </a:spcAft>
            </a:pPr>
            <a:r>
              <a:rPr lang="he-IL" altLang="he-IL" sz="1800" dirty="0"/>
              <a:t>הקומפיילר יקבע לכל המשתנים אותו הטיפוס, פרט למשתנה </a:t>
            </a:r>
            <a:r>
              <a:rPr lang="en-US" altLang="he-IL" sz="1800" dirty="0"/>
              <a:t>v5</a:t>
            </a:r>
            <a:r>
              <a:rPr lang="he-IL" altLang="he-IL" sz="1800" dirty="0"/>
              <a:t> שהוא מטיפוס </a:t>
            </a:r>
            <a:r>
              <a:rPr lang="en-US" altLang="he-IL" sz="1800" dirty="0"/>
              <a:t>double</a:t>
            </a:r>
          </a:p>
          <a:p>
            <a:pPr lvl="1" fontAlgn="base">
              <a:spcAft>
                <a:spcPct val="0"/>
              </a:spcAft>
            </a:pPr>
            <a:r>
              <a:rPr lang="he-IL" altLang="he-IL" sz="1800" dirty="0"/>
              <a:t>מכיוון שלמשתנים </a:t>
            </a:r>
            <a:r>
              <a:rPr lang="en-US" altLang="he-IL" sz="1800" dirty="0"/>
              <a:t>v1, v2, v3</a:t>
            </a:r>
            <a:r>
              <a:rPr lang="he-IL" altLang="he-IL" sz="1800" dirty="0"/>
              <a:t> יחזור </a:t>
            </a:r>
            <a:r>
              <a:rPr lang="en-US" altLang="he-IL" sz="1800" dirty="0"/>
              <a:t>Student</a:t>
            </a:r>
            <a:r>
              <a:rPr lang="he-IL" altLang="he-IL" sz="1800" dirty="0"/>
              <a:t> בודד אזי הקומפיילר יקבע להם את הטיפוס </a:t>
            </a:r>
            <a:r>
              <a:rPr lang="en-US" altLang="he-IL" sz="1800" dirty="0"/>
              <a:t>Student</a:t>
            </a:r>
            <a:r>
              <a:rPr lang="he-IL" altLang="he-IL" sz="1800" dirty="0"/>
              <a:t>. והמשתנים </a:t>
            </a:r>
            <a:r>
              <a:rPr lang="en-US" altLang="he-IL" sz="1800" dirty="0"/>
              <a:t>v4, v5 </a:t>
            </a:r>
            <a:r>
              <a:rPr lang="he-IL" altLang="he-IL" sz="1800" dirty="0"/>
              <a:t>יהיו מטיפוס </a:t>
            </a:r>
            <a:r>
              <a:rPr lang="en-US" altLang="he-IL" sz="1800" dirty="0"/>
              <a:t>double</a:t>
            </a:r>
          </a:p>
          <a:p>
            <a:pPr lvl="1" fontAlgn="base">
              <a:spcAft>
                <a:spcPct val="0"/>
              </a:spcAft>
            </a:pPr>
            <a:r>
              <a:rPr lang="he-IL" altLang="he-IL" sz="1800" dirty="0"/>
              <a:t>למשתנים </a:t>
            </a:r>
            <a:r>
              <a:rPr lang="en-US" altLang="he-IL" sz="1800" dirty="0"/>
              <a:t>v1, v2, v3 </a:t>
            </a:r>
            <a:r>
              <a:rPr lang="he-IL" altLang="he-IL" sz="1800" dirty="0"/>
              <a:t>יקבע הטיפוס </a:t>
            </a:r>
            <a:r>
              <a:rPr lang="en-US" altLang="he-IL" sz="1800" dirty="0" err="1"/>
              <a:t>IEnumerable</a:t>
            </a:r>
            <a:r>
              <a:rPr lang="en-US" altLang="he-IL" sz="1800" dirty="0"/>
              <a:t>&lt;Student&gt;</a:t>
            </a:r>
            <a:r>
              <a:rPr lang="he-IL" altLang="he-IL" sz="1800" dirty="0"/>
              <a:t>. למשתנה </a:t>
            </a:r>
            <a:r>
              <a:rPr lang="en-US" altLang="he-IL" sz="1800" dirty="0"/>
              <a:t>v4 </a:t>
            </a:r>
            <a:r>
              <a:rPr lang="he-IL" altLang="he-IL" sz="1800" dirty="0"/>
              <a:t>יקבע הטיפוס </a:t>
            </a:r>
            <a:r>
              <a:rPr lang="en-US" altLang="he-IL" sz="1800" dirty="0" err="1"/>
              <a:t>IEnumerable</a:t>
            </a:r>
            <a:r>
              <a:rPr lang="en-US" altLang="he-IL" sz="1800" dirty="0"/>
              <a:t>&lt;double&gt;</a:t>
            </a:r>
            <a:r>
              <a:rPr lang="he-IL" altLang="he-IL" sz="1800" dirty="0"/>
              <a:t>. ולמשתנה </a:t>
            </a:r>
            <a:r>
              <a:rPr lang="en-US" altLang="he-IL" sz="1800" dirty="0"/>
              <a:t>v5</a:t>
            </a:r>
            <a:r>
              <a:rPr lang="he-IL" altLang="he-IL" sz="1800" dirty="0"/>
              <a:t> יקבע הטיפוס </a:t>
            </a:r>
            <a:r>
              <a:rPr lang="en-US" altLang="he-IL" sz="1800" dirty="0"/>
              <a:t>double</a:t>
            </a:r>
          </a:p>
          <a:p>
            <a:pPr lvl="1" fontAlgn="base">
              <a:spcAft>
                <a:spcPct val="0"/>
              </a:spcAft>
            </a:pPr>
            <a:r>
              <a:rPr lang="he-IL" altLang="he-IL" sz="1800" dirty="0"/>
              <a:t>למשתנים </a:t>
            </a:r>
            <a:r>
              <a:rPr lang="en-US" altLang="he-IL" sz="1800" dirty="0"/>
              <a:t>v1, v2</a:t>
            </a:r>
            <a:r>
              <a:rPr lang="he-IL" altLang="he-IL" sz="1800" dirty="0"/>
              <a:t> יקבע אותו טיפוס. למשתנים </a:t>
            </a:r>
            <a:r>
              <a:rPr lang="en-US" altLang="he-IL" sz="1800" dirty="0"/>
              <a:t>v3, v4, v5</a:t>
            </a:r>
            <a:r>
              <a:rPr lang="he-IL" altLang="he-IL" sz="1800" dirty="0"/>
              <a:t> יקבע טיפוס שונה אחד מהשני</a:t>
            </a:r>
            <a:endParaRPr lang="en-US" altLang="he-IL" sz="1800" dirty="0"/>
          </a:p>
          <a:p>
            <a:pPr lvl="1" fontAlgn="base">
              <a:spcAft>
                <a:spcPct val="0"/>
              </a:spcAft>
            </a:pPr>
            <a:r>
              <a:rPr lang="en-US" altLang="he-IL" sz="1800" dirty="0"/>
              <a:t> </a:t>
            </a:r>
            <a:r>
              <a:rPr lang="he-IL" altLang="he-IL" sz="1800" dirty="0"/>
              <a:t>אף אחת מהטענות אינה נכונה</a:t>
            </a:r>
            <a:endParaRPr lang="en-US" altLang="he-IL" sz="1800" dirty="0"/>
          </a:p>
        </p:txBody>
      </p:sp>
      <p:pic>
        <p:nvPicPr>
          <p:cNvPr id="4" name="Picture 1">
            <a:extLst>
              <a:ext uri="{FF2B5EF4-FFF2-40B4-BE49-F238E27FC236}">
                <a16:creationId xmlns:a16="http://schemas.microsoft.com/office/drawing/2014/main" id="{21A517EA-BBCB-4B35-AC62-0D3D05FF3D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228" y="44624"/>
            <a:ext cx="529590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24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6" end="1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6213-5307-4487-A9F1-7B0CE2952401}"/>
              </a:ext>
            </a:extLst>
          </p:cNvPr>
          <p:cNvSpPr>
            <a:spLocks noGrp="1"/>
          </p:cNvSpPr>
          <p:nvPr>
            <p:ph type="title"/>
          </p:nvPr>
        </p:nvSpPr>
        <p:spPr>
          <a:xfrm>
            <a:off x="1987285" y="228600"/>
            <a:ext cx="7239000" cy="588680"/>
          </a:xfrm>
        </p:spPr>
        <p:txBody>
          <a:bodyPr/>
          <a:lstStyle/>
          <a:p>
            <a:pPr algn="ctr"/>
            <a:r>
              <a:rPr lang="he-IL" dirty="0"/>
              <a:t>שאלה</a:t>
            </a:r>
            <a:endParaRPr lang="en-US" dirty="0"/>
          </a:p>
        </p:txBody>
      </p:sp>
      <p:sp>
        <p:nvSpPr>
          <p:cNvPr id="4" name="Slide Number Placeholder 3">
            <a:extLst>
              <a:ext uri="{FF2B5EF4-FFF2-40B4-BE49-F238E27FC236}">
                <a16:creationId xmlns:a16="http://schemas.microsoft.com/office/drawing/2014/main" id="{7D267C22-1B76-4022-B49E-23A7DC6F09A8}"/>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632</a:t>
            </a:fld>
            <a:endParaRPr lang="he-IL">
              <a:solidFill>
                <a:srgbClr val="B13F9A"/>
              </a:solidFill>
              <a:latin typeface="Trebuchet MS"/>
              <a:cs typeface="Gisha" panose="020B0502040204020203" pitchFamily="34" charset="-79"/>
            </a:endParaRPr>
          </a:p>
        </p:txBody>
      </p:sp>
      <p:grpSp>
        <p:nvGrpSpPr>
          <p:cNvPr id="6" name="קבוצה 8">
            <a:extLst>
              <a:ext uri="{FF2B5EF4-FFF2-40B4-BE49-F238E27FC236}">
                <a16:creationId xmlns:a16="http://schemas.microsoft.com/office/drawing/2014/main" id="{6360FFAF-056A-48AF-82BD-3808AA30352F}"/>
              </a:ext>
            </a:extLst>
          </p:cNvPr>
          <p:cNvGrpSpPr/>
          <p:nvPr/>
        </p:nvGrpSpPr>
        <p:grpSpPr>
          <a:xfrm>
            <a:off x="1987286" y="817280"/>
            <a:ext cx="3703239" cy="3008238"/>
            <a:chOff x="0" y="0"/>
            <a:chExt cx="4112062" cy="1854200"/>
          </a:xfrm>
        </p:grpSpPr>
        <p:sp>
          <p:nvSpPr>
            <p:cNvPr id="7" name="תיבת טקסט 2">
              <a:extLst>
                <a:ext uri="{FF2B5EF4-FFF2-40B4-BE49-F238E27FC236}">
                  <a16:creationId xmlns:a16="http://schemas.microsoft.com/office/drawing/2014/main" id="{DB37E408-E2DA-45BB-A206-3701E5D1220E}"/>
                </a:ext>
              </a:extLst>
            </p:cNvPr>
            <p:cNvSpPr txBox="1">
              <a:spLocks noChangeArrowheads="1"/>
            </p:cNvSpPr>
            <p:nvPr/>
          </p:nvSpPr>
          <p:spPr bwMode="auto">
            <a:xfrm flipH="1">
              <a:off x="156012" y="0"/>
              <a:ext cx="3956050" cy="1854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&gt; list = </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List&lt;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&gt;() { 1, 2, 3, 4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b="1"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9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00" b="1" dirty="0">
                  <a:solidFill>
                    <a:srgbClr val="000000"/>
                  </a:solidFill>
                  <a:latin typeface="Consolas" panose="020B0609020204030204" pitchFamily="49" charset="0"/>
                  <a:ea typeface="Calibri" panose="020F0502020204030204" pitchFamily="34" charset="0"/>
                  <a:cs typeface="Consolas" panose="020B0609020204030204" pitchFamily="49" charset="0"/>
                </a:rPr>
                <a:t>&gt; result1 = </a:t>
              </a:r>
              <a:r>
                <a:rPr lang="en-US" sz="9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list.Where</a:t>
              </a:r>
              <a:r>
                <a:rPr lang="en-US" sz="900" b="1" dirty="0">
                  <a:solidFill>
                    <a:srgbClr val="000000"/>
                  </a:solidFill>
                  <a:latin typeface="Consolas" panose="020B0609020204030204" pitchFamily="49" charset="0"/>
                  <a:ea typeface="Calibri" panose="020F0502020204030204" pitchFamily="34" charset="0"/>
                  <a:cs typeface="Consolas" panose="020B0609020204030204" pitchFamily="49" charset="0"/>
                </a:rPr>
                <a:t>(x =&gt; x % 2 == 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List&lt;</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&gt; result2 = </a:t>
              </a:r>
              <a:r>
                <a:rPr lang="en-US" sz="900" dirty="0" err="1">
                  <a:solidFill>
                    <a:srgbClr val="000000"/>
                  </a:solidFill>
                  <a:latin typeface="Consolas" panose="020B0609020204030204" pitchFamily="49" charset="0"/>
                  <a:ea typeface="Calibri" panose="020F0502020204030204" pitchFamily="34" charset="0"/>
                  <a:cs typeface="Consolas" panose="020B0609020204030204" pitchFamily="49" charset="0"/>
                </a:rPr>
                <a:t>list.FindAll</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(x =&gt; x % 2 == 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list[0] = 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(var item </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result1)</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foreach</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(var item </a:t>
              </a:r>
              <a:r>
                <a:rPr lang="en-US" sz="9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900" dirty="0">
                  <a:solidFill>
                    <a:srgbClr val="000000"/>
                  </a:solidFill>
                  <a:latin typeface="Consolas" panose="020B0609020204030204" pitchFamily="49" charset="0"/>
                  <a:ea typeface="Calibri" panose="020F0502020204030204" pitchFamily="34" charset="0"/>
                  <a:cs typeface="Consolas" panose="020B0609020204030204" pitchFamily="49" charset="0"/>
                </a:rPr>
                <a:t>(item);</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תיבת טקסט 2">
              <a:extLst>
                <a:ext uri="{FF2B5EF4-FFF2-40B4-BE49-F238E27FC236}">
                  <a16:creationId xmlns:a16="http://schemas.microsoft.com/office/drawing/2014/main" id="{7E57BEA5-5D1D-416F-9CF9-F2640C0E9DEC}"/>
                </a:ext>
              </a:extLst>
            </p:cNvPr>
            <p:cNvSpPr txBox="1">
              <a:spLocks noChangeArrowheads="1"/>
            </p:cNvSpPr>
            <p:nvPr/>
          </p:nvSpPr>
          <p:spPr bwMode="auto">
            <a:xfrm flipH="1">
              <a:off x="0" y="0"/>
              <a:ext cx="154940" cy="1854200"/>
            </a:xfrm>
            <a:prstGeom prst="rect">
              <a:avLst/>
            </a:prstGeom>
            <a:solidFill>
              <a:srgbClr val="FFFFFF"/>
            </a:solidFill>
            <a:ln w="9525">
              <a:noFill/>
              <a:miter lim="800000"/>
              <a:headEnd/>
              <a:tailEnd/>
            </a:ln>
          </p:spPr>
          <p:txBody>
            <a:bodyPr rot="0" vert="horz" wrap="square" lIns="0" tIns="45720" rIns="0" bIns="45720" anchor="t" anchorCtr="0">
              <a:noAutofit/>
            </a:bodyPr>
            <a:lstStyle/>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01</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03</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04</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05</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06</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07</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08</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09</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10</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11</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solidFill>
                    <a:srgbClr val="808080"/>
                  </a:solidFill>
                  <a:latin typeface="Consolas" panose="020B0609020204030204" pitchFamily="49" charset="0"/>
                  <a:ea typeface="Calibri" panose="020F0502020204030204" pitchFamily="34" charset="0"/>
                  <a:cs typeface="Consolas" panose="020B0609020204030204" pitchFamily="49" charset="0"/>
                </a:rPr>
                <a:t>12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grpSp>
      <p:sp>
        <p:nvSpPr>
          <p:cNvPr id="9" name="Rectangle 7">
            <a:extLst>
              <a:ext uri="{FF2B5EF4-FFF2-40B4-BE49-F238E27FC236}">
                <a16:creationId xmlns:a16="http://schemas.microsoft.com/office/drawing/2014/main" id="{B98B05CC-A498-47CB-B900-3D86E199C061}"/>
              </a:ext>
            </a:extLst>
          </p:cNvPr>
          <p:cNvSpPr>
            <a:spLocks noChangeArrowheads="1"/>
          </p:cNvSpPr>
          <p:nvPr/>
        </p:nvSpPr>
        <p:spPr bwMode="auto">
          <a:xfrm>
            <a:off x="6096000" y="885997"/>
            <a:ext cx="309634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algn="r" rtl="1"/>
            <a:r>
              <a:rPr lang="he-IL" alt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לפניך הקוד הבא:</a:t>
            </a:r>
            <a:endParaRPr lang="en-US" altLang="en-US" sz="1600" b="1" dirty="0">
              <a:solidFill>
                <a:prstClr val="black"/>
              </a:solidFill>
            </a:endParaRPr>
          </a:p>
          <a:p>
            <a:pPr algn="r" rtl="1"/>
            <a:r>
              <a:rPr lang="he-IL" altLang="en-US" sz="1600" b="1" dirty="0">
                <a:solidFill>
                  <a:prstClr val="black"/>
                </a:solidFill>
                <a:latin typeface="Calibri" panose="020F0502020204030204" pitchFamily="34" charset="0"/>
                <a:ea typeface="Calibri" panose="020F0502020204030204" pitchFamily="34" charset="0"/>
                <a:cs typeface="Arial" panose="020B0604020202020204" pitchFamily="34" charset="0"/>
              </a:rPr>
              <a:t>ידוע שיש בעיית קומפילציה בשורה מספר 02</a:t>
            </a:r>
            <a:endParaRPr lang="en-US" altLang="en-US" sz="1600" b="1" dirty="0">
              <a:solidFill>
                <a:prstClr val="black"/>
              </a:solidFill>
            </a:endParaRPr>
          </a:p>
          <a:p>
            <a:pPr marL="342900" indent="-342900" algn="r" rtl="1">
              <a:buFont typeface="+mj-lt"/>
              <a:buAutoNum type="alphaLcParenR"/>
            </a:pPr>
            <a:r>
              <a:rPr lang="he-IL" alt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הסבר את הבעיה (בקצרה, משפט אחד או שניים לכל היותר)</a:t>
            </a:r>
            <a:endParaRPr lang="he-IL" altLang="en-US" sz="1600" dirty="0">
              <a:solidFill>
                <a:prstClr val="black"/>
              </a:solidFill>
              <a:cs typeface="Gisha" panose="020B0502040204020203" pitchFamily="34" charset="-79"/>
            </a:endParaRPr>
          </a:p>
          <a:p>
            <a:pPr marL="342900" indent="-342900" algn="r" rtl="1">
              <a:buFont typeface="+mj-lt"/>
              <a:buAutoNum type="alphaLcParenR"/>
            </a:pPr>
            <a:r>
              <a:rPr lang="he-IL" alt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כתוב את השורה לאחר תיקון הבעיה. (שים לב שנדרש שכל הקוד יעבור קומפילציה ויסיים את הריצה לאחר התיקון !!!)</a:t>
            </a:r>
            <a:endParaRPr lang="en-US" altLang="en-US" sz="1600" dirty="0">
              <a:solidFill>
                <a:prstClr val="black"/>
              </a:solidFill>
            </a:endParaRPr>
          </a:p>
          <a:p>
            <a:pPr marL="342900" indent="-342900" algn="r" rtl="1">
              <a:buFont typeface="+mj-lt"/>
              <a:buAutoNum type="alphaLcParenR"/>
            </a:pPr>
            <a:r>
              <a:rPr lang="he-IL" alt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כתוב את הפלט של התוכנית לאחר תיקון הבעיה לשיטתך.</a:t>
            </a:r>
            <a:endParaRPr lang="he-IL" altLang="en-US" sz="1600" dirty="0">
              <a:solidFill>
                <a:prstClr val="black"/>
              </a:solidFill>
              <a:cs typeface="Arial" panose="020B0604020202020204" pitchFamily="34" charset="0"/>
            </a:endParaRPr>
          </a:p>
        </p:txBody>
      </p:sp>
      <p:pic>
        <p:nvPicPr>
          <p:cNvPr id="2058" name="תמונה 11">
            <a:extLst>
              <a:ext uri="{FF2B5EF4-FFF2-40B4-BE49-F238E27FC236}">
                <a16:creationId xmlns:a16="http://schemas.microsoft.com/office/drawing/2014/main" id="{6C593DBB-323F-47E5-8938-E75FCE130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315" y="5682952"/>
            <a:ext cx="27622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תמונה 13">
            <a:extLst>
              <a:ext uri="{FF2B5EF4-FFF2-40B4-BE49-F238E27FC236}">
                <a16:creationId xmlns:a16="http://schemas.microsoft.com/office/drawing/2014/main" id="{275FA771-8E7B-45F2-86D1-3BAC58220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524" y="5630847"/>
            <a:ext cx="285750"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2">
            <a:extLst>
              <a:ext uri="{FF2B5EF4-FFF2-40B4-BE49-F238E27FC236}">
                <a16:creationId xmlns:a16="http://schemas.microsoft.com/office/drawing/2014/main" id="{681A9EDB-F356-4BA5-910F-EAD269AB5699}"/>
              </a:ext>
            </a:extLst>
          </p:cNvPr>
          <p:cNvSpPr txBox="1">
            <a:spLocks noChangeArrowheads="1"/>
          </p:cNvSpPr>
          <p:nvPr/>
        </p:nvSpPr>
        <p:spPr bwMode="auto">
          <a:xfrm flipH="1">
            <a:off x="2102144" y="5172411"/>
            <a:ext cx="3241675" cy="23083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algn="l" rtl="0" eaLnBrk="0" fontAlgn="base" hangingPunct="0">
              <a:spcBef>
                <a:spcPct val="0"/>
              </a:spcBef>
              <a:spcAft>
                <a:spcPct val="0"/>
              </a:spcAft>
            </a:pPr>
            <a:r>
              <a:rPr lang="en-US" altLang="en-US" sz="900">
                <a:solidFill>
                  <a:srgbClr val="0000FF"/>
                </a:solidFill>
                <a:latin typeface="Arial" panose="020B0604020202020204" pitchFamily="34" charset="0"/>
                <a:ea typeface="Calibri" panose="020F0502020204030204" pitchFamily="34" charset="0"/>
                <a:cs typeface="Consolas" panose="020B0609020204030204" pitchFamily="49" charset="0"/>
              </a:rPr>
              <a:t>var</a:t>
            </a:r>
            <a:r>
              <a:rPr lang="en-US" altLang="en-US" sz="900">
                <a:solidFill>
                  <a:srgbClr val="000000"/>
                </a:solidFill>
                <a:latin typeface="Arial" panose="020B0604020202020204" pitchFamily="34" charset="0"/>
                <a:ea typeface="Calibri" panose="020F0502020204030204" pitchFamily="34" charset="0"/>
                <a:cs typeface="Consolas" panose="020B0609020204030204" pitchFamily="49" charset="0"/>
              </a:rPr>
              <a:t> result1 = list.Where(x =&gt; x % 2 == 0);</a:t>
            </a:r>
            <a:endParaRPr lang="en-US" altLang="en-US">
              <a:solidFill>
                <a:prstClr val="black"/>
              </a:solidFill>
              <a:latin typeface="Arial" panose="020B0604020202020204" pitchFamily="34" charset="0"/>
            </a:endParaRPr>
          </a:p>
        </p:txBody>
      </p:sp>
      <p:sp>
        <p:nvSpPr>
          <p:cNvPr id="11" name="Text Box 9">
            <a:extLst>
              <a:ext uri="{FF2B5EF4-FFF2-40B4-BE49-F238E27FC236}">
                <a16:creationId xmlns:a16="http://schemas.microsoft.com/office/drawing/2014/main" id="{6E0B3338-3A2D-49A4-B794-9DF1024EF1CD}"/>
              </a:ext>
            </a:extLst>
          </p:cNvPr>
          <p:cNvSpPr txBox="1">
            <a:spLocks noChangeArrowheads="1"/>
          </p:cNvSpPr>
          <p:nvPr/>
        </p:nvSpPr>
        <p:spPr bwMode="auto">
          <a:xfrm flipH="1">
            <a:off x="5690524" y="5183201"/>
            <a:ext cx="3096344" cy="23083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algn="l" rtl="0" eaLnBrk="0" fontAlgn="base" hangingPunct="0">
              <a:spcBef>
                <a:spcPct val="0"/>
              </a:spcBef>
              <a:spcAft>
                <a:spcPct val="0"/>
              </a:spcAft>
            </a:pPr>
            <a:r>
              <a:rPr lang="en-US" altLang="en-US" sz="900">
                <a:solidFill>
                  <a:srgbClr val="000000"/>
                </a:solidFill>
                <a:latin typeface="Arial" panose="020B0604020202020204" pitchFamily="34" charset="0"/>
                <a:ea typeface="Calibri" panose="020F0502020204030204" pitchFamily="34" charset="0"/>
                <a:cs typeface="Consolas" panose="020B0609020204030204" pitchFamily="49" charset="0"/>
              </a:rPr>
              <a:t>List&lt;</a:t>
            </a:r>
            <a:r>
              <a:rPr lang="en-US" altLang="en-US" sz="900">
                <a:solidFill>
                  <a:srgbClr val="0000FF"/>
                </a:solidFill>
                <a:latin typeface="Arial" panose="020B0604020202020204" pitchFamily="34" charset="0"/>
                <a:ea typeface="Calibri" panose="020F0502020204030204" pitchFamily="34" charset="0"/>
                <a:cs typeface="Consolas" panose="020B0609020204030204" pitchFamily="49" charset="0"/>
              </a:rPr>
              <a:t>int</a:t>
            </a:r>
            <a:r>
              <a:rPr lang="en-US" altLang="en-US" sz="900">
                <a:solidFill>
                  <a:srgbClr val="000000"/>
                </a:solidFill>
                <a:latin typeface="Arial" panose="020B0604020202020204" pitchFamily="34" charset="0"/>
                <a:ea typeface="Calibri" panose="020F0502020204030204" pitchFamily="34" charset="0"/>
                <a:cs typeface="Consolas" panose="020B0609020204030204" pitchFamily="49" charset="0"/>
              </a:rPr>
              <a:t>&gt; result1 = list.Where(x =&gt; x % 2 == 0).ToList();</a:t>
            </a:r>
            <a:endParaRPr lang="en-US" altLang="en-US">
              <a:solidFill>
                <a:prstClr val="black"/>
              </a:solidFill>
              <a:latin typeface="Arial" panose="020B0604020202020204" pitchFamily="34" charset="0"/>
            </a:endParaRPr>
          </a:p>
        </p:txBody>
      </p:sp>
      <p:sp>
        <p:nvSpPr>
          <p:cNvPr id="14" name="Rectangle 15">
            <a:extLst>
              <a:ext uri="{FF2B5EF4-FFF2-40B4-BE49-F238E27FC236}">
                <a16:creationId xmlns:a16="http://schemas.microsoft.com/office/drawing/2014/main" id="{FCC93557-A3AE-4479-9463-5341239862BA}"/>
              </a:ext>
            </a:extLst>
          </p:cNvPr>
          <p:cNvSpPr>
            <a:spLocks noChangeArrowheads="1"/>
          </p:cNvSpPr>
          <p:nvPr/>
        </p:nvSpPr>
        <p:spPr bwMode="auto">
          <a:xfrm>
            <a:off x="10483270" y="1186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latin typeface="Trebuchet MS"/>
            </a:endParaRPr>
          </a:p>
        </p:txBody>
      </p:sp>
      <p:sp>
        <p:nvSpPr>
          <p:cNvPr id="20" name="TextBox 19">
            <a:extLst>
              <a:ext uri="{FF2B5EF4-FFF2-40B4-BE49-F238E27FC236}">
                <a16:creationId xmlns:a16="http://schemas.microsoft.com/office/drawing/2014/main" id="{41112525-746E-440B-BA58-93131F3BFA76}"/>
              </a:ext>
            </a:extLst>
          </p:cNvPr>
          <p:cNvSpPr txBox="1"/>
          <p:nvPr/>
        </p:nvSpPr>
        <p:spPr>
          <a:xfrm>
            <a:off x="2116679" y="3985456"/>
            <a:ext cx="7040084" cy="1169551"/>
          </a:xfrm>
          <a:prstGeom prst="rect">
            <a:avLst/>
          </a:prstGeom>
          <a:noFill/>
        </p:spPr>
        <p:txBody>
          <a:bodyPr wrap="square">
            <a:spAutoFit/>
          </a:bodyPr>
          <a:lstStyle/>
          <a:p>
            <a:pPr>
              <a:defRPr/>
            </a:pPr>
            <a:r>
              <a:rPr lang="he-IL" altLang="en-US" sz="1400" b="1" dirty="0">
                <a:solidFill>
                  <a:prstClr val="black"/>
                </a:solidFill>
                <a:latin typeface="Times New Roman" panose="02020603050405020304" pitchFamily="18" charset="0"/>
                <a:ea typeface="Times New Roman" panose="02020603050405020304" pitchFamily="18" charset="0"/>
                <a:cs typeface="David" panose="020E0502060401010101" pitchFamily="34" charset="-79"/>
              </a:rPr>
              <a:t>פתרון:</a:t>
            </a:r>
          </a:p>
          <a:p>
            <a:pPr marL="342900" indent="-342900">
              <a:buFont typeface="+mj-lt"/>
              <a:buAutoNum type="alphaLcParenR"/>
              <a:defRPr/>
            </a:pPr>
            <a:r>
              <a:rPr lang="he-IL" altLang="en-US" sz="1400" dirty="0">
                <a:solidFill>
                  <a:prstClr val="black"/>
                </a:solidFill>
                <a:latin typeface="Times New Roman" panose="02020603050405020304" pitchFamily="18" charset="0"/>
                <a:ea typeface="Times New Roman" panose="02020603050405020304" pitchFamily="18" charset="0"/>
                <a:cs typeface="David" panose="020E0502060401010101" pitchFamily="34" charset="-79"/>
              </a:rPr>
              <a:t>הבעיה היא שמה שחוזר מפונקציית </a:t>
            </a:r>
            <a:r>
              <a:rPr lang="en-US" altLang="en-US" sz="1400" dirty="0">
                <a:solidFill>
                  <a:prstClr val="black"/>
                </a:solidFill>
                <a:latin typeface="Trebuchet MS"/>
                <a:ea typeface="Times New Roman" panose="02020603050405020304" pitchFamily="18" charset="0"/>
                <a:cs typeface="David" panose="020E0502060401010101" pitchFamily="34" charset="-79"/>
              </a:rPr>
              <a:t>WHERE</a:t>
            </a:r>
            <a:r>
              <a:rPr lang="he-IL" altLang="en-US" sz="1400" dirty="0">
                <a:solidFill>
                  <a:prstClr val="black"/>
                </a:solidFill>
                <a:latin typeface="Times New Roman" panose="02020603050405020304" pitchFamily="18" charset="0"/>
                <a:ea typeface="Times New Roman" panose="02020603050405020304" pitchFamily="18" charset="0"/>
                <a:cs typeface="David" panose="020E0502060401010101" pitchFamily="34" charset="-79"/>
              </a:rPr>
              <a:t> זה </a:t>
            </a:r>
            <a:r>
              <a:rPr lang="en-US" altLang="en-US" sz="1400" dirty="0">
                <a:solidFill>
                  <a:prstClr val="black"/>
                </a:solidFill>
                <a:latin typeface="Trebuchet MS"/>
                <a:ea typeface="Times New Roman" panose="02020603050405020304" pitchFamily="18" charset="0"/>
                <a:cs typeface="David" panose="020E0502060401010101" pitchFamily="34" charset="-79"/>
              </a:rPr>
              <a:t>IENUMERABLE</a:t>
            </a:r>
            <a:r>
              <a:rPr lang="he-IL" altLang="en-US" sz="1400" dirty="0">
                <a:solidFill>
                  <a:prstClr val="black"/>
                </a:solidFill>
                <a:latin typeface="Times New Roman" panose="02020603050405020304" pitchFamily="18" charset="0"/>
                <a:ea typeface="Times New Roman" panose="02020603050405020304" pitchFamily="18" charset="0"/>
                <a:cs typeface="David" panose="020E0502060401010101" pitchFamily="34" charset="-79"/>
              </a:rPr>
              <a:t> ולכן לא ניתן להכניסו למשתנה מסוג </a:t>
            </a:r>
            <a:r>
              <a:rPr lang="en-US" altLang="en-US" sz="1400" dirty="0">
                <a:solidFill>
                  <a:prstClr val="black"/>
                </a:solidFill>
                <a:latin typeface="Trebuchet MS"/>
                <a:ea typeface="Times New Roman" panose="02020603050405020304" pitchFamily="18" charset="0"/>
                <a:cs typeface="David" panose="020E0502060401010101" pitchFamily="34" charset="-79"/>
              </a:rPr>
              <a:t>LIST</a:t>
            </a:r>
            <a:r>
              <a:rPr lang="en-US" altLang="en-US" sz="1400" dirty="0">
                <a:solidFill>
                  <a:prstClr val="black"/>
                </a:solidFill>
                <a:latin typeface="Times New Roman" panose="02020603050405020304" pitchFamily="18" charset="0"/>
                <a:ea typeface="Times New Roman" panose="02020603050405020304" pitchFamily="18" charset="0"/>
                <a:cs typeface="David" panose="020E0502060401010101" pitchFamily="34" charset="-79"/>
              </a:rPr>
              <a:t> </a:t>
            </a:r>
            <a:endParaRPr lang="he-IL" altLang="en-US" sz="14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marL="342900" indent="-342900">
              <a:buFont typeface="+mj-lt"/>
              <a:buAutoNum type="alphaLcParenR"/>
              <a:defRPr/>
            </a:pPr>
            <a:r>
              <a:rPr lang="he-IL" altLang="en-US" sz="1400" dirty="0">
                <a:solidFill>
                  <a:prstClr val="black"/>
                </a:solidFill>
                <a:latin typeface="Times New Roman" panose="02020603050405020304" pitchFamily="18" charset="0"/>
                <a:cs typeface="David" panose="020E0502060401010101" pitchFamily="34" charset="-79"/>
              </a:rPr>
              <a:t>יש 2 אפשרויות לפתרון. מצוינים למטה.</a:t>
            </a:r>
          </a:p>
          <a:p>
            <a:pPr marL="342900" indent="-342900">
              <a:buFont typeface="+mj-lt"/>
              <a:buAutoNum type="alphaLcParenR"/>
              <a:defRPr/>
            </a:pPr>
            <a:r>
              <a:rPr lang="he-IL" altLang="en-US" sz="1400" dirty="0">
                <a:solidFill>
                  <a:prstClr val="black"/>
                </a:solidFill>
                <a:latin typeface="Times New Roman" panose="02020603050405020304" pitchFamily="18" charset="0"/>
                <a:cs typeface="David" panose="020E0502060401010101" pitchFamily="34" charset="-79"/>
              </a:rPr>
              <a:t>בהתאם לפתרון הפלט משתנה.</a:t>
            </a:r>
            <a:endParaRPr lang="en-US" altLang="en-US" sz="600" dirty="0">
              <a:solidFill>
                <a:prstClr val="black"/>
              </a:solidFill>
              <a:latin typeface="Trebuchet MS"/>
            </a:endParaRPr>
          </a:p>
        </p:txBody>
      </p:sp>
    </p:spTree>
    <p:extLst>
      <p:ext uri="{BB962C8B-B14F-4D97-AF65-F5344CB8AC3E}">
        <p14:creationId xmlns:p14="http://schemas.microsoft.com/office/powerpoint/2010/main" val="36832054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C45E2-0437-4837-BD0F-73BEEB01EA36}"/>
              </a:ext>
            </a:extLst>
          </p:cNvPr>
          <p:cNvSpPr>
            <a:spLocks noGrp="1"/>
          </p:cNvSpPr>
          <p:nvPr>
            <p:ph type="title"/>
          </p:nvPr>
        </p:nvSpPr>
        <p:spPr>
          <a:xfrm>
            <a:off x="1981200" y="320040"/>
            <a:ext cx="7239000" cy="660688"/>
          </a:xfrm>
        </p:spPr>
        <p:txBody>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7A429FA3-AF0A-4065-AF79-66406CCC2652}"/>
              </a:ext>
            </a:extLst>
          </p:cNvPr>
          <p:cNvSpPr>
            <a:spLocks noGrp="1"/>
          </p:cNvSpPr>
          <p:nvPr>
            <p:ph idx="1"/>
          </p:nvPr>
        </p:nvSpPr>
        <p:spPr>
          <a:xfrm>
            <a:off x="2063552" y="1268760"/>
            <a:ext cx="7239000" cy="4824536"/>
          </a:xfrm>
        </p:spPr>
        <p:txBody>
          <a:bodyPr>
            <a:normAutofit/>
          </a:bodyPr>
          <a:lstStyle/>
          <a:p>
            <a:r>
              <a:rPr lang="he-IL" dirty="0"/>
              <a:t>מה מקבלת, מה מחזירה ומה מבצעת הפונקציה הבאה?</a:t>
            </a:r>
          </a:p>
          <a:p>
            <a:endParaRPr lang="he-IL" dirty="0"/>
          </a:p>
          <a:p>
            <a:endParaRPr lang="he-IL" dirty="0"/>
          </a:p>
          <a:p>
            <a:endParaRPr lang="he-IL" dirty="0"/>
          </a:p>
          <a:p>
            <a:endParaRPr lang="he-IL" dirty="0"/>
          </a:p>
          <a:p>
            <a:endParaRPr lang="he-IL" dirty="0"/>
          </a:p>
          <a:p>
            <a:endParaRPr lang="he-IL" dirty="0"/>
          </a:p>
          <a:p>
            <a:r>
              <a:rPr lang="he-IL" dirty="0"/>
              <a:t>כתבו את אותה פונקציה אבל בעזרת פונקציות הרחבה.</a:t>
            </a:r>
          </a:p>
        </p:txBody>
      </p:sp>
      <p:sp>
        <p:nvSpPr>
          <p:cNvPr id="4" name="Slide Number Placeholder 3">
            <a:extLst>
              <a:ext uri="{FF2B5EF4-FFF2-40B4-BE49-F238E27FC236}">
                <a16:creationId xmlns:a16="http://schemas.microsoft.com/office/drawing/2014/main" id="{9EE1A5F7-CED8-4478-9D90-BD012A3A750A}"/>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633</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D19766D3-8278-41CA-9BFA-D8AE3F473F2E}"/>
              </a:ext>
            </a:extLst>
          </p:cNvPr>
          <p:cNvSpPr txBox="1"/>
          <p:nvPr/>
        </p:nvSpPr>
        <p:spPr>
          <a:xfrm>
            <a:off x="2351584" y="2204864"/>
            <a:ext cx="7128792" cy="2708434"/>
          </a:xfrm>
          <a:prstGeom prst="rect">
            <a:avLst/>
          </a:prstGeom>
          <a:noFill/>
        </p:spPr>
        <p:txBody>
          <a:bodyPr wrap="square">
            <a:spAutoFit/>
          </a:bodyPr>
          <a:lstStyle/>
          <a:p>
            <a:pPr algn="l" rtl="0"/>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static </a:t>
            </a:r>
            <a:r>
              <a:rPr lang="en-US" sz="1600" dirty="0" err="1">
                <a:solidFill>
                  <a:prstClr val="black"/>
                </a:solidFill>
                <a:latin typeface="Consolas" panose="020B0609020204030204" pitchFamily="49" charset="0"/>
                <a:ea typeface="Calibri" panose="020F0502020204030204" pitchFamily="34" charset="0"/>
                <a:cs typeface="Consolas" panose="020B0609020204030204" pitchFamily="49" charset="0"/>
              </a:rPr>
              <a:t>IEnumerable</a:t>
            </a:r>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&lt;</a:t>
            </a:r>
            <a:r>
              <a:rPr lang="en-US" sz="1600" dirty="0" err="1">
                <a:solidFill>
                  <a:prstClr val="black"/>
                </a:solidFill>
                <a:latin typeface="Consolas" panose="020B0609020204030204" pitchFamily="49" charset="0"/>
                <a:ea typeface="Calibri" panose="020F0502020204030204" pitchFamily="34" charset="0"/>
                <a:cs typeface="Consolas" panose="020B0609020204030204" pitchFamily="49" charset="0"/>
              </a:rPr>
              <a:t>IGrouping</a:t>
            </a:r>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&lt;int, Student&gt;&gt; FUNC1(List&lt;Student&gt; students)</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marL="457200" algn="l" rtl="0"/>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students</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marL="457200" algn="l" rtl="0"/>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item.Courses</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&amp;&amp;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item.Courses.Count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&gt; 0</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marL="457200" algn="l" rtl="0"/>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FF"/>
                </a:solidFill>
                <a:latin typeface="Consolas" panose="020B0609020204030204" pitchFamily="49" charset="0"/>
                <a:ea typeface="Calibri" panose="020F0502020204030204" pitchFamily="34" charset="0"/>
                <a:cs typeface="Consolas" panose="020B0609020204030204" pitchFamily="49" charset="0"/>
              </a:rPr>
              <a:t>orderby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item.Courses.Count</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marL="457200" algn="l" rtl="0"/>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group</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item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by</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dirty="0" err="1">
                <a:solidFill>
                  <a:srgbClr val="000000"/>
                </a:solidFill>
                <a:latin typeface="Consolas" panose="020B0609020204030204" pitchFamily="49" charset="0"/>
                <a:ea typeface="Calibri" panose="020F0502020204030204" pitchFamily="34" charset="0"/>
                <a:cs typeface="Consolas" panose="020B0609020204030204" pitchFamily="49" charset="0"/>
              </a:rPr>
              <a:t>item.Courses.Count</a:t>
            </a:r>
            <a:r>
              <a:rPr lang="en-US"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sz="1600" dirty="0">
                <a:solidFill>
                  <a:prstClr val="black"/>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1585971958"/>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400" b="1" dirty="0"/>
              <a:t>נושא מספר 8 – ממשק גרפי </a:t>
            </a:r>
            <a:r>
              <a:rPr lang="en-US" sz="2400" b="1" dirty="0"/>
              <a:t>WPF</a:t>
            </a:r>
            <a:r>
              <a:rPr lang="he-IL" sz="2400" b="1" dirty="0"/>
              <a:t> מתקדם</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634</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700399" y="4153191"/>
            <a:ext cx="5726832" cy="26085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lnSpc>
                <a:spcPct val="107000"/>
              </a:lnSpc>
              <a:spcAft>
                <a:spcPts val="800"/>
              </a:spcAft>
              <a:buFont typeface="Arial" panose="020B0604020202020204" pitchFamily="34" charset="0"/>
              <a:buChar char="•"/>
            </a:pPr>
            <a:r>
              <a:rPr lang="he-IL" sz="1200" b="1" dirty="0">
                <a:solidFill>
                  <a:prstClr val="black"/>
                </a:solidFill>
                <a:latin typeface="Trebuchet MS"/>
                <a:cs typeface="Gisha" panose="020B0502040204020203" pitchFamily="34" charset="-79"/>
              </a:rPr>
              <a:t>מאתר</a:t>
            </a:r>
            <a:r>
              <a:rPr lang="en-US" sz="1200" b="1" dirty="0">
                <a:solidFill>
                  <a:prstClr val="black"/>
                </a:solidFill>
                <a:latin typeface="Trebuchet MS"/>
                <a:hlinkClick r:id="rId3">
                  <a:extLst>
                    <a:ext uri="{A12FA001-AC4F-418D-AE19-62706E023703}">
                      <ahyp:hlinkClr xmlns:ahyp="http://schemas.microsoft.com/office/drawing/2018/hyperlinkcolor" val="tx"/>
                    </a:ext>
                  </a:extLst>
                </a:hlinkClick>
              </a:rPr>
              <a:t>http://webmaster.org.il/</a:t>
            </a:r>
            <a:r>
              <a:rPr lang="he-IL" sz="1200" b="1" dirty="0">
                <a:solidFill>
                  <a:prstClr val="black"/>
                </a:solidFill>
                <a:latin typeface="Trebuchet MS"/>
                <a:cs typeface="Gisha" panose="020B0502040204020203" pitchFamily="34" charset="-79"/>
              </a:rPr>
              <a:t> </a:t>
            </a:r>
            <a:r>
              <a:rPr lang="en-US" sz="1200" b="1" dirty="0">
                <a:solidFill>
                  <a:prstClr val="black"/>
                </a:solidFill>
                <a:latin typeface="Trebuchet MS"/>
              </a:rPr>
              <a:t> </a:t>
            </a:r>
            <a:r>
              <a:rPr lang="he-IL" sz="1200" b="1" dirty="0">
                <a:solidFill>
                  <a:prstClr val="black"/>
                </a:solidFill>
                <a:latin typeface="Trebuchet MS"/>
                <a:cs typeface="Gisha" panose="020B0502040204020203" pitchFamily="34" charset="-79"/>
              </a:rPr>
              <a:t>ונכתבו על ידי אריק </a:t>
            </a:r>
            <a:r>
              <a:rPr lang="he-IL" sz="1200" b="1" dirty="0" err="1">
                <a:solidFill>
                  <a:prstClr val="black"/>
                </a:solidFill>
                <a:latin typeface="Trebuchet MS"/>
                <a:cs typeface="Gisha" panose="020B0502040204020203" pitchFamily="34" charset="-79"/>
              </a:rPr>
              <a:t>פוזננסקי</a:t>
            </a:r>
            <a:r>
              <a:rPr lang="he-IL" sz="1200" b="1" dirty="0">
                <a:solidFill>
                  <a:prstClr val="black"/>
                </a:solidFill>
                <a:latin typeface="Trebuchet MS"/>
                <a:cs typeface="Gisha" panose="020B0502040204020203" pitchFamily="34" charset="-79"/>
              </a:rPr>
              <a:t>. יועץ בכיר ומרצה במכללת סלע. </a:t>
            </a: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המצגות של נורית גרינברג </a:t>
            </a:r>
            <a:endParaRPr lang="en-US" sz="1200" dirty="0">
              <a:solidFill>
                <a:prstClr val="black"/>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125640665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ctr"/>
            <a:r>
              <a:rPr lang="he-IL" dirty="0"/>
              <a:t>ומה היום?</a:t>
            </a:r>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635</a:t>
            </a:fld>
            <a:endParaRPr lang="he-IL">
              <a:solidFill>
                <a:srgbClr val="B13F9A"/>
              </a:solidFill>
              <a:latin typeface="Trebuchet MS"/>
              <a:cs typeface="Gisha" panose="020B0502040204020203" pitchFamily="34" charset="-79"/>
            </a:endParaRPr>
          </a:p>
        </p:txBody>
      </p:sp>
      <p:sp>
        <p:nvSpPr>
          <p:cNvPr id="5" name="Content Placeholder 4">
            <a:extLst>
              <a:ext uri="{FF2B5EF4-FFF2-40B4-BE49-F238E27FC236}">
                <a16:creationId xmlns:a16="http://schemas.microsoft.com/office/drawing/2014/main" id="{6C391352-1B25-4C8C-AC15-05AD576BA85A}"/>
              </a:ext>
            </a:extLst>
          </p:cNvPr>
          <p:cNvSpPr>
            <a:spLocks noGrp="1"/>
          </p:cNvSpPr>
          <p:nvPr>
            <p:ph idx="1"/>
          </p:nvPr>
        </p:nvSpPr>
        <p:spPr>
          <a:xfrm>
            <a:off x="2135560" y="1268760"/>
            <a:ext cx="7239000" cy="5040560"/>
          </a:xfrm>
        </p:spPr>
        <p:txBody>
          <a:bodyPr>
            <a:normAutofit fontScale="77500" lnSpcReduction="20000"/>
          </a:bodyPr>
          <a:lstStyle/>
          <a:p>
            <a:pPr algn="l" rtl="0"/>
            <a:r>
              <a:rPr lang="en-US" dirty="0"/>
              <a:t>Routed Events</a:t>
            </a:r>
          </a:p>
          <a:p>
            <a:pPr algn="l" rtl="0"/>
            <a:r>
              <a:rPr lang="en-US" dirty="0"/>
              <a:t>Resources</a:t>
            </a:r>
          </a:p>
          <a:p>
            <a:pPr algn="l" rtl="0"/>
            <a:r>
              <a:rPr lang="en-US" dirty="0"/>
              <a:t>Styles</a:t>
            </a:r>
          </a:p>
          <a:p>
            <a:pPr algn="l" rtl="0"/>
            <a:r>
              <a:rPr lang="en-US" dirty="0"/>
              <a:t>Dependency Properties</a:t>
            </a:r>
          </a:p>
          <a:p>
            <a:pPr algn="l" rtl="0"/>
            <a:r>
              <a:rPr lang="en-US" dirty="0"/>
              <a:t>Data Binding</a:t>
            </a:r>
          </a:p>
          <a:p>
            <a:pPr algn="l" rtl="0"/>
            <a:r>
              <a:rPr lang="en-US" dirty="0"/>
              <a:t>Data Templates</a:t>
            </a:r>
          </a:p>
          <a:p>
            <a:pPr algn="l" rtl="0"/>
            <a:r>
              <a:rPr lang="en-US" dirty="0"/>
              <a:t>Triggers</a:t>
            </a:r>
          </a:p>
          <a:p>
            <a:pPr marL="0" indent="0" algn="l" rtl="0">
              <a:buNone/>
            </a:pPr>
            <a:endParaRPr lang="he-IL" dirty="0"/>
          </a:p>
          <a:p>
            <a:pPr algn="r"/>
            <a:r>
              <a:rPr lang="he-IL" b="1" dirty="0"/>
              <a:t>הערה 1:</a:t>
            </a:r>
            <a:r>
              <a:rPr lang="he-IL" dirty="0"/>
              <a:t> כל הקודים במצגת זו נמצאים במודל בקובץ בשם:</a:t>
            </a:r>
            <a:r>
              <a:rPr lang="en-US" dirty="0"/>
              <a:t>WpfAdvanced_EricPozanski_2021.zip </a:t>
            </a:r>
          </a:p>
          <a:p>
            <a:pPr lvl="1" algn="r"/>
            <a:r>
              <a:rPr lang="en-US" dirty="0"/>
              <a:t>TBD</a:t>
            </a:r>
            <a:r>
              <a:rPr lang="he-IL" dirty="0"/>
              <a:t> - להוסיף את שמות הפרויקטים מהקובץ בכל דוגמת קוד במצגת</a:t>
            </a:r>
          </a:p>
          <a:p>
            <a:r>
              <a:rPr lang="he-IL" b="1" dirty="0"/>
              <a:t>הערה 2:</a:t>
            </a:r>
            <a:r>
              <a:rPr lang="he-IL" dirty="0"/>
              <a:t> להרחבה והעמקה בנושאים מתקדמים ב </a:t>
            </a:r>
            <a:r>
              <a:rPr lang="en-US" dirty="0"/>
              <a:t>WPF</a:t>
            </a:r>
            <a:r>
              <a:rPr lang="he-IL" dirty="0"/>
              <a:t> ניתן לקבל ממני הרשאה לספריית הסרטונים הקצרים שלי</a:t>
            </a:r>
          </a:p>
          <a:p>
            <a:pPr lvl="1"/>
            <a:r>
              <a:rPr lang="he-IL" dirty="0"/>
              <a:t>הקוד שמתייחס לסרטונים אלו נמצא במודל בקובץ בשם: </a:t>
            </a:r>
            <a:r>
              <a:rPr lang="en-US" dirty="0"/>
              <a:t>WpfAdvanced_CollectionsAndBinding.zip</a:t>
            </a:r>
            <a:endParaRPr lang="he-IL" dirty="0"/>
          </a:p>
        </p:txBody>
      </p:sp>
    </p:spTree>
    <p:extLst>
      <p:ext uri="{BB962C8B-B14F-4D97-AF65-F5344CB8AC3E}">
        <p14:creationId xmlns:p14="http://schemas.microsoft.com/office/powerpoint/2010/main" val="111828092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2FBE4-D57A-4323-ADA0-BBF9E6E008E4}"/>
              </a:ext>
            </a:extLst>
          </p:cNvPr>
          <p:cNvSpPr>
            <a:spLocks noGrp="1"/>
          </p:cNvSpPr>
          <p:nvPr>
            <p:ph type="ctrTitle"/>
          </p:nvPr>
        </p:nvSpPr>
        <p:spPr/>
        <p:txBody>
          <a:bodyPr/>
          <a:lstStyle/>
          <a:p>
            <a:pPr algn="l" rtl="0"/>
            <a:r>
              <a:rPr lang="en-US" dirty="0"/>
              <a:t>Routed EVENTS</a:t>
            </a:r>
            <a:endParaRPr lang="en-IL" dirty="0"/>
          </a:p>
        </p:txBody>
      </p:sp>
      <p:sp>
        <p:nvSpPr>
          <p:cNvPr id="6" name="Subtitle 5">
            <a:extLst>
              <a:ext uri="{FF2B5EF4-FFF2-40B4-BE49-F238E27FC236}">
                <a16:creationId xmlns:a16="http://schemas.microsoft.com/office/drawing/2014/main" id="{017BEF83-E28B-45D6-8D5F-C13AA11D8907}"/>
              </a:ext>
            </a:extLst>
          </p:cNvPr>
          <p:cNvSpPr>
            <a:spLocks noGrp="1"/>
          </p:cNvSpPr>
          <p:nvPr>
            <p:ph type="subTitle" idx="1"/>
          </p:nvPr>
        </p:nvSpPr>
        <p:spPr/>
        <p:txBody>
          <a:bodyPr/>
          <a:lstStyle/>
          <a:p>
            <a:endParaRPr lang="en-IL"/>
          </a:p>
        </p:txBody>
      </p:sp>
      <p:sp>
        <p:nvSpPr>
          <p:cNvPr id="4" name="Slide Number Placeholder 3">
            <a:extLst>
              <a:ext uri="{FF2B5EF4-FFF2-40B4-BE49-F238E27FC236}">
                <a16:creationId xmlns:a16="http://schemas.microsoft.com/office/drawing/2014/main" id="{83582CC5-81BE-40D8-8E67-90BB5EC93CD2}"/>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636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53678915"/>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8CBC-19B0-4FDC-BF11-404338561FC5}"/>
              </a:ext>
            </a:extLst>
          </p:cNvPr>
          <p:cNvSpPr>
            <a:spLocks noGrp="1"/>
          </p:cNvSpPr>
          <p:nvPr>
            <p:ph type="title"/>
          </p:nvPr>
        </p:nvSpPr>
        <p:spPr>
          <a:xfrm>
            <a:off x="1847528" y="74303"/>
            <a:ext cx="7239000" cy="698336"/>
          </a:xfrm>
        </p:spPr>
        <p:txBody>
          <a:bodyPr/>
          <a:lstStyle/>
          <a:p>
            <a:pPr algn="ctr"/>
            <a:r>
              <a:rPr lang="en-US" dirty="0"/>
              <a:t>Routed EVENTS</a:t>
            </a:r>
          </a:p>
        </p:txBody>
      </p:sp>
      <p:sp>
        <p:nvSpPr>
          <p:cNvPr id="3" name="Content Placeholder 2">
            <a:extLst>
              <a:ext uri="{FF2B5EF4-FFF2-40B4-BE49-F238E27FC236}">
                <a16:creationId xmlns:a16="http://schemas.microsoft.com/office/drawing/2014/main" id="{31C7A84A-D53E-4511-9462-A7DFB3E11775}"/>
              </a:ext>
            </a:extLst>
          </p:cNvPr>
          <p:cNvSpPr>
            <a:spLocks noGrp="1"/>
          </p:cNvSpPr>
          <p:nvPr>
            <p:ph idx="1"/>
          </p:nvPr>
        </p:nvSpPr>
        <p:spPr>
          <a:xfrm>
            <a:off x="1847528" y="875550"/>
            <a:ext cx="7704856" cy="5680698"/>
          </a:xfrm>
        </p:spPr>
        <p:txBody>
          <a:bodyPr>
            <a:noAutofit/>
          </a:bodyPr>
          <a:lstStyle/>
          <a:p>
            <a:pPr fontAlgn="base"/>
            <a:r>
              <a:rPr lang="en-US" sz="1600" dirty="0"/>
              <a:t>Routed Events</a:t>
            </a:r>
            <a:r>
              <a:rPr lang="he-IL" sz="1600" dirty="0"/>
              <a:t> הם </a:t>
            </a:r>
            <a:r>
              <a:rPr lang="en-US" sz="1600" dirty="0"/>
              <a:t>events</a:t>
            </a:r>
            <a:r>
              <a:rPr lang="he-IL" sz="1600" dirty="0"/>
              <a:t> משוכללים ב </a:t>
            </a:r>
            <a:r>
              <a:rPr lang="en-US" sz="1600" dirty="0"/>
              <a:t>WPF</a:t>
            </a:r>
            <a:r>
              <a:rPr lang="he-IL" sz="1600" dirty="0"/>
              <a:t>. בעלי יתרונות ביחס לאירועים רגילים ב </a:t>
            </a:r>
            <a:r>
              <a:rPr lang="en-US" sz="1600" dirty="0"/>
              <a:t> #C</a:t>
            </a:r>
            <a:endParaRPr lang="he-IL" sz="1600" dirty="0"/>
          </a:p>
          <a:p>
            <a:pPr fontAlgn="base"/>
            <a:r>
              <a:rPr lang="he-IL" sz="1600" dirty="0"/>
              <a:t>הרעיון המרכזי ב </a:t>
            </a:r>
            <a:r>
              <a:rPr lang="en-US" sz="1600" dirty="0"/>
              <a:t>Routed Events</a:t>
            </a:r>
            <a:r>
              <a:rPr lang="he-IL" sz="1600" dirty="0"/>
              <a:t> הוא שכאשר אירוע מופעל, הוא מופעל באופן אוטומטי מספר פעמים, על פקדים נוספים בעץ הפקדים באפליקציה שלנו.</a:t>
            </a:r>
          </a:p>
          <a:p>
            <a:pPr fontAlgn="base"/>
            <a:r>
              <a:rPr lang="he-IL" sz="1600" dirty="0"/>
              <a:t>קיימים שלושה סוגים של</a:t>
            </a:r>
            <a:r>
              <a:rPr lang="en-US" sz="1600" dirty="0"/>
              <a:t>Routed Events </a:t>
            </a:r>
            <a:r>
              <a:rPr lang="he-IL" sz="1600" dirty="0"/>
              <a:t>. ההבדל ביניהם  הוא </a:t>
            </a:r>
            <a:r>
              <a:rPr lang="he-IL" sz="1600" b="1" dirty="0"/>
              <a:t>מה ההתנהגות של האירוע לאחר שהוא הופעל לראשונה. </a:t>
            </a:r>
            <a:r>
              <a:rPr lang="he-IL" sz="1600" dirty="0"/>
              <a:t>כל אירוע ב</a:t>
            </a:r>
            <a:r>
              <a:rPr lang="en-US" sz="1600" dirty="0"/>
              <a:t>WPF </a:t>
            </a:r>
            <a:r>
              <a:rPr lang="he-IL" sz="1600" dirty="0"/>
              <a:t> הוא </a:t>
            </a:r>
            <a:r>
              <a:rPr lang="he-IL" sz="1600" b="1" dirty="0"/>
              <a:t>בעל סוג מוגדר ואינו בר שינוי ומשתייך </a:t>
            </a:r>
            <a:r>
              <a:rPr lang="he-IL" sz="1600" dirty="0"/>
              <a:t>לאחד מהסוגים הנ"ל:</a:t>
            </a:r>
          </a:p>
          <a:p>
            <a:pPr marL="704088" lvl="1" indent="-457200" fontAlgn="base">
              <a:buFont typeface="+mj-lt"/>
              <a:buAutoNum type="arabicPeriod"/>
            </a:pPr>
            <a:r>
              <a:rPr lang="he-IL" sz="1600" b="1" dirty="0"/>
              <a:t>אירוע מסוג "פעפוע"</a:t>
            </a:r>
            <a:r>
              <a:rPr lang="en-US" sz="1600" b="1" dirty="0"/>
              <a:t>Bubbling </a:t>
            </a:r>
            <a:r>
              <a:rPr lang="he-IL" sz="1600" b="1" dirty="0"/>
              <a:t> - </a:t>
            </a:r>
            <a:r>
              <a:rPr lang="he-IL" sz="1600" dirty="0"/>
              <a:t>מתרחש קודם על הפקד שיצר אותו ואז מטפס במעלה עץ הפקדים ופועל שוב ושוב עד שהוא מגיע לשורש העץ, החלון הראשי.</a:t>
            </a:r>
          </a:p>
          <a:p>
            <a:pPr lvl="3" fontAlgn="base"/>
            <a:r>
              <a:rPr lang="he-IL" sz="1600" dirty="0"/>
              <a:t>לדוגמא האירוע </a:t>
            </a:r>
            <a:r>
              <a:rPr lang="en-US" sz="1600" dirty="0" err="1"/>
              <a:t>MouseRightButtonDown</a:t>
            </a:r>
            <a:endParaRPr lang="en-US" sz="1600" dirty="0"/>
          </a:p>
          <a:p>
            <a:pPr marL="704088" lvl="1" indent="-457200" fontAlgn="base">
              <a:buFont typeface="+mj-lt"/>
              <a:buAutoNum type="arabicPeriod"/>
            </a:pPr>
            <a:r>
              <a:rPr lang="he-IL" sz="1600" b="1" dirty="0"/>
              <a:t>אירוע מסוג "מנהור"</a:t>
            </a:r>
            <a:r>
              <a:rPr lang="en-US" sz="1600" b="1" dirty="0"/>
              <a:t>Tunneling </a:t>
            </a:r>
            <a:r>
              <a:rPr lang="he-IL" sz="1600" b="1" dirty="0"/>
              <a:t> - </a:t>
            </a:r>
            <a:r>
              <a:rPr lang="he-IL" sz="1600" dirty="0"/>
              <a:t>מתרחש קודם על שורש העץ, החלון הראשי, ואזי הוא מחלחל במורד העץ, ופועל שוב ושוב על הפקדים שבדרך, עד שהוא מגיע לפקד שיצר אותו.</a:t>
            </a:r>
          </a:p>
          <a:p>
            <a:pPr lvl="3" fontAlgn="base"/>
            <a:r>
              <a:rPr lang="he-IL" sz="1600" dirty="0"/>
              <a:t>לדוגמא האירוע </a:t>
            </a:r>
            <a:r>
              <a:rPr lang="en-US" sz="1600" dirty="0" err="1">
                <a:highlight>
                  <a:srgbClr val="FFFF00"/>
                </a:highlight>
              </a:rPr>
              <a:t>Preview</a:t>
            </a:r>
            <a:r>
              <a:rPr lang="en-US" sz="1600" dirty="0" err="1"/>
              <a:t>MouseRightButtonDown</a:t>
            </a:r>
            <a:endParaRPr lang="en-US" sz="1600" dirty="0"/>
          </a:p>
          <a:p>
            <a:pPr lvl="3" fontAlgn="base"/>
            <a:r>
              <a:rPr lang="en-US" sz="1600" dirty="0"/>
              <a:t> </a:t>
            </a:r>
            <a:r>
              <a:rPr lang="he-IL" sz="1600" dirty="0"/>
              <a:t>נעיר שהרבה סוגים של אירועים (כמו לחיצה עם העכבר) מגיעים בזוגות. אירוע אחד מסוג </a:t>
            </a:r>
            <a:r>
              <a:rPr lang="en-US" sz="1600" dirty="0"/>
              <a:t>Bubbling</a:t>
            </a:r>
            <a:r>
              <a:rPr lang="he-IL" sz="1600" dirty="0"/>
              <a:t> ואירוע נוסף מסוג </a:t>
            </a:r>
            <a:r>
              <a:rPr lang="en-US" sz="1600" dirty="0"/>
              <a:t>Tunneling</a:t>
            </a:r>
            <a:r>
              <a:rPr lang="he-IL" sz="1600" dirty="0"/>
              <a:t> בעל קידומת </a:t>
            </a:r>
            <a:r>
              <a:rPr lang="en-US" sz="1600" dirty="0"/>
              <a:t>Preview</a:t>
            </a:r>
            <a:r>
              <a:rPr lang="he-IL" sz="1600" dirty="0"/>
              <a:t>.</a:t>
            </a:r>
          </a:p>
          <a:p>
            <a:pPr marL="704088" lvl="1" indent="-457200" fontAlgn="base">
              <a:buFont typeface="+mj-lt"/>
              <a:buAutoNum type="arabicPeriod"/>
            </a:pPr>
            <a:r>
              <a:rPr lang="he-IL" sz="1600" b="1" dirty="0"/>
              <a:t>אירוע מסוג </a:t>
            </a:r>
            <a:r>
              <a:rPr lang="en-US" sz="1600" b="1" dirty="0"/>
              <a:t>Direct</a:t>
            </a:r>
            <a:r>
              <a:rPr lang="he-IL" sz="1600" b="1" dirty="0"/>
              <a:t> - </a:t>
            </a:r>
            <a:r>
              <a:rPr lang="he-IL" sz="1600" dirty="0"/>
              <a:t>פועל רק על הפקד שיצר אותו ואינו מחלחל על עץ הפקדים בשום כיוון. סוג זה דומה לאופן שבו האירועים הרגילים עובדים.</a:t>
            </a:r>
          </a:p>
          <a:p>
            <a:pPr lvl="3" fontAlgn="base"/>
            <a:r>
              <a:rPr lang="he-IL" sz="1600" dirty="0"/>
              <a:t>לדוגמא האירוע</a:t>
            </a:r>
            <a:r>
              <a:rPr lang="en-US" sz="1600" dirty="0" err="1"/>
              <a:t>MouseEnter</a:t>
            </a:r>
            <a:r>
              <a:rPr lang="en-US" sz="1600" dirty="0"/>
              <a:t> </a:t>
            </a:r>
          </a:p>
          <a:p>
            <a:pPr fontAlgn="base"/>
            <a:r>
              <a:rPr lang="he-IL" sz="1600" dirty="0"/>
              <a:t>אם אינכם בטוחים מה סוג האירוע שאליו אתם נרשמים ניתן לבדוק זאת בתיעוד של האירוע.</a:t>
            </a:r>
          </a:p>
        </p:txBody>
      </p:sp>
      <p:sp>
        <p:nvSpPr>
          <p:cNvPr id="4" name="Slide Number Placeholder 3">
            <a:extLst>
              <a:ext uri="{FF2B5EF4-FFF2-40B4-BE49-F238E27FC236}">
                <a16:creationId xmlns:a16="http://schemas.microsoft.com/office/drawing/2014/main" id="{D7D8A9E2-AE4F-41F8-8039-848BCCD4F0B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637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5118436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8CBC-19B0-4FDC-BF11-404338561FC5}"/>
              </a:ext>
            </a:extLst>
          </p:cNvPr>
          <p:cNvSpPr>
            <a:spLocks noGrp="1"/>
          </p:cNvSpPr>
          <p:nvPr>
            <p:ph type="title"/>
          </p:nvPr>
        </p:nvSpPr>
        <p:spPr>
          <a:xfrm>
            <a:off x="1847528" y="74303"/>
            <a:ext cx="7239000" cy="698336"/>
          </a:xfrm>
        </p:spPr>
        <p:txBody>
          <a:bodyPr/>
          <a:lstStyle/>
          <a:p>
            <a:pPr algn="ctr"/>
            <a:r>
              <a:rPr lang="en-US" dirty="0"/>
              <a:t>Routed EVENTS</a:t>
            </a:r>
          </a:p>
        </p:txBody>
      </p:sp>
      <p:sp>
        <p:nvSpPr>
          <p:cNvPr id="4" name="Slide Number Placeholder 3">
            <a:extLst>
              <a:ext uri="{FF2B5EF4-FFF2-40B4-BE49-F238E27FC236}">
                <a16:creationId xmlns:a16="http://schemas.microsoft.com/office/drawing/2014/main" id="{D7D8A9E2-AE4F-41F8-8039-848BCCD4F0B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638</a:t>
            </a:fld>
            <a:endParaRPr lang="he-IL">
              <a:solidFill>
                <a:srgbClr val="B13F9A"/>
              </a:solidFill>
              <a:latin typeface="Trebuchet MS"/>
              <a:cs typeface="Gisha" panose="020B0502040204020203" pitchFamily="34" charset="-79"/>
            </a:endParaRPr>
          </a:p>
        </p:txBody>
      </p:sp>
      <p:pic>
        <p:nvPicPr>
          <p:cNvPr id="7" name="Picture 6" descr="Event routing diagram">
            <a:extLst>
              <a:ext uri="{FF2B5EF4-FFF2-40B4-BE49-F238E27FC236}">
                <a16:creationId xmlns:a16="http://schemas.microsoft.com/office/drawing/2014/main" id="{71FAFC81-9827-4DF5-AE68-3473DC19A5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8002" y="879194"/>
            <a:ext cx="3978052" cy="464907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Up 7">
            <a:extLst>
              <a:ext uri="{FF2B5EF4-FFF2-40B4-BE49-F238E27FC236}">
                <a16:creationId xmlns:a16="http://schemas.microsoft.com/office/drawing/2014/main" id="{65A23E54-AD03-40A9-A423-CD12A00D12E1}"/>
              </a:ext>
            </a:extLst>
          </p:cNvPr>
          <p:cNvSpPr/>
          <p:nvPr/>
        </p:nvSpPr>
        <p:spPr>
          <a:xfrm>
            <a:off x="4079776" y="5393391"/>
            <a:ext cx="1692350" cy="1138053"/>
          </a:xfrm>
          <a:prstGeom prst="upArrow">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he-IL" sz="1400" b="1" dirty="0">
                <a:solidFill>
                  <a:prstClr val="black"/>
                </a:solidFill>
                <a:latin typeface="Trebuchet MS"/>
                <a:ea typeface="Calibri" panose="020F0502020204030204" pitchFamily="34" charset="0"/>
                <a:cs typeface="Arial" panose="020B0604020202020204" pitchFamily="34" charset="0"/>
              </a:rPr>
              <a:t>הפקד שיצר את האירוע</a:t>
            </a:r>
            <a:endParaRPr lang="en-US" sz="1400" b="1" dirty="0">
              <a:solidFill>
                <a:prstClr val="black"/>
              </a:solidFill>
              <a:latin typeface="Trebuchet MS"/>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8757789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BF3F-93AE-4DD1-AE94-61DEECE46098}"/>
              </a:ext>
            </a:extLst>
          </p:cNvPr>
          <p:cNvSpPr>
            <a:spLocks noGrp="1"/>
          </p:cNvSpPr>
          <p:nvPr>
            <p:ph type="title"/>
          </p:nvPr>
        </p:nvSpPr>
        <p:spPr>
          <a:xfrm>
            <a:off x="1631504" y="150236"/>
            <a:ext cx="7848872" cy="504056"/>
          </a:xfrm>
        </p:spPr>
        <p:txBody>
          <a:bodyPr>
            <a:noAutofit/>
          </a:bodyPr>
          <a:lstStyle/>
          <a:p>
            <a:pPr algn="ctr"/>
            <a:r>
              <a:rPr lang="he-IL" sz="2800" dirty="0"/>
              <a:t>דוגמא ללא שימוש (</a:t>
            </a:r>
            <a:r>
              <a:rPr lang="he-IL" sz="2800" dirty="0">
                <a:highlight>
                  <a:srgbClr val="FFFF00"/>
                </a:highlight>
              </a:rPr>
              <a:t>לכאורה</a:t>
            </a:r>
            <a:r>
              <a:rPr lang="en-US" sz="2800" dirty="0"/>
              <a:t>(</a:t>
            </a:r>
            <a:r>
              <a:rPr lang="he-IL" sz="2800" dirty="0"/>
              <a:t> ב </a:t>
            </a:r>
            <a:r>
              <a:rPr lang="en-US" sz="2800" dirty="0"/>
              <a:t>routed Events</a:t>
            </a:r>
            <a:endParaRPr lang="en-IL" sz="2800" dirty="0"/>
          </a:p>
        </p:txBody>
      </p:sp>
      <p:sp>
        <p:nvSpPr>
          <p:cNvPr id="4" name="Slide Number Placeholder 3">
            <a:extLst>
              <a:ext uri="{FF2B5EF4-FFF2-40B4-BE49-F238E27FC236}">
                <a16:creationId xmlns:a16="http://schemas.microsoft.com/office/drawing/2014/main" id="{58BF02FB-2AA4-4814-BCC8-DCA901BDE44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639</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0FA923A0-B6ED-4D28-BEA9-FCE572A0D804}"/>
              </a:ext>
            </a:extLst>
          </p:cNvPr>
          <p:cNvSpPr txBox="1"/>
          <p:nvPr/>
        </p:nvSpPr>
        <p:spPr>
          <a:xfrm>
            <a:off x="1631504" y="3573700"/>
            <a:ext cx="8245658" cy="2982548"/>
          </a:xfrm>
          <a:prstGeom prst="rect">
            <a:avLst/>
          </a:prstGeom>
          <a:noFill/>
        </p:spPr>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Class</a:t>
            </a:r>
            <a:r>
              <a:rPr lang="en-US" sz="1100" dirty="0">
                <a:solidFill>
                  <a:srgbClr val="0000FF"/>
                </a:solidFill>
                <a:latin typeface="inherit"/>
                <a:ea typeface="Times New Roman" panose="02020603050405020304" pitchFamily="18" charset="0"/>
                <a:cs typeface="Courier New" panose="02070309020205020404" pitchFamily="49" charset="0"/>
              </a:rPr>
              <a:t>="EventsDemo.MainWindow"</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/presentation"</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err="1">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FF0000"/>
                </a:solidFill>
                <a:latin typeface="inherit"/>
                <a:ea typeface="Times New Roman" panose="02020603050405020304" pitchFamily="18" charset="0"/>
                <a:cs typeface="Courier New" panose="02070309020205020404" pitchFamily="49" charset="0"/>
              </a:rPr>
              <a:t>x</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Title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MainWindow</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Height</a:t>
            </a:r>
            <a:r>
              <a:rPr lang="en-US" sz="1100" dirty="0">
                <a:solidFill>
                  <a:srgbClr val="0000FF"/>
                </a:solidFill>
                <a:latin typeface="inherit"/>
                <a:ea typeface="Times New Roman" panose="02020603050405020304" pitchFamily="18" charset="0"/>
                <a:cs typeface="Courier New" panose="02070309020205020404" pitchFamily="49" charset="0"/>
              </a:rPr>
              <a:t>="350"</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="525"&gt;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FF0000"/>
                </a:solidFill>
                <a:latin typeface="inherit"/>
                <a:ea typeface="Times New Roman" panose="02020603050405020304" pitchFamily="18" charset="0"/>
                <a:cs typeface="Courier New" panose="02070309020205020404" pitchFamily="49" charset="0"/>
              </a:rPr>
              <a:t> Orientation</a:t>
            </a:r>
            <a:r>
              <a:rPr lang="en-US" sz="1100" dirty="0">
                <a:solidFill>
                  <a:srgbClr val="0000FF"/>
                </a:solidFill>
                <a:latin typeface="inherit"/>
                <a:ea typeface="Times New Roman" panose="02020603050405020304" pitchFamily="18" charset="0"/>
                <a:cs typeface="Courier New" panose="02070309020205020404" pitchFamily="49" charset="0"/>
              </a:rPr>
              <a:t>="Horizontal"</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Image</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="100"</a:t>
            </a:r>
            <a:r>
              <a:rPr lang="en-US" sz="1100" dirty="0">
                <a:solidFill>
                  <a:srgbClr val="FF0000"/>
                </a:solidFill>
                <a:latin typeface="inherit"/>
                <a:ea typeface="Times New Roman" panose="02020603050405020304" pitchFamily="18" charset="0"/>
                <a:cs typeface="Courier New" panose="02070309020205020404" pitchFamily="49" charset="0"/>
              </a:rPr>
              <a:t> Source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EventsDemo;component</a:t>
            </a:r>
            <a:r>
              <a:rPr lang="en-US" sz="1100" dirty="0">
                <a:solidFill>
                  <a:srgbClr val="0000FF"/>
                </a:solidFill>
                <a:latin typeface="inherit"/>
                <a:ea typeface="Times New Roman" panose="02020603050405020304" pitchFamily="18" charset="0"/>
                <a:cs typeface="Courier New" panose="02070309020205020404" pitchFamily="49" charset="0"/>
              </a:rPr>
              <a:t>/Images/Koala.jpg"</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Margin</a:t>
            </a:r>
            <a:r>
              <a:rPr lang="en-US" sz="1100" dirty="0">
                <a:solidFill>
                  <a:srgbClr val="0000FF"/>
                </a:solidFill>
                <a:latin typeface="inherit"/>
                <a:ea typeface="Times New Roman" panose="02020603050405020304" pitchFamily="18" charset="0"/>
                <a:cs typeface="Courier New" panose="02070309020205020404" pitchFamily="49" charset="0"/>
              </a:rPr>
              <a:t>="10"</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="text next to image"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VerticalAlignment</a:t>
            </a:r>
            <a:r>
              <a:rPr lang="en-US" sz="1100" dirty="0">
                <a:solidFill>
                  <a:srgbClr val="0000FF"/>
                </a:solidFill>
                <a:latin typeface="inherit"/>
                <a:ea typeface="Times New Roman" panose="02020603050405020304" pitchFamily="18" charset="0"/>
                <a:cs typeface="Courier New" panose="02070309020205020404" pitchFamily="49" charset="0"/>
              </a:rPr>
              <a:t>="Center"</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0000FF"/>
                </a:solidFill>
                <a:latin typeface="inherit"/>
                <a:ea typeface="Times New Roman" panose="02020603050405020304" pitchFamily="18" charset="0"/>
                <a:cs typeface="Courier New" panose="020703090202050204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מדריך WPF – שימוש ב Routed Events">
            <a:extLst>
              <a:ext uri="{FF2B5EF4-FFF2-40B4-BE49-F238E27FC236}">
                <a16:creationId xmlns:a16="http://schemas.microsoft.com/office/drawing/2014/main" id="{74EAD109-C98A-41B5-8A90-8011F37CC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018" y="1108904"/>
            <a:ext cx="3331845" cy="1771015"/>
          </a:xfrm>
          <a:prstGeom prst="rect">
            <a:avLst/>
          </a:prstGeom>
          <a:noFill/>
          <a:ln>
            <a:noFill/>
          </a:ln>
        </p:spPr>
      </p:pic>
      <p:sp>
        <p:nvSpPr>
          <p:cNvPr id="10" name="Speech Bubble: Rectangle with Corners Rounded 9">
            <a:extLst>
              <a:ext uri="{FF2B5EF4-FFF2-40B4-BE49-F238E27FC236}">
                <a16:creationId xmlns:a16="http://schemas.microsoft.com/office/drawing/2014/main" id="{D525FC68-84F2-44E2-AE12-132ACAFDCA3F}"/>
              </a:ext>
            </a:extLst>
          </p:cNvPr>
          <p:cNvSpPr/>
          <p:nvPr/>
        </p:nvSpPr>
        <p:spPr>
          <a:xfrm>
            <a:off x="1954800" y="999414"/>
            <a:ext cx="1692929" cy="1771015"/>
          </a:xfrm>
          <a:prstGeom prst="wedgeRoundRectCallout">
            <a:avLst>
              <a:gd name="adj1" fmla="val 80441"/>
              <a:gd name="adj2" fmla="val 3216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חלון שבתוכו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ובתוכו כפתור, והכפתור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שמכיל תמונה וטקסט.</a:t>
            </a:r>
          </a:p>
        </p:txBody>
      </p:sp>
      <p:sp>
        <p:nvSpPr>
          <p:cNvPr id="11" name="Speech Bubble: Rectangle with Corners Rounded 10">
            <a:extLst>
              <a:ext uri="{FF2B5EF4-FFF2-40B4-BE49-F238E27FC236}">
                <a16:creationId xmlns:a16="http://schemas.microsoft.com/office/drawing/2014/main" id="{878E0F59-18C5-49CD-906D-DD2BFFC50329}"/>
              </a:ext>
            </a:extLst>
          </p:cNvPr>
          <p:cNvSpPr/>
          <p:nvPr/>
        </p:nvSpPr>
        <p:spPr>
          <a:xfrm>
            <a:off x="6725162" y="1994410"/>
            <a:ext cx="2899230" cy="2227152"/>
          </a:xfrm>
          <a:prstGeom prst="wedgeRoundRectCallout">
            <a:avLst>
              <a:gd name="adj1" fmla="val -58732"/>
              <a:gd name="adj2" fmla="val 75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he-IL" sz="1200" dirty="0">
                <a:solidFill>
                  <a:prstClr val="black"/>
                </a:solidFill>
                <a:highlight>
                  <a:srgbClr val="FFFF00"/>
                </a:highlight>
                <a:latin typeface="Trebuchet MS"/>
                <a:cs typeface="Gisha" panose="020B0502040204020203" pitchFamily="34" charset="-79"/>
              </a:rPr>
              <a:t>נניח לכאורה שאירועים היו מתנהגים כרגיל, ולא כמו ש </a:t>
            </a:r>
            <a:r>
              <a:rPr lang="en-US" sz="1200" dirty="0">
                <a:solidFill>
                  <a:prstClr val="black"/>
                </a:solidFill>
                <a:highlight>
                  <a:srgbClr val="FFFF00"/>
                </a:highlight>
                <a:latin typeface="Trebuchet MS"/>
              </a:rPr>
              <a:t>Routed Events</a:t>
            </a:r>
            <a:r>
              <a:rPr lang="he-IL" sz="1200" dirty="0">
                <a:solidFill>
                  <a:prstClr val="black"/>
                </a:solidFill>
                <a:highlight>
                  <a:srgbClr val="FFFF00"/>
                </a:highlight>
                <a:latin typeface="Trebuchet MS"/>
                <a:cs typeface="Gisha" panose="020B0502040204020203" pitchFamily="34" charset="-79"/>
              </a:rPr>
              <a:t> עובדים. </a:t>
            </a:r>
            <a:r>
              <a:rPr lang="he-IL" sz="1200" dirty="0">
                <a:solidFill>
                  <a:prstClr val="black"/>
                </a:solidFill>
                <a:latin typeface="Trebuchet MS"/>
                <a:cs typeface="Gisha" panose="020B0502040204020203" pitchFamily="34" charset="-79"/>
              </a:rPr>
              <a:t>אזי כדי להגיב לאירוע לחיצה על עכבר ימנים של הכפתור, היינו </a:t>
            </a:r>
            <a:r>
              <a:rPr lang="he-IL" sz="1200" b="1" dirty="0">
                <a:solidFill>
                  <a:prstClr val="black"/>
                </a:solidFill>
                <a:latin typeface="Trebuchet MS"/>
                <a:cs typeface="Gisha" panose="020B0502040204020203" pitchFamily="34" charset="-79"/>
              </a:rPr>
              <a:t>צריכים להירשם ל4 אירועים של כל המרכיבים המוכלים בכפתור.</a:t>
            </a:r>
          </a:p>
          <a:p>
            <a:pPr algn="just"/>
            <a:endParaRPr lang="he-IL" sz="1200" dirty="0">
              <a:solidFill>
                <a:prstClr val="black"/>
              </a:solidFill>
              <a:latin typeface="Trebuchet MS"/>
              <a:cs typeface="Gisha" panose="020B0502040204020203" pitchFamily="34" charset="-79"/>
            </a:endParaRPr>
          </a:p>
          <a:p>
            <a:pPr algn="ctr"/>
            <a:r>
              <a:rPr lang="he-IL" sz="1200" b="1" dirty="0">
                <a:solidFill>
                  <a:prstClr val="black"/>
                </a:solidFill>
                <a:latin typeface="Trebuchet MS"/>
                <a:cs typeface="Gisha" panose="020B0502040204020203" pitchFamily="34" charset="-79"/>
              </a:rPr>
              <a:t>מצב מסורבל ולא נוח!</a:t>
            </a:r>
          </a:p>
        </p:txBody>
      </p:sp>
      <p:sp>
        <p:nvSpPr>
          <p:cNvPr id="9" name="TextBox 8">
            <a:extLst>
              <a:ext uri="{FF2B5EF4-FFF2-40B4-BE49-F238E27FC236}">
                <a16:creationId xmlns:a16="http://schemas.microsoft.com/office/drawing/2014/main" id="{5938284C-027C-4DD3-90B2-9BC71CE9AB74}"/>
              </a:ext>
            </a:extLst>
          </p:cNvPr>
          <p:cNvSpPr txBox="1"/>
          <p:nvPr/>
        </p:nvSpPr>
        <p:spPr>
          <a:xfrm rot="5400000">
            <a:off x="7074688" y="3259723"/>
            <a:ext cx="61206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600" dirty="0">
                <a:solidFill>
                  <a:prstClr val="black"/>
                </a:solidFill>
                <a:latin typeface="Trebuchet MS"/>
              </a:rPr>
              <a:t>Project </a:t>
            </a:r>
            <a:r>
              <a:rPr lang="en-US" sz="1600" b="1" dirty="0">
                <a:solidFill>
                  <a:prstClr val="black"/>
                </a:solidFill>
                <a:latin typeface="Trebuchet MS"/>
              </a:rPr>
              <a:t>Ex0_RoutedEvents</a:t>
            </a:r>
            <a:r>
              <a:rPr lang="en-US" sz="1600" dirty="0">
                <a:solidFill>
                  <a:prstClr val="black"/>
                </a:solidFill>
                <a:latin typeface="Trebuchet MS"/>
              </a:rPr>
              <a:t>, WpfAdvanced_EricPozanski Solution</a:t>
            </a:r>
          </a:p>
        </p:txBody>
      </p:sp>
      <p:sp>
        <p:nvSpPr>
          <p:cNvPr id="13" name="TextBox 12">
            <a:extLst>
              <a:ext uri="{FF2B5EF4-FFF2-40B4-BE49-F238E27FC236}">
                <a16:creationId xmlns:a16="http://schemas.microsoft.com/office/drawing/2014/main" id="{9DD791F1-1870-48FF-9ED8-DEDA0DCFD96F}"/>
              </a:ext>
            </a:extLst>
          </p:cNvPr>
          <p:cNvSpPr txBox="1"/>
          <p:nvPr/>
        </p:nvSpPr>
        <p:spPr>
          <a:xfrm>
            <a:off x="4475864" y="5953524"/>
            <a:ext cx="5319208" cy="64633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Button_MouseRightButtonDown</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MouseButtonEventArgs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MessageBox.Show</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"Bubbling - I am: "</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sender.GetType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a:t>
            </a:r>
            <a:endParaRPr lang="en-US" dirty="0">
              <a:solidFill>
                <a:prstClr val="black"/>
              </a:solidFill>
              <a:latin typeface="Trebuchet MS"/>
            </a:endParaRPr>
          </a:p>
        </p:txBody>
      </p:sp>
    </p:spTree>
    <p:extLst>
      <p:ext uri="{BB962C8B-B14F-4D97-AF65-F5344CB8AC3E}">
        <p14:creationId xmlns:p14="http://schemas.microsoft.com/office/powerpoint/2010/main" val="2929393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8032" y="135338"/>
            <a:ext cx="7416824" cy="1122267"/>
          </a:xfrm>
        </p:spPr>
        <p:txBody>
          <a:bodyPr>
            <a:normAutofit fontScale="90000"/>
          </a:bodyPr>
          <a:lstStyle/>
          <a:p>
            <a:pPr algn="ctr"/>
            <a:r>
              <a:rPr lang="en-US" dirty="0"/>
              <a:t>STRING Composite formatting</a:t>
            </a:r>
            <a:br>
              <a:rPr lang="he-IL" dirty="0"/>
            </a:br>
            <a:r>
              <a:rPr lang="he-IL" dirty="0"/>
              <a:t>מחרוזת עם פרמטרים { }</a:t>
            </a:r>
          </a:p>
        </p:txBody>
      </p:sp>
      <p:sp>
        <p:nvSpPr>
          <p:cNvPr id="3" name="מציין מיקום תוכן 2"/>
          <p:cNvSpPr>
            <a:spLocks noGrp="1"/>
          </p:cNvSpPr>
          <p:nvPr>
            <p:ph idx="1"/>
          </p:nvPr>
        </p:nvSpPr>
        <p:spPr>
          <a:xfrm>
            <a:off x="1703431" y="1425452"/>
            <a:ext cx="7848872" cy="942436"/>
          </a:xfrm>
        </p:spPr>
        <p:txBody>
          <a:bodyPr>
            <a:normAutofit fontScale="85000" lnSpcReduction="20000"/>
          </a:bodyPr>
          <a:lstStyle/>
          <a:p>
            <a:pPr marL="0" indent="0">
              <a:buNone/>
            </a:pPr>
            <a:r>
              <a:rPr lang="he-IL" dirty="0"/>
              <a:t>ניתן לשלב בתוך המחרוזת </a:t>
            </a:r>
            <a:r>
              <a:rPr lang="he-IL" b="1" dirty="0"/>
              <a:t>מצייני מיקום בתוך סוגריים מסולסלות,</a:t>
            </a:r>
            <a:r>
              <a:rPr lang="he-IL" dirty="0"/>
              <a:t> </a:t>
            </a:r>
            <a:r>
              <a:rPr lang="he-IL" b="1" dirty="0"/>
              <a:t>בצורה {</a:t>
            </a:r>
            <a:r>
              <a:rPr lang="en-US" b="1" dirty="0"/>
              <a:t>X</a:t>
            </a:r>
            <a:r>
              <a:rPr lang="he-IL" b="1" dirty="0"/>
              <a:t>}</a:t>
            </a:r>
            <a:r>
              <a:rPr lang="he-IL" dirty="0"/>
              <a:t>, כאשר </a:t>
            </a:r>
            <a:r>
              <a:rPr lang="en-US" dirty="0"/>
              <a:t>X</a:t>
            </a:r>
            <a:r>
              <a:rPr lang="he-IL" dirty="0"/>
              <a:t> מציין את מספר הפרמטר (החל מ-0) מהרשימה שמופיעה אחרי המחרוזת.</a:t>
            </a:r>
          </a:p>
          <a:p>
            <a:pPr marL="0" indent="0" algn="l" rtl="0">
              <a:buNone/>
            </a:pPr>
            <a:endParaRPr lang="en-US" dirty="0"/>
          </a:p>
        </p:txBody>
      </p:sp>
      <p:sp>
        <p:nvSpPr>
          <p:cNvPr id="5" name="Slide Number Placeholder 4"/>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64</a:t>
            </a:fld>
            <a:endParaRPr lang="he-IL">
              <a:solidFill>
                <a:srgbClr val="B13F9A"/>
              </a:solidFill>
              <a:latin typeface="Trebuchet MS"/>
              <a:cs typeface="Gisha" panose="020B0502040204020203" pitchFamily="34" charset="-79"/>
            </a:endParaRPr>
          </a:p>
        </p:txBody>
      </p:sp>
      <p:sp>
        <p:nvSpPr>
          <p:cNvPr id="6" name="Rectangle 5">
            <a:extLst>
              <a:ext uri="{FF2B5EF4-FFF2-40B4-BE49-F238E27FC236}">
                <a16:creationId xmlns:a16="http://schemas.microsoft.com/office/drawing/2014/main" id="{29D65FC7-C303-491B-A941-88CBF977D573}"/>
              </a:ext>
            </a:extLst>
          </p:cNvPr>
          <p:cNvSpPr/>
          <p:nvPr/>
        </p:nvSpPr>
        <p:spPr>
          <a:xfrm>
            <a:off x="1793764" y="2351066"/>
            <a:ext cx="8604472" cy="4278094"/>
          </a:xfrm>
          <a:prstGeom prst="rect">
            <a:avLst/>
          </a:prstGeom>
        </p:spPr>
        <p:txBody>
          <a:bodyPr wrap="square">
            <a:spAutoFit/>
          </a:bodyPr>
          <a:lstStyle/>
          <a:p>
            <a:pPr algn="l" rtl="0"/>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userName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oshri</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algn="l" rtl="0"/>
            <a:r>
              <a:rPr lang="nn-NO" sz="1600" dirty="0">
                <a:solidFill>
                  <a:srgbClr val="000000"/>
                </a:solidFill>
                <a:latin typeface="Consolas" panose="020B0609020204030204" pitchFamily="49" charset="0"/>
              </a:rPr>
              <a:t>    Console.WriteLine(</a:t>
            </a:r>
            <a:r>
              <a:rPr lang="nn-NO" sz="1600" dirty="0">
                <a:solidFill>
                  <a:srgbClr val="A31515"/>
                </a:solidFill>
                <a:latin typeface="Consolas" panose="020B0609020204030204" pitchFamily="49" charset="0"/>
              </a:rPr>
              <a:t>"hello {0} "</a:t>
            </a:r>
            <a:r>
              <a:rPr lang="nn-NO" sz="1600" dirty="0">
                <a:solidFill>
                  <a:srgbClr val="000000"/>
                </a:solidFill>
                <a:latin typeface="Consolas" panose="020B0609020204030204" pitchFamily="49" charset="0"/>
              </a:rPr>
              <a:t>, userName); </a:t>
            </a:r>
            <a:r>
              <a:rPr lang="nn-NO" sz="1600" dirty="0">
                <a:solidFill>
                  <a:srgbClr val="008000"/>
                </a:solidFill>
                <a:latin typeface="Consolas" panose="020B0609020204030204" pitchFamily="49" charset="0"/>
              </a:rPr>
              <a:t>//hello oshri</a:t>
            </a:r>
          </a:p>
          <a:p>
            <a:pPr algn="l" rtl="0"/>
            <a:r>
              <a:rPr lang="nn-NO" sz="1600" dirty="0">
                <a:solidFill>
                  <a:srgbClr val="008000"/>
                </a:solidFill>
                <a:latin typeface="Consolas" panose="020B0609020204030204" pitchFamily="49" charset="0"/>
              </a:rPr>
              <a:t>    </a:t>
            </a:r>
          </a:p>
          <a:p>
            <a:pPr algn="l" rtl="0"/>
            <a:r>
              <a:rPr lang="nn-NO" sz="1600" dirty="0">
                <a:solidFill>
                  <a:srgbClr val="008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familyName</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"cohen"</a:t>
            </a:r>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"hi {0} {1}, bye {1} {0}!!!"</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familyName</a:t>
            </a:r>
            <a:r>
              <a:rPr lang="en-US" sz="1600" dirty="0">
                <a:solidFill>
                  <a:srgbClr val="000000"/>
                </a:solidFill>
                <a:latin typeface="Consolas" panose="020B0609020204030204" pitchFamily="49" charset="0"/>
              </a:rPr>
              <a:t>);</a:t>
            </a:r>
          </a:p>
          <a:p>
            <a:pPr algn="l"/>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hi </a:t>
            </a:r>
            <a:r>
              <a:rPr lang="en-US" sz="1600" dirty="0" err="1">
                <a:solidFill>
                  <a:srgbClr val="008000"/>
                </a:solidFill>
                <a:latin typeface="Consolas" panose="020B0609020204030204" pitchFamily="49" charset="0"/>
              </a:rPr>
              <a:t>oshri</a:t>
            </a:r>
            <a:r>
              <a:rPr lang="en-US" sz="1600" dirty="0">
                <a:solidFill>
                  <a:srgbClr val="008000"/>
                </a:solidFill>
                <a:latin typeface="Consolas" panose="020B0609020204030204" pitchFamily="49" charset="0"/>
              </a:rPr>
              <a:t> cohen, bye cohen </a:t>
            </a:r>
            <a:r>
              <a:rPr lang="en-US" sz="1600" dirty="0" err="1">
                <a:solidFill>
                  <a:srgbClr val="008000"/>
                </a:solidFill>
                <a:latin typeface="Consolas" panose="020B0609020204030204" pitchFamily="49" charset="0"/>
              </a:rPr>
              <a:t>oshri</a:t>
            </a:r>
            <a:r>
              <a:rPr lang="en-US" sz="1600" dirty="0">
                <a:solidFill>
                  <a:srgbClr val="008000"/>
                </a:solidFill>
                <a:latin typeface="Consolas" panose="020B0609020204030204" pitchFamily="49" charset="0"/>
              </a:rPr>
              <a:t>!!</a:t>
            </a:r>
            <a:endParaRPr lang="nn-NO" sz="1600" dirty="0">
              <a:solidFill>
                <a:srgbClr val="000000"/>
              </a:solidFill>
              <a:latin typeface="Consolas" panose="020B0609020204030204" pitchFamily="49" charset="0"/>
            </a:endParaRPr>
          </a:p>
          <a:p>
            <a:pPr algn="l" rtl="0"/>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2;</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y = 3;</a:t>
            </a:r>
          </a:p>
          <a:p>
            <a:pPr algn="l" rtl="0"/>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Console.WriteLine</a:t>
            </a:r>
            <a:r>
              <a:rPr lang="es-ES" sz="1600" dirty="0">
                <a:solidFill>
                  <a:srgbClr val="000000"/>
                </a:solidFill>
                <a:latin typeface="Consolas" panose="020B0609020204030204" pitchFamily="49" charset="0"/>
              </a:rPr>
              <a:t>(</a:t>
            </a:r>
            <a:r>
              <a:rPr lang="es-ES" sz="1600" dirty="0">
                <a:solidFill>
                  <a:srgbClr val="A31515"/>
                </a:solidFill>
                <a:latin typeface="Consolas" panose="020B0609020204030204" pitchFamily="49" charset="0"/>
              </a:rPr>
              <a:t>"{0} + {1} + {1} = {2} "</a:t>
            </a:r>
            <a:r>
              <a:rPr lang="es-ES" sz="1600" dirty="0">
                <a:solidFill>
                  <a:srgbClr val="000000"/>
                </a:solidFill>
                <a:latin typeface="Consolas" panose="020B0609020204030204" pitchFamily="49" charset="0"/>
              </a:rPr>
              <a:t>, x, y, x + y + y); </a:t>
            </a:r>
            <a:endParaRPr lang="he-IL" sz="1600" dirty="0">
              <a:solidFill>
                <a:srgbClr val="000000"/>
              </a:solidFill>
              <a:latin typeface="Consolas" panose="020B0609020204030204" pitchFamily="49" charset="0"/>
              <a:cs typeface="Gisha" panose="020B0502040204020203" pitchFamily="34" charset="-79"/>
            </a:endParaRPr>
          </a:p>
          <a:p>
            <a:pPr algn="l" rtl="0"/>
            <a:r>
              <a:rPr lang="he-IL" sz="1600" dirty="0">
                <a:solidFill>
                  <a:srgbClr val="000000"/>
                </a:solidFill>
                <a:latin typeface="Consolas" panose="020B0609020204030204" pitchFamily="49" charset="0"/>
                <a:cs typeface="Gisha" panose="020B0502040204020203" pitchFamily="34" charset="-79"/>
              </a:rPr>
              <a:t>			</a:t>
            </a:r>
            <a:r>
              <a:rPr lang="es-ES" sz="1600" dirty="0">
                <a:solidFill>
                  <a:srgbClr val="008000"/>
                </a:solidFill>
                <a:latin typeface="Consolas" panose="020B0609020204030204" pitchFamily="49" charset="0"/>
              </a:rPr>
              <a:t>//2 + 3 + 3 = 8</a:t>
            </a:r>
          </a:p>
          <a:p>
            <a:endParaRPr lang="en-US" sz="1600" dirty="0">
              <a:solidFill>
                <a:srgbClr val="0000FF"/>
              </a:solidFill>
              <a:latin typeface="Consolas" panose="020B0609020204030204" pitchFamily="49" charset="0"/>
            </a:endParaRPr>
          </a:p>
          <a:p>
            <a:pPr algn="l" rtl="0"/>
            <a:r>
              <a:rPr lang="en-US" sz="1600" dirty="0">
                <a:solidFill>
                  <a:srgbClr val="0000FF"/>
                </a:solidFill>
                <a:latin typeface="Consolas" panose="020B0609020204030204" pitchFamily="49" charset="0"/>
              </a:rPr>
              <a:t>    string</a:t>
            </a:r>
            <a:r>
              <a:rPr lang="en-US" sz="1600" dirty="0">
                <a:solidFill>
                  <a:srgbClr val="000000"/>
                </a:solidFill>
                <a:latin typeface="Consolas" panose="020B0609020204030204" pitchFamily="49" charset="0"/>
              </a:rPr>
              <a:t> name2 = </a:t>
            </a:r>
            <a:r>
              <a:rPr lang="en-US" sz="1600" dirty="0" err="1">
                <a:solidFill>
                  <a:srgbClr val="0000FF"/>
                </a:solidFill>
                <a:latin typeface="Consolas" panose="020B0609020204030204" pitchFamily="49" charset="0"/>
              </a:rPr>
              <a:t>string</a:t>
            </a:r>
            <a:r>
              <a:rPr lang="en-US" sz="1600" dirty="0" err="1">
                <a:solidFill>
                  <a:srgbClr val="000000"/>
                </a:solidFill>
                <a:latin typeface="Consolas" panose="020B0609020204030204" pitchFamily="49" charset="0"/>
              </a:rPr>
              <a:t>.Format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"my name is {0} </a:t>
            </a:r>
            <a:r>
              <a:rPr lang="en-US" sz="1600" dirty="0" err="1">
                <a:solidFill>
                  <a:srgbClr val="A31515"/>
                </a:solidFill>
                <a:latin typeface="Consolas" panose="020B0609020204030204" pitchFamily="49" charset="0"/>
              </a:rPr>
              <a:t>levi</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userName</a:t>
            </a:r>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(name2); </a:t>
            </a:r>
            <a:r>
              <a:rPr lang="nn-NO" sz="1600" dirty="0">
                <a:solidFill>
                  <a:srgbClr val="008000"/>
                </a:solidFill>
                <a:latin typeface="Consolas" panose="020B0609020204030204" pitchFamily="49" charset="0"/>
              </a:rPr>
              <a:t>//my name is oshri levi</a:t>
            </a:r>
            <a:endParaRPr lang="es-E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a:t>
            </a:r>
            <a:endParaRPr lang="en-US" sz="4000" dirty="0">
              <a:solidFill>
                <a:prstClr val="black"/>
              </a:solidFill>
              <a:latin typeface="Trebuchet MS"/>
            </a:endParaRPr>
          </a:p>
        </p:txBody>
      </p:sp>
    </p:spTree>
    <p:extLst>
      <p:ext uri="{BB962C8B-B14F-4D97-AF65-F5344CB8AC3E}">
        <p14:creationId xmlns:p14="http://schemas.microsoft.com/office/powerpoint/2010/main" val="3994463460"/>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BF3F-93AE-4DD1-AE94-61DEECE46098}"/>
              </a:ext>
            </a:extLst>
          </p:cNvPr>
          <p:cNvSpPr>
            <a:spLocks noGrp="1"/>
          </p:cNvSpPr>
          <p:nvPr>
            <p:ph type="title"/>
          </p:nvPr>
        </p:nvSpPr>
        <p:spPr>
          <a:xfrm>
            <a:off x="1631504" y="150236"/>
            <a:ext cx="7848872" cy="504056"/>
          </a:xfrm>
        </p:spPr>
        <p:txBody>
          <a:bodyPr>
            <a:noAutofit/>
          </a:bodyPr>
          <a:lstStyle/>
          <a:p>
            <a:pPr algn="ctr"/>
            <a:r>
              <a:rPr lang="he-IL" sz="2800" dirty="0"/>
              <a:t>דוגמא עם שימוש מובנה ב </a:t>
            </a:r>
            <a:r>
              <a:rPr lang="en-US" sz="2800" dirty="0"/>
              <a:t>routed Events</a:t>
            </a:r>
            <a:endParaRPr lang="en-IL" sz="2800" dirty="0"/>
          </a:p>
        </p:txBody>
      </p:sp>
      <p:sp>
        <p:nvSpPr>
          <p:cNvPr id="4" name="Slide Number Placeholder 3">
            <a:extLst>
              <a:ext uri="{FF2B5EF4-FFF2-40B4-BE49-F238E27FC236}">
                <a16:creationId xmlns:a16="http://schemas.microsoft.com/office/drawing/2014/main" id="{58BF02FB-2AA4-4814-BCC8-DCA901BDE44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640</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0FA923A0-B6ED-4D28-BEA9-FCE572A0D804}"/>
              </a:ext>
            </a:extLst>
          </p:cNvPr>
          <p:cNvSpPr txBox="1"/>
          <p:nvPr/>
        </p:nvSpPr>
        <p:spPr>
          <a:xfrm>
            <a:off x="1631504" y="3573700"/>
            <a:ext cx="7632848" cy="2982548"/>
          </a:xfrm>
          <a:prstGeom prst="rect">
            <a:avLst/>
          </a:prstGeom>
          <a:noFill/>
        </p:spPr>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Class</a:t>
            </a:r>
            <a:r>
              <a:rPr lang="en-US" sz="1100" dirty="0">
                <a:solidFill>
                  <a:srgbClr val="0000FF"/>
                </a:solidFill>
                <a:latin typeface="inherit"/>
                <a:ea typeface="Times New Roman" panose="02020603050405020304" pitchFamily="18" charset="0"/>
                <a:cs typeface="Courier New" panose="02070309020205020404" pitchFamily="49" charset="0"/>
              </a:rPr>
              <a:t>="EventsDemo.MainWindow"</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/presentation"</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err="1">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FF0000"/>
                </a:solidFill>
                <a:latin typeface="inherit"/>
                <a:ea typeface="Times New Roman" panose="02020603050405020304" pitchFamily="18" charset="0"/>
                <a:cs typeface="Courier New" panose="02070309020205020404" pitchFamily="49" charset="0"/>
              </a:rPr>
              <a:t>x</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Title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MainWindow</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Height</a:t>
            </a:r>
            <a:r>
              <a:rPr lang="en-US" sz="1100" dirty="0">
                <a:solidFill>
                  <a:srgbClr val="0000FF"/>
                </a:solidFill>
                <a:latin typeface="inherit"/>
                <a:ea typeface="Times New Roman" panose="02020603050405020304" pitchFamily="18" charset="0"/>
                <a:cs typeface="Courier New" panose="02070309020205020404" pitchFamily="49" charset="0"/>
              </a:rPr>
              <a:t>="350"</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="525"&gt;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FF0000"/>
                </a:solidFill>
                <a:latin typeface="inherit"/>
                <a:ea typeface="Times New Roman" panose="02020603050405020304" pitchFamily="18" charset="0"/>
                <a:cs typeface="Courier New" panose="02070309020205020404" pitchFamily="49" charset="0"/>
              </a:rPr>
              <a:t> Orientation</a:t>
            </a:r>
            <a:r>
              <a:rPr lang="en-US" sz="1100" dirty="0">
                <a:solidFill>
                  <a:srgbClr val="0000FF"/>
                </a:solidFill>
                <a:latin typeface="inherit"/>
                <a:ea typeface="Times New Roman" panose="02020603050405020304" pitchFamily="18" charset="0"/>
                <a:cs typeface="Courier New" panose="02070309020205020404" pitchFamily="49" charset="0"/>
              </a:rPr>
              <a:t>="Horizontal"&gt;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Image</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="100"</a:t>
            </a:r>
            <a:r>
              <a:rPr lang="en-US" sz="1100" dirty="0">
                <a:solidFill>
                  <a:srgbClr val="FF0000"/>
                </a:solidFill>
                <a:latin typeface="inherit"/>
                <a:ea typeface="Times New Roman" panose="02020603050405020304" pitchFamily="18" charset="0"/>
                <a:cs typeface="Courier New" panose="02070309020205020404" pitchFamily="49" charset="0"/>
              </a:rPr>
              <a:t> Source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EventsDemo;component</a:t>
            </a:r>
            <a:r>
              <a:rPr lang="en-US" sz="1100" dirty="0">
                <a:solidFill>
                  <a:srgbClr val="0000FF"/>
                </a:solidFill>
                <a:latin typeface="inherit"/>
                <a:ea typeface="Times New Roman" panose="02020603050405020304" pitchFamily="18" charset="0"/>
                <a:cs typeface="Courier New" panose="02070309020205020404" pitchFamily="49" charset="0"/>
              </a:rPr>
              <a:t>/Images/Koala.jpg"</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Margin</a:t>
            </a:r>
            <a:r>
              <a:rPr lang="en-US" sz="1100" dirty="0">
                <a:solidFill>
                  <a:srgbClr val="0000FF"/>
                </a:solidFill>
                <a:latin typeface="inherit"/>
                <a:ea typeface="Times New Roman" panose="02020603050405020304" pitchFamily="18" charset="0"/>
                <a:cs typeface="Courier New" panose="02070309020205020404" pitchFamily="49" charset="0"/>
              </a:rPr>
              <a:t>="10"</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="text next to image"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VerticalAlignment</a:t>
            </a:r>
            <a:r>
              <a:rPr lang="en-US" sz="1100" dirty="0">
                <a:solidFill>
                  <a:srgbClr val="0000FF"/>
                </a:solidFill>
                <a:latin typeface="inherit"/>
                <a:ea typeface="Times New Roman" panose="02020603050405020304" pitchFamily="18" charset="0"/>
                <a:cs typeface="Courier New" panose="02070309020205020404" pitchFamily="49" charset="0"/>
              </a:rPr>
              <a:t>="Center"</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0000FF"/>
                </a:solidFill>
                <a:latin typeface="inherit"/>
                <a:ea typeface="Times New Roman" panose="02020603050405020304" pitchFamily="18" charset="0"/>
                <a:cs typeface="Courier New" panose="020703090202050204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מדריך WPF – שימוש ב Routed Events">
            <a:extLst>
              <a:ext uri="{FF2B5EF4-FFF2-40B4-BE49-F238E27FC236}">
                <a16:creationId xmlns:a16="http://schemas.microsoft.com/office/drawing/2014/main" id="{74EAD109-C98A-41B5-8A90-8011F37CC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018" y="1108904"/>
            <a:ext cx="3331845" cy="1771015"/>
          </a:xfrm>
          <a:prstGeom prst="rect">
            <a:avLst/>
          </a:prstGeom>
          <a:noFill/>
          <a:ln>
            <a:noFill/>
          </a:ln>
        </p:spPr>
      </p:pic>
      <p:sp>
        <p:nvSpPr>
          <p:cNvPr id="10" name="Speech Bubble: Rectangle with Corners Rounded 9">
            <a:extLst>
              <a:ext uri="{FF2B5EF4-FFF2-40B4-BE49-F238E27FC236}">
                <a16:creationId xmlns:a16="http://schemas.microsoft.com/office/drawing/2014/main" id="{D525FC68-84F2-44E2-AE12-132ACAFDCA3F}"/>
              </a:ext>
            </a:extLst>
          </p:cNvPr>
          <p:cNvSpPr/>
          <p:nvPr/>
        </p:nvSpPr>
        <p:spPr>
          <a:xfrm>
            <a:off x="1954800" y="999414"/>
            <a:ext cx="1692929" cy="1771015"/>
          </a:xfrm>
          <a:prstGeom prst="wedgeRoundRectCallout">
            <a:avLst>
              <a:gd name="adj1" fmla="val 80441"/>
              <a:gd name="adj2" fmla="val 3216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חלון שבתוכו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ובתוכו כפתור, והכפתור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שמכיל תמונה וטקסט.</a:t>
            </a:r>
          </a:p>
        </p:txBody>
      </p:sp>
      <p:sp>
        <p:nvSpPr>
          <p:cNvPr id="11" name="Speech Bubble: Rectangle with Corners Rounded 10">
            <a:extLst>
              <a:ext uri="{FF2B5EF4-FFF2-40B4-BE49-F238E27FC236}">
                <a16:creationId xmlns:a16="http://schemas.microsoft.com/office/drawing/2014/main" id="{878E0F59-18C5-49CD-906D-DD2BFFC50329}"/>
              </a:ext>
            </a:extLst>
          </p:cNvPr>
          <p:cNvSpPr/>
          <p:nvPr/>
        </p:nvSpPr>
        <p:spPr>
          <a:xfrm>
            <a:off x="6600056" y="2261964"/>
            <a:ext cx="3024336" cy="3487133"/>
          </a:xfrm>
          <a:prstGeom prst="wedgeRoundRectCallout">
            <a:avLst>
              <a:gd name="adj1" fmla="val -61350"/>
              <a:gd name="adj2" fmla="val 1296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he-IL" sz="1200" dirty="0">
                <a:solidFill>
                  <a:prstClr val="black"/>
                </a:solidFill>
                <a:latin typeface="Trebuchet MS"/>
                <a:cs typeface="Gisha" panose="020B0502040204020203" pitchFamily="34" charset="-79"/>
              </a:rPr>
              <a:t>ב</a:t>
            </a:r>
            <a:r>
              <a:rPr lang="en-US" sz="1200" dirty="0">
                <a:solidFill>
                  <a:prstClr val="black"/>
                </a:solidFill>
                <a:latin typeface="Trebuchet MS"/>
              </a:rPr>
              <a:t>Routed Events </a:t>
            </a:r>
            <a:r>
              <a:rPr lang="he-IL" sz="1200" dirty="0">
                <a:solidFill>
                  <a:prstClr val="black"/>
                </a:solidFill>
                <a:latin typeface="Trebuchet MS"/>
                <a:cs typeface="Gisha" panose="020B0502040204020203" pitchFamily="34" charset="-79"/>
              </a:rPr>
              <a:t> לאחר שהאירוע  מופעל על התמונה, הוא "מטפס" במעלה עץ הפקדים, מגיע ל </a:t>
            </a:r>
            <a:r>
              <a:rPr lang="en-US" sz="1200" dirty="0" err="1">
                <a:solidFill>
                  <a:prstClr val="black"/>
                </a:solidFill>
                <a:latin typeface="Trebuchet MS"/>
              </a:rPr>
              <a:t>StackPanel</a:t>
            </a:r>
            <a:r>
              <a:rPr lang="he-IL" sz="1200" dirty="0">
                <a:solidFill>
                  <a:prstClr val="black"/>
                </a:solidFill>
                <a:latin typeface="Trebuchet MS"/>
                <a:cs typeface="Gisha" panose="020B0502040204020203" pitchFamily="34" charset="-79"/>
              </a:rPr>
              <a:t> ומופעל גם עליו, ואז ממשיך במעלה עץ הפקדים, ומופעל על ה</a:t>
            </a:r>
            <a:r>
              <a:rPr lang="en-US" sz="1200" dirty="0">
                <a:solidFill>
                  <a:prstClr val="black"/>
                </a:solidFill>
                <a:latin typeface="Trebuchet MS"/>
              </a:rPr>
              <a:t>Button </a:t>
            </a:r>
            <a:r>
              <a:rPr lang="he-IL" sz="1200" dirty="0">
                <a:solidFill>
                  <a:prstClr val="black"/>
                </a:solidFill>
                <a:latin typeface="Trebuchet MS"/>
                <a:cs typeface="Gisha" panose="020B0502040204020203" pitchFamily="34" charset="-79"/>
              </a:rPr>
              <a:t>.</a:t>
            </a:r>
          </a:p>
          <a:p>
            <a:pPr algn="just"/>
            <a:r>
              <a:rPr lang="he-IL" sz="1200" dirty="0">
                <a:solidFill>
                  <a:prstClr val="black"/>
                </a:solidFill>
                <a:latin typeface="Trebuchet MS"/>
                <a:cs typeface="Gisha" panose="020B0502040204020203" pitchFamily="34" charset="-79"/>
              </a:rPr>
              <a:t>ואז תקרא המתודה שנרשמה לאירוע  מסוג לחיצה ימנית.</a:t>
            </a:r>
          </a:p>
          <a:p>
            <a:pPr algn="ctr"/>
            <a:endParaRPr lang="he-IL" sz="1200" dirty="0">
              <a:solidFill>
                <a:prstClr val="black"/>
              </a:solidFill>
              <a:latin typeface="Trebuchet MS"/>
              <a:cs typeface="Gisha" panose="020B0502040204020203" pitchFamily="34" charset="-79"/>
            </a:endParaRPr>
          </a:p>
          <a:p>
            <a:pPr algn="ctr"/>
            <a:r>
              <a:rPr lang="he-IL" sz="1200" b="1" dirty="0">
                <a:solidFill>
                  <a:prstClr val="black"/>
                </a:solidFill>
                <a:latin typeface="Trebuchet MS"/>
                <a:cs typeface="Gisha" panose="020B0502040204020203" pitchFamily="34" charset="-79"/>
              </a:rPr>
              <a:t>באופן זה המקום היחיד שנצטרך להירשם אליו הוא הכפתור עצמו.</a:t>
            </a:r>
          </a:p>
          <a:p>
            <a:pPr algn="ctr"/>
            <a:endParaRPr lang="he-IL" sz="1200" dirty="0">
              <a:solidFill>
                <a:prstClr val="black"/>
              </a:solidFill>
              <a:latin typeface="Trebuchet MS"/>
              <a:cs typeface="Gisha" panose="020B0502040204020203" pitchFamily="34" charset="-79"/>
            </a:endParaRPr>
          </a:p>
          <a:p>
            <a:pPr algn="ctr"/>
            <a:r>
              <a:rPr lang="he-IL" sz="1200" b="1" dirty="0">
                <a:solidFill>
                  <a:prstClr val="black"/>
                </a:solidFill>
                <a:highlight>
                  <a:srgbClr val="FFFF00"/>
                </a:highlight>
                <a:latin typeface="Trebuchet MS"/>
                <a:cs typeface="Gisha" panose="020B0502040204020203" pitchFamily="34" charset="-79"/>
              </a:rPr>
              <a:t>הקוד הופך להיות קצר והגיוני!</a:t>
            </a:r>
          </a:p>
          <a:p>
            <a:pPr algn="ctr"/>
            <a:endParaRPr lang="he-IL" sz="1200" b="1" dirty="0">
              <a:solidFill>
                <a:prstClr val="black"/>
              </a:solidFill>
              <a:latin typeface="Trebuchet MS"/>
              <a:cs typeface="Gisha" panose="020B0502040204020203" pitchFamily="34" charset="-79"/>
            </a:endParaRPr>
          </a:p>
          <a:p>
            <a:pPr algn="ctr"/>
            <a:r>
              <a:rPr lang="en-US" sz="1200" dirty="0" err="1">
                <a:solidFill>
                  <a:prstClr val="black"/>
                </a:solidFill>
                <a:latin typeface="Trebuchet MS"/>
              </a:rPr>
              <a:t>MouseRightButtonDown</a:t>
            </a:r>
            <a:r>
              <a:rPr lang="he-IL" sz="1200" dirty="0">
                <a:solidFill>
                  <a:prstClr val="black"/>
                </a:solidFill>
                <a:latin typeface="Trebuchet MS"/>
                <a:cs typeface="Gisha" panose="020B0502040204020203" pitchFamily="34" charset="-79"/>
              </a:rPr>
              <a:t> הוא אירוע מסוג </a:t>
            </a:r>
            <a:r>
              <a:rPr lang="en-US" sz="1200" dirty="0">
                <a:solidFill>
                  <a:prstClr val="black"/>
                </a:solidFill>
                <a:latin typeface="Trebuchet MS"/>
              </a:rPr>
              <a:t>Bubbling</a:t>
            </a:r>
            <a:endParaRPr lang="he-IL" sz="1200" dirty="0">
              <a:solidFill>
                <a:prstClr val="black"/>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E3B9F137-4760-40AF-B162-1121602D67C8}"/>
              </a:ext>
            </a:extLst>
          </p:cNvPr>
          <p:cNvSpPr txBox="1"/>
          <p:nvPr/>
        </p:nvSpPr>
        <p:spPr>
          <a:xfrm rot="5400000">
            <a:off x="7074688" y="3259723"/>
            <a:ext cx="61206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600" dirty="0">
                <a:solidFill>
                  <a:prstClr val="black"/>
                </a:solidFill>
                <a:latin typeface="Trebuchet MS"/>
              </a:rPr>
              <a:t>Project </a:t>
            </a:r>
            <a:r>
              <a:rPr lang="en-US" sz="1600" b="1" dirty="0">
                <a:solidFill>
                  <a:prstClr val="black"/>
                </a:solidFill>
                <a:latin typeface="Trebuchet MS"/>
              </a:rPr>
              <a:t>Ex0_RoutedEvents</a:t>
            </a:r>
            <a:r>
              <a:rPr lang="en-US" sz="1600" dirty="0">
                <a:solidFill>
                  <a:prstClr val="black"/>
                </a:solidFill>
                <a:latin typeface="Trebuchet MS"/>
              </a:rPr>
              <a:t>, WpfAdvanced_EricPozanski Solution</a:t>
            </a:r>
          </a:p>
        </p:txBody>
      </p:sp>
    </p:spTree>
    <p:extLst>
      <p:ext uri="{BB962C8B-B14F-4D97-AF65-F5344CB8AC3E}">
        <p14:creationId xmlns:p14="http://schemas.microsoft.com/office/powerpoint/2010/main" val="356228111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BF3F-93AE-4DD1-AE94-61DEECE46098}"/>
              </a:ext>
            </a:extLst>
          </p:cNvPr>
          <p:cNvSpPr>
            <a:spLocks noGrp="1"/>
          </p:cNvSpPr>
          <p:nvPr>
            <p:ph type="title"/>
          </p:nvPr>
        </p:nvSpPr>
        <p:spPr>
          <a:xfrm>
            <a:off x="1622674" y="157730"/>
            <a:ext cx="8018487" cy="951173"/>
          </a:xfrm>
        </p:spPr>
        <p:txBody>
          <a:bodyPr>
            <a:noAutofit/>
          </a:bodyPr>
          <a:lstStyle/>
          <a:p>
            <a:pPr algn="ctr"/>
            <a:r>
              <a:rPr lang="he-IL" sz="2000" dirty="0"/>
              <a:t>אז מה היה קורה אם בכל זאת היינו נרשמים לאותו אירוע בכל פקד שבהיררכיה?</a:t>
            </a:r>
            <a:br>
              <a:rPr lang="he-IL" sz="2000" dirty="0"/>
            </a:br>
            <a:r>
              <a:rPr lang="en-US" sz="2400" cap="none" dirty="0" err="1">
                <a:ln>
                  <a:noFill/>
                </a:ln>
                <a:solidFill>
                  <a:srgbClr val="C00000"/>
                </a:solidFill>
                <a:latin typeface="Courier New" panose="02070309020205020404" pitchFamily="49" charset="0"/>
                <a:cs typeface="Courier New" panose="02070309020205020404" pitchFamily="49" charset="0"/>
              </a:rPr>
              <a:t>e.Handled</a:t>
            </a:r>
            <a:r>
              <a:rPr lang="en-US" sz="2400" cap="none" dirty="0">
                <a:ln>
                  <a:noFill/>
                </a:ln>
                <a:solidFill>
                  <a:srgbClr val="C00000"/>
                </a:solidFill>
                <a:latin typeface="Courier New" panose="02070309020205020404" pitchFamily="49" charset="0"/>
                <a:cs typeface="Courier New" panose="02070309020205020404" pitchFamily="49" charset="0"/>
              </a:rPr>
              <a:t> = true;</a:t>
            </a:r>
            <a:endParaRPr lang="en-IL" sz="3200" cap="none" dirty="0">
              <a:ln>
                <a:noFill/>
              </a:ln>
              <a:solidFill>
                <a:srgbClr val="C0000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8BF02FB-2AA4-4814-BCC8-DCA901BDE447}"/>
              </a:ext>
            </a:extLst>
          </p:cNvPr>
          <p:cNvSpPr>
            <a:spLocks noGrp="1"/>
          </p:cNvSpPr>
          <p:nvPr>
            <p:ph type="sldNum" sz="quarter" idx="12"/>
          </p:nvPr>
        </p:nvSpPr>
        <p:spPr>
          <a:xfrm>
            <a:off x="1524000" y="6585970"/>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641</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0FA923A0-B6ED-4D28-BEA9-FCE572A0D804}"/>
              </a:ext>
            </a:extLst>
          </p:cNvPr>
          <p:cNvSpPr txBox="1"/>
          <p:nvPr/>
        </p:nvSpPr>
        <p:spPr>
          <a:xfrm>
            <a:off x="1631504" y="3573700"/>
            <a:ext cx="7992888" cy="2982548"/>
          </a:xfrm>
          <a:prstGeom prst="rect">
            <a:avLst/>
          </a:prstGeom>
          <a:noFill/>
        </p:spPr>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Class</a:t>
            </a:r>
            <a:r>
              <a:rPr lang="en-US" sz="1100" dirty="0">
                <a:solidFill>
                  <a:srgbClr val="0000FF"/>
                </a:solidFill>
                <a:latin typeface="inherit"/>
                <a:ea typeface="Times New Roman" panose="02020603050405020304" pitchFamily="18" charset="0"/>
                <a:cs typeface="Courier New" panose="02070309020205020404" pitchFamily="49" charset="0"/>
              </a:rPr>
              <a:t>="EventsDemo.MainWindow"</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/presentation"</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err="1">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FF0000"/>
                </a:solidFill>
                <a:latin typeface="inherit"/>
                <a:ea typeface="Times New Roman" panose="02020603050405020304" pitchFamily="18" charset="0"/>
                <a:cs typeface="Courier New" panose="02070309020205020404" pitchFamily="49" charset="0"/>
              </a:rPr>
              <a:t>x</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Title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MainWindow</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Height</a:t>
            </a:r>
            <a:r>
              <a:rPr lang="en-US" sz="1100" dirty="0">
                <a:solidFill>
                  <a:srgbClr val="0000FF"/>
                </a:solidFill>
                <a:latin typeface="inherit"/>
                <a:ea typeface="Times New Roman" panose="02020603050405020304" pitchFamily="18" charset="0"/>
                <a:cs typeface="Courier New" panose="02070309020205020404" pitchFamily="49" charset="0"/>
              </a:rPr>
              <a:t>="350"</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="525"&gt;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FF0000"/>
                </a:solidFill>
                <a:latin typeface="inherit"/>
                <a:ea typeface="Times New Roman" panose="02020603050405020304" pitchFamily="18" charset="0"/>
                <a:cs typeface="Courier New" panose="02070309020205020404" pitchFamily="49" charset="0"/>
              </a:rPr>
              <a:t> Orientation</a:t>
            </a:r>
            <a:r>
              <a:rPr lang="en-US" sz="1100" dirty="0">
                <a:solidFill>
                  <a:srgbClr val="0000FF"/>
                </a:solidFill>
                <a:latin typeface="inherit"/>
                <a:ea typeface="Times New Roman" panose="02020603050405020304" pitchFamily="18" charset="0"/>
                <a:cs typeface="Courier New" panose="02070309020205020404" pitchFamily="49" charset="0"/>
              </a:rPr>
              <a:t>="Horizontal"</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Image</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="100"</a:t>
            </a:r>
            <a:r>
              <a:rPr lang="en-US" sz="1100" dirty="0">
                <a:solidFill>
                  <a:srgbClr val="FF0000"/>
                </a:solidFill>
                <a:latin typeface="inherit"/>
                <a:ea typeface="Times New Roman" panose="02020603050405020304" pitchFamily="18" charset="0"/>
                <a:cs typeface="Courier New" panose="02070309020205020404" pitchFamily="49" charset="0"/>
              </a:rPr>
              <a:t> Source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EventsDemo;component</a:t>
            </a:r>
            <a:r>
              <a:rPr lang="en-US" sz="1100" dirty="0">
                <a:solidFill>
                  <a:srgbClr val="0000FF"/>
                </a:solidFill>
                <a:latin typeface="inherit"/>
                <a:ea typeface="Times New Roman" panose="02020603050405020304" pitchFamily="18" charset="0"/>
                <a:cs typeface="Courier New" panose="02070309020205020404" pitchFamily="49" charset="0"/>
              </a:rPr>
              <a:t>/Images/Koala.jpg"</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Margin</a:t>
            </a:r>
            <a:r>
              <a:rPr lang="en-US" sz="1100" dirty="0">
                <a:solidFill>
                  <a:srgbClr val="0000FF"/>
                </a:solidFill>
                <a:latin typeface="inherit"/>
                <a:ea typeface="Times New Roman" panose="02020603050405020304" pitchFamily="18" charset="0"/>
                <a:cs typeface="Courier New" panose="02070309020205020404" pitchFamily="49" charset="0"/>
              </a:rPr>
              <a:t>="10"</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="text next to image"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VerticalAlignment</a:t>
            </a:r>
            <a:r>
              <a:rPr lang="en-US" sz="1100" dirty="0">
                <a:solidFill>
                  <a:srgbClr val="0000FF"/>
                </a:solidFill>
                <a:latin typeface="inherit"/>
                <a:ea typeface="Times New Roman" panose="02020603050405020304" pitchFamily="18" charset="0"/>
                <a:cs typeface="Courier New" panose="02070309020205020404" pitchFamily="49" charset="0"/>
              </a:rPr>
              <a:t>="Center"</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latin typeface="inherit"/>
                <a:ea typeface="Times New Roman" panose="02020603050405020304" pitchFamily="18" charset="0"/>
                <a:cs typeface="Courier New" panose="02070309020205020404" pitchFamily="49" charset="0"/>
              </a:rPr>
              <a:t> </a:t>
            </a:r>
            <a:r>
              <a:rPr lang="en-US" sz="11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Button_MouseRightButtonDown</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Button.Content</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Button</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0000FF"/>
                </a:solidFill>
                <a:latin typeface="inherit"/>
                <a:ea typeface="Times New Roman" panose="02020603050405020304" pitchFamily="18" charset="0"/>
                <a:cs typeface="Courier New" panose="020703090202050204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מדריך WPF – שימוש ב Routed Events">
            <a:extLst>
              <a:ext uri="{FF2B5EF4-FFF2-40B4-BE49-F238E27FC236}">
                <a16:creationId xmlns:a16="http://schemas.microsoft.com/office/drawing/2014/main" id="{74EAD109-C98A-41B5-8A90-8011F37CC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0018" y="1108904"/>
            <a:ext cx="3331845" cy="1771015"/>
          </a:xfrm>
          <a:prstGeom prst="rect">
            <a:avLst/>
          </a:prstGeom>
          <a:noFill/>
          <a:ln>
            <a:noFill/>
          </a:ln>
        </p:spPr>
      </p:pic>
      <p:sp>
        <p:nvSpPr>
          <p:cNvPr id="10" name="Speech Bubble: Rectangle with Corners Rounded 9">
            <a:extLst>
              <a:ext uri="{FF2B5EF4-FFF2-40B4-BE49-F238E27FC236}">
                <a16:creationId xmlns:a16="http://schemas.microsoft.com/office/drawing/2014/main" id="{D525FC68-84F2-44E2-AE12-132ACAFDCA3F}"/>
              </a:ext>
            </a:extLst>
          </p:cNvPr>
          <p:cNvSpPr/>
          <p:nvPr/>
        </p:nvSpPr>
        <p:spPr>
          <a:xfrm>
            <a:off x="1954800" y="999414"/>
            <a:ext cx="1692929" cy="1771015"/>
          </a:xfrm>
          <a:prstGeom prst="wedgeRoundRectCallout">
            <a:avLst>
              <a:gd name="adj1" fmla="val 80441"/>
              <a:gd name="adj2" fmla="val 3216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חלון שבתוכו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ובתוכו כפתור, והכפתור </a:t>
            </a:r>
            <a:r>
              <a:rPr lang="en-US" sz="1400" dirty="0" err="1">
                <a:solidFill>
                  <a:prstClr val="black"/>
                </a:solidFill>
                <a:latin typeface="Trebuchet MS"/>
              </a:rPr>
              <a:t>StackPanel</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שמכיל תמונה וטקסט.</a:t>
            </a:r>
          </a:p>
        </p:txBody>
      </p:sp>
      <p:sp>
        <p:nvSpPr>
          <p:cNvPr id="11" name="Speech Bubble: Rectangle with Corners Rounded 10">
            <a:extLst>
              <a:ext uri="{FF2B5EF4-FFF2-40B4-BE49-F238E27FC236}">
                <a16:creationId xmlns:a16="http://schemas.microsoft.com/office/drawing/2014/main" id="{878E0F59-18C5-49CD-906D-DD2BFFC50329}"/>
              </a:ext>
            </a:extLst>
          </p:cNvPr>
          <p:cNvSpPr/>
          <p:nvPr/>
        </p:nvSpPr>
        <p:spPr>
          <a:xfrm>
            <a:off x="6750761" y="2439910"/>
            <a:ext cx="2899230" cy="1771014"/>
          </a:xfrm>
          <a:prstGeom prst="wedgeRoundRectCallout">
            <a:avLst>
              <a:gd name="adj1" fmla="val -58732"/>
              <a:gd name="adj2" fmla="val 75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he-IL" sz="1100" dirty="0">
                <a:solidFill>
                  <a:prstClr val="black"/>
                </a:solidFill>
                <a:latin typeface="Trebuchet MS"/>
                <a:cs typeface="Gisha" panose="020B0502040204020203" pitchFamily="34" charset="-79"/>
              </a:rPr>
              <a:t>מכיוון שהאירוע </a:t>
            </a:r>
            <a:r>
              <a:rPr lang="en-US" sz="1100" dirty="0">
                <a:solidFill>
                  <a:prstClr val="black"/>
                </a:solidFill>
                <a:latin typeface="Trebuchet MS"/>
              </a:rPr>
              <a:t> </a:t>
            </a:r>
            <a:r>
              <a:rPr lang="en-US" sz="1100" b="1" dirty="0" err="1">
                <a:solidFill>
                  <a:srgbClr val="FF0000"/>
                </a:solidFill>
                <a:latin typeface="inherit"/>
                <a:ea typeface="Times New Roman" panose="02020603050405020304" pitchFamily="18" charset="0"/>
                <a:cs typeface="Courier New" panose="02070309020205020404" pitchFamily="49" charset="0"/>
              </a:rPr>
              <a:t>MouseRightButtonDown</a:t>
            </a:r>
            <a:r>
              <a:rPr lang="he-IL" sz="1100" dirty="0">
                <a:solidFill>
                  <a:prstClr val="black"/>
                </a:solidFill>
                <a:latin typeface="Trebuchet MS"/>
                <a:cs typeface="Gisha" panose="020B0502040204020203" pitchFamily="34" charset="-79"/>
              </a:rPr>
              <a:t> הוא מסוג </a:t>
            </a:r>
            <a:r>
              <a:rPr lang="en-US" sz="1100" b="1" dirty="0">
                <a:solidFill>
                  <a:prstClr val="black"/>
                </a:solidFill>
                <a:latin typeface="Trebuchet MS"/>
              </a:rPr>
              <a:t>Bubbling </a:t>
            </a:r>
            <a:r>
              <a:rPr lang="en-US" sz="1100" b="1" dirty="0" err="1">
                <a:solidFill>
                  <a:prstClr val="black"/>
                </a:solidFill>
                <a:latin typeface="Trebuchet MS"/>
              </a:rPr>
              <a:t>RouteEvent</a:t>
            </a:r>
            <a:r>
              <a:rPr lang="he-IL" sz="1100" dirty="0">
                <a:solidFill>
                  <a:prstClr val="black"/>
                </a:solidFill>
                <a:latin typeface="Trebuchet MS"/>
                <a:cs typeface="Gisha" panose="020B0502040204020203" pitchFamily="34" charset="-79"/>
              </a:rPr>
              <a:t> ומכיוון שבדוגמא הנוכחית </a:t>
            </a:r>
            <a:r>
              <a:rPr lang="he-IL" sz="1100" b="1" dirty="0">
                <a:solidFill>
                  <a:prstClr val="black"/>
                </a:solidFill>
                <a:latin typeface="Trebuchet MS"/>
                <a:cs typeface="Gisha" panose="020B0502040204020203" pitchFamily="34" charset="-79"/>
              </a:rPr>
              <a:t>נרשמנו אליו במפורש בכל ההיררכיה</a:t>
            </a:r>
            <a:r>
              <a:rPr lang="he-IL" sz="1100" dirty="0">
                <a:solidFill>
                  <a:prstClr val="black"/>
                </a:solidFill>
                <a:latin typeface="Trebuchet MS"/>
                <a:cs typeface="Gisha" panose="020B0502040204020203" pitchFamily="34" charset="-79"/>
              </a:rPr>
              <a:t> - אזי הוא יתרחש על הפקד שיצר אותו </a:t>
            </a:r>
            <a:r>
              <a:rPr lang="he-IL" sz="1100" b="1" dirty="0">
                <a:solidFill>
                  <a:prstClr val="black"/>
                </a:solidFill>
                <a:latin typeface="Trebuchet MS"/>
                <a:cs typeface="Gisha" panose="020B0502040204020203" pitchFamily="34" charset="-79"/>
              </a:rPr>
              <a:t>ואז ימשיך להתרחש במעלה ההיררכיה ויקרה כמה פעמים!!!.</a:t>
            </a:r>
          </a:p>
          <a:p>
            <a:pPr algn="just"/>
            <a:r>
              <a:rPr lang="he-IL" sz="1100" b="1" dirty="0">
                <a:solidFill>
                  <a:prstClr val="black"/>
                </a:solidFill>
                <a:latin typeface="Trebuchet MS"/>
                <a:cs typeface="Gisha" panose="020B0502040204020203" pitchFamily="34" charset="-79"/>
              </a:rPr>
              <a:t>אז איך נוכל לעצור את הפעפוע?</a:t>
            </a:r>
          </a:p>
          <a:p>
            <a:pPr algn="just"/>
            <a:r>
              <a:rPr lang="he-IL" sz="1100" dirty="0">
                <a:solidFill>
                  <a:prstClr val="black"/>
                </a:solidFill>
                <a:latin typeface="Trebuchet MS"/>
                <a:cs typeface="Gisha" panose="020B0502040204020203" pitchFamily="34" charset="-79"/>
              </a:rPr>
              <a:t>בעזרת </a:t>
            </a:r>
            <a:r>
              <a:rPr lang="en-US" sz="1100" dirty="0" err="1">
                <a:solidFill>
                  <a:srgbClr val="000000"/>
                </a:solidFill>
                <a:highlight>
                  <a:srgbClr val="FFFF00"/>
                </a:highlight>
                <a:latin typeface="Consolas" panose="020B0609020204030204" pitchFamily="49" charset="0"/>
              </a:rPr>
              <a:t>e.Handled</a:t>
            </a:r>
            <a:r>
              <a:rPr lang="en-US" sz="1100" dirty="0">
                <a:solidFill>
                  <a:srgbClr val="000000"/>
                </a:solidFill>
                <a:highlight>
                  <a:srgbClr val="FFFF00"/>
                </a:highlight>
                <a:latin typeface="Consolas" panose="020B0609020204030204" pitchFamily="49" charset="0"/>
              </a:rPr>
              <a:t> = </a:t>
            </a:r>
            <a:r>
              <a:rPr lang="en-US" sz="1100" dirty="0">
                <a:solidFill>
                  <a:srgbClr val="0000FF"/>
                </a:solidFill>
                <a:highlight>
                  <a:srgbClr val="FFFF00"/>
                </a:highlight>
                <a:latin typeface="Consolas" panose="020B0609020204030204" pitchFamily="49" charset="0"/>
              </a:rPr>
              <a:t>true</a:t>
            </a:r>
            <a:r>
              <a:rPr lang="en-US" sz="1100" dirty="0">
                <a:solidFill>
                  <a:srgbClr val="000000"/>
                </a:solidFill>
                <a:highlight>
                  <a:srgbClr val="FFFF00"/>
                </a:highlight>
                <a:latin typeface="Consolas" panose="020B0609020204030204" pitchFamily="49" charset="0"/>
              </a:rPr>
              <a:t>;</a:t>
            </a:r>
            <a:endParaRPr lang="he-IL" sz="1100" dirty="0">
              <a:solidFill>
                <a:srgbClr val="000000"/>
              </a:solidFill>
              <a:highlight>
                <a:srgbClr val="FFFF00"/>
              </a:highlight>
              <a:latin typeface="Consolas" panose="020B0609020204030204" pitchFamily="49" charset="0"/>
              <a:cs typeface="Gisha" panose="020B0502040204020203" pitchFamily="34" charset="-79"/>
            </a:endParaRPr>
          </a:p>
          <a:p>
            <a:pPr algn="just"/>
            <a:r>
              <a:rPr lang="he-IL" sz="1100" b="1" dirty="0">
                <a:solidFill>
                  <a:srgbClr val="000000"/>
                </a:solidFill>
                <a:highlight>
                  <a:srgbClr val="FFFF00"/>
                </a:highlight>
                <a:latin typeface="Consolas" panose="020B0609020204030204" pitchFamily="49" charset="0"/>
                <a:cs typeface="Gisha" panose="020B0502040204020203" pitchFamily="34" charset="-79"/>
              </a:rPr>
              <a:t>שמסמן למערכת ההפעלה שהאירוע טופל ושיפסיק לבעבע כלפי מעלה.</a:t>
            </a:r>
          </a:p>
        </p:txBody>
      </p:sp>
      <p:sp>
        <p:nvSpPr>
          <p:cNvPr id="9" name="TextBox 8">
            <a:extLst>
              <a:ext uri="{FF2B5EF4-FFF2-40B4-BE49-F238E27FC236}">
                <a16:creationId xmlns:a16="http://schemas.microsoft.com/office/drawing/2014/main" id="{5938284C-027C-4DD3-90B2-9BC71CE9AB74}"/>
              </a:ext>
            </a:extLst>
          </p:cNvPr>
          <p:cNvSpPr txBox="1"/>
          <p:nvPr/>
        </p:nvSpPr>
        <p:spPr>
          <a:xfrm rot="5400000">
            <a:off x="7074688" y="3259723"/>
            <a:ext cx="61206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600" dirty="0">
                <a:solidFill>
                  <a:prstClr val="black"/>
                </a:solidFill>
                <a:latin typeface="Trebuchet MS"/>
              </a:rPr>
              <a:t>Project </a:t>
            </a:r>
            <a:r>
              <a:rPr lang="en-US" sz="1600" b="1" dirty="0">
                <a:solidFill>
                  <a:prstClr val="black"/>
                </a:solidFill>
                <a:latin typeface="Trebuchet MS"/>
              </a:rPr>
              <a:t>Ex0_RoutedEvents</a:t>
            </a:r>
            <a:r>
              <a:rPr lang="en-US" sz="1600" dirty="0">
                <a:solidFill>
                  <a:prstClr val="black"/>
                </a:solidFill>
                <a:latin typeface="Trebuchet MS"/>
              </a:rPr>
              <a:t>, WpfAdvanced_EricPozanski Solution</a:t>
            </a:r>
          </a:p>
        </p:txBody>
      </p:sp>
      <p:sp>
        <p:nvSpPr>
          <p:cNvPr id="12" name="TextBox 11">
            <a:extLst>
              <a:ext uri="{FF2B5EF4-FFF2-40B4-BE49-F238E27FC236}">
                <a16:creationId xmlns:a16="http://schemas.microsoft.com/office/drawing/2014/main" id="{27D87F8D-E6F8-4EE3-9EDA-7A18858330F3}"/>
              </a:ext>
            </a:extLst>
          </p:cNvPr>
          <p:cNvSpPr txBox="1"/>
          <p:nvPr/>
        </p:nvSpPr>
        <p:spPr>
          <a:xfrm>
            <a:off x="4136480" y="5830140"/>
            <a:ext cx="5319208" cy="81560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Button_MouseRightButtonDown</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a:t>
            </a:r>
            <a:r>
              <a:rPr lang="en-US" sz="900" dirty="0" err="1">
                <a:solidFill>
                  <a:srgbClr val="000000"/>
                </a:solidFill>
                <a:latin typeface="Consolas" panose="020B0609020204030204" pitchFamily="49" charset="0"/>
              </a:rPr>
              <a:t>MouseButtonEventArgs</a:t>
            </a:r>
            <a:r>
              <a:rPr lang="en-US" sz="900" dirty="0">
                <a:solidFill>
                  <a:srgbClr val="000000"/>
                </a:solidFill>
                <a:latin typeface="Consolas" panose="020B0609020204030204" pitchFamily="49" charset="0"/>
              </a:rPr>
              <a:t> e)</a:t>
            </a:r>
          </a:p>
          <a:p>
            <a:pPr algn="l" rtl="0"/>
            <a:r>
              <a:rPr lang="en-US" sz="900" dirty="0">
                <a:solidFill>
                  <a:srgbClr val="000000"/>
                </a:solidFill>
                <a:latin typeface="Consolas" panose="020B0609020204030204" pitchFamily="49" charset="0"/>
              </a:rPr>
              <a:t>{</a:t>
            </a:r>
          </a:p>
          <a:p>
            <a:pPr algn="l" rtl="0"/>
            <a:r>
              <a:rPr lang="en-US" sz="5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err="1">
                <a:solidFill>
                  <a:srgbClr val="000000"/>
                </a:solidFill>
                <a:highlight>
                  <a:srgbClr val="FFFF00"/>
                </a:highlight>
                <a:latin typeface="Consolas" panose="020B0609020204030204" pitchFamily="49" charset="0"/>
              </a:rPr>
              <a:t>e.Handled</a:t>
            </a:r>
            <a:r>
              <a:rPr lang="en-US" sz="1100" dirty="0">
                <a:solidFill>
                  <a:srgbClr val="000000"/>
                </a:solidFill>
                <a:highlight>
                  <a:srgbClr val="FFFF00"/>
                </a:highlight>
                <a:latin typeface="Consolas" panose="020B0609020204030204" pitchFamily="49" charset="0"/>
              </a:rPr>
              <a:t> = </a:t>
            </a:r>
            <a:r>
              <a:rPr lang="en-US" sz="1100" dirty="0">
                <a:solidFill>
                  <a:srgbClr val="0000FF"/>
                </a:solidFill>
                <a:highlight>
                  <a:srgbClr val="FFFF00"/>
                </a:highlight>
                <a:latin typeface="Consolas" panose="020B0609020204030204" pitchFamily="49" charset="0"/>
              </a:rPr>
              <a:t>true</a:t>
            </a:r>
            <a:r>
              <a:rPr lang="en-US" sz="1100" dirty="0">
                <a:solidFill>
                  <a:srgbClr val="000000"/>
                </a:solidFill>
                <a:highlight>
                  <a:srgbClr val="FFFF00"/>
                </a:highlight>
                <a:latin typeface="Consolas" panose="020B0609020204030204" pitchFamily="49" charset="0"/>
              </a:rPr>
              <a:t>;</a:t>
            </a:r>
          </a:p>
          <a:p>
            <a:pPr algn="l" rtl="0"/>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MessageBox.Show</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"Bubbling - I am: "</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sender.GetType</a:t>
            </a:r>
            <a:r>
              <a:rPr lang="en-US" sz="900" dirty="0">
                <a:solidFill>
                  <a:srgbClr val="000000"/>
                </a:solidFill>
                <a:latin typeface="Consolas" panose="020B0609020204030204" pitchFamily="49" charset="0"/>
              </a:rPr>
              <a:t>());</a:t>
            </a:r>
          </a:p>
          <a:p>
            <a:pPr algn="l" rtl="0"/>
            <a:r>
              <a:rPr lang="en-US" sz="900" dirty="0">
                <a:solidFill>
                  <a:srgbClr val="000000"/>
                </a:solidFill>
                <a:latin typeface="Consolas" panose="020B0609020204030204" pitchFamily="49" charset="0"/>
              </a:rPr>
              <a:t>}</a:t>
            </a:r>
            <a:endParaRPr lang="en-US" dirty="0">
              <a:solidFill>
                <a:prstClr val="black"/>
              </a:solidFill>
              <a:latin typeface="Trebuchet MS"/>
            </a:endParaRPr>
          </a:p>
        </p:txBody>
      </p:sp>
      <p:sp>
        <p:nvSpPr>
          <p:cNvPr id="13" name="הסבר ענן 5">
            <a:extLst>
              <a:ext uri="{FF2B5EF4-FFF2-40B4-BE49-F238E27FC236}">
                <a16:creationId xmlns:a16="http://schemas.microsoft.com/office/drawing/2014/main" id="{AE0D8059-B431-4EC2-B9D0-04915973E375}"/>
              </a:ext>
            </a:extLst>
          </p:cNvPr>
          <p:cNvSpPr/>
          <p:nvPr/>
        </p:nvSpPr>
        <p:spPr>
          <a:xfrm>
            <a:off x="8628434" y="49610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031305560"/>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2FBE4-D57A-4323-ADA0-BBF9E6E008E4}"/>
              </a:ext>
            </a:extLst>
          </p:cNvPr>
          <p:cNvSpPr>
            <a:spLocks noGrp="1"/>
          </p:cNvSpPr>
          <p:nvPr>
            <p:ph type="ctrTitle"/>
          </p:nvPr>
        </p:nvSpPr>
        <p:spPr/>
        <p:txBody>
          <a:bodyPr/>
          <a:lstStyle/>
          <a:p>
            <a:pPr algn="ctr"/>
            <a:r>
              <a:rPr lang="en-US" dirty="0"/>
              <a:t>RESOURCES</a:t>
            </a:r>
            <a:endParaRPr lang="en-IL" dirty="0"/>
          </a:p>
        </p:txBody>
      </p:sp>
      <p:sp>
        <p:nvSpPr>
          <p:cNvPr id="6" name="Subtitle 5">
            <a:extLst>
              <a:ext uri="{FF2B5EF4-FFF2-40B4-BE49-F238E27FC236}">
                <a16:creationId xmlns:a16="http://schemas.microsoft.com/office/drawing/2014/main" id="{017BEF83-E28B-45D6-8D5F-C13AA11D8907}"/>
              </a:ext>
            </a:extLst>
          </p:cNvPr>
          <p:cNvSpPr>
            <a:spLocks noGrp="1"/>
          </p:cNvSpPr>
          <p:nvPr>
            <p:ph type="subTitle" idx="1"/>
          </p:nvPr>
        </p:nvSpPr>
        <p:spPr/>
        <p:txBody>
          <a:bodyPr>
            <a:normAutofit/>
          </a:bodyPr>
          <a:lstStyle/>
          <a:p>
            <a:pPr algn="ctr"/>
            <a:r>
              <a:rPr lang="he-IL" sz="4000" dirty="0"/>
              <a:t>משאבים</a:t>
            </a:r>
            <a:endParaRPr lang="en-IL" sz="4000" dirty="0"/>
          </a:p>
        </p:txBody>
      </p:sp>
      <p:sp>
        <p:nvSpPr>
          <p:cNvPr id="4" name="Slide Number Placeholder 3">
            <a:extLst>
              <a:ext uri="{FF2B5EF4-FFF2-40B4-BE49-F238E27FC236}">
                <a16:creationId xmlns:a16="http://schemas.microsoft.com/office/drawing/2014/main" id="{83582CC5-81BE-40D8-8E67-90BB5EC93CD2}"/>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642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4163736842"/>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2A78-EF0C-4DF5-8119-0EEA3A296E25}"/>
              </a:ext>
            </a:extLst>
          </p:cNvPr>
          <p:cNvSpPr>
            <a:spLocks noGrp="1"/>
          </p:cNvSpPr>
          <p:nvPr>
            <p:ph type="title"/>
          </p:nvPr>
        </p:nvSpPr>
        <p:spPr>
          <a:xfrm>
            <a:off x="1919536" y="188640"/>
            <a:ext cx="7300664" cy="770344"/>
          </a:xfrm>
        </p:spPr>
        <p:txBody>
          <a:bodyPr/>
          <a:lstStyle/>
          <a:p>
            <a:pPr algn="ctr"/>
            <a:r>
              <a:rPr lang="he-IL" dirty="0"/>
              <a:t>משאבים </a:t>
            </a:r>
            <a:r>
              <a:rPr lang="en-US" dirty="0"/>
              <a:t>RESOURCES</a:t>
            </a:r>
          </a:p>
        </p:txBody>
      </p:sp>
      <p:sp>
        <p:nvSpPr>
          <p:cNvPr id="3" name="Content Placeholder 2">
            <a:extLst>
              <a:ext uri="{FF2B5EF4-FFF2-40B4-BE49-F238E27FC236}">
                <a16:creationId xmlns:a16="http://schemas.microsoft.com/office/drawing/2014/main" id="{7C53E2DD-D80B-48EC-8660-A2972427AF0E}"/>
              </a:ext>
            </a:extLst>
          </p:cNvPr>
          <p:cNvSpPr>
            <a:spLocks noGrp="1"/>
          </p:cNvSpPr>
          <p:nvPr>
            <p:ph idx="1"/>
          </p:nvPr>
        </p:nvSpPr>
        <p:spPr>
          <a:xfrm>
            <a:off x="1950368" y="1196752"/>
            <a:ext cx="7239000" cy="4846320"/>
          </a:xfrm>
        </p:spPr>
        <p:txBody>
          <a:bodyPr>
            <a:normAutofit/>
          </a:bodyPr>
          <a:lstStyle/>
          <a:p>
            <a:pPr fontAlgn="base"/>
            <a:r>
              <a:rPr lang="he-IL" sz="2400" dirty="0"/>
              <a:t>המטרה ב </a:t>
            </a:r>
            <a:r>
              <a:rPr lang="en-US" sz="2400" dirty="0"/>
              <a:t>Resources</a:t>
            </a:r>
            <a:r>
              <a:rPr lang="he-IL" sz="2400" dirty="0"/>
              <a:t> היא </a:t>
            </a:r>
            <a:r>
              <a:rPr lang="he-IL" sz="2400" b="1" dirty="0"/>
              <a:t>שימוש חוזר באובייקטים </a:t>
            </a:r>
            <a:r>
              <a:rPr lang="he-IL" sz="2400" dirty="0"/>
              <a:t>שיצרנו</a:t>
            </a:r>
          </a:p>
          <a:p>
            <a:pPr lvl="1" fontAlgn="base"/>
            <a:r>
              <a:rPr lang="he-IL" sz="2000" dirty="0"/>
              <a:t>חסכון בזיכרון (פחות אובייקטים ישבו בזיכרון)</a:t>
            </a:r>
          </a:p>
          <a:p>
            <a:pPr lvl="1" fontAlgn="base"/>
            <a:r>
              <a:rPr lang="he-IL" sz="2000" dirty="0"/>
              <a:t>חסכון בזמן (עצם היצירה של אובייקטים לוקחת זמן)</a:t>
            </a:r>
          </a:p>
          <a:p>
            <a:pPr lvl="1" fontAlgn="base"/>
            <a:r>
              <a:rPr lang="he-IL" sz="2000" dirty="0"/>
              <a:t>חסכון בכתיבת קוד (הגדרה של אובייקטים יכולה להיות מורכבת וחבל לחזור עליה שוב ושוב)</a:t>
            </a:r>
          </a:p>
          <a:p>
            <a:pPr fontAlgn="base"/>
            <a:endParaRPr lang="he-IL" sz="2400" dirty="0"/>
          </a:p>
          <a:p>
            <a:pPr fontAlgn="base"/>
            <a:r>
              <a:rPr lang="he-IL" sz="2400" b="1" dirty="0"/>
              <a:t>בשקף הבא נדגים צורך בהגדרת משאב:</a:t>
            </a:r>
          </a:p>
          <a:p>
            <a:endParaRPr lang="he-IL" sz="2400" dirty="0"/>
          </a:p>
          <a:p>
            <a:endParaRPr lang="en-US" sz="2400" dirty="0"/>
          </a:p>
        </p:txBody>
      </p:sp>
      <p:sp>
        <p:nvSpPr>
          <p:cNvPr id="4" name="Slide Number Placeholder 3">
            <a:extLst>
              <a:ext uri="{FF2B5EF4-FFF2-40B4-BE49-F238E27FC236}">
                <a16:creationId xmlns:a16="http://schemas.microsoft.com/office/drawing/2014/main" id="{5644E3D9-3753-418E-833F-4D29876195A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677570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5E38-E0B9-4879-9A11-BC7C9A0AC4B7}"/>
              </a:ext>
            </a:extLst>
          </p:cNvPr>
          <p:cNvSpPr>
            <a:spLocks noGrp="1"/>
          </p:cNvSpPr>
          <p:nvPr>
            <p:ph type="title"/>
          </p:nvPr>
        </p:nvSpPr>
        <p:spPr>
          <a:xfrm>
            <a:off x="7320136" y="358513"/>
            <a:ext cx="2268252" cy="1893016"/>
          </a:xfrm>
        </p:spPr>
        <p:txBody>
          <a:bodyPr>
            <a:noAutofit/>
          </a:bodyPr>
          <a:lstStyle/>
          <a:p>
            <a:pPr algn="ctr"/>
            <a:r>
              <a:rPr lang="he-IL" sz="2400" dirty="0"/>
              <a:t>דוגמא:</a:t>
            </a:r>
            <a:br>
              <a:rPr lang="he-IL" sz="2400" dirty="0"/>
            </a:br>
            <a:r>
              <a:rPr lang="he-IL" sz="2400" dirty="0"/>
              <a:t>שימוש חוזר באותו קוד,</a:t>
            </a:r>
            <a:br>
              <a:rPr lang="he-IL" sz="2400" dirty="0"/>
            </a:br>
            <a:r>
              <a:rPr lang="he-IL" sz="2400" dirty="0">
                <a:highlight>
                  <a:srgbClr val="FFFF00"/>
                </a:highlight>
              </a:rPr>
              <a:t>ללא</a:t>
            </a:r>
            <a:r>
              <a:rPr lang="he-IL" sz="2400" dirty="0"/>
              <a:t> שימוש ב </a:t>
            </a:r>
            <a:r>
              <a:rPr lang="en-US" sz="2400" dirty="0"/>
              <a:t>Resources</a:t>
            </a:r>
          </a:p>
        </p:txBody>
      </p:sp>
      <p:sp>
        <p:nvSpPr>
          <p:cNvPr id="4" name="Slide Number Placeholder 3">
            <a:extLst>
              <a:ext uri="{FF2B5EF4-FFF2-40B4-BE49-F238E27FC236}">
                <a16:creationId xmlns:a16="http://schemas.microsoft.com/office/drawing/2014/main" id="{33B2B378-55E8-4687-AB75-D0C4928F74F2}"/>
              </a:ext>
            </a:extLst>
          </p:cNvPr>
          <p:cNvSpPr>
            <a:spLocks noGrp="1"/>
          </p:cNvSpPr>
          <p:nvPr>
            <p:ph type="sldNum" sz="quarter" idx="12"/>
          </p:nvPr>
        </p:nvSpPr>
        <p:spPr>
          <a:xfrm>
            <a:off x="8904312" y="6530872"/>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644</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5A1577E7-D926-48AB-A87F-A337B0113B5E}"/>
              </a:ext>
            </a:extLst>
          </p:cNvPr>
          <p:cNvSpPr txBox="1"/>
          <p:nvPr/>
        </p:nvSpPr>
        <p:spPr>
          <a:xfrm>
            <a:off x="1838620" y="372408"/>
            <a:ext cx="5400600" cy="609401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ts val="132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Window</a:t>
            </a:r>
            <a:r>
              <a:rPr lang="en-US" sz="1200" dirty="0">
                <a:solidFill>
                  <a:srgbClr val="FF0000"/>
                </a:solidFill>
                <a:latin typeface="inherit"/>
                <a:ea typeface="Times New Roman" panose="02020603050405020304" pitchFamily="18" charset="0"/>
                <a:cs typeface="Courier New" panose="02070309020205020404" pitchFamily="49" charset="0"/>
              </a:rPr>
              <a:t> x</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a:solidFill>
                  <a:srgbClr val="FF0000"/>
                </a:solidFill>
                <a:latin typeface="inherit"/>
                <a:ea typeface="Times New Roman" panose="02020603050405020304" pitchFamily="18" charset="0"/>
                <a:cs typeface="Courier New" panose="02070309020205020404" pitchFamily="49" charset="0"/>
              </a:rPr>
              <a:t>Class</a:t>
            </a:r>
            <a:r>
              <a:rPr lang="en-US" sz="1200" dirty="0">
                <a:solidFill>
                  <a:srgbClr val="0000FF"/>
                </a:solidFill>
                <a:latin typeface="inherit"/>
                <a:ea typeface="Times New Roman" panose="02020603050405020304" pitchFamily="18" charset="0"/>
                <a:cs typeface="Courier New" panose="02070309020205020404" pitchFamily="49" charset="0"/>
              </a:rPr>
              <a:t>="ResourcesDemo.MainWindow"</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xmlns</a:t>
            </a:r>
            <a:r>
              <a:rPr lang="en-US" sz="12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200" dirty="0" err="1">
                <a:solidFill>
                  <a:srgbClr val="0000FF"/>
                </a:solidFill>
                <a:latin typeface="inherit"/>
                <a:ea typeface="Times New Roman" panose="02020603050405020304" pitchFamily="18" charset="0"/>
                <a:cs typeface="Courier New" panose="02070309020205020404" pitchFamily="49" charset="0"/>
              </a:rPr>
              <a:t>winfx</a:t>
            </a:r>
            <a:r>
              <a:rPr lang="en-US" sz="1200" dirty="0">
                <a:solidFill>
                  <a:srgbClr val="0000FF"/>
                </a:solidFill>
                <a:latin typeface="inherit"/>
                <a:ea typeface="Times New Roman" panose="02020603050405020304" pitchFamily="18" charset="0"/>
                <a:cs typeface="Courier New" panose="02070309020205020404" pitchFamily="49" charset="0"/>
              </a:rPr>
              <a:t>/2006/</a:t>
            </a:r>
            <a:r>
              <a:rPr lang="en-US" sz="1200" dirty="0" err="1">
                <a:solidFill>
                  <a:srgbClr val="0000FF"/>
                </a:solidFill>
                <a:latin typeface="inherit"/>
                <a:ea typeface="Times New Roman" panose="02020603050405020304" pitchFamily="18" charset="0"/>
                <a:cs typeface="Courier New" panose="02070309020205020404" pitchFamily="49" charset="0"/>
              </a:rPr>
              <a:t>xaml</a:t>
            </a:r>
            <a:r>
              <a:rPr lang="en-US" sz="1200" dirty="0">
                <a:solidFill>
                  <a:srgbClr val="0000FF"/>
                </a:solidFill>
                <a:latin typeface="inherit"/>
                <a:ea typeface="Times New Roman" panose="02020603050405020304" pitchFamily="18" charset="0"/>
                <a:cs typeface="Courier New" panose="02070309020205020404" pitchFamily="49" charset="0"/>
              </a:rPr>
              <a:t>/presentation"</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xmlns</a:t>
            </a:r>
            <a:r>
              <a:rPr lang="en-US" sz="1200" dirty="0" err="1">
                <a:solidFill>
                  <a:srgbClr val="0000FF"/>
                </a:solidFill>
                <a:latin typeface="inherit"/>
                <a:ea typeface="Times New Roman" panose="02020603050405020304" pitchFamily="18" charset="0"/>
                <a:cs typeface="Courier New" panose="02070309020205020404" pitchFamily="49" charset="0"/>
              </a:rPr>
              <a:t>:</a:t>
            </a:r>
            <a:r>
              <a:rPr lang="en-US" sz="1200" dirty="0" err="1">
                <a:solidFill>
                  <a:srgbClr val="FF0000"/>
                </a:solidFill>
                <a:latin typeface="inherit"/>
                <a:ea typeface="Times New Roman" panose="02020603050405020304" pitchFamily="18" charset="0"/>
                <a:cs typeface="Courier New" panose="02070309020205020404" pitchFamily="49" charset="0"/>
              </a:rPr>
              <a:t>x</a:t>
            </a:r>
            <a:r>
              <a:rPr lang="en-US" sz="12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200" dirty="0" err="1">
                <a:solidFill>
                  <a:srgbClr val="0000FF"/>
                </a:solidFill>
                <a:latin typeface="inherit"/>
                <a:ea typeface="Times New Roman" panose="02020603050405020304" pitchFamily="18" charset="0"/>
                <a:cs typeface="Courier New" panose="02070309020205020404" pitchFamily="49" charset="0"/>
              </a:rPr>
              <a:t>winfx</a:t>
            </a:r>
            <a:r>
              <a:rPr lang="en-US" sz="1200" dirty="0">
                <a:solidFill>
                  <a:srgbClr val="0000FF"/>
                </a:solidFill>
                <a:latin typeface="inherit"/>
                <a:ea typeface="Times New Roman" panose="02020603050405020304" pitchFamily="18" charset="0"/>
                <a:cs typeface="Courier New" panose="02070309020205020404" pitchFamily="49" charset="0"/>
              </a:rPr>
              <a:t>/2006/</a:t>
            </a:r>
            <a:r>
              <a:rPr lang="en-US" sz="1200" dirty="0" err="1">
                <a:solidFill>
                  <a:srgbClr val="0000FF"/>
                </a:solidFill>
                <a:latin typeface="inherit"/>
                <a:ea typeface="Times New Roman" panose="02020603050405020304" pitchFamily="18" charset="0"/>
                <a:cs typeface="Courier New" panose="02070309020205020404" pitchFamily="49" charset="0"/>
              </a:rPr>
              <a:t>xaml</a:t>
            </a:r>
            <a:r>
              <a:rPr lang="en-US" sz="1200" dirty="0">
                <a:solidFill>
                  <a:srgbClr val="0000FF"/>
                </a:solidFill>
                <a:latin typeface="inherit"/>
                <a:ea typeface="Times New Roman" panose="02020603050405020304" pitchFamily="18" charset="0"/>
                <a:cs typeface="Courier New" panose="02070309020205020404" pitchFamily="49" charset="0"/>
              </a:rPr>
              <a: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Title</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err="1">
                <a:solidFill>
                  <a:srgbClr val="0000FF"/>
                </a:solidFill>
                <a:latin typeface="inherit"/>
                <a:ea typeface="Times New Roman" panose="02020603050405020304" pitchFamily="18" charset="0"/>
                <a:cs typeface="Courier New" panose="02070309020205020404" pitchFamily="49" charset="0"/>
              </a:rPr>
              <a:t>MainWindow</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="350"</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="525"&gt;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Grid</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RowDefinition</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="Auto"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RowDefinition</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="Auto"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TextBlock</a:t>
            </a:r>
            <a:r>
              <a:rPr lang="en-US" sz="1200" dirty="0">
                <a:solidFill>
                  <a:srgbClr val="FF0000"/>
                </a:solidFill>
                <a:latin typeface="inherit"/>
                <a:ea typeface="Times New Roman" panose="02020603050405020304" pitchFamily="18" charset="0"/>
                <a:cs typeface="Courier New" panose="02070309020205020404" pitchFamily="49" charset="0"/>
              </a:rPr>
              <a:t> Text</a:t>
            </a:r>
            <a:r>
              <a:rPr lang="en-US" sz="1200" dirty="0">
                <a:solidFill>
                  <a:srgbClr val="0000FF"/>
                </a:solidFill>
                <a:latin typeface="inherit"/>
                <a:ea typeface="Times New Roman" panose="02020603050405020304" pitchFamily="18" charset="0"/>
                <a:cs typeface="Courier New" panose="02070309020205020404" pitchFamily="49" charset="0"/>
              </a:rPr>
              <a:t>="User:"</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="0"</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="0"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="0"</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="1"&gt;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highlight>
                  <a:srgbClr val="00FFFF"/>
                </a:highlight>
                <a:latin typeface="inherit"/>
                <a:ea typeface="Times New Roman" panose="02020603050405020304" pitchFamily="18" charset="0"/>
                <a:cs typeface="Courier New" panose="02070309020205020404" pitchFamily="49" charset="0"/>
              </a:rPr>
              <a:t>      </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&lt;</a:t>
            </a:r>
            <a:r>
              <a:rPr lang="en-US" sz="1200" dirty="0" err="1">
                <a:solidFill>
                  <a:srgbClr val="A31515"/>
                </a:solidFill>
                <a:highlight>
                  <a:srgbClr val="00FFFF"/>
                </a:highlight>
                <a:latin typeface="inherit"/>
                <a:ea typeface="Times New Roman" panose="02020603050405020304" pitchFamily="18" charset="0"/>
                <a:cs typeface="Courier New" panose="02070309020205020404" pitchFamily="49" charset="0"/>
              </a:rPr>
              <a:t>TextBox.Background</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&gt;</a:t>
            </a:r>
            <a:br>
              <a:rPr lang="en-US" sz="1200" dirty="0">
                <a:solidFill>
                  <a:srgbClr val="4C4C4C"/>
                </a:solidFill>
                <a:highlight>
                  <a:srgbClr val="00FFFF"/>
                </a:highlight>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="Blue"</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="Yellow"</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="0.5"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="Red"</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="1"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dirty="0">
                <a:solidFill>
                  <a:srgbClr val="A31515"/>
                </a:solidFill>
                <a:highlight>
                  <a:srgbClr val="00FFFF"/>
                </a:highlight>
                <a:latin typeface="inherit"/>
                <a:ea typeface="Times New Roman" panose="02020603050405020304" pitchFamily="18" charset="0"/>
                <a:cs typeface="Courier New" panose="02070309020205020404" pitchFamily="49" charset="0"/>
              </a:rPr>
              <a:t>      </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&lt;/</a:t>
            </a:r>
            <a:r>
              <a:rPr lang="en-US" sz="1200" dirty="0" err="1">
                <a:solidFill>
                  <a:srgbClr val="A31515"/>
                </a:solidFill>
                <a:highlight>
                  <a:srgbClr val="00FFFF"/>
                </a:highlight>
                <a:latin typeface="inherit"/>
                <a:ea typeface="Times New Roman" panose="02020603050405020304" pitchFamily="18" charset="0"/>
                <a:cs typeface="Courier New" panose="02070309020205020404" pitchFamily="49" charset="0"/>
              </a:rPr>
              <a:t>TextBox.Background</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TextBlock</a:t>
            </a:r>
            <a:r>
              <a:rPr lang="en-US" sz="1200" dirty="0">
                <a:solidFill>
                  <a:srgbClr val="FF0000"/>
                </a:solidFill>
                <a:latin typeface="inherit"/>
                <a:ea typeface="Times New Roman" panose="02020603050405020304" pitchFamily="18" charset="0"/>
                <a:cs typeface="Courier New" panose="02070309020205020404" pitchFamily="49" charset="0"/>
              </a:rPr>
              <a:t> Text</a:t>
            </a:r>
            <a:r>
              <a:rPr lang="en-US" sz="1200" dirty="0">
                <a:solidFill>
                  <a:srgbClr val="0000FF"/>
                </a:solidFill>
                <a:latin typeface="inherit"/>
                <a:ea typeface="Times New Roman" panose="02020603050405020304" pitchFamily="18" charset="0"/>
                <a:cs typeface="Courier New" panose="02070309020205020404" pitchFamily="49" charset="0"/>
              </a:rPr>
              <a:t>="Password:"</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="1"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="0"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="1"</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="1"&gt;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highlight>
                  <a:srgbClr val="00FFFF"/>
                </a:highlight>
                <a:latin typeface="inherit"/>
                <a:ea typeface="Times New Roman" panose="02020603050405020304" pitchFamily="18" charset="0"/>
                <a:cs typeface="Courier New" panose="02070309020205020404" pitchFamily="49" charset="0"/>
              </a:rPr>
              <a:t>      </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&lt;</a:t>
            </a:r>
            <a:r>
              <a:rPr lang="en-US" sz="1200" dirty="0" err="1">
                <a:solidFill>
                  <a:srgbClr val="A31515"/>
                </a:solidFill>
                <a:highlight>
                  <a:srgbClr val="00FFFF"/>
                </a:highlight>
                <a:latin typeface="inherit"/>
                <a:ea typeface="Times New Roman" panose="02020603050405020304" pitchFamily="18" charset="0"/>
                <a:cs typeface="Courier New" panose="02070309020205020404" pitchFamily="49" charset="0"/>
              </a:rPr>
              <a:t>TextBox.Background</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&gt;</a:t>
            </a:r>
            <a:br>
              <a:rPr lang="en-US" sz="1200" dirty="0">
                <a:solidFill>
                  <a:srgbClr val="4C4C4C"/>
                </a:solidFill>
                <a:highlight>
                  <a:srgbClr val="00FFFF"/>
                </a:highlight>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="Blue"</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="Yellow"</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="0.5"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="Red"</a:t>
            </a: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="1"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dirty="0">
                <a:solidFill>
                  <a:srgbClr val="A31515"/>
                </a:solidFill>
                <a:highlight>
                  <a:srgbClr val="00FFFF"/>
                </a:highlight>
                <a:latin typeface="inherit"/>
                <a:ea typeface="Times New Roman" panose="02020603050405020304" pitchFamily="18" charset="0"/>
                <a:cs typeface="Courier New" panose="02070309020205020404" pitchFamily="49" charset="0"/>
              </a:rPr>
              <a:t>      </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&lt;/</a:t>
            </a:r>
            <a:r>
              <a:rPr lang="en-US" sz="1200" dirty="0" err="1">
                <a:solidFill>
                  <a:srgbClr val="A31515"/>
                </a:solidFill>
                <a:highlight>
                  <a:srgbClr val="00FFFF"/>
                </a:highlight>
                <a:latin typeface="inherit"/>
                <a:ea typeface="Times New Roman" panose="02020603050405020304" pitchFamily="18" charset="0"/>
                <a:cs typeface="Courier New" panose="02070309020205020404" pitchFamily="49" charset="0"/>
              </a:rPr>
              <a:t>TextBox.Background</a:t>
            </a:r>
            <a:r>
              <a:rPr lang="en-US" sz="1200" dirty="0">
                <a:solidFill>
                  <a:srgbClr val="0000FF"/>
                </a:solidFill>
                <a:highlight>
                  <a:srgbClr val="00FFFF"/>
                </a:highlight>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Grid</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Window</a:t>
            </a:r>
            <a:r>
              <a:rPr lang="en-US" sz="1200" dirty="0">
                <a:solidFill>
                  <a:srgbClr val="0000FF"/>
                </a:solidFill>
                <a:latin typeface="inherit"/>
                <a:ea typeface="Times New Roman" panose="02020603050405020304" pitchFamily="18" charset="0"/>
                <a:cs typeface="Courier New" panose="02070309020205020404" pitchFamily="49" charset="0"/>
              </a:rPr>
              <a:t>&gt;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Speech Bubble: Rectangle with Corners Rounded 8">
            <a:extLst>
              <a:ext uri="{FF2B5EF4-FFF2-40B4-BE49-F238E27FC236}">
                <a16:creationId xmlns:a16="http://schemas.microsoft.com/office/drawing/2014/main" id="{A5B7CE56-3316-4615-9C47-3E9DDE1DED63}"/>
              </a:ext>
            </a:extLst>
          </p:cNvPr>
          <p:cNvSpPr/>
          <p:nvPr/>
        </p:nvSpPr>
        <p:spPr>
          <a:xfrm>
            <a:off x="6291947" y="2304533"/>
            <a:ext cx="3570547" cy="2499040"/>
          </a:xfrm>
          <a:prstGeom prst="wedgeRoundRectCallout">
            <a:avLst>
              <a:gd name="adj1" fmla="val -65788"/>
              <a:gd name="adj2" fmla="val -1303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base"/>
            <a:r>
              <a:rPr lang="he-IL" sz="1200" b="1" dirty="0">
                <a:solidFill>
                  <a:prstClr val="black"/>
                </a:solidFill>
                <a:latin typeface="Trebuchet MS"/>
                <a:cs typeface="Gisha" panose="020B0502040204020203" pitchFamily="34" charset="-79"/>
              </a:rPr>
              <a:t>עבור 2 תיבות טקסט </a:t>
            </a:r>
            <a:r>
              <a:rPr lang="en-US" sz="1200" b="1" dirty="0">
                <a:solidFill>
                  <a:prstClr val="black"/>
                </a:solidFill>
                <a:latin typeface="Trebuchet MS"/>
              </a:rPr>
              <a:t>(TextBox)</a:t>
            </a:r>
            <a:r>
              <a:rPr lang="he-IL" sz="1200" b="1" dirty="0">
                <a:solidFill>
                  <a:prstClr val="black"/>
                </a:solidFill>
                <a:latin typeface="Trebuchet MS"/>
                <a:cs typeface="Gisha" panose="020B0502040204020203" pitchFamily="34" charset="-79"/>
              </a:rPr>
              <a:t> נרצה לעצב רקע זהה - צבעוני ומתחלף:</a:t>
            </a:r>
          </a:p>
          <a:p>
            <a:pPr marL="285750" indent="-285750" fontAlgn="base">
              <a:buFont typeface="Arial" panose="020B0604020202020204" pitchFamily="34" charset="0"/>
              <a:buChar char="•"/>
            </a:pPr>
            <a:r>
              <a:rPr lang="he-IL" sz="1200" dirty="0">
                <a:solidFill>
                  <a:prstClr val="black"/>
                </a:solidFill>
                <a:latin typeface="Trebuchet MS"/>
                <a:cs typeface="Gisha" panose="020B0502040204020203" pitchFamily="34" charset="-79"/>
              </a:rPr>
              <a:t>נקבע פעמיים את התכונה </a:t>
            </a:r>
            <a:r>
              <a:rPr lang="en-US" sz="1200" dirty="0">
                <a:solidFill>
                  <a:prstClr val="black"/>
                </a:solidFill>
                <a:latin typeface="Trebuchet MS"/>
              </a:rPr>
              <a:t>(Background)</a:t>
            </a:r>
            <a:r>
              <a:rPr lang="he-IL" sz="1200" dirty="0">
                <a:solidFill>
                  <a:prstClr val="black"/>
                </a:solidFill>
                <a:latin typeface="Trebuchet MS"/>
                <a:cs typeface="Gisha" panose="020B0502040204020203" pitchFamily="34" charset="-79"/>
              </a:rPr>
              <a:t> שלהן להיות אובייקט מטיפוס </a:t>
            </a:r>
            <a:r>
              <a:rPr lang="en-US" sz="1200" dirty="0">
                <a:solidFill>
                  <a:prstClr val="black"/>
                </a:solidFill>
                <a:latin typeface="Trebuchet MS"/>
              </a:rPr>
              <a:t>(LinearGradientBrush)</a:t>
            </a:r>
            <a:endParaRPr lang="he-IL" sz="1200" dirty="0">
              <a:solidFill>
                <a:prstClr val="black"/>
              </a:solidFill>
              <a:latin typeface="Trebuchet MS"/>
              <a:cs typeface="Gisha" panose="020B0502040204020203" pitchFamily="34" charset="-79"/>
            </a:endParaRPr>
          </a:p>
          <a:p>
            <a:pPr fontAlgn="base"/>
            <a:endParaRPr lang="he-IL" sz="1200" b="1" dirty="0">
              <a:solidFill>
                <a:prstClr val="black"/>
              </a:solidFill>
              <a:latin typeface="Trebuchet MS"/>
              <a:cs typeface="Gisha" panose="020B0502040204020203" pitchFamily="34" charset="-79"/>
            </a:endParaRPr>
          </a:p>
          <a:p>
            <a:pPr fontAlgn="base"/>
            <a:r>
              <a:rPr lang="he-IL" sz="1200" b="1" dirty="0">
                <a:solidFill>
                  <a:prstClr val="black"/>
                </a:solidFill>
                <a:highlight>
                  <a:srgbClr val="FFFF00"/>
                </a:highlight>
                <a:latin typeface="Trebuchet MS"/>
                <a:cs typeface="Gisha" panose="020B0502040204020203" pitchFamily="34" charset="-79"/>
              </a:rPr>
              <a:t>חסרונות:</a:t>
            </a:r>
          </a:p>
          <a:p>
            <a:pPr marL="285750" indent="-285750" fontAlgn="base">
              <a:buFont typeface="Arial" panose="020B0604020202020204" pitchFamily="34" charset="0"/>
              <a:buChar char="•"/>
            </a:pPr>
            <a:r>
              <a:rPr lang="he-IL" sz="1200" dirty="0">
                <a:solidFill>
                  <a:prstClr val="black"/>
                </a:solidFill>
                <a:latin typeface="Trebuchet MS"/>
                <a:cs typeface="Gisha" panose="020B0502040204020203" pitchFamily="34" charset="-79"/>
              </a:rPr>
              <a:t>זוהי הגדרה ארוכה ומורכבת שנכתבת פעמיים בקוד ה</a:t>
            </a:r>
            <a:r>
              <a:rPr lang="en-US" sz="1200" dirty="0">
                <a:solidFill>
                  <a:prstClr val="black"/>
                </a:solidFill>
                <a:latin typeface="Trebuchet MS"/>
              </a:rPr>
              <a:t>XAML</a:t>
            </a:r>
            <a:r>
              <a:rPr lang="he-IL" sz="1200" dirty="0">
                <a:solidFill>
                  <a:prstClr val="black"/>
                </a:solidFill>
                <a:latin typeface="Trebuchet MS"/>
                <a:cs typeface="Gisha" panose="020B0502040204020203" pitchFamily="34" charset="-79"/>
              </a:rPr>
              <a:t>. מיותר.</a:t>
            </a:r>
          </a:p>
          <a:p>
            <a:pPr marL="285750" indent="-285750" fontAlgn="base">
              <a:buFont typeface="Arial" panose="020B0604020202020204" pitchFamily="34" charset="0"/>
              <a:buChar char="•"/>
            </a:pPr>
            <a:r>
              <a:rPr lang="he-IL" sz="1200" dirty="0">
                <a:solidFill>
                  <a:prstClr val="black"/>
                </a:solidFill>
                <a:latin typeface="Trebuchet MS"/>
                <a:cs typeface="Gisha" panose="020B0502040204020203" pitchFamily="34" charset="-79"/>
              </a:rPr>
              <a:t>בזמן ריצה, ייווצרו שני אובייקטים זהים מטיפוס </a:t>
            </a:r>
            <a:r>
              <a:rPr lang="en-US" sz="1200" dirty="0">
                <a:solidFill>
                  <a:prstClr val="black"/>
                </a:solidFill>
                <a:latin typeface="Trebuchet MS"/>
              </a:rPr>
              <a:t>LinearGradientBrush</a:t>
            </a:r>
            <a:r>
              <a:rPr lang="he-IL" sz="1200" dirty="0">
                <a:solidFill>
                  <a:prstClr val="black"/>
                </a:solidFill>
                <a:latin typeface="Trebuchet MS"/>
                <a:cs typeface="Gisha" panose="020B0502040204020203" pitchFamily="34" charset="-79"/>
              </a:rPr>
              <a:t>. בזבוז זכרון.</a:t>
            </a:r>
          </a:p>
        </p:txBody>
      </p:sp>
      <p:pic>
        <p:nvPicPr>
          <p:cNvPr id="6" name="Picture 5" descr="מדריך WPF – שימוש ב Resources">
            <a:extLst>
              <a:ext uri="{FF2B5EF4-FFF2-40B4-BE49-F238E27FC236}">
                <a16:creationId xmlns:a16="http://schemas.microsoft.com/office/drawing/2014/main" id="{4F76E151-6699-47AA-844F-68222AF3B6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663" y="4909581"/>
            <a:ext cx="2957830" cy="1431290"/>
          </a:xfrm>
          <a:prstGeom prst="rect">
            <a:avLst/>
          </a:prstGeom>
          <a:noFill/>
          <a:ln>
            <a:noFill/>
          </a:ln>
        </p:spPr>
      </p:pic>
    </p:spTree>
    <p:extLst>
      <p:ext uri="{BB962C8B-B14F-4D97-AF65-F5344CB8AC3E}">
        <p14:creationId xmlns:p14="http://schemas.microsoft.com/office/powerpoint/2010/main" val="118998797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9015-8C9E-4CD7-94FD-0668FAFC9450}"/>
              </a:ext>
            </a:extLst>
          </p:cNvPr>
          <p:cNvSpPr>
            <a:spLocks noGrp="1"/>
          </p:cNvSpPr>
          <p:nvPr>
            <p:ph type="title"/>
          </p:nvPr>
        </p:nvSpPr>
        <p:spPr>
          <a:xfrm>
            <a:off x="1919536" y="140712"/>
            <a:ext cx="7440880" cy="720080"/>
          </a:xfrm>
        </p:spPr>
        <p:txBody>
          <a:bodyPr>
            <a:normAutofit fontScale="90000"/>
          </a:bodyPr>
          <a:lstStyle/>
          <a:p>
            <a:pPr algn="ctr"/>
            <a:r>
              <a:rPr lang="he-IL" dirty="0"/>
              <a:t>הפתרון – הגדרת אובייקט כ </a:t>
            </a:r>
            <a:r>
              <a:rPr lang="en-US" dirty="0"/>
              <a:t>Resource</a:t>
            </a:r>
          </a:p>
        </p:txBody>
      </p:sp>
      <p:sp>
        <p:nvSpPr>
          <p:cNvPr id="3" name="Content Placeholder 2">
            <a:extLst>
              <a:ext uri="{FF2B5EF4-FFF2-40B4-BE49-F238E27FC236}">
                <a16:creationId xmlns:a16="http://schemas.microsoft.com/office/drawing/2014/main" id="{F26C5C58-3F13-4038-B64B-6E9E61113AD5}"/>
              </a:ext>
            </a:extLst>
          </p:cNvPr>
          <p:cNvSpPr>
            <a:spLocks noGrp="1"/>
          </p:cNvSpPr>
          <p:nvPr>
            <p:ph idx="1"/>
          </p:nvPr>
        </p:nvSpPr>
        <p:spPr>
          <a:xfrm>
            <a:off x="2121416" y="1196752"/>
            <a:ext cx="7239000" cy="5112568"/>
          </a:xfrm>
        </p:spPr>
        <p:txBody>
          <a:bodyPr>
            <a:noAutofit/>
          </a:bodyPr>
          <a:lstStyle/>
          <a:p>
            <a:r>
              <a:rPr lang="he-IL" sz="2400" dirty="0"/>
              <a:t>נגדיר את האובייקט </a:t>
            </a:r>
            <a:r>
              <a:rPr lang="en-US" sz="2400" dirty="0"/>
              <a:t>LinearGradientBrush</a:t>
            </a:r>
            <a:r>
              <a:rPr lang="he-IL" sz="2400" dirty="0"/>
              <a:t> כ </a:t>
            </a:r>
            <a:r>
              <a:rPr lang="en-US" sz="2400" dirty="0"/>
              <a:t>Resource</a:t>
            </a:r>
            <a:r>
              <a:rPr lang="he-IL" sz="2400" dirty="0"/>
              <a:t> פעם אחת בלבד במקום מסוים, ואז נשתמש בו בכל פעם שנצטרך אותו ע"י הפניה לאותו מקום.</a:t>
            </a:r>
          </a:p>
          <a:p>
            <a:pPr fontAlgn="base"/>
            <a:r>
              <a:rPr lang="he-IL" sz="2400" b="1" dirty="0"/>
              <a:t>משאב </a:t>
            </a:r>
            <a:r>
              <a:rPr lang="en-US" sz="2400" b="1" dirty="0"/>
              <a:t>(Resource)</a:t>
            </a:r>
            <a:r>
              <a:rPr lang="he-IL" sz="2400" b="1" dirty="0"/>
              <a:t> ב </a:t>
            </a:r>
            <a:r>
              <a:rPr lang="en-US" sz="2400" b="1" dirty="0"/>
              <a:t>WPF</a:t>
            </a:r>
            <a:r>
              <a:rPr lang="he-IL" sz="2400" b="1" dirty="0"/>
              <a:t> הוא בעצם זוג ערכים:</a:t>
            </a:r>
          </a:p>
          <a:p>
            <a:pPr lvl="1" fontAlgn="base"/>
            <a:r>
              <a:rPr lang="he-IL" sz="2000" dirty="0"/>
              <a:t>מפתח </a:t>
            </a:r>
            <a:r>
              <a:rPr lang="en-US" sz="2000" dirty="0"/>
              <a:t>(Key)</a:t>
            </a:r>
            <a:r>
              <a:rPr lang="he-IL" sz="2000" dirty="0"/>
              <a:t> -  משמש כמזהה כדי לפנות לאובייקט הגרפי.</a:t>
            </a:r>
          </a:p>
          <a:p>
            <a:pPr lvl="1" fontAlgn="base"/>
            <a:r>
              <a:rPr lang="he-IL" sz="2000" dirty="0"/>
              <a:t>ערך </a:t>
            </a:r>
            <a:r>
              <a:rPr lang="en-US" sz="2000" dirty="0"/>
              <a:t>(Value) </a:t>
            </a:r>
            <a:r>
              <a:rPr lang="he-IL" sz="2000" dirty="0"/>
              <a:t> - שהוא ייצוג של תכונה מורכבת של אלמנט גרפי.</a:t>
            </a:r>
          </a:p>
          <a:p>
            <a:pPr fontAlgn="base"/>
            <a:r>
              <a:rPr lang="he-IL" sz="2400" b="1" dirty="0"/>
              <a:t>היכן נשמרת הגדרת המשאב?</a:t>
            </a:r>
          </a:p>
          <a:p>
            <a:pPr lvl="1" fontAlgn="base"/>
            <a:r>
              <a:rPr lang="he-IL" sz="2000" dirty="0"/>
              <a:t>כמעט לכל פקד גרפי ב </a:t>
            </a:r>
            <a:r>
              <a:rPr lang="en-US" sz="2000" dirty="0"/>
              <a:t>WPF</a:t>
            </a:r>
            <a:r>
              <a:rPr lang="he-IL" sz="2000" dirty="0"/>
              <a:t> יש </a:t>
            </a:r>
            <a:r>
              <a:rPr lang="en-US" sz="2000" dirty="0"/>
              <a:t>property</a:t>
            </a:r>
            <a:r>
              <a:rPr lang="he-IL" sz="2000" dirty="0"/>
              <a:t> מטיפוס </a:t>
            </a:r>
            <a:r>
              <a:rPr lang="en-US" sz="2000" dirty="0"/>
              <a:t>Dictionary</a:t>
            </a:r>
            <a:r>
              <a:rPr lang="he-IL" sz="2000" dirty="0"/>
              <a:t> בשם </a:t>
            </a:r>
            <a:r>
              <a:rPr lang="en-US" sz="2000" dirty="0"/>
              <a:t>Resources</a:t>
            </a:r>
            <a:r>
              <a:rPr lang="he-IL" sz="2000" dirty="0"/>
              <a:t>, ששם מוגדרים המשאבים שמיועדים לשימוש ע"י אותו פקד וע"י כל הפקדים שמתחתיו בהיררכית הפקדים.</a:t>
            </a:r>
          </a:p>
          <a:p>
            <a:pPr lvl="1" fontAlgn="base"/>
            <a:r>
              <a:rPr lang="he-IL" sz="2000" dirty="0"/>
              <a:t>התכונה </a:t>
            </a:r>
            <a:r>
              <a:rPr lang="en-US" sz="2000" dirty="0"/>
              <a:t>Resources</a:t>
            </a:r>
            <a:r>
              <a:rPr lang="he-IL" sz="2000" dirty="0"/>
              <a:t> עוברת בהיררכיה, לכן לרוב אנו נגדיר משאבים במקום מרכזי כמו באובייקט החלון הראשי.</a:t>
            </a:r>
          </a:p>
          <a:p>
            <a:endParaRPr lang="en-US" sz="2400" dirty="0"/>
          </a:p>
        </p:txBody>
      </p:sp>
      <p:sp>
        <p:nvSpPr>
          <p:cNvPr id="4" name="Slide Number Placeholder 3">
            <a:extLst>
              <a:ext uri="{FF2B5EF4-FFF2-40B4-BE49-F238E27FC236}">
                <a16:creationId xmlns:a16="http://schemas.microsoft.com/office/drawing/2014/main" id="{E7AF2A10-CD15-4235-B7D9-4EFBA9B9DCD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05374452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3BDDF9-A26C-4224-B87D-C85A955FED86}"/>
              </a:ext>
            </a:extLst>
          </p:cNvPr>
          <p:cNvSpPr>
            <a:spLocks noGrp="1"/>
          </p:cNvSpPr>
          <p:nvPr>
            <p:ph type="sldNum" sz="quarter" idx="12"/>
          </p:nvPr>
        </p:nvSpPr>
        <p:spPr>
          <a:xfrm>
            <a:off x="7658599" y="6604943"/>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646</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CA3847A9-4FA7-43C7-9464-7B9966AA288B}"/>
              </a:ext>
            </a:extLst>
          </p:cNvPr>
          <p:cNvSpPr txBox="1"/>
          <p:nvPr/>
        </p:nvSpPr>
        <p:spPr>
          <a:xfrm>
            <a:off x="1775520" y="138758"/>
            <a:ext cx="6588264" cy="650998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Window</a:t>
            </a:r>
            <a:r>
              <a:rPr lang="en-US" sz="1200" dirty="0">
                <a:solidFill>
                  <a:srgbClr val="FF0000"/>
                </a:solidFill>
                <a:latin typeface="inherit"/>
                <a:ea typeface="Times New Roman" panose="02020603050405020304" pitchFamily="18" charset="0"/>
                <a:cs typeface="Courier New" panose="02070309020205020404" pitchFamily="49" charset="0"/>
              </a:rPr>
              <a:t> x</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a:solidFill>
                  <a:srgbClr val="FF0000"/>
                </a:solidFill>
                <a:latin typeface="inherit"/>
                <a:ea typeface="Times New Roman" panose="02020603050405020304" pitchFamily="18" charset="0"/>
                <a:cs typeface="Courier New" panose="02070309020205020404" pitchFamily="49" charset="0"/>
              </a:rPr>
              <a:t>Class</a:t>
            </a:r>
            <a:r>
              <a:rPr lang="en-US" sz="1200" dirty="0">
                <a:solidFill>
                  <a:srgbClr val="0000FF"/>
                </a:solidFill>
                <a:latin typeface="inherit"/>
                <a:ea typeface="Times New Roman" panose="02020603050405020304" pitchFamily="18" charset="0"/>
                <a:cs typeface="Courier New" panose="02070309020205020404" pitchFamily="49" charset="0"/>
              </a:rPr>
              <a:t>="ResourcesDemo.MainWindow"</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xmlns</a:t>
            </a:r>
            <a:r>
              <a:rPr lang="en-US" sz="12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200" dirty="0" err="1">
                <a:solidFill>
                  <a:srgbClr val="0000FF"/>
                </a:solidFill>
                <a:latin typeface="inherit"/>
                <a:ea typeface="Times New Roman" panose="02020603050405020304" pitchFamily="18" charset="0"/>
                <a:cs typeface="Courier New" panose="02070309020205020404" pitchFamily="49" charset="0"/>
              </a:rPr>
              <a:t>winfx</a:t>
            </a:r>
            <a:r>
              <a:rPr lang="en-US" sz="1200" dirty="0">
                <a:solidFill>
                  <a:srgbClr val="0000FF"/>
                </a:solidFill>
                <a:latin typeface="inherit"/>
                <a:ea typeface="Times New Roman" panose="02020603050405020304" pitchFamily="18" charset="0"/>
                <a:cs typeface="Courier New" panose="02070309020205020404" pitchFamily="49" charset="0"/>
              </a:rPr>
              <a:t>/2006/</a:t>
            </a:r>
            <a:r>
              <a:rPr lang="en-US" sz="1200" dirty="0" err="1">
                <a:solidFill>
                  <a:srgbClr val="0000FF"/>
                </a:solidFill>
                <a:latin typeface="inherit"/>
                <a:ea typeface="Times New Roman" panose="02020603050405020304" pitchFamily="18" charset="0"/>
                <a:cs typeface="Courier New" panose="02070309020205020404" pitchFamily="49" charset="0"/>
              </a:rPr>
              <a:t>xaml</a:t>
            </a:r>
            <a:r>
              <a:rPr lang="en-US" sz="1200" dirty="0">
                <a:solidFill>
                  <a:srgbClr val="0000FF"/>
                </a:solidFill>
                <a:latin typeface="inherit"/>
                <a:ea typeface="Times New Roman" panose="02020603050405020304" pitchFamily="18" charset="0"/>
                <a:cs typeface="Courier New" panose="02070309020205020404" pitchFamily="49" charset="0"/>
              </a:rPr>
              <a:t>/presentation"</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xmlns</a:t>
            </a:r>
            <a:r>
              <a:rPr lang="en-US" sz="1200" dirty="0" err="1">
                <a:solidFill>
                  <a:srgbClr val="0000FF"/>
                </a:solidFill>
                <a:latin typeface="inherit"/>
                <a:ea typeface="Times New Roman" panose="02020603050405020304" pitchFamily="18" charset="0"/>
                <a:cs typeface="Courier New" panose="02070309020205020404" pitchFamily="49" charset="0"/>
              </a:rPr>
              <a:t>:</a:t>
            </a:r>
            <a:r>
              <a:rPr lang="en-US" sz="1200" dirty="0" err="1">
                <a:solidFill>
                  <a:srgbClr val="FF0000"/>
                </a:solidFill>
                <a:latin typeface="inherit"/>
                <a:ea typeface="Times New Roman" panose="02020603050405020304" pitchFamily="18" charset="0"/>
                <a:cs typeface="Courier New" panose="02070309020205020404" pitchFamily="49" charset="0"/>
              </a:rPr>
              <a:t>x</a:t>
            </a:r>
            <a:r>
              <a:rPr lang="en-US" sz="12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200" dirty="0" err="1">
                <a:solidFill>
                  <a:srgbClr val="0000FF"/>
                </a:solidFill>
                <a:latin typeface="inherit"/>
                <a:ea typeface="Times New Roman" panose="02020603050405020304" pitchFamily="18" charset="0"/>
                <a:cs typeface="Courier New" panose="02070309020205020404" pitchFamily="49" charset="0"/>
              </a:rPr>
              <a:t>winfx</a:t>
            </a:r>
            <a:r>
              <a:rPr lang="en-US" sz="1200" dirty="0">
                <a:solidFill>
                  <a:srgbClr val="0000FF"/>
                </a:solidFill>
                <a:latin typeface="inherit"/>
                <a:ea typeface="Times New Roman" panose="02020603050405020304" pitchFamily="18" charset="0"/>
                <a:cs typeface="Courier New" panose="02070309020205020404" pitchFamily="49" charset="0"/>
              </a:rPr>
              <a:t>/2006/</a:t>
            </a:r>
            <a:r>
              <a:rPr lang="en-US" sz="1200" dirty="0" err="1">
                <a:solidFill>
                  <a:srgbClr val="0000FF"/>
                </a:solidFill>
                <a:latin typeface="inherit"/>
                <a:ea typeface="Times New Roman" panose="02020603050405020304" pitchFamily="18" charset="0"/>
                <a:cs typeface="Courier New" panose="02070309020205020404" pitchFamily="49" charset="0"/>
              </a:rPr>
              <a:t>xaml</a:t>
            </a:r>
            <a:r>
              <a:rPr lang="en-US" sz="1200" dirty="0">
                <a:solidFill>
                  <a:srgbClr val="0000FF"/>
                </a:solidFill>
                <a:latin typeface="inherit"/>
                <a:ea typeface="Times New Roman" panose="02020603050405020304" pitchFamily="18" charset="0"/>
                <a:cs typeface="Courier New" panose="02070309020205020404" pitchFamily="49" charset="0"/>
              </a:rPr>
              <a: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Title</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err="1">
                <a:solidFill>
                  <a:srgbClr val="0000FF"/>
                </a:solidFill>
                <a:latin typeface="inherit"/>
                <a:ea typeface="Times New Roman" panose="02020603050405020304" pitchFamily="18" charset="0"/>
                <a:cs typeface="Courier New" panose="02070309020205020404" pitchFamily="49" charset="0"/>
              </a:rPr>
              <a:t>MainWindow</a:t>
            </a:r>
            <a:r>
              <a:rPr lang="en-US" sz="1200" dirty="0">
                <a:solidFill>
                  <a:srgbClr val="0000FF"/>
                </a:solidFill>
                <a:latin typeface="inherit"/>
                <a:ea typeface="Times New Roman" panose="02020603050405020304" pitchFamily="18" charset="0"/>
                <a:cs typeface="Courier New" panose="02070309020205020404" pitchFamily="49" charset="0"/>
              </a:rPr>
              <a:t>"</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="350"</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="525"&gt;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Window.Resources</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x</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Key</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="myLinearGradientBrush"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="Blue"</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="Yellow"</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="0.5"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GradientStop</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Color</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="Red"</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000000"/>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FFFF00"/>
                </a:highlight>
                <a:latin typeface="inherit"/>
                <a:ea typeface="Times New Roman" panose="02020603050405020304" pitchFamily="18" charset="0"/>
                <a:cs typeface="Courier New" panose="02070309020205020404" pitchFamily="49" charset="0"/>
              </a:rPr>
              <a:t> Offset</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="1" /&gt;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LinearGradientBrush</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200" b="1" dirty="0">
                <a:solidFill>
                  <a:srgbClr val="4C4C4C"/>
                </a:solidFill>
                <a:highlight>
                  <a:srgbClr val="FFFF00"/>
                </a:highlight>
                <a:latin typeface="inherit"/>
                <a:ea typeface="Times New Roman" panose="02020603050405020304" pitchFamily="18" charset="0"/>
                <a:cs typeface="Courier New" panose="02070309020205020404" pitchFamily="49" charset="0"/>
              </a:rPr>
            </a:br>
            <a:r>
              <a:rPr lang="en-US" sz="1200" b="1" dirty="0">
                <a:solidFill>
                  <a:srgbClr val="A31515"/>
                </a:solidFill>
                <a:highlight>
                  <a:srgbClr val="FFFF00"/>
                </a:highlight>
                <a:latin typeface="inherit"/>
                <a:ea typeface="Times New Roman" panose="02020603050405020304" pitchFamily="18" charset="0"/>
                <a:cs typeface="Courier New" panose="02070309020205020404" pitchFamily="49" charset="0"/>
              </a:rPr>
              <a:t>  </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&lt;/</a:t>
            </a:r>
            <a:r>
              <a:rPr lang="en-US" sz="120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Window.Resources</a:t>
            </a:r>
            <a:r>
              <a:rPr lang="en-US" sz="12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endParaRPr lang="he-IL" sz="1200" b="1" dirty="0">
              <a:solidFill>
                <a:srgbClr val="0000FF"/>
              </a:solidFill>
              <a:highlight>
                <a:srgbClr val="FFFF00"/>
              </a:highlight>
              <a:latin typeface="inherit"/>
              <a:ea typeface="Times New Roman" panose="02020603050405020304" pitchFamily="18" charset="0"/>
              <a:cs typeface="Courier New" panose="02070309020205020404" pitchFamily="49" charset="0"/>
            </a:endParaRPr>
          </a:p>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Grid</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RowDefinition</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="Auto"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RowDefinition</a:t>
            </a:r>
            <a:r>
              <a:rPr lang="en-US" sz="1200" dirty="0">
                <a:solidFill>
                  <a:srgbClr val="FF0000"/>
                </a:solidFill>
                <a:latin typeface="inherit"/>
                <a:ea typeface="Times New Roman" panose="02020603050405020304" pitchFamily="18" charset="0"/>
                <a:cs typeface="Courier New" panose="02070309020205020404" pitchFamily="49" charset="0"/>
              </a:rPr>
              <a:t> Height</a:t>
            </a:r>
            <a:r>
              <a:rPr lang="en-US" sz="1200" dirty="0">
                <a:solidFill>
                  <a:srgbClr val="0000FF"/>
                </a:solidFill>
                <a:latin typeface="inherit"/>
                <a:ea typeface="Times New Roman" panose="02020603050405020304" pitchFamily="18" charset="0"/>
                <a:cs typeface="Courier New" panose="02070309020205020404" pitchFamily="49" charset="0"/>
              </a:rPr>
              <a:t>="Auto"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200" dirty="0">
                <a:solidFill>
                  <a:srgbClr val="FF0000"/>
                </a:solidFill>
                <a:latin typeface="inherit"/>
                <a:ea typeface="Times New Roman" panose="02020603050405020304" pitchFamily="18" charset="0"/>
                <a:cs typeface="Courier New" panose="02070309020205020404" pitchFamily="49" charset="0"/>
              </a:rPr>
              <a:t> Width</a:t>
            </a:r>
            <a:r>
              <a:rPr lang="en-US" sz="1200" dirty="0">
                <a:solidFill>
                  <a:srgbClr val="0000FF"/>
                </a:solidFill>
                <a:latin typeface="inherit"/>
                <a:ea typeface="Times New Roman" panose="02020603050405020304" pitchFamily="18" charset="0"/>
                <a:cs typeface="Courier New" panose="02070309020205020404" pitchFamily="49" charset="0"/>
              </a:rPr>
              <a:t>="*"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TextBlock</a:t>
            </a:r>
            <a:r>
              <a:rPr lang="en-US" sz="1200" dirty="0">
                <a:solidFill>
                  <a:srgbClr val="FF0000"/>
                </a:solidFill>
                <a:latin typeface="inherit"/>
                <a:ea typeface="Times New Roman" panose="02020603050405020304" pitchFamily="18" charset="0"/>
                <a:cs typeface="Courier New" panose="02070309020205020404" pitchFamily="49" charset="0"/>
              </a:rPr>
              <a:t> Text</a:t>
            </a:r>
            <a:r>
              <a:rPr lang="en-US" sz="1200" dirty="0">
                <a:solidFill>
                  <a:srgbClr val="0000FF"/>
                </a:solidFill>
                <a:latin typeface="inherit"/>
                <a:ea typeface="Times New Roman" panose="02020603050405020304" pitchFamily="18" charset="0"/>
                <a:cs typeface="Courier New" panose="02070309020205020404" pitchFamily="49" charset="0"/>
              </a:rPr>
              <a:t>="User:"</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="0"</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="0"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="0"</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="1"</a:t>
            </a:r>
            <a:r>
              <a:rPr lang="en-US" sz="1200" b="1" dirty="0">
                <a:solidFill>
                  <a:srgbClr val="000000"/>
                </a:solidFill>
                <a:latin typeface="inherit"/>
                <a:ea typeface="Times New Roman" panose="02020603050405020304" pitchFamily="18" charset="0"/>
                <a:cs typeface="Courier New" panose="02070309020205020404" pitchFamily="49" charset="0"/>
              </a:rPr>
              <a:t> </a:t>
            </a:r>
            <a:r>
              <a:rPr lang="en-US" sz="1200" b="1" dirty="0">
                <a:solidFill>
                  <a:srgbClr val="FF0000"/>
                </a:solidFill>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Background</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a:t>
            </a:r>
            <a:r>
              <a:rPr lang="en-US" sz="1200" b="1" dirty="0" err="1">
                <a:solidFill>
                  <a:srgbClr val="A31515"/>
                </a:solidFill>
                <a:highlight>
                  <a:srgbClr val="00FFFF"/>
                </a:highlight>
                <a:latin typeface="inherit"/>
                <a:ea typeface="Times New Roman" panose="02020603050405020304" pitchFamily="18" charset="0"/>
                <a:cs typeface="Courier New" panose="02070309020205020404" pitchFamily="49" charset="0"/>
              </a:rPr>
              <a:t>StaticResource</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 </a:t>
            </a:r>
            <a:r>
              <a:rPr lang="en-US" sz="1200" b="1" dirty="0" err="1">
                <a:solidFill>
                  <a:srgbClr val="FF0000"/>
                </a:solidFill>
                <a:highlight>
                  <a:srgbClr val="00FFFF"/>
                </a:highlight>
                <a:latin typeface="inherit"/>
                <a:ea typeface="Times New Roman" panose="02020603050405020304" pitchFamily="18" charset="0"/>
                <a:cs typeface="Courier New" panose="02070309020205020404" pitchFamily="49" charset="0"/>
              </a:rPr>
              <a:t>myLinearGradientBrush</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a:t>
            </a:r>
            <a:r>
              <a:rPr lang="en-US" sz="1200" b="1" dirty="0">
                <a:solidFill>
                  <a:srgbClr val="0000FF"/>
                </a:solidFill>
                <a:latin typeface="inherit"/>
                <a:ea typeface="Times New Roman" panose="02020603050405020304" pitchFamily="18" charset="0"/>
                <a:cs typeface="Courier New" panose="02070309020205020404" pitchFamily="49" charset="0"/>
              </a:rPr>
              <a:t>&gt;</a:t>
            </a:r>
            <a:br>
              <a:rPr lang="en-US" sz="1200" b="1" dirty="0">
                <a:solidFill>
                  <a:srgbClr val="4C4C4C"/>
                </a:solidFill>
                <a:latin typeface="inherit"/>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err="1">
                <a:solidFill>
                  <a:srgbClr val="A31515"/>
                </a:solidFill>
                <a:latin typeface="inherit"/>
                <a:ea typeface="Times New Roman" panose="02020603050405020304" pitchFamily="18" charset="0"/>
                <a:cs typeface="Courier New" panose="02070309020205020404" pitchFamily="49" charset="0"/>
              </a:rPr>
              <a:t>TextBlock</a:t>
            </a:r>
            <a:r>
              <a:rPr lang="en-US" sz="1200" dirty="0">
                <a:solidFill>
                  <a:srgbClr val="FF0000"/>
                </a:solidFill>
                <a:latin typeface="inherit"/>
                <a:ea typeface="Times New Roman" panose="02020603050405020304" pitchFamily="18" charset="0"/>
                <a:cs typeface="Courier New" panose="02070309020205020404" pitchFamily="49" charset="0"/>
              </a:rPr>
              <a:t> Text</a:t>
            </a:r>
            <a:r>
              <a:rPr lang="en-US" sz="1200" dirty="0">
                <a:solidFill>
                  <a:srgbClr val="0000FF"/>
                </a:solidFill>
                <a:latin typeface="inherit"/>
                <a:ea typeface="Times New Roman" panose="02020603050405020304" pitchFamily="18" charset="0"/>
                <a:cs typeface="Courier New" panose="02070309020205020404" pitchFamily="49" charset="0"/>
              </a:rPr>
              <a:t>="Password:"</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="1"</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="0"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Grid.Row</a:t>
            </a:r>
            <a:r>
              <a:rPr lang="en-US" sz="1200" dirty="0">
                <a:solidFill>
                  <a:srgbClr val="0000FF"/>
                </a:solidFill>
                <a:latin typeface="inherit"/>
                <a:ea typeface="Times New Roman" panose="02020603050405020304" pitchFamily="18" charset="0"/>
                <a:cs typeface="Courier New" panose="02070309020205020404" pitchFamily="49" charset="0"/>
              </a:rPr>
              <a:t>="1"</a:t>
            </a:r>
            <a:r>
              <a:rPr lang="en-US" sz="1200" dirty="0">
                <a:solidFill>
                  <a:srgbClr val="FF0000"/>
                </a:solidFill>
                <a:latin typeface="inherit"/>
                <a:ea typeface="Times New Roman" panose="02020603050405020304" pitchFamily="18" charset="0"/>
                <a:cs typeface="Courier New" panose="02070309020205020404" pitchFamily="49" charset="0"/>
              </a:rPr>
              <a:t> </a:t>
            </a:r>
            <a:r>
              <a:rPr lang="en-US" sz="1200" dirty="0" err="1">
                <a:solidFill>
                  <a:srgbClr val="FF0000"/>
                </a:solidFill>
                <a:latin typeface="inherit"/>
                <a:ea typeface="Times New Roman" panose="02020603050405020304" pitchFamily="18" charset="0"/>
                <a:cs typeface="Courier New" panose="02070309020205020404" pitchFamily="49" charset="0"/>
              </a:rPr>
              <a:t>Grid.Column</a:t>
            </a:r>
            <a:r>
              <a:rPr lang="en-US" sz="1200" dirty="0">
                <a:solidFill>
                  <a:srgbClr val="0000FF"/>
                </a:solidFill>
                <a:latin typeface="inherit"/>
                <a:ea typeface="Times New Roman" panose="02020603050405020304" pitchFamily="18" charset="0"/>
                <a:cs typeface="Courier New" panose="02070309020205020404" pitchFamily="49" charset="0"/>
              </a:rPr>
              <a:t>="1"</a:t>
            </a:r>
            <a:r>
              <a:rPr lang="en-US" sz="1200" b="1" dirty="0">
                <a:solidFill>
                  <a:srgbClr val="000000"/>
                </a:solidFill>
                <a:latin typeface="inherit"/>
                <a:ea typeface="Times New Roman" panose="02020603050405020304" pitchFamily="18" charset="0"/>
                <a:cs typeface="Courier New" panose="02070309020205020404" pitchFamily="49" charset="0"/>
              </a:rPr>
              <a:t> </a:t>
            </a:r>
            <a:r>
              <a:rPr lang="en-US" sz="1200" b="1" dirty="0">
                <a:solidFill>
                  <a:srgbClr val="FF0000"/>
                </a:solidFill>
                <a:latin typeface="inherit"/>
                <a:ea typeface="Times New Roman" panose="02020603050405020304" pitchFamily="18" charset="0"/>
                <a:cs typeface="Courier New" panose="02070309020205020404" pitchFamily="49" charset="0"/>
              </a:rPr>
              <a:t> </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Background</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a:t>
            </a:r>
            <a:r>
              <a:rPr lang="en-US" sz="1200" b="1" dirty="0" err="1">
                <a:solidFill>
                  <a:srgbClr val="A31515"/>
                </a:solidFill>
                <a:highlight>
                  <a:srgbClr val="00FFFF"/>
                </a:highlight>
                <a:latin typeface="inherit"/>
                <a:ea typeface="Times New Roman" panose="02020603050405020304" pitchFamily="18" charset="0"/>
                <a:cs typeface="Courier New" panose="02070309020205020404" pitchFamily="49" charset="0"/>
              </a:rPr>
              <a:t>StaticResource</a:t>
            </a:r>
            <a:r>
              <a:rPr lang="en-US" sz="1200" b="1" dirty="0">
                <a:solidFill>
                  <a:srgbClr val="FF0000"/>
                </a:solidFill>
                <a:highlight>
                  <a:srgbClr val="00FFFF"/>
                </a:highlight>
                <a:latin typeface="inherit"/>
                <a:ea typeface="Times New Roman" panose="02020603050405020304" pitchFamily="18" charset="0"/>
                <a:cs typeface="Courier New" panose="02070309020205020404" pitchFamily="49" charset="0"/>
              </a:rPr>
              <a:t> </a:t>
            </a:r>
            <a:r>
              <a:rPr lang="en-US" sz="1200" b="1" dirty="0" err="1">
                <a:solidFill>
                  <a:srgbClr val="FF0000"/>
                </a:solidFill>
                <a:highlight>
                  <a:srgbClr val="00FFFF"/>
                </a:highlight>
                <a:latin typeface="inherit"/>
                <a:ea typeface="Times New Roman" panose="02020603050405020304" pitchFamily="18" charset="0"/>
                <a:cs typeface="Courier New" panose="02070309020205020404" pitchFamily="49" charset="0"/>
              </a:rPr>
              <a:t>myLinearGradientBrush</a:t>
            </a:r>
            <a:r>
              <a:rPr lang="en-US" sz="1200" b="1" dirty="0">
                <a:solidFill>
                  <a:srgbClr val="0000FF"/>
                </a:solidFill>
                <a:highlight>
                  <a:srgbClr val="00FFFF"/>
                </a:highlight>
                <a:latin typeface="inherit"/>
                <a:ea typeface="Times New Roman" panose="02020603050405020304" pitchFamily="18" charset="0"/>
                <a:cs typeface="Courier New" panose="02070309020205020404" pitchFamily="49" charset="0"/>
              </a:rPr>
              <a:t>}"</a:t>
            </a:r>
            <a:r>
              <a:rPr lang="en-US" sz="1200" b="1" dirty="0">
                <a:solidFill>
                  <a:srgbClr val="0000FF"/>
                </a:solidFill>
                <a:latin typeface="inherit"/>
                <a:ea typeface="Times New Roman" panose="02020603050405020304" pitchFamily="18" charset="0"/>
                <a:cs typeface="Courier New" panose="02070309020205020404" pitchFamily="49" charset="0"/>
              </a:rPr>
              <a:t>&gt;</a:t>
            </a:r>
            <a:br>
              <a:rPr lang="en-US" sz="1200" b="1" dirty="0">
                <a:solidFill>
                  <a:srgbClr val="4C4C4C"/>
                </a:solidFill>
                <a:latin typeface="inherit"/>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TextBox</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A31515"/>
                </a:solidFill>
                <a:latin typeface="inherit"/>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Grid</a:t>
            </a:r>
            <a:r>
              <a:rPr lang="en-US" sz="12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FF"/>
                </a:solidFill>
                <a:latin typeface="inherit"/>
                <a:ea typeface="Times New Roman" panose="02020603050405020304" pitchFamily="18" charset="0"/>
                <a:cs typeface="Courier New" panose="02070309020205020404" pitchFamily="49" charset="0"/>
              </a:rPr>
              <a:t>&lt;/</a:t>
            </a:r>
            <a:r>
              <a:rPr lang="en-US" sz="1200" dirty="0">
                <a:solidFill>
                  <a:srgbClr val="A31515"/>
                </a:solidFill>
                <a:latin typeface="inherit"/>
                <a:ea typeface="Times New Roman" panose="02020603050405020304" pitchFamily="18" charset="0"/>
                <a:cs typeface="Courier New" panose="02070309020205020404" pitchFamily="49" charset="0"/>
              </a:rPr>
              <a:t>Window</a:t>
            </a:r>
            <a:r>
              <a:rPr lang="en-US" sz="1200" dirty="0">
                <a:solidFill>
                  <a:srgbClr val="0000FF"/>
                </a:solidFill>
                <a:latin typeface="inherit"/>
                <a:ea typeface="Times New Roman" panose="02020603050405020304" pitchFamily="18" charset="0"/>
                <a:cs typeface="Courier New" panose="020703090202050204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 name="Title 1">
            <a:extLst>
              <a:ext uri="{FF2B5EF4-FFF2-40B4-BE49-F238E27FC236}">
                <a16:creationId xmlns:a16="http://schemas.microsoft.com/office/drawing/2014/main" id="{0B715FAA-1BD4-4150-9661-3DADD5FB96E8}"/>
              </a:ext>
            </a:extLst>
          </p:cNvPr>
          <p:cNvSpPr>
            <a:spLocks noGrp="1"/>
          </p:cNvSpPr>
          <p:nvPr>
            <p:ph type="title"/>
          </p:nvPr>
        </p:nvSpPr>
        <p:spPr>
          <a:xfrm>
            <a:off x="6882982" y="349274"/>
            <a:ext cx="2728133" cy="1088562"/>
          </a:xfrm>
          <a:solidFill>
            <a:schemeClr val="bg1"/>
          </a:solidFill>
        </p:spPr>
        <p:txBody>
          <a:bodyPr>
            <a:noAutofit/>
          </a:bodyPr>
          <a:lstStyle/>
          <a:p>
            <a:pPr algn="ctr"/>
            <a:r>
              <a:rPr lang="he-IL" sz="2400" dirty="0"/>
              <a:t>הגדרת משאב סטטי</a:t>
            </a:r>
            <a:br>
              <a:rPr lang="he-IL" sz="2400" dirty="0"/>
            </a:br>
            <a:r>
              <a:rPr lang="he-IL" sz="1800" dirty="0"/>
              <a:t>מוגדר פעם אחת בלבד לשימוש חוזר</a:t>
            </a:r>
            <a:endParaRPr lang="en-US" sz="2400" dirty="0"/>
          </a:p>
        </p:txBody>
      </p:sp>
      <p:sp>
        <p:nvSpPr>
          <p:cNvPr id="7" name="Speech Bubble: Rectangle with Corners Rounded 6">
            <a:extLst>
              <a:ext uri="{FF2B5EF4-FFF2-40B4-BE49-F238E27FC236}">
                <a16:creationId xmlns:a16="http://schemas.microsoft.com/office/drawing/2014/main" id="{014ECC3A-AF5F-42FA-A107-2D6A140D88B8}"/>
              </a:ext>
            </a:extLst>
          </p:cNvPr>
          <p:cNvSpPr/>
          <p:nvPr/>
        </p:nvSpPr>
        <p:spPr>
          <a:xfrm>
            <a:off x="5303912" y="1890634"/>
            <a:ext cx="4307202" cy="1009621"/>
          </a:xfrm>
          <a:prstGeom prst="wedgeRoundRectCallout">
            <a:avLst>
              <a:gd name="adj1" fmla="val -61765"/>
              <a:gd name="adj2" fmla="val -9402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r>
              <a:rPr lang="he-IL" sz="1400" dirty="0">
                <a:solidFill>
                  <a:prstClr val="black"/>
                </a:solidFill>
                <a:latin typeface="Trebuchet MS"/>
                <a:cs typeface="Gisha" panose="020B0502040204020203" pitchFamily="34" charset="-79"/>
              </a:rPr>
              <a:t>הגדרנו משאב תחת תכונת</a:t>
            </a:r>
            <a:r>
              <a:rPr lang="en-US" sz="1400" b="1" dirty="0">
                <a:solidFill>
                  <a:prstClr val="black"/>
                </a:solidFill>
                <a:latin typeface="Trebuchet MS"/>
              </a:rPr>
              <a:t>Resources</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של החלון:</a:t>
            </a: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מפתח – מזהה </a:t>
            </a:r>
            <a:r>
              <a:rPr lang="en-US" sz="1400" b="1" dirty="0">
                <a:solidFill>
                  <a:prstClr val="black"/>
                </a:solidFill>
                <a:latin typeface="Trebuchet MS"/>
              </a:rPr>
              <a:t>x:Key</a:t>
            </a:r>
            <a:endParaRPr lang="he-IL" sz="1400" dirty="0">
              <a:solidFill>
                <a:prstClr val="black"/>
              </a:solidFill>
              <a:latin typeface="Trebuchet MS"/>
              <a:cs typeface="Gisha" panose="020B0502040204020203" pitchFamily="34" charset="-79"/>
            </a:endParaRPr>
          </a:p>
          <a:p>
            <a:pPr marL="285750" indent="-285750">
              <a:buFont typeface="Arial" panose="020B0604020202020204" pitchFamily="34" charset="0"/>
              <a:buChar char="•"/>
            </a:pPr>
            <a:r>
              <a:rPr lang="he-IL" sz="1400" dirty="0">
                <a:solidFill>
                  <a:prstClr val="black"/>
                </a:solidFill>
                <a:latin typeface="Trebuchet MS"/>
                <a:cs typeface="Gisha" panose="020B0502040204020203" pitchFamily="34" charset="-79"/>
              </a:rPr>
              <a:t>ערך - אובייקט מטיפוס </a:t>
            </a:r>
            <a:r>
              <a:rPr lang="en-US" sz="1400" dirty="0">
                <a:solidFill>
                  <a:prstClr val="black"/>
                </a:solidFill>
                <a:latin typeface="Trebuchet MS"/>
              </a:rPr>
              <a:t>LinearGradientBrush</a:t>
            </a:r>
            <a:endParaRPr lang="en-US" sz="1100" dirty="0">
              <a:solidFill>
                <a:prstClr val="black"/>
              </a:solidFill>
              <a:latin typeface="Trebuchet MS"/>
            </a:endParaRPr>
          </a:p>
        </p:txBody>
      </p:sp>
      <p:pic>
        <p:nvPicPr>
          <p:cNvPr id="8" name="Picture 7" descr="מדריך WPF – שימוש ב Resources">
            <a:extLst>
              <a:ext uri="{FF2B5EF4-FFF2-40B4-BE49-F238E27FC236}">
                <a16:creationId xmlns:a16="http://schemas.microsoft.com/office/drawing/2014/main" id="{C762469F-E79F-4248-ADEC-B9465997ED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0701" y="3182319"/>
            <a:ext cx="2957830" cy="1431290"/>
          </a:xfrm>
          <a:prstGeom prst="rect">
            <a:avLst/>
          </a:prstGeom>
          <a:noFill/>
          <a:ln>
            <a:noFill/>
          </a:ln>
        </p:spPr>
      </p:pic>
      <p:sp>
        <p:nvSpPr>
          <p:cNvPr id="13" name="Speech Bubble: Rectangle with Corners Rounded 12">
            <a:extLst>
              <a:ext uri="{FF2B5EF4-FFF2-40B4-BE49-F238E27FC236}">
                <a16:creationId xmlns:a16="http://schemas.microsoft.com/office/drawing/2014/main" id="{49BFBA47-EF91-445F-B700-7FEA51E6EB76}"/>
              </a:ext>
            </a:extLst>
          </p:cNvPr>
          <p:cNvSpPr/>
          <p:nvPr/>
        </p:nvSpPr>
        <p:spPr>
          <a:xfrm>
            <a:off x="8463458" y="4689139"/>
            <a:ext cx="1138850" cy="2030105"/>
          </a:xfrm>
          <a:prstGeom prst="wedgeRoundRectCallout">
            <a:avLst>
              <a:gd name="adj1" fmla="val -83447"/>
              <a:gd name="adj2" fmla="val -633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1100" dirty="0">
                <a:solidFill>
                  <a:prstClr val="black"/>
                </a:solidFill>
                <a:latin typeface="Trebuchet MS"/>
                <a:cs typeface="Gisha" panose="020B0502040204020203" pitchFamily="34" charset="-79"/>
              </a:rPr>
              <a:t>נפנה למשאב בעזרת המפתח.</a:t>
            </a:r>
          </a:p>
          <a:p>
            <a:pPr algn="ctr"/>
            <a:r>
              <a:rPr lang="he-IL" sz="1100" dirty="0">
                <a:solidFill>
                  <a:prstClr val="black"/>
                </a:solidFill>
                <a:latin typeface="Trebuchet MS"/>
                <a:cs typeface="Gisha" panose="020B0502040204020203" pitchFamily="34" charset="-79"/>
              </a:rPr>
              <a:t>בכל פעם שנדרש אליו.</a:t>
            </a:r>
          </a:p>
          <a:p>
            <a:pPr algn="ctr"/>
            <a:r>
              <a:rPr lang="he-IL" sz="1100" dirty="0">
                <a:solidFill>
                  <a:prstClr val="black"/>
                </a:solidFill>
                <a:latin typeface="Trebuchet MS"/>
                <a:cs typeface="Gisha" panose="020B0502040204020203" pitchFamily="34" charset="-79"/>
              </a:rPr>
              <a:t>בזמן ריצה האובייקט ייווצר פעם אחת. אפילו שנדרשים לו פעמיים.</a:t>
            </a:r>
          </a:p>
        </p:txBody>
      </p:sp>
      <p:sp>
        <p:nvSpPr>
          <p:cNvPr id="9" name="TextBox 8">
            <a:extLst>
              <a:ext uri="{FF2B5EF4-FFF2-40B4-BE49-F238E27FC236}">
                <a16:creationId xmlns:a16="http://schemas.microsoft.com/office/drawing/2014/main" id="{81B160BD-AA8E-413A-8904-54B7F217548C}"/>
              </a:ext>
            </a:extLst>
          </p:cNvPr>
          <p:cNvSpPr txBox="1"/>
          <p:nvPr/>
        </p:nvSpPr>
        <p:spPr>
          <a:xfrm rot="5400000">
            <a:off x="7074688" y="3259723"/>
            <a:ext cx="61206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600" dirty="0">
                <a:solidFill>
                  <a:prstClr val="black"/>
                </a:solidFill>
                <a:latin typeface="Trebuchet MS"/>
              </a:rPr>
              <a:t>Project </a:t>
            </a:r>
            <a:r>
              <a:rPr lang="en-US" sz="1600" b="1" dirty="0">
                <a:solidFill>
                  <a:prstClr val="black"/>
                </a:solidFill>
                <a:latin typeface="Trebuchet MS"/>
              </a:rPr>
              <a:t>Ex1_Resources</a:t>
            </a:r>
            <a:r>
              <a:rPr lang="en-US" sz="1600" dirty="0">
                <a:solidFill>
                  <a:prstClr val="black"/>
                </a:solidFill>
                <a:latin typeface="Trebuchet MS"/>
              </a:rPr>
              <a:t>, WpfAdvanced_EricPozanski Solution</a:t>
            </a:r>
          </a:p>
        </p:txBody>
      </p:sp>
    </p:spTree>
    <p:extLst>
      <p:ext uri="{BB962C8B-B14F-4D97-AF65-F5344CB8AC3E}">
        <p14:creationId xmlns:p14="http://schemas.microsoft.com/office/powerpoint/2010/main" val="2681878564"/>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8789-0E28-4BE3-AEC2-8FE2C3808680}"/>
              </a:ext>
            </a:extLst>
          </p:cNvPr>
          <p:cNvSpPr>
            <a:spLocks noGrp="1"/>
          </p:cNvSpPr>
          <p:nvPr>
            <p:ph type="title"/>
          </p:nvPr>
        </p:nvSpPr>
        <p:spPr>
          <a:xfrm>
            <a:off x="1981200" y="320040"/>
            <a:ext cx="7239000" cy="588680"/>
          </a:xfrm>
        </p:spPr>
        <p:txBody>
          <a:bodyPr>
            <a:normAutofit fontScale="90000"/>
          </a:bodyPr>
          <a:lstStyle/>
          <a:p>
            <a:pPr algn="ctr"/>
            <a:r>
              <a:rPr lang="he-IL" sz="4400" dirty="0"/>
              <a:t>היכן</a:t>
            </a:r>
            <a:r>
              <a:rPr lang="he-IL" dirty="0"/>
              <a:t> ניתן להגדיר משאבים?</a:t>
            </a:r>
            <a:endParaRPr lang="en-US" dirty="0"/>
          </a:p>
        </p:txBody>
      </p:sp>
      <p:sp>
        <p:nvSpPr>
          <p:cNvPr id="4" name="Slide Number Placeholder 3">
            <a:extLst>
              <a:ext uri="{FF2B5EF4-FFF2-40B4-BE49-F238E27FC236}">
                <a16:creationId xmlns:a16="http://schemas.microsoft.com/office/drawing/2014/main" id="{D1C61EB0-C371-462A-B089-F1237303DC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647</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F49997A1-D46F-4CBC-8CC8-B8E70197AF95}"/>
              </a:ext>
            </a:extLst>
          </p:cNvPr>
          <p:cNvSpPr txBox="1"/>
          <p:nvPr/>
        </p:nvSpPr>
        <p:spPr>
          <a:xfrm>
            <a:off x="2207568" y="1124744"/>
            <a:ext cx="4104456" cy="20549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Canvas.Resources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spcAft>
                <a:spcPts val="800"/>
              </a:spcAft>
            </a:pP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95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Key</a:t>
            </a:r>
            <a:r>
              <a:rPr lang="en-US" sz="950" b="1" dirty="0">
                <a:solidFill>
                  <a:srgbClr val="0000FF"/>
                </a:solidFill>
                <a:latin typeface="Consolas" panose="020B0609020204030204" pitchFamily="49" charset="0"/>
                <a:ea typeface="Calibri" panose="020F0502020204030204" pitchFamily="34" charset="0"/>
                <a:cs typeface="Consolas" panose="020B0609020204030204" pitchFamily="49" charset="0"/>
              </a:rPr>
              <a:t>="MyButtonBackground"</a:t>
            </a: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spcAft>
                <a:spcPts val="800"/>
              </a:spcAft>
            </a:pP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EndPoint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="0.504,1.5"</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StartPoint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="0.504,0.03"&gt;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="#FFFFC934"</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="#FFFFFFFF"</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="0.567"/&gt;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Canvas.Resources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DFB402F-F58A-4DEC-9CF0-7BFC0C227F55}"/>
              </a:ext>
            </a:extLst>
          </p:cNvPr>
          <p:cNvSpPr txBox="1"/>
          <p:nvPr/>
        </p:nvSpPr>
        <p:spPr>
          <a:xfrm>
            <a:off x="2207568" y="3717032"/>
            <a:ext cx="4104456" cy="20549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Application.Resources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spcAft>
                <a:spcPts val="800"/>
              </a:spcAft>
            </a:pP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95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Key</a:t>
            </a:r>
            <a:r>
              <a:rPr lang="en-US" sz="950" b="1" dirty="0">
                <a:solidFill>
                  <a:srgbClr val="0000FF"/>
                </a:solidFill>
                <a:latin typeface="Consolas" panose="020B0609020204030204" pitchFamily="49" charset="0"/>
                <a:ea typeface="Calibri" panose="020F0502020204030204" pitchFamily="34" charset="0"/>
                <a:cs typeface="Consolas" panose="020B0609020204030204" pitchFamily="49" charset="0"/>
              </a:rPr>
              <a:t>="MyButtonBackground"</a:t>
            </a:r>
            <a:r>
              <a:rPr lang="en-US" sz="95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indent="457200" algn="l" rtl="0">
              <a:lnSpc>
                <a:spcPct val="107000"/>
              </a:lnSpc>
              <a:spcAft>
                <a:spcPts val="800"/>
              </a:spcAft>
            </a:pP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EndPoint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="0.504,1.5"</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FF0000"/>
                </a:solidFill>
                <a:latin typeface="Consolas" panose="020B0609020204030204" pitchFamily="49" charset="0"/>
                <a:ea typeface="Calibri" panose="020F0502020204030204" pitchFamily="34" charset="0"/>
                <a:cs typeface="Consolas" panose="020B0609020204030204" pitchFamily="49" charset="0"/>
              </a:rPr>
              <a:t>StartPoint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="0.504,0.03"&gt;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="#FFFFC934"</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="#FFFFFFFF"</a:t>
            </a:r>
            <a:r>
              <a:rPr lang="en-US" sz="95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="0.567"/&gt;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95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Application.Resources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1" name="Speech Bubble: Rectangle with Corners Rounded 10">
            <a:extLst>
              <a:ext uri="{FF2B5EF4-FFF2-40B4-BE49-F238E27FC236}">
                <a16:creationId xmlns:a16="http://schemas.microsoft.com/office/drawing/2014/main" id="{DEE739F3-0425-4C3C-BACF-8C8D72BA76D9}"/>
              </a:ext>
            </a:extLst>
          </p:cNvPr>
          <p:cNvSpPr/>
          <p:nvPr/>
        </p:nvSpPr>
        <p:spPr>
          <a:xfrm>
            <a:off x="6816080" y="1268760"/>
            <a:ext cx="2808312" cy="1440160"/>
          </a:xfrm>
          <a:prstGeom prst="wedgeRoundRectCallout">
            <a:avLst>
              <a:gd name="adj1" fmla="val -77488"/>
              <a:gd name="adj2" fmla="val -3845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בתוך התכונה</a:t>
            </a:r>
            <a:r>
              <a:rPr lang="en-US" dirty="0">
                <a:solidFill>
                  <a:prstClr val="black"/>
                </a:solidFill>
                <a:latin typeface="Trebuchet MS"/>
              </a:rPr>
              <a:t>Resources </a:t>
            </a:r>
            <a:r>
              <a:rPr lang="he-IL" dirty="0">
                <a:solidFill>
                  <a:prstClr val="black"/>
                </a:solidFill>
                <a:latin typeface="Trebuchet MS"/>
                <a:cs typeface="Gisha" panose="020B0502040204020203" pitchFamily="34" charset="-79"/>
              </a:rPr>
              <a:t> של פקד ספציפי (חלון, קנבס, גריד, כפתור, וכו'):</a:t>
            </a:r>
          </a:p>
        </p:txBody>
      </p:sp>
      <p:sp>
        <p:nvSpPr>
          <p:cNvPr id="14" name="Speech Bubble: Rectangle with Corners Rounded 13">
            <a:extLst>
              <a:ext uri="{FF2B5EF4-FFF2-40B4-BE49-F238E27FC236}">
                <a16:creationId xmlns:a16="http://schemas.microsoft.com/office/drawing/2014/main" id="{F5E7E651-CEA3-4B84-8173-15403C78164A}"/>
              </a:ext>
            </a:extLst>
          </p:cNvPr>
          <p:cNvSpPr/>
          <p:nvPr/>
        </p:nvSpPr>
        <p:spPr>
          <a:xfrm>
            <a:off x="6665460" y="4035968"/>
            <a:ext cx="2808312" cy="1440160"/>
          </a:xfrm>
          <a:prstGeom prst="wedgeRoundRectCallout">
            <a:avLst>
              <a:gd name="adj1" fmla="val -77488"/>
              <a:gd name="adj2" fmla="val -3845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בקובץ הקיים</a:t>
            </a:r>
            <a:r>
              <a:rPr lang="en-US" dirty="0" err="1">
                <a:solidFill>
                  <a:prstClr val="black"/>
                </a:solidFill>
                <a:latin typeface="Trebuchet MS"/>
              </a:rPr>
              <a:t>App.xaml</a:t>
            </a:r>
            <a:r>
              <a:rPr lang="en-US" dirty="0">
                <a:solidFill>
                  <a:prstClr val="black"/>
                </a:solidFill>
                <a:latin typeface="Trebuchet MS"/>
              </a:rPr>
              <a:t> </a:t>
            </a:r>
            <a:r>
              <a:rPr lang="he-IL" dirty="0">
                <a:solidFill>
                  <a:prstClr val="black"/>
                </a:solidFill>
                <a:latin typeface="Trebuchet MS"/>
                <a:cs typeface="Gisha" panose="020B0502040204020203" pitchFamily="34" charset="-79"/>
              </a:rPr>
              <a:t>שנמצא אוטומטית בכל אפליקציית </a:t>
            </a:r>
            <a:r>
              <a:rPr lang="en-US" dirty="0">
                <a:solidFill>
                  <a:prstClr val="black"/>
                </a:solidFill>
                <a:latin typeface="Trebuchet MS"/>
              </a:rPr>
              <a:t>WPF</a:t>
            </a:r>
          </a:p>
        </p:txBody>
      </p:sp>
    </p:spTree>
    <p:extLst>
      <p:ext uri="{BB962C8B-B14F-4D97-AF65-F5344CB8AC3E}">
        <p14:creationId xmlns:p14="http://schemas.microsoft.com/office/powerpoint/2010/main" val="211225761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8789-0E28-4BE3-AEC2-8FE2C3808680}"/>
              </a:ext>
            </a:extLst>
          </p:cNvPr>
          <p:cNvSpPr>
            <a:spLocks noGrp="1"/>
          </p:cNvSpPr>
          <p:nvPr>
            <p:ph type="title"/>
          </p:nvPr>
        </p:nvSpPr>
        <p:spPr>
          <a:xfrm>
            <a:off x="1981200" y="320040"/>
            <a:ext cx="7239000" cy="588680"/>
          </a:xfrm>
        </p:spPr>
        <p:txBody>
          <a:bodyPr>
            <a:normAutofit fontScale="90000"/>
          </a:bodyPr>
          <a:lstStyle/>
          <a:p>
            <a:pPr algn="ctr"/>
            <a:r>
              <a:rPr lang="he-IL" sz="4400" dirty="0"/>
              <a:t>היכן</a:t>
            </a:r>
            <a:r>
              <a:rPr lang="he-IL" dirty="0"/>
              <a:t> ניתן להגדיר משאבים?</a:t>
            </a:r>
            <a:endParaRPr lang="en-US" dirty="0"/>
          </a:p>
        </p:txBody>
      </p:sp>
      <p:sp>
        <p:nvSpPr>
          <p:cNvPr id="4" name="Slide Number Placeholder 3">
            <a:extLst>
              <a:ext uri="{FF2B5EF4-FFF2-40B4-BE49-F238E27FC236}">
                <a16:creationId xmlns:a16="http://schemas.microsoft.com/office/drawing/2014/main" id="{D1C61EB0-C371-462A-B089-F1237303DC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648</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F49997A1-D46F-4CBC-8CC8-B8E70197AF95}"/>
              </a:ext>
            </a:extLst>
          </p:cNvPr>
          <p:cNvSpPr txBox="1"/>
          <p:nvPr/>
        </p:nvSpPr>
        <p:spPr>
          <a:xfrm>
            <a:off x="2207568" y="1124744"/>
            <a:ext cx="5688632" cy="179587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Application.Resources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&lt;</a:t>
            </a:r>
            <a:r>
              <a:rPr lang="en-US" sz="950" b="1" dirty="0" err="1">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ResourceDictionary</a:t>
            </a:r>
            <a:r>
              <a:rPr lang="en-US" sz="950" b="1" dirty="0">
                <a:solidFill>
                  <a:srgbClr val="FF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Source</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950" b="1" dirty="0">
                <a:solidFill>
                  <a:srgbClr val="8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@"/res/languages/AppStrings_HE.xaml</a:t>
            </a: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950" dirty="0" err="1">
                <a:solidFill>
                  <a:srgbClr val="A31515"/>
                </a:solidFill>
                <a:latin typeface="Consolas" panose="020B0609020204030204" pitchFamily="49" charset="0"/>
                <a:ea typeface="Calibri" panose="020F0502020204030204" pitchFamily="34" charset="0"/>
                <a:cs typeface="Consolas" panose="020B0609020204030204" pitchFamily="49" charset="0"/>
              </a:rPr>
              <a:t>Application.Resources</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DFB402F-F58A-4DEC-9CF0-7BFC0C227F55}"/>
              </a:ext>
            </a:extLst>
          </p:cNvPr>
          <p:cNvSpPr txBox="1"/>
          <p:nvPr/>
        </p:nvSpPr>
        <p:spPr>
          <a:xfrm>
            <a:off x="2207568" y="3717032"/>
            <a:ext cx="5688632" cy="24704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spcAft>
                <a:spcPts val="800"/>
              </a:spcAft>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MainWindow</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Uri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dictUri</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950" b="1"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new</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Uri(</a:t>
            </a:r>
            <a:r>
              <a:rPr lang="en-US" sz="950" b="1" dirty="0">
                <a:solidFill>
                  <a:srgbClr val="8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@"/res/languages/AppStrings_HE.xaml"</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95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UriKind.Relative</a:t>
            </a:r>
            <a:r>
              <a:rPr lang="en-US" sz="9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11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ResourceDictionary</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resourceDict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Application.LoadComponent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dictUri</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ResourceDictionary</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723900" algn="l" rtl="0">
              <a:lnSpc>
                <a:spcPct val="107000"/>
              </a:lnSpc>
              <a:spcAft>
                <a:spcPts val="800"/>
              </a:spcAft>
            </a:pP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Application.Current.Resources.MergedDictionaries.Clear</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Application.Current.Resources.MergedDictionaries.Add</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resourceDict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4" name="Speech Bubble: Rectangle with Corners Rounded 13">
            <a:extLst>
              <a:ext uri="{FF2B5EF4-FFF2-40B4-BE49-F238E27FC236}">
                <a16:creationId xmlns:a16="http://schemas.microsoft.com/office/drawing/2014/main" id="{F5E7E651-CEA3-4B84-8173-15403C78164A}"/>
              </a:ext>
            </a:extLst>
          </p:cNvPr>
          <p:cNvSpPr/>
          <p:nvPr/>
        </p:nvSpPr>
        <p:spPr>
          <a:xfrm>
            <a:off x="7775448" y="1966030"/>
            <a:ext cx="2808312" cy="2197458"/>
          </a:xfrm>
          <a:prstGeom prst="wedgeRoundRectCallout">
            <a:avLst>
              <a:gd name="adj1" fmla="val -77488"/>
              <a:gd name="adj2" fmla="val -3845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הגדרת משאב בקובץ </a:t>
            </a:r>
            <a:r>
              <a:rPr lang="en-US" sz="1400" b="1" dirty="0">
                <a:solidFill>
                  <a:prstClr val="black"/>
                </a:solidFill>
                <a:latin typeface="Trebuchet MS"/>
              </a:rPr>
              <a:t>XAML </a:t>
            </a:r>
            <a:r>
              <a:rPr lang="he-IL" sz="1400" b="1" dirty="0">
                <a:solidFill>
                  <a:prstClr val="black"/>
                </a:solidFill>
                <a:latin typeface="Trebuchet MS"/>
                <a:cs typeface="Gisha" panose="020B0502040204020203" pitchFamily="34" charset="-79"/>
              </a:rPr>
              <a:t> חיצוני חדש</a:t>
            </a:r>
            <a:r>
              <a:rPr lang="he-IL" sz="1400" dirty="0">
                <a:solidFill>
                  <a:prstClr val="black"/>
                </a:solidFill>
                <a:latin typeface="Trebuchet MS"/>
                <a:cs typeface="Gisha" panose="020B0502040204020203" pitchFamily="34" charset="-79"/>
              </a:rPr>
              <a:t>, שאנחנו ניצור.</a:t>
            </a:r>
          </a:p>
          <a:p>
            <a:pPr algn="ctr"/>
            <a:r>
              <a:rPr lang="he-IL" sz="1400" dirty="0">
                <a:solidFill>
                  <a:prstClr val="black"/>
                </a:solidFill>
                <a:latin typeface="Trebuchet MS"/>
                <a:cs typeface="Gisha" panose="020B0502040204020203" pitchFamily="34" charset="-79"/>
              </a:rPr>
              <a:t>או שמעצב גרפי מיומן ייצור.</a:t>
            </a:r>
          </a:p>
          <a:p>
            <a:pPr algn="ctr"/>
            <a:endParaRPr lang="he-IL" sz="1400" dirty="0">
              <a:solidFill>
                <a:prstClr val="black"/>
              </a:solidFill>
              <a:latin typeface="Trebuchet MS"/>
              <a:cs typeface="Gisha" panose="020B0502040204020203" pitchFamily="34" charset="-79"/>
            </a:endParaRPr>
          </a:p>
          <a:p>
            <a:pPr algn="ctr"/>
            <a:r>
              <a:rPr lang="he-IL" sz="1400" b="1" dirty="0">
                <a:solidFill>
                  <a:prstClr val="black"/>
                </a:solidFill>
                <a:latin typeface="Trebuchet MS"/>
                <a:cs typeface="Gisha" panose="020B0502040204020203" pitchFamily="34" charset="-79"/>
              </a:rPr>
              <a:t>ואז אפשרות 1:</a:t>
            </a:r>
          </a:p>
          <a:p>
            <a:pPr algn="ctr"/>
            <a:endParaRPr lang="he-IL" sz="1400" b="1"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נציין בקובץ הקיים </a:t>
            </a:r>
            <a:r>
              <a:rPr lang="en-US" sz="1400" dirty="0" err="1">
                <a:solidFill>
                  <a:prstClr val="black"/>
                </a:solidFill>
                <a:latin typeface="Trebuchet MS"/>
              </a:rPr>
              <a:t>App.xaml</a:t>
            </a:r>
            <a:r>
              <a:rPr lang="he-IL" sz="1400" dirty="0">
                <a:solidFill>
                  <a:prstClr val="black"/>
                </a:solidFill>
                <a:latin typeface="Trebuchet MS"/>
                <a:cs typeface="Gisha" panose="020B0502040204020203" pitchFamily="34" charset="-79"/>
              </a:rPr>
              <a:t> שהמקור של המשאבים מגיע מהקובץ שלנו.</a:t>
            </a:r>
            <a:endParaRPr lang="en-US" sz="1400" dirty="0">
              <a:solidFill>
                <a:prstClr val="black"/>
              </a:solidFill>
              <a:latin typeface="Trebuchet MS"/>
            </a:endParaRPr>
          </a:p>
        </p:txBody>
      </p:sp>
      <p:sp>
        <p:nvSpPr>
          <p:cNvPr id="9" name="Speech Bubble: Rectangle with Corners Rounded 8">
            <a:extLst>
              <a:ext uri="{FF2B5EF4-FFF2-40B4-BE49-F238E27FC236}">
                <a16:creationId xmlns:a16="http://schemas.microsoft.com/office/drawing/2014/main" id="{095E239F-261E-4EB0-A092-96E8EEE1860D}"/>
              </a:ext>
            </a:extLst>
          </p:cNvPr>
          <p:cNvSpPr/>
          <p:nvPr/>
        </p:nvSpPr>
        <p:spPr>
          <a:xfrm>
            <a:off x="7775448" y="4735778"/>
            <a:ext cx="2808312" cy="1248180"/>
          </a:xfrm>
          <a:prstGeom prst="wedgeRoundRectCallout">
            <a:avLst>
              <a:gd name="adj1" fmla="val -60231"/>
              <a:gd name="adj2" fmla="val -2160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1400" b="1" dirty="0">
                <a:solidFill>
                  <a:prstClr val="black"/>
                </a:solidFill>
                <a:latin typeface="Trebuchet MS"/>
                <a:cs typeface="Gisha" panose="020B0502040204020203" pitchFamily="34" charset="-79"/>
              </a:rPr>
              <a:t>או אפשרות 2:</a:t>
            </a:r>
          </a:p>
          <a:p>
            <a:pPr algn="ct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נטען את קובץ המשאבים שלנו דרך הקוד.</a:t>
            </a:r>
            <a:endParaRPr lang="en-US" sz="1400" dirty="0">
              <a:solidFill>
                <a:prstClr val="black"/>
              </a:solidFill>
              <a:latin typeface="Trebuchet MS"/>
            </a:endParaRPr>
          </a:p>
        </p:txBody>
      </p:sp>
    </p:spTree>
    <p:extLst>
      <p:ext uri="{BB962C8B-B14F-4D97-AF65-F5344CB8AC3E}">
        <p14:creationId xmlns:p14="http://schemas.microsoft.com/office/powerpoint/2010/main" val="3788431072"/>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A1BC7-685A-4826-B38C-CDA20C9B4802}"/>
              </a:ext>
            </a:extLst>
          </p:cNvPr>
          <p:cNvSpPr>
            <a:spLocks noGrp="1"/>
          </p:cNvSpPr>
          <p:nvPr>
            <p:ph type="title"/>
          </p:nvPr>
        </p:nvSpPr>
        <p:spPr>
          <a:xfrm>
            <a:off x="1981200" y="332656"/>
            <a:ext cx="7239000" cy="698336"/>
          </a:xfrm>
        </p:spPr>
        <p:txBody>
          <a:bodyPr>
            <a:normAutofit fontScale="90000"/>
          </a:bodyPr>
          <a:lstStyle/>
          <a:p>
            <a:pPr algn="ctr"/>
            <a:r>
              <a:rPr lang="he-IL" sz="4400" dirty="0"/>
              <a:t>כיצד</a:t>
            </a:r>
            <a:r>
              <a:rPr lang="he-IL" dirty="0"/>
              <a:t> מתבצע תהליך חיפוש המשאב?</a:t>
            </a:r>
            <a:endParaRPr lang="en-US" dirty="0"/>
          </a:p>
        </p:txBody>
      </p:sp>
      <p:sp>
        <p:nvSpPr>
          <p:cNvPr id="3" name="Content Placeholder 2">
            <a:extLst>
              <a:ext uri="{FF2B5EF4-FFF2-40B4-BE49-F238E27FC236}">
                <a16:creationId xmlns:a16="http://schemas.microsoft.com/office/drawing/2014/main" id="{7354D645-0D8A-4514-B965-B65972FB971F}"/>
              </a:ext>
            </a:extLst>
          </p:cNvPr>
          <p:cNvSpPr>
            <a:spLocks noGrp="1"/>
          </p:cNvSpPr>
          <p:nvPr>
            <p:ph idx="1"/>
          </p:nvPr>
        </p:nvSpPr>
        <p:spPr>
          <a:xfrm>
            <a:off x="1981200" y="1370460"/>
            <a:ext cx="7239000" cy="4846320"/>
          </a:xfrm>
        </p:spPr>
        <p:txBody>
          <a:bodyPr/>
          <a:lstStyle/>
          <a:p>
            <a:r>
              <a:rPr lang="he-IL" dirty="0"/>
              <a:t>החיפוש משתמש </a:t>
            </a:r>
            <a:r>
              <a:rPr lang="he-IL" b="1" dirty="0"/>
              <a:t>במפתח</a:t>
            </a:r>
            <a:r>
              <a:rPr lang="he-IL" dirty="0"/>
              <a:t> כדי למצוא את האובייקט באחד ה</a:t>
            </a:r>
            <a:r>
              <a:rPr lang="en-US" dirty="0"/>
              <a:t>Dictionary </a:t>
            </a:r>
            <a:r>
              <a:rPr lang="he-IL" dirty="0"/>
              <a:t> במעלה העץ.</a:t>
            </a:r>
          </a:p>
          <a:p>
            <a:pPr fontAlgn="base"/>
            <a:r>
              <a:rPr lang="he-IL" dirty="0"/>
              <a:t>מתחילים לחפש את האובייקט המבוקש ב </a:t>
            </a:r>
            <a:r>
              <a:rPr lang="en-US" dirty="0"/>
              <a:t>Resources</a:t>
            </a:r>
            <a:r>
              <a:rPr lang="he-IL" dirty="0"/>
              <a:t> של הפקד הנוכחי, אם הוא לא נמצא -  עולים רמה אחת בעץ הפקדים וכן הלאה.</a:t>
            </a:r>
          </a:p>
          <a:p>
            <a:pPr fontAlgn="base"/>
            <a:r>
              <a:rPr lang="he-IL" dirty="0"/>
              <a:t>אם האובייקט לא נמצא בשורש העץ של, שהוא לרוב מטיפוס </a:t>
            </a:r>
            <a:r>
              <a:rPr lang="en-US" dirty="0"/>
              <a:t>Window</a:t>
            </a:r>
            <a:r>
              <a:rPr lang="he-IL" dirty="0"/>
              <a:t>, אזי מתבצע חיפוש בקובץ </a:t>
            </a:r>
            <a:r>
              <a:rPr lang="en-US" dirty="0"/>
              <a:t>XAML </a:t>
            </a:r>
            <a:r>
              <a:rPr lang="he-IL" dirty="0"/>
              <a:t> אחר השייך לרמת האפליקציה. קובץ בשם: </a:t>
            </a:r>
            <a:r>
              <a:rPr lang="en-US" dirty="0" err="1"/>
              <a:t>App.xaml</a:t>
            </a:r>
            <a:endParaRPr lang="en-US" dirty="0"/>
          </a:p>
        </p:txBody>
      </p:sp>
      <p:sp>
        <p:nvSpPr>
          <p:cNvPr id="4" name="Slide Number Placeholder 3">
            <a:extLst>
              <a:ext uri="{FF2B5EF4-FFF2-40B4-BE49-F238E27FC236}">
                <a16:creationId xmlns:a16="http://schemas.microsoft.com/office/drawing/2014/main" id="{86C1AB54-A85C-4625-8F03-A0FCE84FB39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649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57165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8640" y="241828"/>
            <a:ext cx="7239000" cy="698336"/>
          </a:xfrm>
        </p:spPr>
        <p:txBody>
          <a:bodyPr/>
          <a:lstStyle/>
          <a:p>
            <a:pPr algn="ctr"/>
            <a:r>
              <a:rPr lang="he-IL" dirty="0"/>
              <a:t>פירמוט מחרוזת עם פרמטרים { }</a:t>
            </a:r>
          </a:p>
        </p:txBody>
      </p:sp>
      <p:sp>
        <p:nvSpPr>
          <p:cNvPr id="3" name="מציין מיקום תוכן 2"/>
          <p:cNvSpPr>
            <a:spLocks noGrp="1"/>
          </p:cNvSpPr>
          <p:nvPr>
            <p:ph idx="1"/>
          </p:nvPr>
        </p:nvSpPr>
        <p:spPr>
          <a:xfrm>
            <a:off x="1765712" y="1094752"/>
            <a:ext cx="7704856" cy="3054328"/>
          </a:xfrm>
        </p:spPr>
        <p:txBody>
          <a:bodyPr>
            <a:noAutofit/>
          </a:bodyPr>
          <a:lstStyle/>
          <a:p>
            <a:r>
              <a:rPr lang="he-IL" sz="1800" dirty="0"/>
              <a:t>ניתן לפרמט את המשתנים במחרוזת. לקבוע כיצד יוצגו במדוייק במחרוזת.</a:t>
            </a:r>
          </a:p>
          <a:p>
            <a:r>
              <a:rPr lang="he-IL" sz="1800" dirty="0"/>
              <a:t>הפירמוט נעשה בתוך ה { } ע"י תוספת של נקודותיים </a:t>
            </a:r>
            <a:r>
              <a:rPr lang="he-IL" sz="1800" b="1" dirty="0"/>
              <a:t>:</a:t>
            </a:r>
            <a:r>
              <a:rPr lang="he-IL" sz="1800" dirty="0"/>
              <a:t> אחרי מיספור המשתנה ולאחר מכן סוג הפירמוט כדלהלן:</a:t>
            </a:r>
          </a:p>
          <a:p>
            <a:pPr lvl="1"/>
            <a:r>
              <a:rPr lang="en-US" sz="1800" dirty="0"/>
              <a:t>f</a:t>
            </a:r>
            <a:r>
              <a:rPr lang="he-IL" sz="1800" dirty="0"/>
              <a:t> – ייצוג מספר בצורה עשרונית</a:t>
            </a:r>
          </a:p>
          <a:p>
            <a:pPr lvl="1"/>
            <a:r>
              <a:rPr lang="en-US" sz="1800" dirty="0"/>
              <a:t>e</a:t>
            </a:r>
            <a:r>
              <a:rPr lang="he-IL" sz="1800" dirty="0"/>
              <a:t> – מעריכי</a:t>
            </a:r>
          </a:p>
          <a:p>
            <a:pPr lvl="1"/>
            <a:r>
              <a:rPr lang="en-US" sz="1800" dirty="0"/>
              <a:t>n</a:t>
            </a:r>
            <a:r>
              <a:rPr lang="he-IL" sz="1800" dirty="0"/>
              <a:t>- הוספת פסיקים למספר עם אלפים</a:t>
            </a:r>
          </a:p>
          <a:p>
            <a:pPr lvl="1"/>
            <a:r>
              <a:rPr lang="en-US" sz="1800" dirty="0"/>
              <a:t>x</a:t>
            </a:r>
            <a:r>
              <a:rPr lang="he-IL" sz="1800" dirty="0"/>
              <a:t> – הקסדצימלי</a:t>
            </a:r>
          </a:p>
          <a:p>
            <a:pPr lvl="1"/>
            <a:r>
              <a:rPr lang="en-US" sz="1800" dirty="0"/>
              <a:t>c</a:t>
            </a:r>
            <a:r>
              <a:rPr lang="he-IL" sz="1800" dirty="0"/>
              <a:t> – ציון מטבע (לפי מע' הפעלה)</a:t>
            </a:r>
          </a:p>
          <a:p>
            <a:pPr lvl="1"/>
            <a:r>
              <a:rPr lang="he-IL" sz="1800" dirty="0"/>
              <a:t>ועוד...</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65</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751302C0-5F08-468B-8ADB-D9F7A1060E21}"/>
              </a:ext>
            </a:extLst>
          </p:cNvPr>
          <p:cNvSpPr/>
          <p:nvPr/>
        </p:nvSpPr>
        <p:spPr>
          <a:xfrm>
            <a:off x="1888878" y="3810569"/>
            <a:ext cx="7335008" cy="2800767"/>
          </a:xfrm>
          <a:prstGeom prst="rect">
            <a:avLst/>
          </a:prstGeom>
        </p:spPr>
        <p:txBody>
          <a:bodyPr wrap="square">
            <a:spAutoFit/>
          </a:bodyPr>
          <a:lstStyle/>
          <a:p>
            <a:pPr algn="l" rtl="0"/>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100000;</a:t>
            </a:r>
          </a:p>
          <a:p>
            <a:pPr algn="l" rt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"{0}"</a:t>
            </a:r>
            <a:r>
              <a:rPr lang="en-US" sz="1600" dirty="0">
                <a:solidFill>
                  <a:srgbClr val="000000"/>
                </a:solidFill>
                <a:latin typeface="Consolas" panose="020B0609020204030204" pitchFamily="49" charset="0"/>
              </a:rPr>
              <a:t>, x); </a:t>
            </a:r>
            <a:r>
              <a:rPr lang="en-US" sz="1600" dirty="0">
                <a:solidFill>
                  <a:srgbClr val="008000"/>
                </a:solidFill>
                <a:latin typeface="Consolas" panose="020B0609020204030204" pitchFamily="49" charset="0"/>
              </a:rPr>
              <a:t>//100000</a:t>
            </a:r>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"{0:n} "</a:t>
            </a:r>
            <a:r>
              <a:rPr lang="en-US" sz="1600" dirty="0">
                <a:solidFill>
                  <a:srgbClr val="000000"/>
                </a:solidFill>
                <a:latin typeface="Consolas" panose="020B0609020204030204" pitchFamily="49" charset="0"/>
              </a:rPr>
              <a:t>, x); </a:t>
            </a:r>
            <a:r>
              <a:rPr lang="en-US" sz="1600" dirty="0">
                <a:solidFill>
                  <a:srgbClr val="008000"/>
                </a:solidFill>
                <a:latin typeface="Consolas" panose="020B0609020204030204" pitchFamily="49" charset="0"/>
              </a:rPr>
              <a:t>//100,000</a:t>
            </a:r>
            <a:endParaRPr lang="en-US" sz="1600" dirty="0">
              <a:solidFill>
                <a:srgbClr val="000000"/>
              </a:solidFill>
              <a:latin typeface="Consolas" panose="020B0609020204030204" pitchFamily="49" charset="0"/>
            </a:endParaRPr>
          </a:p>
          <a:p>
            <a:pPr algn="l" rtl="0"/>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 = 2;</a:t>
            </a:r>
          </a:p>
          <a:p>
            <a:pPr algn="l" rtl="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b = 8;</a:t>
            </a:r>
          </a:p>
          <a:p>
            <a:pPr algn="l" rtl="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Console.WriteLine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"{0:f} + {1:e} = 0x{2:x} "</a:t>
            </a:r>
            <a:r>
              <a:rPr lang="en-US" sz="1600" dirty="0">
                <a:solidFill>
                  <a:srgbClr val="000000"/>
                </a:solidFill>
                <a:latin typeface="Consolas" panose="020B0609020204030204" pitchFamily="49" charset="0"/>
              </a:rPr>
              <a:t>, a, b, a + b);</a:t>
            </a:r>
          </a:p>
          <a:p>
            <a:pPr algn="l" rtl="0"/>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//2.00 + 8.000000e+000 = 0xA</a:t>
            </a:r>
            <a:endParaRPr lang="en-US" sz="1600" dirty="0">
              <a:solidFill>
                <a:srgbClr val="000000"/>
              </a:solidFill>
              <a:latin typeface="Consolas" panose="020B0609020204030204" pitchFamily="49" charset="0"/>
            </a:endParaRPr>
          </a:p>
          <a:p>
            <a:pPr algn="l" rtl="0"/>
            <a:r>
              <a:rPr lang="en-US" sz="1600" dirty="0">
                <a:solidFill>
                  <a:srgbClr val="000000"/>
                </a:solidFill>
                <a:latin typeface="Consolas" panose="020B0609020204030204" pitchFamily="49" charset="0"/>
              </a:rPr>
              <a:t>}</a:t>
            </a:r>
            <a:endParaRPr lang="en-US" sz="4000" dirty="0">
              <a:solidFill>
                <a:prstClr val="black"/>
              </a:solidFill>
              <a:latin typeface="Trebuchet MS"/>
            </a:endParaRPr>
          </a:p>
        </p:txBody>
      </p:sp>
    </p:spTree>
    <p:extLst>
      <p:ext uri="{BB962C8B-B14F-4D97-AF65-F5344CB8AC3E}">
        <p14:creationId xmlns:p14="http://schemas.microsoft.com/office/powerpoint/2010/main" val="329527383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DDF5-6A6F-43E6-9B1C-54A75214449C}"/>
              </a:ext>
            </a:extLst>
          </p:cNvPr>
          <p:cNvSpPr>
            <a:spLocks noGrp="1"/>
          </p:cNvSpPr>
          <p:nvPr>
            <p:ph type="title"/>
          </p:nvPr>
        </p:nvSpPr>
        <p:spPr>
          <a:xfrm>
            <a:off x="2039536" y="241828"/>
            <a:ext cx="7239000" cy="698336"/>
          </a:xfrm>
        </p:spPr>
        <p:txBody>
          <a:bodyPr/>
          <a:lstStyle/>
          <a:p>
            <a:pPr algn="ctr"/>
            <a:r>
              <a:rPr lang="he-IL" dirty="0"/>
              <a:t>עדכון משאב בזמן ריצה</a:t>
            </a:r>
            <a:endParaRPr lang="en-US" dirty="0"/>
          </a:p>
        </p:txBody>
      </p:sp>
      <p:sp>
        <p:nvSpPr>
          <p:cNvPr id="3" name="Content Placeholder 2">
            <a:extLst>
              <a:ext uri="{FF2B5EF4-FFF2-40B4-BE49-F238E27FC236}">
                <a16:creationId xmlns:a16="http://schemas.microsoft.com/office/drawing/2014/main" id="{8544B0E7-0DAF-4C7B-A5F5-A68950940B98}"/>
              </a:ext>
            </a:extLst>
          </p:cNvPr>
          <p:cNvSpPr>
            <a:spLocks noGrp="1"/>
          </p:cNvSpPr>
          <p:nvPr>
            <p:ph idx="1"/>
          </p:nvPr>
        </p:nvSpPr>
        <p:spPr>
          <a:xfrm>
            <a:off x="2039536" y="1196752"/>
            <a:ext cx="7335024" cy="1944216"/>
          </a:xfrm>
        </p:spPr>
        <p:txBody>
          <a:bodyPr/>
          <a:lstStyle/>
          <a:p>
            <a:r>
              <a:rPr lang="he-IL" dirty="0"/>
              <a:t>לכל מרכיב  </a:t>
            </a:r>
            <a:r>
              <a:rPr lang="en-US" dirty="0"/>
              <a:t>UI</a:t>
            </a:r>
            <a:r>
              <a:rPr lang="he-IL" dirty="0"/>
              <a:t> (פקד גרפי) יש גישה למשאבים שמוגדרים מתחתיו בהיררכיה, וניתן לגשת לפי מפתח,  ולשנות המשאב הדינאמי דרך קוד ה</a:t>
            </a:r>
            <a:r>
              <a:rPr lang="en-US" dirty="0"/>
              <a:t>C# </a:t>
            </a:r>
            <a:endParaRPr lang="he-IL" dirty="0"/>
          </a:p>
          <a:p>
            <a:r>
              <a:rPr lang="he-IL" dirty="0"/>
              <a:t>למשל כך:</a:t>
            </a:r>
            <a:endParaRPr lang="en-US" dirty="0"/>
          </a:p>
        </p:txBody>
      </p:sp>
      <p:sp>
        <p:nvSpPr>
          <p:cNvPr id="4" name="Slide Number Placeholder 3">
            <a:extLst>
              <a:ext uri="{FF2B5EF4-FFF2-40B4-BE49-F238E27FC236}">
                <a16:creationId xmlns:a16="http://schemas.microsoft.com/office/drawing/2014/main" id="{C63BF5FE-75E6-4A7A-9D09-CAF6AD0EA42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650</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29BD6052-8D14-4678-A389-133BA8F5024A}"/>
              </a:ext>
            </a:extLst>
          </p:cNvPr>
          <p:cNvSpPr txBox="1"/>
          <p:nvPr/>
        </p:nvSpPr>
        <p:spPr>
          <a:xfrm>
            <a:off x="1794600" y="3161529"/>
            <a:ext cx="7728872" cy="163461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lnSpc>
                <a:spcPct val="107000"/>
              </a:lnSpc>
              <a:spcAft>
                <a:spcPts val="800"/>
              </a:spcAft>
            </a:pP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Button_Click</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LinearGradientBrush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br</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indent="457200" algn="l" rtl="0">
              <a:lnSpc>
                <a:spcPct val="107000"/>
              </a:lnSpc>
              <a:spcAft>
                <a:spcPts val="800"/>
              </a:spcAft>
            </a:pP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LinearGradientBrush(</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Color.FromRgb</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(20, 227, 250),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Color.FromRgb</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(200, 199, 238), 4.6);</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US" sz="105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.Resources</a:t>
            </a:r>
            <a:r>
              <a:rPr lang="en-US" sz="10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050" b="1" dirty="0">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050" b="1" dirty="0" err="1">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MyButtonBackground</a:t>
            </a:r>
            <a:r>
              <a:rPr lang="en-US" sz="1050" b="1" dirty="0">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r>
              <a:rPr lang="en-US" sz="10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a:t>
            </a:r>
            <a:r>
              <a:rPr lang="en-US" sz="105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br</a:t>
            </a:r>
            <a:r>
              <a:rPr lang="en-US" sz="105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66628383"/>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EB89-B731-42B6-A151-7766A815E39F}"/>
              </a:ext>
            </a:extLst>
          </p:cNvPr>
          <p:cNvSpPr>
            <a:spLocks noGrp="1"/>
          </p:cNvSpPr>
          <p:nvPr>
            <p:ph type="title"/>
          </p:nvPr>
        </p:nvSpPr>
        <p:spPr>
          <a:xfrm>
            <a:off x="1991544" y="173720"/>
            <a:ext cx="7239000" cy="1152128"/>
          </a:xfrm>
        </p:spPr>
        <p:txBody>
          <a:bodyPr>
            <a:normAutofit/>
          </a:bodyPr>
          <a:lstStyle/>
          <a:p>
            <a:pPr algn="ctr"/>
            <a:r>
              <a:rPr lang="he-IL" dirty="0"/>
              <a:t>שימוש במשאב לאחר שהוגדר</a:t>
            </a:r>
            <a:br>
              <a:rPr lang="he-IL" dirty="0"/>
            </a:br>
            <a:r>
              <a:rPr lang="he-IL" sz="2800" dirty="0"/>
              <a:t>בצורה סטטית או בצורה דינאמית</a:t>
            </a:r>
            <a:endParaRPr lang="en-US" dirty="0"/>
          </a:p>
        </p:txBody>
      </p:sp>
      <p:sp>
        <p:nvSpPr>
          <p:cNvPr id="3" name="Content Placeholder 2">
            <a:extLst>
              <a:ext uri="{FF2B5EF4-FFF2-40B4-BE49-F238E27FC236}">
                <a16:creationId xmlns:a16="http://schemas.microsoft.com/office/drawing/2014/main" id="{6683916E-6AC5-4176-8904-5EC47A92C859}"/>
              </a:ext>
            </a:extLst>
          </p:cNvPr>
          <p:cNvSpPr>
            <a:spLocks noGrp="1"/>
          </p:cNvSpPr>
          <p:nvPr>
            <p:ph idx="1"/>
          </p:nvPr>
        </p:nvSpPr>
        <p:spPr>
          <a:xfrm>
            <a:off x="2205680" y="1484784"/>
            <a:ext cx="7084640" cy="4915928"/>
          </a:xfrm>
        </p:spPr>
        <p:txBody>
          <a:bodyPr>
            <a:normAutofit fontScale="85000" lnSpcReduction="20000"/>
          </a:bodyPr>
          <a:lstStyle/>
          <a:p>
            <a:pPr marL="0" indent="0">
              <a:buNone/>
            </a:pPr>
            <a:r>
              <a:rPr lang="he-IL" sz="2400" dirty="0"/>
              <a:t>ישנן שתי דרכים להשתמש ב</a:t>
            </a:r>
            <a:r>
              <a:rPr lang="en-US" sz="2400" dirty="0"/>
              <a:t>Resource </a:t>
            </a:r>
            <a:r>
              <a:rPr lang="he-IL" sz="2400" dirty="0"/>
              <a:t> שהגדרנו:</a:t>
            </a:r>
          </a:p>
          <a:p>
            <a:pPr marL="0" indent="0">
              <a:buNone/>
            </a:pPr>
            <a:endParaRPr lang="he-IL" sz="2400" dirty="0"/>
          </a:p>
          <a:p>
            <a:r>
              <a:rPr lang="he-IL" sz="2400" b="1" dirty="0"/>
              <a:t>פניה אליו כ</a:t>
            </a:r>
            <a:r>
              <a:rPr lang="en-US" sz="2400" b="1" dirty="0" err="1"/>
              <a:t>StaticResource</a:t>
            </a:r>
            <a:r>
              <a:rPr lang="en-US" sz="2400" b="1" dirty="0"/>
              <a:t> </a:t>
            </a:r>
            <a:r>
              <a:rPr lang="he-IL" sz="2400" b="1" dirty="0"/>
              <a:t> </a:t>
            </a:r>
          </a:p>
          <a:p>
            <a:pPr lvl="1" fontAlgn="base"/>
            <a:r>
              <a:rPr lang="he-IL" sz="2000" dirty="0"/>
              <a:t>תהליך חיפוש המשאב יתבצע פעם אחת בלבד, כאשר טוענים את התוכנית.</a:t>
            </a:r>
          </a:p>
          <a:p>
            <a:pPr lvl="1" fontAlgn="base"/>
            <a:r>
              <a:rPr lang="he-IL" sz="2000" dirty="0"/>
              <a:t>יעיל יותר מבחינת ביצועים - לאחר החיפוש התוצאה נשמרת ולא מתבצעים יותר חיפושים בהמשך.</a:t>
            </a:r>
          </a:p>
          <a:p>
            <a:pPr lvl="1"/>
            <a:r>
              <a:rPr lang="he-IL" sz="2000" dirty="0"/>
              <a:t>מתאים כאשר ה </a:t>
            </a:r>
            <a:r>
              <a:rPr lang="en-US" sz="2000" dirty="0"/>
              <a:t>Resource</a:t>
            </a:r>
            <a:r>
              <a:rPr lang="he-IL" sz="2000" dirty="0"/>
              <a:t> שאליו אנו פונים לא מיועד להשתנות במהלך הריצה.</a:t>
            </a:r>
          </a:p>
          <a:p>
            <a:r>
              <a:rPr lang="he-IL" sz="2400" b="1" dirty="0"/>
              <a:t>פניה אליו כ </a:t>
            </a:r>
            <a:r>
              <a:rPr lang="en-US" sz="2400" b="1" dirty="0" err="1"/>
              <a:t>DynamicResource</a:t>
            </a:r>
            <a:endParaRPr lang="he-IL" sz="2400" b="1" dirty="0"/>
          </a:p>
          <a:p>
            <a:pPr lvl="1" fontAlgn="base"/>
            <a:r>
              <a:rPr lang="he-IL" sz="2000" dirty="0"/>
              <a:t>תהליך חיפוש המשאב יתבצע מחדש בכל פעם ש</a:t>
            </a:r>
            <a:r>
              <a:rPr lang="en-US" sz="2000" dirty="0"/>
              <a:t>WPF </a:t>
            </a:r>
            <a:r>
              <a:rPr lang="he-IL" sz="2000" dirty="0"/>
              <a:t> יזדקק לערכו. </a:t>
            </a:r>
          </a:p>
          <a:p>
            <a:pPr lvl="1" fontAlgn="base"/>
            <a:r>
              <a:rPr lang="he-IL" sz="2000" dirty="0"/>
              <a:t>נשלם על כך בביצועים – אך באופן זה ניתן לקבל בזמן ריצה ערכים חדשים של המשאב, במקרה </a:t>
            </a:r>
            <a:r>
              <a:rPr lang="he-IL" sz="2000" dirty="0" err="1"/>
              <a:t>וה</a:t>
            </a:r>
            <a:r>
              <a:rPr lang="he-IL" sz="2000" dirty="0"/>
              <a:t> </a:t>
            </a:r>
            <a:r>
              <a:rPr lang="en-US" sz="2000" dirty="0"/>
              <a:t>Dictionary</a:t>
            </a:r>
            <a:r>
              <a:rPr lang="he-IL" sz="2000" dirty="0"/>
              <a:t> שמכיל את האובייקט המבוקש משתנה.</a:t>
            </a:r>
          </a:p>
          <a:p>
            <a:pPr lvl="1" fontAlgn="base"/>
            <a:r>
              <a:rPr lang="he-IL" sz="2000" dirty="0"/>
              <a:t>כדי להשתמש ב</a:t>
            </a:r>
            <a:r>
              <a:rPr lang="en-US" sz="2000" dirty="0" err="1"/>
              <a:t>DynamicResource</a:t>
            </a:r>
            <a:r>
              <a:rPr lang="en-US" sz="2000" dirty="0"/>
              <a:t> </a:t>
            </a:r>
            <a:r>
              <a:rPr lang="he-IL" sz="2000" dirty="0"/>
              <a:t> על התכונה שאנו קובעים להיות  מסוג</a:t>
            </a:r>
            <a:r>
              <a:rPr lang="en-US" sz="2000" dirty="0" err="1"/>
              <a:t>DependencyProperty</a:t>
            </a:r>
            <a:r>
              <a:rPr lang="en-US" sz="2000" dirty="0"/>
              <a:t> </a:t>
            </a:r>
            <a:r>
              <a:rPr lang="he-IL" sz="2000" dirty="0"/>
              <a:t> (נסביר בהמשך)</a:t>
            </a:r>
          </a:p>
          <a:p>
            <a:pPr marL="0" indent="0">
              <a:buNone/>
            </a:pPr>
            <a:endParaRPr lang="he-IL" sz="2400" dirty="0"/>
          </a:p>
          <a:p>
            <a:r>
              <a:rPr lang="he-IL" sz="2400" dirty="0"/>
              <a:t>לרוב מספיק לעבוד עם </a:t>
            </a:r>
            <a:r>
              <a:rPr lang="en-US" sz="2400" dirty="0" err="1"/>
              <a:t>StaticResource</a:t>
            </a:r>
            <a:r>
              <a:rPr lang="he-IL" sz="2400" dirty="0"/>
              <a:t> ורק כאשר נהיה חייבים נשתמש ב </a:t>
            </a:r>
            <a:r>
              <a:rPr lang="en-US" sz="2400" dirty="0" err="1"/>
              <a:t>DynamicResource</a:t>
            </a:r>
            <a:endParaRPr lang="en-US" sz="2400" dirty="0"/>
          </a:p>
        </p:txBody>
      </p:sp>
      <p:sp>
        <p:nvSpPr>
          <p:cNvPr id="4" name="Slide Number Placeholder 3">
            <a:extLst>
              <a:ext uri="{FF2B5EF4-FFF2-40B4-BE49-F238E27FC236}">
                <a16:creationId xmlns:a16="http://schemas.microsoft.com/office/drawing/2014/main" id="{FA85F1DE-F07D-4166-A2A0-78198B5C86E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89443432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EB89-B731-42B6-A151-7766A815E39F}"/>
              </a:ext>
            </a:extLst>
          </p:cNvPr>
          <p:cNvSpPr>
            <a:spLocks noGrp="1"/>
          </p:cNvSpPr>
          <p:nvPr>
            <p:ph type="title"/>
          </p:nvPr>
        </p:nvSpPr>
        <p:spPr>
          <a:xfrm>
            <a:off x="2008640" y="188640"/>
            <a:ext cx="7239000" cy="1152128"/>
          </a:xfrm>
        </p:spPr>
        <p:txBody>
          <a:bodyPr>
            <a:normAutofit/>
          </a:bodyPr>
          <a:lstStyle/>
          <a:p>
            <a:pPr algn="ctr"/>
            <a:r>
              <a:rPr lang="he-IL" dirty="0"/>
              <a:t>שימוש במשאב לאחר שהוגדר</a:t>
            </a:r>
            <a:br>
              <a:rPr lang="he-IL" dirty="0"/>
            </a:br>
            <a:r>
              <a:rPr lang="he-IL" sz="2800" dirty="0"/>
              <a:t>בצורה סטטית או בצורה דינאמית</a:t>
            </a:r>
            <a:endParaRPr lang="en-US" dirty="0"/>
          </a:p>
        </p:txBody>
      </p:sp>
      <p:sp>
        <p:nvSpPr>
          <p:cNvPr id="4" name="Slide Number Placeholder 3">
            <a:extLst>
              <a:ext uri="{FF2B5EF4-FFF2-40B4-BE49-F238E27FC236}">
                <a16:creationId xmlns:a16="http://schemas.microsoft.com/office/drawing/2014/main" id="{FA85F1DE-F07D-4166-A2A0-78198B5C86E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652</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609479DA-E6DC-46B7-8795-0637B9308858}"/>
              </a:ext>
            </a:extLst>
          </p:cNvPr>
          <p:cNvSpPr txBox="1"/>
          <p:nvPr/>
        </p:nvSpPr>
        <p:spPr>
          <a:xfrm>
            <a:off x="1919728" y="1988841"/>
            <a:ext cx="7416824" cy="406899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07000"/>
              </a:lnSpc>
              <a:spcAft>
                <a:spcPts val="800"/>
              </a:spcAft>
            </a:pPr>
            <a:r>
              <a:rPr lang="he-IL" dirty="0">
                <a:solidFill>
                  <a:prstClr val="black"/>
                </a:solidFill>
                <a:latin typeface="Calibri" panose="020F0502020204030204" pitchFamily="34" charset="0"/>
                <a:ea typeface="Calibri" panose="020F0502020204030204" pitchFamily="34" charset="0"/>
                <a:cs typeface="Arial" panose="020B0604020202020204" pitchFamily="34" charset="0"/>
              </a:rPr>
              <a:t>למשל נסתכל ב </a:t>
            </a:r>
            <a:r>
              <a:rPr lang="en-US" dirty="0">
                <a:solidFill>
                  <a:prstClr val="black"/>
                </a:solidFill>
                <a:latin typeface="Calibri" panose="020F0502020204030204" pitchFamily="34" charset="0"/>
                <a:ea typeface="Calibri" panose="020F0502020204030204" pitchFamily="34" charset="0"/>
                <a:cs typeface="Arial" panose="020B0604020202020204" pitchFamily="34" charset="0"/>
              </a:rPr>
              <a:t>XAML</a:t>
            </a:r>
            <a:r>
              <a:rPr lang="he-IL" dirty="0">
                <a:solidFill>
                  <a:prstClr val="black"/>
                </a:solidFill>
                <a:latin typeface="Calibri" panose="020F0502020204030204" pitchFamily="34" charset="0"/>
                <a:ea typeface="Calibri" panose="020F0502020204030204" pitchFamily="34" charset="0"/>
                <a:cs typeface="Arial" panose="020B0604020202020204" pitchFamily="34" charset="0"/>
              </a:rPr>
              <a:t> של הגדרת חלון כלשהו:</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="Push Me - Static"</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FF0000"/>
                </a:solidFill>
                <a:latin typeface="Consolas" panose="020B0609020204030204" pitchFamily="49" charset="0"/>
                <a:ea typeface="Calibri" panose="020F0502020204030204" pitchFamily="34" charset="0"/>
                <a:cs typeface="Consolas" panose="020B0609020204030204" pitchFamily="49" charset="0"/>
              </a:rPr>
              <a:t>Background</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b="1" dirty="0" err="1">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StaticResource</a:t>
            </a:r>
            <a:r>
              <a:rPr lang="en-US" sz="110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FF0000"/>
                </a:solidFill>
                <a:latin typeface="Consolas" panose="020B0609020204030204" pitchFamily="49" charset="0"/>
                <a:ea typeface="Calibri" panose="020F0502020204030204" pitchFamily="34" charset="0"/>
                <a:cs typeface="Consolas" panose="020B0609020204030204" pitchFamily="49" charset="0"/>
              </a:rPr>
              <a:t>MyButtonBackground</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Margin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="0,0,0,-36" &gt;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tabLst>
                <a:tab pos="880745" algn="l"/>
              </a:tabLs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Grid.Row</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="2"</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FF0000"/>
                </a:solidFill>
                <a:latin typeface="Consolas" panose="020B0609020204030204" pitchFamily="49" charset="0"/>
                <a:ea typeface="Calibri" panose="020F0502020204030204" pitchFamily="34" charset="0"/>
                <a:cs typeface="Consolas" panose="020B0609020204030204" pitchFamily="49" charset="0"/>
              </a:rPr>
              <a:t>Grid.Column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="1"</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Content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="Push Me - Dynamic"</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FF0000"/>
                </a:solidFill>
                <a:latin typeface="Consolas" panose="020B0609020204030204" pitchFamily="49" charset="0"/>
                <a:ea typeface="Calibri" panose="020F0502020204030204" pitchFamily="34" charset="0"/>
                <a:cs typeface="Consolas" panose="020B0609020204030204" pitchFamily="49" charset="0"/>
              </a:rPr>
              <a:t>Background</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b="1" dirty="0" err="1">
                <a:solidFill>
                  <a:srgbClr val="A31515"/>
                </a:solidFill>
                <a:highlight>
                  <a:srgbClr val="FFFF00"/>
                </a:highlight>
                <a:latin typeface="Consolas" panose="020B0609020204030204" pitchFamily="49" charset="0"/>
                <a:ea typeface="Calibri" panose="020F0502020204030204" pitchFamily="34" charset="0"/>
                <a:cs typeface="Consolas" panose="020B0609020204030204" pitchFamily="49" charset="0"/>
              </a:rPr>
              <a:t>DynamicResource</a:t>
            </a:r>
            <a:r>
              <a:rPr lang="en-US" sz="110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FF0000"/>
                </a:solidFill>
                <a:latin typeface="Consolas" panose="020B0609020204030204" pitchFamily="49" charset="0"/>
                <a:ea typeface="Calibri" panose="020F0502020204030204" pitchFamily="34" charset="0"/>
                <a:cs typeface="Consolas" panose="020B0609020204030204" pitchFamily="49" charset="0"/>
              </a:rPr>
              <a:t>MyButtonBackground</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b="1"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Margin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="0,0,0,-36"</a:t>
            </a: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1100" dirty="0">
                <a:solidFill>
                  <a:srgbClr val="FF0000"/>
                </a:solidFill>
                <a:latin typeface="Consolas" panose="020B0609020204030204" pitchFamily="49" charset="0"/>
                <a:ea typeface="Calibri" panose="020F0502020204030204" pitchFamily="34" charset="0"/>
                <a:cs typeface="Consolas" panose="020B0609020204030204" pitchFamily="49" charset="0"/>
              </a:rPr>
              <a:t> Click</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Button_Click</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Button</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6220937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2FBE4-D57A-4323-ADA0-BBF9E6E008E4}"/>
              </a:ext>
            </a:extLst>
          </p:cNvPr>
          <p:cNvSpPr>
            <a:spLocks noGrp="1"/>
          </p:cNvSpPr>
          <p:nvPr>
            <p:ph type="ctrTitle"/>
          </p:nvPr>
        </p:nvSpPr>
        <p:spPr/>
        <p:txBody>
          <a:bodyPr/>
          <a:lstStyle/>
          <a:p>
            <a:pPr algn="ctr" rtl="0"/>
            <a:r>
              <a:rPr lang="en-US" dirty="0"/>
              <a:t>STYLE</a:t>
            </a:r>
            <a:endParaRPr lang="en-IL" dirty="0"/>
          </a:p>
        </p:txBody>
      </p:sp>
      <p:sp>
        <p:nvSpPr>
          <p:cNvPr id="6" name="Subtitle 5">
            <a:extLst>
              <a:ext uri="{FF2B5EF4-FFF2-40B4-BE49-F238E27FC236}">
                <a16:creationId xmlns:a16="http://schemas.microsoft.com/office/drawing/2014/main" id="{017BEF83-E28B-45D6-8D5F-C13AA11D8907}"/>
              </a:ext>
            </a:extLst>
          </p:cNvPr>
          <p:cNvSpPr>
            <a:spLocks noGrp="1"/>
          </p:cNvSpPr>
          <p:nvPr>
            <p:ph type="subTitle" idx="1"/>
          </p:nvPr>
        </p:nvSpPr>
        <p:spPr/>
        <p:txBody>
          <a:bodyPr>
            <a:normAutofit/>
          </a:bodyPr>
          <a:lstStyle/>
          <a:p>
            <a:pPr algn="ctr"/>
            <a:r>
              <a:rPr lang="he-IL" sz="4800" dirty="0"/>
              <a:t>סגנון</a:t>
            </a:r>
            <a:endParaRPr lang="en-IL" sz="4800" dirty="0"/>
          </a:p>
        </p:txBody>
      </p:sp>
      <p:sp>
        <p:nvSpPr>
          <p:cNvPr id="4" name="Slide Number Placeholder 3">
            <a:extLst>
              <a:ext uri="{FF2B5EF4-FFF2-40B4-BE49-F238E27FC236}">
                <a16:creationId xmlns:a16="http://schemas.microsoft.com/office/drawing/2014/main" id="{83582CC5-81BE-40D8-8E67-90BB5EC93CD2}"/>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653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6872300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0767-758D-4B9E-AA72-1018B1154C9D}"/>
              </a:ext>
            </a:extLst>
          </p:cNvPr>
          <p:cNvSpPr>
            <a:spLocks noGrp="1"/>
          </p:cNvSpPr>
          <p:nvPr>
            <p:ph type="title"/>
          </p:nvPr>
        </p:nvSpPr>
        <p:spPr>
          <a:xfrm>
            <a:off x="1981200" y="260648"/>
            <a:ext cx="7239000" cy="698336"/>
          </a:xfrm>
        </p:spPr>
        <p:txBody>
          <a:bodyPr/>
          <a:lstStyle/>
          <a:p>
            <a:pPr algn="ctr" rtl="0"/>
            <a:r>
              <a:rPr lang="en-US" dirty="0"/>
              <a:t>Style = </a:t>
            </a:r>
            <a:r>
              <a:rPr lang="he-IL" dirty="0"/>
              <a:t>סגנון</a:t>
            </a:r>
            <a:endParaRPr lang="en-US" dirty="0"/>
          </a:p>
        </p:txBody>
      </p:sp>
      <p:sp>
        <p:nvSpPr>
          <p:cNvPr id="3" name="Content Placeholder 2">
            <a:extLst>
              <a:ext uri="{FF2B5EF4-FFF2-40B4-BE49-F238E27FC236}">
                <a16:creationId xmlns:a16="http://schemas.microsoft.com/office/drawing/2014/main" id="{87507262-AD43-4042-A5F7-4A23B18B42E2}"/>
              </a:ext>
            </a:extLst>
          </p:cNvPr>
          <p:cNvSpPr>
            <a:spLocks noGrp="1"/>
          </p:cNvSpPr>
          <p:nvPr>
            <p:ph idx="1"/>
          </p:nvPr>
        </p:nvSpPr>
        <p:spPr>
          <a:xfrm>
            <a:off x="1981200" y="1196752"/>
            <a:ext cx="7239000" cy="4846320"/>
          </a:xfrm>
        </p:spPr>
        <p:txBody>
          <a:bodyPr/>
          <a:lstStyle/>
          <a:p>
            <a:pPr fontAlgn="base"/>
            <a:r>
              <a:rPr lang="en-US" dirty="0"/>
              <a:t>style</a:t>
            </a:r>
            <a:r>
              <a:rPr lang="he-IL" dirty="0"/>
              <a:t> הוא משאב משוכלל</a:t>
            </a:r>
          </a:p>
          <a:p>
            <a:pPr fontAlgn="base"/>
            <a:r>
              <a:rPr lang="he-IL" dirty="0"/>
              <a:t>נגדיר </a:t>
            </a:r>
            <a:r>
              <a:rPr lang="en-US" dirty="0"/>
              <a:t>style</a:t>
            </a:r>
            <a:r>
              <a:rPr lang="he-IL" dirty="0"/>
              <a:t> כאשר אנו רוצים ליצור סגנון אחיד לכל הפקדים מטיפוס מסוים.</a:t>
            </a:r>
          </a:p>
          <a:p>
            <a:pPr fontAlgn="base"/>
            <a:r>
              <a:rPr lang="he-IL" dirty="0"/>
              <a:t>את אובייקט ה </a:t>
            </a:r>
            <a:r>
              <a:rPr lang="en-US" dirty="0"/>
              <a:t>style</a:t>
            </a:r>
            <a:r>
              <a:rPr lang="he-IL" dirty="0"/>
              <a:t> נגדיר פעם אחת במקום משותף כמו תכונת ה </a:t>
            </a:r>
            <a:r>
              <a:rPr lang="en-US" dirty="0"/>
              <a:t>Resources</a:t>
            </a:r>
            <a:endParaRPr lang="he-IL" dirty="0"/>
          </a:p>
          <a:p>
            <a:pPr fontAlgn="base"/>
            <a:r>
              <a:rPr lang="he-IL" dirty="0"/>
              <a:t>ולאחר מכן נוכל להפנות אליו מבלי להגדיר את הסגנון הרצוי שוב ושוב עבור כל פקד</a:t>
            </a:r>
          </a:p>
          <a:p>
            <a:pPr fontAlgn="base"/>
            <a:r>
              <a:rPr lang="he-IL" dirty="0"/>
              <a:t>כמעט לכל פקד יש תכונה בשם </a:t>
            </a:r>
            <a:r>
              <a:rPr lang="en-US" dirty="0"/>
              <a:t>Style</a:t>
            </a:r>
            <a:r>
              <a:rPr lang="he-IL" dirty="0"/>
              <a:t> שמאפשרת הצבת אובייקט מסוג </a:t>
            </a:r>
            <a:r>
              <a:rPr lang="en-US" dirty="0"/>
              <a:t>Style</a:t>
            </a:r>
            <a:r>
              <a:rPr lang="he-IL" dirty="0"/>
              <a:t> בתוכה</a:t>
            </a:r>
            <a:r>
              <a:rPr lang="en-US" dirty="0"/>
              <a:t>. </a:t>
            </a:r>
            <a:endParaRPr lang="he-IL" dirty="0"/>
          </a:p>
          <a:p>
            <a:endParaRPr lang="en-US" dirty="0"/>
          </a:p>
        </p:txBody>
      </p:sp>
      <p:sp>
        <p:nvSpPr>
          <p:cNvPr id="4" name="Slide Number Placeholder 3">
            <a:extLst>
              <a:ext uri="{FF2B5EF4-FFF2-40B4-BE49-F238E27FC236}">
                <a16:creationId xmlns:a16="http://schemas.microsoft.com/office/drawing/2014/main" id="{F3F19DA7-5C2A-42C7-A525-51693877F50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055641748"/>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1E55-35A2-4E03-8E19-C22F2330041D}"/>
              </a:ext>
            </a:extLst>
          </p:cNvPr>
          <p:cNvSpPr>
            <a:spLocks noGrp="1"/>
          </p:cNvSpPr>
          <p:nvPr>
            <p:ph type="title"/>
          </p:nvPr>
        </p:nvSpPr>
        <p:spPr>
          <a:xfrm>
            <a:off x="2106009" y="139134"/>
            <a:ext cx="7239000" cy="698336"/>
          </a:xfrm>
        </p:spPr>
        <p:txBody>
          <a:bodyPr/>
          <a:lstStyle/>
          <a:p>
            <a:pPr algn="ctr"/>
            <a:r>
              <a:rPr lang="he-IL" dirty="0"/>
              <a:t>הגדרת </a:t>
            </a:r>
            <a:r>
              <a:rPr lang="en-US" dirty="0"/>
              <a:t>style</a:t>
            </a:r>
            <a:r>
              <a:rPr lang="he-IL" dirty="0"/>
              <a:t> ושימוש בו</a:t>
            </a:r>
            <a:endParaRPr lang="en-US" dirty="0"/>
          </a:p>
        </p:txBody>
      </p:sp>
      <p:sp>
        <p:nvSpPr>
          <p:cNvPr id="4" name="Slide Number Placeholder 3">
            <a:extLst>
              <a:ext uri="{FF2B5EF4-FFF2-40B4-BE49-F238E27FC236}">
                <a16:creationId xmlns:a16="http://schemas.microsoft.com/office/drawing/2014/main" id="{48B51931-4E2A-457A-9FBC-F1FDC87EE9E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655</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E96BCE85-7C77-48B1-9C10-EF19EA649DA0}"/>
              </a:ext>
            </a:extLst>
          </p:cNvPr>
          <p:cNvSpPr txBox="1"/>
          <p:nvPr/>
        </p:nvSpPr>
        <p:spPr>
          <a:xfrm>
            <a:off x="1991115" y="980728"/>
            <a:ext cx="4662264" cy="392126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a:solidFill>
                  <a:srgbClr val="A31515"/>
                </a:solidFill>
                <a:latin typeface="inherit"/>
                <a:ea typeface="Times New Roman" panose="02020603050405020304" pitchFamily="18" charset="0"/>
                <a:cs typeface="Courier New" panose="02070309020205020404" pitchFamily="49" charset="0"/>
              </a:rPr>
              <a:t>Window</a:t>
            </a:r>
            <a:r>
              <a:rPr lang="en-US" sz="1050" dirty="0">
                <a:solidFill>
                  <a:srgbClr val="FF0000"/>
                </a:solidFill>
                <a:latin typeface="inherit"/>
                <a:ea typeface="Times New Roman" panose="02020603050405020304" pitchFamily="18" charset="0"/>
                <a:cs typeface="Courier New" panose="02070309020205020404" pitchFamily="49" charset="0"/>
              </a:rPr>
              <a:t> x</a:t>
            </a:r>
            <a:r>
              <a:rPr lang="en-US" sz="1050" dirty="0">
                <a:solidFill>
                  <a:srgbClr val="0000FF"/>
                </a:solidFill>
                <a:latin typeface="inherit"/>
                <a:ea typeface="Times New Roman" panose="02020603050405020304" pitchFamily="18" charset="0"/>
                <a:cs typeface="Courier New" panose="02070309020205020404" pitchFamily="49" charset="0"/>
              </a:rPr>
              <a:t>:</a:t>
            </a:r>
            <a:r>
              <a:rPr lang="en-US" sz="1050" dirty="0">
                <a:solidFill>
                  <a:srgbClr val="FF0000"/>
                </a:solidFill>
                <a:latin typeface="inherit"/>
                <a:ea typeface="Times New Roman" panose="02020603050405020304" pitchFamily="18" charset="0"/>
                <a:cs typeface="Courier New" panose="02070309020205020404" pitchFamily="49" charset="0"/>
              </a:rPr>
              <a:t>Class</a:t>
            </a:r>
            <a:r>
              <a:rPr lang="en-US" sz="1050" dirty="0">
                <a:solidFill>
                  <a:srgbClr val="0000FF"/>
                </a:solidFill>
                <a:latin typeface="inherit"/>
                <a:ea typeface="Times New Roman" panose="02020603050405020304" pitchFamily="18" charset="0"/>
                <a:cs typeface="Courier New" panose="02070309020205020404" pitchFamily="49" charset="0"/>
              </a:rPr>
              <a:t>="StylesDemo.MainWindow"</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 </a:t>
            </a:r>
            <a:r>
              <a:rPr lang="en-US" sz="1050" dirty="0" err="1">
                <a:solidFill>
                  <a:srgbClr val="FF0000"/>
                </a:solidFill>
                <a:latin typeface="inherit"/>
                <a:ea typeface="Times New Roman" panose="02020603050405020304" pitchFamily="18" charset="0"/>
                <a:cs typeface="Courier New" panose="02070309020205020404" pitchFamily="49" charset="0"/>
              </a:rPr>
              <a:t>xmlns</a:t>
            </a:r>
            <a:r>
              <a:rPr lang="en-US" sz="105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050" dirty="0" err="1">
                <a:solidFill>
                  <a:srgbClr val="0000FF"/>
                </a:solidFill>
                <a:latin typeface="inherit"/>
                <a:ea typeface="Times New Roman" panose="02020603050405020304" pitchFamily="18" charset="0"/>
                <a:cs typeface="Courier New" panose="02070309020205020404" pitchFamily="49" charset="0"/>
              </a:rPr>
              <a:t>winfx</a:t>
            </a:r>
            <a:r>
              <a:rPr lang="en-US" sz="1050" dirty="0">
                <a:solidFill>
                  <a:srgbClr val="0000FF"/>
                </a:solidFill>
                <a:latin typeface="inherit"/>
                <a:ea typeface="Times New Roman" panose="02020603050405020304" pitchFamily="18" charset="0"/>
                <a:cs typeface="Courier New" panose="02070309020205020404" pitchFamily="49" charset="0"/>
              </a:rPr>
              <a:t>/2006/</a:t>
            </a:r>
            <a:r>
              <a:rPr lang="en-US" sz="1050" dirty="0" err="1">
                <a:solidFill>
                  <a:srgbClr val="0000FF"/>
                </a:solidFill>
                <a:latin typeface="inherit"/>
                <a:ea typeface="Times New Roman" panose="02020603050405020304" pitchFamily="18" charset="0"/>
                <a:cs typeface="Courier New" panose="02070309020205020404" pitchFamily="49" charset="0"/>
              </a:rPr>
              <a:t>xaml</a:t>
            </a:r>
            <a:r>
              <a:rPr lang="en-US" sz="1050" dirty="0">
                <a:solidFill>
                  <a:srgbClr val="0000FF"/>
                </a:solidFill>
                <a:latin typeface="inherit"/>
                <a:ea typeface="Times New Roman" panose="02020603050405020304" pitchFamily="18" charset="0"/>
                <a:cs typeface="Courier New" panose="02070309020205020404" pitchFamily="49" charset="0"/>
              </a:rPr>
              <a:t>/presentation"</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 </a:t>
            </a:r>
            <a:r>
              <a:rPr lang="en-US" sz="1050" dirty="0" err="1">
                <a:solidFill>
                  <a:srgbClr val="FF0000"/>
                </a:solidFill>
                <a:latin typeface="inherit"/>
                <a:ea typeface="Times New Roman" panose="02020603050405020304" pitchFamily="18" charset="0"/>
                <a:cs typeface="Courier New" panose="02070309020205020404" pitchFamily="49" charset="0"/>
              </a:rPr>
              <a:t>xmlns</a:t>
            </a:r>
            <a:r>
              <a:rPr lang="en-US" sz="1050" dirty="0" err="1">
                <a:solidFill>
                  <a:srgbClr val="0000FF"/>
                </a:solidFill>
                <a:latin typeface="inherit"/>
                <a:ea typeface="Times New Roman" panose="02020603050405020304" pitchFamily="18" charset="0"/>
                <a:cs typeface="Courier New" panose="02070309020205020404" pitchFamily="49" charset="0"/>
              </a:rPr>
              <a:t>:</a:t>
            </a:r>
            <a:r>
              <a:rPr lang="en-US" sz="1050" dirty="0" err="1">
                <a:solidFill>
                  <a:srgbClr val="FF0000"/>
                </a:solidFill>
                <a:latin typeface="inherit"/>
                <a:ea typeface="Times New Roman" panose="02020603050405020304" pitchFamily="18" charset="0"/>
                <a:cs typeface="Courier New" panose="02070309020205020404" pitchFamily="49" charset="0"/>
              </a:rPr>
              <a:t>x</a:t>
            </a:r>
            <a:r>
              <a:rPr lang="en-US" sz="105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050" dirty="0" err="1">
                <a:solidFill>
                  <a:srgbClr val="0000FF"/>
                </a:solidFill>
                <a:latin typeface="inherit"/>
                <a:ea typeface="Times New Roman" panose="02020603050405020304" pitchFamily="18" charset="0"/>
                <a:cs typeface="Courier New" panose="02070309020205020404" pitchFamily="49" charset="0"/>
              </a:rPr>
              <a:t>winfx</a:t>
            </a:r>
            <a:r>
              <a:rPr lang="en-US" sz="1050" dirty="0">
                <a:solidFill>
                  <a:srgbClr val="0000FF"/>
                </a:solidFill>
                <a:latin typeface="inherit"/>
                <a:ea typeface="Times New Roman" panose="02020603050405020304" pitchFamily="18" charset="0"/>
                <a:cs typeface="Courier New" panose="02070309020205020404" pitchFamily="49" charset="0"/>
              </a:rPr>
              <a:t>/2006/</a:t>
            </a:r>
            <a:r>
              <a:rPr lang="en-US" sz="1050" dirty="0" err="1">
                <a:solidFill>
                  <a:srgbClr val="0000FF"/>
                </a:solidFill>
                <a:latin typeface="inherit"/>
                <a:ea typeface="Times New Roman" panose="02020603050405020304" pitchFamily="18" charset="0"/>
                <a:cs typeface="Courier New" panose="02070309020205020404" pitchFamily="49" charset="0"/>
              </a:rPr>
              <a:t>xaml</a:t>
            </a:r>
            <a:r>
              <a:rPr lang="en-US" sz="1050" dirty="0">
                <a:solidFill>
                  <a:srgbClr val="0000FF"/>
                </a:solidFill>
                <a:latin typeface="inherit"/>
                <a:ea typeface="Times New Roman" panose="02020603050405020304" pitchFamily="18" charset="0"/>
                <a:cs typeface="Courier New" panose="02070309020205020404" pitchFamily="49" charset="0"/>
              </a:rPr>
              <a: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 Title</a:t>
            </a:r>
            <a:r>
              <a:rPr lang="en-US" sz="1050" dirty="0">
                <a:solidFill>
                  <a:srgbClr val="0000FF"/>
                </a:solidFill>
                <a:latin typeface="inherit"/>
                <a:ea typeface="Times New Roman" panose="02020603050405020304" pitchFamily="18" charset="0"/>
                <a:cs typeface="Courier New" panose="02070309020205020404" pitchFamily="49" charset="0"/>
              </a:rPr>
              <a:t>="</a:t>
            </a:r>
            <a:r>
              <a:rPr lang="en-US" sz="1050" dirty="0" err="1">
                <a:solidFill>
                  <a:srgbClr val="0000FF"/>
                </a:solidFill>
                <a:latin typeface="inherit"/>
                <a:ea typeface="Times New Roman" panose="02020603050405020304" pitchFamily="18" charset="0"/>
                <a:cs typeface="Courier New" panose="02070309020205020404" pitchFamily="49" charset="0"/>
              </a:rPr>
              <a:t>MainWindow</a:t>
            </a:r>
            <a:r>
              <a:rPr lang="en-US" sz="1050" dirty="0">
                <a:solidFill>
                  <a:srgbClr val="0000FF"/>
                </a:solidFill>
                <a:latin typeface="inherit"/>
                <a:ea typeface="Times New Roman" panose="02020603050405020304" pitchFamily="18" charset="0"/>
                <a:cs typeface="Courier New" panose="02070309020205020404" pitchFamily="49" charset="0"/>
              </a:rPr>
              <a: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 Height</a:t>
            </a:r>
            <a:r>
              <a:rPr lang="en-US" sz="1050" dirty="0">
                <a:solidFill>
                  <a:srgbClr val="0000FF"/>
                </a:solidFill>
                <a:latin typeface="inherit"/>
                <a:ea typeface="Times New Roman" panose="02020603050405020304" pitchFamily="18" charset="0"/>
                <a:cs typeface="Courier New" panose="02070309020205020404" pitchFamily="49" charset="0"/>
              </a:rPr>
              <a:t>="350"</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 Width</a:t>
            </a:r>
            <a:r>
              <a:rPr lang="en-US" sz="1050" dirty="0">
                <a:solidFill>
                  <a:srgbClr val="0000FF"/>
                </a:solidFill>
                <a:latin typeface="inherit"/>
                <a:ea typeface="Times New Roman" panose="02020603050405020304" pitchFamily="18" charset="0"/>
                <a:cs typeface="Courier New" panose="02070309020205020404" pitchFamily="49" charset="0"/>
              </a:rPr>
              <a:t>="525"&gt;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err="1">
                <a:solidFill>
                  <a:srgbClr val="A31515"/>
                </a:solidFill>
                <a:latin typeface="inherit"/>
                <a:ea typeface="Times New Roman" panose="02020603050405020304" pitchFamily="18" charset="0"/>
                <a:cs typeface="Courier New" panose="02070309020205020404" pitchFamily="49" charset="0"/>
              </a:rPr>
              <a:t>Window.Resources</a:t>
            </a:r>
            <a:r>
              <a:rPr lang="en-US" sz="105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0000FF"/>
                </a:solidFill>
                <a:latin typeface="inherit"/>
                <a:ea typeface="Times New Roman" panose="02020603050405020304" pitchFamily="18" charset="0"/>
                <a:cs typeface="Courier New" panose="02070309020205020404" pitchFamily="49" charset="0"/>
              </a:rPr>
              <a:t>&lt;</a:t>
            </a:r>
            <a:r>
              <a:rPr lang="en-US" sz="1050" b="1" dirty="0">
                <a:solidFill>
                  <a:srgbClr val="A31515"/>
                </a:solidFill>
                <a:latin typeface="inherit"/>
                <a:ea typeface="Times New Roman" panose="02020603050405020304" pitchFamily="18" charset="0"/>
                <a:cs typeface="Courier New" panose="02070309020205020404" pitchFamily="49" charset="0"/>
              </a:rPr>
              <a:t>Style</a:t>
            </a:r>
            <a:r>
              <a:rPr lang="en-US" sz="1050" b="1" dirty="0">
                <a:solidFill>
                  <a:srgbClr val="FF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x</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Key</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="myButtonStyle"</a:t>
            </a:r>
            <a:r>
              <a:rPr lang="en-US" sz="1050" b="1" dirty="0">
                <a:solidFill>
                  <a:srgbClr val="00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latin typeface="inherit"/>
                <a:ea typeface="Times New Roman" panose="02020603050405020304" pitchFamily="18" charset="0"/>
                <a:cs typeface="Courier New" panose="02070309020205020404" pitchFamily="49" charset="0"/>
              </a:rPr>
              <a:t> </a:t>
            </a:r>
            <a:r>
              <a:rPr lang="en-US" sz="1050" b="1" dirty="0" err="1">
                <a:solidFill>
                  <a:srgbClr val="FF0000"/>
                </a:solidFill>
                <a:highlight>
                  <a:srgbClr val="00FFFF"/>
                </a:highlight>
                <a:latin typeface="inherit"/>
                <a:ea typeface="Times New Roman" panose="02020603050405020304" pitchFamily="18" charset="0"/>
                <a:cs typeface="Courier New" panose="02070309020205020404" pitchFamily="49" charset="0"/>
              </a:rPr>
              <a:t>TargetType</a:t>
            </a:r>
            <a:r>
              <a:rPr lang="en-US" sz="1050" b="1" dirty="0">
                <a:solidFill>
                  <a:srgbClr val="0000FF"/>
                </a:solidFill>
                <a:highlight>
                  <a:srgbClr val="00FFFF"/>
                </a:highlight>
                <a:latin typeface="inherit"/>
                <a:ea typeface="Times New Roman" panose="02020603050405020304" pitchFamily="18" charset="0"/>
                <a:cs typeface="Courier New" panose="02070309020205020404" pitchFamily="49" charset="0"/>
              </a:rPr>
              <a:t>="Button"</a:t>
            </a:r>
            <a:r>
              <a:rPr lang="en-US" sz="1050" b="1" dirty="0">
                <a:solidFill>
                  <a:srgbClr val="0000FF"/>
                </a:solidFill>
                <a:latin typeface="inherit"/>
                <a:ea typeface="Times New Roman" panose="02020603050405020304" pitchFamily="18" charset="0"/>
                <a:cs typeface="Courier New" panose="02070309020205020404" pitchFamily="49" charset="0"/>
              </a:rPr>
              <a:t>&gt;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0000FF"/>
                </a:solidFill>
                <a:latin typeface="inherit"/>
                <a:ea typeface="Times New Roman" panose="02020603050405020304" pitchFamily="18" charset="0"/>
                <a:cs typeface="Courier New" panose="02070309020205020404" pitchFamily="49" charset="0"/>
              </a:rPr>
              <a:t>&lt;</a:t>
            </a:r>
            <a:r>
              <a:rPr lang="en-US" sz="1050" b="1" dirty="0">
                <a:solidFill>
                  <a:srgbClr val="A31515"/>
                </a:solidFill>
                <a:latin typeface="inherit"/>
                <a:ea typeface="Times New Roman" panose="02020603050405020304" pitchFamily="18" charset="0"/>
                <a:cs typeface="Courier New" panose="02070309020205020404" pitchFamily="49" charset="0"/>
              </a:rPr>
              <a:t>Setter</a:t>
            </a:r>
            <a:r>
              <a:rPr lang="en-US" sz="1050" b="1" dirty="0">
                <a:solidFill>
                  <a:srgbClr val="FF0000"/>
                </a:solidFill>
                <a:latin typeface="inherit"/>
                <a:ea typeface="Times New Roman" panose="02020603050405020304" pitchFamily="18" charset="0"/>
                <a:cs typeface="Courier New" panose="02070309020205020404" pitchFamily="49" charset="0"/>
              </a:rPr>
              <a:t> Property</a:t>
            </a:r>
            <a:r>
              <a:rPr lang="en-US" sz="1050" b="1" dirty="0">
                <a:solidFill>
                  <a:srgbClr val="0000FF"/>
                </a:solidFill>
                <a:latin typeface="inherit"/>
                <a:ea typeface="Times New Roman" panose="02020603050405020304" pitchFamily="18" charset="0"/>
                <a:cs typeface="Courier New" panose="02070309020205020404" pitchFamily="49" charset="0"/>
              </a:rPr>
              <a:t>="</a:t>
            </a:r>
            <a:r>
              <a:rPr lang="en-US" sz="1050" b="1" dirty="0" err="1">
                <a:solidFill>
                  <a:srgbClr val="0000FF"/>
                </a:solidFill>
                <a:latin typeface="inherit"/>
                <a:ea typeface="Times New Roman" panose="02020603050405020304" pitchFamily="18" charset="0"/>
                <a:cs typeface="Courier New" panose="02070309020205020404" pitchFamily="49" charset="0"/>
              </a:rPr>
              <a:t>FontSize</a:t>
            </a:r>
            <a:r>
              <a:rPr lang="en-US" sz="1050" b="1" dirty="0">
                <a:solidFill>
                  <a:srgbClr val="0000FF"/>
                </a:solidFill>
                <a:latin typeface="inherit"/>
                <a:ea typeface="Times New Roman" panose="02020603050405020304" pitchFamily="18" charset="0"/>
                <a:cs typeface="Courier New" panose="02070309020205020404" pitchFamily="49" charset="0"/>
              </a:rPr>
              <a: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00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latin typeface="inherit"/>
                <a:ea typeface="Times New Roman" panose="02020603050405020304" pitchFamily="18" charset="0"/>
                <a:cs typeface="Courier New" panose="02070309020205020404" pitchFamily="49" charset="0"/>
              </a:rPr>
              <a:t> Value</a:t>
            </a:r>
            <a:r>
              <a:rPr lang="en-US" sz="1050" b="1" dirty="0">
                <a:solidFill>
                  <a:srgbClr val="0000FF"/>
                </a:solidFill>
                <a:latin typeface="inherit"/>
                <a:ea typeface="Times New Roman" panose="02020603050405020304" pitchFamily="18" charset="0"/>
                <a:cs typeface="Courier New" panose="02070309020205020404" pitchFamily="49" charset="0"/>
              </a:rPr>
              <a:t>="32" /&gt;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0000FF"/>
                </a:solidFill>
                <a:latin typeface="inherit"/>
                <a:ea typeface="Times New Roman" panose="02020603050405020304" pitchFamily="18" charset="0"/>
                <a:cs typeface="Courier New" panose="02070309020205020404" pitchFamily="49" charset="0"/>
              </a:rPr>
              <a:t>&lt;</a:t>
            </a:r>
            <a:r>
              <a:rPr lang="en-US" sz="1050" b="1" dirty="0">
                <a:solidFill>
                  <a:srgbClr val="A31515"/>
                </a:solidFill>
                <a:latin typeface="inherit"/>
                <a:ea typeface="Times New Roman" panose="02020603050405020304" pitchFamily="18" charset="0"/>
                <a:cs typeface="Courier New" panose="02070309020205020404" pitchFamily="49" charset="0"/>
              </a:rPr>
              <a:t>Setter</a:t>
            </a:r>
            <a:r>
              <a:rPr lang="en-US" sz="1050" b="1" dirty="0">
                <a:solidFill>
                  <a:srgbClr val="FF0000"/>
                </a:solidFill>
                <a:latin typeface="inherit"/>
                <a:ea typeface="Times New Roman" panose="02020603050405020304" pitchFamily="18" charset="0"/>
                <a:cs typeface="Courier New" panose="02070309020205020404" pitchFamily="49" charset="0"/>
              </a:rPr>
              <a:t> Property</a:t>
            </a:r>
            <a:r>
              <a:rPr lang="en-US" sz="1050" b="1" dirty="0">
                <a:solidFill>
                  <a:srgbClr val="0000FF"/>
                </a:solidFill>
                <a:latin typeface="inherit"/>
                <a:ea typeface="Times New Roman" panose="02020603050405020304" pitchFamily="18" charset="0"/>
                <a:cs typeface="Courier New" panose="02070309020205020404" pitchFamily="49" charset="0"/>
              </a:rPr>
              <a:t>="</a:t>
            </a:r>
            <a:r>
              <a:rPr lang="en-US" sz="1050" b="1" dirty="0" err="1">
                <a:solidFill>
                  <a:srgbClr val="0000FF"/>
                </a:solidFill>
                <a:latin typeface="inherit"/>
                <a:ea typeface="Times New Roman" panose="02020603050405020304" pitchFamily="18" charset="0"/>
                <a:cs typeface="Courier New" panose="02070309020205020404" pitchFamily="49" charset="0"/>
              </a:rPr>
              <a:t>FontFamily</a:t>
            </a:r>
            <a:r>
              <a:rPr lang="en-US" sz="1050" b="1" dirty="0">
                <a:solidFill>
                  <a:srgbClr val="0000FF"/>
                </a:solidFill>
                <a:latin typeface="inherit"/>
                <a:ea typeface="Times New Roman" panose="02020603050405020304" pitchFamily="18" charset="0"/>
                <a:cs typeface="Courier New" panose="02070309020205020404" pitchFamily="49" charset="0"/>
              </a:rPr>
              <a: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00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latin typeface="inherit"/>
                <a:ea typeface="Times New Roman" panose="02020603050405020304" pitchFamily="18" charset="0"/>
                <a:cs typeface="Courier New" panose="02070309020205020404" pitchFamily="49" charset="0"/>
              </a:rPr>
              <a:t> Value</a:t>
            </a:r>
            <a:r>
              <a:rPr lang="en-US" sz="1050" b="1" dirty="0">
                <a:solidFill>
                  <a:srgbClr val="0000FF"/>
                </a:solidFill>
                <a:latin typeface="inherit"/>
                <a:ea typeface="Times New Roman" panose="02020603050405020304" pitchFamily="18" charset="0"/>
                <a:cs typeface="Courier New" panose="02070309020205020404" pitchFamily="49" charset="0"/>
              </a:rPr>
              <a:t>="Consolas" /&gt;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0000FF"/>
                </a:solidFill>
                <a:latin typeface="inherit"/>
                <a:ea typeface="Times New Roman" panose="02020603050405020304" pitchFamily="18" charset="0"/>
                <a:cs typeface="Courier New" panose="02070309020205020404" pitchFamily="49" charset="0"/>
              </a:rPr>
              <a:t>&lt;</a:t>
            </a:r>
            <a:r>
              <a:rPr lang="en-US" sz="1050" b="1" dirty="0">
                <a:solidFill>
                  <a:srgbClr val="A31515"/>
                </a:solidFill>
                <a:latin typeface="inherit"/>
                <a:ea typeface="Times New Roman" panose="02020603050405020304" pitchFamily="18" charset="0"/>
                <a:cs typeface="Courier New" panose="02070309020205020404" pitchFamily="49" charset="0"/>
              </a:rPr>
              <a:t>Setter</a:t>
            </a:r>
            <a:r>
              <a:rPr lang="en-US" sz="1050" b="1" dirty="0">
                <a:solidFill>
                  <a:srgbClr val="FF0000"/>
                </a:solidFill>
                <a:latin typeface="inherit"/>
                <a:ea typeface="Times New Roman" panose="02020603050405020304" pitchFamily="18" charset="0"/>
                <a:cs typeface="Courier New" panose="02070309020205020404" pitchFamily="49" charset="0"/>
              </a:rPr>
              <a:t> Property</a:t>
            </a:r>
            <a:r>
              <a:rPr lang="en-US" sz="1050" b="1" dirty="0">
                <a:solidFill>
                  <a:srgbClr val="0000FF"/>
                </a:solidFill>
                <a:latin typeface="inherit"/>
                <a:ea typeface="Times New Roman" panose="02020603050405020304" pitchFamily="18" charset="0"/>
                <a:cs typeface="Courier New" panose="02070309020205020404" pitchFamily="49" charset="0"/>
              </a:rPr>
              <a:t>="</a:t>
            </a:r>
            <a:r>
              <a:rPr lang="en-US" sz="1050" b="1" dirty="0" err="1">
                <a:solidFill>
                  <a:srgbClr val="0000FF"/>
                </a:solidFill>
                <a:latin typeface="inherit"/>
                <a:ea typeface="Times New Roman" panose="02020603050405020304" pitchFamily="18" charset="0"/>
                <a:cs typeface="Courier New" panose="02070309020205020404" pitchFamily="49" charset="0"/>
              </a:rPr>
              <a:t>FontWeight</a:t>
            </a:r>
            <a:r>
              <a:rPr lang="en-US" sz="1050" b="1" dirty="0">
                <a:solidFill>
                  <a:srgbClr val="0000FF"/>
                </a:solidFill>
                <a:latin typeface="inherit"/>
                <a:ea typeface="Times New Roman" panose="02020603050405020304" pitchFamily="18" charset="0"/>
                <a:cs typeface="Courier New" panose="02070309020205020404" pitchFamily="49" charset="0"/>
              </a:rPr>
              <a: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00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latin typeface="inherit"/>
                <a:ea typeface="Times New Roman" panose="02020603050405020304" pitchFamily="18" charset="0"/>
                <a:cs typeface="Courier New" panose="02070309020205020404" pitchFamily="49" charset="0"/>
              </a:rPr>
              <a:t> Value</a:t>
            </a:r>
            <a:r>
              <a:rPr lang="en-US" sz="1050" b="1" dirty="0">
                <a:solidFill>
                  <a:srgbClr val="0000FF"/>
                </a:solidFill>
                <a:latin typeface="inherit"/>
                <a:ea typeface="Times New Roman" panose="02020603050405020304" pitchFamily="18" charset="0"/>
                <a:cs typeface="Courier New" panose="02070309020205020404" pitchFamily="49" charset="0"/>
              </a:rPr>
              <a:t>="Bold" /&gt;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b="1" dirty="0">
                <a:solidFill>
                  <a:srgbClr val="A31515"/>
                </a:solidFill>
                <a:latin typeface="inherit"/>
                <a:ea typeface="Times New Roman" panose="02020603050405020304" pitchFamily="18" charset="0"/>
                <a:cs typeface="Courier New" panose="02070309020205020404" pitchFamily="49" charset="0"/>
              </a:rPr>
              <a:t>    </a:t>
            </a:r>
            <a:r>
              <a:rPr lang="en-US" sz="1050" b="1" dirty="0">
                <a:solidFill>
                  <a:srgbClr val="0000FF"/>
                </a:solidFill>
                <a:latin typeface="inherit"/>
                <a:ea typeface="Times New Roman" panose="02020603050405020304" pitchFamily="18" charset="0"/>
                <a:cs typeface="Courier New" panose="02070309020205020404" pitchFamily="49" charset="0"/>
              </a:rPr>
              <a:t>&lt;/</a:t>
            </a:r>
            <a:r>
              <a:rPr lang="en-US" sz="1050" b="1" dirty="0">
                <a:solidFill>
                  <a:srgbClr val="A31515"/>
                </a:solidFill>
                <a:latin typeface="inherit"/>
                <a:ea typeface="Times New Roman" panose="02020603050405020304" pitchFamily="18" charset="0"/>
                <a:cs typeface="Courier New" panose="02070309020205020404" pitchFamily="49" charset="0"/>
              </a:rPr>
              <a:t>Style</a:t>
            </a:r>
            <a:r>
              <a:rPr lang="en-US" sz="1050" b="1" dirty="0">
                <a:solidFill>
                  <a:srgbClr val="0000FF"/>
                </a:solidFill>
                <a:latin typeface="inherit"/>
                <a:ea typeface="Times New Roman" panose="02020603050405020304" pitchFamily="18" charset="0"/>
                <a:cs typeface="Courier New" panose="02070309020205020404" pitchFamily="49" charset="0"/>
              </a:rPr>
              <a:t>&gt;</a:t>
            </a:r>
            <a:br>
              <a:rPr lang="en-US" sz="1050" b="1" dirty="0">
                <a:solidFill>
                  <a:srgbClr val="4C4C4C"/>
                </a:solidFill>
                <a:latin typeface="inherit"/>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err="1">
                <a:solidFill>
                  <a:srgbClr val="A31515"/>
                </a:solidFill>
                <a:latin typeface="inherit"/>
                <a:ea typeface="Times New Roman" panose="02020603050405020304" pitchFamily="18" charset="0"/>
                <a:cs typeface="Courier New" panose="02070309020205020404" pitchFamily="49" charset="0"/>
              </a:rPr>
              <a:t>Window.Resources</a:t>
            </a:r>
            <a:r>
              <a:rPr lang="en-US" sz="105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err="1">
                <a:solidFill>
                  <a:srgbClr val="A31515"/>
                </a:solidFill>
                <a:latin typeface="inherit"/>
                <a:ea typeface="Times New Roman" panose="02020603050405020304" pitchFamily="18" charset="0"/>
                <a:cs typeface="Courier New" panose="02070309020205020404" pitchFamily="49" charset="0"/>
              </a:rPr>
              <a:t>StackPanel</a:t>
            </a:r>
            <a:r>
              <a:rPr lang="en-US" sz="105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05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StaticResource</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myButtonStyle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Content</a:t>
            </a:r>
            <a:r>
              <a:rPr lang="en-US" sz="1050" dirty="0">
                <a:solidFill>
                  <a:srgbClr val="0000FF"/>
                </a:solidFill>
                <a:latin typeface="inherit"/>
                <a:ea typeface="Times New Roman" panose="02020603050405020304" pitchFamily="18" charset="0"/>
                <a:cs typeface="Courier New" panose="02070309020205020404" pitchFamily="49" charset="0"/>
              </a:rPr>
              <a:t>="button 1"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050" dirty="0">
                <a:solidFill>
                  <a:srgbClr val="FF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StaticResource</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myButtonStyle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Content</a:t>
            </a:r>
            <a:r>
              <a:rPr lang="en-US" sz="1050" dirty="0">
                <a:solidFill>
                  <a:srgbClr val="0000FF"/>
                </a:solidFill>
                <a:latin typeface="inherit"/>
                <a:ea typeface="Times New Roman" panose="02020603050405020304" pitchFamily="18" charset="0"/>
                <a:cs typeface="Courier New" panose="02070309020205020404" pitchFamily="49" charset="0"/>
              </a:rPr>
              <a:t>="button 2"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050" dirty="0">
                <a:solidFill>
                  <a:srgbClr val="FF0000"/>
                </a:solidFill>
                <a:latin typeface="inherit"/>
                <a:ea typeface="Times New Roman" panose="02020603050405020304" pitchFamily="18" charset="0"/>
                <a:cs typeface="Courier New" panose="02070309020205020404" pitchFamily="49" charset="0"/>
              </a:rPr>
              <a:t> </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StaticResource</a:t>
            </a:r>
            <a:r>
              <a:rPr lang="en-US" sz="105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myButtonStyle</a:t>
            </a:r>
            <a:r>
              <a:rPr lang="en-US" sz="105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5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50" dirty="0">
                <a:solidFill>
                  <a:srgbClr val="FF0000"/>
                </a:solidFill>
                <a:latin typeface="inherit"/>
                <a:ea typeface="Times New Roman" panose="02020603050405020304" pitchFamily="18" charset="0"/>
                <a:cs typeface="Courier New" panose="02070309020205020404" pitchFamily="49" charset="0"/>
              </a:rPr>
              <a:t>Content</a:t>
            </a:r>
            <a:r>
              <a:rPr lang="en-US" sz="1050" dirty="0">
                <a:solidFill>
                  <a:srgbClr val="0000FF"/>
                </a:solidFill>
                <a:latin typeface="inherit"/>
                <a:ea typeface="Times New Roman" panose="02020603050405020304" pitchFamily="18" charset="0"/>
                <a:cs typeface="Courier New" panose="02070309020205020404" pitchFamily="49" charset="0"/>
              </a:rPr>
              <a:t>="button 3"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A31515"/>
                </a:solidFill>
                <a:latin typeface="inherit"/>
                <a:ea typeface="Times New Roman" panose="02020603050405020304" pitchFamily="18" charset="0"/>
                <a:cs typeface="Courier New" panose="02070309020205020404" pitchFamily="49" charset="0"/>
              </a:rPr>
              <a:t>  </a:t>
            </a: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err="1">
                <a:solidFill>
                  <a:srgbClr val="A31515"/>
                </a:solidFill>
                <a:latin typeface="inherit"/>
                <a:ea typeface="Times New Roman" panose="02020603050405020304" pitchFamily="18" charset="0"/>
                <a:cs typeface="Courier New" panose="02070309020205020404" pitchFamily="49" charset="0"/>
              </a:rPr>
              <a:t>StackPanel</a:t>
            </a:r>
            <a:r>
              <a:rPr lang="en-US" sz="105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FF"/>
                </a:solidFill>
                <a:latin typeface="inherit"/>
                <a:ea typeface="Times New Roman" panose="02020603050405020304" pitchFamily="18" charset="0"/>
                <a:cs typeface="Courier New" panose="02070309020205020404" pitchFamily="49" charset="0"/>
              </a:rPr>
              <a:t>&lt;/</a:t>
            </a:r>
            <a:r>
              <a:rPr lang="en-US" sz="1050" dirty="0">
                <a:solidFill>
                  <a:srgbClr val="A31515"/>
                </a:solidFill>
                <a:latin typeface="inherit"/>
                <a:ea typeface="Times New Roman" panose="02020603050405020304" pitchFamily="18" charset="0"/>
                <a:cs typeface="Courier New" panose="02070309020205020404" pitchFamily="49" charset="0"/>
              </a:rPr>
              <a:t>Window</a:t>
            </a:r>
            <a:r>
              <a:rPr lang="en-US" sz="1050" dirty="0">
                <a:solidFill>
                  <a:srgbClr val="0000FF"/>
                </a:solidFill>
                <a:latin typeface="inherit"/>
                <a:ea typeface="Times New Roman" panose="02020603050405020304" pitchFamily="18" charset="0"/>
                <a:cs typeface="Courier New" panose="02070309020205020404" pitchFamily="49" charset="0"/>
              </a:rPr>
              <a:t>&gt;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מדריך WPF – שימוש ב Styles">
            <a:extLst>
              <a:ext uri="{FF2B5EF4-FFF2-40B4-BE49-F238E27FC236}">
                <a16:creationId xmlns:a16="http://schemas.microsoft.com/office/drawing/2014/main" id="{286A98A3-1813-42A0-971A-D6BC16BCAE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5291" y="5197372"/>
            <a:ext cx="2806523" cy="1337806"/>
          </a:xfrm>
          <a:prstGeom prst="rect">
            <a:avLst/>
          </a:prstGeom>
          <a:noFill/>
          <a:ln>
            <a:noFill/>
          </a:ln>
        </p:spPr>
      </p:pic>
      <p:sp>
        <p:nvSpPr>
          <p:cNvPr id="8" name="Speech Bubble: Rectangle with Corners Rounded 7">
            <a:extLst>
              <a:ext uri="{FF2B5EF4-FFF2-40B4-BE49-F238E27FC236}">
                <a16:creationId xmlns:a16="http://schemas.microsoft.com/office/drawing/2014/main" id="{151B4E3A-C951-46A6-B329-4E479BE2D8A0}"/>
              </a:ext>
            </a:extLst>
          </p:cNvPr>
          <p:cNvSpPr/>
          <p:nvPr/>
        </p:nvSpPr>
        <p:spPr>
          <a:xfrm>
            <a:off x="6528048" y="1196752"/>
            <a:ext cx="3024336" cy="5184577"/>
          </a:xfrm>
          <a:prstGeom prst="wedgeRoundRectCallout">
            <a:avLst>
              <a:gd name="adj1" fmla="val -75980"/>
              <a:gd name="adj2" fmla="val -2679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אנו רוצים להגדיר אובייקט </a:t>
            </a:r>
            <a:r>
              <a:rPr lang="en-US" sz="1200" dirty="0">
                <a:solidFill>
                  <a:prstClr val="black"/>
                </a:solidFill>
                <a:latin typeface="Trebuchet MS"/>
                <a:cs typeface="Gisha" panose="020B0502040204020203" pitchFamily="34" charset="-79"/>
              </a:rPr>
              <a:t>Style</a:t>
            </a:r>
            <a:r>
              <a:rPr lang="he-IL" sz="1200" dirty="0">
                <a:solidFill>
                  <a:prstClr val="black"/>
                </a:solidFill>
                <a:latin typeface="Trebuchet MS"/>
                <a:cs typeface="Gisha" panose="020B0502040204020203" pitchFamily="34" charset="-79"/>
              </a:rPr>
              <a:t> שפועל על כפתורים, ומעצב את הגופן של הכיתוב.</a:t>
            </a:r>
          </a:p>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נקבע כמזהה של ה</a:t>
            </a:r>
            <a:r>
              <a:rPr lang="en-US" sz="1200" dirty="0">
                <a:solidFill>
                  <a:prstClr val="black"/>
                </a:solidFill>
                <a:latin typeface="Trebuchet MS"/>
              </a:rPr>
              <a:t> </a:t>
            </a:r>
            <a:r>
              <a:rPr lang="en-US" sz="1200" b="1" dirty="0">
                <a:solidFill>
                  <a:prstClr val="black"/>
                </a:solidFill>
                <a:latin typeface="Trebuchet MS"/>
              </a:rPr>
              <a:t>Style</a:t>
            </a:r>
            <a:r>
              <a:rPr lang="en-US" sz="1200" dirty="0">
                <a:solidFill>
                  <a:prstClr val="black"/>
                </a:solidFill>
                <a:latin typeface="Trebuchet MS"/>
              </a:rPr>
              <a:t> </a:t>
            </a:r>
            <a:r>
              <a:rPr lang="he-IL" sz="1200" dirty="0">
                <a:solidFill>
                  <a:prstClr val="black"/>
                </a:solidFill>
                <a:latin typeface="Trebuchet MS"/>
                <a:cs typeface="Gisha" panose="020B0502040204020203" pitchFamily="34" charset="-79"/>
              </a:rPr>
              <a:t>הזה את המפתח </a:t>
            </a:r>
            <a:r>
              <a:rPr lang="en-US" sz="1200" dirty="0" err="1">
                <a:solidFill>
                  <a:prstClr val="black"/>
                </a:solidFill>
                <a:latin typeface="Trebuchet MS"/>
              </a:rPr>
              <a:t>myButtonStyle</a:t>
            </a:r>
            <a:r>
              <a:rPr lang="he-IL" sz="1200" dirty="0">
                <a:solidFill>
                  <a:prstClr val="black"/>
                </a:solidFill>
                <a:latin typeface="Trebuchet MS"/>
                <a:cs typeface="Gisha" panose="020B0502040204020203" pitchFamily="34" charset="-79"/>
              </a:rPr>
              <a:t>.</a:t>
            </a:r>
          </a:p>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יש להגדיר בתכונה</a:t>
            </a:r>
            <a:r>
              <a:rPr lang="en-US" sz="1200" b="1" dirty="0" err="1">
                <a:solidFill>
                  <a:prstClr val="black"/>
                </a:solidFill>
                <a:latin typeface="Trebuchet MS"/>
              </a:rPr>
              <a:t>TargetType</a:t>
            </a:r>
            <a:r>
              <a:rPr lang="en-US" sz="1200" dirty="0">
                <a:solidFill>
                  <a:prstClr val="black"/>
                </a:solidFill>
                <a:latin typeface="Trebuchet MS"/>
              </a:rPr>
              <a:t> </a:t>
            </a:r>
            <a:r>
              <a:rPr lang="he-IL" sz="1200" dirty="0">
                <a:solidFill>
                  <a:prstClr val="black"/>
                </a:solidFill>
                <a:latin typeface="Trebuchet MS"/>
                <a:cs typeface="Gisha" panose="020B0502040204020203" pitchFamily="34" charset="-79"/>
              </a:rPr>
              <a:t> את סוג הפקדים שעליהם ה</a:t>
            </a:r>
            <a:r>
              <a:rPr lang="en-US" sz="1200" dirty="0">
                <a:solidFill>
                  <a:prstClr val="black"/>
                </a:solidFill>
                <a:latin typeface="Trebuchet MS"/>
              </a:rPr>
              <a:t>Style </a:t>
            </a:r>
            <a:r>
              <a:rPr lang="he-IL" sz="1200" dirty="0">
                <a:solidFill>
                  <a:prstClr val="black"/>
                </a:solidFill>
                <a:latin typeface="Trebuchet MS"/>
                <a:cs typeface="Gisha" panose="020B0502040204020203" pitchFamily="34" charset="-79"/>
              </a:rPr>
              <a:t> יופעל</a:t>
            </a:r>
          </a:p>
          <a:p>
            <a:pPr marL="521208" lvl="1" indent="-228600" fontAlgn="base">
              <a:spcBef>
                <a:spcPts val="500"/>
              </a:spcBef>
              <a:buClr>
                <a:srgbClr val="F9B639"/>
              </a:buClr>
              <a:buSzPct val="80000"/>
              <a:buFont typeface="Wingdings 2"/>
              <a:buChar char=""/>
              <a:defRPr/>
            </a:pPr>
            <a:r>
              <a:rPr lang="he-IL" sz="1100" dirty="0">
                <a:solidFill>
                  <a:prstClr val="black">
                    <a:tint val="85000"/>
                  </a:prstClr>
                </a:solidFill>
                <a:latin typeface="Trebuchet MS"/>
                <a:cs typeface="Gisha" panose="020B0502040204020203" pitchFamily="34" charset="-79"/>
              </a:rPr>
              <a:t>למשל: כפתורים. </a:t>
            </a:r>
          </a:p>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בתוך ה</a:t>
            </a:r>
            <a:r>
              <a:rPr lang="en-US" sz="1200" dirty="0">
                <a:solidFill>
                  <a:prstClr val="black"/>
                </a:solidFill>
                <a:latin typeface="Trebuchet MS"/>
              </a:rPr>
              <a:t>Style </a:t>
            </a:r>
            <a:r>
              <a:rPr lang="he-IL" sz="1200" dirty="0">
                <a:solidFill>
                  <a:prstClr val="black"/>
                </a:solidFill>
                <a:latin typeface="Trebuchet MS"/>
                <a:cs typeface="Gisha" panose="020B0502040204020203" pitchFamily="34" charset="-79"/>
              </a:rPr>
              <a:t> יש אוסף של אובייקטים מסוג </a:t>
            </a:r>
            <a:r>
              <a:rPr lang="en-US" sz="1200" b="1" dirty="0">
                <a:solidFill>
                  <a:prstClr val="black"/>
                </a:solidFill>
                <a:latin typeface="Trebuchet MS"/>
              </a:rPr>
              <a:t>Setter</a:t>
            </a:r>
            <a:r>
              <a:rPr lang="he-IL" sz="1200" b="1" dirty="0">
                <a:solidFill>
                  <a:prstClr val="black"/>
                </a:solidFill>
                <a:latin typeface="Trebuchet MS"/>
                <a:cs typeface="Gisha" panose="020B0502040204020203" pitchFamily="34" charset="-79"/>
              </a:rPr>
              <a:t> </a:t>
            </a:r>
            <a:r>
              <a:rPr lang="he-IL" sz="1200" dirty="0">
                <a:solidFill>
                  <a:prstClr val="black"/>
                </a:solidFill>
                <a:latin typeface="Trebuchet MS"/>
                <a:cs typeface="Gisha" panose="020B0502040204020203" pitchFamily="34" charset="-79"/>
              </a:rPr>
              <a:t>שבכל אחד מהם אנו מגדירים תכונה מבוקשת וערך המבוקש עבור התכונה.</a:t>
            </a:r>
          </a:p>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האובייקט</a:t>
            </a:r>
            <a:r>
              <a:rPr lang="en-US" sz="1200" dirty="0">
                <a:solidFill>
                  <a:prstClr val="black"/>
                </a:solidFill>
                <a:latin typeface="Trebuchet MS"/>
                <a:cs typeface="Gisha" panose="020B0502040204020203" pitchFamily="34" charset="-79"/>
              </a:rPr>
              <a:t>Style </a:t>
            </a:r>
            <a:r>
              <a:rPr lang="he-IL" sz="1200" dirty="0">
                <a:solidFill>
                  <a:prstClr val="black"/>
                </a:solidFill>
                <a:latin typeface="Trebuchet MS"/>
                <a:cs typeface="Gisha" panose="020B0502040204020203" pitchFamily="34" charset="-79"/>
              </a:rPr>
              <a:t> שלנו יגדיר ערכים לתכונות:</a:t>
            </a:r>
          </a:p>
          <a:p>
            <a:pPr marL="742950" lvl="1" indent="-285750" fontAlgn="base">
              <a:spcBef>
                <a:spcPts val="600"/>
              </a:spcBef>
              <a:buClr>
                <a:srgbClr val="B13F9A"/>
              </a:buClr>
              <a:buSzPct val="73000"/>
              <a:buFont typeface="Wingdings" panose="05000000000000000000" pitchFamily="2" charset="2"/>
              <a:buChar char="ü"/>
              <a:defRPr/>
            </a:pPr>
            <a:r>
              <a:rPr lang="en-US" sz="1200" dirty="0" err="1">
                <a:solidFill>
                  <a:prstClr val="black"/>
                </a:solidFill>
                <a:latin typeface="Trebuchet MS"/>
                <a:cs typeface="Gisha" panose="020B0502040204020203" pitchFamily="34" charset="-79"/>
              </a:rPr>
              <a:t>FontSize</a:t>
            </a:r>
            <a:endParaRPr lang="en-US" sz="1200" dirty="0">
              <a:solidFill>
                <a:prstClr val="black"/>
              </a:solidFill>
              <a:latin typeface="Trebuchet MS"/>
              <a:cs typeface="Gisha" panose="020B0502040204020203" pitchFamily="34" charset="-79"/>
            </a:endParaRPr>
          </a:p>
          <a:p>
            <a:pPr marL="742950" lvl="1" indent="-285750" fontAlgn="base">
              <a:spcBef>
                <a:spcPts val="600"/>
              </a:spcBef>
              <a:buClr>
                <a:srgbClr val="B13F9A"/>
              </a:buClr>
              <a:buSzPct val="73000"/>
              <a:buFont typeface="Wingdings" panose="05000000000000000000" pitchFamily="2" charset="2"/>
              <a:buChar char="ü"/>
              <a:defRPr/>
            </a:pPr>
            <a:r>
              <a:rPr lang="en-US" sz="1200" dirty="0" err="1">
                <a:solidFill>
                  <a:prstClr val="black"/>
                </a:solidFill>
                <a:latin typeface="Trebuchet MS"/>
                <a:cs typeface="Gisha" panose="020B0502040204020203" pitchFamily="34" charset="-79"/>
              </a:rPr>
              <a:t>FontFamily</a:t>
            </a:r>
            <a:endParaRPr lang="en-US" sz="1200" dirty="0">
              <a:solidFill>
                <a:prstClr val="black"/>
              </a:solidFill>
              <a:latin typeface="Trebuchet MS"/>
              <a:cs typeface="Gisha" panose="020B0502040204020203" pitchFamily="34" charset="-79"/>
            </a:endParaRPr>
          </a:p>
          <a:p>
            <a:pPr marL="742950" lvl="1" indent="-285750" fontAlgn="base">
              <a:spcBef>
                <a:spcPts val="600"/>
              </a:spcBef>
              <a:buClr>
                <a:srgbClr val="B13F9A"/>
              </a:buClr>
              <a:buSzPct val="73000"/>
              <a:buFont typeface="Wingdings" panose="05000000000000000000" pitchFamily="2" charset="2"/>
              <a:buChar char="ü"/>
              <a:defRPr/>
            </a:pPr>
            <a:r>
              <a:rPr lang="en-US" sz="1200" dirty="0" err="1">
                <a:solidFill>
                  <a:prstClr val="black"/>
                </a:solidFill>
                <a:latin typeface="Trebuchet MS"/>
                <a:cs typeface="Gisha" panose="020B0502040204020203" pitchFamily="34" charset="-79"/>
              </a:rPr>
              <a:t>FontWeight</a:t>
            </a:r>
            <a:endParaRPr lang="en-US" sz="1200" dirty="0">
              <a:solidFill>
                <a:prstClr val="black"/>
              </a:solidFill>
              <a:latin typeface="Trebuchet MS"/>
              <a:cs typeface="Gisha" panose="020B0502040204020203" pitchFamily="34" charset="-79"/>
            </a:endParaRPr>
          </a:p>
          <a:p>
            <a:pPr marL="274320" indent="-274320" fontAlgn="base">
              <a:spcBef>
                <a:spcPts val="600"/>
              </a:spcBef>
              <a:buClr>
                <a:srgbClr val="B13F9A"/>
              </a:buClr>
              <a:buSzPct val="73000"/>
              <a:buFont typeface="Wingdings 2"/>
              <a:buChar char=""/>
              <a:defRPr/>
            </a:pPr>
            <a:r>
              <a:rPr lang="he-IL" sz="1200" dirty="0">
                <a:solidFill>
                  <a:prstClr val="black"/>
                </a:solidFill>
                <a:latin typeface="Trebuchet MS"/>
                <a:cs typeface="Gisha" panose="020B0502040204020203" pitchFamily="34" charset="-79"/>
              </a:rPr>
              <a:t>כדי להשתמש ב</a:t>
            </a:r>
            <a:r>
              <a:rPr lang="en-US" sz="1200" dirty="0">
                <a:solidFill>
                  <a:prstClr val="black"/>
                </a:solidFill>
                <a:latin typeface="Trebuchet MS"/>
              </a:rPr>
              <a:t>Style </a:t>
            </a:r>
            <a:r>
              <a:rPr lang="he-IL" sz="1200" dirty="0">
                <a:solidFill>
                  <a:prstClr val="black"/>
                </a:solidFill>
                <a:latin typeface="Trebuchet MS"/>
                <a:cs typeface="Gisha" panose="020B0502040204020203" pitchFamily="34" charset="-79"/>
              </a:rPr>
              <a:t> אנו קובעים בכל פקד רלוונטי את התכונה </a:t>
            </a:r>
            <a:r>
              <a:rPr lang="en-US" sz="1200" b="1" dirty="0">
                <a:solidFill>
                  <a:prstClr val="black"/>
                </a:solidFill>
                <a:latin typeface="Trebuchet MS"/>
              </a:rPr>
              <a:t>Style</a:t>
            </a:r>
            <a:r>
              <a:rPr lang="he-IL" sz="1200" dirty="0">
                <a:solidFill>
                  <a:prstClr val="black"/>
                </a:solidFill>
                <a:latin typeface="Trebuchet MS"/>
                <a:cs typeface="Gisha" panose="020B0502040204020203" pitchFamily="34" charset="-79"/>
              </a:rPr>
              <a:t> עם המפתח המתאים למה שהגדרנו.</a:t>
            </a:r>
          </a:p>
        </p:txBody>
      </p:sp>
      <p:sp>
        <p:nvSpPr>
          <p:cNvPr id="9" name="TextBox 8">
            <a:extLst>
              <a:ext uri="{FF2B5EF4-FFF2-40B4-BE49-F238E27FC236}">
                <a16:creationId xmlns:a16="http://schemas.microsoft.com/office/drawing/2014/main" id="{8833F44D-8C7A-41DA-BD36-51D856943CDB}"/>
              </a:ext>
            </a:extLst>
          </p:cNvPr>
          <p:cNvSpPr txBox="1"/>
          <p:nvPr/>
        </p:nvSpPr>
        <p:spPr>
          <a:xfrm rot="5400000">
            <a:off x="7074688" y="3259723"/>
            <a:ext cx="6120680" cy="33855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600" dirty="0">
                <a:solidFill>
                  <a:prstClr val="black"/>
                </a:solidFill>
                <a:latin typeface="Trebuchet MS"/>
              </a:rPr>
              <a:t>Project </a:t>
            </a:r>
            <a:r>
              <a:rPr lang="en-US" sz="1600" b="1" dirty="0">
                <a:solidFill>
                  <a:prstClr val="black"/>
                </a:solidFill>
                <a:latin typeface="Trebuchet MS"/>
              </a:rPr>
              <a:t>Ex2_Style</a:t>
            </a:r>
            <a:r>
              <a:rPr lang="en-US" sz="1600" dirty="0">
                <a:solidFill>
                  <a:prstClr val="black"/>
                </a:solidFill>
                <a:latin typeface="Trebuchet MS"/>
              </a:rPr>
              <a:t>, WpfAdvanced_EricPozanski Solution</a:t>
            </a:r>
          </a:p>
        </p:txBody>
      </p:sp>
    </p:spTree>
    <p:extLst>
      <p:ext uri="{BB962C8B-B14F-4D97-AF65-F5344CB8AC3E}">
        <p14:creationId xmlns:p14="http://schemas.microsoft.com/office/powerpoint/2010/main" val="325434717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D10F-249B-4F22-95BA-AA750E8C89E4}"/>
              </a:ext>
            </a:extLst>
          </p:cNvPr>
          <p:cNvSpPr>
            <a:spLocks noGrp="1"/>
          </p:cNvSpPr>
          <p:nvPr>
            <p:ph type="title"/>
          </p:nvPr>
        </p:nvSpPr>
        <p:spPr>
          <a:xfrm>
            <a:off x="1981200" y="260648"/>
            <a:ext cx="7239000" cy="698336"/>
          </a:xfrm>
        </p:spPr>
        <p:txBody>
          <a:bodyPr/>
          <a:lstStyle/>
          <a:p>
            <a:pPr algn="ctr"/>
            <a:r>
              <a:rPr lang="en-US" dirty="0"/>
              <a:t>Implicit Style</a:t>
            </a:r>
          </a:p>
        </p:txBody>
      </p:sp>
      <p:sp>
        <p:nvSpPr>
          <p:cNvPr id="3" name="Content Placeholder 2">
            <a:extLst>
              <a:ext uri="{FF2B5EF4-FFF2-40B4-BE49-F238E27FC236}">
                <a16:creationId xmlns:a16="http://schemas.microsoft.com/office/drawing/2014/main" id="{78E3492A-45C1-4687-88D3-3466B25A87DD}"/>
              </a:ext>
            </a:extLst>
          </p:cNvPr>
          <p:cNvSpPr>
            <a:spLocks noGrp="1"/>
          </p:cNvSpPr>
          <p:nvPr>
            <p:ph idx="1"/>
          </p:nvPr>
        </p:nvSpPr>
        <p:spPr>
          <a:xfrm>
            <a:off x="1996056" y="1300192"/>
            <a:ext cx="7412312" cy="4846320"/>
          </a:xfrm>
        </p:spPr>
        <p:txBody>
          <a:bodyPr/>
          <a:lstStyle/>
          <a:p>
            <a:pPr fontAlgn="base"/>
            <a:r>
              <a:rPr lang="he-IL" dirty="0"/>
              <a:t>ניתן להגדיר </a:t>
            </a:r>
            <a:r>
              <a:rPr lang="en-US" dirty="0"/>
              <a:t>style</a:t>
            </a:r>
            <a:r>
              <a:rPr lang="he-IL" dirty="0"/>
              <a:t> גם בצורה </a:t>
            </a:r>
            <a:r>
              <a:rPr lang="he-IL" b="1" dirty="0"/>
              <a:t>לא מפורשת </a:t>
            </a:r>
            <a:r>
              <a:rPr lang="he-IL" dirty="0"/>
              <a:t>- </a:t>
            </a:r>
            <a:r>
              <a:rPr lang="en-US" b="1" dirty="0"/>
              <a:t>Implicit Style</a:t>
            </a:r>
            <a:r>
              <a:rPr lang="en-US" dirty="0"/>
              <a:t> </a:t>
            </a:r>
            <a:r>
              <a:rPr lang="he-IL" dirty="0"/>
              <a:t>.</a:t>
            </a:r>
          </a:p>
          <a:p>
            <a:pPr lvl="1" fontAlgn="base"/>
            <a:r>
              <a:rPr lang="he-IL" dirty="0"/>
              <a:t>נשמיט מהגדרת ה</a:t>
            </a:r>
            <a:r>
              <a:rPr lang="en-US" dirty="0"/>
              <a:t>Style </a:t>
            </a:r>
            <a:r>
              <a:rPr lang="he-IL" dirty="0"/>
              <a:t> את התכונה</a:t>
            </a:r>
            <a:r>
              <a:rPr lang="en-US" b="1" dirty="0"/>
              <a:t>x:Key</a:t>
            </a:r>
            <a:r>
              <a:rPr lang="en-US" dirty="0"/>
              <a:t> </a:t>
            </a:r>
            <a:endParaRPr lang="he-IL" dirty="0"/>
          </a:p>
          <a:p>
            <a:pPr fontAlgn="base"/>
            <a:r>
              <a:rPr lang="he-IL" dirty="0"/>
              <a:t>ה</a:t>
            </a:r>
            <a:r>
              <a:rPr lang="en-US" dirty="0"/>
              <a:t>Style </a:t>
            </a:r>
            <a:r>
              <a:rPr lang="he-IL" dirty="0"/>
              <a:t> שהגדרנו יופעל </a:t>
            </a:r>
            <a:r>
              <a:rPr lang="he-IL" u="sng" dirty="0"/>
              <a:t>באופן אוטומטי</a:t>
            </a:r>
            <a:r>
              <a:rPr lang="he-IL" dirty="0"/>
              <a:t> על כל אובייקט המתאים לסוג המופיע ב</a:t>
            </a:r>
            <a:r>
              <a:rPr lang="en-US" b="1" dirty="0" err="1"/>
              <a:t>TargetType</a:t>
            </a:r>
            <a:r>
              <a:rPr lang="en-US" dirty="0"/>
              <a:t> </a:t>
            </a:r>
            <a:endParaRPr lang="he-IL" dirty="0"/>
          </a:p>
          <a:p>
            <a:pPr fontAlgn="base"/>
            <a:r>
              <a:rPr lang="he-IL" b="1" dirty="0"/>
              <a:t>הערה</a:t>
            </a:r>
            <a:r>
              <a:rPr lang="he-IL" dirty="0"/>
              <a:t>: במידה ונרצה להגדיר שני סוגים של כפתורים נהיה חייבים לעבוד בשיטה הקודמת שכן לא ניתן להגדיר שני </a:t>
            </a:r>
            <a:r>
              <a:rPr lang="en-US" dirty="0"/>
              <a:t>Implicit Style </a:t>
            </a:r>
            <a:r>
              <a:rPr lang="he-IL" dirty="0"/>
              <a:t> לאותו סוג של אובייקט.</a:t>
            </a:r>
          </a:p>
        </p:txBody>
      </p:sp>
      <p:sp>
        <p:nvSpPr>
          <p:cNvPr id="4" name="Slide Number Placeholder 3">
            <a:extLst>
              <a:ext uri="{FF2B5EF4-FFF2-40B4-BE49-F238E27FC236}">
                <a16:creationId xmlns:a16="http://schemas.microsoft.com/office/drawing/2014/main" id="{32251625-8F72-4C70-B9A6-7CC439B344C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6763959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D10F-249B-4F22-95BA-AA750E8C89E4}"/>
              </a:ext>
            </a:extLst>
          </p:cNvPr>
          <p:cNvSpPr>
            <a:spLocks noGrp="1"/>
          </p:cNvSpPr>
          <p:nvPr>
            <p:ph type="title"/>
          </p:nvPr>
        </p:nvSpPr>
        <p:spPr>
          <a:xfrm>
            <a:off x="1981200" y="260648"/>
            <a:ext cx="7239000" cy="698336"/>
          </a:xfrm>
        </p:spPr>
        <p:txBody>
          <a:bodyPr/>
          <a:lstStyle/>
          <a:p>
            <a:pPr algn="ctr"/>
            <a:r>
              <a:rPr lang="en-US" dirty="0"/>
              <a:t>Implicit Style</a:t>
            </a:r>
          </a:p>
        </p:txBody>
      </p:sp>
      <p:sp>
        <p:nvSpPr>
          <p:cNvPr id="4" name="Slide Number Placeholder 3">
            <a:extLst>
              <a:ext uri="{FF2B5EF4-FFF2-40B4-BE49-F238E27FC236}">
                <a16:creationId xmlns:a16="http://schemas.microsoft.com/office/drawing/2014/main" id="{32251625-8F72-4C70-B9A6-7CC439B344C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657</a:t>
            </a:fld>
            <a:endParaRPr lang="he-IL">
              <a:solidFill>
                <a:srgbClr val="B13F9A"/>
              </a:solidFill>
              <a:latin typeface="Trebuchet MS"/>
              <a:cs typeface="Gisha" panose="020B0502040204020203" pitchFamily="34" charset="-79"/>
            </a:endParaRPr>
          </a:p>
        </p:txBody>
      </p:sp>
      <p:sp>
        <p:nvSpPr>
          <p:cNvPr id="10" name="TextBox 9">
            <a:extLst>
              <a:ext uri="{FF2B5EF4-FFF2-40B4-BE49-F238E27FC236}">
                <a16:creationId xmlns:a16="http://schemas.microsoft.com/office/drawing/2014/main" id="{4ADFD7F4-DD57-4526-B029-7C4690D74484}"/>
              </a:ext>
            </a:extLst>
          </p:cNvPr>
          <p:cNvSpPr txBox="1"/>
          <p:nvPr/>
        </p:nvSpPr>
        <p:spPr>
          <a:xfrm>
            <a:off x="2218192" y="1179632"/>
            <a:ext cx="5557256" cy="362483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Class</a:t>
            </a:r>
            <a:r>
              <a:rPr lang="en-US" sz="1100" dirty="0">
                <a:solidFill>
                  <a:srgbClr val="0000FF"/>
                </a:solidFill>
                <a:latin typeface="inherit"/>
                <a:ea typeface="Times New Roman" panose="02020603050405020304" pitchFamily="18" charset="0"/>
                <a:cs typeface="Courier New" panose="02070309020205020404" pitchFamily="49" charset="0"/>
              </a:rPr>
              <a:t>="StylesDemo.MainWindow"</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/presentation"</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err="1">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FF0000"/>
                </a:solidFill>
                <a:latin typeface="inherit"/>
                <a:ea typeface="Times New Roman" panose="02020603050405020304" pitchFamily="18" charset="0"/>
                <a:cs typeface="Courier New" panose="02070309020205020404" pitchFamily="49" charset="0"/>
              </a:rPr>
              <a:t>x</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Title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MainWindow</a:t>
            </a:r>
            <a:r>
              <a:rPr lang="en-US" sz="1100" dirty="0">
                <a:solidFill>
                  <a:srgbClr val="0000FF"/>
                </a:solidFill>
                <a:latin typeface="inherit"/>
                <a:ea typeface="Times New Roman" panose="02020603050405020304" pitchFamily="18" charset="0"/>
                <a:cs typeface="Courier New" panose="02070309020205020404" pitchFamily="49" charset="0"/>
              </a:rPr>
              <a: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Height</a:t>
            </a:r>
            <a:r>
              <a:rPr lang="en-US" sz="1100" dirty="0">
                <a:solidFill>
                  <a:srgbClr val="0000FF"/>
                </a:solidFill>
                <a:latin typeface="inherit"/>
                <a:ea typeface="Times New Roman" panose="02020603050405020304" pitchFamily="18" charset="0"/>
                <a:cs typeface="Courier New" panose="02070309020205020404" pitchFamily="49" charset="0"/>
              </a:rPr>
              <a:t>="350"</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="525"&gt;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Window.Resources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Style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highlight>
                  <a:srgbClr val="00FFFF"/>
                </a:highlight>
                <a:latin typeface="inherit"/>
                <a:ea typeface="Times New Roman" panose="02020603050405020304" pitchFamily="18" charset="0"/>
                <a:cs typeface="Courier New" panose="02070309020205020404" pitchFamily="49" charset="0"/>
              </a:rPr>
              <a:t>TargetType</a:t>
            </a:r>
            <a:r>
              <a:rPr lang="en-US" sz="1100" dirty="0">
                <a:solidFill>
                  <a:srgbClr val="0000FF"/>
                </a:solidFill>
                <a:highlight>
                  <a:srgbClr val="00FFFF"/>
                </a:highlight>
                <a:latin typeface="inherit"/>
                <a:ea typeface="Times New Roman" panose="02020603050405020304" pitchFamily="18" charset="0"/>
                <a:cs typeface="Courier New" panose="02070309020205020404" pitchFamily="49" charset="0"/>
              </a:rPr>
              <a:t>="Button"</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Setter</a:t>
            </a:r>
            <a:r>
              <a:rPr lang="en-US" sz="1100" dirty="0">
                <a:solidFill>
                  <a:srgbClr val="FF0000"/>
                </a:solidFill>
                <a:latin typeface="inherit"/>
                <a:ea typeface="Times New Roman" panose="02020603050405020304" pitchFamily="18" charset="0"/>
                <a:cs typeface="Courier New" panose="02070309020205020404" pitchFamily="49" charset="0"/>
              </a:rPr>
              <a:t> Property</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FontSize</a:t>
            </a:r>
            <a:r>
              <a:rPr lang="en-US" sz="1100" dirty="0">
                <a:solidFill>
                  <a:srgbClr val="0000FF"/>
                </a:solidFill>
                <a:latin typeface="inherit"/>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Value</a:t>
            </a:r>
            <a:r>
              <a:rPr lang="en-US" sz="1100" dirty="0">
                <a:solidFill>
                  <a:srgbClr val="0000FF"/>
                </a:solidFill>
                <a:latin typeface="inherit"/>
                <a:ea typeface="Times New Roman" panose="02020603050405020304" pitchFamily="18" charset="0"/>
                <a:cs typeface="Courier New" panose="02070309020205020404" pitchFamily="49" charset="0"/>
              </a:rPr>
              <a:t>="32"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Setter</a:t>
            </a:r>
            <a:r>
              <a:rPr lang="en-US" sz="1100" dirty="0">
                <a:solidFill>
                  <a:srgbClr val="FF0000"/>
                </a:solidFill>
                <a:latin typeface="inherit"/>
                <a:ea typeface="Times New Roman" panose="02020603050405020304" pitchFamily="18" charset="0"/>
                <a:cs typeface="Courier New" panose="02070309020205020404" pitchFamily="49" charset="0"/>
              </a:rPr>
              <a:t> Property</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FontFamily</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Value</a:t>
            </a:r>
            <a:r>
              <a:rPr lang="en-US" sz="1100" dirty="0">
                <a:solidFill>
                  <a:srgbClr val="0000FF"/>
                </a:solidFill>
                <a:latin typeface="inherit"/>
                <a:ea typeface="Times New Roman" panose="02020603050405020304" pitchFamily="18" charset="0"/>
                <a:cs typeface="Courier New" panose="02070309020205020404" pitchFamily="49" charset="0"/>
              </a:rPr>
              <a:t>="Consolas"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Setter</a:t>
            </a:r>
            <a:r>
              <a:rPr lang="en-US" sz="1100" dirty="0">
                <a:solidFill>
                  <a:srgbClr val="FF0000"/>
                </a:solidFill>
                <a:latin typeface="inherit"/>
                <a:ea typeface="Times New Roman" panose="02020603050405020304" pitchFamily="18" charset="0"/>
                <a:cs typeface="Courier New" panose="02070309020205020404" pitchFamily="49" charset="0"/>
              </a:rPr>
              <a:t> Property</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FontWeight</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Value</a:t>
            </a:r>
            <a:r>
              <a:rPr lang="en-US" sz="1100" dirty="0">
                <a:solidFill>
                  <a:srgbClr val="0000FF"/>
                </a:solidFill>
                <a:latin typeface="inherit"/>
                <a:ea typeface="Times New Roman" panose="02020603050405020304" pitchFamily="18" charset="0"/>
                <a:cs typeface="Courier New" panose="02070309020205020404" pitchFamily="49" charset="0"/>
              </a:rPr>
              <a:t>="Bold"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Style</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Window.Resources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Content</a:t>
            </a:r>
            <a:r>
              <a:rPr lang="en-US" sz="1100" dirty="0">
                <a:solidFill>
                  <a:srgbClr val="0000FF"/>
                </a:solidFill>
                <a:latin typeface="inherit"/>
                <a:ea typeface="Times New Roman" panose="02020603050405020304" pitchFamily="18" charset="0"/>
                <a:cs typeface="Courier New" panose="02070309020205020404" pitchFamily="49" charset="0"/>
              </a:rPr>
              <a:t>="button 1"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Content</a:t>
            </a:r>
            <a:r>
              <a:rPr lang="en-US" sz="1100" dirty="0">
                <a:solidFill>
                  <a:srgbClr val="0000FF"/>
                </a:solidFill>
                <a:latin typeface="inherit"/>
                <a:ea typeface="Times New Roman" panose="02020603050405020304" pitchFamily="18" charset="0"/>
                <a:cs typeface="Courier New" panose="02070309020205020404" pitchFamily="49" charset="0"/>
              </a:rPr>
              <a:t>="button 2"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highlight>
                  <a:srgbClr val="00FFFF"/>
                </a:highlight>
                <a:latin typeface="inherit"/>
                <a:ea typeface="Times New Roman" panose="02020603050405020304" pitchFamily="18" charset="0"/>
                <a:cs typeface="Courier New" panose="02070309020205020404" pitchFamily="49" charset="0"/>
              </a:rPr>
              <a:t>Button</a:t>
            </a:r>
            <a:r>
              <a:rPr lang="en-US" sz="1100" dirty="0">
                <a:solidFill>
                  <a:srgbClr val="FF0000"/>
                </a:solidFill>
                <a:latin typeface="inherit"/>
                <a:ea typeface="Times New Roman" panose="02020603050405020304" pitchFamily="18" charset="0"/>
                <a:cs typeface="Courier New" panose="02070309020205020404" pitchFamily="49" charset="0"/>
              </a:rPr>
              <a:t> Content</a:t>
            </a:r>
            <a:r>
              <a:rPr lang="en-US" sz="1100" dirty="0">
                <a:solidFill>
                  <a:srgbClr val="0000FF"/>
                </a:solidFill>
                <a:latin typeface="inherit"/>
                <a:ea typeface="Times New Roman" panose="02020603050405020304" pitchFamily="18" charset="0"/>
                <a:cs typeface="Courier New" panose="02070309020205020404" pitchFamily="49" charset="0"/>
              </a:rPr>
              <a:t>="button 3" /&gt;</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StackPanel</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2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0000FF"/>
                </a:solidFill>
                <a:latin typeface="inherit"/>
                <a:ea typeface="Times New Roman" panose="02020603050405020304" pitchFamily="18" charset="0"/>
                <a:cs typeface="Courier New" panose="02070309020205020404" pitchFamily="49" charset="0"/>
              </a:rPr>
              <a:t>&gt;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descr="מדריך WPF – שימוש ב Styles">
            <a:extLst>
              <a:ext uri="{FF2B5EF4-FFF2-40B4-BE49-F238E27FC236}">
                <a16:creationId xmlns:a16="http://schemas.microsoft.com/office/drawing/2014/main" id="{B862ADD9-66B8-4911-A661-AB5812797C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5291" y="5197372"/>
            <a:ext cx="2806523" cy="1337806"/>
          </a:xfrm>
          <a:prstGeom prst="rect">
            <a:avLst/>
          </a:prstGeom>
          <a:noFill/>
          <a:ln>
            <a:noFill/>
          </a:ln>
        </p:spPr>
      </p:pic>
      <p:sp>
        <p:nvSpPr>
          <p:cNvPr id="12" name="Speech Bubble: Rectangle with Corners Rounded 11">
            <a:extLst>
              <a:ext uri="{FF2B5EF4-FFF2-40B4-BE49-F238E27FC236}">
                <a16:creationId xmlns:a16="http://schemas.microsoft.com/office/drawing/2014/main" id="{FCF11DA6-F4F2-4FBB-96E6-2552FA0E41D1}"/>
              </a:ext>
            </a:extLst>
          </p:cNvPr>
          <p:cNvSpPr/>
          <p:nvPr/>
        </p:nvSpPr>
        <p:spPr>
          <a:xfrm>
            <a:off x="7417924" y="1957416"/>
            <a:ext cx="2582132" cy="1800200"/>
          </a:xfrm>
          <a:prstGeom prst="wedgeRoundRectCallout">
            <a:avLst>
              <a:gd name="adj1" fmla="val -59433"/>
              <a:gd name="adj2" fmla="val 8180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לא ציינו מפתח בהגדרת הסטייל.</a:t>
            </a:r>
          </a:p>
          <a:p>
            <a:pPr algn="ctr"/>
            <a:r>
              <a:rPr lang="he-IL" dirty="0">
                <a:solidFill>
                  <a:prstClr val="black"/>
                </a:solidFill>
                <a:latin typeface="Trebuchet MS"/>
                <a:cs typeface="Gisha" panose="020B0502040204020203" pitchFamily="34" charset="-79"/>
              </a:rPr>
              <a:t>אך נקבל אותה תוצאה בדיוק</a:t>
            </a:r>
            <a:endParaRPr lang="en-US" dirty="0">
              <a:solidFill>
                <a:prstClr val="black"/>
              </a:solidFill>
              <a:latin typeface="Trebuchet MS"/>
            </a:endParaRPr>
          </a:p>
        </p:txBody>
      </p:sp>
    </p:spTree>
    <p:extLst>
      <p:ext uri="{BB962C8B-B14F-4D97-AF65-F5344CB8AC3E}">
        <p14:creationId xmlns:p14="http://schemas.microsoft.com/office/powerpoint/2010/main" val="279214856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A345-2416-4A82-933F-1DCE7F3A25D1}"/>
              </a:ext>
            </a:extLst>
          </p:cNvPr>
          <p:cNvSpPr>
            <a:spLocks noGrp="1"/>
          </p:cNvSpPr>
          <p:nvPr>
            <p:ph type="title"/>
          </p:nvPr>
        </p:nvSpPr>
        <p:spPr>
          <a:xfrm>
            <a:off x="1991544" y="226248"/>
            <a:ext cx="7239000" cy="660688"/>
          </a:xfrm>
        </p:spPr>
        <p:txBody>
          <a:bodyPr/>
          <a:lstStyle/>
          <a:p>
            <a:pPr algn="ctr"/>
            <a:r>
              <a:rPr lang="he-IL" dirty="0"/>
              <a:t>ירושה של </a:t>
            </a:r>
            <a:r>
              <a:rPr lang="en-US" dirty="0"/>
              <a:t>style</a:t>
            </a:r>
          </a:p>
        </p:txBody>
      </p:sp>
      <p:sp>
        <p:nvSpPr>
          <p:cNvPr id="3" name="Content Placeholder 2">
            <a:extLst>
              <a:ext uri="{FF2B5EF4-FFF2-40B4-BE49-F238E27FC236}">
                <a16:creationId xmlns:a16="http://schemas.microsoft.com/office/drawing/2014/main" id="{0651FE29-A6C3-4693-98F0-E4A2E756F404}"/>
              </a:ext>
            </a:extLst>
          </p:cNvPr>
          <p:cNvSpPr>
            <a:spLocks noGrp="1"/>
          </p:cNvSpPr>
          <p:nvPr>
            <p:ph idx="1"/>
          </p:nvPr>
        </p:nvSpPr>
        <p:spPr>
          <a:xfrm>
            <a:off x="6600056" y="1071000"/>
            <a:ext cx="2952328" cy="5031901"/>
          </a:xfrm>
          <a:solidFill>
            <a:schemeClr val="bg1"/>
          </a:solidFill>
        </p:spPr>
        <p:txBody>
          <a:bodyPr>
            <a:normAutofit/>
          </a:bodyPr>
          <a:lstStyle/>
          <a:p>
            <a:pPr fontAlgn="base"/>
            <a:r>
              <a:rPr lang="he-IL" sz="1600" dirty="0"/>
              <a:t>ניתן להגדיר מספר אובייקטים של </a:t>
            </a:r>
            <a:r>
              <a:rPr lang="en-US" sz="1600" dirty="0"/>
              <a:t>Style</a:t>
            </a:r>
            <a:r>
              <a:rPr lang="he-IL" sz="1600" dirty="0"/>
              <a:t> </a:t>
            </a:r>
            <a:r>
              <a:rPr lang="he-IL" sz="1600" b="1" dirty="0"/>
              <a:t>שירשו</a:t>
            </a:r>
            <a:r>
              <a:rPr lang="he-IL" sz="1600" dirty="0"/>
              <a:t> אחד מהשני באמצעות שימוש בתכונה </a:t>
            </a:r>
            <a:r>
              <a:rPr lang="en-US" sz="1600" b="1" dirty="0" err="1"/>
              <a:t>BasedOn</a:t>
            </a:r>
            <a:endParaRPr lang="en-US" sz="1600" dirty="0"/>
          </a:p>
          <a:p>
            <a:pPr lvl="1" fontAlgn="base"/>
            <a:r>
              <a:rPr lang="he-IL" sz="1400" dirty="0"/>
              <a:t>שימושי במקרים שיש לנו </a:t>
            </a:r>
            <a:r>
              <a:rPr lang="en-US" sz="1400" dirty="0"/>
              <a:t>Style</a:t>
            </a:r>
            <a:r>
              <a:rPr lang="he-IL" sz="1400" dirty="0"/>
              <a:t> לכל סוג של פקד אבל יש לנו דברים משותפים ונרצה להגדיר זאת פעם אחת.</a:t>
            </a:r>
          </a:p>
          <a:p>
            <a:pPr lvl="1" fontAlgn="base"/>
            <a:endParaRPr lang="he-IL" sz="1400" dirty="0"/>
          </a:p>
          <a:p>
            <a:pPr fontAlgn="base"/>
            <a:r>
              <a:rPr lang="he-IL" sz="1600" b="1" dirty="0"/>
              <a:t>לדוגמא:</a:t>
            </a:r>
          </a:p>
          <a:p>
            <a:pPr lvl="1" fontAlgn="base"/>
            <a:r>
              <a:rPr lang="he-IL" sz="1400" dirty="0"/>
              <a:t>הגדרה של </a:t>
            </a:r>
            <a:r>
              <a:rPr lang="en-US" sz="1400" b="1" dirty="0"/>
              <a:t>Style</a:t>
            </a:r>
            <a:r>
              <a:rPr lang="he-IL" sz="1400" dirty="0"/>
              <a:t> כללי (נקרא לו</a:t>
            </a:r>
            <a:r>
              <a:rPr lang="en-US" sz="1400" dirty="0" err="1"/>
              <a:t>commonStyle</a:t>
            </a:r>
            <a:r>
              <a:rPr lang="en-US" sz="1400" dirty="0"/>
              <a:t> </a:t>
            </a:r>
            <a:r>
              <a:rPr lang="he-IL" sz="1400" dirty="0"/>
              <a:t>) שיגדיר את מראה הגופן</a:t>
            </a:r>
          </a:p>
          <a:p>
            <a:pPr lvl="1" fontAlgn="base"/>
            <a:r>
              <a:rPr lang="he-IL" sz="1400" dirty="0"/>
              <a:t>הגדרה של</a:t>
            </a:r>
            <a:r>
              <a:rPr lang="en-US" sz="1400" b="1" dirty="0"/>
              <a:t>Implicit Style</a:t>
            </a:r>
            <a:r>
              <a:rPr lang="en-US" sz="1400" dirty="0"/>
              <a:t> </a:t>
            </a:r>
            <a:r>
              <a:rPr lang="he-IL" sz="1400" dirty="0"/>
              <a:t> עבור</a:t>
            </a:r>
            <a:r>
              <a:rPr lang="en-US" sz="1400" dirty="0"/>
              <a:t>Button </a:t>
            </a:r>
            <a:endParaRPr lang="he-IL" sz="1400" dirty="0"/>
          </a:p>
          <a:p>
            <a:pPr lvl="1" fontAlgn="base"/>
            <a:r>
              <a:rPr lang="he-IL" sz="1400" dirty="0"/>
              <a:t>הגדרה של</a:t>
            </a:r>
            <a:r>
              <a:rPr lang="en-US" sz="1400" b="1" dirty="0"/>
              <a:t>Implicit Style</a:t>
            </a:r>
            <a:r>
              <a:rPr lang="en-US" sz="1400" dirty="0"/>
              <a:t> </a:t>
            </a:r>
            <a:r>
              <a:rPr lang="he-IL" sz="1400" dirty="0"/>
              <a:t> עבור </a:t>
            </a:r>
            <a:r>
              <a:rPr lang="en-US" sz="1400" dirty="0" err="1"/>
              <a:t>CheckBoxx</a:t>
            </a:r>
            <a:endParaRPr lang="he-IL" sz="1400" dirty="0"/>
          </a:p>
          <a:p>
            <a:pPr lvl="1" fontAlgn="base"/>
            <a:r>
              <a:rPr lang="he-IL" sz="1400" dirty="0"/>
              <a:t>שני הסגנונות יירשו את התכונות של </a:t>
            </a:r>
            <a:r>
              <a:rPr lang="en-US" sz="1400" dirty="0" err="1"/>
              <a:t>commonStylee</a:t>
            </a:r>
            <a:r>
              <a:rPr lang="he-IL" sz="1400" dirty="0"/>
              <a:t> ויוסיפו עליהם</a:t>
            </a:r>
          </a:p>
          <a:p>
            <a:endParaRPr lang="en-US" sz="1600" dirty="0"/>
          </a:p>
        </p:txBody>
      </p:sp>
      <p:sp>
        <p:nvSpPr>
          <p:cNvPr id="4" name="Slide Number Placeholder 3">
            <a:extLst>
              <a:ext uri="{FF2B5EF4-FFF2-40B4-BE49-F238E27FC236}">
                <a16:creationId xmlns:a16="http://schemas.microsoft.com/office/drawing/2014/main" id="{D11B1DE6-E157-425F-87F2-DD0D12C62E1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658</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DFAB820B-7B45-4D89-88EE-661E56E9F6AE}"/>
              </a:ext>
            </a:extLst>
          </p:cNvPr>
          <p:cNvSpPr txBox="1"/>
          <p:nvPr/>
        </p:nvSpPr>
        <p:spPr>
          <a:xfrm>
            <a:off x="1967552" y="1052737"/>
            <a:ext cx="4560496" cy="505016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Window</a:t>
            </a:r>
            <a:r>
              <a:rPr lang="en-US" sz="1000" dirty="0">
                <a:solidFill>
                  <a:srgbClr val="FF0000"/>
                </a:solidFill>
                <a:latin typeface="inherit"/>
                <a:ea typeface="Times New Roman" panose="02020603050405020304" pitchFamily="18" charset="0"/>
                <a:cs typeface="Courier New" panose="02070309020205020404" pitchFamily="49" charset="0"/>
              </a:rPr>
              <a:t> x</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a:solidFill>
                  <a:srgbClr val="FF0000"/>
                </a:solidFill>
                <a:latin typeface="inherit"/>
                <a:ea typeface="Times New Roman" panose="02020603050405020304" pitchFamily="18" charset="0"/>
                <a:cs typeface="Courier New" panose="02070309020205020404" pitchFamily="49" charset="0"/>
              </a:rPr>
              <a:t>Class</a:t>
            </a:r>
            <a:r>
              <a:rPr lang="en-US" sz="1000" dirty="0">
                <a:solidFill>
                  <a:srgbClr val="0000FF"/>
                </a:solidFill>
                <a:latin typeface="inherit"/>
                <a:ea typeface="Times New Roman" panose="02020603050405020304" pitchFamily="18" charset="0"/>
                <a:cs typeface="Courier New" panose="02070309020205020404" pitchFamily="49" charset="0"/>
              </a:rPr>
              <a:t>="StylesDemo.MainWindow"</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dirty="0" err="1">
                <a:solidFill>
                  <a:srgbClr val="FF0000"/>
                </a:solidFill>
                <a:latin typeface="inherit"/>
                <a:ea typeface="Times New Roman" panose="02020603050405020304" pitchFamily="18" charset="0"/>
                <a:cs typeface="Courier New" panose="02070309020205020404" pitchFamily="49" charset="0"/>
              </a:rPr>
              <a:t>xmlns</a:t>
            </a:r>
            <a:r>
              <a:rPr lang="en-US" sz="10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000" dirty="0" err="1">
                <a:solidFill>
                  <a:srgbClr val="0000FF"/>
                </a:solidFill>
                <a:latin typeface="inherit"/>
                <a:ea typeface="Times New Roman" panose="02020603050405020304" pitchFamily="18" charset="0"/>
                <a:cs typeface="Courier New" panose="02070309020205020404" pitchFamily="49" charset="0"/>
              </a:rPr>
              <a:t>winfx</a:t>
            </a:r>
            <a:r>
              <a:rPr lang="en-US" sz="1000" dirty="0">
                <a:solidFill>
                  <a:srgbClr val="0000FF"/>
                </a:solidFill>
                <a:latin typeface="inherit"/>
                <a:ea typeface="Times New Roman" panose="02020603050405020304" pitchFamily="18" charset="0"/>
                <a:cs typeface="Courier New" panose="02070309020205020404" pitchFamily="49" charset="0"/>
              </a:rPr>
              <a:t>/2006/</a:t>
            </a:r>
            <a:r>
              <a:rPr lang="en-US" sz="1000" dirty="0" err="1">
                <a:solidFill>
                  <a:srgbClr val="0000FF"/>
                </a:solidFill>
                <a:latin typeface="inherit"/>
                <a:ea typeface="Times New Roman" panose="02020603050405020304" pitchFamily="18" charset="0"/>
                <a:cs typeface="Courier New" panose="02070309020205020404" pitchFamily="49" charset="0"/>
              </a:rPr>
              <a:t>xaml</a:t>
            </a:r>
            <a:r>
              <a:rPr lang="en-US" sz="1000" dirty="0">
                <a:solidFill>
                  <a:srgbClr val="0000FF"/>
                </a:solidFill>
                <a:latin typeface="inherit"/>
                <a:ea typeface="Times New Roman" panose="02020603050405020304" pitchFamily="18" charset="0"/>
                <a:cs typeface="Courier New" panose="02070309020205020404" pitchFamily="49" charset="0"/>
              </a:rPr>
              <a:t>/presentation"</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dirty="0" err="1">
                <a:solidFill>
                  <a:srgbClr val="FF0000"/>
                </a:solidFill>
                <a:latin typeface="inherit"/>
                <a:ea typeface="Times New Roman" panose="02020603050405020304" pitchFamily="18" charset="0"/>
                <a:cs typeface="Courier New" panose="02070309020205020404" pitchFamily="49" charset="0"/>
              </a:rPr>
              <a:t>xmlns</a:t>
            </a:r>
            <a:r>
              <a:rPr lang="en-US" sz="1000" dirty="0" err="1">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FF0000"/>
                </a:solidFill>
                <a:latin typeface="inherit"/>
                <a:ea typeface="Times New Roman" panose="02020603050405020304" pitchFamily="18" charset="0"/>
                <a:cs typeface="Courier New" panose="02070309020205020404" pitchFamily="49" charset="0"/>
              </a:rPr>
              <a:t>x</a:t>
            </a:r>
            <a:r>
              <a:rPr lang="en-US" sz="10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000" dirty="0" err="1">
                <a:solidFill>
                  <a:srgbClr val="0000FF"/>
                </a:solidFill>
                <a:latin typeface="inherit"/>
                <a:ea typeface="Times New Roman" panose="02020603050405020304" pitchFamily="18" charset="0"/>
                <a:cs typeface="Courier New" panose="02070309020205020404" pitchFamily="49" charset="0"/>
              </a:rPr>
              <a:t>winfx</a:t>
            </a:r>
            <a:r>
              <a:rPr lang="en-US" sz="1000" dirty="0">
                <a:solidFill>
                  <a:srgbClr val="0000FF"/>
                </a:solidFill>
                <a:latin typeface="inherit"/>
                <a:ea typeface="Times New Roman" panose="02020603050405020304" pitchFamily="18" charset="0"/>
                <a:cs typeface="Courier New" panose="02070309020205020404" pitchFamily="49" charset="0"/>
              </a:rPr>
              <a:t>/2006/</a:t>
            </a:r>
            <a:r>
              <a:rPr lang="en-US" sz="1000" dirty="0" err="1">
                <a:solidFill>
                  <a:srgbClr val="0000FF"/>
                </a:solidFill>
                <a:latin typeface="inherit"/>
                <a:ea typeface="Times New Roman" panose="02020603050405020304" pitchFamily="18" charset="0"/>
                <a:cs typeface="Courier New" panose="02070309020205020404" pitchFamily="49" charset="0"/>
              </a:rPr>
              <a:t>xaml</a:t>
            </a:r>
            <a:r>
              <a:rPr lang="en-US" sz="1000" dirty="0">
                <a:solidFill>
                  <a:srgbClr val="0000FF"/>
                </a:solidFill>
                <a:latin typeface="inherit"/>
                <a:ea typeface="Times New Roman" panose="02020603050405020304" pitchFamily="18" charset="0"/>
                <a:cs typeface="Courier New" panose="02070309020205020404" pitchFamily="49" charset="0"/>
              </a:rPr>
              <a: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 Title</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0000FF"/>
                </a:solidFill>
                <a:latin typeface="inherit"/>
                <a:ea typeface="Times New Roman" panose="02020603050405020304" pitchFamily="18" charset="0"/>
                <a:cs typeface="Courier New" panose="02070309020205020404" pitchFamily="49" charset="0"/>
              </a:rPr>
              <a:t>MainWindow</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Height</a:t>
            </a:r>
            <a:r>
              <a:rPr lang="en-US" sz="1000" dirty="0">
                <a:solidFill>
                  <a:srgbClr val="0000FF"/>
                </a:solidFill>
                <a:latin typeface="inherit"/>
                <a:ea typeface="Times New Roman" panose="02020603050405020304" pitchFamily="18" charset="0"/>
                <a:cs typeface="Courier New" panose="02070309020205020404" pitchFamily="49" charset="0"/>
              </a:rPr>
              <a:t>="350"</a:t>
            </a:r>
            <a:r>
              <a:rPr lang="en-US" sz="1000" dirty="0">
                <a:solidFill>
                  <a:srgbClr val="FF0000"/>
                </a:solidFill>
                <a:latin typeface="inherit"/>
                <a:ea typeface="Times New Roman" panose="02020603050405020304" pitchFamily="18" charset="0"/>
                <a:cs typeface="Courier New" panose="02070309020205020404" pitchFamily="49" charset="0"/>
              </a:rPr>
              <a:t> Width</a:t>
            </a:r>
            <a:r>
              <a:rPr lang="en-US" sz="1000" dirty="0">
                <a:solidFill>
                  <a:srgbClr val="0000FF"/>
                </a:solidFill>
                <a:latin typeface="inherit"/>
                <a:ea typeface="Times New Roman" panose="02020603050405020304" pitchFamily="18" charset="0"/>
                <a:cs typeface="Courier New" panose="02070309020205020404" pitchFamily="49" charset="0"/>
              </a:rPr>
              <a:t>="525"&gt;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latin typeface="inherit"/>
                <a:ea typeface="Times New Roman" panose="02020603050405020304" pitchFamily="18" charset="0"/>
                <a:cs typeface="Courier New" panose="02070309020205020404" pitchFamily="49" charset="0"/>
              </a:rPr>
              <a:t>Window.Resources</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dirty="0">
                <a:solidFill>
                  <a:srgbClr val="FF0000"/>
                </a:solidFill>
                <a:highlight>
                  <a:srgbClr val="FFFF00"/>
                </a:highlight>
                <a:latin typeface="inherit"/>
                <a:ea typeface="Times New Roman" panose="02020603050405020304" pitchFamily="18" charset="0"/>
                <a:cs typeface="Courier New" panose="02070309020205020404" pitchFamily="49" charset="0"/>
              </a:rPr>
              <a:t>x</a:t>
            </a:r>
            <a:r>
              <a:rPr lang="en-US" sz="10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00" dirty="0">
                <a:solidFill>
                  <a:srgbClr val="FF0000"/>
                </a:solidFill>
                <a:highlight>
                  <a:srgbClr val="FFFF00"/>
                </a:highlight>
                <a:latin typeface="inherit"/>
                <a:ea typeface="Times New Roman" panose="02020603050405020304" pitchFamily="18" charset="0"/>
                <a:cs typeface="Courier New" panose="02070309020205020404" pitchFamily="49" charset="0"/>
              </a:rPr>
              <a:t>Key</a:t>
            </a:r>
            <a:r>
              <a:rPr lang="en-US" sz="1000" dirty="0">
                <a:solidFill>
                  <a:srgbClr val="0000FF"/>
                </a:solidFill>
                <a:highlight>
                  <a:srgbClr val="FFFF00"/>
                </a:highlight>
                <a:latin typeface="inherit"/>
                <a:ea typeface="Times New Roman" panose="02020603050405020304" pitchFamily="18" charset="0"/>
                <a:cs typeface="Courier New" panose="02070309020205020404" pitchFamily="49" charset="0"/>
              </a:rPr>
              <a:t>="commonStyle"</a:t>
            </a:r>
            <a:r>
              <a:rPr lang="en-US" sz="10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00" dirty="0" err="1">
                <a:solidFill>
                  <a:srgbClr val="FF0000"/>
                </a:solidFill>
                <a:highlight>
                  <a:srgbClr val="00FFFF"/>
                </a:highlight>
                <a:latin typeface="inherit"/>
                <a:ea typeface="Times New Roman" panose="02020603050405020304" pitchFamily="18" charset="0"/>
                <a:cs typeface="Courier New" panose="02070309020205020404" pitchFamily="49" charset="0"/>
              </a:rPr>
              <a:t>TargetType</a:t>
            </a:r>
            <a:r>
              <a:rPr lang="en-US" sz="1000" dirty="0">
                <a:solidFill>
                  <a:srgbClr val="0000FF"/>
                </a:solidFill>
                <a:highlight>
                  <a:srgbClr val="00FFFF"/>
                </a:highlight>
                <a:latin typeface="inherit"/>
                <a:ea typeface="Times New Roman" panose="02020603050405020304" pitchFamily="18" charset="0"/>
                <a:cs typeface="Courier New" panose="02070309020205020404" pitchFamily="49" charset="0"/>
              </a:rPr>
              <a:t>="Control"</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0000FF"/>
                </a:solidFill>
                <a:latin typeface="inherit"/>
                <a:ea typeface="Times New Roman" panose="02020603050405020304" pitchFamily="18" charset="0"/>
                <a:cs typeface="Courier New" panose="02070309020205020404" pitchFamily="49" charset="0"/>
              </a:rPr>
              <a:t>FontSize</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="32"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0000FF"/>
                </a:solidFill>
                <a:latin typeface="inherit"/>
                <a:ea typeface="Times New Roman" panose="02020603050405020304" pitchFamily="18" charset="0"/>
                <a:cs typeface="Courier New" panose="02070309020205020404" pitchFamily="49" charset="0"/>
              </a:rPr>
              <a:t>FontFamily</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="Consolas"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0000FF"/>
                </a:solidFill>
                <a:latin typeface="inherit"/>
                <a:ea typeface="Times New Roman" panose="02020603050405020304" pitchFamily="18" charset="0"/>
                <a:cs typeface="Courier New" panose="02070309020205020404" pitchFamily="49" charset="0"/>
              </a:rPr>
              <a:t>FontWeight</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="Bold"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dirty="0" err="1">
                <a:solidFill>
                  <a:srgbClr val="FF0000"/>
                </a:solidFill>
                <a:highlight>
                  <a:srgbClr val="00FF00"/>
                </a:highlight>
                <a:latin typeface="inherit"/>
                <a:ea typeface="Times New Roman" panose="02020603050405020304" pitchFamily="18" charset="0"/>
                <a:cs typeface="Courier New" panose="02070309020205020404" pitchFamily="49" charset="0"/>
              </a:rPr>
              <a:t>TargetType</a:t>
            </a:r>
            <a:r>
              <a:rPr lang="en-US" sz="1000" dirty="0">
                <a:solidFill>
                  <a:srgbClr val="0000FF"/>
                </a:solidFill>
                <a:highlight>
                  <a:srgbClr val="00FF00"/>
                </a:highlight>
                <a:latin typeface="inherit"/>
                <a:ea typeface="Times New Roman" panose="02020603050405020304" pitchFamily="18" charset="0"/>
                <a:cs typeface="Courier New" panose="02070309020205020404" pitchFamily="49" charset="0"/>
              </a:rPr>
              <a:t>="Button"</a:t>
            </a:r>
            <a:br>
              <a:rPr lang="en-US" sz="1050" dirty="0">
                <a:solidFill>
                  <a:srgbClr val="4C4C4C"/>
                </a:solidFill>
                <a:highlight>
                  <a:srgbClr val="00FF00"/>
                </a:highlight>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BasedOn</a:t>
            </a:r>
            <a:r>
              <a:rPr lang="en-US" sz="10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0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StaticResource</a:t>
            </a:r>
            <a:r>
              <a:rPr lang="en-US" sz="100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commonStyle</a:t>
            </a:r>
            <a:r>
              <a:rPr lang="en-US" sz="10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000" b="1" dirty="0">
                <a:solidFill>
                  <a:srgbClr val="4C4C4C"/>
                </a:solidFill>
                <a:latin typeface="inherit"/>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="Background"</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="Blue"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="Foreground"</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="White"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dirty="0" err="1">
                <a:solidFill>
                  <a:srgbClr val="FF0000"/>
                </a:solidFill>
                <a:highlight>
                  <a:srgbClr val="C0C0C0"/>
                </a:highlight>
                <a:latin typeface="inherit"/>
                <a:ea typeface="Times New Roman" panose="02020603050405020304" pitchFamily="18" charset="0"/>
                <a:cs typeface="Courier New" panose="02070309020205020404" pitchFamily="49" charset="0"/>
              </a:rPr>
              <a:t>TargetType</a:t>
            </a:r>
            <a:r>
              <a:rPr lang="en-US" sz="1000" dirty="0">
                <a:solidFill>
                  <a:srgbClr val="0000FF"/>
                </a:solidFill>
                <a:highlight>
                  <a:srgbClr val="C0C0C0"/>
                </a:highlight>
                <a:latin typeface="inherit"/>
                <a:ea typeface="Times New Roman" panose="02020603050405020304" pitchFamily="18" charset="0"/>
                <a:cs typeface="Courier New" panose="02070309020205020404" pitchFamily="49" charset="0"/>
              </a:rPr>
              <a:t>="</a:t>
            </a:r>
            <a:r>
              <a:rPr lang="en-US" sz="1000" dirty="0" err="1">
                <a:solidFill>
                  <a:srgbClr val="0000FF"/>
                </a:solidFill>
                <a:highlight>
                  <a:srgbClr val="C0C0C0"/>
                </a:highlight>
                <a:latin typeface="inherit"/>
                <a:ea typeface="Times New Roman" panose="02020603050405020304" pitchFamily="18" charset="0"/>
                <a:cs typeface="Courier New" panose="02070309020205020404" pitchFamily="49" charset="0"/>
              </a:rPr>
              <a:t>CheckBox</a:t>
            </a:r>
            <a:r>
              <a:rPr lang="en-US" sz="1000" dirty="0">
                <a:solidFill>
                  <a:srgbClr val="0000FF"/>
                </a:solidFill>
                <a:highlight>
                  <a:srgbClr val="C0C0C0"/>
                </a:highlight>
                <a:latin typeface="inherit"/>
                <a:ea typeface="Times New Roman" panose="02020603050405020304" pitchFamily="18" charset="0"/>
                <a:cs typeface="Courier New" panose="02070309020205020404" pitchFamily="49" charset="0"/>
              </a:rPr>
              <a:t>"</a:t>
            </a:r>
            <a:br>
              <a:rPr lang="en-US" sz="1050" dirty="0">
                <a:solidFill>
                  <a:srgbClr val="4C4C4C"/>
                </a:solidFill>
                <a:highlight>
                  <a:srgbClr val="C0C0C0"/>
                </a:highlight>
                <a:latin typeface="Consolas" panose="020B0609020204030204" pitchFamily="49" charset="0"/>
                <a:ea typeface="Times New Roman" panose="02020603050405020304" pitchFamily="18" charset="0"/>
                <a:cs typeface="Courier New" panose="02070309020205020404" pitchFamily="49" charset="0"/>
              </a:rPr>
            </a:br>
            <a:r>
              <a:rPr lang="en-US" sz="105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000" dirty="0">
                <a:solidFill>
                  <a:srgbClr val="FF0000"/>
                </a:solidFill>
                <a:latin typeface="inherit"/>
                <a:ea typeface="Times New Roman" panose="02020603050405020304" pitchFamily="18" charset="0"/>
                <a:cs typeface="Courier New" panose="02070309020205020404" pitchFamily="49" charset="0"/>
              </a:rPr>
              <a:t> </a:t>
            </a:r>
            <a:r>
              <a:rPr lang="en-US" sz="10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BasedOn</a:t>
            </a:r>
            <a:r>
              <a:rPr lang="en-US" sz="10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000" b="1" dirty="0" err="1">
                <a:solidFill>
                  <a:srgbClr val="A31515"/>
                </a:solidFill>
                <a:highlight>
                  <a:srgbClr val="FFFF00"/>
                </a:highlight>
                <a:latin typeface="inherit"/>
                <a:ea typeface="Times New Roman" panose="02020603050405020304" pitchFamily="18" charset="0"/>
                <a:cs typeface="Courier New" panose="02070309020205020404" pitchFamily="49" charset="0"/>
              </a:rPr>
              <a:t>StaticResource</a:t>
            </a:r>
            <a:r>
              <a:rPr lang="en-US" sz="1000" b="1"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000" b="1" dirty="0" err="1">
                <a:solidFill>
                  <a:srgbClr val="FF0000"/>
                </a:solidFill>
                <a:highlight>
                  <a:srgbClr val="FFFF00"/>
                </a:highlight>
                <a:latin typeface="inherit"/>
                <a:ea typeface="Times New Roman" panose="02020603050405020304" pitchFamily="18" charset="0"/>
                <a:cs typeface="Courier New" panose="02070309020205020404" pitchFamily="49" charset="0"/>
              </a:rPr>
              <a:t>commonStyle</a:t>
            </a:r>
            <a:r>
              <a:rPr lang="en-US" sz="1000" b="1" dirty="0">
                <a:solidFill>
                  <a:srgbClr val="0000FF"/>
                </a:solidFill>
                <a:highlight>
                  <a:srgbClr val="FFFF00"/>
                </a:highlight>
                <a:latin typeface="inherit"/>
                <a:ea typeface="Times New Roman" panose="02020603050405020304" pitchFamily="18" charset="0"/>
                <a:cs typeface="Courier New" panose="02070309020205020404" pitchFamily="49" charset="0"/>
              </a:rPr>
              <a:t>}"&gt;</a:t>
            </a:r>
            <a:br>
              <a:rPr lang="en-US" sz="1000" b="1" dirty="0">
                <a:solidFill>
                  <a:srgbClr val="4C4C4C"/>
                </a:solidFill>
                <a:latin typeface="inherit"/>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="Foreground"</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="Green"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Setter</a:t>
            </a:r>
            <a:r>
              <a:rPr lang="en-US" sz="1000" dirty="0">
                <a:solidFill>
                  <a:srgbClr val="FF0000"/>
                </a:solidFill>
                <a:latin typeface="inherit"/>
                <a:ea typeface="Times New Roman" panose="02020603050405020304" pitchFamily="18" charset="0"/>
                <a:cs typeface="Courier New" panose="02070309020205020404" pitchFamily="49" charset="0"/>
              </a:rPr>
              <a:t> Property</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err="1">
                <a:solidFill>
                  <a:srgbClr val="0000FF"/>
                </a:solidFill>
                <a:latin typeface="inherit"/>
                <a:ea typeface="Times New Roman" panose="02020603050405020304" pitchFamily="18" charset="0"/>
                <a:cs typeface="Courier New" panose="02070309020205020404" pitchFamily="49" charset="0"/>
              </a:rPr>
              <a:t>HorizontalAlignment</a:t>
            </a:r>
            <a:r>
              <a:rPr lang="en-US" sz="1000" dirty="0">
                <a:solidFill>
                  <a:srgbClr val="0000FF"/>
                </a:solidFill>
                <a:latin typeface="inherit"/>
                <a:ea typeface="Times New Roman" panose="02020603050405020304" pitchFamily="18" charset="0"/>
                <a:cs typeface="Courier New" panose="02070309020205020404" pitchFamily="49" charset="0"/>
              </a:rPr>
              <a:t>"</a:t>
            </a:r>
            <a:r>
              <a:rPr lang="en-US" sz="1000" dirty="0">
                <a:solidFill>
                  <a:srgbClr val="FF0000"/>
                </a:solidFill>
                <a:latin typeface="inherit"/>
                <a:ea typeface="Times New Roman" panose="02020603050405020304" pitchFamily="18" charset="0"/>
                <a:cs typeface="Courier New" panose="02070309020205020404" pitchFamily="49" charset="0"/>
              </a:rPr>
              <a:t> Value</a:t>
            </a:r>
            <a:r>
              <a:rPr lang="en-US" sz="1000" dirty="0">
                <a:solidFill>
                  <a:srgbClr val="0000FF"/>
                </a:solidFill>
                <a:latin typeface="inherit"/>
                <a:ea typeface="Times New Roman" panose="02020603050405020304" pitchFamily="18" charset="0"/>
                <a:cs typeface="Courier New" panose="02070309020205020404" pitchFamily="49" charset="0"/>
              </a:rPr>
              <a:t>="Right"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Style</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latin typeface="inherit"/>
                <a:ea typeface="Times New Roman" panose="02020603050405020304" pitchFamily="18" charset="0"/>
                <a:cs typeface="Courier New" panose="02070309020205020404" pitchFamily="49" charset="0"/>
              </a:rPr>
              <a:t>Window.Resources</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latin typeface="inherit"/>
                <a:ea typeface="Times New Roman" panose="02020603050405020304" pitchFamily="18" charset="0"/>
                <a:cs typeface="Courier New" panose="02070309020205020404" pitchFamily="49" charset="0"/>
              </a:rPr>
              <a:t>StackPanel</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highlight>
                  <a:srgbClr val="C0C0C0"/>
                </a:highlight>
                <a:latin typeface="inherit"/>
                <a:ea typeface="Times New Roman" panose="02020603050405020304" pitchFamily="18" charset="0"/>
                <a:cs typeface="Courier New" panose="02070309020205020404" pitchFamily="49" charset="0"/>
              </a:rPr>
              <a:t>CheckBox</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="checkbox 1"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highlight>
                  <a:srgbClr val="C0C0C0"/>
                </a:highlight>
                <a:latin typeface="inherit"/>
                <a:ea typeface="Times New Roman" panose="02020603050405020304" pitchFamily="18" charset="0"/>
                <a:cs typeface="Courier New" panose="02070309020205020404" pitchFamily="49" charset="0"/>
              </a:rPr>
              <a:t>CheckBox</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="checkbox 2"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highlight>
                  <a:srgbClr val="C0C0C0"/>
                </a:highlight>
                <a:latin typeface="inherit"/>
                <a:ea typeface="Times New Roman" panose="02020603050405020304" pitchFamily="18" charset="0"/>
                <a:cs typeface="Courier New" panose="02070309020205020404" pitchFamily="49" charset="0"/>
              </a:rPr>
              <a:t>CheckBox</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="checkbox 3"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highlight>
                  <a:srgbClr val="00FF00"/>
                </a:highlight>
                <a:latin typeface="inherit"/>
                <a:ea typeface="Times New Roman" panose="02020603050405020304" pitchFamily="18" charset="0"/>
                <a:cs typeface="Courier New" panose="02070309020205020404" pitchFamily="49" charset="0"/>
              </a:rPr>
              <a:t>Button</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="button 1"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highlight>
                  <a:srgbClr val="00FF00"/>
                </a:highlight>
                <a:latin typeface="inherit"/>
                <a:ea typeface="Times New Roman" panose="02020603050405020304" pitchFamily="18" charset="0"/>
                <a:cs typeface="Courier New" panose="02070309020205020404" pitchFamily="49" charset="0"/>
              </a:rPr>
              <a:t>Button</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="button 2"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highlight>
                  <a:srgbClr val="00FF00"/>
                </a:highlight>
                <a:latin typeface="inherit"/>
                <a:ea typeface="Times New Roman" panose="02020603050405020304" pitchFamily="18" charset="0"/>
                <a:cs typeface="Courier New" panose="02070309020205020404" pitchFamily="49" charset="0"/>
              </a:rPr>
              <a:t>Button</a:t>
            </a:r>
            <a:r>
              <a:rPr lang="en-US" sz="1000" dirty="0">
                <a:solidFill>
                  <a:srgbClr val="FF0000"/>
                </a:solidFill>
                <a:latin typeface="inherit"/>
                <a:ea typeface="Times New Roman" panose="02020603050405020304" pitchFamily="18" charset="0"/>
                <a:cs typeface="Courier New" panose="02070309020205020404" pitchFamily="49" charset="0"/>
              </a:rPr>
              <a:t> Content</a:t>
            </a:r>
            <a:r>
              <a:rPr lang="en-US" sz="1000" dirty="0">
                <a:solidFill>
                  <a:srgbClr val="0000FF"/>
                </a:solidFill>
                <a:latin typeface="inherit"/>
                <a:ea typeface="Times New Roman" panose="02020603050405020304" pitchFamily="18" charset="0"/>
                <a:cs typeface="Courier New" panose="02070309020205020404" pitchFamily="49" charset="0"/>
              </a:rPr>
              <a:t>="button 3" /&gt;</a:t>
            </a:r>
            <a:br>
              <a:rPr lang="en-US" sz="105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A31515"/>
                </a:solidFill>
                <a:latin typeface="inherit"/>
                <a:ea typeface="Times New Roman" panose="02020603050405020304" pitchFamily="18" charset="0"/>
                <a:cs typeface="Courier New" panose="02070309020205020404" pitchFamily="49" charset="0"/>
              </a:rPr>
              <a:t>  </a:t>
            </a: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err="1">
                <a:solidFill>
                  <a:srgbClr val="A31515"/>
                </a:solidFill>
                <a:latin typeface="inherit"/>
                <a:ea typeface="Times New Roman" panose="02020603050405020304" pitchFamily="18" charset="0"/>
                <a:cs typeface="Courier New" panose="02070309020205020404" pitchFamily="49" charset="0"/>
              </a:rPr>
              <a:t>StackPanel</a:t>
            </a:r>
            <a:r>
              <a:rPr lang="en-US" sz="1000" dirty="0">
                <a:solidFill>
                  <a:srgbClr val="0000FF"/>
                </a:solidFill>
                <a:latin typeface="inherit"/>
                <a:ea typeface="Times New Roman" panose="02020603050405020304" pitchFamily="18" charset="0"/>
                <a:cs typeface="Courier New" panose="02070309020205020404" pitchFamily="49" charset="0"/>
              </a:rPr>
              <a:t>&gt;</a:t>
            </a:r>
            <a:br>
              <a:rPr lang="en-US" sz="105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000" dirty="0">
                <a:solidFill>
                  <a:srgbClr val="0000FF"/>
                </a:solidFill>
                <a:latin typeface="inherit"/>
                <a:ea typeface="Times New Roman" panose="02020603050405020304" pitchFamily="18" charset="0"/>
                <a:cs typeface="Courier New" panose="02070309020205020404" pitchFamily="49" charset="0"/>
              </a:rPr>
              <a:t>&lt;/</a:t>
            </a:r>
            <a:r>
              <a:rPr lang="en-US" sz="1000" dirty="0">
                <a:solidFill>
                  <a:srgbClr val="A31515"/>
                </a:solidFill>
                <a:latin typeface="inherit"/>
                <a:ea typeface="Times New Roman" panose="02020603050405020304" pitchFamily="18" charset="0"/>
                <a:cs typeface="Courier New" panose="02070309020205020404" pitchFamily="49" charset="0"/>
              </a:rPr>
              <a:t>Window</a:t>
            </a:r>
            <a:r>
              <a:rPr lang="en-US" sz="1000" dirty="0">
                <a:solidFill>
                  <a:srgbClr val="0000FF"/>
                </a:solidFill>
                <a:latin typeface="inherit"/>
                <a:ea typeface="Times New Roman" panose="02020603050405020304" pitchFamily="18" charset="0"/>
                <a:cs typeface="Courier New" panose="02070309020205020404" pitchFamily="49" charset="0"/>
              </a:rPr>
              <a:t>&gt;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descr="מדריך WPF – שימוש ב Styles">
            <a:extLst>
              <a:ext uri="{FF2B5EF4-FFF2-40B4-BE49-F238E27FC236}">
                <a16:creationId xmlns:a16="http://schemas.microsoft.com/office/drawing/2014/main" id="{FF7881B6-30DE-41E3-98E6-074D58D6BD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7800" y="5143587"/>
            <a:ext cx="2410460" cy="1612265"/>
          </a:xfrm>
          <a:prstGeom prst="rect">
            <a:avLst/>
          </a:prstGeom>
          <a:noFill/>
          <a:ln>
            <a:noFill/>
          </a:ln>
        </p:spPr>
      </p:pic>
      <p:sp>
        <p:nvSpPr>
          <p:cNvPr id="7" name="TextBox 6">
            <a:extLst>
              <a:ext uri="{FF2B5EF4-FFF2-40B4-BE49-F238E27FC236}">
                <a16:creationId xmlns:a16="http://schemas.microsoft.com/office/drawing/2014/main" id="{4EE4F9DD-E596-4D93-AE1D-C76FE5F63E91}"/>
              </a:ext>
            </a:extLst>
          </p:cNvPr>
          <p:cNvSpPr txBox="1"/>
          <p:nvPr/>
        </p:nvSpPr>
        <p:spPr>
          <a:xfrm rot="5400000">
            <a:off x="7074688" y="3275113"/>
            <a:ext cx="6120680"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400" dirty="0">
                <a:solidFill>
                  <a:prstClr val="black"/>
                </a:solidFill>
                <a:latin typeface="Trebuchet MS"/>
              </a:rPr>
              <a:t>Project </a:t>
            </a:r>
            <a:r>
              <a:rPr lang="en-US" sz="1400" b="1" dirty="0">
                <a:solidFill>
                  <a:prstClr val="black"/>
                </a:solidFill>
                <a:latin typeface="Trebuchet MS"/>
              </a:rPr>
              <a:t>Ex3_StyleInheritance</a:t>
            </a:r>
            <a:r>
              <a:rPr lang="en-US" sz="1400" dirty="0">
                <a:solidFill>
                  <a:prstClr val="black"/>
                </a:solidFill>
                <a:latin typeface="Trebuchet MS"/>
              </a:rPr>
              <a:t>, WpfAdvanced_EricPozanski Solution</a:t>
            </a:r>
          </a:p>
        </p:txBody>
      </p:sp>
    </p:spTree>
    <p:extLst>
      <p:ext uri="{BB962C8B-B14F-4D97-AF65-F5344CB8AC3E}">
        <p14:creationId xmlns:p14="http://schemas.microsoft.com/office/powerpoint/2010/main" val="1177181970"/>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2FBE4-D57A-4323-ADA0-BBF9E6E008E4}"/>
              </a:ext>
            </a:extLst>
          </p:cNvPr>
          <p:cNvSpPr>
            <a:spLocks noGrp="1"/>
          </p:cNvSpPr>
          <p:nvPr>
            <p:ph type="ctrTitle"/>
          </p:nvPr>
        </p:nvSpPr>
        <p:spPr/>
        <p:txBody>
          <a:bodyPr/>
          <a:lstStyle/>
          <a:p>
            <a:pPr algn="ctr"/>
            <a:r>
              <a:rPr lang="en-US" dirty="0"/>
              <a:t>DEPENDENCY PROPERTIES</a:t>
            </a:r>
            <a:endParaRPr lang="en-IL" dirty="0"/>
          </a:p>
        </p:txBody>
      </p:sp>
      <p:sp>
        <p:nvSpPr>
          <p:cNvPr id="6" name="Subtitle 5">
            <a:extLst>
              <a:ext uri="{FF2B5EF4-FFF2-40B4-BE49-F238E27FC236}">
                <a16:creationId xmlns:a16="http://schemas.microsoft.com/office/drawing/2014/main" id="{017BEF83-E28B-45D6-8D5F-C13AA11D8907}"/>
              </a:ext>
            </a:extLst>
          </p:cNvPr>
          <p:cNvSpPr>
            <a:spLocks noGrp="1"/>
          </p:cNvSpPr>
          <p:nvPr>
            <p:ph type="subTitle" idx="1"/>
          </p:nvPr>
        </p:nvSpPr>
        <p:spPr/>
        <p:txBody>
          <a:bodyPr/>
          <a:lstStyle/>
          <a:p>
            <a:endParaRPr lang="en-IL"/>
          </a:p>
        </p:txBody>
      </p:sp>
      <p:sp>
        <p:nvSpPr>
          <p:cNvPr id="4" name="Slide Number Placeholder 3">
            <a:extLst>
              <a:ext uri="{FF2B5EF4-FFF2-40B4-BE49-F238E27FC236}">
                <a16:creationId xmlns:a16="http://schemas.microsoft.com/office/drawing/2014/main" id="{83582CC5-81BE-40D8-8E67-90BB5EC93CD2}"/>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659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273745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5352" y="116632"/>
            <a:ext cx="7239000" cy="698336"/>
          </a:xfrm>
        </p:spPr>
        <p:txBody>
          <a:bodyPr>
            <a:normAutofit fontScale="90000"/>
          </a:bodyPr>
          <a:lstStyle/>
          <a:p>
            <a:pPr algn="ctr"/>
            <a:r>
              <a:rPr lang="he-IL" dirty="0"/>
              <a:t>יישור מחרוזת – דוגמא </a:t>
            </a:r>
            <a:r>
              <a:rPr lang="he-IL" sz="5300" dirty="0"/>
              <a:t>ללא</a:t>
            </a:r>
            <a:r>
              <a:rPr lang="he-IL" dirty="0"/>
              <a:t> יישור</a:t>
            </a:r>
          </a:p>
        </p:txBody>
      </p:sp>
      <p:sp>
        <p:nvSpPr>
          <p:cNvPr id="3" name="מציין מיקום תוכן 2"/>
          <p:cNvSpPr>
            <a:spLocks noGrp="1"/>
          </p:cNvSpPr>
          <p:nvPr>
            <p:ph idx="1"/>
          </p:nvPr>
        </p:nvSpPr>
        <p:spPr>
          <a:xfrm>
            <a:off x="1775521" y="856572"/>
            <a:ext cx="7456495" cy="5524756"/>
          </a:xfrm>
        </p:spPr>
        <p:txBody>
          <a:bodyPr>
            <a:normAutofit/>
          </a:bodyPr>
          <a:lstStyle/>
          <a:p>
            <a:pPr marL="0" indent="0" algn="l" rtl="0">
              <a:buNone/>
            </a:pPr>
            <a:r>
              <a:rPr lang="en-US" sz="1600" dirty="0">
                <a:solidFill>
                  <a:srgbClr val="0000FF"/>
                </a:solidFill>
                <a:latin typeface="Consolas" panose="020B0609020204030204" pitchFamily="49" charset="0"/>
              </a:rPr>
              <a:t>namespace</a:t>
            </a:r>
            <a:r>
              <a:rPr lang="en-US" sz="1600" dirty="0">
                <a:solidFill>
                  <a:srgbClr val="000000"/>
                </a:solidFill>
                <a:latin typeface="Consolas" panose="020B0609020204030204" pitchFamily="49" charset="0"/>
              </a:rPr>
              <a:t> Ex8</a:t>
            </a:r>
          </a:p>
          <a:p>
            <a:pPr marL="0" indent="0" algn="l" rtl="0">
              <a:buNone/>
            </a:pP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Program</a:t>
            </a:r>
            <a:endParaRPr lang="en-US" sz="1600" dirty="0">
              <a:solidFill>
                <a:srgbClr val="000000"/>
              </a:solidFill>
              <a:latin typeface="Consolas" panose="020B0609020204030204" pitchFamily="49" charset="0"/>
            </a:endParaRP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Main(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p>
          <a:p>
            <a:pPr marL="0" indent="0" algn="l" rtl="0">
              <a:buNone/>
            </a:pPr>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 1; i &lt; 9; i++)</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j = 1; j &lt; 9; </a:t>
            </a:r>
            <a:r>
              <a:rPr lang="en-US" sz="1600" dirty="0" err="1">
                <a:solidFill>
                  <a:srgbClr val="000000"/>
                </a:solidFill>
                <a:latin typeface="Consolas" panose="020B0609020204030204" pitchFamily="49" charset="0"/>
              </a:rPr>
              <a:t>j++</a:t>
            </a:r>
            <a:r>
              <a:rPr lang="en-US" sz="1600" dirty="0">
                <a:solidFill>
                  <a:srgbClr val="000000"/>
                </a:solidFill>
                <a:latin typeface="Consolas" panose="020B0609020204030204" pitchFamily="49" charset="0"/>
              </a:rPr>
              <a:t>)</a:t>
            </a:r>
          </a:p>
          <a:p>
            <a:pPr marL="0" indent="0" algn="l" rtl="0">
              <a:buNone/>
            </a:pPr>
            <a:r>
              <a:rPr lang="it-IT" sz="1600" dirty="0">
                <a:solidFill>
                  <a:srgbClr val="000000"/>
                </a:solidFill>
                <a:latin typeface="Consolas" panose="020B0609020204030204" pitchFamily="49" charset="0"/>
              </a:rPr>
              <a:t>                    Console.Write(</a:t>
            </a:r>
            <a:r>
              <a:rPr lang="it-IT" sz="1600" dirty="0">
                <a:solidFill>
                  <a:srgbClr val="A31515"/>
                </a:solidFill>
                <a:latin typeface="Consolas" panose="020B0609020204030204" pitchFamily="49" charset="0"/>
              </a:rPr>
              <a:t>"{0} "</a:t>
            </a:r>
            <a:r>
              <a:rPr lang="it-IT" sz="1600" dirty="0">
                <a:solidFill>
                  <a:srgbClr val="000000"/>
                </a:solidFill>
                <a:latin typeface="Consolas" panose="020B0609020204030204" pitchFamily="49" charset="0"/>
              </a:rPr>
              <a:t>, i * j);               </a:t>
            </a:r>
          </a:p>
          <a:p>
            <a:pPr marL="0" indent="0" algn="l" rtl="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System.Console.WriteLine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 </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a:t>
            </a:r>
            <a:endParaRPr lang="he-IL" sz="1400" dirty="0"/>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66</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flipH="1">
            <a:off x="7098038" y="989889"/>
            <a:ext cx="3312368" cy="2573871"/>
          </a:xfrm>
          <a:prstGeom prst="wedgeRoundRectCallout">
            <a:avLst>
              <a:gd name="adj1" fmla="val -2447"/>
              <a:gd name="adj2" fmla="val 67384"/>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000" dirty="0">
                <a:solidFill>
                  <a:prstClr val="black"/>
                </a:solidFill>
                <a:latin typeface="Trebuchet MS"/>
                <a:cs typeface="Gisha" panose="020B0502040204020203" pitchFamily="34" charset="-79"/>
              </a:rPr>
              <a:t>התכנית מדפיסה את לוח הכפל לא מיושר.</a:t>
            </a:r>
          </a:p>
          <a:p>
            <a:pPr algn="ctr" fontAlgn="base">
              <a:spcBef>
                <a:spcPct val="0"/>
              </a:spcBef>
              <a:spcAft>
                <a:spcPct val="0"/>
              </a:spcAft>
            </a:pPr>
            <a:endParaRPr lang="he-IL" sz="2000" dirty="0">
              <a:solidFill>
                <a:prstClr val="black"/>
              </a:solidFill>
              <a:latin typeface="Trebuchet MS"/>
              <a:cs typeface="Gisha" panose="020B0502040204020203" pitchFamily="34" charset="-79"/>
            </a:endParaRPr>
          </a:p>
          <a:p>
            <a:pPr algn="ctr" fontAlgn="base">
              <a:spcBef>
                <a:spcPct val="0"/>
              </a:spcBef>
              <a:spcAft>
                <a:spcPct val="0"/>
              </a:spcAft>
            </a:pPr>
            <a:r>
              <a:rPr lang="he-IL" sz="2000" dirty="0">
                <a:solidFill>
                  <a:prstClr val="black"/>
                </a:solidFill>
                <a:latin typeface="Trebuchet MS"/>
                <a:cs typeface="Gisha" panose="020B0502040204020203" pitchFamily="34" charset="-79"/>
              </a:rPr>
              <a:t>ואם נרצה ליישר? כלומר, שגם מחרוזת בעלת תו אחד תתפוס מקום זהה למחרוזת בעלת יותר תווים?</a:t>
            </a:r>
          </a:p>
          <a:p>
            <a:pPr algn="ctr" fontAlgn="base">
              <a:spcBef>
                <a:spcPct val="0"/>
              </a:spcBef>
              <a:spcAft>
                <a:spcPct val="0"/>
              </a:spcAft>
            </a:pPr>
            <a:endParaRPr lang="he-IL" sz="2000" dirty="0">
              <a:solidFill>
                <a:prstClr val="black"/>
              </a:solidFill>
              <a:latin typeface="Trebuchet MS"/>
              <a:cs typeface="Gisha" panose="020B0502040204020203" pitchFamily="34" charset="-79"/>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661" y="4170426"/>
            <a:ext cx="3095122" cy="238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867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7BD-3189-4EE8-AA1B-9B9065CBC11E}"/>
              </a:ext>
            </a:extLst>
          </p:cNvPr>
          <p:cNvSpPr>
            <a:spLocks noGrp="1"/>
          </p:cNvSpPr>
          <p:nvPr>
            <p:ph type="title"/>
          </p:nvPr>
        </p:nvSpPr>
        <p:spPr>
          <a:xfrm>
            <a:off x="1981200" y="260648"/>
            <a:ext cx="7239000" cy="660688"/>
          </a:xfrm>
        </p:spPr>
        <p:txBody>
          <a:bodyPr/>
          <a:lstStyle/>
          <a:p>
            <a:pPr algn="ctr" rtl="0"/>
            <a:r>
              <a:rPr lang="en-US" dirty="0"/>
              <a:t>DEPENDECY PROPERTY (DP)</a:t>
            </a:r>
          </a:p>
        </p:txBody>
      </p:sp>
      <p:sp>
        <p:nvSpPr>
          <p:cNvPr id="3" name="Content Placeholder 2">
            <a:extLst>
              <a:ext uri="{FF2B5EF4-FFF2-40B4-BE49-F238E27FC236}">
                <a16:creationId xmlns:a16="http://schemas.microsoft.com/office/drawing/2014/main" id="{E17AEC8E-5074-44F9-8727-18F7E348E117}"/>
              </a:ext>
            </a:extLst>
          </p:cNvPr>
          <p:cNvSpPr>
            <a:spLocks noGrp="1"/>
          </p:cNvSpPr>
          <p:nvPr>
            <p:ph idx="1"/>
          </p:nvPr>
        </p:nvSpPr>
        <p:spPr>
          <a:xfrm>
            <a:off x="1983060" y="1212435"/>
            <a:ext cx="7239000" cy="5040560"/>
          </a:xfrm>
        </p:spPr>
        <p:txBody>
          <a:bodyPr>
            <a:normAutofit/>
          </a:bodyPr>
          <a:lstStyle/>
          <a:p>
            <a:r>
              <a:rPr lang="he-IL" sz="2000" dirty="0"/>
              <a:t>בהגדרת מחלקה רגילה ב #</a:t>
            </a:r>
            <a:r>
              <a:rPr lang="en-US" sz="2000" dirty="0"/>
              <a:t>C</a:t>
            </a:r>
            <a:r>
              <a:rPr lang="he-IL" sz="2000" dirty="0"/>
              <a:t> ניתן להוסיף למחלקה </a:t>
            </a:r>
            <a:r>
              <a:rPr lang="en-US" sz="2000" dirty="0"/>
              <a:t>Properties</a:t>
            </a:r>
            <a:r>
              <a:rPr lang="he-IL" sz="2000" dirty="0"/>
              <a:t> רגילים כפי שלמדנו עד כה</a:t>
            </a:r>
          </a:p>
          <a:p>
            <a:r>
              <a:rPr lang="he-IL" sz="2000" dirty="0"/>
              <a:t>בהגדרת מחלקות של פקדים גרפיים ב </a:t>
            </a:r>
            <a:r>
              <a:rPr lang="en-US" sz="2000" dirty="0"/>
              <a:t>WPF</a:t>
            </a:r>
            <a:r>
              <a:rPr lang="he-IL" sz="2000" dirty="0"/>
              <a:t>, עלה הצורך ב </a:t>
            </a:r>
            <a:r>
              <a:rPr lang="en-US" sz="2000" dirty="0"/>
              <a:t>Properties</a:t>
            </a:r>
            <a:r>
              <a:rPr lang="he-IL" sz="2000" dirty="0"/>
              <a:t> משוכללים, עם יכולות נוספות מעבר למאפיינים</a:t>
            </a:r>
            <a:r>
              <a:rPr lang="en-US" sz="2000" dirty="0"/>
              <a:t> </a:t>
            </a:r>
            <a:r>
              <a:rPr lang="he-IL" sz="2000" dirty="0"/>
              <a:t>הרגילים.</a:t>
            </a:r>
          </a:p>
          <a:p>
            <a:r>
              <a:rPr lang="he-IL" sz="2000" dirty="0"/>
              <a:t>מאפיינים אלו נקראים </a:t>
            </a:r>
            <a:r>
              <a:rPr lang="en-US" sz="2000" dirty="0"/>
              <a:t>Dependency Properties</a:t>
            </a:r>
            <a:r>
              <a:rPr lang="he-IL" sz="2000" dirty="0"/>
              <a:t> ויש להם הרבה יתרונות. ברוב היתרונות אנחנו משתמשים רק בעקיפין ולא שמים לב שזה עובד רק בזכות </a:t>
            </a:r>
            <a:r>
              <a:rPr lang="en-US" sz="2000" dirty="0"/>
              <a:t>DP</a:t>
            </a:r>
            <a:endParaRPr lang="he-IL" sz="2000" dirty="0"/>
          </a:p>
          <a:p>
            <a:r>
              <a:rPr lang="he-IL" sz="2000" dirty="0"/>
              <a:t>כמעט כל </a:t>
            </a:r>
            <a:r>
              <a:rPr lang="en-US" sz="2000" dirty="0"/>
              <a:t>Property</a:t>
            </a:r>
            <a:r>
              <a:rPr lang="he-IL" sz="2000" dirty="0"/>
              <a:t> שנמצאת בשימוש ב </a:t>
            </a:r>
            <a:r>
              <a:rPr lang="en-US" sz="2000" dirty="0"/>
              <a:t>WPF</a:t>
            </a:r>
            <a:r>
              <a:rPr lang="he-IL" sz="2000" dirty="0"/>
              <a:t> הוא </a:t>
            </a:r>
            <a:r>
              <a:rPr lang="en-US" sz="2000" dirty="0"/>
              <a:t>DP</a:t>
            </a:r>
            <a:endParaRPr lang="he-IL" sz="2000" dirty="0"/>
          </a:p>
          <a:p>
            <a:pPr lvl="1"/>
            <a:r>
              <a:rPr lang="he-IL" sz="2000" dirty="0"/>
              <a:t>ניתן לזהות ע"י קריאת התיעוד של כל מאפיין</a:t>
            </a:r>
          </a:p>
          <a:p>
            <a:pPr lvl="1"/>
            <a:r>
              <a:rPr lang="he-IL" sz="2000" dirty="0"/>
              <a:t>שימוש ב </a:t>
            </a:r>
            <a:r>
              <a:rPr lang="en-US" sz="2000" dirty="0"/>
              <a:t>Dependency Property</a:t>
            </a:r>
            <a:r>
              <a:rPr lang="he-IL" sz="2000" dirty="0"/>
              <a:t> נעשה בצורה זהה ל </a:t>
            </a:r>
            <a:r>
              <a:rPr lang="en-US" sz="2000" dirty="0"/>
              <a:t>Property</a:t>
            </a:r>
            <a:r>
              <a:rPr lang="he-IL" sz="2000" dirty="0"/>
              <a:t> </a:t>
            </a:r>
            <a:r>
              <a:rPr lang="en-US" sz="2000" dirty="0"/>
              <a:t> </a:t>
            </a:r>
            <a:r>
              <a:rPr lang="he-IL" sz="2000" dirty="0"/>
              <a:t>רגיל. כלומר השמה רגילה דרך ה</a:t>
            </a:r>
            <a:r>
              <a:rPr lang="en-US" sz="2000" dirty="0"/>
              <a:t>XAML </a:t>
            </a:r>
            <a:r>
              <a:rPr lang="he-IL" sz="2000" dirty="0"/>
              <a:t> או דרך קוד </a:t>
            </a:r>
            <a:r>
              <a:rPr lang="en-US" sz="2000" dirty="0"/>
              <a:t>C#</a:t>
            </a:r>
            <a:r>
              <a:rPr lang="he-IL" sz="2000" dirty="0"/>
              <a:t>.</a:t>
            </a:r>
          </a:p>
          <a:p>
            <a:r>
              <a:rPr lang="he-IL" sz="2000" dirty="0"/>
              <a:t>ניתן גם להוסיף </a:t>
            </a:r>
            <a:r>
              <a:rPr lang="en-US" sz="2000" dirty="0"/>
              <a:t>DP</a:t>
            </a:r>
            <a:r>
              <a:rPr lang="he-IL" sz="2000" dirty="0"/>
              <a:t> למחלקות משלנו, שאינן גרפיות – נראה זאת בהמשך.</a:t>
            </a:r>
            <a:endParaRPr lang="en-US" sz="2000" dirty="0"/>
          </a:p>
        </p:txBody>
      </p:sp>
      <p:sp>
        <p:nvSpPr>
          <p:cNvPr id="4" name="Slide Number Placeholder 3">
            <a:extLst>
              <a:ext uri="{FF2B5EF4-FFF2-40B4-BE49-F238E27FC236}">
                <a16:creationId xmlns:a16="http://schemas.microsoft.com/office/drawing/2014/main" id="{88B89CCB-D2EB-4C92-AD51-1B3F6DB6338A}"/>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05385603"/>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E7BD-3189-4EE8-AA1B-9B9065CBC11E}"/>
              </a:ext>
            </a:extLst>
          </p:cNvPr>
          <p:cNvSpPr>
            <a:spLocks noGrp="1"/>
          </p:cNvSpPr>
          <p:nvPr>
            <p:ph type="title"/>
          </p:nvPr>
        </p:nvSpPr>
        <p:spPr>
          <a:xfrm>
            <a:off x="2106976" y="259440"/>
            <a:ext cx="7239000" cy="660688"/>
          </a:xfrm>
        </p:spPr>
        <p:txBody>
          <a:bodyPr/>
          <a:lstStyle/>
          <a:p>
            <a:pPr algn="ctr" rtl="0"/>
            <a:r>
              <a:rPr lang="en-US" dirty="0"/>
              <a:t>DEPENDECY PROPERTY (DP)</a:t>
            </a:r>
          </a:p>
        </p:txBody>
      </p:sp>
      <p:sp>
        <p:nvSpPr>
          <p:cNvPr id="3" name="Content Placeholder 2">
            <a:extLst>
              <a:ext uri="{FF2B5EF4-FFF2-40B4-BE49-F238E27FC236}">
                <a16:creationId xmlns:a16="http://schemas.microsoft.com/office/drawing/2014/main" id="{E17AEC8E-5074-44F9-8727-18F7E348E117}"/>
              </a:ext>
            </a:extLst>
          </p:cNvPr>
          <p:cNvSpPr>
            <a:spLocks noGrp="1"/>
          </p:cNvSpPr>
          <p:nvPr>
            <p:ph idx="1"/>
          </p:nvPr>
        </p:nvSpPr>
        <p:spPr>
          <a:xfrm>
            <a:off x="1991544" y="1052736"/>
            <a:ext cx="7239000" cy="5040560"/>
          </a:xfrm>
        </p:spPr>
        <p:txBody>
          <a:bodyPr>
            <a:normAutofit/>
          </a:bodyPr>
          <a:lstStyle/>
          <a:p>
            <a:r>
              <a:rPr lang="he-IL" sz="2000" dirty="0"/>
              <a:t>מאפיין מסוג </a:t>
            </a:r>
            <a:r>
              <a:rPr lang="en-US" sz="2000" dirty="0"/>
              <a:t>Dependency Property</a:t>
            </a:r>
            <a:r>
              <a:rPr lang="he-IL" sz="2000" dirty="0"/>
              <a:t> הוא מאפיין של מחלקה </a:t>
            </a:r>
            <a:r>
              <a:rPr lang="he-IL" sz="2000" b="1" dirty="0"/>
              <a:t>שערכו תלוי </a:t>
            </a:r>
            <a:r>
              <a:rPr lang="en-US" sz="2000" b="1" dirty="0"/>
              <a:t>(depends)</a:t>
            </a:r>
            <a:r>
              <a:rPr lang="he-IL" sz="2000" b="1" dirty="0"/>
              <a:t> במקורות חיצוניים</a:t>
            </a:r>
            <a:r>
              <a:rPr lang="he-IL" sz="2000" dirty="0"/>
              <a:t> כגון:</a:t>
            </a:r>
          </a:p>
          <a:p>
            <a:pPr lvl="1"/>
            <a:r>
              <a:rPr lang="he-IL" sz="1700" dirty="0"/>
              <a:t>אנימציה – לא נלמד בקורס שלנו</a:t>
            </a:r>
          </a:p>
          <a:p>
            <a:pPr lvl="1"/>
            <a:r>
              <a:rPr lang="en-US" sz="1700" dirty="0"/>
              <a:t>Data binding</a:t>
            </a:r>
            <a:r>
              <a:rPr lang="he-IL" sz="1700" dirty="0"/>
              <a:t> – נלמד בהמשך המצגת</a:t>
            </a:r>
          </a:p>
          <a:p>
            <a:pPr lvl="1"/>
            <a:r>
              <a:rPr lang="en-US" sz="1700" dirty="0"/>
              <a:t>Style</a:t>
            </a:r>
            <a:r>
              <a:rPr lang="he-IL" sz="1700" dirty="0"/>
              <a:t> – למדנו</a:t>
            </a:r>
          </a:p>
          <a:p>
            <a:pPr lvl="1"/>
            <a:r>
              <a:rPr lang="en-US" sz="1700" dirty="0"/>
              <a:t>Dynamic Resource</a:t>
            </a:r>
            <a:r>
              <a:rPr lang="he-IL" sz="1700" dirty="0"/>
              <a:t> - למדנו</a:t>
            </a:r>
          </a:p>
          <a:p>
            <a:pPr lvl="1"/>
            <a:r>
              <a:rPr lang="he-IL" sz="1700" b="1" dirty="0"/>
              <a:t>היררכיית הפקדים הגרפית של אותו פקד בעל </a:t>
            </a:r>
            <a:r>
              <a:rPr lang="en-US" sz="1700" b="1" dirty="0"/>
              <a:t>DP</a:t>
            </a:r>
            <a:endParaRPr lang="he-IL" sz="1700" b="1" dirty="0"/>
          </a:p>
          <a:p>
            <a:r>
              <a:rPr lang="he-IL" sz="2000" dirty="0">
                <a:highlight>
                  <a:srgbClr val="FFFF00"/>
                </a:highlight>
              </a:rPr>
              <a:t>בנוסף, ל </a:t>
            </a:r>
            <a:r>
              <a:rPr lang="en-US" sz="2000" dirty="0">
                <a:highlight>
                  <a:srgbClr val="FFFF00"/>
                </a:highlight>
              </a:rPr>
              <a:t>Dependency Property</a:t>
            </a:r>
            <a:r>
              <a:rPr lang="he-IL" sz="2000" dirty="0">
                <a:highlight>
                  <a:srgbClr val="FFFF00"/>
                </a:highlight>
              </a:rPr>
              <a:t> יש יכולת מובנית </a:t>
            </a:r>
            <a:r>
              <a:rPr lang="he-IL" sz="2000" b="1" dirty="0">
                <a:highlight>
                  <a:srgbClr val="FFFF00"/>
                </a:highlight>
              </a:rPr>
              <a:t>לדווח על שינויים בערכו של המאפיין</a:t>
            </a:r>
            <a:r>
              <a:rPr lang="he-IL" sz="2000" dirty="0">
                <a:highlight>
                  <a:srgbClr val="FFFF00"/>
                </a:highlight>
              </a:rPr>
              <a:t>, למי שמעוניין בכך.</a:t>
            </a:r>
          </a:p>
          <a:p>
            <a:r>
              <a:rPr lang="he-IL" sz="2000" dirty="0"/>
              <a:t>ערכו של מאפיין מסוג </a:t>
            </a:r>
            <a:r>
              <a:rPr lang="en-US" sz="2000" dirty="0"/>
              <a:t>DP</a:t>
            </a:r>
            <a:r>
              <a:rPr lang="he-IL" sz="2000" dirty="0"/>
              <a:t> </a:t>
            </a:r>
            <a:r>
              <a:rPr lang="he-IL" sz="2000" b="1" dirty="0"/>
              <a:t>לא נשמר כחלק מהזיכרון של האובייקט </a:t>
            </a:r>
            <a:r>
              <a:rPr lang="he-IL" sz="2000" dirty="0"/>
              <a:t>מטיפוס המחלקה שבה הוא מוגדר, </a:t>
            </a:r>
            <a:r>
              <a:rPr lang="he-IL" sz="2000" b="1" dirty="0"/>
              <a:t>אלא שמור בתוך מילון </a:t>
            </a:r>
            <a:r>
              <a:rPr lang="en-US" sz="2000" b="1" dirty="0"/>
              <a:t>(Dictionary) </a:t>
            </a:r>
            <a:r>
              <a:rPr lang="he-IL" sz="2000" b="1" dirty="0"/>
              <a:t> חיצוני, כזוג ערכים:</a:t>
            </a:r>
          </a:p>
          <a:p>
            <a:pPr lvl="1"/>
            <a:r>
              <a:rPr lang="he-IL" sz="1700" dirty="0"/>
              <a:t>מפתח – שם המאפיין</a:t>
            </a:r>
          </a:p>
          <a:p>
            <a:pPr lvl="1"/>
            <a:r>
              <a:rPr lang="he-IL" sz="1700" dirty="0"/>
              <a:t>ערך – ערך המאפיין.</a:t>
            </a:r>
          </a:p>
        </p:txBody>
      </p:sp>
      <p:sp>
        <p:nvSpPr>
          <p:cNvPr id="4" name="Slide Number Placeholder 3">
            <a:extLst>
              <a:ext uri="{FF2B5EF4-FFF2-40B4-BE49-F238E27FC236}">
                <a16:creationId xmlns:a16="http://schemas.microsoft.com/office/drawing/2014/main" id="{88B89CCB-D2EB-4C92-AD51-1B3F6DB6338A}"/>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661</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7694D899-E723-4449-815E-74FC8BB98C0F}"/>
              </a:ext>
            </a:extLst>
          </p:cNvPr>
          <p:cNvSpPr/>
          <p:nvPr/>
        </p:nvSpPr>
        <p:spPr>
          <a:xfrm>
            <a:off x="1847528" y="5301208"/>
            <a:ext cx="3456384" cy="1224136"/>
          </a:xfrm>
          <a:prstGeom prst="wedgeRoundRectCallout">
            <a:avLst>
              <a:gd name="adj1" fmla="val 68850"/>
              <a:gd name="adj2" fmla="val -6444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מהו היתרון במילון? איפה הוא שמור? איך מוסיפים לו ערך? איך מחפשים בו ערך? תיכף נסביר ...</a:t>
            </a:r>
            <a:endParaRPr lang="he-IL"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507729981"/>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4D11-DCC3-4502-9AD6-E9C56862C96E}"/>
              </a:ext>
            </a:extLst>
          </p:cNvPr>
          <p:cNvSpPr>
            <a:spLocks noGrp="1"/>
          </p:cNvSpPr>
          <p:nvPr>
            <p:ph type="title"/>
          </p:nvPr>
        </p:nvSpPr>
        <p:spPr>
          <a:xfrm>
            <a:off x="1801396" y="260648"/>
            <a:ext cx="7532320" cy="698336"/>
          </a:xfrm>
        </p:spPr>
        <p:txBody>
          <a:bodyPr>
            <a:normAutofit fontScale="90000"/>
          </a:bodyPr>
          <a:lstStyle/>
          <a:p>
            <a:pPr algn="ctr"/>
            <a:r>
              <a:rPr lang="he-IL" dirty="0"/>
              <a:t>הגדרת מאפיין מסוג </a:t>
            </a:r>
            <a:r>
              <a:rPr lang="en-US" dirty="0"/>
              <a:t>DP</a:t>
            </a:r>
            <a:r>
              <a:rPr lang="he-IL" dirty="0"/>
              <a:t> ורישומו במילון</a:t>
            </a:r>
            <a:endParaRPr lang="en-US" dirty="0"/>
          </a:p>
        </p:txBody>
      </p:sp>
      <p:sp>
        <p:nvSpPr>
          <p:cNvPr id="3" name="Content Placeholder 2">
            <a:extLst>
              <a:ext uri="{FF2B5EF4-FFF2-40B4-BE49-F238E27FC236}">
                <a16:creationId xmlns:a16="http://schemas.microsoft.com/office/drawing/2014/main" id="{F98F85D6-350E-4BA3-9403-638EBB7F4609}"/>
              </a:ext>
            </a:extLst>
          </p:cNvPr>
          <p:cNvSpPr>
            <a:spLocks noGrp="1"/>
          </p:cNvSpPr>
          <p:nvPr>
            <p:ph idx="1"/>
          </p:nvPr>
        </p:nvSpPr>
        <p:spPr>
          <a:xfrm>
            <a:off x="1948056" y="1268760"/>
            <a:ext cx="7239000" cy="4846320"/>
          </a:xfrm>
        </p:spPr>
        <p:txBody>
          <a:bodyPr>
            <a:normAutofit fontScale="92500" lnSpcReduction="20000"/>
          </a:bodyPr>
          <a:lstStyle/>
          <a:p>
            <a:r>
              <a:rPr lang="he-IL" dirty="0"/>
              <a:t>כשמגדירים מאפיין מסוג </a:t>
            </a:r>
            <a:r>
              <a:rPr lang="en-US" dirty="0"/>
              <a:t>DP</a:t>
            </a:r>
            <a:r>
              <a:rPr lang="he-IL" dirty="0"/>
              <a:t> למחלקה </a:t>
            </a:r>
            <a:r>
              <a:rPr lang="en-US" dirty="0"/>
              <a:t>X</a:t>
            </a:r>
            <a:r>
              <a:rPr lang="he-IL" dirty="0"/>
              <a:t>, מיד רושמים אותו כערך חדש במילון הכללי</a:t>
            </a:r>
            <a:r>
              <a:rPr lang="en-US" dirty="0"/>
              <a:t>:</a:t>
            </a:r>
          </a:p>
          <a:p>
            <a:pPr lvl="1"/>
            <a:r>
              <a:rPr lang="en-US" dirty="0" err="1"/>
              <a:t>DependencyProperty.Register</a:t>
            </a:r>
            <a:r>
              <a:rPr lang="en-US" dirty="0"/>
              <a:t>(&lt;key&gt;, &lt;default-value&gt;)</a:t>
            </a:r>
            <a:r>
              <a:rPr lang="he-IL" dirty="0"/>
              <a:t> </a:t>
            </a:r>
            <a:endParaRPr lang="en-US" dirty="0"/>
          </a:p>
          <a:p>
            <a:pPr lvl="1"/>
            <a:r>
              <a:rPr lang="he-IL" dirty="0"/>
              <a:t>זוג: שם המאפיין + ערך ברירת מחדל שלו</a:t>
            </a:r>
          </a:p>
          <a:p>
            <a:r>
              <a:rPr lang="he-IL" dirty="0"/>
              <a:t>המילון הכללי מכיל את כל המאפיינים מסוג </a:t>
            </a:r>
            <a:r>
              <a:rPr lang="en-US" dirty="0"/>
              <a:t>DP</a:t>
            </a:r>
            <a:r>
              <a:rPr lang="he-IL" dirty="0"/>
              <a:t> </a:t>
            </a:r>
            <a:r>
              <a:rPr lang="he-IL" b="1" dirty="0"/>
              <a:t>של כל סוגי המחלקות.</a:t>
            </a:r>
          </a:p>
          <a:p>
            <a:r>
              <a:rPr lang="he-IL" dirty="0"/>
              <a:t>כלומר, כל עוד לא שונה ערך ברירת המחדל של מאפיין מסוג </a:t>
            </a:r>
            <a:r>
              <a:rPr lang="en-US" dirty="0"/>
              <a:t>DP</a:t>
            </a:r>
            <a:r>
              <a:rPr lang="he-IL" dirty="0"/>
              <a:t>, אזי ישמר עבורו ערך אחד בלבד במילון הכללי.</a:t>
            </a:r>
          </a:p>
          <a:p>
            <a:pPr lvl="1"/>
            <a:r>
              <a:rPr lang="he-IL" dirty="0"/>
              <a:t>הערך הזה יופיע פעם אחת במילון, אך ישמש את כל המאפיינים מאותו סוג של כל האובייקטים מסוג </a:t>
            </a:r>
            <a:r>
              <a:rPr lang="en-US" dirty="0"/>
              <a:t>X</a:t>
            </a:r>
            <a:r>
              <a:rPr lang="he-IL" dirty="0"/>
              <a:t>, ואולי אפילו של כל סוגי המחלקות שמכילות מאפיין מאותו סוג.</a:t>
            </a:r>
          </a:p>
          <a:p>
            <a:r>
              <a:rPr lang="he-IL" dirty="0"/>
              <a:t>במידה והשתנה ערכו באופן מקומי </a:t>
            </a:r>
            <a:r>
              <a:rPr lang="en-US" dirty="0" err="1"/>
              <a:t>SetValue</a:t>
            </a:r>
            <a:r>
              <a:rPr lang="en-US" dirty="0"/>
              <a:t>()</a:t>
            </a:r>
            <a:r>
              <a:rPr lang="he-IL" dirty="0"/>
              <a:t>, אזי זוג הערכים החדש ( שם המאפיין + ערכו החדש), יתווסף למילון המקומי של אותו אובייקט מסוג </a:t>
            </a:r>
            <a:r>
              <a:rPr lang="en-US" dirty="0"/>
              <a:t>X</a:t>
            </a:r>
            <a:r>
              <a:rPr lang="he-IL" dirty="0"/>
              <a:t>.</a:t>
            </a:r>
            <a:endParaRPr lang="en-US" dirty="0"/>
          </a:p>
        </p:txBody>
      </p:sp>
      <p:sp>
        <p:nvSpPr>
          <p:cNvPr id="4" name="Slide Number Placeholder 3">
            <a:extLst>
              <a:ext uri="{FF2B5EF4-FFF2-40B4-BE49-F238E27FC236}">
                <a16:creationId xmlns:a16="http://schemas.microsoft.com/office/drawing/2014/main" id="{CE2552A1-E60E-4A59-9186-93F0040F604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155686318"/>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7970-9E07-47EF-8C06-62D8D999D1B4}"/>
              </a:ext>
            </a:extLst>
          </p:cNvPr>
          <p:cNvSpPr>
            <a:spLocks noGrp="1"/>
          </p:cNvSpPr>
          <p:nvPr>
            <p:ph type="title"/>
          </p:nvPr>
        </p:nvSpPr>
        <p:spPr>
          <a:xfrm>
            <a:off x="2063552" y="100664"/>
            <a:ext cx="7355160" cy="571468"/>
          </a:xfrm>
        </p:spPr>
        <p:txBody>
          <a:bodyPr>
            <a:noAutofit/>
          </a:bodyPr>
          <a:lstStyle/>
          <a:p>
            <a:pPr algn="ctr"/>
            <a:r>
              <a:rPr lang="he-IL" sz="2800" dirty="0"/>
              <a:t>חיפוש ערך של מאפיין מסוג </a:t>
            </a:r>
            <a:r>
              <a:rPr lang="en-US" sz="2800" dirty="0"/>
              <a:t>DP</a:t>
            </a:r>
            <a:r>
              <a:rPr lang="he-IL" sz="2800" dirty="0"/>
              <a:t> – </a:t>
            </a:r>
            <a:r>
              <a:rPr lang="en-US" sz="2800" dirty="0" err="1"/>
              <a:t>getVALUE</a:t>
            </a:r>
            <a:r>
              <a:rPr lang="en-US" sz="2800" dirty="0"/>
              <a:t>()</a:t>
            </a:r>
          </a:p>
        </p:txBody>
      </p:sp>
      <p:pic>
        <p:nvPicPr>
          <p:cNvPr id="6" name="Content Placeholder 5" descr="Diagram&#10;&#10;Description automatically generated">
            <a:extLst>
              <a:ext uri="{FF2B5EF4-FFF2-40B4-BE49-F238E27FC236}">
                <a16:creationId xmlns:a16="http://schemas.microsoft.com/office/drawing/2014/main" id="{71AA4B04-63DB-4CCC-B95D-E3581379EC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361" y="3093660"/>
            <a:ext cx="5465799" cy="366370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8CAC653A-36F5-411A-A0A3-AF4039E7DE31}"/>
              </a:ext>
            </a:extLst>
          </p:cNvPr>
          <p:cNvSpPr>
            <a:spLocks noGrp="1"/>
          </p:cNvSpPr>
          <p:nvPr>
            <p:ph type="sldNum" sz="quarter" idx="12"/>
          </p:nvPr>
        </p:nvSpPr>
        <p:spPr>
          <a:xfrm>
            <a:off x="8830376" y="6528736"/>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663</a:t>
            </a:fld>
            <a:endParaRPr lang="he-IL" dirty="0">
              <a:solidFill>
                <a:srgbClr val="B13F9A"/>
              </a:solidFill>
              <a:latin typeface="Trebuchet MS"/>
              <a:cs typeface="Gisha" panose="020B0502040204020203" pitchFamily="34" charset="-79"/>
            </a:endParaRPr>
          </a:p>
        </p:txBody>
      </p:sp>
      <p:pic>
        <p:nvPicPr>
          <p:cNvPr id="8" name="Picture 7" descr="Table&#10;&#10;Description automatically generated with medium confidence">
            <a:extLst>
              <a:ext uri="{FF2B5EF4-FFF2-40B4-BE49-F238E27FC236}">
                <a16:creationId xmlns:a16="http://schemas.microsoft.com/office/drawing/2014/main" id="{3583A31B-520B-4AA4-9979-4B95D50C7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024" y="855278"/>
            <a:ext cx="3888432" cy="2745156"/>
          </a:xfrm>
          <a:prstGeom prst="rect">
            <a:avLst/>
          </a:prstGeom>
          <a:ln>
            <a:noFill/>
          </a:ln>
          <a:effectLst>
            <a:outerShdw blurRad="292100" dist="139700" dir="2700000" algn="tl" rotWithShape="0">
              <a:srgbClr val="333333">
                <a:alpha val="65000"/>
              </a:srgbClr>
            </a:outerShdw>
          </a:effectLst>
        </p:spPr>
      </p:pic>
      <p:sp>
        <p:nvSpPr>
          <p:cNvPr id="3" name="Callout: Bent Line 2">
            <a:extLst>
              <a:ext uri="{FF2B5EF4-FFF2-40B4-BE49-F238E27FC236}">
                <a16:creationId xmlns:a16="http://schemas.microsoft.com/office/drawing/2014/main" id="{E65B3B11-91AE-4E2C-BBF6-EAC98CAA1E42}"/>
              </a:ext>
            </a:extLst>
          </p:cNvPr>
          <p:cNvSpPr/>
          <p:nvPr/>
        </p:nvSpPr>
        <p:spPr>
          <a:xfrm>
            <a:off x="2063552" y="910373"/>
            <a:ext cx="2543590" cy="720080"/>
          </a:xfrm>
          <a:prstGeom prst="borderCallout2">
            <a:avLst>
              <a:gd name="adj1" fmla="val 47957"/>
              <a:gd name="adj2" fmla="val 103469"/>
              <a:gd name="adj3" fmla="val 50496"/>
              <a:gd name="adj4" fmla="val 115986"/>
              <a:gd name="adj5" fmla="val 132817"/>
              <a:gd name="adj6" fmla="val 16147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נחפש במקורות חיצוניים כגון: </a:t>
            </a:r>
            <a:r>
              <a:rPr lang="en-US" sz="1200" dirty="0">
                <a:solidFill>
                  <a:prstClr val="black"/>
                </a:solidFill>
                <a:latin typeface="Trebuchet MS"/>
              </a:rPr>
              <a:t>Binding, Style, etc.</a:t>
            </a:r>
          </a:p>
          <a:p>
            <a:pPr algn="ctr"/>
            <a:r>
              <a:rPr lang="he-IL" sz="1200" dirty="0">
                <a:solidFill>
                  <a:prstClr val="black"/>
                </a:solidFill>
                <a:latin typeface="Trebuchet MS"/>
                <a:cs typeface="Gisha" panose="020B0502040204020203" pitchFamily="34" charset="-79"/>
              </a:rPr>
              <a:t>לפי הסדר שמצוין כאן.</a:t>
            </a:r>
            <a:endParaRPr lang="en-US" sz="1200" dirty="0">
              <a:solidFill>
                <a:prstClr val="black"/>
              </a:solidFill>
              <a:latin typeface="Trebuchet MS"/>
            </a:endParaRPr>
          </a:p>
        </p:txBody>
      </p:sp>
      <p:sp>
        <p:nvSpPr>
          <p:cNvPr id="7" name="Callout: Bent Line 6">
            <a:extLst>
              <a:ext uri="{FF2B5EF4-FFF2-40B4-BE49-F238E27FC236}">
                <a16:creationId xmlns:a16="http://schemas.microsoft.com/office/drawing/2014/main" id="{EE8B97FA-C9C7-4443-82EE-716BAFD3ACF6}"/>
              </a:ext>
            </a:extLst>
          </p:cNvPr>
          <p:cNvSpPr/>
          <p:nvPr/>
        </p:nvSpPr>
        <p:spPr>
          <a:xfrm>
            <a:off x="2063552" y="1775299"/>
            <a:ext cx="2543590" cy="1135216"/>
          </a:xfrm>
          <a:prstGeom prst="borderCallout2">
            <a:avLst>
              <a:gd name="adj1" fmla="val 47957"/>
              <a:gd name="adj2" fmla="val 103469"/>
              <a:gd name="adj3" fmla="val 50496"/>
              <a:gd name="adj4" fmla="val 115986"/>
              <a:gd name="adj5" fmla="val 134534"/>
              <a:gd name="adj6" fmla="val 17837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אם לא מצאנו במקורות החיצוניים, אזי נלך לחפש במילונים בצורה היררכית, </a:t>
            </a:r>
            <a:r>
              <a:rPr lang="en-US" sz="1200" dirty="0">
                <a:solidFill>
                  <a:prstClr val="black"/>
                </a:solidFill>
                <a:latin typeface="Trebuchet MS"/>
              </a:rPr>
              <a:t>Inherited Value</a:t>
            </a:r>
            <a:r>
              <a:rPr lang="he-IL" sz="1200" dirty="0">
                <a:solidFill>
                  <a:prstClr val="black"/>
                </a:solidFill>
                <a:latin typeface="Trebuchet MS"/>
                <a:cs typeface="Gisha" panose="020B0502040204020203" pitchFamily="34" charset="-79"/>
              </a:rPr>
              <a:t>.</a:t>
            </a:r>
          </a:p>
          <a:p>
            <a:pPr algn="ctr"/>
            <a:r>
              <a:rPr lang="he-IL" sz="1200" dirty="0">
                <a:solidFill>
                  <a:prstClr val="black"/>
                </a:solidFill>
                <a:latin typeface="Trebuchet MS"/>
                <a:cs typeface="Gisha" panose="020B0502040204020203" pitchFamily="34" charset="-79"/>
              </a:rPr>
              <a:t>נתחיל במילון המקומי, ונעלה כלפי מעלה עד למילון הכללי. שם נמצא את ה </a:t>
            </a:r>
            <a:r>
              <a:rPr lang="en-US" sz="1200" dirty="0">
                <a:solidFill>
                  <a:prstClr val="black"/>
                </a:solidFill>
                <a:latin typeface="Trebuchet MS"/>
              </a:rPr>
              <a:t>default value</a:t>
            </a:r>
          </a:p>
        </p:txBody>
      </p:sp>
    </p:spTree>
    <p:extLst>
      <p:ext uri="{BB962C8B-B14F-4D97-AF65-F5344CB8AC3E}">
        <p14:creationId xmlns:p14="http://schemas.microsoft.com/office/powerpoint/2010/main" val="207739621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1047-E20F-4582-9BBA-2A0EB5A91D51}"/>
              </a:ext>
            </a:extLst>
          </p:cNvPr>
          <p:cNvSpPr>
            <a:spLocks noGrp="1"/>
          </p:cNvSpPr>
          <p:nvPr>
            <p:ph type="title"/>
          </p:nvPr>
        </p:nvSpPr>
        <p:spPr>
          <a:xfrm>
            <a:off x="1981200" y="186188"/>
            <a:ext cx="7239000" cy="698336"/>
          </a:xfrm>
        </p:spPr>
        <p:txBody>
          <a:bodyPr>
            <a:normAutofit fontScale="90000"/>
          </a:bodyPr>
          <a:lstStyle/>
          <a:p>
            <a:r>
              <a:rPr lang="he-IL" dirty="0"/>
              <a:t>מחלקת האב </a:t>
            </a:r>
            <a:r>
              <a:rPr lang="en-US" dirty="0"/>
              <a:t>Dependency Object</a:t>
            </a:r>
          </a:p>
        </p:txBody>
      </p:sp>
      <p:sp>
        <p:nvSpPr>
          <p:cNvPr id="3" name="Content Placeholder 2">
            <a:extLst>
              <a:ext uri="{FF2B5EF4-FFF2-40B4-BE49-F238E27FC236}">
                <a16:creationId xmlns:a16="http://schemas.microsoft.com/office/drawing/2014/main" id="{671DF741-3313-4230-8DD2-472224C2CB71}"/>
              </a:ext>
            </a:extLst>
          </p:cNvPr>
          <p:cNvSpPr>
            <a:spLocks noGrp="1"/>
          </p:cNvSpPr>
          <p:nvPr>
            <p:ph idx="1"/>
          </p:nvPr>
        </p:nvSpPr>
        <p:spPr>
          <a:xfrm>
            <a:off x="4180016" y="1048387"/>
            <a:ext cx="5328592" cy="1344853"/>
          </a:xfrm>
        </p:spPr>
        <p:txBody>
          <a:bodyPr>
            <a:normAutofit fontScale="70000" lnSpcReduction="20000"/>
          </a:bodyPr>
          <a:lstStyle/>
          <a:p>
            <a:r>
              <a:rPr lang="he-IL" dirty="0"/>
              <a:t>מחלקה </a:t>
            </a:r>
            <a:r>
              <a:rPr lang="en-US" dirty="0"/>
              <a:t>X</a:t>
            </a:r>
            <a:r>
              <a:rPr lang="he-IL" dirty="0"/>
              <a:t> שרוצה להגדיר מאפיינים מסוג </a:t>
            </a:r>
            <a:r>
              <a:rPr lang="en-US" dirty="0"/>
              <a:t>Dependency Property</a:t>
            </a:r>
            <a:r>
              <a:rPr lang="he-IL" dirty="0"/>
              <a:t>, </a:t>
            </a:r>
            <a:r>
              <a:rPr lang="he-IL" b="1" dirty="0"/>
              <a:t>צריכה לרשת מהמחלקה הקיימת</a:t>
            </a:r>
            <a:r>
              <a:rPr lang="he-IL" dirty="0"/>
              <a:t> </a:t>
            </a:r>
            <a:r>
              <a:rPr lang="en-US" b="1" dirty="0"/>
              <a:t>DependencyObject</a:t>
            </a:r>
          </a:p>
          <a:p>
            <a:r>
              <a:rPr lang="he-IL" dirty="0"/>
              <a:t>מימוש יחס הירושה הזה, מאפשר את קיום היתרונות של כל </a:t>
            </a:r>
            <a:r>
              <a:rPr lang="en-US" dirty="0"/>
              <a:t>DP</a:t>
            </a:r>
            <a:r>
              <a:rPr lang="he-IL" dirty="0"/>
              <a:t> המוגדר במחלקה </a:t>
            </a:r>
            <a:r>
              <a:rPr lang="en-US" dirty="0"/>
              <a:t>X</a:t>
            </a:r>
            <a:r>
              <a:rPr lang="he-IL" dirty="0"/>
              <a:t>.</a:t>
            </a:r>
            <a:endParaRPr lang="en-US" dirty="0"/>
          </a:p>
        </p:txBody>
      </p:sp>
      <p:sp>
        <p:nvSpPr>
          <p:cNvPr id="4" name="Slide Number Placeholder 3">
            <a:extLst>
              <a:ext uri="{FF2B5EF4-FFF2-40B4-BE49-F238E27FC236}">
                <a16:creationId xmlns:a16="http://schemas.microsoft.com/office/drawing/2014/main" id="{D355E6B8-BE9E-46B1-A846-C0D1CB90A3C6}"/>
              </a:ext>
            </a:extLst>
          </p:cNvPr>
          <p:cNvSpPr>
            <a:spLocks noGrp="1"/>
          </p:cNvSpPr>
          <p:nvPr>
            <p:ph type="sldNum" sz="quarter" idx="12"/>
          </p:nvPr>
        </p:nvSpPr>
        <p:spPr>
          <a:xfrm>
            <a:off x="8926032" y="6587824"/>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664</a:t>
            </a:fld>
            <a:endParaRPr lang="he-IL" dirty="0">
              <a:solidFill>
                <a:srgbClr val="B13F9A"/>
              </a:solidFill>
              <a:latin typeface="Trebuchet MS"/>
              <a:cs typeface="Gisha" panose="020B0502040204020203" pitchFamily="34" charset="-79"/>
            </a:endParaRPr>
          </a:p>
        </p:txBody>
      </p:sp>
      <p:pic>
        <p:nvPicPr>
          <p:cNvPr id="8" name="Picture 7">
            <a:extLst>
              <a:ext uri="{FF2B5EF4-FFF2-40B4-BE49-F238E27FC236}">
                <a16:creationId xmlns:a16="http://schemas.microsoft.com/office/drawing/2014/main" id="{6DD35032-7528-40C0-B560-2E7625C7DB36}"/>
              </a:ext>
            </a:extLst>
          </p:cNvPr>
          <p:cNvPicPr>
            <a:picLocks noChangeAspect="1"/>
          </p:cNvPicPr>
          <p:nvPr/>
        </p:nvPicPr>
        <p:blipFill>
          <a:blip r:embed="rId2"/>
          <a:stretch>
            <a:fillRect/>
          </a:stretch>
        </p:blipFill>
        <p:spPr>
          <a:xfrm>
            <a:off x="4223792" y="2621840"/>
            <a:ext cx="6120680" cy="3965985"/>
          </a:xfrm>
          <a:prstGeom prst="rect">
            <a:avLst/>
          </a:prstGeom>
          <a:ln>
            <a:noFill/>
          </a:ln>
          <a:effectLst>
            <a:outerShdw blurRad="292100" dist="139700" dir="2700000" algn="tl" rotWithShape="0">
              <a:srgbClr val="333333">
                <a:alpha val="65000"/>
              </a:srgbClr>
            </a:outerShdw>
          </a:effectLst>
        </p:spPr>
      </p:pic>
      <p:sp>
        <p:nvSpPr>
          <p:cNvPr id="9" name="Callout: Bent Line 8">
            <a:extLst>
              <a:ext uri="{FF2B5EF4-FFF2-40B4-BE49-F238E27FC236}">
                <a16:creationId xmlns:a16="http://schemas.microsoft.com/office/drawing/2014/main" id="{E06F30EB-368D-4CE7-ABD9-A46E272BF987}"/>
              </a:ext>
            </a:extLst>
          </p:cNvPr>
          <p:cNvSpPr/>
          <p:nvPr/>
        </p:nvSpPr>
        <p:spPr>
          <a:xfrm>
            <a:off x="1775520" y="5157194"/>
            <a:ext cx="1872208" cy="1514619"/>
          </a:xfrm>
          <a:prstGeom prst="borderCallout2">
            <a:avLst>
              <a:gd name="adj1" fmla="val 50458"/>
              <a:gd name="adj2" fmla="val 102047"/>
              <a:gd name="adj3" fmla="val 37107"/>
              <a:gd name="adj4" fmla="val 123017"/>
              <a:gd name="adj5" fmla="val 51302"/>
              <a:gd name="adj6" fmla="val 15553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srgbClr val="000000"/>
                </a:solidFill>
                <a:latin typeface="Trebuchet MS"/>
                <a:ea typeface="Calibri" panose="020F0502020204030204" pitchFamily="34" charset="0"/>
                <a:cs typeface="Arial" panose="020B0604020202020204" pitchFamily="34" charset="0"/>
              </a:rPr>
              <a:t>המתודה </a:t>
            </a:r>
            <a:r>
              <a:rPr lang="en-US" sz="1200" b="1" dirty="0">
                <a:solidFill>
                  <a:srgbClr val="000000"/>
                </a:solidFill>
                <a:latin typeface="Trebuchet MS"/>
                <a:ea typeface="Calibri" panose="020F0502020204030204" pitchFamily="34" charset="0"/>
                <a:cs typeface="Arial" panose="020B0604020202020204" pitchFamily="34" charset="0"/>
              </a:rPr>
              <a:t>OnPropertyChanged()</a:t>
            </a:r>
            <a:r>
              <a:rPr lang="he-IL" sz="1200" b="1" dirty="0">
                <a:solidFill>
                  <a:srgbClr val="000000"/>
                </a:solidFill>
                <a:latin typeface="Trebuchet MS"/>
                <a:ea typeface="Calibri" panose="020F0502020204030204" pitchFamily="34" charset="0"/>
                <a:cs typeface="Arial" panose="020B0604020202020204" pitchFamily="34" charset="0"/>
              </a:rPr>
              <a:t> </a:t>
            </a:r>
            <a:r>
              <a:rPr lang="he-IL" sz="1200" dirty="0">
                <a:solidFill>
                  <a:srgbClr val="000000"/>
                </a:solidFill>
                <a:latin typeface="Trebuchet MS"/>
                <a:ea typeface="Calibri" panose="020F0502020204030204" pitchFamily="34" charset="0"/>
                <a:cs typeface="Arial" panose="020B0604020202020204" pitchFamily="34" charset="0"/>
              </a:rPr>
              <a:t>נקראת אוטומטית כאשר ערך של אחד מה </a:t>
            </a:r>
            <a:r>
              <a:rPr lang="en-US" sz="1200" dirty="0">
                <a:solidFill>
                  <a:srgbClr val="000000"/>
                </a:solidFill>
                <a:latin typeface="Trebuchet MS"/>
                <a:ea typeface="Calibri" panose="020F0502020204030204" pitchFamily="34" charset="0"/>
                <a:cs typeface="Arial" panose="020B0604020202020204" pitchFamily="34" charset="0"/>
              </a:rPr>
              <a:t>DP</a:t>
            </a:r>
            <a:r>
              <a:rPr lang="he-IL" sz="1200" dirty="0">
                <a:solidFill>
                  <a:srgbClr val="000000"/>
                </a:solidFill>
                <a:latin typeface="Trebuchet MS"/>
                <a:ea typeface="Calibri" panose="020F0502020204030204" pitchFamily="34" charset="0"/>
                <a:cs typeface="Arial" panose="020B0604020202020204" pitchFamily="34" charset="0"/>
              </a:rPr>
              <a:t> של האובייקט משתנה.</a:t>
            </a:r>
          </a:p>
          <a:p>
            <a:pPr algn="ctr"/>
            <a:r>
              <a:rPr lang="he-IL" sz="1200" dirty="0">
                <a:solidFill>
                  <a:srgbClr val="000000"/>
                </a:solidFill>
                <a:latin typeface="Trebuchet MS"/>
                <a:ea typeface="Calibri" panose="020F0502020204030204" pitchFamily="34" charset="0"/>
                <a:cs typeface="Arial" panose="020B0604020202020204" pitchFamily="34" charset="0"/>
              </a:rPr>
              <a:t>ובכך מיידעת את מי שמעוניין לדעת על השינוי.</a:t>
            </a:r>
            <a:endParaRPr lang="en-US" sz="1200" dirty="0">
              <a:solidFill>
                <a:prstClr val="black"/>
              </a:solidFill>
              <a:latin typeface="Trebuchet MS"/>
              <a:ea typeface="Calibri" panose="020F0502020204030204" pitchFamily="34" charset="0"/>
              <a:cs typeface="Arial" panose="020B0604020202020204" pitchFamily="34" charset="0"/>
            </a:endParaRPr>
          </a:p>
        </p:txBody>
      </p:sp>
      <p:sp>
        <p:nvSpPr>
          <p:cNvPr id="10" name="Callout: Bent Line 9">
            <a:extLst>
              <a:ext uri="{FF2B5EF4-FFF2-40B4-BE49-F238E27FC236}">
                <a16:creationId xmlns:a16="http://schemas.microsoft.com/office/drawing/2014/main" id="{44D7A6AB-091B-4B76-8712-B8F99B913A70}"/>
              </a:ext>
            </a:extLst>
          </p:cNvPr>
          <p:cNvSpPr/>
          <p:nvPr/>
        </p:nvSpPr>
        <p:spPr>
          <a:xfrm>
            <a:off x="1775520" y="3886809"/>
            <a:ext cx="1872208" cy="1195574"/>
          </a:xfrm>
          <a:prstGeom prst="borderCallout2">
            <a:avLst>
              <a:gd name="adj1" fmla="val 50458"/>
              <a:gd name="adj2" fmla="val 102047"/>
              <a:gd name="adj3" fmla="val 37107"/>
              <a:gd name="adj4" fmla="val 123017"/>
              <a:gd name="adj5" fmla="val 130060"/>
              <a:gd name="adj6" fmla="val 15358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srgbClr val="000000"/>
                </a:solidFill>
                <a:latin typeface="Trebuchet MS"/>
                <a:ea typeface="Calibri" panose="020F0502020204030204" pitchFamily="34" charset="0"/>
                <a:cs typeface="Arial" panose="020B0604020202020204" pitchFamily="34" charset="0"/>
              </a:rPr>
              <a:t>המתודה </a:t>
            </a:r>
            <a:r>
              <a:rPr lang="en-US" sz="1200" b="1" dirty="0">
                <a:solidFill>
                  <a:srgbClr val="000000"/>
                </a:solidFill>
                <a:latin typeface="Trebuchet MS"/>
                <a:ea typeface="Calibri" panose="020F0502020204030204" pitchFamily="34" charset="0"/>
                <a:cs typeface="Arial" panose="020B0604020202020204" pitchFamily="34" charset="0"/>
              </a:rPr>
              <a:t>SetValue()</a:t>
            </a:r>
            <a:r>
              <a:rPr lang="he-IL" sz="1200" b="1" dirty="0">
                <a:solidFill>
                  <a:srgbClr val="000000"/>
                </a:solidFill>
                <a:latin typeface="Trebuchet MS"/>
                <a:ea typeface="Calibri" panose="020F0502020204030204" pitchFamily="34" charset="0"/>
                <a:cs typeface="Arial" panose="020B0604020202020204" pitchFamily="34" charset="0"/>
              </a:rPr>
              <a:t> </a:t>
            </a:r>
            <a:r>
              <a:rPr lang="he-IL" sz="1200" dirty="0">
                <a:solidFill>
                  <a:srgbClr val="000000"/>
                </a:solidFill>
                <a:latin typeface="Trebuchet MS"/>
                <a:ea typeface="Calibri" panose="020F0502020204030204" pitchFamily="34" charset="0"/>
                <a:cs typeface="Arial" panose="020B0604020202020204" pitchFamily="34" charset="0"/>
              </a:rPr>
              <a:t>מקבלת את שם ה-</a:t>
            </a:r>
            <a:r>
              <a:rPr lang="en-US" sz="1200" dirty="0">
                <a:solidFill>
                  <a:srgbClr val="000000"/>
                </a:solidFill>
                <a:latin typeface="Trebuchet MS"/>
                <a:ea typeface="Calibri" panose="020F0502020204030204" pitchFamily="34" charset="0"/>
                <a:cs typeface="Arial" panose="020B0604020202020204" pitchFamily="34" charset="0"/>
              </a:rPr>
              <a:t>DP</a:t>
            </a:r>
            <a:r>
              <a:rPr lang="he-IL" sz="1200" dirty="0">
                <a:solidFill>
                  <a:srgbClr val="000000"/>
                </a:solidFill>
                <a:latin typeface="Trebuchet MS"/>
                <a:ea typeface="Calibri" panose="020F0502020204030204" pitchFamily="34" charset="0"/>
                <a:cs typeface="Arial" panose="020B0604020202020204" pitchFamily="34" charset="0"/>
              </a:rPr>
              <a:t> ואת ערכו החדש. ושמרת אותם במילון המקומי של האובייקט.</a:t>
            </a:r>
            <a:endParaRPr lang="en-US" sz="1200" dirty="0">
              <a:solidFill>
                <a:prstClr val="black"/>
              </a:solidFill>
              <a:latin typeface="Trebuchet MS"/>
              <a:ea typeface="Calibri" panose="020F0502020204030204" pitchFamily="34" charset="0"/>
              <a:cs typeface="Arial" panose="020B0604020202020204" pitchFamily="34" charset="0"/>
            </a:endParaRPr>
          </a:p>
        </p:txBody>
      </p:sp>
      <p:sp>
        <p:nvSpPr>
          <p:cNvPr id="13" name="Callout: Bent Line 12">
            <a:extLst>
              <a:ext uri="{FF2B5EF4-FFF2-40B4-BE49-F238E27FC236}">
                <a16:creationId xmlns:a16="http://schemas.microsoft.com/office/drawing/2014/main" id="{38BCE453-CB11-402E-80CC-077F72B8B5C1}"/>
              </a:ext>
            </a:extLst>
          </p:cNvPr>
          <p:cNvSpPr/>
          <p:nvPr/>
        </p:nvSpPr>
        <p:spPr>
          <a:xfrm>
            <a:off x="1775520" y="1268761"/>
            <a:ext cx="1872208" cy="2554695"/>
          </a:xfrm>
          <a:prstGeom prst="borderCallout2">
            <a:avLst>
              <a:gd name="adj1" fmla="val 50458"/>
              <a:gd name="adj2" fmla="val 102047"/>
              <a:gd name="adj3" fmla="val 37107"/>
              <a:gd name="adj4" fmla="val 123017"/>
              <a:gd name="adj5" fmla="val 139724"/>
              <a:gd name="adj6" fmla="val 15846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srgbClr val="000000"/>
                </a:solidFill>
                <a:latin typeface="Trebuchet MS"/>
                <a:ea typeface="Calibri" panose="020F0502020204030204" pitchFamily="34" charset="0"/>
                <a:cs typeface="Arial" panose="020B0604020202020204" pitchFamily="34" charset="0"/>
              </a:rPr>
              <a:t>המתודה </a:t>
            </a:r>
            <a:r>
              <a:rPr lang="en-US" sz="1200" b="1" dirty="0" err="1">
                <a:solidFill>
                  <a:srgbClr val="000000"/>
                </a:solidFill>
                <a:latin typeface="Trebuchet MS"/>
                <a:ea typeface="Calibri" panose="020F0502020204030204" pitchFamily="34" charset="0"/>
                <a:cs typeface="Arial" panose="020B0604020202020204" pitchFamily="34" charset="0"/>
              </a:rPr>
              <a:t>GetValue</a:t>
            </a:r>
            <a:r>
              <a:rPr lang="en-US" sz="1200" b="1" dirty="0">
                <a:solidFill>
                  <a:srgbClr val="000000"/>
                </a:solidFill>
                <a:latin typeface="Trebuchet MS"/>
                <a:ea typeface="Calibri" panose="020F0502020204030204" pitchFamily="34" charset="0"/>
                <a:cs typeface="Arial" panose="020B0604020202020204" pitchFamily="34" charset="0"/>
              </a:rPr>
              <a:t>()</a:t>
            </a:r>
            <a:r>
              <a:rPr lang="he-IL" sz="1200" b="1" dirty="0">
                <a:solidFill>
                  <a:srgbClr val="000000"/>
                </a:solidFill>
                <a:latin typeface="Trebuchet MS"/>
                <a:ea typeface="Calibri" panose="020F0502020204030204" pitchFamily="34" charset="0"/>
                <a:cs typeface="Arial" panose="020B0604020202020204" pitchFamily="34" charset="0"/>
              </a:rPr>
              <a:t> </a:t>
            </a:r>
            <a:r>
              <a:rPr lang="he-IL" sz="1200" dirty="0">
                <a:solidFill>
                  <a:srgbClr val="000000"/>
                </a:solidFill>
                <a:latin typeface="Trebuchet MS"/>
                <a:ea typeface="Calibri" panose="020F0502020204030204" pitchFamily="34" charset="0"/>
                <a:cs typeface="Arial" panose="020B0604020202020204" pitchFamily="34" charset="0"/>
              </a:rPr>
              <a:t>מקבלת את שם ה-</a:t>
            </a:r>
            <a:r>
              <a:rPr lang="en-US" sz="1200" dirty="0">
                <a:solidFill>
                  <a:srgbClr val="000000"/>
                </a:solidFill>
                <a:latin typeface="Trebuchet MS"/>
                <a:ea typeface="Calibri" panose="020F0502020204030204" pitchFamily="34" charset="0"/>
                <a:cs typeface="Arial" panose="020B0604020202020204" pitchFamily="34" charset="0"/>
              </a:rPr>
              <a:t>DP</a:t>
            </a:r>
            <a:r>
              <a:rPr lang="he-IL" sz="1200" dirty="0">
                <a:solidFill>
                  <a:srgbClr val="000000"/>
                </a:solidFill>
                <a:latin typeface="Trebuchet MS"/>
                <a:ea typeface="Calibri" panose="020F0502020204030204" pitchFamily="34" charset="0"/>
                <a:cs typeface="Arial" panose="020B0604020202020204" pitchFamily="34" charset="0"/>
              </a:rPr>
              <a:t> ומחזירה את ערכו הנוכחי.</a:t>
            </a:r>
          </a:p>
          <a:p>
            <a:pPr algn="ctr"/>
            <a:endParaRPr lang="he-IL" sz="1200" dirty="0">
              <a:solidFill>
                <a:srgbClr val="000000"/>
              </a:solidFill>
              <a:latin typeface="Trebuchet MS"/>
              <a:ea typeface="Calibri" panose="020F0502020204030204" pitchFamily="34" charset="0"/>
              <a:cs typeface="Arial" panose="020B0604020202020204" pitchFamily="34" charset="0"/>
            </a:endParaRPr>
          </a:p>
          <a:p>
            <a:pPr algn="ctr"/>
            <a:r>
              <a:rPr lang="he-IL" sz="1200" dirty="0">
                <a:solidFill>
                  <a:srgbClr val="000000"/>
                </a:solidFill>
                <a:latin typeface="Trebuchet MS"/>
                <a:ea typeface="Calibri" panose="020F0502020204030204" pitchFamily="34" charset="0"/>
                <a:cs typeface="Arial" panose="020B0604020202020204" pitchFamily="34" charset="0"/>
              </a:rPr>
              <a:t>המתודה מחפשת את הערך במקורות חיצוניים ואם לא מצאה אז מחפשת בצורה היררכית במילונים (מתחילה מהמילון המקומי של אותו  פקד (אובייקט) ועולה כלפי מעלה בהיררכיית הפקדים של אותו פקד)</a:t>
            </a:r>
          </a:p>
        </p:txBody>
      </p:sp>
    </p:spTree>
    <p:extLst>
      <p:ext uri="{BB962C8B-B14F-4D97-AF65-F5344CB8AC3E}">
        <p14:creationId xmlns:p14="http://schemas.microsoft.com/office/powerpoint/2010/main" val="3334722758"/>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6563-4EC2-487A-9C06-A50C8005345C}"/>
              </a:ext>
            </a:extLst>
          </p:cNvPr>
          <p:cNvSpPr>
            <a:spLocks noGrp="1"/>
          </p:cNvSpPr>
          <p:nvPr>
            <p:ph type="title"/>
          </p:nvPr>
        </p:nvSpPr>
        <p:spPr>
          <a:xfrm>
            <a:off x="2013208" y="404664"/>
            <a:ext cx="7239000" cy="626328"/>
          </a:xfrm>
        </p:spPr>
        <p:txBody>
          <a:bodyPr>
            <a:normAutofit fontScale="90000"/>
          </a:bodyPr>
          <a:lstStyle/>
          <a:p>
            <a:r>
              <a:rPr lang="he-IL" dirty="0"/>
              <a:t>ערך של </a:t>
            </a:r>
            <a:r>
              <a:rPr lang="en-US" dirty="0"/>
              <a:t>DP</a:t>
            </a:r>
            <a:r>
              <a:rPr lang="he-IL" dirty="0"/>
              <a:t> מחלחל בהיררכית ה </a:t>
            </a:r>
            <a:r>
              <a:rPr lang="en-US" dirty="0"/>
              <a:t>XAML</a:t>
            </a:r>
          </a:p>
        </p:txBody>
      </p:sp>
      <p:sp>
        <p:nvSpPr>
          <p:cNvPr id="3" name="Content Placeholder 2">
            <a:extLst>
              <a:ext uri="{FF2B5EF4-FFF2-40B4-BE49-F238E27FC236}">
                <a16:creationId xmlns:a16="http://schemas.microsoft.com/office/drawing/2014/main" id="{14EAA5D3-7B9A-47AE-9C19-9F17BD2B4244}"/>
              </a:ext>
            </a:extLst>
          </p:cNvPr>
          <p:cNvSpPr>
            <a:spLocks noGrp="1"/>
          </p:cNvSpPr>
          <p:nvPr>
            <p:ph idx="1"/>
          </p:nvPr>
        </p:nvSpPr>
        <p:spPr>
          <a:xfrm>
            <a:off x="2013208" y="1278774"/>
            <a:ext cx="7239000" cy="955488"/>
          </a:xfrm>
        </p:spPr>
        <p:txBody>
          <a:bodyPr/>
          <a:lstStyle/>
          <a:p>
            <a:r>
              <a:rPr lang="he-IL" dirty="0"/>
              <a:t>כשמגדירים ערך ל</a:t>
            </a:r>
            <a:r>
              <a:rPr lang="en-US" dirty="0"/>
              <a:t>DP </a:t>
            </a:r>
            <a:r>
              <a:rPr lang="he-IL" dirty="0"/>
              <a:t> של אלמנט ראשי ב</a:t>
            </a:r>
            <a:r>
              <a:rPr lang="en-US" dirty="0"/>
              <a:t>XAML </a:t>
            </a:r>
            <a:r>
              <a:rPr lang="he-IL" dirty="0"/>
              <a:t>, אזי ערכו מחלחל לכל האלמנטים מתחתיו בהיררכיה.</a:t>
            </a:r>
          </a:p>
          <a:p>
            <a:endParaRPr lang="en-US" dirty="0"/>
          </a:p>
        </p:txBody>
      </p:sp>
      <p:sp>
        <p:nvSpPr>
          <p:cNvPr id="4" name="Slide Number Placeholder 3">
            <a:extLst>
              <a:ext uri="{FF2B5EF4-FFF2-40B4-BE49-F238E27FC236}">
                <a16:creationId xmlns:a16="http://schemas.microsoft.com/office/drawing/2014/main" id="{C8AF9A47-01D6-44D7-9C48-C9388FF5C48F}"/>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665</a:t>
            </a:fld>
            <a:endParaRPr lang="he-IL">
              <a:solidFill>
                <a:srgbClr val="B13F9A"/>
              </a:solidFill>
              <a:latin typeface="Trebuchet MS"/>
              <a:cs typeface="Gisha" panose="020B0502040204020203" pitchFamily="34" charset="-79"/>
            </a:endParaRPr>
          </a:p>
        </p:txBody>
      </p:sp>
      <p:pic>
        <p:nvPicPr>
          <p:cNvPr id="5" name="Picture 4" descr="תוצאת תמונה עבור ‪dependency property c#‬‏">
            <a:extLst>
              <a:ext uri="{FF2B5EF4-FFF2-40B4-BE49-F238E27FC236}">
                <a16:creationId xmlns:a16="http://schemas.microsoft.com/office/drawing/2014/main" id="{5A9A680F-31C9-4358-BF5F-C17E1E2EE7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2466216"/>
            <a:ext cx="6552728" cy="3824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3882890"/>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052E-FE23-40BD-B24D-2C1D7D678DC5}"/>
              </a:ext>
            </a:extLst>
          </p:cNvPr>
          <p:cNvSpPr>
            <a:spLocks noGrp="1"/>
          </p:cNvSpPr>
          <p:nvPr>
            <p:ph type="title"/>
          </p:nvPr>
        </p:nvSpPr>
        <p:spPr>
          <a:xfrm>
            <a:off x="1981200" y="320040"/>
            <a:ext cx="7239000" cy="876712"/>
          </a:xfrm>
        </p:spPr>
        <p:txBody>
          <a:bodyPr>
            <a:normAutofit fontScale="90000"/>
          </a:bodyPr>
          <a:lstStyle/>
          <a:p>
            <a:pPr algn="ctr"/>
            <a:r>
              <a:rPr lang="he-IL" sz="3200" dirty="0"/>
              <a:t>לסיכום - רשימה חלקית של יתרונות שיש למאפיינים מסוג </a:t>
            </a:r>
            <a:r>
              <a:rPr lang="en-US" sz="3200" dirty="0"/>
              <a:t>Dependency Property</a:t>
            </a:r>
          </a:p>
        </p:txBody>
      </p:sp>
      <p:sp>
        <p:nvSpPr>
          <p:cNvPr id="3" name="Content Placeholder 2">
            <a:extLst>
              <a:ext uri="{FF2B5EF4-FFF2-40B4-BE49-F238E27FC236}">
                <a16:creationId xmlns:a16="http://schemas.microsoft.com/office/drawing/2014/main" id="{C516367E-B438-4225-9589-E22DC81EC3A3}"/>
              </a:ext>
            </a:extLst>
          </p:cNvPr>
          <p:cNvSpPr>
            <a:spLocks noGrp="1"/>
          </p:cNvSpPr>
          <p:nvPr>
            <p:ph idx="1"/>
          </p:nvPr>
        </p:nvSpPr>
        <p:spPr>
          <a:xfrm>
            <a:off x="2153072" y="1340768"/>
            <a:ext cx="7067128" cy="4896544"/>
          </a:xfrm>
        </p:spPr>
        <p:txBody>
          <a:bodyPr>
            <a:normAutofit fontScale="77500" lnSpcReduction="20000"/>
          </a:bodyPr>
          <a:lstStyle/>
          <a:p>
            <a:r>
              <a:rPr lang="he-IL" dirty="0"/>
              <a:t>שימוש יעיל בזיכרון.</a:t>
            </a:r>
          </a:p>
          <a:p>
            <a:pPr lvl="1"/>
            <a:r>
              <a:rPr lang="he-IL" dirty="0"/>
              <a:t>יש המון פקדים גרפים מאותו סוג באפליקציה ולכל פקד יש מאות תכונות. רוב המאפיינם של הפקדים הגרפים הם </a:t>
            </a:r>
            <a:r>
              <a:rPr lang="en-US" dirty="0"/>
              <a:t>DP</a:t>
            </a:r>
            <a:r>
              <a:rPr lang="he-IL" dirty="0"/>
              <a:t> ומשתמשים בהם עם ערכי ברירת מחדל.</a:t>
            </a:r>
          </a:p>
          <a:p>
            <a:pPr lvl="1"/>
            <a:r>
              <a:rPr lang="he-IL" dirty="0"/>
              <a:t>כלומר הם תופסים זכרון אחד במילון שמשותף לכל הפקדים. זהו חסכון משמעותי בזיכרון.</a:t>
            </a:r>
          </a:p>
          <a:p>
            <a:endParaRPr lang="he-IL" dirty="0"/>
          </a:p>
          <a:p>
            <a:r>
              <a:rPr lang="he-IL" dirty="0"/>
              <a:t>מאפיין מסוג </a:t>
            </a:r>
            <a:r>
              <a:rPr lang="en-US" dirty="0"/>
              <a:t>DP</a:t>
            </a:r>
            <a:r>
              <a:rPr lang="he-IL" dirty="0"/>
              <a:t> מדווח למי שמעוניין בכך על שינויים בערכו. לכן הוא:</a:t>
            </a:r>
          </a:p>
          <a:p>
            <a:pPr lvl="1"/>
            <a:r>
              <a:rPr lang="he-IL" dirty="0"/>
              <a:t>מאפשר הצבה של ערך באמצעות משאב דינאמי</a:t>
            </a:r>
            <a:r>
              <a:rPr lang="en-US" dirty="0" err="1"/>
              <a:t>DynamicResource</a:t>
            </a:r>
            <a:r>
              <a:rPr lang="en-US" dirty="0"/>
              <a:t> </a:t>
            </a:r>
            <a:r>
              <a:rPr lang="he-IL" dirty="0"/>
              <a:t> (ראינו בשקפים קודמים)</a:t>
            </a:r>
          </a:p>
          <a:p>
            <a:pPr lvl="1"/>
            <a:r>
              <a:rPr lang="he-IL" dirty="0"/>
              <a:t>מאפשר הצבה של ערך באמצעות מנגנון ה </a:t>
            </a:r>
            <a:r>
              <a:rPr lang="en-US" dirty="0"/>
              <a:t>Data Binding</a:t>
            </a:r>
            <a:r>
              <a:rPr lang="he-IL" dirty="0"/>
              <a:t>. (נראה בשקפים הבאים)</a:t>
            </a:r>
          </a:p>
          <a:p>
            <a:endParaRPr lang="he-IL" dirty="0"/>
          </a:p>
          <a:p>
            <a:r>
              <a:rPr lang="he-IL" dirty="0"/>
              <a:t>בזכות העובדה שהערך נשמר במילון על פי ההיררכיה של הפקדים – אזי זה מאפשר לקבוע ערך למאפיין שמחלחל בצורה היררכית לכל הפקדים שמתחתיו. </a:t>
            </a:r>
            <a:r>
              <a:rPr lang="he-IL" b="1" dirty="0"/>
              <a:t>ואין צורך להגדירו שוב ושוב.</a:t>
            </a:r>
          </a:p>
        </p:txBody>
      </p:sp>
      <p:sp>
        <p:nvSpPr>
          <p:cNvPr id="4" name="Slide Number Placeholder 3">
            <a:extLst>
              <a:ext uri="{FF2B5EF4-FFF2-40B4-BE49-F238E27FC236}">
                <a16:creationId xmlns:a16="http://schemas.microsoft.com/office/drawing/2014/main" id="{853263F7-6A66-4F0A-97A9-FF8E2F0C8180}"/>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4859609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C4BF-DA23-412A-9AA0-A5E7631F512F}"/>
              </a:ext>
            </a:extLst>
          </p:cNvPr>
          <p:cNvSpPr>
            <a:spLocks noGrp="1"/>
          </p:cNvSpPr>
          <p:nvPr>
            <p:ph type="title"/>
          </p:nvPr>
        </p:nvSpPr>
        <p:spPr>
          <a:xfrm>
            <a:off x="1703512" y="41184"/>
            <a:ext cx="7848872" cy="660664"/>
          </a:xfrm>
        </p:spPr>
        <p:txBody>
          <a:bodyPr>
            <a:noAutofit/>
          </a:bodyPr>
          <a:lstStyle/>
          <a:p>
            <a:pPr algn="ctr"/>
            <a:r>
              <a:rPr lang="he-IL" sz="2800" dirty="0"/>
              <a:t>הגדרת</a:t>
            </a:r>
            <a:r>
              <a:rPr lang="en-US" sz="2800" dirty="0"/>
              <a:t> </a:t>
            </a:r>
            <a:r>
              <a:rPr lang="he-IL" sz="2800" dirty="0"/>
              <a:t>מאפיינים מסוג </a:t>
            </a:r>
            <a:r>
              <a:rPr lang="en-US" sz="2800" dirty="0"/>
              <a:t>DP</a:t>
            </a:r>
            <a:r>
              <a:rPr lang="he-IL" sz="2800" dirty="0"/>
              <a:t> במחלקה לוגית משלנו</a:t>
            </a:r>
            <a:endParaRPr lang="en-US" sz="2800" dirty="0"/>
          </a:p>
        </p:txBody>
      </p:sp>
      <p:sp>
        <p:nvSpPr>
          <p:cNvPr id="3" name="Content Placeholder 2">
            <a:extLst>
              <a:ext uri="{FF2B5EF4-FFF2-40B4-BE49-F238E27FC236}">
                <a16:creationId xmlns:a16="http://schemas.microsoft.com/office/drawing/2014/main" id="{9F4716C7-CDE7-4899-90E7-66AB6D0637EE}"/>
              </a:ext>
            </a:extLst>
          </p:cNvPr>
          <p:cNvSpPr>
            <a:spLocks noGrp="1"/>
          </p:cNvSpPr>
          <p:nvPr>
            <p:ph idx="1"/>
          </p:nvPr>
        </p:nvSpPr>
        <p:spPr>
          <a:xfrm>
            <a:off x="2008448" y="836712"/>
            <a:ext cx="7543936" cy="2376265"/>
          </a:xfrm>
        </p:spPr>
        <p:txBody>
          <a:bodyPr>
            <a:normAutofit fontScale="85000" lnSpcReduction="20000"/>
          </a:bodyPr>
          <a:lstStyle/>
          <a:p>
            <a:r>
              <a:rPr lang="he-IL" sz="1800" dirty="0"/>
              <a:t>רוב הזמן אנו רק נשתמש ב </a:t>
            </a:r>
            <a:r>
              <a:rPr lang="en-US" sz="1800" dirty="0"/>
              <a:t>DP</a:t>
            </a:r>
            <a:r>
              <a:rPr lang="he-IL" sz="1800" dirty="0"/>
              <a:t> קיימים של מחלקות גרפיות קיימות, למרות זאת, בואו נראה דוגמא של יצירת 2 </a:t>
            </a:r>
            <a:r>
              <a:rPr lang="en-US" sz="1800" dirty="0"/>
              <a:t>DP</a:t>
            </a:r>
            <a:r>
              <a:rPr lang="he-IL" sz="1800" dirty="0"/>
              <a:t> משלנו:</a:t>
            </a:r>
          </a:p>
          <a:p>
            <a:pPr lvl="1"/>
            <a:r>
              <a:rPr lang="he-IL" sz="1500" dirty="0"/>
              <a:t>מאפיין בשם </a:t>
            </a:r>
            <a:r>
              <a:rPr lang="en-US" sz="1500" dirty="0"/>
              <a:t>Age</a:t>
            </a:r>
            <a:r>
              <a:rPr lang="he-IL" sz="1500" dirty="0"/>
              <a:t> מטיפוס </a:t>
            </a:r>
            <a:r>
              <a:rPr lang="en-US" sz="1500" dirty="0"/>
              <a:t>int</a:t>
            </a:r>
            <a:r>
              <a:rPr lang="he-IL" sz="1500" dirty="0"/>
              <a:t> עם ערך ברירת מחדל 18</a:t>
            </a:r>
            <a:endParaRPr lang="en-US" sz="1500" dirty="0"/>
          </a:p>
          <a:p>
            <a:pPr lvl="1"/>
            <a:r>
              <a:rPr lang="he-IL" sz="1600" dirty="0"/>
              <a:t>מאפיין בשם </a:t>
            </a:r>
            <a:r>
              <a:rPr lang="en-US" sz="1600" dirty="0"/>
              <a:t>Name</a:t>
            </a:r>
            <a:r>
              <a:rPr lang="he-IL" sz="1600" dirty="0"/>
              <a:t> מטיפוס </a:t>
            </a:r>
            <a:r>
              <a:rPr lang="en-US" sz="1600" dirty="0"/>
              <a:t>string</a:t>
            </a:r>
            <a:r>
              <a:rPr lang="he-IL" sz="1600" dirty="0"/>
              <a:t> עם ערך ברירת מחדל </a:t>
            </a:r>
            <a:r>
              <a:rPr lang="en-US" sz="1600" dirty="0"/>
              <a:t>“</a:t>
            </a:r>
            <a:r>
              <a:rPr lang="en-US" sz="1600" dirty="0" err="1"/>
              <a:t>MyName</a:t>
            </a:r>
            <a:r>
              <a:rPr lang="en-US" sz="1600" dirty="0"/>
              <a:t>”</a:t>
            </a:r>
            <a:endParaRPr lang="en-US" sz="1500" dirty="0"/>
          </a:p>
          <a:p>
            <a:r>
              <a:rPr lang="he-IL" sz="1800" dirty="0"/>
              <a:t>ניתן לראות שהמחלקה </a:t>
            </a:r>
            <a:r>
              <a:rPr lang="en-US" sz="1800" dirty="0"/>
              <a:t>Person</a:t>
            </a:r>
            <a:r>
              <a:rPr lang="he-IL" sz="1800" dirty="0"/>
              <a:t> צריכה לרשת מהמחלקה הקיימת </a:t>
            </a:r>
            <a:r>
              <a:rPr lang="en-US" sz="1800" dirty="0" err="1"/>
              <a:t>DependencyObject</a:t>
            </a:r>
            <a:endParaRPr lang="en-US" sz="1800" dirty="0"/>
          </a:p>
          <a:p>
            <a:r>
              <a:rPr lang="he-IL" sz="1800" dirty="0"/>
              <a:t>ושבהגדרת כל מאפיין רושמים אותו למילון עם שם וערך ברירת מחדל – ומציינים גם טיפוס ולאיזו מחלקה הוא שייך.</a:t>
            </a:r>
            <a:endParaRPr lang="en-US" sz="1800" dirty="0"/>
          </a:p>
          <a:p>
            <a:r>
              <a:rPr lang="he-IL" sz="1800" dirty="0"/>
              <a:t>קוד זה נוצר אוטומטית באמצעות ה </a:t>
            </a:r>
            <a:r>
              <a:rPr lang="en-US" sz="1800" dirty="0"/>
              <a:t>SNIPPET</a:t>
            </a:r>
            <a:r>
              <a:rPr lang="he-IL" sz="1800" dirty="0"/>
              <a:t> שנקרא </a:t>
            </a:r>
            <a:r>
              <a:rPr lang="en-US" sz="1800" dirty="0" err="1">
                <a:highlight>
                  <a:srgbClr val="FFFF00"/>
                </a:highlight>
              </a:rPr>
              <a:t>propdp</a:t>
            </a:r>
            <a:r>
              <a:rPr lang="he-IL" sz="1800" dirty="0">
                <a:highlight>
                  <a:srgbClr val="FFFF00"/>
                </a:highlight>
              </a:rPr>
              <a:t>:</a:t>
            </a:r>
          </a:p>
          <a:p>
            <a:pPr lvl="1"/>
            <a:r>
              <a:rPr lang="he-IL" sz="1500" dirty="0"/>
              <a:t>לאחריו לוחצים פעמיים </a:t>
            </a:r>
            <a:r>
              <a:rPr lang="en-US" sz="1500" dirty="0"/>
              <a:t>TAB</a:t>
            </a:r>
            <a:endParaRPr lang="he-IL" sz="1500" dirty="0"/>
          </a:p>
          <a:p>
            <a:pPr lvl="1"/>
            <a:r>
              <a:rPr lang="he-IL" sz="1500" dirty="0"/>
              <a:t>ואז מציינים את שם המאפיין, הטיפוס, ערך ברירת המחדל והמחלקה שלו</a:t>
            </a:r>
            <a:endParaRPr lang="en-US" sz="1500" dirty="0"/>
          </a:p>
        </p:txBody>
      </p:sp>
      <p:sp>
        <p:nvSpPr>
          <p:cNvPr id="4" name="Slide Number Placeholder 3">
            <a:extLst>
              <a:ext uri="{FF2B5EF4-FFF2-40B4-BE49-F238E27FC236}">
                <a16:creationId xmlns:a16="http://schemas.microsoft.com/office/drawing/2014/main" id="{D317FF4A-702C-4A78-9A6C-9BD4C5AD8730}"/>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667</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59194FE4-EAC8-407A-B04E-742C636500A0}"/>
              </a:ext>
            </a:extLst>
          </p:cNvPr>
          <p:cNvSpPr txBox="1"/>
          <p:nvPr/>
        </p:nvSpPr>
        <p:spPr>
          <a:xfrm>
            <a:off x="1703512" y="3308753"/>
            <a:ext cx="8673344" cy="332398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US" sz="1050" dirty="0">
                <a:solidFill>
                  <a:srgbClr val="0000FF"/>
                </a:solidFill>
                <a:latin typeface="Consolas" panose="020B0609020204030204" pitchFamily="49" charset="0"/>
              </a:rPr>
              <a:t>class</a:t>
            </a:r>
            <a:r>
              <a:rPr lang="en-US" sz="1050" dirty="0">
                <a:solidFill>
                  <a:srgbClr val="000000"/>
                </a:solidFill>
                <a:latin typeface="Consolas" panose="020B0609020204030204" pitchFamily="49" charset="0"/>
              </a:rPr>
              <a:t> </a:t>
            </a:r>
            <a:r>
              <a:rPr lang="en-US" sz="1050" dirty="0">
                <a:solidFill>
                  <a:srgbClr val="2B91AF"/>
                </a:solidFill>
                <a:latin typeface="Consolas" panose="020B0609020204030204" pitchFamily="49" charset="0"/>
              </a:rPr>
              <a:t>Person</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DependencyObject</a:t>
            </a:r>
            <a:endParaRPr lang="en-US" sz="1050" dirty="0">
              <a:solidFill>
                <a:srgbClr val="000000"/>
              </a:solidFill>
              <a:latin typeface="Consolas" panose="020B0609020204030204" pitchFamily="49" charset="0"/>
            </a:endParaRPr>
          </a:p>
          <a:p>
            <a:pPr algn="l" rtl="0"/>
            <a:r>
              <a:rPr lang="en-US" sz="1050" dirty="0">
                <a:solidFill>
                  <a:srgbClr val="000000"/>
                </a:solidFill>
                <a:latin typeface="Consolas" panose="020B0609020204030204" pitchFamily="49" charset="0"/>
              </a:rPr>
              <a:t>{</a:t>
            </a: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Age</a:t>
            </a:r>
          </a:p>
          <a:p>
            <a:pPr algn="l" rtl="0"/>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get</a:t>
            </a:r>
            <a:r>
              <a:rPr lang="en-US" sz="1050" dirty="0">
                <a:solidFill>
                  <a:srgbClr val="000000"/>
                </a:solidFill>
                <a:latin typeface="Consolas" panose="020B0609020204030204" pitchFamily="49" charset="0"/>
              </a:rPr>
              <a:t> { </a:t>
            </a:r>
            <a:r>
              <a:rPr lang="en-US" sz="1050" dirty="0">
                <a:solidFill>
                  <a:srgbClr val="0000FF"/>
                </a:solidFill>
                <a:latin typeface="Consolas" panose="020B0609020204030204" pitchFamily="49" charset="0"/>
              </a:rPr>
              <a:t>return</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GetValue</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AgeProperty</a:t>
            </a:r>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set</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SetValue</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AgeProperty</a:t>
            </a:r>
            <a:r>
              <a:rPr lang="en-US" sz="1050" dirty="0">
                <a:solidFill>
                  <a:srgbClr val="000000"/>
                </a:solidFill>
                <a:latin typeface="Consolas" panose="020B0609020204030204" pitchFamily="49" charset="0"/>
              </a:rPr>
              <a:t>, value); }</a:t>
            </a:r>
          </a:p>
          <a:p>
            <a:pPr algn="l" rtl="0"/>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Using a </a:t>
            </a:r>
            <a:r>
              <a:rPr lang="en-US" sz="1050" dirty="0" err="1">
                <a:solidFill>
                  <a:srgbClr val="008000"/>
                </a:solidFill>
                <a:latin typeface="Consolas" panose="020B0609020204030204" pitchFamily="49" charset="0"/>
              </a:rPr>
              <a:t>DependencyProperty</a:t>
            </a:r>
            <a:r>
              <a:rPr lang="en-US" sz="1050" dirty="0">
                <a:solidFill>
                  <a:srgbClr val="008000"/>
                </a:solidFill>
                <a:latin typeface="Consolas" panose="020B0609020204030204" pitchFamily="49" charset="0"/>
              </a:rPr>
              <a:t> as the backing store for Width.  This enables animation, styling, binding, etc...</a:t>
            </a:r>
            <a:endParaRPr lang="en-US" sz="1050" dirty="0">
              <a:solidFill>
                <a:srgbClr val="000000"/>
              </a:solidFill>
              <a:latin typeface="Consolas" panose="020B0609020204030204" pitchFamily="49" charset="0"/>
            </a:endParaRP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static</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readonly</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DependencyProperty</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AgeProperty</a:t>
            </a:r>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DependencyProperty.Register</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"Age"</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typeof</a:t>
            </a:r>
            <a:r>
              <a:rPr lang="en-US" sz="1050" dirty="0">
                <a:solidFill>
                  <a:srgbClr val="000000"/>
                </a:solidFill>
                <a:latin typeface="Consolas" panose="020B0609020204030204" pitchFamily="49" charset="0"/>
              </a:rPr>
              <a:t>(</a:t>
            </a:r>
            <a:r>
              <a:rPr lang="en-US" sz="1050" dirty="0">
                <a:solidFill>
                  <a:srgbClr val="0000FF"/>
                </a:solidFill>
                <a:latin typeface="Consolas" panose="020B0609020204030204" pitchFamily="49" charset="0"/>
              </a:rPr>
              <a:t>int</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typeof</a:t>
            </a:r>
            <a:r>
              <a:rPr lang="en-US" sz="1050" dirty="0">
                <a:solidFill>
                  <a:srgbClr val="000000"/>
                </a:solidFill>
                <a:latin typeface="Consolas" panose="020B0609020204030204" pitchFamily="49" charset="0"/>
              </a:rPr>
              <a:t>(Person),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UIPropertyMetadata</a:t>
            </a:r>
            <a:r>
              <a:rPr lang="en-US" sz="1050" dirty="0">
                <a:solidFill>
                  <a:srgbClr val="000000"/>
                </a:solidFill>
                <a:latin typeface="Consolas" panose="020B0609020204030204" pitchFamily="49" charset="0"/>
              </a:rPr>
              <a:t>(0));</a:t>
            </a:r>
          </a:p>
          <a:p>
            <a:pPr algn="l" rtl="0"/>
            <a:endParaRPr lang="en-US" sz="1050" dirty="0">
              <a:solidFill>
                <a:srgbClr val="000000"/>
              </a:solidFill>
              <a:latin typeface="Consolas" panose="020B0609020204030204" pitchFamily="49" charset="0"/>
            </a:endParaRP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string</a:t>
            </a:r>
            <a:r>
              <a:rPr lang="en-US" sz="1050" dirty="0">
                <a:solidFill>
                  <a:srgbClr val="000000"/>
                </a:solidFill>
                <a:latin typeface="Consolas" panose="020B0609020204030204" pitchFamily="49" charset="0"/>
              </a:rPr>
              <a:t> Width</a:t>
            </a:r>
          </a:p>
          <a:p>
            <a:pPr algn="l" rtl="0"/>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get</a:t>
            </a:r>
            <a:r>
              <a:rPr lang="en-US" sz="1050" dirty="0">
                <a:solidFill>
                  <a:srgbClr val="000000"/>
                </a:solidFill>
                <a:latin typeface="Consolas" panose="020B0609020204030204" pitchFamily="49" charset="0"/>
              </a:rPr>
              <a:t> { </a:t>
            </a:r>
            <a:r>
              <a:rPr lang="en-US" sz="1050" dirty="0">
                <a:solidFill>
                  <a:srgbClr val="0000FF"/>
                </a:solidFill>
                <a:latin typeface="Consolas" panose="020B0609020204030204" pitchFamily="49" charset="0"/>
              </a:rPr>
              <a:t>return</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string</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GetValue</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WidthProperty</a:t>
            </a:r>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set</a:t>
            </a:r>
            <a:r>
              <a:rPr lang="en-US" sz="1050" dirty="0">
                <a:solidFill>
                  <a:srgbClr val="000000"/>
                </a:solidFill>
                <a:latin typeface="Consolas" panose="020B0609020204030204" pitchFamily="49" charset="0"/>
              </a:rPr>
              <a:t> { </a:t>
            </a:r>
            <a:r>
              <a:rPr lang="en-US" sz="1050" dirty="0" err="1">
                <a:solidFill>
                  <a:srgbClr val="000000"/>
                </a:solidFill>
                <a:latin typeface="Consolas" panose="020B0609020204030204" pitchFamily="49" charset="0"/>
              </a:rPr>
              <a:t>SetValue</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WidthProperty</a:t>
            </a:r>
            <a:r>
              <a:rPr lang="en-US" sz="1050" dirty="0">
                <a:solidFill>
                  <a:srgbClr val="000000"/>
                </a:solidFill>
                <a:latin typeface="Consolas" panose="020B0609020204030204" pitchFamily="49" charset="0"/>
              </a:rPr>
              <a:t>, value); }</a:t>
            </a:r>
          </a:p>
          <a:p>
            <a:pPr algn="l" rtl="0"/>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Using a </a:t>
            </a:r>
            <a:r>
              <a:rPr lang="en-US" sz="1050" dirty="0" err="1">
                <a:solidFill>
                  <a:srgbClr val="008000"/>
                </a:solidFill>
                <a:latin typeface="Consolas" panose="020B0609020204030204" pitchFamily="49" charset="0"/>
              </a:rPr>
              <a:t>DependencyProperty</a:t>
            </a:r>
            <a:r>
              <a:rPr lang="en-US" sz="1050" dirty="0">
                <a:solidFill>
                  <a:srgbClr val="008000"/>
                </a:solidFill>
                <a:latin typeface="Consolas" panose="020B0609020204030204" pitchFamily="49" charset="0"/>
              </a:rPr>
              <a:t> as the backing store for Width.  This enables animation, styling, binding, etc...</a:t>
            </a:r>
            <a:endParaRPr lang="en-US" sz="1050" dirty="0">
              <a:solidFill>
                <a:srgbClr val="000000"/>
              </a:solidFill>
              <a:latin typeface="Consolas" panose="020B0609020204030204" pitchFamily="49" charset="0"/>
            </a:endParaRPr>
          </a:p>
          <a:p>
            <a:pPr algn="l" rtl="0"/>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public</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static</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readonly</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DependencyProperty</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WidthProperty</a:t>
            </a:r>
            <a:r>
              <a:rPr lang="en-US" sz="1050" dirty="0">
                <a:solidFill>
                  <a:srgbClr val="000000"/>
                </a:solidFill>
                <a:latin typeface="Consolas" panose="020B0609020204030204" pitchFamily="49" charset="0"/>
              </a:rPr>
              <a:t> =</a:t>
            </a:r>
          </a:p>
          <a:p>
            <a:pPr algn="l" rtl="0"/>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DependencyProperty.Register</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"Width"</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typeof</a:t>
            </a:r>
            <a:r>
              <a:rPr lang="en-US" sz="1050" dirty="0">
                <a:solidFill>
                  <a:srgbClr val="000000"/>
                </a:solidFill>
                <a:latin typeface="Consolas" panose="020B0609020204030204" pitchFamily="49" charset="0"/>
              </a:rPr>
              <a:t>(</a:t>
            </a:r>
            <a:r>
              <a:rPr lang="en-US" sz="1050" dirty="0">
                <a:solidFill>
                  <a:srgbClr val="0000FF"/>
                </a:solidFill>
                <a:latin typeface="Consolas" panose="020B0609020204030204" pitchFamily="49" charset="0"/>
              </a:rPr>
              <a:t>string</a:t>
            </a:r>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typeof</a:t>
            </a:r>
            <a:r>
              <a:rPr lang="en-US" sz="1050" dirty="0">
                <a:solidFill>
                  <a:srgbClr val="000000"/>
                </a:solidFill>
                <a:latin typeface="Consolas" panose="020B0609020204030204" pitchFamily="49" charset="0"/>
              </a:rPr>
              <a:t>(Person),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PropertyMetadata</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"16"</a:t>
            </a:r>
            <a:r>
              <a:rPr lang="en-US" sz="1050" dirty="0">
                <a:solidFill>
                  <a:srgbClr val="000000"/>
                </a:solidFill>
                <a:latin typeface="Consolas" panose="020B0609020204030204" pitchFamily="49" charset="0"/>
              </a:rPr>
              <a:t>));</a:t>
            </a:r>
          </a:p>
          <a:p>
            <a:pPr algn="l" rtl="0"/>
            <a:r>
              <a:rPr lang="en-US" sz="1050" dirty="0">
                <a:solidFill>
                  <a:srgbClr val="000000"/>
                </a:solidFill>
                <a:latin typeface="Consolas" panose="020B0609020204030204" pitchFamily="49" charset="0"/>
              </a:rPr>
              <a:t>}</a:t>
            </a:r>
            <a:endParaRPr lang="en-US" sz="2400" dirty="0">
              <a:solidFill>
                <a:prstClr val="black"/>
              </a:solidFill>
              <a:latin typeface="Trebuchet MS"/>
            </a:endParaRPr>
          </a:p>
        </p:txBody>
      </p:sp>
      <p:sp>
        <p:nvSpPr>
          <p:cNvPr id="7" name="TextBox 6">
            <a:extLst>
              <a:ext uri="{FF2B5EF4-FFF2-40B4-BE49-F238E27FC236}">
                <a16:creationId xmlns:a16="http://schemas.microsoft.com/office/drawing/2014/main" id="{332066D9-B349-48A6-95B6-130C3C8D6911}"/>
              </a:ext>
            </a:extLst>
          </p:cNvPr>
          <p:cNvSpPr txBox="1"/>
          <p:nvPr/>
        </p:nvSpPr>
        <p:spPr>
          <a:xfrm rot="5400000">
            <a:off x="7074688" y="3275113"/>
            <a:ext cx="6120680"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400" dirty="0">
                <a:solidFill>
                  <a:prstClr val="black"/>
                </a:solidFill>
                <a:latin typeface="Trebuchet MS"/>
              </a:rPr>
              <a:t>Project </a:t>
            </a:r>
            <a:r>
              <a:rPr lang="en-US" sz="1400" b="1" dirty="0">
                <a:solidFill>
                  <a:prstClr val="black"/>
                </a:solidFill>
                <a:latin typeface="Trebuchet MS"/>
              </a:rPr>
              <a:t>Ex4_DependencyProperty</a:t>
            </a:r>
            <a:r>
              <a:rPr lang="en-US" sz="1400" dirty="0">
                <a:solidFill>
                  <a:prstClr val="black"/>
                </a:solidFill>
                <a:latin typeface="Trebuchet MS"/>
              </a:rPr>
              <a:t>, WpfAdvanced_EricPozanski Solution</a:t>
            </a:r>
          </a:p>
        </p:txBody>
      </p:sp>
    </p:spTree>
    <p:extLst>
      <p:ext uri="{BB962C8B-B14F-4D97-AF65-F5344CB8AC3E}">
        <p14:creationId xmlns:p14="http://schemas.microsoft.com/office/powerpoint/2010/main" val="331635928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1A58-B91E-4B46-893C-40163F988CE6}"/>
              </a:ext>
            </a:extLst>
          </p:cNvPr>
          <p:cNvSpPr>
            <a:spLocks noGrp="1"/>
          </p:cNvSpPr>
          <p:nvPr>
            <p:ph type="title"/>
          </p:nvPr>
        </p:nvSpPr>
        <p:spPr>
          <a:xfrm>
            <a:off x="1847528" y="88048"/>
            <a:ext cx="7499176" cy="698336"/>
          </a:xfrm>
        </p:spPr>
        <p:txBody>
          <a:bodyPr>
            <a:normAutofit/>
          </a:bodyPr>
          <a:lstStyle/>
          <a:p>
            <a:pPr algn="ctr"/>
            <a:r>
              <a:rPr lang="he-IL" sz="2800" dirty="0"/>
              <a:t>הגדרת מאפיין מסוג </a:t>
            </a:r>
            <a:r>
              <a:rPr lang="en-US" sz="2800" dirty="0"/>
              <a:t>DP</a:t>
            </a:r>
            <a:r>
              <a:rPr lang="he-IL" sz="2800" dirty="0"/>
              <a:t> ל- </a:t>
            </a:r>
            <a:r>
              <a:rPr lang="en-US" sz="2800" dirty="0"/>
              <a:t>CONTROL</a:t>
            </a:r>
            <a:r>
              <a:rPr lang="he-IL" sz="2800" dirty="0"/>
              <a:t> </a:t>
            </a:r>
            <a:r>
              <a:rPr lang="en-US" sz="2800" dirty="0"/>
              <a:t>USER</a:t>
            </a:r>
          </a:p>
        </p:txBody>
      </p:sp>
      <p:sp>
        <p:nvSpPr>
          <p:cNvPr id="3" name="Content Placeholder 2">
            <a:extLst>
              <a:ext uri="{FF2B5EF4-FFF2-40B4-BE49-F238E27FC236}">
                <a16:creationId xmlns:a16="http://schemas.microsoft.com/office/drawing/2014/main" id="{6DAC6575-AE59-4A86-90C6-F1A968F08B9C}"/>
              </a:ext>
            </a:extLst>
          </p:cNvPr>
          <p:cNvSpPr>
            <a:spLocks noGrp="1"/>
          </p:cNvSpPr>
          <p:nvPr>
            <p:ph idx="1"/>
          </p:nvPr>
        </p:nvSpPr>
        <p:spPr>
          <a:xfrm>
            <a:off x="1977616" y="1005840"/>
            <a:ext cx="7239000" cy="4079344"/>
          </a:xfrm>
        </p:spPr>
        <p:txBody>
          <a:bodyPr/>
          <a:lstStyle/>
          <a:p>
            <a:pPr>
              <a:lnSpc>
                <a:spcPct val="80000"/>
              </a:lnSpc>
            </a:pPr>
            <a:r>
              <a:rPr lang="he-IL" sz="2000" dirty="0"/>
              <a:t>כאשר ה</a:t>
            </a:r>
            <a:r>
              <a:rPr lang="en-US" sz="2000" dirty="0"/>
              <a:t>DP</a:t>
            </a:r>
            <a:r>
              <a:rPr lang="he-IL" sz="2000" dirty="0"/>
              <a:t> היא של מחלקה רגילה הקוד שלעיל מספיק. אך כאשר נייצר </a:t>
            </a:r>
            <a:r>
              <a:rPr lang="en-US" sz="2000" dirty="0"/>
              <a:t>DP</a:t>
            </a:r>
            <a:r>
              <a:rPr lang="he-IL" sz="2000" dirty="0"/>
              <a:t> ל </a:t>
            </a:r>
            <a:r>
              <a:rPr lang="en-US" sz="2000" dirty="0"/>
              <a:t>USER CONTROL</a:t>
            </a:r>
            <a:r>
              <a:rPr lang="he-IL" sz="2000" dirty="0"/>
              <a:t> נצטרך גם להגדיר את המתודות האלו:</a:t>
            </a:r>
          </a:p>
          <a:p>
            <a:pPr marL="0" indent="0">
              <a:lnSpc>
                <a:spcPct val="80000"/>
              </a:lnSpc>
              <a:buNone/>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endParaRPr lang="he-IL" sz="2000" dirty="0"/>
          </a:p>
          <a:p>
            <a:pPr>
              <a:lnSpc>
                <a:spcPct val="80000"/>
              </a:lnSpc>
            </a:pPr>
            <a:r>
              <a:rPr lang="he-IL" sz="2000" dirty="0"/>
              <a:t>ואז לעדכן את ה</a:t>
            </a:r>
            <a:r>
              <a:rPr lang="en-US" sz="2000" dirty="0"/>
              <a:t>DP</a:t>
            </a:r>
            <a:r>
              <a:rPr lang="he-IL" sz="2000" dirty="0"/>
              <a:t> בהתאם כך:</a:t>
            </a:r>
            <a:endParaRPr lang="en-US" sz="2000" dirty="0"/>
          </a:p>
          <a:p>
            <a:pPr>
              <a:lnSpc>
                <a:spcPct val="80000"/>
              </a:lnSpc>
            </a:pPr>
            <a:endParaRPr lang="en-US" sz="2000" dirty="0"/>
          </a:p>
          <a:p>
            <a:endParaRPr lang="en-US" dirty="0"/>
          </a:p>
        </p:txBody>
      </p:sp>
      <p:sp>
        <p:nvSpPr>
          <p:cNvPr id="4" name="Slide Number Placeholder 3">
            <a:extLst>
              <a:ext uri="{FF2B5EF4-FFF2-40B4-BE49-F238E27FC236}">
                <a16:creationId xmlns:a16="http://schemas.microsoft.com/office/drawing/2014/main" id="{6B95714B-7406-4931-9792-4CC9E214E2E0}"/>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668</a:t>
            </a:fld>
            <a:endParaRPr lang="he-IL">
              <a:solidFill>
                <a:srgbClr val="B13F9A"/>
              </a:solidFill>
              <a:latin typeface="Trebuchet MS"/>
              <a:cs typeface="Gisha" panose="020B0502040204020203" pitchFamily="34" charset="-79"/>
            </a:endParaRPr>
          </a:p>
        </p:txBody>
      </p:sp>
      <p:sp>
        <p:nvSpPr>
          <p:cNvPr id="5" name="הסבר ענן 5">
            <a:extLst>
              <a:ext uri="{FF2B5EF4-FFF2-40B4-BE49-F238E27FC236}">
                <a16:creationId xmlns:a16="http://schemas.microsoft.com/office/drawing/2014/main" id="{E1CD0DEA-4BDB-4F43-92B8-4773D3765954}"/>
              </a:ext>
            </a:extLst>
          </p:cNvPr>
          <p:cNvSpPr/>
          <p:nvPr/>
        </p:nvSpPr>
        <p:spPr>
          <a:xfrm>
            <a:off x="9120336" y="75504"/>
            <a:ext cx="1437960" cy="1132744"/>
          </a:xfrm>
          <a:prstGeom prst="cloudCallout">
            <a:avLst>
              <a:gd name="adj1" fmla="val -20553"/>
              <a:gd name="adj2" fmla="val 89563"/>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srgbClr val="FF0000"/>
                </a:solidFill>
                <a:latin typeface="Trebuchet MS"/>
                <a:cs typeface="Gisha" panose="020B0502040204020203" pitchFamily="34" charset="-79"/>
              </a:rPr>
              <a:t>לא</a:t>
            </a:r>
            <a:r>
              <a:rPr lang="he-IL" b="1" dirty="0">
                <a:solidFill>
                  <a:prstClr val="black"/>
                </a:solidFill>
                <a:latin typeface="Trebuchet MS"/>
                <a:cs typeface="Gisha" panose="020B0502040204020203" pitchFamily="34" charset="-79"/>
              </a:rPr>
              <a:t> </a:t>
            </a:r>
            <a:r>
              <a:rPr lang="he-IL" b="1" dirty="0">
                <a:solidFill>
                  <a:srgbClr val="FF0000"/>
                </a:solidFill>
                <a:latin typeface="Trebuchet MS"/>
                <a:cs typeface="Gisha" panose="020B0502040204020203" pitchFamily="34" charset="-79"/>
              </a:rPr>
              <a:t>במבחן</a:t>
            </a:r>
          </a:p>
        </p:txBody>
      </p:sp>
      <p:sp>
        <p:nvSpPr>
          <p:cNvPr id="7" name="TextBox 6">
            <a:extLst>
              <a:ext uri="{FF2B5EF4-FFF2-40B4-BE49-F238E27FC236}">
                <a16:creationId xmlns:a16="http://schemas.microsoft.com/office/drawing/2014/main" id="{D71792E3-D5EB-47DC-A484-A95A88044E4B}"/>
              </a:ext>
            </a:extLst>
          </p:cNvPr>
          <p:cNvSpPr txBox="1"/>
          <p:nvPr/>
        </p:nvSpPr>
        <p:spPr>
          <a:xfrm>
            <a:off x="2040960" y="1802001"/>
            <a:ext cx="7511424" cy="2762295"/>
          </a:xfrm>
          <a:prstGeom prst="rect">
            <a:avLst/>
          </a:prstGeom>
          <a:noFill/>
        </p:spPr>
        <p:txBody>
          <a:bodyPr wrap="square">
            <a:spAutoFit/>
          </a:bodyPr>
          <a:lstStyle/>
          <a:p>
            <a:pPr algn="l" rtl="0"/>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ValueCoerceValueCallback</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DependencyObject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baseValue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value =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baseValue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NumericUpDownControl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THIS = d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NumericUpDownControl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(value &gt;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THIS.MaxValue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THIS.MaxValue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(value &lt;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THIS.MinValue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THIS.MinValue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value;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algn="l" rtl="0"/>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PropertyChangedCallback</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DependencyObject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DependencyPropertyChangedEventArgs</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NumericUpDownControl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THIS = d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NumericUpDownControl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THIS.textNumber.Text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THIS.Value.ToString</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E42D0D79-7E34-428F-AAB3-57E521B57B39}"/>
              </a:ext>
            </a:extLst>
          </p:cNvPr>
          <p:cNvSpPr txBox="1"/>
          <p:nvPr/>
        </p:nvSpPr>
        <p:spPr>
          <a:xfrm>
            <a:off x="2124264" y="5402855"/>
            <a:ext cx="7344816" cy="808235"/>
          </a:xfrm>
          <a:prstGeom prst="rect">
            <a:avLst/>
          </a:prstGeom>
          <a:noFill/>
        </p:spPr>
        <p:txBody>
          <a:bodyPr wrap="square">
            <a:spAutoFit/>
          </a:bodyPr>
          <a:lstStyle/>
          <a:p>
            <a:pPr algn="l" rtl="0">
              <a:lnSpc>
                <a:spcPct val="107000"/>
              </a:lnSpc>
              <a:spcAft>
                <a:spcPts val="800"/>
              </a:spcAft>
            </a:pP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DependencyProperty</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ValueProperty</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DependencyProperty.Register</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A31515"/>
                </a:solidFill>
                <a:latin typeface="Consolas" panose="020B0609020204030204" pitchFamily="49" charset="0"/>
                <a:ea typeface="Calibri" panose="020F0502020204030204" pitchFamily="34" charset="0"/>
                <a:cs typeface="Consolas" panose="020B0609020204030204" pitchFamily="49" charset="0"/>
              </a:rPr>
              <a:t>"Value"</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float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NumericUpDownControl</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05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PropertyMetadata</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 Nullable, </a:t>
            </a:r>
            <a:r>
              <a:rPr lang="en-US" sz="105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PropertyChangedCallback</a:t>
            </a:r>
            <a:r>
              <a:rPr lang="en-US" sz="105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5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11926211"/>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325483-2744-400A-AE12-55B6C31F0BD2}"/>
              </a:ext>
            </a:extLst>
          </p:cNvPr>
          <p:cNvSpPr>
            <a:spLocks noGrp="1"/>
          </p:cNvSpPr>
          <p:nvPr>
            <p:ph type="ctrTitle"/>
          </p:nvPr>
        </p:nvSpPr>
        <p:spPr/>
        <p:txBody>
          <a:bodyPr/>
          <a:lstStyle/>
          <a:p>
            <a:pPr algn="ctr"/>
            <a:r>
              <a:rPr lang="en-US" dirty="0"/>
              <a:t>DaTA BINDING</a:t>
            </a:r>
          </a:p>
        </p:txBody>
      </p:sp>
      <p:sp>
        <p:nvSpPr>
          <p:cNvPr id="6" name="Subtitle 5">
            <a:extLst>
              <a:ext uri="{FF2B5EF4-FFF2-40B4-BE49-F238E27FC236}">
                <a16:creationId xmlns:a16="http://schemas.microsoft.com/office/drawing/2014/main" id="{F2EA2972-D4AE-4D30-86B8-D4D321AAE4C6}"/>
              </a:ext>
            </a:extLst>
          </p:cNvPr>
          <p:cNvSpPr>
            <a:spLocks noGrp="1"/>
          </p:cNvSpPr>
          <p:nvPr>
            <p:ph type="subTitle" idx="1"/>
          </p:nvPr>
        </p:nvSpPr>
        <p:spPr/>
        <p:txBody>
          <a:bodyPr>
            <a:normAutofit/>
          </a:bodyPr>
          <a:lstStyle/>
          <a:p>
            <a:pPr algn="ctr"/>
            <a:r>
              <a:rPr lang="he-IL" sz="3200" dirty="0"/>
              <a:t>סנכרון בין 2 ערכים</a:t>
            </a:r>
          </a:p>
          <a:p>
            <a:pPr algn="ctr"/>
            <a:r>
              <a:rPr lang="he-IL" sz="3200" dirty="0"/>
              <a:t>של 2 תכונות שונות של אובייקטים</a:t>
            </a:r>
            <a:endParaRPr lang="en-US" sz="3200" dirty="0"/>
          </a:p>
        </p:txBody>
      </p:sp>
      <p:sp>
        <p:nvSpPr>
          <p:cNvPr id="4" name="Slide Number Placeholder 3">
            <a:extLst>
              <a:ext uri="{FF2B5EF4-FFF2-40B4-BE49-F238E27FC236}">
                <a16:creationId xmlns:a16="http://schemas.microsoft.com/office/drawing/2014/main" id="{17094EA4-617C-4BF8-B17A-C94E222494D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669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926792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5352" y="116632"/>
            <a:ext cx="7239000" cy="698336"/>
          </a:xfrm>
        </p:spPr>
        <p:txBody>
          <a:bodyPr/>
          <a:lstStyle/>
          <a:p>
            <a:pPr algn="ctr"/>
            <a:r>
              <a:rPr lang="he-IL" dirty="0"/>
              <a:t>יישור מחרוזת</a:t>
            </a:r>
          </a:p>
        </p:txBody>
      </p:sp>
      <p:sp>
        <p:nvSpPr>
          <p:cNvPr id="3" name="מציין מיקום תוכן 2"/>
          <p:cNvSpPr>
            <a:spLocks noGrp="1"/>
          </p:cNvSpPr>
          <p:nvPr>
            <p:ph idx="1"/>
          </p:nvPr>
        </p:nvSpPr>
        <p:spPr>
          <a:xfrm>
            <a:off x="2025353" y="4756048"/>
            <a:ext cx="7456495" cy="1800200"/>
          </a:xfrm>
        </p:spPr>
        <p:txBody>
          <a:bodyPr>
            <a:normAutofit fontScale="77500" lnSpcReduction="20000"/>
          </a:bodyPr>
          <a:lstStyle/>
          <a:p>
            <a:pPr marL="0" indent="0">
              <a:buNone/>
            </a:pPr>
            <a:r>
              <a:rPr lang="he-IL" sz="2000" dirty="0">
                <a:solidFill>
                  <a:srgbClr val="FF0000"/>
                </a:solidFill>
              </a:rPr>
              <a:t>היישור נעשה בתוך ה { } ע"י תוספת של פסיק </a:t>
            </a:r>
            <a:r>
              <a:rPr lang="he-IL" sz="3800" b="1" dirty="0">
                <a:solidFill>
                  <a:srgbClr val="FF0000"/>
                </a:solidFill>
              </a:rPr>
              <a:t>,</a:t>
            </a:r>
            <a:r>
              <a:rPr lang="he-IL" sz="2000" dirty="0">
                <a:solidFill>
                  <a:srgbClr val="FF0000"/>
                </a:solidFill>
              </a:rPr>
              <a:t> אחרי מיספור המשתנה ולאחר מספר חיובי או שלילי כדלהלן:</a:t>
            </a:r>
          </a:p>
          <a:p>
            <a:pPr marL="0" indent="0">
              <a:buNone/>
            </a:pPr>
            <a:r>
              <a:rPr lang="he-IL" sz="2000" dirty="0"/>
              <a:t>נניח שברצוננו שכל תו יתפוס 3 תווים ומיושר לכיוון מסויים:</a:t>
            </a:r>
          </a:p>
          <a:p>
            <a:r>
              <a:rPr lang="he-IL" sz="2000" dirty="0"/>
              <a:t>יישור לשמאל: 	</a:t>
            </a:r>
            <a:r>
              <a:rPr lang="en-US" sz="2000" dirty="0" err="1"/>
              <a:t>Console.Write</a:t>
            </a:r>
            <a:r>
              <a:rPr lang="en-US" sz="2000" dirty="0"/>
              <a:t>("{0 ,-3}", </a:t>
            </a:r>
            <a:r>
              <a:rPr lang="en-US" sz="2000" dirty="0" err="1"/>
              <a:t>i</a:t>
            </a:r>
            <a:r>
              <a:rPr lang="en-US" sz="2000" dirty="0"/>
              <a:t>*j); </a:t>
            </a:r>
            <a:endParaRPr lang="he-IL" sz="2000" dirty="0"/>
          </a:p>
          <a:p>
            <a:r>
              <a:rPr lang="he-IL" sz="2000" dirty="0"/>
              <a:t>יישור לימין:		 </a:t>
            </a:r>
            <a:r>
              <a:rPr lang="en-US" sz="2000" dirty="0" err="1"/>
              <a:t>Console.Write</a:t>
            </a:r>
            <a:r>
              <a:rPr lang="en-US" sz="2000" dirty="0"/>
              <a:t>("{0 ,3}", </a:t>
            </a:r>
            <a:r>
              <a:rPr lang="en-US" sz="2000" dirty="0" err="1"/>
              <a:t>i</a:t>
            </a:r>
            <a:r>
              <a:rPr lang="en-US" sz="2000" dirty="0"/>
              <a:t>*j); </a:t>
            </a:r>
            <a:endParaRPr lang="he-IL" sz="2000" dirty="0"/>
          </a:p>
          <a:p>
            <a:r>
              <a:rPr lang="he-IL" sz="2000" dirty="0"/>
              <a:t>או, ישר לימין והצג עשרונית:	 </a:t>
            </a:r>
            <a:r>
              <a:rPr lang="en-US" sz="2000" dirty="0" err="1"/>
              <a:t>Console.Write</a:t>
            </a:r>
            <a:r>
              <a:rPr lang="en-US" sz="2000" dirty="0"/>
              <a:t>("{0 ,3:f} ", </a:t>
            </a:r>
            <a:r>
              <a:rPr lang="en-US" sz="2000" dirty="0" err="1"/>
              <a:t>i</a:t>
            </a:r>
            <a:r>
              <a:rPr lang="en-US" sz="2000" dirty="0"/>
              <a:t>*j); </a:t>
            </a:r>
            <a:endParaRPr lang="he-IL" sz="2000" dirty="0"/>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67</a:t>
            </a:fld>
            <a:endParaRPr lang="he-IL">
              <a:solidFill>
                <a:srgbClr val="B13F9A"/>
              </a:solidFill>
              <a:latin typeface="Trebuchet MS"/>
              <a:cs typeface="Gisha" panose="020B0502040204020203" pitchFamily="34" charset="-79"/>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872624"/>
            <a:ext cx="3495960" cy="1912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799EB1B-B026-490E-B2F9-1C150C1464B9}"/>
              </a:ext>
            </a:extLst>
          </p:cNvPr>
          <p:cNvSpPr/>
          <p:nvPr/>
        </p:nvSpPr>
        <p:spPr>
          <a:xfrm>
            <a:off x="1775520" y="1052736"/>
            <a:ext cx="6435968" cy="3754874"/>
          </a:xfrm>
          <a:prstGeom prst="rect">
            <a:avLst/>
          </a:prstGeom>
        </p:spPr>
        <p:txBody>
          <a:bodyPr wrap="square">
            <a:spAutoFit/>
          </a:bodyPr>
          <a:lstStyle/>
          <a:p>
            <a:pPr algn="l" rtl="0"/>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Ex9</a:t>
            </a:r>
          </a:p>
          <a:p>
            <a:pPr algn="l" rtl="0"/>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Program</a:t>
            </a:r>
            <a:endParaRPr lang="en-US" sz="1400" dirty="0">
              <a:solidFill>
                <a:srgbClr val="000000"/>
              </a:solidFill>
              <a:latin typeface="Consolas" panose="020B0609020204030204" pitchFamily="49" charset="0"/>
            </a:endParaRP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p>
          <a:p>
            <a:pPr algn="l" rtl="0"/>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for</a:t>
            </a:r>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int</a:t>
            </a:r>
            <a:r>
              <a:rPr lang="nn-NO" sz="1400" dirty="0">
                <a:solidFill>
                  <a:srgbClr val="000000"/>
                </a:solidFill>
                <a:latin typeface="Consolas" panose="020B0609020204030204" pitchFamily="49" charset="0"/>
              </a:rPr>
              <a:t> i = 1; i &lt; 9; i++)</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j = 1; j &lt; 9; </a:t>
            </a:r>
            <a:r>
              <a:rPr lang="en-US" sz="1400" dirty="0" err="1">
                <a:solidFill>
                  <a:srgbClr val="000000"/>
                </a:solidFill>
                <a:latin typeface="Consolas" panose="020B0609020204030204" pitchFamily="49" charset="0"/>
              </a:rPr>
              <a:t>j++</a:t>
            </a:r>
            <a:r>
              <a:rPr lang="en-US" sz="1400" dirty="0">
                <a:solidFill>
                  <a:srgbClr val="000000"/>
                </a:solidFill>
                <a:latin typeface="Consolas" panose="020B0609020204030204" pitchFamily="49" charset="0"/>
              </a:rPr>
              <a:t>)</a:t>
            </a:r>
          </a:p>
          <a:p>
            <a:pPr algn="l" rtl="0"/>
            <a:r>
              <a:rPr lang="it-IT" sz="1400" dirty="0">
                <a:solidFill>
                  <a:srgbClr val="000000"/>
                </a:solidFill>
                <a:latin typeface="Consolas" panose="020B0609020204030204" pitchFamily="49" charset="0"/>
              </a:rPr>
              <a:t>                    Console.Write(</a:t>
            </a:r>
            <a:r>
              <a:rPr lang="it-IT" sz="1400" dirty="0">
                <a:solidFill>
                  <a:srgbClr val="A31515"/>
                </a:solidFill>
                <a:latin typeface="Consolas" panose="020B0609020204030204" pitchFamily="49" charset="0"/>
              </a:rPr>
              <a:t>"{0 ,-3} "</a:t>
            </a:r>
            <a:r>
              <a:rPr lang="it-IT" sz="1400" dirty="0">
                <a:solidFill>
                  <a:srgbClr val="000000"/>
                </a:solidFill>
                <a:latin typeface="Consolas" panose="020B0609020204030204" pitchFamily="49" charset="0"/>
              </a:rPr>
              <a:t>, i * j);</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Console.ReadKey</a:t>
            </a:r>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p>
          <a:p>
            <a:pPr algn="l" rtl="0"/>
            <a:r>
              <a:rPr lang="en-US" sz="1400" dirty="0">
                <a:solidFill>
                  <a:srgbClr val="000000"/>
                </a:solidFill>
                <a:latin typeface="Consolas" panose="020B0609020204030204" pitchFamily="49" charset="0"/>
              </a:rPr>
              <a:t>} </a:t>
            </a:r>
            <a:endParaRPr lang="en-US" sz="3600" dirty="0">
              <a:solidFill>
                <a:prstClr val="black"/>
              </a:solidFill>
              <a:latin typeface="Trebuchet MS"/>
            </a:endParaRPr>
          </a:p>
        </p:txBody>
      </p:sp>
    </p:spTree>
    <p:extLst>
      <p:ext uri="{BB962C8B-B14F-4D97-AF65-F5344CB8AC3E}">
        <p14:creationId xmlns:p14="http://schemas.microsoft.com/office/powerpoint/2010/main" val="2231930068"/>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FBF0-F730-4546-8B5B-F881CD248A78}"/>
              </a:ext>
            </a:extLst>
          </p:cNvPr>
          <p:cNvSpPr>
            <a:spLocks noGrp="1"/>
          </p:cNvSpPr>
          <p:nvPr>
            <p:ph type="title"/>
          </p:nvPr>
        </p:nvSpPr>
        <p:spPr>
          <a:xfrm>
            <a:off x="1770855" y="93961"/>
            <a:ext cx="7018755" cy="753544"/>
          </a:xfrm>
        </p:spPr>
        <p:txBody>
          <a:bodyPr>
            <a:noAutofit/>
          </a:bodyPr>
          <a:lstStyle/>
          <a:p>
            <a:pPr algn="ctr"/>
            <a:r>
              <a:rPr lang="he-IL" sz="2800" dirty="0"/>
              <a:t>סנכרון </a:t>
            </a:r>
            <a:r>
              <a:rPr lang="he-IL" sz="4000" dirty="0"/>
              <a:t>ידני</a:t>
            </a:r>
            <a:r>
              <a:rPr lang="he-IL" sz="2800" dirty="0"/>
              <a:t> חד כיווני</a:t>
            </a:r>
            <a:br>
              <a:rPr lang="he-IL" sz="2000" dirty="0"/>
            </a:br>
            <a:r>
              <a:rPr lang="he-IL" sz="2000" dirty="0"/>
              <a:t> בין ערכי 2 תכונות של 2 אובייקטים גרפיים שונים</a:t>
            </a:r>
            <a:endParaRPr lang="en-US" sz="2000" dirty="0"/>
          </a:p>
        </p:txBody>
      </p:sp>
      <p:sp>
        <p:nvSpPr>
          <p:cNvPr id="4" name="Slide Number Placeholder 3">
            <a:extLst>
              <a:ext uri="{FF2B5EF4-FFF2-40B4-BE49-F238E27FC236}">
                <a16:creationId xmlns:a16="http://schemas.microsoft.com/office/drawing/2014/main" id="{CD898515-ADEF-47D3-9D04-554F241634D9}"/>
              </a:ext>
            </a:extLst>
          </p:cNvPr>
          <p:cNvSpPr>
            <a:spLocks noGrp="1"/>
          </p:cNvSpPr>
          <p:nvPr>
            <p:ph type="sldNum" sz="quarter" idx="12"/>
          </p:nvPr>
        </p:nvSpPr>
        <p:spPr>
          <a:xfrm>
            <a:off x="1770854" y="6444939"/>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670</a:t>
            </a:fld>
            <a:endParaRPr lang="he-IL">
              <a:solidFill>
                <a:srgbClr val="B13F9A"/>
              </a:solidFill>
              <a:latin typeface="Trebuchet MS"/>
              <a:cs typeface="Gisha" panose="020B0502040204020203" pitchFamily="34" charset="-79"/>
            </a:endParaRPr>
          </a:p>
        </p:txBody>
      </p:sp>
      <p:sp>
        <p:nvSpPr>
          <p:cNvPr id="16" name="Rectangle 18">
            <a:extLst>
              <a:ext uri="{FF2B5EF4-FFF2-40B4-BE49-F238E27FC236}">
                <a16:creationId xmlns:a16="http://schemas.microsoft.com/office/drawing/2014/main" id="{A5718EC7-5FFE-44BB-8D27-9414E606CD0C}"/>
              </a:ext>
            </a:extLst>
          </p:cNvPr>
          <p:cNvSpPr>
            <a:spLocks noChangeArrowheads="1"/>
          </p:cNvSpPr>
          <p:nvPr/>
        </p:nvSpPr>
        <p:spPr bwMode="auto">
          <a:xfrm>
            <a:off x="1770854" y="897168"/>
            <a:ext cx="7421490" cy="3631763"/>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Window</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="Ex0_ManualBinding.MainWindow"</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a:solidFill>
                  <a:srgbClr val="0000FF"/>
                </a:solidFill>
                <a:latin typeface="Consolas" panose="020B0609020204030204" pitchFamily="49" charset="0"/>
              </a:rPr>
              <a:t>="http://schemas.microsoft.com/</a:t>
            </a:r>
            <a:r>
              <a:rPr lang="en-US" sz="1200" dirty="0" err="1">
                <a:solidFill>
                  <a:srgbClr val="0000FF"/>
                </a:solidFill>
                <a:latin typeface="Consolas" panose="020B0609020204030204" pitchFamily="49" charset="0"/>
              </a:rPr>
              <a:t>winfx</a:t>
            </a:r>
            <a:r>
              <a:rPr lang="en-US" sz="1200" dirty="0">
                <a:solidFill>
                  <a:srgbClr val="0000FF"/>
                </a:solidFill>
                <a:latin typeface="Consolas" panose="020B0609020204030204" pitchFamily="49" charset="0"/>
              </a:rPr>
              <a:t>/2006/</a:t>
            </a:r>
            <a:r>
              <a:rPr lang="en-US" sz="1200" dirty="0" err="1">
                <a:solidFill>
                  <a:srgbClr val="0000FF"/>
                </a:solidFill>
                <a:latin typeface="Consolas" panose="020B0609020204030204" pitchFamily="49" charset="0"/>
              </a:rPr>
              <a:t>xaml</a:t>
            </a:r>
            <a:r>
              <a:rPr lang="en-US" sz="1200" dirty="0">
                <a:solidFill>
                  <a:srgbClr val="0000FF"/>
                </a:solidFill>
                <a:latin typeface="Consolas" panose="020B0609020204030204" pitchFamily="49" charset="0"/>
              </a:rPr>
              <a:t>/presentation"</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x</a:t>
            </a:r>
            <a:r>
              <a:rPr lang="en-US" sz="1200" dirty="0">
                <a:solidFill>
                  <a:srgbClr val="0000FF"/>
                </a:solidFill>
                <a:latin typeface="Consolas" panose="020B0609020204030204" pitchFamily="49" charset="0"/>
              </a:rPr>
              <a:t>="http://schemas.microsoft.com/</a:t>
            </a:r>
            <a:r>
              <a:rPr lang="en-US" sz="1200" dirty="0" err="1">
                <a:solidFill>
                  <a:srgbClr val="0000FF"/>
                </a:solidFill>
                <a:latin typeface="Consolas" panose="020B0609020204030204" pitchFamily="49" charset="0"/>
              </a:rPr>
              <a:t>winfx</a:t>
            </a:r>
            <a:r>
              <a:rPr lang="en-US" sz="1200" dirty="0">
                <a:solidFill>
                  <a:srgbClr val="0000FF"/>
                </a:solidFill>
                <a:latin typeface="Consolas" panose="020B0609020204030204" pitchFamily="49" charset="0"/>
              </a:rPr>
              <a:t>/2006/</a:t>
            </a:r>
            <a:r>
              <a:rPr lang="en-US" sz="1200" dirty="0" err="1">
                <a:solidFill>
                  <a:srgbClr val="0000FF"/>
                </a:solidFill>
                <a:latin typeface="Consolas" panose="020B0609020204030204" pitchFamily="49" charset="0"/>
              </a:rPr>
              <a:t>xaml</a:t>
            </a:r>
            <a:r>
              <a:rPr lang="en-US" sz="1200" dirty="0">
                <a:solidFill>
                  <a:srgbClr val="0000FF"/>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d</a:t>
            </a:r>
            <a:r>
              <a:rPr lang="en-US" sz="1200" dirty="0">
                <a:solidFill>
                  <a:srgbClr val="0000FF"/>
                </a:solidFill>
                <a:latin typeface="Consolas" panose="020B0609020204030204" pitchFamily="49" charset="0"/>
              </a:rPr>
              <a:t>="http://schemas.microsoft.com/expression/blend/2008"</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mc</a:t>
            </a:r>
            <a:r>
              <a:rPr lang="en-US" sz="1200" dirty="0">
                <a:solidFill>
                  <a:srgbClr val="0000FF"/>
                </a:solidFill>
                <a:latin typeface="Consolas" panose="020B0609020204030204" pitchFamily="49" charset="0"/>
              </a:rPr>
              <a:t>="http://schemas.openxmlformats.org/markup-compatibility/2006"</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local</a:t>
            </a:r>
            <a:r>
              <a:rPr lang="en-US" sz="1200" dirty="0">
                <a:solidFill>
                  <a:srgbClr val="0000FF"/>
                </a:solidFill>
                <a:latin typeface="Consolas" panose="020B0609020204030204" pitchFamily="49" charset="0"/>
              </a:rPr>
              <a:t>="clr-namespace:Ex0_ManualBinding"</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mc</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Ignorable</a:t>
            </a:r>
            <a:r>
              <a:rPr lang="en-US" sz="1200" dirty="0">
                <a:solidFill>
                  <a:srgbClr val="0000FF"/>
                </a:solidFill>
                <a:latin typeface="Consolas" panose="020B0609020204030204" pitchFamily="49" charset="0"/>
              </a:rPr>
              <a:t>="d"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Title</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MainWindow</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 Height</a:t>
            </a:r>
            <a:r>
              <a:rPr lang="en-US" sz="1200" dirty="0">
                <a:solidFill>
                  <a:srgbClr val="0000FF"/>
                </a:solidFill>
                <a:latin typeface="Consolas" panose="020B0609020204030204" pitchFamily="49" charset="0"/>
              </a:rPr>
              <a:t>="182"</a:t>
            </a:r>
            <a:r>
              <a:rPr lang="en-US" sz="1200" dirty="0">
                <a:solidFill>
                  <a:srgbClr val="FF0000"/>
                </a:solidFill>
                <a:latin typeface="Consolas" panose="020B0609020204030204" pitchFamily="49" charset="0"/>
              </a:rPr>
              <a:t> Width</a:t>
            </a:r>
            <a:r>
              <a:rPr lang="en-US" sz="1200" dirty="0">
                <a:solidFill>
                  <a:srgbClr val="0000FF"/>
                </a:solidFill>
                <a:latin typeface="Consolas" panose="020B0609020204030204" pitchFamily="49" charset="0"/>
              </a:rPr>
              <a:t>="271"&gt;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TextBlock</a:t>
            </a:r>
            <a:r>
              <a:rPr lang="en-US" sz="1200" dirty="0">
                <a:solidFill>
                  <a:srgbClr val="FF0000"/>
                </a:solidFill>
                <a:latin typeface="Consolas" panose="020B0609020204030204" pitchFamily="49" charset="0"/>
              </a:rPr>
              <a:t> Text</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Manualy</a:t>
            </a:r>
            <a:r>
              <a:rPr lang="en-US" sz="1200" dirty="0">
                <a:solidFill>
                  <a:srgbClr val="0000FF"/>
                </a:solidFill>
                <a:latin typeface="Consolas" panose="020B0609020204030204" pitchFamily="49" charset="0"/>
              </a:rPr>
              <a:t> bind 2 components:" /&gt;</a:t>
            </a:r>
            <a:endParaRPr lang="en-US" sz="1200" dirty="0">
              <a:solidFill>
                <a:srgbClr val="000000"/>
              </a:solidFill>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&lt;</a:t>
            </a:r>
            <a:r>
              <a:rPr lang="en-US" sz="1200" b="1" dirty="0" err="1">
                <a:solidFill>
                  <a:srgbClr val="A31515"/>
                </a:solidFill>
                <a:highlight>
                  <a:srgbClr val="FFFF00"/>
                </a:highlight>
                <a:latin typeface="Consolas" panose="020B0609020204030204" pitchFamily="49" charset="0"/>
              </a:rPr>
              <a:t>CheckBox</a:t>
            </a:r>
            <a:r>
              <a:rPr lang="en-US" sz="1200" dirty="0">
                <a:solidFill>
                  <a:srgbClr val="FF0000"/>
                </a:solidFill>
                <a:highlight>
                  <a:srgbClr val="FFFF00"/>
                </a:highlight>
                <a:latin typeface="Consolas" panose="020B0609020204030204" pitchFamily="49" charset="0"/>
              </a:rPr>
              <a:t> x</a:t>
            </a:r>
            <a:r>
              <a:rPr lang="en-US" sz="1200" dirty="0">
                <a:solidFill>
                  <a:srgbClr val="0000FF"/>
                </a:solidFill>
                <a:highlight>
                  <a:srgbClr val="FFFF00"/>
                </a:highlight>
                <a:latin typeface="Consolas" panose="020B0609020204030204" pitchFamily="49" charset="0"/>
              </a:rPr>
              <a:t>:</a:t>
            </a:r>
            <a:r>
              <a:rPr lang="en-US" sz="1200" dirty="0">
                <a:solidFill>
                  <a:srgbClr val="FF0000"/>
                </a:solidFill>
                <a:highlight>
                  <a:srgbClr val="FFFF00"/>
                </a:highlight>
                <a:latin typeface="Consolas" panose="020B0609020204030204" pitchFamily="49" charset="0"/>
              </a:rPr>
              <a:t>Name</a:t>
            </a:r>
            <a:r>
              <a:rPr lang="en-US" sz="1200" dirty="0">
                <a:solidFill>
                  <a:srgbClr val="0000FF"/>
                </a:solidFill>
                <a:highlight>
                  <a:srgbClr val="FFFF00"/>
                </a:highlight>
                <a:latin typeface="Consolas" panose="020B0609020204030204" pitchFamily="49" charset="0"/>
              </a:rPr>
              <a:t>="</a:t>
            </a:r>
            <a:r>
              <a:rPr lang="en-US" sz="1200" b="1" dirty="0">
                <a:solidFill>
                  <a:srgbClr val="0000FF"/>
                </a:solidFill>
                <a:highlight>
                  <a:srgbClr val="FFFF00"/>
                </a:highlight>
                <a:latin typeface="Consolas" panose="020B0609020204030204" pitchFamily="49" charset="0"/>
              </a:rPr>
              <a:t>checkBoxAgree</a:t>
            </a:r>
            <a:r>
              <a:rPr lang="en-US" sz="1200" dirty="0">
                <a:solidFill>
                  <a:srgbClr val="0000FF"/>
                </a:solidFill>
                <a:highlight>
                  <a:srgbClr val="FFFF00"/>
                </a:highlight>
                <a:latin typeface="Consolas" panose="020B0609020204030204" pitchFamily="49" charset="0"/>
              </a:rPr>
              <a:t>"</a:t>
            </a:r>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a:t>
            </a:r>
            <a:r>
              <a:rPr lang="en-US" sz="1200" dirty="0">
                <a:solidFill>
                  <a:srgbClr val="FF0000"/>
                </a:solidFill>
                <a:highlight>
                  <a:srgbClr val="FFFF00"/>
                </a:highlight>
                <a:latin typeface="Consolas" panose="020B0609020204030204" pitchFamily="49" charset="0"/>
              </a:rPr>
              <a:t> Content</a:t>
            </a:r>
            <a:r>
              <a:rPr lang="en-US" sz="1200" dirty="0">
                <a:solidFill>
                  <a:srgbClr val="0000FF"/>
                </a:solidFill>
                <a:highlight>
                  <a:srgbClr val="FFFF00"/>
                </a:highlight>
                <a:latin typeface="Consolas" panose="020B0609020204030204" pitchFamily="49" charset="0"/>
              </a:rPr>
              <a:t>="I Agree"</a:t>
            </a:r>
            <a:r>
              <a:rPr lang="en-US" sz="1200" dirty="0">
                <a:solidFill>
                  <a:srgbClr val="FF0000"/>
                </a:solidFill>
                <a:highlight>
                  <a:srgbClr val="FFFF00"/>
                </a:highlight>
                <a:latin typeface="Consolas" panose="020B0609020204030204" pitchFamily="49" charset="0"/>
              </a:rPr>
              <a:t> </a:t>
            </a:r>
            <a:r>
              <a:rPr lang="en-US" sz="1400" b="1" dirty="0">
                <a:solidFill>
                  <a:srgbClr val="FF0000"/>
                </a:solidFill>
                <a:highlight>
                  <a:srgbClr val="FFFF00"/>
                </a:highlight>
                <a:latin typeface="Consolas" panose="020B0609020204030204" pitchFamily="49" charset="0"/>
              </a:rPr>
              <a:t>Click</a:t>
            </a:r>
            <a:r>
              <a:rPr lang="en-US" sz="1400" b="1" dirty="0">
                <a:solidFill>
                  <a:srgbClr val="0000FF"/>
                </a:solidFill>
                <a:highlight>
                  <a:srgbClr val="FFFF00"/>
                </a:highlight>
                <a:latin typeface="Consolas" panose="020B0609020204030204" pitchFamily="49" charset="0"/>
              </a:rPr>
              <a:t>="</a:t>
            </a:r>
            <a:r>
              <a:rPr lang="en-US" sz="1400" b="1" dirty="0" err="1">
                <a:solidFill>
                  <a:srgbClr val="0000FF"/>
                </a:solidFill>
                <a:highlight>
                  <a:srgbClr val="FFFF00"/>
                </a:highlight>
                <a:latin typeface="Consolas" panose="020B0609020204030204" pitchFamily="49" charset="0"/>
              </a:rPr>
              <a:t>checkBoxAgree_Click</a:t>
            </a:r>
            <a:r>
              <a:rPr lang="en-US" sz="1400" dirty="0">
                <a:solidFill>
                  <a:srgbClr val="0000FF"/>
                </a:solidFill>
                <a:highlight>
                  <a:srgbClr val="FFFF00"/>
                </a:highlight>
                <a:latin typeface="Consolas" panose="020B0609020204030204" pitchFamily="49" charset="0"/>
              </a:rPr>
              <a:t>"</a:t>
            </a:r>
            <a:r>
              <a:rPr lang="en-US" sz="1400" dirty="0">
                <a:solidFill>
                  <a:srgbClr val="FF0000"/>
                </a:solidFill>
                <a:highlight>
                  <a:srgbClr val="FFFF00"/>
                </a:highlight>
                <a:latin typeface="Consolas" panose="020B0609020204030204" pitchFamily="49" charset="0"/>
              </a:rPr>
              <a:t> </a:t>
            </a:r>
            <a:r>
              <a:rPr lang="en-US" sz="1200" dirty="0" err="1">
                <a:solidFill>
                  <a:srgbClr val="FF0000"/>
                </a:solidFill>
                <a:highlight>
                  <a:srgbClr val="FFFF00"/>
                </a:highlight>
                <a:latin typeface="Consolas" panose="020B0609020204030204" pitchFamily="49" charset="0"/>
              </a:rPr>
              <a:t>IsChecked</a:t>
            </a:r>
            <a:r>
              <a:rPr lang="en-US" sz="1200" dirty="0">
                <a:solidFill>
                  <a:srgbClr val="0000FF"/>
                </a:solidFill>
                <a:highlight>
                  <a:srgbClr val="FFFF00"/>
                </a:highlight>
                <a:latin typeface="Consolas" panose="020B0609020204030204" pitchFamily="49" charset="0"/>
              </a:rPr>
              <a:t>="True" </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FF0000"/>
                </a:solidFill>
                <a:latin typeface="Consolas" panose="020B0609020204030204" pitchFamily="49" charset="0"/>
              </a:rPr>
              <a:t> Orientation</a:t>
            </a:r>
            <a:r>
              <a:rPr lang="en-US" sz="1200" dirty="0">
                <a:solidFill>
                  <a:srgbClr val="0000FF"/>
                </a:solidFill>
                <a:latin typeface="Consolas" panose="020B0609020204030204" pitchFamily="49" charset="0"/>
              </a:rPr>
              <a:t>="Horizontal"&gt;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Button</a:t>
            </a:r>
            <a:r>
              <a:rPr lang="en-US" sz="1200" dirty="0">
                <a:solidFill>
                  <a:srgbClr val="FF0000"/>
                </a:solidFill>
                <a:latin typeface="Consolas" panose="020B0609020204030204" pitchFamily="49" charset="0"/>
              </a:rPr>
              <a:t> Content</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Prev</a:t>
            </a:r>
            <a:r>
              <a:rPr lang="en-US" sz="1200" dirty="0">
                <a:solidFill>
                  <a:srgbClr val="0000FF"/>
                </a:solidFill>
                <a:latin typeface="Consolas" panose="020B0609020204030204" pitchFamily="49" charset="0"/>
              </a:rPr>
              <a:t>" /&gt;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&lt;</a:t>
            </a:r>
            <a:r>
              <a:rPr lang="en-US" sz="1200" b="1" dirty="0">
                <a:solidFill>
                  <a:srgbClr val="A31515"/>
                </a:solidFill>
                <a:highlight>
                  <a:srgbClr val="FFFF00"/>
                </a:highlight>
                <a:latin typeface="Consolas" panose="020B0609020204030204" pitchFamily="49" charset="0"/>
              </a:rPr>
              <a:t>Button</a:t>
            </a:r>
            <a:r>
              <a:rPr lang="en-US" sz="1200" dirty="0">
                <a:solidFill>
                  <a:srgbClr val="FF0000"/>
                </a:solidFill>
                <a:highlight>
                  <a:srgbClr val="FFFF00"/>
                </a:highlight>
                <a:latin typeface="Consolas" panose="020B0609020204030204" pitchFamily="49" charset="0"/>
              </a:rPr>
              <a:t> x</a:t>
            </a:r>
            <a:r>
              <a:rPr lang="en-US" sz="1200" dirty="0">
                <a:solidFill>
                  <a:srgbClr val="0000FF"/>
                </a:solidFill>
                <a:highlight>
                  <a:srgbClr val="FFFF00"/>
                </a:highlight>
                <a:latin typeface="Consolas" panose="020B0609020204030204" pitchFamily="49" charset="0"/>
              </a:rPr>
              <a:t>:</a:t>
            </a:r>
            <a:r>
              <a:rPr lang="en-US" sz="1200" dirty="0">
                <a:solidFill>
                  <a:srgbClr val="FF0000"/>
                </a:solidFill>
                <a:highlight>
                  <a:srgbClr val="FFFF00"/>
                </a:highlight>
                <a:latin typeface="Consolas" panose="020B0609020204030204" pitchFamily="49" charset="0"/>
              </a:rPr>
              <a:t>Name</a:t>
            </a:r>
            <a:r>
              <a:rPr lang="en-US" sz="1200" dirty="0">
                <a:solidFill>
                  <a:srgbClr val="0000FF"/>
                </a:solidFill>
                <a:highlight>
                  <a:srgbClr val="FFFF00"/>
                </a:highlight>
                <a:latin typeface="Consolas" panose="020B0609020204030204" pitchFamily="49" charset="0"/>
              </a:rPr>
              <a:t>="</a:t>
            </a:r>
            <a:r>
              <a:rPr lang="en-US" sz="1200" b="1" dirty="0">
                <a:solidFill>
                  <a:srgbClr val="0000FF"/>
                </a:solidFill>
                <a:highlight>
                  <a:srgbClr val="FFFF00"/>
                </a:highlight>
                <a:latin typeface="Consolas" panose="020B0609020204030204" pitchFamily="49" charset="0"/>
              </a:rPr>
              <a:t>btNext</a:t>
            </a:r>
            <a:r>
              <a:rPr lang="en-US" sz="1200" dirty="0">
                <a:solidFill>
                  <a:srgbClr val="0000FF"/>
                </a:solidFill>
                <a:highlight>
                  <a:srgbClr val="FFFF00"/>
                </a:highlight>
                <a:latin typeface="Consolas" panose="020B0609020204030204" pitchFamily="49" charset="0"/>
              </a:rPr>
              <a:t>"</a:t>
            </a:r>
            <a:r>
              <a:rPr lang="en-US" sz="1200" dirty="0">
                <a:solidFill>
                  <a:srgbClr val="FF0000"/>
                </a:solidFill>
                <a:highlight>
                  <a:srgbClr val="FFFF00"/>
                </a:highlight>
                <a:latin typeface="Consolas" panose="020B0609020204030204" pitchFamily="49" charset="0"/>
              </a:rPr>
              <a:t> Content</a:t>
            </a:r>
            <a:r>
              <a:rPr lang="en-US" sz="1200" dirty="0">
                <a:solidFill>
                  <a:srgbClr val="0000FF"/>
                </a:solidFill>
                <a:highlight>
                  <a:srgbClr val="FFFF00"/>
                </a:highlight>
                <a:latin typeface="Consolas" panose="020B0609020204030204" pitchFamily="49" charset="0"/>
              </a:rPr>
              <a:t>="Next" /&gt;</a:t>
            </a:r>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Window</a:t>
            </a:r>
            <a:r>
              <a:rPr lang="en-US" sz="1200" dirty="0">
                <a:solidFill>
                  <a:srgbClr val="0000FF"/>
                </a:solidFill>
                <a:latin typeface="Consolas" panose="020B0609020204030204" pitchFamily="49" charset="0"/>
              </a:rPr>
              <a:t>&gt;</a:t>
            </a:r>
            <a:endParaRPr lang="en-US" altLang="en-US" sz="1200" dirty="0">
              <a:solidFill>
                <a:prstClr val="black"/>
              </a:solidFill>
            </a:endParaRPr>
          </a:p>
        </p:txBody>
      </p:sp>
      <p:sp>
        <p:nvSpPr>
          <p:cNvPr id="12" name="TextBox 11">
            <a:extLst>
              <a:ext uri="{FF2B5EF4-FFF2-40B4-BE49-F238E27FC236}">
                <a16:creationId xmlns:a16="http://schemas.microsoft.com/office/drawing/2014/main" id="{1FBD27A5-143F-47C7-AAD9-3DC38A71B5BF}"/>
              </a:ext>
            </a:extLst>
          </p:cNvPr>
          <p:cNvSpPr txBox="1"/>
          <p:nvPr/>
        </p:nvSpPr>
        <p:spPr>
          <a:xfrm>
            <a:off x="1770854" y="4578593"/>
            <a:ext cx="7421490" cy="16158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rtl="0">
              <a:spcAft>
                <a:spcPts val="300"/>
              </a:spcAft>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checkBoxAgree_Click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checkBoxAgree.IsChecked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btNext.IsEnabled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btNext.IsEnabled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300"/>
              </a:spcAft>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descr="מדריך WPF – שימוש ב Data Binding">
            <a:extLst>
              <a:ext uri="{FF2B5EF4-FFF2-40B4-BE49-F238E27FC236}">
                <a16:creationId xmlns:a16="http://schemas.microsoft.com/office/drawing/2014/main" id="{50780499-89EC-4C21-BCB2-9C2E9D29A6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15700" y="5148213"/>
            <a:ext cx="4389195" cy="1615827"/>
          </a:xfrm>
          <a:prstGeom prst="rect">
            <a:avLst/>
          </a:prstGeom>
          <a:noFill/>
          <a:ln>
            <a:noFill/>
          </a:ln>
        </p:spPr>
      </p:pic>
      <p:sp>
        <p:nvSpPr>
          <p:cNvPr id="3" name="Content Placeholder 2">
            <a:extLst>
              <a:ext uri="{FF2B5EF4-FFF2-40B4-BE49-F238E27FC236}">
                <a16:creationId xmlns:a16="http://schemas.microsoft.com/office/drawing/2014/main" id="{2914494D-94E6-4D50-B719-0D2F724210CF}"/>
              </a:ext>
            </a:extLst>
          </p:cNvPr>
          <p:cNvSpPr>
            <a:spLocks noGrp="1"/>
          </p:cNvSpPr>
          <p:nvPr>
            <p:ph idx="1"/>
          </p:nvPr>
        </p:nvSpPr>
        <p:spPr>
          <a:xfrm>
            <a:off x="5280231" y="1124745"/>
            <a:ext cx="4389194" cy="1366581"/>
          </a:xfrm>
        </p:spPr>
        <p:style>
          <a:lnRef idx="2">
            <a:schemeClr val="accent4"/>
          </a:lnRef>
          <a:fillRef idx="1">
            <a:schemeClr val="lt1"/>
          </a:fillRef>
          <a:effectRef idx="0">
            <a:schemeClr val="accent4"/>
          </a:effectRef>
          <a:fontRef idx="minor">
            <a:schemeClr val="dk1"/>
          </a:fontRef>
        </p:style>
        <p:txBody>
          <a:bodyPr>
            <a:normAutofit/>
          </a:bodyPr>
          <a:lstStyle/>
          <a:p>
            <a:r>
              <a:rPr lang="he-IL" sz="1200" dirty="0">
                <a:solidFill>
                  <a:srgbClr val="4C4C4C"/>
                </a:solidFill>
                <a:latin typeface="inherit"/>
              </a:rPr>
              <a:t>בדוגמא זו יש לנו פקד</a:t>
            </a:r>
            <a:r>
              <a:rPr lang="en-US" sz="1200" dirty="0">
                <a:solidFill>
                  <a:srgbClr val="4C4C4C"/>
                </a:solidFill>
                <a:latin typeface="inherit"/>
              </a:rPr>
              <a:t> </a:t>
            </a:r>
            <a:r>
              <a:rPr lang="he-IL" sz="1200" dirty="0">
                <a:solidFill>
                  <a:srgbClr val="4C4C4C"/>
                </a:solidFill>
                <a:latin typeface="inherit"/>
              </a:rPr>
              <a:t>  </a:t>
            </a:r>
            <a:r>
              <a:rPr lang="en-US" sz="1200" dirty="0" err="1">
                <a:solidFill>
                  <a:srgbClr val="4C4C4C"/>
                </a:solidFill>
                <a:latin typeface="inherit"/>
              </a:rPr>
              <a:t>CheckBox</a:t>
            </a:r>
            <a:r>
              <a:rPr lang="en-US" sz="1200" dirty="0">
                <a:solidFill>
                  <a:srgbClr val="4C4C4C"/>
                </a:solidFill>
                <a:latin typeface="inherit"/>
              </a:rPr>
              <a:t> </a:t>
            </a:r>
            <a:r>
              <a:rPr lang="he-IL" sz="1200" dirty="0">
                <a:solidFill>
                  <a:srgbClr val="4C4C4C"/>
                </a:solidFill>
                <a:latin typeface="inherit"/>
              </a:rPr>
              <a:t> וכפתור </a:t>
            </a:r>
            <a:r>
              <a:rPr lang="en-US" altLang="en-US" sz="1200" dirty="0">
                <a:solidFill>
                  <a:srgbClr val="4C4C4C"/>
                </a:solidFill>
                <a:latin typeface="inherit"/>
              </a:rPr>
              <a:t>Button</a:t>
            </a:r>
            <a:endParaRPr lang="he-IL" altLang="en-US" sz="1200" dirty="0">
              <a:solidFill>
                <a:srgbClr val="4C4C4C"/>
              </a:solidFill>
              <a:latin typeface="inherit"/>
            </a:endParaRPr>
          </a:p>
          <a:p>
            <a:r>
              <a:rPr lang="he-IL" sz="1200" b="1" dirty="0">
                <a:solidFill>
                  <a:srgbClr val="4C4C4C"/>
                </a:solidFill>
                <a:latin typeface="inherit"/>
              </a:rPr>
              <a:t>נרצה שהכפתור יהיה פעיל רק אם ה</a:t>
            </a:r>
            <a:r>
              <a:rPr lang="en-US" sz="1200" b="1" dirty="0" err="1">
                <a:solidFill>
                  <a:srgbClr val="4C4C4C"/>
                </a:solidFill>
                <a:latin typeface="inherit"/>
              </a:rPr>
              <a:t>CheckBox</a:t>
            </a:r>
            <a:r>
              <a:rPr lang="en-US" sz="1200" b="1" dirty="0">
                <a:solidFill>
                  <a:srgbClr val="4C4C4C"/>
                </a:solidFill>
                <a:latin typeface="inherit"/>
              </a:rPr>
              <a:t> </a:t>
            </a:r>
            <a:r>
              <a:rPr lang="he-IL" sz="1200" b="1" dirty="0">
                <a:solidFill>
                  <a:srgbClr val="4C4C4C"/>
                </a:solidFill>
                <a:latin typeface="inherit"/>
              </a:rPr>
              <a:t> מסומן.</a:t>
            </a:r>
          </a:p>
          <a:p>
            <a:r>
              <a:rPr lang="he-IL" sz="1200" dirty="0">
                <a:solidFill>
                  <a:srgbClr val="4C4C4C"/>
                </a:solidFill>
                <a:latin typeface="inherit"/>
              </a:rPr>
              <a:t>כלומר נרצה שערך התכונה</a:t>
            </a:r>
            <a:r>
              <a:rPr lang="en-US" sz="1200" dirty="0">
                <a:solidFill>
                  <a:srgbClr val="4C4C4C"/>
                </a:solidFill>
                <a:latin typeface="inherit"/>
              </a:rPr>
              <a:t> </a:t>
            </a:r>
            <a:r>
              <a:rPr lang="en-US" sz="1200" dirty="0" err="1">
                <a:solidFill>
                  <a:srgbClr val="4C4C4C"/>
                </a:solidFill>
                <a:latin typeface="inherit"/>
              </a:rPr>
              <a:t>IsChecked</a:t>
            </a:r>
            <a:r>
              <a:rPr lang="en-US" sz="1200" dirty="0">
                <a:solidFill>
                  <a:srgbClr val="4C4C4C"/>
                </a:solidFill>
                <a:latin typeface="inherit"/>
              </a:rPr>
              <a:t> </a:t>
            </a:r>
            <a:r>
              <a:rPr lang="he-IL" sz="1200" dirty="0">
                <a:solidFill>
                  <a:srgbClr val="4C4C4C"/>
                </a:solidFill>
                <a:latin typeface="inherit"/>
              </a:rPr>
              <a:t>של ה </a:t>
            </a:r>
            <a:r>
              <a:rPr lang="en-US" sz="1200" dirty="0" err="1">
                <a:solidFill>
                  <a:srgbClr val="4C4C4C"/>
                </a:solidFill>
                <a:latin typeface="inherit"/>
              </a:rPr>
              <a:t>CheckBox</a:t>
            </a:r>
            <a:r>
              <a:rPr lang="he-IL" sz="1200" dirty="0">
                <a:solidFill>
                  <a:srgbClr val="4C4C4C"/>
                </a:solidFill>
                <a:latin typeface="inherit"/>
              </a:rPr>
              <a:t> יהיה </a:t>
            </a:r>
            <a:r>
              <a:rPr lang="he-IL" sz="1200" b="1" dirty="0">
                <a:solidFill>
                  <a:srgbClr val="4C4C4C"/>
                </a:solidFill>
                <a:latin typeface="inherit"/>
              </a:rPr>
              <a:t>מסונכרן</a:t>
            </a:r>
            <a:r>
              <a:rPr lang="he-IL" sz="1200" dirty="0">
                <a:solidFill>
                  <a:srgbClr val="4C4C4C"/>
                </a:solidFill>
                <a:latin typeface="inherit"/>
              </a:rPr>
              <a:t> לערך התכונה</a:t>
            </a:r>
            <a:r>
              <a:rPr lang="en-US" sz="1200" dirty="0">
                <a:solidFill>
                  <a:srgbClr val="4C4C4C"/>
                </a:solidFill>
                <a:latin typeface="inherit"/>
              </a:rPr>
              <a:t> </a:t>
            </a:r>
            <a:r>
              <a:rPr lang="en-US" sz="1200" dirty="0" err="1">
                <a:solidFill>
                  <a:srgbClr val="4C4C4C"/>
                </a:solidFill>
                <a:latin typeface="inherit"/>
              </a:rPr>
              <a:t>IsEnabled</a:t>
            </a:r>
            <a:r>
              <a:rPr lang="en-US" sz="1200" dirty="0">
                <a:solidFill>
                  <a:srgbClr val="4C4C4C"/>
                </a:solidFill>
                <a:latin typeface="inherit"/>
              </a:rPr>
              <a:t> </a:t>
            </a:r>
            <a:r>
              <a:rPr lang="he-IL" sz="1200" dirty="0">
                <a:solidFill>
                  <a:srgbClr val="4C4C4C"/>
                </a:solidFill>
                <a:latin typeface="inherit"/>
              </a:rPr>
              <a:t> של ה </a:t>
            </a:r>
            <a:r>
              <a:rPr lang="en-US" sz="1200" dirty="0">
                <a:solidFill>
                  <a:srgbClr val="4C4C4C"/>
                </a:solidFill>
                <a:latin typeface="inherit"/>
              </a:rPr>
              <a:t>Button</a:t>
            </a:r>
            <a:r>
              <a:rPr lang="he-IL" sz="1200" dirty="0">
                <a:solidFill>
                  <a:srgbClr val="4C4C4C"/>
                </a:solidFill>
                <a:latin typeface="inherit"/>
              </a:rPr>
              <a:t>.</a:t>
            </a:r>
          </a:p>
          <a:p>
            <a:r>
              <a:rPr lang="he-IL" sz="1200" dirty="0">
                <a:solidFill>
                  <a:srgbClr val="4C4C4C"/>
                </a:solidFill>
                <a:latin typeface="inherit"/>
              </a:rPr>
              <a:t>את הסנכרון נבצע באופן </a:t>
            </a:r>
            <a:r>
              <a:rPr lang="he-IL" sz="1200" b="1" dirty="0">
                <a:solidFill>
                  <a:srgbClr val="4C4C4C"/>
                </a:solidFill>
                <a:latin typeface="inherit"/>
              </a:rPr>
              <a:t>ידני</a:t>
            </a:r>
            <a:r>
              <a:rPr lang="he-IL" sz="1200" dirty="0">
                <a:solidFill>
                  <a:srgbClr val="4C4C4C"/>
                </a:solidFill>
                <a:latin typeface="inherit"/>
              </a:rPr>
              <a:t>, בתוך האירוע </a:t>
            </a:r>
            <a:r>
              <a:rPr lang="en-US" sz="1200" dirty="0">
                <a:solidFill>
                  <a:srgbClr val="4C4C4C"/>
                </a:solidFill>
                <a:latin typeface="inherit"/>
              </a:rPr>
              <a:t>Click</a:t>
            </a:r>
            <a:r>
              <a:rPr lang="he-IL" sz="1200" dirty="0">
                <a:solidFill>
                  <a:srgbClr val="4C4C4C"/>
                </a:solidFill>
                <a:latin typeface="inherit"/>
              </a:rPr>
              <a:t> ה </a:t>
            </a:r>
            <a:r>
              <a:rPr lang="en-US" sz="1200" dirty="0" err="1">
                <a:solidFill>
                  <a:srgbClr val="4C4C4C"/>
                </a:solidFill>
                <a:latin typeface="inherit"/>
              </a:rPr>
              <a:t>CheckBox</a:t>
            </a:r>
            <a:endParaRPr lang="en-US" sz="1200" dirty="0">
              <a:solidFill>
                <a:srgbClr val="4C4C4C"/>
              </a:solidFill>
              <a:latin typeface="inherit"/>
            </a:endParaRPr>
          </a:p>
        </p:txBody>
      </p:sp>
      <p:sp>
        <p:nvSpPr>
          <p:cNvPr id="8" name="TextBox 7">
            <a:extLst>
              <a:ext uri="{FF2B5EF4-FFF2-40B4-BE49-F238E27FC236}">
                <a16:creationId xmlns:a16="http://schemas.microsoft.com/office/drawing/2014/main" id="{F4A4D5DD-DCE3-4A9D-A70A-C4A1DF0ED474}"/>
              </a:ext>
            </a:extLst>
          </p:cNvPr>
          <p:cNvSpPr txBox="1"/>
          <p:nvPr/>
        </p:nvSpPr>
        <p:spPr>
          <a:xfrm rot="5400000">
            <a:off x="7074688" y="3275113"/>
            <a:ext cx="6120680"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1400" dirty="0">
                <a:solidFill>
                  <a:prstClr val="black"/>
                </a:solidFill>
                <a:latin typeface="Trebuchet MS"/>
              </a:rPr>
              <a:t>Project </a:t>
            </a:r>
            <a:r>
              <a:rPr lang="en-US" sz="1400" b="1" dirty="0">
                <a:solidFill>
                  <a:prstClr val="black"/>
                </a:solidFill>
                <a:latin typeface="Trebuchet MS"/>
              </a:rPr>
              <a:t>Ex5_ManualBinding</a:t>
            </a:r>
            <a:r>
              <a:rPr lang="en-US" sz="1400" dirty="0">
                <a:solidFill>
                  <a:prstClr val="black"/>
                </a:solidFill>
                <a:latin typeface="Trebuchet MS"/>
              </a:rPr>
              <a:t>, WpfAdvanced_EricPozanski Solution</a:t>
            </a:r>
          </a:p>
        </p:txBody>
      </p:sp>
    </p:spTree>
    <p:extLst>
      <p:ext uri="{BB962C8B-B14F-4D97-AF65-F5344CB8AC3E}">
        <p14:creationId xmlns:p14="http://schemas.microsoft.com/office/powerpoint/2010/main" val="128782592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FBF0-F730-4546-8B5B-F881CD248A78}"/>
              </a:ext>
            </a:extLst>
          </p:cNvPr>
          <p:cNvSpPr>
            <a:spLocks noGrp="1"/>
          </p:cNvSpPr>
          <p:nvPr>
            <p:ph type="title"/>
          </p:nvPr>
        </p:nvSpPr>
        <p:spPr>
          <a:xfrm>
            <a:off x="1787489" y="55886"/>
            <a:ext cx="7591333" cy="1238365"/>
          </a:xfrm>
        </p:spPr>
        <p:txBody>
          <a:bodyPr>
            <a:normAutofit fontScale="90000"/>
          </a:bodyPr>
          <a:lstStyle/>
          <a:p>
            <a:pPr algn="ctr"/>
            <a:r>
              <a:rPr lang="en-US" dirty="0"/>
              <a:t>DaTA BINDING</a:t>
            </a:r>
            <a:br>
              <a:rPr lang="he-IL" dirty="0"/>
            </a:br>
            <a:r>
              <a:rPr lang="he-IL" dirty="0"/>
              <a:t>מנגנון </a:t>
            </a:r>
            <a:r>
              <a:rPr lang="he-IL" sz="4900" dirty="0"/>
              <a:t>אוטומטי</a:t>
            </a:r>
            <a:r>
              <a:rPr lang="he-IL" dirty="0"/>
              <a:t> לסנכרון בין 2 תכונות</a:t>
            </a:r>
            <a:endParaRPr lang="en-US" dirty="0"/>
          </a:p>
        </p:txBody>
      </p:sp>
      <p:sp>
        <p:nvSpPr>
          <p:cNvPr id="3" name="Content Placeholder 2">
            <a:extLst>
              <a:ext uri="{FF2B5EF4-FFF2-40B4-BE49-F238E27FC236}">
                <a16:creationId xmlns:a16="http://schemas.microsoft.com/office/drawing/2014/main" id="{2914494D-94E6-4D50-B719-0D2F724210CF}"/>
              </a:ext>
            </a:extLst>
          </p:cNvPr>
          <p:cNvSpPr>
            <a:spLocks noGrp="1"/>
          </p:cNvSpPr>
          <p:nvPr>
            <p:ph idx="1"/>
          </p:nvPr>
        </p:nvSpPr>
        <p:spPr>
          <a:xfrm>
            <a:off x="1847529" y="1484784"/>
            <a:ext cx="7591333" cy="4648294"/>
          </a:xfrm>
        </p:spPr>
        <p:txBody>
          <a:bodyPr>
            <a:normAutofit fontScale="92500"/>
          </a:bodyPr>
          <a:lstStyle/>
          <a:p>
            <a:r>
              <a:rPr lang="he-IL" sz="2400" dirty="0">
                <a:solidFill>
                  <a:srgbClr val="4C4C4C"/>
                </a:solidFill>
                <a:latin typeface="inherit"/>
                <a:ea typeface="Times New Roman" panose="02020603050405020304" pitchFamily="18" charset="0"/>
              </a:rPr>
              <a:t>טכניקה שמאפשרת </a:t>
            </a:r>
            <a:r>
              <a:rPr lang="he-IL" sz="2400" b="1" dirty="0">
                <a:solidFill>
                  <a:srgbClr val="4C4C4C"/>
                </a:solidFill>
                <a:latin typeface="inherit"/>
                <a:ea typeface="Times New Roman" panose="02020603050405020304" pitchFamily="18" charset="0"/>
              </a:rPr>
              <a:t>לסנכרן באופן אוטומטי בין ערכים של 2 תכונות של אובייקטים שונים ואפילו בין ערכים של 2 תכונות של אותו אובייקט</a:t>
            </a:r>
            <a:r>
              <a:rPr lang="en-US" sz="2400" dirty="0">
                <a:solidFill>
                  <a:srgbClr val="4C4C4C"/>
                </a:solidFill>
                <a:latin typeface="inherit"/>
                <a:ea typeface="Times New Roman" panose="02020603050405020304" pitchFamily="18" charset="0"/>
              </a:rPr>
              <a:t> </a:t>
            </a:r>
            <a:endParaRPr lang="he-IL" sz="2400" dirty="0">
              <a:solidFill>
                <a:srgbClr val="4C4C4C"/>
              </a:solidFill>
              <a:latin typeface="inherit"/>
              <a:ea typeface="Times New Roman" panose="02020603050405020304" pitchFamily="18" charset="0"/>
            </a:endParaRPr>
          </a:p>
          <a:p>
            <a:r>
              <a:rPr lang="he-IL" sz="2400" dirty="0">
                <a:solidFill>
                  <a:srgbClr val="4C4C4C"/>
                </a:solidFill>
                <a:latin typeface="inherit"/>
                <a:ea typeface="Times New Roman" panose="02020603050405020304" pitchFamily="18" charset="0"/>
              </a:rPr>
              <a:t>לרוב משתמשים בטכניקה זו בשביל לסנכרן בין </a:t>
            </a:r>
            <a:r>
              <a:rPr lang="he-IL" sz="2400" b="1" dirty="0">
                <a:solidFill>
                  <a:srgbClr val="4C4C4C"/>
                </a:solidFill>
                <a:latin typeface="inherit"/>
                <a:ea typeface="Times New Roman" panose="02020603050405020304" pitchFamily="18" charset="0"/>
              </a:rPr>
              <a:t>תכונה</a:t>
            </a:r>
            <a:r>
              <a:rPr lang="he-IL" sz="2400" dirty="0">
                <a:solidFill>
                  <a:srgbClr val="4C4C4C"/>
                </a:solidFill>
                <a:latin typeface="inherit"/>
                <a:ea typeface="Times New Roman" panose="02020603050405020304" pitchFamily="18" charset="0"/>
              </a:rPr>
              <a:t> של </a:t>
            </a:r>
            <a:r>
              <a:rPr lang="he-IL" sz="2400" b="1" dirty="0">
                <a:solidFill>
                  <a:srgbClr val="4C4C4C"/>
                </a:solidFill>
                <a:latin typeface="inherit"/>
                <a:ea typeface="Times New Roman" panose="02020603050405020304" pitchFamily="18" charset="0"/>
              </a:rPr>
              <a:t>אובייקט לוגי </a:t>
            </a:r>
            <a:r>
              <a:rPr lang="he-IL" sz="2400" dirty="0">
                <a:solidFill>
                  <a:srgbClr val="4C4C4C"/>
                </a:solidFill>
                <a:latin typeface="inherit"/>
                <a:ea typeface="Times New Roman" panose="02020603050405020304" pitchFamily="18" charset="0"/>
              </a:rPr>
              <a:t>המכיל מידע</a:t>
            </a:r>
            <a:r>
              <a:rPr lang="en-US" sz="2400" dirty="0">
                <a:solidFill>
                  <a:srgbClr val="4C4C4C"/>
                </a:solidFill>
                <a:latin typeface="inherit"/>
                <a:ea typeface="Times New Roman" panose="02020603050405020304" pitchFamily="18" charset="0"/>
              </a:rPr>
              <a:t> (Data) </a:t>
            </a:r>
            <a:r>
              <a:rPr lang="he-IL" sz="2400" dirty="0">
                <a:solidFill>
                  <a:srgbClr val="4C4C4C"/>
                </a:solidFill>
                <a:latin typeface="inherit"/>
                <a:ea typeface="Times New Roman" panose="02020603050405020304" pitchFamily="18" charset="0"/>
              </a:rPr>
              <a:t> לבין </a:t>
            </a:r>
            <a:r>
              <a:rPr lang="he-IL" sz="2400" b="1" dirty="0">
                <a:solidFill>
                  <a:srgbClr val="4C4C4C"/>
                </a:solidFill>
                <a:latin typeface="inherit"/>
                <a:ea typeface="Times New Roman" panose="02020603050405020304" pitchFamily="18" charset="0"/>
              </a:rPr>
              <a:t>תכונה</a:t>
            </a:r>
            <a:r>
              <a:rPr lang="he-IL" sz="2400" dirty="0">
                <a:solidFill>
                  <a:srgbClr val="4C4C4C"/>
                </a:solidFill>
                <a:latin typeface="inherit"/>
                <a:ea typeface="Times New Roman" panose="02020603050405020304" pitchFamily="18" charset="0"/>
              </a:rPr>
              <a:t> של </a:t>
            </a:r>
            <a:r>
              <a:rPr lang="he-IL" sz="2400" b="1" dirty="0">
                <a:solidFill>
                  <a:srgbClr val="4C4C4C"/>
                </a:solidFill>
                <a:latin typeface="inherit"/>
                <a:ea typeface="Times New Roman" panose="02020603050405020304" pitchFamily="18" charset="0"/>
              </a:rPr>
              <a:t>אובייקט גרפי</a:t>
            </a:r>
            <a:r>
              <a:rPr lang="he-IL" sz="2400" dirty="0">
                <a:solidFill>
                  <a:srgbClr val="4C4C4C"/>
                </a:solidFill>
                <a:latin typeface="inherit"/>
                <a:ea typeface="Times New Roman" panose="02020603050405020304" pitchFamily="18" charset="0"/>
              </a:rPr>
              <a:t> המציג את המידע למסך </a:t>
            </a:r>
            <a:r>
              <a:rPr lang="en-US" sz="2400" dirty="0">
                <a:solidFill>
                  <a:srgbClr val="4C4C4C"/>
                </a:solidFill>
                <a:latin typeface="inherit"/>
                <a:ea typeface="Times New Roman" panose="02020603050405020304" pitchFamily="18" charset="0"/>
              </a:rPr>
              <a:t>(GUI)</a:t>
            </a:r>
            <a:endParaRPr lang="he-IL" sz="2400" dirty="0">
              <a:solidFill>
                <a:srgbClr val="4C4C4C"/>
              </a:solidFill>
              <a:latin typeface="inherit"/>
              <a:ea typeface="Times New Roman" panose="02020603050405020304" pitchFamily="18" charset="0"/>
            </a:endParaRPr>
          </a:p>
          <a:p>
            <a:pPr lvl="1"/>
            <a:r>
              <a:rPr lang="he-IL" sz="2400" dirty="0">
                <a:solidFill>
                  <a:srgbClr val="4C4C4C"/>
                </a:solidFill>
                <a:latin typeface="inherit"/>
                <a:ea typeface="Times New Roman" panose="02020603050405020304" pitchFamily="18" charset="0"/>
              </a:rPr>
              <a:t>לדוגמא, התכונה</a:t>
            </a:r>
            <a:r>
              <a:rPr lang="en-US" sz="2400" dirty="0">
                <a:solidFill>
                  <a:srgbClr val="4C4C4C"/>
                </a:solidFill>
                <a:latin typeface="inherit"/>
                <a:ea typeface="Times New Roman" panose="02020603050405020304" pitchFamily="18" charset="0"/>
              </a:rPr>
              <a:t> Name </a:t>
            </a:r>
            <a:r>
              <a:rPr lang="he-IL" sz="2400" dirty="0">
                <a:solidFill>
                  <a:srgbClr val="4C4C4C"/>
                </a:solidFill>
                <a:latin typeface="inherit"/>
                <a:ea typeface="Times New Roman" panose="02020603050405020304" pitchFamily="18" charset="0"/>
              </a:rPr>
              <a:t>של אובייקט לוגי מסוג</a:t>
            </a:r>
            <a:r>
              <a:rPr lang="en-US" sz="2400" dirty="0">
                <a:solidFill>
                  <a:srgbClr val="4C4C4C"/>
                </a:solidFill>
                <a:latin typeface="inherit"/>
                <a:ea typeface="Times New Roman" panose="02020603050405020304" pitchFamily="18" charset="0"/>
              </a:rPr>
              <a:t> Person </a:t>
            </a:r>
            <a:r>
              <a:rPr lang="he-IL" sz="2400" dirty="0">
                <a:solidFill>
                  <a:srgbClr val="4C4C4C"/>
                </a:solidFill>
                <a:latin typeface="inherit"/>
                <a:ea typeface="Times New Roman" panose="02020603050405020304" pitchFamily="18" charset="0"/>
              </a:rPr>
              <a:t>יכולה להיות מסונכרנת לתכונה</a:t>
            </a:r>
            <a:r>
              <a:rPr lang="en-US" sz="2400" dirty="0">
                <a:solidFill>
                  <a:srgbClr val="4C4C4C"/>
                </a:solidFill>
                <a:latin typeface="inherit"/>
                <a:ea typeface="Times New Roman" panose="02020603050405020304" pitchFamily="18" charset="0"/>
              </a:rPr>
              <a:t> Text </a:t>
            </a:r>
            <a:r>
              <a:rPr lang="he-IL" sz="2400" dirty="0">
                <a:solidFill>
                  <a:srgbClr val="4C4C4C"/>
                </a:solidFill>
                <a:latin typeface="inherit"/>
                <a:ea typeface="Times New Roman" panose="02020603050405020304" pitchFamily="18" charset="0"/>
              </a:rPr>
              <a:t>של אובייקט גרפי מסוג </a:t>
            </a:r>
            <a:r>
              <a:rPr lang="en-US" sz="2400" dirty="0">
                <a:solidFill>
                  <a:srgbClr val="4C4C4C"/>
                </a:solidFill>
                <a:latin typeface="inherit"/>
                <a:ea typeface="Times New Roman" panose="02020603050405020304" pitchFamily="18" charset="0"/>
              </a:rPr>
              <a:t> TextBox</a:t>
            </a:r>
            <a:endParaRPr lang="he-IL" sz="2400" dirty="0">
              <a:solidFill>
                <a:srgbClr val="4C4C4C"/>
              </a:solidFill>
              <a:latin typeface="inherit"/>
              <a:ea typeface="Times New Roman" panose="02020603050405020304" pitchFamily="18" charset="0"/>
            </a:endParaRPr>
          </a:p>
          <a:p>
            <a:r>
              <a:rPr lang="he-IL" sz="2400" dirty="0">
                <a:solidFill>
                  <a:srgbClr val="4C4C4C"/>
                </a:solidFill>
                <a:latin typeface="inherit"/>
                <a:ea typeface="Times New Roman" panose="02020603050405020304" pitchFamily="18" charset="0"/>
              </a:rPr>
              <a:t>ניתן גם לעשות סנכרון בין 2</a:t>
            </a:r>
            <a:r>
              <a:rPr lang="he-IL" sz="2400" b="1" dirty="0">
                <a:solidFill>
                  <a:srgbClr val="4C4C4C"/>
                </a:solidFill>
                <a:latin typeface="inherit"/>
                <a:ea typeface="Times New Roman" panose="02020603050405020304" pitchFamily="18" charset="0"/>
              </a:rPr>
              <a:t> תכונות של שני רכיבים גרפיים</a:t>
            </a:r>
          </a:p>
          <a:p>
            <a:pPr lvl="1"/>
            <a:r>
              <a:rPr lang="he-IL" sz="2100" dirty="0">
                <a:latin typeface="Calibri" panose="020F0502020204030204" pitchFamily="34" charset="0"/>
                <a:ea typeface="Calibri" panose="020F0502020204030204" pitchFamily="34" charset="0"/>
              </a:rPr>
              <a:t>כמו בדוגמא שראינו בשקף הקודם. רק שהפעם נלמד לעשות זאת באופן אוטומטי ולא בצורה ידנית</a:t>
            </a:r>
            <a:endParaRPr lang="en-US" sz="2100" dirty="0">
              <a:latin typeface="Calibri" panose="020F0502020204030204" pitchFamily="34" charset="0"/>
              <a:ea typeface="Calibri" panose="020F0502020204030204" pitchFamily="34" charset="0"/>
            </a:endParaRPr>
          </a:p>
          <a:p>
            <a:r>
              <a:rPr lang="he-IL" sz="2400" dirty="0">
                <a:solidFill>
                  <a:srgbClr val="4C4C4C"/>
                </a:solidFill>
                <a:latin typeface="inherit"/>
                <a:ea typeface="Times New Roman" panose="02020603050405020304" pitchFamily="18" charset="0"/>
              </a:rPr>
              <a:t>הסנכרון יכול להיות דו-כיווני או חד-כיווני.</a:t>
            </a:r>
          </a:p>
        </p:txBody>
      </p:sp>
      <p:sp>
        <p:nvSpPr>
          <p:cNvPr id="4" name="Slide Number Placeholder 3">
            <a:extLst>
              <a:ext uri="{FF2B5EF4-FFF2-40B4-BE49-F238E27FC236}">
                <a16:creationId xmlns:a16="http://schemas.microsoft.com/office/drawing/2014/main" id="{CD898515-ADEF-47D3-9D04-554F241634D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671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0434845"/>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878442" y="3223644"/>
            <a:ext cx="5114778" cy="3100956"/>
          </a:xfrm>
        </p:spPr>
        <p:txBody>
          <a:bodyPr>
            <a:normAutofit fontScale="70000" lnSpcReduction="20000"/>
          </a:bodyPr>
          <a:lstStyle/>
          <a:p>
            <a:pPr algn="ctr" rtl="0"/>
            <a:r>
              <a:rPr lang="he-IL" sz="3200" dirty="0"/>
              <a:t>סנכרון </a:t>
            </a:r>
            <a:r>
              <a:rPr lang="he-IL" sz="4800" b="1" dirty="0"/>
              <a:t>אוטומטי</a:t>
            </a:r>
            <a:br>
              <a:rPr lang="he-IL" sz="3200" dirty="0"/>
            </a:br>
            <a:r>
              <a:rPr lang="he-IL" sz="3200" dirty="0"/>
              <a:t>בין 2 תכונות </a:t>
            </a:r>
            <a:r>
              <a:rPr lang="he-IL" sz="4200" b="1" dirty="0"/>
              <a:t>מאותו</a:t>
            </a:r>
            <a:r>
              <a:rPr lang="he-IL" sz="3200" dirty="0"/>
              <a:t> טיפוס</a:t>
            </a:r>
          </a:p>
          <a:p>
            <a:pPr algn="ctr" rtl="0"/>
            <a:r>
              <a:rPr lang="he-IL" sz="3200" dirty="0"/>
              <a:t>של 2 אובייקטים </a:t>
            </a:r>
            <a:r>
              <a:rPr lang="he-IL" sz="4800" b="1" dirty="0"/>
              <a:t>גרפיים</a:t>
            </a:r>
            <a:r>
              <a:rPr lang="he-IL" sz="3200" dirty="0"/>
              <a:t> שונים</a:t>
            </a:r>
          </a:p>
          <a:p>
            <a:pPr algn="ctr" rtl="0"/>
            <a:r>
              <a:rPr lang="he-IL" sz="3200" dirty="0"/>
              <a:t>או של </a:t>
            </a:r>
            <a:r>
              <a:rPr lang="he-IL" sz="4800" b="1" dirty="0"/>
              <a:t>אותו</a:t>
            </a:r>
            <a:r>
              <a:rPr lang="he-IL" sz="3200" dirty="0"/>
              <a:t> אובייקט </a:t>
            </a:r>
            <a:r>
              <a:rPr lang="he-IL" sz="4800" b="1" dirty="0"/>
              <a:t>גרפי</a:t>
            </a:r>
            <a:endParaRPr lang="en-US" sz="4800" b="1" dirty="0"/>
          </a:p>
          <a:p>
            <a:pPr algn="ctr" rtl="0"/>
            <a:endParaRPr lang="en-US" sz="3200" dirty="0"/>
          </a:p>
          <a:p>
            <a:pPr algn="ctr" rtl="0"/>
            <a:r>
              <a:rPr lang="he-IL" sz="3200" dirty="0"/>
              <a:t>הגדרת אובייקט מקור באמצעות </a:t>
            </a:r>
            <a:r>
              <a:rPr lang="en-US" sz="2800" dirty="0">
                <a:solidFill>
                  <a:srgbClr val="E55000"/>
                </a:solidFill>
                <a:latin typeface="Arial" panose="020B0604020202020204" pitchFamily="34" charset="0"/>
                <a:ea typeface="Times New Roman" panose="02020603050405020304" pitchFamily="18" charset="0"/>
                <a:cs typeface="Arial" panose="020B0604020202020204" pitchFamily="34" charset="0"/>
              </a:rPr>
              <a:t> </a:t>
            </a:r>
            <a:r>
              <a:rPr lang="en-US" sz="4800" b="1" dirty="0" err="1"/>
              <a:t>ElementName</a:t>
            </a:r>
            <a:endParaRPr lang="en-US" sz="4800" b="1" dirty="0"/>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672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382490885"/>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FBF0-F730-4546-8B5B-F881CD248A78}"/>
              </a:ext>
            </a:extLst>
          </p:cNvPr>
          <p:cNvSpPr>
            <a:spLocks noGrp="1"/>
          </p:cNvSpPr>
          <p:nvPr>
            <p:ph type="title"/>
          </p:nvPr>
        </p:nvSpPr>
        <p:spPr>
          <a:xfrm>
            <a:off x="1682577" y="35912"/>
            <a:ext cx="7920880" cy="973314"/>
          </a:xfrm>
        </p:spPr>
        <p:txBody>
          <a:bodyPr>
            <a:noAutofit/>
          </a:bodyPr>
          <a:lstStyle/>
          <a:p>
            <a:pPr algn="ctr"/>
            <a:r>
              <a:rPr lang="he-IL" sz="2800" dirty="0"/>
              <a:t>סנכרון </a:t>
            </a:r>
            <a:r>
              <a:rPr lang="he-IL" sz="4000" dirty="0"/>
              <a:t>אוטומטי</a:t>
            </a:r>
            <a:r>
              <a:rPr lang="he-IL" sz="2800" dirty="0"/>
              <a:t> בעזרת מנגנון ה </a:t>
            </a:r>
            <a:r>
              <a:rPr lang="en-US" sz="2800" dirty="0"/>
              <a:t>DATA BINDING</a:t>
            </a:r>
            <a:br>
              <a:rPr lang="he-IL" sz="2800" dirty="0"/>
            </a:br>
            <a:r>
              <a:rPr lang="he-IL" sz="2800" dirty="0"/>
              <a:t>בין 2 תכונות של 2 אובייקטים גרפיים שונים</a:t>
            </a:r>
            <a:endParaRPr lang="en-US" sz="2800" dirty="0"/>
          </a:p>
        </p:txBody>
      </p:sp>
      <p:sp>
        <p:nvSpPr>
          <p:cNvPr id="4" name="Slide Number Placeholder 3">
            <a:extLst>
              <a:ext uri="{FF2B5EF4-FFF2-40B4-BE49-F238E27FC236}">
                <a16:creationId xmlns:a16="http://schemas.microsoft.com/office/drawing/2014/main" id="{CD898515-ADEF-47D3-9D04-554F241634D9}"/>
              </a:ext>
            </a:extLst>
          </p:cNvPr>
          <p:cNvSpPr>
            <a:spLocks noGrp="1"/>
          </p:cNvSpPr>
          <p:nvPr>
            <p:ph type="sldNum" sz="quarter" idx="12"/>
          </p:nvPr>
        </p:nvSpPr>
        <p:spPr>
          <a:xfrm>
            <a:off x="1586122" y="6534433"/>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673</a:t>
            </a:fld>
            <a:endParaRPr lang="he-IL" dirty="0">
              <a:solidFill>
                <a:srgbClr val="B13F9A"/>
              </a:solidFill>
              <a:latin typeface="Trebuchet MS"/>
              <a:cs typeface="Gisha" panose="020B0502040204020203" pitchFamily="34" charset="-79"/>
            </a:endParaRPr>
          </a:p>
        </p:txBody>
      </p:sp>
      <p:sp>
        <p:nvSpPr>
          <p:cNvPr id="16" name="Rectangle 18">
            <a:extLst>
              <a:ext uri="{FF2B5EF4-FFF2-40B4-BE49-F238E27FC236}">
                <a16:creationId xmlns:a16="http://schemas.microsoft.com/office/drawing/2014/main" id="{A5718EC7-5FFE-44BB-8D27-9414E606CD0C}"/>
              </a:ext>
            </a:extLst>
          </p:cNvPr>
          <p:cNvSpPr>
            <a:spLocks noChangeArrowheads="1"/>
          </p:cNvSpPr>
          <p:nvPr/>
        </p:nvSpPr>
        <p:spPr bwMode="auto">
          <a:xfrm>
            <a:off x="2417458" y="1347166"/>
            <a:ext cx="7632847" cy="3539430"/>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x</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Class</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="SimpleDataBinding.MainWindow"</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US" sz="12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/2006/</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/presentation"</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US" sz="12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a:t>
            </a:r>
            <a:r>
              <a:rPr lang="en-US" altLang="en-US" sz="1200" dirty="0" err="1">
                <a:solidFill>
                  <a:srgbClr val="FF0000"/>
                </a:solidFill>
                <a:latin typeface="inherit" charset="0"/>
                <a:ea typeface="Times New Roman" panose="02020603050405020304" pitchFamily="18" charset="0"/>
                <a:cs typeface="Courier New" panose="02070309020205020404" pitchFamily="49" charset="0"/>
              </a:rPr>
              <a:t>x</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/2006/</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Title</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MainWindow</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Height</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="350"</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Width</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="525"&gt;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err="1">
                <a:solidFill>
                  <a:srgbClr val="A31515"/>
                </a:solidFill>
                <a:latin typeface="inherit" charset="0"/>
                <a:ea typeface="Times New Roman" panose="02020603050405020304" pitchFamily="18" charset="0"/>
                <a:cs typeface="Courier New" panose="02070309020205020404" pitchFamily="49" charset="0"/>
              </a:rPr>
              <a:t>TextBlock</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Text</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="Disclaimer: </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abcdefghijklmnopqrstuvwxyz</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 /&gt;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b="1"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b="1" dirty="0" err="1">
                <a:solidFill>
                  <a:srgbClr val="A31515"/>
                </a:solidFill>
                <a:latin typeface="inherit" charset="0"/>
                <a:ea typeface="Times New Roman" panose="02020603050405020304" pitchFamily="18" charset="0"/>
                <a:cs typeface="Courier New" panose="02070309020205020404" pitchFamily="49" charset="0"/>
              </a:rPr>
              <a:t>CheckBox</a:t>
            </a:r>
            <a:r>
              <a:rPr lang="en-US" altLang="en-US" sz="1200" b="1" dirty="0">
                <a:solidFill>
                  <a:srgbClr val="FF0000"/>
                </a:solidFill>
                <a:latin typeface="inherit" charset="0"/>
                <a:ea typeface="Times New Roman" panose="02020603050405020304" pitchFamily="18" charset="0"/>
                <a:cs typeface="Courier New" panose="02070309020205020404" pitchFamily="49" charset="0"/>
              </a:rPr>
              <a:t> x</a:t>
            </a:r>
            <a:r>
              <a:rPr lang="en-US" altLang="en-US" sz="1200" b="1" dirty="0">
                <a:solidFill>
                  <a:srgbClr val="0000FF"/>
                </a:solidFill>
                <a:latin typeface="inherit" charset="0"/>
                <a:ea typeface="Times New Roman" panose="02020603050405020304" pitchFamily="18" charset="0"/>
                <a:cs typeface="Courier New" panose="02070309020205020404" pitchFamily="49" charset="0"/>
              </a:rPr>
              <a:t>:</a:t>
            </a:r>
            <a:r>
              <a:rPr lang="en-US" altLang="en-US" sz="1200" b="1" dirty="0">
                <a:solidFill>
                  <a:srgbClr val="FF0000"/>
                </a:solidFill>
                <a:latin typeface="inherit" charset="0"/>
                <a:ea typeface="Times New Roman" panose="02020603050405020304" pitchFamily="18" charset="0"/>
                <a:cs typeface="Courier New" panose="02070309020205020404" pitchFamily="49" charset="0"/>
              </a:rPr>
              <a:t>Name</a:t>
            </a:r>
            <a:r>
              <a:rPr lang="en-US" altLang="en-US" sz="1200" b="1" dirty="0">
                <a:solidFill>
                  <a:srgbClr val="0000FF"/>
                </a:solidFill>
                <a:latin typeface="inherit" charset="0"/>
                <a:ea typeface="Times New Roman" panose="02020603050405020304" pitchFamily="18" charset="0"/>
                <a:cs typeface="Courier New" panose="02070309020205020404" pitchFamily="49" charset="0"/>
              </a:rPr>
              <a:t>="checkBoxAgree"</a:t>
            </a:r>
            <a:b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b="1"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b="1"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US" sz="1200" b="1" dirty="0">
                <a:solidFill>
                  <a:srgbClr val="0000FF"/>
                </a:solidFill>
                <a:latin typeface="inherit" charset="0"/>
                <a:ea typeface="Times New Roman" panose="02020603050405020304" pitchFamily="18" charset="0"/>
                <a:cs typeface="Courier New" panose="02070309020205020404" pitchFamily="49" charset="0"/>
              </a:rPr>
              <a:t>="I Agree"</a:t>
            </a:r>
            <a:b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b="1"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200" b="1" dirty="0">
                <a:solidFill>
                  <a:srgbClr val="FF0000"/>
                </a:solidFill>
                <a:latin typeface="inherit" charset="0"/>
                <a:ea typeface="Times New Roman" panose="02020603050405020304" pitchFamily="18" charset="0"/>
                <a:cs typeface="Courier New" panose="02070309020205020404" pitchFamily="49" charset="0"/>
              </a:rPr>
              <a:t> </a:t>
            </a:r>
            <a:r>
              <a:rPr lang="en-US" altLang="en-US" sz="1200" b="1" dirty="0" err="1">
                <a:solidFill>
                  <a:srgbClr val="FF0000"/>
                </a:solidFill>
                <a:latin typeface="inherit" charset="0"/>
                <a:ea typeface="Times New Roman" panose="02020603050405020304" pitchFamily="18" charset="0"/>
                <a:cs typeface="Courier New" panose="02070309020205020404" pitchFamily="49" charset="0"/>
              </a:rPr>
              <a:t>IsChecked</a:t>
            </a:r>
            <a:r>
              <a:rPr lang="en-US" altLang="en-US" sz="1200" b="1" dirty="0">
                <a:solidFill>
                  <a:srgbClr val="0000FF"/>
                </a:solidFill>
                <a:latin typeface="inherit" charset="0"/>
                <a:ea typeface="Times New Roman" panose="02020603050405020304" pitchFamily="18" charset="0"/>
                <a:cs typeface="Courier New" panose="02070309020205020404" pitchFamily="49" charset="0"/>
              </a:rPr>
              <a:t>="False" /&gt;</a:t>
            </a:r>
            <a:b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Orientation</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="Horizontal"&gt;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Button</a:t>
            </a:r>
            <a:r>
              <a:rPr lang="en-US" altLang="en-US" sz="1200"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a:t>
            </a:r>
            <a:r>
              <a:rPr lang="en-US" altLang="en-US" sz="1200" dirty="0" err="1">
                <a:solidFill>
                  <a:srgbClr val="0000FF"/>
                </a:solidFill>
                <a:latin typeface="inherit" charset="0"/>
                <a:ea typeface="Times New Roman" panose="02020603050405020304" pitchFamily="18" charset="0"/>
                <a:cs typeface="Courier New" panose="02070309020205020404" pitchFamily="49" charset="0"/>
              </a:rPr>
              <a:t>Prev</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 /&gt;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&lt;</a:t>
            </a:r>
            <a:r>
              <a:rPr lang="en-US" altLang="en-US" sz="1600" b="1" dirty="0">
                <a:solidFill>
                  <a:srgbClr val="A31515"/>
                </a:solidFill>
                <a:highlight>
                  <a:srgbClr val="FFFF00"/>
                </a:highlight>
                <a:latin typeface="inherit" charset="0"/>
                <a:ea typeface="Times New Roman" panose="02020603050405020304" pitchFamily="18" charset="0"/>
                <a:cs typeface="Courier New" panose="02070309020205020404" pitchFamily="49" charset="0"/>
              </a:rPr>
              <a:t>Button</a:t>
            </a:r>
            <a:r>
              <a:rPr lang="en-US" altLang="en-US" sz="1600" b="1"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 Content</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="Next"</a:t>
            </a:r>
            <a:br>
              <a:rPr lang="en-US" altLang="en-US" sz="1600" b="1" dirty="0">
                <a:solidFill>
                  <a:srgbClr val="4C4C4C"/>
                </a:solidFill>
                <a:highlight>
                  <a:srgbClr val="FFFF00"/>
                </a:highlight>
                <a:latin typeface="Consolas" panose="020B0609020204030204" pitchFamily="49" charset="0"/>
                <a:ea typeface="Times New Roman" panose="02020603050405020304" pitchFamily="18" charset="0"/>
                <a:cs typeface="Courier New" panose="02070309020205020404" pitchFamily="49" charset="0"/>
              </a:rPr>
            </a:br>
            <a:r>
              <a:rPr lang="en-US" altLang="en-US" sz="1600" b="1" dirty="0">
                <a:solidFill>
                  <a:srgbClr val="4C4C4C"/>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6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FF0000"/>
                </a:solidFill>
                <a:latin typeface="inherit" charset="0"/>
                <a:ea typeface="Times New Roman" panose="02020603050405020304" pitchFamily="18" charset="0"/>
                <a:cs typeface="Courier New" panose="02070309020205020404" pitchFamily="49" charset="0"/>
              </a:rPr>
              <a:t> </a:t>
            </a:r>
            <a:r>
              <a:rPr lang="en-US" altLang="en-US" sz="1600" b="1" dirty="0" err="1">
                <a:solidFill>
                  <a:srgbClr val="FF0000"/>
                </a:solidFill>
                <a:highlight>
                  <a:srgbClr val="FFFF00"/>
                </a:highlight>
                <a:latin typeface="inherit" charset="0"/>
                <a:ea typeface="Times New Roman" panose="02020603050405020304" pitchFamily="18" charset="0"/>
                <a:cs typeface="Courier New" panose="02070309020205020404" pitchFamily="49" charset="0"/>
              </a:rPr>
              <a:t>IsEnabled</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US" sz="1600" b="1" dirty="0">
                <a:solidFill>
                  <a:srgbClr val="A31515"/>
                </a:solidFill>
                <a:highlight>
                  <a:srgbClr val="FFFF00"/>
                </a:highlight>
                <a:latin typeface="inherit" charset="0"/>
                <a:ea typeface="Times New Roman" panose="02020603050405020304" pitchFamily="18" charset="0"/>
                <a:cs typeface="Courier New" panose="02070309020205020404" pitchFamily="49" charset="0"/>
              </a:rPr>
              <a:t>Binding</a:t>
            </a:r>
            <a:r>
              <a:rPr lang="en-US" altLang="en-US" sz="1600" b="1"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 </a:t>
            </a:r>
            <a:r>
              <a:rPr lang="en-US" altLang="en-US" sz="1600" b="1" dirty="0" err="1">
                <a:solidFill>
                  <a:srgbClr val="FF0000"/>
                </a:solidFill>
                <a:highlight>
                  <a:srgbClr val="FFFF00"/>
                </a:highlight>
                <a:latin typeface="inherit" charset="0"/>
                <a:ea typeface="Times New Roman" panose="02020603050405020304" pitchFamily="18" charset="0"/>
                <a:cs typeface="Courier New" panose="02070309020205020404" pitchFamily="49" charset="0"/>
              </a:rPr>
              <a:t>ElementName</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US" sz="1600" b="1" dirty="0" err="1">
                <a:solidFill>
                  <a:srgbClr val="0000FF"/>
                </a:solidFill>
                <a:highlight>
                  <a:srgbClr val="FFFF00"/>
                </a:highlight>
                <a:latin typeface="inherit" charset="0"/>
                <a:ea typeface="Times New Roman" panose="02020603050405020304" pitchFamily="18" charset="0"/>
                <a:cs typeface="Courier New" panose="02070309020205020404" pitchFamily="49" charset="0"/>
              </a:rPr>
              <a:t>checkBoxAgree</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US" sz="1600" b="1"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 Path</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US" sz="1600" b="1" dirty="0" err="1">
                <a:solidFill>
                  <a:srgbClr val="0000FF"/>
                </a:solidFill>
                <a:highlight>
                  <a:srgbClr val="FFFF00"/>
                </a:highlight>
                <a:latin typeface="inherit" charset="0"/>
                <a:ea typeface="Times New Roman" panose="02020603050405020304" pitchFamily="18" charset="0"/>
                <a:cs typeface="Courier New" panose="02070309020205020404" pitchFamily="49" charset="0"/>
              </a:rPr>
              <a:t>IsChecked</a:t>
            </a:r>
            <a:r>
              <a:rPr lang="en-US" altLang="en-US" sz="1600" b="1"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 /&gt;</a:t>
            </a:r>
            <a:br>
              <a:rPr lang="en-US" altLang="en-US" sz="1200" b="1"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&gt;</a:t>
            </a:r>
            <a:br>
              <a:rPr lang="en-US" alt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&gt;</a:t>
            </a:r>
            <a:br>
              <a:rPr lang="en-US" altLang="en-US" sz="12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altLang="en-US"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US" sz="12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US" sz="1200" dirty="0">
                <a:solidFill>
                  <a:srgbClr val="0000FF"/>
                </a:solidFill>
                <a:latin typeface="inherit" charset="0"/>
                <a:ea typeface="Times New Roman" panose="02020603050405020304" pitchFamily="18" charset="0"/>
                <a:cs typeface="Courier New" panose="02070309020205020404" pitchFamily="49" charset="0"/>
              </a:rPr>
              <a:t>&gt;</a:t>
            </a:r>
            <a:r>
              <a:rPr lang="en-US" altLang="en-US" sz="1200" dirty="0">
                <a:solidFill>
                  <a:srgbClr val="A31515"/>
                </a:solidFill>
                <a:latin typeface="Calibri" panose="020F0502020204030204" pitchFamily="34" charset="0"/>
                <a:ea typeface="Times New Roman" panose="02020603050405020304" pitchFamily="18" charset="0"/>
                <a:cs typeface="Courier New" panose="02070309020205020404" pitchFamily="49" charset="0"/>
              </a:rPr>
              <a:t> </a:t>
            </a:r>
            <a:endParaRPr lang="en-US" altLang="en-US" sz="1200" dirty="0">
              <a:solidFill>
                <a:prstClr val="black"/>
              </a:solidFill>
            </a:endParaRPr>
          </a:p>
        </p:txBody>
      </p:sp>
      <p:sp>
        <p:nvSpPr>
          <p:cNvPr id="6" name="Speech Bubble: Rectangle with Corners Rounded 41">
            <a:extLst>
              <a:ext uri="{FF2B5EF4-FFF2-40B4-BE49-F238E27FC236}">
                <a16:creationId xmlns:a16="http://schemas.microsoft.com/office/drawing/2014/main" id="{A6DE787A-9FF4-4C4C-8F44-594C0BD90952}"/>
              </a:ext>
            </a:extLst>
          </p:cNvPr>
          <p:cNvSpPr>
            <a:spLocks noChangeArrowheads="1"/>
          </p:cNvSpPr>
          <p:nvPr/>
        </p:nvSpPr>
        <p:spPr bwMode="auto">
          <a:xfrm>
            <a:off x="3719736" y="5272467"/>
            <a:ext cx="1212348" cy="581898"/>
          </a:xfrm>
          <a:prstGeom prst="wedgeRoundRectCallout">
            <a:avLst>
              <a:gd name="adj1" fmla="val 209713"/>
              <a:gd name="adj2" fmla="val -219558"/>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he-IL" altLang="en-US" sz="1000" b="1" dirty="0">
                <a:solidFill>
                  <a:prstClr val="black"/>
                </a:solidFill>
                <a:latin typeface="Calibri" panose="020F0502020204030204" pitchFamily="34" charset="0"/>
                <a:ea typeface="Calibri" panose="020F0502020204030204" pitchFamily="34" charset="0"/>
                <a:cs typeface="Arial" panose="020B0604020202020204" pitchFamily="34" charset="0"/>
              </a:rPr>
              <a:t>אובייקט המקור</a:t>
            </a:r>
            <a:endParaRPr lang="he-IL" altLang="en-US" sz="2400" dirty="0">
              <a:solidFill>
                <a:prstClr val="black"/>
              </a:solidFill>
              <a:latin typeface="Arial" panose="020B0604020202020204" pitchFamily="34" charset="0"/>
              <a:cs typeface="Arial" panose="020B0604020202020204" pitchFamily="34" charset="0"/>
            </a:endParaRPr>
          </a:p>
        </p:txBody>
      </p:sp>
      <p:sp>
        <p:nvSpPr>
          <p:cNvPr id="5" name="Speech Bubble: Rectangle with Corners Rounded 37">
            <a:extLst>
              <a:ext uri="{FF2B5EF4-FFF2-40B4-BE49-F238E27FC236}">
                <a16:creationId xmlns:a16="http://schemas.microsoft.com/office/drawing/2014/main" id="{EB4199FE-2842-4191-BC1A-57D7D2A8F967}"/>
              </a:ext>
            </a:extLst>
          </p:cNvPr>
          <p:cNvSpPr>
            <a:spLocks noChangeArrowheads="1"/>
          </p:cNvSpPr>
          <p:nvPr/>
        </p:nvSpPr>
        <p:spPr bwMode="auto">
          <a:xfrm>
            <a:off x="1586122" y="3436709"/>
            <a:ext cx="936104" cy="930019"/>
          </a:xfrm>
          <a:prstGeom prst="wedgeRoundRectCallout">
            <a:avLst>
              <a:gd name="adj1" fmla="val 92503"/>
              <a:gd name="adj2" fmla="val -1448"/>
              <a:gd name="adj3" fmla="val 16667"/>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he-IL" altLang="en-US" sz="1000" b="1" dirty="0">
                <a:solidFill>
                  <a:prstClr val="black"/>
                </a:solidFill>
                <a:latin typeface="Calibri" panose="020F0502020204030204" pitchFamily="34" charset="0"/>
                <a:ea typeface="Calibri" panose="020F0502020204030204" pitchFamily="34" charset="0"/>
                <a:cs typeface="Arial" panose="020B0604020202020204" pitchFamily="34" charset="0"/>
              </a:rPr>
              <a:t>אובייקט היעד</a:t>
            </a:r>
            <a:endParaRPr lang="en-US" altLang="en-US" sz="1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ctr" eaLnBrk="0" fontAlgn="base" hangingPunct="0">
              <a:spcBef>
                <a:spcPct val="0"/>
              </a:spcBef>
              <a:spcAft>
                <a:spcPct val="0"/>
              </a:spcAft>
            </a:pPr>
            <a:r>
              <a:rPr lang="he-IL" altLang="en-US" sz="1000" b="1" dirty="0">
                <a:solidFill>
                  <a:prstClr val="black"/>
                </a:solidFill>
                <a:latin typeface="Calibri" panose="020F0502020204030204" pitchFamily="34" charset="0"/>
                <a:cs typeface="Arial" panose="020B0604020202020204" pitchFamily="34" charset="0"/>
              </a:rPr>
              <a:t>חייב להיות</a:t>
            </a:r>
            <a:endParaRPr lang="en-US" altLang="en-US" sz="800" dirty="0">
              <a:solidFill>
                <a:prstClr val="black"/>
              </a:solidFill>
              <a:latin typeface="Trebuchet MS"/>
            </a:endParaRPr>
          </a:p>
          <a:p>
            <a:pPr algn="ctr" eaLnBrk="0" fontAlgn="base" hangingPunct="0">
              <a:spcBef>
                <a:spcPct val="0"/>
              </a:spcBef>
              <a:spcAft>
                <a:spcPct val="0"/>
              </a:spcAft>
            </a:pPr>
            <a:r>
              <a:rPr lang="en-US" altLang="en-US" sz="1000" b="1" dirty="0">
                <a:solidFill>
                  <a:prstClr val="black"/>
                </a:solidFill>
                <a:latin typeface="Calibri" panose="020F0502020204030204" pitchFamily="34" charset="0"/>
                <a:ea typeface="Calibri" panose="020F0502020204030204" pitchFamily="34" charset="0"/>
                <a:cs typeface="Arial" panose="020B0604020202020204" pitchFamily="34" charset="0"/>
              </a:rPr>
              <a:t>Dependency </a:t>
            </a:r>
            <a:r>
              <a:rPr lang="en-US" altLang="en-US" sz="10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rPr>
              <a:t>Object</a:t>
            </a:r>
            <a:endParaRPr lang="en-US" altLang="en-US" sz="800" dirty="0">
              <a:solidFill>
                <a:prstClr val="black"/>
              </a:solidFill>
              <a:highlight>
                <a:srgbClr val="FFFF00"/>
              </a:highlight>
              <a:latin typeface="Trebuchet MS"/>
            </a:endParaRPr>
          </a:p>
        </p:txBody>
      </p:sp>
      <p:sp>
        <p:nvSpPr>
          <p:cNvPr id="18" name="Speech Bubble: Rectangle with Corners Rounded 41">
            <a:extLst>
              <a:ext uri="{FF2B5EF4-FFF2-40B4-BE49-F238E27FC236}">
                <a16:creationId xmlns:a16="http://schemas.microsoft.com/office/drawing/2014/main" id="{B832E07D-FEB4-43CC-9FE2-313ED52BEFCB}"/>
              </a:ext>
            </a:extLst>
          </p:cNvPr>
          <p:cNvSpPr/>
          <p:nvPr/>
        </p:nvSpPr>
        <p:spPr>
          <a:xfrm>
            <a:off x="6384032" y="3140968"/>
            <a:ext cx="864096" cy="696312"/>
          </a:xfrm>
          <a:prstGeom prst="wedgeRoundRectCallout">
            <a:avLst>
              <a:gd name="adj1" fmla="val 214219"/>
              <a:gd name="adj2" fmla="val 74970"/>
              <a:gd name="adj3" fmla="val 16667"/>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he-IL" sz="1000" b="1" dirty="0">
                <a:solidFill>
                  <a:prstClr val="black"/>
                </a:solidFill>
                <a:latin typeface="Trebuchet MS"/>
                <a:ea typeface="Calibri" panose="020F0502020204030204" pitchFamily="34" charset="0"/>
                <a:cs typeface="Arial" panose="020B0604020202020204" pitchFamily="34" charset="0"/>
              </a:rPr>
              <a:t>תכונת  המקור</a:t>
            </a:r>
            <a:endParaRPr lang="en-US" sz="1400" dirty="0">
              <a:solidFill>
                <a:prstClr val="black"/>
              </a:solidFill>
              <a:latin typeface="Trebuchet MS"/>
              <a:ea typeface="Calibri" panose="020F0502020204030204" pitchFamily="34" charset="0"/>
              <a:cs typeface="Arial" panose="020B0604020202020204" pitchFamily="34" charset="0"/>
            </a:endParaRPr>
          </a:p>
        </p:txBody>
      </p:sp>
      <p:sp>
        <p:nvSpPr>
          <p:cNvPr id="20" name="Speech Bubble: Rectangle with Corners Rounded 37">
            <a:extLst>
              <a:ext uri="{FF2B5EF4-FFF2-40B4-BE49-F238E27FC236}">
                <a16:creationId xmlns:a16="http://schemas.microsoft.com/office/drawing/2014/main" id="{25735064-E15E-4BED-84A8-33AB500663E2}"/>
              </a:ext>
            </a:extLst>
          </p:cNvPr>
          <p:cNvSpPr/>
          <p:nvPr/>
        </p:nvSpPr>
        <p:spPr>
          <a:xfrm>
            <a:off x="1975016" y="5272467"/>
            <a:ext cx="1438591" cy="930020"/>
          </a:xfrm>
          <a:prstGeom prst="wedgeRoundRectCallout">
            <a:avLst>
              <a:gd name="adj1" fmla="val 84365"/>
              <a:gd name="adj2" fmla="val -150095"/>
              <a:gd name="adj3" fmla="val 16667"/>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he-IL" sz="1000" b="1" dirty="0">
                <a:solidFill>
                  <a:prstClr val="black"/>
                </a:solidFill>
                <a:latin typeface="Trebuchet MS"/>
                <a:ea typeface="Calibri" panose="020F0502020204030204" pitchFamily="34" charset="0"/>
                <a:cs typeface="Arial" panose="020B0604020202020204" pitchFamily="34" charset="0"/>
              </a:rPr>
              <a:t>תכונת היעד</a:t>
            </a:r>
          </a:p>
          <a:p>
            <a:pPr algn="ctr">
              <a:lnSpc>
                <a:spcPct val="107000"/>
              </a:lnSpc>
              <a:spcAft>
                <a:spcPts val="800"/>
              </a:spcAft>
            </a:pPr>
            <a:r>
              <a:rPr lang="he-IL" sz="1000" b="1" dirty="0">
                <a:solidFill>
                  <a:prstClr val="black"/>
                </a:solidFill>
                <a:latin typeface="Trebuchet MS"/>
                <a:ea typeface="Calibri" panose="020F0502020204030204" pitchFamily="34" charset="0"/>
                <a:cs typeface="Arial" panose="020B0604020202020204" pitchFamily="34" charset="0"/>
              </a:rPr>
              <a:t>חייבת להיות</a:t>
            </a:r>
            <a:endParaRPr lang="en-US" sz="14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en-US" sz="1000" b="1" dirty="0">
                <a:solidFill>
                  <a:prstClr val="black"/>
                </a:solidFill>
                <a:latin typeface="Trebuchet MS"/>
                <a:ea typeface="Calibri" panose="020F0502020204030204" pitchFamily="34" charset="0"/>
                <a:cs typeface="Arial" panose="020B0604020202020204" pitchFamily="34" charset="0"/>
              </a:rPr>
              <a:t>Dependency </a:t>
            </a:r>
            <a:r>
              <a:rPr lang="en-US" sz="1000" b="1" dirty="0">
                <a:solidFill>
                  <a:prstClr val="black"/>
                </a:solidFill>
                <a:highlight>
                  <a:srgbClr val="FFFF00"/>
                </a:highlight>
                <a:latin typeface="Trebuchet MS"/>
                <a:ea typeface="Calibri" panose="020F0502020204030204" pitchFamily="34" charset="0"/>
                <a:cs typeface="Arial" panose="020B0604020202020204" pitchFamily="34" charset="0"/>
              </a:rPr>
              <a:t>Property</a:t>
            </a:r>
            <a:r>
              <a:rPr lang="en-US" sz="1000" b="1" dirty="0">
                <a:solidFill>
                  <a:prstClr val="black"/>
                </a:solidFill>
                <a:latin typeface="Trebuchet MS"/>
                <a:ea typeface="Calibri" panose="020F0502020204030204" pitchFamily="34" charset="0"/>
                <a:cs typeface="Arial" panose="020B0604020202020204" pitchFamily="34" charset="0"/>
              </a:rPr>
              <a:t> </a:t>
            </a:r>
            <a:endParaRPr lang="en-US" sz="1400" dirty="0">
              <a:solidFill>
                <a:prstClr val="black"/>
              </a:solidFill>
              <a:latin typeface="Trebuchet MS"/>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914494D-94E6-4D50-B719-0D2F724210CF}"/>
              </a:ext>
            </a:extLst>
          </p:cNvPr>
          <p:cNvSpPr>
            <a:spLocks noGrp="1"/>
          </p:cNvSpPr>
          <p:nvPr>
            <p:ph idx="1"/>
          </p:nvPr>
        </p:nvSpPr>
        <p:spPr>
          <a:xfrm>
            <a:off x="5807968" y="1080061"/>
            <a:ext cx="4580168" cy="1500865"/>
          </a:xfrm>
        </p:spPr>
        <p:style>
          <a:lnRef idx="2">
            <a:schemeClr val="accent4"/>
          </a:lnRef>
          <a:fillRef idx="1">
            <a:schemeClr val="lt1"/>
          </a:fillRef>
          <a:effectRef idx="0">
            <a:schemeClr val="accent4"/>
          </a:effectRef>
          <a:fontRef idx="minor">
            <a:schemeClr val="dk1"/>
          </a:fontRef>
        </p:style>
        <p:txBody>
          <a:bodyPr>
            <a:normAutofit/>
          </a:bodyPr>
          <a:lstStyle/>
          <a:p>
            <a:r>
              <a:rPr lang="he-IL" sz="1200" dirty="0">
                <a:solidFill>
                  <a:schemeClr val="tx1"/>
                </a:solidFill>
                <a:latin typeface="inherit"/>
              </a:rPr>
              <a:t>אותה דוגמא כמו בשקף הקודם, תוך שימוש במנגנון ה </a:t>
            </a:r>
            <a:r>
              <a:rPr lang="en-US" sz="1200" dirty="0">
                <a:solidFill>
                  <a:schemeClr val="tx1"/>
                </a:solidFill>
                <a:latin typeface="inherit"/>
              </a:rPr>
              <a:t>Data Binding</a:t>
            </a:r>
            <a:r>
              <a:rPr lang="he-IL" sz="1200" dirty="0">
                <a:solidFill>
                  <a:schemeClr val="tx1"/>
                </a:solidFill>
                <a:latin typeface="inherit"/>
              </a:rPr>
              <a:t> שאחראי לסנכרון האוטומטי</a:t>
            </a:r>
          </a:p>
          <a:p>
            <a:r>
              <a:rPr lang="he-IL" sz="1200" b="1" dirty="0">
                <a:solidFill>
                  <a:schemeClr val="tx1"/>
                </a:solidFill>
                <a:latin typeface="inherit"/>
              </a:rPr>
              <a:t>ללא אירועים וללא קוד ב #</a:t>
            </a:r>
            <a:r>
              <a:rPr lang="en-US" sz="1200" b="1" dirty="0">
                <a:solidFill>
                  <a:schemeClr val="tx1"/>
                </a:solidFill>
                <a:latin typeface="inherit"/>
              </a:rPr>
              <a:t>C</a:t>
            </a:r>
            <a:r>
              <a:rPr lang="he-IL" sz="1200" b="1" dirty="0">
                <a:solidFill>
                  <a:schemeClr val="tx1"/>
                </a:solidFill>
                <a:latin typeface="inherit"/>
              </a:rPr>
              <a:t>.</a:t>
            </a:r>
          </a:p>
          <a:p>
            <a:r>
              <a:rPr lang="en-US" sz="1200" b="1" dirty="0" err="1">
                <a:solidFill>
                  <a:schemeClr val="tx1"/>
                </a:solidFill>
                <a:highlight>
                  <a:srgbClr val="FFFF00"/>
                </a:highlight>
                <a:latin typeface="inherit"/>
              </a:rPr>
              <a:t>ElementName</a:t>
            </a:r>
            <a:r>
              <a:rPr lang="he-IL" sz="1200" dirty="0">
                <a:solidFill>
                  <a:schemeClr val="tx1"/>
                </a:solidFill>
                <a:latin typeface="inherit"/>
              </a:rPr>
              <a:t> מציין את שם רכיב המקור הגרפי </a:t>
            </a:r>
            <a:r>
              <a:rPr lang="en-US" sz="1600" dirty="0">
                <a:latin typeface="Calibri" panose="020F0502020204030204" pitchFamily="34" charset="0"/>
                <a:ea typeface="Calibri" panose="020F0502020204030204" pitchFamily="34" charset="0"/>
              </a:rPr>
              <a:t>x:Name)</a:t>
            </a:r>
            <a:r>
              <a:rPr lang="he-IL" sz="1600" dirty="0">
                <a:latin typeface="Calibri" panose="020F0502020204030204" pitchFamily="34" charset="0"/>
                <a:ea typeface="Calibri" panose="020F0502020204030204" pitchFamily="34" charset="0"/>
              </a:rPr>
              <a:t>)</a:t>
            </a:r>
            <a:r>
              <a:rPr lang="he-IL" sz="1200" dirty="0">
                <a:solidFill>
                  <a:schemeClr val="tx1"/>
                </a:solidFill>
                <a:latin typeface="inherit"/>
              </a:rPr>
              <a:t> שאליו מסתנכרנים</a:t>
            </a:r>
          </a:p>
          <a:p>
            <a:r>
              <a:rPr lang="en-US" sz="1200" b="1" dirty="0">
                <a:solidFill>
                  <a:schemeClr val="tx1"/>
                </a:solidFill>
                <a:highlight>
                  <a:srgbClr val="FFFF00"/>
                </a:highlight>
                <a:latin typeface="inherit"/>
              </a:rPr>
              <a:t>Path</a:t>
            </a:r>
            <a:r>
              <a:rPr lang="he-IL" sz="1200" dirty="0">
                <a:solidFill>
                  <a:schemeClr val="tx1"/>
                </a:solidFill>
                <a:latin typeface="inherit"/>
              </a:rPr>
              <a:t> מציין את שם התכונה של אובייקט המקור שאליו מסתנכרנים</a:t>
            </a:r>
            <a:endParaRPr lang="en-US" sz="1200" dirty="0">
              <a:solidFill>
                <a:schemeClr val="tx1"/>
              </a:solidFill>
              <a:latin typeface="inherit"/>
            </a:endParaRPr>
          </a:p>
        </p:txBody>
      </p:sp>
      <p:pic>
        <p:nvPicPr>
          <p:cNvPr id="17" name="Picture 16" descr="מדריך WPF – שימוש ב Data Binding">
            <a:extLst>
              <a:ext uri="{FF2B5EF4-FFF2-40B4-BE49-F238E27FC236}">
                <a16:creationId xmlns:a16="http://schemas.microsoft.com/office/drawing/2014/main" id="{50780499-89EC-4C21-BCB2-9C2E9D29A6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69396" y="4957430"/>
            <a:ext cx="4880909" cy="1739230"/>
          </a:xfrm>
          <a:prstGeom prst="rect">
            <a:avLst/>
          </a:prstGeom>
          <a:noFill/>
          <a:ln>
            <a:noFill/>
          </a:ln>
        </p:spPr>
      </p:pic>
    </p:spTree>
    <p:extLst>
      <p:ext uri="{BB962C8B-B14F-4D97-AF65-F5344CB8AC3E}">
        <p14:creationId xmlns:p14="http://schemas.microsoft.com/office/powerpoint/2010/main" val="12783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FBF0-F730-4546-8B5B-F881CD248A78}"/>
              </a:ext>
            </a:extLst>
          </p:cNvPr>
          <p:cNvSpPr>
            <a:spLocks noGrp="1"/>
          </p:cNvSpPr>
          <p:nvPr>
            <p:ph type="title"/>
          </p:nvPr>
        </p:nvSpPr>
        <p:spPr>
          <a:xfrm>
            <a:off x="1703513" y="73152"/>
            <a:ext cx="7920879" cy="1111548"/>
          </a:xfrm>
        </p:spPr>
        <p:txBody>
          <a:bodyPr>
            <a:noAutofit/>
          </a:bodyPr>
          <a:lstStyle/>
          <a:p>
            <a:pPr algn="ctr"/>
            <a:r>
              <a:rPr lang="he-IL" sz="2800" dirty="0"/>
              <a:t>סנכרון </a:t>
            </a:r>
            <a:r>
              <a:rPr lang="he-IL" sz="4000" dirty="0"/>
              <a:t>אוטומטי</a:t>
            </a:r>
            <a:r>
              <a:rPr lang="he-IL" sz="2800" dirty="0"/>
              <a:t> בעזרת מנגנון ה </a:t>
            </a:r>
            <a:r>
              <a:rPr lang="en-US" sz="2800" dirty="0" err="1"/>
              <a:t>DaTA</a:t>
            </a:r>
            <a:r>
              <a:rPr lang="en-US" sz="2800" dirty="0"/>
              <a:t> BINDING</a:t>
            </a:r>
            <a:br>
              <a:rPr lang="he-IL" sz="2800" dirty="0"/>
            </a:br>
            <a:r>
              <a:rPr lang="he-IL" sz="2800" dirty="0"/>
              <a:t>בין 2 תכונות של </a:t>
            </a:r>
            <a:r>
              <a:rPr lang="he-IL" sz="3600" dirty="0"/>
              <a:t>אותו</a:t>
            </a:r>
            <a:r>
              <a:rPr lang="he-IL" sz="2800" dirty="0"/>
              <a:t> אובייקט גרפי</a:t>
            </a:r>
            <a:endParaRPr lang="en-US" sz="2800" dirty="0"/>
          </a:p>
        </p:txBody>
      </p:sp>
      <p:sp>
        <p:nvSpPr>
          <p:cNvPr id="3" name="Content Placeholder 2">
            <a:extLst>
              <a:ext uri="{FF2B5EF4-FFF2-40B4-BE49-F238E27FC236}">
                <a16:creationId xmlns:a16="http://schemas.microsoft.com/office/drawing/2014/main" id="{2914494D-94E6-4D50-B719-0D2F724210CF}"/>
              </a:ext>
            </a:extLst>
          </p:cNvPr>
          <p:cNvSpPr>
            <a:spLocks noGrp="1"/>
          </p:cNvSpPr>
          <p:nvPr>
            <p:ph idx="1"/>
          </p:nvPr>
        </p:nvSpPr>
        <p:spPr>
          <a:xfrm>
            <a:off x="1852527" y="1340768"/>
            <a:ext cx="7622299" cy="1235462"/>
          </a:xfrm>
        </p:spPr>
        <p:txBody>
          <a:bodyPr>
            <a:noAutofit/>
          </a:bodyPr>
          <a:lstStyle/>
          <a:p>
            <a:pPr fontAlgn="base">
              <a:lnSpc>
                <a:spcPts val="1690"/>
              </a:lnSpc>
              <a:spcAft>
                <a:spcPts val="1500"/>
              </a:spcAft>
            </a:pPr>
            <a:r>
              <a:rPr lang="he-IL" sz="1600" dirty="0">
                <a:solidFill>
                  <a:srgbClr val="4C4C4C"/>
                </a:solidFill>
                <a:latin typeface="inherit"/>
                <a:ea typeface="Times New Roman" panose="02020603050405020304" pitchFamily="18" charset="0"/>
              </a:rPr>
              <a:t>דוגמא נוספת: הקוד הבא גורם לחיבור של התכונה</a:t>
            </a:r>
            <a:r>
              <a:rPr lang="en-US" sz="1600" dirty="0">
                <a:solidFill>
                  <a:srgbClr val="4C4C4C"/>
                </a:solidFill>
                <a:latin typeface="inherit"/>
                <a:ea typeface="Times New Roman" panose="02020603050405020304" pitchFamily="18" charset="0"/>
              </a:rPr>
              <a:t> Text </a:t>
            </a:r>
            <a:r>
              <a:rPr lang="he-IL" sz="1600" dirty="0">
                <a:solidFill>
                  <a:srgbClr val="4C4C4C"/>
                </a:solidFill>
                <a:latin typeface="inherit"/>
                <a:ea typeface="Times New Roman" panose="02020603050405020304" pitchFamily="18" charset="0"/>
              </a:rPr>
              <a:t>של</a:t>
            </a:r>
            <a:r>
              <a:rPr lang="en-US" sz="1600" dirty="0">
                <a:solidFill>
                  <a:srgbClr val="4C4C4C"/>
                </a:solidFill>
                <a:latin typeface="inherit"/>
                <a:ea typeface="Times New Roman" panose="02020603050405020304" pitchFamily="18" charset="0"/>
              </a:rPr>
              <a:t> TextBox </a:t>
            </a:r>
            <a:r>
              <a:rPr lang="he-IL" sz="1600" dirty="0">
                <a:solidFill>
                  <a:srgbClr val="4C4C4C"/>
                </a:solidFill>
                <a:latin typeface="inherit"/>
                <a:ea typeface="Times New Roman" panose="02020603050405020304" pitchFamily="18" charset="0"/>
              </a:rPr>
              <a:t>בשם</a:t>
            </a:r>
            <a:r>
              <a:rPr lang="en-US" sz="1600" dirty="0">
                <a:solidFill>
                  <a:srgbClr val="4C4C4C"/>
                </a:solidFill>
                <a:latin typeface="inherit"/>
                <a:ea typeface="Times New Roman" panose="02020603050405020304" pitchFamily="18" charset="0"/>
              </a:rPr>
              <a:t> </a:t>
            </a:r>
            <a:r>
              <a:rPr lang="en-US" sz="1600" dirty="0" err="1">
                <a:solidFill>
                  <a:srgbClr val="4C4C4C"/>
                </a:solidFill>
                <a:latin typeface="inherit"/>
                <a:ea typeface="Times New Roman" panose="02020603050405020304" pitchFamily="18" charset="0"/>
              </a:rPr>
              <a:t>textColor</a:t>
            </a:r>
            <a:r>
              <a:rPr lang="en-US" sz="1600" dirty="0">
                <a:solidFill>
                  <a:srgbClr val="4C4C4C"/>
                </a:solidFill>
                <a:latin typeface="inherit"/>
                <a:ea typeface="Times New Roman" panose="02020603050405020304" pitchFamily="18" charset="0"/>
              </a:rPr>
              <a:t> </a:t>
            </a:r>
            <a:r>
              <a:rPr lang="he-IL" sz="1600" dirty="0">
                <a:solidFill>
                  <a:srgbClr val="4C4C4C"/>
                </a:solidFill>
                <a:latin typeface="inherit"/>
                <a:ea typeface="Times New Roman" panose="02020603050405020304" pitchFamily="18" charset="0"/>
              </a:rPr>
              <a:t> לתכונה</a:t>
            </a:r>
            <a:r>
              <a:rPr lang="en-US" sz="1600" dirty="0">
                <a:solidFill>
                  <a:srgbClr val="4C4C4C"/>
                </a:solidFill>
                <a:latin typeface="inherit"/>
                <a:ea typeface="Times New Roman" panose="02020603050405020304" pitchFamily="18" charset="0"/>
              </a:rPr>
              <a:t> Background </a:t>
            </a:r>
            <a:r>
              <a:rPr lang="he-IL" sz="1600" dirty="0">
                <a:solidFill>
                  <a:srgbClr val="4C4C4C"/>
                </a:solidFill>
                <a:latin typeface="inherit"/>
                <a:ea typeface="Times New Roman" panose="02020603050405020304" pitchFamily="18" charset="0"/>
              </a:rPr>
              <a:t> </a:t>
            </a:r>
            <a:r>
              <a:rPr lang="he-IL" sz="1600" b="1" dirty="0">
                <a:solidFill>
                  <a:srgbClr val="4C4C4C"/>
                </a:solidFill>
                <a:highlight>
                  <a:srgbClr val="FFFF00"/>
                </a:highlight>
                <a:latin typeface="inherit"/>
                <a:ea typeface="Times New Roman" panose="02020603050405020304" pitchFamily="18" charset="0"/>
              </a:rPr>
              <a:t>של אותו פקד! </a:t>
            </a:r>
          </a:p>
          <a:p>
            <a:pPr fontAlgn="base">
              <a:lnSpc>
                <a:spcPts val="1690"/>
              </a:lnSpc>
              <a:spcAft>
                <a:spcPts val="1500"/>
              </a:spcAft>
            </a:pPr>
            <a:r>
              <a:rPr lang="he-IL" sz="1600" dirty="0">
                <a:solidFill>
                  <a:srgbClr val="4C4C4C"/>
                </a:solidFill>
                <a:latin typeface="inherit"/>
                <a:ea typeface="Times New Roman" panose="02020603050405020304" pitchFamily="18" charset="0"/>
              </a:rPr>
              <a:t>מה שיקרה הוא שברגע שנכתוב שם של צבע חוקי בתוך הפקד, הרקע שלו ישתנה לצבע שנכתוב</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CD898515-ADEF-47D3-9D04-554F241634D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674</a:t>
            </a:fld>
            <a:endParaRPr lang="he-IL">
              <a:solidFill>
                <a:srgbClr val="B13F9A"/>
              </a:solidFill>
              <a:latin typeface="Trebuchet MS"/>
              <a:cs typeface="Gisha" panose="020B0502040204020203" pitchFamily="34" charset="-79"/>
            </a:endParaRPr>
          </a:p>
        </p:txBody>
      </p:sp>
      <p:sp>
        <p:nvSpPr>
          <p:cNvPr id="16" name="Rectangle 18">
            <a:extLst>
              <a:ext uri="{FF2B5EF4-FFF2-40B4-BE49-F238E27FC236}">
                <a16:creationId xmlns:a16="http://schemas.microsoft.com/office/drawing/2014/main" id="{A5718EC7-5FFE-44BB-8D27-9414E606CD0C}"/>
              </a:ext>
            </a:extLst>
          </p:cNvPr>
          <p:cNvSpPr>
            <a:spLocks noChangeArrowheads="1"/>
          </p:cNvSpPr>
          <p:nvPr/>
        </p:nvSpPr>
        <p:spPr bwMode="auto">
          <a:xfrm>
            <a:off x="1869705" y="2728971"/>
            <a:ext cx="7632847" cy="1857368"/>
          </a:xfrm>
          <a:prstGeom prst="rect">
            <a:avLst/>
          </a:prstGeom>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latin typeface="inherit"/>
                <a:ea typeface="Times New Roman" panose="02020603050405020304" pitchFamily="18" charset="0"/>
                <a:cs typeface="Courier New" panose="02070309020205020404" pitchFamily="49" charset="0"/>
              </a:rPr>
              <a:t>&lt;</a:t>
            </a:r>
            <a:r>
              <a:rPr lang="en-US" dirty="0" err="1">
                <a:solidFill>
                  <a:srgbClr val="A31515"/>
                </a:solidFill>
                <a:latin typeface="inherit"/>
                <a:ea typeface="Times New Roman" panose="02020603050405020304" pitchFamily="18" charset="0"/>
                <a:cs typeface="Courier New" panose="02070309020205020404" pitchFamily="49" charset="0"/>
              </a:rPr>
              <a:t>TextBlock</a:t>
            </a:r>
            <a:r>
              <a:rPr lang="en-US" dirty="0">
                <a:solidFill>
                  <a:srgbClr val="FF0000"/>
                </a:solidFill>
                <a:latin typeface="inherit"/>
                <a:ea typeface="Times New Roman" panose="02020603050405020304" pitchFamily="18" charset="0"/>
                <a:cs typeface="Courier New" panose="02070309020205020404" pitchFamily="49" charset="0"/>
              </a:rPr>
              <a:t> Text</a:t>
            </a:r>
            <a:r>
              <a:rPr lang="en-US" dirty="0">
                <a:solidFill>
                  <a:srgbClr val="0000FF"/>
                </a:solidFill>
                <a:latin typeface="inherit"/>
                <a:ea typeface="Times New Roman" panose="02020603050405020304" pitchFamily="18" charset="0"/>
                <a:cs typeface="Courier New" panose="02070309020205020404" pitchFamily="49" charset="0"/>
              </a:rPr>
              <a:t>="Using </a:t>
            </a:r>
            <a:r>
              <a:rPr lang="en-US" dirty="0" err="1">
                <a:solidFill>
                  <a:srgbClr val="0000FF"/>
                </a:solidFill>
                <a:latin typeface="inherit"/>
                <a:ea typeface="Times New Roman" panose="02020603050405020304" pitchFamily="18" charset="0"/>
                <a:cs typeface="Courier New" panose="02070309020205020404" pitchFamily="49" charset="0"/>
              </a:rPr>
              <a:t>ElementName</a:t>
            </a:r>
            <a:r>
              <a:rPr lang="en-US" dirty="0">
                <a:solidFill>
                  <a:srgbClr val="0000FF"/>
                </a:solidFill>
                <a:latin typeface="inherit"/>
                <a:ea typeface="Times New Roman" panose="02020603050405020304" pitchFamily="18" charset="0"/>
                <a:cs typeface="Courier New" panose="02070309020205020404" pitchFamily="49" charset="0"/>
              </a:rPr>
              <a:t>   " /&gt;</a:t>
            </a:r>
            <a:br>
              <a:rPr lang="en-US"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dirty="0">
                <a:solidFill>
                  <a:srgbClr val="0000FF"/>
                </a:solidFill>
                <a:latin typeface="inherit"/>
                <a:ea typeface="Times New Roman" panose="02020603050405020304" pitchFamily="18" charset="0"/>
                <a:cs typeface="Courier New" panose="02070309020205020404" pitchFamily="49" charset="0"/>
              </a:rPr>
              <a:t>&lt;</a:t>
            </a:r>
            <a:r>
              <a:rPr lang="en-US" dirty="0" err="1">
                <a:solidFill>
                  <a:srgbClr val="A31515"/>
                </a:solidFill>
                <a:latin typeface="inherit"/>
                <a:ea typeface="Times New Roman" panose="02020603050405020304" pitchFamily="18" charset="0"/>
                <a:cs typeface="Courier New" panose="02070309020205020404" pitchFamily="49" charset="0"/>
              </a:rPr>
              <a:t>StackPanel</a:t>
            </a:r>
            <a:r>
              <a:rPr lang="en-US" dirty="0">
                <a:solidFill>
                  <a:srgbClr val="FF0000"/>
                </a:solidFill>
                <a:latin typeface="inherit"/>
                <a:ea typeface="Times New Roman" panose="02020603050405020304" pitchFamily="18" charset="0"/>
                <a:cs typeface="Courier New" panose="02070309020205020404" pitchFamily="49" charset="0"/>
              </a:rPr>
              <a:t> Orientation</a:t>
            </a:r>
            <a:r>
              <a:rPr lang="en-US" dirty="0">
                <a:solidFill>
                  <a:srgbClr val="0000FF"/>
                </a:solidFill>
                <a:latin typeface="inherit"/>
                <a:ea typeface="Times New Roman" panose="02020603050405020304" pitchFamily="18" charset="0"/>
                <a:cs typeface="Courier New" panose="02070309020205020404" pitchFamily="49" charset="0"/>
              </a:rPr>
              <a:t>="Horizontal"&gt;</a:t>
            </a:r>
            <a:br>
              <a:rPr lang="en-US"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dirty="0">
                <a:solidFill>
                  <a:srgbClr val="A31515"/>
                </a:solidFill>
                <a:latin typeface="inherit"/>
                <a:ea typeface="Times New Roman" panose="02020603050405020304" pitchFamily="18" charset="0"/>
                <a:cs typeface="Courier New" panose="02070309020205020404" pitchFamily="49" charset="0"/>
              </a:rPr>
              <a:t>  </a:t>
            </a:r>
            <a:r>
              <a:rPr lang="en-US" dirty="0">
                <a:solidFill>
                  <a:srgbClr val="0000FF"/>
                </a:solidFill>
                <a:latin typeface="inherit"/>
                <a:ea typeface="Times New Roman" panose="02020603050405020304" pitchFamily="18" charset="0"/>
                <a:cs typeface="Courier New" panose="02070309020205020404" pitchFamily="49" charset="0"/>
              </a:rPr>
              <a:t>&lt;</a:t>
            </a:r>
            <a:r>
              <a:rPr lang="en-US" dirty="0" err="1">
                <a:solidFill>
                  <a:srgbClr val="A31515"/>
                </a:solidFill>
                <a:latin typeface="inherit"/>
                <a:ea typeface="Times New Roman" panose="02020603050405020304" pitchFamily="18" charset="0"/>
                <a:cs typeface="Courier New" panose="02070309020205020404" pitchFamily="49" charset="0"/>
              </a:rPr>
              <a:t>TextBlock</a:t>
            </a:r>
            <a:r>
              <a:rPr lang="en-US" dirty="0">
                <a:solidFill>
                  <a:srgbClr val="FF0000"/>
                </a:solidFill>
                <a:latin typeface="inherit"/>
                <a:ea typeface="Times New Roman" panose="02020603050405020304" pitchFamily="18" charset="0"/>
                <a:cs typeface="Courier New" panose="02070309020205020404" pitchFamily="49" charset="0"/>
              </a:rPr>
              <a:t> Text</a:t>
            </a:r>
            <a:r>
              <a:rPr lang="en-US" dirty="0">
                <a:solidFill>
                  <a:srgbClr val="0000FF"/>
                </a:solidFill>
                <a:latin typeface="inherit"/>
                <a:ea typeface="Times New Roman" panose="02020603050405020304" pitchFamily="18" charset="0"/>
                <a:cs typeface="Courier New" panose="02070309020205020404" pitchFamily="49" charset="0"/>
              </a:rPr>
              <a:t>="Color: " /&gt;</a:t>
            </a:r>
            <a:br>
              <a:rPr lang="en-US"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dirty="0">
                <a:solidFill>
                  <a:srgbClr val="A31515"/>
                </a:solidFill>
                <a:latin typeface="inherit"/>
                <a:ea typeface="Times New Roman" panose="02020603050405020304" pitchFamily="18" charset="0"/>
                <a:cs typeface="Courier New" panose="02070309020205020404" pitchFamily="49" charset="0"/>
              </a:rPr>
              <a:t>  </a:t>
            </a:r>
            <a:r>
              <a:rPr lang="en-US" dirty="0">
                <a:solidFill>
                  <a:srgbClr val="0000FF"/>
                </a:solidFill>
                <a:latin typeface="inherit"/>
                <a:ea typeface="Times New Roman" panose="02020603050405020304" pitchFamily="18" charset="0"/>
                <a:cs typeface="Courier New" panose="02070309020205020404" pitchFamily="49" charset="0"/>
              </a:rPr>
              <a:t>&lt;</a:t>
            </a:r>
            <a:r>
              <a:rPr lang="en-US" dirty="0">
                <a:solidFill>
                  <a:srgbClr val="A31515"/>
                </a:solidFill>
                <a:latin typeface="inherit"/>
                <a:ea typeface="Times New Roman" panose="02020603050405020304" pitchFamily="18" charset="0"/>
                <a:cs typeface="Courier New" panose="02070309020205020404" pitchFamily="49" charset="0"/>
              </a:rPr>
              <a:t>TextBox</a:t>
            </a:r>
            <a:r>
              <a:rPr lang="en-US" dirty="0">
                <a:solidFill>
                  <a:srgbClr val="FF0000"/>
                </a:solidFill>
                <a:latin typeface="inherit"/>
                <a:ea typeface="Times New Roman" panose="02020603050405020304" pitchFamily="18" charset="0"/>
                <a:cs typeface="Courier New" panose="02070309020205020404" pitchFamily="49" charset="0"/>
              </a:rPr>
              <a:t> x</a:t>
            </a:r>
            <a:r>
              <a:rPr lang="en-US" dirty="0">
                <a:solidFill>
                  <a:srgbClr val="0000FF"/>
                </a:solidFill>
                <a:latin typeface="inherit"/>
                <a:ea typeface="Times New Roman" panose="02020603050405020304" pitchFamily="18" charset="0"/>
                <a:cs typeface="Courier New" panose="02070309020205020404" pitchFamily="49" charset="0"/>
              </a:rPr>
              <a:t>:</a:t>
            </a:r>
            <a:r>
              <a:rPr lang="en-US" dirty="0">
                <a:solidFill>
                  <a:srgbClr val="FF0000"/>
                </a:solidFill>
                <a:latin typeface="inherit"/>
                <a:ea typeface="Times New Roman" panose="02020603050405020304" pitchFamily="18" charset="0"/>
                <a:cs typeface="Courier New" panose="02070309020205020404" pitchFamily="49" charset="0"/>
              </a:rPr>
              <a:t>Name</a:t>
            </a:r>
            <a:r>
              <a:rPr lang="en-US" dirty="0">
                <a:solidFill>
                  <a:srgbClr val="0000FF"/>
                </a:solidFill>
                <a:latin typeface="inherit"/>
                <a:ea typeface="Times New Roman" panose="02020603050405020304" pitchFamily="18" charset="0"/>
                <a:cs typeface="Courier New" panose="02070309020205020404" pitchFamily="49" charset="0"/>
              </a:rPr>
              <a:t>="</a:t>
            </a:r>
            <a:r>
              <a:rPr lang="en-US" dirty="0">
                <a:solidFill>
                  <a:srgbClr val="0000FF"/>
                </a:solidFill>
                <a:highlight>
                  <a:srgbClr val="FFFF00"/>
                </a:highlight>
                <a:latin typeface="inherit"/>
                <a:ea typeface="Times New Roman" panose="02020603050405020304" pitchFamily="18" charset="0"/>
                <a:cs typeface="Courier New" panose="02070309020205020404" pitchFamily="49" charset="0"/>
              </a:rPr>
              <a:t>textColor</a:t>
            </a:r>
            <a:r>
              <a:rPr lang="en-US" dirty="0">
                <a:solidFill>
                  <a:srgbClr val="0000FF"/>
                </a:solidFill>
                <a:latin typeface="inherit"/>
                <a:ea typeface="Times New Roman" panose="02020603050405020304" pitchFamily="18" charset="0"/>
                <a:cs typeface="Courier New" panose="02070309020205020404" pitchFamily="49" charset="0"/>
              </a:rPr>
              <a:t>"</a:t>
            </a:r>
            <a:br>
              <a:rPr lang="en-US"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b="1" dirty="0">
                <a:solidFill>
                  <a:srgbClr val="000000"/>
                </a:solidFill>
                <a:latin typeface="inherit"/>
                <a:ea typeface="Times New Roman" panose="02020603050405020304" pitchFamily="18" charset="0"/>
                <a:cs typeface="Courier New" panose="02070309020205020404" pitchFamily="49" charset="0"/>
              </a:rPr>
              <a:t> </a:t>
            </a:r>
            <a:r>
              <a:rPr lang="en-US" b="1" dirty="0">
                <a:solidFill>
                  <a:srgbClr val="FF0000"/>
                </a:solidFill>
                <a:latin typeface="inherit"/>
                <a:ea typeface="Times New Roman" panose="02020603050405020304" pitchFamily="18" charset="0"/>
                <a:cs typeface="Courier New" panose="02070309020205020404" pitchFamily="49" charset="0"/>
              </a:rPr>
              <a:t> Background</a:t>
            </a:r>
            <a:r>
              <a:rPr lang="en-US" b="1" dirty="0">
                <a:solidFill>
                  <a:srgbClr val="0000FF"/>
                </a:solidFill>
                <a:latin typeface="inherit"/>
                <a:ea typeface="Times New Roman" panose="02020603050405020304" pitchFamily="18" charset="0"/>
                <a:cs typeface="Courier New" panose="02070309020205020404" pitchFamily="49" charset="0"/>
              </a:rPr>
              <a:t>= "{</a:t>
            </a:r>
            <a:r>
              <a:rPr lang="en-US" b="1" dirty="0">
                <a:solidFill>
                  <a:srgbClr val="A31515"/>
                </a:solidFill>
                <a:latin typeface="inherit"/>
                <a:ea typeface="Times New Roman" panose="02020603050405020304" pitchFamily="18" charset="0"/>
                <a:cs typeface="Courier New" panose="02070309020205020404" pitchFamily="49" charset="0"/>
              </a:rPr>
              <a:t>Binding</a:t>
            </a:r>
            <a:r>
              <a:rPr lang="en-US" b="1" dirty="0">
                <a:solidFill>
                  <a:srgbClr val="FF0000"/>
                </a:solidFill>
                <a:latin typeface="inherit"/>
                <a:ea typeface="Times New Roman" panose="02020603050405020304" pitchFamily="18" charset="0"/>
                <a:cs typeface="Courier New" panose="02070309020205020404" pitchFamily="49" charset="0"/>
              </a:rPr>
              <a:t> </a:t>
            </a:r>
            <a:r>
              <a:rPr lang="en-US" b="1" dirty="0" err="1">
                <a:solidFill>
                  <a:srgbClr val="FF0000"/>
                </a:solidFill>
                <a:latin typeface="inherit"/>
                <a:ea typeface="Times New Roman" panose="02020603050405020304" pitchFamily="18" charset="0"/>
                <a:cs typeface="Courier New" panose="02070309020205020404" pitchFamily="49" charset="0"/>
              </a:rPr>
              <a:t>ElementName</a:t>
            </a:r>
            <a:r>
              <a:rPr lang="en-US" b="1" dirty="0">
                <a:solidFill>
                  <a:srgbClr val="0000FF"/>
                </a:solidFill>
                <a:latin typeface="inherit"/>
                <a:ea typeface="Times New Roman" panose="02020603050405020304" pitchFamily="18" charset="0"/>
                <a:cs typeface="Courier New" panose="02070309020205020404" pitchFamily="49" charset="0"/>
              </a:rPr>
              <a:t>=</a:t>
            </a:r>
            <a:r>
              <a:rPr lang="en-US"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textColor</a:t>
            </a:r>
            <a:r>
              <a:rPr lang="en-US" b="1" dirty="0">
                <a:solidFill>
                  <a:srgbClr val="0000FF"/>
                </a:solidFill>
                <a:latin typeface="inherit"/>
                <a:ea typeface="Times New Roman" panose="02020603050405020304" pitchFamily="18" charset="0"/>
                <a:cs typeface="Courier New" panose="02070309020205020404" pitchFamily="49" charset="0"/>
              </a:rPr>
              <a:t>,</a:t>
            </a:r>
            <a:r>
              <a:rPr lang="en-US" b="1" dirty="0">
                <a:solidFill>
                  <a:srgbClr val="FF0000"/>
                </a:solidFill>
                <a:latin typeface="inherit"/>
                <a:ea typeface="Times New Roman" panose="02020603050405020304" pitchFamily="18" charset="0"/>
                <a:cs typeface="Courier New" panose="02070309020205020404" pitchFamily="49" charset="0"/>
              </a:rPr>
              <a:t> Path</a:t>
            </a:r>
            <a:r>
              <a:rPr lang="en-US" b="1" dirty="0">
                <a:solidFill>
                  <a:srgbClr val="0000FF"/>
                </a:solidFill>
                <a:latin typeface="inherit"/>
                <a:ea typeface="Times New Roman" panose="02020603050405020304" pitchFamily="18" charset="0"/>
                <a:cs typeface="Courier New" panose="02070309020205020404" pitchFamily="49" charset="0"/>
              </a:rPr>
              <a:t>=Text}"</a:t>
            </a:r>
            <a:r>
              <a:rPr lang="en-US" dirty="0">
                <a:solidFill>
                  <a:srgbClr val="0000FF"/>
                </a:solidFill>
                <a:latin typeface="inherit"/>
                <a:ea typeface="Times New Roman" panose="02020603050405020304" pitchFamily="18" charset="0"/>
                <a:cs typeface="Courier New" panose="02070309020205020404" pitchFamily="49" charset="0"/>
              </a:rPr>
              <a:t> /&gt;</a:t>
            </a:r>
            <a:br>
              <a:rPr lang="en-US"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dirty="0">
                <a:solidFill>
                  <a:srgbClr val="0000FF"/>
                </a:solidFill>
                <a:latin typeface="inherit"/>
                <a:ea typeface="Times New Roman" panose="02020603050405020304" pitchFamily="18" charset="0"/>
                <a:cs typeface="Courier New" panose="02070309020205020404" pitchFamily="49" charset="0"/>
              </a:rPr>
              <a:t>&lt;/</a:t>
            </a:r>
            <a:r>
              <a:rPr lang="en-US" dirty="0" err="1">
                <a:solidFill>
                  <a:srgbClr val="A31515"/>
                </a:solidFill>
                <a:latin typeface="inherit"/>
                <a:ea typeface="Times New Roman" panose="02020603050405020304" pitchFamily="18" charset="0"/>
                <a:cs typeface="Courier New" panose="02070309020205020404" pitchFamily="49" charset="0"/>
              </a:rPr>
              <a:t>StackPanel</a:t>
            </a:r>
            <a:r>
              <a:rPr lang="en-US" dirty="0">
                <a:solidFill>
                  <a:srgbClr val="0000FF"/>
                </a:solidFill>
                <a:latin typeface="inherit"/>
                <a:ea typeface="Times New Roman" panose="02020603050405020304" pitchFamily="18" charset="0"/>
                <a:cs typeface="Courier New" panose="02070309020205020404" pitchFamily="49" charset="0"/>
              </a:rPr>
              <a:t>&gt;</a:t>
            </a:r>
            <a:endParaRPr lang="en-US"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D1235BE-4848-4910-AC26-B1E8A44FDAA1}"/>
              </a:ext>
            </a:extLst>
          </p:cNvPr>
          <p:cNvPicPr>
            <a:picLocks noChangeAspect="1"/>
          </p:cNvPicPr>
          <p:nvPr/>
        </p:nvPicPr>
        <p:blipFill>
          <a:blip r:embed="rId2"/>
          <a:stretch>
            <a:fillRect/>
          </a:stretch>
        </p:blipFill>
        <p:spPr>
          <a:xfrm>
            <a:off x="2284647" y="4978539"/>
            <a:ext cx="3323553" cy="1218636"/>
          </a:xfrm>
          <a:prstGeom prst="rect">
            <a:avLst/>
          </a:prstGeom>
        </p:spPr>
      </p:pic>
      <p:pic>
        <p:nvPicPr>
          <p:cNvPr id="9" name="Picture 8">
            <a:extLst>
              <a:ext uri="{FF2B5EF4-FFF2-40B4-BE49-F238E27FC236}">
                <a16:creationId xmlns:a16="http://schemas.microsoft.com/office/drawing/2014/main" id="{2DE79A84-3AF3-4DB4-9F43-835E884A25A7}"/>
              </a:ext>
            </a:extLst>
          </p:cNvPr>
          <p:cNvPicPr>
            <a:picLocks noChangeAspect="1"/>
          </p:cNvPicPr>
          <p:nvPr/>
        </p:nvPicPr>
        <p:blipFill>
          <a:blip r:embed="rId3"/>
          <a:stretch>
            <a:fillRect/>
          </a:stretch>
        </p:blipFill>
        <p:spPr>
          <a:xfrm>
            <a:off x="5930750" y="4978539"/>
            <a:ext cx="3261594" cy="1195918"/>
          </a:xfrm>
          <a:prstGeom prst="rect">
            <a:avLst/>
          </a:prstGeom>
        </p:spPr>
      </p:pic>
    </p:spTree>
    <p:extLst>
      <p:ext uri="{BB962C8B-B14F-4D97-AF65-F5344CB8AC3E}">
        <p14:creationId xmlns:p14="http://schemas.microsoft.com/office/powerpoint/2010/main" val="193360392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3043-101A-4249-A0AE-FBF20D753920}"/>
              </a:ext>
            </a:extLst>
          </p:cNvPr>
          <p:cNvSpPr>
            <a:spLocks noGrp="1"/>
          </p:cNvSpPr>
          <p:nvPr>
            <p:ph type="title"/>
          </p:nvPr>
        </p:nvSpPr>
        <p:spPr>
          <a:xfrm>
            <a:off x="2039887" y="73152"/>
            <a:ext cx="7239000" cy="653712"/>
          </a:xfrm>
        </p:spPr>
        <p:txBody>
          <a:bodyPr/>
          <a:lstStyle/>
          <a:p>
            <a:pPr algn="ctr"/>
            <a:r>
              <a:rPr lang="he-IL" dirty="0"/>
              <a:t>עקרונות ה </a:t>
            </a:r>
            <a:r>
              <a:rPr lang="en-US" dirty="0"/>
              <a:t>Data Binding</a:t>
            </a:r>
          </a:p>
        </p:txBody>
      </p:sp>
      <p:sp>
        <p:nvSpPr>
          <p:cNvPr id="3" name="Content Placeholder 2">
            <a:extLst>
              <a:ext uri="{FF2B5EF4-FFF2-40B4-BE49-F238E27FC236}">
                <a16:creationId xmlns:a16="http://schemas.microsoft.com/office/drawing/2014/main" id="{72F89DD6-5137-499C-857E-08BB587D9A35}"/>
              </a:ext>
            </a:extLst>
          </p:cNvPr>
          <p:cNvSpPr>
            <a:spLocks noGrp="1"/>
          </p:cNvSpPr>
          <p:nvPr>
            <p:ph idx="1"/>
          </p:nvPr>
        </p:nvSpPr>
        <p:spPr>
          <a:xfrm>
            <a:off x="1818168" y="764704"/>
            <a:ext cx="7662208" cy="5790356"/>
          </a:xfrm>
          <a:noFill/>
          <a:ln>
            <a:noFill/>
          </a:ln>
        </p:spPr>
        <p:style>
          <a:lnRef idx="0">
            <a:scrgbClr r="0" g="0" b="0"/>
          </a:lnRef>
          <a:fillRef idx="0">
            <a:scrgbClr r="0" g="0" b="0"/>
          </a:fillRef>
          <a:effectRef idx="0">
            <a:scrgbClr r="0" g="0" b="0"/>
          </a:effectRef>
          <a:fontRef idx="minor">
            <a:schemeClr val="dk1"/>
          </a:fontRef>
        </p:style>
        <p:txBody>
          <a:bodyPr>
            <a:noAutofit/>
          </a:bodyPr>
          <a:lstStyle/>
          <a:p>
            <a:pPr fontAlgn="base">
              <a:spcAft>
                <a:spcPts val="600"/>
              </a:spcAft>
            </a:pPr>
            <a:r>
              <a:rPr lang="en-US" sz="1400" b="1" dirty="0">
                <a:solidFill>
                  <a:srgbClr val="4C4C4C"/>
                </a:solidFill>
                <a:latin typeface="inherit"/>
                <a:ea typeface="Times New Roman" panose="02020603050405020304" pitchFamily="18" charset="0"/>
              </a:rPr>
              <a:t>Binding</a:t>
            </a:r>
            <a:r>
              <a:rPr lang="en-US" sz="1400" b="1" dirty="0">
                <a:solidFill>
                  <a:srgbClr val="4C4C4C"/>
                </a:solidFill>
                <a:latin typeface="Arial" panose="020B0604020202020204" pitchFamily="34" charset="0"/>
                <a:ea typeface="Times New Roman" panose="02020603050405020304" pitchFamily="18" charset="0"/>
              </a:rPr>
              <a:t> </a:t>
            </a:r>
            <a:r>
              <a:rPr lang="he-IL" sz="1400" b="1" dirty="0">
                <a:solidFill>
                  <a:srgbClr val="4C4C4C"/>
                </a:solidFill>
                <a:latin typeface="Arial" panose="020B0604020202020204" pitchFamily="34" charset="0"/>
                <a:ea typeface="Times New Roman" panose="02020603050405020304" pitchFamily="18" charset="0"/>
              </a:rPr>
              <a:t> הוא הדבק שמחבר בין אובייקט מקור ואובייקט יעד. ולכן, בתהליך</a:t>
            </a:r>
            <a:r>
              <a:rPr lang="he-IL" sz="1400" b="1" dirty="0">
                <a:solidFill>
                  <a:srgbClr val="4C4C4C"/>
                </a:solidFill>
                <a:latin typeface="Calibri" panose="020F0502020204030204" pitchFamily="34" charset="0"/>
                <a:ea typeface="Times New Roman" panose="02020603050405020304" pitchFamily="18" charset="0"/>
              </a:rPr>
              <a:t> </a:t>
            </a:r>
            <a:r>
              <a:rPr lang="en-US" sz="1400" b="1" dirty="0">
                <a:solidFill>
                  <a:srgbClr val="4C4C4C"/>
                </a:solidFill>
                <a:latin typeface="inherit"/>
                <a:ea typeface="Times New Roman" panose="02020603050405020304" pitchFamily="18" charset="0"/>
              </a:rPr>
              <a:t>Binding</a:t>
            </a:r>
            <a:r>
              <a:rPr lang="he-IL" sz="1400" b="1" dirty="0">
                <a:solidFill>
                  <a:srgbClr val="4C4C4C"/>
                </a:solidFill>
                <a:latin typeface="inherit"/>
                <a:ea typeface="Times New Roman" panose="02020603050405020304" pitchFamily="18" charset="0"/>
              </a:rPr>
              <a:t> </a:t>
            </a:r>
            <a:r>
              <a:rPr lang="en-US" sz="1400" b="1" dirty="0">
                <a:solidFill>
                  <a:srgbClr val="4C4C4C"/>
                </a:solidFill>
                <a:latin typeface="inherit"/>
                <a:ea typeface="Times New Roman" panose="02020603050405020304" pitchFamily="18" charset="0"/>
              </a:rPr>
              <a:t> </a:t>
            </a:r>
            <a:r>
              <a:rPr lang="he-IL" sz="1400" b="1" dirty="0">
                <a:solidFill>
                  <a:srgbClr val="4C4C4C"/>
                </a:solidFill>
                <a:latin typeface="inherit"/>
                <a:ea typeface="Times New Roman" panose="02020603050405020304" pitchFamily="18" charset="0"/>
              </a:rPr>
              <a:t>יש 4 דברים שחייבים להגדיר</a:t>
            </a:r>
            <a:r>
              <a:rPr lang="en-US" sz="1400" b="1" dirty="0">
                <a:solidFill>
                  <a:srgbClr val="4C4C4C"/>
                </a:solidFill>
                <a:latin typeface="inherit"/>
                <a:ea typeface="Times New Roman" panose="02020603050405020304" pitchFamily="18" charset="0"/>
              </a:rPr>
              <a:t>:</a:t>
            </a:r>
            <a:endParaRPr lang="en-US" sz="1400" b="1" dirty="0">
              <a:latin typeface="Calibri" panose="020F0502020204030204" pitchFamily="34" charset="0"/>
              <a:ea typeface="Calibri" panose="020F0502020204030204" pitchFamily="34" charset="0"/>
            </a:endParaRPr>
          </a:p>
          <a:p>
            <a:pPr marL="342900" marR="190500" indent="-342900" fontAlgn="base">
              <a:lnSpc>
                <a:spcPts val="1000"/>
              </a:lnSpc>
              <a:spcAft>
                <a:spcPts val="800"/>
              </a:spcAft>
              <a:buFont typeface="+mj-lt"/>
              <a:buAutoNum type="arabicPeriod"/>
              <a:tabLst>
                <a:tab pos="457200" algn="l"/>
              </a:tabLst>
            </a:pPr>
            <a:r>
              <a:rPr lang="he-IL" sz="1400" b="1" dirty="0">
                <a:solidFill>
                  <a:srgbClr val="4C4C4C"/>
                </a:solidFill>
                <a:latin typeface="inherit"/>
                <a:ea typeface="Times New Roman" panose="02020603050405020304" pitchFamily="18" charset="0"/>
              </a:rPr>
              <a:t>אובייקט היעד - </a:t>
            </a:r>
            <a:r>
              <a:rPr lang="he-IL" sz="1400" dirty="0">
                <a:solidFill>
                  <a:srgbClr val="4C4C4C"/>
                </a:solidFill>
                <a:latin typeface="Arial" panose="020B0604020202020204" pitchFamily="34" charset="0"/>
                <a:ea typeface="Times New Roman" panose="02020603050405020304" pitchFamily="18" charset="0"/>
              </a:rPr>
              <a:t>זהו האובייקט שנרצה לשנות תכונה שלו.</a:t>
            </a:r>
          </a:p>
          <a:p>
            <a:pPr marL="589788" marR="190500" lvl="1" indent="-342900" fontAlgn="base">
              <a:lnSpc>
                <a:spcPts val="1000"/>
              </a:lnSpc>
              <a:spcAft>
                <a:spcPts val="800"/>
              </a:spcAft>
              <a:tabLst>
                <a:tab pos="457200" algn="l"/>
              </a:tabLst>
            </a:pPr>
            <a:r>
              <a:rPr lang="he-IL" sz="1400" dirty="0">
                <a:solidFill>
                  <a:srgbClr val="4C4C4C"/>
                </a:solidFill>
                <a:highlight>
                  <a:srgbClr val="FFFF00"/>
                </a:highlight>
                <a:latin typeface="Arial" panose="020B0604020202020204" pitchFamily="34" charset="0"/>
                <a:ea typeface="Times New Roman" panose="02020603050405020304" pitchFamily="18" charset="0"/>
              </a:rPr>
              <a:t>אובייקט זה חייב לרשת ישירות או בעקיפין מ </a:t>
            </a:r>
            <a:r>
              <a:rPr lang="en-US" sz="1400" dirty="0">
                <a:solidFill>
                  <a:srgbClr val="4C4C4C"/>
                </a:solidFill>
                <a:highlight>
                  <a:srgbClr val="FFFF00"/>
                </a:highlight>
                <a:latin typeface="inherit"/>
                <a:ea typeface="Times New Roman" panose="02020603050405020304" pitchFamily="18" charset="0"/>
              </a:rPr>
              <a:t> DependencyObject</a:t>
            </a:r>
            <a:r>
              <a:rPr lang="he-IL" sz="1400" dirty="0">
                <a:solidFill>
                  <a:srgbClr val="4C4C4C"/>
                </a:solidFill>
                <a:highlight>
                  <a:srgbClr val="FFFF00"/>
                </a:highlight>
                <a:latin typeface="inherit"/>
                <a:ea typeface="Times New Roman" panose="02020603050405020304" pitchFamily="18" charset="0"/>
              </a:rPr>
              <a:t>.</a:t>
            </a:r>
            <a:endParaRPr lang="he-IL" sz="1400" dirty="0">
              <a:solidFill>
                <a:srgbClr val="4C4C4C"/>
              </a:solidFill>
              <a:highlight>
                <a:srgbClr val="FFFF00"/>
              </a:highlight>
              <a:latin typeface="Calibri" panose="020F0502020204030204" pitchFamily="34" charset="0"/>
              <a:ea typeface="Times New Roman" panose="02020603050405020304" pitchFamily="18" charset="0"/>
            </a:endParaRPr>
          </a:p>
          <a:p>
            <a:pPr marL="589788" marR="190500" lvl="1" indent="-342900" fontAlgn="base">
              <a:lnSpc>
                <a:spcPts val="1000"/>
              </a:lnSpc>
              <a:spcAft>
                <a:spcPts val="800"/>
              </a:spcAft>
              <a:tabLst>
                <a:tab pos="457200" algn="l"/>
              </a:tabLst>
            </a:pPr>
            <a:r>
              <a:rPr lang="he-IL" sz="1400" dirty="0">
                <a:solidFill>
                  <a:srgbClr val="4C4C4C"/>
                </a:solidFill>
                <a:latin typeface="inherit"/>
                <a:ea typeface="Times New Roman" panose="02020603050405020304" pitchFamily="18" charset="0"/>
              </a:rPr>
              <a:t>כל הפקדים ב</a:t>
            </a:r>
            <a:r>
              <a:rPr lang="en-US" sz="1400" dirty="0">
                <a:solidFill>
                  <a:srgbClr val="4C4C4C"/>
                </a:solidFill>
                <a:latin typeface="inherit"/>
                <a:ea typeface="Times New Roman" panose="02020603050405020304" pitchFamily="18" charset="0"/>
              </a:rPr>
              <a:t>WPF </a:t>
            </a:r>
            <a:r>
              <a:rPr lang="he-IL" sz="1400" dirty="0">
                <a:solidFill>
                  <a:srgbClr val="4C4C4C"/>
                </a:solidFill>
                <a:latin typeface="Arial" panose="020B0604020202020204" pitchFamily="34" charset="0"/>
                <a:ea typeface="Times New Roman" panose="02020603050405020304" pitchFamily="18" charset="0"/>
              </a:rPr>
              <a:t> יורשים מ </a:t>
            </a:r>
            <a:r>
              <a:rPr lang="en-US" sz="1400" dirty="0">
                <a:solidFill>
                  <a:srgbClr val="4C4C4C"/>
                </a:solidFill>
                <a:highlight>
                  <a:srgbClr val="FFFF00"/>
                </a:highlight>
                <a:latin typeface="inherit"/>
                <a:ea typeface="Times New Roman" panose="02020603050405020304" pitchFamily="18" charset="0"/>
              </a:rPr>
              <a:t>DependencyObject </a:t>
            </a:r>
            <a:r>
              <a:rPr lang="he-IL" sz="1400" dirty="0">
                <a:solidFill>
                  <a:srgbClr val="4C4C4C"/>
                </a:solidFill>
                <a:highlight>
                  <a:srgbClr val="FFFF00"/>
                </a:highlight>
                <a:latin typeface="inherit"/>
                <a:ea typeface="Times New Roman" panose="02020603050405020304" pitchFamily="18" charset="0"/>
              </a:rPr>
              <a:t> </a:t>
            </a:r>
            <a:r>
              <a:rPr lang="he-IL" sz="1400" dirty="0">
                <a:solidFill>
                  <a:srgbClr val="4C4C4C"/>
                </a:solidFill>
                <a:latin typeface="Arial" panose="020B0604020202020204" pitchFamily="34" charset="0"/>
                <a:ea typeface="Times New Roman" panose="02020603050405020304" pitchFamily="18" charset="0"/>
              </a:rPr>
              <a:t>ולכן יכולים לשמש כאובייקט יעד.</a:t>
            </a:r>
          </a:p>
          <a:p>
            <a:pPr marL="589788" marR="190500" lvl="1" indent="-342900" fontAlgn="base">
              <a:lnSpc>
                <a:spcPts val="1000"/>
              </a:lnSpc>
              <a:spcAft>
                <a:spcPts val="800"/>
              </a:spcAft>
              <a:tabLst>
                <a:tab pos="457200" algn="l"/>
              </a:tabLst>
            </a:pPr>
            <a:r>
              <a:rPr lang="he-IL" sz="1400" dirty="0">
                <a:solidFill>
                  <a:srgbClr val="4C4C4C"/>
                </a:solidFill>
                <a:latin typeface="Arial" panose="020B0604020202020204" pitchFamily="34" charset="0"/>
                <a:ea typeface="Times New Roman" panose="02020603050405020304" pitchFamily="18" charset="0"/>
              </a:rPr>
              <a:t>בדוגמא הקודמת אובייקט היעד היה ה </a:t>
            </a:r>
            <a:r>
              <a:rPr lang="en-US" sz="1400" dirty="0">
                <a:solidFill>
                  <a:srgbClr val="4C4C4C"/>
                </a:solidFill>
                <a:latin typeface="inherit"/>
                <a:ea typeface="Times New Roman" panose="02020603050405020304" pitchFamily="18" charset="0"/>
              </a:rPr>
              <a:t>Button</a:t>
            </a:r>
            <a:r>
              <a:rPr lang="he-IL" sz="1400" dirty="0">
                <a:solidFill>
                  <a:srgbClr val="4C4C4C"/>
                </a:solidFill>
                <a:latin typeface="inherit"/>
                <a:ea typeface="Times New Roman" panose="02020603050405020304" pitchFamily="18" charset="0"/>
              </a:rPr>
              <a:t>.</a:t>
            </a:r>
            <a:endParaRPr lang="en-US" sz="1400" dirty="0">
              <a:latin typeface="Calibri" panose="020F0502020204030204" pitchFamily="34" charset="0"/>
              <a:ea typeface="Calibri" panose="020F0502020204030204" pitchFamily="34" charset="0"/>
            </a:endParaRPr>
          </a:p>
          <a:p>
            <a:pPr marL="342900" marR="190500" indent="-342900" fontAlgn="base">
              <a:lnSpc>
                <a:spcPts val="1000"/>
              </a:lnSpc>
              <a:spcAft>
                <a:spcPts val="800"/>
              </a:spcAft>
              <a:buFont typeface="+mj-lt"/>
              <a:buAutoNum type="arabicPeriod"/>
              <a:tabLst>
                <a:tab pos="457200" algn="l"/>
              </a:tabLst>
            </a:pPr>
            <a:r>
              <a:rPr lang="he-IL" sz="1400" b="1" dirty="0">
                <a:solidFill>
                  <a:srgbClr val="4C4C4C"/>
                </a:solidFill>
                <a:latin typeface="inherit"/>
                <a:ea typeface="Times New Roman" panose="02020603050405020304" pitchFamily="18" charset="0"/>
              </a:rPr>
              <a:t>תכונת היעד - </a:t>
            </a:r>
            <a:r>
              <a:rPr lang="he-IL" sz="1400" dirty="0">
                <a:solidFill>
                  <a:srgbClr val="4C4C4C"/>
                </a:solidFill>
                <a:latin typeface="Arial" panose="020B0604020202020204" pitchFamily="34" charset="0"/>
                <a:ea typeface="Times New Roman" panose="02020603050405020304" pitchFamily="18" charset="0"/>
              </a:rPr>
              <a:t>זוהי התכונה שנרצה לשנות.</a:t>
            </a:r>
          </a:p>
          <a:p>
            <a:pPr marL="589788" marR="190500" lvl="1" indent="-342900" fontAlgn="base">
              <a:lnSpc>
                <a:spcPts val="1000"/>
              </a:lnSpc>
              <a:spcAft>
                <a:spcPts val="800"/>
              </a:spcAft>
              <a:tabLst>
                <a:tab pos="457200" algn="l"/>
              </a:tabLst>
            </a:pPr>
            <a:r>
              <a:rPr lang="he-IL" sz="1400" dirty="0">
                <a:solidFill>
                  <a:srgbClr val="4C4C4C"/>
                </a:solidFill>
                <a:highlight>
                  <a:srgbClr val="FFFF00"/>
                </a:highlight>
                <a:latin typeface="Arial" panose="020B0604020202020204" pitchFamily="34" charset="0"/>
                <a:ea typeface="Times New Roman" panose="02020603050405020304" pitchFamily="18" charset="0"/>
              </a:rPr>
              <a:t>תכונה זו חייבת להיות</a:t>
            </a:r>
            <a:r>
              <a:rPr lang="en-US" sz="1400" dirty="0">
                <a:solidFill>
                  <a:srgbClr val="4C4C4C"/>
                </a:solidFill>
                <a:highlight>
                  <a:srgbClr val="FFFF00"/>
                </a:highlight>
                <a:latin typeface="inherit"/>
                <a:ea typeface="Times New Roman" panose="02020603050405020304" pitchFamily="18" charset="0"/>
              </a:rPr>
              <a:t> Dependency Property </a:t>
            </a:r>
            <a:r>
              <a:rPr lang="he-IL" sz="1400" dirty="0">
                <a:solidFill>
                  <a:srgbClr val="4C4C4C"/>
                </a:solidFill>
                <a:highlight>
                  <a:srgbClr val="FFFF00"/>
                </a:highlight>
                <a:latin typeface="inherit"/>
                <a:ea typeface="Times New Roman" panose="02020603050405020304" pitchFamily="18" charset="0"/>
              </a:rPr>
              <a:t>.</a:t>
            </a:r>
          </a:p>
          <a:p>
            <a:pPr marL="589788" marR="190500" lvl="1" indent="-342900" fontAlgn="base">
              <a:lnSpc>
                <a:spcPts val="1000"/>
              </a:lnSpc>
              <a:spcAft>
                <a:spcPts val="800"/>
              </a:spcAft>
              <a:tabLst>
                <a:tab pos="457200" algn="l"/>
              </a:tabLst>
            </a:pPr>
            <a:r>
              <a:rPr lang="he-IL" sz="1400" dirty="0">
                <a:solidFill>
                  <a:srgbClr val="4C4C4C"/>
                </a:solidFill>
                <a:latin typeface="inherit"/>
                <a:ea typeface="Times New Roman" panose="02020603050405020304" pitchFamily="18" charset="0"/>
              </a:rPr>
              <a:t>למזלנו, ב </a:t>
            </a:r>
            <a:r>
              <a:rPr lang="en-US" sz="1400" dirty="0">
                <a:solidFill>
                  <a:srgbClr val="4C4C4C"/>
                </a:solidFill>
                <a:latin typeface="inherit"/>
                <a:ea typeface="Times New Roman" panose="02020603050405020304" pitchFamily="18" charset="0"/>
              </a:rPr>
              <a:t>WPF</a:t>
            </a:r>
            <a:r>
              <a:rPr lang="he-IL" sz="1400" dirty="0">
                <a:solidFill>
                  <a:srgbClr val="4C4C4C"/>
                </a:solidFill>
                <a:latin typeface="Arial" panose="020B0604020202020204" pitchFamily="34" charset="0"/>
                <a:ea typeface="Times New Roman" panose="02020603050405020304" pitchFamily="18" charset="0"/>
              </a:rPr>
              <a:t> רוב התכונות הן כאלו, לכן לרוב זוהי אינה מגבלה.</a:t>
            </a:r>
          </a:p>
          <a:p>
            <a:pPr marL="589788" marR="190500" lvl="1" indent="-342900" fontAlgn="base">
              <a:lnSpc>
                <a:spcPts val="1000"/>
              </a:lnSpc>
              <a:spcAft>
                <a:spcPts val="800"/>
              </a:spcAft>
              <a:tabLst>
                <a:tab pos="457200" algn="l"/>
              </a:tabLst>
            </a:pPr>
            <a:r>
              <a:rPr lang="he-IL" sz="1400" dirty="0">
                <a:solidFill>
                  <a:srgbClr val="4C4C4C"/>
                </a:solidFill>
                <a:latin typeface="Arial" panose="020B0604020202020204" pitchFamily="34" charset="0"/>
                <a:ea typeface="Times New Roman" panose="02020603050405020304" pitchFamily="18" charset="0"/>
              </a:rPr>
              <a:t>בדוגמא הקודמת, תכונת היעד היתה </a:t>
            </a:r>
            <a:r>
              <a:rPr lang="en-US" sz="1400" dirty="0">
                <a:solidFill>
                  <a:srgbClr val="4C4C4C"/>
                </a:solidFill>
                <a:latin typeface="inherit"/>
                <a:ea typeface="Times New Roman" panose="02020603050405020304" pitchFamily="18" charset="0"/>
              </a:rPr>
              <a:t> </a:t>
            </a:r>
            <a:r>
              <a:rPr lang="en-US" sz="1400" dirty="0" err="1">
                <a:solidFill>
                  <a:srgbClr val="4C4C4C"/>
                </a:solidFill>
                <a:latin typeface="inherit"/>
                <a:ea typeface="Times New Roman" panose="02020603050405020304" pitchFamily="18" charset="0"/>
              </a:rPr>
              <a:t>IsEnabled</a:t>
            </a:r>
            <a:r>
              <a:rPr lang="he-IL" sz="1400" dirty="0">
                <a:solidFill>
                  <a:srgbClr val="4C4C4C"/>
                </a:solidFill>
                <a:latin typeface="inherit"/>
                <a:ea typeface="Times New Roman" panose="02020603050405020304" pitchFamily="18" charset="0"/>
              </a:rPr>
              <a:t>.</a:t>
            </a:r>
            <a:endParaRPr lang="en-US" sz="1400" dirty="0">
              <a:latin typeface="Calibri" panose="020F0502020204030204" pitchFamily="34" charset="0"/>
              <a:ea typeface="Calibri" panose="020F0502020204030204" pitchFamily="34" charset="0"/>
            </a:endParaRPr>
          </a:p>
          <a:p>
            <a:pPr marL="342900" marR="190500" indent="-342900" fontAlgn="base">
              <a:lnSpc>
                <a:spcPts val="1000"/>
              </a:lnSpc>
              <a:spcAft>
                <a:spcPts val="800"/>
              </a:spcAft>
              <a:buFont typeface="+mj-lt"/>
              <a:buAutoNum type="arabicPeriod"/>
              <a:tabLst>
                <a:tab pos="457200" algn="l"/>
              </a:tabLst>
            </a:pPr>
            <a:r>
              <a:rPr lang="he-IL" sz="1400" b="1" dirty="0">
                <a:solidFill>
                  <a:srgbClr val="4C4C4C"/>
                </a:solidFill>
                <a:latin typeface="inherit"/>
                <a:ea typeface="Times New Roman" panose="02020603050405020304" pitchFamily="18" charset="0"/>
              </a:rPr>
              <a:t>אובייקט המקור -</a:t>
            </a:r>
            <a:r>
              <a:rPr lang="en-US" sz="1400" dirty="0">
                <a:solidFill>
                  <a:srgbClr val="4C4C4C"/>
                </a:solidFill>
                <a:latin typeface="Arial" panose="020B0604020202020204" pitchFamily="34" charset="0"/>
                <a:ea typeface="Times New Roman" panose="02020603050405020304" pitchFamily="18" charset="0"/>
              </a:rPr>
              <a:t> </a:t>
            </a:r>
            <a:r>
              <a:rPr lang="he-IL" sz="1400" dirty="0">
                <a:solidFill>
                  <a:srgbClr val="4C4C4C"/>
                </a:solidFill>
                <a:latin typeface="Arial" panose="020B0604020202020204" pitchFamily="34" charset="0"/>
                <a:ea typeface="Times New Roman" panose="02020603050405020304" pitchFamily="18" charset="0"/>
              </a:rPr>
              <a:t>זהו האובייקט שאליו היעד מתחבר.</a:t>
            </a:r>
          </a:p>
          <a:p>
            <a:pPr marL="589788" marR="190500" lvl="1" indent="-342900" fontAlgn="base">
              <a:lnSpc>
                <a:spcPts val="1000"/>
              </a:lnSpc>
              <a:spcAft>
                <a:spcPts val="800"/>
              </a:spcAft>
              <a:tabLst>
                <a:tab pos="457200" algn="l"/>
              </a:tabLst>
            </a:pPr>
            <a:r>
              <a:rPr lang="he-IL" sz="1400" dirty="0">
                <a:solidFill>
                  <a:srgbClr val="4C4C4C"/>
                </a:solidFill>
                <a:highlight>
                  <a:srgbClr val="FFFF00"/>
                </a:highlight>
                <a:latin typeface="Arial" panose="020B0604020202020204" pitchFamily="34" charset="0"/>
                <a:ea typeface="Times New Roman" panose="02020603050405020304" pitchFamily="18" charset="0"/>
              </a:rPr>
              <a:t>אין מגבלות על סוג האובייקט.</a:t>
            </a:r>
          </a:p>
          <a:p>
            <a:pPr marL="589788" marR="190500" lvl="1" indent="-342900" fontAlgn="base">
              <a:lnSpc>
                <a:spcPts val="1000"/>
              </a:lnSpc>
              <a:spcAft>
                <a:spcPts val="800"/>
              </a:spcAft>
              <a:tabLst>
                <a:tab pos="457200" algn="l"/>
              </a:tabLst>
            </a:pPr>
            <a:r>
              <a:rPr lang="he-IL" sz="1400" dirty="0">
                <a:solidFill>
                  <a:srgbClr val="4C4C4C"/>
                </a:solidFill>
                <a:latin typeface="Arial" panose="020B0604020202020204" pitchFamily="34" charset="0"/>
                <a:ea typeface="Times New Roman" panose="02020603050405020304" pitchFamily="18" charset="0"/>
              </a:rPr>
              <a:t>בדוגמא הקודמת האובייקט מקור היה ה </a:t>
            </a:r>
            <a:r>
              <a:rPr lang="en-US" sz="1400" dirty="0" err="1">
                <a:solidFill>
                  <a:srgbClr val="4C4C4C"/>
                </a:solidFill>
                <a:latin typeface="Arial" panose="020B0604020202020204" pitchFamily="34" charset="0"/>
                <a:ea typeface="Times New Roman" panose="02020603050405020304" pitchFamily="18" charset="0"/>
              </a:rPr>
              <a:t>CheckBox</a:t>
            </a:r>
            <a:r>
              <a:rPr lang="he-IL" sz="1400" dirty="0">
                <a:solidFill>
                  <a:srgbClr val="4C4C4C"/>
                </a:solidFill>
                <a:latin typeface="Arial" panose="020B0604020202020204" pitchFamily="34" charset="0"/>
                <a:ea typeface="Times New Roman" panose="02020603050405020304" pitchFamily="18" charset="0"/>
              </a:rPr>
              <a:t>.</a:t>
            </a:r>
            <a:endParaRPr lang="en-US" sz="1400" dirty="0">
              <a:latin typeface="Calibri" panose="020F0502020204030204" pitchFamily="34" charset="0"/>
              <a:ea typeface="Calibri" panose="020F0502020204030204" pitchFamily="34" charset="0"/>
            </a:endParaRPr>
          </a:p>
          <a:p>
            <a:pPr marL="342900" marR="190500" indent="-342900" fontAlgn="base">
              <a:lnSpc>
                <a:spcPts val="1000"/>
              </a:lnSpc>
              <a:spcAft>
                <a:spcPts val="800"/>
              </a:spcAft>
              <a:buFont typeface="+mj-lt"/>
              <a:buAutoNum type="arabicPeriod"/>
              <a:tabLst>
                <a:tab pos="457200" algn="l"/>
              </a:tabLst>
            </a:pPr>
            <a:r>
              <a:rPr lang="he-IL" sz="1400" b="1" dirty="0">
                <a:solidFill>
                  <a:srgbClr val="4C4C4C"/>
                </a:solidFill>
                <a:latin typeface="inherit"/>
                <a:ea typeface="Times New Roman" panose="02020603050405020304" pitchFamily="18" charset="0"/>
              </a:rPr>
              <a:t>תכונת המקור</a:t>
            </a:r>
            <a:r>
              <a:rPr lang="en-US" sz="1400" b="1" dirty="0">
                <a:solidFill>
                  <a:srgbClr val="4C4C4C"/>
                </a:solidFill>
                <a:latin typeface="inherit"/>
                <a:ea typeface="Times New Roman" panose="02020603050405020304" pitchFamily="18" charset="0"/>
              </a:rPr>
              <a:t> –</a:t>
            </a:r>
            <a:r>
              <a:rPr lang="en-US" sz="1400" dirty="0">
                <a:solidFill>
                  <a:srgbClr val="4C4C4C"/>
                </a:solidFill>
                <a:latin typeface="inherit"/>
                <a:ea typeface="Times New Roman" panose="02020603050405020304" pitchFamily="18" charset="0"/>
              </a:rPr>
              <a:t> </a:t>
            </a:r>
            <a:r>
              <a:rPr lang="he-IL" sz="1400" dirty="0">
                <a:solidFill>
                  <a:srgbClr val="4C4C4C"/>
                </a:solidFill>
                <a:latin typeface="inherit"/>
                <a:ea typeface="Times New Roman" panose="02020603050405020304" pitchFamily="18" charset="0"/>
              </a:rPr>
              <a:t>זוהי התכונה שממנה נרצה לקחת את הערך ולהציבו בתכונת היעד.</a:t>
            </a:r>
          </a:p>
          <a:p>
            <a:pPr marL="589788" marR="190500" lvl="1" indent="-342900" fontAlgn="base">
              <a:lnSpc>
                <a:spcPts val="1000"/>
              </a:lnSpc>
              <a:spcAft>
                <a:spcPts val="800"/>
              </a:spcAft>
              <a:tabLst>
                <a:tab pos="457200" algn="l"/>
              </a:tabLst>
            </a:pPr>
            <a:r>
              <a:rPr lang="he-IL" sz="1400" dirty="0">
                <a:solidFill>
                  <a:srgbClr val="4C4C4C"/>
                </a:solidFill>
                <a:highlight>
                  <a:srgbClr val="FFFF00"/>
                </a:highlight>
                <a:latin typeface="inherit"/>
                <a:ea typeface="Times New Roman" panose="02020603050405020304" pitchFamily="18" charset="0"/>
              </a:rPr>
              <a:t>תכונה זו יכולה להיות גם תכונה רגילה, כלומר לא </a:t>
            </a:r>
            <a:r>
              <a:rPr lang="en-US" sz="1400" dirty="0">
                <a:solidFill>
                  <a:srgbClr val="4C4C4C"/>
                </a:solidFill>
                <a:highlight>
                  <a:srgbClr val="FFFF00"/>
                </a:highlight>
                <a:latin typeface="inherit"/>
                <a:ea typeface="Times New Roman" panose="02020603050405020304" pitchFamily="18" charset="0"/>
              </a:rPr>
              <a:t> Dependency Property</a:t>
            </a:r>
            <a:r>
              <a:rPr lang="he-IL" sz="1400" dirty="0">
                <a:solidFill>
                  <a:srgbClr val="4C4C4C"/>
                </a:solidFill>
                <a:highlight>
                  <a:srgbClr val="FFFF00"/>
                </a:highlight>
                <a:latin typeface="inherit"/>
                <a:ea typeface="Times New Roman" panose="02020603050405020304" pitchFamily="18" charset="0"/>
              </a:rPr>
              <a:t>.</a:t>
            </a:r>
          </a:p>
          <a:p>
            <a:pPr marL="589788" marR="190500" lvl="1" indent="-342900" fontAlgn="base">
              <a:lnSpc>
                <a:spcPts val="1000"/>
              </a:lnSpc>
              <a:spcAft>
                <a:spcPts val="800"/>
              </a:spcAft>
              <a:tabLst>
                <a:tab pos="457200" algn="l"/>
              </a:tabLst>
            </a:pPr>
            <a:r>
              <a:rPr lang="he-IL" sz="1400" dirty="0">
                <a:solidFill>
                  <a:srgbClr val="4C4C4C"/>
                </a:solidFill>
                <a:latin typeface="inherit"/>
                <a:ea typeface="Times New Roman" panose="02020603050405020304" pitchFamily="18" charset="0"/>
              </a:rPr>
              <a:t>בדוגמא הקודמת תכונת המקור הייתה</a:t>
            </a:r>
            <a:r>
              <a:rPr lang="en-US" sz="1400" dirty="0">
                <a:solidFill>
                  <a:srgbClr val="4C4C4C"/>
                </a:solidFill>
                <a:latin typeface="inherit"/>
                <a:ea typeface="Times New Roman" panose="02020603050405020304" pitchFamily="18" charset="0"/>
              </a:rPr>
              <a:t> </a:t>
            </a:r>
            <a:r>
              <a:rPr lang="en-US" sz="1400" dirty="0" err="1">
                <a:solidFill>
                  <a:srgbClr val="4C4C4C"/>
                </a:solidFill>
                <a:latin typeface="inherit"/>
                <a:ea typeface="Times New Roman" panose="02020603050405020304" pitchFamily="18" charset="0"/>
              </a:rPr>
              <a:t>IsChecked</a:t>
            </a:r>
            <a:r>
              <a:rPr lang="en-US" sz="1400" dirty="0">
                <a:solidFill>
                  <a:srgbClr val="4C4C4C"/>
                </a:solidFill>
                <a:latin typeface="inherit"/>
                <a:ea typeface="Times New Roman" panose="02020603050405020304" pitchFamily="18" charset="0"/>
              </a:rPr>
              <a:t> </a:t>
            </a:r>
            <a:r>
              <a:rPr lang="he-IL" sz="1400" dirty="0">
                <a:solidFill>
                  <a:srgbClr val="4C4C4C"/>
                </a:solidFill>
                <a:latin typeface="inherit"/>
                <a:ea typeface="Times New Roman" panose="02020603050405020304" pitchFamily="18" charset="0"/>
              </a:rPr>
              <a:t>.</a:t>
            </a:r>
          </a:p>
          <a:p>
            <a:pPr marL="589788" marR="190500" lvl="1" indent="-342900" fontAlgn="base">
              <a:lnSpc>
                <a:spcPts val="1000"/>
              </a:lnSpc>
              <a:spcAft>
                <a:spcPts val="800"/>
              </a:spcAft>
              <a:tabLst>
                <a:tab pos="457200" algn="l"/>
              </a:tabLst>
            </a:pPr>
            <a:r>
              <a:rPr lang="he-IL" sz="1400" dirty="0">
                <a:solidFill>
                  <a:srgbClr val="4C4C4C"/>
                </a:solidFill>
                <a:latin typeface="inherit"/>
                <a:ea typeface="Times New Roman" panose="02020603050405020304" pitchFamily="18" charset="0"/>
              </a:rPr>
              <a:t>נעיר כי ניתן בתכונת המקור לרשום ביטויים מורכבים המכילים גם תתי תכונות (תכונה של תכונה)</a:t>
            </a:r>
            <a:r>
              <a:rPr lang="en-US" sz="1400" dirty="0">
                <a:solidFill>
                  <a:srgbClr val="4C4C4C"/>
                </a:solidFill>
                <a:latin typeface="inherit"/>
                <a:ea typeface="Times New Roman" panose="02020603050405020304" pitchFamily="18" charset="0"/>
              </a:rPr>
              <a:t>.</a:t>
            </a:r>
            <a:endParaRPr lang="en-US" sz="1400" dirty="0">
              <a:latin typeface="Calibri" panose="020F0502020204030204" pitchFamily="34" charset="0"/>
              <a:ea typeface="Calibri" panose="020F0502020204030204" pitchFamily="34" charset="0"/>
            </a:endParaRPr>
          </a:p>
          <a:p>
            <a:pPr fontAlgn="base">
              <a:spcAft>
                <a:spcPts val="600"/>
              </a:spcAft>
            </a:pPr>
            <a:r>
              <a:rPr lang="he-IL" sz="1400" b="1" dirty="0">
                <a:solidFill>
                  <a:srgbClr val="4C4C4C"/>
                </a:solidFill>
                <a:latin typeface="inherit"/>
              </a:rPr>
              <a:t>בנוסף להגדרות הללו, ניתן להגדיר אפשרויות נוספות שישפיעו על תהליך ה </a:t>
            </a:r>
            <a:r>
              <a:rPr lang="en-US" sz="1400" b="1" dirty="0">
                <a:solidFill>
                  <a:srgbClr val="4C4C4C"/>
                </a:solidFill>
                <a:latin typeface="inherit"/>
              </a:rPr>
              <a:t>Binding</a:t>
            </a:r>
            <a:r>
              <a:rPr lang="he-IL" sz="1400" b="1" dirty="0">
                <a:solidFill>
                  <a:srgbClr val="4C4C4C"/>
                </a:solidFill>
                <a:latin typeface="inherit"/>
              </a:rPr>
              <a:t>, לדוגמא כיוון זרימת המידע</a:t>
            </a:r>
            <a:r>
              <a:rPr lang="en-US" sz="1400" b="1" dirty="0">
                <a:solidFill>
                  <a:srgbClr val="4C4C4C"/>
                </a:solidFill>
                <a:latin typeface="inherit"/>
              </a:rPr>
              <a:t>.</a:t>
            </a:r>
            <a:endParaRPr lang="he-IL" sz="1400" b="1" dirty="0">
              <a:solidFill>
                <a:srgbClr val="4C4C4C"/>
              </a:solidFill>
              <a:latin typeface="inherit"/>
            </a:endParaRPr>
          </a:p>
        </p:txBody>
      </p:sp>
      <p:sp>
        <p:nvSpPr>
          <p:cNvPr id="4" name="Slide Number Placeholder 3">
            <a:extLst>
              <a:ext uri="{FF2B5EF4-FFF2-40B4-BE49-F238E27FC236}">
                <a16:creationId xmlns:a16="http://schemas.microsoft.com/office/drawing/2014/main" id="{74ABD1B8-9F50-4AB4-8D16-2C342DBEF780}"/>
              </a:ext>
            </a:extLst>
          </p:cNvPr>
          <p:cNvSpPr>
            <a:spLocks noGrp="1"/>
          </p:cNvSpPr>
          <p:nvPr>
            <p:ph type="sldNum" sz="quarter" idx="12"/>
          </p:nvPr>
        </p:nvSpPr>
        <p:spPr>
          <a:xfrm>
            <a:off x="1229832" y="6555060"/>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675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8333969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7BA0-1978-49E0-9557-6625FA6214BB}"/>
              </a:ext>
            </a:extLst>
          </p:cNvPr>
          <p:cNvSpPr>
            <a:spLocks noGrp="1"/>
          </p:cNvSpPr>
          <p:nvPr>
            <p:ph type="title"/>
          </p:nvPr>
        </p:nvSpPr>
        <p:spPr>
          <a:xfrm>
            <a:off x="2060168" y="26369"/>
            <a:ext cx="7239000" cy="770344"/>
          </a:xfrm>
        </p:spPr>
        <p:txBody>
          <a:bodyPr>
            <a:normAutofit/>
          </a:bodyPr>
          <a:lstStyle/>
          <a:p>
            <a:pPr algn="ctr"/>
            <a:r>
              <a:rPr lang="he-IL" dirty="0"/>
              <a:t>כיוון זרימת המידע</a:t>
            </a:r>
            <a:endParaRPr lang="en-US" dirty="0"/>
          </a:p>
        </p:txBody>
      </p:sp>
      <p:sp>
        <p:nvSpPr>
          <p:cNvPr id="3" name="Content Placeholder 2">
            <a:extLst>
              <a:ext uri="{FF2B5EF4-FFF2-40B4-BE49-F238E27FC236}">
                <a16:creationId xmlns:a16="http://schemas.microsoft.com/office/drawing/2014/main" id="{D5F90111-0FED-4A7B-98A4-9F98A14EDF63}"/>
              </a:ext>
            </a:extLst>
          </p:cNvPr>
          <p:cNvSpPr>
            <a:spLocks noGrp="1"/>
          </p:cNvSpPr>
          <p:nvPr>
            <p:ph idx="1"/>
          </p:nvPr>
        </p:nvSpPr>
        <p:spPr>
          <a:xfrm>
            <a:off x="2060168" y="940729"/>
            <a:ext cx="7239000" cy="3935328"/>
          </a:xfrm>
          <a:noFill/>
          <a:ln>
            <a:noFill/>
          </a:ln>
        </p:spPr>
        <p:style>
          <a:lnRef idx="0">
            <a:scrgbClr r="0" g="0" b="0"/>
          </a:lnRef>
          <a:fillRef idx="0">
            <a:scrgbClr r="0" g="0" b="0"/>
          </a:fillRef>
          <a:effectRef idx="0">
            <a:scrgbClr r="0" g="0" b="0"/>
          </a:effectRef>
          <a:fontRef idx="minor">
            <a:schemeClr val="dk1"/>
          </a:fontRef>
        </p:style>
        <p:txBody>
          <a:bodyPr>
            <a:normAutofit/>
          </a:bodyPr>
          <a:lstStyle/>
          <a:p>
            <a:pPr fontAlgn="base">
              <a:spcAft>
                <a:spcPts val="600"/>
              </a:spcAft>
            </a:pPr>
            <a:r>
              <a:rPr lang="he-IL" sz="1600" dirty="0">
                <a:solidFill>
                  <a:srgbClr val="4C4C4C"/>
                </a:solidFill>
                <a:latin typeface="inherit"/>
                <a:ea typeface="Times New Roman" panose="02020603050405020304" pitchFamily="18" charset="0"/>
              </a:rPr>
              <a:t>כאמור ניתן לשלוט בכיוון זרימת המידע מאובייקט המקור לאובייקט היעד. כדי לעשות זאת יש לשנות את </a:t>
            </a:r>
            <a:r>
              <a:rPr lang="he-IL" sz="1600" b="1" dirty="0">
                <a:solidFill>
                  <a:srgbClr val="4C4C4C"/>
                </a:solidFill>
                <a:latin typeface="inherit"/>
                <a:ea typeface="Times New Roman" panose="02020603050405020304" pitchFamily="18" charset="0"/>
              </a:rPr>
              <a:t>התכונה</a:t>
            </a:r>
            <a:r>
              <a:rPr lang="en-US" sz="1600" b="1" dirty="0">
                <a:solidFill>
                  <a:srgbClr val="4C4C4C"/>
                </a:solidFill>
                <a:highlight>
                  <a:srgbClr val="FFFF00"/>
                </a:highlight>
                <a:latin typeface="inherit"/>
                <a:ea typeface="Times New Roman" panose="02020603050405020304" pitchFamily="18" charset="0"/>
              </a:rPr>
              <a:t>Mode</a:t>
            </a:r>
            <a:r>
              <a:rPr lang="en-US" sz="1600" b="1" dirty="0">
                <a:solidFill>
                  <a:srgbClr val="4C4C4C"/>
                </a:solidFill>
                <a:latin typeface="inherit"/>
                <a:ea typeface="Times New Roman" panose="02020603050405020304" pitchFamily="18" charset="0"/>
              </a:rPr>
              <a:t> </a:t>
            </a:r>
            <a:r>
              <a:rPr lang="he-IL" sz="1600" b="1" dirty="0">
                <a:solidFill>
                  <a:srgbClr val="4C4C4C"/>
                </a:solidFill>
                <a:latin typeface="inherit"/>
                <a:ea typeface="Times New Roman" panose="02020603050405020304" pitchFamily="18" charset="0"/>
              </a:rPr>
              <a:t> של אובייקט ה</a:t>
            </a:r>
            <a:r>
              <a:rPr lang="en-US" sz="1600" b="1" dirty="0">
                <a:solidFill>
                  <a:srgbClr val="4C4C4C"/>
                </a:solidFill>
                <a:latin typeface="inherit"/>
                <a:ea typeface="Times New Roman" panose="02020603050405020304" pitchFamily="18" charset="0"/>
              </a:rPr>
              <a:t>Binding</a:t>
            </a:r>
            <a:r>
              <a:rPr lang="en-US" sz="1600" b="1" dirty="0">
                <a:solidFill>
                  <a:srgbClr val="4C4C4C"/>
                </a:solidFill>
                <a:latin typeface="Arial" panose="020B0604020202020204" pitchFamily="34" charset="0"/>
                <a:ea typeface="Times New Roman" panose="02020603050405020304" pitchFamily="18" charset="0"/>
              </a:rPr>
              <a:t> </a:t>
            </a:r>
            <a:r>
              <a:rPr lang="he-IL" sz="1600" dirty="0">
                <a:solidFill>
                  <a:srgbClr val="4C4C4C"/>
                </a:solidFill>
                <a:latin typeface="Arial" panose="020B0604020202020204" pitchFamily="34" charset="0"/>
                <a:ea typeface="Times New Roman" panose="02020603050405020304" pitchFamily="18" charset="0"/>
              </a:rPr>
              <a:t>. </a:t>
            </a:r>
            <a:r>
              <a:rPr lang="he-IL" sz="1600" b="1" dirty="0">
                <a:solidFill>
                  <a:srgbClr val="4C4C4C"/>
                </a:solidFill>
                <a:latin typeface="Arial" panose="020B0604020202020204" pitchFamily="34" charset="0"/>
                <a:ea typeface="Times New Roman" panose="02020603050405020304" pitchFamily="18" charset="0"/>
              </a:rPr>
              <a:t>האפשרויות לתכונה זו הן</a:t>
            </a:r>
            <a:r>
              <a:rPr lang="en-US" sz="1600" b="1" dirty="0">
                <a:solidFill>
                  <a:srgbClr val="4C4C4C"/>
                </a:solidFill>
                <a:latin typeface="inherit"/>
                <a:ea typeface="Times New Roman" panose="02020603050405020304" pitchFamily="18" charset="0"/>
              </a:rPr>
              <a:t>:</a:t>
            </a:r>
            <a:endParaRPr lang="en-US" sz="1600" b="1" dirty="0">
              <a:latin typeface="Calibri" panose="020F0502020204030204" pitchFamily="34" charset="0"/>
              <a:ea typeface="Calibri" panose="020F0502020204030204" pitchFamily="34" charset="0"/>
            </a:endParaRPr>
          </a:p>
          <a:p>
            <a:pPr marL="342900" marR="190500" indent="-342900" fontAlgn="base">
              <a:lnSpc>
                <a:spcPts val="1690"/>
              </a:lnSpc>
              <a:spcAft>
                <a:spcPts val="800"/>
              </a:spcAft>
              <a:tabLst>
                <a:tab pos="457200" algn="l"/>
              </a:tabLst>
            </a:pPr>
            <a:r>
              <a:rPr lang="en-US" sz="1600" b="1" dirty="0" err="1">
                <a:solidFill>
                  <a:srgbClr val="4C4C4C"/>
                </a:solidFill>
                <a:latin typeface="Arial" panose="020B0604020202020204" pitchFamily="34" charset="0"/>
                <a:ea typeface="Times New Roman" panose="02020603050405020304" pitchFamily="18" charset="0"/>
              </a:rPr>
              <a:t>OneTime</a:t>
            </a:r>
            <a:r>
              <a:rPr lang="he-IL" sz="1600" dirty="0">
                <a:solidFill>
                  <a:srgbClr val="4C4C4C"/>
                </a:solidFill>
                <a:latin typeface="Arial" panose="020B0604020202020204" pitchFamily="34" charset="0"/>
                <a:ea typeface="Times New Roman" panose="02020603050405020304" pitchFamily="18" charset="0"/>
              </a:rPr>
              <a:t> - הערך של תכונת </a:t>
            </a:r>
            <a:r>
              <a:rPr lang="he-IL" sz="1600" u="sng" dirty="0">
                <a:solidFill>
                  <a:srgbClr val="4C4C4C"/>
                </a:solidFill>
                <a:highlight>
                  <a:srgbClr val="FFFF00"/>
                </a:highlight>
                <a:latin typeface="Arial" panose="020B0604020202020204" pitchFamily="34" charset="0"/>
                <a:ea typeface="Times New Roman" panose="02020603050405020304" pitchFamily="18" charset="0"/>
              </a:rPr>
              <a:t>המקור</a:t>
            </a:r>
            <a:r>
              <a:rPr lang="he-IL" sz="1600" dirty="0">
                <a:solidFill>
                  <a:srgbClr val="4C4C4C"/>
                </a:solidFill>
                <a:latin typeface="Arial" panose="020B0604020202020204" pitchFamily="34" charset="0"/>
                <a:ea typeface="Times New Roman" panose="02020603050405020304" pitchFamily="18" charset="0"/>
              </a:rPr>
              <a:t> יועתק לתכונת </a:t>
            </a:r>
            <a:r>
              <a:rPr lang="he-IL" sz="1600" u="sng" dirty="0">
                <a:solidFill>
                  <a:srgbClr val="4C4C4C"/>
                </a:solidFill>
                <a:highlight>
                  <a:srgbClr val="FFFF00"/>
                </a:highlight>
                <a:latin typeface="Arial" panose="020B0604020202020204" pitchFamily="34" charset="0"/>
                <a:ea typeface="Times New Roman" panose="02020603050405020304" pitchFamily="18" charset="0"/>
              </a:rPr>
              <a:t>היעד</a:t>
            </a:r>
            <a:r>
              <a:rPr lang="he-IL" sz="1600" dirty="0">
                <a:solidFill>
                  <a:srgbClr val="4C4C4C"/>
                </a:solidFill>
                <a:latin typeface="Arial" panose="020B0604020202020204" pitchFamily="34" charset="0"/>
                <a:ea typeface="Times New Roman" panose="02020603050405020304" pitchFamily="18" charset="0"/>
              </a:rPr>
              <a:t> </a:t>
            </a:r>
            <a:r>
              <a:rPr lang="he-IL" sz="1600" b="1" dirty="0">
                <a:solidFill>
                  <a:srgbClr val="4C4C4C"/>
                </a:solidFill>
                <a:latin typeface="Arial" panose="020B0604020202020204" pitchFamily="34" charset="0"/>
                <a:ea typeface="Times New Roman" panose="02020603050405020304" pitchFamily="18" charset="0"/>
              </a:rPr>
              <a:t>פעם אחת </a:t>
            </a:r>
            <a:r>
              <a:rPr lang="he-IL" sz="1600" dirty="0">
                <a:solidFill>
                  <a:srgbClr val="4C4C4C"/>
                </a:solidFill>
                <a:latin typeface="Arial" panose="020B0604020202020204" pitchFamily="34" charset="0"/>
                <a:ea typeface="Times New Roman" panose="02020603050405020304" pitchFamily="18" charset="0"/>
              </a:rPr>
              <a:t>בלבד</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L="342900" marR="190500" indent="-342900" fontAlgn="base">
              <a:lnSpc>
                <a:spcPts val="1690"/>
              </a:lnSpc>
              <a:spcAft>
                <a:spcPts val="800"/>
              </a:spcAft>
              <a:tabLst>
                <a:tab pos="457200" algn="l"/>
              </a:tabLst>
            </a:pPr>
            <a:r>
              <a:rPr lang="en-US" sz="1600" b="1" dirty="0" err="1">
                <a:solidFill>
                  <a:srgbClr val="4C4C4C"/>
                </a:solidFill>
                <a:latin typeface="Arial" panose="020B0604020202020204" pitchFamily="34" charset="0"/>
                <a:ea typeface="Times New Roman" panose="02020603050405020304" pitchFamily="18" charset="0"/>
              </a:rPr>
              <a:t>OneWay</a:t>
            </a:r>
            <a:r>
              <a:rPr lang="he-IL" sz="1600" dirty="0">
                <a:solidFill>
                  <a:srgbClr val="4C4C4C"/>
                </a:solidFill>
                <a:latin typeface="Arial" panose="020B0604020202020204" pitchFamily="34" charset="0"/>
                <a:ea typeface="Times New Roman" panose="02020603050405020304" pitchFamily="18" charset="0"/>
              </a:rPr>
              <a:t> - הערך של תכונת </a:t>
            </a:r>
            <a:r>
              <a:rPr lang="he-IL" sz="1600" u="sng" dirty="0">
                <a:solidFill>
                  <a:srgbClr val="4C4C4C"/>
                </a:solidFill>
                <a:highlight>
                  <a:srgbClr val="FFFF00"/>
                </a:highlight>
                <a:latin typeface="Arial" panose="020B0604020202020204" pitchFamily="34" charset="0"/>
                <a:ea typeface="Times New Roman" panose="02020603050405020304" pitchFamily="18" charset="0"/>
              </a:rPr>
              <a:t>המקור</a:t>
            </a:r>
            <a:r>
              <a:rPr lang="he-IL" sz="1600" dirty="0">
                <a:solidFill>
                  <a:srgbClr val="4C4C4C"/>
                </a:solidFill>
                <a:latin typeface="Arial" panose="020B0604020202020204" pitchFamily="34" charset="0"/>
                <a:ea typeface="Times New Roman" panose="02020603050405020304" pitchFamily="18" charset="0"/>
              </a:rPr>
              <a:t> יועתק לתכונת </a:t>
            </a:r>
            <a:r>
              <a:rPr lang="he-IL" sz="1600" u="sng" dirty="0">
                <a:solidFill>
                  <a:srgbClr val="4C4C4C"/>
                </a:solidFill>
                <a:highlight>
                  <a:srgbClr val="FFFF00"/>
                </a:highlight>
                <a:latin typeface="Arial" panose="020B0604020202020204" pitchFamily="34" charset="0"/>
                <a:ea typeface="Times New Roman" panose="02020603050405020304" pitchFamily="18" charset="0"/>
              </a:rPr>
              <a:t>היעד</a:t>
            </a:r>
            <a:r>
              <a:rPr lang="he-IL" sz="1600" dirty="0">
                <a:solidFill>
                  <a:srgbClr val="4C4C4C"/>
                </a:solidFill>
                <a:latin typeface="Arial" panose="020B0604020202020204" pitchFamily="34" charset="0"/>
                <a:ea typeface="Times New Roman" panose="02020603050405020304" pitchFamily="18" charset="0"/>
              </a:rPr>
              <a:t> </a:t>
            </a:r>
            <a:r>
              <a:rPr lang="he-IL" sz="1600" b="1" dirty="0">
                <a:solidFill>
                  <a:srgbClr val="4C4C4C"/>
                </a:solidFill>
                <a:latin typeface="Arial" panose="020B0604020202020204" pitchFamily="34" charset="0"/>
                <a:ea typeface="Times New Roman" panose="02020603050405020304" pitchFamily="18" charset="0"/>
              </a:rPr>
              <a:t>בכל פעם</a:t>
            </a:r>
            <a:r>
              <a:rPr lang="he-IL" sz="1600" dirty="0">
                <a:solidFill>
                  <a:srgbClr val="4C4C4C"/>
                </a:solidFill>
                <a:latin typeface="Arial" panose="020B0604020202020204" pitchFamily="34" charset="0"/>
                <a:ea typeface="Times New Roman" panose="02020603050405020304" pitchFamily="18" charset="0"/>
              </a:rPr>
              <a:t> שתכונת </a:t>
            </a:r>
            <a:r>
              <a:rPr lang="he-IL" sz="1600" dirty="0">
                <a:solidFill>
                  <a:srgbClr val="4C4C4C"/>
                </a:solidFill>
                <a:highlight>
                  <a:srgbClr val="FFFF00"/>
                </a:highlight>
                <a:latin typeface="Arial" panose="020B0604020202020204" pitchFamily="34" charset="0"/>
                <a:ea typeface="Times New Roman" panose="02020603050405020304" pitchFamily="18" charset="0"/>
              </a:rPr>
              <a:t>המקור</a:t>
            </a:r>
            <a:r>
              <a:rPr lang="he-IL" sz="1600" dirty="0">
                <a:solidFill>
                  <a:srgbClr val="4C4C4C"/>
                </a:solidFill>
                <a:latin typeface="Arial" panose="020B0604020202020204" pitchFamily="34" charset="0"/>
                <a:ea typeface="Times New Roman" panose="02020603050405020304" pitchFamily="18" charset="0"/>
              </a:rPr>
              <a:t> תשתנה</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L="342900" marR="190500" indent="-342900" fontAlgn="base">
              <a:lnSpc>
                <a:spcPts val="1690"/>
              </a:lnSpc>
              <a:spcAft>
                <a:spcPts val="800"/>
              </a:spcAft>
              <a:tabLst>
                <a:tab pos="457200" algn="l"/>
              </a:tabLst>
            </a:pPr>
            <a:r>
              <a:rPr lang="en-US" sz="1600" b="1" dirty="0" err="1">
                <a:solidFill>
                  <a:srgbClr val="4C4C4C"/>
                </a:solidFill>
                <a:latin typeface="Arial" panose="020B0604020202020204" pitchFamily="34" charset="0"/>
                <a:ea typeface="Times New Roman" panose="02020603050405020304" pitchFamily="18" charset="0"/>
              </a:rPr>
              <a:t>OneWayToSource</a:t>
            </a:r>
            <a:r>
              <a:rPr lang="he-IL" sz="1600" dirty="0">
                <a:solidFill>
                  <a:srgbClr val="4C4C4C"/>
                </a:solidFill>
                <a:latin typeface="Arial" panose="020B0604020202020204" pitchFamily="34" charset="0"/>
                <a:ea typeface="Times New Roman" panose="02020603050405020304" pitchFamily="18" charset="0"/>
              </a:rPr>
              <a:t> - </a:t>
            </a:r>
            <a:r>
              <a:rPr lang="he-IL" sz="1600" dirty="0">
                <a:solidFill>
                  <a:srgbClr val="4C4C4C"/>
                </a:solidFill>
                <a:latin typeface="inherit"/>
                <a:ea typeface="Times New Roman" panose="02020603050405020304" pitchFamily="18" charset="0"/>
              </a:rPr>
              <a:t>הערך של תכונת </a:t>
            </a:r>
            <a:r>
              <a:rPr lang="he-IL" sz="1600" u="sng" dirty="0">
                <a:solidFill>
                  <a:srgbClr val="4C4C4C"/>
                </a:solidFill>
                <a:highlight>
                  <a:srgbClr val="FFFF00"/>
                </a:highlight>
                <a:latin typeface="inherit"/>
                <a:ea typeface="Times New Roman" panose="02020603050405020304" pitchFamily="18" charset="0"/>
              </a:rPr>
              <a:t>היעד</a:t>
            </a:r>
            <a:r>
              <a:rPr lang="he-IL" sz="1600" dirty="0">
                <a:solidFill>
                  <a:srgbClr val="4C4C4C"/>
                </a:solidFill>
                <a:latin typeface="inherit"/>
                <a:ea typeface="Times New Roman" panose="02020603050405020304" pitchFamily="18" charset="0"/>
              </a:rPr>
              <a:t> יועתק לתכונת </a:t>
            </a:r>
            <a:r>
              <a:rPr lang="he-IL" sz="1600" u="sng" dirty="0">
                <a:solidFill>
                  <a:srgbClr val="4C4C4C"/>
                </a:solidFill>
                <a:highlight>
                  <a:srgbClr val="FFFF00"/>
                </a:highlight>
                <a:latin typeface="inherit"/>
                <a:ea typeface="Times New Roman" panose="02020603050405020304" pitchFamily="18" charset="0"/>
              </a:rPr>
              <a:t>המקור</a:t>
            </a:r>
            <a:r>
              <a:rPr lang="he-IL" sz="1600" dirty="0">
                <a:solidFill>
                  <a:srgbClr val="4C4C4C"/>
                </a:solidFill>
                <a:latin typeface="inherit"/>
                <a:ea typeface="Times New Roman" panose="02020603050405020304" pitchFamily="18" charset="0"/>
              </a:rPr>
              <a:t> </a:t>
            </a:r>
            <a:r>
              <a:rPr lang="he-IL" sz="1600" b="1" dirty="0">
                <a:solidFill>
                  <a:srgbClr val="4C4C4C"/>
                </a:solidFill>
                <a:latin typeface="inherit"/>
                <a:ea typeface="Times New Roman" panose="02020603050405020304" pitchFamily="18" charset="0"/>
              </a:rPr>
              <a:t>בכל פעם </a:t>
            </a:r>
            <a:r>
              <a:rPr lang="he-IL" sz="1600" dirty="0">
                <a:solidFill>
                  <a:srgbClr val="4C4C4C"/>
                </a:solidFill>
                <a:latin typeface="inherit"/>
                <a:ea typeface="Times New Roman" panose="02020603050405020304" pitchFamily="18" charset="0"/>
              </a:rPr>
              <a:t>שתכונת </a:t>
            </a:r>
            <a:r>
              <a:rPr lang="he-IL" sz="1600" dirty="0">
                <a:solidFill>
                  <a:srgbClr val="4C4C4C"/>
                </a:solidFill>
                <a:highlight>
                  <a:srgbClr val="FFFF00"/>
                </a:highlight>
                <a:latin typeface="inherit"/>
                <a:ea typeface="Times New Roman" panose="02020603050405020304" pitchFamily="18" charset="0"/>
              </a:rPr>
              <a:t>היעד</a:t>
            </a:r>
            <a:r>
              <a:rPr lang="he-IL" sz="1600" dirty="0">
                <a:solidFill>
                  <a:srgbClr val="4C4C4C"/>
                </a:solidFill>
                <a:latin typeface="inherit"/>
                <a:ea typeface="Times New Roman" panose="02020603050405020304" pitchFamily="18" charset="0"/>
              </a:rPr>
              <a:t> תשתנה</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L="342900" marR="190500" indent="-342900" fontAlgn="base">
              <a:lnSpc>
                <a:spcPts val="1690"/>
              </a:lnSpc>
              <a:spcAft>
                <a:spcPts val="800"/>
              </a:spcAft>
              <a:tabLst>
                <a:tab pos="457200" algn="l"/>
              </a:tabLst>
            </a:pPr>
            <a:r>
              <a:rPr lang="en-US" sz="1600" b="1" dirty="0" err="1">
                <a:solidFill>
                  <a:srgbClr val="4C4C4C"/>
                </a:solidFill>
                <a:latin typeface="Arial" panose="020B0604020202020204" pitchFamily="34" charset="0"/>
                <a:ea typeface="Times New Roman" panose="02020603050405020304" pitchFamily="18" charset="0"/>
              </a:rPr>
              <a:t>TwoWay</a:t>
            </a:r>
            <a:r>
              <a:rPr lang="he-IL" sz="1600" dirty="0">
                <a:solidFill>
                  <a:srgbClr val="4C4C4C"/>
                </a:solidFill>
                <a:latin typeface="Arial" panose="020B0604020202020204" pitchFamily="34" charset="0"/>
                <a:ea typeface="Times New Roman" panose="02020603050405020304" pitchFamily="18" charset="0"/>
              </a:rPr>
              <a:t> - </a:t>
            </a:r>
            <a:r>
              <a:rPr lang="he-IL" sz="1600" u="sng" dirty="0">
                <a:solidFill>
                  <a:srgbClr val="4C4C4C"/>
                </a:solidFill>
                <a:highlight>
                  <a:srgbClr val="FFFF00"/>
                </a:highlight>
                <a:latin typeface="Arial" panose="020B0604020202020204" pitchFamily="34" charset="0"/>
                <a:ea typeface="Times New Roman" panose="02020603050405020304" pitchFamily="18" charset="0"/>
              </a:rPr>
              <a:t>סנכרון דו-כיווני</a:t>
            </a:r>
            <a:r>
              <a:rPr lang="he-IL" sz="1600" dirty="0">
                <a:solidFill>
                  <a:srgbClr val="4C4C4C"/>
                </a:solidFill>
                <a:highlight>
                  <a:srgbClr val="FFFF00"/>
                </a:highlight>
                <a:latin typeface="Arial" panose="020B0604020202020204" pitchFamily="34" charset="0"/>
                <a:ea typeface="Times New Roman" panose="02020603050405020304" pitchFamily="18" charset="0"/>
              </a:rPr>
              <a:t> </a:t>
            </a:r>
            <a:r>
              <a:rPr lang="he-IL" sz="1600" dirty="0">
                <a:solidFill>
                  <a:srgbClr val="4C4C4C"/>
                </a:solidFill>
                <a:latin typeface="inherit"/>
                <a:ea typeface="Times New Roman" panose="02020603050405020304" pitchFamily="18" charset="0"/>
              </a:rPr>
              <a:t>בין תכונת המקור לתכונת היעד. כלומר, בכל פעם שתכונת המקור תשתנה, תכונת היעד תעודכן. וכן, בכל פעם שתכונת היעד תשתנה, תכונת המקור תעודכן</a:t>
            </a:r>
            <a:r>
              <a:rPr lang="en-US" sz="1600" dirty="0">
                <a:solidFill>
                  <a:srgbClr val="4C4C4C"/>
                </a:solidFill>
                <a:latin typeface="inherit"/>
                <a:ea typeface="Times New Roman" panose="02020603050405020304" pitchFamily="18" charset="0"/>
              </a:rPr>
              <a:t>. </a:t>
            </a:r>
            <a:endParaRPr lang="en-US" sz="1600" dirty="0">
              <a:latin typeface="Calibri" panose="020F0502020204030204" pitchFamily="34" charset="0"/>
              <a:ea typeface="Calibri" panose="020F0502020204030204" pitchFamily="34" charset="0"/>
            </a:endParaRPr>
          </a:p>
          <a:p>
            <a:pPr marR="190500" fontAlgn="base">
              <a:lnSpc>
                <a:spcPts val="1690"/>
              </a:lnSpc>
              <a:spcAft>
                <a:spcPts val="800"/>
              </a:spcAft>
            </a:pPr>
            <a:r>
              <a:rPr lang="he-IL" sz="1600" b="1" dirty="0">
                <a:solidFill>
                  <a:srgbClr val="4C4C4C"/>
                </a:solidFill>
                <a:highlight>
                  <a:srgbClr val="FFFF00"/>
                </a:highlight>
                <a:latin typeface="inherit"/>
                <a:ea typeface="Times New Roman" panose="02020603050405020304" pitchFamily="18" charset="0"/>
              </a:rPr>
              <a:t>ברירת המחדל </a:t>
            </a:r>
            <a:r>
              <a:rPr lang="he-IL" sz="1600" dirty="0">
                <a:solidFill>
                  <a:srgbClr val="4C4C4C"/>
                </a:solidFill>
                <a:highlight>
                  <a:srgbClr val="FFFF00"/>
                </a:highlight>
                <a:latin typeface="inherit"/>
                <a:ea typeface="Times New Roman" panose="02020603050405020304" pitchFamily="18" charset="0"/>
              </a:rPr>
              <a:t>של התכונה </a:t>
            </a:r>
            <a:r>
              <a:rPr lang="en-US" sz="1600" dirty="0">
                <a:solidFill>
                  <a:srgbClr val="4C4C4C"/>
                </a:solidFill>
                <a:highlight>
                  <a:srgbClr val="FFFF00"/>
                </a:highlight>
                <a:latin typeface="inherit"/>
                <a:ea typeface="Times New Roman" panose="02020603050405020304" pitchFamily="18" charset="0"/>
              </a:rPr>
              <a:t>Mode</a:t>
            </a:r>
            <a:r>
              <a:rPr lang="he-IL" sz="1600" dirty="0">
                <a:solidFill>
                  <a:srgbClr val="4C4C4C"/>
                </a:solidFill>
                <a:highlight>
                  <a:srgbClr val="FFFF00"/>
                </a:highlight>
                <a:latin typeface="inherit"/>
                <a:ea typeface="Times New Roman" panose="02020603050405020304" pitchFamily="18" charset="0"/>
              </a:rPr>
              <a:t> </a:t>
            </a:r>
            <a:r>
              <a:rPr lang="he-IL" sz="1600" b="1" dirty="0">
                <a:solidFill>
                  <a:srgbClr val="4C4C4C"/>
                </a:solidFill>
                <a:highlight>
                  <a:srgbClr val="FFFF00"/>
                </a:highlight>
                <a:latin typeface="inherit"/>
                <a:ea typeface="Times New Roman" panose="02020603050405020304" pitchFamily="18" charset="0"/>
              </a:rPr>
              <a:t>משתנה</a:t>
            </a:r>
            <a:r>
              <a:rPr lang="he-IL" sz="1600" dirty="0">
                <a:solidFill>
                  <a:srgbClr val="4C4C4C"/>
                </a:solidFill>
                <a:highlight>
                  <a:srgbClr val="FFFF00"/>
                </a:highlight>
                <a:latin typeface="inherit"/>
                <a:ea typeface="Times New Roman" panose="02020603050405020304" pitchFamily="18" charset="0"/>
              </a:rPr>
              <a:t> מסוג תכונה (של אובייקט) אחת לאחרת.</a:t>
            </a:r>
            <a:endParaRPr lang="en-US" sz="1600" dirty="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D7A3DE9F-D927-4279-842A-8DB91662800A}"/>
              </a:ext>
            </a:extLst>
          </p:cNvPr>
          <p:cNvSpPr>
            <a:spLocks noGrp="1"/>
          </p:cNvSpPr>
          <p:nvPr>
            <p:ph type="sldNum" sz="quarter" idx="12"/>
          </p:nvPr>
        </p:nvSpPr>
        <p:spPr>
          <a:xfrm>
            <a:off x="1556860" y="6541644"/>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676</a:t>
            </a:fld>
            <a:endParaRPr lang="he-IL" dirty="0">
              <a:solidFill>
                <a:srgbClr val="B13F9A"/>
              </a:solidFill>
              <a:latin typeface="Trebuchet MS"/>
              <a:cs typeface="Gisha" panose="020B0502040204020203" pitchFamily="34" charset="-79"/>
            </a:endParaRPr>
          </a:p>
        </p:txBody>
      </p:sp>
      <p:pic>
        <p:nvPicPr>
          <p:cNvPr id="5" name="Picture 4" descr="מדריך WPF – שימוש ב Data Binding">
            <a:extLst>
              <a:ext uri="{FF2B5EF4-FFF2-40B4-BE49-F238E27FC236}">
                <a16:creationId xmlns:a16="http://schemas.microsoft.com/office/drawing/2014/main" id="{B05078C8-84EC-4D1F-92C9-C0451A8536C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3672" y="4800602"/>
            <a:ext cx="5276872" cy="1741043"/>
          </a:xfrm>
          <a:prstGeom prst="rect">
            <a:avLst/>
          </a:prstGeom>
          <a:noFill/>
          <a:ln>
            <a:noFill/>
          </a:ln>
        </p:spPr>
      </p:pic>
    </p:spTree>
    <p:extLst>
      <p:ext uri="{BB962C8B-B14F-4D97-AF65-F5344CB8AC3E}">
        <p14:creationId xmlns:p14="http://schemas.microsoft.com/office/powerpoint/2010/main" val="105810036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606338-4166-492D-8D17-F2D91AFD3D6C}"/>
              </a:ext>
            </a:extLst>
          </p:cNvPr>
          <p:cNvSpPr txBox="1"/>
          <p:nvPr/>
        </p:nvSpPr>
        <p:spPr>
          <a:xfrm>
            <a:off x="1524000" y="541792"/>
            <a:ext cx="9145016" cy="624305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Class</a:t>
            </a:r>
            <a:r>
              <a:rPr lang="en-US" sz="1100" dirty="0">
                <a:solidFill>
                  <a:srgbClr val="0000FF"/>
                </a:solidFill>
                <a:latin typeface="inherit"/>
                <a:ea typeface="Times New Roman" panose="02020603050405020304" pitchFamily="18" charset="0"/>
                <a:cs typeface="Courier New" panose="02070309020205020404" pitchFamily="49" charset="0"/>
              </a:rPr>
              <a:t>="DataFlowDirections.MainWindow"</a:t>
            </a: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/presentation"</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xmlns</a:t>
            </a:r>
            <a:r>
              <a:rPr lang="en-US" sz="1100" dirty="0" err="1">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FF0000"/>
                </a:solidFill>
                <a:latin typeface="inherit"/>
                <a:ea typeface="Times New Roman" panose="02020603050405020304" pitchFamily="18" charset="0"/>
                <a:cs typeface="Courier New" panose="02070309020205020404" pitchFamily="49" charset="0"/>
              </a:rPr>
              <a:t>x</a:t>
            </a:r>
            <a:r>
              <a:rPr lang="en-US" sz="11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1100" dirty="0" err="1">
                <a:solidFill>
                  <a:srgbClr val="0000FF"/>
                </a:solidFill>
                <a:latin typeface="inherit"/>
                <a:ea typeface="Times New Roman" panose="02020603050405020304" pitchFamily="18" charset="0"/>
                <a:cs typeface="Courier New" panose="02070309020205020404" pitchFamily="49" charset="0"/>
              </a:rPr>
              <a:t>winfx</a:t>
            </a:r>
            <a:r>
              <a:rPr lang="en-US" sz="1100" dirty="0">
                <a:solidFill>
                  <a:srgbClr val="0000FF"/>
                </a:solidFill>
                <a:latin typeface="inherit"/>
                <a:ea typeface="Times New Roman" panose="02020603050405020304" pitchFamily="18" charset="0"/>
                <a:cs typeface="Courier New" panose="02070309020205020404" pitchFamily="49" charset="0"/>
              </a:rPr>
              <a:t>/2006/</a:t>
            </a:r>
            <a:r>
              <a:rPr lang="en-US" sz="1100" dirty="0" err="1">
                <a:solidFill>
                  <a:srgbClr val="0000FF"/>
                </a:solidFill>
                <a:latin typeface="inherit"/>
                <a:ea typeface="Times New Roman" panose="02020603050405020304" pitchFamily="18" charset="0"/>
                <a:cs typeface="Courier New" panose="02070309020205020404" pitchFamily="49" charset="0"/>
              </a:rPr>
              <a:t>xaml</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Title</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MainWindow</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Height</a:t>
            </a:r>
            <a:r>
              <a:rPr lang="en-US" sz="1100" dirty="0">
                <a:solidFill>
                  <a:srgbClr val="0000FF"/>
                </a:solidFill>
                <a:latin typeface="inherit"/>
                <a:ea typeface="Times New Roman" panose="02020603050405020304" pitchFamily="18" charset="0"/>
                <a:cs typeface="Courier New" panose="02070309020205020404" pitchFamily="49" charset="0"/>
              </a:rPr>
              <a:t>="350"</a:t>
            </a:r>
            <a:r>
              <a:rPr lang="en-US" sz="1100" dirty="0">
                <a:solidFill>
                  <a:srgbClr val="FF0000"/>
                </a:solidFill>
                <a:latin typeface="inherit"/>
                <a:ea typeface="Times New Roman" panose="02020603050405020304" pitchFamily="18" charset="0"/>
                <a:cs typeface="Courier New" panose="02070309020205020404" pitchFamily="49" charset="0"/>
              </a:rPr>
              <a:t> Width</a:t>
            </a:r>
            <a:r>
              <a:rPr lang="en-US" sz="1100" dirty="0">
                <a:solidFill>
                  <a:srgbClr val="0000FF"/>
                </a:solidFill>
                <a:latin typeface="inherit"/>
                <a:ea typeface="Times New Roman" panose="02020603050405020304" pitchFamily="18" charset="0"/>
                <a:cs typeface="Courier New" panose="02070309020205020404" pitchFamily="49" charset="0"/>
              </a:rPr>
              <a:t>="525"&gt;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Grid</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RowDefinition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RowDefinition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RowDefinition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RowDefinition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RowDefinition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ColumnDefinition</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="0" </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="Mode"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FontWeight</a:t>
            </a:r>
            <a:r>
              <a:rPr lang="en-US" sz="1100" dirty="0">
                <a:solidFill>
                  <a:srgbClr val="0000FF"/>
                </a:solidFill>
                <a:latin typeface="inherit"/>
                <a:ea typeface="Times New Roman" panose="02020603050405020304" pitchFamily="18" charset="0"/>
                <a:cs typeface="Courier New" panose="02070309020205020404" pitchFamily="49" charset="0"/>
              </a:rPr>
              <a:t>="Bold"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="Source"</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FontWeight</a:t>
            </a:r>
            <a:r>
              <a:rPr lang="en-US" sz="1100" dirty="0">
                <a:solidFill>
                  <a:srgbClr val="0000FF"/>
                </a:solidFill>
                <a:latin typeface="inherit"/>
                <a:ea typeface="Times New Roman" panose="02020603050405020304" pitchFamily="18" charset="0"/>
                <a:cs typeface="Courier New" panose="02070309020205020404" pitchFamily="49" charset="0"/>
              </a:rPr>
              <a:t>="Bold"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="2“ </a:t>
            </a:r>
            <a:r>
              <a:rPr lang="en-US" sz="1100" dirty="0">
                <a:solidFill>
                  <a:srgbClr val="FF0000"/>
                </a:solidFill>
                <a:latin typeface="inherit"/>
                <a:ea typeface="Times New Roman" panose="02020603050405020304" pitchFamily="18" charset="0"/>
                <a:cs typeface="Courier New" panose="02070309020205020404" pitchFamily="49" charset="0"/>
              </a:rPr>
              <a:t>Text</a:t>
            </a:r>
            <a:r>
              <a:rPr lang="en-US" sz="1100" dirty="0">
                <a:solidFill>
                  <a:srgbClr val="0000FF"/>
                </a:solidFill>
                <a:latin typeface="inherit"/>
                <a:ea typeface="Times New Roman" panose="02020603050405020304" pitchFamily="18" charset="0"/>
                <a:cs typeface="Courier New" panose="02070309020205020404" pitchFamily="49" charset="0"/>
              </a:rPr>
              <a:t>="Target"</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FontWeight</a:t>
            </a:r>
            <a:r>
              <a:rPr lang="en-US" sz="1100" dirty="0">
                <a:solidFill>
                  <a:srgbClr val="0000FF"/>
                </a:solidFill>
                <a:latin typeface="inherit"/>
                <a:ea typeface="Times New Roman" panose="02020603050405020304" pitchFamily="18" charset="0"/>
                <a:cs typeface="Courier New" panose="02070309020205020404" pitchFamily="49" charset="0"/>
              </a:rPr>
              <a:t>="Bold"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="0“ </a:t>
            </a:r>
            <a:r>
              <a:rPr lang="en-US" sz="1100" dirty="0">
                <a:solidFill>
                  <a:srgbClr val="FF0000"/>
                </a:solidFill>
                <a:latin typeface="inherit"/>
                <a:ea typeface="Times New Roman" panose="02020603050405020304" pitchFamily="18" charset="0"/>
                <a:cs typeface="Courier New" panose="02070309020205020404" pitchFamily="49" charset="0"/>
              </a:rPr>
              <a:t>Text</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OneTime</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OneWay</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="3"</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OneWayToSource</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TextBlock</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="4"</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="0"</a:t>
            </a:r>
            <a:r>
              <a:rPr lang="en-US" sz="1100" dirty="0">
                <a:solidFill>
                  <a:srgbClr val="FF0000"/>
                </a:solidFill>
                <a:latin typeface="inherit"/>
                <a:ea typeface="Times New Roman" panose="02020603050405020304" pitchFamily="18" charset="0"/>
                <a:cs typeface="Courier New" panose="02070309020205020404" pitchFamily="49" charset="0"/>
              </a:rPr>
              <a:t> Text</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TwoWay</a:t>
            </a:r>
            <a:r>
              <a:rPr lang="en-US" sz="1100" dirty="0">
                <a:solidFill>
                  <a:srgbClr val="0000FF"/>
                </a:solidFill>
                <a:latin typeface="inherit"/>
                <a:ea typeface="Times New Roman" panose="02020603050405020304" pitchFamily="18" charset="0"/>
                <a:cs typeface="Courier New" panose="02070309020205020404" pitchFamily="49" charset="0"/>
              </a:rPr>
              <a:t>" /&gt;</a:t>
            </a:r>
            <a:r>
              <a:rPr lang="en-US" sz="11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="source1"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="True"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="source2"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="True"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="source3"</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="3"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="True"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="source4"</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="4"</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="True"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="target1"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="1"</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highlight>
                  <a:srgbClr val="FFFF00"/>
                </a:highlight>
                <a:latin typeface="inherit"/>
                <a:ea typeface="Times New Roman" panose="02020603050405020304" pitchFamily="18" charset="0"/>
                <a:cs typeface="Courier New" panose="02070309020205020404" pitchFamily="49" charset="0"/>
              </a:rPr>
              <a:t>IsChecked</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A31515"/>
                </a:solidFill>
                <a:highlight>
                  <a:srgbClr val="FFFF00"/>
                </a:highlight>
                <a:latin typeface="inherit"/>
                <a:ea typeface="Times New Roman" panose="02020603050405020304" pitchFamily="18" charset="0"/>
                <a:cs typeface="Courier New" panose="02070309020205020404" pitchFamily="49" charset="0"/>
              </a:rPr>
              <a:t>Binding</a:t>
            </a:r>
            <a:r>
              <a:rPr lang="en-US" sz="11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ElementName</a:t>
            </a:r>
            <a:r>
              <a:rPr lang="en-US" sz="1100" dirty="0">
                <a:solidFill>
                  <a:srgbClr val="0000FF"/>
                </a:solidFill>
                <a:latin typeface="inherit"/>
                <a:ea typeface="Times New Roman" panose="02020603050405020304" pitchFamily="18" charset="0"/>
                <a:cs typeface="Courier New" panose="02070309020205020404" pitchFamily="49" charset="0"/>
              </a:rPr>
              <a:t>=source1,</a:t>
            </a:r>
            <a:r>
              <a:rPr lang="en-US" sz="1100" dirty="0">
                <a:solidFill>
                  <a:srgbClr val="FF0000"/>
                </a:solidFill>
                <a:latin typeface="inherit"/>
                <a:ea typeface="Times New Roman" panose="02020603050405020304" pitchFamily="18" charset="0"/>
                <a:cs typeface="Courier New" panose="02070309020205020404" pitchFamily="49" charset="0"/>
              </a:rPr>
              <a:t> Path</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highlight>
                  <a:srgbClr val="FFFF00"/>
                </a:highlight>
                <a:latin typeface="inherit"/>
                <a:ea typeface="Times New Roman" panose="02020603050405020304" pitchFamily="18" charset="0"/>
                <a:cs typeface="Courier New" panose="02070309020205020404" pitchFamily="49" charset="0"/>
              </a:rPr>
              <a:t>Mode</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OneTime</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="target2"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highlight>
                  <a:srgbClr val="FFFF00"/>
                </a:highlight>
                <a:latin typeface="inherit"/>
                <a:ea typeface="Times New Roman" panose="02020603050405020304" pitchFamily="18" charset="0"/>
                <a:cs typeface="Courier New" panose="02070309020205020404" pitchFamily="49" charset="0"/>
              </a:rPr>
              <a:t>IsChecked</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A31515"/>
                </a:solidFill>
                <a:highlight>
                  <a:srgbClr val="FFFF00"/>
                </a:highlight>
                <a:latin typeface="inherit"/>
                <a:ea typeface="Times New Roman" panose="02020603050405020304" pitchFamily="18" charset="0"/>
                <a:cs typeface="Courier New" panose="02070309020205020404" pitchFamily="49" charset="0"/>
              </a:rPr>
              <a:t>Binding</a:t>
            </a:r>
            <a:r>
              <a:rPr lang="en-US" sz="11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ElementName</a:t>
            </a:r>
            <a:r>
              <a:rPr lang="en-US" sz="1100" dirty="0">
                <a:solidFill>
                  <a:srgbClr val="0000FF"/>
                </a:solidFill>
                <a:latin typeface="inherit"/>
                <a:ea typeface="Times New Roman" panose="02020603050405020304" pitchFamily="18" charset="0"/>
                <a:cs typeface="Courier New" panose="02070309020205020404" pitchFamily="49" charset="0"/>
              </a:rPr>
              <a:t>=source2,</a:t>
            </a:r>
            <a:r>
              <a:rPr lang="en-US" sz="1100" dirty="0">
                <a:solidFill>
                  <a:srgbClr val="FF0000"/>
                </a:solidFill>
                <a:latin typeface="inherit"/>
                <a:ea typeface="Times New Roman" panose="02020603050405020304" pitchFamily="18" charset="0"/>
                <a:cs typeface="Courier New" panose="02070309020205020404" pitchFamily="49" charset="0"/>
              </a:rPr>
              <a:t> Path</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highlight>
                  <a:srgbClr val="FFFF00"/>
                </a:highlight>
                <a:latin typeface="inherit"/>
                <a:ea typeface="Times New Roman" panose="02020603050405020304" pitchFamily="18" charset="0"/>
                <a:cs typeface="Courier New" panose="02070309020205020404" pitchFamily="49" charset="0"/>
              </a:rPr>
              <a:t>Mode</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OneWay</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="target3"</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="3"</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highlight>
                  <a:srgbClr val="FFFF00"/>
                </a:highlight>
                <a:latin typeface="inherit"/>
                <a:ea typeface="Times New Roman" panose="02020603050405020304" pitchFamily="18" charset="0"/>
                <a:cs typeface="Courier New" panose="02070309020205020404" pitchFamily="49" charset="0"/>
              </a:rPr>
              <a:t>IsChecked</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A31515"/>
                </a:solidFill>
                <a:highlight>
                  <a:srgbClr val="FFFF00"/>
                </a:highlight>
                <a:latin typeface="inherit"/>
                <a:ea typeface="Times New Roman" panose="02020603050405020304" pitchFamily="18" charset="0"/>
                <a:cs typeface="Courier New" panose="02070309020205020404" pitchFamily="49" charset="0"/>
              </a:rPr>
              <a:t>Binding</a:t>
            </a:r>
            <a:r>
              <a:rPr lang="en-US" sz="11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ElementName</a:t>
            </a:r>
            <a:r>
              <a:rPr lang="en-US" sz="1100" dirty="0">
                <a:solidFill>
                  <a:srgbClr val="0000FF"/>
                </a:solidFill>
                <a:latin typeface="inherit"/>
                <a:ea typeface="Times New Roman" panose="02020603050405020304" pitchFamily="18" charset="0"/>
                <a:cs typeface="Courier New" panose="02070309020205020404" pitchFamily="49" charset="0"/>
              </a:rPr>
              <a:t>=source3,</a:t>
            </a:r>
            <a:r>
              <a:rPr lang="en-US" sz="1100" dirty="0">
                <a:solidFill>
                  <a:srgbClr val="FF0000"/>
                </a:solidFill>
                <a:latin typeface="inherit"/>
                <a:ea typeface="Times New Roman" panose="02020603050405020304" pitchFamily="18" charset="0"/>
                <a:cs typeface="Courier New" panose="02070309020205020404" pitchFamily="49" charset="0"/>
              </a:rPr>
              <a:t> Path</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b="1"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highlight>
                  <a:srgbClr val="FFFF00"/>
                </a:highlight>
                <a:latin typeface="inherit"/>
                <a:ea typeface="Times New Roman" panose="02020603050405020304" pitchFamily="18" charset="0"/>
                <a:cs typeface="Courier New" panose="02070309020205020404" pitchFamily="49" charset="0"/>
              </a:rPr>
              <a:t>Mode</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OneWayToSource</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err="1">
                <a:solidFill>
                  <a:srgbClr val="A31515"/>
                </a:solidFill>
                <a:latin typeface="inherit"/>
                <a:ea typeface="Times New Roman" panose="02020603050405020304" pitchFamily="18" charset="0"/>
                <a:cs typeface="Courier New" panose="02070309020205020404" pitchFamily="49" charset="0"/>
              </a:rPr>
              <a:t>CheckBox</a:t>
            </a:r>
            <a:r>
              <a:rPr lang="en-US" sz="1100" dirty="0">
                <a:solidFill>
                  <a:srgbClr val="FF0000"/>
                </a:solidFill>
                <a:latin typeface="inherit"/>
                <a:ea typeface="Times New Roman" panose="02020603050405020304" pitchFamily="18" charset="0"/>
                <a:cs typeface="Courier New" panose="02070309020205020404" pitchFamily="49" charset="0"/>
              </a:rPr>
              <a:t> x</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a:solidFill>
                  <a:srgbClr val="FF0000"/>
                </a:solidFill>
                <a:latin typeface="inherit"/>
                <a:ea typeface="Times New Roman" panose="02020603050405020304" pitchFamily="18" charset="0"/>
                <a:cs typeface="Courier New" panose="02070309020205020404" pitchFamily="49" charset="0"/>
              </a:rPr>
              <a:t>Name</a:t>
            </a:r>
            <a:r>
              <a:rPr lang="en-US" sz="1100" dirty="0">
                <a:solidFill>
                  <a:srgbClr val="0000FF"/>
                </a:solidFill>
                <a:latin typeface="inherit"/>
                <a:ea typeface="Times New Roman" panose="02020603050405020304" pitchFamily="18" charset="0"/>
                <a:cs typeface="Courier New" panose="02070309020205020404" pitchFamily="49" charset="0"/>
              </a:rPr>
              <a:t>="target4"</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Grid.Row</a:t>
            </a:r>
            <a:r>
              <a:rPr lang="en-US" sz="1100" dirty="0">
                <a:solidFill>
                  <a:srgbClr val="0000FF"/>
                </a:solidFill>
                <a:latin typeface="inherit"/>
                <a:ea typeface="Times New Roman" panose="02020603050405020304" pitchFamily="18" charset="0"/>
                <a:cs typeface="Courier New" panose="02070309020205020404" pitchFamily="49" charset="0"/>
              </a:rPr>
              <a:t>="4"</a:t>
            </a:r>
            <a:r>
              <a:rPr lang="en-US" sz="1100" dirty="0">
                <a:solidFill>
                  <a:srgbClr val="FF0000"/>
                </a:solidFill>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Grid.Column</a:t>
            </a:r>
            <a:r>
              <a:rPr lang="en-US" sz="1100" dirty="0">
                <a:solidFill>
                  <a:srgbClr val="0000FF"/>
                </a:solidFill>
                <a:latin typeface="inherit"/>
                <a:ea typeface="Times New Roman" panose="02020603050405020304" pitchFamily="18" charset="0"/>
                <a:cs typeface="Courier New" panose="02070309020205020404" pitchFamily="49" charset="0"/>
              </a:rPr>
              <a:t>="2</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highlight>
                  <a:srgbClr val="FFFF00"/>
                </a:highlight>
                <a:latin typeface="inherit"/>
                <a:ea typeface="Times New Roman" panose="02020603050405020304" pitchFamily="18" charset="0"/>
                <a:cs typeface="Courier New" panose="02070309020205020404" pitchFamily="49" charset="0"/>
              </a:rPr>
              <a:t>IsChecked</a:t>
            </a:r>
            <a:r>
              <a:rPr lang="en-US" sz="11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dirty="0">
                <a:solidFill>
                  <a:srgbClr val="A31515"/>
                </a:solidFill>
                <a:highlight>
                  <a:srgbClr val="FFFF00"/>
                </a:highlight>
                <a:latin typeface="inherit"/>
                <a:ea typeface="Times New Roman" panose="02020603050405020304" pitchFamily="18" charset="0"/>
                <a:cs typeface="Courier New" panose="02070309020205020404" pitchFamily="49" charset="0"/>
              </a:rPr>
              <a:t>Binding</a:t>
            </a:r>
            <a:r>
              <a:rPr lang="en-US" sz="1100" dirty="0">
                <a:solidFill>
                  <a:srgbClr val="FF0000"/>
                </a:solidFill>
                <a:highlight>
                  <a:srgbClr val="FFFF00"/>
                </a:highlight>
                <a:latin typeface="inherit"/>
                <a:ea typeface="Times New Roman" panose="02020603050405020304" pitchFamily="18" charset="0"/>
                <a:cs typeface="Courier New" panose="02070309020205020404" pitchFamily="49" charset="0"/>
              </a:rPr>
              <a:t> </a:t>
            </a:r>
            <a:r>
              <a:rPr lang="en-US" sz="1100" dirty="0" err="1">
                <a:solidFill>
                  <a:srgbClr val="FF0000"/>
                </a:solidFill>
                <a:latin typeface="inherit"/>
                <a:ea typeface="Times New Roman" panose="02020603050405020304" pitchFamily="18" charset="0"/>
                <a:cs typeface="Courier New" panose="02070309020205020404" pitchFamily="49" charset="0"/>
              </a:rPr>
              <a:t>ElementName</a:t>
            </a:r>
            <a:r>
              <a:rPr lang="en-US" sz="1100" dirty="0">
                <a:solidFill>
                  <a:srgbClr val="0000FF"/>
                </a:solidFill>
                <a:latin typeface="inherit"/>
                <a:ea typeface="Times New Roman" panose="02020603050405020304" pitchFamily="18" charset="0"/>
                <a:cs typeface="Courier New" panose="02070309020205020404" pitchFamily="49" charset="0"/>
              </a:rPr>
              <a:t>=source4,</a:t>
            </a:r>
            <a:r>
              <a:rPr lang="en-US" sz="1100" dirty="0">
                <a:solidFill>
                  <a:srgbClr val="FF0000"/>
                </a:solidFill>
                <a:latin typeface="inherit"/>
                <a:ea typeface="Times New Roman" panose="02020603050405020304" pitchFamily="18" charset="0"/>
                <a:cs typeface="Courier New" panose="02070309020205020404" pitchFamily="49" charset="0"/>
              </a:rPr>
              <a:t> Path</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dirty="0" err="1">
                <a:solidFill>
                  <a:srgbClr val="0000FF"/>
                </a:solidFill>
                <a:latin typeface="inherit"/>
                <a:ea typeface="Times New Roman" panose="02020603050405020304" pitchFamily="18" charset="0"/>
                <a:cs typeface="Courier New" panose="02070309020205020404" pitchFamily="49" charset="0"/>
              </a:rPr>
              <a:t>IsChecked</a:t>
            </a:r>
            <a:r>
              <a:rPr lang="en-US" sz="1100" dirty="0">
                <a:solidFill>
                  <a:srgbClr val="0000FF"/>
                </a:solidFill>
                <a:latin typeface="inherit"/>
                <a:ea typeface="Times New Roman" panose="02020603050405020304" pitchFamily="18" charset="0"/>
                <a:cs typeface="Courier New" panose="02070309020205020404" pitchFamily="49" charset="0"/>
              </a:rPr>
              <a:t>,</a:t>
            </a:r>
            <a:r>
              <a:rPr lang="en-US" sz="1100" b="1" dirty="0">
                <a:solidFill>
                  <a:srgbClr val="FF0000"/>
                </a:solidFill>
                <a:latin typeface="inherit"/>
                <a:ea typeface="Times New Roman" panose="02020603050405020304" pitchFamily="18" charset="0"/>
                <a:cs typeface="Courier New" panose="02070309020205020404" pitchFamily="49" charset="0"/>
              </a:rPr>
              <a:t> </a:t>
            </a:r>
            <a:r>
              <a:rPr lang="en-US" sz="1100" b="1" dirty="0">
                <a:solidFill>
                  <a:srgbClr val="FF0000"/>
                </a:solidFill>
                <a:highlight>
                  <a:srgbClr val="FFFF00"/>
                </a:highlight>
                <a:latin typeface="inherit"/>
                <a:ea typeface="Times New Roman" panose="02020603050405020304" pitchFamily="18" charset="0"/>
                <a:cs typeface="Courier New" panose="02070309020205020404" pitchFamily="49" charset="0"/>
              </a:rPr>
              <a:t>Mode</a:t>
            </a:r>
            <a:r>
              <a:rPr lang="en-US" sz="1100" b="1"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1100" b="1" dirty="0" err="1">
                <a:solidFill>
                  <a:srgbClr val="0000FF"/>
                </a:solidFill>
                <a:highlight>
                  <a:srgbClr val="FFFF00"/>
                </a:highlight>
                <a:latin typeface="inherit"/>
                <a:ea typeface="Times New Roman" panose="02020603050405020304" pitchFamily="18" charset="0"/>
                <a:cs typeface="Courier New" panose="02070309020205020404" pitchFamily="49" charset="0"/>
              </a:rPr>
              <a:t>TwoWay</a:t>
            </a:r>
            <a:r>
              <a:rPr lang="en-US" sz="1100" dirty="0">
                <a:solidFill>
                  <a:srgbClr val="0000FF"/>
                </a:solidFill>
                <a:latin typeface="inherit"/>
                <a:ea typeface="Times New Roman" panose="02020603050405020304" pitchFamily="18" charset="0"/>
                <a:cs typeface="Courier New" panose="02070309020205020404" pitchFamily="49" charset="0"/>
              </a:rPr>
              <a:t>}" /&gt;</a:t>
            </a:r>
            <a:br>
              <a:rPr lang="en-US" sz="11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A31515"/>
                </a:solidFill>
                <a:latin typeface="inherit"/>
                <a:ea typeface="Times New Roman" panose="02020603050405020304" pitchFamily="18" charset="0"/>
                <a:cs typeface="Courier New" panose="02070309020205020404" pitchFamily="49" charset="0"/>
              </a:rPr>
              <a:t>  </a:t>
            </a: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Grid</a:t>
            </a:r>
            <a:r>
              <a:rPr lang="en-US" sz="1100" dirty="0">
                <a:solidFill>
                  <a:srgbClr val="0000FF"/>
                </a:solidFill>
                <a:latin typeface="inherit"/>
                <a:ea typeface="Times New Roman" panose="02020603050405020304" pitchFamily="18" charset="0"/>
                <a:cs typeface="Courier New" panose="02070309020205020404" pitchFamily="49" charset="0"/>
              </a:rPr>
              <a:t>&gt;</a:t>
            </a:r>
            <a:br>
              <a:rPr lang="en-US" sz="11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1100" dirty="0">
                <a:solidFill>
                  <a:srgbClr val="0000FF"/>
                </a:solidFill>
                <a:latin typeface="inherit"/>
                <a:ea typeface="Times New Roman" panose="02020603050405020304" pitchFamily="18" charset="0"/>
                <a:cs typeface="Courier New" panose="02070309020205020404" pitchFamily="49" charset="0"/>
              </a:rPr>
              <a:t>&lt;/</a:t>
            </a:r>
            <a:r>
              <a:rPr lang="en-US" sz="1100" dirty="0">
                <a:solidFill>
                  <a:srgbClr val="A31515"/>
                </a:solidFill>
                <a:latin typeface="inherit"/>
                <a:ea typeface="Times New Roman" panose="02020603050405020304" pitchFamily="18" charset="0"/>
                <a:cs typeface="Courier New" panose="02070309020205020404" pitchFamily="49" charset="0"/>
              </a:rPr>
              <a:t>Window</a:t>
            </a:r>
            <a:r>
              <a:rPr lang="en-US" sz="1100" dirty="0">
                <a:solidFill>
                  <a:srgbClr val="0000FF"/>
                </a:solidFill>
                <a:latin typeface="inherit"/>
                <a:ea typeface="Times New Roman" panose="02020603050405020304" pitchFamily="18" charset="0"/>
                <a:cs typeface="Courier New" panose="020703090202050204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1" name="Title 1">
            <a:extLst>
              <a:ext uri="{FF2B5EF4-FFF2-40B4-BE49-F238E27FC236}">
                <a16:creationId xmlns:a16="http://schemas.microsoft.com/office/drawing/2014/main" id="{93D38C7F-BFCC-4BA1-8DB4-AFAD4655A0A5}"/>
              </a:ext>
            </a:extLst>
          </p:cNvPr>
          <p:cNvSpPr>
            <a:spLocks noGrp="1"/>
          </p:cNvSpPr>
          <p:nvPr>
            <p:ph type="title"/>
          </p:nvPr>
        </p:nvSpPr>
        <p:spPr>
          <a:xfrm>
            <a:off x="2135560" y="52853"/>
            <a:ext cx="7239000" cy="464057"/>
          </a:xfrm>
        </p:spPr>
        <p:txBody>
          <a:bodyPr>
            <a:normAutofit fontScale="90000"/>
          </a:bodyPr>
          <a:lstStyle/>
          <a:p>
            <a:pPr algn="ctr"/>
            <a:r>
              <a:rPr lang="he-IL" sz="3600" dirty="0"/>
              <a:t>כיוון זרימת המידע</a:t>
            </a:r>
            <a:endParaRPr lang="en-US" sz="3600" dirty="0"/>
          </a:p>
        </p:txBody>
      </p:sp>
      <p:sp>
        <p:nvSpPr>
          <p:cNvPr id="4" name="Slide Number Placeholder 3">
            <a:extLst>
              <a:ext uri="{FF2B5EF4-FFF2-40B4-BE49-F238E27FC236}">
                <a16:creationId xmlns:a16="http://schemas.microsoft.com/office/drawing/2014/main" id="{D7A3DE9F-D927-4279-842A-8DB91662800A}"/>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677</a:t>
            </a:fld>
            <a:endParaRPr lang="he-IL" dirty="0">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E564324C-7E38-4611-83CE-9D1135F692CD}"/>
              </a:ext>
            </a:extLst>
          </p:cNvPr>
          <p:cNvSpPr/>
          <p:nvPr/>
        </p:nvSpPr>
        <p:spPr>
          <a:xfrm>
            <a:off x="8069616" y="3429000"/>
            <a:ext cx="2325832" cy="1460872"/>
          </a:xfrm>
          <a:prstGeom prst="wedgeRoundRectCallout">
            <a:avLst>
              <a:gd name="adj1" fmla="val -6930"/>
              <a:gd name="adj2" fmla="val 9056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lnSpc>
                <a:spcPts val="1690"/>
              </a:lnSpc>
              <a:spcAft>
                <a:spcPts val="800"/>
              </a:spcAft>
            </a:pPr>
            <a:r>
              <a:rPr lang="he-IL" dirty="0">
                <a:solidFill>
                  <a:srgbClr val="4C4C4C"/>
                </a:solidFill>
                <a:latin typeface="inherit"/>
                <a:ea typeface="Times New Roman" panose="02020603050405020304" pitchFamily="18" charset="0"/>
                <a:cs typeface="Gisha" panose="020B0502040204020203" pitchFamily="34" charset="-79"/>
              </a:rPr>
              <a:t>דוגמת הקוד הבאה מדגימה את ארבעת האפשרויות לתכונה </a:t>
            </a:r>
            <a:r>
              <a:rPr lang="en-US" b="1" dirty="0">
                <a:solidFill>
                  <a:srgbClr val="4C4C4C"/>
                </a:solidFill>
                <a:latin typeface="inherit"/>
                <a:ea typeface="Times New Roman" panose="02020603050405020304" pitchFamily="18" charset="0"/>
              </a:rPr>
              <a:t>Mode</a:t>
            </a:r>
            <a:r>
              <a:rPr lang="he-IL" b="1" dirty="0">
                <a:solidFill>
                  <a:srgbClr val="4C4C4C"/>
                </a:solidFill>
                <a:latin typeface="inherit"/>
                <a:ea typeface="Times New Roman" panose="02020603050405020304" pitchFamily="18" charset="0"/>
                <a:cs typeface="Gisha" panose="020B0502040204020203" pitchFamily="34" charset="-79"/>
              </a:rPr>
              <a:t>.</a:t>
            </a:r>
          </a:p>
          <a:p>
            <a:pPr algn="ctr" fontAlgn="base">
              <a:lnSpc>
                <a:spcPts val="1690"/>
              </a:lnSpc>
              <a:spcAft>
                <a:spcPts val="800"/>
              </a:spcAft>
            </a:pPr>
            <a:r>
              <a:rPr lang="he-IL" b="1" dirty="0">
                <a:solidFill>
                  <a:srgbClr val="4C4C4C"/>
                </a:solidFill>
                <a:latin typeface="inherit"/>
                <a:ea typeface="Calibri" panose="020F0502020204030204" pitchFamily="34" charset="0"/>
                <a:cs typeface="Gisha" panose="020B0502040204020203" pitchFamily="34" charset="-79"/>
              </a:rPr>
              <a:t>נמחיש ע"י הרצה</a:t>
            </a:r>
            <a:endParaRPr lang="en-US" dirty="0">
              <a:solidFill>
                <a:prstClr val="black"/>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761764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מדריך WPF – שימוש ב Data Binding: כיוון זרימת המידע">
            <a:hlinkClick r:id="rId2" tgtFrame="&quot;_blank&quot;"/>
            <a:extLst>
              <a:ext uri="{FF2B5EF4-FFF2-40B4-BE49-F238E27FC236}">
                <a16:creationId xmlns:a16="http://schemas.microsoft.com/office/drawing/2014/main" id="{04846B65-F1FB-482D-948D-941FE290EE3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8960" y="1052737"/>
            <a:ext cx="6012200" cy="3797333"/>
          </a:xfrm>
          <a:prstGeom prst="rect">
            <a:avLst/>
          </a:prstGeom>
          <a:noFill/>
          <a:ln>
            <a:noFill/>
          </a:ln>
        </p:spPr>
      </p:pic>
      <p:sp>
        <p:nvSpPr>
          <p:cNvPr id="11" name="Title 1">
            <a:extLst>
              <a:ext uri="{FF2B5EF4-FFF2-40B4-BE49-F238E27FC236}">
                <a16:creationId xmlns:a16="http://schemas.microsoft.com/office/drawing/2014/main" id="{93D38C7F-BFCC-4BA1-8DB4-AFAD4655A0A5}"/>
              </a:ext>
            </a:extLst>
          </p:cNvPr>
          <p:cNvSpPr>
            <a:spLocks noGrp="1"/>
          </p:cNvSpPr>
          <p:nvPr>
            <p:ph type="title"/>
          </p:nvPr>
        </p:nvSpPr>
        <p:spPr>
          <a:xfrm>
            <a:off x="2135560" y="52853"/>
            <a:ext cx="7239000" cy="464057"/>
          </a:xfrm>
        </p:spPr>
        <p:txBody>
          <a:bodyPr>
            <a:normAutofit fontScale="90000"/>
          </a:bodyPr>
          <a:lstStyle/>
          <a:p>
            <a:pPr algn="ctr"/>
            <a:r>
              <a:rPr lang="he-IL" sz="3600" dirty="0"/>
              <a:t>כיוון זרימת המידע</a:t>
            </a:r>
            <a:endParaRPr lang="en-US" sz="3600" dirty="0"/>
          </a:p>
        </p:txBody>
      </p:sp>
      <p:sp>
        <p:nvSpPr>
          <p:cNvPr id="4" name="Slide Number Placeholder 3">
            <a:extLst>
              <a:ext uri="{FF2B5EF4-FFF2-40B4-BE49-F238E27FC236}">
                <a16:creationId xmlns:a16="http://schemas.microsoft.com/office/drawing/2014/main" id="{D7A3DE9F-D927-4279-842A-8DB91662800A}"/>
              </a:ext>
            </a:extLst>
          </p:cNvPr>
          <p:cNvSpPr>
            <a:spLocks noGrp="1"/>
          </p:cNvSpPr>
          <p:nvPr>
            <p:ph type="sldNum" sz="quarter" idx="12"/>
          </p:nvPr>
        </p:nvSpPr>
        <p:spPr>
          <a:xfrm>
            <a:off x="1703512" y="6453336"/>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678</a:t>
            </a:fld>
            <a:endParaRPr lang="he-IL" dirty="0">
              <a:solidFill>
                <a:srgbClr val="B13F9A"/>
              </a:solidFill>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E564324C-7E38-4611-83CE-9D1135F692CD}"/>
              </a:ext>
            </a:extLst>
          </p:cNvPr>
          <p:cNvSpPr/>
          <p:nvPr/>
        </p:nvSpPr>
        <p:spPr>
          <a:xfrm>
            <a:off x="8040216" y="4817818"/>
            <a:ext cx="2325832" cy="1460872"/>
          </a:xfrm>
          <a:prstGeom prst="wedgeRoundRectCallout">
            <a:avLst>
              <a:gd name="adj1" fmla="val -50658"/>
              <a:gd name="adj2" fmla="val -10743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lnSpc>
                <a:spcPts val="1690"/>
              </a:lnSpc>
              <a:spcAft>
                <a:spcPts val="800"/>
              </a:spcAft>
            </a:pPr>
            <a:r>
              <a:rPr lang="he-IL" dirty="0">
                <a:solidFill>
                  <a:srgbClr val="4C4C4C"/>
                </a:solidFill>
                <a:latin typeface="inherit"/>
                <a:ea typeface="Times New Roman" panose="02020603050405020304" pitchFamily="18" charset="0"/>
                <a:cs typeface="Gisha" panose="020B0502040204020203" pitchFamily="34" charset="-79"/>
              </a:rPr>
              <a:t>דוגמת הקוד הבאה מדגימה את ארבעת האפשרויות לתכונה </a:t>
            </a:r>
            <a:r>
              <a:rPr lang="en-US" b="1" dirty="0">
                <a:solidFill>
                  <a:srgbClr val="4C4C4C"/>
                </a:solidFill>
                <a:latin typeface="inherit"/>
                <a:ea typeface="Times New Roman" panose="02020603050405020304" pitchFamily="18" charset="0"/>
              </a:rPr>
              <a:t>Mode</a:t>
            </a:r>
            <a:r>
              <a:rPr lang="he-IL" b="1" dirty="0">
                <a:solidFill>
                  <a:srgbClr val="4C4C4C"/>
                </a:solidFill>
                <a:latin typeface="inherit"/>
                <a:ea typeface="Times New Roman" panose="02020603050405020304" pitchFamily="18" charset="0"/>
                <a:cs typeface="Gisha" panose="020B0502040204020203" pitchFamily="34" charset="-79"/>
              </a:rPr>
              <a:t>.</a:t>
            </a:r>
          </a:p>
          <a:p>
            <a:pPr algn="ctr" fontAlgn="base">
              <a:lnSpc>
                <a:spcPts val="1690"/>
              </a:lnSpc>
              <a:spcAft>
                <a:spcPts val="800"/>
              </a:spcAft>
            </a:pPr>
            <a:r>
              <a:rPr lang="he-IL" b="1" dirty="0">
                <a:solidFill>
                  <a:srgbClr val="4C4C4C"/>
                </a:solidFill>
                <a:latin typeface="inherit"/>
                <a:ea typeface="Calibri" panose="020F0502020204030204" pitchFamily="34" charset="0"/>
                <a:cs typeface="Gisha" panose="020B0502040204020203" pitchFamily="34" charset="-79"/>
              </a:rPr>
              <a:t>נמחיש ע"י הרצה</a:t>
            </a:r>
            <a:endParaRPr lang="en-US" dirty="0">
              <a:solidFill>
                <a:prstClr val="black"/>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5197625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7A4F-2347-4423-9BFE-5879F164B74C}"/>
              </a:ext>
            </a:extLst>
          </p:cNvPr>
          <p:cNvSpPr>
            <a:spLocks noGrp="1"/>
          </p:cNvSpPr>
          <p:nvPr>
            <p:ph type="title"/>
          </p:nvPr>
        </p:nvSpPr>
        <p:spPr>
          <a:xfrm>
            <a:off x="1981200" y="92827"/>
            <a:ext cx="7239000" cy="770344"/>
          </a:xfrm>
        </p:spPr>
        <p:txBody>
          <a:bodyPr>
            <a:normAutofit/>
          </a:bodyPr>
          <a:lstStyle/>
          <a:p>
            <a:pPr algn="ctr"/>
            <a:r>
              <a:rPr lang="he-IL" sz="4000" dirty="0"/>
              <a:t>מועד ביצוע הסנכרון</a:t>
            </a:r>
            <a:endParaRPr lang="en-US" sz="4000" dirty="0"/>
          </a:p>
        </p:txBody>
      </p:sp>
      <p:sp>
        <p:nvSpPr>
          <p:cNvPr id="3" name="Content Placeholder 2">
            <a:extLst>
              <a:ext uri="{FF2B5EF4-FFF2-40B4-BE49-F238E27FC236}">
                <a16:creationId xmlns:a16="http://schemas.microsoft.com/office/drawing/2014/main" id="{2A69668A-3E85-44A4-9AE2-64C0029B0333}"/>
              </a:ext>
            </a:extLst>
          </p:cNvPr>
          <p:cNvSpPr>
            <a:spLocks noGrp="1"/>
          </p:cNvSpPr>
          <p:nvPr>
            <p:ph idx="1"/>
          </p:nvPr>
        </p:nvSpPr>
        <p:spPr>
          <a:xfrm>
            <a:off x="1703512" y="1005840"/>
            <a:ext cx="7776864" cy="4846320"/>
          </a:xfrm>
        </p:spPr>
        <p:txBody>
          <a:bodyPr>
            <a:noAutofit/>
          </a:bodyPr>
          <a:lstStyle/>
          <a:p>
            <a:pPr fontAlgn="base">
              <a:lnSpc>
                <a:spcPct val="120000"/>
              </a:lnSpc>
              <a:spcBef>
                <a:spcPts val="0"/>
              </a:spcBef>
              <a:spcAft>
                <a:spcPts val="1500"/>
              </a:spcAft>
            </a:pPr>
            <a:r>
              <a:rPr lang="he-IL" sz="1600" dirty="0">
                <a:solidFill>
                  <a:srgbClr val="4C4C4C"/>
                </a:solidFill>
                <a:latin typeface="inherit"/>
                <a:ea typeface="Times New Roman" panose="02020603050405020304" pitchFamily="18" charset="0"/>
              </a:rPr>
              <a:t>אפשרות נוספת שניתנת לשליטה היא המועד שבו מתרחש סנכרון המידע.</a:t>
            </a:r>
            <a:endParaRPr lang="en-US" sz="1600" dirty="0">
              <a:solidFill>
                <a:srgbClr val="4C4C4C"/>
              </a:solidFill>
              <a:latin typeface="inherit"/>
              <a:ea typeface="Times New Roman" panose="02020603050405020304" pitchFamily="18" charset="0"/>
            </a:endParaRPr>
          </a:p>
          <a:p>
            <a:pPr lvl="1" fontAlgn="base">
              <a:lnSpc>
                <a:spcPct val="120000"/>
              </a:lnSpc>
              <a:spcBef>
                <a:spcPts val="0"/>
              </a:spcBef>
              <a:spcAft>
                <a:spcPts val="1500"/>
              </a:spcAft>
            </a:pPr>
            <a:r>
              <a:rPr lang="he-IL" sz="1600" dirty="0">
                <a:solidFill>
                  <a:srgbClr val="4C4C4C"/>
                </a:solidFill>
                <a:latin typeface="inherit"/>
                <a:ea typeface="Times New Roman" panose="02020603050405020304" pitchFamily="18" charset="0"/>
              </a:rPr>
              <a:t>אפשרות הגיונית אחת היא לבצע סנכרון ברגע שהערך משתנה. </a:t>
            </a:r>
            <a:endParaRPr lang="en-US" sz="1600" dirty="0">
              <a:solidFill>
                <a:srgbClr val="4C4C4C"/>
              </a:solidFill>
              <a:latin typeface="inherit"/>
              <a:ea typeface="Times New Roman" panose="02020603050405020304" pitchFamily="18" charset="0"/>
            </a:endParaRPr>
          </a:p>
          <a:p>
            <a:pPr lvl="1" fontAlgn="base">
              <a:lnSpc>
                <a:spcPct val="120000"/>
              </a:lnSpc>
              <a:spcBef>
                <a:spcPts val="0"/>
              </a:spcBef>
              <a:spcAft>
                <a:spcPts val="1500"/>
              </a:spcAft>
            </a:pPr>
            <a:r>
              <a:rPr lang="he-IL" sz="1600" dirty="0">
                <a:solidFill>
                  <a:srgbClr val="4C4C4C"/>
                </a:solidFill>
                <a:latin typeface="inherit"/>
                <a:ea typeface="Times New Roman" panose="02020603050405020304" pitchFamily="18" charset="0"/>
              </a:rPr>
              <a:t>אולם יש מקרים שבהם שיטה זו תהיה בזבזנית, חשבו על מצב שבו יש התכונה</a:t>
            </a:r>
            <a:r>
              <a:rPr lang="en-US" sz="1600" dirty="0">
                <a:solidFill>
                  <a:srgbClr val="4C4C4C"/>
                </a:solidFill>
                <a:latin typeface="inherit"/>
                <a:ea typeface="Times New Roman" panose="02020603050405020304" pitchFamily="18" charset="0"/>
              </a:rPr>
              <a:t> Text </a:t>
            </a:r>
            <a:r>
              <a:rPr lang="he-IL" sz="1600" dirty="0">
                <a:solidFill>
                  <a:srgbClr val="4C4C4C"/>
                </a:solidFill>
                <a:latin typeface="inherit"/>
                <a:ea typeface="Times New Roman" panose="02020603050405020304" pitchFamily="18" charset="0"/>
              </a:rPr>
              <a:t>של</a:t>
            </a:r>
            <a:r>
              <a:rPr lang="en-US" sz="1600" dirty="0">
                <a:solidFill>
                  <a:srgbClr val="4C4C4C"/>
                </a:solidFill>
                <a:latin typeface="inherit"/>
                <a:ea typeface="Times New Roman" panose="02020603050405020304" pitchFamily="18" charset="0"/>
              </a:rPr>
              <a:t> TextBox </a:t>
            </a:r>
            <a:r>
              <a:rPr lang="he-IL" sz="1600" dirty="0">
                <a:solidFill>
                  <a:srgbClr val="4C4C4C"/>
                </a:solidFill>
                <a:latin typeface="inherit"/>
                <a:ea typeface="Times New Roman" panose="02020603050405020304" pitchFamily="18" charset="0"/>
              </a:rPr>
              <a:t> מקושרת לתכונה מסוג</a:t>
            </a:r>
            <a:r>
              <a:rPr lang="en-US" sz="1600" dirty="0">
                <a:solidFill>
                  <a:srgbClr val="4C4C4C"/>
                </a:solidFill>
                <a:latin typeface="inherit"/>
                <a:ea typeface="Times New Roman" panose="02020603050405020304" pitchFamily="18" charset="0"/>
              </a:rPr>
              <a:t> String </a:t>
            </a:r>
            <a:r>
              <a:rPr lang="he-IL" sz="1600" dirty="0">
                <a:solidFill>
                  <a:srgbClr val="4C4C4C"/>
                </a:solidFill>
                <a:latin typeface="inherit"/>
                <a:ea typeface="Times New Roman" panose="02020603050405020304" pitchFamily="18" charset="0"/>
              </a:rPr>
              <a:t>באובייקט נתונים, אם נבצע סנכרון בכל פעם שהמשתמש מקיש אות נוספת תתבצענה המון פעולות מיותרות. במקרה זה היה עדיף לעשות את הסנכרון רק בסוף מילוי ה</a:t>
            </a:r>
            <a:r>
              <a:rPr lang="en-US" sz="1600" dirty="0">
                <a:solidFill>
                  <a:srgbClr val="4C4C4C"/>
                </a:solidFill>
                <a:latin typeface="inherit"/>
                <a:ea typeface="Times New Roman" panose="02020603050405020304" pitchFamily="18" charset="0"/>
              </a:rPr>
              <a:t>TextBox </a:t>
            </a:r>
            <a:r>
              <a:rPr lang="he-IL" sz="1600" dirty="0">
                <a:solidFill>
                  <a:srgbClr val="4C4C4C"/>
                </a:solidFill>
                <a:latin typeface="inherit"/>
                <a:ea typeface="Times New Roman" panose="02020603050405020304" pitchFamily="18" charset="0"/>
              </a:rPr>
              <a:t>, כאשר המשתמש עובר לשדה אחר</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fontAlgn="base">
              <a:lnSpc>
                <a:spcPct val="120000"/>
              </a:lnSpc>
              <a:spcBef>
                <a:spcPts val="0"/>
              </a:spcBef>
              <a:spcAft>
                <a:spcPts val="800"/>
              </a:spcAft>
            </a:pPr>
            <a:r>
              <a:rPr lang="he-IL" sz="1600" dirty="0">
                <a:solidFill>
                  <a:srgbClr val="4C4C4C"/>
                </a:solidFill>
                <a:latin typeface="inherit"/>
                <a:ea typeface="Times New Roman" panose="02020603050405020304" pitchFamily="18" charset="0"/>
              </a:rPr>
              <a:t>השליטה במועד ביצוע הסנכרון נעשית באמצעות התכונה</a:t>
            </a:r>
            <a:r>
              <a:rPr lang="en-US" sz="1600" b="1" dirty="0" err="1">
                <a:solidFill>
                  <a:srgbClr val="4C4C4C"/>
                </a:solidFill>
                <a:highlight>
                  <a:srgbClr val="FFFF00"/>
                </a:highlight>
                <a:latin typeface="inherit"/>
                <a:ea typeface="Times New Roman" panose="02020603050405020304" pitchFamily="18" charset="0"/>
              </a:rPr>
              <a:t>UpdateSourceTrigger</a:t>
            </a:r>
            <a:r>
              <a:rPr lang="en-US" sz="1600" dirty="0">
                <a:solidFill>
                  <a:srgbClr val="4C4C4C"/>
                </a:solidFill>
                <a:latin typeface="Arial" panose="020B0604020202020204" pitchFamily="34" charset="0"/>
                <a:ea typeface="Times New Roman" panose="02020603050405020304" pitchFamily="18" charset="0"/>
              </a:rPr>
              <a:t> </a:t>
            </a:r>
            <a:r>
              <a:rPr lang="he-IL" sz="1600" dirty="0">
                <a:solidFill>
                  <a:srgbClr val="4C4C4C"/>
                </a:solidFill>
                <a:latin typeface="Arial" panose="020B0604020202020204" pitchFamily="34" charset="0"/>
                <a:ea typeface="Times New Roman" panose="02020603050405020304" pitchFamily="18" charset="0"/>
              </a:rPr>
              <a:t> של אובייקט ה </a:t>
            </a:r>
            <a:r>
              <a:rPr lang="en-US" sz="1600" b="1" dirty="0">
                <a:solidFill>
                  <a:srgbClr val="4C4C4C"/>
                </a:solidFill>
                <a:latin typeface="inherit"/>
                <a:ea typeface="Times New Roman" panose="02020603050405020304" pitchFamily="18" charset="0"/>
              </a:rPr>
              <a:t>Binding</a:t>
            </a:r>
            <a:r>
              <a:rPr lang="he-IL" sz="1600" b="1" dirty="0">
                <a:solidFill>
                  <a:srgbClr val="4C4C4C"/>
                </a:solidFill>
                <a:latin typeface="inherit"/>
                <a:ea typeface="Times New Roman" panose="02020603050405020304" pitchFamily="18" charset="0"/>
              </a:rPr>
              <a:t>.</a:t>
            </a:r>
            <a:r>
              <a:rPr lang="he-IL" sz="1600" dirty="0">
                <a:solidFill>
                  <a:srgbClr val="4C4C4C"/>
                </a:solidFill>
                <a:latin typeface="Calibri" panose="020F0502020204030204" pitchFamily="34" charset="0"/>
                <a:ea typeface="Times New Roman" panose="02020603050405020304" pitchFamily="18" charset="0"/>
              </a:rPr>
              <a:t> </a:t>
            </a:r>
            <a:r>
              <a:rPr lang="he-IL" sz="1600" dirty="0">
                <a:solidFill>
                  <a:srgbClr val="4C4C4C"/>
                </a:solidFill>
                <a:latin typeface="inherit"/>
                <a:ea typeface="Times New Roman" panose="02020603050405020304" pitchFamily="18" charset="0"/>
              </a:rPr>
              <a:t>האפשרויות לתכונה זו הם</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L="589788" marR="190500" lvl="1" indent="-342900" fontAlgn="base">
              <a:lnSpc>
                <a:spcPct val="120000"/>
              </a:lnSpc>
              <a:spcBef>
                <a:spcPts val="0"/>
              </a:spcBef>
              <a:spcAft>
                <a:spcPts val="800"/>
              </a:spcAft>
              <a:tabLst>
                <a:tab pos="457200" algn="l"/>
              </a:tabLst>
            </a:pPr>
            <a:r>
              <a:rPr lang="en-US" sz="1600" b="1" dirty="0" err="1">
                <a:solidFill>
                  <a:srgbClr val="4C4C4C"/>
                </a:solidFill>
                <a:highlight>
                  <a:srgbClr val="FFFF00"/>
                </a:highlight>
                <a:latin typeface="inherit"/>
                <a:ea typeface="Times New Roman" panose="02020603050405020304" pitchFamily="18" charset="0"/>
              </a:rPr>
              <a:t>PropertyChanged</a:t>
            </a:r>
            <a:r>
              <a:rPr lang="he-IL" sz="1600" dirty="0">
                <a:solidFill>
                  <a:srgbClr val="4C4C4C"/>
                </a:solidFill>
                <a:latin typeface="Arial" panose="020B0604020202020204" pitchFamily="34" charset="0"/>
                <a:ea typeface="Times New Roman" panose="02020603050405020304" pitchFamily="18" charset="0"/>
              </a:rPr>
              <a:t> - העדכון יתבצע </a:t>
            </a:r>
            <a:r>
              <a:rPr lang="he-IL" sz="1600" b="1" dirty="0">
                <a:solidFill>
                  <a:srgbClr val="4C4C4C"/>
                </a:solidFill>
                <a:latin typeface="Arial" panose="020B0604020202020204" pitchFamily="34" charset="0"/>
                <a:ea typeface="Times New Roman" panose="02020603050405020304" pitchFamily="18" charset="0"/>
              </a:rPr>
              <a:t>בכל </a:t>
            </a:r>
            <a:r>
              <a:rPr lang="he-IL" sz="1600" dirty="0">
                <a:solidFill>
                  <a:srgbClr val="4C4C4C"/>
                </a:solidFill>
                <a:latin typeface="Arial" panose="020B0604020202020204" pitchFamily="34" charset="0"/>
                <a:ea typeface="Times New Roman" panose="02020603050405020304" pitchFamily="18" charset="0"/>
              </a:rPr>
              <a:t>שינוי בתכונת המקור</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L="589788" marR="190500" lvl="1" indent="-342900" fontAlgn="base">
              <a:lnSpc>
                <a:spcPct val="120000"/>
              </a:lnSpc>
              <a:spcBef>
                <a:spcPts val="0"/>
              </a:spcBef>
              <a:spcAft>
                <a:spcPts val="800"/>
              </a:spcAft>
              <a:tabLst>
                <a:tab pos="457200" algn="l"/>
              </a:tabLst>
            </a:pPr>
            <a:r>
              <a:rPr lang="en-US" sz="1600" b="1" dirty="0" err="1">
                <a:solidFill>
                  <a:srgbClr val="4C4C4C"/>
                </a:solidFill>
                <a:highlight>
                  <a:srgbClr val="FFFF00"/>
                </a:highlight>
                <a:latin typeface="inherit"/>
                <a:ea typeface="Times New Roman" panose="02020603050405020304" pitchFamily="18" charset="0"/>
              </a:rPr>
              <a:t>LostFocus</a:t>
            </a:r>
            <a:r>
              <a:rPr lang="he-IL" sz="1600" dirty="0">
                <a:solidFill>
                  <a:srgbClr val="4C4C4C"/>
                </a:solidFill>
                <a:latin typeface="inherit"/>
                <a:ea typeface="Times New Roman" panose="02020603050405020304" pitchFamily="18" charset="0"/>
              </a:rPr>
              <a:t> - העדכון יתבצע </a:t>
            </a:r>
            <a:r>
              <a:rPr lang="he-IL" sz="1600" b="1" dirty="0">
                <a:solidFill>
                  <a:srgbClr val="4C4C4C"/>
                </a:solidFill>
                <a:latin typeface="inherit"/>
                <a:ea typeface="Times New Roman" panose="02020603050405020304" pitchFamily="18" charset="0"/>
              </a:rPr>
              <a:t>רק כאשר הפקד יאבד את הפוקוס</a:t>
            </a:r>
            <a:r>
              <a:rPr lang="he-IL" sz="1600" dirty="0">
                <a:solidFill>
                  <a:srgbClr val="4C4C4C"/>
                </a:solidFill>
                <a:latin typeface="inherit"/>
                <a:ea typeface="Times New Roman" panose="02020603050405020304" pitchFamily="18" charset="0"/>
              </a:rPr>
              <a:t>. אפשרות זו מצוינת כאשר מבצעים סנכרון בין שדה טקסטואלי לבין </a:t>
            </a:r>
            <a:r>
              <a:rPr lang="en-US" sz="1600" dirty="0">
                <a:solidFill>
                  <a:srgbClr val="4C4C4C"/>
                </a:solidFill>
                <a:latin typeface="inherit"/>
                <a:ea typeface="Times New Roman" panose="02020603050405020304" pitchFamily="18" charset="0"/>
              </a:rPr>
              <a:t> TextBox</a:t>
            </a:r>
            <a:r>
              <a:rPr lang="he-IL" sz="1600" dirty="0">
                <a:solidFill>
                  <a:srgbClr val="4C4C4C"/>
                </a:solidFill>
                <a:latin typeface="inherit"/>
                <a:ea typeface="Times New Roman" panose="02020603050405020304" pitchFamily="18" charset="0"/>
              </a:rPr>
              <a:t>. </a:t>
            </a:r>
            <a:endParaRPr lang="he-IL" sz="1600" dirty="0">
              <a:solidFill>
                <a:schemeClr val="tx1"/>
              </a:solidFill>
              <a:latin typeface="Calibri" panose="020F0502020204030204" pitchFamily="34" charset="0"/>
              <a:ea typeface="Times New Roman" panose="02020603050405020304" pitchFamily="18" charset="0"/>
            </a:endParaRPr>
          </a:p>
          <a:p>
            <a:pPr marL="589788" marR="190500" lvl="1" indent="-342900" fontAlgn="base">
              <a:lnSpc>
                <a:spcPct val="120000"/>
              </a:lnSpc>
              <a:spcBef>
                <a:spcPts val="0"/>
              </a:spcBef>
              <a:spcAft>
                <a:spcPts val="800"/>
              </a:spcAft>
              <a:tabLst>
                <a:tab pos="457200" algn="l"/>
              </a:tabLst>
            </a:pPr>
            <a:r>
              <a:rPr lang="en-US" sz="1600" b="1" dirty="0">
                <a:solidFill>
                  <a:srgbClr val="4C4C4C"/>
                </a:solidFill>
                <a:highlight>
                  <a:srgbClr val="FFFF00"/>
                </a:highlight>
                <a:latin typeface="inherit"/>
              </a:rPr>
              <a:t>Explicit</a:t>
            </a:r>
            <a:r>
              <a:rPr lang="he-IL" sz="1600" dirty="0">
                <a:solidFill>
                  <a:srgbClr val="4C4C4C"/>
                </a:solidFill>
                <a:latin typeface="Arial" panose="020B0604020202020204" pitchFamily="34" charset="0"/>
                <a:ea typeface="Times New Roman" panose="02020603050405020304" pitchFamily="18" charset="0"/>
              </a:rPr>
              <a:t> - סנכרון </a:t>
            </a:r>
            <a:r>
              <a:rPr lang="he-IL" sz="1600" b="1" dirty="0">
                <a:solidFill>
                  <a:srgbClr val="4C4C4C"/>
                </a:solidFill>
                <a:latin typeface="Arial" panose="020B0604020202020204" pitchFamily="34" charset="0"/>
                <a:ea typeface="Times New Roman" panose="02020603050405020304" pitchFamily="18" charset="0"/>
              </a:rPr>
              <a:t>ידני</a:t>
            </a:r>
            <a:r>
              <a:rPr lang="he-IL" sz="1600" dirty="0">
                <a:solidFill>
                  <a:srgbClr val="4C4C4C"/>
                </a:solidFill>
                <a:latin typeface="Arial" panose="020B0604020202020204" pitchFamily="34" charset="0"/>
                <a:ea typeface="Times New Roman" panose="02020603050405020304" pitchFamily="18" charset="0"/>
              </a:rPr>
              <a:t>. העדכון יבוצע אך ורק כאשר נריץ שורת קוד ב</a:t>
            </a:r>
            <a:r>
              <a:rPr lang="he-IL" sz="1600" dirty="0">
                <a:solidFill>
                  <a:srgbClr val="4C4C4C"/>
                </a:solidFill>
                <a:latin typeface="inherit"/>
                <a:ea typeface="Times New Roman" panose="02020603050405020304" pitchFamily="18" charset="0"/>
              </a:rPr>
              <a:t> #</a:t>
            </a:r>
            <a:r>
              <a:rPr lang="en-US" sz="1600" dirty="0">
                <a:solidFill>
                  <a:srgbClr val="4C4C4C"/>
                </a:solidFill>
                <a:latin typeface="inherit"/>
                <a:ea typeface="Times New Roman" panose="02020603050405020304" pitchFamily="18" charset="0"/>
              </a:rPr>
              <a:t>C</a:t>
            </a:r>
            <a:r>
              <a:rPr lang="he-IL" sz="1600" dirty="0">
                <a:solidFill>
                  <a:srgbClr val="4C4C4C"/>
                </a:solidFill>
                <a:latin typeface="inherit"/>
                <a:ea typeface="Times New Roman" panose="02020603050405020304" pitchFamily="18" charset="0"/>
              </a:rPr>
              <a:t> </a:t>
            </a:r>
            <a:r>
              <a:rPr lang="he-IL" sz="1600" dirty="0">
                <a:solidFill>
                  <a:srgbClr val="4C4C4C"/>
                </a:solidFill>
                <a:latin typeface="Arial" panose="020B0604020202020204" pitchFamily="34" charset="0"/>
                <a:ea typeface="Times New Roman" panose="02020603050405020304" pitchFamily="18" charset="0"/>
              </a:rPr>
              <a:t>שתגרום לסנכרון. אפשרות זו טובה כאשר רוצים שליטה מלאה על זמן ביצוע הסנכרון</a:t>
            </a:r>
            <a:r>
              <a:rPr lang="en-US" sz="1600" dirty="0">
                <a:solidFill>
                  <a:srgbClr val="4C4C4C"/>
                </a:solidFill>
                <a:latin typeface="inherit"/>
                <a:ea typeface="Times New Roman" panose="02020603050405020304" pitchFamily="18" charset="0"/>
              </a:rPr>
              <a:t>.</a:t>
            </a:r>
            <a:endParaRPr lang="en-US" sz="1600" dirty="0">
              <a:latin typeface="Calibri" panose="020F0502020204030204" pitchFamily="34" charset="0"/>
              <a:ea typeface="Calibri" panose="020F0502020204030204" pitchFamily="34" charset="0"/>
            </a:endParaRPr>
          </a:p>
          <a:p>
            <a:pPr marR="190500" fontAlgn="base">
              <a:lnSpc>
                <a:spcPct val="120000"/>
              </a:lnSpc>
              <a:spcBef>
                <a:spcPts val="0"/>
              </a:spcBef>
              <a:spcAft>
                <a:spcPts val="800"/>
              </a:spcAft>
            </a:pPr>
            <a:r>
              <a:rPr lang="he-IL" sz="1600" dirty="0">
                <a:solidFill>
                  <a:srgbClr val="4C4C4C"/>
                </a:solidFill>
                <a:highlight>
                  <a:srgbClr val="FFFF00"/>
                </a:highlight>
                <a:latin typeface="inherit"/>
                <a:ea typeface="Times New Roman" panose="02020603050405020304" pitchFamily="18" charset="0"/>
              </a:rPr>
              <a:t>ברירת המחדל של </a:t>
            </a:r>
            <a:r>
              <a:rPr lang="en-US" sz="1600" b="1" dirty="0" err="1">
                <a:solidFill>
                  <a:srgbClr val="4C4C4C"/>
                </a:solidFill>
                <a:highlight>
                  <a:srgbClr val="FFFF00"/>
                </a:highlight>
                <a:latin typeface="inherit"/>
                <a:ea typeface="Times New Roman" panose="02020603050405020304" pitchFamily="18" charset="0"/>
              </a:rPr>
              <a:t>UpdateSourceTrigger</a:t>
            </a:r>
            <a:r>
              <a:rPr lang="en-US" sz="1600" b="1" dirty="0">
                <a:solidFill>
                  <a:srgbClr val="4C4C4C"/>
                </a:solidFill>
                <a:highlight>
                  <a:srgbClr val="FFFF00"/>
                </a:highlight>
                <a:latin typeface="inherit"/>
                <a:ea typeface="Times New Roman" panose="02020603050405020304" pitchFamily="18" charset="0"/>
              </a:rPr>
              <a:t> </a:t>
            </a:r>
            <a:r>
              <a:rPr lang="he-IL" sz="1600" dirty="0">
                <a:solidFill>
                  <a:srgbClr val="4C4C4C"/>
                </a:solidFill>
                <a:highlight>
                  <a:srgbClr val="FFFF00"/>
                </a:highlight>
                <a:latin typeface="inherit"/>
                <a:ea typeface="Times New Roman" panose="02020603050405020304" pitchFamily="18" charset="0"/>
              </a:rPr>
              <a:t> משתנה מסוג תכונה אחת לאחרת.</a:t>
            </a:r>
            <a:endParaRPr lang="en-US" sz="1600" dirty="0">
              <a:latin typeface="Calibri" panose="020F0502020204030204" pitchFamily="34" charset="0"/>
              <a:ea typeface="Calibri" panose="020F0502020204030204" pitchFamily="34" charset="0"/>
            </a:endParaRPr>
          </a:p>
          <a:p>
            <a:pPr>
              <a:lnSpc>
                <a:spcPct val="120000"/>
              </a:lnSpc>
              <a:spcBef>
                <a:spcPts val="0"/>
              </a:spcBef>
            </a:pPr>
            <a:endParaRPr lang="en-US" sz="1600" dirty="0"/>
          </a:p>
        </p:txBody>
      </p:sp>
      <p:sp>
        <p:nvSpPr>
          <p:cNvPr id="4" name="Slide Number Placeholder 3">
            <a:extLst>
              <a:ext uri="{FF2B5EF4-FFF2-40B4-BE49-F238E27FC236}">
                <a16:creationId xmlns:a16="http://schemas.microsoft.com/office/drawing/2014/main" id="{604C07B9-3FC2-4CF4-8D3C-881110500C7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679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565988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60648"/>
            <a:ext cx="7239000" cy="698336"/>
          </a:xfrm>
        </p:spPr>
        <p:txBody>
          <a:bodyPr/>
          <a:lstStyle/>
          <a:p>
            <a:pPr algn="ctr"/>
            <a:r>
              <a:rPr lang="en-US" dirty="0"/>
              <a:t>Escaping String</a:t>
            </a:r>
            <a:endParaRPr lang="he-IL" dirty="0"/>
          </a:p>
        </p:txBody>
      </p:sp>
      <p:sp>
        <p:nvSpPr>
          <p:cNvPr id="3" name="מציין מיקום תוכן 2"/>
          <p:cNvSpPr>
            <a:spLocks noGrp="1"/>
          </p:cNvSpPr>
          <p:nvPr>
            <p:ph idx="1"/>
          </p:nvPr>
        </p:nvSpPr>
        <p:spPr>
          <a:xfrm>
            <a:off x="2135560" y="1196752"/>
            <a:ext cx="7239000" cy="3528392"/>
          </a:xfrm>
        </p:spPr>
        <p:txBody>
          <a:bodyPr>
            <a:normAutofit/>
          </a:bodyPr>
          <a:lstStyle/>
          <a:p>
            <a:r>
              <a:rPr lang="en-US" i="0" dirty="0">
                <a:solidFill>
                  <a:srgbClr val="111111"/>
                </a:solidFill>
                <a:effectLst/>
                <a:latin typeface="Segoe UI" panose="020B0502040204020203" pitchFamily="34" charset="0"/>
              </a:rPr>
              <a:t>Escaping gives an alternative meaning to the "normal" meaning. </a:t>
            </a:r>
            <a:endParaRPr lang="en-US" dirty="0"/>
          </a:p>
          <a:p>
            <a:r>
              <a:rPr lang="he-IL" dirty="0"/>
              <a:t>ניתן לשלב הוראות מיוחדות במחרוזות בעזרת התו \.</a:t>
            </a:r>
          </a:p>
          <a:p>
            <a:r>
              <a:rPr lang="he-IL" dirty="0"/>
              <a:t>בתוך המחרוזת יופיע \, ולאחריו סימול.</a:t>
            </a:r>
          </a:p>
          <a:p>
            <a:r>
              <a:rPr lang="he-IL" dirty="0"/>
              <a:t>למשל:	</a:t>
            </a:r>
            <a:r>
              <a:rPr lang="en-US" dirty="0"/>
              <a:t>\`	 \" 		\\ 	 	\0 	 \a 	 	\b 		\f 		\n 	\r 	\t </a:t>
            </a:r>
            <a:r>
              <a:rPr lang="he-IL" dirty="0"/>
              <a:t>	</a:t>
            </a:r>
            <a:r>
              <a:rPr lang="en-US" dirty="0"/>
              <a:t>\U 	\u 		\v 	\x </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68</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D7654AE1-FDCF-4DC4-9680-7346F46A6536}"/>
              </a:ext>
            </a:extLst>
          </p:cNvPr>
          <p:cNvSpPr txBox="1"/>
          <p:nvPr/>
        </p:nvSpPr>
        <p:spPr>
          <a:xfrm>
            <a:off x="2711624" y="4869161"/>
            <a:ext cx="6192688" cy="1323439"/>
          </a:xfrm>
          <a:prstGeom prst="rect">
            <a:avLst/>
          </a:prstGeom>
          <a:noFill/>
        </p:spPr>
        <p:txBody>
          <a:bodyPr wrap="square">
            <a:spAutoFit/>
          </a:bodyPr>
          <a:lstStyle/>
          <a:p>
            <a:pPr algn="l" rtl="0"/>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text = </a:t>
            </a:r>
            <a:r>
              <a:rPr lang="en-US" sz="1600" dirty="0">
                <a:solidFill>
                  <a:srgbClr val="A31515"/>
                </a:solidFill>
                <a:latin typeface="Consolas" panose="020B0609020204030204" pitchFamily="49" charset="0"/>
              </a:rPr>
              <a:t>"This is a </a:t>
            </a:r>
            <a:r>
              <a:rPr lang="en-US" sz="1600" b="1" dirty="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string</a:t>
            </a:r>
            <a:r>
              <a:rPr lang="en-US" sz="1600" b="1" dirty="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 in C#."</a:t>
            </a:r>
            <a:r>
              <a:rPr lang="en-US" sz="1600" dirty="0">
                <a:solidFill>
                  <a:srgbClr val="000000"/>
                </a:solidFill>
                <a:latin typeface="Consolas" panose="020B0609020204030204" pitchFamily="49" charset="0"/>
              </a:rPr>
              <a:t>; </a:t>
            </a:r>
          </a:p>
          <a:p>
            <a:pPr algn="l" rtl="0"/>
            <a:r>
              <a:rPr lang="en-US" sz="1600" dirty="0">
                <a:solidFill>
                  <a:srgbClr val="008000"/>
                </a:solidFill>
                <a:latin typeface="Consolas" panose="020B0609020204030204" pitchFamily="49" charset="0"/>
              </a:rPr>
              <a:t>//This is a "string" in C#.</a:t>
            </a:r>
            <a:endParaRPr lang="en-US" sz="1600" dirty="0">
              <a:solidFill>
                <a:srgbClr val="000000"/>
              </a:solidFill>
              <a:latin typeface="Consolas" panose="020B0609020204030204" pitchFamily="49" charset="0"/>
            </a:endParaRPr>
          </a:p>
          <a:p>
            <a:pPr algn="l" rtl="0"/>
            <a:endParaRPr lang="en-US" sz="1600" dirty="0">
              <a:solidFill>
                <a:srgbClr val="0000FF"/>
              </a:solidFill>
              <a:latin typeface="Consolas" panose="020B0609020204030204" pitchFamily="49" charset="0"/>
            </a:endParaRPr>
          </a:p>
          <a:p>
            <a:pPr algn="l" rtl="0"/>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str = </a:t>
            </a:r>
            <a:r>
              <a:rPr lang="en-US" sz="1600" dirty="0">
                <a:solidFill>
                  <a:srgbClr val="A31515"/>
                </a:solidFill>
                <a:latin typeface="Consolas" panose="020B0609020204030204" pitchFamily="49" charset="0"/>
              </a:rPr>
              <a:t>"C:\</a:t>
            </a:r>
            <a:r>
              <a:rPr lang="en-US" sz="1600" b="1" dirty="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temp"</a:t>
            </a:r>
            <a:r>
              <a:rPr lang="en-US" sz="1600" dirty="0">
                <a:solidFill>
                  <a:srgbClr val="000000"/>
                </a:solidFill>
                <a:latin typeface="Consolas" panose="020B0609020204030204" pitchFamily="49" charset="0"/>
              </a:rPr>
              <a:t>;</a:t>
            </a:r>
          </a:p>
          <a:p>
            <a:pPr algn="l" rtl="0"/>
            <a:r>
              <a:rPr lang="en-US" sz="1600" dirty="0">
                <a:solidFill>
                  <a:srgbClr val="008000"/>
                </a:solidFill>
                <a:latin typeface="Consolas" panose="020B0609020204030204" pitchFamily="49" charset="0"/>
              </a:rPr>
              <a:t>//C:\temp</a:t>
            </a:r>
            <a:endParaRPr lang="en-US" sz="1600" dirty="0">
              <a:solidFill>
                <a:prstClr val="black"/>
              </a:solidFill>
              <a:latin typeface="Trebuchet MS"/>
            </a:endParaRPr>
          </a:p>
        </p:txBody>
      </p:sp>
    </p:spTree>
    <p:extLst>
      <p:ext uri="{BB962C8B-B14F-4D97-AF65-F5344CB8AC3E}">
        <p14:creationId xmlns:p14="http://schemas.microsoft.com/office/powerpoint/2010/main" val="1396592858"/>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4C07B9-3FC2-4CF4-8D3C-881110500C7B}"/>
              </a:ext>
            </a:extLst>
          </p:cNvPr>
          <p:cNvSpPr>
            <a:spLocks noGrp="1"/>
          </p:cNvSpPr>
          <p:nvPr>
            <p:ph type="sldNum" sz="quarter" idx="12"/>
          </p:nvPr>
        </p:nvSpPr>
        <p:spPr>
          <a:xfrm>
            <a:off x="8904312" y="6506983"/>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680</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A95AAD11-1019-4082-A3F7-B6CD08A1B3F3}"/>
              </a:ext>
            </a:extLst>
          </p:cNvPr>
          <p:cNvSpPr txBox="1"/>
          <p:nvPr/>
        </p:nvSpPr>
        <p:spPr>
          <a:xfrm>
            <a:off x="1703512" y="522826"/>
            <a:ext cx="6552728" cy="61774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Window</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Class</a:t>
            </a:r>
            <a:r>
              <a:rPr lang="en-US" sz="800" dirty="0">
                <a:solidFill>
                  <a:srgbClr val="0000FF"/>
                </a:solidFill>
                <a:latin typeface="inherit"/>
                <a:ea typeface="Times New Roman" panose="02020603050405020304" pitchFamily="18" charset="0"/>
                <a:cs typeface="Courier New" panose="02070309020205020404" pitchFamily="49" charset="0"/>
              </a:rPr>
              <a:t>="WhenToUpdate.MainWindow"</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xmlns</a:t>
            </a:r>
            <a:r>
              <a:rPr lang="en-US" sz="8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800" dirty="0" err="1">
                <a:solidFill>
                  <a:srgbClr val="0000FF"/>
                </a:solidFill>
                <a:latin typeface="inherit"/>
                <a:ea typeface="Times New Roman" panose="02020603050405020304" pitchFamily="18" charset="0"/>
                <a:cs typeface="Courier New" panose="02070309020205020404" pitchFamily="49" charset="0"/>
              </a:rPr>
              <a:t>winfx</a:t>
            </a:r>
            <a:r>
              <a:rPr lang="en-US" sz="800" dirty="0">
                <a:solidFill>
                  <a:srgbClr val="0000FF"/>
                </a:solidFill>
                <a:latin typeface="inherit"/>
                <a:ea typeface="Times New Roman" panose="02020603050405020304" pitchFamily="18" charset="0"/>
                <a:cs typeface="Courier New" panose="02070309020205020404" pitchFamily="49" charset="0"/>
              </a:rPr>
              <a:t>/2006/</a:t>
            </a:r>
            <a:r>
              <a:rPr lang="en-US" sz="800" dirty="0" err="1">
                <a:solidFill>
                  <a:srgbClr val="0000FF"/>
                </a:solidFill>
                <a:latin typeface="inherit"/>
                <a:ea typeface="Times New Roman" panose="02020603050405020304" pitchFamily="18" charset="0"/>
                <a:cs typeface="Courier New" panose="02070309020205020404" pitchFamily="49" charset="0"/>
              </a:rPr>
              <a:t>xaml</a:t>
            </a:r>
            <a:r>
              <a:rPr lang="en-US" sz="800" dirty="0">
                <a:solidFill>
                  <a:srgbClr val="0000FF"/>
                </a:solidFill>
                <a:latin typeface="inherit"/>
                <a:ea typeface="Times New Roman" panose="02020603050405020304" pitchFamily="18" charset="0"/>
                <a:cs typeface="Courier New" panose="02070309020205020404" pitchFamily="49" charset="0"/>
              </a:rPr>
              <a:t>/presentation"</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xmlns</a:t>
            </a:r>
            <a:r>
              <a:rPr lang="en-US" sz="800" dirty="0" err="1">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FF0000"/>
                </a:solidFill>
                <a:latin typeface="inherit"/>
                <a:ea typeface="Times New Roman" panose="02020603050405020304" pitchFamily="18" charset="0"/>
                <a:cs typeface="Courier New" panose="02070309020205020404" pitchFamily="49" charset="0"/>
              </a:rPr>
              <a:t>x</a:t>
            </a:r>
            <a:r>
              <a:rPr lang="en-US" sz="800" dirty="0">
                <a:solidFill>
                  <a:srgbClr val="0000FF"/>
                </a:solidFill>
                <a:latin typeface="inherit"/>
                <a:ea typeface="Times New Roman" panose="02020603050405020304" pitchFamily="18" charset="0"/>
                <a:cs typeface="Courier New" panose="02070309020205020404" pitchFamily="49" charset="0"/>
              </a:rPr>
              <a:t>="http://schemas.microsoft.com/</a:t>
            </a:r>
            <a:r>
              <a:rPr lang="en-US" sz="800" dirty="0" err="1">
                <a:solidFill>
                  <a:srgbClr val="0000FF"/>
                </a:solidFill>
                <a:latin typeface="inherit"/>
                <a:ea typeface="Times New Roman" panose="02020603050405020304" pitchFamily="18" charset="0"/>
                <a:cs typeface="Courier New" panose="02070309020205020404" pitchFamily="49" charset="0"/>
              </a:rPr>
              <a:t>winfx</a:t>
            </a:r>
            <a:r>
              <a:rPr lang="en-US" sz="800" dirty="0">
                <a:solidFill>
                  <a:srgbClr val="0000FF"/>
                </a:solidFill>
                <a:latin typeface="inherit"/>
                <a:ea typeface="Times New Roman" panose="02020603050405020304" pitchFamily="18" charset="0"/>
                <a:cs typeface="Courier New" panose="02070309020205020404" pitchFamily="49" charset="0"/>
              </a:rPr>
              <a:t>/2006/</a:t>
            </a:r>
            <a:r>
              <a:rPr lang="en-US" sz="800" dirty="0" err="1">
                <a:solidFill>
                  <a:srgbClr val="0000FF"/>
                </a:solidFill>
                <a:latin typeface="inherit"/>
                <a:ea typeface="Times New Roman" panose="02020603050405020304" pitchFamily="18" charset="0"/>
                <a:cs typeface="Courier New" panose="02070309020205020404" pitchFamily="49" charset="0"/>
              </a:rPr>
              <a:t>xaml</a:t>
            </a:r>
            <a:r>
              <a:rPr lang="en-US" sz="800" dirty="0">
                <a:solidFill>
                  <a:srgbClr val="0000FF"/>
                </a:solidFill>
                <a:latin typeface="inherit"/>
                <a:ea typeface="Times New Roman" panose="02020603050405020304" pitchFamily="18" charset="0"/>
                <a:cs typeface="Courier New" panose="02070309020205020404" pitchFamily="49" charset="0"/>
              </a:rPr>
              <a: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Title</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MainWindow</a:t>
            </a:r>
            <a:r>
              <a:rPr lang="en-US" sz="800" dirty="0">
                <a:solidFill>
                  <a:srgbClr val="0000FF"/>
                </a:solidFill>
                <a:latin typeface="inherit"/>
                <a:ea typeface="Times New Roman" panose="02020603050405020304" pitchFamily="18" charset="0"/>
                <a:cs typeface="Courier New" panose="02070309020205020404" pitchFamily="49" charset="0"/>
              </a:rPr>
              <a: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Height</a:t>
            </a:r>
            <a:r>
              <a:rPr lang="en-US" sz="800" dirty="0">
                <a:solidFill>
                  <a:srgbClr val="0000FF"/>
                </a:solidFill>
                <a:latin typeface="inherit"/>
                <a:ea typeface="Times New Roman" panose="02020603050405020304" pitchFamily="18" charset="0"/>
                <a:cs typeface="Courier New" panose="02070309020205020404" pitchFamily="49" charset="0"/>
              </a:rPr>
              <a:t>="350"</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Width</a:t>
            </a:r>
            <a:r>
              <a:rPr lang="en-US" sz="800" dirty="0">
                <a:solidFill>
                  <a:srgbClr val="0000FF"/>
                </a:solidFill>
                <a:latin typeface="inherit"/>
                <a:ea typeface="Times New Roman" panose="02020603050405020304" pitchFamily="18" charset="0"/>
                <a:cs typeface="Courier New" panose="02070309020205020404" pitchFamily="49" charset="0"/>
              </a:rPr>
              <a:t>="525"&gt;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Grid</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RowDefinition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RowDefinition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RowDefinition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RowDefinition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RowDefinition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Grid.RowDefinitions</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ColumnDefinition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ColumnDefinition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ColumnDefinition</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Grid.ColumnDefinitions</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UpdateSourceTrigger</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FontWeight</a:t>
            </a:r>
            <a:r>
              <a:rPr lang="en-US" sz="800" dirty="0">
                <a:solidFill>
                  <a:srgbClr val="0000FF"/>
                </a:solidFill>
                <a:latin typeface="inherit"/>
                <a:ea typeface="Times New Roman" panose="02020603050405020304" pitchFamily="18" charset="0"/>
                <a:cs typeface="Courier New" panose="02070309020205020404" pitchFamily="49" charset="0"/>
              </a:rPr>
              <a:t>="Bold"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="Data"</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FontWeight</a:t>
            </a:r>
            <a:r>
              <a:rPr lang="en-US" sz="800" dirty="0">
                <a:solidFill>
                  <a:srgbClr val="0000FF"/>
                </a:solidFill>
                <a:latin typeface="inherit"/>
                <a:ea typeface="Times New Roman" panose="02020603050405020304" pitchFamily="18" charset="0"/>
                <a:cs typeface="Courier New" panose="02070309020205020404" pitchFamily="49" charset="0"/>
              </a:rPr>
              <a:t>="Bold"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="2"</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="UI"</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FontWeight</a:t>
            </a:r>
            <a:r>
              <a:rPr lang="en-US" sz="800" dirty="0">
                <a:solidFill>
                  <a:srgbClr val="0000FF"/>
                </a:solidFill>
                <a:latin typeface="inherit"/>
                <a:ea typeface="Times New Roman" panose="02020603050405020304" pitchFamily="18" charset="0"/>
                <a:cs typeface="Courier New" panose="02070309020205020404" pitchFamily="49" charset="0"/>
              </a:rPr>
              <a:t>="Bold"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PropertyChanged</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="2"</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LostFocus</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="3"</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="0“ </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="Explicit"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="data1"</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="text"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="data2"</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="2"</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="text"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err="1">
                <a:solidFill>
                  <a:srgbClr val="A31515"/>
                </a:solidFill>
                <a:latin typeface="inherit"/>
                <a:ea typeface="Times New Roman" panose="02020603050405020304" pitchFamily="18" charset="0"/>
                <a:cs typeface="Courier New" panose="02070309020205020404" pitchFamily="49" charset="0"/>
              </a:rPr>
              <a:t>TextBlock</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="data3"</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="3"</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="text"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TextBox</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="ui1"</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="1"</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="2"</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A31515"/>
                </a:solidFill>
                <a:latin typeface="inherit"/>
                <a:ea typeface="Times New Roman" panose="02020603050405020304" pitchFamily="18" charset="0"/>
                <a:cs typeface="Courier New" panose="02070309020205020404" pitchFamily="49" charset="0"/>
              </a:rPr>
              <a:t>Binding</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ElementName</a:t>
            </a:r>
            <a:r>
              <a:rPr lang="en-US" sz="800" dirty="0">
                <a:solidFill>
                  <a:srgbClr val="0000FF"/>
                </a:solidFill>
                <a:latin typeface="inherit"/>
                <a:ea typeface="Times New Roman" panose="02020603050405020304" pitchFamily="18" charset="0"/>
                <a:cs typeface="Courier New" panose="02070309020205020404" pitchFamily="49" charset="0"/>
              </a:rPr>
              <a:t>=data1,</a:t>
            </a:r>
            <a:r>
              <a:rPr lang="en-US" sz="800" dirty="0">
                <a:solidFill>
                  <a:srgbClr val="FF0000"/>
                </a:solidFill>
                <a:latin typeface="inherit"/>
                <a:ea typeface="Times New Roman" panose="02020603050405020304" pitchFamily="18" charset="0"/>
                <a:cs typeface="Courier New" panose="02070309020205020404" pitchFamily="49" charset="0"/>
              </a:rPr>
              <a:t> Path</a:t>
            </a:r>
            <a:r>
              <a:rPr lang="en-US" sz="800" dirty="0">
                <a:solidFill>
                  <a:srgbClr val="0000FF"/>
                </a:solidFill>
                <a:latin typeface="inherit"/>
                <a:ea typeface="Times New Roman" panose="02020603050405020304" pitchFamily="18" charset="0"/>
                <a:cs typeface="Courier New" panose="02070309020205020404" pitchFamily="49" charset="0"/>
              </a:rPr>
              <a:t>=Text,</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highlight>
                  <a:srgbClr val="FFFF00"/>
                </a:highlight>
                <a:latin typeface="inherit"/>
                <a:ea typeface="Times New Roman" panose="02020603050405020304" pitchFamily="18" charset="0"/>
                <a:cs typeface="Courier New" panose="02070309020205020404" pitchFamily="49" charset="0"/>
              </a:rPr>
              <a:t>UpdateSourceTrigger</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highlight>
                  <a:srgbClr val="FFFF00"/>
                </a:highlight>
                <a:latin typeface="inherit"/>
                <a:ea typeface="Times New Roman" panose="02020603050405020304" pitchFamily="18" charset="0"/>
                <a:cs typeface="Courier New" panose="02070309020205020404" pitchFamily="49" charset="0"/>
              </a:rPr>
              <a:t>PropertyChanged</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 Mode</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TwoWay</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TextBox</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="ui2"</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="2"</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="2"</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A31515"/>
                </a:solidFill>
                <a:latin typeface="inherit"/>
                <a:ea typeface="Times New Roman" panose="02020603050405020304" pitchFamily="18" charset="0"/>
                <a:cs typeface="Courier New" panose="02070309020205020404" pitchFamily="49" charset="0"/>
              </a:rPr>
              <a:t>Binding</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ElementName</a:t>
            </a:r>
            <a:r>
              <a:rPr lang="en-US" sz="800" dirty="0">
                <a:solidFill>
                  <a:srgbClr val="0000FF"/>
                </a:solidFill>
                <a:latin typeface="inherit"/>
                <a:ea typeface="Times New Roman" panose="02020603050405020304" pitchFamily="18" charset="0"/>
                <a:cs typeface="Courier New" panose="02070309020205020404" pitchFamily="49" charset="0"/>
              </a:rPr>
              <a:t>=data2,</a:t>
            </a:r>
            <a:r>
              <a:rPr lang="en-US" sz="800" dirty="0">
                <a:solidFill>
                  <a:srgbClr val="FF0000"/>
                </a:solidFill>
                <a:latin typeface="inherit"/>
                <a:ea typeface="Times New Roman" panose="02020603050405020304" pitchFamily="18" charset="0"/>
                <a:cs typeface="Courier New" panose="02070309020205020404" pitchFamily="49" charset="0"/>
              </a:rPr>
              <a:t> Path</a:t>
            </a:r>
            <a:r>
              <a:rPr lang="en-US" sz="800" dirty="0">
                <a:solidFill>
                  <a:srgbClr val="0000FF"/>
                </a:solidFill>
                <a:latin typeface="inherit"/>
                <a:ea typeface="Times New Roman" panose="02020603050405020304" pitchFamily="18" charset="0"/>
                <a:cs typeface="Courier New" panose="02070309020205020404" pitchFamily="49" charset="0"/>
              </a:rPr>
              <a:t>=Text,</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highlight>
                  <a:srgbClr val="FFFF00"/>
                </a:highlight>
                <a:latin typeface="inherit"/>
                <a:ea typeface="Times New Roman" panose="02020603050405020304" pitchFamily="18" charset="0"/>
                <a:cs typeface="Courier New" panose="02070309020205020404" pitchFamily="49" charset="0"/>
              </a:rPr>
              <a:t>UpdateSourceTrigger</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highlight>
                  <a:srgbClr val="FFFF00"/>
                </a:highlight>
                <a:latin typeface="inherit"/>
                <a:ea typeface="Times New Roman" panose="02020603050405020304" pitchFamily="18" charset="0"/>
                <a:cs typeface="Courier New" panose="02070309020205020404" pitchFamily="49" charset="0"/>
              </a:rPr>
              <a:t>LostFocus</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 Mode</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TwoWay</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TextBox</a:t>
            </a:r>
            <a:r>
              <a:rPr lang="en-US" sz="800" dirty="0">
                <a:solidFill>
                  <a:srgbClr val="FF0000"/>
                </a:solidFill>
                <a:latin typeface="inherit"/>
                <a:ea typeface="Times New Roman" panose="02020603050405020304" pitchFamily="18" charset="0"/>
                <a:cs typeface="Courier New" panose="02070309020205020404" pitchFamily="49" charset="0"/>
              </a:rPr>
              <a:t> x</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Name</a:t>
            </a:r>
            <a:r>
              <a:rPr lang="en-US" sz="800" dirty="0">
                <a:solidFill>
                  <a:srgbClr val="0000FF"/>
                </a:solidFill>
                <a:latin typeface="inherit"/>
                <a:ea typeface="Times New Roman" panose="02020603050405020304" pitchFamily="18" charset="0"/>
                <a:cs typeface="Courier New" panose="02070309020205020404" pitchFamily="49" charset="0"/>
              </a:rPr>
              <a:t>="ui3"</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="3"</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="2"</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800" dirty="0">
                <a:solidFill>
                  <a:srgbClr val="FF0000"/>
                </a:solidFill>
                <a:latin typeface="inherit"/>
                <a:ea typeface="Times New Roman" panose="02020603050405020304" pitchFamily="18" charset="0"/>
                <a:cs typeface="Courier New" panose="02070309020205020404" pitchFamily="49" charset="0"/>
              </a:rPr>
              <a:t> Text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A31515"/>
                </a:solidFill>
                <a:latin typeface="inherit"/>
                <a:ea typeface="Times New Roman" panose="02020603050405020304" pitchFamily="18" charset="0"/>
                <a:cs typeface="Courier New" panose="02070309020205020404" pitchFamily="49" charset="0"/>
              </a:rPr>
              <a:t>Binding</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ElementName</a:t>
            </a:r>
            <a:r>
              <a:rPr lang="en-US" sz="800" dirty="0">
                <a:solidFill>
                  <a:srgbClr val="0000FF"/>
                </a:solidFill>
                <a:latin typeface="inherit"/>
                <a:ea typeface="Times New Roman" panose="02020603050405020304" pitchFamily="18" charset="0"/>
                <a:cs typeface="Courier New" panose="02070309020205020404" pitchFamily="49" charset="0"/>
              </a:rPr>
              <a:t>=data3,</a:t>
            </a:r>
            <a:r>
              <a:rPr lang="en-US" sz="800" dirty="0">
                <a:solidFill>
                  <a:srgbClr val="FF0000"/>
                </a:solidFill>
                <a:latin typeface="inherit"/>
                <a:ea typeface="Times New Roman" panose="02020603050405020304" pitchFamily="18" charset="0"/>
                <a:cs typeface="Courier New" panose="02070309020205020404" pitchFamily="49" charset="0"/>
              </a:rPr>
              <a:t> Path</a:t>
            </a:r>
            <a:r>
              <a:rPr lang="en-US" sz="800" dirty="0">
                <a:solidFill>
                  <a:srgbClr val="0000FF"/>
                </a:solidFill>
                <a:latin typeface="inherit"/>
                <a:ea typeface="Times New Roman" panose="02020603050405020304" pitchFamily="18" charset="0"/>
                <a:cs typeface="Courier New" panose="02070309020205020404" pitchFamily="49" charset="0"/>
              </a:rPr>
              <a:t>=Text,</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highlight>
                  <a:srgbClr val="FFFF00"/>
                </a:highlight>
                <a:latin typeface="inherit"/>
                <a:ea typeface="Times New Roman" panose="02020603050405020304" pitchFamily="18" charset="0"/>
                <a:cs typeface="Courier New" panose="02070309020205020404" pitchFamily="49" charset="0"/>
              </a:rPr>
              <a:t>UpdateSourceTrigger</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0000FF"/>
                </a:solidFill>
                <a:highlight>
                  <a:srgbClr val="FFFF00"/>
                </a:highlight>
                <a:latin typeface="inherit"/>
                <a:ea typeface="Times New Roman" panose="02020603050405020304" pitchFamily="18" charset="0"/>
                <a:cs typeface="Courier New" panose="02070309020205020404" pitchFamily="49" charset="0"/>
              </a:rPr>
              <a:t>Explicit</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a:solidFill>
                  <a:srgbClr val="FF0000"/>
                </a:solidFill>
                <a:latin typeface="inherit"/>
                <a:ea typeface="Times New Roman" panose="02020603050405020304" pitchFamily="18" charset="0"/>
                <a:cs typeface="Courier New" panose="02070309020205020404" pitchFamily="49" charset="0"/>
              </a:rPr>
              <a:t> Mode</a:t>
            </a:r>
            <a:r>
              <a:rPr lang="en-US" sz="800" dirty="0">
                <a:solidFill>
                  <a:srgbClr val="0000FF"/>
                </a:solidFill>
                <a:latin typeface="inherit"/>
                <a:ea typeface="Times New Roman" panose="02020603050405020304" pitchFamily="18" charset="0"/>
                <a:cs typeface="Courier New" panose="02070309020205020404" pitchFamily="49" charset="0"/>
              </a:rPr>
              <a:t>=</a:t>
            </a:r>
            <a:r>
              <a:rPr lang="en-US" sz="800" dirty="0" err="1">
                <a:solidFill>
                  <a:srgbClr val="0000FF"/>
                </a:solidFill>
                <a:latin typeface="inherit"/>
                <a:ea typeface="Times New Roman" panose="02020603050405020304" pitchFamily="18" charset="0"/>
                <a:cs typeface="Courier New" panose="02070309020205020404" pitchFamily="49" charset="0"/>
              </a:rPr>
              <a:t>TwoWay</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9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Button</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Grid.Row</a:t>
            </a:r>
            <a:r>
              <a:rPr lang="en-US" sz="800" dirty="0">
                <a:solidFill>
                  <a:srgbClr val="0000FF"/>
                </a:solidFill>
                <a:latin typeface="inherit"/>
                <a:ea typeface="Times New Roman" panose="02020603050405020304" pitchFamily="18" charset="0"/>
                <a:cs typeface="Courier New" panose="02070309020205020404" pitchFamily="49" charset="0"/>
              </a:rPr>
              <a:t>="4"</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a:t>
            </a:r>
            <a:r>
              <a:rPr lang="en-US" sz="800" dirty="0">
                <a:solidFill>
                  <a:srgbClr val="0000FF"/>
                </a:solidFill>
                <a:latin typeface="inherit"/>
                <a:ea typeface="Times New Roman" panose="02020603050405020304" pitchFamily="18" charset="0"/>
                <a:cs typeface="Courier New" panose="02070309020205020404" pitchFamily="49" charset="0"/>
              </a:rPr>
              <a:t>="0"</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err="1">
                <a:solidFill>
                  <a:srgbClr val="FF0000"/>
                </a:solidFill>
                <a:latin typeface="inherit"/>
                <a:ea typeface="Times New Roman" panose="02020603050405020304" pitchFamily="18" charset="0"/>
                <a:cs typeface="Courier New" panose="02070309020205020404" pitchFamily="49" charset="0"/>
              </a:rPr>
              <a:t>Grid.ColumnSpan</a:t>
            </a:r>
            <a:r>
              <a:rPr lang="en-US" sz="800" dirty="0">
                <a:solidFill>
                  <a:srgbClr val="0000FF"/>
                </a:solidFill>
                <a:latin typeface="inherit"/>
                <a:ea typeface="Times New Roman" panose="02020603050405020304" pitchFamily="18" charset="0"/>
                <a:cs typeface="Courier New" panose="02070309020205020404" pitchFamily="49" charset="0"/>
              </a:rPr>
              <a:t>="3"</a:t>
            </a:r>
            <a:r>
              <a:rPr lang="en-US" sz="800" dirty="0">
                <a:solidFill>
                  <a:srgbClr val="FF0000"/>
                </a:solidFill>
                <a:latin typeface="inherit"/>
                <a:ea typeface="Times New Roman" panose="02020603050405020304" pitchFamily="18" charset="0"/>
                <a:cs typeface="Courier New" panose="02070309020205020404" pitchFamily="49" charset="0"/>
              </a:rPr>
              <a:t> Content</a:t>
            </a:r>
            <a:r>
              <a:rPr lang="en-US" sz="800" dirty="0">
                <a:solidFill>
                  <a:srgbClr val="0000FF"/>
                </a:solidFill>
                <a:latin typeface="inherit"/>
                <a:ea typeface="Times New Roman" panose="02020603050405020304" pitchFamily="18" charset="0"/>
                <a:cs typeface="Courier New" panose="02070309020205020404" pitchFamily="49" charset="0"/>
              </a:rPr>
              <a:t>="Explicit"</a:t>
            </a:r>
            <a:r>
              <a:rPr lang="en-US" sz="800" dirty="0">
                <a:solidFill>
                  <a:srgbClr val="FF0000"/>
                </a:solidFill>
                <a:latin typeface="inherit"/>
                <a:ea typeface="Times New Roman" panose="02020603050405020304" pitchFamily="18" charset="0"/>
                <a:cs typeface="Courier New" panose="02070309020205020404" pitchFamily="49" charset="0"/>
              </a:rPr>
              <a:t> </a:t>
            </a:r>
            <a:r>
              <a:rPr lang="en-US" sz="800" dirty="0">
                <a:solidFill>
                  <a:srgbClr val="FF0000"/>
                </a:solidFill>
                <a:highlight>
                  <a:srgbClr val="FFFF00"/>
                </a:highlight>
                <a:latin typeface="inherit"/>
                <a:ea typeface="Times New Roman" panose="02020603050405020304" pitchFamily="18" charset="0"/>
                <a:cs typeface="Courier New" panose="02070309020205020404" pitchFamily="49" charset="0"/>
              </a:rPr>
              <a:t>Click</a:t>
            </a:r>
            <a:r>
              <a:rPr lang="en-US" sz="8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800" dirty="0" err="1">
                <a:solidFill>
                  <a:srgbClr val="0000FF"/>
                </a:solidFill>
                <a:highlight>
                  <a:srgbClr val="FFFF00"/>
                </a:highlight>
                <a:latin typeface="inherit"/>
                <a:ea typeface="Times New Roman" panose="02020603050405020304" pitchFamily="18" charset="0"/>
                <a:cs typeface="Courier New" panose="02070309020205020404" pitchFamily="49" charset="0"/>
              </a:rPr>
              <a:t>Button_Click</a:t>
            </a:r>
            <a:r>
              <a:rPr lang="en-US" sz="800" dirty="0">
                <a:solidFill>
                  <a:srgbClr val="0000FF"/>
                </a:solidFill>
                <a:highlight>
                  <a:srgbClr val="FFFF00"/>
                </a:highlight>
                <a:latin typeface="inherit"/>
                <a:ea typeface="Times New Roman" panose="02020603050405020304" pitchFamily="18" charset="0"/>
                <a:cs typeface="Courier New" panose="02070309020205020404" pitchFamily="49" charset="0"/>
              </a:rPr>
              <a:t>"</a:t>
            </a:r>
            <a:r>
              <a:rPr lang="en-US" sz="800" dirty="0">
                <a:solidFill>
                  <a:srgbClr val="0000FF"/>
                </a:solidFill>
                <a:latin typeface="inherit"/>
                <a:ea typeface="Times New Roman" panose="02020603050405020304" pitchFamily="18" charset="0"/>
                <a:cs typeface="Courier New" panose="02070309020205020404" pitchFamily="49" charset="0"/>
              </a:rPr>
              <a:t> /&gt;</a:t>
            </a:r>
            <a:br>
              <a:rPr lang="en-US" sz="9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A31515"/>
                </a:solidFill>
                <a:latin typeface="inherit"/>
                <a:ea typeface="Times New Roman" panose="02020603050405020304" pitchFamily="18" charset="0"/>
                <a:cs typeface="Courier New" panose="02070309020205020404" pitchFamily="49" charset="0"/>
              </a:rPr>
              <a:t>  </a:t>
            </a: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Grid</a:t>
            </a:r>
            <a:r>
              <a:rPr lang="en-US" sz="800" dirty="0">
                <a:solidFill>
                  <a:srgbClr val="0000FF"/>
                </a:solidFill>
                <a:latin typeface="inherit"/>
                <a:ea typeface="Times New Roman" panose="02020603050405020304" pitchFamily="18" charset="0"/>
                <a:cs typeface="Courier New" panose="02070309020205020404" pitchFamily="49" charset="0"/>
              </a:rPr>
              <a:t>&gt;</a:t>
            </a:r>
            <a:br>
              <a:rPr lang="en-US" sz="9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sz="800" dirty="0">
                <a:solidFill>
                  <a:srgbClr val="0000FF"/>
                </a:solidFill>
                <a:latin typeface="inherit"/>
                <a:ea typeface="Times New Roman" panose="02020603050405020304" pitchFamily="18" charset="0"/>
                <a:cs typeface="Courier New" panose="02070309020205020404" pitchFamily="49" charset="0"/>
              </a:rPr>
              <a:t>&lt;/</a:t>
            </a:r>
            <a:r>
              <a:rPr lang="en-US" sz="800" dirty="0">
                <a:solidFill>
                  <a:srgbClr val="A31515"/>
                </a:solidFill>
                <a:latin typeface="inherit"/>
                <a:ea typeface="Times New Roman" panose="02020603050405020304" pitchFamily="18" charset="0"/>
                <a:cs typeface="Courier New" panose="02070309020205020404" pitchFamily="49" charset="0"/>
              </a:rPr>
              <a:t>Window</a:t>
            </a:r>
            <a:r>
              <a:rPr lang="en-US" sz="800" dirty="0">
                <a:solidFill>
                  <a:srgbClr val="0000FF"/>
                </a:solidFill>
                <a:latin typeface="inherit"/>
                <a:ea typeface="Times New Roman" panose="02020603050405020304" pitchFamily="18" charset="0"/>
                <a:cs typeface="Courier New" panose="02070309020205020404" pitchFamily="49" charset="0"/>
              </a:rPr>
              <a:t>&gt;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Speech Bubble: Rectangle with Corners Rounded 4">
            <a:extLst>
              <a:ext uri="{FF2B5EF4-FFF2-40B4-BE49-F238E27FC236}">
                <a16:creationId xmlns:a16="http://schemas.microsoft.com/office/drawing/2014/main" id="{AEEC1BE3-36BD-4B15-96C8-A71EA459CC1F}"/>
              </a:ext>
            </a:extLst>
          </p:cNvPr>
          <p:cNvSpPr/>
          <p:nvPr/>
        </p:nvSpPr>
        <p:spPr>
          <a:xfrm>
            <a:off x="7896200" y="122417"/>
            <a:ext cx="2376264" cy="1296144"/>
          </a:xfrm>
          <a:prstGeom prst="wedgeRoundRectCallout">
            <a:avLst>
              <a:gd name="adj1" fmla="val -64811"/>
              <a:gd name="adj2" fmla="val 6681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a:solidFill>
                  <a:prstClr val="black"/>
                </a:solidFill>
                <a:latin typeface="Trebuchet MS"/>
                <a:cs typeface="Gisha" panose="020B0502040204020203" pitchFamily="34" charset="-79"/>
              </a:rPr>
              <a:t>בדוגמת הקוד הבאה ניתן לראות שימוש לשלושת השיטות:</a:t>
            </a:r>
          </a:p>
        </p:txBody>
      </p:sp>
      <p:sp>
        <p:nvSpPr>
          <p:cNvPr id="2" name="Title 1">
            <a:extLst>
              <a:ext uri="{FF2B5EF4-FFF2-40B4-BE49-F238E27FC236}">
                <a16:creationId xmlns:a16="http://schemas.microsoft.com/office/drawing/2014/main" id="{47B77A4F-2347-4423-9BFE-5879F164B74C}"/>
              </a:ext>
            </a:extLst>
          </p:cNvPr>
          <p:cNvSpPr>
            <a:spLocks noGrp="1"/>
          </p:cNvSpPr>
          <p:nvPr>
            <p:ph type="title"/>
          </p:nvPr>
        </p:nvSpPr>
        <p:spPr>
          <a:xfrm>
            <a:off x="3205336" y="21225"/>
            <a:ext cx="4690864" cy="456624"/>
          </a:xfrm>
        </p:spPr>
        <p:txBody>
          <a:bodyPr>
            <a:normAutofit fontScale="90000"/>
          </a:bodyPr>
          <a:lstStyle/>
          <a:p>
            <a:pPr algn="ctr"/>
            <a:r>
              <a:rPr lang="he-IL" sz="3600" dirty="0"/>
              <a:t>מועד ביצוע הסנכרון</a:t>
            </a:r>
            <a:endParaRPr lang="en-US" sz="3600" dirty="0"/>
          </a:p>
        </p:txBody>
      </p:sp>
      <p:pic>
        <p:nvPicPr>
          <p:cNvPr id="7" name="Picture 6" descr="מדריך WPF – שימוש ב Data Binding: מועד ביצוע הסנכרון">
            <a:hlinkClick r:id="rId2" tgtFrame="&quot;_blank&quot;"/>
            <a:extLst>
              <a:ext uri="{FF2B5EF4-FFF2-40B4-BE49-F238E27FC236}">
                <a16:creationId xmlns:a16="http://schemas.microsoft.com/office/drawing/2014/main" id="{C7C912D8-D7CF-4150-A4E0-5C6CA68AD2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920163"/>
            <a:ext cx="4032448" cy="2654575"/>
          </a:xfrm>
          <a:prstGeom prst="rect">
            <a:avLst/>
          </a:prstGeom>
          <a:noFill/>
          <a:ln>
            <a:noFill/>
          </a:ln>
        </p:spPr>
      </p:pic>
    </p:spTree>
    <p:extLst>
      <p:ext uri="{BB962C8B-B14F-4D97-AF65-F5344CB8AC3E}">
        <p14:creationId xmlns:p14="http://schemas.microsoft.com/office/powerpoint/2010/main" val="151769799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4C07B9-3FC2-4CF4-8D3C-881110500C7B}"/>
              </a:ext>
            </a:extLst>
          </p:cNvPr>
          <p:cNvSpPr>
            <a:spLocks noGrp="1"/>
          </p:cNvSpPr>
          <p:nvPr>
            <p:ph type="sldNum" sz="quarter" idx="12"/>
          </p:nvPr>
        </p:nvSpPr>
        <p:spPr>
          <a:xfrm>
            <a:off x="8976320" y="6506329"/>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681</a:t>
            </a:fld>
            <a:endParaRPr lang="he-IL" dirty="0">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CFFDD218-AAB7-46E7-92E9-9DDA66002BC7}"/>
              </a:ext>
            </a:extLst>
          </p:cNvPr>
          <p:cNvSpPr txBox="1"/>
          <p:nvPr/>
        </p:nvSpPr>
        <p:spPr>
          <a:xfrm>
            <a:off x="1919537" y="3565422"/>
            <a:ext cx="5863599" cy="30476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FF"/>
                </a:solidFill>
                <a:latin typeface="inherit"/>
                <a:ea typeface="Times New Roman" panose="02020603050405020304" pitchFamily="18" charset="0"/>
                <a:cs typeface="Courier New" panose="02070309020205020404" pitchFamily="49" charset="0"/>
              </a:rPr>
              <a:t>namespace</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WhenToUpdate</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public</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partial</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class</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err="1">
                <a:solidFill>
                  <a:srgbClr val="2B91AF"/>
                </a:solidFill>
                <a:latin typeface="inherit"/>
                <a:ea typeface="Times New Roman" panose="02020603050405020304" pitchFamily="18" charset="0"/>
                <a:cs typeface="Courier New" panose="02070309020205020404" pitchFamily="49" charset="0"/>
              </a:rPr>
              <a:t>MainWindow</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200" dirty="0">
                <a:solidFill>
                  <a:srgbClr val="2B91AF"/>
                </a:solidFill>
                <a:latin typeface="inherit"/>
                <a:ea typeface="Times New Roman" panose="02020603050405020304" pitchFamily="18" charset="0"/>
                <a:cs typeface="Courier New" panose="02070309020205020404" pitchFamily="49" charset="0"/>
              </a:rPr>
              <a:t>Window</a:t>
            </a:r>
            <a:br>
              <a:rPr lang="en-US"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public</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MainWindow</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InitializeComponent</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private</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a:solidFill>
                  <a:srgbClr val="0000FF"/>
                </a:solidFill>
                <a:latin typeface="inherit"/>
                <a:ea typeface="Times New Roman" panose="02020603050405020304" pitchFamily="18" charset="0"/>
                <a:cs typeface="Courier New" panose="02070309020205020404" pitchFamily="49" charset="0"/>
              </a:rPr>
              <a:t>void</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Button_Click</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200" dirty="0">
                <a:solidFill>
                  <a:srgbClr val="0000FF"/>
                </a:solidFill>
                <a:latin typeface="inherit"/>
                <a:ea typeface="Times New Roman" panose="02020603050405020304" pitchFamily="18" charset="0"/>
                <a:cs typeface="Courier New" panose="02070309020205020404" pitchFamily="49" charset="0"/>
              </a:rPr>
              <a:t>object</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sender, </a:t>
            </a:r>
            <a:r>
              <a:rPr lang="en-US" sz="1200" dirty="0" err="1">
                <a:solidFill>
                  <a:srgbClr val="2B91AF"/>
                </a:solidFill>
                <a:latin typeface="inherit"/>
                <a:ea typeface="Times New Roman" panose="02020603050405020304" pitchFamily="18" charset="0"/>
                <a:cs typeface="Courier New" panose="02070309020205020404" pitchFamily="49" charset="0"/>
              </a:rPr>
              <a:t>RoutedEventArgs</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e)</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ui3.GetBindingExpression(</a:t>
            </a:r>
            <a:r>
              <a:rPr lang="en-US" sz="1200" dirty="0" err="1">
                <a:solidFill>
                  <a:srgbClr val="2B91AF"/>
                </a:solidFill>
                <a:latin typeface="inherit"/>
                <a:ea typeface="Times New Roman" panose="02020603050405020304" pitchFamily="18" charset="0"/>
                <a:cs typeface="Courier New" panose="02070309020205020404" pitchFamily="49" charset="0"/>
              </a:rPr>
              <a:t>TextBox</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.TextProperty</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2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UpdateSource</a:t>
            </a: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Speech Bubble: Rectangle with Corners Rounded 4">
            <a:extLst>
              <a:ext uri="{FF2B5EF4-FFF2-40B4-BE49-F238E27FC236}">
                <a16:creationId xmlns:a16="http://schemas.microsoft.com/office/drawing/2014/main" id="{B4B0F8CE-504E-407E-981D-3FDD64909535}"/>
              </a:ext>
            </a:extLst>
          </p:cNvPr>
          <p:cNvSpPr/>
          <p:nvPr/>
        </p:nvSpPr>
        <p:spPr>
          <a:xfrm>
            <a:off x="6888088" y="628570"/>
            <a:ext cx="3616040" cy="2440390"/>
          </a:xfrm>
          <a:prstGeom prst="wedgeRoundRectCallout">
            <a:avLst>
              <a:gd name="adj1" fmla="val -65278"/>
              <a:gd name="adj2" fmla="val 5829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fontAlgn="base">
              <a:lnSpc>
                <a:spcPts val="1690"/>
              </a:lnSpc>
              <a:spcAft>
                <a:spcPts val="1500"/>
              </a:spcAft>
              <a:buFont typeface="Arial" panose="020B0604020202020204" pitchFamily="34" charset="0"/>
              <a:buChar char="•"/>
            </a:pPr>
            <a:r>
              <a:rPr lang="he-IL" sz="1200" dirty="0">
                <a:solidFill>
                  <a:prstClr val="black"/>
                </a:solidFill>
                <a:latin typeface="inherit"/>
                <a:ea typeface="Times New Roman" panose="02020603050405020304" pitchFamily="18" charset="0"/>
                <a:cs typeface="Gisha" panose="020B0502040204020203" pitchFamily="34" charset="-79"/>
              </a:rPr>
              <a:t>כאשר נשנה את ה</a:t>
            </a:r>
            <a:r>
              <a:rPr lang="en-US" sz="1200" dirty="0">
                <a:solidFill>
                  <a:prstClr val="black"/>
                </a:solidFill>
                <a:latin typeface="inherit"/>
                <a:ea typeface="Times New Roman" panose="02020603050405020304" pitchFamily="18" charset="0"/>
              </a:rPr>
              <a:t>TextBox </a:t>
            </a:r>
            <a:r>
              <a:rPr lang="he-IL" sz="1200" dirty="0">
                <a:solidFill>
                  <a:prstClr val="black"/>
                </a:solidFill>
                <a:latin typeface="inherit"/>
                <a:ea typeface="Times New Roman" panose="02020603050405020304" pitchFamily="18" charset="0"/>
                <a:cs typeface="Gisha" panose="020B0502040204020203" pitchFamily="34" charset="-79"/>
              </a:rPr>
              <a:t> בשורה הראשונה</a:t>
            </a:r>
            <a:r>
              <a:rPr lang="en-US" sz="1200" dirty="0">
                <a:solidFill>
                  <a:prstClr val="black"/>
                </a:solidFill>
                <a:latin typeface="inherit"/>
                <a:ea typeface="Times New Roman" panose="02020603050405020304" pitchFamily="18" charset="0"/>
              </a:rPr>
              <a:t> (</a:t>
            </a:r>
            <a:r>
              <a:rPr lang="en-US" sz="1200" dirty="0" err="1">
                <a:solidFill>
                  <a:prstClr val="black"/>
                </a:solidFill>
                <a:latin typeface="inherit"/>
                <a:ea typeface="Times New Roman" panose="02020603050405020304" pitchFamily="18" charset="0"/>
              </a:rPr>
              <a:t>PropertyChanged</a:t>
            </a:r>
            <a:r>
              <a:rPr lang="en-US" sz="1200" dirty="0">
                <a:solidFill>
                  <a:prstClr val="black"/>
                </a:solidFill>
                <a:latin typeface="inherit"/>
                <a:ea typeface="Times New Roman" panose="02020603050405020304" pitchFamily="18" charset="0"/>
              </a:rPr>
              <a:t>)</a:t>
            </a:r>
            <a:r>
              <a:rPr lang="he-IL" sz="1200" dirty="0">
                <a:solidFill>
                  <a:prstClr val="black"/>
                </a:solidFill>
                <a:latin typeface="inherit"/>
                <a:ea typeface="Times New Roman" panose="02020603050405020304" pitchFamily="18" charset="0"/>
                <a:cs typeface="Gisha" panose="020B0502040204020203" pitchFamily="34" charset="-79"/>
              </a:rPr>
              <a:t> </a:t>
            </a:r>
            <a:r>
              <a:rPr lang="en-US" sz="1200" dirty="0">
                <a:solidFill>
                  <a:prstClr val="black"/>
                </a:solidFill>
                <a:latin typeface="inherit"/>
                <a:ea typeface="Times New Roman" panose="02020603050405020304" pitchFamily="18" charset="0"/>
              </a:rPr>
              <a:t> </a:t>
            </a:r>
            <a:r>
              <a:rPr lang="he-IL" sz="1200" dirty="0">
                <a:solidFill>
                  <a:prstClr val="black"/>
                </a:solidFill>
                <a:latin typeface="inherit"/>
                <a:ea typeface="Times New Roman" panose="02020603050405020304" pitchFamily="18" charset="0"/>
                <a:cs typeface="Gisha" panose="020B0502040204020203" pitchFamily="34" charset="-79"/>
              </a:rPr>
              <a:t>ה</a:t>
            </a:r>
            <a:r>
              <a:rPr lang="en-US" sz="1200" dirty="0">
                <a:solidFill>
                  <a:prstClr val="black"/>
                </a:solidFill>
                <a:latin typeface="inherit"/>
                <a:ea typeface="Times New Roman" panose="02020603050405020304" pitchFamily="18" charset="0"/>
              </a:rPr>
              <a:t>Data </a:t>
            </a:r>
            <a:r>
              <a:rPr lang="he-IL" sz="1200" dirty="0">
                <a:solidFill>
                  <a:prstClr val="black"/>
                </a:solidFill>
                <a:latin typeface="Arial" panose="020B0604020202020204" pitchFamily="34" charset="0"/>
                <a:ea typeface="Times New Roman" panose="02020603050405020304" pitchFamily="18" charset="0"/>
                <a:cs typeface="Gisha" panose="020B0502040204020203" pitchFamily="34" charset="-79"/>
              </a:rPr>
              <a:t> ישתנה בכל לחיצה.</a:t>
            </a:r>
          </a:p>
          <a:p>
            <a:pPr marL="285750" indent="-285750" fontAlgn="base">
              <a:lnSpc>
                <a:spcPts val="1690"/>
              </a:lnSpc>
              <a:spcAft>
                <a:spcPts val="1500"/>
              </a:spcAft>
              <a:buFont typeface="Arial" panose="020B0604020202020204" pitchFamily="34" charset="0"/>
              <a:buChar char="•"/>
            </a:pPr>
            <a:r>
              <a:rPr lang="he-IL" sz="1200" dirty="0">
                <a:solidFill>
                  <a:prstClr val="black"/>
                </a:solidFill>
                <a:latin typeface="Arial" panose="020B0604020202020204" pitchFamily="34" charset="0"/>
                <a:ea typeface="Times New Roman" panose="02020603050405020304" pitchFamily="18" charset="0"/>
                <a:cs typeface="Gisha" panose="020B0502040204020203" pitchFamily="34" charset="-79"/>
              </a:rPr>
              <a:t>לעומת זאת, בשורה השנייה</a:t>
            </a:r>
            <a:r>
              <a:rPr lang="en-US" sz="1200" dirty="0">
                <a:solidFill>
                  <a:prstClr val="black"/>
                </a:solidFill>
                <a:latin typeface="inherit"/>
                <a:ea typeface="Times New Roman" panose="02020603050405020304" pitchFamily="18" charset="0"/>
              </a:rPr>
              <a:t> (</a:t>
            </a:r>
            <a:r>
              <a:rPr lang="en-US" sz="1200" dirty="0" err="1">
                <a:solidFill>
                  <a:prstClr val="black"/>
                </a:solidFill>
                <a:latin typeface="inherit"/>
                <a:ea typeface="Times New Roman" panose="02020603050405020304" pitchFamily="18" charset="0"/>
              </a:rPr>
              <a:t>LostFocus</a:t>
            </a:r>
            <a:r>
              <a:rPr lang="en-US" sz="1200" dirty="0">
                <a:solidFill>
                  <a:prstClr val="black"/>
                </a:solidFill>
                <a:latin typeface="inherit"/>
                <a:ea typeface="Times New Roman" panose="02020603050405020304" pitchFamily="18" charset="0"/>
              </a:rPr>
              <a:t>)</a:t>
            </a:r>
            <a:r>
              <a:rPr lang="he-IL" sz="1200" dirty="0">
                <a:solidFill>
                  <a:prstClr val="black"/>
                </a:solidFill>
                <a:latin typeface="inherit"/>
                <a:ea typeface="Times New Roman" panose="02020603050405020304" pitchFamily="18" charset="0"/>
                <a:cs typeface="Gisha" panose="020B0502040204020203" pitchFamily="34" charset="-79"/>
              </a:rPr>
              <a:t>,</a:t>
            </a:r>
            <a:r>
              <a:rPr lang="en-US" sz="1200" dirty="0">
                <a:solidFill>
                  <a:prstClr val="black"/>
                </a:solidFill>
                <a:latin typeface="inherit"/>
                <a:ea typeface="Times New Roman" panose="02020603050405020304" pitchFamily="18" charset="0"/>
              </a:rPr>
              <a:t> </a:t>
            </a:r>
            <a:r>
              <a:rPr lang="he-IL" sz="1200" dirty="0">
                <a:solidFill>
                  <a:prstClr val="black"/>
                </a:solidFill>
                <a:latin typeface="inherit"/>
                <a:ea typeface="Times New Roman" panose="02020603050405020304" pitchFamily="18" charset="0"/>
                <a:cs typeface="Gisha" panose="020B0502040204020203" pitchFamily="34" charset="-79"/>
              </a:rPr>
              <a:t>ה</a:t>
            </a:r>
            <a:r>
              <a:rPr lang="en-US" sz="1200" dirty="0">
                <a:solidFill>
                  <a:prstClr val="black"/>
                </a:solidFill>
                <a:latin typeface="inherit"/>
                <a:ea typeface="Times New Roman" panose="02020603050405020304" pitchFamily="18" charset="0"/>
              </a:rPr>
              <a:t>Data</a:t>
            </a:r>
            <a:r>
              <a:rPr lang="en-US" sz="1200" dirty="0">
                <a:solidFill>
                  <a:prstClr val="black"/>
                </a:solidFill>
                <a:latin typeface="Arial" panose="020B0604020202020204" pitchFamily="34" charset="0"/>
                <a:ea typeface="Times New Roman" panose="02020603050405020304" pitchFamily="18" charset="0"/>
              </a:rPr>
              <a:t> </a:t>
            </a:r>
            <a:r>
              <a:rPr lang="he-IL" sz="1200" dirty="0">
                <a:solidFill>
                  <a:prstClr val="black"/>
                </a:solidFill>
                <a:latin typeface="Arial" panose="020B0604020202020204" pitchFamily="34" charset="0"/>
                <a:ea typeface="Times New Roman" panose="02020603050405020304" pitchFamily="18" charset="0"/>
                <a:cs typeface="Gisha" panose="020B0502040204020203" pitchFamily="34" charset="-79"/>
              </a:rPr>
              <a:t> ישתנה רק כאשר נעזוב את ה</a:t>
            </a:r>
            <a:r>
              <a:rPr lang="en-US" sz="1200" dirty="0">
                <a:solidFill>
                  <a:prstClr val="black"/>
                </a:solidFill>
                <a:latin typeface="inherit"/>
                <a:ea typeface="Times New Roman" panose="02020603050405020304" pitchFamily="18" charset="0"/>
              </a:rPr>
              <a:t>TextBox </a:t>
            </a:r>
            <a:r>
              <a:rPr lang="he-IL" sz="1200" dirty="0">
                <a:solidFill>
                  <a:prstClr val="black"/>
                </a:solidFill>
                <a:latin typeface="inherit"/>
                <a:ea typeface="Times New Roman" panose="02020603050405020304" pitchFamily="18" charset="0"/>
                <a:cs typeface="Gisha" panose="020B0502040204020203" pitchFamily="34" charset="-79"/>
              </a:rPr>
              <a:t>.</a:t>
            </a:r>
          </a:p>
          <a:p>
            <a:pPr marL="285750" indent="-285750" fontAlgn="base">
              <a:lnSpc>
                <a:spcPts val="1690"/>
              </a:lnSpc>
              <a:spcAft>
                <a:spcPts val="1500"/>
              </a:spcAft>
              <a:buFont typeface="Arial" panose="020B0604020202020204" pitchFamily="34" charset="0"/>
              <a:buChar char="•"/>
            </a:pPr>
            <a:r>
              <a:rPr lang="he-IL" sz="1200" dirty="0">
                <a:solidFill>
                  <a:prstClr val="black"/>
                </a:solidFill>
                <a:latin typeface="inherit"/>
                <a:ea typeface="Times New Roman" panose="02020603050405020304" pitchFamily="18" charset="0"/>
                <a:cs typeface="Gisha" panose="020B0502040204020203" pitchFamily="34" charset="-79"/>
              </a:rPr>
              <a:t>בשורה השלישית</a:t>
            </a:r>
            <a:r>
              <a:rPr lang="en-US" sz="1200" dirty="0">
                <a:solidFill>
                  <a:prstClr val="black"/>
                </a:solidFill>
                <a:latin typeface="inherit"/>
                <a:ea typeface="Times New Roman" panose="02020603050405020304" pitchFamily="18" charset="0"/>
              </a:rPr>
              <a:t> (Explicit) </a:t>
            </a:r>
            <a:r>
              <a:rPr lang="he-IL" sz="1200" dirty="0">
                <a:solidFill>
                  <a:prstClr val="black"/>
                </a:solidFill>
                <a:latin typeface="inherit"/>
                <a:ea typeface="Times New Roman" panose="02020603050405020304" pitchFamily="18" charset="0"/>
                <a:cs typeface="Gisha" panose="020B0502040204020203" pitchFamily="34" charset="-79"/>
              </a:rPr>
              <a:t>, ה</a:t>
            </a:r>
            <a:r>
              <a:rPr lang="en-US" sz="1200" dirty="0">
                <a:solidFill>
                  <a:prstClr val="black"/>
                </a:solidFill>
                <a:latin typeface="inherit"/>
                <a:ea typeface="Times New Roman" panose="02020603050405020304" pitchFamily="18" charset="0"/>
              </a:rPr>
              <a:t>Data</a:t>
            </a:r>
            <a:r>
              <a:rPr lang="en-US" sz="1200" dirty="0">
                <a:solidFill>
                  <a:prstClr val="black"/>
                </a:solidFill>
                <a:latin typeface="Arial" panose="020B0604020202020204" pitchFamily="34" charset="0"/>
                <a:ea typeface="Times New Roman" panose="02020603050405020304" pitchFamily="18" charset="0"/>
              </a:rPr>
              <a:t> </a:t>
            </a:r>
            <a:r>
              <a:rPr lang="he-IL" sz="1200" dirty="0">
                <a:solidFill>
                  <a:prstClr val="black"/>
                </a:solidFill>
                <a:latin typeface="Arial" panose="020B0604020202020204" pitchFamily="34" charset="0"/>
                <a:ea typeface="Times New Roman" panose="02020603050405020304" pitchFamily="18" charset="0"/>
                <a:cs typeface="Gisha" panose="020B0502040204020203" pitchFamily="34" charset="-79"/>
              </a:rPr>
              <a:t> לא יתעדכן כל עוד לא לחצנו על הכפתור</a:t>
            </a:r>
            <a:r>
              <a:rPr lang="en-US" sz="1200" dirty="0">
                <a:solidFill>
                  <a:prstClr val="black"/>
                </a:solidFill>
                <a:latin typeface="inherit"/>
                <a:ea typeface="Times New Roman" panose="02020603050405020304" pitchFamily="18" charset="0"/>
              </a:rPr>
              <a:t> Explicit </a:t>
            </a:r>
            <a:r>
              <a:rPr lang="he-IL" sz="1200" dirty="0">
                <a:solidFill>
                  <a:prstClr val="black"/>
                </a:solidFill>
                <a:latin typeface="inherit"/>
                <a:ea typeface="Times New Roman" panose="02020603050405020304" pitchFamily="18" charset="0"/>
                <a:cs typeface="Gisha" panose="020B0502040204020203" pitchFamily="34" charset="-79"/>
              </a:rPr>
              <a:t>.</a:t>
            </a:r>
          </a:p>
          <a:p>
            <a:pPr marL="285750" indent="-285750" fontAlgn="base">
              <a:lnSpc>
                <a:spcPts val="1690"/>
              </a:lnSpc>
              <a:spcAft>
                <a:spcPts val="1500"/>
              </a:spcAft>
              <a:buFont typeface="Arial" panose="020B0604020202020204" pitchFamily="34" charset="0"/>
              <a:buChar char="•"/>
            </a:pPr>
            <a:r>
              <a:rPr lang="he-IL" sz="1200" dirty="0">
                <a:solidFill>
                  <a:prstClr val="black"/>
                </a:solidFill>
                <a:latin typeface="inherit"/>
                <a:ea typeface="Times New Roman" panose="02020603050405020304" pitchFamily="18" charset="0"/>
                <a:cs typeface="Gisha" panose="020B0502040204020203" pitchFamily="34" charset="-79"/>
              </a:rPr>
              <a:t>נריץ כדי להמחיש את ההבדלים</a:t>
            </a:r>
            <a:r>
              <a:rPr lang="en-US" sz="1200" dirty="0">
                <a:solidFill>
                  <a:prstClr val="black"/>
                </a:solidFill>
                <a:latin typeface="inherit"/>
                <a:ea typeface="Times New Roman" panose="02020603050405020304" pitchFamily="18" charset="0"/>
              </a:rPr>
              <a:t>.</a:t>
            </a:r>
            <a:endParaRPr lang="en-US" sz="1200" dirty="0">
              <a:solidFill>
                <a:prstClr val="black"/>
              </a:solidFill>
              <a:latin typeface="Calibri" panose="020F0502020204030204" pitchFamily="34" charset="0"/>
              <a:ea typeface="Calibri" panose="020F0502020204030204" pitchFamily="34" charset="0"/>
            </a:endParaRPr>
          </a:p>
        </p:txBody>
      </p:sp>
      <p:pic>
        <p:nvPicPr>
          <p:cNvPr id="8" name="Picture 7" descr="מדריך WPF – שימוש ב Data Binding: מועד ביצוע הסנכרון">
            <a:hlinkClick r:id="rId2" tgtFrame="&quot;_blank&quot;"/>
            <a:extLst>
              <a:ext uri="{FF2B5EF4-FFF2-40B4-BE49-F238E27FC236}">
                <a16:creationId xmlns:a16="http://schemas.microsoft.com/office/drawing/2014/main" id="{B8AA0FF5-F55A-4C30-91FA-2A89050D9A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19536" y="841538"/>
            <a:ext cx="4032448" cy="2654575"/>
          </a:xfrm>
          <a:prstGeom prst="rect">
            <a:avLst/>
          </a:prstGeom>
          <a:noFill/>
          <a:ln>
            <a:noFill/>
          </a:ln>
        </p:spPr>
      </p:pic>
      <p:sp>
        <p:nvSpPr>
          <p:cNvPr id="10" name="Title 1">
            <a:extLst>
              <a:ext uri="{FF2B5EF4-FFF2-40B4-BE49-F238E27FC236}">
                <a16:creationId xmlns:a16="http://schemas.microsoft.com/office/drawing/2014/main" id="{B388ECA2-DCAE-4F48-833F-5EF3FD9FF142}"/>
              </a:ext>
            </a:extLst>
          </p:cNvPr>
          <p:cNvSpPr>
            <a:spLocks noGrp="1"/>
          </p:cNvSpPr>
          <p:nvPr>
            <p:ph type="title"/>
          </p:nvPr>
        </p:nvSpPr>
        <p:spPr>
          <a:xfrm>
            <a:off x="3205336" y="21225"/>
            <a:ext cx="4690864" cy="456624"/>
          </a:xfrm>
        </p:spPr>
        <p:txBody>
          <a:bodyPr>
            <a:normAutofit fontScale="90000"/>
          </a:bodyPr>
          <a:lstStyle/>
          <a:p>
            <a:pPr algn="ctr"/>
            <a:r>
              <a:rPr lang="he-IL" sz="3600" dirty="0"/>
              <a:t>מועד ביצוע הסנכרון</a:t>
            </a:r>
            <a:endParaRPr lang="en-US" sz="3600" dirty="0"/>
          </a:p>
        </p:txBody>
      </p:sp>
    </p:spTree>
    <p:extLst>
      <p:ext uri="{BB962C8B-B14F-4D97-AF65-F5344CB8AC3E}">
        <p14:creationId xmlns:p14="http://schemas.microsoft.com/office/powerpoint/2010/main" val="49756411"/>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878442" y="2995044"/>
            <a:ext cx="5114778" cy="3329556"/>
          </a:xfrm>
        </p:spPr>
        <p:txBody>
          <a:bodyPr>
            <a:normAutofit fontScale="70000" lnSpcReduction="20000"/>
          </a:bodyPr>
          <a:lstStyle/>
          <a:p>
            <a:pPr algn="ctr"/>
            <a:r>
              <a:rPr lang="he-IL" sz="3200" dirty="0"/>
              <a:t>סנכרון </a:t>
            </a:r>
            <a:r>
              <a:rPr lang="he-IL" sz="4800" b="1" dirty="0"/>
              <a:t>אוטומטי</a:t>
            </a:r>
            <a:br>
              <a:rPr lang="he-IL" sz="3200" dirty="0"/>
            </a:br>
            <a:r>
              <a:rPr lang="he-IL" sz="3200" dirty="0"/>
              <a:t>בין 2 תכונות מטיפוס </a:t>
            </a:r>
            <a:r>
              <a:rPr lang="he-IL" sz="4200" b="1" dirty="0"/>
              <a:t>שונה</a:t>
            </a:r>
            <a:endParaRPr lang="he-IL" sz="3200" b="1" dirty="0"/>
          </a:p>
          <a:p>
            <a:pPr algn="ctr"/>
            <a:r>
              <a:rPr lang="he-IL" sz="3200" dirty="0"/>
              <a:t>של 2 אובייקטים </a:t>
            </a:r>
            <a:r>
              <a:rPr lang="he-IL" sz="4800" b="1" dirty="0"/>
              <a:t>גרפיים</a:t>
            </a:r>
            <a:r>
              <a:rPr lang="he-IL" sz="3200" dirty="0"/>
              <a:t> שונים</a:t>
            </a:r>
            <a:endParaRPr lang="en-US" sz="3200" dirty="0"/>
          </a:p>
          <a:p>
            <a:pPr algn="ctr"/>
            <a:endParaRPr lang="en-US" sz="3200" dirty="0"/>
          </a:p>
          <a:p>
            <a:pPr algn="ctr"/>
            <a:r>
              <a:rPr lang="he-IL" sz="3200" dirty="0"/>
              <a:t>הגדרת אובייקט מקור באמצעות </a:t>
            </a:r>
            <a:r>
              <a:rPr lang="en-US" sz="2800" dirty="0">
                <a:solidFill>
                  <a:srgbClr val="E55000"/>
                </a:solidFill>
                <a:latin typeface="Arial" panose="020B0604020202020204" pitchFamily="34" charset="0"/>
                <a:ea typeface="Times New Roman" panose="02020603050405020304" pitchFamily="18" charset="0"/>
                <a:cs typeface="Arial" panose="020B0604020202020204" pitchFamily="34" charset="0"/>
              </a:rPr>
              <a:t> </a:t>
            </a:r>
            <a:r>
              <a:rPr lang="en-US" sz="4800" b="1" dirty="0" err="1"/>
              <a:t>ElementName</a:t>
            </a:r>
            <a:endParaRPr lang="he-IL" sz="4800" b="1" dirty="0"/>
          </a:p>
          <a:p>
            <a:pPr algn="ctr"/>
            <a:r>
              <a:rPr lang="he-IL" sz="3300" dirty="0"/>
              <a:t>ומימוש הממשק</a:t>
            </a:r>
          </a:p>
          <a:p>
            <a:pPr algn="ctr"/>
            <a:r>
              <a:rPr lang="he-IL" sz="3300" dirty="0"/>
              <a:t> </a:t>
            </a:r>
            <a:r>
              <a:rPr lang="en-US" sz="4800" b="1" dirty="0" err="1"/>
              <a:t>IValueConverter</a:t>
            </a:r>
            <a:endParaRPr lang="en-US" sz="4800" b="1" dirty="0"/>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682</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3D52BBC0-D046-4638-A752-45D377EC1F4E}"/>
              </a:ext>
            </a:extLst>
          </p:cNvPr>
          <p:cNvSpPr/>
          <p:nvPr/>
        </p:nvSpPr>
        <p:spPr>
          <a:xfrm>
            <a:off x="2279576" y="476672"/>
            <a:ext cx="2376264" cy="2448272"/>
          </a:xfrm>
          <a:prstGeom prst="cloudCallout">
            <a:avLst>
              <a:gd name="adj1" fmla="val 83734"/>
              <a:gd name="adj2" fmla="val 5969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תת נושא זה הוא ללימוד עצמי</a:t>
            </a:r>
          </a:p>
          <a:p>
            <a:pPr algn="ctr"/>
            <a:r>
              <a:rPr lang="he-IL" b="1" dirty="0">
                <a:solidFill>
                  <a:srgbClr val="FF0000"/>
                </a:solidFill>
                <a:latin typeface="Trebuchet MS"/>
                <a:cs typeface="Gisha" panose="020B0502040204020203" pitchFamily="34" charset="-79"/>
              </a:rPr>
              <a:t>ויכול להופיע במבחן</a:t>
            </a:r>
          </a:p>
        </p:txBody>
      </p:sp>
    </p:spTree>
    <p:extLst>
      <p:ext uri="{BB962C8B-B14F-4D97-AF65-F5344CB8AC3E}">
        <p14:creationId xmlns:p14="http://schemas.microsoft.com/office/powerpoint/2010/main" val="310429354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3141-751B-4AE6-B160-C37406CB68A7}"/>
              </a:ext>
            </a:extLst>
          </p:cNvPr>
          <p:cNvSpPr>
            <a:spLocks noGrp="1"/>
          </p:cNvSpPr>
          <p:nvPr>
            <p:ph type="title"/>
          </p:nvPr>
        </p:nvSpPr>
        <p:spPr>
          <a:xfrm>
            <a:off x="1552196" y="70516"/>
            <a:ext cx="8000189" cy="1710657"/>
          </a:xfrm>
        </p:spPr>
        <p:txBody>
          <a:bodyPr>
            <a:noAutofit/>
          </a:bodyPr>
          <a:lstStyle/>
          <a:p>
            <a:pPr algn="ctr"/>
            <a:r>
              <a:rPr lang="he-IL" sz="2400" dirty="0"/>
              <a:t>סנכרון אוטומטי בעזרת מנגנון ה </a:t>
            </a:r>
            <a:r>
              <a:rPr lang="en-US" sz="2400" dirty="0" err="1"/>
              <a:t>DaTA</a:t>
            </a:r>
            <a:r>
              <a:rPr lang="en-US" sz="2400" dirty="0"/>
              <a:t> BINDING</a:t>
            </a:r>
            <a:br>
              <a:rPr lang="he-IL" sz="2400" dirty="0"/>
            </a:br>
            <a:r>
              <a:rPr lang="he-IL" sz="2400" dirty="0"/>
              <a:t>בין 2 תכונות של 2 אובייקטים גרפיים שונים</a:t>
            </a:r>
            <a:br>
              <a:rPr lang="en-US" sz="2400" dirty="0"/>
            </a:br>
            <a:r>
              <a:rPr lang="he-IL" sz="3200" dirty="0"/>
              <a:t>מטיפוסים שונים</a:t>
            </a:r>
            <a:br>
              <a:rPr lang="en-US" sz="3200" dirty="0"/>
            </a:br>
            <a:r>
              <a:rPr lang="en-US" sz="2800" cap="none" dirty="0" err="1">
                <a:ln>
                  <a:noFill/>
                </a:ln>
                <a:solidFill>
                  <a:srgbClr val="C00000"/>
                </a:solidFill>
                <a:latin typeface="Courier New" panose="02070309020205020404" pitchFamily="49" charset="0"/>
                <a:ea typeface="Times New Roman" panose="02020603050405020304" pitchFamily="18" charset="0"/>
                <a:cs typeface="Courier New" panose="02070309020205020404" pitchFamily="49" charset="0"/>
              </a:rPr>
              <a:t>IValueConverter</a:t>
            </a:r>
            <a:endParaRPr lang="en-US" sz="2400" dirty="0">
              <a:solidFill>
                <a:srgbClr val="C00000"/>
              </a:solidFill>
              <a:latin typeface="Comic Sans MS" panose="030F0702030302020204" pitchFamily="66" charset="0"/>
              <a:cs typeface="Calibri" panose="020F0502020204030204" pitchFamily="34" charset="0"/>
            </a:endParaRPr>
          </a:p>
        </p:txBody>
      </p:sp>
      <p:sp>
        <p:nvSpPr>
          <p:cNvPr id="3" name="Content Placeholder 2">
            <a:extLst>
              <a:ext uri="{FF2B5EF4-FFF2-40B4-BE49-F238E27FC236}">
                <a16:creationId xmlns:a16="http://schemas.microsoft.com/office/drawing/2014/main" id="{015A26C0-8509-401E-826D-A0FCB74ADC57}"/>
              </a:ext>
            </a:extLst>
          </p:cNvPr>
          <p:cNvSpPr>
            <a:spLocks noGrp="1"/>
          </p:cNvSpPr>
          <p:nvPr>
            <p:ph idx="1"/>
          </p:nvPr>
        </p:nvSpPr>
        <p:spPr>
          <a:xfrm>
            <a:off x="1847528" y="1915114"/>
            <a:ext cx="7681530" cy="2161959"/>
          </a:xfrm>
        </p:spPr>
        <p:txBody>
          <a:bodyPr>
            <a:noAutofit/>
          </a:bodyPr>
          <a:lstStyle/>
          <a:p>
            <a:r>
              <a:rPr lang="he-IL" sz="1400" dirty="0"/>
              <a:t>ישנם פעמים בהם נרצה לעשות</a:t>
            </a:r>
            <a:r>
              <a:rPr lang="en-US" sz="1400" dirty="0"/>
              <a:t>Binding </a:t>
            </a:r>
            <a:r>
              <a:rPr lang="he-IL" sz="1400" dirty="0"/>
              <a:t> בין תכונת יעד ותכונת מקור מטיפוסים שונים.</a:t>
            </a:r>
          </a:p>
          <a:p>
            <a:pPr lvl="1"/>
            <a:r>
              <a:rPr lang="he-IL" sz="1200" dirty="0"/>
              <a:t>לדוגמא, נרצה לעשות תוכנית שבה סימון</a:t>
            </a:r>
            <a:r>
              <a:rPr lang="en-US" sz="1200" dirty="0"/>
              <a:t> </a:t>
            </a:r>
            <a:r>
              <a:rPr lang="en-US" sz="1200" dirty="0" err="1"/>
              <a:t>CheckBox</a:t>
            </a:r>
            <a:r>
              <a:rPr lang="en-US" sz="1200" dirty="0"/>
              <a:t> </a:t>
            </a:r>
            <a:r>
              <a:rPr lang="he-IL" sz="1200" dirty="0"/>
              <a:t>מעלימה כפתור ואילו הורדת הסימון מציגה אותו.</a:t>
            </a:r>
          </a:p>
          <a:p>
            <a:pPr lvl="1"/>
            <a:r>
              <a:rPr lang="he-IL" sz="1200" dirty="0"/>
              <a:t>לשם כך יש לבצע קישור בין התכונות</a:t>
            </a:r>
            <a:r>
              <a:rPr lang="en-US" sz="1200" dirty="0"/>
              <a:t>Visibility </a:t>
            </a:r>
            <a:r>
              <a:rPr lang="he-IL" sz="1200" dirty="0"/>
              <a:t> של הכפתור (שהיא מטיפוס</a:t>
            </a:r>
            <a:r>
              <a:rPr lang="en-US" sz="1200" dirty="0"/>
              <a:t> Visibility </a:t>
            </a:r>
            <a:r>
              <a:rPr lang="he-IL" sz="1200" dirty="0"/>
              <a:t>ולא בוליאנית) לבין תכונת</a:t>
            </a:r>
            <a:r>
              <a:rPr lang="en-US" sz="1200" dirty="0" err="1"/>
              <a:t>IsChecked</a:t>
            </a:r>
            <a:r>
              <a:rPr lang="en-US" sz="1200" dirty="0"/>
              <a:t> </a:t>
            </a:r>
            <a:r>
              <a:rPr lang="he-IL" sz="1200" dirty="0"/>
              <a:t> של ה</a:t>
            </a:r>
            <a:r>
              <a:rPr lang="en-US" sz="1200" dirty="0"/>
              <a:t> </a:t>
            </a:r>
            <a:r>
              <a:rPr lang="en-US" sz="1200" dirty="0" err="1"/>
              <a:t>CheckBox</a:t>
            </a:r>
            <a:r>
              <a:rPr lang="en-US" sz="1200" dirty="0"/>
              <a:t> </a:t>
            </a:r>
            <a:r>
              <a:rPr lang="he-IL" sz="1200" dirty="0"/>
              <a:t>שהיא מטיפוס </a:t>
            </a:r>
            <a:r>
              <a:rPr lang="en-US" sz="1200" dirty="0"/>
              <a:t> Boolean</a:t>
            </a:r>
            <a:r>
              <a:rPr lang="he-IL" sz="1200" dirty="0"/>
              <a:t>.</a:t>
            </a:r>
            <a:endParaRPr lang="en-US" sz="1200" dirty="0"/>
          </a:p>
          <a:p>
            <a:pPr lvl="1"/>
            <a:r>
              <a:rPr lang="he-IL" sz="1200" dirty="0"/>
              <a:t>הבעיה היא שהטיפוסים שונים ולכן לא ברור למנגנון כיצד לעשות את הסנכרון. </a:t>
            </a:r>
            <a:r>
              <a:rPr lang="en-US" sz="1200" dirty="0" err="1"/>
              <a:t>IsChecked</a:t>
            </a:r>
            <a:r>
              <a:rPr lang="he-IL" sz="1200" dirty="0"/>
              <a:t> היא תכונה בוליאנית ואילו </a:t>
            </a:r>
            <a:r>
              <a:rPr lang="en-US" sz="1200" dirty="0" err="1"/>
              <a:t>visibilty</a:t>
            </a:r>
            <a:r>
              <a:rPr lang="he-IL" sz="1200" dirty="0"/>
              <a:t> היא תכונה שמקבלת 3 ערכים</a:t>
            </a:r>
          </a:p>
          <a:p>
            <a:pPr lvl="2"/>
            <a:r>
              <a:rPr lang="en-US" sz="1200" dirty="0" err="1">
                <a:solidFill>
                  <a:srgbClr val="2B91AF"/>
                </a:solidFill>
                <a:latin typeface="inherit"/>
                <a:ea typeface="Calibri" panose="020F0502020204030204" pitchFamily="34" charset="0"/>
                <a:cs typeface="Arial" panose="020B0604020202020204" pitchFamily="34" charset="0"/>
              </a:rPr>
              <a:t>Visibility</a:t>
            </a:r>
            <a:r>
              <a:rPr lang="en-US" sz="1200" dirty="0" err="1">
                <a:solidFill>
                  <a:srgbClr val="000000"/>
                </a:solidFill>
                <a:latin typeface="Consolas" panose="020B0609020204030204" pitchFamily="49" charset="0"/>
                <a:ea typeface="Calibri" panose="020F0502020204030204" pitchFamily="34" charset="0"/>
                <a:cs typeface="Arial" panose="020B0604020202020204" pitchFamily="34" charset="0"/>
              </a:rPr>
              <a:t>.Collapsed</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lvl="2"/>
            <a:r>
              <a:rPr lang="en-US" sz="1200" dirty="0" err="1">
                <a:solidFill>
                  <a:srgbClr val="2B91AF"/>
                </a:solidFill>
                <a:latin typeface="inherit"/>
                <a:ea typeface="Calibri" panose="020F0502020204030204" pitchFamily="34" charset="0"/>
                <a:cs typeface="Arial" panose="020B0604020202020204" pitchFamily="34" charset="0"/>
              </a:rPr>
              <a:t>Visibility</a:t>
            </a:r>
            <a:r>
              <a:rPr lang="en-US" sz="1200" dirty="0" err="1">
                <a:solidFill>
                  <a:srgbClr val="000000"/>
                </a:solidFill>
                <a:latin typeface="Consolas" panose="020B0609020204030204" pitchFamily="49" charset="0"/>
                <a:ea typeface="Calibri" panose="020F0502020204030204" pitchFamily="34" charset="0"/>
                <a:cs typeface="Arial" panose="020B0604020202020204" pitchFamily="34" charset="0"/>
              </a:rPr>
              <a:t>.Visible</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lvl="2"/>
            <a:r>
              <a:rPr lang="en-US" sz="1200" dirty="0" err="1">
                <a:solidFill>
                  <a:srgbClr val="2B91AF"/>
                </a:solidFill>
                <a:latin typeface="inherit"/>
                <a:ea typeface="Calibri" panose="020F0502020204030204" pitchFamily="34" charset="0"/>
                <a:cs typeface="Arial" panose="020B0604020202020204" pitchFamily="34" charset="0"/>
              </a:rPr>
              <a:t>Visibility</a:t>
            </a:r>
            <a:r>
              <a:rPr lang="en-US" sz="1200" dirty="0" err="1">
                <a:solidFill>
                  <a:srgbClr val="000000"/>
                </a:solidFill>
                <a:latin typeface="Consolas" panose="020B0609020204030204" pitchFamily="49" charset="0"/>
                <a:ea typeface="Calibri" panose="020F0502020204030204" pitchFamily="34" charset="0"/>
                <a:cs typeface="Arial" panose="020B0604020202020204" pitchFamily="34" charset="0"/>
              </a:rPr>
              <a:t>.Hidden</a:t>
            </a:r>
            <a:endParaRPr lang="he-IL" sz="1200" dirty="0"/>
          </a:p>
          <a:p>
            <a:endParaRPr lang="en-US" sz="1400" dirty="0"/>
          </a:p>
          <a:p>
            <a:endParaRPr lang="en-US" sz="1400" dirty="0">
              <a:latin typeface="Times New Roman" panose="02020603050405020304" pitchFamily="18" charset="0"/>
              <a:ea typeface="Times New Roman" panose="02020603050405020304" pitchFamily="18" charset="0"/>
            </a:endParaRPr>
          </a:p>
          <a:p>
            <a:endParaRPr lang="en-US" sz="1400" dirty="0"/>
          </a:p>
        </p:txBody>
      </p:sp>
      <p:sp>
        <p:nvSpPr>
          <p:cNvPr id="4" name="Slide Number Placeholder 3">
            <a:extLst>
              <a:ext uri="{FF2B5EF4-FFF2-40B4-BE49-F238E27FC236}">
                <a16:creationId xmlns:a16="http://schemas.microsoft.com/office/drawing/2014/main" id="{EB2E28BE-8B8F-4B18-A204-AE82CB42A8A3}"/>
              </a:ext>
            </a:extLst>
          </p:cNvPr>
          <p:cNvSpPr>
            <a:spLocks noGrp="1"/>
          </p:cNvSpPr>
          <p:nvPr>
            <p:ph type="sldNum" sz="quarter" idx="12"/>
          </p:nvPr>
        </p:nvSpPr>
        <p:spPr>
          <a:xfrm>
            <a:off x="9054416" y="6563015"/>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683</a:t>
            </a:fld>
            <a:endParaRPr lang="he-IL" dirty="0">
              <a:solidFill>
                <a:srgbClr val="B13F9A"/>
              </a:solidFil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C5690902-CF65-4778-922C-7FD170F75F88}"/>
              </a:ext>
            </a:extLst>
          </p:cNvPr>
          <p:cNvSpPr txBox="1"/>
          <p:nvPr/>
        </p:nvSpPr>
        <p:spPr>
          <a:xfrm>
            <a:off x="1730763" y="4933020"/>
            <a:ext cx="7358744"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eaLnBrk="0" fontAlgn="base" hangingPunct="0">
              <a:spcBef>
                <a:spcPct val="0"/>
              </a:spcBef>
              <a:spcAft>
                <a:spcPct val="0"/>
              </a:spcAft>
            </a:pP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x</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Class</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="ValueConverterDemo.MainWindow"</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2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/2006/</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/presentation"</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2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err="1">
                <a:solidFill>
                  <a:srgbClr val="FF0000"/>
                </a:solidFill>
                <a:latin typeface="inherit" charset="0"/>
                <a:ea typeface="Times New Roman" panose="02020603050405020304" pitchFamily="18" charset="0"/>
                <a:cs typeface="Courier New" panose="02070309020205020404" pitchFamily="49" charset="0"/>
              </a:rPr>
              <a:t>x</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/2006/</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Title</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MainWindow</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Height</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="350"</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Width</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="525"&gt;</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a:solidFill>
                  <a:srgbClr val="A31515"/>
                </a:solidFill>
                <a:latin typeface="inherit" charset="0"/>
                <a:ea typeface="Times New Roman" panose="02020603050405020304" pitchFamily="18" charset="0"/>
                <a:cs typeface="Courier New" panose="02070309020205020404" pitchFamily="49" charset="0"/>
              </a:rPr>
              <a:t>Button</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="button"</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2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Visibility</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a:solidFill>
                  <a:srgbClr val="A31515"/>
                </a:solidFill>
                <a:latin typeface="inherit" charset="0"/>
                <a:ea typeface="Times New Roman" panose="02020603050405020304" pitchFamily="18" charset="0"/>
                <a:cs typeface="Courier New" panose="02070309020205020404" pitchFamily="49" charset="0"/>
              </a:rPr>
              <a:t>Binding</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200" dirty="0" err="1">
                <a:solidFill>
                  <a:srgbClr val="FF0000"/>
                </a:solidFill>
                <a:latin typeface="inherit" charset="0"/>
                <a:ea typeface="Times New Roman" panose="02020603050405020304" pitchFamily="18" charset="0"/>
                <a:cs typeface="Courier New" panose="02070309020205020404" pitchFamily="49" charset="0"/>
              </a:rPr>
              <a:t>ElementName</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=checkbox,</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Path</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err="1">
                <a:solidFill>
                  <a:srgbClr val="0000FF"/>
                </a:solidFill>
                <a:latin typeface="inherit" charset="0"/>
                <a:ea typeface="Times New Roman" panose="02020603050405020304" pitchFamily="18" charset="0"/>
                <a:cs typeface="Courier New" panose="02070309020205020404" pitchFamily="49" charset="0"/>
              </a:rPr>
              <a:t>IsChecked</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 /&gt;</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err="1">
                <a:solidFill>
                  <a:srgbClr val="A31515"/>
                </a:solidFill>
                <a:latin typeface="inherit" charset="0"/>
                <a:ea typeface="Times New Roman" panose="02020603050405020304" pitchFamily="18" charset="0"/>
                <a:cs typeface="Courier New" panose="02070309020205020404" pitchFamily="49" charset="0"/>
              </a:rPr>
              <a:t>CheckBox</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x</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Name</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="checkbox"</a:t>
            </a:r>
            <a:r>
              <a:rPr lang="en-US" altLang="en-IL" sz="12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200"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="hide button?" /&gt;</a:t>
            </a:r>
            <a:br>
              <a:rPr lang="en-US" altLang="en-IL" sz="12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2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altLang="en-IL" sz="12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2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IL" sz="1200" dirty="0">
                <a:solidFill>
                  <a:srgbClr val="0000FF"/>
                </a:solidFill>
                <a:latin typeface="inherit" charset="0"/>
                <a:ea typeface="Times New Roman" panose="02020603050405020304" pitchFamily="18" charset="0"/>
                <a:cs typeface="Courier New" panose="02070309020205020404" pitchFamily="49" charset="0"/>
              </a:rPr>
              <a:t>&gt;</a:t>
            </a:r>
            <a:endParaRPr lang="en-US" altLang="en-IL" sz="3200" dirty="0">
              <a:solidFill>
                <a:prstClr val="black"/>
              </a:solidFill>
              <a:latin typeface="Arial" panose="020B0604020202020204" pitchFamily="34" charset="0"/>
            </a:endParaRPr>
          </a:p>
        </p:txBody>
      </p:sp>
      <p:sp>
        <p:nvSpPr>
          <p:cNvPr id="5" name="Speech Bubble: Rectangle with Corners Rounded 4">
            <a:extLst>
              <a:ext uri="{FF2B5EF4-FFF2-40B4-BE49-F238E27FC236}">
                <a16:creationId xmlns:a16="http://schemas.microsoft.com/office/drawing/2014/main" id="{7B68C649-DF7F-48AD-9378-8415CD6CC0D2}"/>
              </a:ext>
            </a:extLst>
          </p:cNvPr>
          <p:cNvSpPr/>
          <p:nvPr/>
        </p:nvSpPr>
        <p:spPr>
          <a:xfrm>
            <a:off x="2063552" y="3312726"/>
            <a:ext cx="4968552" cy="1412418"/>
          </a:xfrm>
          <a:prstGeom prst="wedgeRoundRectCallout">
            <a:avLst>
              <a:gd name="adj1" fmla="val 31118"/>
              <a:gd name="adj2" fmla="val 7456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he-IL" sz="1200" b="1" dirty="0">
                <a:solidFill>
                  <a:prstClr val="black"/>
                </a:solidFill>
                <a:latin typeface="Trebuchet MS"/>
                <a:cs typeface="Gisha" panose="020B0502040204020203" pitchFamily="34" charset="-79"/>
              </a:rPr>
              <a:t>הרצה של דוגמא זו תיצור שגיאה "שקטה".</a:t>
            </a:r>
            <a:endParaRPr lang="en-US" sz="1200" b="1" dirty="0">
              <a:solidFill>
                <a:prstClr val="black"/>
              </a:solidFill>
              <a:latin typeface="Trebuchet MS"/>
            </a:endParaRPr>
          </a:p>
          <a:p>
            <a:pPr marL="285750"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בעבודה עם </a:t>
            </a:r>
            <a:r>
              <a:rPr lang="en-US" sz="1200" dirty="0">
                <a:solidFill>
                  <a:prstClr val="black"/>
                </a:solidFill>
                <a:latin typeface="Trebuchet MS"/>
              </a:rPr>
              <a:t>WPF</a:t>
            </a:r>
            <a:r>
              <a:rPr lang="he-IL" sz="1200" dirty="0">
                <a:solidFill>
                  <a:prstClr val="black"/>
                </a:solidFill>
                <a:latin typeface="Trebuchet MS"/>
                <a:cs typeface="Gisha" panose="020B0502040204020203" pitchFamily="34" charset="-79"/>
              </a:rPr>
              <a:t>, הרבה מהשגיאות הן שקטות.</a:t>
            </a:r>
            <a:endParaRPr lang="en-US" sz="1200" dirty="0">
              <a:solidFill>
                <a:prstClr val="black"/>
              </a:solidFill>
              <a:latin typeface="Trebuchet MS"/>
            </a:endParaRPr>
          </a:p>
          <a:p>
            <a:pPr marL="285750"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הקומפיילר לא יתריע על בעיה.</a:t>
            </a:r>
            <a:r>
              <a:rPr lang="en-US" sz="1200" dirty="0">
                <a:solidFill>
                  <a:prstClr val="black"/>
                </a:solidFill>
                <a:latin typeface="Trebuchet MS"/>
              </a:rPr>
              <a:t> </a:t>
            </a:r>
            <a:r>
              <a:rPr lang="he-IL" sz="1200" dirty="0">
                <a:solidFill>
                  <a:prstClr val="black"/>
                </a:solidFill>
                <a:latin typeface="Trebuchet MS"/>
                <a:cs typeface="Gisha" panose="020B0502040204020203" pitchFamily="34" charset="-79"/>
              </a:rPr>
              <a:t>התכנית תרוץ אבל לא תבצע את המצופה ממנה.</a:t>
            </a:r>
          </a:p>
          <a:p>
            <a:pPr marL="285750"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כאשר יתבצע ה </a:t>
            </a:r>
            <a:r>
              <a:rPr lang="en-US" sz="1200" dirty="0">
                <a:solidFill>
                  <a:prstClr val="black"/>
                </a:solidFill>
                <a:latin typeface="Trebuchet MS"/>
              </a:rPr>
              <a:t>Binding</a:t>
            </a:r>
            <a:r>
              <a:rPr lang="he-IL" sz="1200" dirty="0">
                <a:solidFill>
                  <a:prstClr val="black"/>
                </a:solidFill>
                <a:latin typeface="Trebuchet MS"/>
                <a:cs typeface="Gisha" panose="020B0502040204020203" pitchFamily="34" charset="-79"/>
              </a:rPr>
              <a:t> תופיע הודעה בחלון ה</a:t>
            </a:r>
            <a:r>
              <a:rPr lang="en-US" sz="1200" dirty="0">
                <a:solidFill>
                  <a:prstClr val="black"/>
                </a:solidFill>
                <a:latin typeface="Trebuchet MS"/>
              </a:rPr>
              <a:t>Debug Output</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894492116"/>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2E28BE-8B8F-4B18-A204-AE82CB42A8A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684</a:t>
            </a:fld>
            <a:endParaRPr lang="he-IL">
              <a:solidFill>
                <a:srgbClr val="B13F9A"/>
              </a:solidFill>
              <a:latin typeface="Trebuchet MS"/>
              <a:cs typeface="Gisha" panose="020B0502040204020203" pitchFamily="34" charset="-79"/>
            </a:endParaRPr>
          </a:p>
        </p:txBody>
      </p:sp>
      <p:sp>
        <p:nvSpPr>
          <p:cNvPr id="10" name="מציין מיקום תוכן 2">
            <a:extLst>
              <a:ext uri="{FF2B5EF4-FFF2-40B4-BE49-F238E27FC236}">
                <a16:creationId xmlns:a16="http://schemas.microsoft.com/office/drawing/2014/main" id="{64E3315F-9F20-4CF1-8C9C-D7A9744D2D62}"/>
              </a:ext>
            </a:extLst>
          </p:cNvPr>
          <p:cNvSpPr>
            <a:spLocks noGrp="1"/>
          </p:cNvSpPr>
          <p:nvPr>
            <p:ph idx="1"/>
          </p:nvPr>
        </p:nvSpPr>
        <p:spPr>
          <a:xfrm>
            <a:off x="2207568" y="2082328"/>
            <a:ext cx="7239000" cy="4413402"/>
          </a:xfrm>
        </p:spPr>
        <p:txBody>
          <a:bodyPr>
            <a:normAutofit lnSpcReduction="10000"/>
          </a:bodyPr>
          <a:lstStyle/>
          <a:p>
            <a:pPr marL="0" indent="0" fontAlgn="base">
              <a:buNone/>
            </a:pPr>
            <a:r>
              <a:rPr lang="he-IL" sz="1800" dirty="0"/>
              <a:t>כדי לבצע את המרה בין הטיפוסים יש להגדיר מחלקת </a:t>
            </a:r>
            <a:r>
              <a:rPr lang="he-IL" sz="1800" b="1" dirty="0"/>
              <a:t>עזר</a:t>
            </a:r>
            <a:r>
              <a:rPr lang="he-IL" sz="1800" dirty="0"/>
              <a:t> חדשה המממשת את הממשק </a:t>
            </a:r>
            <a:r>
              <a:rPr lang="en-US" sz="1800" b="1" dirty="0" err="1">
                <a:highlight>
                  <a:srgbClr val="FFFF00"/>
                </a:highlight>
              </a:rPr>
              <a:t>IValueConverter</a:t>
            </a:r>
            <a:r>
              <a:rPr lang="en-US" sz="1800" dirty="0"/>
              <a:t> </a:t>
            </a:r>
            <a:r>
              <a:rPr lang="he-IL" sz="1800" dirty="0"/>
              <a:t>:</a:t>
            </a:r>
          </a:p>
          <a:p>
            <a:pPr fontAlgn="base"/>
            <a:r>
              <a:rPr lang="he-IL" sz="1800" dirty="0"/>
              <a:t>המתודה המרכזית שיש לממשק זה נקראת </a:t>
            </a:r>
            <a:r>
              <a:rPr lang="en-US" sz="1800" b="1" dirty="0">
                <a:highlight>
                  <a:srgbClr val="FFFF00"/>
                </a:highlight>
              </a:rPr>
              <a:t>Convert</a:t>
            </a:r>
            <a:r>
              <a:rPr lang="he-IL" sz="1800" b="1" dirty="0">
                <a:highlight>
                  <a:srgbClr val="FFFF00"/>
                </a:highlight>
              </a:rPr>
              <a:t>:</a:t>
            </a:r>
            <a:endParaRPr lang="en-US" sz="1800" b="1" dirty="0">
              <a:highlight>
                <a:srgbClr val="FFFF00"/>
              </a:highlight>
            </a:endParaRPr>
          </a:p>
          <a:p>
            <a:pPr lvl="1" fontAlgn="base"/>
            <a:r>
              <a:rPr lang="he-IL" sz="1800" dirty="0"/>
              <a:t>מתודה זו נקראת כאשר מתבצע </a:t>
            </a:r>
            <a:r>
              <a:rPr lang="en-US" sz="1800" b="1" dirty="0"/>
              <a:t>Binding</a:t>
            </a:r>
            <a:r>
              <a:rPr lang="en-US" sz="1800" dirty="0"/>
              <a:t> </a:t>
            </a:r>
            <a:r>
              <a:rPr lang="he-IL" sz="1800" dirty="0"/>
              <a:t> ממקור כלשהוא ליעד כלשהוא. </a:t>
            </a:r>
          </a:p>
          <a:p>
            <a:pPr lvl="1" fontAlgn="base"/>
            <a:r>
              <a:rPr lang="he-IL" sz="1800" dirty="0"/>
              <a:t>מתודה זו מקבלת מספר פרמטרים כאשר החשוב ביניהם נקרא </a:t>
            </a:r>
            <a:r>
              <a:rPr lang="en-US" sz="1800" dirty="0"/>
              <a:t>Value </a:t>
            </a:r>
            <a:r>
              <a:rPr lang="he-IL" sz="1800" dirty="0"/>
              <a:t>מטיפוס </a:t>
            </a:r>
            <a:r>
              <a:rPr lang="en-US" sz="1800" dirty="0"/>
              <a:t>object </a:t>
            </a:r>
            <a:r>
              <a:rPr lang="he-IL" sz="1800" dirty="0"/>
              <a:t> והוא הערך המקורי שיש להמיר.</a:t>
            </a:r>
          </a:p>
          <a:p>
            <a:pPr lvl="1" fontAlgn="base"/>
            <a:r>
              <a:rPr lang="he-IL" sz="1800" dirty="0"/>
              <a:t>הערך המוחזר מהמתודה </a:t>
            </a:r>
            <a:r>
              <a:rPr lang="en-US" sz="1800" b="1" dirty="0"/>
              <a:t>Convert</a:t>
            </a:r>
            <a:r>
              <a:rPr lang="en-US" sz="1800" dirty="0"/>
              <a:t> </a:t>
            </a:r>
            <a:r>
              <a:rPr lang="he-IL" sz="1800" dirty="0"/>
              <a:t> הוא הערך לאחר שעבר המרה.</a:t>
            </a:r>
          </a:p>
          <a:p>
            <a:r>
              <a:rPr lang="he-IL" sz="1800" dirty="0"/>
              <a:t>לצורך יצירת המחלקה, יש להוסיף </a:t>
            </a:r>
            <a:r>
              <a:rPr lang="en-US" sz="1800" dirty="0"/>
              <a:t>using </a:t>
            </a:r>
            <a:r>
              <a:rPr lang="en-US" sz="1800" dirty="0" err="1"/>
              <a:t>System.Globalization</a:t>
            </a:r>
            <a:r>
              <a:rPr lang="en-US" sz="1800" dirty="0"/>
              <a:t>;</a:t>
            </a:r>
            <a:endParaRPr lang="he-IL" sz="1800" dirty="0"/>
          </a:p>
          <a:p>
            <a:r>
              <a:rPr lang="he-IL" sz="1800" dirty="0">
                <a:solidFill>
                  <a:srgbClr val="222222"/>
                </a:solidFill>
                <a:latin typeface="inherit"/>
                <a:ea typeface="Times New Roman" panose="02020603050405020304" pitchFamily="18" charset="0"/>
              </a:rPr>
              <a:t>המתודה השנייה שיש לממש בממשק</a:t>
            </a:r>
            <a:r>
              <a:rPr lang="he-IL" sz="1800" b="1" dirty="0">
                <a:solidFill>
                  <a:srgbClr val="222222"/>
                </a:solidFill>
                <a:latin typeface="Times New Roman" panose="02020603050405020304" pitchFamily="18" charset="0"/>
                <a:ea typeface="Times New Roman" panose="02020603050405020304" pitchFamily="18" charset="0"/>
              </a:rPr>
              <a:t> </a:t>
            </a:r>
            <a:r>
              <a:rPr lang="en-US" sz="1800" b="1" dirty="0" err="1">
                <a:solidFill>
                  <a:srgbClr val="222222"/>
                </a:solidFill>
                <a:latin typeface="inherit"/>
                <a:ea typeface="Times New Roman" panose="02020603050405020304" pitchFamily="18" charset="0"/>
              </a:rPr>
              <a:t>IValueConverter</a:t>
            </a:r>
            <a:r>
              <a:rPr lang="en-US" sz="1800" dirty="0">
                <a:solidFill>
                  <a:srgbClr val="222222"/>
                </a:solidFill>
                <a:latin typeface="inherit"/>
                <a:ea typeface="Times New Roman" panose="02020603050405020304" pitchFamily="18" charset="0"/>
              </a:rPr>
              <a:t> </a:t>
            </a:r>
            <a:r>
              <a:rPr lang="he-IL" sz="1800" dirty="0">
                <a:solidFill>
                  <a:srgbClr val="222222"/>
                </a:solidFill>
                <a:latin typeface="inherit"/>
                <a:ea typeface="Times New Roman" panose="02020603050405020304" pitchFamily="18" charset="0"/>
              </a:rPr>
              <a:t> היא</a:t>
            </a:r>
            <a:r>
              <a:rPr lang="en-US" sz="1800" b="1" dirty="0" err="1">
                <a:solidFill>
                  <a:srgbClr val="222222"/>
                </a:solidFill>
                <a:highlight>
                  <a:srgbClr val="FFFF00"/>
                </a:highlight>
                <a:latin typeface="inherit"/>
                <a:ea typeface="Times New Roman" panose="02020603050405020304" pitchFamily="18" charset="0"/>
              </a:rPr>
              <a:t>ConvertBack</a:t>
            </a:r>
            <a:r>
              <a:rPr lang="en-US" sz="1800" dirty="0">
                <a:solidFill>
                  <a:srgbClr val="222222"/>
                </a:solidFill>
                <a:latin typeface="inherit"/>
                <a:ea typeface="Times New Roman" panose="02020603050405020304" pitchFamily="18" charset="0"/>
              </a:rPr>
              <a:t> </a:t>
            </a:r>
            <a:r>
              <a:rPr lang="en-US" sz="1800" dirty="0">
                <a:solidFill>
                  <a:srgbClr val="222222"/>
                </a:solidFill>
                <a:latin typeface="Arial" panose="020B0604020202020204" pitchFamily="34" charset="0"/>
                <a:ea typeface="Times New Roman" panose="02020603050405020304" pitchFamily="18" charset="0"/>
              </a:rPr>
              <a:t> </a:t>
            </a:r>
            <a:r>
              <a:rPr lang="he-IL" sz="1800" dirty="0">
                <a:solidFill>
                  <a:srgbClr val="222222"/>
                </a:solidFill>
                <a:latin typeface="Arial" panose="020B0604020202020204" pitchFamily="34" charset="0"/>
                <a:ea typeface="Times New Roman" panose="02020603050405020304" pitchFamily="18" charset="0"/>
              </a:rPr>
              <a:t>:</a:t>
            </a:r>
          </a:p>
          <a:p>
            <a:pPr lvl="1" fontAlgn="base"/>
            <a:r>
              <a:rPr lang="he-IL" sz="1800" dirty="0"/>
              <a:t>עובדת באותה צורה, רק שהיא ממירה מערך היעד לערך מקור ולכן צריכה לעשות את הפעולה ההפוכה למה שהתבצע ב</a:t>
            </a:r>
            <a:r>
              <a:rPr lang="en-US" sz="1800" dirty="0"/>
              <a:t>Convert</a:t>
            </a:r>
            <a:r>
              <a:rPr lang="he-IL" sz="1800" dirty="0"/>
              <a:t>.</a:t>
            </a:r>
          </a:p>
          <a:p>
            <a:pPr lvl="1" fontAlgn="base"/>
            <a:r>
              <a:rPr lang="he-IL" sz="1800" dirty="0"/>
              <a:t>מתודה זו רלוונטית רק כאשר מבצעים</a:t>
            </a:r>
            <a:r>
              <a:rPr lang="en-US" sz="1800" dirty="0"/>
              <a:t>Binding </a:t>
            </a:r>
            <a:r>
              <a:rPr lang="he-IL" sz="1800" dirty="0"/>
              <a:t> בעל</a:t>
            </a:r>
            <a:r>
              <a:rPr lang="en-US" sz="1800" dirty="0"/>
              <a:t> Mode </a:t>
            </a:r>
            <a:r>
              <a:rPr lang="he-IL" sz="1800" dirty="0"/>
              <a:t>מטיפוס</a:t>
            </a:r>
            <a:r>
              <a:rPr lang="en-US" sz="1800" dirty="0"/>
              <a:t> </a:t>
            </a:r>
            <a:r>
              <a:rPr lang="en-US" sz="1800" dirty="0" err="1"/>
              <a:t>TwoWay</a:t>
            </a:r>
            <a:r>
              <a:rPr lang="en-US" sz="1800" dirty="0"/>
              <a:t> </a:t>
            </a:r>
            <a:r>
              <a:rPr lang="he-IL" sz="1800" dirty="0"/>
              <a:t> או</a:t>
            </a:r>
            <a:r>
              <a:rPr lang="en-US" sz="1800" dirty="0"/>
              <a:t> </a:t>
            </a:r>
            <a:r>
              <a:rPr lang="en-US" sz="1800" dirty="0" err="1"/>
              <a:t>OneWayToSource</a:t>
            </a:r>
            <a:r>
              <a:rPr lang="en-US" sz="1800" dirty="0"/>
              <a:t> </a:t>
            </a:r>
            <a:r>
              <a:rPr lang="he-IL" sz="1800" dirty="0"/>
              <a:t>. בשאר המקרים ניתן לוותר על מימוש מתודה זו</a:t>
            </a:r>
            <a:r>
              <a:rPr lang="en-US" sz="1800" dirty="0"/>
              <a:t>.</a:t>
            </a:r>
            <a:endParaRPr lang="en-IL" sz="1800" dirty="0"/>
          </a:p>
        </p:txBody>
      </p:sp>
      <p:sp>
        <p:nvSpPr>
          <p:cNvPr id="7" name="Title 1">
            <a:extLst>
              <a:ext uri="{FF2B5EF4-FFF2-40B4-BE49-F238E27FC236}">
                <a16:creationId xmlns:a16="http://schemas.microsoft.com/office/drawing/2014/main" id="{FA0E7B85-653C-4E00-9DF3-F3E8B3E1BD03}"/>
              </a:ext>
            </a:extLst>
          </p:cNvPr>
          <p:cNvSpPr>
            <a:spLocks noGrp="1"/>
          </p:cNvSpPr>
          <p:nvPr>
            <p:ph type="title"/>
          </p:nvPr>
        </p:nvSpPr>
        <p:spPr>
          <a:xfrm>
            <a:off x="1847528" y="70516"/>
            <a:ext cx="7704856" cy="1710657"/>
          </a:xfrm>
        </p:spPr>
        <p:txBody>
          <a:bodyPr>
            <a:noAutofit/>
          </a:bodyPr>
          <a:lstStyle/>
          <a:p>
            <a:pPr algn="ctr"/>
            <a:r>
              <a:rPr lang="he-IL" sz="2400" dirty="0"/>
              <a:t>סנכרון אוטומטי בעזרת מנגנון ה </a:t>
            </a:r>
            <a:r>
              <a:rPr lang="en-US" sz="2400" dirty="0" err="1"/>
              <a:t>DaTA</a:t>
            </a:r>
            <a:r>
              <a:rPr lang="en-US" sz="2400" dirty="0"/>
              <a:t> BINDING</a:t>
            </a:r>
            <a:br>
              <a:rPr lang="he-IL" sz="2400" dirty="0"/>
            </a:br>
            <a:r>
              <a:rPr lang="he-IL" sz="2400" dirty="0"/>
              <a:t>בין 2 תכונות של 2 אובייקטים גרפיים שונים</a:t>
            </a:r>
            <a:br>
              <a:rPr lang="en-US" sz="2400" dirty="0"/>
            </a:br>
            <a:r>
              <a:rPr lang="he-IL" sz="3200" dirty="0"/>
              <a:t>מטיפוסים שונים</a:t>
            </a:r>
            <a:br>
              <a:rPr lang="en-US" sz="3200" dirty="0"/>
            </a:br>
            <a:r>
              <a:rPr lang="en-US" sz="2800" cap="none" dirty="0" err="1">
                <a:ln>
                  <a:noFill/>
                </a:ln>
                <a:solidFill>
                  <a:srgbClr val="C00000"/>
                </a:solidFill>
                <a:latin typeface="Courier New" panose="02070309020205020404" pitchFamily="49" charset="0"/>
                <a:ea typeface="Times New Roman" panose="02020603050405020304" pitchFamily="18" charset="0"/>
                <a:cs typeface="Courier New" panose="02070309020205020404" pitchFamily="49" charset="0"/>
              </a:rPr>
              <a:t>IValueConverter</a:t>
            </a:r>
            <a:endParaRPr lang="en-US" sz="2400" dirty="0">
              <a:solidFill>
                <a:srgbClr val="C00000"/>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4012728258"/>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2E28BE-8B8F-4B18-A204-AE82CB42A8A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685</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C67698CC-98D1-4F16-9AF3-00C28B8F4160}"/>
              </a:ext>
            </a:extLst>
          </p:cNvPr>
          <p:cNvSpPr txBox="1"/>
          <p:nvPr/>
        </p:nvSpPr>
        <p:spPr>
          <a:xfrm>
            <a:off x="1703512" y="2533457"/>
            <a:ext cx="8784976" cy="397031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NotBooleanToVisibilityConverter</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IValueConverter</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8000"/>
                </a:solidFill>
                <a:latin typeface="Consolas" panose="020B0609020204030204" pitchFamily="49" charset="0"/>
                <a:ea typeface="Calibri" panose="020F0502020204030204" pitchFamily="34" charset="0"/>
                <a:cs typeface="Consolas" panose="020B0609020204030204" pitchFamily="49" charset="0"/>
              </a:rPr>
              <a:t>//convert from source property type to target property type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Convert(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Type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targetType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parameter,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CultureInfo</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culture)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boolValue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)value;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boolValue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Visibility.Hidden</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IL"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Visibility.Collapsed</a:t>
            </a:r>
            <a:r>
              <a:rPr lang="en-IL" sz="12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Visibility.Visible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8000"/>
                </a:solidFill>
                <a:latin typeface="Consolas" panose="020B0609020204030204" pitchFamily="49" charset="0"/>
                <a:ea typeface="Calibri" panose="020F0502020204030204" pitchFamily="34" charset="0"/>
                <a:cs typeface="Consolas" panose="020B0609020204030204" pitchFamily="49" charset="0"/>
              </a:rPr>
              <a:t>//convert from target property type to source property type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ConvertBack</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Type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targetType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parameter,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CultureInfo</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culture)</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throw</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NotImplementedException</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Title 1">
            <a:extLst>
              <a:ext uri="{FF2B5EF4-FFF2-40B4-BE49-F238E27FC236}">
                <a16:creationId xmlns:a16="http://schemas.microsoft.com/office/drawing/2014/main" id="{B099DBD4-CB82-4D8B-A46B-8C9BB2541A67}"/>
              </a:ext>
            </a:extLst>
          </p:cNvPr>
          <p:cNvSpPr>
            <a:spLocks noGrp="1"/>
          </p:cNvSpPr>
          <p:nvPr>
            <p:ph type="title"/>
          </p:nvPr>
        </p:nvSpPr>
        <p:spPr>
          <a:xfrm>
            <a:off x="1847528" y="70516"/>
            <a:ext cx="7704856" cy="1710657"/>
          </a:xfrm>
        </p:spPr>
        <p:txBody>
          <a:bodyPr>
            <a:noAutofit/>
          </a:bodyPr>
          <a:lstStyle/>
          <a:p>
            <a:pPr algn="ctr"/>
            <a:r>
              <a:rPr lang="he-IL" sz="2400" dirty="0"/>
              <a:t>סנכרון אוטומטי בעזרת מנגנון ה </a:t>
            </a:r>
            <a:r>
              <a:rPr lang="en-US" sz="2400" dirty="0" err="1"/>
              <a:t>DaTA</a:t>
            </a:r>
            <a:r>
              <a:rPr lang="en-US" sz="2400" dirty="0"/>
              <a:t> BINDING</a:t>
            </a:r>
            <a:br>
              <a:rPr lang="he-IL" sz="2400" dirty="0"/>
            </a:br>
            <a:r>
              <a:rPr lang="he-IL" sz="2400" dirty="0"/>
              <a:t>בין 2 תכונות של 2 אובייקטים גרפיים שונים</a:t>
            </a:r>
            <a:br>
              <a:rPr lang="en-US" sz="2400" dirty="0"/>
            </a:br>
            <a:r>
              <a:rPr lang="he-IL" sz="3200" dirty="0"/>
              <a:t>מטיפוסים שונים</a:t>
            </a:r>
            <a:br>
              <a:rPr lang="en-US" sz="3200" dirty="0"/>
            </a:br>
            <a:r>
              <a:rPr lang="en-US" sz="2800" cap="none" dirty="0" err="1">
                <a:ln>
                  <a:noFill/>
                </a:ln>
                <a:solidFill>
                  <a:srgbClr val="C00000"/>
                </a:solidFill>
                <a:latin typeface="Courier New" panose="02070309020205020404" pitchFamily="49" charset="0"/>
                <a:ea typeface="Times New Roman" panose="02020603050405020304" pitchFamily="18" charset="0"/>
                <a:cs typeface="Courier New" panose="02070309020205020404" pitchFamily="49" charset="0"/>
              </a:rPr>
              <a:t>IValueConverter</a:t>
            </a:r>
            <a:endParaRPr lang="en-US" sz="2400" dirty="0">
              <a:solidFill>
                <a:srgbClr val="C00000"/>
              </a:solidFill>
              <a:latin typeface="Comic Sans MS" panose="030F0702030302020204" pitchFamily="66" charset="0"/>
              <a:cs typeface="Calibri" panose="020F0502020204030204" pitchFamily="34" charset="0"/>
            </a:endParaRPr>
          </a:p>
        </p:txBody>
      </p:sp>
      <p:sp>
        <p:nvSpPr>
          <p:cNvPr id="7" name="Speech Bubble: Rectangle with Corners Rounded 6">
            <a:extLst>
              <a:ext uri="{FF2B5EF4-FFF2-40B4-BE49-F238E27FC236}">
                <a16:creationId xmlns:a16="http://schemas.microsoft.com/office/drawing/2014/main" id="{D9958EE0-5768-4FF8-9F71-09272115ED70}"/>
              </a:ext>
            </a:extLst>
          </p:cNvPr>
          <p:cNvSpPr/>
          <p:nvPr/>
        </p:nvSpPr>
        <p:spPr>
          <a:xfrm>
            <a:off x="7392144" y="1124744"/>
            <a:ext cx="3203848" cy="1571506"/>
          </a:xfrm>
          <a:prstGeom prst="wedgeRoundRectCallout">
            <a:avLst>
              <a:gd name="adj1" fmla="val -38016"/>
              <a:gd name="adj2" fmla="val 7259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במקרה שלנו נרצה להמיר את הערך המתקבל מ</a:t>
            </a:r>
            <a:r>
              <a:rPr lang="en-US" sz="1400" dirty="0">
                <a:solidFill>
                  <a:prstClr val="black"/>
                </a:solidFill>
                <a:latin typeface="Trebuchet MS"/>
              </a:rPr>
              <a:t>Boolean </a:t>
            </a:r>
            <a:r>
              <a:rPr lang="he-IL" sz="1400" dirty="0">
                <a:solidFill>
                  <a:prstClr val="black"/>
                </a:solidFill>
                <a:latin typeface="Trebuchet MS"/>
                <a:cs typeface="Gisha" panose="020B0502040204020203" pitchFamily="34" charset="-79"/>
              </a:rPr>
              <a:t> לערך מטיפוס </a:t>
            </a:r>
            <a:r>
              <a:rPr lang="en-US" sz="1400" dirty="0">
                <a:solidFill>
                  <a:prstClr val="black"/>
                </a:solidFill>
                <a:latin typeface="Trebuchet MS"/>
              </a:rPr>
              <a:t>Visibility</a:t>
            </a:r>
            <a:r>
              <a:rPr lang="he-IL" sz="1400" dirty="0">
                <a:solidFill>
                  <a:prstClr val="black"/>
                </a:solidFill>
                <a:latin typeface="Trebuchet MS"/>
                <a:cs typeface="Gisha" panose="020B0502040204020203" pitchFamily="34" charset="-79"/>
              </a:rPr>
              <a:t>.</a:t>
            </a:r>
          </a:p>
          <a:p>
            <a:pPr algn="ctr"/>
            <a:r>
              <a:rPr lang="he-IL" sz="1400" dirty="0">
                <a:solidFill>
                  <a:prstClr val="black"/>
                </a:solidFill>
                <a:latin typeface="Trebuchet MS"/>
                <a:cs typeface="Gisha" panose="020B0502040204020203" pitchFamily="34" charset="-79"/>
              </a:rPr>
              <a:t>נעשה זאת ע"י הוספת מחלקה חדשה שתממש </a:t>
            </a:r>
            <a:r>
              <a:rPr lang="en-US" sz="1400" dirty="0" err="1">
                <a:solidFill>
                  <a:prstClr val="black"/>
                </a:solidFill>
                <a:latin typeface="Trebuchet MS"/>
              </a:rPr>
              <a:t>IValueConverter</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באופן הבא:</a:t>
            </a:r>
          </a:p>
        </p:txBody>
      </p:sp>
    </p:spTree>
    <p:extLst>
      <p:ext uri="{BB962C8B-B14F-4D97-AF65-F5344CB8AC3E}">
        <p14:creationId xmlns:p14="http://schemas.microsoft.com/office/powerpoint/2010/main" val="337825272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2E28BE-8B8F-4B18-A204-AE82CB42A8A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686</a:t>
            </a:fld>
            <a:endParaRPr lang="he-IL">
              <a:solidFill>
                <a:srgbClr val="B13F9A"/>
              </a:solidFill>
              <a:latin typeface="Trebuchet MS"/>
              <a:cs typeface="Gisha" panose="020B0502040204020203" pitchFamily="34" charset="-79"/>
            </a:endParaRPr>
          </a:p>
        </p:txBody>
      </p:sp>
      <p:sp>
        <p:nvSpPr>
          <p:cNvPr id="10" name="מציין מיקום תוכן 2">
            <a:extLst>
              <a:ext uri="{FF2B5EF4-FFF2-40B4-BE49-F238E27FC236}">
                <a16:creationId xmlns:a16="http://schemas.microsoft.com/office/drawing/2014/main" id="{64E3315F-9F20-4CF1-8C9C-D7A9744D2D62}"/>
              </a:ext>
            </a:extLst>
          </p:cNvPr>
          <p:cNvSpPr>
            <a:spLocks noGrp="1"/>
          </p:cNvSpPr>
          <p:nvPr>
            <p:ph idx="1"/>
          </p:nvPr>
        </p:nvSpPr>
        <p:spPr>
          <a:xfrm>
            <a:off x="1847529" y="1882766"/>
            <a:ext cx="7776863" cy="360492"/>
          </a:xfrm>
        </p:spPr>
        <p:txBody>
          <a:bodyPr>
            <a:normAutofit/>
          </a:bodyPr>
          <a:lstStyle/>
          <a:p>
            <a:pPr marL="0" indent="0" fontAlgn="base">
              <a:lnSpc>
                <a:spcPts val="1690"/>
              </a:lnSpc>
              <a:buNone/>
            </a:pPr>
            <a:r>
              <a:rPr lang="he-IL" sz="1800" dirty="0">
                <a:solidFill>
                  <a:srgbClr val="222222"/>
                </a:solidFill>
                <a:latin typeface="inherit"/>
                <a:ea typeface="Calibri" panose="020F0502020204030204" pitchFamily="34" charset="0"/>
              </a:rPr>
              <a:t>כעת לאחר שיצרנו את המימוש שלנו ל</a:t>
            </a:r>
            <a:r>
              <a:rPr lang="en-US" sz="1800" b="1" dirty="0" err="1">
                <a:solidFill>
                  <a:srgbClr val="222222"/>
                </a:solidFill>
                <a:latin typeface="inherit"/>
                <a:ea typeface="Calibri" panose="020F0502020204030204" pitchFamily="34" charset="0"/>
              </a:rPr>
              <a:t>IValueConverter</a:t>
            </a:r>
            <a:r>
              <a:rPr lang="en-US" sz="1800" dirty="0">
                <a:solidFill>
                  <a:srgbClr val="222222"/>
                </a:solidFill>
                <a:latin typeface="inherit"/>
                <a:ea typeface="Calibri" panose="020F0502020204030204" pitchFamily="34" charset="0"/>
              </a:rPr>
              <a:t> </a:t>
            </a:r>
            <a:r>
              <a:rPr lang="he-IL" sz="1800" dirty="0">
                <a:solidFill>
                  <a:srgbClr val="222222"/>
                </a:solidFill>
                <a:latin typeface="inherit"/>
                <a:ea typeface="Calibri" panose="020F0502020204030204" pitchFamily="34" charset="0"/>
              </a:rPr>
              <a:t> נרצה להשתמש בו.</a:t>
            </a:r>
            <a:r>
              <a:rPr lang="en-US" sz="1800" dirty="0">
                <a:solidFill>
                  <a:srgbClr val="222222"/>
                </a:solidFill>
                <a:latin typeface="inherit"/>
                <a:ea typeface="Calibri" panose="020F0502020204030204" pitchFamily="34" charset="0"/>
              </a:rPr>
              <a:t> </a:t>
            </a:r>
            <a:endParaRPr lang="en-IL"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17E5C75A-533C-4D7A-98AC-9C5AD0683856}"/>
              </a:ext>
            </a:extLst>
          </p:cNvPr>
          <p:cNvSpPr txBox="1"/>
          <p:nvPr/>
        </p:nvSpPr>
        <p:spPr>
          <a:xfrm>
            <a:off x="1847529" y="2257833"/>
            <a:ext cx="8399379" cy="375487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rtl="0" eaLnBrk="0" fontAlgn="base" hangingPunct="0">
              <a:spcBef>
                <a:spcPct val="0"/>
              </a:spcBef>
              <a:spcAft>
                <a:spcPct val="0"/>
              </a:spcAft>
            </a:pP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x</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Class</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="ValueConverterDemo.MainWindow"</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/2006/</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/presentation"</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err="1">
                <a:solidFill>
                  <a:srgbClr val="FF0000"/>
                </a:solidFill>
                <a:latin typeface="inherit" charset="0"/>
                <a:ea typeface="Times New Roman" panose="02020603050405020304" pitchFamily="18" charset="0"/>
                <a:cs typeface="Courier New" panose="02070309020205020404" pitchFamily="49" charset="0"/>
              </a:rPr>
              <a:t>xmlns</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err="1">
                <a:solidFill>
                  <a:srgbClr val="FF0000"/>
                </a:solidFill>
                <a:latin typeface="inherit" charset="0"/>
                <a:ea typeface="Times New Roman" panose="02020603050405020304" pitchFamily="18" charset="0"/>
                <a:cs typeface="Courier New" panose="02070309020205020404" pitchFamily="49" charset="0"/>
              </a:rPr>
              <a:t>x</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="http://schemas.microsoft.com/</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winfx</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/2006/</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xaml</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 </a:t>
            </a:r>
            <a:r>
              <a:rPr lang="en-US" altLang="en-IL" sz="1400" dirty="0" err="1">
                <a:solidFill>
                  <a:srgbClr val="FF0000"/>
                </a:solidFill>
                <a:highlight>
                  <a:srgbClr val="FFFF00"/>
                </a:highlight>
                <a:latin typeface="inherit" charset="0"/>
                <a:ea typeface="Times New Roman" panose="02020603050405020304" pitchFamily="18" charset="0"/>
                <a:cs typeface="Courier New" panose="02070309020205020404" pitchFamily="49" charset="0"/>
              </a:rPr>
              <a:t>xmlns</a:t>
            </a:r>
            <a:r>
              <a:rPr lang="en-US" altLang="en-IL" sz="1400" dirty="0" err="1">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IL" sz="1400" dirty="0" err="1">
                <a:solidFill>
                  <a:srgbClr val="FF0000"/>
                </a:solidFill>
                <a:highlight>
                  <a:srgbClr val="FFFF00"/>
                </a:highlight>
                <a:latin typeface="inherit" charset="0"/>
                <a:ea typeface="Times New Roman" panose="02020603050405020304" pitchFamily="18" charset="0"/>
                <a:cs typeface="Courier New" panose="02070309020205020404" pitchFamily="49" charset="0"/>
              </a:rPr>
              <a:t>local</a:t>
            </a:r>
            <a:r>
              <a:rPr lang="en-US" altLang="en-IL" sz="1400"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IL" sz="1400" dirty="0" err="1">
                <a:solidFill>
                  <a:srgbClr val="0000FF"/>
                </a:solidFill>
                <a:highlight>
                  <a:srgbClr val="FFFF00"/>
                </a:highlight>
                <a:latin typeface="inherit" charset="0"/>
                <a:ea typeface="Times New Roman" panose="02020603050405020304" pitchFamily="18" charset="0"/>
                <a:cs typeface="Courier New" panose="02070309020205020404" pitchFamily="49" charset="0"/>
              </a:rPr>
              <a:t>clr-namespace:ValueConverterDemo</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Title</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MainWindow</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Height</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="350"</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Width</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="525"&gt;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latin typeface="inherit" charset="0"/>
                <a:ea typeface="Times New Roman" panose="02020603050405020304" pitchFamily="18" charset="0"/>
                <a:cs typeface="Courier New" panose="02070309020205020404" pitchFamily="49" charset="0"/>
              </a:rPr>
              <a:t>Window.Resources</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highlight>
                  <a:srgbClr val="FFFF00"/>
                </a:highlight>
                <a:latin typeface="inherit" charset="0"/>
                <a:ea typeface="Times New Roman" panose="02020603050405020304" pitchFamily="18" charset="0"/>
                <a:cs typeface="Courier New" panose="02070309020205020404" pitchFamily="49" charset="0"/>
              </a:rPr>
              <a:t>local</a:t>
            </a:r>
            <a:r>
              <a:rPr lang="en-US" altLang="en-IL" sz="1400" dirty="0" err="1">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IL" sz="1400" dirty="0" err="1">
                <a:solidFill>
                  <a:srgbClr val="A31515"/>
                </a:solidFill>
                <a:highlight>
                  <a:srgbClr val="FFFF00"/>
                </a:highlight>
                <a:latin typeface="inherit" charset="0"/>
                <a:ea typeface="Times New Roman" panose="02020603050405020304" pitchFamily="18" charset="0"/>
                <a:cs typeface="Courier New" panose="02070309020205020404" pitchFamily="49" charset="0"/>
              </a:rPr>
              <a:t>NotBooleanToVisibilityConverter</a:t>
            </a:r>
            <a:r>
              <a:rPr lang="en-US" altLang="en-IL" sz="1400" dirty="0">
                <a:solidFill>
                  <a:srgbClr val="000000"/>
                </a:solidFill>
                <a:highlight>
                  <a:srgbClr val="FFFF00"/>
                </a:highlight>
                <a:latin typeface="Consolas" panose="020B0609020204030204" pitchFamily="49" charset="0"/>
                <a:ea typeface="Times New Roman" panose="02020603050405020304" pitchFamily="18" charset="0"/>
                <a:cs typeface="Courier New" panose="02070309020205020404" pitchFamily="49" charset="0"/>
              </a:rPr>
              <a:t> </a:t>
            </a:r>
            <a:br>
              <a:rPr lang="en-US" altLang="en-IL" sz="1400" dirty="0">
                <a:solidFill>
                  <a:srgbClr val="000000"/>
                </a:solidFill>
                <a:highlight>
                  <a:srgbClr val="FFFF00"/>
                </a:highlight>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highlight>
                  <a:srgbClr val="FFFF00"/>
                </a:highlight>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 x</a:t>
            </a:r>
            <a:r>
              <a:rPr lang="en-US" altLang="en-IL" sz="1400"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a:t>
            </a:r>
            <a:r>
              <a:rPr lang="en-US" altLang="en-IL" sz="14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Key</a:t>
            </a:r>
            <a:r>
              <a:rPr lang="en-US" altLang="en-IL" sz="1400" dirty="0">
                <a:solidFill>
                  <a:srgbClr val="0000FF"/>
                </a:solidFill>
                <a:highlight>
                  <a:srgbClr val="FFFF00"/>
                </a:highlight>
                <a:latin typeface="inherit" charset="0"/>
                <a:ea typeface="Times New Roman" panose="02020603050405020304" pitchFamily="18" charset="0"/>
                <a:cs typeface="Courier New" panose="02070309020205020404" pitchFamily="49" charset="0"/>
              </a:rPr>
              <a:t>="notBooleanToVisibilityConverter</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 /&gt;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latin typeface="inherit" charset="0"/>
                <a:ea typeface="Times New Roman" panose="02020603050405020304" pitchFamily="18" charset="0"/>
                <a:cs typeface="Courier New" panose="02070309020205020404" pitchFamily="49" charset="0"/>
              </a:rPr>
              <a:t>Window.Resources</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a:solidFill>
                  <a:srgbClr val="A31515"/>
                </a:solidFill>
                <a:latin typeface="inherit" charset="0"/>
                <a:ea typeface="Times New Roman" panose="02020603050405020304" pitchFamily="18" charset="0"/>
                <a:cs typeface="Courier New" panose="02070309020205020404" pitchFamily="49" charset="0"/>
              </a:rPr>
              <a:t>Button</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="button"</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Visibility</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a:solidFill>
                  <a:srgbClr val="A31515"/>
                </a:solidFill>
                <a:latin typeface="inherit" charset="0"/>
                <a:ea typeface="Times New Roman" panose="02020603050405020304" pitchFamily="18" charset="0"/>
                <a:cs typeface="Courier New" panose="02070309020205020404" pitchFamily="49" charset="0"/>
              </a:rPr>
              <a:t>Binding</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err="1">
                <a:solidFill>
                  <a:srgbClr val="FF0000"/>
                </a:solidFill>
                <a:latin typeface="inherit" charset="0"/>
                <a:ea typeface="Times New Roman" panose="02020603050405020304" pitchFamily="18" charset="0"/>
                <a:cs typeface="Courier New" panose="02070309020205020404" pitchFamily="49" charset="0"/>
              </a:rPr>
              <a:t>ElementName</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=checkbox,</a:t>
            </a: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Path</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err="1">
                <a:solidFill>
                  <a:srgbClr val="0000FF"/>
                </a:solidFill>
                <a:latin typeface="inherit" charset="0"/>
                <a:ea typeface="Times New Roman" panose="02020603050405020304" pitchFamily="18" charset="0"/>
                <a:cs typeface="Courier New" panose="02070309020205020404" pitchFamily="49" charset="0"/>
              </a:rPr>
              <a:t>IsChecked</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b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a:solidFill>
                  <a:srgbClr val="FF0000"/>
                </a:solidFill>
                <a:highlight>
                  <a:srgbClr val="FFFF00"/>
                </a:highlight>
                <a:latin typeface="inherit" charset="0"/>
                <a:ea typeface="Times New Roman" panose="02020603050405020304" pitchFamily="18" charset="0"/>
                <a:cs typeface="Courier New" panose="02070309020205020404" pitchFamily="49" charset="0"/>
              </a:rPr>
              <a:t>Converter</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err="1">
                <a:solidFill>
                  <a:srgbClr val="A31515"/>
                </a:solidFill>
                <a:highlight>
                  <a:srgbClr val="FFFF00"/>
                </a:highlight>
                <a:latin typeface="inherit" charset="0"/>
                <a:ea typeface="Times New Roman" panose="02020603050405020304" pitchFamily="18" charset="0"/>
                <a:cs typeface="Courier New" panose="02070309020205020404" pitchFamily="49" charset="0"/>
              </a:rPr>
              <a:t>StaticResource</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a:t>
            </a:r>
            <a:r>
              <a:rPr lang="en-US" altLang="en-IL" sz="1400" dirty="0" err="1">
                <a:solidFill>
                  <a:srgbClr val="FF0000"/>
                </a:solidFill>
                <a:highlight>
                  <a:srgbClr val="FFFF00"/>
                </a:highlight>
                <a:latin typeface="inherit" charset="0"/>
                <a:ea typeface="Times New Roman" panose="02020603050405020304" pitchFamily="18" charset="0"/>
                <a:cs typeface="Courier New" panose="02070309020205020404" pitchFamily="49" charset="0"/>
              </a:rPr>
              <a:t>notBooleanToVisibilityConverter</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 /&gt;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latin typeface="inherit" charset="0"/>
                <a:ea typeface="Times New Roman" panose="02020603050405020304" pitchFamily="18" charset="0"/>
                <a:cs typeface="Courier New" panose="02070309020205020404" pitchFamily="49" charset="0"/>
              </a:rPr>
              <a:t>CheckBox</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x</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Name</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="checkbox"</a:t>
            </a:r>
            <a:r>
              <a:rPr lang="en-US" altLang="en-IL" sz="1400" dirty="0">
                <a:solidFill>
                  <a:srgbClr val="FF0000"/>
                </a:solidFill>
                <a:latin typeface="inherit" charset="0"/>
                <a:ea typeface="Times New Roman" panose="02020603050405020304" pitchFamily="18" charset="0"/>
                <a:cs typeface="Courier New" panose="02070309020205020404" pitchFamily="49" charset="0"/>
              </a:rPr>
              <a:t> Content</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="hide button?" /&gt;</a:t>
            </a:r>
            <a:br>
              <a:rPr lang="en-US" altLang="en-IL" sz="1400" dirty="0">
                <a:solidFill>
                  <a:srgbClr val="4C4C4C"/>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A31515"/>
                </a:solidFill>
                <a:latin typeface="inherit" charset="0"/>
                <a:ea typeface="Times New Roman" panose="02020603050405020304" pitchFamily="18" charset="0"/>
                <a:cs typeface="Courier New" panose="02070309020205020404" pitchFamily="49" charset="0"/>
              </a:rPr>
              <a:t>  </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err="1">
                <a:solidFill>
                  <a:srgbClr val="A31515"/>
                </a:solidFill>
                <a:latin typeface="inherit" charset="0"/>
                <a:ea typeface="Times New Roman" panose="02020603050405020304" pitchFamily="18" charset="0"/>
                <a:cs typeface="Courier New" panose="02070309020205020404" pitchFamily="49" charset="0"/>
              </a:rPr>
              <a:t>StackPanel</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&gt;</a:t>
            </a:r>
            <a:br>
              <a:rPr lang="en-US" altLang="en-IL"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br>
            <a:r>
              <a:rPr lang="en-US" altLang="en-IL" sz="1400" dirty="0">
                <a:solidFill>
                  <a:srgbClr val="0000FF"/>
                </a:solidFill>
                <a:latin typeface="inherit" charset="0"/>
                <a:ea typeface="Times New Roman" panose="02020603050405020304" pitchFamily="18" charset="0"/>
                <a:cs typeface="Courier New" panose="02070309020205020404" pitchFamily="49" charset="0"/>
              </a:rPr>
              <a:t>&lt;/</a:t>
            </a:r>
            <a:r>
              <a:rPr lang="en-US" altLang="en-IL" sz="1400" dirty="0">
                <a:solidFill>
                  <a:srgbClr val="A31515"/>
                </a:solidFill>
                <a:latin typeface="inherit" charset="0"/>
                <a:ea typeface="Times New Roman" panose="02020603050405020304" pitchFamily="18" charset="0"/>
                <a:cs typeface="Courier New" panose="02070309020205020404" pitchFamily="49" charset="0"/>
              </a:rPr>
              <a:t>Window</a:t>
            </a:r>
            <a:r>
              <a:rPr lang="en-US" altLang="en-IL" sz="1400" dirty="0">
                <a:solidFill>
                  <a:srgbClr val="0000FF"/>
                </a:solidFill>
                <a:latin typeface="inherit" charset="0"/>
                <a:ea typeface="Times New Roman" panose="02020603050405020304" pitchFamily="18" charset="0"/>
                <a:cs typeface="Courier New" panose="02070309020205020404" pitchFamily="49" charset="0"/>
              </a:rPr>
              <a:t>&gt;</a:t>
            </a:r>
            <a:endParaRPr lang="en-US" altLang="en-IL" sz="1400" dirty="0">
              <a:solidFill>
                <a:prstClr val="black"/>
              </a:solidFill>
              <a:latin typeface="Arial" panose="020B0604020202020204" pitchFamily="34" charset="0"/>
            </a:endParaRPr>
          </a:p>
        </p:txBody>
      </p:sp>
      <p:sp>
        <p:nvSpPr>
          <p:cNvPr id="9" name="Callout: Bent Line 8">
            <a:extLst>
              <a:ext uri="{FF2B5EF4-FFF2-40B4-BE49-F238E27FC236}">
                <a16:creationId xmlns:a16="http://schemas.microsoft.com/office/drawing/2014/main" id="{4C3BA13D-D7F6-4489-8E5A-F71B404E9663}"/>
              </a:ext>
            </a:extLst>
          </p:cNvPr>
          <p:cNvSpPr/>
          <p:nvPr/>
        </p:nvSpPr>
        <p:spPr>
          <a:xfrm>
            <a:off x="8616280" y="2344852"/>
            <a:ext cx="1872208" cy="990176"/>
          </a:xfrm>
          <a:prstGeom prst="borderCallout2">
            <a:avLst>
              <a:gd name="adj1" fmla="val 46077"/>
              <a:gd name="adj2" fmla="val -4346"/>
              <a:gd name="adj3" fmla="val 84712"/>
              <a:gd name="adj4" fmla="val -32117"/>
              <a:gd name="adj5" fmla="val 74807"/>
              <a:gd name="adj6" fmla="val -115443"/>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prstClr val="black"/>
                </a:solidFill>
                <a:latin typeface="Trebuchet MS"/>
                <a:cs typeface="Gisha" panose="020B0502040204020203" pitchFamily="34" charset="-79"/>
              </a:rPr>
              <a:t>ראשית יש לבצע מיפוי של</a:t>
            </a:r>
            <a:r>
              <a:rPr lang="en-US" sz="1400" dirty="0">
                <a:solidFill>
                  <a:prstClr val="black"/>
                </a:solidFill>
                <a:latin typeface="Trebuchet MS"/>
              </a:rPr>
              <a:t>NET namespace </a:t>
            </a:r>
            <a:r>
              <a:rPr lang="he-IL" sz="1400" dirty="0">
                <a:solidFill>
                  <a:prstClr val="black"/>
                </a:solidFill>
                <a:latin typeface="Trebuchet MS"/>
                <a:cs typeface="Gisha" panose="020B0502040204020203" pitchFamily="34" charset="-79"/>
              </a:rPr>
              <a:t> ל </a:t>
            </a:r>
            <a:r>
              <a:rPr lang="en-US" sz="1400" dirty="0">
                <a:solidFill>
                  <a:prstClr val="black"/>
                </a:solidFill>
                <a:latin typeface="Trebuchet MS"/>
              </a:rPr>
              <a:t>XML namespace </a:t>
            </a:r>
            <a:endParaRPr lang="en-IL" sz="1400" dirty="0">
              <a:solidFill>
                <a:prstClr val="black"/>
              </a:solidFill>
              <a:latin typeface="Trebuchet MS"/>
            </a:endParaRPr>
          </a:p>
        </p:txBody>
      </p:sp>
      <p:sp>
        <p:nvSpPr>
          <p:cNvPr id="12" name="Callout: Bent Line 11">
            <a:extLst>
              <a:ext uri="{FF2B5EF4-FFF2-40B4-BE49-F238E27FC236}">
                <a16:creationId xmlns:a16="http://schemas.microsoft.com/office/drawing/2014/main" id="{E98E3927-0180-469E-995A-4CC0CCC3DE47}"/>
              </a:ext>
            </a:extLst>
          </p:cNvPr>
          <p:cNvSpPr/>
          <p:nvPr/>
        </p:nvSpPr>
        <p:spPr>
          <a:xfrm>
            <a:off x="7716472" y="3825550"/>
            <a:ext cx="2771800" cy="547561"/>
          </a:xfrm>
          <a:prstGeom prst="borderCallout2">
            <a:avLst>
              <a:gd name="adj1" fmla="val 18750"/>
              <a:gd name="adj2" fmla="val -8333"/>
              <a:gd name="adj3" fmla="val 66723"/>
              <a:gd name="adj4" fmla="val -39080"/>
              <a:gd name="adj5" fmla="val 27782"/>
              <a:gd name="adj6" fmla="val -62660"/>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lnSpc>
                <a:spcPts val="1690"/>
              </a:lnSpc>
              <a:spcAft>
                <a:spcPts val="1500"/>
              </a:spcAft>
            </a:pPr>
            <a:r>
              <a:rPr lang="he-IL" sz="1400" dirty="0">
                <a:solidFill>
                  <a:srgbClr val="222222"/>
                </a:solidFill>
                <a:latin typeface="inherit"/>
                <a:ea typeface="Times New Roman" panose="02020603050405020304" pitchFamily="18" charset="0"/>
                <a:cs typeface="Gisha" panose="020B0502040204020203" pitchFamily="34" charset="-79"/>
              </a:rPr>
              <a:t>וכעת ניצור מופע של המחלקה שלנו ב</a:t>
            </a:r>
            <a:r>
              <a:rPr lang="en-US" sz="1400" dirty="0">
                <a:solidFill>
                  <a:srgbClr val="222222"/>
                </a:solidFill>
                <a:latin typeface="inherit"/>
                <a:ea typeface="Times New Roman" panose="02020603050405020304" pitchFamily="18" charset="0"/>
              </a:rPr>
              <a:t> </a:t>
            </a:r>
            <a:r>
              <a:rPr lang="en-US" sz="1400" b="1" dirty="0">
                <a:solidFill>
                  <a:srgbClr val="222222"/>
                </a:solidFill>
                <a:latin typeface="inherit"/>
                <a:ea typeface="Times New Roman" panose="02020603050405020304" pitchFamily="18" charset="0"/>
              </a:rPr>
              <a:t>Resources</a:t>
            </a:r>
            <a:r>
              <a:rPr lang="en-US" sz="1400" dirty="0">
                <a:solidFill>
                  <a:srgbClr val="222222"/>
                </a:solidFill>
                <a:latin typeface="inherit"/>
                <a:ea typeface="Times New Roman" panose="02020603050405020304" pitchFamily="18" charset="0"/>
              </a:rPr>
              <a:t> </a:t>
            </a:r>
            <a:r>
              <a:rPr lang="he-IL" sz="1400" dirty="0">
                <a:solidFill>
                  <a:srgbClr val="222222"/>
                </a:solidFill>
                <a:latin typeface="inherit"/>
                <a:ea typeface="Times New Roman" panose="02020603050405020304" pitchFamily="18" charset="0"/>
                <a:cs typeface="Gisha" panose="020B0502040204020203" pitchFamily="34" charset="-79"/>
              </a:rPr>
              <a:t>של החלון</a:t>
            </a:r>
            <a:r>
              <a:rPr lang="en-US" sz="1400" dirty="0">
                <a:solidFill>
                  <a:srgbClr val="222222"/>
                </a:solidFill>
                <a:latin typeface="inherit"/>
                <a:ea typeface="Times New Roman" panose="02020603050405020304" pitchFamily="18" charset="0"/>
              </a:rPr>
              <a:t>:</a:t>
            </a:r>
            <a:endParaRPr lang="en-IL" sz="1400" dirty="0">
              <a:solidFill>
                <a:prstClr val="black"/>
              </a:solidFill>
              <a:latin typeface="Times New Roman" panose="02020603050405020304" pitchFamily="18" charset="0"/>
              <a:ea typeface="Times New Roman" panose="02020603050405020304" pitchFamily="18" charset="0"/>
            </a:endParaRPr>
          </a:p>
        </p:txBody>
      </p:sp>
      <p:sp>
        <p:nvSpPr>
          <p:cNvPr id="13" name="Callout: Bent Line 12">
            <a:extLst>
              <a:ext uri="{FF2B5EF4-FFF2-40B4-BE49-F238E27FC236}">
                <a16:creationId xmlns:a16="http://schemas.microsoft.com/office/drawing/2014/main" id="{8F093A9A-C143-4A5E-B533-B389B0FF5A0F}"/>
              </a:ext>
            </a:extLst>
          </p:cNvPr>
          <p:cNvSpPr/>
          <p:nvPr/>
        </p:nvSpPr>
        <p:spPr>
          <a:xfrm>
            <a:off x="2783632" y="6196944"/>
            <a:ext cx="4932840" cy="473604"/>
          </a:xfrm>
          <a:prstGeom prst="borderCallout2">
            <a:avLst>
              <a:gd name="adj1" fmla="val -13493"/>
              <a:gd name="adj2" fmla="val 49097"/>
              <a:gd name="adj3" fmla="val -77705"/>
              <a:gd name="adj4" fmla="val 81630"/>
              <a:gd name="adj5" fmla="val -160615"/>
              <a:gd name="adj6" fmla="val 88238"/>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lnSpc>
                <a:spcPts val="1690"/>
              </a:lnSpc>
            </a:pPr>
            <a:r>
              <a:rPr lang="he-IL" sz="1400" dirty="0">
                <a:solidFill>
                  <a:srgbClr val="4C4C4C"/>
                </a:solidFill>
                <a:latin typeface="inherit"/>
                <a:ea typeface="Times New Roman" panose="02020603050405020304" pitchFamily="18" charset="0"/>
                <a:cs typeface="Gisha" panose="020B0502040204020203" pitchFamily="34" charset="-79"/>
              </a:rPr>
              <a:t>נותר רק להוסיף את התכונה </a:t>
            </a:r>
            <a:r>
              <a:rPr lang="en-US" sz="1400" b="1" dirty="0">
                <a:solidFill>
                  <a:srgbClr val="4C4C4C"/>
                </a:solidFill>
                <a:latin typeface="inherit"/>
                <a:ea typeface="Times New Roman" panose="02020603050405020304" pitchFamily="18" charset="0"/>
              </a:rPr>
              <a:t>Converter</a:t>
            </a:r>
            <a:r>
              <a:rPr lang="he-IL" sz="1400" b="1" dirty="0">
                <a:solidFill>
                  <a:srgbClr val="4C4C4C"/>
                </a:solidFill>
                <a:latin typeface="inherit"/>
                <a:ea typeface="Times New Roman" panose="02020603050405020304" pitchFamily="18" charset="0"/>
                <a:cs typeface="Gisha" panose="020B0502040204020203" pitchFamily="34" charset="-79"/>
              </a:rPr>
              <a:t> </a:t>
            </a:r>
            <a:r>
              <a:rPr lang="he-IL" sz="1400" dirty="0">
                <a:solidFill>
                  <a:srgbClr val="4C4C4C"/>
                </a:solidFill>
                <a:latin typeface="inherit"/>
                <a:ea typeface="Times New Roman" panose="02020603050405020304" pitchFamily="18" charset="0"/>
                <a:cs typeface="Gisha" panose="020B0502040204020203" pitchFamily="34" charset="-79"/>
              </a:rPr>
              <a:t>ל</a:t>
            </a:r>
            <a:r>
              <a:rPr lang="en-US" sz="1400" b="1" dirty="0">
                <a:solidFill>
                  <a:srgbClr val="4C4C4C"/>
                </a:solidFill>
                <a:latin typeface="inherit"/>
                <a:ea typeface="Times New Roman" panose="02020603050405020304" pitchFamily="18" charset="0"/>
              </a:rPr>
              <a:t>Binding</a:t>
            </a:r>
            <a:r>
              <a:rPr lang="en-US" sz="1400" dirty="0">
                <a:solidFill>
                  <a:srgbClr val="4C4C4C"/>
                </a:solidFill>
                <a:latin typeface="inherit"/>
                <a:ea typeface="Times New Roman" panose="02020603050405020304" pitchFamily="18" charset="0"/>
              </a:rPr>
              <a:t> </a:t>
            </a:r>
            <a:r>
              <a:rPr lang="he-IL" sz="1400" dirty="0">
                <a:solidFill>
                  <a:srgbClr val="4C4C4C"/>
                </a:solidFill>
                <a:latin typeface="inherit"/>
                <a:ea typeface="Times New Roman" panose="02020603050405020304" pitchFamily="18" charset="0"/>
                <a:cs typeface="Gisha" panose="020B0502040204020203" pitchFamily="34" charset="-79"/>
              </a:rPr>
              <a:t> שהגדרנו מקודם</a:t>
            </a:r>
            <a:endParaRPr lang="en-IL" sz="1400" dirty="0">
              <a:solidFill>
                <a:prstClr val="black"/>
              </a:solidFill>
              <a:latin typeface="Times New Roman" panose="02020603050405020304" pitchFamily="18" charset="0"/>
              <a:ea typeface="Times New Roman" panose="02020603050405020304" pitchFamily="18" charset="0"/>
            </a:endParaRPr>
          </a:p>
        </p:txBody>
      </p:sp>
      <p:sp>
        <p:nvSpPr>
          <p:cNvPr id="11" name="Title 1">
            <a:extLst>
              <a:ext uri="{FF2B5EF4-FFF2-40B4-BE49-F238E27FC236}">
                <a16:creationId xmlns:a16="http://schemas.microsoft.com/office/drawing/2014/main" id="{689439F6-99AF-4588-91B3-5A94D2EDF949}"/>
              </a:ext>
            </a:extLst>
          </p:cNvPr>
          <p:cNvSpPr>
            <a:spLocks noGrp="1"/>
          </p:cNvSpPr>
          <p:nvPr>
            <p:ph type="title"/>
          </p:nvPr>
        </p:nvSpPr>
        <p:spPr>
          <a:xfrm>
            <a:off x="1847528" y="70516"/>
            <a:ext cx="7704856" cy="1710657"/>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2 תכונות של 2 אובייקטים גרפיים שונים</a:t>
            </a:r>
            <a:br>
              <a:rPr lang="en-US" sz="2400" dirty="0"/>
            </a:br>
            <a:r>
              <a:rPr lang="he-IL" sz="3200" dirty="0"/>
              <a:t>מטיפוסים שונים</a:t>
            </a:r>
            <a:br>
              <a:rPr lang="en-US" sz="3200" dirty="0"/>
            </a:br>
            <a:r>
              <a:rPr lang="en-US" sz="2800" cap="none" dirty="0" err="1">
                <a:ln>
                  <a:noFill/>
                </a:ln>
                <a:solidFill>
                  <a:srgbClr val="C00000"/>
                </a:solidFill>
                <a:latin typeface="Courier New" panose="02070309020205020404" pitchFamily="49" charset="0"/>
                <a:ea typeface="Times New Roman" panose="02020603050405020304" pitchFamily="18" charset="0"/>
                <a:cs typeface="Courier New" panose="02070309020205020404" pitchFamily="49" charset="0"/>
              </a:rPr>
              <a:t>IValueConverter</a:t>
            </a:r>
            <a:endParaRPr lang="en-US" sz="2400" dirty="0">
              <a:solidFill>
                <a:srgbClr val="C00000"/>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889664748"/>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752770" y="2997122"/>
            <a:ext cx="5381596" cy="3237372"/>
          </a:xfrm>
        </p:spPr>
        <p:txBody>
          <a:bodyPr>
            <a:normAutofit fontScale="62500" lnSpcReduction="20000"/>
          </a:bodyPr>
          <a:lstStyle/>
          <a:p>
            <a:pPr algn="ctr" rtl="0"/>
            <a:r>
              <a:rPr lang="he-IL" sz="3200" dirty="0"/>
              <a:t>סנכרון </a:t>
            </a:r>
            <a:r>
              <a:rPr lang="he-IL" sz="4800" b="1" dirty="0"/>
              <a:t>אוטומטי</a:t>
            </a:r>
            <a:br>
              <a:rPr lang="he-IL" sz="3200" dirty="0"/>
            </a:br>
            <a:r>
              <a:rPr lang="he-IL" sz="3200" dirty="0"/>
              <a:t>בין 2 תכונות </a:t>
            </a:r>
            <a:r>
              <a:rPr lang="he-IL" sz="4200" b="1" dirty="0"/>
              <a:t>מאותו</a:t>
            </a:r>
            <a:r>
              <a:rPr lang="he-IL" sz="3200" dirty="0"/>
              <a:t> טיפוס</a:t>
            </a:r>
          </a:p>
          <a:p>
            <a:pPr algn="ctr" rtl="0"/>
            <a:r>
              <a:rPr lang="he-IL" sz="3200" dirty="0"/>
              <a:t>של 2 אובייקטים </a:t>
            </a:r>
            <a:r>
              <a:rPr lang="he-IL" sz="4800" b="1" dirty="0"/>
              <a:t>גרפיים</a:t>
            </a:r>
            <a:r>
              <a:rPr lang="he-IL" sz="3200" dirty="0"/>
              <a:t> שונים</a:t>
            </a:r>
          </a:p>
          <a:p>
            <a:pPr algn="ctr" rtl="0"/>
            <a:r>
              <a:rPr lang="he-IL" sz="3200" dirty="0"/>
              <a:t>או של </a:t>
            </a:r>
            <a:r>
              <a:rPr lang="he-IL" sz="4800" b="1" dirty="0"/>
              <a:t>אותו</a:t>
            </a:r>
            <a:r>
              <a:rPr lang="he-IL" sz="3200" dirty="0"/>
              <a:t> אובייקט </a:t>
            </a:r>
            <a:r>
              <a:rPr lang="he-IL" sz="4800" b="1" dirty="0"/>
              <a:t>גרפי</a:t>
            </a:r>
            <a:endParaRPr lang="en-US" sz="4800" b="1" dirty="0"/>
          </a:p>
          <a:p>
            <a:pPr algn="ctr" rtl="0"/>
            <a:endParaRPr lang="en-US" sz="3200" dirty="0"/>
          </a:p>
          <a:p>
            <a:pPr algn="ctr" rtl="0"/>
            <a:r>
              <a:rPr lang="he-IL" sz="3200" dirty="0"/>
              <a:t>הגדרת אובייקט מקור באמצעות </a:t>
            </a:r>
            <a:r>
              <a:rPr lang="en-US" sz="2800" dirty="0">
                <a:solidFill>
                  <a:srgbClr val="E55000"/>
                </a:solidFill>
                <a:latin typeface="Arial" panose="020B0604020202020204" pitchFamily="34" charset="0"/>
                <a:ea typeface="Times New Roman" panose="02020603050405020304" pitchFamily="18" charset="0"/>
                <a:cs typeface="Arial" panose="020B0604020202020204" pitchFamily="34" charset="0"/>
              </a:rPr>
              <a:t> </a:t>
            </a:r>
            <a:endParaRPr lang="he-IL" sz="2800" dirty="0">
              <a:solidFill>
                <a:srgbClr val="E55000"/>
              </a:solidFill>
              <a:latin typeface="Arial" panose="020B0604020202020204" pitchFamily="34" charset="0"/>
              <a:ea typeface="Times New Roman" panose="02020603050405020304" pitchFamily="18" charset="0"/>
              <a:cs typeface="Arial" panose="020B0604020202020204" pitchFamily="34" charset="0"/>
            </a:endParaRPr>
          </a:p>
          <a:p>
            <a:pPr algn="ctr" rtl="0"/>
            <a:endParaRPr lang="he-IL" sz="3100" b="1" dirty="0"/>
          </a:p>
          <a:p>
            <a:pPr algn="ctr" rtl="0"/>
            <a:r>
              <a:rPr lang="en-US" sz="4800" b="1" dirty="0"/>
              <a:t>RelativeSource</a:t>
            </a:r>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687</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626C9614-F481-421D-828A-28B5192EACBC}"/>
              </a:ext>
            </a:extLst>
          </p:cNvPr>
          <p:cNvSpPr/>
          <p:nvPr/>
        </p:nvSpPr>
        <p:spPr>
          <a:xfrm>
            <a:off x="2351584" y="397024"/>
            <a:ext cx="2376264" cy="2448272"/>
          </a:xfrm>
          <a:prstGeom prst="cloudCallout">
            <a:avLst>
              <a:gd name="adj1" fmla="val 81040"/>
              <a:gd name="adj2" fmla="val 63804"/>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תת נושא זה הוא ללימוד עצמי</a:t>
            </a:r>
          </a:p>
          <a:p>
            <a:pPr algn="ctr"/>
            <a:r>
              <a:rPr lang="he-IL" b="1" dirty="0">
                <a:solidFill>
                  <a:srgbClr val="FF0000"/>
                </a:solidFill>
                <a:latin typeface="Trebuchet MS"/>
                <a:cs typeface="Gisha" panose="020B0502040204020203" pitchFamily="34" charset="-79"/>
              </a:rPr>
              <a:t>ויכול להופיע במבחן</a:t>
            </a:r>
          </a:p>
        </p:txBody>
      </p:sp>
    </p:spTree>
    <p:extLst>
      <p:ext uri="{BB962C8B-B14F-4D97-AF65-F5344CB8AC3E}">
        <p14:creationId xmlns:p14="http://schemas.microsoft.com/office/powerpoint/2010/main" val="184913579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FE195-CB3F-4E1E-B3F9-B824F4E0C849}"/>
              </a:ext>
            </a:extLst>
          </p:cNvPr>
          <p:cNvSpPr>
            <a:spLocks noGrp="1"/>
          </p:cNvSpPr>
          <p:nvPr>
            <p:ph idx="1"/>
          </p:nvPr>
        </p:nvSpPr>
        <p:spPr>
          <a:xfrm>
            <a:off x="1991544" y="1628800"/>
            <a:ext cx="7347144" cy="4680520"/>
          </a:xfrm>
        </p:spPr>
        <p:txBody>
          <a:bodyPr>
            <a:normAutofit fontScale="85000" lnSpcReduction="20000"/>
          </a:bodyPr>
          <a:lstStyle/>
          <a:p>
            <a:pPr marL="0" indent="0">
              <a:buNone/>
            </a:pPr>
            <a:r>
              <a:rPr lang="he-IL" b="1" dirty="0"/>
              <a:t>מצבים שונים של </a:t>
            </a:r>
            <a:r>
              <a:rPr lang="en-US" b="1" dirty="0"/>
              <a:t>RelativeSource</a:t>
            </a:r>
            <a:r>
              <a:rPr lang="he-IL" b="1" dirty="0"/>
              <a:t>:</a:t>
            </a:r>
          </a:p>
          <a:p>
            <a:pPr marL="0" indent="0">
              <a:buNone/>
            </a:pPr>
            <a:endParaRPr lang="he-IL" b="1" dirty="0"/>
          </a:p>
          <a:p>
            <a:r>
              <a:rPr lang="en-US" b="1" dirty="0"/>
              <a:t>RelativeSource Mode=</a:t>
            </a:r>
            <a:r>
              <a:rPr lang="en-US" b="1" dirty="0">
                <a:highlight>
                  <a:srgbClr val="FFFF00"/>
                </a:highlight>
              </a:rPr>
              <a:t>Self</a:t>
            </a:r>
            <a:r>
              <a:rPr lang="he-IL" b="1" dirty="0"/>
              <a:t> </a:t>
            </a:r>
            <a:r>
              <a:rPr lang="he-IL" dirty="0"/>
              <a:t>- סנכרון בין 2 תכונות של </a:t>
            </a:r>
            <a:r>
              <a:rPr lang="he-IL" dirty="0">
                <a:highlight>
                  <a:srgbClr val="FFFF00"/>
                </a:highlight>
              </a:rPr>
              <a:t>אותו</a:t>
            </a:r>
            <a:r>
              <a:rPr lang="he-IL" dirty="0"/>
              <a:t> אובייקט גרפי.</a:t>
            </a:r>
          </a:p>
          <a:p>
            <a:pPr lvl="1"/>
            <a:r>
              <a:rPr lang="he-IL" dirty="0"/>
              <a:t>אובייקט המקור הוא בעצמו אובייקט היעד (נמצא בעץ הפקדים באופן יחסי באותו מקום של אובייקט היעד. כלומר הוא עצמו)</a:t>
            </a:r>
          </a:p>
          <a:p>
            <a:pPr marL="292608" lvl="1" indent="0">
              <a:buNone/>
            </a:pPr>
            <a:endParaRPr lang="he-IL" dirty="0"/>
          </a:p>
          <a:p>
            <a:r>
              <a:rPr lang="en-US" b="1" dirty="0"/>
              <a:t>RelativeSource Mode=</a:t>
            </a:r>
            <a:r>
              <a:rPr lang="en-US" b="1" dirty="0">
                <a:highlight>
                  <a:srgbClr val="FFFF00"/>
                </a:highlight>
              </a:rPr>
              <a:t>FindAncestor</a:t>
            </a:r>
            <a:r>
              <a:rPr lang="he-IL" b="1" dirty="0"/>
              <a:t> </a:t>
            </a:r>
            <a:r>
              <a:rPr lang="he-IL" dirty="0"/>
              <a:t>- סנכרון בין תכונה של אובייקט יעד גרפי לבין תכונה מסוג מסוים של אובייקט גרפי </a:t>
            </a:r>
            <a:r>
              <a:rPr lang="he-IL" dirty="0">
                <a:highlight>
                  <a:srgbClr val="FFFF00"/>
                </a:highlight>
              </a:rPr>
              <a:t>שנמצא כמה רמות מעליו בהיררכיית עץ הפקדים</a:t>
            </a:r>
            <a:r>
              <a:rPr lang="he-IL" dirty="0"/>
              <a:t>.</a:t>
            </a:r>
          </a:p>
          <a:p>
            <a:pPr lvl="1"/>
            <a:r>
              <a:rPr lang="he-IL" dirty="0"/>
              <a:t>אובייקט המקור נמצא מעל אובייקט היעד בהיררכיית עץ הפקדים באופן יחסי. לאו דווקא אבא ישיר)</a:t>
            </a:r>
          </a:p>
          <a:p>
            <a:pPr marL="292608" lvl="1" indent="0">
              <a:buNone/>
            </a:pPr>
            <a:endParaRPr lang="he-IL" dirty="0"/>
          </a:p>
          <a:p>
            <a:r>
              <a:rPr lang="he-IL" b="1" dirty="0"/>
              <a:t>יש מצבים נוספים – ניתן לקרוא ברשת</a:t>
            </a:r>
          </a:p>
        </p:txBody>
      </p:sp>
      <p:sp>
        <p:nvSpPr>
          <p:cNvPr id="4" name="Slide Number Placeholder 3">
            <a:extLst>
              <a:ext uri="{FF2B5EF4-FFF2-40B4-BE49-F238E27FC236}">
                <a16:creationId xmlns:a16="http://schemas.microsoft.com/office/drawing/2014/main" id="{91769E3C-C434-494A-8307-CA0A3A8ED60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688</a:t>
            </a:fld>
            <a:endParaRPr lang="he-IL" dirty="0">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FF620E8-A46F-4D38-B0C2-9345485A9E10}"/>
              </a:ext>
            </a:extLst>
          </p:cNvPr>
          <p:cNvSpPr>
            <a:spLocks noGrp="1"/>
          </p:cNvSpPr>
          <p:nvPr>
            <p:ph type="title"/>
          </p:nvPr>
        </p:nvSpPr>
        <p:spPr>
          <a:xfrm>
            <a:off x="1773192" y="73153"/>
            <a:ext cx="7776864" cy="1271737"/>
          </a:xfrm>
        </p:spPr>
        <p:txBody>
          <a:bodyPr>
            <a:noAutofit/>
          </a:bodyPr>
          <a:lstStyle/>
          <a:p>
            <a:pPr algn="ctr"/>
            <a:r>
              <a:rPr lang="en-US" sz="2400" dirty="0"/>
              <a:t>RelativeSource</a:t>
            </a:r>
            <a:br>
              <a:rPr lang="he-IL" sz="2400" dirty="0"/>
            </a:br>
            <a:r>
              <a:rPr lang="he-IL" sz="2400" dirty="0"/>
              <a:t>קביעת אובייקט מקור הנמצא בעץ הפקדים במיקום יחסי לפקד היעד.</a:t>
            </a:r>
            <a:endParaRPr lang="en-US" sz="2400" cap="none" dirty="0">
              <a:ln>
                <a:noFill/>
              </a:ln>
              <a:solidFill>
                <a:srgbClr val="C00000"/>
              </a:solidFill>
              <a:highlight>
                <a:srgbClr val="FFFF00"/>
              </a:highlight>
              <a:latin typeface="Courier New" panose="02070309020205020404" pitchFamily="49" charset="0"/>
              <a:cs typeface="Courier New" panose="02070309020205020404" pitchFamily="49" charset="0"/>
            </a:endParaRPr>
          </a:p>
        </p:txBody>
      </p:sp>
      <p:sp>
        <p:nvSpPr>
          <p:cNvPr id="9" name="הסבר ענן 5">
            <a:extLst>
              <a:ext uri="{FF2B5EF4-FFF2-40B4-BE49-F238E27FC236}">
                <a16:creationId xmlns:a16="http://schemas.microsoft.com/office/drawing/2014/main" id="{7EAF7A55-8486-4F73-9D51-19C97387196D}"/>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717601876"/>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FE195-CB3F-4E1E-B3F9-B824F4E0C849}"/>
              </a:ext>
            </a:extLst>
          </p:cNvPr>
          <p:cNvSpPr>
            <a:spLocks noGrp="1"/>
          </p:cNvSpPr>
          <p:nvPr>
            <p:ph idx="1"/>
          </p:nvPr>
        </p:nvSpPr>
        <p:spPr>
          <a:xfrm>
            <a:off x="1917208" y="2041939"/>
            <a:ext cx="7632848" cy="834375"/>
          </a:xfrm>
        </p:spPr>
        <p:txBody>
          <a:bodyPr>
            <a:normAutofit/>
          </a:bodyPr>
          <a:lstStyle/>
          <a:p>
            <a:r>
              <a:rPr lang="he-IL" sz="2000" dirty="0"/>
              <a:t>דוגמא – סנכרון בין תכונה </a:t>
            </a:r>
            <a:r>
              <a:rPr lang="en-US" sz="2000" dirty="0"/>
              <a:t>Text</a:t>
            </a:r>
            <a:r>
              <a:rPr lang="he-IL" sz="2000" dirty="0"/>
              <a:t> ותכונה </a:t>
            </a:r>
            <a:r>
              <a:rPr lang="en-US" sz="2000" dirty="0"/>
              <a:t>Background</a:t>
            </a:r>
            <a:r>
              <a:rPr lang="he-IL" sz="2000" dirty="0"/>
              <a:t> של פקד </a:t>
            </a:r>
            <a:r>
              <a:rPr lang="en-US" sz="2000" dirty="0" err="1"/>
              <a:t>TextBox</a:t>
            </a:r>
            <a:r>
              <a:rPr lang="he-IL" sz="2000" dirty="0"/>
              <a:t> (עשינו זאת בדוגמא קודמת לפני כמה שקפים, בעזרת </a:t>
            </a:r>
            <a:r>
              <a:rPr lang="en-US" sz="2000" dirty="0" err="1"/>
              <a:t>ElementName</a:t>
            </a:r>
            <a:r>
              <a:rPr lang="he-IL" sz="2000" dirty="0"/>
              <a:t>):</a:t>
            </a:r>
          </a:p>
        </p:txBody>
      </p:sp>
      <p:sp>
        <p:nvSpPr>
          <p:cNvPr id="4" name="Slide Number Placeholder 3">
            <a:extLst>
              <a:ext uri="{FF2B5EF4-FFF2-40B4-BE49-F238E27FC236}">
                <a16:creationId xmlns:a16="http://schemas.microsoft.com/office/drawing/2014/main" id="{91769E3C-C434-494A-8307-CA0A3A8ED60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689</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FF620E8-A46F-4D38-B0C2-9345485A9E10}"/>
              </a:ext>
            </a:extLst>
          </p:cNvPr>
          <p:cNvSpPr>
            <a:spLocks noGrp="1"/>
          </p:cNvSpPr>
          <p:nvPr>
            <p:ph type="title"/>
          </p:nvPr>
        </p:nvSpPr>
        <p:spPr>
          <a:xfrm>
            <a:off x="1773192" y="158185"/>
            <a:ext cx="7776864" cy="1271737"/>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2 תכונות של </a:t>
            </a:r>
            <a:r>
              <a:rPr lang="he-IL" sz="2400" dirty="0">
                <a:highlight>
                  <a:srgbClr val="FFFF00"/>
                </a:highlight>
              </a:rPr>
              <a:t>אותו</a:t>
            </a:r>
            <a:r>
              <a:rPr lang="he-IL" sz="2400" dirty="0"/>
              <a:t> אובייקט גרפי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RelativeSource </a:t>
            </a:r>
            <a:r>
              <a:rPr lang="en-US" sz="2800" cap="none" dirty="0">
                <a:ln>
                  <a:noFill/>
                </a:ln>
                <a:solidFill>
                  <a:srgbClr val="C00000"/>
                </a:solidFill>
                <a:highlight>
                  <a:srgbClr val="FFFF00"/>
                </a:highlight>
                <a:latin typeface="Courier New" panose="02070309020205020404" pitchFamily="49" charset="0"/>
                <a:cs typeface="Courier New" panose="02070309020205020404" pitchFamily="49" charset="0"/>
              </a:rPr>
              <a:t>Mode=Self</a:t>
            </a:r>
          </a:p>
        </p:txBody>
      </p:sp>
      <p:sp>
        <p:nvSpPr>
          <p:cNvPr id="7" name="TextBox 6">
            <a:extLst>
              <a:ext uri="{FF2B5EF4-FFF2-40B4-BE49-F238E27FC236}">
                <a16:creationId xmlns:a16="http://schemas.microsoft.com/office/drawing/2014/main" id="{3357A9E2-2CBB-4B21-AB64-E128D4E84363}"/>
              </a:ext>
            </a:extLst>
          </p:cNvPr>
          <p:cNvSpPr txBox="1"/>
          <p:nvPr/>
        </p:nvSpPr>
        <p:spPr>
          <a:xfrm>
            <a:off x="1703512" y="3104913"/>
            <a:ext cx="8568952" cy="263149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Class</a:t>
            </a:r>
            <a:r>
              <a:rPr lang="en-US" sz="1100" dirty="0">
                <a:solidFill>
                  <a:srgbClr val="0000FF"/>
                </a:solidFill>
                <a:latin typeface="Consolas" panose="020B0609020204030204" pitchFamily="49" charset="0"/>
              </a:rPr>
              <a:t>="Ex7_OrigObjectRelativeSource.MainWindow"</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/presentation"</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x</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d</a:t>
            </a:r>
            <a:r>
              <a:rPr lang="en-US" sz="1100" dirty="0">
                <a:solidFill>
                  <a:srgbClr val="0000FF"/>
                </a:solidFill>
                <a:latin typeface="Consolas" panose="020B0609020204030204" pitchFamily="49" charset="0"/>
              </a:rPr>
              <a:t>="http://schemas.microsoft.com/expression/blend/2008"</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mc</a:t>
            </a:r>
            <a:r>
              <a:rPr lang="en-US" sz="1100" dirty="0">
                <a:solidFill>
                  <a:srgbClr val="0000FF"/>
                </a:solidFill>
                <a:latin typeface="Consolas" panose="020B0609020204030204" pitchFamily="49" charset="0"/>
              </a:rPr>
              <a:t>="http://schemas.openxmlformats.org/markup-compatibility/2006"</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local</a:t>
            </a:r>
            <a:r>
              <a:rPr lang="en-US" sz="1100" dirty="0">
                <a:solidFill>
                  <a:srgbClr val="0000FF"/>
                </a:solidFill>
                <a:latin typeface="Consolas" panose="020B0609020204030204" pitchFamily="49" charset="0"/>
              </a:rPr>
              <a:t>="clr-namespace:Ex7_OrigObjectRelativeSource"</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mc</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Ignorable</a:t>
            </a:r>
            <a:r>
              <a:rPr lang="en-US" sz="1100" dirty="0">
                <a:solidFill>
                  <a:srgbClr val="0000FF"/>
                </a:solidFill>
                <a:latin typeface="Consolas" panose="020B0609020204030204" pitchFamily="49" charset="0"/>
              </a:rPr>
              <a:t>="d"</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Title</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MainWindow</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="85.87"</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="525"&gt;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FF0000"/>
                </a:solidFill>
                <a:latin typeface="Consolas" panose="020B0609020204030204" pitchFamily="49" charset="0"/>
              </a:rPr>
              <a:t> Orientation</a:t>
            </a:r>
            <a:r>
              <a:rPr lang="en-US" sz="1100" dirty="0">
                <a:solidFill>
                  <a:srgbClr val="0000FF"/>
                </a:solidFill>
                <a:latin typeface="Consolas" panose="020B0609020204030204" pitchFamily="49" charset="0"/>
              </a:rPr>
              <a:t>="Horizontal"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="Color: "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TextBox</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Background</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Binding</a:t>
            </a:r>
            <a:r>
              <a:rPr lang="en-US" sz="1100" dirty="0">
                <a:solidFill>
                  <a:srgbClr val="FF0000"/>
                </a:solidFill>
                <a:highlight>
                  <a:srgbClr val="FFFF00"/>
                </a:highlight>
                <a:latin typeface="Consolas" panose="020B0609020204030204" pitchFamily="49" charset="0"/>
              </a:rPr>
              <a:t> RelativeSource</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RelativeSource</a:t>
            </a:r>
            <a:r>
              <a:rPr lang="en-US" sz="1100" dirty="0">
                <a:solidFill>
                  <a:srgbClr val="FF0000"/>
                </a:solidFill>
                <a:highlight>
                  <a:srgbClr val="FFFF00"/>
                </a:highlight>
                <a:latin typeface="Consolas" panose="020B0609020204030204" pitchFamily="49" charset="0"/>
              </a:rPr>
              <a:t> Mode</a:t>
            </a:r>
            <a:r>
              <a:rPr lang="en-US" sz="1100" dirty="0">
                <a:solidFill>
                  <a:srgbClr val="0000FF"/>
                </a:solidFill>
                <a:highlight>
                  <a:srgbClr val="FFFF00"/>
                </a:highlight>
                <a:latin typeface="Consolas" panose="020B0609020204030204" pitchFamily="49" charset="0"/>
              </a:rPr>
              <a:t>=Self},</a:t>
            </a:r>
            <a:r>
              <a:rPr lang="en-US" sz="1100" dirty="0">
                <a:solidFill>
                  <a:srgbClr val="FF0000"/>
                </a:solidFill>
                <a:highlight>
                  <a:srgbClr val="FFFF00"/>
                </a:highlight>
                <a:latin typeface="Consolas" panose="020B0609020204030204" pitchFamily="49" charset="0"/>
              </a:rPr>
              <a:t> Path</a:t>
            </a:r>
            <a:r>
              <a:rPr lang="en-US" sz="1100" dirty="0">
                <a:solidFill>
                  <a:srgbClr val="0000FF"/>
                </a:solidFill>
                <a:highlight>
                  <a:srgbClr val="FFFF00"/>
                </a:highlight>
                <a:latin typeface="Consolas" panose="020B0609020204030204" pitchFamily="49" charset="0"/>
              </a:rPr>
              <a:t>=Text}"</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="136"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0000FF"/>
                </a:solidFill>
                <a:latin typeface="Consolas" panose="020B0609020204030204" pitchFamily="49" charset="0"/>
              </a:rPr>
              <a:t>&gt;</a:t>
            </a:r>
            <a:endParaRPr lang="en-US" sz="1100" dirty="0">
              <a:solidFill>
                <a:prstClr val="black"/>
              </a:solidFill>
              <a:latin typeface="Trebuchet MS"/>
            </a:endParaRPr>
          </a:p>
        </p:txBody>
      </p:sp>
      <p:pic>
        <p:nvPicPr>
          <p:cNvPr id="8" name="Picture 7" descr="מדריך WPF – שימוש ב Data Binding: הגדרת מקורות">
            <a:extLst>
              <a:ext uri="{FF2B5EF4-FFF2-40B4-BE49-F238E27FC236}">
                <a16:creationId xmlns:a16="http://schemas.microsoft.com/office/drawing/2014/main" id="{04FDD866-B74A-43B9-BCD3-C2DCA778C7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7720" y="5880608"/>
            <a:ext cx="5711825" cy="675640"/>
          </a:xfrm>
          <a:prstGeom prst="rect">
            <a:avLst/>
          </a:prstGeom>
          <a:noFill/>
          <a:ln>
            <a:noFill/>
          </a:ln>
        </p:spPr>
      </p:pic>
      <p:sp>
        <p:nvSpPr>
          <p:cNvPr id="9" name="הסבר ענן 5">
            <a:extLst>
              <a:ext uri="{FF2B5EF4-FFF2-40B4-BE49-F238E27FC236}">
                <a16:creationId xmlns:a16="http://schemas.microsoft.com/office/drawing/2014/main" id="{F883F372-5E82-4328-AA15-D39A10EE56B8}"/>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1903272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38636" y="117605"/>
            <a:ext cx="7632848" cy="1092607"/>
          </a:xfrm>
        </p:spPr>
        <p:txBody>
          <a:bodyPr>
            <a:noAutofit/>
          </a:bodyPr>
          <a:lstStyle/>
          <a:p>
            <a:pPr algn="ctr"/>
            <a:br>
              <a:rPr lang="en-US" sz="2800" dirty="0"/>
            </a:br>
            <a:br>
              <a:rPr lang="en-US" sz="2800" dirty="0"/>
            </a:br>
            <a:r>
              <a:rPr lang="he-IL" sz="2800" dirty="0"/>
              <a:t>מחרוזת מילולית </a:t>
            </a:r>
            <a:r>
              <a:rPr lang="en-US" sz="2800" kern="0" dirty="0">
                <a:latin typeface="Arial" pitchFamily="34" charset="0"/>
              </a:rPr>
              <a:t>verbatim String</a:t>
            </a:r>
            <a:br>
              <a:rPr lang="he-IL" sz="2800" kern="0" dirty="0">
                <a:latin typeface="Arial" pitchFamily="34" charset="0"/>
              </a:rPr>
            </a:br>
            <a:r>
              <a:rPr lang="he-IL" sz="4000" dirty="0"/>
              <a:t>התו @</a:t>
            </a:r>
            <a:endParaRPr lang="he-IL" sz="2800" dirty="0"/>
          </a:p>
        </p:txBody>
      </p:sp>
      <p:sp>
        <p:nvSpPr>
          <p:cNvPr id="3" name="מציין מיקום תוכן 2"/>
          <p:cNvSpPr>
            <a:spLocks noGrp="1"/>
          </p:cNvSpPr>
          <p:nvPr>
            <p:ph idx="1"/>
          </p:nvPr>
        </p:nvSpPr>
        <p:spPr>
          <a:xfrm>
            <a:off x="1775520" y="1638602"/>
            <a:ext cx="8352928" cy="4430332"/>
          </a:xfrm>
        </p:spPr>
        <p:txBody>
          <a:bodyPr>
            <a:noAutofit/>
          </a:bodyPr>
          <a:lstStyle/>
          <a:p>
            <a:pPr marL="0" indent="0" algn="l" rtl="0">
              <a:buNone/>
            </a:pPr>
            <a:r>
              <a:rPr lang="en-US" sz="1400" dirty="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Ex2</a:t>
            </a:r>
          </a:p>
          <a:p>
            <a:pPr marL="0" indent="0" algn="l" rtl="0">
              <a:buNone/>
            </a:pPr>
            <a:r>
              <a:rPr lang="en-US" sz="1400" dirty="0">
                <a:solidFill>
                  <a:srgbClr val="000000"/>
                </a:solidFill>
                <a:latin typeface="Consolas" panose="020B0609020204030204" pitchFamily="49" charset="0"/>
              </a:rPr>
              <a:t>{</a:t>
            </a:r>
          </a:p>
          <a:p>
            <a:pPr marL="0" indent="0" algn="l" rtl="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Program</a:t>
            </a:r>
            <a:endParaRPr lang="en-US" sz="1400" dirty="0">
              <a:solidFill>
                <a:srgbClr val="000000"/>
              </a:solidFill>
              <a:latin typeface="Consolas" panose="020B0609020204030204" pitchFamily="49" charset="0"/>
            </a:endParaRPr>
          </a:p>
          <a:p>
            <a:pPr marL="0" indent="0" algn="l" rtl="0">
              <a:buNone/>
            </a:pPr>
            <a:r>
              <a:rPr lang="en-US" sz="1400" dirty="0">
                <a:solidFill>
                  <a:srgbClr val="000000"/>
                </a:solidFill>
                <a:latin typeface="Consolas" panose="020B0609020204030204" pitchFamily="49" charset="0"/>
              </a:rPr>
              <a:t>    {</a:t>
            </a:r>
          </a:p>
          <a:p>
            <a:pPr marL="0" indent="0" algn="l" rtl="0">
              <a:buNone/>
            </a:pP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Main(</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p>
          <a:p>
            <a:pPr marL="0" indent="0" algn="l" rtl="0">
              <a:buNone/>
            </a:pPr>
            <a:r>
              <a:rPr lang="en-US" sz="1400" dirty="0">
                <a:solidFill>
                  <a:srgbClr val="000000"/>
                </a:solidFill>
                <a:latin typeface="Consolas" panose="020B0609020204030204" pitchFamily="49" charset="0"/>
              </a:rPr>
              <a:t>        {</a:t>
            </a:r>
          </a:p>
          <a:p>
            <a:pPr marL="0" indent="0" algn="l" rtl="0">
              <a:buNone/>
            </a:pPr>
            <a:r>
              <a:rPr lang="en-US" sz="1400" dirty="0">
                <a:solidFill>
                  <a:srgbClr val="000000"/>
                </a:solidFill>
                <a:latin typeface="Consolas" panose="020B0609020204030204" pitchFamily="49" charset="0"/>
              </a:rPr>
              <a:t>            </a:t>
            </a:r>
          </a:p>
          <a:p>
            <a:pPr marL="0" indent="0" algn="l" rtl="0">
              <a:buNone/>
            </a:pPr>
            <a:r>
              <a:rPr lang="nn-NO" sz="1400" dirty="0">
                <a:solidFill>
                  <a:srgbClr val="000000"/>
                </a:solidFill>
                <a:latin typeface="Consolas" panose="020B0609020204030204" pitchFamily="49" charset="0"/>
              </a:rPr>
              <a:t>            Console.WriteLine(</a:t>
            </a:r>
            <a:r>
              <a:rPr lang="nn-NO" sz="1400" dirty="0">
                <a:solidFill>
                  <a:srgbClr val="800000"/>
                </a:solidFill>
                <a:latin typeface="Consolas" panose="020B0609020204030204" pitchFamily="49" charset="0"/>
              </a:rPr>
              <a:t>@"C:\Program Files\Microsoft Visual Studio 10.0"</a:t>
            </a:r>
            <a:r>
              <a:rPr lang="nn-NO" sz="1400" dirty="0">
                <a:solidFill>
                  <a:srgbClr val="000000"/>
                </a:solidFill>
                <a:latin typeface="Consolas" panose="020B0609020204030204" pitchFamily="49" charset="0"/>
              </a:rPr>
              <a:t>);</a:t>
            </a:r>
          </a:p>
          <a:p>
            <a:pPr marL="0" indent="0" algn="l" rtl="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Console.WriteLine</a:t>
            </a:r>
            <a:r>
              <a:rPr lang="en-US" sz="1400" dirty="0">
                <a:solidFill>
                  <a:srgbClr val="000000"/>
                </a:solidFill>
                <a:latin typeface="Consolas" panose="020B0609020204030204" pitchFamily="49" charset="0"/>
              </a:rPr>
              <a:t>(</a:t>
            </a:r>
            <a:r>
              <a:rPr lang="en-US" sz="1400" dirty="0">
                <a:solidFill>
                  <a:srgbClr val="800000"/>
                </a:solidFill>
                <a:latin typeface="Consolas" panose="020B0609020204030204" pitchFamily="49" charset="0"/>
              </a:rPr>
              <a:t>@" </a:t>
            </a:r>
          </a:p>
          <a:p>
            <a:pPr marL="0" indent="0" algn="l" rtl="0">
              <a:buNone/>
            </a:pPr>
            <a:r>
              <a:rPr lang="en-US" sz="1400" dirty="0">
                <a:solidFill>
                  <a:srgbClr val="800000"/>
                </a:solidFill>
                <a:latin typeface="Consolas" panose="020B0609020204030204" pitchFamily="49" charset="0"/>
              </a:rPr>
              <a:t>                            *</a:t>
            </a:r>
          </a:p>
          <a:p>
            <a:pPr marL="0" indent="0" algn="l" rtl="0">
              <a:buNone/>
            </a:pPr>
            <a:r>
              <a:rPr lang="en-US" sz="1400" dirty="0">
                <a:solidFill>
                  <a:srgbClr val="800000"/>
                </a:solidFill>
                <a:latin typeface="Consolas" panose="020B0609020204030204" pitchFamily="49" charset="0"/>
              </a:rPr>
              <a:t>                          *   *</a:t>
            </a:r>
          </a:p>
          <a:p>
            <a:pPr marL="0" indent="0" algn="l" rtl="0">
              <a:buNone/>
            </a:pPr>
            <a:r>
              <a:rPr lang="en-US" sz="1400" dirty="0">
                <a:solidFill>
                  <a:srgbClr val="800000"/>
                </a:solidFill>
                <a:latin typeface="Consolas" panose="020B0609020204030204" pitchFamily="49" charset="0"/>
              </a:rPr>
              <a:t>                         *******</a:t>
            </a:r>
          </a:p>
          <a:p>
            <a:pPr marL="0" indent="0" algn="l" rtl="0">
              <a:buNone/>
            </a:pPr>
            <a:r>
              <a:rPr lang="en-US" sz="1400" dirty="0">
                <a:solidFill>
                  <a:srgbClr val="800000"/>
                </a:solidFill>
                <a:latin typeface="Consolas" panose="020B0609020204030204" pitchFamily="49" charset="0"/>
              </a:rPr>
              <a:t>                        "</a:t>
            </a:r>
            <a:r>
              <a:rPr lang="en-US" sz="1400" dirty="0">
                <a:solidFill>
                  <a:srgbClr val="000000"/>
                </a:solidFill>
                <a:latin typeface="Consolas" panose="020B0609020204030204" pitchFamily="49" charset="0"/>
              </a:rPr>
              <a:t>);</a:t>
            </a:r>
          </a:p>
          <a:p>
            <a:pPr marL="0" indent="0" algn="l" rtl="0">
              <a:buNone/>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Console.ReadKey</a:t>
            </a:r>
            <a:r>
              <a:rPr lang="en-US" sz="1400" dirty="0">
                <a:solidFill>
                  <a:srgbClr val="000000"/>
                </a:solidFill>
                <a:latin typeface="Consolas" panose="020B0609020204030204" pitchFamily="49" charset="0"/>
              </a:rPr>
              <a:t>();</a:t>
            </a:r>
          </a:p>
          <a:p>
            <a:pPr marL="0" indent="0" algn="l" rtl="0">
              <a:buNone/>
            </a:pPr>
            <a:r>
              <a:rPr lang="en-US" sz="1400" dirty="0">
                <a:solidFill>
                  <a:srgbClr val="000000"/>
                </a:solidFill>
                <a:latin typeface="Consolas" panose="020B0609020204030204" pitchFamily="49" charset="0"/>
              </a:rPr>
              <a:t>        }</a:t>
            </a:r>
          </a:p>
          <a:p>
            <a:pPr marL="0" indent="0" algn="l" rtl="0">
              <a:buNone/>
            </a:pPr>
            <a:r>
              <a:rPr lang="en-US" sz="1400" dirty="0">
                <a:solidFill>
                  <a:srgbClr val="000000"/>
                </a:solidFill>
                <a:latin typeface="Consolas" panose="020B0609020204030204" pitchFamily="49" charset="0"/>
              </a:rPr>
              <a:t>    }</a:t>
            </a:r>
          </a:p>
          <a:p>
            <a:pPr marL="0" indent="0" algn="l" rtl="0">
              <a:buNone/>
            </a:pPr>
            <a:r>
              <a:rPr lang="en-US" sz="1400" dirty="0">
                <a:solidFill>
                  <a:srgbClr val="000000"/>
                </a:solidFill>
                <a:latin typeface="Consolas" panose="020B0609020204030204" pitchFamily="49" charset="0"/>
              </a:rPr>
              <a:t>}</a:t>
            </a:r>
            <a:endParaRPr lang="he-IL" sz="14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69</a:t>
            </a:fld>
            <a:endParaRPr lang="he-IL">
              <a:solidFill>
                <a:srgbClr val="B13F9A"/>
              </a:solidFill>
              <a:latin typeface="Trebuchet MS"/>
              <a:cs typeface="Gisha" panose="020B0502040204020203" pitchFamily="34" charset="-79"/>
            </a:endParaRPr>
          </a:p>
        </p:txBody>
      </p:sp>
      <p:sp>
        <p:nvSpPr>
          <p:cNvPr id="6" name="Rectangle 5"/>
          <p:cNvSpPr/>
          <p:nvPr/>
        </p:nvSpPr>
        <p:spPr>
          <a:xfrm>
            <a:off x="1938636" y="1218928"/>
            <a:ext cx="7632848" cy="1092607"/>
          </a:xfrm>
          <a:prstGeom prst="rect">
            <a:avLst/>
          </a:prstGeom>
        </p:spPr>
        <p:txBody>
          <a:bodyPr wrap="square">
            <a:spAutoFit/>
          </a:bodyPr>
          <a:lstStyle/>
          <a:p>
            <a:pPr marL="274320" indent="-274320">
              <a:spcBef>
                <a:spcPts val="600"/>
              </a:spcBef>
              <a:buClr>
                <a:srgbClr val="B13F9A"/>
              </a:buClr>
              <a:buSzPct val="73000"/>
              <a:buFont typeface="Wingdings 2"/>
              <a:buChar char=""/>
            </a:pPr>
            <a:r>
              <a:rPr lang="he-IL" sz="2000" dirty="0">
                <a:solidFill>
                  <a:prstClr val="black"/>
                </a:solidFill>
                <a:latin typeface="Trebuchet MS"/>
                <a:cs typeface="Gisha" panose="020B0502040204020203" pitchFamily="34" charset="-79"/>
              </a:rPr>
              <a:t>התו @ שומר את המחרוזת כמות שהיא, בדיוק כפי שהיא מופיעה על המסך (כולל ירידת שורה וכולל רווחים לפני ואחרי )</a:t>
            </a:r>
          </a:p>
          <a:p>
            <a:pPr marL="274320" indent="-274320">
              <a:spcBef>
                <a:spcPts val="600"/>
              </a:spcBef>
              <a:buClr>
                <a:srgbClr val="B13F9A"/>
              </a:buClr>
              <a:buSzPct val="73000"/>
              <a:buFont typeface="Wingdings 2"/>
              <a:buChar char=""/>
            </a:pPr>
            <a:r>
              <a:rPr lang="he-IL" sz="2000" dirty="0">
                <a:solidFill>
                  <a:prstClr val="black"/>
                </a:solidFill>
                <a:latin typeface="Trebuchet MS"/>
                <a:cs typeface="Gisha" panose="020B0502040204020203" pitchFamily="34" charset="-79"/>
              </a:rPr>
              <a:t>ואז אין צורך לשלב את התו </a:t>
            </a:r>
            <a:r>
              <a:rPr lang="en-US" sz="2000" dirty="0">
                <a:solidFill>
                  <a:prstClr val="black"/>
                </a:solidFill>
                <a:latin typeface="Trebuchet MS"/>
              </a:rPr>
              <a:t>\</a:t>
            </a:r>
            <a:endParaRPr lang="he-IL" sz="2000" dirty="0">
              <a:solidFill>
                <a:prstClr val="black"/>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4BE002E2-A6B1-4E93-89A1-3A1D1008B560}"/>
              </a:ext>
            </a:extLst>
          </p:cNvPr>
          <p:cNvPicPr>
            <a:picLocks noChangeAspect="1"/>
          </p:cNvPicPr>
          <p:nvPr/>
        </p:nvPicPr>
        <p:blipFill>
          <a:blip r:embed="rId3"/>
          <a:stretch>
            <a:fillRect/>
          </a:stretch>
        </p:blipFill>
        <p:spPr>
          <a:xfrm>
            <a:off x="6905004" y="4170210"/>
            <a:ext cx="3544589" cy="1850484"/>
          </a:xfrm>
          <a:prstGeom prst="rect">
            <a:avLst/>
          </a:prstGeom>
        </p:spPr>
      </p:pic>
      <p:sp>
        <p:nvSpPr>
          <p:cNvPr id="7" name="Speech Bubble: Rectangle with Corners Rounded 6">
            <a:extLst>
              <a:ext uri="{FF2B5EF4-FFF2-40B4-BE49-F238E27FC236}">
                <a16:creationId xmlns:a16="http://schemas.microsoft.com/office/drawing/2014/main" id="{87371AC8-A4D5-4F79-A3E6-7918637ACE68}"/>
              </a:ext>
            </a:extLst>
          </p:cNvPr>
          <p:cNvSpPr/>
          <p:nvPr/>
        </p:nvSpPr>
        <p:spPr>
          <a:xfrm>
            <a:off x="5375890" y="5430951"/>
            <a:ext cx="1270308" cy="1179486"/>
          </a:xfrm>
          <a:prstGeom prst="wedgeRoundRectCallout">
            <a:avLst>
              <a:gd name="adj1" fmla="val -85605"/>
              <a:gd name="adj2" fmla="val -2690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prstClr val="black"/>
                </a:solidFill>
                <a:latin typeface="Trebuchet MS"/>
                <a:cs typeface="Gisha" panose="020B0502040204020203" pitchFamily="34" charset="-79"/>
              </a:rPr>
              <a:t>נשתמש ב </a:t>
            </a:r>
            <a:r>
              <a:rPr lang="en-US" sz="1200" dirty="0" err="1">
                <a:solidFill>
                  <a:prstClr val="black"/>
                </a:solidFill>
                <a:latin typeface="Trebuchet MS"/>
              </a:rPr>
              <a:t>ReadKey</a:t>
            </a:r>
            <a:r>
              <a:rPr lang="en-US" sz="1200" dirty="0">
                <a:solidFill>
                  <a:prstClr val="black"/>
                </a:solidFill>
                <a:latin typeface="Trebuchet MS"/>
              </a:rPr>
              <a:t>()</a:t>
            </a:r>
            <a:r>
              <a:rPr lang="he-IL" sz="1200" dirty="0">
                <a:solidFill>
                  <a:prstClr val="black"/>
                </a:solidFill>
                <a:latin typeface="Trebuchet MS"/>
                <a:cs typeface="Gisha" panose="020B0502040204020203" pitchFamily="34" charset="-79"/>
              </a:rPr>
              <a:t> כשנרצה שהחלון לא ייסגר בתום ההרצה</a:t>
            </a:r>
            <a:endParaRPr lang="en-US" sz="1200" dirty="0">
              <a:solidFill>
                <a:prstClr val="black"/>
              </a:solidFill>
              <a:latin typeface="Trebuchet MS"/>
            </a:endParaRPr>
          </a:p>
        </p:txBody>
      </p:sp>
    </p:spTree>
    <p:extLst>
      <p:ext uri="{BB962C8B-B14F-4D97-AF65-F5344CB8AC3E}">
        <p14:creationId xmlns:p14="http://schemas.microsoft.com/office/powerpoint/2010/main" val="276912289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FE195-CB3F-4E1E-B3F9-B824F4E0C849}"/>
              </a:ext>
            </a:extLst>
          </p:cNvPr>
          <p:cNvSpPr>
            <a:spLocks noGrp="1"/>
          </p:cNvSpPr>
          <p:nvPr>
            <p:ph idx="1"/>
          </p:nvPr>
        </p:nvSpPr>
        <p:spPr>
          <a:xfrm>
            <a:off x="1773192" y="1456702"/>
            <a:ext cx="7776864" cy="793747"/>
          </a:xfrm>
        </p:spPr>
        <p:txBody>
          <a:bodyPr>
            <a:normAutofit fontScale="85000" lnSpcReduction="10000"/>
          </a:bodyPr>
          <a:lstStyle/>
          <a:p>
            <a:r>
              <a:rPr lang="he-IL" sz="2000" dirty="0"/>
              <a:t>דוגמא – סנכרון בין תכונה </a:t>
            </a:r>
            <a:r>
              <a:rPr lang="en-US" sz="2000" dirty="0"/>
              <a:t>Text</a:t>
            </a:r>
            <a:r>
              <a:rPr lang="he-IL" sz="2000" dirty="0"/>
              <a:t> של פקד יעד מסוג </a:t>
            </a:r>
            <a:r>
              <a:rPr lang="en-US" sz="2000" dirty="0" err="1"/>
              <a:t>TextBlock</a:t>
            </a:r>
            <a:r>
              <a:rPr lang="he-IL" sz="2000" dirty="0"/>
              <a:t> לבין תכונה </a:t>
            </a:r>
            <a:r>
              <a:rPr lang="en-US" sz="2000" dirty="0"/>
              <a:t>Name</a:t>
            </a:r>
            <a:r>
              <a:rPr lang="he-IL" sz="2000" dirty="0"/>
              <a:t> של פקד מקור מסוג </a:t>
            </a:r>
            <a:r>
              <a:rPr lang="en-US" sz="2000" dirty="0"/>
              <a:t>Border</a:t>
            </a:r>
            <a:r>
              <a:rPr lang="he-IL" sz="2000" dirty="0"/>
              <a:t> שנמצא כמה רמות מעל פקד היעד בעץ (ספירת הרמות שמעל היא רק לפי הפקדים שמאותו סוג </a:t>
            </a:r>
            <a:r>
              <a:rPr lang="he-IL" sz="2000" dirty="0" err="1"/>
              <a:t>שצויין</a:t>
            </a:r>
            <a:r>
              <a:rPr lang="he-IL" sz="2000" dirty="0"/>
              <a:t> – בדוגמא </a:t>
            </a:r>
            <a:r>
              <a:rPr lang="en-US" sz="2000" dirty="0"/>
              <a:t>Border</a:t>
            </a:r>
            <a:r>
              <a:rPr lang="he-IL" sz="2000" dirty="0"/>
              <a:t>)</a:t>
            </a:r>
          </a:p>
        </p:txBody>
      </p:sp>
      <p:sp>
        <p:nvSpPr>
          <p:cNvPr id="4" name="Slide Number Placeholder 3">
            <a:extLst>
              <a:ext uri="{FF2B5EF4-FFF2-40B4-BE49-F238E27FC236}">
                <a16:creationId xmlns:a16="http://schemas.microsoft.com/office/drawing/2014/main" id="{91769E3C-C434-494A-8307-CA0A3A8ED604}"/>
              </a:ext>
            </a:extLst>
          </p:cNvPr>
          <p:cNvSpPr>
            <a:spLocks noGrp="1"/>
          </p:cNvSpPr>
          <p:nvPr>
            <p:ph type="sldNum" sz="quarter" idx="12"/>
          </p:nvPr>
        </p:nvSpPr>
        <p:spPr>
          <a:xfrm>
            <a:off x="1603202" y="6531074"/>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690</a:t>
            </a:fld>
            <a:endParaRPr lang="he-IL" dirty="0">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9FF620E8-A46F-4D38-B0C2-9345485A9E10}"/>
              </a:ext>
            </a:extLst>
          </p:cNvPr>
          <p:cNvSpPr>
            <a:spLocks noGrp="1"/>
          </p:cNvSpPr>
          <p:nvPr>
            <p:ph type="title"/>
          </p:nvPr>
        </p:nvSpPr>
        <p:spPr>
          <a:xfrm>
            <a:off x="1773192" y="158185"/>
            <a:ext cx="7776864" cy="1271737"/>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 </a:t>
            </a:r>
            <a:r>
              <a:rPr lang="he-IL" sz="2400" dirty="0">
                <a:highlight>
                  <a:srgbClr val="FFFF00"/>
                </a:highlight>
              </a:rPr>
              <a:t>לתכונה של אבא שלו</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RelativeSource </a:t>
            </a:r>
            <a:r>
              <a:rPr lang="en-US" sz="2800" cap="none" dirty="0">
                <a:ln>
                  <a:noFill/>
                </a:ln>
                <a:solidFill>
                  <a:srgbClr val="C00000"/>
                </a:solidFill>
                <a:highlight>
                  <a:srgbClr val="FFFF00"/>
                </a:highlight>
                <a:latin typeface="Courier New" panose="02070309020205020404" pitchFamily="49" charset="0"/>
                <a:cs typeface="Courier New" panose="02070309020205020404" pitchFamily="49" charset="0"/>
              </a:rPr>
              <a:t>Mode=FindAncestor</a:t>
            </a:r>
          </a:p>
        </p:txBody>
      </p:sp>
      <p:sp>
        <p:nvSpPr>
          <p:cNvPr id="7" name="TextBox 6">
            <a:extLst>
              <a:ext uri="{FF2B5EF4-FFF2-40B4-BE49-F238E27FC236}">
                <a16:creationId xmlns:a16="http://schemas.microsoft.com/office/drawing/2014/main" id="{3357A9E2-2CBB-4B21-AB64-E128D4E84363}"/>
              </a:ext>
            </a:extLst>
          </p:cNvPr>
          <p:cNvSpPr txBox="1"/>
          <p:nvPr/>
        </p:nvSpPr>
        <p:spPr>
          <a:xfrm>
            <a:off x="1449016" y="2394757"/>
            <a:ext cx="9147344" cy="38164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FF0000"/>
                </a:solidFill>
                <a:latin typeface="Consolas" panose="020B0609020204030204" pitchFamily="49" charset="0"/>
              </a:rPr>
              <a:t> Name</a:t>
            </a:r>
            <a:r>
              <a:rPr lang="en-US" sz="1100" dirty="0">
                <a:solidFill>
                  <a:srgbClr val="0000FF"/>
                </a:solidFill>
                <a:latin typeface="Consolas" panose="020B0609020204030204" pitchFamily="49" charset="0"/>
              </a:rPr>
              <a:t>="Parent0"</a:t>
            </a:r>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="200"</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="500"&gt;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Border</a:t>
            </a:r>
            <a:r>
              <a:rPr lang="en-US" sz="1100" dirty="0">
                <a:solidFill>
                  <a:srgbClr val="FF0000"/>
                </a:solidFill>
                <a:latin typeface="Consolas" panose="020B0609020204030204" pitchFamily="49" charset="0"/>
              </a:rPr>
              <a:t> Name</a:t>
            </a:r>
            <a:r>
              <a:rPr lang="en-US" sz="1100" dirty="0">
                <a:solidFill>
                  <a:srgbClr val="0000FF"/>
                </a:solidFill>
                <a:latin typeface="Consolas" panose="020B0609020204030204" pitchFamily="49" charset="0"/>
              </a:rPr>
              <a:t>="Parent1"</a:t>
            </a:r>
            <a:r>
              <a:rPr lang="en-US" sz="1100" dirty="0">
                <a:solidFill>
                  <a:srgbClr val="FF0000"/>
                </a:solidFill>
                <a:latin typeface="Consolas" panose="020B0609020204030204" pitchFamily="49" charset="0"/>
              </a:rPr>
              <a:t> Background</a:t>
            </a:r>
            <a:r>
              <a:rPr lang="en-US" sz="1100" dirty="0">
                <a:solidFill>
                  <a:srgbClr val="0000FF"/>
                </a:solidFill>
                <a:latin typeface="Consolas" panose="020B0609020204030204" pitchFamily="49" charset="0"/>
              </a:rPr>
              <a:t>="Red"</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BorderBrush</a:t>
            </a:r>
            <a:r>
              <a:rPr lang="en-US" sz="1100" dirty="0">
                <a:solidFill>
                  <a:srgbClr val="0000FF"/>
                </a:solidFill>
                <a:latin typeface="Consolas" panose="020B0609020204030204" pitchFamily="49" charset="0"/>
              </a:rPr>
              <a:t>="Blue"</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BorderThickness</a:t>
            </a:r>
            <a:r>
              <a:rPr lang="en-US" sz="1100" dirty="0">
                <a:solidFill>
                  <a:srgbClr val="0000FF"/>
                </a:solidFill>
                <a:latin typeface="Consolas" panose="020B0609020204030204" pitchFamily="49" charset="0"/>
              </a:rPr>
              <a:t>="2"</a:t>
            </a:r>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="200"</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="500"&gt;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FF0000"/>
                </a:solidFill>
                <a:latin typeface="Consolas" panose="020B0609020204030204" pitchFamily="49" charset="0"/>
              </a:rPr>
              <a:t> Name</a:t>
            </a:r>
            <a:r>
              <a:rPr lang="en-US" sz="1100" dirty="0">
                <a:solidFill>
                  <a:srgbClr val="0000FF"/>
                </a:solidFill>
                <a:latin typeface="Consolas" panose="020B0609020204030204" pitchFamily="49" charset="0"/>
              </a:rPr>
              <a:t>="Parent2"&gt;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Border</a:t>
            </a:r>
            <a:r>
              <a:rPr lang="en-US" sz="1100" dirty="0">
                <a:solidFill>
                  <a:srgbClr val="FF0000"/>
                </a:solidFill>
                <a:latin typeface="Consolas" panose="020B0609020204030204" pitchFamily="49" charset="0"/>
              </a:rPr>
              <a:t> Name</a:t>
            </a:r>
            <a:r>
              <a:rPr lang="en-US" sz="1100" dirty="0">
                <a:solidFill>
                  <a:srgbClr val="0000FF"/>
                </a:solidFill>
                <a:latin typeface="Consolas" panose="020B0609020204030204" pitchFamily="49" charset="0"/>
              </a:rPr>
              <a:t>="Parent3"</a:t>
            </a:r>
            <a:r>
              <a:rPr lang="en-US" sz="1100" dirty="0">
                <a:solidFill>
                  <a:srgbClr val="FF0000"/>
                </a:solidFill>
                <a:latin typeface="Consolas" panose="020B0609020204030204" pitchFamily="49" charset="0"/>
              </a:rPr>
              <a:t> Background</a:t>
            </a:r>
            <a:r>
              <a:rPr lang="en-US" sz="1100" dirty="0">
                <a:solidFill>
                  <a:srgbClr val="0000FF"/>
                </a:solidFill>
                <a:latin typeface="Consolas" panose="020B0609020204030204" pitchFamily="49" charset="0"/>
              </a:rPr>
              <a:t>="Green"</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BorderBrush</a:t>
            </a:r>
            <a:r>
              <a:rPr lang="en-US" sz="1100" dirty="0">
                <a:solidFill>
                  <a:srgbClr val="0000FF"/>
                </a:solidFill>
                <a:latin typeface="Consolas" panose="020B0609020204030204" pitchFamily="49" charset="0"/>
              </a:rPr>
              <a:t>="Yellow"</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BorderThickness</a:t>
            </a:r>
            <a:r>
              <a:rPr lang="en-US" sz="1100" dirty="0">
                <a:solidFill>
                  <a:srgbClr val="0000FF"/>
                </a:solidFill>
                <a:latin typeface="Consolas" panose="020B0609020204030204" pitchFamily="49" charset="0"/>
              </a:rPr>
              <a:t>="4"</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p>
          <a:p>
            <a:pPr algn="l" rtl="0"/>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="100"</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="450"</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Canvas.Left</a:t>
            </a:r>
            <a:r>
              <a:rPr lang="en-US" sz="1100" dirty="0">
                <a:solidFill>
                  <a:srgbClr val="0000FF"/>
                </a:solidFill>
                <a:latin typeface="Consolas" panose="020B0609020204030204" pitchFamily="49" charset="0"/>
              </a:rPr>
              <a:t>="18"</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Canvas.Top</a:t>
            </a:r>
            <a:r>
              <a:rPr lang="en-US" sz="1100" dirty="0">
                <a:solidFill>
                  <a:srgbClr val="0000FF"/>
                </a:solidFill>
                <a:latin typeface="Consolas" panose="020B0609020204030204" pitchFamily="49" charset="0"/>
              </a:rPr>
              <a:t>="40"&gt;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FF0000"/>
                </a:solidFill>
                <a:latin typeface="Consolas" panose="020B0609020204030204" pitchFamily="49" charset="0"/>
              </a:rPr>
              <a:t> Name</a:t>
            </a:r>
            <a:r>
              <a:rPr lang="en-US" sz="1100" dirty="0">
                <a:solidFill>
                  <a:srgbClr val="0000FF"/>
                </a:solidFill>
                <a:latin typeface="Consolas" panose="020B0609020204030204" pitchFamily="49" charset="0"/>
              </a:rPr>
              <a:t>="Parent4"&gt;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FontSize</a:t>
            </a:r>
            <a:r>
              <a:rPr lang="en-US" sz="1100" dirty="0">
                <a:solidFill>
                  <a:srgbClr val="0000FF"/>
                </a:solidFill>
                <a:latin typeface="Consolas" panose="020B0609020204030204" pitchFamily="49" charset="0"/>
              </a:rPr>
              <a:t>="16"</a:t>
            </a:r>
            <a:r>
              <a:rPr lang="en-US" sz="1100" dirty="0">
                <a:solidFill>
                  <a:srgbClr val="FF0000"/>
                </a:solidFill>
                <a:latin typeface="Consolas" panose="020B0609020204030204" pitchFamily="49" charset="0"/>
              </a:rPr>
              <a:t> Margin</a:t>
            </a:r>
            <a:r>
              <a:rPr lang="en-US" sz="1100" dirty="0">
                <a:solidFill>
                  <a:srgbClr val="0000FF"/>
                </a:solidFill>
                <a:latin typeface="Consolas" panose="020B0609020204030204" pitchFamily="49" charset="0"/>
              </a:rPr>
              <a:t>="5"</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="My ancestor of type Border with Level 1 is:"</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FontWeight</a:t>
            </a:r>
            <a:r>
              <a:rPr lang="en-US" sz="1100" dirty="0">
                <a:solidFill>
                  <a:srgbClr val="0000FF"/>
                </a:solidFill>
                <a:latin typeface="Consolas" panose="020B0609020204030204" pitchFamily="49" charset="0"/>
              </a:rPr>
              <a:t>="Bold"/&gt;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FontSize</a:t>
            </a:r>
            <a:r>
              <a:rPr lang="en-US" sz="1100" dirty="0">
                <a:solidFill>
                  <a:srgbClr val="0000FF"/>
                </a:solidFill>
                <a:latin typeface="Consolas" panose="020B0609020204030204" pitchFamily="49" charset="0"/>
              </a:rPr>
              <a:t>="16"</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Text</a:t>
            </a:r>
            <a:r>
              <a:rPr lang="en-US" sz="1100" dirty="0">
                <a:solidFill>
                  <a:srgbClr val="0000FF"/>
                </a:solidFill>
                <a:latin typeface="Consolas" panose="020B0609020204030204" pitchFamily="49" charset="0"/>
              </a:rPr>
              <a:t>="{</a:t>
            </a:r>
            <a:r>
              <a:rPr lang="en-US" sz="1100" dirty="0">
                <a:solidFill>
                  <a:srgbClr val="A31515"/>
                </a:solidFill>
                <a:latin typeface="Consolas" panose="020B0609020204030204" pitchFamily="49" charset="0"/>
              </a:rPr>
              <a:t>Binding</a:t>
            </a:r>
            <a:r>
              <a:rPr lang="en-US" sz="1100" dirty="0">
                <a:solidFill>
                  <a:srgbClr val="FF0000"/>
                </a:solidFill>
                <a:latin typeface="Consolas" panose="020B0609020204030204" pitchFamily="49" charset="0"/>
              </a:rPr>
              <a:t> RelativeSource</a:t>
            </a:r>
            <a:r>
              <a:rPr lang="en-US" sz="1100" dirty="0">
                <a:solidFill>
                  <a:srgbClr val="0000FF"/>
                </a:solidFill>
                <a:latin typeface="Consolas" panose="020B0609020204030204" pitchFamily="49" charset="0"/>
              </a:rPr>
              <a:t>={</a:t>
            </a:r>
            <a:r>
              <a:rPr lang="en-US" sz="1100" dirty="0">
                <a:solidFill>
                  <a:srgbClr val="A31515"/>
                </a:solidFill>
                <a:latin typeface="Consolas" panose="020B0609020204030204" pitchFamily="49" charset="0"/>
              </a:rPr>
              <a:t>RelativeSource</a:t>
            </a:r>
            <a:r>
              <a:rPr lang="en-US" sz="1100" dirty="0">
                <a:solidFill>
                  <a:srgbClr val="FF0000"/>
                </a:solidFill>
                <a:latin typeface="Consolas" panose="020B0609020204030204" pitchFamily="49" charset="0"/>
              </a:rPr>
              <a:t> Mode</a:t>
            </a:r>
            <a:r>
              <a:rPr lang="en-US" sz="1100" dirty="0">
                <a:solidFill>
                  <a:srgbClr val="0000FF"/>
                </a:solidFill>
                <a:latin typeface="Consolas" panose="020B0609020204030204" pitchFamily="49" charset="0"/>
              </a:rPr>
              <a:t>=FindAncestor,</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AncestorType</a:t>
            </a:r>
            <a:r>
              <a:rPr lang="en-US" sz="1100" dirty="0">
                <a:solidFill>
                  <a:srgbClr val="0000FF"/>
                </a:solidFill>
                <a:latin typeface="Consolas" panose="020B0609020204030204" pitchFamily="49" charset="0"/>
              </a:rPr>
              <a:t>={</a:t>
            </a:r>
            <a:r>
              <a:rPr lang="en-US" sz="1100" dirty="0" err="1">
                <a:solidFill>
                  <a:srgbClr val="A31515"/>
                </a:solidFill>
                <a:latin typeface="Consolas" panose="020B0609020204030204" pitchFamily="49" charset="0"/>
              </a:rPr>
              <a:t>x</a:t>
            </a:r>
            <a:r>
              <a:rPr lang="en-US" sz="1100" dirty="0" err="1">
                <a:solidFill>
                  <a:srgbClr val="0000FF"/>
                </a:solidFill>
                <a:latin typeface="Consolas" panose="020B0609020204030204" pitchFamily="49" charset="0"/>
              </a:rPr>
              <a:t>:</a:t>
            </a:r>
            <a:r>
              <a:rPr lang="en-US" sz="1100" dirty="0" err="1">
                <a:solidFill>
                  <a:srgbClr val="A31515"/>
                </a:solidFill>
                <a:latin typeface="Consolas" panose="020B0609020204030204" pitchFamily="49" charset="0"/>
              </a:rPr>
              <a:t>Type</a:t>
            </a:r>
            <a:r>
              <a:rPr lang="en-US" sz="1100" dirty="0">
                <a:solidFill>
                  <a:srgbClr val="FF0000"/>
                </a:solidFill>
                <a:latin typeface="Consolas" panose="020B0609020204030204" pitchFamily="49" charset="0"/>
              </a:rPr>
              <a:t> Border</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AncestorLevel</a:t>
            </a:r>
            <a:r>
              <a:rPr lang="en-US" sz="1100" dirty="0">
                <a:solidFill>
                  <a:srgbClr val="0000FF"/>
                </a:solidFill>
                <a:latin typeface="Consolas" panose="020B0609020204030204" pitchFamily="49" charset="0"/>
              </a:rPr>
              <a:t>=</a:t>
            </a:r>
            <a:r>
              <a:rPr lang="en-US" sz="1100" dirty="0">
                <a:solidFill>
                  <a:srgbClr val="000000"/>
                </a:solidFill>
                <a:latin typeface="Consolas" panose="020B0609020204030204" pitchFamily="49" charset="0"/>
              </a:rPr>
              <a:t>1</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Path</a:t>
            </a:r>
            <a:r>
              <a:rPr lang="en-US" sz="1100" dirty="0">
                <a:solidFill>
                  <a:srgbClr val="0000FF"/>
                </a:solidFill>
                <a:latin typeface="Consolas" panose="020B0609020204030204" pitchFamily="49" charset="0"/>
              </a:rPr>
              <a:t>=Name}"</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="82"</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Canvas.Left</a:t>
            </a:r>
            <a:r>
              <a:rPr lang="en-US" sz="1100" dirty="0">
                <a:solidFill>
                  <a:srgbClr val="0000FF"/>
                </a:solidFill>
                <a:latin typeface="Consolas" panose="020B0609020204030204" pitchFamily="49" charset="0"/>
              </a:rPr>
              <a:t>="336"</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Canvas.Top</a:t>
            </a:r>
            <a:r>
              <a:rPr lang="en-US" sz="1100" dirty="0">
                <a:solidFill>
                  <a:srgbClr val="0000FF"/>
                </a:solidFill>
                <a:latin typeface="Consolas" panose="020B0609020204030204" pitchFamily="49" charset="0"/>
              </a:rPr>
              <a:t>="5"/&gt;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FontSize</a:t>
            </a:r>
            <a:r>
              <a:rPr lang="en-US" sz="1100" dirty="0">
                <a:solidFill>
                  <a:srgbClr val="0000FF"/>
                </a:solidFill>
                <a:latin typeface="Consolas" panose="020B0609020204030204" pitchFamily="49" charset="0"/>
              </a:rPr>
              <a:t>="16"</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="My ancestor of type Border with Level 2 is:"</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FontWeight</a:t>
            </a:r>
            <a:r>
              <a:rPr lang="en-US" sz="1100" dirty="0">
                <a:solidFill>
                  <a:srgbClr val="0000FF"/>
                </a:solidFill>
                <a:latin typeface="Consolas" panose="020B0609020204030204" pitchFamily="49" charset="0"/>
              </a:rPr>
              <a:t>="Bold"</a:t>
            </a:r>
            <a:r>
              <a:rPr lang="en-US" sz="1100" dirty="0">
                <a:solidFill>
                  <a:srgbClr val="FF0000"/>
                </a:solidFill>
                <a:latin typeface="Consolas" panose="020B0609020204030204" pitchFamily="49" charset="0"/>
              </a:rPr>
              <a:t> </a:t>
            </a:r>
          </a:p>
          <a:p>
            <a:pPr algn="l" rtl="0"/>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Canvas.Left</a:t>
            </a:r>
            <a:r>
              <a:rPr lang="en-US" sz="1100" dirty="0">
                <a:solidFill>
                  <a:srgbClr val="0000FF"/>
                </a:solidFill>
                <a:latin typeface="Consolas" panose="020B0609020204030204" pitchFamily="49" charset="0"/>
              </a:rPr>
              <a:t>="5"</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Canvas.Top</a:t>
            </a:r>
            <a:r>
              <a:rPr lang="en-US" sz="1100" dirty="0">
                <a:solidFill>
                  <a:srgbClr val="0000FF"/>
                </a:solidFill>
                <a:latin typeface="Consolas" panose="020B0609020204030204" pitchFamily="49" charset="0"/>
              </a:rPr>
              <a:t>="49"/&gt;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FontSize</a:t>
            </a:r>
            <a:r>
              <a:rPr lang="en-US" sz="1100" dirty="0">
                <a:solidFill>
                  <a:srgbClr val="0000FF"/>
                </a:solidFill>
                <a:latin typeface="Consolas" panose="020B0609020204030204" pitchFamily="49" charset="0"/>
              </a:rPr>
              <a:t>="16"</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Text</a:t>
            </a:r>
            <a:r>
              <a:rPr lang="en-US" sz="1100" dirty="0">
                <a:solidFill>
                  <a:srgbClr val="0000FF"/>
                </a:solidFill>
                <a:latin typeface="Consolas" panose="020B0609020204030204" pitchFamily="49" charset="0"/>
              </a:rPr>
              <a:t>="{</a:t>
            </a:r>
            <a:r>
              <a:rPr lang="en-US" sz="1100" dirty="0">
                <a:solidFill>
                  <a:srgbClr val="A31515"/>
                </a:solidFill>
                <a:latin typeface="Consolas" panose="020B0609020204030204" pitchFamily="49" charset="0"/>
              </a:rPr>
              <a:t>Binding</a:t>
            </a:r>
            <a:r>
              <a:rPr lang="en-US" sz="1100" dirty="0">
                <a:solidFill>
                  <a:srgbClr val="FF0000"/>
                </a:solidFill>
                <a:latin typeface="Consolas" panose="020B0609020204030204" pitchFamily="49" charset="0"/>
              </a:rPr>
              <a:t> RelativeSource</a:t>
            </a:r>
            <a:r>
              <a:rPr lang="en-US" sz="1100" dirty="0">
                <a:solidFill>
                  <a:srgbClr val="0000FF"/>
                </a:solidFill>
                <a:latin typeface="Consolas" panose="020B0609020204030204" pitchFamily="49" charset="0"/>
              </a:rPr>
              <a:t>={</a:t>
            </a:r>
            <a:r>
              <a:rPr lang="en-US" sz="1100" dirty="0">
                <a:solidFill>
                  <a:srgbClr val="A31515"/>
                </a:solidFill>
                <a:latin typeface="Consolas" panose="020B0609020204030204" pitchFamily="49" charset="0"/>
              </a:rPr>
              <a:t>RelativeSource</a:t>
            </a:r>
            <a:r>
              <a:rPr lang="en-US" sz="1100" dirty="0">
                <a:solidFill>
                  <a:srgbClr val="FF0000"/>
                </a:solidFill>
                <a:latin typeface="Consolas" panose="020B0609020204030204" pitchFamily="49" charset="0"/>
              </a:rPr>
              <a:t> Mode</a:t>
            </a:r>
            <a:r>
              <a:rPr lang="en-US" sz="1100" dirty="0">
                <a:solidFill>
                  <a:srgbClr val="0000FF"/>
                </a:solidFill>
                <a:latin typeface="Consolas" panose="020B0609020204030204" pitchFamily="49" charset="0"/>
              </a:rPr>
              <a:t>=FindAncestor,</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AncestorType</a:t>
            </a:r>
            <a:r>
              <a:rPr lang="en-US" sz="1100" dirty="0">
                <a:solidFill>
                  <a:srgbClr val="0000FF"/>
                </a:solidFill>
                <a:latin typeface="Consolas" panose="020B0609020204030204" pitchFamily="49" charset="0"/>
              </a:rPr>
              <a:t>={</a:t>
            </a:r>
            <a:r>
              <a:rPr lang="en-US" sz="1100" dirty="0" err="1">
                <a:solidFill>
                  <a:srgbClr val="A31515"/>
                </a:solidFill>
                <a:latin typeface="Consolas" panose="020B0609020204030204" pitchFamily="49" charset="0"/>
              </a:rPr>
              <a:t>x</a:t>
            </a:r>
            <a:r>
              <a:rPr lang="en-US" sz="1100" dirty="0" err="1">
                <a:solidFill>
                  <a:srgbClr val="0000FF"/>
                </a:solidFill>
                <a:latin typeface="Consolas" panose="020B0609020204030204" pitchFamily="49" charset="0"/>
              </a:rPr>
              <a:t>:</a:t>
            </a:r>
            <a:r>
              <a:rPr lang="en-US" sz="1100" dirty="0" err="1">
                <a:solidFill>
                  <a:srgbClr val="A31515"/>
                </a:solidFill>
                <a:latin typeface="Consolas" panose="020B0609020204030204" pitchFamily="49" charset="0"/>
              </a:rPr>
              <a:t>Type</a:t>
            </a:r>
            <a:r>
              <a:rPr lang="en-US" sz="1100" dirty="0">
                <a:solidFill>
                  <a:srgbClr val="FF0000"/>
                </a:solidFill>
                <a:latin typeface="Consolas" panose="020B0609020204030204" pitchFamily="49" charset="0"/>
              </a:rPr>
              <a:t> Border</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AncestorLevel</a:t>
            </a:r>
            <a:r>
              <a:rPr lang="en-US" sz="1100" dirty="0">
                <a:solidFill>
                  <a:srgbClr val="0000FF"/>
                </a:solidFill>
                <a:latin typeface="Consolas" panose="020B0609020204030204" pitchFamily="49" charset="0"/>
              </a:rPr>
              <a:t>=</a:t>
            </a:r>
            <a:r>
              <a:rPr lang="en-US" sz="1100" dirty="0">
                <a:solidFill>
                  <a:srgbClr val="000000"/>
                </a:solidFill>
                <a:latin typeface="Consolas" panose="020B0609020204030204" pitchFamily="49" charset="0"/>
              </a:rPr>
              <a:t>2</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Path</a:t>
            </a:r>
            <a:r>
              <a:rPr lang="en-US" sz="1100" dirty="0">
                <a:solidFill>
                  <a:srgbClr val="0000FF"/>
                </a:solidFill>
                <a:latin typeface="Consolas" panose="020B0609020204030204" pitchFamily="49" charset="0"/>
              </a:rPr>
              <a:t>=Name}"</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="82"</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Canvas.Left</a:t>
            </a:r>
            <a:r>
              <a:rPr lang="en-US" sz="1100" dirty="0">
                <a:solidFill>
                  <a:srgbClr val="0000FF"/>
                </a:solidFill>
                <a:latin typeface="Consolas" panose="020B0609020204030204" pitchFamily="49" charset="0"/>
              </a:rPr>
              <a:t>="336"</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Canvas.Top</a:t>
            </a:r>
            <a:r>
              <a:rPr lang="en-US" sz="1100" dirty="0">
                <a:solidFill>
                  <a:srgbClr val="0000FF"/>
                </a:solidFill>
                <a:latin typeface="Consolas" panose="020B0609020204030204" pitchFamily="49" charset="0"/>
              </a:rPr>
              <a:t>="49"/&gt;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Border</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Border</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Canvas</a:t>
            </a:r>
            <a:r>
              <a:rPr lang="en-US" sz="1100" dirty="0">
                <a:solidFill>
                  <a:srgbClr val="0000FF"/>
                </a:solidFill>
                <a:latin typeface="Consolas" panose="020B0609020204030204" pitchFamily="49" charset="0"/>
              </a:rPr>
              <a:t>&gt;</a:t>
            </a:r>
            <a:endParaRPr lang="en-US" sz="800" dirty="0">
              <a:solidFill>
                <a:prstClr val="black"/>
              </a:solidFill>
              <a:latin typeface="Trebuchet MS"/>
            </a:endParaRPr>
          </a:p>
        </p:txBody>
      </p:sp>
      <p:sp>
        <p:nvSpPr>
          <p:cNvPr id="9" name="הסבר ענן 5">
            <a:extLst>
              <a:ext uri="{FF2B5EF4-FFF2-40B4-BE49-F238E27FC236}">
                <a16:creationId xmlns:a16="http://schemas.microsoft.com/office/drawing/2014/main" id="{F883F372-5E82-4328-AA15-D39A10EE56B8}"/>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pic>
        <p:nvPicPr>
          <p:cNvPr id="10" name="Picture 9">
            <a:extLst>
              <a:ext uri="{FF2B5EF4-FFF2-40B4-BE49-F238E27FC236}">
                <a16:creationId xmlns:a16="http://schemas.microsoft.com/office/drawing/2014/main" id="{5462B55B-44C3-40E4-9B0B-F828DCA69A1E}"/>
              </a:ext>
            </a:extLst>
          </p:cNvPr>
          <p:cNvPicPr>
            <a:picLocks noChangeAspect="1"/>
          </p:cNvPicPr>
          <p:nvPr/>
        </p:nvPicPr>
        <p:blipFill>
          <a:blip r:embed="rId3"/>
          <a:stretch>
            <a:fillRect/>
          </a:stretch>
        </p:blipFill>
        <p:spPr>
          <a:xfrm>
            <a:off x="6744072" y="5150176"/>
            <a:ext cx="3625508" cy="1707824"/>
          </a:xfrm>
          <a:prstGeom prst="rect">
            <a:avLst/>
          </a:prstGeom>
        </p:spPr>
      </p:pic>
    </p:spTree>
    <p:extLst>
      <p:ext uri="{BB962C8B-B14F-4D97-AF65-F5344CB8AC3E}">
        <p14:creationId xmlns:p14="http://schemas.microsoft.com/office/powerpoint/2010/main" val="389514168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890868" y="3214500"/>
            <a:ext cx="5114778" cy="2868168"/>
          </a:xfrm>
        </p:spPr>
        <p:txBody>
          <a:bodyPr>
            <a:normAutofit fontScale="77500" lnSpcReduction="20000"/>
          </a:bodyPr>
          <a:lstStyle/>
          <a:p>
            <a:pPr algn="ctr"/>
            <a:r>
              <a:rPr lang="he-IL" sz="3200" dirty="0"/>
              <a:t>סנכרון </a:t>
            </a:r>
            <a:r>
              <a:rPr lang="he-IL" sz="4800" b="1" dirty="0"/>
              <a:t>אוטומטי</a:t>
            </a:r>
            <a:br>
              <a:rPr lang="he-IL" sz="3200" dirty="0"/>
            </a:br>
            <a:r>
              <a:rPr lang="he-IL" sz="3200" dirty="0"/>
              <a:t>בין תכונה של אובייקט </a:t>
            </a:r>
            <a:r>
              <a:rPr lang="he-IL" sz="4800" b="1" dirty="0"/>
              <a:t>גרפי</a:t>
            </a:r>
            <a:br>
              <a:rPr lang="he-IL" sz="3200" dirty="0"/>
            </a:br>
            <a:r>
              <a:rPr lang="he-IL" sz="3200" dirty="0"/>
              <a:t>לבין תכונה של אובייקט </a:t>
            </a:r>
            <a:r>
              <a:rPr lang="he-IL" sz="4800" b="1" dirty="0"/>
              <a:t>לוגי</a:t>
            </a:r>
            <a:endParaRPr lang="en-US" sz="4800" b="1" dirty="0"/>
          </a:p>
          <a:p>
            <a:pPr algn="ctr"/>
            <a:endParaRPr lang="en-US" sz="3200" dirty="0"/>
          </a:p>
          <a:p>
            <a:pPr algn="ctr"/>
            <a:r>
              <a:rPr lang="he-IL" sz="3200" dirty="0"/>
              <a:t>הגדרת אובייקט מקור באמצעות</a:t>
            </a:r>
          </a:p>
          <a:p>
            <a:pPr algn="ctr"/>
            <a:r>
              <a:rPr lang="en-US" sz="4800" b="1" dirty="0"/>
              <a:t>Source</a:t>
            </a:r>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691</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626C9614-F481-421D-828A-28B5192EACBC}"/>
              </a:ext>
            </a:extLst>
          </p:cNvPr>
          <p:cNvSpPr/>
          <p:nvPr/>
        </p:nvSpPr>
        <p:spPr>
          <a:xfrm>
            <a:off x="2351584" y="397024"/>
            <a:ext cx="2376264" cy="2448272"/>
          </a:xfrm>
          <a:prstGeom prst="cloudCallout">
            <a:avLst>
              <a:gd name="adj1" fmla="val 81040"/>
              <a:gd name="adj2" fmla="val 63804"/>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תת נושא זה הוא ללימוד עצמי</a:t>
            </a:r>
          </a:p>
          <a:p>
            <a:pPr algn="ctr"/>
            <a:r>
              <a:rPr lang="he-IL" b="1" dirty="0">
                <a:solidFill>
                  <a:srgbClr val="FF0000"/>
                </a:solidFill>
                <a:latin typeface="Trebuchet MS"/>
                <a:cs typeface="Gisha" panose="020B0502040204020203" pitchFamily="34" charset="-79"/>
              </a:rPr>
              <a:t>ויכול להופיע במבחן</a:t>
            </a:r>
          </a:p>
        </p:txBody>
      </p:sp>
    </p:spTree>
    <p:extLst>
      <p:ext uri="{BB962C8B-B14F-4D97-AF65-F5344CB8AC3E}">
        <p14:creationId xmlns:p14="http://schemas.microsoft.com/office/powerpoint/2010/main" val="358341520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FF14C-2A6C-4B94-975E-343A27624AAC}"/>
              </a:ext>
            </a:extLst>
          </p:cNvPr>
          <p:cNvSpPr>
            <a:spLocks noGrp="1"/>
          </p:cNvSpPr>
          <p:nvPr>
            <p:ph idx="1"/>
          </p:nvPr>
        </p:nvSpPr>
        <p:spPr>
          <a:xfrm>
            <a:off x="1990251" y="2204864"/>
            <a:ext cx="7347402" cy="3888432"/>
          </a:xfrm>
        </p:spPr>
        <p:txBody>
          <a:bodyPr>
            <a:normAutofit lnSpcReduction="10000"/>
          </a:bodyPr>
          <a:lstStyle/>
          <a:p>
            <a:r>
              <a:rPr lang="he-IL" sz="2400" dirty="0"/>
              <a:t>כאמור, </a:t>
            </a:r>
            <a:r>
              <a:rPr lang="en-US" sz="2400" dirty="0"/>
              <a:t>Data Binding</a:t>
            </a:r>
            <a:r>
              <a:rPr lang="he-IL" sz="2400" dirty="0"/>
              <a:t> באמצעות </a:t>
            </a:r>
            <a:r>
              <a:rPr lang="en-US" sz="2400" dirty="0" err="1"/>
              <a:t>ElementName</a:t>
            </a:r>
            <a:r>
              <a:rPr lang="he-IL" sz="2400" dirty="0"/>
              <a:t>, מקשר בין שני פקדים גרפים </a:t>
            </a:r>
            <a:r>
              <a:rPr lang="en-US" sz="2400" dirty="0"/>
              <a:t>(UI to UI)</a:t>
            </a:r>
            <a:endParaRPr lang="he-IL" sz="2400" dirty="0"/>
          </a:p>
          <a:p>
            <a:r>
              <a:rPr lang="he-IL" sz="2400" dirty="0"/>
              <a:t>ומה אם נרצה </a:t>
            </a:r>
            <a:r>
              <a:rPr lang="he-IL" sz="2400" b="1" dirty="0"/>
              <a:t>לקשר בין פקד </a:t>
            </a:r>
            <a:r>
              <a:rPr lang="he-IL" sz="2400" b="1" dirty="0">
                <a:highlight>
                  <a:srgbClr val="FFFF00"/>
                </a:highlight>
              </a:rPr>
              <a:t>גרפי</a:t>
            </a:r>
            <a:r>
              <a:rPr lang="he-IL" sz="2400" b="1" dirty="0"/>
              <a:t> לאובייקט </a:t>
            </a:r>
            <a:r>
              <a:rPr lang="he-IL" sz="2400" b="1" dirty="0">
                <a:highlight>
                  <a:srgbClr val="FFFF00"/>
                </a:highlight>
              </a:rPr>
              <a:t>לוגי</a:t>
            </a:r>
            <a:r>
              <a:rPr lang="he-IL" sz="2400" b="1" dirty="0"/>
              <a:t> (אובייקט מטיפוס מחלקה שאנחנו הגדרנו)</a:t>
            </a:r>
            <a:r>
              <a:rPr lang="he-IL" sz="2400" dirty="0"/>
              <a:t>? לצורך כך, קיימות השיטות הבאות:</a:t>
            </a:r>
            <a:endParaRPr lang="en-US" sz="2400" dirty="0"/>
          </a:p>
          <a:p>
            <a:pPr marL="749808" lvl="1" indent="-457200">
              <a:buFont typeface="+mj-lt"/>
              <a:buAutoNum type="arabicPeriod"/>
            </a:pPr>
            <a:r>
              <a:rPr lang="he-IL" sz="2000" dirty="0"/>
              <a:t>הגדרת אובייקט מקור באמצעות</a:t>
            </a:r>
            <a:r>
              <a:rPr lang="en-US" sz="2000" dirty="0"/>
              <a:t> </a:t>
            </a:r>
            <a:r>
              <a:rPr lang="en-US" sz="2000" dirty="0">
                <a:highlight>
                  <a:srgbClr val="FFFF00"/>
                </a:highlight>
              </a:rPr>
              <a:t>Source</a:t>
            </a:r>
            <a:r>
              <a:rPr lang="en-US" sz="2000" dirty="0"/>
              <a:t> </a:t>
            </a:r>
            <a:r>
              <a:rPr lang="he-IL" sz="2000" dirty="0"/>
              <a:t>– </a:t>
            </a:r>
            <a:r>
              <a:rPr lang="he-IL" sz="2000" dirty="0">
                <a:highlight>
                  <a:srgbClr val="FF0000"/>
                </a:highlight>
              </a:rPr>
              <a:t>לימוד עצמי, יכול להופיע במבחן</a:t>
            </a:r>
          </a:p>
          <a:p>
            <a:pPr marL="749808" lvl="1" indent="-457200">
              <a:buFont typeface="+mj-lt"/>
              <a:buAutoNum type="arabicPeriod"/>
            </a:pPr>
            <a:r>
              <a:rPr lang="he-IL" sz="2000" b="1" dirty="0"/>
              <a:t>הגדרת אובייקט מקור באמצעות </a:t>
            </a:r>
            <a:r>
              <a:rPr lang="en-US" sz="2000" b="1" dirty="0"/>
              <a:t> </a:t>
            </a:r>
            <a:r>
              <a:rPr lang="en-US" sz="2000" b="1" dirty="0" err="1">
                <a:highlight>
                  <a:srgbClr val="FFFF00"/>
                </a:highlight>
              </a:rPr>
              <a:t>DataContext</a:t>
            </a:r>
            <a:r>
              <a:rPr lang="he-IL" sz="2000" b="1" dirty="0"/>
              <a:t> – שימושית מאוד</a:t>
            </a:r>
          </a:p>
          <a:p>
            <a:pPr marL="749808" lvl="1" indent="-457200">
              <a:buFont typeface="+mj-lt"/>
              <a:buAutoNum type="arabicPeriod"/>
            </a:pPr>
            <a:r>
              <a:rPr lang="he-IL" sz="2000" dirty="0"/>
              <a:t>הגדרת אובייקט מקור באמצעות </a:t>
            </a:r>
            <a:r>
              <a:rPr lang="en-US" sz="2000" dirty="0">
                <a:highlight>
                  <a:srgbClr val="FFFF00"/>
                </a:highlight>
              </a:rPr>
              <a:t>RelativeSource</a:t>
            </a:r>
            <a:r>
              <a:rPr lang="he-IL" sz="2000" dirty="0"/>
              <a:t> – </a:t>
            </a:r>
            <a:r>
              <a:rPr lang="he-IL" sz="2000" dirty="0">
                <a:highlight>
                  <a:srgbClr val="FF0000"/>
                </a:highlight>
              </a:rPr>
              <a:t>לימוד עצמי, יכול להופיע במבחן</a:t>
            </a:r>
          </a:p>
        </p:txBody>
      </p:sp>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692</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C3E1F79F-C755-4065-A84C-BAE85BC6B66C}"/>
              </a:ext>
            </a:extLst>
          </p:cNvPr>
          <p:cNvSpPr>
            <a:spLocks noGrp="1"/>
          </p:cNvSpPr>
          <p:nvPr>
            <p:ph type="title"/>
          </p:nvPr>
        </p:nvSpPr>
        <p:spPr>
          <a:xfrm>
            <a:off x="1775520" y="188640"/>
            <a:ext cx="7776864" cy="1800200"/>
          </a:xfrm>
        </p:spPr>
        <p:txBody>
          <a:bodyPr>
            <a:noAutofit/>
          </a:bodyPr>
          <a:lstStyle/>
          <a:p>
            <a:pPr algn="ctr"/>
            <a:r>
              <a:rPr lang="he-IL" sz="2800" dirty="0"/>
              <a:t>סנכרון אוטומטי בעזרת מנגנון ה </a:t>
            </a:r>
            <a:r>
              <a:rPr lang="en-US" sz="2800" dirty="0"/>
              <a:t>DaTA BINDING</a:t>
            </a:r>
            <a:br>
              <a:rPr lang="he-IL" sz="2800" dirty="0"/>
            </a:br>
            <a:r>
              <a:rPr lang="he-IL" sz="2800" dirty="0"/>
              <a:t>בין תכונה של אובייקט </a:t>
            </a:r>
            <a:r>
              <a:rPr lang="he-IL" sz="4400" dirty="0"/>
              <a:t>גרפי</a:t>
            </a:r>
            <a:br>
              <a:rPr lang="he-IL" sz="2800" dirty="0"/>
            </a:br>
            <a:r>
              <a:rPr lang="he-IL" sz="2800" dirty="0"/>
              <a:t>לבין תכונה של אובייקט </a:t>
            </a:r>
            <a:r>
              <a:rPr lang="he-IL" sz="4400" dirty="0"/>
              <a:t>לוגי</a:t>
            </a:r>
            <a:endParaRPr lang="en-US" sz="2800" dirty="0"/>
          </a:p>
        </p:txBody>
      </p:sp>
      <p:sp>
        <p:nvSpPr>
          <p:cNvPr id="6" name="הסבר ענן 5">
            <a:extLst>
              <a:ext uri="{FF2B5EF4-FFF2-40B4-BE49-F238E27FC236}">
                <a16:creationId xmlns:a16="http://schemas.microsoft.com/office/drawing/2014/main" id="{3E569ED9-339E-4E48-83DB-5545A7B1AEFE}"/>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07790579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693</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C3E1F79F-C755-4065-A84C-BAE85BC6B66C}"/>
              </a:ext>
            </a:extLst>
          </p:cNvPr>
          <p:cNvSpPr>
            <a:spLocks noGrp="1"/>
          </p:cNvSpPr>
          <p:nvPr>
            <p:ph type="title"/>
          </p:nvPr>
        </p:nvSpPr>
        <p:spPr>
          <a:xfrm>
            <a:off x="1775520"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Source</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3B0D0E26-6F7A-4D7C-86D9-01E5FB4DE64F}"/>
              </a:ext>
            </a:extLst>
          </p:cNvPr>
          <p:cNvSpPr>
            <a:spLocks noGrp="1"/>
          </p:cNvSpPr>
          <p:nvPr>
            <p:ph idx="1"/>
          </p:nvPr>
        </p:nvSpPr>
        <p:spPr>
          <a:xfrm>
            <a:off x="2135560" y="2204864"/>
            <a:ext cx="7239000" cy="3600400"/>
          </a:xfrm>
        </p:spPr>
        <p:txBody>
          <a:bodyPr>
            <a:normAutofit/>
          </a:bodyPr>
          <a:lstStyle/>
          <a:p>
            <a:r>
              <a:rPr lang="he-IL" sz="2400" dirty="0"/>
              <a:t>באמצעות התכונה </a:t>
            </a:r>
            <a:r>
              <a:rPr lang="en-US" sz="2400" dirty="0"/>
              <a:t>Source</a:t>
            </a:r>
            <a:r>
              <a:rPr lang="he-IL" sz="2400" dirty="0"/>
              <a:t> של אובייקט </a:t>
            </a:r>
            <a:r>
              <a:rPr lang="en-US" sz="2400" dirty="0"/>
              <a:t>Binding</a:t>
            </a:r>
            <a:r>
              <a:rPr lang="he-IL" sz="2400" dirty="0"/>
              <a:t> ניתן להגדיר באופן מפורש מי אובייקט המקור.</a:t>
            </a:r>
          </a:p>
          <a:p>
            <a:r>
              <a:rPr lang="he-IL" sz="2400" dirty="0"/>
              <a:t>בשיטה זו אנו מציבים בתכונה </a:t>
            </a:r>
            <a:r>
              <a:rPr lang="en-US" sz="2400" dirty="0"/>
              <a:t>Source</a:t>
            </a:r>
            <a:r>
              <a:rPr lang="he-IL" sz="2400" dirty="0"/>
              <a:t> ממש את האובייקט עצמו (ולא את שמו כמו בשיטה הקודמת).</a:t>
            </a:r>
          </a:p>
          <a:p>
            <a:r>
              <a:rPr lang="he-IL" sz="2400" dirty="0"/>
              <a:t>ניתן לעשות זאת ע"י שימוש בתגית </a:t>
            </a:r>
            <a:r>
              <a:rPr lang="en-US" sz="2400" dirty="0" err="1"/>
              <a:t>StaticResource</a:t>
            </a:r>
            <a:r>
              <a:rPr lang="he-IL" sz="2400" dirty="0"/>
              <a:t> כאשר אובייקט המקור מוגדר בתוך </a:t>
            </a:r>
            <a:r>
              <a:rPr lang="en-US" sz="2400" dirty="0"/>
              <a:t>Resource</a:t>
            </a:r>
            <a:r>
              <a:rPr lang="he-IL" sz="2400" dirty="0"/>
              <a:t> או אפילו בקוד.</a:t>
            </a:r>
          </a:p>
          <a:p>
            <a:r>
              <a:rPr lang="he-IL" sz="2400" b="1" dirty="0"/>
              <a:t>נדגים באמצעות </a:t>
            </a:r>
            <a:r>
              <a:rPr lang="en-US" sz="2400" b="1" dirty="0" err="1"/>
              <a:t>StaticResource</a:t>
            </a:r>
            <a:r>
              <a:rPr lang="he-IL" sz="2400" b="1" dirty="0"/>
              <a:t>:</a:t>
            </a:r>
            <a:endParaRPr lang="en-US" sz="2400" b="1" dirty="0"/>
          </a:p>
        </p:txBody>
      </p:sp>
      <p:sp>
        <p:nvSpPr>
          <p:cNvPr id="7" name="הסבר ענן 5">
            <a:extLst>
              <a:ext uri="{FF2B5EF4-FFF2-40B4-BE49-F238E27FC236}">
                <a16:creationId xmlns:a16="http://schemas.microsoft.com/office/drawing/2014/main" id="{02B36C73-0E05-489B-88AD-4AD40E007F43}"/>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705252294"/>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694</a:t>
            </a:fld>
            <a:endParaRPr lang="he-IL">
              <a:solidFill>
                <a:srgbClr val="B13F9A"/>
              </a:solidFill>
              <a:latin typeface="Trebuchet MS"/>
              <a:cs typeface="Gisha" panose="020B0502040204020203" pitchFamily="34" charset="-79"/>
            </a:endParaRPr>
          </a:p>
        </p:txBody>
      </p:sp>
      <p:sp>
        <p:nvSpPr>
          <p:cNvPr id="6" name="Content Placeholder 5">
            <a:extLst>
              <a:ext uri="{FF2B5EF4-FFF2-40B4-BE49-F238E27FC236}">
                <a16:creationId xmlns:a16="http://schemas.microsoft.com/office/drawing/2014/main" id="{3B0D0E26-6F7A-4D7C-86D9-01E5FB4DE64F}"/>
              </a:ext>
            </a:extLst>
          </p:cNvPr>
          <p:cNvSpPr>
            <a:spLocks noGrp="1"/>
          </p:cNvSpPr>
          <p:nvPr>
            <p:ph idx="1"/>
          </p:nvPr>
        </p:nvSpPr>
        <p:spPr>
          <a:xfrm>
            <a:off x="5447928" y="2132857"/>
            <a:ext cx="4027276" cy="2592288"/>
          </a:xfrm>
        </p:spPr>
        <p:txBody>
          <a:bodyPr>
            <a:normAutofit/>
          </a:bodyPr>
          <a:lstStyle/>
          <a:p>
            <a:r>
              <a:rPr lang="he-IL" sz="2000" dirty="0"/>
              <a:t>בדוגמא הבאה נרצה לחבר בין חלון שמכיל פקדים עבור שם משתמש וסיסמא לבין אובייקט נתונים שיכיל מידע זה.</a:t>
            </a:r>
          </a:p>
          <a:p>
            <a:r>
              <a:rPr lang="he-IL" sz="2000" dirty="0"/>
              <a:t>ראשית נוסיף מחלקה חדשה לפרויקט בשם</a:t>
            </a:r>
            <a:r>
              <a:rPr lang="en-US" sz="2000" dirty="0"/>
              <a:t> </a:t>
            </a:r>
            <a:r>
              <a:rPr lang="en-US" sz="2000" dirty="0" err="1"/>
              <a:t>MyData</a:t>
            </a:r>
            <a:r>
              <a:rPr lang="en-US" sz="2000" dirty="0"/>
              <a:t> </a:t>
            </a:r>
            <a:r>
              <a:rPr lang="he-IL" sz="2000" dirty="0"/>
              <a:t>שתייצג את אובייקט הנתונים שלנו.</a:t>
            </a:r>
          </a:p>
          <a:p>
            <a:endParaRPr lang="he-IL" sz="2000" dirty="0"/>
          </a:p>
        </p:txBody>
      </p:sp>
      <p:pic>
        <p:nvPicPr>
          <p:cNvPr id="7" name="Picture 6" descr="מדריך WPF – שימוש ב Data Binding: הגדרת מקורות">
            <a:hlinkClick r:id="rId2" tgtFrame="&quot;_blank&quot;"/>
            <a:extLst>
              <a:ext uri="{FF2B5EF4-FFF2-40B4-BE49-F238E27FC236}">
                <a16:creationId xmlns:a16="http://schemas.microsoft.com/office/drawing/2014/main" id="{C109F28D-9419-46F0-801D-7B6B937AF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420888"/>
            <a:ext cx="3152140" cy="1201420"/>
          </a:xfrm>
          <a:prstGeom prst="rect">
            <a:avLst/>
          </a:prstGeom>
          <a:noFill/>
          <a:ln>
            <a:noFill/>
          </a:ln>
        </p:spPr>
      </p:pic>
      <p:sp>
        <p:nvSpPr>
          <p:cNvPr id="8" name="TextBox 7">
            <a:extLst>
              <a:ext uri="{FF2B5EF4-FFF2-40B4-BE49-F238E27FC236}">
                <a16:creationId xmlns:a16="http://schemas.microsoft.com/office/drawing/2014/main" id="{459E9A61-73AA-4A95-AC6E-7306A20B8A26}"/>
              </a:ext>
            </a:extLst>
          </p:cNvPr>
          <p:cNvSpPr txBox="1"/>
          <p:nvPr/>
        </p:nvSpPr>
        <p:spPr>
          <a:xfrm>
            <a:off x="2063552" y="4653137"/>
            <a:ext cx="5007142" cy="164480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endParaRPr lang="en-IL"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User {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 {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1" name="Title 1">
            <a:extLst>
              <a:ext uri="{FF2B5EF4-FFF2-40B4-BE49-F238E27FC236}">
                <a16:creationId xmlns:a16="http://schemas.microsoft.com/office/drawing/2014/main" id="{6EC6609B-66ED-42ED-A2EC-A1CFAE569006}"/>
              </a:ext>
            </a:extLst>
          </p:cNvPr>
          <p:cNvSpPr txBox="1">
            <a:spLocks/>
          </p:cNvSpPr>
          <p:nvPr/>
        </p:nvSpPr>
        <p:spPr>
          <a:xfrm>
            <a:off x="1775520" y="73152"/>
            <a:ext cx="7776864" cy="1555580"/>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סנכרון אוטומטי בעזרת מנגנון ה </a:t>
            </a:r>
            <a:r>
              <a:rPr lang="en-US" sz="2400"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DaTA</a:t>
            </a:r>
            <a:r>
              <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 BINDING</a:t>
            </a:r>
            <a:b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בין תכונה של אובייקט גרפי</a:t>
            </a:r>
            <a:b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לבין תכונה של אובייקט לוגי</a:t>
            </a:r>
            <a:b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en-US" sz="2800" cap="none" dirty="0">
                <a:ln>
                  <a:noFill/>
                </a:ln>
                <a:solidFill>
                  <a:srgbClr val="C00000"/>
                </a:solidFill>
                <a:latin typeface="Courier New" panose="02070309020205020404" pitchFamily="49" charset="0"/>
                <a:cs typeface="Courier New" panose="02070309020205020404" pitchFamily="49" charset="0"/>
              </a:rPr>
              <a:t>Source</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
        <p:nvSpPr>
          <p:cNvPr id="9" name="הסבר ענן 5">
            <a:extLst>
              <a:ext uri="{FF2B5EF4-FFF2-40B4-BE49-F238E27FC236}">
                <a16:creationId xmlns:a16="http://schemas.microsoft.com/office/drawing/2014/main" id="{839735EE-9B84-47BC-ABE3-3AEB094A78D9}"/>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474595998"/>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695</a:t>
            </a:fld>
            <a:endParaRPr lang="he-IL">
              <a:solidFill>
                <a:srgbClr val="B13F9A"/>
              </a:solidFill>
              <a:latin typeface="Trebuchet MS"/>
              <a:cs typeface="Gisha" panose="020B0502040204020203" pitchFamily="34" charset="-79"/>
            </a:endParaRPr>
          </a:p>
        </p:txBody>
      </p:sp>
      <p:sp>
        <p:nvSpPr>
          <p:cNvPr id="6" name="Content Placeholder 5">
            <a:extLst>
              <a:ext uri="{FF2B5EF4-FFF2-40B4-BE49-F238E27FC236}">
                <a16:creationId xmlns:a16="http://schemas.microsoft.com/office/drawing/2014/main" id="{3B0D0E26-6F7A-4D7C-86D9-01E5FB4DE64F}"/>
              </a:ext>
            </a:extLst>
          </p:cNvPr>
          <p:cNvSpPr>
            <a:spLocks noGrp="1"/>
          </p:cNvSpPr>
          <p:nvPr>
            <p:ph idx="1"/>
          </p:nvPr>
        </p:nvSpPr>
        <p:spPr>
          <a:xfrm>
            <a:off x="1826348" y="1663348"/>
            <a:ext cx="7632848" cy="1297348"/>
          </a:xfrm>
        </p:spPr>
        <p:txBody>
          <a:bodyPr>
            <a:normAutofit fontScale="92500"/>
          </a:bodyPr>
          <a:lstStyle/>
          <a:p>
            <a:r>
              <a:rPr lang="he-IL" sz="1800" dirty="0"/>
              <a:t>כדי שנוכל להשתמש במחלקה זו גם ב </a:t>
            </a:r>
            <a:r>
              <a:rPr lang="en-US" sz="1800" dirty="0"/>
              <a:t>XAML</a:t>
            </a:r>
            <a:r>
              <a:rPr lang="he-IL" sz="1800" dirty="0"/>
              <a:t> נוסיף הגדרת</a:t>
            </a:r>
            <a:r>
              <a:rPr lang="en-US" sz="1800" dirty="0"/>
              <a:t> </a:t>
            </a:r>
            <a:r>
              <a:rPr lang="en-US" sz="1800" dirty="0" err="1"/>
              <a:t>xmlns</a:t>
            </a:r>
            <a:r>
              <a:rPr lang="en-US" sz="1800" dirty="0"/>
              <a:t> </a:t>
            </a:r>
            <a:r>
              <a:rPr lang="he-IL" sz="1800" dirty="0"/>
              <a:t>חדשה שממפה בין ה</a:t>
            </a:r>
            <a:r>
              <a:rPr lang="en-US" sz="1800" dirty="0"/>
              <a:t> .NET namespace </a:t>
            </a:r>
            <a:r>
              <a:rPr lang="he-IL" sz="1800" dirty="0"/>
              <a:t>לבין ה </a:t>
            </a:r>
            <a:r>
              <a:rPr lang="en-US" sz="1800" dirty="0"/>
              <a:t> XML namespace</a:t>
            </a:r>
            <a:r>
              <a:rPr lang="he-IL" sz="1800" dirty="0">
                <a:highlight>
                  <a:srgbClr val="00FFFF"/>
                </a:highlight>
              </a:rPr>
              <a:t>(השורה שמסומנת בתכלת)</a:t>
            </a:r>
          </a:p>
          <a:p>
            <a:r>
              <a:rPr lang="he-IL" sz="1800" dirty="0"/>
              <a:t>נגדיר אובייקט מטיפוס</a:t>
            </a:r>
            <a:r>
              <a:rPr lang="en-US" sz="1800" dirty="0"/>
              <a:t> </a:t>
            </a:r>
            <a:r>
              <a:rPr lang="en-US" sz="1800" dirty="0" err="1"/>
              <a:t>MyData</a:t>
            </a:r>
            <a:r>
              <a:rPr lang="en-US" sz="1800" dirty="0"/>
              <a:t> </a:t>
            </a:r>
            <a:r>
              <a:rPr lang="he-IL" sz="1800" dirty="0"/>
              <a:t>ב </a:t>
            </a:r>
            <a:r>
              <a:rPr lang="en-US" sz="1800" dirty="0"/>
              <a:t>XAML</a:t>
            </a:r>
            <a:r>
              <a:rPr lang="he-IL" sz="1800" dirty="0"/>
              <a:t> באזור ה </a:t>
            </a:r>
            <a:r>
              <a:rPr lang="en-US" sz="1800" dirty="0"/>
              <a:t>Resources</a:t>
            </a:r>
            <a:r>
              <a:rPr lang="he-IL" sz="1800" dirty="0"/>
              <a:t> ונשתמש בו כמקור בתכונה </a:t>
            </a:r>
            <a:r>
              <a:rPr lang="en-US" sz="1800" dirty="0"/>
              <a:t>Source</a:t>
            </a:r>
            <a:r>
              <a:rPr lang="he-IL" sz="1800" dirty="0"/>
              <a:t> של ה </a:t>
            </a:r>
            <a:r>
              <a:rPr lang="en-US" sz="1800" dirty="0"/>
              <a:t>Binding</a:t>
            </a:r>
            <a:r>
              <a:rPr lang="he-IL" sz="1800" dirty="0"/>
              <a:t>. גם עבור הקישור ל</a:t>
            </a:r>
            <a:r>
              <a:rPr lang="en-US" sz="1800" dirty="0"/>
              <a:t> User </a:t>
            </a:r>
            <a:r>
              <a:rPr lang="he-IL" sz="1800" dirty="0"/>
              <a:t>וגם עבור </a:t>
            </a:r>
            <a:r>
              <a:rPr lang="en-US" sz="1800" dirty="0"/>
              <a:t>Password</a:t>
            </a:r>
            <a:r>
              <a:rPr lang="he-IL" sz="1800" dirty="0"/>
              <a:t>.</a:t>
            </a:r>
          </a:p>
        </p:txBody>
      </p:sp>
      <p:sp>
        <p:nvSpPr>
          <p:cNvPr id="9" name="TextBox 8">
            <a:extLst>
              <a:ext uri="{FF2B5EF4-FFF2-40B4-BE49-F238E27FC236}">
                <a16:creationId xmlns:a16="http://schemas.microsoft.com/office/drawing/2014/main" id="{154AA192-E315-4830-8A94-76E69ABC2A2A}"/>
              </a:ext>
            </a:extLst>
          </p:cNvPr>
          <p:cNvSpPr txBox="1"/>
          <p:nvPr/>
        </p:nvSpPr>
        <p:spPr>
          <a:xfrm>
            <a:off x="1963400" y="2913176"/>
            <a:ext cx="7358744" cy="36471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Class</a:t>
            </a:r>
            <a:r>
              <a:rPr lang="en-US" sz="1100" dirty="0">
                <a:solidFill>
                  <a:srgbClr val="0000FF"/>
                </a:solidFill>
                <a:latin typeface="Consolas" panose="020B0609020204030204" pitchFamily="49" charset="0"/>
              </a:rPr>
              <a:t>="Ex5_OrigObjectSource.MainWindow"</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/presentation"</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x</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d</a:t>
            </a:r>
            <a:r>
              <a:rPr lang="en-US" sz="1100" dirty="0">
                <a:solidFill>
                  <a:srgbClr val="0000FF"/>
                </a:solidFill>
                <a:latin typeface="Consolas" panose="020B0609020204030204" pitchFamily="49" charset="0"/>
              </a:rPr>
              <a:t>="http://schemas.microsoft.com/expression/blend/2008"</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mc</a:t>
            </a:r>
            <a:r>
              <a:rPr lang="en-US" sz="1100" dirty="0">
                <a:solidFill>
                  <a:srgbClr val="0000FF"/>
                </a:solidFill>
                <a:latin typeface="Consolas" panose="020B0609020204030204" pitchFamily="49" charset="0"/>
              </a:rPr>
              <a:t>="http://schemas.openxmlformats.org/markup-compatibility/2006"</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highlight>
                  <a:srgbClr val="00FFFF"/>
                </a:highlight>
                <a:latin typeface="Consolas" panose="020B0609020204030204" pitchFamily="49" charset="0"/>
              </a:rPr>
              <a:t>xmlns</a:t>
            </a:r>
            <a:r>
              <a:rPr lang="en-US" sz="1100" dirty="0" err="1">
                <a:solidFill>
                  <a:srgbClr val="0000FF"/>
                </a:solidFill>
                <a:highlight>
                  <a:srgbClr val="00FFFF"/>
                </a:highlight>
                <a:latin typeface="Consolas" panose="020B0609020204030204" pitchFamily="49" charset="0"/>
              </a:rPr>
              <a:t>:</a:t>
            </a:r>
            <a:r>
              <a:rPr lang="en-US" sz="1100" dirty="0" err="1">
                <a:solidFill>
                  <a:srgbClr val="FF0000"/>
                </a:solidFill>
                <a:highlight>
                  <a:srgbClr val="00FFFF"/>
                </a:highlight>
                <a:latin typeface="Consolas" panose="020B0609020204030204" pitchFamily="49" charset="0"/>
              </a:rPr>
              <a:t>local</a:t>
            </a:r>
            <a:r>
              <a:rPr lang="en-US" sz="1100" dirty="0">
                <a:solidFill>
                  <a:srgbClr val="0000FF"/>
                </a:solidFill>
                <a:highlight>
                  <a:srgbClr val="00FFFF"/>
                </a:highlight>
                <a:latin typeface="Consolas" panose="020B0609020204030204" pitchFamily="49" charset="0"/>
              </a:rPr>
              <a:t>="clr-namespace:Ex5_OrigObjectSource"</a:t>
            </a:r>
            <a:endParaRPr lang="en-US" sz="1100" dirty="0">
              <a:solidFill>
                <a:srgbClr val="000000"/>
              </a:solidFill>
              <a:highlight>
                <a:srgbClr val="00FFFF"/>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mc</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Ignorable</a:t>
            </a:r>
            <a:r>
              <a:rPr lang="en-US" sz="1100" dirty="0">
                <a:solidFill>
                  <a:srgbClr val="0000FF"/>
                </a:solidFill>
                <a:latin typeface="Consolas" panose="020B0609020204030204" pitchFamily="49" charset="0"/>
              </a:rPr>
              <a:t>="d"</a:t>
            </a:r>
            <a:r>
              <a:rPr lang="en-US" sz="1100" dirty="0">
                <a:solidFill>
                  <a:srgbClr val="FF0000"/>
                </a:solidFill>
                <a:latin typeface="Consolas" panose="020B0609020204030204" pitchFamily="49" charset="0"/>
              </a:rPr>
              <a:t> Title</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MainWindow</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="350"</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="525"&gt;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FF0000"/>
                </a:solidFill>
                <a:latin typeface="Consolas" panose="020B0609020204030204" pitchFamily="49" charset="0"/>
              </a:rPr>
              <a:t> Orientation</a:t>
            </a:r>
            <a:r>
              <a:rPr lang="en-US" sz="1100" dirty="0">
                <a:solidFill>
                  <a:srgbClr val="0000FF"/>
                </a:solidFill>
                <a:latin typeface="Consolas" panose="020B0609020204030204" pitchFamily="49" charset="0"/>
              </a:rPr>
              <a:t>="Horizontal"&gt;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&lt;</a:t>
            </a:r>
            <a:r>
              <a:rPr lang="en-US" sz="1100" dirty="0" err="1">
                <a:solidFill>
                  <a:srgbClr val="A31515"/>
                </a:solidFill>
                <a:highlight>
                  <a:srgbClr val="FFFF00"/>
                </a:highlight>
                <a:latin typeface="Consolas" panose="020B0609020204030204" pitchFamily="49" charset="0"/>
              </a:rPr>
              <a:t>StackPanel.Resources</a:t>
            </a:r>
            <a:r>
              <a:rPr lang="en-US" sz="1100" dirty="0">
                <a:solidFill>
                  <a:srgbClr val="0000FF"/>
                </a:solidFill>
                <a:highlight>
                  <a:srgbClr val="FFFF00"/>
                </a:highlight>
                <a:latin typeface="Consolas" panose="020B0609020204030204" pitchFamily="49" charset="0"/>
              </a:rPr>
              <a:t>&gt;</a:t>
            </a:r>
            <a:endParaRPr lang="en-US"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&lt;</a:t>
            </a:r>
            <a:r>
              <a:rPr lang="en-US" sz="1100" dirty="0" err="1">
                <a:solidFill>
                  <a:srgbClr val="A31515"/>
                </a:solidFill>
                <a:highlight>
                  <a:srgbClr val="FFFF00"/>
                </a:highlight>
                <a:latin typeface="Consolas" panose="020B0609020204030204" pitchFamily="49" charset="0"/>
              </a:rPr>
              <a:t>local</a:t>
            </a:r>
            <a:r>
              <a:rPr lang="en-US" sz="1100" dirty="0" err="1">
                <a:solidFill>
                  <a:srgbClr val="0000FF"/>
                </a:solidFill>
                <a:highlight>
                  <a:srgbClr val="FFFF00"/>
                </a:highlight>
                <a:latin typeface="Consolas" panose="020B0609020204030204" pitchFamily="49" charset="0"/>
              </a:rPr>
              <a:t>:</a:t>
            </a:r>
            <a:r>
              <a:rPr lang="en-US" sz="1100" dirty="0" err="1">
                <a:solidFill>
                  <a:srgbClr val="A31515"/>
                </a:solidFill>
                <a:highlight>
                  <a:srgbClr val="FFFF00"/>
                </a:highlight>
                <a:latin typeface="Consolas" panose="020B0609020204030204" pitchFamily="49" charset="0"/>
              </a:rPr>
              <a:t>MyData</a:t>
            </a:r>
            <a:r>
              <a:rPr lang="en-US" sz="1100" dirty="0">
                <a:solidFill>
                  <a:srgbClr val="FF0000"/>
                </a:solidFill>
                <a:highlight>
                  <a:srgbClr val="FFFF00"/>
                </a:highlight>
                <a:latin typeface="Consolas" panose="020B0609020204030204" pitchFamily="49" charset="0"/>
              </a:rPr>
              <a:t> x</a:t>
            </a:r>
            <a:r>
              <a:rPr lang="en-US" sz="1100" dirty="0">
                <a:solidFill>
                  <a:srgbClr val="0000FF"/>
                </a:solidFill>
                <a:highlight>
                  <a:srgbClr val="FFFF00"/>
                </a:highlight>
                <a:latin typeface="Consolas" panose="020B0609020204030204" pitchFamily="49" charset="0"/>
              </a:rPr>
              <a:t>:</a:t>
            </a:r>
            <a:r>
              <a:rPr lang="en-US" sz="1100" dirty="0">
                <a:solidFill>
                  <a:srgbClr val="FF0000"/>
                </a:solidFill>
                <a:highlight>
                  <a:srgbClr val="FFFF00"/>
                </a:highlight>
                <a:latin typeface="Consolas" panose="020B0609020204030204" pitchFamily="49" charset="0"/>
              </a:rPr>
              <a:t>Key</a:t>
            </a:r>
            <a:r>
              <a:rPr lang="en-US" sz="1100" dirty="0">
                <a:solidFill>
                  <a:srgbClr val="0000FF"/>
                </a:solidFill>
                <a:highlight>
                  <a:srgbClr val="FFFF00"/>
                </a:highlight>
                <a:latin typeface="Consolas" panose="020B0609020204030204" pitchFamily="49" charset="0"/>
              </a:rPr>
              <a:t>="mySource"</a:t>
            </a:r>
            <a:endParaRPr lang="en-US"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User</a:t>
            </a:r>
            <a:r>
              <a:rPr lang="en-US" sz="1100" dirty="0">
                <a:solidFill>
                  <a:srgbClr val="0000FF"/>
                </a:solidFill>
                <a:highlight>
                  <a:srgbClr val="FFFF00"/>
                </a:highlight>
                <a:latin typeface="Consolas" panose="020B0609020204030204" pitchFamily="49" charset="0"/>
              </a:rPr>
              <a:t>="Arik2"</a:t>
            </a:r>
            <a:endParaRPr lang="en-US"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Password</a:t>
            </a:r>
            <a:r>
              <a:rPr lang="en-US" sz="1100" dirty="0">
                <a:solidFill>
                  <a:srgbClr val="0000FF"/>
                </a:solidFill>
                <a:highlight>
                  <a:srgbClr val="FFFF00"/>
                </a:highlight>
                <a:latin typeface="Consolas" panose="020B0609020204030204" pitchFamily="49" charset="0"/>
              </a:rPr>
              <a:t>="654321" /&gt;</a:t>
            </a:r>
            <a:endParaRPr lang="en-US"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&lt;/</a:t>
            </a:r>
            <a:r>
              <a:rPr lang="en-US" sz="1100" dirty="0" err="1">
                <a:solidFill>
                  <a:srgbClr val="A31515"/>
                </a:solidFill>
                <a:highlight>
                  <a:srgbClr val="FFFF00"/>
                </a:highlight>
                <a:latin typeface="Consolas" panose="020B0609020204030204" pitchFamily="49" charset="0"/>
              </a:rPr>
              <a:t>StackPanel.Resources</a:t>
            </a:r>
            <a:r>
              <a:rPr lang="en-US" sz="1100" dirty="0">
                <a:solidFill>
                  <a:srgbClr val="0000FF"/>
                </a:solidFill>
                <a:highlight>
                  <a:srgbClr val="FFFF00"/>
                </a:highlight>
                <a:latin typeface="Consolas" panose="020B0609020204030204" pitchFamily="49" charset="0"/>
              </a:rPr>
              <a:t>&gt;</a:t>
            </a:r>
            <a:endParaRPr lang="en-US"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="User: "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TextBox</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Text</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Binding</a:t>
            </a:r>
            <a:r>
              <a:rPr lang="en-US" sz="1100" dirty="0">
                <a:solidFill>
                  <a:srgbClr val="FF0000"/>
                </a:solidFill>
                <a:highlight>
                  <a:srgbClr val="FFFF00"/>
                </a:highlight>
                <a:latin typeface="Consolas" panose="020B0609020204030204" pitchFamily="49" charset="0"/>
              </a:rPr>
              <a:t> Source</a:t>
            </a:r>
            <a:r>
              <a:rPr lang="en-US" sz="1100" dirty="0">
                <a:solidFill>
                  <a:srgbClr val="0000FF"/>
                </a:solidFill>
                <a:highlight>
                  <a:srgbClr val="FFFF00"/>
                </a:highlight>
                <a:latin typeface="Consolas" panose="020B0609020204030204" pitchFamily="49" charset="0"/>
              </a:rPr>
              <a:t>={</a:t>
            </a:r>
            <a:r>
              <a:rPr lang="en-US" sz="1100" dirty="0" err="1">
                <a:solidFill>
                  <a:srgbClr val="A31515"/>
                </a:solidFill>
                <a:highlight>
                  <a:srgbClr val="FFFF00"/>
                </a:highlight>
                <a:latin typeface="Consolas" panose="020B0609020204030204" pitchFamily="49" charset="0"/>
              </a:rPr>
              <a:t>StaticResource</a:t>
            </a:r>
            <a:r>
              <a:rPr lang="en-US" sz="1100" dirty="0">
                <a:solidFill>
                  <a:srgbClr val="FF0000"/>
                </a:solidFill>
                <a:highlight>
                  <a:srgbClr val="FFFF00"/>
                </a:highlight>
                <a:latin typeface="Consolas" panose="020B0609020204030204" pitchFamily="49" charset="0"/>
              </a:rPr>
              <a:t> </a:t>
            </a:r>
            <a:r>
              <a:rPr lang="en-US" sz="1100" dirty="0" err="1">
                <a:solidFill>
                  <a:srgbClr val="FF0000"/>
                </a:solidFill>
                <a:highlight>
                  <a:srgbClr val="FFFF00"/>
                </a:highlight>
                <a:latin typeface="Consolas" panose="020B0609020204030204" pitchFamily="49" charset="0"/>
              </a:rPr>
              <a:t>mySource</a:t>
            </a:r>
            <a:r>
              <a:rPr lang="en-US" sz="1100" dirty="0">
                <a:solidFill>
                  <a:srgbClr val="0000FF"/>
                </a:solidFill>
                <a:highlight>
                  <a:srgbClr val="FFFF00"/>
                </a:highlight>
                <a:latin typeface="Consolas" panose="020B0609020204030204" pitchFamily="49" charset="0"/>
              </a:rPr>
              <a:t>}</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 Path</a:t>
            </a:r>
            <a:r>
              <a:rPr lang="en-US" sz="1100" dirty="0">
                <a:solidFill>
                  <a:srgbClr val="0000FF"/>
                </a:solidFill>
                <a:latin typeface="Consolas" panose="020B0609020204030204" pitchFamily="49" charset="0"/>
              </a:rPr>
              <a:t>=User}"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="Password: "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TextBox</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Text</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Binding</a:t>
            </a:r>
            <a:r>
              <a:rPr lang="en-US" sz="1100" dirty="0">
                <a:solidFill>
                  <a:srgbClr val="FF0000"/>
                </a:solidFill>
                <a:highlight>
                  <a:srgbClr val="FFFF00"/>
                </a:highlight>
                <a:latin typeface="Consolas" panose="020B0609020204030204" pitchFamily="49" charset="0"/>
              </a:rPr>
              <a:t> Source</a:t>
            </a:r>
            <a:r>
              <a:rPr lang="en-US" sz="1100" dirty="0">
                <a:solidFill>
                  <a:srgbClr val="0000FF"/>
                </a:solidFill>
                <a:highlight>
                  <a:srgbClr val="FFFF00"/>
                </a:highlight>
                <a:latin typeface="Consolas" panose="020B0609020204030204" pitchFamily="49" charset="0"/>
              </a:rPr>
              <a:t>={</a:t>
            </a:r>
            <a:r>
              <a:rPr lang="en-US" sz="1100" dirty="0" err="1">
                <a:solidFill>
                  <a:srgbClr val="A31515"/>
                </a:solidFill>
                <a:highlight>
                  <a:srgbClr val="FFFF00"/>
                </a:highlight>
                <a:latin typeface="Consolas" panose="020B0609020204030204" pitchFamily="49" charset="0"/>
              </a:rPr>
              <a:t>StaticResource</a:t>
            </a:r>
            <a:r>
              <a:rPr lang="en-US" sz="1100" dirty="0">
                <a:solidFill>
                  <a:srgbClr val="FF0000"/>
                </a:solidFill>
                <a:highlight>
                  <a:srgbClr val="FFFF00"/>
                </a:highlight>
                <a:latin typeface="Consolas" panose="020B0609020204030204" pitchFamily="49" charset="0"/>
              </a:rPr>
              <a:t> </a:t>
            </a:r>
            <a:r>
              <a:rPr lang="en-US" sz="1100" dirty="0" err="1">
                <a:solidFill>
                  <a:srgbClr val="FF0000"/>
                </a:solidFill>
                <a:highlight>
                  <a:srgbClr val="FFFF00"/>
                </a:highlight>
                <a:latin typeface="Consolas" panose="020B0609020204030204" pitchFamily="49" charset="0"/>
              </a:rPr>
              <a:t>mySource</a:t>
            </a:r>
            <a:r>
              <a:rPr lang="en-US" sz="1100" dirty="0">
                <a:solidFill>
                  <a:srgbClr val="0000FF"/>
                </a:solidFill>
                <a:highlight>
                  <a:srgbClr val="FFFF00"/>
                </a:highlight>
                <a:latin typeface="Consolas" panose="020B0609020204030204" pitchFamily="49" charset="0"/>
              </a:rPr>
              <a:t>}</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 Path</a:t>
            </a:r>
            <a:r>
              <a:rPr lang="en-US" sz="1100" dirty="0">
                <a:solidFill>
                  <a:srgbClr val="0000FF"/>
                </a:solidFill>
                <a:latin typeface="Consolas" panose="020B0609020204030204" pitchFamily="49" charset="0"/>
              </a:rPr>
              <a:t>=Password}"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0000FF"/>
                </a:solidFill>
                <a:latin typeface="Consolas" panose="020B0609020204030204" pitchFamily="49" charset="0"/>
              </a:rPr>
              <a:t>&gt;</a:t>
            </a:r>
            <a:endParaRPr lang="en-US" sz="1100" dirty="0">
              <a:solidFill>
                <a:prstClr val="black"/>
              </a:solidFill>
              <a:latin typeface="Trebuchet MS"/>
            </a:endParaRPr>
          </a:p>
        </p:txBody>
      </p:sp>
      <p:sp>
        <p:nvSpPr>
          <p:cNvPr id="10" name="Title 1">
            <a:extLst>
              <a:ext uri="{FF2B5EF4-FFF2-40B4-BE49-F238E27FC236}">
                <a16:creationId xmlns:a16="http://schemas.microsoft.com/office/drawing/2014/main" id="{71075AF4-3000-4956-9FF1-4B97C496645B}"/>
              </a:ext>
            </a:extLst>
          </p:cNvPr>
          <p:cNvSpPr>
            <a:spLocks noGrp="1"/>
          </p:cNvSpPr>
          <p:nvPr>
            <p:ph type="title"/>
          </p:nvPr>
        </p:nvSpPr>
        <p:spPr>
          <a:xfrm>
            <a:off x="1775520"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Source</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
        <p:nvSpPr>
          <p:cNvPr id="7" name="הסבר ענן 5">
            <a:extLst>
              <a:ext uri="{FF2B5EF4-FFF2-40B4-BE49-F238E27FC236}">
                <a16:creationId xmlns:a16="http://schemas.microsoft.com/office/drawing/2014/main" id="{46299D57-95CB-45FA-BD58-7FB385F588E0}"/>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1533133814"/>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856548" y="3198500"/>
            <a:ext cx="5415916" cy="2868168"/>
          </a:xfrm>
        </p:spPr>
        <p:txBody>
          <a:bodyPr>
            <a:normAutofit fontScale="55000" lnSpcReduction="20000"/>
          </a:bodyPr>
          <a:lstStyle/>
          <a:p>
            <a:pPr algn="ctr" rtl="0"/>
            <a:r>
              <a:rPr lang="he-IL" sz="3200" dirty="0"/>
              <a:t>סנכרון </a:t>
            </a:r>
            <a:r>
              <a:rPr lang="he-IL" sz="4800" b="1" dirty="0"/>
              <a:t>אוטומטי</a:t>
            </a:r>
            <a:br>
              <a:rPr lang="he-IL" sz="3200" dirty="0"/>
            </a:br>
            <a:r>
              <a:rPr lang="he-IL" sz="3200" dirty="0"/>
              <a:t>בין תכונה של אובייקט </a:t>
            </a:r>
            <a:r>
              <a:rPr lang="he-IL" sz="4800" b="1" dirty="0"/>
              <a:t>גרפי</a:t>
            </a:r>
            <a:br>
              <a:rPr lang="he-IL" sz="3200" dirty="0"/>
            </a:br>
            <a:r>
              <a:rPr lang="he-IL" sz="3200" dirty="0"/>
              <a:t>לבין תכונה של אובייקט </a:t>
            </a:r>
            <a:r>
              <a:rPr lang="he-IL" sz="4800" b="1" dirty="0"/>
              <a:t>לוגי</a:t>
            </a:r>
            <a:endParaRPr lang="en-US" sz="4800" b="1" dirty="0"/>
          </a:p>
          <a:p>
            <a:pPr algn="ctr" rtl="0"/>
            <a:endParaRPr lang="en-US" sz="3200" dirty="0"/>
          </a:p>
          <a:p>
            <a:pPr algn="ctr" rtl="0"/>
            <a:r>
              <a:rPr lang="he-IL" sz="3200" dirty="0"/>
              <a:t>הגדרת אובייקט מקור </a:t>
            </a:r>
            <a:r>
              <a:rPr lang="he-IL" sz="4000" b="1" dirty="0"/>
              <a:t>בקוד האחורי </a:t>
            </a:r>
            <a:r>
              <a:rPr lang="he-IL" sz="3200" dirty="0"/>
              <a:t>באמצעות</a:t>
            </a:r>
          </a:p>
          <a:p>
            <a:pPr algn="ctr" rtl="0"/>
            <a:endParaRPr lang="he-IL" sz="3200" dirty="0"/>
          </a:p>
          <a:p>
            <a:pPr algn="ctr" rtl="0"/>
            <a:r>
              <a:rPr lang="en-US" sz="4800" b="1" dirty="0" err="1"/>
              <a:t>DataContext</a:t>
            </a:r>
            <a:r>
              <a:rPr lang="en-US" sz="4800" b="1" dirty="0"/>
              <a:t> = </a:t>
            </a:r>
            <a:r>
              <a:rPr lang="he-IL" sz="4800" b="1" dirty="0" err="1"/>
              <a:t>אוביקט</a:t>
            </a:r>
            <a:r>
              <a:rPr lang="he-IL" sz="4800" b="1" dirty="0"/>
              <a:t> לוגי כלשהו</a:t>
            </a:r>
            <a:endParaRPr lang="en-US" sz="4800" b="1" dirty="0"/>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696</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63947467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FF14C-2A6C-4B94-975E-343A27624AAC}"/>
              </a:ext>
            </a:extLst>
          </p:cNvPr>
          <p:cNvSpPr>
            <a:spLocks noGrp="1"/>
          </p:cNvSpPr>
          <p:nvPr>
            <p:ph idx="1"/>
          </p:nvPr>
        </p:nvSpPr>
        <p:spPr>
          <a:xfrm>
            <a:off x="1847528" y="1772816"/>
            <a:ext cx="7560840" cy="4783432"/>
          </a:xfrm>
        </p:spPr>
        <p:txBody>
          <a:bodyPr>
            <a:noAutofit/>
          </a:bodyPr>
          <a:lstStyle/>
          <a:p>
            <a:pPr fontAlgn="base"/>
            <a:r>
              <a:rPr lang="he-IL" sz="1800" dirty="0"/>
              <a:t>אם לא מוגדר ב </a:t>
            </a:r>
            <a:r>
              <a:rPr lang="en-US" sz="1800" dirty="0"/>
              <a:t>Binding</a:t>
            </a:r>
            <a:r>
              <a:rPr lang="he-IL" sz="1800" dirty="0"/>
              <a:t> אובייקט מקור בכלל, אז הקישור משתמש בהקשר הנתונים שלו שנקבע בתכונה </a:t>
            </a:r>
            <a:r>
              <a:rPr lang="en-US" sz="1800" dirty="0" err="1"/>
              <a:t>DataContext</a:t>
            </a:r>
            <a:r>
              <a:rPr lang="he-IL" sz="1800" dirty="0"/>
              <a:t> של האלמנט</a:t>
            </a:r>
          </a:p>
          <a:p>
            <a:pPr lvl="1" fontAlgn="base"/>
            <a:r>
              <a:rPr lang="he-IL" sz="1800" dirty="0"/>
              <a:t>ואם לא נקבע לו הקשר נתונים – אז בהקשר הנתונים של האבא </a:t>
            </a:r>
            <a:r>
              <a:rPr lang="he-IL" sz="1800" dirty="0" err="1"/>
              <a:t>הויזואלי</a:t>
            </a:r>
            <a:r>
              <a:rPr lang="he-IL" sz="1800" dirty="0"/>
              <a:t> שלו [אלמנט אבא ב-</a:t>
            </a:r>
            <a:r>
              <a:rPr lang="en-US" sz="1800" dirty="0" err="1"/>
              <a:t>xaml</a:t>
            </a:r>
            <a:r>
              <a:rPr lang="he-IL" sz="1800" dirty="0"/>
              <a:t>], וכך הלאה.</a:t>
            </a:r>
          </a:p>
          <a:p>
            <a:pPr fontAlgn="base"/>
            <a:r>
              <a:rPr lang="he-IL" sz="1800" dirty="0"/>
              <a:t>התכונה </a:t>
            </a:r>
            <a:r>
              <a:rPr lang="en-US" sz="1800" b="1" dirty="0" err="1"/>
              <a:t>DataContext</a:t>
            </a:r>
            <a:r>
              <a:rPr lang="he-IL" sz="1800" b="1" dirty="0"/>
              <a:t> </a:t>
            </a:r>
            <a:r>
              <a:rPr lang="he-IL" sz="1800" dirty="0"/>
              <a:t>שייכת לפקד </a:t>
            </a:r>
            <a:r>
              <a:rPr lang="he-IL" sz="1800" dirty="0">
                <a:highlight>
                  <a:srgbClr val="FFFF00"/>
                </a:highlight>
              </a:rPr>
              <a:t>מקור</a:t>
            </a:r>
            <a:r>
              <a:rPr lang="he-IL" sz="1800" dirty="0"/>
              <a:t> וקובעת את </a:t>
            </a:r>
            <a:r>
              <a:rPr lang="he-IL" sz="1800" dirty="0">
                <a:highlight>
                  <a:srgbClr val="FFFF00"/>
                </a:highlight>
              </a:rPr>
              <a:t>הקשר הנתונים הלוגי </a:t>
            </a:r>
            <a:r>
              <a:rPr lang="he-IL" sz="1800" dirty="0"/>
              <a:t>של הפקד</a:t>
            </a:r>
          </a:p>
          <a:p>
            <a:pPr lvl="1" fontAlgn="base"/>
            <a:r>
              <a:rPr lang="he-IL" sz="1800" dirty="0"/>
              <a:t>כאמור היא עוברת בירושה לפקדים המוכלים בתך היררכיית ה</a:t>
            </a:r>
            <a:r>
              <a:rPr lang="en-US" sz="1800" dirty="0"/>
              <a:t>XAML</a:t>
            </a:r>
            <a:r>
              <a:rPr lang="he-IL" sz="1800" dirty="0"/>
              <a:t> של הפקד. </a:t>
            </a:r>
          </a:p>
          <a:p>
            <a:pPr lvl="1" fontAlgn="base"/>
            <a:r>
              <a:rPr lang="he-IL" sz="1800" dirty="0"/>
              <a:t>אם נרצה לחבר מספר פקדים לאותו אובייקט מידע נגדיר את ה </a:t>
            </a:r>
            <a:r>
              <a:rPr lang="en-US" sz="1800" b="1" dirty="0" err="1"/>
              <a:t>DataContext</a:t>
            </a:r>
            <a:r>
              <a:rPr lang="en-US" sz="1800" b="1" dirty="0"/>
              <a:t> </a:t>
            </a:r>
            <a:r>
              <a:rPr lang="he-IL" sz="1800" b="1" dirty="0"/>
              <a:t> </a:t>
            </a:r>
            <a:r>
              <a:rPr lang="he-IL" sz="1800" dirty="0"/>
              <a:t>במקום עליון יותר בעץ הפקדים (למשל בפקד </a:t>
            </a:r>
            <a:r>
              <a:rPr lang="en-US" sz="1800" dirty="0"/>
              <a:t>Window</a:t>
            </a:r>
            <a:r>
              <a:rPr lang="he-IL" sz="1800" dirty="0"/>
              <a:t>).</a:t>
            </a:r>
          </a:p>
          <a:p>
            <a:pPr fontAlgn="base"/>
            <a:r>
              <a:rPr lang="he-IL" sz="1800" dirty="0"/>
              <a:t>נרצה לסנכרן בין תכונות של אובייקט לוגי לתכונות של פקד גרפי:</a:t>
            </a:r>
          </a:p>
          <a:p>
            <a:pPr lvl="1" fontAlgn="base"/>
            <a:r>
              <a:rPr lang="he-IL" sz="1800" dirty="0"/>
              <a:t>בקוד ה </a:t>
            </a:r>
            <a:r>
              <a:rPr lang="en-US" sz="1800" dirty="0"/>
              <a:t>C</a:t>
            </a:r>
            <a:r>
              <a:rPr lang="he-IL" sz="1800" dirty="0"/>
              <a:t># נקשר בין האובייקט הלוגי לתכונה </a:t>
            </a:r>
            <a:r>
              <a:rPr lang="en-US" sz="1800" dirty="0" err="1"/>
              <a:t>DataContext</a:t>
            </a:r>
            <a:r>
              <a:rPr lang="he-IL" sz="1800" dirty="0"/>
              <a:t> של הפקד</a:t>
            </a:r>
            <a:endParaRPr lang="en-US" sz="1800" dirty="0"/>
          </a:p>
          <a:p>
            <a:pPr lvl="1" fontAlgn="base"/>
            <a:r>
              <a:rPr lang="he-IL" sz="1800" dirty="0"/>
              <a:t>ובקוד ה </a:t>
            </a:r>
            <a:r>
              <a:rPr lang="en-US" sz="1800" dirty="0"/>
              <a:t>XAML</a:t>
            </a:r>
            <a:r>
              <a:rPr lang="he-IL" sz="1800" dirty="0"/>
              <a:t> נציין את התכונות של הפקד הגרפי שנרצה לקשר לתכונות של האובייקט הלוגי</a:t>
            </a:r>
          </a:p>
          <a:p>
            <a:pPr fontAlgn="base"/>
            <a:r>
              <a:rPr lang="he-IL" sz="1800" b="1" dirty="0"/>
              <a:t>נדגים:</a:t>
            </a:r>
          </a:p>
        </p:txBody>
      </p:sp>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697</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C3E1F79F-C755-4065-A84C-BAE85BC6B66C}"/>
              </a:ext>
            </a:extLst>
          </p:cNvPr>
          <p:cNvSpPr>
            <a:spLocks noGrp="1"/>
          </p:cNvSpPr>
          <p:nvPr>
            <p:ph type="title"/>
          </p:nvPr>
        </p:nvSpPr>
        <p:spPr>
          <a:xfrm>
            <a:off x="1725232"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Data Context</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581567"/>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698</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BC2D6853-97C0-433D-A94D-EFC84D4EFD6E}"/>
              </a:ext>
            </a:extLst>
          </p:cNvPr>
          <p:cNvSpPr txBox="1"/>
          <p:nvPr/>
        </p:nvSpPr>
        <p:spPr>
          <a:xfrm>
            <a:off x="1751318" y="3353938"/>
            <a:ext cx="6534339" cy="297004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Class</a:t>
            </a:r>
            <a:r>
              <a:rPr lang="en-US" sz="1100" dirty="0">
                <a:solidFill>
                  <a:srgbClr val="0000FF"/>
                </a:solidFill>
                <a:latin typeface="Consolas" panose="020B0609020204030204" pitchFamily="49" charset="0"/>
              </a:rPr>
              <a:t>="Ex6_OrigObjectDataContext.MainWindow"</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/presentation"</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x</a:t>
            </a:r>
            <a:r>
              <a:rPr lang="en-US" sz="1100" dirty="0">
                <a:solidFill>
                  <a:srgbClr val="0000FF"/>
                </a:solidFill>
                <a:latin typeface="Consolas" panose="020B0609020204030204" pitchFamily="49" charset="0"/>
              </a:rPr>
              <a:t>="http://schemas.microsoft.com/</a:t>
            </a:r>
            <a:r>
              <a:rPr lang="en-US" sz="1100" dirty="0" err="1">
                <a:solidFill>
                  <a:srgbClr val="0000FF"/>
                </a:solidFill>
                <a:latin typeface="Consolas" panose="020B0609020204030204" pitchFamily="49" charset="0"/>
              </a:rPr>
              <a:t>winfx</a:t>
            </a:r>
            <a:r>
              <a:rPr lang="en-US" sz="1100" dirty="0">
                <a:solidFill>
                  <a:srgbClr val="0000FF"/>
                </a:solidFill>
                <a:latin typeface="Consolas" panose="020B0609020204030204" pitchFamily="49" charset="0"/>
              </a:rPr>
              <a:t>/2006/</a:t>
            </a:r>
            <a:r>
              <a:rPr lang="en-US" sz="1100" dirty="0" err="1">
                <a:solidFill>
                  <a:srgbClr val="0000FF"/>
                </a:solidFill>
                <a:latin typeface="Consolas" panose="020B0609020204030204" pitchFamily="49" charset="0"/>
              </a:rPr>
              <a:t>xaml</a:t>
            </a:r>
            <a:r>
              <a:rPr lang="en-US" sz="1100" dirty="0">
                <a:solidFill>
                  <a:srgbClr val="0000FF"/>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d</a:t>
            </a:r>
            <a:r>
              <a:rPr lang="en-US" sz="1100" dirty="0">
                <a:solidFill>
                  <a:srgbClr val="0000FF"/>
                </a:solidFill>
                <a:latin typeface="Consolas" panose="020B0609020204030204" pitchFamily="49" charset="0"/>
              </a:rPr>
              <a:t>="http://schemas.microsoft.com/expression/blend/2008"</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xmlns</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mc</a:t>
            </a:r>
            <a:r>
              <a:rPr lang="en-US" sz="1100" dirty="0">
                <a:solidFill>
                  <a:srgbClr val="0000FF"/>
                </a:solidFill>
                <a:latin typeface="Consolas" panose="020B0609020204030204" pitchFamily="49" charset="0"/>
              </a:rPr>
              <a:t>="http://schemas.openxmlformats.org/markup-compatibility/2006"</a:t>
            </a:r>
            <a:endParaRPr lang="en-US" sz="1100" dirty="0">
              <a:solidFill>
                <a:srgbClr val="000000"/>
              </a:solidFill>
              <a:latin typeface="Consolas" panose="020B0609020204030204" pitchFamily="49" charset="0"/>
            </a:endParaRPr>
          </a:p>
          <a:p>
            <a:pPr algn="l" rtl="0"/>
            <a:r>
              <a:rPr lang="pt-BR" sz="1100" dirty="0">
                <a:solidFill>
                  <a:srgbClr val="000000"/>
                </a:solidFill>
                <a:latin typeface="Consolas" panose="020B0609020204030204" pitchFamily="49" charset="0"/>
              </a:rPr>
              <a:t>       </a:t>
            </a:r>
            <a:r>
              <a:rPr lang="pt-BR" sz="1100" dirty="0">
                <a:solidFill>
                  <a:srgbClr val="FF0000"/>
                </a:solidFill>
                <a:latin typeface="Consolas" panose="020B0609020204030204" pitchFamily="49" charset="0"/>
              </a:rPr>
              <a:t> </a:t>
            </a:r>
            <a:r>
              <a:rPr lang="pt-BR" sz="1100" dirty="0">
                <a:solidFill>
                  <a:srgbClr val="FF0000"/>
                </a:solidFill>
                <a:highlight>
                  <a:srgbClr val="FFFF00"/>
                </a:highlight>
                <a:latin typeface="Consolas" panose="020B0609020204030204" pitchFamily="49" charset="0"/>
              </a:rPr>
              <a:t>xmlns</a:t>
            </a:r>
            <a:r>
              <a:rPr lang="pt-BR" sz="1100" dirty="0">
                <a:solidFill>
                  <a:srgbClr val="0000FF"/>
                </a:solidFill>
                <a:highlight>
                  <a:srgbClr val="FFFF00"/>
                </a:highlight>
                <a:latin typeface="Consolas" panose="020B0609020204030204" pitchFamily="49" charset="0"/>
              </a:rPr>
              <a:t>:</a:t>
            </a:r>
            <a:r>
              <a:rPr lang="pt-BR" sz="1100" dirty="0">
                <a:solidFill>
                  <a:srgbClr val="FF0000"/>
                </a:solidFill>
                <a:highlight>
                  <a:srgbClr val="FFFF00"/>
                </a:highlight>
                <a:latin typeface="Consolas" panose="020B0609020204030204" pitchFamily="49" charset="0"/>
              </a:rPr>
              <a:t>local</a:t>
            </a:r>
            <a:r>
              <a:rPr lang="pt-BR" sz="1100" dirty="0">
                <a:solidFill>
                  <a:srgbClr val="0000FF"/>
                </a:solidFill>
                <a:highlight>
                  <a:srgbClr val="FFFF00"/>
                </a:highlight>
                <a:latin typeface="Consolas" panose="020B0609020204030204" pitchFamily="49" charset="0"/>
              </a:rPr>
              <a:t>="clr-namespace:Ex6_OrigObjectDataContext"</a:t>
            </a:r>
            <a:endParaRPr lang="pt-BR" sz="1100" dirty="0">
              <a:solidFill>
                <a:srgbClr val="000000"/>
              </a:solidFill>
              <a:highlight>
                <a:srgbClr val="FFFF00"/>
              </a:highlight>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mc</a:t>
            </a:r>
            <a:r>
              <a:rPr lang="en-US" sz="1100" dirty="0" err="1">
                <a:solidFill>
                  <a:srgbClr val="0000FF"/>
                </a:solidFill>
                <a:latin typeface="Consolas" panose="020B0609020204030204" pitchFamily="49" charset="0"/>
              </a:rPr>
              <a:t>:</a:t>
            </a:r>
            <a:r>
              <a:rPr lang="en-US" sz="1100" dirty="0" err="1">
                <a:solidFill>
                  <a:srgbClr val="FF0000"/>
                </a:solidFill>
                <a:latin typeface="Consolas" panose="020B0609020204030204" pitchFamily="49" charset="0"/>
              </a:rPr>
              <a:t>Ignorable</a:t>
            </a:r>
            <a:r>
              <a:rPr lang="en-US" sz="1100" dirty="0">
                <a:solidFill>
                  <a:srgbClr val="0000FF"/>
                </a:solidFill>
                <a:latin typeface="Consolas" panose="020B0609020204030204" pitchFamily="49" charset="0"/>
              </a:rPr>
              <a:t>="d"</a:t>
            </a:r>
            <a:r>
              <a:rPr lang="en-US" sz="1100" dirty="0">
                <a:solidFill>
                  <a:srgbClr val="FF0000"/>
                </a:solidFill>
                <a:latin typeface="Consolas" panose="020B0609020204030204" pitchFamily="49" charset="0"/>
              </a:rPr>
              <a:t> Title</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MainWindow</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 Height</a:t>
            </a:r>
            <a:r>
              <a:rPr lang="en-US" sz="1100" dirty="0">
                <a:solidFill>
                  <a:srgbClr val="0000FF"/>
                </a:solidFill>
                <a:latin typeface="Consolas" panose="020B0609020204030204" pitchFamily="49" charset="0"/>
              </a:rPr>
              <a:t>="85.909"</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="525"&gt;</a:t>
            </a:r>
            <a:endParaRPr lang="en-US" sz="1100" dirty="0">
              <a:solidFill>
                <a:srgbClr val="000000"/>
              </a:solidFill>
              <a:latin typeface="Consolas" panose="020B0609020204030204" pitchFamily="49" charset="0"/>
            </a:endParaRPr>
          </a:p>
          <a:p>
            <a:pPr algn="l" rtl="0"/>
            <a:endParaRPr lang="en-IL"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Name</a:t>
            </a:r>
            <a:r>
              <a:rPr lang="en-US" sz="1100" dirty="0">
                <a:solidFill>
                  <a:srgbClr val="0000FF"/>
                </a:solidFill>
                <a:latin typeface="Consolas" panose="020B0609020204030204" pitchFamily="49" charset="0"/>
              </a:rPr>
              <a:t>="stackPanel"</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Orientation</a:t>
            </a:r>
            <a:r>
              <a:rPr lang="en-US" sz="1100" dirty="0">
                <a:solidFill>
                  <a:srgbClr val="0000FF"/>
                </a:solidFill>
                <a:latin typeface="Consolas" panose="020B0609020204030204" pitchFamily="49" charset="0"/>
              </a:rPr>
              <a:t>="Horizontal"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="User: "</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="83"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TextBox</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Text</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Binding</a:t>
            </a:r>
            <a:r>
              <a:rPr lang="en-US" sz="1100" dirty="0">
                <a:solidFill>
                  <a:srgbClr val="000000"/>
                </a:solidFill>
                <a:highlight>
                  <a:srgbClr val="FFFF00"/>
                </a:highlight>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 Path</a:t>
            </a:r>
            <a:r>
              <a:rPr lang="en-US" sz="1100" dirty="0">
                <a:solidFill>
                  <a:srgbClr val="0000FF"/>
                </a:solidFill>
                <a:highlight>
                  <a:srgbClr val="FFFF00"/>
                </a:highlight>
                <a:latin typeface="Consolas" panose="020B0609020204030204" pitchFamily="49" charset="0"/>
              </a:rPr>
              <a:t>=User}"</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Width</a:t>
            </a:r>
            <a:r>
              <a:rPr lang="en-US" sz="1100" dirty="0">
                <a:solidFill>
                  <a:srgbClr val="0000FF"/>
                </a:solidFill>
                <a:latin typeface="Consolas" panose="020B0609020204030204" pitchFamily="49" charset="0"/>
              </a:rPr>
              <a:t>="98"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TextBlock</a:t>
            </a:r>
            <a:r>
              <a:rPr lang="en-US" sz="1100" dirty="0">
                <a:solidFill>
                  <a:srgbClr val="FF0000"/>
                </a:solidFill>
                <a:latin typeface="Consolas" panose="020B0609020204030204" pitchFamily="49" charset="0"/>
              </a:rPr>
              <a:t> Text</a:t>
            </a:r>
            <a:r>
              <a:rPr lang="en-US" sz="1100" dirty="0">
                <a:solidFill>
                  <a:srgbClr val="0000FF"/>
                </a:solidFill>
                <a:latin typeface="Consolas" panose="020B0609020204030204" pitchFamily="49" charset="0"/>
              </a:rPr>
              <a:t>="Password: "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TextBox</a:t>
            </a:r>
            <a:r>
              <a:rPr lang="en-US" sz="1100" dirty="0">
                <a:solidFill>
                  <a:srgbClr val="FF0000"/>
                </a:solidFill>
                <a:latin typeface="Consolas" panose="020B0609020204030204" pitchFamily="49" charset="0"/>
              </a:rPr>
              <a:t> </a:t>
            </a:r>
            <a:r>
              <a:rPr lang="en-US" sz="1100" dirty="0">
                <a:solidFill>
                  <a:srgbClr val="FF0000"/>
                </a:solidFill>
                <a:highlight>
                  <a:srgbClr val="FFFF00"/>
                </a:highlight>
                <a:latin typeface="Consolas" panose="020B0609020204030204" pitchFamily="49" charset="0"/>
              </a:rPr>
              <a:t>Text</a:t>
            </a:r>
            <a:r>
              <a:rPr lang="en-US" sz="1100" dirty="0">
                <a:solidFill>
                  <a:srgbClr val="0000FF"/>
                </a:solidFill>
                <a:highlight>
                  <a:srgbClr val="FFFF00"/>
                </a:highlight>
                <a:latin typeface="Consolas" panose="020B0609020204030204" pitchFamily="49" charset="0"/>
              </a:rPr>
              <a:t>="{</a:t>
            </a:r>
            <a:r>
              <a:rPr lang="en-US" sz="1100" dirty="0">
                <a:solidFill>
                  <a:srgbClr val="A31515"/>
                </a:solidFill>
                <a:highlight>
                  <a:srgbClr val="FFFF00"/>
                </a:highlight>
                <a:latin typeface="Consolas" panose="020B0609020204030204" pitchFamily="49" charset="0"/>
              </a:rPr>
              <a:t>Binding</a:t>
            </a:r>
            <a:r>
              <a:rPr lang="en-US" sz="1100" dirty="0">
                <a:solidFill>
                  <a:srgbClr val="FF0000"/>
                </a:solidFill>
                <a:highlight>
                  <a:srgbClr val="FFFF00"/>
                </a:highlight>
                <a:latin typeface="Consolas" panose="020B0609020204030204" pitchFamily="49" charset="0"/>
              </a:rPr>
              <a:t> Path</a:t>
            </a:r>
            <a:r>
              <a:rPr lang="en-US" sz="1100" dirty="0">
                <a:solidFill>
                  <a:srgbClr val="0000FF"/>
                </a:solidFill>
                <a:highlight>
                  <a:srgbClr val="FFFF00"/>
                </a:highlight>
                <a:latin typeface="Consolas" panose="020B0609020204030204" pitchFamily="49" charset="0"/>
              </a:rPr>
              <a:t>=Password}"</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="140" /&gt;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Button</a:t>
            </a:r>
            <a:r>
              <a:rPr lang="en-US" sz="1100" dirty="0">
                <a:solidFill>
                  <a:srgbClr val="FF0000"/>
                </a:solidFill>
                <a:latin typeface="Consolas" panose="020B0609020204030204" pitchFamily="49" charset="0"/>
              </a:rPr>
              <a:t> Content</a:t>
            </a:r>
            <a:r>
              <a:rPr lang="en-US" sz="1100" dirty="0">
                <a:solidFill>
                  <a:srgbClr val="0000FF"/>
                </a:solidFill>
                <a:latin typeface="Consolas" panose="020B0609020204030204" pitchFamily="49" charset="0"/>
              </a:rPr>
              <a:t>="Show Object"</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="75"</a:t>
            </a:r>
            <a:r>
              <a:rPr lang="en-US" sz="1100" dirty="0">
                <a:solidFill>
                  <a:srgbClr val="FF0000"/>
                </a:solidFill>
                <a:latin typeface="Consolas" panose="020B0609020204030204" pitchFamily="49" charset="0"/>
              </a:rPr>
              <a:t> Click</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Button_Click</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&lt;/</a:t>
            </a:r>
            <a:r>
              <a:rPr lang="en-US" sz="1100" dirty="0">
                <a:solidFill>
                  <a:srgbClr val="A31515"/>
                </a:solidFill>
                <a:latin typeface="Consolas" panose="020B0609020204030204" pitchFamily="49" charset="0"/>
              </a:rPr>
              <a:t>Window</a:t>
            </a:r>
            <a:r>
              <a:rPr lang="en-US" sz="1100" dirty="0">
                <a:solidFill>
                  <a:srgbClr val="0000FF"/>
                </a:solidFill>
                <a:latin typeface="Consolas" panose="020B0609020204030204" pitchFamily="49" charset="0"/>
              </a:rPr>
              <a:t>&gt;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Speech Bubble: Rectangle with Corners Rounded 41">
            <a:extLst>
              <a:ext uri="{FF2B5EF4-FFF2-40B4-BE49-F238E27FC236}">
                <a16:creationId xmlns:a16="http://schemas.microsoft.com/office/drawing/2014/main" id="{D9FD8709-8F47-4063-B48F-0B404F3E4AE4}"/>
              </a:ext>
            </a:extLst>
          </p:cNvPr>
          <p:cNvSpPr/>
          <p:nvPr/>
        </p:nvSpPr>
        <p:spPr>
          <a:xfrm>
            <a:off x="7775448" y="3455407"/>
            <a:ext cx="2764844" cy="2781905"/>
          </a:xfrm>
          <a:prstGeom prst="wedgeRoundRectCallout">
            <a:avLst>
              <a:gd name="adj1" fmla="val -90375"/>
              <a:gd name="adj2" fmla="val 15552"/>
              <a:gd name="adj3" fmla="val 16667"/>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prstClr val="black"/>
                </a:solidFill>
                <a:latin typeface="Trebuchet MS"/>
                <a:ea typeface="Calibri" panose="020F0502020204030204" pitchFamily="34" charset="0"/>
                <a:cs typeface="Arial" panose="020B0604020202020204" pitchFamily="34" charset="0"/>
              </a:rPr>
              <a:t>User, Password</a:t>
            </a:r>
            <a:r>
              <a:rPr lang="he-IL" sz="1200" dirty="0">
                <a:solidFill>
                  <a:prstClr val="black"/>
                </a:solidFill>
                <a:latin typeface="Trebuchet MS"/>
                <a:ea typeface="Calibri" panose="020F0502020204030204" pitchFamily="34" charset="0"/>
                <a:cs typeface="Arial" panose="020B0604020202020204" pitchFamily="34" charset="0"/>
              </a:rPr>
              <a:t> הן תכונות  המקור של האובייקט הלוגי (שמיד נגדיר בקוד ה</a:t>
            </a:r>
            <a:r>
              <a:rPr lang="en-US" sz="1200" dirty="0">
                <a:solidFill>
                  <a:prstClr val="black"/>
                </a:solidFill>
                <a:latin typeface="Trebuchet MS"/>
                <a:ea typeface="Calibri" panose="020F0502020204030204" pitchFamily="34" charset="0"/>
                <a:cs typeface="Arial" panose="020B0604020202020204" pitchFamily="34" charset="0"/>
              </a:rPr>
              <a:t>C</a:t>
            </a:r>
            <a:r>
              <a:rPr lang="he-IL" sz="1200" dirty="0">
                <a:solidFill>
                  <a:prstClr val="black"/>
                </a:solidFill>
                <a:latin typeface="Trebuchet MS"/>
                <a:ea typeface="Calibri" panose="020F0502020204030204" pitchFamily="34" charset="0"/>
                <a:cs typeface="Arial" panose="020B0604020202020204" pitchFamily="34" charset="0"/>
              </a:rPr>
              <a:t>#).</a:t>
            </a:r>
          </a:p>
          <a:p>
            <a:pPr algn="ctr">
              <a:lnSpc>
                <a:spcPct val="107000"/>
              </a:lnSpc>
              <a:spcAft>
                <a:spcPts val="800"/>
              </a:spcAft>
            </a:pPr>
            <a:r>
              <a:rPr lang="he-IL" sz="1200" dirty="0">
                <a:solidFill>
                  <a:prstClr val="black"/>
                </a:solidFill>
                <a:latin typeface="Trebuchet MS"/>
                <a:ea typeface="Calibri" panose="020F0502020204030204" pitchFamily="34" charset="0"/>
                <a:cs typeface="Arial" panose="020B0604020202020204" pitchFamily="34" charset="0"/>
              </a:rPr>
              <a:t>שימו לב!</a:t>
            </a:r>
          </a:p>
          <a:p>
            <a:pPr algn="ctr"/>
            <a:r>
              <a:rPr lang="he-IL" sz="1200" dirty="0">
                <a:solidFill>
                  <a:prstClr val="black"/>
                </a:solidFill>
                <a:latin typeface="Trebuchet MS"/>
                <a:ea typeface="Calibri" panose="020F0502020204030204" pitchFamily="34" charset="0"/>
                <a:cs typeface="Arial" panose="020B0604020202020204" pitchFamily="34" charset="0"/>
              </a:rPr>
              <a:t>שכאן לא </a:t>
            </a:r>
            <a:r>
              <a:rPr lang="he-IL" sz="1200" dirty="0">
                <a:solidFill>
                  <a:prstClr val="black"/>
                </a:solidFill>
                <a:latin typeface="Trebuchet MS"/>
                <a:cs typeface="Gisha" panose="020B0502040204020203" pitchFamily="34" charset="-79"/>
              </a:rPr>
              <a:t>מציינים את שם אובייקט המקור שאליו התכונות </a:t>
            </a:r>
            <a:r>
              <a:rPr lang="en-US" sz="1200" dirty="0">
                <a:solidFill>
                  <a:prstClr val="black"/>
                </a:solidFill>
                <a:latin typeface="Trebuchet MS"/>
              </a:rPr>
              <a:t>User, Password</a:t>
            </a:r>
            <a:r>
              <a:rPr lang="he-IL" sz="1200" dirty="0">
                <a:solidFill>
                  <a:prstClr val="black"/>
                </a:solidFill>
                <a:latin typeface="Trebuchet MS"/>
                <a:cs typeface="Gisha" panose="020B0502040204020203" pitchFamily="34" charset="-79"/>
              </a:rPr>
              <a:t> שייכות!!</a:t>
            </a:r>
          </a:p>
          <a:p>
            <a:pPr algn="ctr"/>
            <a:r>
              <a:rPr lang="he-IL" sz="1200" dirty="0">
                <a:solidFill>
                  <a:prstClr val="black"/>
                </a:solidFill>
                <a:latin typeface="Trebuchet MS"/>
                <a:cs typeface="Gisha" panose="020B0502040204020203" pitchFamily="34" charset="-79"/>
              </a:rPr>
              <a:t>אז מיהו אובייקט המקור???</a:t>
            </a:r>
          </a:p>
          <a:p>
            <a:pPr fontAlgn="base"/>
            <a:r>
              <a:rPr lang="he-IL" sz="1200" dirty="0">
                <a:solidFill>
                  <a:prstClr val="black"/>
                </a:solidFill>
                <a:latin typeface="Trebuchet MS"/>
                <a:cs typeface="Gisha" panose="020B0502040204020203" pitchFamily="34" charset="-79"/>
              </a:rPr>
              <a:t>קביעת מקור הנתונים נעשית באמצעות שורת הקוד ב #</a:t>
            </a:r>
            <a:r>
              <a:rPr lang="en-US" sz="1200" dirty="0">
                <a:solidFill>
                  <a:prstClr val="black"/>
                </a:solidFill>
                <a:latin typeface="Trebuchet MS"/>
              </a:rPr>
              <a:t>C</a:t>
            </a:r>
            <a:r>
              <a:rPr lang="he-IL" sz="1200" dirty="0">
                <a:solidFill>
                  <a:prstClr val="black"/>
                </a:solidFill>
                <a:latin typeface="Trebuchet MS"/>
                <a:cs typeface="Gisha" panose="020B0502040204020203" pitchFamily="34" charset="-79"/>
              </a:rPr>
              <a:t>:</a:t>
            </a:r>
          </a:p>
          <a:p>
            <a:pPr algn="l" rtl="0" fontAlgn="base"/>
            <a:r>
              <a:rPr lang="en-US" sz="1200" dirty="0" err="1">
                <a:solidFill>
                  <a:prstClr val="black"/>
                </a:solidFill>
                <a:latin typeface="Trebuchet MS"/>
              </a:rPr>
              <a:t>stackPanel.DataContext</a:t>
            </a:r>
            <a:r>
              <a:rPr lang="en-US" sz="1200" dirty="0">
                <a:solidFill>
                  <a:prstClr val="black"/>
                </a:solidFill>
                <a:latin typeface="Trebuchet MS"/>
              </a:rPr>
              <a:t> = </a:t>
            </a:r>
            <a:r>
              <a:rPr lang="en-US" sz="1200" dirty="0" err="1">
                <a:solidFill>
                  <a:prstClr val="black"/>
                </a:solidFill>
                <a:latin typeface="Trebuchet MS"/>
              </a:rPr>
              <a:t>myData</a:t>
            </a:r>
            <a:endParaRPr lang="he-IL" sz="1200" dirty="0">
              <a:solidFill>
                <a:prstClr val="black"/>
              </a:solidFill>
              <a:latin typeface="Trebuchet MS"/>
              <a:cs typeface="Gisha" panose="020B0502040204020203" pitchFamily="34" charset="-79"/>
            </a:endParaRPr>
          </a:p>
          <a:p>
            <a:pPr algn="ctr">
              <a:lnSpc>
                <a:spcPct val="107000"/>
              </a:lnSpc>
              <a:spcAft>
                <a:spcPts val="800"/>
              </a:spcAft>
            </a:pPr>
            <a:r>
              <a:rPr lang="he-IL" sz="1200" dirty="0">
                <a:solidFill>
                  <a:prstClr val="black"/>
                </a:solidFill>
                <a:latin typeface="Trebuchet MS"/>
                <a:ea typeface="Calibri" panose="020F0502020204030204" pitchFamily="34" charset="0"/>
                <a:cs typeface="Arial" panose="020B0604020202020204" pitchFamily="34" charset="0"/>
              </a:rPr>
              <a:t>נראה מיד</a:t>
            </a:r>
            <a:endParaRPr lang="en-US" sz="1200" dirty="0">
              <a:solidFill>
                <a:prstClr val="black"/>
              </a:solidFill>
              <a:latin typeface="Trebuchet MS"/>
              <a:ea typeface="Calibri" panose="020F050202020403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49A19A70-8945-454B-A8CD-E2C69867940F}"/>
              </a:ext>
            </a:extLst>
          </p:cNvPr>
          <p:cNvSpPr>
            <a:spLocks noGrp="1"/>
          </p:cNvSpPr>
          <p:nvPr>
            <p:ph idx="1"/>
          </p:nvPr>
        </p:nvSpPr>
        <p:spPr>
          <a:xfrm>
            <a:off x="7025516" y="1856540"/>
            <a:ext cx="2520280" cy="1323959"/>
          </a:xfrm>
        </p:spPr>
        <p:txBody>
          <a:bodyPr>
            <a:normAutofit fontScale="85000" lnSpcReduction="10000"/>
          </a:bodyPr>
          <a:lstStyle/>
          <a:p>
            <a:pPr fontAlgn="base"/>
            <a:r>
              <a:rPr lang="he-IL" sz="1800" dirty="0"/>
              <a:t>נרצה לקשר בין חלון שמכיל פקדים עבור שם משתמש וסיסמא לבין אובייקט נתונים לוגי שיכיל מידע זה</a:t>
            </a:r>
            <a:r>
              <a:rPr lang="en-US" sz="1800" dirty="0"/>
              <a:t>.</a:t>
            </a:r>
            <a:endParaRPr lang="he-IL" sz="1800" dirty="0"/>
          </a:p>
          <a:p>
            <a:pPr fontAlgn="base"/>
            <a:r>
              <a:rPr lang="he-IL" sz="1800" dirty="0"/>
              <a:t>ראשית, נגדיר את ה </a:t>
            </a:r>
            <a:r>
              <a:rPr lang="en-US" sz="1800" dirty="0"/>
              <a:t>XAML</a:t>
            </a:r>
            <a:r>
              <a:rPr lang="he-IL" sz="1800" dirty="0"/>
              <a:t>:</a:t>
            </a:r>
            <a:endParaRPr lang="en-US" sz="1800" dirty="0"/>
          </a:p>
          <a:p>
            <a:endParaRPr lang="en-IL" sz="1800" dirty="0"/>
          </a:p>
        </p:txBody>
      </p:sp>
      <p:pic>
        <p:nvPicPr>
          <p:cNvPr id="3" name="Picture 2">
            <a:extLst>
              <a:ext uri="{FF2B5EF4-FFF2-40B4-BE49-F238E27FC236}">
                <a16:creationId xmlns:a16="http://schemas.microsoft.com/office/drawing/2014/main" id="{B190420D-8622-40BA-8AF8-87A21CE23B91}"/>
              </a:ext>
            </a:extLst>
          </p:cNvPr>
          <p:cNvPicPr>
            <a:picLocks noChangeAspect="1"/>
          </p:cNvPicPr>
          <p:nvPr/>
        </p:nvPicPr>
        <p:blipFill>
          <a:blip r:embed="rId2"/>
          <a:stretch>
            <a:fillRect/>
          </a:stretch>
        </p:blipFill>
        <p:spPr>
          <a:xfrm>
            <a:off x="2063553" y="2123233"/>
            <a:ext cx="4867275" cy="790575"/>
          </a:xfrm>
          <a:prstGeom prst="rect">
            <a:avLst/>
          </a:prstGeom>
        </p:spPr>
      </p:pic>
      <p:sp>
        <p:nvSpPr>
          <p:cNvPr id="12" name="Title 1">
            <a:extLst>
              <a:ext uri="{FF2B5EF4-FFF2-40B4-BE49-F238E27FC236}">
                <a16:creationId xmlns:a16="http://schemas.microsoft.com/office/drawing/2014/main" id="{A9FC2363-0909-4E9A-A9E9-0371A13295B6}"/>
              </a:ext>
            </a:extLst>
          </p:cNvPr>
          <p:cNvSpPr>
            <a:spLocks noGrp="1"/>
          </p:cNvSpPr>
          <p:nvPr>
            <p:ph type="title"/>
          </p:nvPr>
        </p:nvSpPr>
        <p:spPr>
          <a:xfrm>
            <a:off x="1725232"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Data Context</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8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4745E6-1542-41AB-A4E9-C8684B0B978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699</a:t>
            </a:fld>
            <a:endParaRPr lang="he-IL">
              <a:solidFill>
                <a:srgbClr val="B13F9A"/>
              </a:solidFill>
              <a:latin typeface="Trebuchet MS"/>
              <a:cs typeface="Gisha" panose="020B0502040204020203" pitchFamily="34" charset="-79"/>
            </a:endParaRPr>
          </a:p>
        </p:txBody>
      </p:sp>
      <p:sp>
        <p:nvSpPr>
          <p:cNvPr id="7" name="Content Placeholder 2">
            <a:extLst>
              <a:ext uri="{FF2B5EF4-FFF2-40B4-BE49-F238E27FC236}">
                <a16:creationId xmlns:a16="http://schemas.microsoft.com/office/drawing/2014/main" id="{49A19A70-8945-454B-A8CD-E2C69867940F}"/>
              </a:ext>
            </a:extLst>
          </p:cNvPr>
          <p:cNvSpPr>
            <a:spLocks noGrp="1"/>
          </p:cNvSpPr>
          <p:nvPr>
            <p:ph idx="1"/>
          </p:nvPr>
        </p:nvSpPr>
        <p:spPr>
          <a:xfrm>
            <a:off x="3850892" y="2132857"/>
            <a:ext cx="5371372" cy="475813"/>
          </a:xfrm>
        </p:spPr>
        <p:txBody>
          <a:bodyPr>
            <a:normAutofit/>
          </a:bodyPr>
          <a:lstStyle/>
          <a:p>
            <a:pPr fontAlgn="base"/>
            <a:r>
              <a:rPr lang="he-IL" sz="1800" dirty="0"/>
              <a:t>לאחר מכן, בקוד ה #</a:t>
            </a:r>
            <a:r>
              <a:rPr lang="en-US" sz="1800" dirty="0"/>
              <a:t>C</a:t>
            </a:r>
            <a:r>
              <a:rPr lang="he-IL" sz="1800" dirty="0"/>
              <a:t> נגדיר מחלקה מתאימה:</a:t>
            </a:r>
            <a:endParaRPr lang="en-US" sz="1800" dirty="0"/>
          </a:p>
          <a:p>
            <a:endParaRPr lang="en-IL" sz="1800" dirty="0"/>
          </a:p>
        </p:txBody>
      </p:sp>
      <p:sp>
        <p:nvSpPr>
          <p:cNvPr id="8" name="TextBox 7">
            <a:extLst>
              <a:ext uri="{FF2B5EF4-FFF2-40B4-BE49-F238E27FC236}">
                <a16:creationId xmlns:a16="http://schemas.microsoft.com/office/drawing/2014/main" id="{860D9A9D-8109-43A3-A8F7-EEF171822D1B}"/>
              </a:ext>
            </a:extLst>
          </p:cNvPr>
          <p:cNvSpPr txBox="1"/>
          <p:nvPr/>
        </p:nvSpPr>
        <p:spPr>
          <a:xfrm>
            <a:off x="2423592" y="3212976"/>
            <a:ext cx="6798672" cy="19710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endParaRPr lang="en-IL" sz="24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User {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 {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2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Title 1">
            <a:extLst>
              <a:ext uri="{FF2B5EF4-FFF2-40B4-BE49-F238E27FC236}">
                <a16:creationId xmlns:a16="http://schemas.microsoft.com/office/drawing/2014/main" id="{B2FDD979-9B3E-47EE-9A7C-E814B2E45438}"/>
              </a:ext>
            </a:extLst>
          </p:cNvPr>
          <p:cNvSpPr>
            <a:spLocks noGrp="1"/>
          </p:cNvSpPr>
          <p:nvPr>
            <p:ph type="title"/>
          </p:nvPr>
        </p:nvSpPr>
        <p:spPr>
          <a:xfrm>
            <a:off x="1725232"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Data Context</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255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5" name="כותרת 4"/>
          <p:cNvSpPr>
            <a:spLocks noGrp="1"/>
          </p:cNvSpPr>
          <p:nvPr>
            <p:ph type="title"/>
          </p:nvPr>
        </p:nvSpPr>
        <p:spPr>
          <a:xfrm>
            <a:off x="1981200" y="263549"/>
            <a:ext cx="7239000" cy="626328"/>
          </a:xfrm>
        </p:spPr>
        <p:txBody>
          <a:bodyPr/>
          <a:lstStyle/>
          <a:p>
            <a:pPr algn="ctr"/>
            <a:r>
              <a:rPr lang="he-IL" dirty="0"/>
              <a:t>סביבת עבודה</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a:t>
            </a:fld>
            <a:endParaRPr lang="he-IL">
              <a:solidFill>
                <a:srgbClr val="B13F9A"/>
              </a:solidFill>
              <a:latin typeface="Trebuchet MS"/>
              <a:cs typeface="Gisha" panose="020B0502040204020203" pitchFamily="34" charset="-79"/>
            </a:endParaRPr>
          </a:p>
        </p:txBody>
      </p:sp>
      <p:pic>
        <p:nvPicPr>
          <p:cNvPr id="13" name="Picture 6" descr="Microsoft .NET logo.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38871" y="5304985"/>
            <a:ext cx="1326276" cy="132627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pic>
      <p:sp>
        <p:nvSpPr>
          <p:cNvPr id="9" name="מציין מיקום תוכן 2">
            <a:extLst>
              <a:ext uri="{FF2B5EF4-FFF2-40B4-BE49-F238E27FC236}">
                <a16:creationId xmlns:a16="http://schemas.microsoft.com/office/drawing/2014/main" id="{F09E1961-FC19-4224-9CAF-C082089124B9}"/>
              </a:ext>
            </a:extLst>
          </p:cNvPr>
          <p:cNvSpPr>
            <a:spLocks noGrp="1"/>
          </p:cNvSpPr>
          <p:nvPr>
            <p:ph idx="1"/>
          </p:nvPr>
        </p:nvSpPr>
        <p:spPr>
          <a:xfrm>
            <a:off x="2207568" y="1124744"/>
            <a:ext cx="7344816" cy="4608512"/>
          </a:xfrm>
        </p:spPr>
        <p:txBody>
          <a:bodyPr>
            <a:noAutofit/>
          </a:bodyPr>
          <a:lstStyle/>
          <a:p>
            <a:r>
              <a:rPr lang="en-US" sz="2400" kern="0" dirty="0">
                <a:latin typeface="Arial" pitchFamily="34" charset="0"/>
              </a:rPr>
              <a:t>Microsoft Visual Studio 2019</a:t>
            </a:r>
            <a:endParaRPr lang="he-IL" sz="2400" kern="0" dirty="0">
              <a:latin typeface="Arial" pitchFamily="34" charset="0"/>
            </a:endParaRPr>
          </a:p>
          <a:p>
            <a:pPr lvl="1"/>
            <a:r>
              <a:rPr lang="he-IL" sz="2400" kern="0" dirty="0">
                <a:latin typeface="Arial" pitchFamily="34" charset="0"/>
              </a:rPr>
              <a:t>הורדה חינם של גרסת קהילה (</a:t>
            </a:r>
            <a:r>
              <a:rPr lang="en-US" sz="2400" kern="0" dirty="0">
                <a:latin typeface="Arial" pitchFamily="34" charset="0"/>
              </a:rPr>
              <a:t>Community</a:t>
            </a:r>
            <a:r>
              <a:rPr lang="he-IL" sz="2400" kern="0" dirty="0">
                <a:latin typeface="Arial" pitchFamily="34" charset="0"/>
              </a:rPr>
              <a:t>) מאתר המפתחים של מיקרוסופט</a:t>
            </a:r>
            <a:endParaRPr lang="en-US" sz="2400" kern="0" dirty="0">
              <a:latin typeface="Arial" pitchFamily="34" charset="0"/>
            </a:endParaRPr>
          </a:p>
          <a:p>
            <a:pPr lvl="1"/>
            <a:r>
              <a:rPr lang="he-IL" sz="2400" kern="0" dirty="0">
                <a:latin typeface="Arial" pitchFamily="34" charset="0"/>
              </a:rPr>
              <a:t>במידה ו </a:t>
            </a:r>
            <a:r>
              <a:rPr lang="en-US" sz="2400" kern="0" dirty="0">
                <a:latin typeface="Arial" pitchFamily="34" charset="0"/>
              </a:rPr>
              <a:t>VS</a:t>
            </a:r>
            <a:r>
              <a:rPr lang="he-IL" sz="2400" kern="0" dirty="0">
                <a:latin typeface="Arial" pitchFamily="34" charset="0"/>
              </a:rPr>
              <a:t> כבר קיימת (כי כבר עבדתם איתה ב </a:t>
            </a:r>
            <a:r>
              <a:rPr lang="en-US" sz="2400" kern="0" dirty="0">
                <a:latin typeface="Arial" pitchFamily="34" charset="0"/>
              </a:rPr>
              <a:t>C</a:t>
            </a:r>
            <a:r>
              <a:rPr lang="he-IL" sz="2400" kern="0" dirty="0">
                <a:latin typeface="Arial" pitchFamily="34" charset="0"/>
              </a:rPr>
              <a:t>++), אז יש לוודא עדכון/הוספה של </a:t>
            </a:r>
            <a:r>
              <a:rPr lang="en-US" sz="2400" kern="0" dirty="0">
                <a:latin typeface="Arial" pitchFamily="34" charset="0"/>
              </a:rPr>
              <a:t>C# </a:t>
            </a:r>
            <a:r>
              <a:rPr lang="en-US" sz="2400" kern="0" dirty="0" err="1">
                <a:latin typeface="Arial" pitchFamily="34" charset="0"/>
              </a:rPr>
              <a:t>.Net</a:t>
            </a:r>
            <a:r>
              <a:rPr lang="he-IL" sz="2400" kern="0" dirty="0">
                <a:latin typeface="Arial" pitchFamily="34" charset="0"/>
              </a:rPr>
              <a:t> בתוכה.</a:t>
            </a:r>
          </a:p>
          <a:p>
            <a:r>
              <a:rPr lang="he-IL" sz="2400" kern="0" dirty="0">
                <a:latin typeface="Arial" pitchFamily="34" charset="0"/>
              </a:rPr>
              <a:t>הנחיות להתקנה/עדכון נמצאות באתר הקורס: </a:t>
            </a:r>
          </a:p>
          <a:p>
            <a:pPr lvl="1"/>
            <a:r>
              <a:rPr lang="he-IL" sz="2400" kern="0" dirty="0">
                <a:latin typeface="Arial" pitchFamily="34" charset="0"/>
              </a:rPr>
              <a:t>כללי -&gt; </a:t>
            </a:r>
            <a:r>
              <a:rPr lang="en-US" sz="2400" u="sng" dirty="0">
                <a:hlinkClick r:id="rId4"/>
              </a:rPr>
              <a:t>Visual Studio 2019 Community</a:t>
            </a:r>
            <a:endParaRPr lang="he-IL" sz="2400" u="sng" dirty="0"/>
          </a:p>
          <a:p>
            <a:pPr lvl="1"/>
            <a:r>
              <a:rPr lang="he-IL" sz="2400" dirty="0"/>
              <a:t>לעדכון בלבד – יש לפתוח את ה </a:t>
            </a:r>
            <a:r>
              <a:rPr lang="en-US" sz="2400" dirty="0"/>
              <a:t>Visual Studio Installer</a:t>
            </a:r>
            <a:r>
              <a:rPr lang="he-IL" sz="2400" dirty="0"/>
              <a:t> ולהתחיל מהסעיף המתאים.</a:t>
            </a:r>
          </a:p>
          <a:p>
            <a:pPr lvl="1"/>
            <a:r>
              <a:rPr lang="he-IL" sz="2400" kern="0" dirty="0">
                <a:latin typeface="Arial" pitchFamily="34" charset="0"/>
              </a:rPr>
              <a:t>בהתקנה יש לוודא סימון של פלטפורמת </a:t>
            </a:r>
            <a:r>
              <a:rPr lang="en-US" sz="2400" kern="0" dirty="0" err="1">
                <a:latin typeface="Arial" pitchFamily="34" charset="0"/>
              </a:rPr>
              <a:t>.Net</a:t>
            </a:r>
            <a:r>
              <a:rPr lang="he-IL" sz="2400" kern="0" dirty="0">
                <a:latin typeface="Arial" pitchFamily="34" charset="0"/>
              </a:rPr>
              <a:t> גרסת 5</a:t>
            </a:r>
          </a:p>
          <a:p>
            <a:pPr lvl="1"/>
            <a:endParaRPr lang="he-IL" sz="2400" dirty="0"/>
          </a:p>
          <a:p>
            <a:endParaRPr lang="he-IL" sz="2400" dirty="0"/>
          </a:p>
        </p:txBody>
      </p:sp>
    </p:spTree>
    <p:extLst>
      <p:ext uri="{BB962C8B-B14F-4D97-AF65-F5344CB8AC3E}">
        <p14:creationId xmlns:p14="http://schemas.microsoft.com/office/powerpoint/2010/main" val="882999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540C7A-FC29-46D6-8AB3-E04E93782B91}"/>
              </a:ext>
            </a:extLst>
          </p:cNvPr>
          <p:cNvSpPr>
            <a:spLocks noGrp="1"/>
          </p:cNvSpPr>
          <p:nvPr>
            <p:ph idx="1"/>
          </p:nvPr>
        </p:nvSpPr>
        <p:spPr>
          <a:xfrm>
            <a:off x="2107271" y="1429367"/>
            <a:ext cx="7239000" cy="1224136"/>
          </a:xfrm>
        </p:spPr>
        <p:txBody>
          <a:bodyPr>
            <a:normAutofit/>
          </a:bodyPr>
          <a:lstStyle/>
          <a:p>
            <a:r>
              <a:rPr lang="he-IL" sz="2400" dirty="0">
                <a:solidFill>
                  <a:prstClr val="black"/>
                </a:solidFill>
              </a:rPr>
              <a:t>התו $ מאפשר לשבץ ביטיים/משתנים בתוך מחרוזת בצורה טבעית יותר לפי הפורמט הבא: </a:t>
            </a:r>
            <a:r>
              <a:rPr lang="en-US" sz="1800" dirty="0">
                <a:solidFill>
                  <a:srgbClr val="171717"/>
                </a:solidFill>
                <a:latin typeface="SFMono-Regular"/>
              </a:rPr>
              <a:t>{&lt;</a:t>
            </a:r>
            <a:r>
              <a:rPr lang="en-US" sz="1800" dirty="0" err="1">
                <a:solidFill>
                  <a:srgbClr val="171717"/>
                </a:solidFill>
                <a:latin typeface="SFMono-Regular"/>
              </a:rPr>
              <a:t>interpolationExpression</a:t>
            </a:r>
            <a:r>
              <a:rPr lang="en-US" sz="1800" dirty="0">
                <a:solidFill>
                  <a:srgbClr val="171717"/>
                </a:solidFill>
                <a:latin typeface="SFMono-Regular"/>
              </a:rPr>
              <a:t>&gt;[,&lt;alignment&gt;][:&lt;</a:t>
            </a:r>
            <a:r>
              <a:rPr lang="en-US" sz="1800" dirty="0" err="1">
                <a:solidFill>
                  <a:srgbClr val="171717"/>
                </a:solidFill>
                <a:latin typeface="SFMono-Regular"/>
              </a:rPr>
              <a:t>formatString</a:t>
            </a:r>
            <a:r>
              <a:rPr lang="en-US" sz="1800" dirty="0">
                <a:solidFill>
                  <a:srgbClr val="171717"/>
                </a:solidFill>
                <a:latin typeface="SFMono-Regular"/>
              </a:rPr>
              <a:t>&gt;]}</a:t>
            </a:r>
            <a:endParaRPr lang="he-IL" sz="2400" dirty="0">
              <a:solidFill>
                <a:prstClr val="black"/>
              </a:solidFill>
            </a:endParaRPr>
          </a:p>
          <a:p>
            <a:endParaRPr lang="en-US" sz="2400" dirty="0"/>
          </a:p>
        </p:txBody>
      </p:sp>
      <p:sp>
        <p:nvSpPr>
          <p:cNvPr id="4" name="Slide Number Placeholder 3">
            <a:extLst>
              <a:ext uri="{FF2B5EF4-FFF2-40B4-BE49-F238E27FC236}">
                <a16:creationId xmlns:a16="http://schemas.microsoft.com/office/drawing/2014/main" id="{70BB9516-A990-4C67-84C0-6C248FD0DE8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70</a:t>
            </a:fld>
            <a:endParaRPr lang="he-IL">
              <a:solidFill>
                <a:srgbClr val="B13F9A"/>
              </a:solidFill>
              <a:latin typeface="Trebuchet MS"/>
              <a:cs typeface="Gisha" panose="020B0502040204020203" pitchFamily="34" charset="-79"/>
            </a:endParaRPr>
          </a:p>
        </p:txBody>
      </p:sp>
      <p:sp>
        <p:nvSpPr>
          <p:cNvPr id="7" name="כותרת 1">
            <a:extLst>
              <a:ext uri="{FF2B5EF4-FFF2-40B4-BE49-F238E27FC236}">
                <a16:creationId xmlns:a16="http://schemas.microsoft.com/office/drawing/2014/main" id="{031677C3-C8FD-4984-AC9D-48849D599A67}"/>
              </a:ext>
            </a:extLst>
          </p:cNvPr>
          <p:cNvSpPr>
            <a:spLocks noGrp="1"/>
          </p:cNvSpPr>
          <p:nvPr>
            <p:ph type="title"/>
          </p:nvPr>
        </p:nvSpPr>
        <p:spPr>
          <a:xfrm>
            <a:off x="1524000" y="157140"/>
            <a:ext cx="8208912" cy="1224136"/>
          </a:xfrm>
        </p:spPr>
        <p:txBody>
          <a:bodyPr>
            <a:noAutofit/>
          </a:bodyPr>
          <a:lstStyle/>
          <a:p>
            <a:pPr algn="ctr"/>
            <a:br>
              <a:rPr lang="en-US" sz="2800" dirty="0"/>
            </a:br>
            <a:br>
              <a:rPr lang="en-US" sz="2800" dirty="0"/>
            </a:br>
            <a:r>
              <a:rPr lang="he-IL" sz="2800" dirty="0"/>
              <a:t>מחרוזת משובצת ביטויים </a:t>
            </a:r>
            <a:r>
              <a:rPr lang="en-US" sz="2800" dirty="0"/>
              <a:t>interpolated </a:t>
            </a:r>
            <a:r>
              <a:rPr lang="en-US" sz="2800" kern="0" dirty="0">
                <a:latin typeface="Arial" pitchFamily="34" charset="0"/>
              </a:rPr>
              <a:t>String</a:t>
            </a:r>
            <a:br>
              <a:rPr lang="he-IL" sz="2800" kern="0" dirty="0">
                <a:latin typeface="Arial" pitchFamily="34" charset="0"/>
              </a:rPr>
            </a:br>
            <a:r>
              <a:rPr lang="he-IL" sz="4400" dirty="0"/>
              <a:t>התו $</a:t>
            </a:r>
            <a:endParaRPr lang="he-IL" sz="2800" dirty="0"/>
          </a:p>
        </p:txBody>
      </p:sp>
      <p:sp>
        <p:nvSpPr>
          <p:cNvPr id="11" name="TextBox 10">
            <a:extLst>
              <a:ext uri="{FF2B5EF4-FFF2-40B4-BE49-F238E27FC236}">
                <a16:creationId xmlns:a16="http://schemas.microsoft.com/office/drawing/2014/main" id="{D01E5862-34F1-4635-B843-F703CDD5E618}"/>
              </a:ext>
            </a:extLst>
          </p:cNvPr>
          <p:cNvSpPr txBox="1"/>
          <p:nvPr/>
        </p:nvSpPr>
        <p:spPr>
          <a:xfrm>
            <a:off x="2215872" y="2634075"/>
            <a:ext cx="7128792" cy="1200329"/>
          </a:xfrm>
          <a:prstGeom prst="rect">
            <a:avLst/>
          </a:prstGeom>
          <a:noFill/>
        </p:spPr>
        <p:txBody>
          <a:bodyPr wrap="square">
            <a:spAutoFit/>
          </a:bodyPr>
          <a:lstStyle/>
          <a:p>
            <a:pPr algn="l" rtl="0"/>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a = 3;</a:t>
            </a:r>
          </a:p>
          <a:p>
            <a:pPr algn="l" rtl="0"/>
            <a:r>
              <a:rPr lang="en-US" sz="1200" dirty="0">
                <a:solidFill>
                  <a:srgbClr val="0000FF"/>
                </a:solidFill>
                <a:latin typeface="Consolas" panose="020B0609020204030204" pitchFamily="49" charset="0"/>
              </a:rPr>
              <a:t>double</a:t>
            </a:r>
            <a:r>
              <a:rPr lang="en-US" sz="1200" dirty="0">
                <a:solidFill>
                  <a:srgbClr val="000000"/>
                </a:solidFill>
                <a:latin typeface="Consolas" panose="020B0609020204030204" pitchFamily="49" charset="0"/>
              </a:rPr>
              <a:t> b = 4;</a:t>
            </a:r>
          </a:p>
          <a:p>
            <a:pPr algn="l" rtl="0"/>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$"Area of triangle with legs of </a:t>
            </a:r>
            <a:r>
              <a:rPr lang="en-US" sz="1200" dirty="0">
                <a:solidFill>
                  <a:srgbClr val="000000"/>
                </a:solidFill>
                <a:latin typeface="Consolas" panose="020B0609020204030204" pitchFamily="49" charset="0"/>
              </a:rPr>
              <a:t>{a}</a:t>
            </a:r>
            <a:r>
              <a:rPr lang="en-US" sz="1200" dirty="0">
                <a:solidFill>
                  <a:srgbClr val="A31515"/>
                </a:solidFill>
                <a:latin typeface="Consolas" panose="020B0609020204030204" pitchFamily="49" charset="0"/>
              </a:rPr>
              <a:t> and </a:t>
            </a:r>
            <a:r>
              <a:rPr lang="en-US" sz="1200" dirty="0">
                <a:solidFill>
                  <a:srgbClr val="000000"/>
                </a:solidFill>
                <a:latin typeface="Consolas" panose="020B0609020204030204" pitchFamily="49" charset="0"/>
              </a:rPr>
              <a:t>{b}</a:t>
            </a:r>
            <a:r>
              <a:rPr lang="en-US" sz="1200" dirty="0">
                <a:solidFill>
                  <a:srgbClr val="A31515"/>
                </a:solidFill>
                <a:latin typeface="Consolas" panose="020B0609020204030204" pitchFamily="49" charset="0"/>
              </a:rPr>
              <a:t> is </a:t>
            </a:r>
            <a:r>
              <a:rPr lang="en-US" sz="1200" dirty="0">
                <a:solidFill>
                  <a:srgbClr val="000000"/>
                </a:solidFill>
                <a:latin typeface="Consolas" panose="020B0609020204030204" pitchFamily="49" charset="0"/>
              </a:rPr>
              <a:t>{0.5 * a * b}</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pPr algn="l" rtl="0"/>
            <a:endParaRPr lang="en-US" sz="1200" dirty="0">
              <a:solidFill>
                <a:srgbClr val="000000"/>
              </a:solidFill>
              <a:latin typeface="Consolas" panose="020B0609020204030204" pitchFamily="49" charset="0"/>
            </a:endParaRPr>
          </a:p>
          <a:p>
            <a:pPr algn="l" rtl="0"/>
            <a:r>
              <a:rPr lang="en-US" sz="1200" dirty="0">
                <a:solidFill>
                  <a:srgbClr val="008000"/>
                </a:solidFill>
                <a:latin typeface="Consolas" panose="020B0609020204030204" pitchFamily="49" charset="0"/>
              </a:rPr>
              <a:t>// Expected output:</a:t>
            </a:r>
            <a:endParaRPr lang="en-US" sz="1200" dirty="0">
              <a:solidFill>
                <a:srgbClr val="000000"/>
              </a:solidFill>
              <a:latin typeface="Consolas" panose="020B0609020204030204" pitchFamily="49" charset="0"/>
            </a:endParaRPr>
          </a:p>
          <a:p>
            <a:pPr algn="l" rtl="0"/>
            <a:r>
              <a:rPr lang="en-US" sz="1200" dirty="0">
                <a:solidFill>
                  <a:srgbClr val="008000"/>
                </a:solidFill>
                <a:latin typeface="Consolas" panose="020B0609020204030204" pitchFamily="49" charset="0"/>
              </a:rPr>
              <a:t>// Area of triangle with legs of 3 and 4 is 6</a:t>
            </a:r>
            <a:endParaRPr lang="en-US" sz="3200" dirty="0">
              <a:solidFill>
                <a:prstClr val="black"/>
              </a:solidFill>
              <a:latin typeface="Trebuchet MS"/>
            </a:endParaRPr>
          </a:p>
        </p:txBody>
      </p:sp>
      <p:pic>
        <p:nvPicPr>
          <p:cNvPr id="14" name="Picture 13">
            <a:extLst>
              <a:ext uri="{FF2B5EF4-FFF2-40B4-BE49-F238E27FC236}">
                <a16:creationId xmlns:a16="http://schemas.microsoft.com/office/drawing/2014/main" id="{CDD94B1F-844C-4EF1-8FC7-B667FE8F0ECB}"/>
              </a:ext>
            </a:extLst>
          </p:cNvPr>
          <p:cNvPicPr>
            <a:picLocks noChangeAspect="1"/>
          </p:cNvPicPr>
          <p:nvPr/>
        </p:nvPicPr>
        <p:blipFill>
          <a:blip r:embed="rId2"/>
          <a:stretch>
            <a:fillRect/>
          </a:stretch>
        </p:blipFill>
        <p:spPr>
          <a:xfrm>
            <a:off x="2107272" y="4209167"/>
            <a:ext cx="7877175" cy="1971675"/>
          </a:xfrm>
          <a:prstGeom prst="rect">
            <a:avLst/>
          </a:prstGeom>
        </p:spPr>
      </p:pic>
    </p:spTree>
    <p:extLst>
      <p:ext uri="{BB962C8B-B14F-4D97-AF65-F5344CB8AC3E}">
        <p14:creationId xmlns:p14="http://schemas.microsoft.com/office/powerpoint/2010/main" val="2092307225"/>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B91624-66FB-4557-A11A-A9AE7E78A6C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700</a:t>
            </a:fld>
            <a:endParaRPr lang="he-IL">
              <a:solidFill>
                <a:srgbClr val="B13F9A"/>
              </a:solidFill>
              <a:latin typeface="Trebuchet MS"/>
              <a:cs typeface="Gisha" panose="020B0502040204020203" pitchFamily="34" charset="-79"/>
            </a:endParaRPr>
          </a:p>
        </p:txBody>
      </p:sp>
      <p:sp>
        <p:nvSpPr>
          <p:cNvPr id="9" name="TextBox 8">
            <a:extLst>
              <a:ext uri="{FF2B5EF4-FFF2-40B4-BE49-F238E27FC236}">
                <a16:creationId xmlns:a16="http://schemas.microsoft.com/office/drawing/2014/main" id="{7926EC75-BBC5-40CA-B785-F4DDEBF3AB36}"/>
              </a:ext>
            </a:extLst>
          </p:cNvPr>
          <p:cNvSpPr txBox="1"/>
          <p:nvPr/>
        </p:nvSpPr>
        <p:spPr>
          <a:xfrm>
            <a:off x="1612702" y="1769210"/>
            <a:ext cx="5923459" cy="466281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partial</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Window</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User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Arik"</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,Password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"123456"</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stackPanel.DataContext</a:t>
            </a:r>
            <a:r>
              <a:rPr lang="en-IL" sz="11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this.DataContext</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Button_Click</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 change on the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gui</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will affect the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object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MessageBox.Show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myData.User</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myData.Password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 change on myData object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will </a:t>
            </a:r>
            <a:r>
              <a:rPr lang="en-IL" sz="1100" dirty="0">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not a</a:t>
            </a:r>
            <a:r>
              <a:rPr lang="en-US" sz="1100" dirty="0">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f</a:t>
            </a:r>
            <a:r>
              <a:rPr lang="en-IL" sz="1100" dirty="0">
                <a:solidFill>
                  <a:srgbClr val="008000"/>
                </a:solidFill>
                <a:highlight>
                  <a:srgbClr val="FFFF00"/>
                </a:highlight>
                <a:latin typeface="Consolas" panose="020B0609020204030204" pitchFamily="49" charset="0"/>
                <a:ea typeface="Calibri" panose="020F0502020204030204" pitchFamily="34" charset="0"/>
                <a:cs typeface="Consolas" panose="020B0609020204030204" pitchFamily="49" charset="0"/>
              </a:rPr>
              <a:t>fect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the gui,</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//even if we set Mode=Tw</a:t>
            </a:r>
            <a:r>
              <a:rPr lang="en-US" sz="1100" dirty="0">
                <a:solidFill>
                  <a:srgbClr val="008000"/>
                </a:solidFill>
                <a:latin typeface="Consolas" panose="020B0609020204030204" pitchFamily="49" charset="0"/>
                <a:ea typeface="Calibri" panose="020F0502020204030204" pitchFamily="34" charset="0"/>
                <a:cs typeface="Courier New" panose="02070309020205020404" pitchFamily="49" charset="0"/>
              </a:rPr>
              <a:t>o</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Way</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p>
          <a:p>
            <a:pPr algn="l" rtl="0"/>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since its properties are not dependency prop</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myData.User</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"UUUU"</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myData.Password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"PPPP"</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//if we create new object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and will set the DataContext again</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//then it will affect the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gui</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new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User =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SDGDF",Password</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"SDF"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stackPanel.DataContext</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Trebuchet MS"/>
            </a:endParaRPr>
          </a:p>
        </p:txBody>
      </p:sp>
      <p:sp>
        <p:nvSpPr>
          <p:cNvPr id="10" name="Speech Bubble: Rectangle with Corners Rounded 9">
            <a:extLst>
              <a:ext uri="{FF2B5EF4-FFF2-40B4-BE49-F238E27FC236}">
                <a16:creationId xmlns:a16="http://schemas.microsoft.com/office/drawing/2014/main" id="{37F8BF76-E366-4898-A69C-4E2472D4DC50}"/>
              </a:ext>
            </a:extLst>
          </p:cNvPr>
          <p:cNvSpPr/>
          <p:nvPr/>
        </p:nvSpPr>
        <p:spPr>
          <a:xfrm>
            <a:off x="7853245" y="3645024"/>
            <a:ext cx="2726055" cy="2641858"/>
          </a:xfrm>
          <a:prstGeom prst="wedgeRoundRectCallout">
            <a:avLst>
              <a:gd name="adj1" fmla="val -86000"/>
              <a:gd name="adj2" fmla="val 16210"/>
              <a:gd name="adj3" fmla="val 16667"/>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שינוי דרך ה  </a:t>
            </a:r>
            <a:r>
              <a:rPr lang="en-US" sz="900" b="1" dirty="0">
                <a:solidFill>
                  <a:prstClr val="black"/>
                </a:solidFill>
                <a:latin typeface="Trebuchet MS"/>
                <a:ea typeface="Calibri" panose="020F0502020204030204" pitchFamily="34" charset="0"/>
                <a:cs typeface="Arial" panose="020B0604020202020204" pitchFamily="34" charset="0"/>
              </a:rPr>
              <a:t>GUI</a:t>
            </a:r>
            <a:r>
              <a:rPr lang="he-IL" sz="900" b="1" dirty="0">
                <a:solidFill>
                  <a:prstClr val="black"/>
                </a:solidFill>
                <a:latin typeface="Trebuchet MS"/>
                <a:ea typeface="Calibri" panose="020F0502020204030204" pitchFamily="34" charset="0"/>
                <a:cs typeface="Arial" panose="020B0604020202020204" pitchFamily="34" charset="0"/>
              </a:rPr>
              <a:t> ישפיע על האובייקט </a:t>
            </a:r>
            <a:r>
              <a:rPr lang="en-US" sz="900" b="1" dirty="0" err="1">
                <a:solidFill>
                  <a:prstClr val="black"/>
                </a:solidFill>
                <a:latin typeface="Trebuchet MS"/>
                <a:ea typeface="Calibri" panose="020F0502020204030204" pitchFamily="34" charset="0"/>
                <a:cs typeface="Arial" panose="020B0604020202020204" pitchFamily="34" charset="0"/>
              </a:rPr>
              <a:t>MyData</a:t>
            </a:r>
            <a:r>
              <a:rPr lang="he-IL" sz="900" b="1" dirty="0">
                <a:solidFill>
                  <a:prstClr val="black"/>
                </a:solidFill>
                <a:latin typeface="Trebuchet MS"/>
                <a:ea typeface="Calibri" panose="020F0502020204030204" pitchFamily="34" charset="0"/>
                <a:cs typeface="Arial" panose="020B0604020202020204" pitchFamily="34" charset="0"/>
              </a:rPr>
              <a:t>.</a:t>
            </a:r>
            <a:endParaRPr lang="en-IL"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highlight>
                  <a:srgbClr val="FFFF00"/>
                </a:highlight>
                <a:latin typeface="Trebuchet MS"/>
                <a:ea typeface="Calibri" panose="020F0502020204030204" pitchFamily="34" charset="0"/>
                <a:cs typeface="Arial" panose="020B0604020202020204" pitchFamily="34" charset="0"/>
              </a:rPr>
              <a:t>אך לא להיפך!!</a:t>
            </a:r>
            <a:endParaRPr lang="en-IL" sz="1200" dirty="0">
              <a:solidFill>
                <a:prstClr val="black"/>
              </a:solidFill>
              <a:highlight>
                <a:srgbClr val="FFFF00"/>
              </a:highlight>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ואם נרצה שגם האובייקט יודיע ל </a:t>
            </a:r>
            <a:r>
              <a:rPr lang="en-US" sz="900" b="1" dirty="0">
                <a:solidFill>
                  <a:prstClr val="black"/>
                </a:solidFill>
                <a:latin typeface="Trebuchet MS"/>
                <a:ea typeface="Calibri" panose="020F0502020204030204" pitchFamily="34" charset="0"/>
                <a:cs typeface="Arial" panose="020B0604020202020204" pitchFamily="34" charset="0"/>
              </a:rPr>
              <a:t>GUI</a:t>
            </a:r>
            <a:r>
              <a:rPr lang="he-IL" sz="900" b="1" dirty="0">
                <a:solidFill>
                  <a:prstClr val="black"/>
                </a:solidFill>
                <a:latin typeface="Trebuchet MS"/>
                <a:ea typeface="Calibri" panose="020F0502020204030204" pitchFamily="34" charset="0"/>
                <a:cs typeface="Arial" panose="020B0604020202020204" pitchFamily="34" charset="0"/>
              </a:rPr>
              <a:t>?</a:t>
            </a:r>
            <a:endParaRPr lang="en-IL"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השדות של </a:t>
            </a:r>
            <a:r>
              <a:rPr lang="en-US" sz="900" b="1" dirty="0">
                <a:solidFill>
                  <a:prstClr val="black"/>
                </a:solidFill>
                <a:latin typeface="Trebuchet MS"/>
                <a:ea typeface="Calibri" panose="020F0502020204030204" pitchFamily="34" charset="0"/>
                <a:cs typeface="Arial" panose="020B0604020202020204" pitchFamily="34" charset="0"/>
              </a:rPr>
              <a:t> </a:t>
            </a:r>
            <a:r>
              <a:rPr lang="en-US" sz="900" b="1" dirty="0" err="1">
                <a:solidFill>
                  <a:prstClr val="black"/>
                </a:solidFill>
                <a:latin typeface="Trebuchet MS"/>
                <a:ea typeface="Calibri" panose="020F0502020204030204" pitchFamily="34" charset="0"/>
                <a:cs typeface="Arial" panose="020B0604020202020204" pitchFamily="34" charset="0"/>
              </a:rPr>
              <a:t>MyData</a:t>
            </a:r>
            <a:r>
              <a:rPr lang="he-IL" sz="900" b="1" dirty="0">
                <a:solidFill>
                  <a:prstClr val="black"/>
                </a:solidFill>
                <a:latin typeface="Trebuchet MS"/>
                <a:ea typeface="Calibri" panose="020F0502020204030204" pitchFamily="34" charset="0"/>
                <a:cs typeface="Arial" panose="020B0604020202020204" pitchFamily="34" charset="0"/>
              </a:rPr>
              <a:t> יצטרכו להיות מוגדרים כ </a:t>
            </a:r>
            <a:r>
              <a:rPr lang="en-US" sz="900" b="1" dirty="0" err="1">
                <a:solidFill>
                  <a:prstClr val="black"/>
                </a:solidFill>
                <a:highlight>
                  <a:srgbClr val="FFFF00"/>
                </a:highlight>
                <a:latin typeface="Trebuchet MS"/>
                <a:ea typeface="Calibri" panose="020F0502020204030204" pitchFamily="34" charset="0"/>
                <a:cs typeface="Arial" panose="020B0604020202020204" pitchFamily="34" charset="0"/>
              </a:rPr>
              <a:t>DependencyProperties</a:t>
            </a:r>
            <a:endParaRPr lang="en-IL"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או שהמחלקה </a:t>
            </a:r>
            <a:r>
              <a:rPr lang="en-US" sz="900" b="1" dirty="0" err="1">
                <a:solidFill>
                  <a:prstClr val="black"/>
                </a:solidFill>
                <a:latin typeface="Trebuchet MS"/>
                <a:ea typeface="Calibri" panose="020F0502020204030204" pitchFamily="34" charset="0"/>
                <a:cs typeface="Arial" panose="020B0604020202020204" pitchFamily="34" charset="0"/>
              </a:rPr>
              <a:t>MyData</a:t>
            </a:r>
            <a:r>
              <a:rPr lang="he-IL" sz="900" b="1" dirty="0">
                <a:solidFill>
                  <a:prstClr val="black"/>
                </a:solidFill>
                <a:latin typeface="Trebuchet MS"/>
                <a:ea typeface="Calibri" panose="020F0502020204030204" pitchFamily="34" charset="0"/>
                <a:cs typeface="Arial" panose="020B0604020202020204" pitchFamily="34" charset="0"/>
              </a:rPr>
              <a:t> תממש ממשק </a:t>
            </a:r>
            <a:r>
              <a:rPr lang="en-US" sz="900" b="1" dirty="0">
                <a:solidFill>
                  <a:prstClr val="black"/>
                </a:solidFill>
                <a:highlight>
                  <a:srgbClr val="FFFF00"/>
                </a:highlight>
                <a:latin typeface="Trebuchet MS"/>
                <a:ea typeface="Calibri" panose="020F0502020204030204" pitchFamily="34" charset="0"/>
                <a:cs typeface="Arial" panose="020B0604020202020204" pitchFamily="34" charset="0"/>
              </a:rPr>
              <a:t>INotifyPropertyChanged</a:t>
            </a:r>
            <a:r>
              <a:rPr lang="he-IL" sz="900" b="1" dirty="0">
                <a:solidFill>
                  <a:prstClr val="black"/>
                </a:solidFill>
                <a:latin typeface="Trebuchet MS"/>
                <a:ea typeface="Calibri" panose="020F0502020204030204" pitchFamily="34" charset="0"/>
                <a:cs typeface="Arial" panose="020B0604020202020204" pitchFamily="34" charset="0"/>
              </a:rPr>
              <a:t>.</a:t>
            </a:r>
            <a:endParaRPr lang="en-IL"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או שנצטרך שוב לקרוא ל אותן שורות קוד שמשמאל של יצירת אובייקט חדש וקביעת הקשר הנתונים שלו מחדש. </a:t>
            </a:r>
            <a:endParaRPr lang="en-IL"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he-IL" sz="900" b="1" dirty="0">
                <a:solidFill>
                  <a:prstClr val="black"/>
                </a:solidFill>
                <a:latin typeface="Trebuchet MS"/>
                <a:ea typeface="Calibri" panose="020F0502020204030204" pitchFamily="34" charset="0"/>
                <a:cs typeface="Arial" panose="020B0604020202020204" pitchFamily="34" charset="0"/>
              </a:rPr>
              <a:t>מיד נרחיב...</a:t>
            </a:r>
            <a:endParaRPr lang="en-IL" sz="1200" dirty="0">
              <a:solidFill>
                <a:prstClr val="black"/>
              </a:solidFill>
              <a:latin typeface="Trebuchet MS"/>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943C99-CB31-4893-B08D-4C03D25DA1C9}"/>
              </a:ext>
            </a:extLst>
          </p:cNvPr>
          <p:cNvSpPr>
            <a:spLocks noGrp="1"/>
          </p:cNvSpPr>
          <p:nvPr>
            <p:ph idx="1"/>
          </p:nvPr>
        </p:nvSpPr>
        <p:spPr>
          <a:xfrm>
            <a:off x="7608169" y="1556793"/>
            <a:ext cx="2971131" cy="1983425"/>
          </a:xfrm>
          <a:solidFill>
            <a:schemeClr val="bg1"/>
          </a:solidFill>
        </p:spPr>
        <p:txBody>
          <a:bodyPr vert="horz">
            <a:normAutofit fontScale="92500" lnSpcReduction="10000"/>
          </a:bodyPr>
          <a:lstStyle/>
          <a:p>
            <a:pPr fontAlgn="base"/>
            <a:r>
              <a:rPr lang="he-IL" sz="1600" dirty="0"/>
              <a:t>לבסוף, נקבע מקור הנתונים ע"י שנבצע השמה בין האובייקט הלוגי לתכונה</a:t>
            </a:r>
            <a:r>
              <a:rPr lang="en-US" sz="1600" dirty="0" err="1"/>
              <a:t>DataContext</a:t>
            </a:r>
            <a:r>
              <a:rPr lang="en-US" sz="1600" dirty="0"/>
              <a:t> </a:t>
            </a:r>
            <a:r>
              <a:rPr lang="he-IL" sz="1600" dirty="0"/>
              <a:t> של הפקד </a:t>
            </a:r>
            <a:r>
              <a:rPr lang="en-US" sz="1600" dirty="0" err="1"/>
              <a:t>StackPanel</a:t>
            </a:r>
            <a:r>
              <a:rPr lang="he-IL" sz="1600" dirty="0"/>
              <a:t>.</a:t>
            </a:r>
          </a:p>
          <a:p>
            <a:pPr fontAlgn="base"/>
            <a:r>
              <a:rPr lang="he-IL" sz="1600" dirty="0"/>
              <a:t>התכונה</a:t>
            </a:r>
            <a:r>
              <a:rPr lang="en-US" sz="1600" dirty="0" err="1"/>
              <a:t>DataContext</a:t>
            </a:r>
            <a:r>
              <a:rPr lang="en-US" sz="1600" dirty="0"/>
              <a:t> </a:t>
            </a:r>
            <a:r>
              <a:rPr lang="he-IL" sz="1600" dirty="0"/>
              <a:t> מועברת בירושה לפקדים שמתחת ל </a:t>
            </a:r>
            <a:r>
              <a:rPr lang="en-US" sz="1600" dirty="0" err="1"/>
              <a:t>StackPanel</a:t>
            </a:r>
            <a:r>
              <a:rPr lang="he-IL" sz="1600" dirty="0"/>
              <a:t> וכך מגיעה גם לשני ה</a:t>
            </a:r>
            <a:r>
              <a:rPr lang="en-US" sz="1600" dirty="0"/>
              <a:t> TextBox </a:t>
            </a:r>
            <a:r>
              <a:rPr lang="he-IL" sz="1600" dirty="0"/>
              <a:t> שעושים בה שימוש</a:t>
            </a:r>
            <a:r>
              <a:rPr lang="en-US" sz="1600" dirty="0"/>
              <a:t>.</a:t>
            </a:r>
          </a:p>
        </p:txBody>
      </p:sp>
      <p:sp>
        <p:nvSpPr>
          <p:cNvPr id="12" name="Title 1">
            <a:extLst>
              <a:ext uri="{FF2B5EF4-FFF2-40B4-BE49-F238E27FC236}">
                <a16:creationId xmlns:a16="http://schemas.microsoft.com/office/drawing/2014/main" id="{EE926961-CCF7-423D-93C5-7062E7336442}"/>
              </a:ext>
            </a:extLst>
          </p:cNvPr>
          <p:cNvSpPr>
            <a:spLocks noGrp="1"/>
          </p:cNvSpPr>
          <p:nvPr>
            <p:ph type="title"/>
          </p:nvPr>
        </p:nvSpPr>
        <p:spPr>
          <a:xfrm>
            <a:off x="1725232" y="73152"/>
            <a:ext cx="7776864" cy="1555580"/>
          </a:xfrm>
        </p:spPr>
        <p:txBody>
          <a:bodyPr>
            <a:noAutofit/>
          </a:bodyPr>
          <a:lstStyle/>
          <a:p>
            <a:pPr algn="ctr"/>
            <a:r>
              <a:rPr lang="he-IL" sz="2400" dirty="0"/>
              <a:t>סנכרון אוטומטי בעזרת מנגנון ה </a:t>
            </a:r>
            <a:r>
              <a:rPr lang="en-US" sz="2400" dirty="0"/>
              <a:t>DaTA BINDING</a:t>
            </a:r>
            <a:br>
              <a:rPr lang="he-IL" sz="2400" dirty="0"/>
            </a:br>
            <a:r>
              <a:rPr lang="he-IL" sz="2400" dirty="0"/>
              <a:t>בין תכונה של אובייקט גרפי</a:t>
            </a:r>
            <a:br>
              <a:rPr lang="he-IL" sz="2400" dirty="0"/>
            </a:br>
            <a:r>
              <a:rPr lang="he-IL" sz="2400" dirty="0"/>
              <a:t>לבין תכונה של אובייקט לוגי</a:t>
            </a:r>
            <a:br>
              <a:rPr lang="he-IL" sz="2400" dirty="0"/>
            </a:br>
            <a:r>
              <a:rPr lang="en-US" sz="2800" cap="none" dirty="0">
                <a:ln>
                  <a:noFill/>
                </a:ln>
                <a:solidFill>
                  <a:srgbClr val="C00000"/>
                </a:solidFill>
                <a:latin typeface="Courier New" panose="02070309020205020404" pitchFamily="49" charset="0"/>
                <a:cs typeface="Courier New" panose="02070309020205020404" pitchFamily="49" charset="0"/>
              </a:rPr>
              <a:t>Data Context</a:t>
            </a:r>
            <a:endParaRPr lang="en-US" sz="2400" cap="none" dirty="0">
              <a:ln>
                <a:noFill/>
              </a:ln>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268205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367808" y="3068960"/>
            <a:ext cx="6120680" cy="2808312"/>
          </a:xfrm>
        </p:spPr>
        <p:txBody>
          <a:bodyPr>
            <a:normAutofit/>
          </a:bodyPr>
          <a:lstStyle/>
          <a:p>
            <a:pPr algn="ctr"/>
            <a:r>
              <a:rPr lang="he-IL" sz="3200" b="1" dirty="0"/>
              <a:t>דיווח אוטומטי על שינוי בערכה של תכונה:</a:t>
            </a:r>
          </a:p>
          <a:p>
            <a:pPr algn="ctr"/>
            <a:endParaRPr lang="he-IL" sz="3200" b="1" dirty="0"/>
          </a:p>
          <a:p>
            <a:r>
              <a:rPr lang="he-IL" sz="2400" b="1" dirty="0"/>
              <a:t>אפשרות 1: באמצעות </a:t>
            </a:r>
            <a:r>
              <a:rPr lang="en-US" sz="2400" b="1" dirty="0"/>
              <a:t>Dependency Property</a:t>
            </a:r>
          </a:p>
          <a:p>
            <a:r>
              <a:rPr lang="he-IL" sz="2400" b="1" dirty="0"/>
              <a:t>אפשרות 2: </a:t>
            </a:r>
            <a:r>
              <a:rPr lang="en-US" sz="2400" b="1" dirty="0"/>
              <a:t>INotifyPropertyChange</a:t>
            </a:r>
            <a:endParaRPr lang="en-US" sz="6000" b="1" dirty="0"/>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701</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83434563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181F7-DEC6-466D-8719-5FB03A256174}"/>
              </a:ext>
            </a:extLst>
          </p:cNvPr>
          <p:cNvSpPr>
            <a:spLocks noGrp="1"/>
          </p:cNvSpPr>
          <p:nvPr>
            <p:ph type="title"/>
          </p:nvPr>
        </p:nvSpPr>
        <p:spPr>
          <a:xfrm>
            <a:off x="1873984" y="116632"/>
            <a:ext cx="7499176" cy="1455120"/>
          </a:xfrm>
        </p:spPr>
        <p:txBody>
          <a:bodyPr>
            <a:normAutofit fontScale="90000"/>
          </a:bodyPr>
          <a:lstStyle/>
          <a:p>
            <a:pPr algn="ctr"/>
            <a:r>
              <a:rPr lang="he-IL" sz="3200" dirty="0"/>
              <a:t>כיצד מנגנון ה </a:t>
            </a:r>
            <a:r>
              <a:rPr lang="en-US" sz="3200" dirty="0"/>
              <a:t>Binding</a:t>
            </a:r>
            <a:r>
              <a:rPr lang="he-IL" sz="3200" dirty="0"/>
              <a:t> מקבל דיווח על כל שינוי בערכה של תכונה באובייקט המקור/היעד?</a:t>
            </a:r>
          </a:p>
        </p:txBody>
      </p:sp>
      <p:sp>
        <p:nvSpPr>
          <p:cNvPr id="3" name="Content Placeholder 2">
            <a:extLst>
              <a:ext uri="{FF2B5EF4-FFF2-40B4-BE49-F238E27FC236}">
                <a16:creationId xmlns:a16="http://schemas.microsoft.com/office/drawing/2014/main" id="{BE436719-9C3E-46D2-9E91-D018828AA27E}"/>
              </a:ext>
            </a:extLst>
          </p:cNvPr>
          <p:cNvSpPr>
            <a:spLocks noGrp="1"/>
          </p:cNvSpPr>
          <p:nvPr>
            <p:ph idx="1"/>
          </p:nvPr>
        </p:nvSpPr>
        <p:spPr>
          <a:xfrm>
            <a:off x="2004072" y="1854048"/>
            <a:ext cx="7239000" cy="1836672"/>
          </a:xfrm>
        </p:spPr>
        <p:txBody>
          <a:bodyPr>
            <a:normAutofit/>
          </a:bodyPr>
          <a:lstStyle/>
          <a:p>
            <a:pPr fontAlgn="base">
              <a:spcAft>
                <a:spcPts val="600"/>
              </a:spcAft>
            </a:pPr>
            <a:r>
              <a:rPr lang="he-IL" sz="2400" dirty="0">
                <a:solidFill>
                  <a:schemeClr val="dk1"/>
                </a:solidFill>
              </a:rPr>
              <a:t>אם התכונה היא מסוג</a:t>
            </a:r>
            <a:r>
              <a:rPr lang="en-US" sz="2400" b="1" dirty="0">
                <a:solidFill>
                  <a:schemeClr val="dk1"/>
                </a:solidFill>
              </a:rPr>
              <a:t>Dependency Property </a:t>
            </a:r>
            <a:r>
              <a:rPr lang="he-IL" sz="2400" b="1" dirty="0">
                <a:solidFill>
                  <a:schemeClr val="dk1"/>
                </a:solidFill>
              </a:rPr>
              <a:t> </a:t>
            </a:r>
            <a:r>
              <a:rPr lang="he-IL" sz="2400" dirty="0">
                <a:solidFill>
                  <a:schemeClr val="dk1"/>
                </a:solidFill>
              </a:rPr>
              <a:t>אזי דיווח על שינויים</a:t>
            </a:r>
            <a:r>
              <a:rPr lang="en-US" sz="2400" dirty="0">
                <a:solidFill>
                  <a:schemeClr val="dk1"/>
                </a:solidFill>
              </a:rPr>
              <a:t> </a:t>
            </a:r>
            <a:r>
              <a:rPr lang="he-IL" sz="2400" dirty="0">
                <a:solidFill>
                  <a:schemeClr val="dk1"/>
                </a:solidFill>
              </a:rPr>
              <a:t>בערכה הוא חלק מובנה בה.</a:t>
            </a:r>
            <a:endParaRPr lang="en-IL" sz="2400" dirty="0">
              <a:solidFill>
                <a:schemeClr val="dk1"/>
              </a:solidFill>
            </a:endParaRPr>
          </a:p>
          <a:p>
            <a:pPr fontAlgn="base">
              <a:spcAft>
                <a:spcPts val="600"/>
              </a:spcAft>
            </a:pPr>
            <a:r>
              <a:rPr lang="he-IL" sz="2400" dirty="0">
                <a:solidFill>
                  <a:schemeClr val="dk1"/>
                </a:solidFill>
              </a:rPr>
              <a:t>אם התכונה היא </a:t>
            </a:r>
            <a:r>
              <a:rPr lang="he-IL" sz="2400" b="1" dirty="0">
                <a:solidFill>
                  <a:schemeClr val="dk1"/>
                </a:solidFill>
              </a:rPr>
              <a:t>תכונה רגילה </a:t>
            </a:r>
            <a:r>
              <a:rPr lang="he-IL" sz="2400" dirty="0">
                <a:solidFill>
                  <a:schemeClr val="dk1"/>
                </a:solidFill>
              </a:rPr>
              <a:t>אזי אין דרך למנגנון ה </a:t>
            </a:r>
            <a:r>
              <a:rPr lang="en-US" sz="2400" dirty="0">
                <a:solidFill>
                  <a:schemeClr val="dk1"/>
                </a:solidFill>
              </a:rPr>
              <a:t>Binding</a:t>
            </a:r>
            <a:r>
              <a:rPr lang="he-IL" sz="2400" dirty="0">
                <a:solidFill>
                  <a:schemeClr val="dk1"/>
                </a:solidFill>
              </a:rPr>
              <a:t> לדעת על השינוי</a:t>
            </a:r>
            <a:r>
              <a:rPr lang="en-US" sz="2400" dirty="0">
                <a:solidFill>
                  <a:schemeClr val="dk1"/>
                </a:solidFill>
              </a:rPr>
              <a:t>!</a:t>
            </a:r>
            <a:endParaRPr lang="en-IL" sz="2400" dirty="0">
              <a:solidFill>
                <a:schemeClr val="dk1"/>
              </a:solidFill>
            </a:endParaRPr>
          </a:p>
          <a:p>
            <a:pPr marL="0" indent="0">
              <a:spcAft>
                <a:spcPts val="600"/>
              </a:spcAft>
              <a:buNone/>
            </a:pPr>
            <a:endParaRPr lang="en-IL" sz="3200" dirty="0"/>
          </a:p>
        </p:txBody>
      </p:sp>
      <p:sp>
        <p:nvSpPr>
          <p:cNvPr id="4" name="Slide Number Placeholder 3">
            <a:extLst>
              <a:ext uri="{FF2B5EF4-FFF2-40B4-BE49-F238E27FC236}">
                <a16:creationId xmlns:a16="http://schemas.microsoft.com/office/drawing/2014/main" id="{09FE6816-99B4-43CC-A87E-58641764D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702</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5C89D0DE-81DC-418B-9CDE-2CFCA9EEA284}"/>
              </a:ext>
            </a:extLst>
          </p:cNvPr>
          <p:cNvSpPr/>
          <p:nvPr/>
        </p:nvSpPr>
        <p:spPr>
          <a:xfrm>
            <a:off x="2092960" y="3933056"/>
            <a:ext cx="6283368" cy="2380856"/>
          </a:xfrm>
          <a:prstGeom prst="wedgeRoundRectCallout">
            <a:avLst>
              <a:gd name="adj1" fmla="val -3775"/>
              <a:gd name="adj2" fmla="val -7255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אובייקט היעד חייב להיות </a:t>
            </a:r>
            <a:r>
              <a:rPr lang="en-US" sz="1600" b="1" dirty="0">
                <a:solidFill>
                  <a:prstClr val="black"/>
                </a:solidFill>
                <a:latin typeface="Trebuchet MS"/>
              </a:rPr>
              <a:t>Dependency Object</a:t>
            </a:r>
          </a:p>
          <a:p>
            <a:pPr algn="ctr"/>
            <a:r>
              <a:rPr lang="he-IL" sz="1600" b="1" dirty="0">
                <a:solidFill>
                  <a:prstClr val="black"/>
                </a:solidFill>
                <a:latin typeface="Trebuchet MS"/>
                <a:cs typeface="Gisha" panose="020B0502040204020203" pitchFamily="34" charset="-79"/>
              </a:rPr>
              <a:t>ותכונת היעד חייבת להיות </a:t>
            </a:r>
            <a:r>
              <a:rPr lang="en-US" sz="1600" b="1" dirty="0">
                <a:solidFill>
                  <a:prstClr val="black"/>
                </a:solidFill>
                <a:latin typeface="Trebuchet MS"/>
              </a:rPr>
              <a:t>Dependency Property</a:t>
            </a:r>
          </a:p>
          <a:p>
            <a:pPr algn="ctr"/>
            <a:r>
              <a:rPr lang="he-IL" sz="1600" dirty="0">
                <a:solidFill>
                  <a:prstClr val="black"/>
                </a:solidFill>
                <a:latin typeface="Trebuchet MS"/>
                <a:cs typeface="Gisha" panose="020B0502040204020203" pitchFamily="34" charset="-79"/>
              </a:rPr>
              <a:t>ולכן ממילא היא תוכל לדווח על שינויים בערכה למנגנון ה </a:t>
            </a:r>
            <a:r>
              <a:rPr lang="en-US" sz="1600" dirty="0">
                <a:solidFill>
                  <a:prstClr val="black"/>
                </a:solidFill>
                <a:latin typeface="Trebuchet MS"/>
              </a:rPr>
              <a:t>binding</a:t>
            </a:r>
            <a:r>
              <a:rPr lang="he-IL" sz="1600" dirty="0">
                <a:solidFill>
                  <a:prstClr val="black"/>
                </a:solidFill>
                <a:latin typeface="Trebuchet MS"/>
                <a:cs typeface="Gisha" panose="020B0502040204020203" pitchFamily="34" charset="-79"/>
              </a:rPr>
              <a:t>.</a:t>
            </a:r>
          </a:p>
          <a:p>
            <a:pPr algn="ctr"/>
            <a:endParaRPr lang="he-IL" sz="1600" dirty="0">
              <a:solidFill>
                <a:prstClr val="black"/>
              </a:solidFill>
              <a:latin typeface="Trebuchet MS"/>
              <a:cs typeface="Gisha" panose="020B0502040204020203" pitchFamily="34" charset="-79"/>
            </a:endParaRPr>
          </a:p>
          <a:p>
            <a:pPr algn="ctr"/>
            <a:r>
              <a:rPr lang="he-IL" sz="1600" b="1" dirty="0">
                <a:solidFill>
                  <a:prstClr val="black"/>
                </a:solidFill>
                <a:latin typeface="Trebuchet MS"/>
                <a:cs typeface="Gisha" panose="020B0502040204020203" pitchFamily="34" charset="-79"/>
              </a:rPr>
              <a:t>הבעיה</a:t>
            </a:r>
            <a:r>
              <a:rPr lang="he-IL" sz="1600" dirty="0">
                <a:solidFill>
                  <a:prstClr val="black"/>
                </a:solidFill>
                <a:latin typeface="Trebuchet MS"/>
                <a:cs typeface="Gisha" panose="020B0502040204020203" pitchFamily="34" charset="-79"/>
              </a:rPr>
              <a:t> יכולה להיווצר באובייקט </a:t>
            </a:r>
            <a:r>
              <a:rPr lang="he-IL" sz="1600" b="1" dirty="0">
                <a:solidFill>
                  <a:prstClr val="black"/>
                </a:solidFill>
                <a:latin typeface="Trebuchet MS"/>
                <a:cs typeface="Gisha" panose="020B0502040204020203" pitchFamily="34" charset="-79"/>
              </a:rPr>
              <a:t>המקור</a:t>
            </a:r>
            <a:r>
              <a:rPr lang="he-IL" sz="1600" dirty="0">
                <a:solidFill>
                  <a:prstClr val="black"/>
                </a:solidFill>
                <a:latin typeface="Trebuchet MS"/>
                <a:cs typeface="Gisha" panose="020B0502040204020203" pitchFamily="34" charset="-79"/>
              </a:rPr>
              <a:t>, כיוון שהוא </a:t>
            </a:r>
            <a:r>
              <a:rPr lang="he-IL" sz="1600" b="1" dirty="0">
                <a:solidFill>
                  <a:prstClr val="black"/>
                </a:solidFill>
                <a:latin typeface="Trebuchet MS"/>
                <a:cs typeface="Gisha" panose="020B0502040204020203" pitchFamily="34" charset="-79"/>
              </a:rPr>
              <a:t>לא חייב </a:t>
            </a:r>
            <a:r>
              <a:rPr lang="he-IL" sz="1600" dirty="0">
                <a:solidFill>
                  <a:prstClr val="black"/>
                </a:solidFill>
                <a:latin typeface="Trebuchet MS"/>
                <a:cs typeface="Gisha" panose="020B0502040204020203" pitchFamily="34" charset="-79"/>
              </a:rPr>
              <a:t>להיות </a:t>
            </a:r>
            <a:r>
              <a:rPr lang="en-US" sz="1600" dirty="0">
                <a:solidFill>
                  <a:prstClr val="black"/>
                </a:solidFill>
                <a:latin typeface="Trebuchet MS"/>
              </a:rPr>
              <a:t>Dependency Property</a:t>
            </a:r>
            <a:r>
              <a:rPr lang="he-IL" sz="1600" dirty="0">
                <a:solidFill>
                  <a:prstClr val="black"/>
                </a:solidFill>
                <a:latin typeface="Trebuchet MS"/>
                <a:cs typeface="Gisha" panose="020B0502040204020203" pitchFamily="34" charset="-79"/>
              </a:rPr>
              <a:t>.</a:t>
            </a:r>
          </a:p>
          <a:p>
            <a:pPr algn="ctr"/>
            <a:r>
              <a:rPr lang="he-IL" sz="2000" b="1" dirty="0">
                <a:solidFill>
                  <a:prstClr val="black"/>
                </a:solidFill>
                <a:latin typeface="Trebuchet MS"/>
                <a:cs typeface="Gisha" panose="020B0502040204020203" pitchFamily="34" charset="-79"/>
              </a:rPr>
              <a:t>אז כיצד היא תודיע על שינוי בערכה??</a:t>
            </a:r>
            <a:endParaRPr lang="en-IL" sz="2000" b="1" dirty="0">
              <a:solidFill>
                <a:prstClr val="black"/>
              </a:solidFill>
              <a:latin typeface="Trebuchet MS"/>
            </a:endParaRPr>
          </a:p>
        </p:txBody>
      </p:sp>
    </p:spTree>
    <p:extLst>
      <p:ext uri="{BB962C8B-B14F-4D97-AF65-F5344CB8AC3E}">
        <p14:creationId xmlns:p14="http://schemas.microsoft.com/office/powerpoint/2010/main" val="183223288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181F7-DEC6-466D-8719-5FB03A256174}"/>
              </a:ext>
            </a:extLst>
          </p:cNvPr>
          <p:cNvSpPr>
            <a:spLocks noGrp="1"/>
          </p:cNvSpPr>
          <p:nvPr>
            <p:ph type="title"/>
          </p:nvPr>
        </p:nvSpPr>
        <p:spPr>
          <a:xfrm>
            <a:off x="1981200" y="260648"/>
            <a:ext cx="7499176" cy="1252880"/>
          </a:xfrm>
        </p:spPr>
        <p:txBody>
          <a:bodyPr>
            <a:normAutofit/>
          </a:bodyPr>
          <a:lstStyle/>
          <a:p>
            <a:pPr algn="ctr"/>
            <a:r>
              <a:rPr lang="he-IL" dirty="0"/>
              <a:t>דיווח על שינוי בערכה של תכונה</a:t>
            </a:r>
            <a:br>
              <a:rPr lang="he-IL" dirty="0"/>
            </a:br>
            <a:r>
              <a:rPr lang="he-IL" dirty="0"/>
              <a:t>2 אפשרויות לפתרון</a:t>
            </a:r>
            <a:endParaRPr lang="en-IL" dirty="0"/>
          </a:p>
        </p:txBody>
      </p:sp>
      <p:sp>
        <p:nvSpPr>
          <p:cNvPr id="3" name="Content Placeholder 2">
            <a:extLst>
              <a:ext uri="{FF2B5EF4-FFF2-40B4-BE49-F238E27FC236}">
                <a16:creationId xmlns:a16="http://schemas.microsoft.com/office/drawing/2014/main" id="{BE436719-9C3E-46D2-9E91-D018828AA27E}"/>
              </a:ext>
            </a:extLst>
          </p:cNvPr>
          <p:cNvSpPr>
            <a:spLocks noGrp="1"/>
          </p:cNvSpPr>
          <p:nvPr>
            <p:ph idx="1"/>
          </p:nvPr>
        </p:nvSpPr>
        <p:spPr>
          <a:xfrm>
            <a:off x="2241376" y="1988840"/>
            <a:ext cx="7239000" cy="4176464"/>
          </a:xfrm>
        </p:spPr>
        <p:txBody>
          <a:bodyPr>
            <a:normAutofit fontScale="77500" lnSpcReduction="20000"/>
          </a:bodyPr>
          <a:lstStyle/>
          <a:p>
            <a:pPr fontAlgn="base"/>
            <a:r>
              <a:rPr lang="he-IL" b="1" dirty="0"/>
              <a:t>אפשרות 1:</a:t>
            </a:r>
            <a:r>
              <a:rPr lang="he-IL" dirty="0"/>
              <a:t> נשתמש בתכונות מסוג</a:t>
            </a:r>
            <a:r>
              <a:rPr lang="en-US" b="1" dirty="0"/>
              <a:t>Dependency Properties </a:t>
            </a:r>
            <a:endParaRPr lang="he-IL" dirty="0"/>
          </a:p>
          <a:p>
            <a:pPr lvl="1" fontAlgn="base"/>
            <a:r>
              <a:rPr lang="he-IL" dirty="0"/>
              <a:t>המחלקה </a:t>
            </a:r>
            <a:r>
              <a:rPr lang="en-US" dirty="0" err="1"/>
              <a:t>MyData</a:t>
            </a:r>
            <a:r>
              <a:rPr lang="he-IL" dirty="0"/>
              <a:t> תירש ממחלקת</a:t>
            </a:r>
            <a:r>
              <a:rPr lang="en-US" dirty="0"/>
              <a:t>DependencyObject </a:t>
            </a:r>
            <a:r>
              <a:rPr lang="he-IL" dirty="0"/>
              <a:t> ותהיה בעלת תכונות מתאימות מסוג </a:t>
            </a:r>
            <a:r>
              <a:rPr lang="en-US" dirty="0"/>
              <a:t>Dependency Property</a:t>
            </a:r>
            <a:endParaRPr lang="he-IL" dirty="0"/>
          </a:p>
          <a:p>
            <a:pPr lvl="2" fontAlgn="base"/>
            <a:r>
              <a:rPr lang="he-IL" dirty="0">
                <a:highlight>
                  <a:srgbClr val="FFFF00"/>
                </a:highlight>
              </a:rPr>
              <a:t>ישנם מקרים שבהם זה בלתי אפשרי (</a:t>
            </a:r>
            <a:r>
              <a:rPr lang="he-IL" b="1" dirty="0">
                <a:highlight>
                  <a:srgbClr val="FFFF00"/>
                </a:highlight>
              </a:rPr>
              <a:t>כי מותר לרשת רק ממחלקה אחת</a:t>
            </a:r>
            <a:r>
              <a:rPr lang="he-IL" dirty="0">
                <a:highlight>
                  <a:srgbClr val="FFFF00"/>
                </a:highlight>
              </a:rPr>
              <a:t>)</a:t>
            </a:r>
          </a:p>
          <a:p>
            <a:pPr marL="292608" lvl="1" indent="0" fontAlgn="base">
              <a:buNone/>
            </a:pPr>
            <a:endParaRPr lang="he-IL" dirty="0"/>
          </a:p>
          <a:p>
            <a:pPr fontAlgn="base"/>
            <a:r>
              <a:rPr lang="he-IL" b="1" dirty="0"/>
              <a:t>אפשרות 2:</a:t>
            </a:r>
            <a:r>
              <a:rPr lang="he-IL" dirty="0"/>
              <a:t> המחלקה תממש ממשק </a:t>
            </a:r>
            <a:r>
              <a:rPr lang="en-US" b="1" dirty="0"/>
              <a:t>INotifyPropertyChanged</a:t>
            </a:r>
            <a:endParaRPr lang="he-IL" b="1" dirty="0"/>
          </a:p>
          <a:p>
            <a:pPr lvl="1" fontAlgn="base"/>
            <a:r>
              <a:rPr lang="he-IL" dirty="0"/>
              <a:t>ממשק זה מגדיר אירוע אחד בלבד בשם</a:t>
            </a:r>
            <a:r>
              <a:rPr lang="en-US" b="1" dirty="0" err="1"/>
              <a:t>PropertyChanged</a:t>
            </a:r>
            <a:r>
              <a:rPr lang="en-US" dirty="0"/>
              <a:t> </a:t>
            </a:r>
            <a:r>
              <a:rPr lang="he-IL" dirty="0"/>
              <a:t> שיוגדר במחלקה. </a:t>
            </a:r>
          </a:p>
          <a:p>
            <a:pPr lvl="1" fontAlgn="base"/>
            <a:r>
              <a:rPr lang="he-IL" dirty="0"/>
              <a:t>מצריך </a:t>
            </a:r>
            <a:r>
              <a:rPr lang="en-US" dirty="0"/>
              <a:t>using </a:t>
            </a:r>
            <a:r>
              <a:rPr lang="en-US" dirty="0" err="1"/>
              <a:t>System.ComponentModel</a:t>
            </a:r>
            <a:endParaRPr lang="he-IL" dirty="0"/>
          </a:p>
          <a:p>
            <a:pPr lvl="1" fontAlgn="base"/>
            <a:r>
              <a:rPr lang="he-IL" dirty="0"/>
              <a:t>נפעיל את האירוע בכל פעם שתכונה של האובייקט משתנה </a:t>
            </a:r>
          </a:p>
          <a:p>
            <a:pPr lvl="1" fontAlgn="base"/>
            <a:r>
              <a:rPr lang="he-IL" dirty="0"/>
              <a:t>נחליף את המאפיינים האוטומטיים ב</a:t>
            </a:r>
            <a:r>
              <a:rPr lang="en-US" dirty="0"/>
              <a:t>Properties </a:t>
            </a:r>
            <a:r>
              <a:rPr lang="he-IL" dirty="0"/>
              <a:t> מלאים, בעלי משתנה פרטי מפורש כדי שנוכל לכתוב קוד בתוך המימוש שלהם.</a:t>
            </a:r>
          </a:p>
          <a:p>
            <a:pPr fontAlgn="base"/>
            <a:endParaRPr lang="he-IL" dirty="0"/>
          </a:p>
          <a:p>
            <a:pPr fontAlgn="base"/>
            <a:r>
              <a:rPr lang="he-IL" b="1" dirty="0"/>
              <a:t>נדגים את 2 האפשרויות:</a:t>
            </a:r>
          </a:p>
          <a:p>
            <a:endParaRPr lang="he-IL" dirty="0"/>
          </a:p>
        </p:txBody>
      </p:sp>
      <p:sp>
        <p:nvSpPr>
          <p:cNvPr id="4" name="Slide Number Placeholder 3">
            <a:extLst>
              <a:ext uri="{FF2B5EF4-FFF2-40B4-BE49-F238E27FC236}">
                <a16:creationId xmlns:a16="http://schemas.microsoft.com/office/drawing/2014/main" id="{09FE6816-99B4-43CC-A87E-58641764D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703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9111597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967895" y="1036764"/>
            <a:ext cx="7444680" cy="4846320"/>
          </a:xfrm>
        </p:spPr>
        <p:txBody>
          <a:bodyPr>
            <a:normAutofit/>
          </a:bodyPr>
          <a:lstStyle/>
          <a:p>
            <a:r>
              <a:rPr lang="he-IL" sz="1800" dirty="0"/>
              <a:t>מבנה כללי למחלקה שיורשת מ</a:t>
            </a:r>
            <a:r>
              <a:rPr lang="en-US" sz="1800" dirty="0"/>
              <a:t> Dependency Object</a:t>
            </a:r>
          </a:p>
          <a:p>
            <a:pPr lvl="1"/>
            <a:r>
              <a:rPr lang="he-IL" sz="1800" dirty="0"/>
              <a:t>החליפו את </a:t>
            </a:r>
            <a:r>
              <a:rPr lang="he-IL" sz="1800" dirty="0">
                <a:solidFill>
                  <a:srgbClr val="FF0000"/>
                </a:solidFill>
              </a:rPr>
              <a:t>שם המחלקה והטיפוסים וערך ברירת המחדל </a:t>
            </a:r>
            <a:r>
              <a:rPr lang="he-IL" sz="1800" dirty="0"/>
              <a:t>כרצונכם</a:t>
            </a:r>
          </a:p>
          <a:p>
            <a:pPr lvl="1"/>
            <a:r>
              <a:rPr lang="he-IL" sz="1800" dirty="0"/>
              <a:t>קבעו את </a:t>
            </a:r>
            <a:r>
              <a:rPr lang="he-IL" sz="1800" dirty="0">
                <a:solidFill>
                  <a:srgbClr val="00B050"/>
                </a:solidFill>
              </a:rPr>
              <a:t>שם המאפיין, </a:t>
            </a:r>
            <a:r>
              <a:rPr lang="he-IL" sz="1800" dirty="0">
                <a:solidFill>
                  <a:srgbClr val="00B0F0"/>
                </a:solidFill>
              </a:rPr>
              <a:t>והשדה העומד מאחוריו</a:t>
            </a:r>
            <a:r>
              <a:rPr lang="he-IL" sz="1800" dirty="0"/>
              <a:t>.</a:t>
            </a:r>
          </a:p>
          <a:p>
            <a:pPr marL="246888" lvl="1" indent="0" algn="l" rtl="0">
              <a:lnSpc>
                <a:spcPct val="120000"/>
              </a:lnSpc>
              <a:buNone/>
            </a:pPr>
            <a:r>
              <a:rPr lang="en-US" sz="1600" dirty="0"/>
              <a:t>  </a:t>
            </a:r>
            <a:r>
              <a:rPr lang="en-US" sz="1400" dirty="0">
                <a:cs typeface="+mj-cs"/>
              </a:rPr>
              <a:t>public class </a:t>
            </a:r>
            <a:r>
              <a:rPr lang="en-US" sz="1400" dirty="0" err="1">
                <a:solidFill>
                  <a:srgbClr val="FF0000"/>
                </a:solidFill>
                <a:cs typeface="+mj-cs"/>
              </a:rPr>
              <a:t>ClassName</a:t>
            </a:r>
            <a:r>
              <a:rPr lang="en-US" sz="1400" dirty="0">
                <a:cs typeface="+mj-cs"/>
              </a:rPr>
              <a:t> : DependencyObject</a:t>
            </a:r>
            <a:br>
              <a:rPr lang="en-US" sz="1400" dirty="0">
                <a:cs typeface="+mj-cs"/>
              </a:rPr>
            </a:br>
            <a:r>
              <a:rPr lang="en-US" sz="1400" dirty="0">
                <a:cs typeface="+mj-cs"/>
              </a:rPr>
              <a:t>  {</a:t>
            </a:r>
            <a:br>
              <a:rPr lang="en-US" sz="1400" dirty="0">
                <a:cs typeface="+mj-cs"/>
              </a:rPr>
            </a:br>
            <a:r>
              <a:rPr lang="en-US" sz="1400" dirty="0">
                <a:cs typeface="+mj-cs"/>
              </a:rPr>
              <a:t>       public </a:t>
            </a:r>
            <a:r>
              <a:rPr lang="en-US" sz="1400" dirty="0">
                <a:solidFill>
                  <a:srgbClr val="FF0000"/>
                </a:solidFill>
                <a:cs typeface="+mj-cs"/>
              </a:rPr>
              <a:t>string</a:t>
            </a:r>
            <a:r>
              <a:rPr lang="en-US" sz="1400" dirty="0">
                <a:cs typeface="+mj-cs"/>
              </a:rPr>
              <a:t> </a:t>
            </a:r>
            <a:r>
              <a:rPr lang="en-US" sz="1400" dirty="0">
                <a:solidFill>
                  <a:srgbClr val="00B050"/>
                </a:solidFill>
                <a:cs typeface="+mj-cs"/>
              </a:rPr>
              <a:t>XXX</a:t>
            </a:r>
            <a:br>
              <a:rPr lang="en-US" sz="1400" dirty="0">
                <a:cs typeface="+mj-cs"/>
              </a:rPr>
            </a:br>
            <a:r>
              <a:rPr lang="en-US" sz="1400" dirty="0">
                <a:cs typeface="+mj-cs"/>
              </a:rPr>
              <a:t>       {</a:t>
            </a:r>
            <a:br>
              <a:rPr lang="en-US" sz="1400" dirty="0">
                <a:cs typeface="+mj-cs"/>
              </a:rPr>
            </a:br>
            <a:r>
              <a:rPr lang="en-US" sz="1400" dirty="0">
                <a:cs typeface="+mj-cs"/>
              </a:rPr>
              <a:t>          get {      return (</a:t>
            </a:r>
            <a:r>
              <a:rPr lang="en-US" sz="1400" dirty="0">
                <a:solidFill>
                  <a:srgbClr val="FF0000"/>
                </a:solidFill>
                <a:cs typeface="+mj-cs"/>
              </a:rPr>
              <a:t>string</a:t>
            </a:r>
            <a:r>
              <a:rPr lang="en-US" sz="1400" dirty="0">
                <a:cs typeface="+mj-cs"/>
              </a:rPr>
              <a:t>)</a:t>
            </a:r>
            <a:r>
              <a:rPr lang="en-US" sz="1400" dirty="0" err="1">
                <a:cs typeface="+mj-cs"/>
              </a:rPr>
              <a:t>GetValue</a:t>
            </a:r>
            <a:r>
              <a:rPr lang="en-US" sz="1400" dirty="0">
                <a:cs typeface="+mj-cs"/>
              </a:rPr>
              <a:t>(</a:t>
            </a:r>
            <a:r>
              <a:rPr lang="en-US" sz="1400" dirty="0" err="1">
                <a:solidFill>
                  <a:srgbClr val="00B0F0"/>
                </a:solidFill>
                <a:cs typeface="+mj-cs"/>
              </a:rPr>
              <a:t>XXXProperty</a:t>
            </a:r>
            <a:r>
              <a:rPr lang="en-US" sz="1400" dirty="0">
                <a:cs typeface="+mj-cs"/>
              </a:rPr>
              <a:t>); }</a:t>
            </a:r>
            <a:br>
              <a:rPr lang="en-US" sz="1400" dirty="0">
                <a:cs typeface="+mj-cs"/>
              </a:rPr>
            </a:br>
            <a:r>
              <a:rPr lang="en-US" sz="1400" dirty="0">
                <a:cs typeface="+mj-cs"/>
              </a:rPr>
              <a:t>          set { SetValue(</a:t>
            </a:r>
            <a:r>
              <a:rPr lang="en-US" sz="1400" dirty="0" err="1">
                <a:solidFill>
                  <a:srgbClr val="00B0F0"/>
                </a:solidFill>
              </a:rPr>
              <a:t>XXX</a:t>
            </a:r>
            <a:r>
              <a:rPr lang="en-US" sz="1400" dirty="0" err="1">
                <a:solidFill>
                  <a:srgbClr val="00B0F0"/>
                </a:solidFill>
                <a:cs typeface="+mj-cs"/>
              </a:rPr>
              <a:t>Property</a:t>
            </a:r>
            <a:r>
              <a:rPr lang="en-US" sz="1400" dirty="0">
                <a:cs typeface="+mj-cs"/>
              </a:rPr>
              <a:t>, </a:t>
            </a:r>
            <a:r>
              <a:rPr lang="en-US" sz="1400" dirty="0">
                <a:solidFill>
                  <a:srgbClr val="1D04D4"/>
                </a:solidFill>
                <a:highlight>
                  <a:srgbClr val="FFFF00"/>
                </a:highlight>
                <a:cs typeface="+mj-cs"/>
              </a:rPr>
              <a:t>value</a:t>
            </a:r>
            <a:r>
              <a:rPr lang="en-US" sz="1400" dirty="0">
                <a:cs typeface="+mj-cs"/>
              </a:rPr>
              <a:t>); }</a:t>
            </a:r>
            <a:br>
              <a:rPr lang="en-US" sz="1400" dirty="0">
                <a:cs typeface="+mj-cs"/>
              </a:rPr>
            </a:br>
            <a:r>
              <a:rPr lang="en-US" sz="1400" dirty="0">
                <a:cs typeface="+mj-cs"/>
              </a:rPr>
              <a:t>       }</a:t>
            </a:r>
            <a:br>
              <a:rPr lang="en-US" sz="1400" dirty="0">
                <a:cs typeface="+mj-cs"/>
              </a:rPr>
            </a:br>
            <a:r>
              <a:rPr lang="en-US" sz="1400" dirty="0">
                <a:cs typeface="+mj-cs"/>
              </a:rPr>
              <a:t> </a:t>
            </a:r>
            <a:br>
              <a:rPr lang="en-US" sz="1400" dirty="0">
                <a:cs typeface="+mj-cs"/>
              </a:rPr>
            </a:br>
            <a:r>
              <a:rPr lang="en-US" sz="1400" dirty="0">
                <a:cs typeface="+mj-cs"/>
              </a:rPr>
              <a:t>       public static </a:t>
            </a:r>
            <a:r>
              <a:rPr lang="en-US" sz="1400" dirty="0" err="1">
                <a:cs typeface="+mj-cs"/>
              </a:rPr>
              <a:t>readonly</a:t>
            </a:r>
            <a:r>
              <a:rPr lang="en-US" sz="1400" dirty="0">
                <a:cs typeface="+mj-cs"/>
              </a:rPr>
              <a:t> </a:t>
            </a:r>
            <a:r>
              <a:rPr lang="en-US" sz="1400" dirty="0" err="1">
                <a:cs typeface="+mj-cs"/>
              </a:rPr>
              <a:t>DependencyProperty</a:t>
            </a:r>
            <a:r>
              <a:rPr lang="en-US" sz="1400" dirty="0">
                <a:cs typeface="+mj-cs"/>
              </a:rPr>
              <a:t> </a:t>
            </a:r>
            <a:r>
              <a:rPr lang="en-US" sz="1400" dirty="0" err="1">
                <a:solidFill>
                  <a:srgbClr val="00B0F0"/>
                </a:solidFill>
              </a:rPr>
              <a:t>XXX</a:t>
            </a:r>
            <a:r>
              <a:rPr lang="en-US" sz="1400" dirty="0" err="1">
                <a:solidFill>
                  <a:srgbClr val="00B0F0"/>
                </a:solidFill>
                <a:cs typeface="+mj-cs"/>
              </a:rPr>
              <a:t>Property</a:t>
            </a:r>
            <a:r>
              <a:rPr lang="en-US" sz="1400" dirty="0">
                <a:cs typeface="+mj-cs"/>
              </a:rPr>
              <a:t> =</a:t>
            </a:r>
            <a:br>
              <a:rPr lang="en-US" sz="1400" dirty="0">
                <a:cs typeface="+mj-cs"/>
              </a:rPr>
            </a:br>
            <a:r>
              <a:rPr lang="en-US" sz="1400" dirty="0">
                <a:cs typeface="+mj-cs"/>
              </a:rPr>
              <a:t>           </a:t>
            </a:r>
            <a:r>
              <a:rPr lang="en-US" sz="1400" dirty="0" err="1">
                <a:cs typeface="+mj-cs"/>
              </a:rPr>
              <a:t>DependencyProperty.Register</a:t>
            </a:r>
            <a:r>
              <a:rPr lang="en-US" sz="1400" dirty="0">
                <a:cs typeface="+mj-cs"/>
              </a:rPr>
              <a:t>("</a:t>
            </a:r>
            <a:r>
              <a:rPr lang="en-US" sz="1400" dirty="0">
                <a:solidFill>
                  <a:srgbClr val="00B050"/>
                </a:solidFill>
              </a:rPr>
              <a:t> XXX </a:t>
            </a:r>
            <a:r>
              <a:rPr lang="en-US" sz="1400" dirty="0">
                <a:cs typeface="+mj-cs"/>
              </a:rPr>
              <a:t>", </a:t>
            </a:r>
            <a:r>
              <a:rPr lang="en-US" sz="1400" dirty="0" err="1">
                <a:cs typeface="+mj-cs"/>
              </a:rPr>
              <a:t>typeof</a:t>
            </a:r>
            <a:r>
              <a:rPr lang="en-US" sz="1400" dirty="0">
                <a:cs typeface="+mj-cs"/>
              </a:rPr>
              <a:t>(</a:t>
            </a:r>
            <a:r>
              <a:rPr lang="en-US" sz="1400" dirty="0">
                <a:solidFill>
                  <a:srgbClr val="FF0000"/>
                </a:solidFill>
                <a:cs typeface="+mj-cs"/>
              </a:rPr>
              <a:t>string</a:t>
            </a:r>
            <a:r>
              <a:rPr lang="en-US" sz="1400" dirty="0">
                <a:cs typeface="+mj-cs"/>
              </a:rPr>
              <a:t>), 			</a:t>
            </a:r>
            <a:r>
              <a:rPr lang="en-US" sz="1400" dirty="0" err="1">
                <a:cs typeface="+mj-cs"/>
              </a:rPr>
              <a:t>typeof</a:t>
            </a:r>
            <a:r>
              <a:rPr lang="en-US" sz="1400" dirty="0">
                <a:cs typeface="+mj-cs"/>
              </a:rPr>
              <a:t>(</a:t>
            </a:r>
            <a:r>
              <a:rPr lang="en-US" sz="1400" dirty="0" err="1">
                <a:solidFill>
                  <a:srgbClr val="FF0000"/>
                </a:solidFill>
              </a:rPr>
              <a:t>ClassName</a:t>
            </a:r>
            <a:r>
              <a:rPr lang="en-US" sz="1400" dirty="0">
                <a:cs typeface="+mj-cs"/>
              </a:rPr>
              <a:t>), new </a:t>
            </a:r>
            <a:r>
              <a:rPr lang="en-US" sz="1400" dirty="0" err="1">
                <a:cs typeface="+mj-cs"/>
              </a:rPr>
              <a:t>UIPropertyMetadata</a:t>
            </a:r>
            <a:r>
              <a:rPr lang="en-US" sz="1400" dirty="0">
                <a:cs typeface="+mj-cs"/>
              </a:rPr>
              <a:t>(</a:t>
            </a:r>
            <a:r>
              <a:rPr lang="en-US" sz="1400" dirty="0">
                <a:solidFill>
                  <a:srgbClr val="FF0000"/>
                </a:solidFill>
                <a:highlight>
                  <a:srgbClr val="FFFF00"/>
                </a:highlight>
                <a:cs typeface="+mj-cs"/>
              </a:rPr>
              <a:t>""</a:t>
            </a:r>
            <a:r>
              <a:rPr lang="en-US" sz="1400" dirty="0">
                <a:cs typeface="+mj-cs"/>
              </a:rPr>
              <a:t>))</a:t>
            </a:r>
            <a:br>
              <a:rPr lang="en-US" sz="1400" dirty="0">
                <a:cs typeface="+mj-cs"/>
              </a:rPr>
            </a:br>
            <a:r>
              <a:rPr lang="en-US" sz="1400" dirty="0">
                <a:cs typeface="+mj-cs"/>
              </a:rPr>
              <a:t>  }  </a:t>
            </a:r>
            <a:endParaRPr lang="he-IL" sz="1400" dirty="0">
              <a:cs typeface="+mj-cs"/>
            </a:endParaRPr>
          </a:p>
        </p:txBody>
      </p:sp>
      <p:sp>
        <p:nvSpPr>
          <p:cNvPr id="7" name="Rounded Rectangular Callout 15"/>
          <p:cNvSpPr/>
          <p:nvPr/>
        </p:nvSpPr>
        <p:spPr>
          <a:xfrm>
            <a:off x="8328249" y="199666"/>
            <a:ext cx="2168655" cy="853067"/>
          </a:xfrm>
          <a:prstGeom prst="wedgeRoundRectCallout">
            <a:avLst>
              <a:gd name="adj1" fmla="val -68565"/>
              <a:gd name="adj2" fmla="val 51236"/>
              <a:gd name="adj3" fmla="val 16667"/>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07000"/>
              </a:lnSpc>
              <a:spcAft>
                <a:spcPts val="800"/>
              </a:spcAft>
            </a:pPr>
            <a:r>
              <a:rPr lang="he-IL" sz="1200" dirty="0">
                <a:solidFill>
                  <a:srgbClr val="000000"/>
                </a:solidFill>
                <a:latin typeface="Trebuchet MS"/>
                <a:ea typeface="Calibri" panose="020F0502020204030204" pitchFamily="34" charset="0"/>
                <a:cs typeface="Arial" panose="020B0604020202020204" pitchFamily="34" charset="0"/>
              </a:rPr>
              <a:t>חלק זה של הקוד נוצר אוטומטית באמצעות ה </a:t>
            </a:r>
            <a:r>
              <a:rPr lang="en-US" sz="1200" dirty="0">
                <a:solidFill>
                  <a:srgbClr val="000000"/>
                </a:solidFill>
                <a:latin typeface="Trebuchet MS"/>
                <a:ea typeface="Calibri" panose="020F0502020204030204" pitchFamily="34" charset="0"/>
                <a:cs typeface="Arial" panose="020B0604020202020204" pitchFamily="34" charset="0"/>
              </a:rPr>
              <a:t>SNIPPET</a:t>
            </a:r>
            <a:r>
              <a:rPr lang="en-US" sz="1200" dirty="0">
                <a:solidFill>
                  <a:srgbClr val="000000"/>
                </a:solidFill>
                <a:latin typeface="Arial" panose="020B0604020202020204" pitchFamily="34" charset="0"/>
                <a:ea typeface="Calibri" panose="020F0502020204030204" pitchFamily="34" charset="0"/>
                <a:cs typeface="Arial" panose="020B0604020202020204" pitchFamily="34" charset="0"/>
              </a:rPr>
              <a:t> </a:t>
            </a:r>
            <a:endParaRPr lang="en-US" sz="12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en-US" sz="1200" b="1" dirty="0" err="1">
                <a:solidFill>
                  <a:srgbClr val="000000"/>
                </a:solidFill>
                <a:latin typeface="Trebuchet MS"/>
                <a:ea typeface="Calibri" panose="020F0502020204030204" pitchFamily="34" charset="0"/>
                <a:cs typeface="Arial" panose="020B0604020202020204" pitchFamily="34" charset="0"/>
              </a:rPr>
              <a:t>propdp</a:t>
            </a:r>
            <a:endParaRPr lang="en-US" sz="1200" dirty="0">
              <a:solidFill>
                <a:prstClr val="black"/>
              </a:solidFill>
              <a:latin typeface="Trebuchet MS"/>
              <a:ea typeface="Calibri" panose="020F0502020204030204" pitchFamily="34" charset="0"/>
              <a:cs typeface="Arial" panose="020B0604020202020204" pitchFamily="34" charset="0"/>
            </a:endParaRPr>
          </a:p>
        </p:txBody>
      </p:sp>
      <p:sp>
        <p:nvSpPr>
          <p:cNvPr id="8" name="Title 1">
            <a:extLst>
              <a:ext uri="{FF2B5EF4-FFF2-40B4-BE49-F238E27FC236}">
                <a16:creationId xmlns:a16="http://schemas.microsoft.com/office/drawing/2014/main" id="{C5C9E3E2-BB7B-4A01-832F-A1411AD4864A}"/>
              </a:ext>
            </a:extLst>
          </p:cNvPr>
          <p:cNvSpPr>
            <a:spLocks noGrp="1"/>
          </p:cNvSpPr>
          <p:nvPr>
            <p:ph type="title"/>
          </p:nvPr>
        </p:nvSpPr>
        <p:spPr>
          <a:xfrm>
            <a:off x="1919536" y="73152"/>
            <a:ext cx="7560840" cy="835560"/>
          </a:xfrm>
        </p:spPr>
        <p:txBody>
          <a:bodyPr>
            <a:normAutofit fontScale="90000"/>
          </a:bodyPr>
          <a:lstStyle/>
          <a:p>
            <a:pPr algn="ctr"/>
            <a:r>
              <a:rPr lang="he-IL" sz="2800" dirty="0"/>
              <a:t>דיווח על שינוי בערכה של תכונה</a:t>
            </a:r>
            <a:br>
              <a:rPr lang="he-IL" sz="2800" dirty="0"/>
            </a:br>
            <a:r>
              <a:rPr lang="he-IL" sz="2800" dirty="0"/>
              <a:t>אפשרות 1 – </a:t>
            </a:r>
            <a:r>
              <a:rPr lang="en-US" sz="2800" cap="none" dirty="0">
                <a:ln>
                  <a:noFill/>
                </a:ln>
                <a:solidFill>
                  <a:srgbClr val="C00000"/>
                </a:solidFill>
                <a:latin typeface="inherit"/>
                <a:cs typeface="Arial" panose="020B0604020202020204" pitchFamily="34" charset="0"/>
              </a:rPr>
              <a:t>Dependency Property</a:t>
            </a:r>
            <a:endParaRPr lang="en-IL" sz="2800" cap="none" dirty="0">
              <a:ln>
                <a:noFill/>
              </a:ln>
              <a:solidFill>
                <a:srgbClr val="C00000"/>
              </a:solidFill>
              <a:latin typeface="inherit"/>
              <a:cs typeface="Arial" panose="020B0604020202020204" pitchFamily="34" charset="0"/>
            </a:endParaRPr>
          </a:p>
        </p:txBody>
      </p:sp>
      <p:sp>
        <p:nvSpPr>
          <p:cNvPr id="2" name="Callout: Bent Line 1">
            <a:extLst>
              <a:ext uri="{FF2B5EF4-FFF2-40B4-BE49-F238E27FC236}">
                <a16:creationId xmlns:a16="http://schemas.microsoft.com/office/drawing/2014/main" id="{293A7200-9D7E-4841-BAE3-7A0D59B29D0E}"/>
              </a:ext>
            </a:extLst>
          </p:cNvPr>
          <p:cNvSpPr/>
          <p:nvPr/>
        </p:nvSpPr>
        <p:spPr>
          <a:xfrm>
            <a:off x="7392144" y="4653138"/>
            <a:ext cx="3139664" cy="2131711"/>
          </a:xfrm>
          <a:prstGeom prst="borderCallout2">
            <a:avLst>
              <a:gd name="adj1" fmla="val 47106"/>
              <a:gd name="adj2" fmla="val -2381"/>
              <a:gd name="adj3" fmla="val 57505"/>
              <a:gd name="adj4" fmla="val -33478"/>
              <a:gd name="adj5" fmla="val 22257"/>
              <a:gd name="adj6" fmla="val -55910"/>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400" dirty="0">
                <a:solidFill>
                  <a:prstClr val="black"/>
                </a:solidFill>
                <a:latin typeface="Trebuchet MS"/>
                <a:cs typeface="Gisha" panose="020B0502040204020203" pitchFamily="34" charset="-79"/>
              </a:rPr>
              <a:t>התכונה </a:t>
            </a:r>
            <a:r>
              <a:rPr lang="en-US" sz="1600" dirty="0">
                <a:solidFill>
                  <a:srgbClr val="00B050"/>
                </a:solidFill>
                <a:latin typeface="Trebuchet MS"/>
              </a:rPr>
              <a:t>XXX</a:t>
            </a:r>
            <a:r>
              <a:rPr lang="he-IL" sz="1400" dirty="0">
                <a:solidFill>
                  <a:prstClr val="black"/>
                </a:solidFill>
                <a:latin typeface="Trebuchet MS"/>
                <a:cs typeface="Gisha" panose="020B0502040204020203" pitchFamily="34" charset="-79"/>
              </a:rPr>
              <a:t> אינה חלק מזכרון של אובייקט מסוג </a:t>
            </a:r>
            <a:r>
              <a:rPr lang="en-US" sz="1600" dirty="0" err="1">
                <a:solidFill>
                  <a:srgbClr val="FF0000"/>
                </a:solidFill>
                <a:latin typeface="Trebuchet MS"/>
              </a:rPr>
              <a:t>ClassName</a:t>
            </a:r>
            <a:r>
              <a:rPr lang="he-IL" sz="1400" dirty="0">
                <a:solidFill>
                  <a:prstClr val="black"/>
                </a:solidFill>
                <a:latin typeface="Trebuchet MS"/>
                <a:cs typeface="Gisha" panose="020B0502040204020203" pitchFamily="34" charset="-79"/>
              </a:rPr>
              <a:t> אלא נוספת בהתחלה למילון ה </a:t>
            </a:r>
            <a:r>
              <a:rPr lang="en-US" sz="1400" dirty="0">
                <a:solidFill>
                  <a:prstClr val="black"/>
                </a:solidFill>
                <a:latin typeface="Trebuchet MS"/>
              </a:rPr>
              <a:t>DP</a:t>
            </a:r>
            <a:r>
              <a:rPr lang="he-IL" sz="1400" dirty="0">
                <a:solidFill>
                  <a:prstClr val="black"/>
                </a:solidFill>
                <a:latin typeface="Trebuchet MS"/>
                <a:cs typeface="Gisha" panose="020B0502040204020203" pitchFamily="34" charset="-79"/>
              </a:rPr>
              <a:t> הכללי:</a:t>
            </a:r>
          </a:p>
          <a:p>
            <a:endParaRPr lang="he-IL" sz="1400" b="1" dirty="0">
              <a:solidFill>
                <a:prstClr val="black"/>
              </a:solidFill>
              <a:latin typeface="Trebuchet MS"/>
              <a:cs typeface="Gisha" panose="020B0502040204020203" pitchFamily="34" charset="-79"/>
            </a:endParaRPr>
          </a:p>
          <a:p>
            <a:r>
              <a:rPr lang="he-IL" sz="1400" dirty="0">
                <a:solidFill>
                  <a:prstClr val="black"/>
                </a:solidFill>
                <a:latin typeface="Trebuchet MS"/>
                <a:cs typeface="Gisha" panose="020B0502040204020203" pitchFamily="34" charset="-79"/>
              </a:rPr>
              <a:t>מפתח (שם): </a:t>
            </a:r>
            <a:r>
              <a:rPr lang="en-US" sz="1600" dirty="0" err="1">
                <a:solidFill>
                  <a:srgbClr val="00B0F0"/>
                </a:solidFill>
                <a:latin typeface="Trebuchet MS"/>
              </a:rPr>
              <a:t>XXXProperty</a:t>
            </a:r>
            <a:endParaRPr lang="he-IL" sz="1600" dirty="0">
              <a:solidFill>
                <a:srgbClr val="00B050"/>
              </a:solidFill>
              <a:latin typeface="Trebuchet MS"/>
              <a:cs typeface="Gisha" panose="020B0502040204020203" pitchFamily="34" charset="-79"/>
            </a:endParaRPr>
          </a:p>
          <a:p>
            <a:r>
              <a:rPr lang="he-IL" sz="1400" dirty="0">
                <a:solidFill>
                  <a:prstClr val="black"/>
                </a:solidFill>
                <a:latin typeface="Trebuchet MS"/>
                <a:cs typeface="Gisha" panose="020B0502040204020203" pitchFamily="34" charset="-79"/>
              </a:rPr>
              <a:t>טיפוס: </a:t>
            </a:r>
            <a:r>
              <a:rPr lang="en-US" sz="1600" dirty="0">
                <a:solidFill>
                  <a:srgbClr val="FF0000"/>
                </a:solidFill>
                <a:latin typeface="Trebuchet MS"/>
              </a:rPr>
              <a:t>string</a:t>
            </a:r>
          </a:p>
          <a:p>
            <a:r>
              <a:rPr lang="he-IL" sz="1400" dirty="0">
                <a:solidFill>
                  <a:prstClr val="black"/>
                </a:solidFill>
                <a:latin typeface="Trebuchet MS"/>
                <a:cs typeface="Gisha" panose="020B0502040204020203" pitchFamily="34" charset="-79"/>
              </a:rPr>
              <a:t>מחלקה: </a:t>
            </a:r>
            <a:r>
              <a:rPr lang="en-US" sz="1600" dirty="0" err="1">
                <a:solidFill>
                  <a:srgbClr val="FF0000"/>
                </a:solidFill>
                <a:latin typeface="Trebuchet MS"/>
              </a:rPr>
              <a:t>ClassName</a:t>
            </a:r>
            <a:endParaRPr lang="en-US" sz="1600" dirty="0">
              <a:solidFill>
                <a:srgbClr val="FF0000"/>
              </a:solidFill>
              <a:latin typeface="Trebuchet MS"/>
            </a:endParaRPr>
          </a:p>
          <a:p>
            <a:r>
              <a:rPr lang="he-IL" sz="1400" dirty="0">
                <a:solidFill>
                  <a:prstClr val="black"/>
                </a:solidFill>
                <a:latin typeface="Trebuchet MS"/>
                <a:cs typeface="Gisha" panose="020B0502040204020203" pitchFamily="34" charset="-79"/>
              </a:rPr>
              <a:t>ערך ברירת מחדל: </a:t>
            </a:r>
            <a:r>
              <a:rPr lang="en-US" sz="1600" dirty="0">
                <a:solidFill>
                  <a:srgbClr val="FF0000"/>
                </a:solidFill>
                <a:highlight>
                  <a:srgbClr val="FFFF00"/>
                </a:highlight>
                <a:latin typeface="Trebuchet MS"/>
              </a:rPr>
              <a:t>“”</a:t>
            </a:r>
            <a:endParaRPr lang="en-IL" sz="1600" dirty="0">
              <a:solidFill>
                <a:srgbClr val="FF0000"/>
              </a:solidFill>
              <a:highlight>
                <a:srgbClr val="FFFF00"/>
              </a:highlight>
              <a:latin typeface="Trebuchet MS"/>
            </a:endParaRPr>
          </a:p>
        </p:txBody>
      </p:sp>
      <p:sp>
        <p:nvSpPr>
          <p:cNvPr id="6" name="Callout: Bent Line 5">
            <a:extLst>
              <a:ext uri="{FF2B5EF4-FFF2-40B4-BE49-F238E27FC236}">
                <a16:creationId xmlns:a16="http://schemas.microsoft.com/office/drawing/2014/main" id="{8C325B7D-D7B0-4BF0-8A25-5A3310D8E5CD}"/>
              </a:ext>
            </a:extLst>
          </p:cNvPr>
          <p:cNvSpPr/>
          <p:nvPr/>
        </p:nvSpPr>
        <p:spPr>
          <a:xfrm>
            <a:off x="7392144" y="2096140"/>
            <a:ext cx="3139664" cy="1836916"/>
          </a:xfrm>
          <a:prstGeom prst="borderCallout2">
            <a:avLst>
              <a:gd name="adj1" fmla="val 47106"/>
              <a:gd name="adj2" fmla="val -2381"/>
              <a:gd name="adj3" fmla="val 25585"/>
              <a:gd name="adj4" fmla="val -5853"/>
              <a:gd name="adj5" fmla="val 51913"/>
              <a:gd name="adj6" fmla="val -46546"/>
            </a:avLst>
          </a:prstGeom>
        </p:spPr>
        <p:style>
          <a:lnRef idx="1">
            <a:schemeClr val="accent5"/>
          </a:lnRef>
          <a:fillRef idx="2">
            <a:schemeClr val="accent5"/>
          </a:fillRef>
          <a:effectRef idx="1">
            <a:schemeClr val="accent5"/>
          </a:effectRef>
          <a:fontRef idx="minor">
            <a:schemeClr val="dk1"/>
          </a:fontRef>
        </p:style>
        <p:txBody>
          <a:bodyPr rtlCol="0" anchor="ctr"/>
          <a:lstStyle/>
          <a:p>
            <a:pPr>
              <a:defRPr/>
            </a:pPr>
            <a:r>
              <a:rPr lang="en-US" sz="1400" dirty="0" err="1">
                <a:solidFill>
                  <a:prstClr val="black"/>
                </a:solidFill>
                <a:latin typeface="Trebuchet MS"/>
              </a:rPr>
              <a:t>GetValue</a:t>
            </a:r>
            <a:r>
              <a:rPr lang="en-US" sz="1400" dirty="0">
                <a:solidFill>
                  <a:prstClr val="black"/>
                </a:solidFill>
                <a:latin typeface="Trebuchet MS"/>
              </a:rPr>
              <a:t>(</a:t>
            </a:r>
            <a:r>
              <a:rPr lang="en-US" sz="1400" dirty="0" err="1">
                <a:solidFill>
                  <a:srgbClr val="00B0F0"/>
                </a:solidFill>
                <a:latin typeface="Trebuchet MS"/>
              </a:rPr>
              <a:t>XXXProperty</a:t>
            </a:r>
            <a:r>
              <a:rPr lang="en-US" sz="1400" dirty="0">
                <a:solidFill>
                  <a:srgbClr val="00B0F0"/>
                </a:solidFill>
                <a:latin typeface="Trebuchet MS"/>
              </a:rPr>
              <a:t>)</a:t>
            </a:r>
            <a:r>
              <a:rPr lang="he-IL" sz="1400" dirty="0">
                <a:solidFill>
                  <a:srgbClr val="00B0F0"/>
                </a:solidFill>
                <a:latin typeface="Trebuchet MS"/>
                <a:cs typeface="Gisha" panose="020B0502040204020203" pitchFamily="34" charset="-79"/>
              </a:rPr>
              <a:t> </a:t>
            </a:r>
            <a:r>
              <a:rPr lang="he-IL" sz="1400" dirty="0">
                <a:solidFill>
                  <a:prstClr val="black"/>
                </a:solidFill>
                <a:latin typeface="Trebuchet MS"/>
                <a:cs typeface="Gisha" panose="020B0502040204020203" pitchFamily="34" charset="-79"/>
              </a:rPr>
              <a:t>- מחפש את ערך התכונה במקורות חיצוניים כגון: </a:t>
            </a:r>
            <a:r>
              <a:rPr lang="en-US" sz="1400" dirty="0">
                <a:solidFill>
                  <a:prstClr val="black"/>
                </a:solidFill>
                <a:latin typeface="Trebuchet MS"/>
              </a:rPr>
              <a:t>Binding, Style, etc.</a:t>
            </a:r>
            <a:r>
              <a:rPr lang="he-IL" sz="1400" dirty="0">
                <a:solidFill>
                  <a:prstClr val="black"/>
                </a:solidFill>
                <a:latin typeface="Trebuchet MS"/>
                <a:cs typeface="Gisha" panose="020B0502040204020203" pitchFamily="34" charset="-79"/>
              </a:rPr>
              <a:t> ואם לא מצא אז הוא הולך לחפש במילוני ה </a:t>
            </a:r>
            <a:r>
              <a:rPr lang="en-US" sz="1400" dirty="0">
                <a:solidFill>
                  <a:prstClr val="black"/>
                </a:solidFill>
                <a:latin typeface="Trebuchet MS"/>
              </a:rPr>
              <a:t>DP</a:t>
            </a:r>
            <a:r>
              <a:rPr lang="he-IL" sz="1400" dirty="0">
                <a:solidFill>
                  <a:prstClr val="black"/>
                </a:solidFill>
                <a:latin typeface="Trebuchet MS"/>
                <a:cs typeface="Gisha" panose="020B0502040204020203" pitchFamily="34" charset="-79"/>
              </a:rPr>
              <a:t> בצורה היררכית כלפי מעלה. מתחיל במילון המקומי, ועולה כלפי מעלה עד למילון הכללי. שם ימצא את ה </a:t>
            </a:r>
            <a:r>
              <a:rPr lang="en-US" sz="1400" dirty="0">
                <a:solidFill>
                  <a:prstClr val="black"/>
                </a:solidFill>
                <a:latin typeface="Trebuchet MS"/>
              </a:rPr>
              <a:t>default value</a:t>
            </a:r>
            <a:r>
              <a:rPr lang="he-IL" sz="1400" dirty="0">
                <a:solidFill>
                  <a:prstClr val="black"/>
                </a:solidFill>
                <a:latin typeface="Trebuchet MS"/>
                <a:cs typeface="Gisha" panose="020B0502040204020203" pitchFamily="34" charset="-79"/>
              </a:rPr>
              <a:t>.</a:t>
            </a:r>
            <a:endParaRPr lang="en-US" sz="1400" dirty="0">
              <a:solidFill>
                <a:prstClr val="black"/>
              </a:solidFill>
              <a:latin typeface="Trebuchet MS"/>
            </a:endParaRPr>
          </a:p>
        </p:txBody>
      </p:sp>
      <p:sp>
        <p:nvSpPr>
          <p:cNvPr id="9" name="Callout: Bent Line 8">
            <a:extLst>
              <a:ext uri="{FF2B5EF4-FFF2-40B4-BE49-F238E27FC236}">
                <a16:creationId xmlns:a16="http://schemas.microsoft.com/office/drawing/2014/main" id="{83F2903D-0BDF-43C8-98C4-88EBA70BB4FB}"/>
              </a:ext>
            </a:extLst>
          </p:cNvPr>
          <p:cNvSpPr/>
          <p:nvPr/>
        </p:nvSpPr>
        <p:spPr>
          <a:xfrm>
            <a:off x="2207568" y="5415877"/>
            <a:ext cx="3139664" cy="1190518"/>
          </a:xfrm>
          <a:prstGeom prst="borderCallout2">
            <a:avLst>
              <a:gd name="adj1" fmla="val 47106"/>
              <a:gd name="adj2" fmla="val -2381"/>
              <a:gd name="adj3" fmla="val -142377"/>
              <a:gd name="adj4" fmla="val -16415"/>
              <a:gd name="adj5" fmla="val -146434"/>
              <a:gd name="adj6" fmla="val 6261"/>
            </a:avLst>
          </a:prstGeom>
        </p:spPr>
        <p:style>
          <a:lnRef idx="1">
            <a:schemeClr val="accent5"/>
          </a:lnRef>
          <a:fillRef idx="2">
            <a:schemeClr val="accent5"/>
          </a:fillRef>
          <a:effectRef idx="1">
            <a:schemeClr val="accent5"/>
          </a:effectRef>
          <a:fontRef idx="minor">
            <a:schemeClr val="dk1"/>
          </a:fontRef>
        </p:style>
        <p:txBody>
          <a:bodyPr rtlCol="0" anchor="ctr"/>
          <a:lstStyle/>
          <a:p>
            <a:pPr>
              <a:defRPr/>
            </a:pPr>
            <a:r>
              <a:rPr lang="en-US" sz="1400" dirty="0" err="1">
                <a:solidFill>
                  <a:prstClr val="black"/>
                </a:solidFill>
                <a:latin typeface="Trebuchet MS"/>
              </a:rPr>
              <a:t>SetValue</a:t>
            </a:r>
            <a:r>
              <a:rPr lang="en-US" sz="1400" dirty="0">
                <a:solidFill>
                  <a:prstClr val="black"/>
                </a:solidFill>
                <a:latin typeface="Trebuchet MS"/>
              </a:rPr>
              <a:t>(</a:t>
            </a:r>
            <a:r>
              <a:rPr lang="en-US" sz="1400" dirty="0" err="1">
                <a:solidFill>
                  <a:srgbClr val="00B0F0"/>
                </a:solidFill>
                <a:latin typeface="Trebuchet MS"/>
              </a:rPr>
              <a:t>XXXProperty</a:t>
            </a:r>
            <a:r>
              <a:rPr lang="en-US" sz="1400" dirty="0">
                <a:solidFill>
                  <a:srgbClr val="00B0F0"/>
                </a:solidFill>
                <a:latin typeface="Trebuchet MS"/>
              </a:rPr>
              <a:t>, </a:t>
            </a:r>
            <a:r>
              <a:rPr lang="en-US" sz="1400" dirty="0">
                <a:solidFill>
                  <a:srgbClr val="1D04D4"/>
                </a:solidFill>
                <a:highlight>
                  <a:srgbClr val="FFFF00"/>
                </a:highlight>
                <a:latin typeface="Trebuchet MS"/>
              </a:rPr>
              <a:t>value</a:t>
            </a:r>
            <a:r>
              <a:rPr lang="en-US" sz="1400" dirty="0">
                <a:solidFill>
                  <a:prstClr val="black"/>
                </a:solidFill>
                <a:latin typeface="Trebuchet MS"/>
              </a:rPr>
              <a:t>)</a:t>
            </a:r>
            <a:r>
              <a:rPr lang="he-IL" sz="1400" dirty="0">
                <a:solidFill>
                  <a:srgbClr val="00B0F0"/>
                </a:solidFill>
                <a:latin typeface="Trebuchet MS"/>
                <a:cs typeface="Gisha" panose="020B0502040204020203" pitchFamily="34" charset="-79"/>
              </a:rPr>
              <a:t> </a:t>
            </a:r>
            <a:r>
              <a:rPr lang="he-IL" sz="1400" dirty="0">
                <a:solidFill>
                  <a:prstClr val="black"/>
                </a:solidFill>
                <a:latin typeface="Trebuchet MS"/>
                <a:cs typeface="Gisha" panose="020B0502040204020203" pitchFamily="34" charset="-79"/>
              </a:rPr>
              <a:t>– שינוי בערך של התכונה </a:t>
            </a:r>
            <a:r>
              <a:rPr lang="en-US" sz="1400" dirty="0">
                <a:solidFill>
                  <a:prstClr val="black"/>
                </a:solidFill>
                <a:latin typeface="Trebuchet MS"/>
              </a:rPr>
              <a:t>XXX</a:t>
            </a:r>
            <a:r>
              <a:rPr lang="he-IL" sz="1400" dirty="0">
                <a:solidFill>
                  <a:prstClr val="black"/>
                </a:solidFill>
                <a:latin typeface="Trebuchet MS"/>
                <a:cs typeface="Gisha" panose="020B0502040204020203" pitchFamily="34" charset="-79"/>
              </a:rPr>
              <a:t>. ערכה כבר אינו כערך ברירת המדל. לכן היא נוספת למילון ה</a:t>
            </a:r>
            <a:r>
              <a:rPr lang="en-US" sz="1400" dirty="0">
                <a:solidFill>
                  <a:prstClr val="black"/>
                </a:solidFill>
                <a:latin typeface="Trebuchet MS"/>
              </a:rPr>
              <a:t>DP</a:t>
            </a:r>
            <a:r>
              <a:rPr lang="he-IL" sz="1400" dirty="0">
                <a:solidFill>
                  <a:prstClr val="black"/>
                </a:solidFill>
                <a:latin typeface="Trebuchet MS"/>
                <a:cs typeface="Gisha" panose="020B0502040204020203" pitchFamily="34" charset="-79"/>
              </a:rPr>
              <a:t> המקומי של האובייקט.</a:t>
            </a:r>
            <a:endParaRPr lang="en-US" sz="1400" dirty="0">
              <a:solidFill>
                <a:prstClr val="black"/>
              </a:solidFill>
              <a:latin typeface="Trebuchet MS"/>
            </a:endParaRPr>
          </a:p>
        </p:txBody>
      </p:sp>
    </p:spTree>
    <p:extLst>
      <p:ext uri="{BB962C8B-B14F-4D97-AF65-F5344CB8AC3E}">
        <p14:creationId xmlns:p14="http://schemas.microsoft.com/office/powerpoint/2010/main" val="105395173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181F7-DEC6-466D-8719-5FB03A256174}"/>
              </a:ext>
            </a:extLst>
          </p:cNvPr>
          <p:cNvSpPr>
            <a:spLocks noGrp="1"/>
          </p:cNvSpPr>
          <p:nvPr>
            <p:ph type="title"/>
          </p:nvPr>
        </p:nvSpPr>
        <p:spPr>
          <a:xfrm>
            <a:off x="1919536" y="73152"/>
            <a:ext cx="7560840" cy="835560"/>
          </a:xfrm>
        </p:spPr>
        <p:txBody>
          <a:bodyPr>
            <a:normAutofit fontScale="90000"/>
          </a:bodyPr>
          <a:lstStyle/>
          <a:p>
            <a:pPr algn="ctr"/>
            <a:r>
              <a:rPr lang="he-IL" sz="2800" dirty="0"/>
              <a:t>דיווח על שינוי בערכה של תכונה</a:t>
            </a:r>
            <a:br>
              <a:rPr lang="he-IL" sz="2800" dirty="0"/>
            </a:br>
            <a:r>
              <a:rPr lang="he-IL" sz="2800" dirty="0"/>
              <a:t>אפשרות 1 – </a:t>
            </a:r>
            <a:r>
              <a:rPr lang="en-US" sz="2800" cap="none" dirty="0">
                <a:ln>
                  <a:noFill/>
                </a:ln>
                <a:solidFill>
                  <a:srgbClr val="C00000"/>
                </a:solidFill>
                <a:latin typeface="inherit"/>
                <a:cs typeface="Arial" panose="020B0604020202020204" pitchFamily="34" charset="0"/>
              </a:rPr>
              <a:t>Dependency Property</a:t>
            </a:r>
            <a:endParaRPr lang="en-IL" sz="2800" cap="none" dirty="0">
              <a:ln>
                <a:noFill/>
              </a:ln>
              <a:solidFill>
                <a:srgbClr val="C00000"/>
              </a:solidFill>
              <a:latin typeface="inherit"/>
              <a:cs typeface="Arial" panose="020B0604020202020204" pitchFamily="34" charset="0"/>
            </a:endParaRPr>
          </a:p>
        </p:txBody>
      </p:sp>
      <p:sp>
        <p:nvSpPr>
          <p:cNvPr id="4" name="Slide Number Placeholder 3">
            <a:extLst>
              <a:ext uri="{FF2B5EF4-FFF2-40B4-BE49-F238E27FC236}">
                <a16:creationId xmlns:a16="http://schemas.microsoft.com/office/drawing/2014/main" id="{09FE6816-99B4-43CC-A87E-58641764D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705</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D7CFD5A1-05B3-42DB-B2A6-D5237CF594DD}"/>
              </a:ext>
            </a:extLst>
          </p:cNvPr>
          <p:cNvSpPr txBox="1"/>
          <p:nvPr/>
        </p:nvSpPr>
        <p:spPr>
          <a:xfrm>
            <a:off x="1919535" y="1014384"/>
            <a:ext cx="7560840" cy="565616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DependencyObject</a:t>
            </a:r>
            <a:endParaRPr lang="en-IL" sz="11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highlight>
                  <a:srgbClr val="C0C0C0"/>
                </a:highlight>
                <a:latin typeface="Consolas" panose="020B0609020204030204" pitchFamily="49" charset="0"/>
                <a:ea typeface="Calibri" panose="020F0502020204030204" pitchFamily="34" charset="0"/>
                <a:cs typeface="Consolas" panose="020B0609020204030204" pitchFamily="49" charset="0"/>
              </a:rPr>
              <a:t>User</a:t>
            </a:r>
            <a:endParaRPr lang="en-IL" sz="1100" dirty="0">
              <a:solidFill>
                <a:prstClr val="black"/>
              </a:solidFill>
              <a:highlight>
                <a:srgbClr val="C0C0C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GetValue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UserProperty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SetValue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UserProperty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DependencyProperty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UserProperty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DependencyProperty.Register</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A31515"/>
                </a:solidFill>
                <a:highlight>
                  <a:srgbClr val="C0C0C0"/>
                </a:highlight>
                <a:latin typeface="Consolas" panose="020B0609020204030204" pitchFamily="49" charset="0"/>
                <a:ea typeface="Calibri" panose="020F0502020204030204" pitchFamily="34" charset="0"/>
                <a:cs typeface="Consolas" panose="020B0609020204030204" pitchFamily="49" charset="0"/>
              </a:rPr>
              <a:t>User</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(MyData),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UIPropertyMetadata(</a:t>
            </a:r>
            <a:r>
              <a:rPr lang="en-IL" sz="1100" dirty="0">
                <a:solidFill>
                  <a:srgbClr val="A31515"/>
                </a:solidFill>
                <a:highlight>
                  <a:srgbClr val="00FFFF"/>
                </a:highlight>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highlight>
                  <a:srgbClr val="C0C0C0"/>
                </a:highlight>
                <a:latin typeface="Consolas" panose="020B0609020204030204" pitchFamily="49" charset="0"/>
                <a:ea typeface="Calibri" panose="020F0502020204030204" pitchFamily="34" charset="0"/>
                <a:cs typeface="Consolas" panose="020B0609020204030204" pitchFamily="49" charset="0"/>
              </a:rPr>
              <a:t>Password</a:t>
            </a:r>
            <a:endParaRPr lang="en-IL" sz="1100" dirty="0">
              <a:solidFill>
                <a:prstClr val="black"/>
              </a:solidFill>
              <a:highlight>
                <a:srgbClr val="C0C0C0"/>
              </a:highligh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GetValue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PasswordProperty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SetValue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PasswordProperty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value);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FF"/>
                </a:solidFill>
                <a:latin typeface="Consolas" panose="020B0609020204030204" pitchFamily="49" charset="0"/>
                <a:ea typeface="Calibri" panose="020F0502020204030204" pitchFamily="34" charset="0"/>
                <a:cs typeface="Consolas" panose="020B0609020204030204" pitchFamily="49" charset="0"/>
              </a:rPr>
              <a:t>readonly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DependencyProperty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highlight>
                  <a:srgbClr val="00FF00"/>
                </a:highlight>
                <a:latin typeface="Consolas" panose="020B0609020204030204" pitchFamily="49" charset="0"/>
                <a:ea typeface="Calibri" panose="020F0502020204030204" pitchFamily="34" charset="0"/>
                <a:cs typeface="Consolas" panose="020B0609020204030204" pitchFamily="49" charset="0"/>
              </a:rPr>
              <a:t>PasswordProperty</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DependencyProperty.Register</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A31515"/>
                </a:solidFill>
                <a:highlight>
                  <a:srgbClr val="C0C0C0"/>
                </a:highlight>
                <a:latin typeface="Consolas" panose="020B0609020204030204" pitchFamily="49" charset="0"/>
                <a:ea typeface="Calibri" panose="020F0502020204030204" pitchFamily="34" charset="0"/>
                <a:cs typeface="Consolas" panose="020B0609020204030204" pitchFamily="49" charset="0"/>
              </a:rPr>
              <a:t>Password</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(MyData),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UIPropertyMetadata(</a:t>
            </a:r>
            <a:r>
              <a:rPr lang="en-IL" sz="1100" dirty="0">
                <a:solidFill>
                  <a:srgbClr val="A31515"/>
                </a:solidFill>
                <a:highlight>
                  <a:srgbClr val="00FFFF"/>
                </a:highlight>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5" name="Rounded Rectangular Callout 15">
            <a:extLst>
              <a:ext uri="{FF2B5EF4-FFF2-40B4-BE49-F238E27FC236}">
                <a16:creationId xmlns:a16="http://schemas.microsoft.com/office/drawing/2014/main" id="{62255B5C-D4C4-45D1-BB35-27EBA5AD3811}"/>
              </a:ext>
            </a:extLst>
          </p:cNvPr>
          <p:cNvSpPr/>
          <p:nvPr/>
        </p:nvSpPr>
        <p:spPr>
          <a:xfrm>
            <a:off x="8256241" y="1412776"/>
            <a:ext cx="2284815" cy="1368152"/>
          </a:xfrm>
          <a:prstGeom prst="wedgeRoundRectCallout">
            <a:avLst>
              <a:gd name="adj1" fmla="val -113448"/>
              <a:gd name="adj2" fmla="val 29733"/>
              <a:gd name="adj3" fmla="val 16667"/>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07000"/>
              </a:lnSpc>
              <a:spcAft>
                <a:spcPts val="800"/>
              </a:spcAft>
            </a:pPr>
            <a:r>
              <a:rPr lang="he-IL" sz="1600" dirty="0">
                <a:solidFill>
                  <a:srgbClr val="000000"/>
                </a:solidFill>
                <a:latin typeface="Trebuchet MS"/>
                <a:ea typeface="Calibri" panose="020F0502020204030204" pitchFamily="34" charset="0"/>
                <a:cs typeface="Arial" panose="020B0604020202020204" pitchFamily="34" charset="0"/>
              </a:rPr>
              <a:t>חלק זה של הקוד נוצר אוטומטית באמצעות ה </a:t>
            </a:r>
            <a:r>
              <a:rPr lang="en-US" sz="1600" dirty="0">
                <a:solidFill>
                  <a:srgbClr val="000000"/>
                </a:solidFill>
                <a:latin typeface="Trebuchet MS"/>
                <a:ea typeface="Calibri" panose="020F0502020204030204" pitchFamily="34" charset="0"/>
                <a:cs typeface="Arial" panose="020B0604020202020204" pitchFamily="34" charset="0"/>
              </a:rPr>
              <a:t>SNIPPET</a:t>
            </a:r>
            <a:r>
              <a:rPr lang="en-US" sz="1600" dirty="0">
                <a:solidFill>
                  <a:srgbClr val="000000"/>
                </a:solidFill>
                <a:latin typeface="Arial" panose="020B0604020202020204" pitchFamily="34" charset="0"/>
                <a:ea typeface="Calibri" panose="020F0502020204030204" pitchFamily="34" charset="0"/>
                <a:cs typeface="Arial" panose="020B0604020202020204" pitchFamily="34" charset="0"/>
              </a:rPr>
              <a:t> </a:t>
            </a:r>
            <a:endParaRPr lang="en-US" sz="1600" dirty="0">
              <a:solidFill>
                <a:prstClr val="black"/>
              </a:solidFill>
              <a:latin typeface="Trebuchet MS"/>
              <a:ea typeface="Calibri" panose="020F0502020204030204" pitchFamily="34" charset="0"/>
              <a:cs typeface="Arial" panose="020B0604020202020204" pitchFamily="34" charset="0"/>
            </a:endParaRPr>
          </a:p>
          <a:p>
            <a:pPr algn="ctr">
              <a:lnSpc>
                <a:spcPct val="107000"/>
              </a:lnSpc>
              <a:spcAft>
                <a:spcPts val="800"/>
              </a:spcAft>
            </a:pPr>
            <a:r>
              <a:rPr lang="en-US" sz="1600" b="1" dirty="0" err="1">
                <a:solidFill>
                  <a:srgbClr val="000000"/>
                </a:solidFill>
                <a:latin typeface="Trebuchet MS"/>
                <a:ea typeface="Calibri" panose="020F0502020204030204" pitchFamily="34" charset="0"/>
                <a:cs typeface="Arial" panose="020B0604020202020204" pitchFamily="34" charset="0"/>
              </a:rPr>
              <a:t>propdp</a:t>
            </a:r>
            <a:endParaRPr lang="en-US" sz="1600" dirty="0">
              <a:solidFill>
                <a:prstClr val="black"/>
              </a:solidFill>
              <a:latin typeface="Trebuchet MS"/>
              <a:ea typeface="Calibri" panose="020F0502020204030204" pitchFamily="34" charset="0"/>
              <a:cs typeface="Arial" panose="020B0604020202020204" pitchFamily="34" charset="0"/>
            </a:endParaRPr>
          </a:p>
        </p:txBody>
      </p:sp>
      <p:sp>
        <p:nvSpPr>
          <p:cNvPr id="7" name="Speech Bubble: Rectangle with Corners Rounded 6">
            <a:extLst>
              <a:ext uri="{FF2B5EF4-FFF2-40B4-BE49-F238E27FC236}">
                <a16:creationId xmlns:a16="http://schemas.microsoft.com/office/drawing/2014/main" id="{823FD151-4D62-441A-8379-F34959A7D71F}"/>
              </a:ext>
            </a:extLst>
          </p:cNvPr>
          <p:cNvSpPr/>
          <p:nvPr/>
        </p:nvSpPr>
        <p:spPr>
          <a:xfrm>
            <a:off x="8621869" y="3645024"/>
            <a:ext cx="1946275" cy="1512168"/>
          </a:xfrm>
          <a:prstGeom prst="wedgeRoundRectCallout">
            <a:avLst>
              <a:gd name="adj1" fmla="val -89425"/>
              <a:gd name="adj2" fmla="val -22751"/>
              <a:gd name="adj3" fmla="val 16667"/>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07000"/>
              </a:lnSpc>
              <a:spcAft>
                <a:spcPts val="800"/>
              </a:spcAft>
            </a:pPr>
            <a:r>
              <a:rPr lang="he-IL" sz="1600" dirty="0">
                <a:solidFill>
                  <a:srgbClr val="000000"/>
                </a:solidFill>
                <a:latin typeface="Trebuchet MS"/>
                <a:cs typeface="Arial" panose="020B0604020202020204" pitchFamily="34" charset="0"/>
              </a:rPr>
              <a:t>שינוי דרך ה </a:t>
            </a:r>
            <a:r>
              <a:rPr lang="en-US" sz="1600" dirty="0">
                <a:solidFill>
                  <a:srgbClr val="000000"/>
                </a:solidFill>
                <a:latin typeface="Trebuchet MS"/>
                <a:cs typeface="Arial" panose="020B0604020202020204" pitchFamily="34" charset="0"/>
              </a:rPr>
              <a:t>GUI</a:t>
            </a:r>
            <a:r>
              <a:rPr lang="he-IL" sz="1600" dirty="0">
                <a:solidFill>
                  <a:srgbClr val="000000"/>
                </a:solidFill>
                <a:latin typeface="Trebuchet MS"/>
                <a:cs typeface="Arial" panose="020B0604020202020204" pitchFamily="34" charset="0"/>
              </a:rPr>
              <a:t> ישפיע על האובייקט </a:t>
            </a:r>
            <a:r>
              <a:rPr lang="en-US" sz="1600" dirty="0" err="1">
                <a:solidFill>
                  <a:srgbClr val="000000"/>
                </a:solidFill>
                <a:latin typeface="Trebuchet MS"/>
                <a:cs typeface="Arial" panose="020B0604020202020204" pitchFamily="34" charset="0"/>
              </a:rPr>
              <a:t>MyData</a:t>
            </a:r>
            <a:r>
              <a:rPr lang="he-IL" sz="1600" dirty="0">
                <a:solidFill>
                  <a:srgbClr val="000000"/>
                </a:solidFill>
                <a:latin typeface="Trebuchet MS"/>
                <a:cs typeface="Arial" panose="020B0604020202020204" pitchFamily="34" charset="0"/>
              </a:rPr>
              <a:t>.</a:t>
            </a:r>
            <a:endParaRPr lang="en-IL" sz="1600" dirty="0">
              <a:solidFill>
                <a:srgbClr val="000000"/>
              </a:solidFill>
              <a:latin typeface="Trebuchet MS"/>
              <a:cs typeface="Arial" panose="020B0604020202020204" pitchFamily="34" charset="0"/>
            </a:endParaRPr>
          </a:p>
          <a:p>
            <a:pPr algn="ctr">
              <a:lnSpc>
                <a:spcPct val="107000"/>
              </a:lnSpc>
              <a:spcAft>
                <a:spcPts val="800"/>
              </a:spcAft>
            </a:pPr>
            <a:r>
              <a:rPr lang="he-IL" sz="1600" b="1" dirty="0">
                <a:solidFill>
                  <a:srgbClr val="000000"/>
                </a:solidFill>
                <a:latin typeface="Trebuchet MS"/>
                <a:cs typeface="Arial" panose="020B0604020202020204" pitchFamily="34" charset="0"/>
              </a:rPr>
              <a:t>וכעת גם להיפך!</a:t>
            </a:r>
            <a:endParaRPr lang="en-IL" sz="1600" b="1" dirty="0">
              <a:solidFill>
                <a:srgbClr val="000000"/>
              </a:solidFill>
              <a:latin typeface="Trebuchet MS"/>
              <a:cs typeface="Arial" panose="020B0604020202020204" pitchFamily="34" charset="0"/>
            </a:endParaRPr>
          </a:p>
        </p:txBody>
      </p:sp>
    </p:spTree>
    <p:extLst>
      <p:ext uri="{BB962C8B-B14F-4D97-AF65-F5344CB8AC3E}">
        <p14:creationId xmlns:p14="http://schemas.microsoft.com/office/powerpoint/2010/main" val="40147419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673792" y="1124744"/>
            <a:ext cx="7776864" cy="5328592"/>
          </a:xfrm>
        </p:spPr>
        <p:txBody>
          <a:bodyPr>
            <a:noAutofit/>
          </a:bodyPr>
          <a:lstStyle/>
          <a:p>
            <a:r>
              <a:rPr lang="he-IL" sz="2400" dirty="0"/>
              <a:t>מבנה כללי למחלקה שמממשת </a:t>
            </a:r>
            <a:r>
              <a:rPr lang="en-US" sz="2400" dirty="0"/>
              <a:t> INotifyPropertyChanged</a:t>
            </a:r>
            <a:endParaRPr lang="he-IL" sz="2400" dirty="0"/>
          </a:p>
          <a:p>
            <a:pPr lvl="1"/>
            <a:r>
              <a:rPr lang="he-IL" sz="2000" dirty="0"/>
              <a:t>החליפו את </a:t>
            </a:r>
            <a:r>
              <a:rPr lang="he-IL" sz="2000" dirty="0">
                <a:solidFill>
                  <a:srgbClr val="FF0000"/>
                </a:solidFill>
              </a:rPr>
              <a:t>שם המחלקה והטיפוסים </a:t>
            </a:r>
            <a:r>
              <a:rPr lang="he-IL" sz="2000" dirty="0"/>
              <a:t>כרצונכם</a:t>
            </a:r>
          </a:p>
          <a:p>
            <a:pPr lvl="1"/>
            <a:r>
              <a:rPr lang="he-IL" sz="2000" dirty="0"/>
              <a:t>קבעו את </a:t>
            </a:r>
            <a:r>
              <a:rPr lang="he-IL" sz="2000" dirty="0">
                <a:solidFill>
                  <a:srgbClr val="00B050"/>
                </a:solidFill>
              </a:rPr>
              <a:t>שם המאפיין</a:t>
            </a:r>
            <a:r>
              <a:rPr lang="he-IL" sz="2000" dirty="0"/>
              <a:t>, </a:t>
            </a:r>
            <a:r>
              <a:rPr lang="he-IL" sz="2000" dirty="0">
                <a:solidFill>
                  <a:srgbClr val="00B0F0"/>
                </a:solidFill>
              </a:rPr>
              <a:t>והשדה הפרטי </a:t>
            </a:r>
            <a:r>
              <a:rPr lang="he-IL" sz="2000" dirty="0"/>
              <a:t>העומד מאחוריו.</a:t>
            </a:r>
          </a:p>
          <a:p>
            <a:pPr marL="292608" lvl="1" indent="0">
              <a:buNone/>
            </a:pPr>
            <a:endParaRPr lang="he-IL" sz="2000" dirty="0"/>
          </a:p>
          <a:p>
            <a:pPr marL="246888" lvl="1" indent="0" algn="l" rtl="0">
              <a:buNone/>
            </a:pPr>
            <a:r>
              <a:rPr lang="en-US" sz="1400" dirty="0">
                <a:cs typeface="+mj-cs"/>
              </a:rPr>
              <a:t>public class </a:t>
            </a:r>
            <a:r>
              <a:rPr lang="en-US" sz="1400" dirty="0" err="1">
                <a:solidFill>
                  <a:srgbClr val="FF0000"/>
                </a:solidFill>
                <a:cs typeface="+mj-cs"/>
              </a:rPr>
              <a:t>ClassName</a:t>
            </a:r>
            <a:r>
              <a:rPr lang="en-US" sz="1400" dirty="0">
                <a:cs typeface="+mj-cs"/>
              </a:rPr>
              <a:t> : </a:t>
            </a:r>
            <a:r>
              <a:rPr lang="en-US" sz="1400" dirty="0">
                <a:highlight>
                  <a:srgbClr val="FFFF00"/>
                </a:highlight>
                <a:cs typeface="+mj-cs"/>
              </a:rPr>
              <a:t>INotifyPropertyChanged</a:t>
            </a:r>
            <a:br>
              <a:rPr lang="en-US" sz="1400" dirty="0">
                <a:cs typeface="+mj-cs"/>
              </a:rPr>
            </a:br>
            <a:r>
              <a:rPr lang="en-US" sz="1400" dirty="0">
                <a:cs typeface="+mj-cs"/>
              </a:rPr>
              <a:t>{</a:t>
            </a:r>
            <a:br>
              <a:rPr lang="en-US" sz="1400" dirty="0">
                <a:cs typeface="+mj-cs"/>
              </a:rPr>
            </a:br>
            <a:r>
              <a:rPr lang="en-US" sz="1400" dirty="0">
                <a:cs typeface="+mj-cs"/>
              </a:rPr>
              <a:t>    private </a:t>
            </a:r>
            <a:r>
              <a:rPr lang="en-US" sz="1400" dirty="0">
                <a:solidFill>
                  <a:srgbClr val="FF0000"/>
                </a:solidFill>
                <a:cs typeface="+mj-cs"/>
              </a:rPr>
              <a:t>string</a:t>
            </a:r>
            <a:r>
              <a:rPr lang="en-US" sz="1400" dirty="0">
                <a:cs typeface="+mj-cs"/>
              </a:rPr>
              <a:t> </a:t>
            </a:r>
            <a:r>
              <a:rPr lang="en-US" sz="1400" dirty="0">
                <a:solidFill>
                  <a:srgbClr val="00B0F0"/>
                </a:solidFill>
                <a:cs typeface="+mj-cs"/>
              </a:rPr>
              <a:t>xxx</a:t>
            </a:r>
            <a:r>
              <a:rPr lang="en-US" sz="1400" dirty="0">
                <a:cs typeface="+mj-cs"/>
              </a:rPr>
              <a:t>;</a:t>
            </a:r>
            <a:br>
              <a:rPr lang="en-US" sz="1400" dirty="0">
                <a:cs typeface="+mj-cs"/>
              </a:rPr>
            </a:br>
            <a:r>
              <a:rPr lang="en-US" sz="1400" dirty="0">
                <a:cs typeface="+mj-cs"/>
              </a:rPr>
              <a:t>    public </a:t>
            </a:r>
            <a:r>
              <a:rPr lang="en-US" sz="1400" dirty="0">
                <a:solidFill>
                  <a:srgbClr val="FF0000"/>
                </a:solidFill>
                <a:cs typeface="+mj-cs"/>
              </a:rPr>
              <a:t>string</a:t>
            </a:r>
            <a:r>
              <a:rPr lang="en-US" sz="1400" dirty="0">
                <a:cs typeface="+mj-cs"/>
              </a:rPr>
              <a:t> </a:t>
            </a:r>
            <a:r>
              <a:rPr lang="en-US" sz="1400" dirty="0">
                <a:solidFill>
                  <a:srgbClr val="00B050"/>
                </a:solidFill>
                <a:cs typeface="+mj-cs"/>
              </a:rPr>
              <a:t>XXX</a:t>
            </a:r>
            <a:br>
              <a:rPr lang="en-US" sz="1400" dirty="0">
                <a:cs typeface="+mj-cs"/>
              </a:rPr>
            </a:br>
            <a:r>
              <a:rPr lang="en-US" sz="1400" dirty="0">
                <a:cs typeface="+mj-cs"/>
              </a:rPr>
              <a:t>    {</a:t>
            </a:r>
            <a:br>
              <a:rPr lang="en-US" sz="1400" dirty="0">
                <a:cs typeface="+mj-cs"/>
              </a:rPr>
            </a:br>
            <a:r>
              <a:rPr lang="en-US" sz="1400" dirty="0">
                <a:cs typeface="+mj-cs"/>
              </a:rPr>
              <a:t>       get	{	return </a:t>
            </a:r>
            <a:r>
              <a:rPr lang="en-US" sz="1400" dirty="0">
                <a:solidFill>
                  <a:srgbClr val="00B0F0"/>
                </a:solidFill>
                <a:cs typeface="+mj-cs"/>
              </a:rPr>
              <a:t>xxx</a:t>
            </a:r>
            <a:r>
              <a:rPr lang="en-US" sz="1400" dirty="0">
                <a:cs typeface="+mj-cs"/>
              </a:rPr>
              <a:t>;		}</a:t>
            </a:r>
            <a:br>
              <a:rPr lang="en-US" sz="1400" dirty="0">
                <a:cs typeface="+mj-cs"/>
              </a:rPr>
            </a:br>
            <a:r>
              <a:rPr lang="en-US" sz="1400" dirty="0">
                <a:cs typeface="+mj-cs"/>
              </a:rPr>
              <a:t>       set	{	</a:t>
            </a:r>
            <a:r>
              <a:rPr lang="en-US" sz="1400" dirty="0">
                <a:solidFill>
                  <a:srgbClr val="00B0F0"/>
                </a:solidFill>
                <a:cs typeface="+mj-cs"/>
              </a:rPr>
              <a:t>xxx</a:t>
            </a:r>
            <a:r>
              <a:rPr lang="en-US" sz="1400" dirty="0">
                <a:cs typeface="+mj-cs"/>
              </a:rPr>
              <a:t>= value;</a:t>
            </a:r>
            <a:br>
              <a:rPr lang="en-US" sz="1400" dirty="0">
                <a:cs typeface="+mj-cs"/>
              </a:rPr>
            </a:br>
            <a:r>
              <a:rPr lang="en-US" sz="1400" dirty="0">
                <a:cs typeface="+mj-cs"/>
              </a:rPr>
              <a:t>        		if (</a:t>
            </a:r>
            <a:r>
              <a:rPr lang="en-US" sz="1400" dirty="0" err="1">
                <a:highlight>
                  <a:srgbClr val="FFFF00"/>
                </a:highlight>
                <a:cs typeface="+mj-cs"/>
              </a:rPr>
              <a:t>PropertyChanged</a:t>
            </a:r>
            <a:r>
              <a:rPr lang="en-US" sz="1400" dirty="0">
                <a:cs typeface="+mj-cs"/>
              </a:rPr>
              <a:t> != null)</a:t>
            </a:r>
            <a:br>
              <a:rPr lang="en-US" sz="1400" dirty="0">
                <a:cs typeface="+mj-cs"/>
              </a:rPr>
            </a:br>
            <a:r>
              <a:rPr lang="en-US" sz="1400" dirty="0">
                <a:cs typeface="+mj-cs"/>
              </a:rPr>
              <a:t>       		{</a:t>
            </a:r>
            <a:br>
              <a:rPr lang="en-US" sz="1400" dirty="0">
                <a:cs typeface="+mj-cs"/>
              </a:rPr>
            </a:br>
            <a:r>
              <a:rPr lang="en-US" sz="1400" dirty="0">
                <a:cs typeface="+mj-cs"/>
              </a:rPr>
              <a:t>        		      </a:t>
            </a:r>
            <a:r>
              <a:rPr lang="en-US" sz="1400" dirty="0" err="1">
                <a:highlight>
                  <a:srgbClr val="FFFF00"/>
                </a:highlight>
                <a:cs typeface="+mj-cs"/>
              </a:rPr>
              <a:t>PropertyChanged</a:t>
            </a:r>
            <a:r>
              <a:rPr lang="en-US" sz="1400" dirty="0">
                <a:cs typeface="+mj-cs"/>
              </a:rPr>
              <a:t>(this, new </a:t>
            </a:r>
            <a:r>
              <a:rPr lang="en-US" sz="1400" dirty="0" err="1">
                <a:cs typeface="+mj-cs"/>
              </a:rPr>
              <a:t>PropertyChangedEventArgs</a:t>
            </a:r>
            <a:r>
              <a:rPr lang="en-US" sz="1400" dirty="0">
                <a:cs typeface="+mj-cs"/>
              </a:rPr>
              <a:t>("</a:t>
            </a:r>
            <a:r>
              <a:rPr lang="en-US" sz="1400" dirty="0">
                <a:solidFill>
                  <a:srgbClr val="00B050"/>
                </a:solidFill>
                <a:cs typeface="+mj-cs"/>
              </a:rPr>
              <a:t>XXX</a:t>
            </a:r>
            <a:r>
              <a:rPr lang="en-US" sz="1400" dirty="0">
                <a:cs typeface="+mj-cs"/>
              </a:rPr>
              <a:t>"));</a:t>
            </a:r>
            <a:br>
              <a:rPr lang="en-US" sz="1400" dirty="0">
                <a:cs typeface="+mj-cs"/>
              </a:rPr>
            </a:br>
            <a:r>
              <a:rPr lang="en-US" sz="1400" dirty="0">
                <a:cs typeface="+mj-cs"/>
              </a:rPr>
              <a:t>    		}</a:t>
            </a:r>
          </a:p>
          <a:p>
            <a:pPr marL="246888" lvl="1" indent="0" algn="l" rtl="0">
              <a:buNone/>
            </a:pPr>
            <a:r>
              <a:rPr lang="en-US" sz="1400" dirty="0">
                <a:cs typeface="+mj-cs"/>
              </a:rPr>
              <a:t>	}</a:t>
            </a:r>
            <a:br>
              <a:rPr lang="en-US" sz="1400" dirty="0">
                <a:cs typeface="+mj-cs"/>
              </a:rPr>
            </a:br>
            <a:r>
              <a:rPr lang="en-US" sz="1400" dirty="0">
                <a:cs typeface="+mj-cs"/>
              </a:rPr>
              <a:t>    }</a:t>
            </a:r>
            <a:br>
              <a:rPr lang="en-US" sz="1400" dirty="0">
                <a:cs typeface="+mj-cs"/>
              </a:rPr>
            </a:br>
            <a:r>
              <a:rPr lang="en-US" sz="1400" dirty="0">
                <a:cs typeface="+mj-cs"/>
              </a:rPr>
              <a:t>    </a:t>
            </a:r>
          </a:p>
          <a:p>
            <a:pPr marL="246888" lvl="1" indent="0" algn="l" rtl="0">
              <a:buNone/>
            </a:pPr>
            <a:r>
              <a:rPr lang="en-US" sz="1400" dirty="0">
                <a:cs typeface="+mj-cs"/>
              </a:rPr>
              <a:t>   </a:t>
            </a:r>
            <a:r>
              <a:rPr lang="en-US" sz="1400" dirty="0">
                <a:highlight>
                  <a:srgbClr val="FFFF00"/>
                </a:highlight>
                <a:cs typeface="+mj-cs"/>
              </a:rPr>
              <a:t>public event </a:t>
            </a:r>
            <a:r>
              <a:rPr lang="en-US" sz="1400" dirty="0" err="1">
                <a:highlight>
                  <a:srgbClr val="FFFF00"/>
                </a:highlight>
                <a:cs typeface="+mj-cs"/>
              </a:rPr>
              <a:t>PropertyChangedEventHandler</a:t>
            </a:r>
            <a:r>
              <a:rPr lang="en-US" sz="1400" dirty="0">
                <a:highlight>
                  <a:srgbClr val="FFFF00"/>
                </a:highlight>
                <a:cs typeface="+mj-cs"/>
              </a:rPr>
              <a:t> </a:t>
            </a:r>
            <a:r>
              <a:rPr lang="en-US" sz="1400" dirty="0" err="1">
                <a:highlight>
                  <a:srgbClr val="FFFF00"/>
                </a:highlight>
                <a:cs typeface="+mj-cs"/>
              </a:rPr>
              <a:t>PropertyChanged</a:t>
            </a:r>
            <a:r>
              <a:rPr lang="en-US" sz="1400" dirty="0">
                <a:cs typeface="+mj-cs"/>
              </a:rPr>
              <a:t>;</a:t>
            </a:r>
            <a:br>
              <a:rPr lang="en-US" sz="1400" dirty="0">
                <a:cs typeface="+mj-cs"/>
              </a:rPr>
            </a:br>
            <a:r>
              <a:rPr lang="en-US" sz="1400" dirty="0">
                <a:cs typeface="+mj-cs"/>
              </a:rPr>
              <a:t>}</a:t>
            </a:r>
            <a:endParaRPr lang="he-IL" sz="1400" dirty="0">
              <a:cs typeface="+mj-cs"/>
            </a:endParaRPr>
          </a:p>
        </p:txBody>
      </p:sp>
      <p:sp>
        <p:nvSpPr>
          <p:cNvPr id="6" name="Title 1">
            <a:extLst>
              <a:ext uri="{FF2B5EF4-FFF2-40B4-BE49-F238E27FC236}">
                <a16:creationId xmlns:a16="http://schemas.microsoft.com/office/drawing/2014/main" id="{392F2AA1-EBC4-4AFC-B1F9-D4673E00C6EE}"/>
              </a:ext>
            </a:extLst>
          </p:cNvPr>
          <p:cNvSpPr txBox="1">
            <a:spLocks/>
          </p:cNvSpPr>
          <p:nvPr/>
        </p:nvSpPr>
        <p:spPr>
          <a:xfrm>
            <a:off x="1919536" y="73152"/>
            <a:ext cx="7560840" cy="835560"/>
          </a:xfrm>
          <a:prstGeom prst="rect">
            <a:avLst/>
          </a:prstGeom>
        </p:spPr>
        <p:txBody>
          <a:bodyPr vert="horz" lIns="45720" tIns="0" rIns="45720" bIns="0" anchor="b" anchorCtr="0">
            <a:normAutofit fontScale="900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דיווח על שינוי בערכה של תכונה</a:t>
            </a:r>
            <a:b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אפשרות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2</a:t>
            </a: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 מימוש הממשק </a:t>
            </a:r>
            <a:r>
              <a:rPr lang="en-US" sz="2800" cap="none" dirty="0">
                <a:ln>
                  <a:noFill/>
                </a:ln>
                <a:solidFill>
                  <a:srgbClr val="C00000"/>
                </a:solidFill>
                <a:latin typeface="inherit"/>
                <a:ea typeface="Times New Roman" panose="02020603050405020304" pitchFamily="18" charset="0"/>
                <a:cs typeface="Arial" panose="020B0604020202020204" pitchFamily="34" charset="0"/>
              </a:rPr>
              <a:t>INotifyPropertyChanged</a:t>
            </a:r>
            <a:endParaRPr lang="en-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
        <p:nvSpPr>
          <p:cNvPr id="2" name="Callout: Bent Line 1">
            <a:extLst>
              <a:ext uri="{FF2B5EF4-FFF2-40B4-BE49-F238E27FC236}">
                <a16:creationId xmlns:a16="http://schemas.microsoft.com/office/drawing/2014/main" id="{A7A02D4A-D278-47F7-985F-2E95C11FEB28}"/>
              </a:ext>
            </a:extLst>
          </p:cNvPr>
          <p:cNvSpPr/>
          <p:nvPr/>
        </p:nvSpPr>
        <p:spPr>
          <a:xfrm>
            <a:off x="7709896" y="5286877"/>
            <a:ext cx="2808312" cy="1368152"/>
          </a:xfrm>
          <a:prstGeom prst="borderCallout2">
            <a:avLst>
              <a:gd name="adj1" fmla="val 18750"/>
              <a:gd name="adj2" fmla="val -8333"/>
              <a:gd name="adj3" fmla="val -1080"/>
              <a:gd name="adj4" fmla="val -24897"/>
              <a:gd name="adj5" fmla="val 27855"/>
              <a:gd name="adj6" fmla="val -3910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מימוש הממשק </a:t>
            </a:r>
            <a:r>
              <a:rPr lang="en-US" sz="1400" dirty="0">
                <a:solidFill>
                  <a:prstClr val="black"/>
                </a:solidFill>
                <a:highlight>
                  <a:srgbClr val="FFFF00"/>
                </a:highlight>
                <a:latin typeface="Trebuchet MS"/>
              </a:rPr>
              <a:t>INotifyPropertyChanged</a:t>
            </a: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ע"י הגדרת אירוע אחד בלבד בשם</a:t>
            </a:r>
            <a:r>
              <a:rPr lang="en-US" sz="1400" dirty="0" err="1">
                <a:solidFill>
                  <a:prstClr val="black"/>
                </a:solidFill>
                <a:highlight>
                  <a:srgbClr val="FFFF00"/>
                </a:highlight>
                <a:latin typeface="Trebuchet MS"/>
              </a:rPr>
              <a:t>PropertyChanged</a:t>
            </a:r>
            <a:r>
              <a:rPr lang="en-US" sz="1400" dirty="0">
                <a:solidFill>
                  <a:prstClr val="black"/>
                </a:solidFill>
                <a:latin typeface="Trebuchet MS"/>
              </a:rPr>
              <a:t> </a:t>
            </a:r>
            <a:endParaRPr lang="en-IL" dirty="0">
              <a:solidFill>
                <a:prstClr val="black"/>
              </a:solidFill>
              <a:latin typeface="Trebuchet MS"/>
            </a:endParaRPr>
          </a:p>
        </p:txBody>
      </p:sp>
      <p:sp>
        <p:nvSpPr>
          <p:cNvPr id="5" name="Callout: Bent Line 4">
            <a:extLst>
              <a:ext uri="{FF2B5EF4-FFF2-40B4-BE49-F238E27FC236}">
                <a16:creationId xmlns:a16="http://schemas.microsoft.com/office/drawing/2014/main" id="{741BD29C-0CF1-4CE8-9240-1ADC20B55C9A}"/>
              </a:ext>
            </a:extLst>
          </p:cNvPr>
          <p:cNvSpPr/>
          <p:nvPr/>
        </p:nvSpPr>
        <p:spPr>
          <a:xfrm>
            <a:off x="7709896" y="2348880"/>
            <a:ext cx="2808312" cy="2016224"/>
          </a:xfrm>
          <a:prstGeom prst="borderCallout2">
            <a:avLst>
              <a:gd name="adj1" fmla="val 18750"/>
              <a:gd name="adj2" fmla="val -8333"/>
              <a:gd name="adj3" fmla="val 61715"/>
              <a:gd name="adj4" fmla="val -20961"/>
              <a:gd name="adj5" fmla="val 90152"/>
              <a:gd name="adj6" fmla="val -54486"/>
            </a:avLst>
          </a:prstGeom>
        </p:spPr>
        <p:style>
          <a:lnRef idx="1">
            <a:schemeClr val="accent5"/>
          </a:lnRef>
          <a:fillRef idx="2">
            <a:schemeClr val="accent5"/>
          </a:fillRef>
          <a:effectRef idx="1">
            <a:schemeClr val="accent5"/>
          </a:effectRef>
          <a:fontRef idx="minor">
            <a:schemeClr val="dk1"/>
          </a:fontRef>
        </p:style>
        <p:txBody>
          <a:bodyPr rtlCol="0" anchor="ctr"/>
          <a:lstStyle/>
          <a:p>
            <a:pPr lvl="1" fontAlgn="base"/>
            <a:r>
              <a:rPr lang="he-IL" sz="1400" dirty="0">
                <a:solidFill>
                  <a:prstClr val="black"/>
                </a:solidFill>
                <a:latin typeface="Trebuchet MS"/>
                <a:cs typeface="Gisha" panose="020B0502040204020203" pitchFamily="34" charset="-79"/>
              </a:rPr>
              <a:t>בכל פעם שהתכונה </a:t>
            </a:r>
            <a:r>
              <a:rPr lang="en-US" sz="1400" dirty="0">
                <a:solidFill>
                  <a:srgbClr val="00B050"/>
                </a:solidFill>
                <a:latin typeface="Trebuchet MS"/>
              </a:rPr>
              <a:t>XXX</a:t>
            </a:r>
            <a:r>
              <a:rPr lang="he-IL" sz="1400" dirty="0">
                <a:solidFill>
                  <a:prstClr val="black"/>
                </a:solidFill>
                <a:latin typeface="Trebuchet MS"/>
                <a:cs typeface="Gisha" panose="020B0502040204020203" pitchFamily="34" charset="-79"/>
              </a:rPr>
              <a:t> תשתנה, התכונה </a:t>
            </a:r>
            <a:r>
              <a:rPr lang="en-US" sz="1400" dirty="0">
                <a:solidFill>
                  <a:srgbClr val="00B050"/>
                </a:solidFill>
                <a:latin typeface="Trebuchet MS"/>
              </a:rPr>
              <a:t>XXX</a:t>
            </a:r>
            <a:r>
              <a:rPr lang="he-IL" sz="1400" dirty="0">
                <a:solidFill>
                  <a:prstClr val="black"/>
                </a:solidFill>
                <a:latin typeface="Trebuchet MS"/>
                <a:cs typeface="Gisha" panose="020B0502040204020203" pitchFamily="34" charset="-79"/>
              </a:rPr>
              <a:t> תדווח על שינויים בעזרת הפעלת האירוע. </a:t>
            </a:r>
          </a:p>
          <a:p>
            <a:pPr lvl="1" fontAlgn="base"/>
            <a:r>
              <a:rPr lang="he-IL" sz="1400" dirty="0">
                <a:solidFill>
                  <a:prstClr val="black"/>
                </a:solidFill>
                <a:latin typeface="Trebuchet MS"/>
                <a:cs typeface="Gisha" panose="020B0502040204020203" pitchFamily="34" charset="-79"/>
              </a:rPr>
              <a:t>שזה בעצם ריאה לכל הפונקציות שנרשמו לאירוע.</a:t>
            </a:r>
          </a:p>
          <a:p>
            <a:pPr lvl="1" fontAlgn="base"/>
            <a:r>
              <a:rPr lang="he-IL" sz="1400" dirty="0">
                <a:solidFill>
                  <a:prstClr val="black"/>
                </a:solidFill>
                <a:latin typeface="Trebuchet MS"/>
                <a:cs typeface="Gisha" panose="020B0502040204020203" pitchFamily="34" charset="-79"/>
              </a:rPr>
              <a:t>מנגון הבינדינג נרשם לאירוע הזה באופן אוטומטי.</a:t>
            </a:r>
          </a:p>
        </p:txBody>
      </p:sp>
    </p:spTree>
    <p:extLst>
      <p:ext uri="{BB962C8B-B14F-4D97-AF65-F5344CB8AC3E}">
        <p14:creationId xmlns:p14="http://schemas.microsoft.com/office/powerpoint/2010/main" val="945378558"/>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FE6816-99B4-43CC-A87E-58641764D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707</a:t>
            </a:fld>
            <a:endParaRPr lang="he-IL">
              <a:solidFill>
                <a:srgbClr val="B13F9A"/>
              </a:solidFil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8837A4E-B7E7-439B-852C-008CAE5AD226}"/>
              </a:ext>
            </a:extLst>
          </p:cNvPr>
          <p:cNvSpPr txBox="1"/>
          <p:nvPr/>
        </p:nvSpPr>
        <p:spPr>
          <a:xfrm>
            <a:off x="2056762" y="1231714"/>
            <a:ext cx="6042599" cy="532453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MyData</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INotifyPropertyChanged</a:t>
            </a:r>
            <a:endParaRPr lang="en-IL" sz="1000"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_user;</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User</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_user;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_user = value;</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PropertyChangedEventArgs</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000" dirty="0">
                <a:solidFill>
                  <a:srgbClr val="A31515"/>
                </a:solidFill>
                <a:latin typeface="Consolas" panose="020B0609020204030204" pitchFamily="49" charset="0"/>
                <a:ea typeface="Calibri" panose="020F0502020204030204" pitchFamily="34" charset="0"/>
                <a:cs typeface="Consolas" panose="020B0609020204030204" pitchFamily="49" charset="0"/>
              </a:rPr>
              <a:t>"User"</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_password;</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Password</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_password;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_password = value;</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PropertyChangedEventArgs</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000" dirty="0">
                <a:solidFill>
                  <a:srgbClr val="A31515"/>
                </a:solidFill>
                <a:latin typeface="Consolas" panose="020B0609020204030204" pitchFamily="49" charset="0"/>
                <a:ea typeface="Calibri" panose="020F0502020204030204" pitchFamily="34" charset="0"/>
                <a:cs typeface="Consolas" panose="020B0609020204030204" pitchFamily="49" charset="0"/>
              </a:rPr>
              <a:t>"Password"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IL" sz="10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IL" sz="10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a:t>
            </a:r>
            <a:r>
              <a:rPr lang="en-IL" sz="10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PropertyChangedEventHandler</a:t>
            </a:r>
            <a:r>
              <a:rPr lang="en-IL" sz="10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IL" sz="10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PropertyChanged</a:t>
            </a:r>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IL" sz="10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0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9" name="Speech Bubble: Rectangle with Corners Rounded 8">
            <a:extLst>
              <a:ext uri="{FF2B5EF4-FFF2-40B4-BE49-F238E27FC236}">
                <a16:creationId xmlns:a16="http://schemas.microsoft.com/office/drawing/2014/main" id="{AD2B804A-2DBB-4F4B-89EA-00FDD72ACAE3}"/>
              </a:ext>
            </a:extLst>
          </p:cNvPr>
          <p:cNvSpPr/>
          <p:nvPr/>
        </p:nvSpPr>
        <p:spPr>
          <a:xfrm>
            <a:off x="8616281" y="974845"/>
            <a:ext cx="1946275" cy="1512168"/>
          </a:xfrm>
          <a:prstGeom prst="wedgeRoundRectCallout">
            <a:avLst>
              <a:gd name="adj1" fmla="val -129240"/>
              <a:gd name="adj2" fmla="val 45405"/>
              <a:gd name="adj3" fmla="val 16667"/>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07000"/>
              </a:lnSpc>
              <a:spcAft>
                <a:spcPts val="800"/>
              </a:spcAft>
            </a:pPr>
            <a:r>
              <a:rPr lang="he-IL" sz="1600" dirty="0">
                <a:solidFill>
                  <a:srgbClr val="000000"/>
                </a:solidFill>
                <a:latin typeface="Trebuchet MS"/>
                <a:cs typeface="Arial" panose="020B0604020202020204" pitchFamily="34" charset="0"/>
              </a:rPr>
              <a:t>שינוי דרך ה </a:t>
            </a:r>
            <a:r>
              <a:rPr lang="en-US" sz="1600" dirty="0">
                <a:solidFill>
                  <a:srgbClr val="000000"/>
                </a:solidFill>
                <a:latin typeface="Trebuchet MS"/>
                <a:cs typeface="Arial" panose="020B0604020202020204" pitchFamily="34" charset="0"/>
              </a:rPr>
              <a:t>GUI</a:t>
            </a:r>
            <a:r>
              <a:rPr lang="he-IL" sz="1600" dirty="0">
                <a:solidFill>
                  <a:srgbClr val="000000"/>
                </a:solidFill>
                <a:latin typeface="Trebuchet MS"/>
                <a:cs typeface="Arial" panose="020B0604020202020204" pitchFamily="34" charset="0"/>
              </a:rPr>
              <a:t> ישפיע על האובייקט </a:t>
            </a:r>
            <a:r>
              <a:rPr lang="en-US" sz="1600" dirty="0" err="1">
                <a:solidFill>
                  <a:srgbClr val="000000"/>
                </a:solidFill>
                <a:latin typeface="Trebuchet MS"/>
                <a:cs typeface="Arial" panose="020B0604020202020204" pitchFamily="34" charset="0"/>
              </a:rPr>
              <a:t>MyData</a:t>
            </a:r>
            <a:r>
              <a:rPr lang="he-IL" sz="1600" dirty="0">
                <a:solidFill>
                  <a:srgbClr val="000000"/>
                </a:solidFill>
                <a:latin typeface="Trebuchet MS"/>
                <a:cs typeface="Arial" panose="020B0604020202020204" pitchFamily="34" charset="0"/>
              </a:rPr>
              <a:t>.</a:t>
            </a:r>
            <a:endParaRPr lang="en-IL" sz="1600" dirty="0">
              <a:solidFill>
                <a:srgbClr val="000000"/>
              </a:solidFill>
              <a:latin typeface="Trebuchet MS"/>
              <a:cs typeface="Arial" panose="020B0604020202020204" pitchFamily="34" charset="0"/>
            </a:endParaRPr>
          </a:p>
          <a:p>
            <a:pPr algn="ctr">
              <a:lnSpc>
                <a:spcPct val="107000"/>
              </a:lnSpc>
              <a:spcAft>
                <a:spcPts val="800"/>
              </a:spcAft>
            </a:pPr>
            <a:r>
              <a:rPr lang="he-IL" sz="1600" b="1" dirty="0">
                <a:solidFill>
                  <a:srgbClr val="000000"/>
                </a:solidFill>
                <a:latin typeface="Trebuchet MS"/>
                <a:cs typeface="Arial" panose="020B0604020202020204" pitchFamily="34" charset="0"/>
              </a:rPr>
              <a:t>וכעת גם להיפך!</a:t>
            </a:r>
            <a:endParaRPr lang="en-IL" sz="1600" b="1" dirty="0">
              <a:solidFill>
                <a:srgbClr val="000000"/>
              </a:solidFill>
              <a:latin typeface="Trebuchet MS"/>
              <a:cs typeface="Arial" panose="020B0604020202020204" pitchFamily="34" charset="0"/>
            </a:endParaRPr>
          </a:p>
        </p:txBody>
      </p:sp>
      <p:sp>
        <p:nvSpPr>
          <p:cNvPr id="6" name="Title 1">
            <a:extLst>
              <a:ext uri="{FF2B5EF4-FFF2-40B4-BE49-F238E27FC236}">
                <a16:creationId xmlns:a16="http://schemas.microsoft.com/office/drawing/2014/main" id="{6250ACD6-54E5-4A97-831F-FBD34E542A1D}"/>
              </a:ext>
            </a:extLst>
          </p:cNvPr>
          <p:cNvSpPr txBox="1">
            <a:spLocks/>
          </p:cNvSpPr>
          <p:nvPr/>
        </p:nvSpPr>
        <p:spPr>
          <a:xfrm>
            <a:off x="1919536" y="73152"/>
            <a:ext cx="7560840" cy="835560"/>
          </a:xfrm>
          <a:prstGeom prst="rect">
            <a:avLst/>
          </a:prstGeom>
        </p:spPr>
        <p:txBody>
          <a:bodyPr vert="horz" lIns="45720" tIns="0" rIns="45720" bIns="0" anchor="b" anchorCtr="0">
            <a:normAutofit fontScale="900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דיווח על שינוי בערכה של תכונה</a:t>
            </a:r>
            <a:b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אפשרות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2</a:t>
            </a: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 מימוש הממשק </a:t>
            </a:r>
            <a:r>
              <a:rPr lang="en-US" sz="2800" cap="none" dirty="0">
                <a:ln>
                  <a:noFill/>
                </a:ln>
                <a:solidFill>
                  <a:srgbClr val="C00000"/>
                </a:solidFill>
                <a:latin typeface="inherit"/>
                <a:ea typeface="Times New Roman" panose="02020603050405020304" pitchFamily="18" charset="0"/>
                <a:cs typeface="Arial" panose="020B0604020202020204" pitchFamily="34" charset="0"/>
              </a:rPr>
              <a:t>INotifyPropertyChanged</a:t>
            </a:r>
            <a:endParaRPr lang="en-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Tree>
    <p:extLst>
      <p:ext uri="{BB962C8B-B14F-4D97-AF65-F5344CB8AC3E}">
        <p14:creationId xmlns:p14="http://schemas.microsoft.com/office/powerpoint/2010/main" val="26116541"/>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890868" y="533400"/>
            <a:ext cx="5105400" cy="2175520"/>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419232" y="2852936"/>
            <a:ext cx="5997248" cy="3384376"/>
          </a:xfrm>
        </p:spPr>
        <p:txBody>
          <a:bodyPr>
            <a:normAutofit fontScale="85000" lnSpcReduction="20000"/>
          </a:bodyPr>
          <a:lstStyle/>
          <a:p>
            <a:pPr algn="ctr" rtl="0"/>
            <a:r>
              <a:rPr lang="he-IL" sz="1900" dirty="0"/>
              <a:t>סנכרון </a:t>
            </a:r>
            <a:r>
              <a:rPr lang="he-IL" sz="3500" b="1" dirty="0"/>
              <a:t>אוטומטי</a:t>
            </a:r>
            <a:br>
              <a:rPr lang="he-IL" sz="1900" dirty="0"/>
            </a:br>
            <a:r>
              <a:rPr lang="he-IL" sz="1900" dirty="0"/>
              <a:t>בין תכונה של אובייקט </a:t>
            </a:r>
            <a:r>
              <a:rPr lang="he-IL" sz="3500" b="1" dirty="0"/>
              <a:t>גרפי</a:t>
            </a:r>
            <a:br>
              <a:rPr lang="he-IL" sz="1900" dirty="0"/>
            </a:br>
            <a:r>
              <a:rPr lang="he-IL" sz="1900" dirty="0"/>
              <a:t>לבין תכונה של אובייקט </a:t>
            </a:r>
            <a:r>
              <a:rPr lang="he-IL" sz="3500" b="1" dirty="0"/>
              <a:t>לוגי</a:t>
            </a:r>
            <a:endParaRPr lang="en-US" sz="3500" b="1" dirty="0"/>
          </a:p>
          <a:p>
            <a:pPr algn="ctr" rtl="0"/>
            <a:endParaRPr lang="en-US" sz="1900" dirty="0"/>
          </a:p>
          <a:p>
            <a:pPr algn="ctr"/>
            <a:r>
              <a:rPr lang="he-IL" sz="2100" b="1" dirty="0"/>
              <a:t>קביעת הקשר הנתונים של אובייקט מקור לוגי להיות </a:t>
            </a:r>
            <a:r>
              <a:rPr lang="en-US" sz="2100" b="1" dirty="0">
                <a:solidFill>
                  <a:srgbClr val="1D04D4"/>
                </a:solidFill>
                <a:highlight>
                  <a:srgbClr val="FFFF00"/>
                </a:highlight>
              </a:rPr>
              <a:t>this</a:t>
            </a:r>
            <a:endParaRPr lang="he-IL" sz="2100" b="1" dirty="0"/>
          </a:p>
          <a:p>
            <a:pPr algn="ctr"/>
            <a:endParaRPr lang="he-IL" sz="2400" dirty="0"/>
          </a:p>
          <a:p>
            <a:pPr algn="ctr"/>
            <a:r>
              <a:rPr lang="he-IL" sz="2400" dirty="0"/>
              <a:t> דרך ה- </a:t>
            </a:r>
            <a:r>
              <a:rPr lang="en-US" sz="2400" dirty="0"/>
              <a:t>XAML</a:t>
            </a:r>
            <a:r>
              <a:rPr lang="he-IL" sz="2400" dirty="0"/>
              <a:t> כך:</a:t>
            </a:r>
            <a:endParaRPr lang="he-IL" sz="1400" dirty="0">
              <a:solidFill>
                <a:srgbClr val="FF0000"/>
              </a:solidFill>
              <a:latin typeface="Consolas" panose="020B0609020204030204" pitchFamily="49" charset="0"/>
            </a:endParaRPr>
          </a:p>
          <a:p>
            <a:pPr algn="ctr" rtl="0"/>
            <a:r>
              <a:rPr lang="en-US" sz="1400" dirty="0" err="1">
                <a:solidFill>
                  <a:srgbClr val="FF0000"/>
                </a:solidFill>
                <a:highlight>
                  <a:srgbClr val="FFFF00"/>
                </a:highlight>
                <a:latin typeface="Consolas" panose="020B0609020204030204" pitchFamily="49" charset="0"/>
              </a:rPr>
              <a:t>DataContext</a:t>
            </a:r>
            <a:r>
              <a:rPr lang="en-US" sz="1400" dirty="0">
                <a:solidFill>
                  <a:srgbClr val="0000FF"/>
                </a:solidFill>
                <a:highlight>
                  <a:srgbClr val="FFFF00"/>
                </a:highlight>
                <a:latin typeface="Consolas" panose="020B0609020204030204" pitchFamily="49" charset="0"/>
              </a:rPr>
              <a:t>="{</a:t>
            </a:r>
            <a:r>
              <a:rPr lang="en-US" sz="1400" dirty="0">
                <a:solidFill>
                  <a:srgbClr val="A31515"/>
                </a:solidFill>
                <a:highlight>
                  <a:srgbClr val="FFFF00"/>
                </a:highlight>
                <a:latin typeface="Consolas" panose="020B0609020204030204" pitchFamily="49" charset="0"/>
              </a:rPr>
              <a:t>Binding</a:t>
            </a:r>
            <a:r>
              <a:rPr lang="en-US" sz="1400" dirty="0">
                <a:solidFill>
                  <a:srgbClr val="FF0000"/>
                </a:solidFill>
                <a:highlight>
                  <a:srgbClr val="FFFF00"/>
                </a:highlight>
                <a:latin typeface="Consolas" panose="020B0609020204030204" pitchFamily="49" charset="0"/>
              </a:rPr>
              <a:t> RelativeSource</a:t>
            </a:r>
            <a:r>
              <a:rPr lang="en-US" sz="1400" dirty="0">
                <a:solidFill>
                  <a:srgbClr val="0000FF"/>
                </a:solidFill>
                <a:highlight>
                  <a:srgbClr val="FFFF00"/>
                </a:highlight>
                <a:latin typeface="Consolas" panose="020B0609020204030204" pitchFamily="49" charset="0"/>
              </a:rPr>
              <a:t>={</a:t>
            </a:r>
            <a:r>
              <a:rPr lang="en-US" sz="1400" dirty="0">
                <a:solidFill>
                  <a:srgbClr val="A31515"/>
                </a:solidFill>
                <a:highlight>
                  <a:srgbClr val="FFFF00"/>
                </a:highlight>
                <a:latin typeface="Consolas" panose="020B0609020204030204" pitchFamily="49" charset="0"/>
              </a:rPr>
              <a:t>RelativeSource</a:t>
            </a:r>
            <a:r>
              <a:rPr lang="en-US" sz="1400" dirty="0">
                <a:solidFill>
                  <a:srgbClr val="FF0000"/>
                </a:solidFill>
                <a:highlight>
                  <a:srgbClr val="FFFF00"/>
                </a:highlight>
                <a:latin typeface="Consolas" panose="020B0609020204030204" pitchFamily="49" charset="0"/>
              </a:rPr>
              <a:t> Self</a:t>
            </a:r>
            <a:r>
              <a:rPr lang="en-US" sz="1400" dirty="0">
                <a:solidFill>
                  <a:srgbClr val="0000FF"/>
                </a:solidFill>
                <a:highlight>
                  <a:srgbClr val="FFFF00"/>
                </a:highlight>
                <a:latin typeface="Consolas" panose="020B0609020204030204" pitchFamily="49" charset="0"/>
              </a:rPr>
              <a:t>}}"</a:t>
            </a:r>
            <a:r>
              <a:rPr lang="he-IL" sz="1400" dirty="0">
                <a:highlight>
                  <a:srgbClr val="FFFF00"/>
                </a:highlight>
              </a:rPr>
              <a:t> </a:t>
            </a:r>
          </a:p>
          <a:p>
            <a:pPr algn="ctr" rtl="0"/>
            <a:r>
              <a:rPr lang="he-IL" sz="2400" dirty="0"/>
              <a:t>או דרך הקוד האחורי כך:</a:t>
            </a:r>
            <a:endParaRPr lang="en-US" sz="2400" dirty="0"/>
          </a:p>
          <a:p>
            <a:pPr algn="ctr" rtl="0"/>
            <a:r>
              <a:rPr lang="en-US" sz="1800" dirty="0" err="1">
                <a:solidFill>
                  <a:srgbClr val="0000FF"/>
                </a:solidFill>
                <a:highlight>
                  <a:srgbClr val="FFFF00"/>
                </a:highlight>
                <a:latin typeface="Consolas" panose="020B0609020204030204" pitchFamily="49" charset="0"/>
              </a:rPr>
              <a:t>this</a:t>
            </a:r>
            <a:r>
              <a:rPr lang="en-US" sz="1800" dirty="0" err="1">
                <a:solidFill>
                  <a:srgbClr val="000000"/>
                </a:solidFill>
                <a:highlight>
                  <a:srgbClr val="FFFF00"/>
                </a:highlight>
                <a:latin typeface="Consolas" panose="020B0609020204030204" pitchFamily="49" charset="0"/>
              </a:rPr>
              <a:t>.DataContext</a:t>
            </a:r>
            <a:r>
              <a:rPr lang="en-US" sz="1800" dirty="0">
                <a:solidFill>
                  <a:srgbClr val="000000"/>
                </a:solidFill>
                <a:highlight>
                  <a:srgbClr val="FFFF00"/>
                </a:highlight>
                <a:latin typeface="Consolas" panose="020B0609020204030204" pitchFamily="49" charset="0"/>
              </a:rPr>
              <a:t> = </a:t>
            </a:r>
            <a:r>
              <a:rPr lang="en-US" sz="1800" dirty="0">
                <a:solidFill>
                  <a:srgbClr val="0000FF"/>
                </a:solidFill>
                <a:highlight>
                  <a:srgbClr val="FFFF00"/>
                </a:highlight>
                <a:latin typeface="Consolas" panose="020B0609020204030204" pitchFamily="49" charset="0"/>
              </a:rPr>
              <a:t>this</a:t>
            </a:r>
            <a:r>
              <a:rPr lang="en-US" sz="1800" dirty="0">
                <a:solidFill>
                  <a:srgbClr val="000000"/>
                </a:solidFill>
                <a:highlight>
                  <a:srgbClr val="FFFF00"/>
                </a:highlight>
                <a:latin typeface="Consolas" panose="020B0609020204030204" pitchFamily="49" charset="0"/>
              </a:rPr>
              <a:t>;</a:t>
            </a:r>
            <a:endParaRPr lang="en-US" sz="4000" b="1" dirty="0">
              <a:highlight>
                <a:srgbClr val="FFFF00"/>
              </a:highlight>
            </a:endParaRPr>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708</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1D53E3D5-5492-4F48-B57F-596E7217423C}"/>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Tree>
    <p:extLst>
      <p:ext uri="{BB962C8B-B14F-4D97-AF65-F5344CB8AC3E}">
        <p14:creationId xmlns:p14="http://schemas.microsoft.com/office/powerpoint/2010/main" val="3010229701"/>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565646-FABE-4C2A-A0F1-46D9DEA9445D}"/>
              </a:ext>
            </a:extLst>
          </p:cNvPr>
          <p:cNvSpPr>
            <a:spLocks noGrp="1"/>
          </p:cNvSpPr>
          <p:nvPr>
            <p:ph idx="1"/>
          </p:nvPr>
        </p:nvSpPr>
        <p:spPr>
          <a:xfrm>
            <a:off x="5591944" y="1574714"/>
            <a:ext cx="4572508" cy="1638263"/>
          </a:xfrm>
          <a:solidFill>
            <a:schemeClr val="bg1"/>
          </a:solidFill>
        </p:spPr>
        <p:txBody>
          <a:bodyPr>
            <a:noAutofit/>
          </a:bodyPr>
          <a:lstStyle/>
          <a:p>
            <a:r>
              <a:rPr lang="he-IL" sz="1200" dirty="0"/>
              <a:t>נרצה להגדיר חלון שבו יש</a:t>
            </a:r>
            <a:r>
              <a:rPr lang="he-IL" sz="1200" b="1" dirty="0"/>
              <a:t> 2 </a:t>
            </a:r>
            <a:r>
              <a:rPr lang="en-US" sz="1200" b="1" dirty="0" err="1"/>
              <a:t>RadioButtons</a:t>
            </a:r>
            <a:r>
              <a:rPr lang="he-IL" sz="1200" dirty="0"/>
              <a:t>. כאשר כל אחד מהם מקושר </a:t>
            </a:r>
            <a:r>
              <a:rPr lang="he-IL" sz="1200" b="1" dirty="0"/>
              <a:t>לאובייקט לוגי אחר מטיפוס </a:t>
            </a:r>
            <a:r>
              <a:rPr lang="en-US" sz="1200" b="1" dirty="0"/>
              <a:t>Light</a:t>
            </a:r>
            <a:endParaRPr lang="he-IL" sz="1200" b="1" dirty="0"/>
          </a:p>
          <a:p>
            <a:r>
              <a:rPr lang="he-IL" sz="1200" dirty="0"/>
              <a:t>לאובייקט מטיפוס המחלקה </a:t>
            </a:r>
            <a:r>
              <a:rPr lang="en-US" sz="1200" b="1" dirty="0"/>
              <a:t>Light</a:t>
            </a:r>
            <a:r>
              <a:rPr lang="he-IL" sz="1200" dirty="0"/>
              <a:t> יש 2 תכונות מסוג </a:t>
            </a:r>
            <a:r>
              <a:rPr lang="en-US" sz="1200" b="1" dirty="0" err="1"/>
              <a:t>DependencyProperty</a:t>
            </a:r>
            <a:r>
              <a:rPr lang="he-IL" sz="1200" dirty="0"/>
              <a:t> שיהיו מקושרות בקשר דו כיווני ל2 תכונות של אובייקט גרפי אחד מסוג </a:t>
            </a:r>
            <a:r>
              <a:rPr lang="en-US" sz="1200" b="1" dirty="0" err="1"/>
              <a:t>RadioButton</a:t>
            </a:r>
            <a:endParaRPr lang="en-US" sz="1200" b="1" dirty="0"/>
          </a:p>
          <a:p>
            <a:pPr lvl="1"/>
            <a:r>
              <a:rPr lang="he-IL" sz="1200" dirty="0"/>
              <a:t>התכונה </a:t>
            </a:r>
            <a:r>
              <a:rPr lang="en-US" sz="1200" b="1" dirty="0" err="1"/>
              <a:t>IsChecked</a:t>
            </a:r>
            <a:r>
              <a:rPr lang="he-IL" sz="1200" dirty="0"/>
              <a:t> תקושר לתכונה </a:t>
            </a:r>
            <a:r>
              <a:rPr lang="en-US" sz="1200" b="1" dirty="0" err="1"/>
              <a:t>IsOn</a:t>
            </a:r>
            <a:endParaRPr lang="en-US" sz="1200" b="1" dirty="0"/>
          </a:p>
          <a:p>
            <a:pPr lvl="1"/>
            <a:r>
              <a:rPr lang="he-IL" sz="1200" dirty="0"/>
              <a:t>התכונה </a:t>
            </a:r>
            <a:r>
              <a:rPr lang="en-US" sz="1200" b="1" dirty="0"/>
              <a:t>Content</a:t>
            </a:r>
            <a:r>
              <a:rPr lang="he-IL" sz="1200" dirty="0"/>
              <a:t> תקושר לתכונה </a:t>
            </a:r>
            <a:r>
              <a:rPr lang="en-US" sz="1200" b="1" dirty="0"/>
              <a:t>Title</a:t>
            </a:r>
          </a:p>
        </p:txBody>
      </p:sp>
      <p:sp>
        <p:nvSpPr>
          <p:cNvPr id="4" name="Slide Number Placeholder 3">
            <a:extLst>
              <a:ext uri="{FF2B5EF4-FFF2-40B4-BE49-F238E27FC236}">
                <a16:creationId xmlns:a16="http://schemas.microsoft.com/office/drawing/2014/main" id="{79513392-205D-4427-9E30-77FE61584001}"/>
              </a:ext>
            </a:extLst>
          </p:cNvPr>
          <p:cNvSpPr>
            <a:spLocks noGrp="1"/>
          </p:cNvSpPr>
          <p:nvPr>
            <p:ph type="sldNum" sz="quarter" idx="12"/>
          </p:nvPr>
        </p:nvSpPr>
        <p:spPr>
          <a:xfrm>
            <a:off x="1528116" y="6508114"/>
            <a:ext cx="197117" cy="214549"/>
          </a:xfrm>
        </p:spPr>
        <p:txBody>
          <a:bodyPr/>
          <a:lstStyle/>
          <a:p>
            <a:fld id="{DA68AB41-04B7-4576-9CCA-1D65DDCBA35C}" type="slidenum">
              <a:rPr lang="he-IL">
                <a:solidFill>
                  <a:srgbClr val="B13F9A"/>
                </a:solidFill>
                <a:latin typeface="Trebuchet MS"/>
                <a:cs typeface="Gisha" panose="020B0502040204020203" pitchFamily="34" charset="-79"/>
              </a:rPr>
              <a:pPr/>
              <a:t>709</a:t>
            </a:fld>
            <a:endParaRPr lang="he-IL" dirty="0">
              <a:solidFill>
                <a:srgbClr val="B13F9A"/>
              </a:solidFill>
              <a:latin typeface="Trebuchet MS"/>
              <a:cs typeface="Gisha" panose="020B0502040204020203" pitchFamily="34" charset="-79"/>
            </a:endParaRPr>
          </a:p>
        </p:txBody>
      </p:sp>
      <p:sp>
        <p:nvSpPr>
          <p:cNvPr id="5" name="הסבר ענן 5">
            <a:extLst>
              <a:ext uri="{FF2B5EF4-FFF2-40B4-BE49-F238E27FC236}">
                <a16:creationId xmlns:a16="http://schemas.microsoft.com/office/drawing/2014/main" id="{75AAA3F1-8993-4FE2-93CE-BC558BB03D3C}"/>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
        <p:nvSpPr>
          <p:cNvPr id="8" name="Title 1">
            <a:extLst>
              <a:ext uri="{FF2B5EF4-FFF2-40B4-BE49-F238E27FC236}">
                <a16:creationId xmlns:a16="http://schemas.microsoft.com/office/drawing/2014/main" id="{F2FBC409-FAF9-41DE-9614-8A2EE45A59DF}"/>
              </a:ext>
            </a:extLst>
          </p:cNvPr>
          <p:cNvSpPr txBox="1">
            <a:spLocks/>
          </p:cNvSpPr>
          <p:nvPr/>
        </p:nvSpPr>
        <p:spPr>
          <a:xfrm>
            <a:off x="1725232" y="73152"/>
            <a:ext cx="7755144" cy="1392332"/>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1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סנכרון אוטומטי בעזרת מנגנון ה </a:t>
            </a:r>
            <a:r>
              <a:rPr lang="en-US" sz="1400" dirty="0" err="1">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DaTA</a:t>
            </a:r>
            <a:r>
              <a:rPr lang="en-US" sz="1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 BINDING</a:t>
            </a:r>
            <a:r>
              <a:rPr lang="he-IL" sz="1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בין תכונה של אובייקט גרפי לבין תכונה של אובייקט לוגי</a:t>
            </a:r>
          </a:p>
          <a:p>
            <a:pPr algn="ctr"/>
            <a:r>
              <a:rPr lang="he-IL" sz="1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קביעת הקשר הנתונים של אובייקט מקור לוגי להיות </a:t>
            </a:r>
            <a:r>
              <a:rPr lang="en-US" sz="1400" dirty="0">
                <a:ln w="500">
                  <a:solidFill>
                    <a:srgbClr val="B13F9A">
                      <a:shade val="20000"/>
                      <a:satMod val="120000"/>
                    </a:srgbClr>
                  </a:solidFill>
                </a:ln>
                <a:solidFill>
                  <a:srgbClr val="1D04D4"/>
                </a:solidFill>
                <a:highlight>
                  <a:srgbClr val="FFFF00"/>
                </a:highlight>
                <a:latin typeface="Trebuchet MS"/>
              </a:rPr>
              <a:t>this</a:t>
            </a:r>
            <a:endParaRPr lang="he-IL" sz="1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endParaRPr>
          </a:p>
          <a:p>
            <a:pPr algn="ctr" rtl="0"/>
            <a:r>
              <a:rPr lang="en-US" sz="1600" cap="none" dirty="0" err="1">
                <a:ln>
                  <a:noFill/>
                </a:ln>
                <a:solidFill>
                  <a:srgbClr val="C00000"/>
                </a:solidFill>
                <a:latin typeface="Courier New" panose="02070309020205020404" pitchFamily="49" charset="0"/>
                <a:cs typeface="Courier New" panose="02070309020205020404" pitchFamily="49" charset="0"/>
              </a:rPr>
              <a:t>this.DataContext</a:t>
            </a:r>
            <a:r>
              <a:rPr lang="en-US" sz="1600" cap="none" dirty="0">
                <a:ln>
                  <a:noFill/>
                </a:ln>
                <a:solidFill>
                  <a:srgbClr val="C00000"/>
                </a:solidFill>
                <a:latin typeface="Courier New" panose="02070309020205020404" pitchFamily="49" charset="0"/>
                <a:cs typeface="Courier New" panose="02070309020205020404" pitchFamily="49" charset="0"/>
              </a:rPr>
              <a:t> = this</a:t>
            </a:r>
            <a:endParaRPr lang="he-IL" sz="1600" cap="none" dirty="0">
              <a:ln>
                <a:noFill/>
              </a:ln>
              <a:solidFill>
                <a:srgbClr val="C00000"/>
              </a:solidFill>
              <a:latin typeface="Courier New" panose="02070309020205020404" pitchFamily="49" charset="0"/>
              <a:cs typeface="Courier New" panose="02070309020205020404" pitchFamily="49" charset="0"/>
            </a:endParaRPr>
          </a:p>
          <a:p>
            <a:pPr algn="ctr" rtl="0"/>
            <a:r>
              <a:rPr lang="he-IL" sz="1600" cap="none" dirty="0">
                <a:ln>
                  <a:noFill/>
                </a:ln>
                <a:solidFill>
                  <a:srgbClr val="C00000"/>
                </a:solidFill>
                <a:latin typeface="Courier New" panose="02070309020205020404" pitchFamily="49" charset="0"/>
                <a:cs typeface="Courier New" panose="02070309020205020404" pitchFamily="49" charset="0"/>
              </a:rPr>
              <a:t>או</a:t>
            </a:r>
          </a:p>
          <a:p>
            <a:pPr algn="ctr" rtl="0"/>
            <a:r>
              <a:rPr lang="en-US" sz="1600" cap="none" dirty="0" err="1">
                <a:ln>
                  <a:noFill/>
                </a:ln>
                <a:solidFill>
                  <a:srgbClr val="C00000"/>
                </a:solidFill>
                <a:latin typeface="Courier New" panose="02070309020205020404" pitchFamily="49" charset="0"/>
                <a:cs typeface="Courier New" panose="02070309020205020404" pitchFamily="49" charset="0"/>
              </a:rPr>
              <a:t>DataContext</a:t>
            </a:r>
            <a:r>
              <a:rPr lang="en-US" sz="1600" cap="none" dirty="0">
                <a:ln>
                  <a:noFill/>
                </a:ln>
                <a:solidFill>
                  <a:srgbClr val="C00000"/>
                </a:solidFill>
                <a:latin typeface="Courier New" panose="02070309020205020404" pitchFamily="49" charset="0"/>
                <a:cs typeface="Courier New" panose="02070309020205020404" pitchFamily="49" charset="0"/>
              </a:rPr>
              <a:t>="{Binding RelativeSource={RelativeSource Self}}"</a:t>
            </a:r>
            <a:r>
              <a:rPr lang="he-IL" sz="1600" cap="none" dirty="0">
                <a:ln>
                  <a:noFill/>
                </a:ln>
                <a:solidFill>
                  <a:srgbClr val="C00000"/>
                </a:solidFill>
                <a:latin typeface="Courier New" panose="02070309020205020404" pitchFamily="49" charset="0"/>
                <a:cs typeface="Courier New" panose="02070309020205020404" pitchFamily="49" charset="0"/>
              </a:rPr>
              <a:t> </a:t>
            </a:r>
          </a:p>
        </p:txBody>
      </p:sp>
      <p:sp>
        <p:nvSpPr>
          <p:cNvPr id="9" name="Content Placeholder 15">
            <a:extLst>
              <a:ext uri="{FF2B5EF4-FFF2-40B4-BE49-F238E27FC236}">
                <a16:creationId xmlns:a16="http://schemas.microsoft.com/office/drawing/2014/main" id="{25A95710-9B12-49DB-BBE6-37BEF6E4C31F}"/>
              </a:ext>
            </a:extLst>
          </p:cNvPr>
          <p:cNvSpPr txBox="1">
            <a:spLocks/>
          </p:cNvSpPr>
          <p:nvPr/>
        </p:nvSpPr>
        <p:spPr>
          <a:xfrm>
            <a:off x="1919536" y="3277596"/>
            <a:ext cx="8244916" cy="3507252"/>
          </a:xfrm>
          <a:prstGeom prst="rect">
            <a:avLst/>
          </a:prstGeom>
        </p:spPr>
        <p:style>
          <a:lnRef idx="2">
            <a:schemeClr val="accent5"/>
          </a:lnRef>
          <a:fillRef idx="1">
            <a:schemeClr val="lt1"/>
          </a:fillRef>
          <a:effectRef idx="0">
            <a:schemeClr val="accent5"/>
          </a:effectRef>
          <a:fontRef idx="minor">
            <a:schemeClr val="dk1"/>
          </a:fontRef>
        </p:style>
        <p:txBody>
          <a:bodyPr vert="horz">
            <a:no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marL="0" indent="0" algn="l" rtl="0">
              <a:spcBef>
                <a:spcPts val="0"/>
              </a:spcBef>
              <a:buClr>
                <a:srgbClr val="B13F9A"/>
              </a:buClr>
              <a:buNone/>
            </a:pPr>
            <a:r>
              <a:rPr lang="en-US" sz="1000" dirty="0">
                <a:solidFill>
                  <a:srgbClr val="0000FF"/>
                </a:solidFill>
                <a:highlight>
                  <a:srgbClr val="FFFF00"/>
                </a:highlight>
                <a:latin typeface="Consolas" panose="020B0609020204030204" pitchFamily="49" charset="0"/>
              </a:rPr>
              <a:t>public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class</a:t>
            </a:r>
            <a:r>
              <a:rPr lang="en-US" sz="1000" dirty="0">
                <a:solidFill>
                  <a:srgbClr val="000000"/>
                </a:solidFill>
                <a:highlight>
                  <a:srgbClr val="FFFF00"/>
                </a:highlight>
                <a:latin typeface="Consolas" panose="020B0609020204030204" pitchFamily="49" charset="0"/>
              </a:rPr>
              <a:t> </a:t>
            </a:r>
            <a:r>
              <a:rPr lang="en-US" sz="1000" dirty="0">
                <a:solidFill>
                  <a:srgbClr val="2B91AF"/>
                </a:solidFill>
                <a:highlight>
                  <a:srgbClr val="FFFF00"/>
                </a:highlight>
                <a:latin typeface="Consolas" panose="020B0609020204030204" pitchFamily="49" charset="0"/>
              </a:rPr>
              <a:t>Light</a:t>
            </a:r>
            <a:r>
              <a:rPr lang="en-US" sz="1000" dirty="0">
                <a:solidFill>
                  <a:srgbClr val="000000"/>
                </a:solidFill>
                <a:highlight>
                  <a:srgbClr val="FFFF00"/>
                </a:highlight>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DependencyObject</a:t>
            </a:r>
            <a:endParaRPr lang="en-US" sz="1000" dirty="0">
              <a:solidFill>
                <a:srgbClr val="000000"/>
              </a:solidFill>
              <a:highlight>
                <a:srgbClr val="FFFF00"/>
              </a:highlight>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public</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IsOn</a:t>
            </a:r>
            <a:endParaRPr lang="en-US" sz="1000" dirty="0">
              <a:solidFill>
                <a:srgbClr val="000000"/>
              </a:solidFill>
              <a:highlight>
                <a:srgbClr val="FFFF00"/>
              </a:highlight>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get</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GetValue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IsOnProperty</a:t>
            </a:r>
            <a:r>
              <a:rPr lang="en-US" sz="1000" dirty="0">
                <a:solidFill>
                  <a:srgbClr val="000000"/>
                </a:solidFill>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set</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SetValue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IsOnProperty</a:t>
            </a:r>
            <a:r>
              <a:rPr lang="en-US" sz="1000" dirty="0">
                <a:solidFill>
                  <a:srgbClr val="000000"/>
                </a:solidFill>
                <a:latin typeface="Consolas" panose="020B0609020204030204" pitchFamily="49" charset="0"/>
              </a:rPr>
              <a:t>, value); }</a:t>
            </a:r>
          </a:p>
          <a:p>
            <a:pPr marL="0" indent="0" algn="l" rtl="0">
              <a:spcBef>
                <a:spcPts val="0"/>
              </a:spcBef>
              <a:buClr>
                <a:srgbClr val="B13F9A"/>
              </a:buClr>
              <a:buNone/>
            </a:pPr>
            <a:r>
              <a:rPr lang="en-US" sz="1000" dirty="0">
                <a:solidFill>
                  <a:srgbClr val="000000"/>
                </a:solidFill>
                <a:latin typeface="Consolas" panose="020B0609020204030204" pitchFamily="49" charset="0"/>
              </a:rPr>
              <a:t>    }</a:t>
            </a:r>
          </a:p>
          <a:p>
            <a:pPr marL="0" indent="0" algn="l" rtl="0">
              <a:spcBef>
                <a:spcPts val="0"/>
              </a:spcBef>
              <a:buClr>
                <a:srgbClr val="B13F9A"/>
              </a:buClr>
              <a:buNone/>
            </a:pPr>
            <a:endParaRPr lang="en-US" sz="1000" dirty="0">
              <a:solidFill>
                <a:srgbClr val="000000"/>
              </a:solidFill>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Using a </a:t>
            </a:r>
            <a:r>
              <a:rPr lang="en-US" sz="1000" dirty="0" err="1">
                <a:solidFill>
                  <a:srgbClr val="008000"/>
                </a:solidFill>
                <a:latin typeface="Consolas" panose="020B0609020204030204" pitchFamily="49" charset="0"/>
              </a:rPr>
              <a:t>DependencyProperty</a:t>
            </a:r>
            <a:r>
              <a:rPr lang="en-US" sz="1000" dirty="0">
                <a:solidFill>
                  <a:srgbClr val="008000"/>
                </a:solidFill>
                <a:latin typeface="Consolas" panose="020B0609020204030204" pitchFamily="49" charset="0"/>
              </a:rPr>
              <a:t> as the backing store for </a:t>
            </a:r>
            <a:r>
              <a:rPr lang="en-US" sz="1000" dirty="0" err="1">
                <a:solidFill>
                  <a:srgbClr val="008000"/>
                </a:solidFill>
                <a:latin typeface="Consolas" panose="020B0609020204030204" pitchFamily="49" charset="0"/>
              </a:rPr>
              <a:t>IsOn</a:t>
            </a:r>
            <a:r>
              <a:rPr lang="en-US" sz="1000" dirty="0">
                <a:solidFill>
                  <a:srgbClr val="008000"/>
                </a:solidFill>
                <a:latin typeface="Consolas" panose="020B0609020204030204" pitchFamily="49" charset="0"/>
              </a:rPr>
              <a:t>.  This enables animation, styling, binding, etc...</a:t>
            </a:r>
            <a:endParaRPr lang="en-US" sz="1000" dirty="0">
              <a:solidFill>
                <a:srgbClr val="000000"/>
              </a:solidFill>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public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static</a:t>
            </a:r>
            <a:r>
              <a:rPr lang="en-US" sz="1000" dirty="0">
                <a:solidFill>
                  <a:srgbClr val="000000"/>
                </a:solidFill>
                <a:highlight>
                  <a:srgbClr val="FFFF00"/>
                </a:highlight>
                <a:latin typeface="Consolas" panose="020B0609020204030204" pitchFamily="49" charset="0"/>
              </a:rPr>
              <a:t> </a:t>
            </a:r>
            <a:r>
              <a:rPr lang="en-US" sz="1000" dirty="0" err="1">
                <a:solidFill>
                  <a:srgbClr val="0000FF"/>
                </a:solidFill>
                <a:highlight>
                  <a:srgbClr val="FFFF00"/>
                </a:highlight>
                <a:latin typeface="Consolas" panose="020B0609020204030204" pitchFamily="49" charset="0"/>
              </a:rPr>
              <a:t>readonly</a:t>
            </a:r>
            <a:r>
              <a:rPr lang="en-US" sz="1000" dirty="0">
                <a:solidFill>
                  <a:srgbClr val="000000"/>
                </a:solidFill>
                <a:highlight>
                  <a:srgbClr val="FFFF00"/>
                </a:highlight>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DependencyProperty</a:t>
            </a:r>
            <a:r>
              <a:rPr lang="en-US" sz="1000" dirty="0">
                <a:solidFill>
                  <a:srgbClr val="000000"/>
                </a:solidFill>
                <a:highlight>
                  <a:srgbClr val="FFFF00"/>
                </a:highlight>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IsOnProperty</a:t>
            </a:r>
            <a:r>
              <a:rPr lang="en-US" sz="1000" dirty="0">
                <a:solidFill>
                  <a:srgbClr val="000000"/>
                </a:solidFill>
                <a:highlight>
                  <a:srgbClr val="FFFF00"/>
                </a:highlight>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DependencyProperty.Register</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a:t>
            </a:r>
            <a:r>
              <a:rPr lang="en-US" sz="1000" dirty="0" err="1">
                <a:solidFill>
                  <a:srgbClr val="A31515"/>
                </a:solidFill>
                <a:latin typeface="Consolas" panose="020B0609020204030204" pitchFamily="49" charset="0"/>
              </a:rPr>
              <a:t>IsOn</a:t>
            </a:r>
            <a:r>
              <a:rPr lang="en-US" sz="1000" dirty="0">
                <a:solidFill>
                  <a:srgbClr val="A31515"/>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typeof</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typeof</a:t>
            </a:r>
            <a:r>
              <a:rPr lang="en-US" sz="1000" dirty="0">
                <a:solidFill>
                  <a:srgbClr val="000000"/>
                </a:solidFill>
                <a:latin typeface="Consolas" panose="020B0609020204030204" pitchFamily="49" charset="0"/>
              </a:rPr>
              <a:t>(Light),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PropertyMetadata</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true</a:t>
            </a:r>
            <a:r>
              <a:rPr lang="en-US" sz="1000" dirty="0">
                <a:solidFill>
                  <a:srgbClr val="000000"/>
                </a:solidFill>
                <a:latin typeface="Consolas" panose="020B0609020204030204" pitchFamily="49" charset="0"/>
              </a:rPr>
              <a:t>));</a:t>
            </a:r>
          </a:p>
          <a:p>
            <a:pPr marL="0" indent="0" algn="l" rtl="0">
              <a:spcBef>
                <a:spcPts val="0"/>
              </a:spcBef>
              <a:buClr>
                <a:srgbClr val="B13F9A"/>
              </a:buClr>
              <a:buNone/>
            </a:pPr>
            <a:endParaRPr lang="en-US" sz="1000" dirty="0">
              <a:solidFill>
                <a:srgbClr val="000000"/>
              </a:solidFill>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public</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solidFill>
                  <a:srgbClr val="000000"/>
                </a:solidFill>
                <a:latin typeface="Consolas" panose="020B0609020204030204" pitchFamily="49" charset="0"/>
              </a:rPr>
              <a:t> </a:t>
            </a:r>
            <a:r>
              <a:rPr lang="en-US" sz="1000" dirty="0">
                <a:solidFill>
                  <a:srgbClr val="000000"/>
                </a:solidFill>
                <a:highlight>
                  <a:srgbClr val="FFFF00"/>
                </a:highlight>
                <a:latin typeface="Consolas" panose="020B0609020204030204" pitchFamily="49" charset="0"/>
              </a:rPr>
              <a:t>Title</a:t>
            </a:r>
          </a:p>
          <a:p>
            <a:pPr marL="0" indent="0" algn="l" rtl="0">
              <a:spcBef>
                <a:spcPts val="0"/>
              </a:spcBef>
              <a:buClr>
                <a:srgbClr val="B13F9A"/>
              </a:buClr>
              <a:buNone/>
            </a:pPr>
            <a:r>
              <a:rPr lang="en-US" sz="1000" dirty="0">
                <a:solidFill>
                  <a:srgbClr val="000000"/>
                </a:solidFill>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get</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string</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GetValue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TitleProperty</a:t>
            </a:r>
            <a:r>
              <a:rPr lang="en-US" sz="1000" dirty="0">
                <a:solidFill>
                  <a:srgbClr val="000000"/>
                </a:solidFill>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set</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SetValue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TitleProperty</a:t>
            </a:r>
            <a:r>
              <a:rPr lang="en-US" sz="1000" dirty="0">
                <a:solidFill>
                  <a:srgbClr val="000000"/>
                </a:solidFill>
                <a:latin typeface="Consolas" panose="020B0609020204030204" pitchFamily="49" charset="0"/>
              </a:rPr>
              <a:t>, value); }</a:t>
            </a:r>
          </a:p>
          <a:p>
            <a:pPr marL="0" indent="0" algn="l" rtl="0">
              <a:spcBef>
                <a:spcPts val="0"/>
              </a:spcBef>
              <a:buClr>
                <a:srgbClr val="B13F9A"/>
              </a:buClr>
              <a:buNone/>
            </a:pPr>
            <a:r>
              <a:rPr lang="en-US" sz="1000" dirty="0">
                <a:solidFill>
                  <a:srgbClr val="000000"/>
                </a:solidFill>
                <a:latin typeface="Consolas" panose="020B0609020204030204" pitchFamily="49" charset="0"/>
              </a:rPr>
              <a:t>    }</a:t>
            </a:r>
          </a:p>
          <a:p>
            <a:pPr marL="0" indent="0" algn="l" rtl="0">
              <a:spcBef>
                <a:spcPts val="0"/>
              </a:spcBef>
              <a:buClr>
                <a:srgbClr val="B13F9A"/>
              </a:buClr>
              <a:buNone/>
            </a:pPr>
            <a:endParaRPr lang="en-US" sz="1000" dirty="0">
              <a:solidFill>
                <a:srgbClr val="000000"/>
              </a:solidFill>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Using a </a:t>
            </a:r>
            <a:r>
              <a:rPr lang="en-US" sz="1000" dirty="0" err="1">
                <a:solidFill>
                  <a:srgbClr val="008000"/>
                </a:solidFill>
                <a:latin typeface="Consolas" panose="020B0609020204030204" pitchFamily="49" charset="0"/>
              </a:rPr>
              <a:t>DependencyProperty</a:t>
            </a:r>
            <a:r>
              <a:rPr lang="en-US" sz="1000" dirty="0">
                <a:solidFill>
                  <a:srgbClr val="008000"/>
                </a:solidFill>
                <a:latin typeface="Consolas" panose="020B0609020204030204" pitchFamily="49" charset="0"/>
              </a:rPr>
              <a:t> as the backing store for Title.  This enables animation, styling, binding, etc...</a:t>
            </a:r>
            <a:endParaRPr lang="en-US" sz="1000" dirty="0">
              <a:solidFill>
                <a:srgbClr val="000000"/>
              </a:solidFill>
              <a:latin typeface="Consolas" panose="020B0609020204030204" pitchFamily="49" charset="0"/>
            </a:endParaRP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public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static</a:t>
            </a:r>
            <a:r>
              <a:rPr lang="en-US" sz="1000" dirty="0">
                <a:solidFill>
                  <a:srgbClr val="000000"/>
                </a:solidFill>
                <a:highlight>
                  <a:srgbClr val="FFFF00"/>
                </a:highlight>
                <a:latin typeface="Consolas" panose="020B0609020204030204" pitchFamily="49" charset="0"/>
              </a:rPr>
              <a:t> </a:t>
            </a:r>
            <a:r>
              <a:rPr lang="en-US" sz="1000" dirty="0" err="1">
                <a:solidFill>
                  <a:srgbClr val="0000FF"/>
                </a:solidFill>
                <a:highlight>
                  <a:srgbClr val="FFFF00"/>
                </a:highlight>
                <a:latin typeface="Consolas" panose="020B0609020204030204" pitchFamily="49" charset="0"/>
              </a:rPr>
              <a:t>readonly</a:t>
            </a:r>
            <a:r>
              <a:rPr lang="en-US" sz="1000" dirty="0">
                <a:solidFill>
                  <a:srgbClr val="000000"/>
                </a:solidFill>
                <a:highlight>
                  <a:srgbClr val="FFFF00"/>
                </a:highlight>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DependencyProperty</a:t>
            </a:r>
            <a:r>
              <a:rPr lang="en-US" sz="1000" dirty="0">
                <a:solidFill>
                  <a:srgbClr val="000000"/>
                </a:solidFill>
                <a:highlight>
                  <a:srgbClr val="FFFF00"/>
                </a:highlight>
                <a:latin typeface="Consolas" panose="020B0609020204030204" pitchFamily="49" charset="0"/>
              </a:rPr>
              <a:t> </a:t>
            </a:r>
            <a:r>
              <a:rPr lang="en-US" sz="1000" dirty="0" err="1">
                <a:solidFill>
                  <a:srgbClr val="000000"/>
                </a:solidFill>
                <a:highlight>
                  <a:srgbClr val="FFFF00"/>
                </a:highlight>
                <a:latin typeface="Consolas" panose="020B0609020204030204" pitchFamily="49" charset="0"/>
              </a:rPr>
              <a:t>TitleProperty</a:t>
            </a:r>
            <a:r>
              <a:rPr lang="en-US" sz="1000" dirty="0">
                <a:solidFill>
                  <a:srgbClr val="000000"/>
                </a:solidFill>
                <a:highlight>
                  <a:srgbClr val="FFFF00"/>
                </a:highlight>
                <a:latin typeface="Consolas" panose="020B0609020204030204" pitchFamily="49" charset="0"/>
              </a:rPr>
              <a:t> =</a:t>
            </a:r>
          </a:p>
          <a:p>
            <a:pPr marL="0" indent="0" algn="l" rtl="0">
              <a:spcBef>
                <a:spcPts val="0"/>
              </a:spcBef>
              <a:buClr>
                <a:srgbClr val="B13F9A"/>
              </a:buClr>
              <a:buNone/>
            </a:pP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DependencyProperty.Register</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"Title"</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typeof</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string</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typeof</a:t>
            </a:r>
            <a:r>
              <a:rPr lang="en-US" sz="1000" dirty="0">
                <a:solidFill>
                  <a:srgbClr val="000000"/>
                </a:solidFill>
                <a:latin typeface="Consolas" panose="020B0609020204030204" pitchFamily="49" charset="0"/>
              </a:rPr>
              <a:t>(Light),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PropertyMetadata</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"On"</a:t>
            </a:r>
            <a:r>
              <a:rPr lang="en-US" sz="1000" dirty="0">
                <a:solidFill>
                  <a:srgbClr val="000000"/>
                </a:solidFill>
                <a:latin typeface="Consolas" panose="020B0609020204030204" pitchFamily="49" charset="0"/>
              </a:rPr>
              <a:t>));</a:t>
            </a:r>
          </a:p>
          <a:p>
            <a:pPr marL="0" indent="0" algn="l" rtl="0">
              <a:spcBef>
                <a:spcPts val="0"/>
              </a:spcBef>
              <a:buClr>
                <a:srgbClr val="B13F9A"/>
              </a:buClr>
              <a:buNone/>
            </a:pPr>
            <a:r>
              <a:rPr lang="en-US" sz="1000" dirty="0">
                <a:solidFill>
                  <a:srgbClr val="000000"/>
                </a:solidFill>
                <a:latin typeface="Consolas" panose="020B0609020204030204" pitchFamily="49" charset="0"/>
              </a:rPr>
              <a:t>}</a:t>
            </a:r>
            <a:endParaRPr lang="en-US" sz="1000" dirty="0">
              <a:solidFill>
                <a:prstClr val="black"/>
              </a:solidFill>
              <a:latin typeface="Trebuchet MS"/>
            </a:endParaRPr>
          </a:p>
        </p:txBody>
      </p:sp>
      <p:pic>
        <p:nvPicPr>
          <p:cNvPr id="6" name="Picture 5">
            <a:extLst>
              <a:ext uri="{FF2B5EF4-FFF2-40B4-BE49-F238E27FC236}">
                <a16:creationId xmlns:a16="http://schemas.microsoft.com/office/drawing/2014/main" id="{3E7A31B9-22A4-4EBC-A096-03D10A076BB7}"/>
              </a:ext>
            </a:extLst>
          </p:cNvPr>
          <p:cNvPicPr>
            <a:picLocks noChangeAspect="1"/>
          </p:cNvPicPr>
          <p:nvPr/>
        </p:nvPicPr>
        <p:blipFill>
          <a:blip r:embed="rId2"/>
          <a:stretch>
            <a:fillRect/>
          </a:stretch>
        </p:blipFill>
        <p:spPr>
          <a:xfrm>
            <a:off x="1919536" y="1727122"/>
            <a:ext cx="3610238" cy="1246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682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BB9516-A990-4C67-84C0-6C248FD0DE84}"/>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71</a:t>
            </a:fld>
            <a:endParaRPr lang="he-IL">
              <a:solidFill>
                <a:srgbClr val="B13F9A"/>
              </a:solidFill>
              <a:latin typeface="Trebuchet MS"/>
              <a:cs typeface="Gisha" panose="020B0502040204020203" pitchFamily="34" charset="-79"/>
            </a:endParaRPr>
          </a:p>
        </p:txBody>
      </p:sp>
      <p:sp>
        <p:nvSpPr>
          <p:cNvPr id="7" name="כותרת 1">
            <a:extLst>
              <a:ext uri="{FF2B5EF4-FFF2-40B4-BE49-F238E27FC236}">
                <a16:creationId xmlns:a16="http://schemas.microsoft.com/office/drawing/2014/main" id="{031677C3-C8FD-4984-AC9D-48849D599A67}"/>
              </a:ext>
            </a:extLst>
          </p:cNvPr>
          <p:cNvSpPr>
            <a:spLocks noGrp="1"/>
          </p:cNvSpPr>
          <p:nvPr>
            <p:ph type="title"/>
          </p:nvPr>
        </p:nvSpPr>
        <p:spPr>
          <a:xfrm>
            <a:off x="1512497" y="188641"/>
            <a:ext cx="8208912" cy="1080120"/>
          </a:xfrm>
        </p:spPr>
        <p:txBody>
          <a:bodyPr>
            <a:noAutofit/>
          </a:bodyPr>
          <a:lstStyle/>
          <a:p>
            <a:pPr algn="ctr"/>
            <a:br>
              <a:rPr lang="en-US" sz="2800" dirty="0"/>
            </a:br>
            <a:br>
              <a:rPr lang="en-US" sz="2800" dirty="0"/>
            </a:br>
            <a:r>
              <a:rPr lang="he-IL" sz="2800" dirty="0"/>
              <a:t>מחרוזת משובצת ביטויים </a:t>
            </a:r>
            <a:r>
              <a:rPr lang="en-US" sz="2800" dirty="0"/>
              <a:t>interpolated </a:t>
            </a:r>
            <a:r>
              <a:rPr lang="en-US" sz="2800" kern="0" dirty="0">
                <a:latin typeface="Arial" pitchFamily="34" charset="0"/>
              </a:rPr>
              <a:t>String</a:t>
            </a:r>
            <a:br>
              <a:rPr lang="he-IL" sz="2800" kern="0" dirty="0">
                <a:latin typeface="Arial" pitchFamily="34" charset="0"/>
              </a:rPr>
            </a:br>
            <a:r>
              <a:rPr lang="he-IL" sz="4400" dirty="0"/>
              <a:t>התו $</a:t>
            </a:r>
            <a:endParaRPr lang="he-IL" sz="2800" dirty="0"/>
          </a:p>
        </p:txBody>
      </p:sp>
      <p:pic>
        <p:nvPicPr>
          <p:cNvPr id="6" name="Picture 5">
            <a:extLst>
              <a:ext uri="{FF2B5EF4-FFF2-40B4-BE49-F238E27FC236}">
                <a16:creationId xmlns:a16="http://schemas.microsoft.com/office/drawing/2014/main" id="{BD639F18-8DD6-408B-BDAF-A2C291396882}"/>
              </a:ext>
            </a:extLst>
          </p:cNvPr>
          <p:cNvPicPr>
            <a:picLocks noChangeAspect="1"/>
          </p:cNvPicPr>
          <p:nvPr/>
        </p:nvPicPr>
        <p:blipFill>
          <a:blip r:embed="rId2"/>
          <a:stretch>
            <a:fillRect/>
          </a:stretch>
        </p:blipFill>
        <p:spPr>
          <a:xfrm>
            <a:off x="2063553" y="3414787"/>
            <a:ext cx="6867525" cy="2847975"/>
          </a:xfrm>
          <a:prstGeom prst="rect">
            <a:avLst/>
          </a:prstGeom>
        </p:spPr>
      </p:pic>
      <p:pic>
        <p:nvPicPr>
          <p:cNvPr id="8" name="Picture 7">
            <a:extLst>
              <a:ext uri="{FF2B5EF4-FFF2-40B4-BE49-F238E27FC236}">
                <a16:creationId xmlns:a16="http://schemas.microsoft.com/office/drawing/2014/main" id="{3AA49DDF-DC21-49B6-9790-2EA0A1083019}"/>
              </a:ext>
            </a:extLst>
          </p:cNvPr>
          <p:cNvPicPr>
            <a:picLocks noChangeAspect="1"/>
          </p:cNvPicPr>
          <p:nvPr/>
        </p:nvPicPr>
        <p:blipFill>
          <a:blip r:embed="rId3"/>
          <a:stretch>
            <a:fillRect/>
          </a:stretch>
        </p:blipFill>
        <p:spPr>
          <a:xfrm>
            <a:off x="2087020" y="1268760"/>
            <a:ext cx="4962525" cy="1714500"/>
          </a:xfrm>
          <a:prstGeom prst="rect">
            <a:avLst/>
          </a:prstGeom>
        </p:spPr>
      </p:pic>
    </p:spTree>
    <p:extLst>
      <p:ext uri="{BB962C8B-B14F-4D97-AF65-F5344CB8AC3E}">
        <p14:creationId xmlns:p14="http://schemas.microsoft.com/office/powerpoint/2010/main" val="270881864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513392-205D-4427-9E30-77FE61584001}"/>
              </a:ext>
            </a:extLst>
          </p:cNvPr>
          <p:cNvSpPr>
            <a:spLocks noGrp="1"/>
          </p:cNvSpPr>
          <p:nvPr>
            <p:ph type="sldNum" sz="quarter" idx="12"/>
          </p:nvPr>
        </p:nvSpPr>
        <p:spPr>
          <a:xfrm>
            <a:off x="1559614" y="6508113"/>
            <a:ext cx="473193" cy="173560"/>
          </a:xfrm>
        </p:spPr>
        <p:txBody>
          <a:bodyPr/>
          <a:lstStyle/>
          <a:p>
            <a:fld id="{DA68AB41-04B7-4576-9CCA-1D65DDCBA35C}" type="slidenum">
              <a:rPr lang="he-IL">
                <a:solidFill>
                  <a:srgbClr val="B13F9A"/>
                </a:solidFill>
                <a:latin typeface="Trebuchet MS"/>
                <a:cs typeface="Gisha" panose="020B0502040204020203" pitchFamily="34" charset="-79"/>
              </a:rPr>
              <a:pPr/>
              <a:t>710</a:t>
            </a:fld>
            <a:endParaRPr lang="he-IL" dirty="0">
              <a:solidFill>
                <a:srgbClr val="B13F9A"/>
              </a:solidFill>
              <a:latin typeface="Trebuchet MS"/>
              <a:cs typeface="Gisha" panose="020B0502040204020203" pitchFamily="34" charset="-79"/>
            </a:endParaRPr>
          </a:p>
        </p:txBody>
      </p:sp>
      <p:sp>
        <p:nvSpPr>
          <p:cNvPr id="5" name="הסבר ענן 5">
            <a:extLst>
              <a:ext uri="{FF2B5EF4-FFF2-40B4-BE49-F238E27FC236}">
                <a16:creationId xmlns:a16="http://schemas.microsoft.com/office/drawing/2014/main" id="{75AAA3F1-8993-4FE2-93CE-BC558BB03D3C}"/>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
        <p:nvSpPr>
          <p:cNvPr id="10" name="Content Placeholder 2">
            <a:extLst>
              <a:ext uri="{FF2B5EF4-FFF2-40B4-BE49-F238E27FC236}">
                <a16:creationId xmlns:a16="http://schemas.microsoft.com/office/drawing/2014/main" id="{2216C52C-1260-488B-B894-643CEA68BCCF}"/>
              </a:ext>
            </a:extLst>
          </p:cNvPr>
          <p:cNvSpPr txBox="1">
            <a:spLocks/>
          </p:cNvSpPr>
          <p:nvPr/>
        </p:nvSpPr>
        <p:spPr>
          <a:xfrm>
            <a:off x="1725232" y="176327"/>
            <a:ext cx="7300664" cy="6051072"/>
          </a:xfrm>
          <a:prstGeom prst="rect">
            <a:avLst/>
          </a:prstGeom>
        </p:spPr>
        <p:style>
          <a:lnRef idx="2">
            <a:schemeClr val="accent6"/>
          </a:lnRef>
          <a:fillRef idx="1">
            <a:schemeClr val="lt1"/>
          </a:fillRef>
          <a:effectRef idx="0">
            <a:schemeClr val="accent6"/>
          </a:effectRef>
          <a:fontRef idx="minor">
            <a:schemeClr val="dk1"/>
          </a:fontRef>
        </p:style>
        <p:txBody>
          <a:bodyPr vert="horz">
            <a:normAutofit lnSpcReduction="10000"/>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dk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dk1"/>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dk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dk1"/>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dk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dk1"/>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dk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dk1"/>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dk1"/>
                </a:solidFill>
                <a:latin typeface="+mn-lt"/>
                <a:ea typeface="+mn-ea"/>
                <a:cs typeface="+mn-cs"/>
              </a:defRPr>
            </a:lvl9pPr>
            <a:extLst/>
          </a:lstStyle>
          <a:p>
            <a:pPr marL="0" indent="0" algn="l" rtl="0">
              <a:buClr>
                <a:srgbClr val="B13F9A"/>
              </a:buClr>
              <a:buNone/>
            </a:pP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Window</a:t>
            </a:r>
            <a:r>
              <a:rPr lang="en-US" sz="1050" dirty="0">
                <a:solidFill>
                  <a:srgbClr val="FF0000"/>
                </a:solidFill>
                <a:latin typeface="Consolas" panose="020B0609020204030204" pitchFamily="49" charset="0"/>
              </a:rPr>
              <a:t> x</a:t>
            </a:r>
            <a:r>
              <a:rPr lang="en-US" sz="1050" dirty="0">
                <a:solidFill>
                  <a:srgbClr val="0000FF"/>
                </a:solidFill>
                <a:latin typeface="Consolas" panose="020B0609020204030204" pitchFamily="49" charset="0"/>
              </a:rPr>
              <a:t>:</a:t>
            </a:r>
            <a:r>
              <a:rPr lang="en-US" sz="1050" dirty="0">
                <a:solidFill>
                  <a:srgbClr val="FF0000"/>
                </a:solidFill>
                <a:latin typeface="Consolas" panose="020B0609020204030204" pitchFamily="49" charset="0"/>
              </a:rPr>
              <a:t>Class</a:t>
            </a:r>
            <a:r>
              <a:rPr lang="en-US" sz="1050" dirty="0">
                <a:solidFill>
                  <a:srgbClr val="0000FF"/>
                </a:solidFill>
                <a:latin typeface="Consolas" panose="020B0609020204030204" pitchFamily="49" charset="0"/>
              </a:rPr>
              <a:t>="Ex71_DataContextANDRelativeSource.MainWindow"</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xmlns</a:t>
            </a:r>
            <a:r>
              <a:rPr lang="en-US" sz="1050" dirty="0">
                <a:solidFill>
                  <a:srgbClr val="0000FF"/>
                </a:solidFill>
                <a:latin typeface="Consolas" panose="020B0609020204030204" pitchFamily="49" charset="0"/>
              </a:rPr>
              <a:t>="http://schemas.microsoft.com/</a:t>
            </a:r>
            <a:r>
              <a:rPr lang="en-US" sz="1050" dirty="0" err="1">
                <a:solidFill>
                  <a:srgbClr val="0000FF"/>
                </a:solidFill>
                <a:latin typeface="Consolas" panose="020B0609020204030204" pitchFamily="49" charset="0"/>
              </a:rPr>
              <a:t>winfx</a:t>
            </a:r>
            <a:r>
              <a:rPr lang="en-US" sz="1050" dirty="0">
                <a:solidFill>
                  <a:srgbClr val="0000FF"/>
                </a:solidFill>
                <a:latin typeface="Consolas" panose="020B0609020204030204" pitchFamily="49" charset="0"/>
              </a:rPr>
              <a:t>/2006/</a:t>
            </a:r>
            <a:r>
              <a:rPr lang="en-US" sz="1050" dirty="0" err="1">
                <a:solidFill>
                  <a:srgbClr val="0000FF"/>
                </a:solidFill>
                <a:latin typeface="Consolas" panose="020B0609020204030204" pitchFamily="49" charset="0"/>
              </a:rPr>
              <a:t>xaml</a:t>
            </a:r>
            <a:r>
              <a:rPr lang="en-US" sz="1050" dirty="0">
                <a:solidFill>
                  <a:srgbClr val="0000FF"/>
                </a:solidFill>
                <a:latin typeface="Consolas" panose="020B0609020204030204" pitchFamily="49" charset="0"/>
              </a:rPr>
              <a:t>/presentation"</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xmlns</a:t>
            </a:r>
            <a:r>
              <a:rPr lang="en-US" sz="1050" dirty="0" err="1">
                <a:solidFill>
                  <a:srgbClr val="0000FF"/>
                </a:solidFill>
                <a:latin typeface="Consolas" panose="020B0609020204030204" pitchFamily="49" charset="0"/>
              </a:rPr>
              <a:t>:</a:t>
            </a:r>
            <a:r>
              <a:rPr lang="en-US" sz="1050" dirty="0" err="1">
                <a:solidFill>
                  <a:srgbClr val="FF0000"/>
                </a:solidFill>
                <a:latin typeface="Consolas" panose="020B0609020204030204" pitchFamily="49" charset="0"/>
              </a:rPr>
              <a:t>x</a:t>
            </a:r>
            <a:r>
              <a:rPr lang="en-US" sz="1050" dirty="0">
                <a:solidFill>
                  <a:srgbClr val="0000FF"/>
                </a:solidFill>
                <a:latin typeface="Consolas" panose="020B0609020204030204" pitchFamily="49" charset="0"/>
              </a:rPr>
              <a:t>="http://schemas.microsoft.com/</a:t>
            </a:r>
            <a:r>
              <a:rPr lang="en-US" sz="1050" dirty="0" err="1">
                <a:solidFill>
                  <a:srgbClr val="0000FF"/>
                </a:solidFill>
                <a:latin typeface="Consolas" panose="020B0609020204030204" pitchFamily="49" charset="0"/>
              </a:rPr>
              <a:t>winfx</a:t>
            </a:r>
            <a:r>
              <a:rPr lang="en-US" sz="1050" dirty="0">
                <a:solidFill>
                  <a:srgbClr val="0000FF"/>
                </a:solidFill>
                <a:latin typeface="Consolas" panose="020B0609020204030204" pitchFamily="49" charset="0"/>
              </a:rPr>
              <a:t>/2006/</a:t>
            </a:r>
            <a:r>
              <a:rPr lang="en-US" sz="1050" dirty="0" err="1">
                <a:solidFill>
                  <a:srgbClr val="0000FF"/>
                </a:solidFill>
                <a:latin typeface="Consolas" panose="020B0609020204030204" pitchFamily="49" charset="0"/>
              </a:rPr>
              <a:t>xaml</a:t>
            </a:r>
            <a:r>
              <a:rPr lang="en-US" sz="1050" dirty="0">
                <a:solidFill>
                  <a:srgbClr val="0000FF"/>
                </a:solidFill>
                <a:latin typeface="Consolas" panose="020B0609020204030204" pitchFamily="49" charset="0"/>
              </a:rPr>
              <a: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xmlns</a:t>
            </a:r>
            <a:r>
              <a:rPr lang="en-US" sz="1050" dirty="0" err="1">
                <a:solidFill>
                  <a:srgbClr val="0000FF"/>
                </a:solidFill>
                <a:latin typeface="Consolas" panose="020B0609020204030204" pitchFamily="49" charset="0"/>
              </a:rPr>
              <a:t>:</a:t>
            </a:r>
            <a:r>
              <a:rPr lang="en-US" sz="1050" dirty="0" err="1">
                <a:solidFill>
                  <a:srgbClr val="FF0000"/>
                </a:solidFill>
                <a:latin typeface="Consolas" panose="020B0609020204030204" pitchFamily="49" charset="0"/>
              </a:rPr>
              <a:t>d</a:t>
            </a:r>
            <a:r>
              <a:rPr lang="en-US" sz="1050" dirty="0">
                <a:solidFill>
                  <a:srgbClr val="0000FF"/>
                </a:solidFill>
                <a:latin typeface="Consolas" panose="020B0609020204030204" pitchFamily="49" charset="0"/>
              </a:rPr>
              <a:t>="http://schemas.microsoft.com/expression/blend/2008"</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xmlns</a:t>
            </a:r>
            <a:r>
              <a:rPr lang="en-US" sz="1050" dirty="0" err="1">
                <a:solidFill>
                  <a:srgbClr val="0000FF"/>
                </a:solidFill>
                <a:latin typeface="Consolas" panose="020B0609020204030204" pitchFamily="49" charset="0"/>
              </a:rPr>
              <a:t>:</a:t>
            </a:r>
            <a:r>
              <a:rPr lang="en-US" sz="1050" dirty="0" err="1">
                <a:solidFill>
                  <a:srgbClr val="FF0000"/>
                </a:solidFill>
                <a:latin typeface="Consolas" panose="020B0609020204030204" pitchFamily="49" charset="0"/>
              </a:rPr>
              <a:t>mc</a:t>
            </a:r>
            <a:r>
              <a:rPr lang="en-US" sz="1050" dirty="0">
                <a:solidFill>
                  <a:srgbClr val="0000FF"/>
                </a:solidFill>
                <a:latin typeface="Consolas" panose="020B0609020204030204" pitchFamily="49" charset="0"/>
              </a:rPr>
              <a:t>="http://schemas.openxmlformats.org/markup-compatibility/2006"</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xmlns</a:t>
            </a:r>
            <a:r>
              <a:rPr lang="en-US" sz="1050" dirty="0" err="1">
                <a:solidFill>
                  <a:srgbClr val="0000FF"/>
                </a:solidFill>
                <a:latin typeface="Consolas" panose="020B0609020204030204" pitchFamily="49" charset="0"/>
              </a:rPr>
              <a:t>:</a:t>
            </a:r>
            <a:r>
              <a:rPr lang="en-US" sz="1050" dirty="0" err="1">
                <a:solidFill>
                  <a:srgbClr val="FF0000"/>
                </a:solidFill>
                <a:latin typeface="Consolas" panose="020B0609020204030204" pitchFamily="49" charset="0"/>
              </a:rPr>
              <a:t>local</a:t>
            </a:r>
            <a:r>
              <a:rPr lang="en-US" sz="1050" dirty="0">
                <a:solidFill>
                  <a:srgbClr val="0000FF"/>
                </a:solidFill>
                <a:latin typeface="Consolas" panose="020B0609020204030204" pitchFamily="49" charset="0"/>
              </a:rPr>
              <a:t>="clr-namespace:Ex71_DataContextANDRelativeSource"</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mc</a:t>
            </a:r>
            <a:r>
              <a:rPr lang="en-US" sz="1050" dirty="0" err="1">
                <a:solidFill>
                  <a:srgbClr val="0000FF"/>
                </a:solidFill>
                <a:latin typeface="Consolas" panose="020B0609020204030204" pitchFamily="49" charset="0"/>
              </a:rPr>
              <a:t>:</a:t>
            </a:r>
            <a:r>
              <a:rPr lang="en-US" sz="1050" dirty="0" err="1">
                <a:solidFill>
                  <a:srgbClr val="FF0000"/>
                </a:solidFill>
                <a:latin typeface="Consolas" panose="020B0609020204030204" pitchFamily="49" charset="0"/>
              </a:rPr>
              <a:t>Ignorable</a:t>
            </a:r>
            <a:r>
              <a:rPr lang="en-US" sz="1050" dirty="0">
                <a:solidFill>
                  <a:srgbClr val="0000FF"/>
                </a:solidFill>
                <a:latin typeface="Consolas" panose="020B0609020204030204" pitchFamily="49" charset="0"/>
              </a:rPr>
              <a:t>="d"</a:t>
            </a:r>
            <a:r>
              <a:rPr lang="en-US" sz="1050" dirty="0">
                <a:solidFill>
                  <a:srgbClr val="000000"/>
                </a:solidFill>
                <a:latin typeface="Consolas" panose="020B0609020204030204" pitchFamily="49" charset="0"/>
              </a:rPr>
              <a:t>       </a:t>
            </a: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highlight>
                  <a:srgbClr val="FFFF00"/>
                </a:highlight>
                <a:latin typeface="Consolas" panose="020B0609020204030204" pitchFamily="49" charset="0"/>
              </a:rPr>
              <a:t>DataContext</a:t>
            </a:r>
            <a:r>
              <a:rPr lang="en-US" sz="1050" dirty="0">
                <a:solidFill>
                  <a:srgbClr val="0000FF"/>
                </a:solidFill>
                <a:highlight>
                  <a:srgbClr val="FFFF00"/>
                </a:highlight>
                <a:latin typeface="Consolas" panose="020B0609020204030204" pitchFamily="49" charset="0"/>
              </a:rPr>
              <a:t>="{</a:t>
            </a:r>
            <a:r>
              <a:rPr lang="en-US" sz="1050" dirty="0">
                <a:solidFill>
                  <a:srgbClr val="A31515"/>
                </a:solidFill>
                <a:highlight>
                  <a:srgbClr val="FFFF00"/>
                </a:highlight>
                <a:latin typeface="Consolas" panose="020B0609020204030204" pitchFamily="49" charset="0"/>
              </a:rPr>
              <a:t>Binding</a:t>
            </a:r>
            <a:r>
              <a:rPr lang="en-US" sz="1050" dirty="0">
                <a:solidFill>
                  <a:srgbClr val="FF0000"/>
                </a:solidFill>
                <a:highlight>
                  <a:srgbClr val="FFFF00"/>
                </a:highlight>
                <a:latin typeface="Consolas" panose="020B0609020204030204" pitchFamily="49" charset="0"/>
              </a:rPr>
              <a:t> RelativeSource</a:t>
            </a:r>
            <a:r>
              <a:rPr lang="en-US" sz="1050" dirty="0">
                <a:solidFill>
                  <a:srgbClr val="0000FF"/>
                </a:solidFill>
                <a:highlight>
                  <a:srgbClr val="FFFF00"/>
                </a:highlight>
                <a:latin typeface="Consolas" panose="020B0609020204030204" pitchFamily="49" charset="0"/>
              </a:rPr>
              <a:t>={</a:t>
            </a:r>
            <a:r>
              <a:rPr lang="en-US" sz="1050" dirty="0">
                <a:solidFill>
                  <a:srgbClr val="A31515"/>
                </a:solidFill>
                <a:highlight>
                  <a:srgbClr val="FFFF00"/>
                </a:highlight>
                <a:latin typeface="Consolas" panose="020B0609020204030204" pitchFamily="49" charset="0"/>
              </a:rPr>
              <a:t>RelativeSource</a:t>
            </a:r>
            <a:r>
              <a:rPr lang="en-US" sz="1050" dirty="0">
                <a:solidFill>
                  <a:srgbClr val="FF0000"/>
                </a:solidFill>
                <a:highlight>
                  <a:srgbClr val="FFFF00"/>
                </a:highlight>
                <a:latin typeface="Consolas" panose="020B0609020204030204" pitchFamily="49" charset="0"/>
              </a:rPr>
              <a:t> Self</a:t>
            </a:r>
            <a:r>
              <a:rPr lang="en-US" sz="1050" dirty="0">
                <a:solidFill>
                  <a:srgbClr val="0000FF"/>
                </a:solidFill>
                <a:highlight>
                  <a:srgbClr val="FFFF00"/>
                </a:highlight>
                <a:latin typeface="Consolas" panose="020B0609020204030204" pitchFamily="49" charset="0"/>
              </a:rPr>
              <a:t>}}"</a:t>
            </a:r>
            <a:endParaRPr lang="en-US" sz="1050" dirty="0">
              <a:solidFill>
                <a:srgbClr val="000000"/>
              </a:solidFill>
              <a:highlight>
                <a:srgbClr val="FFFF00"/>
              </a:highlight>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Title</a:t>
            </a:r>
            <a:r>
              <a:rPr lang="en-US" sz="1050" dirty="0">
                <a:solidFill>
                  <a:srgbClr val="0000FF"/>
                </a:solidFill>
                <a:latin typeface="Consolas" panose="020B0609020204030204" pitchFamily="49" charset="0"/>
              </a:rPr>
              <a:t>="</a:t>
            </a:r>
            <a:r>
              <a:rPr lang="en-US" sz="1050" dirty="0" err="1">
                <a:solidFill>
                  <a:srgbClr val="0000FF"/>
                </a:solidFill>
                <a:latin typeface="Consolas" panose="020B0609020204030204" pitchFamily="49" charset="0"/>
              </a:rPr>
              <a:t>MainWindow</a:t>
            </a:r>
            <a:r>
              <a:rPr lang="en-US" sz="1050" dirty="0">
                <a:solidFill>
                  <a:srgbClr val="0000FF"/>
                </a:solidFill>
                <a:latin typeface="Consolas" panose="020B0609020204030204" pitchFamily="49" charset="0"/>
              </a:rPr>
              <a:t>"</a:t>
            </a:r>
            <a:r>
              <a:rPr lang="en-US" sz="1050" dirty="0">
                <a:solidFill>
                  <a:srgbClr val="FF0000"/>
                </a:solidFill>
                <a:latin typeface="Consolas" panose="020B0609020204030204" pitchFamily="49" charset="0"/>
              </a:rPr>
              <a:t> Height</a:t>
            </a:r>
            <a:r>
              <a:rPr lang="en-US" sz="1050" dirty="0">
                <a:solidFill>
                  <a:srgbClr val="0000FF"/>
                </a:solidFill>
                <a:latin typeface="Consolas" panose="020B0609020204030204" pitchFamily="49" charset="0"/>
              </a:rPr>
              <a:t>="237.163"</a:t>
            </a:r>
            <a:r>
              <a:rPr lang="en-US" sz="1050" dirty="0">
                <a:solidFill>
                  <a:srgbClr val="FF0000"/>
                </a:solidFill>
                <a:latin typeface="Consolas" panose="020B0609020204030204" pitchFamily="49" charset="0"/>
              </a:rPr>
              <a:t> Width</a:t>
            </a:r>
            <a:r>
              <a:rPr lang="en-US" sz="1050" dirty="0">
                <a:solidFill>
                  <a:srgbClr val="0000FF"/>
                </a:solidFill>
                <a:latin typeface="Consolas" panose="020B0609020204030204" pitchFamily="49" charset="0"/>
              </a:rPr>
              <a:t>="680.406"&gt;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FF0000"/>
                </a:solidFill>
                <a:latin typeface="Consolas" panose="020B0609020204030204" pitchFamily="49" charset="0"/>
              </a:rPr>
              <a:t> </a:t>
            </a:r>
            <a:r>
              <a:rPr lang="en-US" sz="1050" dirty="0" err="1">
                <a:solidFill>
                  <a:srgbClr val="FF0000"/>
                </a:solidFill>
                <a:highlight>
                  <a:srgbClr val="00FF00"/>
                </a:highlight>
                <a:latin typeface="Consolas" panose="020B0609020204030204" pitchFamily="49" charset="0"/>
              </a:rPr>
              <a:t>DataContext</a:t>
            </a:r>
            <a:r>
              <a:rPr lang="en-US" sz="1050" dirty="0">
                <a:solidFill>
                  <a:srgbClr val="0000FF"/>
                </a:solidFill>
                <a:highlight>
                  <a:srgbClr val="00FF00"/>
                </a:highlight>
                <a:latin typeface="Consolas" panose="020B0609020204030204" pitchFamily="49" charset="0"/>
              </a:rPr>
              <a:t>="{</a:t>
            </a:r>
            <a:r>
              <a:rPr lang="en-US" sz="1050" dirty="0">
                <a:solidFill>
                  <a:srgbClr val="A31515"/>
                </a:solidFill>
                <a:highlight>
                  <a:srgbClr val="00FF00"/>
                </a:highlight>
                <a:latin typeface="Consolas" panose="020B0609020204030204" pitchFamily="49" charset="0"/>
              </a:rPr>
              <a:t>Binding</a:t>
            </a:r>
            <a:r>
              <a:rPr lang="en-US" sz="1050" dirty="0">
                <a:solidFill>
                  <a:srgbClr val="FF0000"/>
                </a:solidFill>
                <a:highlight>
                  <a:srgbClr val="00FF00"/>
                </a:highlight>
                <a:latin typeface="Consolas" panose="020B0609020204030204" pitchFamily="49" charset="0"/>
              </a:rPr>
              <a:t> </a:t>
            </a:r>
            <a:r>
              <a:rPr lang="en-US" sz="1050" dirty="0" err="1">
                <a:solidFill>
                  <a:srgbClr val="FF0000"/>
                </a:solidFill>
                <a:highlight>
                  <a:srgbClr val="00FF00"/>
                </a:highlight>
                <a:latin typeface="Consolas" panose="020B0609020204030204" pitchFamily="49" charset="0"/>
              </a:rPr>
              <a:t>lightOne</a:t>
            </a:r>
            <a:r>
              <a:rPr lang="en-US" sz="1050" dirty="0">
                <a:solidFill>
                  <a:srgbClr val="0000FF"/>
                </a:solidFill>
                <a:highlight>
                  <a:srgbClr val="00FF00"/>
                </a:highlight>
                <a:latin typeface="Consolas" panose="020B0609020204030204" pitchFamily="49" charset="0"/>
              </a:rPr>
              <a:t>}"</a:t>
            </a:r>
            <a:r>
              <a:rPr lang="en-US" sz="1050" dirty="0">
                <a:solidFill>
                  <a:srgbClr val="FF0000"/>
                </a:solidFill>
                <a:highlight>
                  <a:srgbClr val="00FF00"/>
                </a:highlight>
                <a:latin typeface="Consolas" panose="020B0609020204030204" pitchFamily="49" charset="0"/>
              </a:rPr>
              <a:t> </a:t>
            </a:r>
            <a:r>
              <a:rPr lang="en-US" sz="1050" dirty="0">
                <a:solidFill>
                  <a:srgbClr val="FF0000"/>
                </a:solidFill>
                <a:latin typeface="Consolas" panose="020B0609020204030204" pitchFamily="49" charset="0"/>
              </a:rPr>
              <a:t>Margin</a:t>
            </a:r>
            <a:r>
              <a:rPr lang="en-US" sz="1050" dirty="0">
                <a:solidFill>
                  <a:srgbClr val="0000FF"/>
                </a:solidFill>
                <a:latin typeface="Consolas" panose="020B0609020204030204" pitchFamily="49" charset="0"/>
              </a:rPr>
              <a:t>="0,0,377,0"&gt;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err="1">
                <a:solidFill>
                  <a:srgbClr val="A31515"/>
                </a:solidFill>
                <a:latin typeface="Consolas" panose="020B0609020204030204" pitchFamily="49" charset="0"/>
              </a:rPr>
              <a:t>RadioButton</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HorizontalAlignment</a:t>
            </a:r>
            <a:r>
              <a:rPr lang="en-US" sz="1050" dirty="0">
                <a:solidFill>
                  <a:srgbClr val="0000FF"/>
                </a:solidFill>
                <a:latin typeface="Consolas" panose="020B0609020204030204" pitchFamily="49" charset="0"/>
              </a:rPr>
              <a:t>="Left"</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VerticalAlignment</a:t>
            </a:r>
            <a:r>
              <a:rPr lang="en-US" sz="1050" dirty="0">
                <a:solidFill>
                  <a:srgbClr val="0000FF"/>
                </a:solidFill>
                <a:latin typeface="Consolas" panose="020B0609020204030204" pitchFamily="49" charset="0"/>
              </a:rPr>
              <a:t>="Top"</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FontSize</a:t>
            </a:r>
            <a:r>
              <a:rPr lang="en-US" sz="1050" dirty="0">
                <a:solidFill>
                  <a:srgbClr val="0000FF"/>
                </a:solidFill>
                <a:latin typeface="Consolas" panose="020B0609020204030204" pitchFamily="49" charset="0"/>
              </a:rPr>
              <a:t>="18"</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FontFamily</a:t>
            </a:r>
            <a:r>
              <a:rPr lang="en-US" sz="1050" dirty="0">
                <a:solidFill>
                  <a:srgbClr val="0000FF"/>
                </a:solidFill>
                <a:latin typeface="Consolas" panose="020B0609020204030204" pitchFamily="49" charset="0"/>
              </a:rPr>
              <a:t>="Arial Black"</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highlight>
                  <a:srgbClr val="00FFFF"/>
                </a:highlight>
                <a:latin typeface="Consolas" panose="020B0609020204030204" pitchFamily="49" charset="0"/>
              </a:rPr>
              <a:t>IsChecked</a:t>
            </a:r>
            <a:r>
              <a:rPr lang="en-US" sz="1050" dirty="0">
                <a:solidFill>
                  <a:srgbClr val="0000FF"/>
                </a:solidFill>
                <a:highlight>
                  <a:srgbClr val="00FFFF"/>
                </a:highlight>
                <a:latin typeface="Consolas" panose="020B0609020204030204" pitchFamily="49" charset="0"/>
              </a:rPr>
              <a:t>="{</a:t>
            </a:r>
            <a:r>
              <a:rPr lang="en-US" sz="1050" dirty="0">
                <a:solidFill>
                  <a:srgbClr val="A31515"/>
                </a:solidFill>
                <a:highlight>
                  <a:srgbClr val="00FFFF"/>
                </a:highlight>
                <a:latin typeface="Consolas" panose="020B0609020204030204" pitchFamily="49" charset="0"/>
              </a:rPr>
              <a:t>Binding</a:t>
            </a:r>
            <a:r>
              <a:rPr lang="en-US" sz="1050" dirty="0">
                <a:solidFill>
                  <a:srgbClr val="FF0000"/>
                </a:solidFill>
                <a:highlight>
                  <a:srgbClr val="00FFFF"/>
                </a:highlight>
                <a:latin typeface="Consolas" panose="020B0609020204030204" pitchFamily="49" charset="0"/>
              </a:rPr>
              <a:t> </a:t>
            </a:r>
            <a:r>
              <a:rPr lang="en-US" sz="1050" dirty="0" err="1">
                <a:solidFill>
                  <a:srgbClr val="FF0000"/>
                </a:solidFill>
                <a:highlight>
                  <a:srgbClr val="00FFFF"/>
                </a:highlight>
                <a:latin typeface="Consolas" panose="020B0609020204030204" pitchFamily="49" charset="0"/>
              </a:rPr>
              <a:t>IsOn</a:t>
            </a:r>
            <a:r>
              <a:rPr lang="en-US" sz="1050" dirty="0">
                <a:solidFill>
                  <a:srgbClr val="0000FF"/>
                </a:solidFill>
                <a:highlight>
                  <a:srgbClr val="00FFFF"/>
                </a:highlight>
                <a:latin typeface="Consolas" panose="020B0609020204030204" pitchFamily="49" charset="0"/>
              </a:rPr>
              <a:t>,</a:t>
            </a:r>
            <a:r>
              <a:rPr lang="en-US" sz="1050" dirty="0">
                <a:solidFill>
                  <a:srgbClr val="FF0000"/>
                </a:solidFill>
                <a:highlight>
                  <a:srgbClr val="00FFFF"/>
                </a:highlight>
                <a:latin typeface="Consolas" panose="020B0609020204030204" pitchFamily="49" charset="0"/>
              </a:rPr>
              <a:t> Mode</a:t>
            </a:r>
            <a:r>
              <a:rPr lang="en-US" sz="1050" dirty="0">
                <a:solidFill>
                  <a:srgbClr val="0000FF"/>
                </a:solidFill>
                <a:highlight>
                  <a:srgbClr val="00FFFF"/>
                </a:highlight>
                <a:latin typeface="Consolas" panose="020B0609020204030204" pitchFamily="49" charset="0"/>
              </a:rPr>
              <a:t>=</a:t>
            </a:r>
            <a:r>
              <a:rPr lang="en-US" sz="1050" dirty="0" err="1">
                <a:solidFill>
                  <a:srgbClr val="0000FF"/>
                </a:solidFill>
                <a:highlight>
                  <a:srgbClr val="00FFFF"/>
                </a:highlight>
                <a:latin typeface="Consolas" panose="020B0609020204030204" pitchFamily="49" charset="0"/>
              </a:rPr>
              <a:t>OneWay</a:t>
            </a:r>
            <a:r>
              <a:rPr lang="en-US" sz="1050" dirty="0">
                <a:solidFill>
                  <a:srgbClr val="0000FF"/>
                </a:solidFill>
                <a:highlight>
                  <a:srgbClr val="00FFFF"/>
                </a:highlight>
                <a:latin typeface="Consolas" panose="020B0609020204030204" pitchFamily="49" charset="0"/>
              </a:rPr>
              <a:t>}"</a:t>
            </a:r>
            <a:r>
              <a:rPr lang="en-US" sz="1050" dirty="0">
                <a:solidFill>
                  <a:srgbClr val="FF0000"/>
                </a:solidFill>
                <a:latin typeface="Consolas" panose="020B0609020204030204" pitchFamily="49" charset="0"/>
              </a:rPr>
              <a:t> Margin</a:t>
            </a:r>
            <a:r>
              <a:rPr lang="en-US" sz="1050" dirty="0">
                <a:solidFill>
                  <a:srgbClr val="0000FF"/>
                </a:solidFill>
                <a:latin typeface="Consolas" panose="020B0609020204030204" pitchFamily="49" charset="0"/>
              </a:rPr>
              <a:t>="55,48,0,0"</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a:solidFill>
                  <a:srgbClr val="FF0000"/>
                </a:solidFill>
                <a:highlight>
                  <a:srgbClr val="00FFFF"/>
                </a:highlight>
                <a:latin typeface="Consolas" panose="020B0609020204030204" pitchFamily="49" charset="0"/>
              </a:rPr>
              <a:t>Content</a:t>
            </a:r>
            <a:r>
              <a:rPr lang="en-US" sz="1050" dirty="0">
                <a:solidFill>
                  <a:srgbClr val="0000FF"/>
                </a:solidFill>
                <a:highlight>
                  <a:srgbClr val="00FFFF"/>
                </a:highlight>
                <a:latin typeface="Consolas" panose="020B0609020204030204" pitchFamily="49" charset="0"/>
              </a:rPr>
              <a:t>="{</a:t>
            </a:r>
            <a:r>
              <a:rPr lang="en-US" sz="1050" dirty="0">
                <a:solidFill>
                  <a:srgbClr val="A31515"/>
                </a:solidFill>
                <a:highlight>
                  <a:srgbClr val="00FFFF"/>
                </a:highlight>
                <a:latin typeface="Consolas" panose="020B0609020204030204" pitchFamily="49" charset="0"/>
              </a:rPr>
              <a:t>Binding</a:t>
            </a:r>
            <a:r>
              <a:rPr lang="en-US" sz="1050" dirty="0">
                <a:solidFill>
                  <a:srgbClr val="FF0000"/>
                </a:solidFill>
                <a:highlight>
                  <a:srgbClr val="00FFFF"/>
                </a:highlight>
                <a:latin typeface="Consolas" panose="020B0609020204030204" pitchFamily="49" charset="0"/>
              </a:rPr>
              <a:t> Title</a:t>
            </a:r>
            <a:r>
              <a:rPr lang="en-US" sz="1050" dirty="0">
                <a:solidFill>
                  <a:srgbClr val="0000FF"/>
                </a:solidFill>
                <a:highlight>
                  <a:srgbClr val="00FFFF"/>
                </a:highlight>
                <a:latin typeface="Consolas" panose="020B0609020204030204" pitchFamily="49" charset="0"/>
              </a:rPr>
              <a:t>,</a:t>
            </a:r>
            <a:r>
              <a:rPr lang="en-US" sz="1050" dirty="0">
                <a:solidFill>
                  <a:srgbClr val="FF0000"/>
                </a:solidFill>
                <a:highlight>
                  <a:srgbClr val="00FFFF"/>
                </a:highlight>
                <a:latin typeface="Consolas" panose="020B0609020204030204" pitchFamily="49" charset="0"/>
              </a:rPr>
              <a:t> Mode</a:t>
            </a:r>
            <a:r>
              <a:rPr lang="en-US" sz="1050" dirty="0">
                <a:solidFill>
                  <a:srgbClr val="0000FF"/>
                </a:solidFill>
                <a:highlight>
                  <a:srgbClr val="00FFFF"/>
                </a:highlight>
                <a:latin typeface="Consolas" panose="020B0609020204030204" pitchFamily="49" charset="0"/>
              </a:rPr>
              <a:t>=</a:t>
            </a:r>
            <a:r>
              <a:rPr lang="en-US" sz="1050" dirty="0" err="1">
                <a:solidFill>
                  <a:srgbClr val="0000FF"/>
                </a:solidFill>
                <a:highlight>
                  <a:srgbClr val="00FFFF"/>
                </a:highlight>
                <a:latin typeface="Consolas" panose="020B0609020204030204" pitchFamily="49" charset="0"/>
              </a:rPr>
              <a:t>OneWay</a:t>
            </a:r>
            <a:r>
              <a:rPr lang="en-US" sz="1050" dirty="0">
                <a:solidFill>
                  <a:srgbClr val="0000FF"/>
                </a:solidFill>
                <a:highlight>
                  <a:srgbClr val="00FFFF"/>
                </a:highlight>
                <a:latin typeface="Consolas" panose="020B0609020204030204" pitchFamily="49" charset="0"/>
              </a:rPr>
              <a:t>}"</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Button</a:t>
            </a:r>
            <a:r>
              <a:rPr lang="en-US" sz="1050" dirty="0">
                <a:solidFill>
                  <a:srgbClr val="FF0000"/>
                </a:solidFill>
                <a:latin typeface="Consolas" panose="020B0609020204030204" pitchFamily="49" charset="0"/>
              </a:rPr>
              <a:t> Content</a:t>
            </a:r>
            <a:r>
              <a:rPr lang="en-US" sz="1050" dirty="0">
                <a:solidFill>
                  <a:srgbClr val="0000FF"/>
                </a:solidFill>
                <a:latin typeface="Consolas" panose="020B0609020204030204" pitchFamily="49" charset="0"/>
              </a:rPr>
              <a:t>="Turn Off/On"</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FontSize</a:t>
            </a:r>
            <a:r>
              <a:rPr lang="en-US" sz="1050" dirty="0">
                <a:solidFill>
                  <a:srgbClr val="0000FF"/>
                </a:solidFill>
                <a:latin typeface="Consolas" panose="020B0609020204030204" pitchFamily="49" charset="0"/>
              </a:rPr>
              <a:t>="24"</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FontFamily</a:t>
            </a:r>
            <a:r>
              <a:rPr lang="en-US" sz="1050" dirty="0">
                <a:solidFill>
                  <a:srgbClr val="0000FF"/>
                </a:solidFill>
                <a:latin typeface="Consolas" panose="020B0609020204030204" pitchFamily="49" charset="0"/>
              </a:rPr>
              <a:t>="Segoe UI </a:t>
            </a:r>
            <a:r>
              <a:rPr lang="en-US" sz="1050" dirty="0" err="1">
                <a:solidFill>
                  <a:srgbClr val="0000FF"/>
                </a:solidFill>
                <a:latin typeface="Consolas" panose="020B0609020204030204" pitchFamily="49" charset="0"/>
              </a:rPr>
              <a:t>Semibold</a:t>
            </a:r>
            <a:r>
              <a:rPr lang="en-US" sz="1050" dirty="0">
                <a:solidFill>
                  <a:srgbClr val="0000FF"/>
                </a:solidFill>
                <a:latin typeface="Consolas" panose="020B0609020204030204" pitchFamily="49" charset="0"/>
              </a:rPr>
              <a: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a:solidFill>
                  <a:srgbClr val="FF0000"/>
                </a:solidFill>
                <a:highlight>
                  <a:srgbClr val="00FFFF"/>
                </a:highlight>
                <a:latin typeface="Consolas" panose="020B0609020204030204" pitchFamily="49" charset="0"/>
              </a:rPr>
              <a:t>Click</a:t>
            </a:r>
            <a:r>
              <a:rPr lang="en-US" sz="1050" dirty="0">
                <a:solidFill>
                  <a:srgbClr val="0000FF"/>
                </a:solidFill>
                <a:highlight>
                  <a:srgbClr val="00FFFF"/>
                </a:highlight>
                <a:latin typeface="Consolas" panose="020B0609020204030204" pitchFamily="49" charset="0"/>
              </a:rPr>
              <a:t>="clickOnOff_1"</a:t>
            </a:r>
            <a:r>
              <a:rPr lang="en-US" sz="1050" dirty="0">
                <a:solidFill>
                  <a:srgbClr val="FF0000"/>
                </a:solidFill>
                <a:latin typeface="Consolas" panose="020B0609020204030204" pitchFamily="49" charset="0"/>
              </a:rPr>
              <a:t> Height</a:t>
            </a:r>
            <a:r>
              <a:rPr lang="en-US" sz="1050" dirty="0">
                <a:solidFill>
                  <a:srgbClr val="0000FF"/>
                </a:solidFill>
                <a:latin typeface="Consolas" panose="020B0609020204030204" pitchFamily="49" charset="0"/>
              </a:rPr>
              <a:t>="51"</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VerticalAlignment</a:t>
            </a:r>
            <a:r>
              <a:rPr lang="en-US" sz="1050" dirty="0">
                <a:solidFill>
                  <a:srgbClr val="0000FF"/>
                </a:solidFill>
                <a:latin typeface="Consolas" panose="020B0609020204030204" pitchFamily="49" charset="0"/>
              </a:rPr>
              <a:t>="Top"</a:t>
            </a:r>
            <a:r>
              <a:rPr lang="en-US" sz="1050" dirty="0">
                <a:solidFill>
                  <a:srgbClr val="FF0000"/>
                </a:solidFill>
                <a:latin typeface="Consolas" panose="020B0609020204030204" pitchFamily="49" charset="0"/>
              </a:rPr>
              <a:t> Margin</a:t>
            </a:r>
            <a:r>
              <a:rPr lang="en-US" sz="1050" dirty="0">
                <a:solidFill>
                  <a:srgbClr val="0000FF"/>
                </a:solidFill>
                <a:latin typeface="Consolas" panose="020B0609020204030204" pitchFamily="49" charset="0"/>
              </a:rPr>
              <a:t>="55,94,45,0"</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 /&gt;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FF0000"/>
                </a:solidFill>
                <a:latin typeface="Consolas" panose="020B0609020204030204" pitchFamily="49" charset="0"/>
              </a:rPr>
              <a:t> </a:t>
            </a:r>
            <a:r>
              <a:rPr lang="en-US" sz="1050" dirty="0" err="1">
                <a:solidFill>
                  <a:srgbClr val="FF0000"/>
                </a:solidFill>
                <a:highlight>
                  <a:srgbClr val="00FF00"/>
                </a:highlight>
                <a:latin typeface="Consolas" panose="020B0609020204030204" pitchFamily="49" charset="0"/>
              </a:rPr>
              <a:t>DataContext</a:t>
            </a:r>
            <a:r>
              <a:rPr lang="en-US" sz="1050" dirty="0">
                <a:solidFill>
                  <a:srgbClr val="0000FF"/>
                </a:solidFill>
                <a:highlight>
                  <a:srgbClr val="00FF00"/>
                </a:highlight>
                <a:latin typeface="Consolas" panose="020B0609020204030204" pitchFamily="49" charset="0"/>
              </a:rPr>
              <a:t>="{</a:t>
            </a:r>
            <a:r>
              <a:rPr lang="en-US" sz="1050" dirty="0">
                <a:solidFill>
                  <a:srgbClr val="A31515"/>
                </a:solidFill>
                <a:highlight>
                  <a:srgbClr val="00FF00"/>
                </a:highlight>
                <a:latin typeface="Consolas" panose="020B0609020204030204" pitchFamily="49" charset="0"/>
              </a:rPr>
              <a:t>Binding</a:t>
            </a:r>
            <a:r>
              <a:rPr lang="en-US" sz="1050" dirty="0">
                <a:solidFill>
                  <a:srgbClr val="FF0000"/>
                </a:solidFill>
                <a:highlight>
                  <a:srgbClr val="00FF00"/>
                </a:highlight>
                <a:latin typeface="Consolas" panose="020B0609020204030204" pitchFamily="49" charset="0"/>
              </a:rPr>
              <a:t> </a:t>
            </a:r>
            <a:r>
              <a:rPr lang="en-US" sz="1050" dirty="0" err="1">
                <a:solidFill>
                  <a:srgbClr val="FF0000"/>
                </a:solidFill>
                <a:highlight>
                  <a:srgbClr val="00FF00"/>
                </a:highlight>
                <a:latin typeface="Consolas" panose="020B0609020204030204" pitchFamily="49" charset="0"/>
              </a:rPr>
              <a:t>lightTwo</a:t>
            </a:r>
            <a:r>
              <a:rPr lang="en-US" sz="1050" dirty="0">
                <a:solidFill>
                  <a:srgbClr val="0000FF"/>
                </a:solidFill>
                <a:highlight>
                  <a:srgbClr val="00FF00"/>
                </a:highlight>
                <a:latin typeface="Consolas" panose="020B0609020204030204" pitchFamily="49" charset="0"/>
              </a:rPr>
              <a:t>}"</a:t>
            </a:r>
            <a:r>
              <a:rPr lang="en-US" sz="1050" dirty="0">
                <a:solidFill>
                  <a:srgbClr val="FF0000"/>
                </a:solidFill>
                <a:highlight>
                  <a:srgbClr val="00FF00"/>
                </a:highlight>
                <a:latin typeface="Consolas" panose="020B0609020204030204" pitchFamily="49" charset="0"/>
              </a:rPr>
              <a:t> </a:t>
            </a:r>
            <a:r>
              <a:rPr lang="en-US" sz="1050" dirty="0">
                <a:solidFill>
                  <a:srgbClr val="FF0000"/>
                </a:solidFill>
                <a:latin typeface="Consolas" panose="020B0609020204030204" pitchFamily="49" charset="0"/>
              </a:rPr>
              <a:t>Margin</a:t>
            </a:r>
            <a:r>
              <a:rPr lang="en-US" sz="1050" dirty="0">
                <a:solidFill>
                  <a:srgbClr val="0000FF"/>
                </a:solidFill>
                <a:latin typeface="Consolas" panose="020B0609020204030204" pitchFamily="49" charset="0"/>
              </a:rPr>
              <a:t>="300,0,0,0"&gt;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 </a:t>
            </a:r>
            <a:r>
              <a:rPr lang="en-US" sz="1050" dirty="0" err="1">
                <a:solidFill>
                  <a:srgbClr val="A31515"/>
                </a:solidFill>
                <a:latin typeface="Consolas" panose="020B0609020204030204" pitchFamily="49" charset="0"/>
              </a:rPr>
              <a:t>RadioButton</a:t>
            </a:r>
            <a:r>
              <a:rPr lang="en-US" sz="1050" dirty="0">
                <a:solidFill>
                  <a:srgbClr val="FF0000"/>
                </a:solidFill>
                <a:latin typeface="Consolas" panose="020B0609020204030204" pitchFamily="49" charset="0"/>
              </a:rPr>
              <a:t> Margin</a:t>
            </a:r>
            <a:r>
              <a:rPr lang="en-US" sz="1050" dirty="0">
                <a:solidFill>
                  <a:srgbClr val="0000FF"/>
                </a:solidFill>
                <a:latin typeface="Consolas" panose="020B0609020204030204" pitchFamily="49" charset="0"/>
              </a:rPr>
              <a:t>="62,48,0,0"</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HorizontalAlignment</a:t>
            </a:r>
            <a:r>
              <a:rPr lang="en-US" sz="1050" dirty="0">
                <a:solidFill>
                  <a:srgbClr val="0000FF"/>
                </a:solidFill>
                <a:latin typeface="Consolas" panose="020B0609020204030204" pitchFamily="49" charset="0"/>
              </a:rPr>
              <a:t>="Left"</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VerticalAlignment</a:t>
            </a:r>
            <a:r>
              <a:rPr lang="en-US" sz="1050" dirty="0">
                <a:solidFill>
                  <a:srgbClr val="0000FF"/>
                </a:solidFill>
                <a:latin typeface="Consolas" panose="020B0609020204030204" pitchFamily="49" charset="0"/>
              </a:rPr>
              <a:t>="Top"</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FontSize</a:t>
            </a:r>
            <a:r>
              <a:rPr lang="en-US" sz="1050" dirty="0">
                <a:solidFill>
                  <a:srgbClr val="0000FF"/>
                </a:solidFill>
                <a:latin typeface="Consolas" panose="020B0609020204030204" pitchFamily="49" charset="0"/>
              </a:rPr>
              <a:t>="18"</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FontFamily</a:t>
            </a:r>
            <a:r>
              <a:rPr lang="en-US" sz="1050" dirty="0">
                <a:solidFill>
                  <a:srgbClr val="0000FF"/>
                </a:solidFill>
                <a:latin typeface="Consolas" panose="020B0609020204030204" pitchFamily="49" charset="0"/>
              </a:rPr>
              <a:t>="Arial Black"</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err="1">
                <a:solidFill>
                  <a:srgbClr val="FF0000"/>
                </a:solidFill>
                <a:highlight>
                  <a:srgbClr val="00FFFF"/>
                </a:highlight>
                <a:latin typeface="Consolas" panose="020B0609020204030204" pitchFamily="49" charset="0"/>
              </a:rPr>
              <a:t>IsChecked</a:t>
            </a:r>
            <a:r>
              <a:rPr lang="en-US" sz="1050" dirty="0">
                <a:solidFill>
                  <a:srgbClr val="0000FF"/>
                </a:solidFill>
                <a:highlight>
                  <a:srgbClr val="00FFFF"/>
                </a:highlight>
                <a:latin typeface="Consolas" panose="020B0609020204030204" pitchFamily="49" charset="0"/>
              </a:rPr>
              <a:t>="{</a:t>
            </a:r>
            <a:r>
              <a:rPr lang="en-US" sz="1050" dirty="0">
                <a:solidFill>
                  <a:srgbClr val="A31515"/>
                </a:solidFill>
                <a:highlight>
                  <a:srgbClr val="00FFFF"/>
                </a:highlight>
                <a:latin typeface="Consolas" panose="020B0609020204030204" pitchFamily="49" charset="0"/>
              </a:rPr>
              <a:t>Binding</a:t>
            </a:r>
            <a:r>
              <a:rPr lang="en-US" sz="1050" dirty="0">
                <a:solidFill>
                  <a:srgbClr val="FF0000"/>
                </a:solidFill>
                <a:highlight>
                  <a:srgbClr val="00FFFF"/>
                </a:highlight>
                <a:latin typeface="Consolas" panose="020B0609020204030204" pitchFamily="49" charset="0"/>
              </a:rPr>
              <a:t> </a:t>
            </a:r>
            <a:r>
              <a:rPr lang="en-US" sz="1050" dirty="0" err="1">
                <a:solidFill>
                  <a:srgbClr val="FF0000"/>
                </a:solidFill>
                <a:highlight>
                  <a:srgbClr val="00FFFF"/>
                </a:highlight>
                <a:latin typeface="Consolas" panose="020B0609020204030204" pitchFamily="49" charset="0"/>
              </a:rPr>
              <a:t>IsOn</a:t>
            </a:r>
            <a:r>
              <a:rPr lang="en-US" sz="1050" dirty="0">
                <a:solidFill>
                  <a:srgbClr val="0000FF"/>
                </a:solidFill>
                <a:highlight>
                  <a:srgbClr val="00FFFF"/>
                </a:highlight>
                <a:latin typeface="Consolas" panose="020B0609020204030204" pitchFamily="49" charset="0"/>
              </a:rPr>
              <a:t>,</a:t>
            </a:r>
            <a:r>
              <a:rPr lang="en-US" sz="1050" dirty="0">
                <a:solidFill>
                  <a:srgbClr val="FF0000"/>
                </a:solidFill>
                <a:highlight>
                  <a:srgbClr val="00FFFF"/>
                </a:highlight>
                <a:latin typeface="Consolas" panose="020B0609020204030204" pitchFamily="49" charset="0"/>
              </a:rPr>
              <a:t> Mode</a:t>
            </a:r>
            <a:r>
              <a:rPr lang="en-US" sz="1050" dirty="0">
                <a:solidFill>
                  <a:srgbClr val="0000FF"/>
                </a:solidFill>
                <a:highlight>
                  <a:srgbClr val="00FFFF"/>
                </a:highlight>
                <a:latin typeface="Consolas" panose="020B0609020204030204" pitchFamily="49" charset="0"/>
              </a:rPr>
              <a:t>=</a:t>
            </a:r>
            <a:r>
              <a:rPr lang="en-US" sz="1050" dirty="0" err="1">
                <a:solidFill>
                  <a:srgbClr val="0000FF"/>
                </a:solidFill>
                <a:highlight>
                  <a:srgbClr val="00FFFF"/>
                </a:highlight>
                <a:latin typeface="Consolas" panose="020B0609020204030204" pitchFamily="49" charset="0"/>
              </a:rPr>
              <a:t>OneWay</a:t>
            </a:r>
            <a:r>
              <a:rPr lang="en-US" sz="1050" dirty="0">
                <a:solidFill>
                  <a:srgbClr val="0000FF"/>
                </a:solidFill>
                <a:highlight>
                  <a:srgbClr val="00FFFF"/>
                </a:highlight>
                <a:latin typeface="Consolas" panose="020B0609020204030204" pitchFamily="49" charset="0"/>
              </a:rPr>
              <a:t>}"</a:t>
            </a:r>
            <a:r>
              <a:rPr lang="en-US" sz="1050" dirty="0">
                <a:solidFill>
                  <a:srgbClr val="FF0000"/>
                </a:solidFill>
                <a:latin typeface="Consolas" panose="020B0609020204030204" pitchFamily="49" charset="0"/>
              </a:rPr>
              <a:t> Height</a:t>
            </a:r>
            <a:r>
              <a:rPr lang="en-US" sz="1050" dirty="0">
                <a:solidFill>
                  <a:srgbClr val="0000FF"/>
                </a:solidFill>
                <a:latin typeface="Consolas" panose="020B0609020204030204" pitchFamily="49" charset="0"/>
              </a:rPr>
              <a:t>="22"</a:t>
            </a:r>
            <a:r>
              <a:rPr lang="en-US" sz="1050" dirty="0">
                <a:solidFill>
                  <a:srgbClr val="FF0000"/>
                </a:solidFill>
                <a:latin typeface="Consolas" panose="020B0609020204030204" pitchFamily="49" charset="0"/>
              </a:rPr>
              <a:t> Width</a:t>
            </a:r>
            <a:r>
              <a:rPr lang="en-US" sz="1050" dirty="0">
                <a:solidFill>
                  <a:srgbClr val="0000FF"/>
                </a:solidFill>
                <a:latin typeface="Consolas" panose="020B0609020204030204" pitchFamily="49" charset="0"/>
              </a:rPr>
              <a:t>="56"</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a:solidFill>
                  <a:srgbClr val="FF0000"/>
                </a:solidFill>
                <a:highlight>
                  <a:srgbClr val="00FFFF"/>
                </a:highlight>
                <a:latin typeface="Consolas" panose="020B0609020204030204" pitchFamily="49" charset="0"/>
              </a:rPr>
              <a:t>Content</a:t>
            </a:r>
            <a:r>
              <a:rPr lang="en-US" sz="1050" dirty="0">
                <a:solidFill>
                  <a:srgbClr val="0000FF"/>
                </a:solidFill>
                <a:highlight>
                  <a:srgbClr val="00FFFF"/>
                </a:highlight>
                <a:latin typeface="Consolas" panose="020B0609020204030204" pitchFamily="49" charset="0"/>
              </a:rPr>
              <a:t>="{</a:t>
            </a:r>
            <a:r>
              <a:rPr lang="en-US" sz="1050" dirty="0">
                <a:solidFill>
                  <a:srgbClr val="A31515"/>
                </a:solidFill>
                <a:highlight>
                  <a:srgbClr val="00FFFF"/>
                </a:highlight>
                <a:latin typeface="Consolas" panose="020B0609020204030204" pitchFamily="49" charset="0"/>
              </a:rPr>
              <a:t>Binding</a:t>
            </a:r>
            <a:r>
              <a:rPr lang="en-US" sz="1050" dirty="0">
                <a:solidFill>
                  <a:srgbClr val="FF0000"/>
                </a:solidFill>
                <a:highlight>
                  <a:srgbClr val="00FFFF"/>
                </a:highlight>
                <a:latin typeface="Consolas" panose="020B0609020204030204" pitchFamily="49" charset="0"/>
              </a:rPr>
              <a:t> Title</a:t>
            </a:r>
            <a:r>
              <a:rPr lang="en-US" sz="1050" dirty="0">
                <a:solidFill>
                  <a:srgbClr val="0000FF"/>
                </a:solidFill>
                <a:highlight>
                  <a:srgbClr val="00FFFF"/>
                </a:highlight>
                <a:latin typeface="Consolas" panose="020B0609020204030204" pitchFamily="49" charset="0"/>
              </a:rPr>
              <a:t>,</a:t>
            </a:r>
            <a:r>
              <a:rPr lang="en-US" sz="1050" dirty="0">
                <a:solidFill>
                  <a:srgbClr val="FF0000"/>
                </a:solidFill>
                <a:highlight>
                  <a:srgbClr val="00FFFF"/>
                </a:highlight>
                <a:latin typeface="Consolas" panose="020B0609020204030204" pitchFamily="49" charset="0"/>
              </a:rPr>
              <a:t> Mode</a:t>
            </a:r>
            <a:r>
              <a:rPr lang="en-US" sz="1050" dirty="0">
                <a:solidFill>
                  <a:srgbClr val="0000FF"/>
                </a:solidFill>
                <a:highlight>
                  <a:srgbClr val="00FFFF"/>
                </a:highlight>
                <a:latin typeface="Consolas" panose="020B0609020204030204" pitchFamily="49" charset="0"/>
              </a:rPr>
              <a:t>=</a:t>
            </a:r>
            <a:r>
              <a:rPr lang="en-US" sz="1050" dirty="0" err="1">
                <a:solidFill>
                  <a:srgbClr val="0000FF"/>
                </a:solidFill>
                <a:highlight>
                  <a:srgbClr val="00FFFF"/>
                </a:highlight>
                <a:latin typeface="Consolas" panose="020B0609020204030204" pitchFamily="49" charset="0"/>
              </a:rPr>
              <a:t>OneWay</a:t>
            </a:r>
            <a:r>
              <a:rPr lang="en-US" sz="1050" dirty="0">
                <a:solidFill>
                  <a:srgbClr val="0000FF"/>
                </a:solidFill>
                <a:highlight>
                  <a:srgbClr val="00FFFF"/>
                </a:highlight>
                <a:latin typeface="Consolas" panose="020B0609020204030204" pitchFamily="49" charset="0"/>
              </a:rPr>
              <a:t>}"</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Button</a:t>
            </a:r>
            <a:r>
              <a:rPr lang="en-US" sz="1050" dirty="0">
                <a:solidFill>
                  <a:srgbClr val="FF0000"/>
                </a:solidFill>
                <a:latin typeface="Consolas" panose="020B0609020204030204" pitchFamily="49" charset="0"/>
              </a:rPr>
              <a:t> Content</a:t>
            </a:r>
            <a:r>
              <a:rPr lang="en-US" sz="1050" dirty="0">
                <a:solidFill>
                  <a:srgbClr val="0000FF"/>
                </a:solidFill>
                <a:latin typeface="Consolas" panose="020B0609020204030204" pitchFamily="49" charset="0"/>
              </a:rPr>
              <a:t>="Turn Off/On"</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FontSize</a:t>
            </a:r>
            <a:r>
              <a:rPr lang="en-US" sz="1050" dirty="0">
                <a:solidFill>
                  <a:srgbClr val="0000FF"/>
                </a:solidFill>
                <a:latin typeface="Consolas" panose="020B0609020204030204" pitchFamily="49" charset="0"/>
              </a:rPr>
              <a:t>="24"</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FontFamily</a:t>
            </a:r>
            <a:r>
              <a:rPr lang="en-US" sz="1050" dirty="0">
                <a:solidFill>
                  <a:srgbClr val="0000FF"/>
                </a:solidFill>
                <a:latin typeface="Consolas" panose="020B0609020204030204" pitchFamily="49" charset="0"/>
              </a:rPr>
              <a:t>="Segoe UI </a:t>
            </a:r>
            <a:r>
              <a:rPr lang="en-US" sz="1050" dirty="0" err="1">
                <a:solidFill>
                  <a:srgbClr val="0000FF"/>
                </a:solidFill>
                <a:latin typeface="Consolas" panose="020B0609020204030204" pitchFamily="49" charset="0"/>
              </a:rPr>
              <a:t>Semibold</a:t>
            </a:r>
            <a:r>
              <a:rPr lang="en-US" sz="1050" dirty="0">
                <a:solidFill>
                  <a:srgbClr val="0000FF"/>
                </a:solidFill>
                <a:latin typeface="Consolas" panose="020B0609020204030204" pitchFamily="49" charset="0"/>
              </a:rPr>
              <a: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 </a:t>
            </a:r>
            <a:r>
              <a:rPr lang="en-US" sz="1050" dirty="0">
                <a:solidFill>
                  <a:srgbClr val="FF0000"/>
                </a:solidFill>
                <a:highlight>
                  <a:srgbClr val="00FFFF"/>
                </a:highlight>
                <a:latin typeface="Consolas" panose="020B0609020204030204" pitchFamily="49" charset="0"/>
              </a:rPr>
              <a:t>Click</a:t>
            </a:r>
            <a:r>
              <a:rPr lang="en-US" sz="1050" dirty="0">
                <a:solidFill>
                  <a:srgbClr val="0000FF"/>
                </a:solidFill>
                <a:highlight>
                  <a:srgbClr val="00FFFF"/>
                </a:highlight>
                <a:latin typeface="Consolas" panose="020B0609020204030204" pitchFamily="49" charset="0"/>
              </a:rPr>
              <a:t>="clickOnOff_2"</a:t>
            </a:r>
            <a:r>
              <a:rPr lang="en-US" sz="1050" dirty="0">
                <a:solidFill>
                  <a:srgbClr val="FF0000"/>
                </a:solidFill>
                <a:latin typeface="Consolas" panose="020B0609020204030204" pitchFamily="49" charset="0"/>
              </a:rPr>
              <a:t> Height</a:t>
            </a:r>
            <a:r>
              <a:rPr lang="en-US" sz="1050" dirty="0">
                <a:solidFill>
                  <a:srgbClr val="0000FF"/>
                </a:solidFill>
                <a:latin typeface="Consolas" panose="020B0609020204030204" pitchFamily="49" charset="0"/>
              </a:rPr>
              <a:t>="48"</a:t>
            </a:r>
            <a:r>
              <a:rPr lang="en-US" sz="1050" dirty="0">
                <a:solidFill>
                  <a:srgbClr val="FF0000"/>
                </a:solidFill>
                <a:latin typeface="Consolas" panose="020B0609020204030204" pitchFamily="49" charset="0"/>
              </a:rPr>
              <a:t> </a:t>
            </a:r>
            <a:r>
              <a:rPr lang="en-US" sz="1050" dirty="0" err="1">
                <a:solidFill>
                  <a:srgbClr val="FF0000"/>
                </a:solidFill>
                <a:latin typeface="Consolas" panose="020B0609020204030204" pitchFamily="49" charset="0"/>
              </a:rPr>
              <a:t>VerticalAlignment</a:t>
            </a:r>
            <a:r>
              <a:rPr lang="en-US" sz="1050" dirty="0">
                <a:solidFill>
                  <a:srgbClr val="0000FF"/>
                </a:solidFill>
                <a:latin typeface="Consolas" panose="020B0609020204030204" pitchFamily="49" charset="0"/>
              </a:rPr>
              <a:t>="Top"</a:t>
            </a:r>
            <a:r>
              <a:rPr lang="en-US" sz="1050" dirty="0">
                <a:solidFill>
                  <a:srgbClr val="FF0000"/>
                </a:solidFill>
                <a:latin typeface="Consolas" panose="020B0609020204030204" pitchFamily="49" charset="0"/>
              </a:rPr>
              <a:t> Margin</a:t>
            </a:r>
            <a:r>
              <a:rPr lang="en-US" sz="1050" dirty="0">
                <a:solidFill>
                  <a:srgbClr val="0000FF"/>
                </a:solidFill>
                <a:latin typeface="Consolas" panose="020B0609020204030204" pitchFamily="49" charset="0"/>
              </a:rPr>
              <a:t>="41,93,118,0"/&gt;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Grid</a:t>
            </a:r>
            <a:r>
              <a:rPr lang="en-US" sz="1050" dirty="0">
                <a:solidFill>
                  <a:srgbClr val="0000FF"/>
                </a:solidFill>
                <a:latin typeface="Consolas" panose="020B0609020204030204" pitchFamily="49" charset="0"/>
              </a:rPr>
              <a:t>&gt;</a:t>
            </a:r>
            <a:endParaRPr lang="en-US" sz="1050" dirty="0">
              <a:solidFill>
                <a:srgbClr val="000000"/>
              </a:solidFill>
              <a:latin typeface="Consolas" panose="020B0609020204030204" pitchFamily="49" charset="0"/>
            </a:endParaRPr>
          </a:p>
          <a:p>
            <a:pPr marL="0" indent="0" algn="l" rtl="0">
              <a:buClr>
                <a:srgbClr val="B13F9A"/>
              </a:buClr>
              <a:buNone/>
            </a:pP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Window</a:t>
            </a:r>
            <a:r>
              <a:rPr lang="en-US" sz="1050" dirty="0">
                <a:solidFill>
                  <a:srgbClr val="0000FF"/>
                </a:solidFill>
                <a:latin typeface="Consolas" panose="020B0609020204030204" pitchFamily="49" charset="0"/>
              </a:rPr>
              <a:t>&gt;</a:t>
            </a:r>
            <a:endParaRPr lang="en-US" sz="1600" dirty="0">
              <a:solidFill>
                <a:prstClr val="black"/>
              </a:solidFill>
              <a:latin typeface="Trebuchet MS"/>
            </a:endParaRPr>
          </a:p>
        </p:txBody>
      </p:sp>
      <p:sp>
        <p:nvSpPr>
          <p:cNvPr id="12" name="Speech Bubble: Rectangle with Corners Rounded 11">
            <a:extLst>
              <a:ext uri="{FF2B5EF4-FFF2-40B4-BE49-F238E27FC236}">
                <a16:creationId xmlns:a16="http://schemas.microsoft.com/office/drawing/2014/main" id="{08FA700C-C772-4F29-8BE0-AF501050B87E}"/>
              </a:ext>
            </a:extLst>
          </p:cNvPr>
          <p:cNvSpPr/>
          <p:nvPr/>
        </p:nvSpPr>
        <p:spPr>
          <a:xfrm>
            <a:off x="8112224" y="1772816"/>
            <a:ext cx="2160240" cy="1080120"/>
          </a:xfrm>
          <a:prstGeom prst="wedgeRoundRectCallout">
            <a:avLst>
              <a:gd name="adj1" fmla="val -105040"/>
              <a:gd name="adj2" fmla="val -5962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דרך א' </a:t>
            </a:r>
            <a:r>
              <a:rPr lang="he-IL" sz="1100" dirty="0">
                <a:solidFill>
                  <a:prstClr val="black"/>
                </a:solidFill>
                <a:latin typeface="Trebuchet MS"/>
                <a:cs typeface="Gisha" panose="020B0502040204020203" pitchFamily="34" charset="-79"/>
              </a:rPr>
              <a:t>לקביעת הקשר הנתונים של אובייקט מקור לוגי להיות </a:t>
            </a:r>
            <a:r>
              <a:rPr lang="en-US" sz="1100" dirty="0">
                <a:solidFill>
                  <a:srgbClr val="1D04D4"/>
                </a:solidFill>
                <a:highlight>
                  <a:srgbClr val="FFFF00"/>
                </a:highlight>
                <a:latin typeface="Trebuchet MS"/>
              </a:rPr>
              <a:t>this</a:t>
            </a:r>
            <a:endParaRPr lang="he-IL" sz="1100" dirty="0">
              <a:solidFill>
                <a:srgbClr val="1D04D4"/>
              </a:solidFill>
              <a:highlight>
                <a:srgbClr val="FFFF00"/>
              </a:highlight>
              <a:latin typeface="Trebuchet MS"/>
              <a:cs typeface="Gisha" panose="020B0502040204020203" pitchFamily="34" charset="-79"/>
            </a:endParaRPr>
          </a:p>
          <a:p>
            <a:pPr algn="ctr"/>
            <a:r>
              <a:rPr lang="he-IL" sz="1100" dirty="0">
                <a:solidFill>
                  <a:prstClr val="black"/>
                </a:solidFill>
                <a:latin typeface="Trebuchet MS"/>
                <a:cs typeface="Gisha" panose="020B0502040204020203" pitchFamily="34" charset="-79"/>
              </a:rPr>
              <a:t>דרך ה </a:t>
            </a:r>
            <a:r>
              <a:rPr lang="en-US" sz="1100" dirty="0">
                <a:solidFill>
                  <a:prstClr val="black"/>
                </a:solidFill>
                <a:latin typeface="Trebuchet MS"/>
              </a:rPr>
              <a:t>XAML</a:t>
            </a:r>
            <a:endParaRPr lang="he-IL" sz="1100" dirty="0">
              <a:solidFill>
                <a:prstClr val="black"/>
              </a:solidFill>
              <a:latin typeface="Trebuchet MS"/>
              <a:cs typeface="Gisha" panose="020B0502040204020203" pitchFamily="34" charset="-79"/>
            </a:endParaRPr>
          </a:p>
          <a:p>
            <a:pPr algn="ctr"/>
            <a:r>
              <a:rPr lang="he-IL" sz="1100" dirty="0">
                <a:solidFill>
                  <a:prstClr val="black"/>
                </a:solidFill>
                <a:latin typeface="Trebuchet MS"/>
                <a:cs typeface="Gisha" panose="020B0502040204020203" pitchFamily="34" charset="-79"/>
              </a:rPr>
              <a:t>שימוש ב </a:t>
            </a:r>
            <a:r>
              <a:rPr lang="en-US" sz="1100" dirty="0">
                <a:solidFill>
                  <a:prstClr val="black"/>
                </a:solidFill>
                <a:highlight>
                  <a:srgbClr val="FFFF00"/>
                </a:highlight>
                <a:latin typeface="Trebuchet MS"/>
              </a:rPr>
              <a:t>RelativeSource Self</a:t>
            </a:r>
            <a:endParaRPr lang="he-IL" sz="1100" dirty="0">
              <a:solidFill>
                <a:prstClr val="black"/>
              </a:solidFill>
              <a:highlight>
                <a:srgbClr val="FFFF00"/>
              </a:highlight>
              <a:latin typeface="Trebuchet MS"/>
              <a:cs typeface="Gisha" panose="020B0502040204020203" pitchFamily="34" charset="-79"/>
            </a:endParaRPr>
          </a:p>
        </p:txBody>
      </p:sp>
      <p:sp>
        <p:nvSpPr>
          <p:cNvPr id="7" name="Speech Bubble: Rectangle with Corners Rounded 6">
            <a:extLst>
              <a:ext uri="{FF2B5EF4-FFF2-40B4-BE49-F238E27FC236}">
                <a16:creationId xmlns:a16="http://schemas.microsoft.com/office/drawing/2014/main" id="{EF33AE8C-9C53-4506-88E9-C7F2CD832AF6}"/>
              </a:ext>
            </a:extLst>
          </p:cNvPr>
          <p:cNvSpPr/>
          <p:nvPr/>
        </p:nvSpPr>
        <p:spPr>
          <a:xfrm>
            <a:off x="8677786" y="4119816"/>
            <a:ext cx="1885039" cy="1080120"/>
          </a:xfrm>
          <a:prstGeom prst="wedgeRoundRectCallout">
            <a:avLst>
              <a:gd name="adj1" fmla="val -53170"/>
              <a:gd name="adj2" fmla="val -6967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שימו לב לחידוש שבדוגמא:</a:t>
            </a:r>
          </a:p>
          <a:p>
            <a:pPr algn="ctr"/>
            <a:r>
              <a:rPr lang="he-IL" sz="1100" b="1" dirty="0">
                <a:solidFill>
                  <a:prstClr val="black"/>
                </a:solidFill>
                <a:latin typeface="Trebuchet MS"/>
                <a:cs typeface="Gisha" panose="020B0502040204020203" pitchFamily="34" charset="-79"/>
              </a:rPr>
              <a:t>יש כאן 3 רמות של </a:t>
            </a:r>
            <a:r>
              <a:rPr lang="en-US" sz="1100" b="1" dirty="0">
                <a:solidFill>
                  <a:prstClr val="black"/>
                </a:solidFill>
                <a:latin typeface="Trebuchet MS"/>
              </a:rPr>
              <a:t>Binding</a:t>
            </a:r>
            <a:r>
              <a:rPr lang="he-IL" sz="1100" b="1" dirty="0">
                <a:solidFill>
                  <a:prstClr val="black"/>
                </a:solidFill>
                <a:latin typeface="Trebuchet MS"/>
                <a:cs typeface="Gisha" panose="020B0502040204020203" pitchFamily="34" charset="-79"/>
              </a:rPr>
              <a:t>.</a:t>
            </a:r>
          </a:p>
          <a:p>
            <a:pPr algn="ctr"/>
            <a:r>
              <a:rPr lang="he-IL" sz="1100" b="1" dirty="0">
                <a:solidFill>
                  <a:prstClr val="black"/>
                </a:solidFill>
                <a:latin typeface="Trebuchet MS"/>
                <a:cs typeface="Gisha" panose="020B0502040204020203" pitchFamily="34" charset="-79"/>
              </a:rPr>
              <a:t>מסומנים בחיצים.</a:t>
            </a:r>
            <a:endParaRPr lang="en-US" sz="1100" b="1" dirty="0">
              <a:solidFill>
                <a:prstClr val="black"/>
              </a:solidFill>
              <a:latin typeface="Trebuchet MS"/>
            </a:endParaRPr>
          </a:p>
        </p:txBody>
      </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5ED0F6C4-D064-4116-8497-2AB8483773A2}"/>
                  </a:ext>
                </a:extLst>
              </p14:cNvPr>
              <p14:cNvContentPartPr/>
              <p14:nvPr/>
            </p14:nvContentPartPr>
            <p14:xfrm>
              <a:off x="1930451" y="1592665"/>
              <a:ext cx="432000" cy="717120"/>
            </p14:xfrm>
          </p:contentPart>
        </mc:Choice>
        <mc:Fallback xmlns="">
          <p:pic>
            <p:nvPicPr>
              <p:cNvPr id="45" name="Ink 44">
                <a:extLst>
                  <a:ext uri="{FF2B5EF4-FFF2-40B4-BE49-F238E27FC236}">
                    <a16:creationId xmlns:a16="http://schemas.microsoft.com/office/drawing/2014/main" id="{5ED0F6C4-D064-4116-8497-2AB8483773A2}"/>
                  </a:ext>
                </a:extLst>
              </p:cNvPr>
              <p:cNvPicPr/>
              <p:nvPr/>
            </p:nvPicPr>
            <p:blipFill>
              <a:blip r:embed="rId3"/>
              <a:stretch>
                <a:fillRect/>
              </a:stretch>
            </p:blipFill>
            <p:spPr>
              <a:xfrm>
                <a:off x="1921451" y="1583665"/>
                <a:ext cx="449640" cy="734760"/>
              </a:xfrm>
              <a:prstGeom prst="rect">
                <a:avLst/>
              </a:prstGeom>
            </p:spPr>
          </p:pic>
        </mc:Fallback>
      </mc:AlternateContent>
      <p:grpSp>
        <p:nvGrpSpPr>
          <p:cNvPr id="49" name="Group 48">
            <a:extLst>
              <a:ext uri="{FF2B5EF4-FFF2-40B4-BE49-F238E27FC236}">
                <a16:creationId xmlns:a16="http://schemas.microsoft.com/office/drawing/2014/main" id="{7E65E9C8-A7ED-496D-9A59-AFA8213356EC}"/>
              </a:ext>
            </a:extLst>
          </p:cNvPr>
          <p:cNvGrpSpPr/>
          <p:nvPr/>
        </p:nvGrpSpPr>
        <p:grpSpPr>
          <a:xfrm>
            <a:off x="1802291" y="1528945"/>
            <a:ext cx="537120" cy="2489760"/>
            <a:chOff x="278291" y="1528945"/>
            <a:chExt cx="537120" cy="2489760"/>
          </a:xfrm>
        </p:grpSpPr>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EDFD3765-61C4-42C4-9A12-6023745E9D49}"/>
                    </a:ext>
                  </a:extLst>
                </p14:cNvPr>
                <p14:cNvContentPartPr/>
                <p14:nvPr/>
              </p14:nvContentPartPr>
              <p14:xfrm>
                <a:off x="278291" y="1528945"/>
                <a:ext cx="513000" cy="2454120"/>
              </p14:xfrm>
            </p:contentPart>
          </mc:Choice>
          <mc:Fallback xmlns="">
            <p:pic>
              <p:nvPicPr>
                <p:cNvPr id="46" name="Ink 45">
                  <a:extLst>
                    <a:ext uri="{FF2B5EF4-FFF2-40B4-BE49-F238E27FC236}">
                      <a16:creationId xmlns:a16="http://schemas.microsoft.com/office/drawing/2014/main" id="{EDFD3765-61C4-42C4-9A12-6023745E9D49}"/>
                    </a:ext>
                  </a:extLst>
                </p:cNvPr>
                <p:cNvPicPr/>
                <p:nvPr/>
              </p:nvPicPr>
              <p:blipFill>
                <a:blip r:embed="rId6"/>
                <a:stretch>
                  <a:fillRect/>
                </a:stretch>
              </p:blipFill>
              <p:spPr>
                <a:xfrm>
                  <a:off x="269291" y="1520305"/>
                  <a:ext cx="530640" cy="247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C04983D4-F771-4C07-919D-1A184482CDEB}"/>
                    </a:ext>
                  </a:extLst>
                </p14:cNvPr>
                <p14:cNvContentPartPr/>
                <p14:nvPr/>
              </p14:nvContentPartPr>
              <p14:xfrm>
                <a:off x="726491" y="3929065"/>
                <a:ext cx="88560" cy="89640"/>
              </p14:xfrm>
            </p:contentPart>
          </mc:Choice>
          <mc:Fallback xmlns="">
            <p:pic>
              <p:nvPicPr>
                <p:cNvPr id="47" name="Ink 46">
                  <a:extLst>
                    <a:ext uri="{FF2B5EF4-FFF2-40B4-BE49-F238E27FC236}">
                      <a16:creationId xmlns:a16="http://schemas.microsoft.com/office/drawing/2014/main" id="{C04983D4-F771-4C07-919D-1A184482CDEB}"/>
                    </a:ext>
                  </a:extLst>
                </p:cNvPr>
                <p:cNvPicPr/>
                <p:nvPr/>
              </p:nvPicPr>
              <p:blipFill>
                <a:blip r:embed="rId8"/>
                <a:stretch>
                  <a:fillRect/>
                </a:stretch>
              </p:blipFill>
              <p:spPr>
                <a:xfrm>
                  <a:off x="717491" y="3920065"/>
                  <a:ext cx="1062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3BDC49FC-6FC6-46C0-B228-0B180717F914}"/>
                    </a:ext>
                  </a:extLst>
                </p14:cNvPr>
                <p14:cNvContentPartPr/>
                <p14:nvPr/>
              </p14:nvContentPartPr>
              <p14:xfrm>
                <a:off x="710651" y="3856345"/>
                <a:ext cx="104760" cy="146520"/>
              </p14:xfrm>
            </p:contentPart>
          </mc:Choice>
          <mc:Fallback xmlns="">
            <p:pic>
              <p:nvPicPr>
                <p:cNvPr id="48" name="Ink 47">
                  <a:extLst>
                    <a:ext uri="{FF2B5EF4-FFF2-40B4-BE49-F238E27FC236}">
                      <a16:creationId xmlns:a16="http://schemas.microsoft.com/office/drawing/2014/main" id="{3BDC49FC-6FC6-46C0-B228-0B180717F914}"/>
                    </a:ext>
                  </a:extLst>
                </p:cNvPr>
                <p:cNvPicPr/>
                <p:nvPr/>
              </p:nvPicPr>
              <p:blipFill>
                <a:blip r:embed="rId10"/>
                <a:stretch>
                  <a:fillRect/>
                </a:stretch>
              </p:blipFill>
              <p:spPr>
                <a:xfrm>
                  <a:off x="702011" y="3847705"/>
                  <a:ext cx="12240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51" name="Ink 50">
                <a:extLst>
                  <a:ext uri="{FF2B5EF4-FFF2-40B4-BE49-F238E27FC236}">
                    <a16:creationId xmlns:a16="http://schemas.microsoft.com/office/drawing/2014/main" id="{A8B0AC4D-66D1-460C-BCE5-E1CAA7AFB798}"/>
                  </a:ext>
                </a:extLst>
              </p14:cNvPr>
              <p14:cNvContentPartPr/>
              <p14:nvPr/>
            </p14:nvContentPartPr>
            <p14:xfrm>
              <a:off x="2498531" y="2317345"/>
              <a:ext cx="574200" cy="659160"/>
            </p14:xfrm>
          </p:contentPart>
        </mc:Choice>
        <mc:Fallback xmlns="">
          <p:pic>
            <p:nvPicPr>
              <p:cNvPr id="51" name="Ink 50">
                <a:extLst>
                  <a:ext uri="{FF2B5EF4-FFF2-40B4-BE49-F238E27FC236}">
                    <a16:creationId xmlns:a16="http://schemas.microsoft.com/office/drawing/2014/main" id="{A8B0AC4D-66D1-460C-BCE5-E1CAA7AFB798}"/>
                  </a:ext>
                </a:extLst>
              </p:cNvPr>
              <p:cNvPicPr/>
              <p:nvPr/>
            </p:nvPicPr>
            <p:blipFill>
              <a:blip r:embed="rId12"/>
              <a:stretch>
                <a:fillRect/>
              </a:stretch>
            </p:blipFill>
            <p:spPr>
              <a:xfrm>
                <a:off x="2489531" y="2308345"/>
                <a:ext cx="5918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3E27F7DB-896E-411F-B58D-AB69AC19FA5D}"/>
                  </a:ext>
                </a:extLst>
              </p14:cNvPr>
              <p14:cNvContentPartPr/>
              <p14:nvPr/>
            </p14:nvContentPartPr>
            <p14:xfrm>
              <a:off x="2436611" y="2317345"/>
              <a:ext cx="612360" cy="856800"/>
            </p14:xfrm>
          </p:contentPart>
        </mc:Choice>
        <mc:Fallback xmlns="">
          <p:pic>
            <p:nvPicPr>
              <p:cNvPr id="52" name="Ink 51">
                <a:extLst>
                  <a:ext uri="{FF2B5EF4-FFF2-40B4-BE49-F238E27FC236}">
                    <a16:creationId xmlns:a16="http://schemas.microsoft.com/office/drawing/2014/main" id="{3E27F7DB-896E-411F-B58D-AB69AC19FA5D}"/>
                  </a:ext>
                </a:extLst>
              </p:cNvPr>
              <p:cNvPicPr/>
              <p:nvPr/>
            </p:nvPicPr>
            <p:blipFill>
              <a:blip r:embed="rId14"/>
              <a:stretch>
                <a:fillRect/>
              </a:stretch>
            </p:blipFill>
            <p:spPr>
              <a:xfrm>
                <a:off x="2427611" y="2308345"/>
                <a:ext cx="63000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Ink 54">
                <a:extLst>
                  <a:ext uri="{FF2B5EF4-FFF2-40B4-BE49-F238E27FC236}">
                    <a16:creationId xmlns:a16="http://schemas.microsoft.com/office/drawing/2014/main" id="{997FF7C6-09D2-4329-99F6-2089D7C64636}"/>
                  </a:ext>
                </a:extLst>
              </p14:cNvPr>
              <p14:cNvContentPartPr/>
              <p14:nvPr/>
            </p14:nvContentPartPr>
            <p14:xfrm>
              <a:off x="2463075" y="4119816"/>
              <a:ext cx="574200" cy="659160"/>
            </p14:xfrm>
          </p:contentPart>
        </mc:Choice>
        <mc:Fallback xmlns="">
          <p:pic>
            <p:nvPicPr>
              <p:cNvPr id="55" name="Ink 54">
                <a:extLst>
                  <a:ext uri="{FF2B5EF4-FFF2-40B4-BE49-F238E27FC236}">
                    <a16:creationId xmlns:a16="http://schemas.microsoft.com/office/drawing/2014/main" id="{997FF7C6-09D2-4329-99F6-2089D7C64636}"/>
                  </a:ext>
                </a:extLst>
              </p:cNvPr>
              <p:cNvPicPr/>
              <p:nvPr/>
            </p:nvPicPr>
            <p:blipFill>
              <a:blip r:embed="rId12"/>
              <a:stretch>
                <a:fillRect/>
              </a:stretch>
            </p:blipFill>
            <p:spPr>
              <a:xfrm>
                <a:off x="2454075" y="4110816"/>
                <a:ext cx="59184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DC15D3F3-70B9-4732-8926-B5A86F747004}"/>
                  </a:ext>
                </a:extLst>
              </p14:cNvPr>
              <p14:cNvContentPartPr/>
              <p14:nvPr/>
            </p14:nvContentPartPr>
            <p14:xfrm>
              <a:off x="2401155" y="4119816"/>
              <a:ext cx="612360" cy="856800"/>
            </p14:xfrm>
          </p:contentPart>
        </mc:Choice>
        <mc:Fallback xmlns="">
          <p:pic>
            <p:nvPicPr>
              <p:cNvPr id="56" name="Ink 55">
                <a:extLst>
                  <a:ext uri="{FF2B5EF4-FFF2-40B4-BE49-F238E27FC236}">
                    <a16:creationId xmlns:a16="http://schemas.microsoft.com/office/drawing/2014/main" id="{DC15D3F3-70B9-4732-8926-B5A86F747004}"/>
                  </a:ext>
                </a:extLst>
              </p:cNvPr>
              <p:cNvPicPr/>
              <p:nvPr/>
            </p:nvPicPr>
            <p:blipFill>
              <a:blip r:embed="rId14"/>
              <a:stretch>
                <a:fillRect/>
              </a:stretch>
            </p:blipFill>
            <p:spPr>
              <a:xfrm>
                <a:off x="2392155" y="4110816"/>
                <a:ext cx="63000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7" name="Ink 56">
                <a:extLst>
                  <a:ext uri="{FF2B5EF4-FFF2-40B4-BE49-F238E27FC236}">
                    <a16:creationId xmlns:a16="http://schemas.microsoft.com/office/drawing/2014/main" id="{8DC25DDD-147E-4B7A-9B34-5B89B66E80D5}"/>
                  </a:ext>
                </a:extLst>
              </p14:cNvPr>
              <p14:cNvContentPartPr/>
              <p14:nvPr/>
            </p14:nvContentPartPr>
            <p14:xfrm>
              <a:off x="1912811" y="461545"/>
              <a:ext cx="360" cy="360"/>
            </p14:xfrm>
          </p:contentPart>
        </mc:Choice>
        <mc:Fallback xmlns="">
          <p:pic>
            <p:nvPicPr>
              <p:cNvPr id="57" name="Ink 56">
                <a:extLst>
                  <a:ext uri="{FF2B5EF4-FFF2-40B4-BE49-F238E27FC236}">
                    <a16:creationId xmlns:a16="http://schemas.microsoft.com/office/drawing/2014/main" id="{8DC25DDD-147E-4B7A-9B34-5B89B66E80D5}"/>
                  </a:ext>
                </a:extLst>
              </p:cNvPr>
              <p:cNvPicPr/>
              <p:nvPr/>
            </p:nvPicPr>
            <p:blipFill>
              <a:blip r:embed="rId18"/>
              <a:stretch>
                <a:fillRect/>
              </a:stretch>
            </p:blipFill>
            <p:spPr>
              <a:xfrm>
                <a:off x="1903811" y="452545"/>
                <a:ext cx="18000" cy="18000"/>
              </a:xfrm>
              <a:prstGeom prst="rect">
                <a:avLst/>
              </a:prstGeom>
            </p:spPr>
          </p:pic>
        </mc:Fallback>
      </mc:AlternateContent>
      <p:grpSp>
        <p:nvGrpSpPr>
          <p:cNvPr id="60" name="Group 59">
            <a:extLst>
              <a:ext uri="{FF2B5EF4-FFF2-40B4-BE49-F238E27FC236}">
                <a16:creationId xmlns:a16="http://schemas.microsoft.com/office/drawing/2014/main" id="{E07A4DB5-1610-44C6-82CB-AF4572A78BB2}"/>
              </a:ext>
            </a:extLst>
          </p:cNvPr>
          <p:cNvGrpSpPr/>
          <p:nvPr/>
        </p:nvGrpSpPr>
        <p:grpSpPr>
          <a:xfrm>
            <a:off x="1548491" y="280465"/>
            <a:ext cx="793440" cy="1410120"/>
            <a:chOff x="24491" y="280465"/>
            <a:chExt cx="793440" cy="1410120"/>
          </a:xfrm>
        </p:grpSpPr>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E82260E9-4202-419D-B6DB-7DDBBB3755B6}"/>
                    </a:ext>
                  </a:extLst>
                </p14:cNvPr>
                <p14:cNvContentPartPr/>
                <p14:nvPr/>
              </p14:nvContentPartPr>
              <p14:xfrm>
                <a:off x="24491" y="280465"/>
                <a:ext cx="775080" cy="1364400"/>
              </p14:xfrm>
            </p:contentPart>
          </mc:Choice>
          <mc:Fallback xmlns="">
            <p:pic>
              <p:nvPicPr>
                <p:cNvPr id="58" name="Ink 57">
                  <a:extLst>
                    <a:ext uri="{FF2B5EF4-FFF2-40B4-BE49-F238E27FC236}">
                      <a16:creationId xmlns:a16="http://schemas.microsoft.com/office/drawing/2014/main" id="{E82260E9-4202-419D-B6DB-7DDBBB3755B6}"/>
                    </a:ext>
                  </a:extLst>
                </p:cNvPr>
                <p:cNvPicPr/>
                <p:nvPr/>
              </p:nvPicPr>
              <p:blipFill>
                <a:blip r:embed="rId20"/>
                <a:stretch>
                  <a:fillRect/>
                </a:stretch>
              </p:blipFill>
              <p:spPr>
                <a:xfrm>
                  <a:off x="15491" y="271465"/>
                  <a:ext cx="792720" cy="138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8">
                  <a:extLst>
                    <a:ext uri="{FF2B5EF4-FFF2-40B4-BE49-F238E27FC236}">
                      <a16:creationId xmlns:a16="http://schemas.microsoft.com/office/drawing/2014/main" id="{90E3B4E0-4770-4958-BA2D-A6C2848EBFC3}"/>
                    </a:ext>
                  </a:extLst>
                </p14:cNvPr>
                <p14:cNvContentPartPr/>
                <p14:nvPr/>
              </p14:nvContentPartPr>
              <p14:xfrm>
                <a:off x="738731" y="1574665"/>
                <a:ext cx="79200" cy="115920"/>
              </p14:xfrm>
            </p:contentPart>
          </mc:Choice>
          <mc:Fallback xmlns="">
            <p:pic>
              <p:nvPicPr>
                <p:cNvPr id="59" name="Ink 58">
                  <a:extLst>
                    <a:ext uri="{FF2B5EF4-FFF2-40B4-BE49-F238E27FC236}">
                      <a16:creationId xmlns:a16="http://schemas.microsoft.com/office/drawing/2014/main" id="{90E3B4E0-4770-4958-BA2D-A6C2848EBFC3}"/>
                    </a:ext>
                  </a:extLst>
                </p:cNvPr>
                <p:cNvPicPr/>
                <p:nvPr/>
              </p:nvPicPr>
              <p:blipFill>
                <a:blip r:embed="rId22"/>
                <a:stretch>
                  <a:fillRect/>
                </a:stretch>
              </p:blipFill>
              <p:spPr>
                <a:xfrm>
                  <a:off x="730091" y="1566025"/>
                  <a:ext cx="96840" cy="133560"/>
                </a:xfrm>
                <a:prstGeom prst="rect">
                  <a:avLst/>
                </a:prstGeom>
              </p:spPr>
            </p:pic>
          </mc:Fallback>
        </mc:AlternateContent>
      </p:grpSp>
      <p:pic>
        <p:nvPicPr>
          <p:cNvPr id="21" name="Picture 20">
            <a:extLst>
              <a:ext uri="{FF2B5EF4-FFF2-40B4-BE49-F238E27FC236}">
                <a16:creationId xmlns:a16="http://schemas.microsoft.com/office/drawing/2014/main" id="{743B4B89-DDEA-41AC-873C-8BE30BC624C0}"/>
              </a:ext>
            </a:extLst>
          </p:cNvPr>
          <p:cNvPicPr>
            <a:picLocks noChangeAspect="1"/>
          </p:cNvPicPr>
          <p:nvPr/>
        </p:nvPicPr>
        <p:blipFill>
          <a:blip r:embed="rId23"/>
          <a:stretch>
            <a:fillRect/>
          </a:stretch>
        </p:blipFill>
        <p:spPr>
          <a:xfrm>
            <a:off x="6921409" y="5538070"/>
            <a:ext cx="3610238" cy="1246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1368626"/>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513392-205D-4427-9E30-77FE61584001}"/>
              </a:ext>
            </a:extLst>
          </p:cNvPr>
          <p:cNvSpPr>
            <a:spLocks noGrp="1"/>
          </p:cNvSpPr>
          <p:nvPr>
            <p:ph type="sldNum" sz="quarter" idx="12"/>
          </p:nvPr>
        </p:nvSpPr>
        <p:spPr>
          <a:xfrm>
            <a:off x="1847528" y="6453336"/>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711</a:t>
            </a:fld>
            <a:endParaRPr lang="he-IL" dirty="0">
              <a:solidFill>
                <a:srgbClr val="B13F9A"/>
              </a:solidFill>
              <a:latin typeface="Trebuchet MS"/>
              <a:cs typeface="Gisha" panose="020B0502040204020203" pitchFamily="34" charset="-79"/>
            </a:endParaRPr>
          </a:p>
        </p:txBody>
      </p:sp>
      <p:sp>
        <p:nvSpPr>
          <p:cNvPr id="5" name="הסבר ענן 5">
            <a:extLst>
              <a:ext uri="{FF2B5EF4-FFF2-40B4-BE49-F238E27FC236}">
                <a16:creationId xmlns:a16="http://schemas.microsoft.com/office/drawing/2014/main" id="{75AAA3F1-8993-4FE2-93CE-BC558BB03D3C}"/>
              </a:ext>
            </a:extLst>
          </p:cNvPr>
          <p:cNvSpPr/>
          <p:nvPr/>
        </p:nvSpPr>
        <p:spPr>
          <a:xfrm>
            <a:off x="9338688" y="73152"/>
            <a:ext cx="1224136" cy="815588"/>
          </a:xfrm>
          <a:prstGeom prst="cloudCallout">
            <a:avLst>
              <a:gd name="adj1" fmla="val -28701"/>
              <a:gd name="adj2" fmla="val 119855"/>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לימוד עצמי</a:t>
            </a:r>
          </a:p>
        </p:txBody>
      </p:sp>
      <p:sp>
        <p:nvSpPr>
          <p:cNvPr id="16" name="Content Placeholder 15">
            <a:extLst>
              <a:ext uri="{FF2B5EF4-FFF2-40B4-BE49-F238E27FC236}">
                <a16:creationId xmlns:a16="http://schemas.microsoft.com/office/drawing/2014/main" id="{C76C7311-E0AA-43A8-95A3-543AC1E94187}"/>
              </a:ext>
            </a:extLst>
          </p:cNvPr>
          <p:cNvSpPr>
            <a:spLocks noGrp="1"/>
          </p:cNvSpPr>
          <p:nvPr>
            <p:ph idx="1"/>
          </p:nvPr>
        </p:nvSpPr>
        <p:spPr>
          <a:xfrm>
            <a:off x="1950645" y="955077"/>
            <a:ext cx="7432947" cy="4175276"/>
          </a:xfrm>
        </p:spPr>
        <p:style>
          <a:lnRef idx="2">
            <a:schemeClr val="accent5"/>
          </a:lnRef>
          <a:fillRef idx="1">
            <a:schemeClr val="lt1"/>
          </a:fillRef>
          <a:effectRef idx="0">
            <a:schemeClr val="accent5"/>
          </a:effectRef>
          <a:fontRef idx="minor">
            <a:schemeClr val="dk1"/>
          </a:fontRef>
        </p:style>
        <p:txBody>
          <a:bodyPr>
            <a:noAutofit/>
          </a:bodyPr>
          <a:lstStyle/>
          <a:p>
            <a:pPr marL="0" indent="0" algn="l" rtl="0">
              <a:spcBef>
                <a:spcPts val="0"/>
              </a:spcBef>
              <a:buNone/>
            </a:pP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partial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MainWindow</a:t>
            </a:r>
            <a:r>
              <a:rPr lang="en-US" sz="1100" dirty="0">
                <a:solidFill>
                  <a:srgbClr val="000000"/>
                </a:solidFill>
                <a:latin typeface="Consolas" panose="020B0609020204030204" pitchFamily="49" charset="0"/>
              </a:rPr>
              <a:t> : Window</a:t>
            </a:r>
          </a:p>
          <a:p>
            <a:pPr marL="0" indent="0" algn="l" rtl="0">
              <a:spcBef>
                <a:spcPts val="0"/>
              </a:spcBef>
              <a:buNone/>
            </a:pP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Light </a:t>
            </a:r>
            <a:r>
              <a:rPr lang="en-US" sz="1100" dirty="0" err="1">
                <a:solidFill>
                  <a:srgbClr val="000000"/>
                </a:solidFill>
                <a:latin typeface="Consolas" panose="020B0609020204030204" pitchFamily="49" charset="0"/>
              </a:rPr>
              <a:t>lightOne</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get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set</a:t>
            </a: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Light </a:t>
            </a:r>
            <a:r>
              <a:rPr lang="en-US" sz="1100" dirty="0" err="1">
                <a:solidFill>
                  <a:srgbClr val="000000"/>
                </a:solidFill>
                <a:latin typeface="Consolas" panose="020B0609020204030204" pitchFamily="49" charset="0"/>
              </a:rPr>
              <a:t>lightTwo</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get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set</a:t>
            </a:r>
            <a:r>
              <a:rPr lang="en-US" sz="1100" dirty="0">
                <a:solidFill>
                  <a:srgbClr val="000000"/>
                </a:solidFill>
                <a:latin typeface="Consolas" panose="020B0609020204030204" pitchFamily="49" charset="0"/>
              </a:rPr>
              <a:t>; }</a:t>
            </a:r>
          </a:p>
          <a:p>
            <a:pPr marL="0" indent="0" algn="l" rtl="0">
              <a:spcBef>
                <a:spcPts val="0"/>
              </a:spcBef>
              <a:buNone/>
            </a:pPr>
            <a:endParaRPr lang="en-US" sz="1100" dirty="0">
              <a:solidFill>
                <a:srgbClr val="000000"/>
              </a:solidFill>
              <a:latin typeface="Consolas" panose="020B0609020204030204" pitchFamily="49" charset="0"/>
            </a:endParaRP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MainWindow</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lightOne</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Light(); </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IsOn</a:t>
            </a:r>
            <a:r>
              <a:rPr lang="en-US" sz="1100" dirty="0">
                <a:solidFill>
                  <a:srgbClr val="008000"/>
                </a:solidFill>
                <a:latin typeface="Consolas" panose="020B0609020204030204" pitchFamily="49" charset="0"/>
              </a:rPr>
              <a:t> = true, Title = "On" };</a:t>
            </a:r>
            <a:endParaRPr lang="en-US" sz="1100" dirty="0">
              <a:solidFill>
                <a:srgbClr val="000000"/>
              </a:solidFill>
              <a:latin typeface="Consolas" panose="020B0609020204030204" pitchFamily="49" charset="0"/>
            </a:endParaRP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lightTwo</a:t>
            </a:r>
            <a:r>
              <a:rPr lang="en-US" sz="1100" dirty="0">
                <a:solidFill>
                  <a:srgbClr val="000000"/>
                </a:solidFill>
                <a:latin typeface="Consolas" panose="020B0609020204030204" pitchFamily="49" charset="0"/>
              </a:rPr>
              <a:t>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Light(); </a:t>
            </a:r>
            <a:r>
              <a:rPr lang="en-US" sz="1100" dirty="0">
                <a:solidFill>
                  <a:srgbClr val="008000"/>
                </a:solidFill>
                <a:latin typeface="Consolas" panose="020B0609020204030204" pitchFamily="49" charset="0"/>
              </a:rPr>
              <a:t>// { </a:t>
            </a:r>
            <a:r>
              <a:rPr lang="en-US" sz="1100" dirty="0" err="1">
                <a:solidFill>
                  <a:srgbClr val="008000"/>
                </a:solidFill>
                <a:latin typeface="Consolas" panose="020B0609020204030204" pitchFamily="49" charset="0"/>
              </a:rPr>
              <a:t>IsOn</a:t>
            </a:r>
            <a:r>
              <a:rPr lang="en-US" sz="1100" dirty="0">
                <a:solidFill>
                  <a:srgbClr val="008000"/>
                </a:solidFill>
                <a:latin typeface="Consolas" panose="020B0609020204030204" pitchFamily="49" charset="0"/>
              </a:rPr>
              <a:t> = true };</a:t>
            </a:r>
            <a:endParaRPr lang="en-US" sz="1100" dirty="0">
              <a:solidFill>
                <a:srgbClr val="000000"/>
              </a:solidFill>
              <a:latin typeface="Consolas" panose="020B0609020204030204" pitchFamily="49" charset="0"/>
            </a:endParaRP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InitializeComponent</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8000"/>
                </a:solidFill>
                <a:highlight>
                  <a:srgbClr val="FFFF00"/>
                </a:highlight>
                <a:latin typeface="Consolas" panose="020B0609020204030204" pitchFamily="49" charset="0"/>
              </a:rPr>
              <a:t>//</a:t>
            </a:r>
            <a:r>
              <a:rPr lang="en-US" sz="1100" dirty="0" err="1">
                <a:solidFill>
                  <a:srgbClr val="008000"/>
                </a:solidFill>
                <a:highlight>
                  <a:srgbClr val="FFFF00"/>
                </a:highlight>
                <a:latin typeface="Consolas" panose="020B0609020204030204" pitchFamily="49" charset="0"/>
              </a:rPr>
              <a:t>this.DataContext</a:t>
            </a:r>
            <a:r>
              <a:rPr lang="en-US" sz="1100" dirty="0">
                <a:solidFill>
                  <a:srgbClr val="008000"/>
                </a:solidFill>
                <a:highlight>
                  <a:srgbClr val="FFFF00"/>
                </a:highlight>
                <a:latin typeface="Consolas" panose="020B0609020204030204" pitchFamily="49" charset="0"/>
              </a:rPr>
              <a:t> = this;</a:t>
            </a:r>
            <a:endParaRPr lang="en-US" sz="1100" dirty="0">
              <a:solidFill>
                <a:srgbClr val="000000"/>
              </a:solidFill>
              <a:highlight>
                <a:srgbClr val="FFFF00"/>
              </a:highlight>
              <a:latin typeface="Consolas" panose="020B0609020204030204" pitchFamily="49" charset="0"/>
            </a:endParaRP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a:solidFill>
                  <a:srgbClr val="000000"/>
                </a:solidFill>
                <a:highlight>
                  <a:srgbClr val="00FFFF"/>
                </a:highlight>
                <a:latin typeface="Consolas" panose="020B0609020204030204" pitchFamily="49" charset="0"/>
              </a:rPr>
              <a:t>clickOnOff_1</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object</a:t>
            </a:r>
            <a:r>
              <a:rPr lang="en-US" sz="1100" dirty="0">
                <a:solidFill>
                  <a:srgbClr val="000000"/>
                </a:solidFill>
                <a:latin typeface="Consolas" panose="020B0609020204030204" pitchFamily="49" charset="0"/>
              </a:rPr>
              <a:t> sender, </a:t>
            </a:r>
            <a:r>
              <a:rPr lang="en-US" sz="1100" dirty="0" err="1">
                <a:solidFill>
                  <a:srgbClr val="000000"/>
                </a:solidFill>
                <a:latin typeface="Consolas" panose="020B0609020204030204" pitchFamily="49" charset="0"/>
              </a:rPr>
              <a:t>RoutedEventArgs</a:t>
            </a:r>
            <a:r>
              <a:rPr lang="en-US" sz="1100" dirty="0">
                <a:solidFill>
                  <a:srgbClr val="000000"/>
                </a:solidFill>
                <a:latin typeface="Consolas" panose="020B0609020204030204" pitchFamily="49" charset="0"/>
              </a:rPr>
              <a:t> e)</a:t>
            </a: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highlight>
                  <a:srgbClr val="00FF00"/>
                </a:highlight>
                <a:latin typeface="Consolas" panose="020B0609020204030204" pitchFamily="49" charset="0"/>
              </a:rPr>
              <a:t>lightOne</a:t>
            </a:r>
            <a:r>
              <a:rPr lang="en-US" sz="1100" dirty="0" err="1">
                <a:solidFill>
                  <a:srgbClr val="000000"/>
                </a:solidFill>
                <a:latin typeface="Consolas" panose="020B0609020204030204" pitchFamily="49" charset="0"/>
              </a:rPr>
              <a:t>.</a:t>
            </a:r>
            <a:r>
              <a:rPr lang="en-US" sz="1100" dirty="0" err="1">
                <a:solidFill>
                  <a:srgbClr val="000000"/>
                </a:solidFill>
                <a:highlight>
                  <a:srgbClr val="00FFFF"/>
                </a:highlight>
                <a:latin typeface="Consolas" panose="020B0609020204030204" pitchFamily="49" charset="0"/>
              </a:rPr>
              <a:t>IsOn</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lightOne.IsOn</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highlight>
                  <a:srgbClr val="00FF00"/>
                </a:highlight>
                <a:latin typeface="Consolas" panose="020B0609020204030204" pitchFamily="49" charset="0"/>
              </a:rPr>
              <a:t>lightOne</a:t>
            </a:r>
            <a:r>
              <a:rPr lang="en-US" sz="1100" dirty="0" err="1">
                <a:solidFill>
                  <a:srgbClr val="000000"/>
                </a:solidFill>
                <a:latin typeface="Consolas" panose="020B0609020204030204" pitchFamily="49" charset="0"/>
              </a:rPr>
              <a:t>.</a:t>
            </a:r>
            <a:r>
              <a:rPr lang="en-US" sz="1100" dirty="0" err="1">
                <a:solidFill>
                  <a:srgbClr val="000000"/>
                </a:solidFill>
                <a:highlight>
                  <a:srgbClr val="00FFFF"/>
                </a:highlight>
                <a:latin typeface="Consolas" panose="020B0609020204030204" pitchFamily="49" charset="0"/>
              </a:rPr>
              <a:t>Title</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lightOne.Title</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"On"</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"Off"</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"On"</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endParaRPr lang="en-US" sz="1100" dirty="0">
              <a:solidFill>
                <a:srgbClr val="000000"/>
              </a:solidFill>
              <a:latin typeface="Consolas" panose="020B0609020204030204" pitchFamily="49" charset="0"/>
            </a:endParaRPr>
          </a:p>
          <a:p>
            <a:pPr marL="0" indent="0" algn="l" rtl="0">
              <a:spcBef>
                <a:spcPts val="0"/>
              </a:spcBef>
              <a:buNone/>
            </a:pP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a:solidFill>
                  <a:srgbClr val="000000"/>
                </a:solidFill>
                <a:highlight>
                  <a:srgbClr val="00FFFF"/>
                </a:highlight>
                <a:latin typeface="Consolas" panose="020B0609020204030204" pitchFamily="49" charset="0"/>
              </a:rPr>
              <a:t>clickOnOff_2</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object</a:t>
            </a:r>
            <a:r>
              <a:rPr lang="en-US" sz="1100" dirty="0">
                <a:solidFill>
                  <a:srgbClr val="000000"/>
                </a:solidFill>
                <a:latin typeface="Consolas" panose="020B0609020204030204" pitchFamily="49" charset="0"/>
              </a:rPr>
              <a:t> sender, </a:t>
            </a:r>
            <a:r>
              <a:rPr lang="en-US" sz="1100" dirty="0" err="1">
                <a:solidFill>
                  <a:srgbClr val="000000"/>
                </a:solidFill>
                <a:latin typeface="Consolas" panose="020B0609020204030204" pitchFamily="49" charset="0"/>
              </a:rPr>
              <a:t>RoutedEventArgs</a:t>
            </a:r>
            <a:r>
              <a:rPr lang="en-US" sz="1100" dirty="0">
                <a:solidFill>
                  <a:srgbClr val="000000"/>
                </a:solidFill>
                <a:latin typeface="Consolas" panose="020B0609020204030204" pitchFamily="49" charset="0"/>
              </a:rPr>
              <a:t> e)</a:t>
            </a: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highlight>
                  <a:srgbClr val="00FF00"/>
                </a:highlight>
                <a:latin typeface="Consolas" panose="020B0609020204030204" pitchFamily="49" charset="0"/>
              </a:rPr>
              <a:t>lightTwo</a:t>
            </a:r>
            <a:r>
              <a:rPr lang="en-US" sz="1100" dirty="0" err="1">
                <a:solidFill>
                  <a:srgbClr val="000000"/>
                </a:solidFill>
                <a:latin typeface="Consolas" panose="020B0609020204030204" pitchFamily="49" charset="0"/>
              </a:rPr>
              <a:t>.</a:t>
            </a:r>
            <a:r>
              <a:rPr lang="en-US" sz="1100" dirty="0" err="1">
                <a:solidFill>
                  <a:srgbClr val="000000"/>
                </a:solidFill>
                <a:highlight>
                  <a:srgbClr val="00FFFF"/>
                </a:highlight>
                <a:latin typeface="Consolas" panose="020B0609020204030204" pitchFamily="49" charset="0"/>
              </a:rPr>
              <a:t>IsOn</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lightTwo.IsOn</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r>
              <a:rPr lang="en-US" sz="1100" dirty="0" err="1">
                <a:solidFill>
                  <a:srgbClr val="000000"/>
                </a:solidFill>
                <a:highlight>
                  <a:srgbClr val="00FF00"/>
                </a:highlight>
                <a:latin typeface="Consolas" panose="020B0609020204030204" pitchFamily="49" charset="0"/>
              </a:rPr>
              <a:t>lightTwo</a:t>
            </a:r>
            <a:r>
              <a:rPr lang="en-US" sz="1100" dirty="0" err="1">
                <a:solidFill>
                  <a:srgbClr val="000000"/>
                </a:solidFill>
                <a:latin typeface="Consolas" panose="020B0609020204030204" pitchFamily="49" charset="0"/>
              </a:rPr>
              <a:t>.</a:t>
            </a:r>
            <a:r>
              <a:rPr lang="en-US" sz="1100" dirty="0" err="1">
                <a:solidFill>
                  <a:srgbClr val="000000"/>
                </a:solidFill>
                <a:highlight>
                  <a:srgbClr val="00FFFF"/>
                </a:highlight>
                <a:latin typeface="Consolas" panose="020B0609020204030204" pitchFamily="49" charset="0"/>
              </a:rPr>
              <a:t>Title</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lightTwo.Title</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"On"</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"Off"</a:t>
            </a:r>
            <a:r>
              <a:rPr lang="en-US" sz="1100" dirty="0">
                <a:solidFill>
                  <a:srgbClr val="000000"/>
                </a:solidFill>
                <a:latin typeface="Consolas" panose="020B0609020204030204" pitchFamily="49" charset="0"/>
              </a:rPr>
              <a:t> : </a:t>
            </a:r>
            <a:r>
              <a:rPr lang="en-US" sz="1100" dirty="0">
                <a:solidFill>
                  <a:srgbClr val="A31515"/>
                </a:solidFill>
                <a:latin typeface="Consolas" panose="020B0609020204030204" pitchFamily="49" charset="0"/>
              </a:rPr>
              <a:t>"On"</a:t>
            </a:r>
            <a:r>
              <a:rPr lang="en-US" sz="1100" dirty="0">
                <a:solidFill>
                  <a:srgbClr val="000000"/>
                </a:solidFill>
                <a:latin typeface="Consolas" panose="020B0609020204030204" pitchFamily="49" charset="0"/>
              </a:rPr>
              <a:t>;</a:t>
            </a:r>
          </a:p>
          <a:p>
            <a:pPr marL="0" indent="0" algn="l" rtl="0">
              <a:spcBef>
                <a:spcPts val="0"/>
              </a:spcBef>
              <a:buNone/>
            </a:pPr>
            <a:r>
              <a:rPr lang="en-US" sz="1100" dirty="0">
                <a:solidFill>
                  <a:srgbClr val="000000"/>
                </a:solidFill>
                <a:latin typeface="Consolas" panose="020B0609020204030204" pitchFamily="49" charset="0"/>
              </a:rPr>
              <a:t>    }</a:t>
            </a:r>
          </a:p>
          <a:p>
            <a:pPr marL="0" indent="0" algn="l" rtl="0">
              <a:spcBef>
                <a:spcPts val="0"/>
              </a:spcBef>
              <a:buNone/>
            </a:pPr>
            <a:r>
              <a:rPr lang="en-US" sz="1100" dirty="0">
                <a:solidFill>
                  <a:srgbClr val="000000"/>
                </a:solidFill>
                <a:latin typeface="Consolas" panose="020B0609020204030204" pitchFamily="49" charset="0"/>
              </a:rPr>
              <a:t>}</a:t>
            </a:r>
          </a:p>
        </p:txBody>
      </p:sp>
      <p:sp>
        <p:nvSpPr>
          <p:cNvPr id="20" name="Speech Bubble: Rectangle with Corners Rounded 19">
            <a:extLst>
              <a:ext uri="{FF2B5EF4-FFF2-40B4-BE49-F238E27FC236}">
                <a16:creationId xmlns:a16="http://schemas.microsoft.com/office/drawing/2014/main" id="{7201E441-FBD6-4475-A062-8C1E93075878}"/>
              </a:ext>
            </a:extLst>
          </p:cNvPr>
          <p:cNvSpPr/>
          <p:nvPr/>
        </p:nvSpPr>
        <p:spPr>
          <a:xfrm>
            <a:off x="8236297" y="1566821"/>
            <a:ext cx="2160240" cy="1440160"/>
          </a:xfrm>
          <a:prstGeom prst="wedgeRoundRectCallout">
            <a:avLst>
              <a:gd name="adj1" fmla="val -142415"/>
              <a:gd name="adj2" fmla="val 2858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דרך ב' </a:t>
            </a:r>
            <a:r>
              <a:rPr lang="he-IL" sz="1100" dirty="0">
                <a:solidFill>
                  <a:prstClr val="black"/>
                </a:solidFill>
                <a:latin typeface="Trebuchet MS"/>
                <a:cs typeface="Gisha" panose="020B0502040204020203" pitchFamily="34" charset="-79"/>
              </a:rPr>
              <a:t>לקביעת הקשר הנתונים של אובייקט מקור לוגי להיות </a:t>
            </a:r>
            <a:r>
              <a:rPr lang="en-US" sz="1100" dirty="0">
                <a:solidFill>
                  <a:srgbClr val="1D04D4"/>
                </a:solidFill>
                <a:highlight>
                  <a:srgbClr val="FFFF00"/>
                </a:highlight>
                <a:latin typeface="Trebuchet MS"/>
              </a:rPr>
              <a:t>this</a:t>
            </a:r>
          </a:p>
          <a:p>
            <a:pPr algn="ctr"/>
            <a:r>
              <a:rPr lang="he-IL" sz="1100" dirty="0">
                <a:solidFill>
                  <a:prstClr val="black"/>
                </a:solidFill>
                <a:latin typeface="Trebuchet MS"/>
                <a:cs typeface="Gisha" panose="020B0502040204020203" pitchFamily="34" charset="-79"/>
              </a:rPr>
              <a:t>דרך הקוד האחורי</a:t>
            </a:r>
          </a:p>
          <a:p>
            <a:pPr algn="ctr"/>
            <a:r>
              <a:rPr lang="en-US" sz="1100" dirty="0" err="1">
                <a:solidFill>
                  <a:prstClr val="black"/>
                </a:solidFill>
                <a:highlight>
                  <a:srgbClr val="FFFF00"/>
                </a:highlight>
                <a:latin typeface="Trebuchet MS"/>
              </a:rPr>
              <a:t>DataContext</a:t>
            </a:r>
            <a:r>
              <a:rPr lang="en-US" sz="1100" dirty="0">
                <a:solidFill>
                  <a:prstClr val="black"/>
                </a:solidFill>
                <a:highlight>
                  <a:srgbClr val="FFFF00"/>
                </a:highlight>
                <a:latin typeface="Trebuchet MS"/>
              </a:rPr>
              <a:t> = this</a:t>
            </a:r>
            <a:endParaRPr lang="he-IL" sz="1100" dirty="0">
              <a:solidFill>
                <a:prstClr val="black"/>
              </a:solidFill>
              <a:highlight>
                <a:srgbClr val="FFFF00"/>
              </a:highlight>
              <a:latin typeface="Trebuchet MS"/>
              <a:cs typeface="Gisha" panose="020B0502040204020203" pitchFamily="34" charset="-79"/>
            </a:endParaRPr>
          </a:p>
          <a:p>
            <a:pPr algn="ctr"/>
            <a:endParaRPr lang="he-IL" sz="1100" dirty="0">
              <a:solidFill>
                <a:prstClr val="black"/>
              </a:solidFill>
              <a:latin typeface="Trebuchet MS"/>
              <a:cs typeface="Gisha" panose="020B0502040204020203" pitchFamily="34" charset="-79"/>
            </a:endParaRPr>
          </a:p>
          <a:p>
            <a:pPr algn="ctr"/>
            <a:r>
              <a:rPr lang="he-IL" sz="1100" b="1" dirty="0">
                <a:solidFill>
                  <a:prstClr val="black"/>
                </a:solidFill>
                <a:latin typeface="Trebuchet MS"/>
                <a:cs typeface="Gisha" panose="020B0502040204020203" pitchFamily="34" charset="-79"/>
              </a:rPr>
              <a:t>יש לבחור אחת מהדרכים ולא גם וגם</a:t>
            </a:r>
          </a:p>
        </p:txBody>
      </p:sp>
      <p:sp>
        <p:nvSpPr>
          <p:cNvPr id="23" name="Speech Bubble: Rectangle with Corners Rounded 22">
            <a:extLst>
              <a:ext uri="{FF2B5EF4-FFF2-40B4-BE49-F238E27FC236}">
                <a16:creationId xmlns:a16="http://schemas.microsoft.com/office/drawing/2014/main" id="{686F16A6-32F3-41B1-9B23-65AB260124BF}"/>
              </a:ext>
            </a:extLst>
          </p:cNvPr>
          <p:cNvSpPr/>
          <p:nvPr/>
        </p:nvSpPr>
        <p:spPr>
          <a:xfrm>
            <a:off x="8236297" y="3105987"/>
            <a:ext cx="2160240" cy="1931056"/>
          </a:xfrm>
          <a:prstGeom prst="wedgeRoundRectCallout">
            <a:avLst>
              <a:gd name="adj1" fmla="val -113145"/>
              <a:gd name="adj2" fmla="val -519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לחיצה על כל אחד מהכפתורים מעדכנת 2 תכונות של </a:t>
            </a:r>
            <a:r>
              <a:rPr lang="he-IL" sz="1100" b="1" dirty="0" err="1">
                <a:solidFill>
                  <a:prstClr val="black"/>
                </a:solidFill>
                <a:latin typeface="Trebuchet MS"/>
                <a:cs typeface="Gisha" panose="020B0502040204020203" pitchFamily="34" charset="-79"/>
              </a:rPr>
              <a:t>אוביקט</a:t>
            </a:r>
            <a:r>
              <a:rPr lang="he-IL" sz="1100" b="1" dirty="0">
                <a:solidFill>
                  <a:prstClr val="black"/>
                </a:solidFill>
                <a:latin typeface="Trebuchet MS"/>
                <a:cs typeface="Gisha" panose="020B0502040204020203" pitchFamily="34" charset="-79"/>
              </a:rPr>
              <a:t> לוגי אחר.</a:t>
            </a:r>
          </a:p>
          <a:p>
            <a:pPr algn="ctr"/>
            <a:r>
              <a:rPr lang="he-IL" sz="1100" b="1" dirty="0">
                <a:solidFill>
                  <a:prstClr val="black"/>
                </a:solidFill>
                <a:latin typeface="Trebuchet MS"/>
                <a:cs typeface="Gisha" panose="020B0502040204020203" pitchFamily="34" charset="-79"/>
              </a:rPr>
              <a:t>ובזכות העובדה שהן תכונות </a:t>
            </a:r>
            <a:r>
              <a:rPr lang="en-US" sz="1100" b="1" dirty="0">
                <a:solidFill>
                  <a:prstClr val="black"/>
                </a:solidFill>
                <a:latin typeface="Trebuchet MS"/>
              </a:rPr>
              <a:t>DP</a:t>
            </a:r>
            <a:r>
              <a:rPr lang="he-IL" sz="1100" b="1" dirty="0">
                <a:solidFill>
                  <a:prstClr val="black"/>
                </a:solidFill>
                <a:latin typeface="Trebuchet MS"/>
                <a:cs typeface="Gisha" panose="020B0502040204020203" pitchFamily="34" charset="-79"/>
              </a:rPr>
              <a:t> הן מודיעות </a:t>
            </a:r>
            <a:r>
              <a:rPr lang="he-IL" sz="1100" b="1" dirty="0" err="1">
                <a:solidFill>
                  <a:prstClr val="black"/>
                </a:solidFill>
                <a:latin typeface="Trebuchet MS"/>
                <a:cs typeface="Gisha" panose="020B0502040204020203" pitchFamily="34" charset="-79"/>
              </a:rPr>
              <a:t>למגנון</a:t>
            </a:r>
            <a:r>
              <a:rPr lang="he-IL" sz="1100" b="1" dirty="0">
                <a:solidFill>
                  <a:prstClr val="black"/>
                </a:solidFill>
                <a:latin typeface="Trebuchet MS"/>
                <a:cs typeface="Gisha" panose="020B0502040204020203" pitchFamily="34" charset="-79"/>
              </a:rPr>
              <a:t> ה</a:t>
            </a:r>
            <a:r>
              <a:rPr lang="en-US" sz="1100" b="1" dirty="0">
                <a:solidFill>
                  <a:prstClr val="black"/>
                </a:solidFill>
                <a:latin typeface="Trebuchet MS"/>
              </a:rPr>
              <a:t>binding</a:t>
            </a:r>
            <a:r>
              <a:rPr lang="he-IL" sz="1100" b="1" dirty="0">
                <a:solidFill>
                  <a:prstClr val="black"/>
                </a:solidFill>
                <a:latin typeface="Trebuchet MS"/>
                <a:cs typeface="Gisha" panose="020B0502040204020203" pitchFamily="34" charset="-79"/>
              </a:rPr>
              <a:t> על השינוי בערכן. והוא מודיע ל2 התכונות של ה</a:t>
            </a:r>
            <a:r>
              <a:rPr lang="en-US" sz="1100" b="1" dirty="0" err="1">
                <a:solidFill>
                  <a:prstClr val="black"/>
                </a:solidFill>
                <a:latin typeface="Trebuchet MS"/>
              </a:rPr>
              <a:t>CheckBox</a:t>
            </a:r>
            <a:r>
              <a:rPr lang="he-IL" sz="1100" b="1" dirty="0">
                <a:solidFill>
                  <a:prstClr val="black"/>
                </a:solidFill>
                <a:latin typeface="Trebuchet MS"/>
                <a:cs typeface="Gisha" panose="020B0502040204020203" pitchFamily="34" charset="-79"/>
              </a:rPr>
              <a:t> המתאים על השינוי.</a:t>
            </a:r>
            <a:endParaRPr lang="he-IL" sz="1100" dirty="0">
              <a:solidFill>
                <a:prstClr val="black"/>
              </a:solidFill>
              <a:latin typeface="Trebuchet MS"/>
              <a:cs typeface="Gisha" panose="020B0502040204020203" pitchFamily="34" charset="-79"/>
            </a:endParaRPr>
          </a:p>
        </p:txBody>
      </p:sp>
      <p:pic>
        <p:nvPicPr>
          <p:cNvPr id="8" name="Picture 7">
            <a:extLst>
              <a:ext uri="{FF2B5EF4-FFF2-40B4-BE49-F238E27FC236}">
                <a16:creationId xmlns:a16="http://schemas.microsoft.com/office/drawing/2014/main" id="{BEA47B3D-2F71-4754-BC35-118B482C20F1}"/>
              </a:ext>
            </a:extLst>
          </p:cNvPr>
          <p:cNvPicPr>
            <a:picLocks noChangeAspect="1"/>
          </p:cNvPicPr>
          <p:nvPr/>
        </p:nvPicPr>
        <p:blipFill>
          <a:blip r:embed="rId2"/>
          <a:stretch>
            <a:fillRect/>
          </a:stretch>
        </p:blipFill>
        <p:spPr>
          <a:xfrm>
            <a:off x="6734234" y="5435158"/>
            <a:ext cx="3610238" cy="1246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573079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6F2CB-96F6-4034-AEDA-91347D74844F}"/>
              </a:ext>
            </a:extLst>
          </p:cNvPr>
          <p:cNvSpPr>
            <a:spLocks noGrp="1"/>
          </p:cNvSpPr>
          <p:nvPr>
            <p:ph type="ctrTitle"/>
          </p:nvPr>
        </p:nvSpPr>
        <p:spPr>
          <a:xfrm>
            <a:off x="4782680" y="908720"/>
            <a:ext cx="5105400" cy="1008112"/>
          </a:xfrm>
        </p:spPr>
        <p:txBody>
          <a:bodyPr/>
          <a:lstStyle/>
          <a:p>
            <a:pPr algn="ctr" rtl="0"/>
            <a:r>
              <a:rPr lang="en-US" dirty="0"/>
              <a:t>Data Binding</a:t>
            </a:r>
          </a:p>
        </p:txBody>
      </p:sp>
      <p:sp>
        <p:nvSpPr>
          <p:cNvPr id="6" name="Subtitle 5">
            <a:extLst>
              <a:ext uri="{FF2B5EF4-FFF2-40B4-BE49-F238E27FC236}">
                <a16:creationId xmlns:a16="http://schemas.microsoft.com/office/drawing/2014/main" id="{78F966CA-D99C-45E0-8C81-4223285807E4}"/>
              </a:ext>
            </a:extLst>
          </p:cNvPr>
          <p:cNvSpPr>
            <a:spLocks noGrp="1"/>
          </p:cNvSpPr>
          <p:nvPr>
            <p:ph type="subTitle" idx="1"/>
          </p:nvPr>
        </p:nvSpPr>
        <p:spPr>
          <a:xfrm>
            <a:off x="4655840" y="2132856"/>
            <a:ext cx="5616624" cy="4176464"/>
          </a:xfrm>
        </p:spPr>
        <p:txBody>
          <a:bodyPr>
            <a:normAutofit fontScale="70000" lnSpcReduction="20000"/>
          </a:bodyPr>
          <a:lstStyle/>
          <a:p>
            <a:pPr algn="ctr"/>
            <a:r>
              <a:rPr lang="he-IL" sz="3200" dirty="0"/>
              <a:t>סנכרון </a:t>
            </a:r>
            <a:r>
              <a:rPr lang="he-IL" sz="4800" b="1" dirty="0"/>
              <a:t>אוטומטי</a:t>
            </a:r>
            <a:br>
              <a:rPr lang="he-IL" sz="3200" dirty="0"/>
            </a:br>
            <a:r>
              <a:rPr lang="he-IL" sz="3200" dirty="0"/>
              <a:t>בין פקד יעד </a:t>
            </a:r>
            <a:r>
              <a:rPr lang="he-IL" sz="4800" b="1" dirty="0"/>
              <a:t>גרפי</a:t>
            </a:r>
            <a:r>
              <a:rPr lang="he-IL" sz="3200" dirty="0"/>
              <a:t> שמייצג </a:t>
            </a:r>
            <a:r>
              <a:rPr lang="he-IL" sz="3200" b="1" dirty="0"/>
              <a:t>אוסף</a:t>
            </a:r>
            <a:endParaRPr lang="en-US" sz="3200" b="1" dirty="0"/>
          </a:p>
          <a:p>
            <a:pPr algn="ctr"/>
            <a:r>
              <a:rPr lang="he-IL" sz="3200" b="1" dirty="0"/>
              <a:t>לרשימת</a:t>
            </a:r>
            <a:r>
              <a:rPr lang="he-IL" sz="3200" dirty="0"/>
              <a:t> מקור </a:t>
            </a:r>
            <a:r>
              <a:rPr lang="he-IL" sz="4800" b="1" dirty="0"/>
              <a:t>לוגית</a:t>
            </a:r>
            <a:endParaRPr lang="en-US" sz="4800" b="1" dirty="0"/>
          </a:p>
          <a:p>
            <a:pPr algn="ctr"/>
            <a:endParaRPr lang="en-US" sz="3200" dirty="0"/>
          </a:p>
          <a:p>
            <a:pPr algn="ctr"/>
            <a:r>
              <a:rPr lang="he-IL" sz="3200" dirty="0"/>
              <a:t>הגדרת רשימת מקור מטיפוס</a:t>
            </a:r>
          </a:p>
          <a:p>
            <a:pPr algn="ctr"/>
            <a:endParaRPr lang="he-IL" sz="3200" dirty="0"/>
          </a:p>
          <a:p>
            <a:pPr algn="ctr"/>
            <a:r>
              <a:rPr lang="en-US" sz="4200" b="1" dirty="0"/>
              <a:t>ObservableCollection</a:t>
            </a:r>
            <a:r>
              <a:rPr lang="he-IL" sz="3200" dirty="0"/>
              <a:t> </a:t>
            </a:r>
          </a:p>
          <a:p>
            <a:pPr algn="ctr"/>
            <a:endParaRPr lang="he-IL" sz="3200" dirty="0"/>
          </a:p>
          <a:p>
            <a:pPr algn="ctr"/>
            <a:r>
              <a:rPr lang="he-IL" sz="3200" dirty="0"/>
              <a:t>באמצעות </a:t>
            </a:r>
            <a:r>
              <a:rPr lang="en-US" sz="4200" b="1" dirty="0" err="1"/>
              <a:t>DataContext</a:t>
            </a:r>
            <a:endParaRPr lang="he-IL" sz="4800" b="1" dirty="0"/>
          </a:p>
          <a:p>
            <a:pPr algn="ctr"/>
            <a:r>
              <a:rPr lang="he-IL" sz="4200" b="1" dirty="0"/>
              <a:t>ו- </a:t>
            </a:r>
            <a:r>
              <a:rPr lang="en-US" sz="4200" b="1" dirty="0"/>
              <a:t>ItemsSource</a:t>
            </a:r>
            <a:endParaRPr lang="he-IL" sz="4200" b="1" dirty="0"/>
          </a:p>
          <a:p>
            <a:pPr algn="ctr"/>
            <a:endParaRPr lang="en-US" sz="4900" b="1" dirty="0"/>
          </a:p>
        </p:txBody>
      </p:sp>
      <p:sp>
        <p:nvSpPr>
          <p:cNvPr id="4" name="Slide Number Placeholder 3">
            <a:extLst>
              <a:ext uri="{FF2B5EF4-FFF2-40B4-BE49-F238E27FC236}">
                <a16:creationId xmlns:a16="http://schemas.microsoft.com/office/drawing/2014/main" id="{ED993AAB-0A63-4816-9C7E-08802550262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712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21714609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9C85-CE81-4397-B2A1-C66B6C03009A}"/>
              </a:ext>
            </a:extLst>
          </p:cNvPr>
          <p:cNvSpPr>
            <a:spLocks noGrp="1"/>
          </p:cNvSpPr>
          <p:nvPr>
            <p:ph type="title"/>
          </p:nvPr>
        </p:nvSpPr>
        <p:spPr>
          <a:xfrm>
            <a:off x="1847528" y="219528"/>
            <a:ext cx="7571184" cy="1289376"/>
          </a:xfrm>
        </p:spPr>
        <p:txBody>
          <a:bodyPr>
            <a:noAutofit/>
          </a:bodyPr>
          <a:lstStyle/>
          <a:p>
            <a:pPr algn="ctr"/>
            <a:r>
              <a:rPr lang="he-IL" sz="2800" dirty="0"/>
              <a:t>קישור בין פקד יעד גרפי שמייצג אוסף</a:t>
            </a:r>
            <a:br>
              <a:rPr lang="en-US" sz="2800" dirty="0"/>
            </a:br>
            <a:r>
              <a:rPr lang="he-IL" sz="2800" dirty="0"/>
              <a:t>לרשימת מקור לוגית,</a:t>
            </a:r>
            <a:br>
              <a:rPr lang="he-IL" sz="2800" dirty="0"/>
            </a:br>
            <a:r>
              <a:rPr lang="he-IL" sz="2800" dirty="0"/>
              <a:t>באמצעות </a:t>
            </a:r>
            <a:r>
              <a:rPr lang="en-US" sz="2400" dirty="0">
                <a:solidFill>
                  <a:srgbClr val="E55000"/>
                </a:solidFill>
                <a:latin typeface="Arial" panose="020B0604020202020204" pitchFamily="34" charset="0"/>
                <a:ea typeface="Times New Roman" panose="02020603050405020304" pitchFamily="18" charset="0"/>
                <a:cs typeface="Arial" panose="020B0604020202020204" pitchFamily="34" charset="0"/>
              </a:rPr>
              <a:t> </a:t>
            </a:r>
            <a:r>
              <a:rPr lang="en-US" sz="2800" dirty="0" err="1"/>
              <a:t>DataContext</a:t>
            </a:r>
            <a:r>
              <a:rPr lang="he-IL" sz="2800" dirty="0"/>
              <a:t>ו- </a:t>
            </a:r>
            <a:r>
              <a:rPr lang="en-US" sz="2800" dirty="0" err="1"/>
              <a:t>ItemSource</a:t>
            </a:r>
            <a:endParaRPr lang="en-US" sz="2800" dirty="0"/>
          </a:p>
        </p:txBody>
      </p:sp>
      <p:sp>
        <p:nvSpPr>
          <p:cNvPr id="3" name="Content Placeholder 2">
            <a:extLst>
              <a:ext uri="{FF2B5EF4-FFF2-40B4-BE49-F238E27FC236}">
                <a16:creationId xmlns:a16="http://schemas.microsoft.com/office/drawing/2014/main" id="{81EA67E8-A9B2-42F3-B3BC-ACC7B0426FDB}"/>
              </a:ext>
            </a:extLst>
          </p:cNvPr>
          <p:cNvSpPr>
            <a:spLocks noGrp="1"/>
          </p:cNvSpPr>
          <p:nvPr>
            <p:ph idx="1"/>
          </p:nvPr>
        </p:nvSpPr>
        <p:spPr>
          <a:xfrm>
            <a:off x="2179712" y="1843684"/>
            <a:ext cx="7239000" cy="4846320"/>
          </a:xfrm>
        </p:spPr>
        <p:txBody>
          <a:bodyPr>
            <a:normAutofit fontScale="77500" lnSpcReduction="20000"/>
          </a:bodyPr>
          <a:lstStyle/>
          <a:p>
            <a:pPr fontAlgn="base">
              <a:lnSpc>
                <a:spcPts val="1690"/>
              </a:lnSpc>
            </a:pPr>
            <a:r>
              <a:rPr lang="he-IL" sz="2000" dirty="0"/>
              <a:t>עד כה ראינו כיצד לחבר בין פקד גרפי אחד לפריט מידע לוגי אחד.</a:t>
            </a:r>
            <a:endParaRPr lang="en-US" sz="2000" dirty="0"/>
          </a:p>
          <a:p>
            <a:pPr fontAlgn="base"/>
            <a:r>
              <a:rPr lang="he-IL" sz="2000" dirty="0"/>
              <a:t>כעת נראה שניתן לקשר פקד גרפי שיודע להציג רשימות כמו </a:t>
            </a:r>
            <a:r>
              <a:rPr lang="en-US" sz="2000" dirty="0"/>
              <a:t> </a:t>
            </a:r>
            <a:r>
              <a:rPr lang="en-US" sz="2000" b="1" dirty="0" err="1"/>
              <a:t>ListBox</a:t>
            </a:r>
            <a:r>
              <a:rPr lang="en-US" sz="2000" dirty="0"/>
              <a:t> </a:t>
            </a:r>
            <a:r>
              <a:rPr lang="he-IL" sz="2000" dirty="0"/>
              <a:t> או </a:t>
            </a:r>
            <a:r>
              <a:rPr lang="en-US" sz="2000" b="1" dirty="0" err="1"/>
              <a:t>ComboBox</a:t>
            </a:r>
            <a:r>
              <a:rPr lang="en-US" sz="2000" dirty="0"/>
              <a:t> </a:t>
            </a:r>
            <a:r>
              <a:rPr lang="he-IL" sz="2000" dirty="0"/>
              <a:t> לבין רשימה לוגית של אובייקטים.</a:t>
            </a:r>
          </a:p>
          <a:p>
            <a:pPr fontAlgn="base"/>
            <a:endParaRPr lang="he-IL" sz="2000" dirty="0"/>
          </a:p>
          <a:p>
            <a:pPr fontAlgn="base"/>
            <a:r>
              <a:rPr lang="he-IL" sz="2000" dirty="0"/>
              <a:t>התכונה </a:t>
            </a:r>
            <a:r>
              <a:rPr lang="en-US" sz="2000" b="1" dirty="0"/>
              <a:t>ItemsSource</a:t>
            </a:r>
            <a:r>
              <a:rPr lang="he-IL" sz="2000" dirty="0"/>
              <a:t> משותפת לכל הפקדים הגרפיים שמסוגלים להתחבר לרשימה של אובייקטים.</a:t>
            </a:r>
          </a:p>
          <a:p>
            <a:pPr fontAlgn="base"/>
            <a:r>
              <a:rPr lang="he-IL" sz="2000" dirty="0"/>
              <a:t>את התכונה </a:t>
            </a:r>
            <a:r>
              <a:rPr lang="en-US" sz="2000" b="1" dirty="0"/>
              <a:t>ItemsSource</a:t>
            </a:r>
            <a:r>
              <a:rPr lang="he-IL" sz="2000" dirty="0"/>
              <a:t> נקשר לאובייקט הרשימה הלוגית באחת מ2 הדרכים:</a:t>
            </a:r>
          </a:p>
          <a:p>
            <a:pPr lvl="1" fontAlgn="base"/>
            <a:r>
              <a:rPr lang="he-IL" sz="1700" dirty="0"/>
              <a:t>באופן ישיר. לדוגמא כך:</a:t>
            </a:r>
          </a:p>
          <a:p>
            <a:pPr marL="0" indent="0" algn="l" rtl="0" fontAlgn="base">
              <a:buNone/>
            </a:pPr>
            <a:r>
              <a:rPr lang="en-US" sz="2000" dirty="0">
                <a:solidFill>
                  <a:srgbClr val="0000FF"/>
                </a:solidFill>
                <a:latin typeface="inherit"/>
                <a:ea typeface="Calibri" panose="020F0502020204030204" pitchFamily="34" charset="0"/>
                <a:cs typeface="Arial" panose="020B0604020202020204" pitchFamily="34" charset="0"/>
              </a:rPr>
              <a:t>private</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000" dirty="0">
                <a:solidFill>
                  <a:srgbClr val="2B91AF"/>
                </a:solidFill>
                <a:latin typeface="inherit"/>
                <a:ea typeface="Calibri" panose="020F0502020204030204" pitchFamily="34" charset="0"/>
                <a:cs typeface="Arial" panose="020B0604020202020204" pitchFamily="34" charset="0"/>
              </a:rPr>
              <a:t>List</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2000" dirty="0" err="1">
                <a:solidFill>
                  <a:srgbClr val="2B91AF"/>
                </a:solidFill>
                <a:latin typeface="inherit"/>
                <a:ea typeface="Calibri" panose="020F0502020204030204" pitchFamily="34" charset="0"/>
                <a:cs typeface="Arial" panose="020B0604020202020204" pitchFamily="34" charset="0"/>
              </a:rPr>
              <a:t>MyData</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&gt; _</a:t>
            </a:r>
            <a:r>
              <a:rPr lang="en-US" sz="2000"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000" dirty="0">
                <a:solidFill>
                  <a:srgbClr val="0000FF"/>
                </a:solidFill>
                <a:latin typeface="inherit"/>
                <a:ea typeface="Calibri" panose="020F0502020204030204" pitchFamily="34" charset="0"/>
                <a:cs typeface="Arial" panose="020B0604020202020204" pitchFamily="34" charset="0"/>
              </a:rPr>
              <a:t>new</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000" dirty="0">
                <a:solidFill>
                  <a:srgbClr val="2B91AF"/>
                </a:solidFill>
                <a:latin typeface="inherit"/>
                <a:ea typeface="Calibri" panose="020F0502020204030204" pitchFamily="34" charset="0"/>
                <a:cs typeface="Arial" panose="020B0604020202020204" pitchFamily="34" charset="0"/>
              </a:rPr>
              <a:t>List</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2000" dirty="0" err="1">
                <a:solidFill>
                  <a:srgbClr val="2B91AF"/>
                </a:solidFill>
                <a:latin typeface="inherit"/>
                <a:ea typeface="Calibri" panose="020F0502020204030204" pitchFamily="34" charset="0"/>
                <a:cs typeface="Arial" panose="020B0604020202020204" pitchFamily="34" charset="0"/>
              </a:rPr>
              <a:t>MyData</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&gt;();</a:t>
            </a:r>
            <a:b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000" dirty="0" err="1">
                <a:solidFill>
                  <a:srgbClr val="000000"/>
                </a:solidFill>
                <a:latin typeface="Consolas" panose="020B0609020204030204" pitchFamily="49" charset="0"/>
                <a:ea typeface="Calibri" panose="020F0502020204030204" pitchFamily="34" charset="0"/>
                <a:cs typeface="Arial" panose="020B0604020202020204" pitchFamily="34" charset="0"/>
              </a:rPr>
              <a:t>myListBox.ItemsSource</a:t>
            </a:r>
            <a:r>
              <a:rPr lang="en-US" sz="2000" dirty="0">
                <a:solidFill>
                  <a:srgbClr val="000000"/>
                </a:solidFill>
                <a:latin typeface="Consolas" panose="020B0609020204030204" pitchFamily="49" charset="0"/>
                <a:ea typeface="Calibri" panose="020F0502020204030204" pitchFamily="34" charset="0"/>
                <a:cs typeface="Arial" panose="020B0604020202020204" pitchFamily="34" charset="0"/>
              </a:rPr>
              <a:t> = _</a:t>
            </a:r>
            <a:r>
              <a:rPr lang="en-US" sz="2000"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endParaRPr lang="he-IL" sz="2000" dirty="0"/>
          </a:p>
          <a:p>
            <a:pPr marL="0" indent="0" algn="l" rtl="0" fontAlgn="base">
              <a:buNone/>
            </a:pPr>
            <a:endParaRPr lang="he-IL" sz="2000" dirty="0"/>
          </a:p>
          <a:p>
            <a:pPr lvl="1" fontAlgn="base"/>
            <a:r>
              <a:rPr lang="he-IL" sz="1700" dirty="0"/>
              <a:t>או בעזרת שימוש ב </a:t>
            </a:r>
            <a:r>
              <a:rPr lang="en-US" sz="1700" b="1" dirty="0"/>
              <a:t>Binding</a:t>
            </a:r>
            <a:r>
              <a:rPr lang="he-IL" sz="1700" b="1" dirty="0"/>
              <a:t>.</a:t>
            </a:r>
            <a:r>
              <a:rPr lang="he-IL" sz="1700" dirty="0"/>
              <a:t> </a:t>
            </a:r>
            <a:endParaRPr lang="en-US" sz="2000" dirty="0"/>
          </a:p>
          <a:p>
            <a:pPr marL="0" indent="0" algn="l" rtl="0" fontAlgn="base">
              <a:buNone/>
            </a:pPr>
            <a:r>
              <a:rPr lang="en-US" sz="1500" dirty="0">
                <a:solidFill>
                  <a:srgbClr val="0000FF"/>
                </a:solidFill>
                <a:latin typeface="inherit"/>
                <a:ea typeface="Calibri" panose="020F0502020204030204" pitchFamily="34" charset="0"/>
                <a:cs typeface="Arial" panose="020B0604020202020204" pitchFamily="34" charset="0"/>
              </a:rPr>
              <a:t>private</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500" dirty="0">
                <a:solidFill>
                  <a:srgbClr val="2B91AF"/>
                </a:solidFill>
                <a:latin typeface="inherit"/>
                <a:ea typeface="Calibri" panose="020F0502020204030204" pitchFamily="34" charset="0"/>
                <a:cs typeface="Arial" panose="020B0604020202020204" pitchFamily="34" charset="0"/>
              </a:rPr>
              <a:t>List</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1500" dirty="0" err="1">
                <a:solidFill>
                  <a:srgbClr val="2B91AF"/>
                </a:solidFill>
                <a:latin typeface="inherit"/>
                <a:ea typeface="Calibri" panose="020F0502020204030204" pitchFamily="34" charset="0"/>
                <a:cs typeface="Arial" panose="020B0604020202020204" pitchFamily="34" charset="0"/>
              </a:rPr>
              <a:t>MyData</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&gt; _</a:t>
            </a:r>
            <a:r>
              <a:rPr lang="en-US" sz="1500"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1500" dirty="0">
                <a:solidFill>
                  <a:srgbClr val="0000FF"/>
                </a:solidFill>
                <a:latin typeface="inherit"/>
                <a:ea typeface="Calibri" panose="020F0502020204030204" pitchFamily="34" charset="0"/>
                <a:cs typeface="Arial" panose="020B0604020202020204" pitchFamily="34" charset="0"/>
              </a:rPr>
              <a:t>new</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500" dirty="0">
                <a:solidFill>
                  <a:srgbClr val="2B91AF"/>
                </a:solidFill>
                <a:latin typeface="inherit"/>
                <a:ea typeface="Calibri" panose="020F0502020204030204" pitchFamily="34" charset="0"/>
                <a:cs typeface="Arial" panose="020B0604020202020204" pitchFamily="34" charset="0"/>
              </a:rPr>
              <a:t>List</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1500" dirty="0" err="1">
                <a:solidFill>
                  <a:srgbClr val="2B91AF"/>
                </a:solidFill>
                <a:latin typeface="inherit"/>
                <a:ea typeface="Calibri" panose="020F0502020204030204" pitchFamily="34" charset="0"/>
                <a:cs typeface="Arial" panose="020B0604020202020204" pitchFamily="34" charset="0"/>
              </a:rPr>
              <a:t>MyData</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&gt;();</a:t>
            </a:r>
            <a:b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1500" dirty="0" err="1">
                <a:solidFill>
                  <a:srgbClr val="000000"/>
                </a:solidFill>
                <a:latin typeface="Consolas" panose="020B0609020204030204" pitchFamily="49" charset="0"/>
                <a:ea typeface="Calibri" panose="020F0502020204030204" pitchFamily="34" charset="0"/>
                <a:cs typeface="Arial" panose="020B0604020202020204" pitchFamily="34" charset="0"/>
              </a:rPr>
              <a:t>myListBox.ItemsSource</a:t>
            </a:r>
            <a:r>
              <a:rPr lang="en-US" sz="1500" dirty="0">
                <a:solidFill>
                  <a:srgbClr val="000000"/>
                </a:solidFill>
                <a:latin typeface="Consolas" panose="020B0609020204030204" pitchFamily="49" charset="0"/>
                <a:ea typeface="Calibri" panose="020F0502020204030204" pitchFamily="34" charset="0"/>
                <a:cs typeface="Arial" panose="020B0604020202020204" pitchFamily="34" charset="0"/>
              </a:rPr>
              <a:t> = _</a:t>
            </a:r>
            <a:r>
              <a:rPr lang="en-US" sz="1500"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endParaRPr lang="he-IL" sz="1500" dirty="0"/>
          </a:p>
          <a:p>
            <a:pPr marL="0" indent="0" algn="l" rtl="0" fontAlgn="base">
              <a:lnSpc>
                <a:spcPts val="1690"/>
              </a:lnSpc>
              <a:buNone/>
            </a:pPr>
            <a:r>
              <a:rPr lang="en-US" sz="1400" dirty="0" err="1">
                <a:solidFill>
                  <a:srgbClr val="000000"/>
                </a:solidFill>
                <a:latin typeface="Consolas" panose="020B0609020204030204" pitchFamily="49" charset="0"/>
                <a:ea typeface="Calibri" panose="020F0502020204030204" pitchFamily="34" charset="0"/>
                <a:cs typeface="Arial" panose="020B0604020202020204" pitchFamily="34" charset="0"/>
              </a:rPr>
              <a:t>DataContext</a:t>
            </a: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 = _</a:t>
            </a:r>
            <a:r>
              <a:rPr lang="en-US" sz="1400"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r>
              <a:rPr lang="en-US" sz="1400" dirty="0">
                <a:solidFill>
                  <a:srgbClr val="000000"/>
                </a:solidFill>
                <a:latin typeface="Consolas" panose="020B0609020204030204" pitchFamily="49" charset="0"/>
                <a:ea typeface="Calibri" panose="020F0502020204030204" pitchFamily="34" charset="0"/>
                <a:cs typeface="Arial" panose="020B0604020202020204" pitchFamily="34" charset="0"/>
              </a:rPr>
              <a:t>;</a:t>
            </a:r>
            <a:br>
              <a:rPr lang="en-US" sz="1400" dirty="0">
                <a:solidFill>
                  <a:srgbClr val="000000"/>
                </a:solidFill>
                <a:highlight>
                  <a:srgbClr val="FF0000"/>
                </a:highlight>
                <a:latin typeface="Consolas" panose="020B0609020204030204" pitchFamily="49" charset="0"/>
                <a:ea typeface="Calibri" panose="020F0502020204030204" pitchFamily="34" charset="0"/>
                <a:cs typeface="Arial" panose="020B0604020202020204" pitchFamily="34" charset="0"/>
              </a:rPr>
            </a:br>
            <a:endParaRPr lang="he-IL" sz="1400" dirty="0">
              <a:solidFill>
                <a:srgbClr val="000000"/>
              </a:solidFill>
              <a:highlight>
                <a:srgbClr val="FF0000"/>
              </a:highlight>
              <a:latin typeface="Consolas" panose="020B0609020204030204" pitchFamily="49" charset="0"/>
              <a:ea typeface="Calibri" panose="020F0502020204030204" pitchFamily="34" charset="0"/>
              <a:cs typeface="Arial" panose="020B0604020202020204" pitchFamily="34" charset="0"/>
            </a:endParaRPr>
          </a:p>
          <a:p>
            <a:pPr fontAlgn="base"/>
            <a:r>
              <a:rPr lang="he-IL" sz="2000" dirty="0"/>
              <a:t>לאחר הקישור, פקד ה </a:t>
            </a:r>
            <a:r>
              <a:rPr lang="en-US" sz="2000" dirty="0" err="1"/>
              <a:t>ListBox</a:t>
            </a:r>
            <a:r>
              <a:rPr lang="he-IL" sz="2000" dirty="0"/>
              <a:t>  או ה </a:t>
            </a:r>
            <a:r>
              <a:rPr lang="en-US" sz="2000" dirty="0" err="1"/>
              <a:t>ConboBox</a:t>
            </a:r>
            <a:r>
              <a:rPr lang="he-IL" sz="2000" dirty="0"/>
              <a:t> ייצרו אלמנט גרפי עבור כל איבר ברשימה.</a:t>
            </a:r>
            <a:endParaRPr lang="en-US" sz="2000" dirty="0"/>
          </a:p>
          <a:p>
            <a:pPr marL="0" indent="0" algn="l" rtl="0" fontAlgn="base">
              <a:lnSpc>
                <a:spcPts val="1690"/>
              </a:lnSpc>
              <a:buNone/>
            </a:pPr>
            <a:endParaRPr lang="en-IL" sz="2000" dirty="0">
              <a:highlight>
                <a:srgbClr val="FF0000"/>
              </a:highlight>
              <a:latin typeface="Times New Roman" panose="02020603050405020304" pitchFamily="18" charset="0"/>
              <a:ea typeface="Times New Roman" panose="02020603050405020304" pitchFamily="18" charset="0"/>
            </a:endParaRPr>
          </a:p>
          <a:p>
            <a:endParaRPr lang="en-IL" sz="2000" dirty="0"/>
          </a:p>
        </p:txBody>
      </p:sp>
      <p:sp>
        <p:nvSpPr>
          <p:cNvPr id="4" name="Slide Number Placeholder 3">
            <a:extLst>
              <a:ext uri="{FF2B5EF4-FFF2-40B4-BE49-F238E27FC236}">
                <a16:creationId xmlns:a16="http://schemas.microsoft.com/office/drawing/2014/main" id="{CC2BCBF4-F5BB-48BC-AEFD-C0DC6884EEFF}"/>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148815385"/>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4C8C-E0AA-4A7D-816B-0FFB06F5ADE7}"/>
              </a:ext>
            </a:extLst>
          </p:cNvPr>
          <p:cNvSpPr>
            <a:spLocks noGrp="1"/>
          </p:cNvSpPr>
          <p:nvPr>
            <p:ph type="title"/>
          </p:nvPr>
        </p:nvSpPr>
        <p:spPr>
          <a:xfrm>
            <a:off x="1847528" y="227161"/>
            <a:ext cx="7623720" cy="804704"/>
          </a:xfrm>
        </p:spPr>
        <p:txBody>
          <a:bodyPr>
            <a:noAutofit/>
          </a:bodyPr>
          <a:lstStyle/>
          <a:p>
            <a:pPr algn="ctr"/>
            <a:r>
              <a:rPr lang="he-IL" sz="2800" dirty="0"/>
              <a:t>קישור בין פקד יעד גרפי שמייצג אוסף</a:t>
            </a:r>
            <a:br>
              <a:rPr lang="en-US" sz="2800" dirty="0"/>
            </a:br>
            <a:r>
              <a:rPr lang="he-IL" sz="2800" dirty="0"/>
              <a:t> לרשימת מקור לוגית - דוגמא</a:t>
            </a:r>
            <a:endParaRPr lang="en-IL" sz="2800" dirty="0"/>
          </a:p>
        </p:txBody>
      </p:sp>
      <p:sp>
        <p:nvSpPr>
          <p:cNvPr id="3" name="Content Placeholder 2">
            <a:extLst>
              <a:ext uri="{FF2B5EF4-FFF2-40B4-BE49-F238E27FC236}">
                <a16:creationId xmlns:a16="http://schemas.microsoft.com/office/drawing/2014/main" id="{7C81D807-AE8D-4962-8558-337875149139}"/>
              </a:ext>
            </a:extLst>
          </p:cNvPr>
          <p:cNvSpPr>
            <a:spLocks noGrp="1"/>
          </p:cNvSpPr>
          <p:nvPr>
            <p:ph idx="1"/>
          </p:nvPr>
        </p:nvSpPr>
        <p:spPr>
          <a:xfrm>
            <a:off x="2039888" y="2708921"/>
            <a:ext cx="7239000" cy="455565"/>
          </a:xfrm>
        </p:spPr>
        <p:txBody>
          <a:bodyPr>
            <a:normAutofit fontScale="92500"/>
          </a:bodyPr>
          <a:lstStyle/>
          <a:p>
            <a:pPr algn="ctr"/>
            <a:r>
              <a:rPr lang="he-IL" sz="2000" b="1" dirty="0"/>
              <a:t>צעד 1 - נוסיף מחלקה חדשה שתייצג ישות מידע בודדת ברשימה</a:t>
            </a:r>
          </a:p>
        </p:txBody>
      </p:sp>
      <p:sp>
        <p:nvSpPr>
          <p:cNvPr id="4" name="Slide Number Placeholder 3">
            <a:extLst>
              <a:ext uri="{FF2B5EF4-FFF2-40B4-BE49-F238E27FC236}">
                <a16:creationId xmlns:a16="http://schemas.microsoft.com/office/drawing/2014/main" id="{B6C046E2-35E4-4DAA-8AC3-7E49F19A2FE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714</a:t>
            </a:fld>
            <a:endParaRPr lang="he-IL">
              <a:solidFill>
                <a:srgbClr val="B13F9A"/>
              </a:solidFil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78AFF4E1-782F-451C-978D-E9828F2B58D2}"/>
              </a:ext>
            </a:extLst>
          </p:cNvPr>
          <p:cNvSpPr txBox="1"/>
          <p:nvPr/>
        </p:nvSpPr>
        <p:spPr>
          <a:xfrm>
            <a:off x="2039888" y="3243501"/>
            <a:ext cx="7239000" cy="328307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lnSpc>
                <a:spcPct val="107000"/>
              </a:lnSpc>
              <a:spcAft>
                <a:spcPts val="800"/>
              </a:spcAft>
            </a:pP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2B91AF"/>
                </a:solidFill>
                <a:latin typeface="Consolas" panose="020B0609020204030204" pitchFamily="49" charset="0"/>
                <a:ea typeface="Calibri" panose="020F0502020204030204" pitchFamily="34" charset="0"/>
                <a:cs typeface="Consolas" panose="020B0609020204030204" pitchFamily="49" charset="0"/>
              </a:rPr>
              <a:t>MyData</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FirstName {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IsLecturer {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override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ToString</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200" dirty="0">
                <a:solidFill>
                  <a:srgbClr val="A31515"/>
                </a:solidFill>
                <a:latin typeface="Consolas" panose="020B0609020204030204" pitchFamily="49" charset="0"/>
                <a:ea typeface="Calibri" panose="020F0502020204030204" pitchFamily="34" charset="0"/>
                <a:cs typeface="Consolas" panose="020B0609020204030204" pitchFamily="49" charset="0"/>
              </a:rPr>
              <a:t>"First name: {0}, Last name: {1}, Is lecturer: {2}"</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FirstName,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IsLecturer</a:t>
            </a: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IL"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Speech Bubble: Rectangle with Corners Rounded 7">
            <a:extLst>
              <a:ext uri="{FF2B5EF4-FFF2-40B4-BE49-F238E27FC236}">
                <a16:creationId xmlns:a16="http://schemas.microsoft.com/office/drawing/2014/main" id="{01BD5CDA-72CD-49D3-ABBB-DAD01CE2AFEC}"/>
              </a:ext>
            </a:extLst>
          </p:cNvPr>
          <p:cNvSpPr/>
          <p:nvPr/>
        </p:nvSpPr>
        <p:spPr>
          <a:xfrm>
            <a:off x="7464152" y="3429001"/>
            <a:ext cx="2865200" cy="1739895"/>
          </a:xfrm>
          <a:prstGeom prst="wedgeRoundRectCallout">
            <a:avLst>
              <a:gd name="adj1" fmla="val -95923"/>
              <a:gd name="adj2" fmla="val 5610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07000"/>
              </a:lnSpc>
              <a:spcAft>
                <a:spcPts val="800"/>
              </a:spcAft>
            </a:pP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מאחר והמחלקה</a:t>
            </a:r>
            <a:r>
              <a:rPr lang="en-US" sz="1200" dirty="0">
                <a:solidFill>
                  <a:prstClr val="black"/>
                </a:solidFill>
                <a:latin typeface="Calibri" panose="020F0502020204030204" pitchFamily="34" charset="0"/>
                <a:ea typeface="Calibri" panose="020F0502020204030204" pitchFamily="34" charset="0"/>
              </a:rPr>
              <a:t> </a:t>
            </a:r>
            <a:r>
              <a:rPr lang="en-US" sz="1200" dirty="0" err="1">
                <a:solidFill>
                  <a:prstClr val="black"/>
                </a:solidFill>
                <a:latin typeface="Calibri" panose="020F0502020204030204" pitchFamily="34" charset="0"/>
                <a:ea typeface="Calibri" panose="020F0502020204030204" pitchFamily="34" charset="0"/>
              </a:rPr>
              <a:t>MyData</a:t>
            </a:r>
            <a:r>
              <a:rPr lang="en-US" sz="1200" dirty="0">
                <a:solidFill>
                  <a:prstClr val="black"/>
                </a:solidFill>
                <a:latin typeface="Calibri" panose="020F0502020204030204" pitchFamily="34" charset="0"/>
                <a:ea typeface="Calibri" panose="020F0502020204030204" pitchFamily="34" charset="0"/>
              </a:rPr>
              <a:t> </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איננה אלמנט גרפי, מנגנון הציור של</a:t>
            </a:r>
            <a:r>
              <a:rPr lang="en-US" sz="1200" dirty="0">
                <a:solidFill>
                  <a:prstClr val="black"/>
                </a:solidFill>
                <a:latin typeface="Calibri" panose="020F0502020204030204" pitchFamily="34" charset="0"/>
                <a:ea typeface="Calibri" panose="020F0502020204030204" pitchFamily="34" charset="0"/>
              </a:rPr>
              <a:t> WPF </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קורא למתודה</a:t>
            </a:r>
            <a:r>
              <a:rPr lang="en-US" sz="1200" dirty="0">
                <a:solidFill>
                  <a:prstClr val="black"/>
                </a:solidFill>
                <a:latin typeface="Calibri" panose="020F0502020204030204" pitchFamily="34" charset="0"/>
                <a:ea typeface="Calibri" panose="020F0502020204030204" pitchFamily="34" charset="0"/>
              </a:rPr>
              <a:t> </a:t>
            </a:r>
            <a:r>
              <a:rPr lang="en-US" sz="1200" dirty="0" err="1">
                <a:solidFill>
                  <a:prstClr val="black"/>
                </a:solidFill>
                <a:latin typeface="Calibri" panose="020F0502020204030204" pitchFamily="34" charset="0"/>
                <a:ea typeface="Calibri" panose="020F0502020204030204" pitchFamily="34" charset="0"/>
              </a:rPr>
              <a:t>ToString</a:t>
            </a:r>
            <a:r>
              <a:rPr lang="en-US" sz="1200" dirty="0">
                <a:solidFill>
                  <a:prstClr val="black"/>
                </a:solidFill>
                <a:latin typeface="Calibri" panose="020F0502020204030204" pitchFamily="34" charset="0"/>
                <a:ea typeface="Calibri" panose="020F0502020204030204" pitchFamily="34" charset="0"/>
              </a:rPr>
              <a:t> </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 של האובייקט ומציג את התוצאה בתוך </a:t>
            </a:r>
            <a:r>
              <a:rPr lang="en-US" sz="1200" dirty="0" err="1">
                <a:solidFill>
                  <a:prstClr val="black"/>
                </a:solidFill>
                <a:latin typeface="Calibri" panose="020F0502020204030204" pitchFamily="34" charset="0"/>
                <a:ea typeface="Calibri" panose="020F0502020204030204" pitchFamily="34" charset="0"/>
              </a:rPr>
              <a:t>TextBlock</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a:t>
            </a:r>
            <a:endParaRPr lang="en-US" sz="1200" dirty="0">
              <a:solidFill>
                <a:prstClr val="black"/>
              </a:solidFill>
              <a:latin typeface="Calibri" panose="020F0502020204030204" pitchFamily="34" charset="0"/>
              <a:ea typeface="Calibri" panose="020F0502020204030204" pitchFamily="34" charset="0"/>
            </a:endParaRPr>
          </a:p>
          <a:p>
            <a:pPr algn="ctr">
              <a:lnSpc>
                <a:spcPct val="107000"/>
              </a:lnSpc>
              <a:spcAft>
                <a:spcPts val="800"/>
              </a:spcAft>
            </a:pP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בהמשך נשפר את ההצגה הגרפית של אובייקטים מטיפוס </a:t>
            </a:r>
            <a:r>
              <a:rPr lang="en-US" sz="1200" dirty="0" err="1">
                <a:solidFill>
                  <a:prstClr val="black"/>
                </a:solidFill>
                <a:latin typeface="Calibri" panose="020F0502020204030204" pitchFamily="34" charset="0"/>
                <a:ea typeface="Calibri" panose="020F0502020204030204" pitchFamily="34" charset="0"/>
              </a:rPr>
              <a:t>MyData</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 באמצעות </a:t>
            </a:r>
            <a:r>
              <a:rPr lang="en-US" sz="1200" dirty="0" err="1">
                <a:solidFill>
                  <a:prstClr val="black"/>
                </a:solidFill>
                <a:latin typeface="Calibri" panose="020F0502020204030204" pitchFamily="34" charset="0"/>
                <a:ea typeface="Calibri" panose="020F0502020204030204" pitchFamily="34" charset="0"/>
              </a:rPr>
              <a:t>DataTemplate</a:t>
            </a:r>
            <a:r>
              <a:rPr lang="he-IL" sz="1200" dirty="0">
                <a:solidFill>
                  <a:prstClr val="black"/>
                </a:solidFill>
                <a:latin typeface="Calibri" panose="020F0502020204030204" pitchFamily="34" charset="0"/>
                <a:ea typeface="Calibri" panose="020F0502020204030204" pitchFamily="34" charset="0"/>
                <a:cs typeface="Gisha" panose="020B0502040204020203" pitchFamily="34" charset="-79"/>
              </a:rPr>
              <a:t>.</a:t>
            </a:r>
            <a:endParaRPr lang="en-US" sz="1200" dirty="0">
              <a:solidFill>
                <a:prstClr val="black"/>
              </a:solidFill>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ACBA0BC3-6ECF-471F-A06E-485C5F60FDD9}"/>
              </a:ext>
            </a:extLst>
          </p:cNvPr>
          <p:cNvPicPr>
            <a:picLocks noChangeAspect="1"/>
          </p:cNvPicPr>
          <p:nvPr/>
        </p:nvPicPr>
        <p:blipFill>
          <a:blip r:embed="rId2"/>
          <a:stretch>
            <a:fillRect/>
          </a:stretch>
        </p:blipFill>
        <p:spPr>
          <a:xfrm>
            <a:off x="3268103" y="1262951"/>
            <a:ext cx="4867275" cy="1104900"/>
          </a:xfrm>
          <a:prstGeom prst="rect">
            <a:avLst/>
          </a:prstGeom>
        </p:spPr>
      </p:pic>
    </p:spTree>
    <p:extLst>
      <p:ext uri="{BB962C8B-B14F-4D97-AF65-F5344CB8AC3E}">
        <p14:creationId xmlns:p14="http://schemas.microsoft.com/office/powerpoint/2010/main" val="211935819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4C8C-E0AA-4A7D-816B-0FFB06F5ADE7}"/>
              </a:ext>
            </a:extLst>
          </p:cNvPr>
          <p:cNvSpPr>
            <a:spLocks noGrp="1"/>
          </p:cNvSpPr>
          <p:nvPr>
            <p:ph type="title"/>
          </p:nvPr>
        </p:nvSpPr>
        <p:spPr>
          <a:xfrm>
            <a:off x="1847528" y="227161"/>
            <a:ext cx="7623720" cy="804704"/>
          </a:xfrm>
        </p:spPr>
        <p:txBody>
          <a:bodyPr>
            <a:noAutofit/>
          </a:bodyPr>
          <a:lstStyle/>
          <a:p>
            <a:pPr algn="ctr"/>
            <a:r>
              <a:rPr lang="he-IL" sz="2800" dirty="0"/>
              <a:t>קישור בין פקד יעד גרפי שמייצג אוסף</a:t>
            </a:r>
            <a:br>
              <a:rPr lang="en-US" sz="2800" dirty="0"/>
            </a:br>
            <a:r>
              <a:rPr lang="he-IL" sz="2800" dirty="0"/>
              <a:t> לרשימת מקור לוגית - דוגמא</a:t>
            </a:r>
            <a:endParaRPr lang="en-IL" sz="2800" dirty="0"/>
          </a:p>
        </p:txBody>
      </p:sp>
      <p:sp>
        <p:nvSpPr>
          <p:cNvPr id="3" name="Content Placeholder 2">
            <a:extLst>
              <a:ext uri="{FF2B5EF4-FFF2-40B4-BE49-F238E27FC236}">
                <a16:creationId xmlns:a16="http://schemas.microsoft.com/office/drawing/2014/main" id="{7C81D807-AE8D-4962-8558-337875149139}"/>
              </a:ext>
            </a:extLst>
          </p:cNvPr>
          <p:cNvSpPr>
            <a:spLocks noGrp="1"/>
          </p:cNvSpPr>
          <p:nvPr>
            <p:ph idx="1"/>
          </p:nvPr>
        </p:nvSpPr>
        <p:spPr>
          <a:xfrm>
            <a:off x="1982456" y="1338081"/>
            <a:ext cx="7488792" cy="1492970"/>
          </a:xfrm>
        </p:spPr>
        <p:txBody>
          <a:bodyPr>
            <a:normAutofit fontScale="92500" lnSpcReduction="20000"/>
          </a:bodyPr>
          <a:lstStyle/>
          <a:p>
            <a:pPr fontAlgn="base"/>
            <a:r>
              <a:rPr lang="he-IL" sz="2000" b="1" dirty="0"/>
              <a:t>צעד 2 - ניצור פקד גרפי מסוג </a:t>
            </a:r>
            <a:r>
              <a:rPr lang="en-US" sz="2000" b="1" dirty="0" err="1"/>
              <a:t>ListBox</a:t>
            </a:r>
            <a:r>
              <a:rPr lang="he-IL" sz="2000" b="1" dirty="0"/>
              <a:t> שיודע להציג רשימות, ונציין שפריטי הרשימה יקושרו</a:t>
            </a:r>
            <a:r>
              <a:rPr lang="en-US" sz="2000" b="1" dirty="0"/>
              <a:t> </a:t>
            </a:r>
            <a:r>
              <a:rPr lang="he-IL" sz="2000" b="1" dirty="0"/>
              <a:t>לרשימה לוגית כלשהי בעזרת </a:t>
            </a:r>
            <a:r>
              <a:rPr lang="en-US" sz="2000" b="1" dirty="0"/>
              <a:t>Binding</a:t>
            </a:r>
            <a:endParaRPr lang="he-IL" sz="2000" b="1" dirty="0"/>
          </a:p>
          <a:p>
            <a:pPr lvl="1" fontAlgn="base"/>
            <a:r>
              <a:rPr lang="he-IL" sz="1700" b="1" dirty="0"/>
              <a:t>את הרשימה הלוגית ניצור ב </a:t>
            </a:r>
            <a:r>
              <a:rPr lang="en-US" sz="1700" b="1" dirty="0"/>
              <a:t>code-behind</a:t>
            </a:r>
          </a:p>
          <a:p>
            <a:pPr lvl="1" fontAlgn="base"/>
            <a:r>
              <a:rPr lang="he-IL" sz="1700" b="1" dirty="0"/>
              <a:t>את החיבור בפועל לרשימה הלוגית נציין ב </a:t>
            </a:r>
            <a:r>
              <a:rPr lang="en-US" sz="1700" b="1" dirty="0"/>
              <a:t>code-behind</a:t>
            </a:r>
            <a:r>
              <a:rPr lang="he-IL" sz="1700" b="1" dirty="0"/>
              <a:t> בעזרת </a:t>
            </a:r>
            <a:r>
              <a:rPr lang="en-US" sz="1700" b="1" dirty="0" err="1"/>
              <a:t>DataContext</a:t>
            </a:r>
            <a:endParaRPr lang="he-IL" sz="1700" b="1" dirty="0"/>
          </a:p>
          <a:p>
            <a:pPr fontAlgn="base"/>
            <a:r>
              <a:rPr lang="he-IL" sz="2000" b="1" dirty="0"/>
              <a:t>צעד 3 -נוסיף כפתור שתפקידו להוסיף איבר חדש לרשימה</a:t>
            </a:r>
          </a:p>
        </p:txBody>
      </p:sp>
      <p:sp>
        <p:nvSpPr>
          <p:cNvPr id="4" name="Slide Number Placeholder 3">
            <a:extLst>
              <a:ext uri="{FF2B5EF4-FFF2-40B4-BE49-F238E27FC236}">
                <a16:creationId xmlns:a16="http://schemas.microsoft.com/office/drawing/2014/main" id="{B6C046E2-35E4-4DAA-8AC3-7E49F19A2FE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715</a:t>
            </a:fld>
            <a:endParaRPr lang="he-IL">
              <a:solidFill>
                <a:srgbClr val="B13F9A"/>
              </a:solidFill>
              <a:latin typeface="Trebuchet MS"/>
              <a:cs typeface="Gisha" panose="020B0502040204020203" pitchFamily="34" charset="-79"/>
            </a:endParaRPr>
          </a:p>
        </p:txBody>
      </p:sp>
      <p:sp>
        <p:nvSpPr>
          <p:cNvPr id="9" name="TextBox 8">
            <a:extLst>
              <a:ext uri="{FF2B5EF4-FFF2-40B4-BE49-F238E27FC236}">
                <a16:creationId xmlns:a16="http://schemas.microsoft.com/office/drawing/2014/main" id="{6A8EA1F1-BFE7-4FD9-B718-69298EDCC939}"/>
              </a:ext>
            </a:extLst>
          </p:cNvPr>
          <p:cNvSpPr txBox="1"/>
          <p:nvPr/>
        </p:nvSpPr>
        <p:spPr>
          <a:xfrm>
            <a:off x="1982456" y="2996952"/>
            <a:ext cx="7488832" cy="304698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Window</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="Ex92_DataBindingCollection.MainWindow"</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a:solidFill>
                  <a:srgbClr val="0000FF"/>
                </a:solidFill>
                <a:latin typeface="Consolas" panose="020B0609020204030204" pitchFamily="49" charset="0"/>
              </a:rPr>
              <a:t>="http://schemas.microsoft.com/</a:t>
            </a:r>
            <a:r>
              <a:rPr lang="en-US" sz="1200" dirty="0" err="1">
                <a:solidFill>
                  <a:srgbClr val="0000FF"/>
                </a:solidFill>
                <a:latin typeface="Consolas" panose="020B0609020204030204" pitchFamily="49" charset="0"/>
              </a:rPr>
              <a:t>winfx</a:t>
            </a:r>
            <a:r>
              <a:rPr lang="en-US" sz="1200" dirty="0">
                <a:solidFill>
                  <a:srgbClr val="0000FF"/>
                </a:solidFill>
                <a:latin typeface="Consolas" panose="020B0609020204030204" pitchFamily="49" charset="0"/>
              </a:rPr>
              <a:t>/2006/</a:t>
            </a:r>
            <a:r>
              <a:rPr lang="en-US" sz="1200" dirty="0" err="1">
                <a:solidFill>
                  <a:srgbClr val="0000FF"/>
                </a:solidFill>
                <a:latin typeface="Consolas" panose="020B0609020204030204" pitchFamily="49" charset="0"/>
              </a:rPr>
              <a:t>xaml</a:t>
            </a:r>
            <a:r>
              <a:rPr lang="en-US" sz="1200" dirty="0">
                <a:solidFill>
                  <a:srgbClr val="0000FF"/>
                </a:solidFill>
                <a:latin typeface="Consolas" panose="020B0609020204030204" pitchFamily="49" charset="0"/>
              </a:rPr>
              <a:t>/presentation"</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x</a:t>
            </a:r>
            <a:r>
              <a:rPr lang="en-US" sz="1200" dirty="0">
                <a:solidFill>
                  <a:srgbClr val="0000FF"/>
                </a:solidFill>
                <a:latin typeface="Consolas" panose="020B0609020204030204" pitchFamily="49" charset="0"/>
              </a:rPr>
              <a:t>="http://schemas.microsoft.com/</a:t>
            </a:r>
            <a:r>
              <a:rPr lang="en-US" sz="1200" dirty="0" err="1">
                <a:solidFill>
                  <a:srgbClr val="0000FF"/>
                </a:solidFill>
                <a:latin typeface="Consolas" panose="020B0609020204030204" pitchFamily="49" charset="0"/>
              </a:rPr>
              <a:t>winfx</a:t>
            </a:r>
            <a:r>
              <a:rPr lang="en-US" sz="1200" dirty="0">
                <a:solidFill>
                  <a:srgbClr val="0000FF"/>
                </a:solidFill>
                <a:latin typeface="Consolas" panose="020B0609020204030204" pitchFamily="49" charset="0"/>
              </a:rPr>
              <a:t>/2006/</a:t>
            </a:r>
            <a:r>
              <a:rPr lang="en-US" sz="1200" dirty="0" err="1">
                <a:solidFill>
                  <a:srgbClr val="0000FF"/>
                </a:solidFill>
                <a:latin typeface="Consolas" panose="020B0609020204030204" pitchFamily="49" charset="0"/>
              </a:rPr>
              <a:t>xaml</a:t>
            </a:r>
            <a:r>
              <a:rPr lang="en-US" sz="1200" dirty="0">
                <a:solidFill>
                  <a:srgbClr val="0000FF"/>
                </a:solidFill>
                <a:latin typeface="Consolas" panose="020B0609020204030204" pitchFamily="49" charset="0"/>
              </a:rPr>
              <a: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d</a:t>
            </a:r>
            <a:r>
              <a:rPr lang="en-US" sz="1200" dirty="0">
                <a:solidFill>
                  <a:srgbClr val="0000FF"/>
                </a:solidFill>
                <a:latin typeface="Consolas" panose="020B0609020204030204" pitchFamily="49" charset="0"/>
              </a:rPr>
              <a:t>="http://schemas.microsoft.com/expression/blend/2008"</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mc</a:t>
            </a:r>
            <a:r>
              <a:rPr lang="en-US" sz="1200" dirty="0">
                <a:solidFill>
                  <a:srgbClr val="0000FF"/>
                </a:solidFill>
                <a:latin typeface="Consolas" panose="020B0609020204030204" pitchFamily="49" charset="0"/>
              </a:rPr>
              <a:t>="http://schemas.openxmlformats.org/markup-compatibility/2006"</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local</a:t>
            </a:r>
            <a:r>
              <a:rPr lang="en-US" sz="1200" dirty="0">
                <a:solidFill>
                  <a:srgbClr val="0000FF"/>
                </a:solidFill>
                <a:latin typeface="Consolas" panose="020B0609020204030204" pitchFamily="49" charset="0"/>
              </a:rPr>
              <a:t>="clr-namespace:Ex92_DataBindingCollection"</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mc</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Ignorable</a:t>
            </a:r>
            <a:r>
              <a:rPr lang="en-US" sz="1200" dirty="0">
                <a:solidFill>
                  <a:srgbClr val="0000FF"/>
                </a:solidFill>
                <a:latin typeface="Consolas" panose="020B0609020204030204" pitchFamily="49" charset="0"/>
              </a:rPr>
              <a:t>="d"</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Title</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MainWindow</a:t>
            </a:r>
            <a:r>
              <a:rPr lang="en-US" sz="1200" dirty="0">
                <a:solidFill>
                  <a:srgbClr val="0000FF"/>
                </a:solidFill>
                <a:latin typeface="Consolas" panose="020B0609020204030204" pitchFamily="49" charset="0"/>
              </a:rPr>
              <a: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Height</a:t>
            </a:r>
            <a:r>
              <a:rPr lang="en-US" sz="1200" dirty="0">
                <a:solidFill>
                  <a:srgbClr val="0000FF"/>
                </a:solidFill>
                <a:latin typeface="Consolas" panose="020B0609020204030204" pitchFamily="49" charset="0"/>
              </a:rPr>
              <a:t>="350"</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Width</a:t>
            </a:r>
            <a:r>
              <a:rPr lang="en-US" sz="1200" dirty="0">
                <a:solidFill>
                  <a:srgbClr val="0000FF"/>
                </a:solidFill>
                <a:latin typeface="Consolas" panose="020B0609020204030204" pitchFamily="49" charset="0"/>
              </a:rPr>
              <a:t>="525"&gt;</a:t>
            </a:r>
            <a:endParaRPr lang="en-US" sz="1200" dirty="0">
              <a:solidFill>
                <a:srgbClr val="000000"/>
              </a:solidFill>
              <a:latin typeface="Consolas" panose="020B0609020204030204" pitchFamily="49" charset="0"/>
            </a:endParaRP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pPr algn="l" rtl="0"/>
            <a:r>
              <a:rPr lang="he-IL" sz="1200" dirty="0">
                <a:solidFill>
                  <a:srgbClr val="0000FF"/>
                </a:solidFill>
                <a:latin typeface="Consolas" panose="020B0609020204030204" pitchFamily="49" charset="0"/>
                <a:cs typeface="Gisha" panose="020B0502040204020203" pitchFamily="34" charset="-79"/>
              </a:rPr>
              <a:t>	</a:t>
            </a:r>
            <a:r>
              <a:rPr lang="en-US" sz="1200" dirty="0">
                <a:solidFill>
                  <a:srgbClr val="0000FF"/>
                </a:solidFill>
                <a:highlight>
                  <a:srgbClr val="FFFF00"/>
                </a:highlight>
                <a:latin typeface="Consolas" panose="020B0609020204030204" pitchFamily="49" charset="0"/>
              </a:rPr>
              <a:t>&lt;</a:t>
            </a:r>
            <a:r>
              <a:rPr lang="en-US" sz="1200" dirty="0" err="1">
                <a:solidFill>
                  <a:srgbClr val="A31515"/>
                </a:solidFill>
                <a:highlight>
                  <a:srgbClr val="FFFF00"/>
                </a:highlight>
                <a:latin typeface="Consolas" panose="020B0609020204030204" pitchFamily="49" charset="0"/>
              </a:rPr>
              <a:t>ListBox</a:t>
            </a:r>
            <a:r>
              <a:rPr lang="en-US" sz="1200" dirty="0">
                <a:solidFill>
                  <a:srgbClr val="FF0000"/>
                </a:solidFill>
                <a:highlight>
                  <a:srgbClr val="FFFF00"/>
                </a:highlight>
                <a:latin typeface="Consolas" panose="020B0609020204030204" pitchFamily="49" charset="0"/>
              </a:rPr>
              <a:t> ItemsSource</a:t>
            </a:r>
            <a:r>
              <a:rPr lang="en-US" sz="1200" dirty="0">
                <a:solidFill>
                  <a:srgbClr val="0000FF"/>
                </a:solidFill>
                <a:highlight>
                  <a:srgbClr val="FFFF00"/>
                </a:highlight>
                <a:latin typeface="Consolas" panose="020B0609020204030204" pitchFamily="49" charset="0"/>
              </a:rPr>
              <a:t>="{</a:t>
            </a:r>
            <a:r>
              <a:rPr lang="en-US" sz="1200" dirty="0">
                <a:solidFill>
                  <a:srgbClr val="A31515"/>
                </a:solidFill>
                <a:highlight>
                  <a:srgbClr val="FFFF00"/>
                </a:highlight>
                <a:latin typeface="Consolas" panose="020B0609020204030204" pitchFamily="49" charset="0"/>
              </a:rPr>
              <a:t>Binding</a:t>
            </a:r>
            <a:r>
              <a:rPr lang="en-US" sz="1200" dirty="0">
                <a:solidFill>
                  <a:srgbClr val="0000FF"/>
                </a:solidFill>
                <a:highlight>
                  <a:srgbClr val="FFFF00"/>
                </a:highlight>
                <a:latin typeface="Consolas" panose="020B0609020204030204" pitchFamily="49" charset="0"/>
              </a:rPr>
              <a:t>}" /&gt;</a:t>
            </a:r>
            <a:endParaRPr lang="en-US" sz="1200" dirty="0">
              <a:solidFill>
                <a:srgbClr val="000000"/>
              </a:solidFill>
              <a:highlight>
                <a:srgbClr val="FFFF00"/>
              </a:highlight>
              <a:latin typeface="Consolas" panose="020B0609020204030204" pitchFamily="49" charset="0"/>
            </a:endParaRPr>
          </a:p>
          <a:p>
            <a:pPr algn="l" rtl="0"/>
            <a:r>
              <a:rPr lang="he-IL" sz="1200" dirty="0">
                <a:solidFill>
                  <a:srgbClr val="0000FF"/>
                </a:solidFill>
                <a:latin typeface="Consolas" panose="020B0609020204030204" pitchFamily="49" charset="0"/>
                <a:cs typeface="Gisha" panose="020B0502040204020203" pitchFamily="34" charset="-79"/>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Button</a:t>
            </a:r>
            <a:r>
              <a:rPr lang="en-US" sz="1200" dirty="0">
                <a:solidFill>
                  <a:srgbClr val="FF0000"/>
                </a:solidFill>
                <a:latin typeface="Consolas" panose="020B0609020204030204" pitchFamily="49" charset="0"/>
              </a:rPr>
              <a:t> Content</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Add"</a:t>
            </a:r>
            <a:r>
              <a:rPr lang="en-US" sz="1200" dirty="0" err="1">
                <a:solidFill>
                  <a:srgbClr val="FF0000"/>
                </a:solidFill>
                <a:latin typeface="Consolas" panose="020B0609020204030204" pitchFamily="49" charset="0"/>
              </a:rPr>
              <a:t>Click</a:t>
            </a:r>
            <a:r>
              <a:rPr lang="en-US" sz="1200" dirty="0">
                <a:solidFill>
                  <a:srgbClr val="0000FF"/>
                </a:solidFill>
                <a:latin typeface="Consolas" panose="020B0609020204030204" pitchFamily="49" charset="0"/>
              </a:rPr>
              <a:t>="</a:t>
            </a:r>
            <a:r>
              <a:rPr lang="en-US" sz="1200" dirty="0" err="1">
                <a:solidFill>
                  <a:srgbClr val="0000FF"/>
                </a:solidFill>
                <a:latin typeface="Consolas" panose="020B0609020204030204" pitchFamily="49" charset="0"/>
              </a:rPr>
              <a:t>Button_Click</a:t>
            </a:r>
            <a:r>
              <a:rPr lang="en-US" sz="1200" dirty="0">
                <a:solidFill>
                  <a:srgbClr val="0000FF"/>
                </a:solidFill>
                <a:latin typeface="Consolas" panose="020B0609020204030204" pitchFamily="49" charset="0"/>
              </a:rPr>
              <a:t>" /&gt;</a:t>
            </a:r>
            <a:r>
              <a:rPr lang="en-IL" sz="1200" dirty="0">
                <a:solidFill>
                  <a:srgbClr val="000000"/>
                </a:solidFill>
                <a:latin typeface="Consolas" panose="020B0609020204030204" pitchFamily="49" charset="0"/>
              </a:rPr>
              <a:t>      </a:t>
            </a:r>
          </a:p>
          <a:p>
            <a:pPr algn="l" rtl="0"/>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StackPanel</a:t>
            </a:r>
            <a:r>
              <a:rPr lang="en-US" sz="1200" dirty="0">
                <a:solidFill>
                  <a:srgbClr val="0000FF"/>
                </a:solidFill>
                <a:latin typeface="Consolas" panose="020B0609020204030204" pitchFamily="49" charset="0"/>
              </a:rPr>
              <a:t>&gt;</a:t>
            </a:r>
            <a:endParaRPr lang="en-US" sz="1200" dirty="0">
              <a:solidFill>
                <a:srgbClr val="000000"/>
              </a:solidFill>
              <a:latin typeface="Consolas" panose="020B0609020204030204" pitchFamily="49" charset="0"/>
            </a:endParaRPr>
          </a:p>
          <a:p>
            <a:pPr algn="l" rtl="0"/>
            <a:endParaRPr lang="en-IL" sz="1200" dirty="0">
              <a:solidFill>
                <a:srgbClr val="000000"/>
              </a:solidFill>
              <a:latin typeface="Consolas" panose="020B0609020204030204" pitchFamily="49" charset="0"/>
            </a:endParaRPr>
          </a:p>
          <a:p>
            <a:pPr algn="l" rtl="0"/>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Window</a:t>
            </a:r>
            <a:r>
              <a:rPr lang="en-US" sz="1200" dirty="0">
                <a:solidFill>
                  <a:srgbClr val="0000FF"/>
                </a:solidFill>
                <a:latin typeface="Consolas" panose="020B0609020204030204" pitchFamily="49" charset="0"/>
              </a:rPr>
              <a:t>&gt;</a:t>
            </a:r>
            <a:endParaRPr lang="en-IL" sz="3200" dirty="0">
              <a:solidFill>
                <a:prstClr val="black"/>
              </a:solidFill>
              <a:latin typeface="Trebuchet MS"/>
            </a:endParaRPr>
          </a:p>
        </p:txBody>
      </p:sp>
      <p:sp>
        <p:nvSpPr>
          <p:cNvPr id="8" name="Speech Bubble: Rectangle with Corners Rounded 7">
            <a:extLst>
              <a:ext uri="{FF2B5EF4-FFF2-40B4-BE49-F238E27FC236}">
                <a16:creationId xmlns:a16="http://schemas.microsoft.com/office/drawing/2014/main" id="{01BD5CDA-72CD-49D3-ABBB-DAD01CE2AFEC}"/>
              </a:ext>
            </a:extLst>
          </p:cNvPr>
          <p:cNvSpPr/>
          <p:nvPr/>
        </p:nvSpPr>
        <p:spPr>
          <a:xfrm>
            <a:off x="7464152" y="4446131"/>
            <a:ext cx="2905816" cy="1944216"/>
          </a:xfrm>
          <a:prstGeom prst="wedgeRoundRectCallout">
            <a:avLst>
              <a:gd name="adj1" fmla="val -98938"/>
              <a:gd name="adj2" fmla="val -1538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400" dirty="0">
                <a:solidFill>
                  <a:prstClr val="black"/>
                </a:solidFill>
                <a:latin typeface="Trebuchet MS"/>
                <a:cs typeface="Gisha" panose="020B0502040204020203" pitchFamily="34" charset="-79"/>
              </a:rPr>
              <a:t>נשתמש ב </a:t>
            </a:r>
            <a:r>
              <a:rPr lang="en-US" sz="1400" b="1" dirty="0">
                <a:solidFill>
                  <a:prstClr val="black"/>
                </a:solidFill>
                <a:latin typeface="Trebuchet MS"/>
              </a:rPr>
              <a:t>Binding</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ללא פרמטרים.</a:t>
            </a:r>
          </a:p>
          <a:p>
            <a:pPr marL="285750" indent="-285750" fontAlgn="base">
              <a:buFont typeface="Arial" panose="020B0604020202020204" pitchFamily="34" charset="0"/>
              <a:buChar char="•"/>
            </a:pPr>
            <a:r>
              <a:rPr lang="he-IL" sz="1400" dirty="0">
                <a:solidFill>
                  <a:prstClr val="black"/>
                </a:solidFill>
                <a:latin typeface="Trebuchet MS"/>
                <a:cs typeface="Gisha" panose="020B0502040204020203" pitchFamily="34" charset="-79"/>
              </a:rPr>
              <a:t>מאחר ואין מקור מפורש, ברירת המחדל תהיה לחפש את מקור הנתונים ב </a:t>
            </a:r>
            <a:r>
              <a:rPr lang="en-US" sz="1400" b="1" dirty="0" err="1">
                <a:solidFill>
                  <a:prstClr val="black"/>
                </a:solidFill>
                <a:latin typeface="Trebuchet MS"/>
              </a:rPr>
              <a:t>DataContext</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של האובייקט</a:t>
            </a:r>
          </a:p>
          <a:p>
            <a:pPr marL="285750" indent="-285750" fontAlgn="base">
              <a:buFont typeface="Arial" panose="020B0604020202020204" pitchFamily="34" charset="0"/>
              <a:buChar char="•"/>
            </a:pPr>
            <a:r>
              <a:rPr lang="he-IL" sz="1400" dirty="0">
                <a:solidFill>
                  <a:prstClr val="black"/>
                </a:solidFill>
                <a:latin typeface="Trebuchet MS"/>
                <a:cs typeface="Gisha" panose="020B0502040204020203" pitchFamily="34" charset="-79"/>
              </a:rPr>
              <a:t>מאחר ולא הוגדר</a:t>
            </a:r>
            <a:r>
              <a:rPr lang="en-US" sz="1400" b="1" dirty="0">
                <a:solidFill>
                  <a:prstClr val="black"/>
                </a:solidFill>
                <a:latin typeface="Trebuchet MS"/>
              </a:rPr>
              <a:t>Path</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החיבור יהיה לכל  האובייקט</a:t>
            </a:r>
          </a:p>
        </p:txBody>
      </p:sp>
    </p:spTree>
    <p:extLst>
      <p:ext uri="{BB962C8B-B14F-4D97-AF65-F5344CB8AC3E}">
        <p14:creationId xmlns:p14="http://schemas.microsoft.com/office/powerpoint/2010/main" val="311537585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A3D843-5084-4911-ACF2-C747B6962B01}"/>
              </a:ext>
            </a:extLst>
          </p:cNvPr>
          <p:cNvSpPr txBox="1"/>
          <p:nvPr/>
        </p:nvSpPr>
        <p:spPr>
          <a:xfrm>
            <a:off x="1518208" y="2410896"/>
            <a:ext cx="9145176" cy="444737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spcAft>
                <a:spcPts val="600"/>
              </a:spcAft>
            </a:pP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partial</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Window</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US" sz="1100" b="1" dirty="0">
                <a:solidFill>
                  <a:srgbClr val="0000FF"/>
                </a:solidFill>
                <a:latin typeface="inherit"/>
                <a:ea typeface="Calibri" panose="020F0502020204030204" pitchFamily="34" charset="0"/>
                <a:cs typeface="Arial" panose="020B0604020202020204" pitchFamily="34" charset="0"/>
              </a:rPr>
              <a:t>          </a:t>
            </a:r>
            <a:r>
              <a:rPr lang="en-US" sz="1100" b="1" dirty="0">
                <a:solidFill>
                  <a:srgbClr val="0000FF"/>
                </a:solidFill>
                <a:highlight>
                  <a:srgbClr val="FFFF00"/>
                </a:highlight>
                <a:latin typeface="inherit"/>
                <a:ea typeface="Calibri" panose="020F0502020204030204" pitchFamily="34" charset="0"/>
                <a:cs typeface="Arial" panose="020B0604020202020204" pitchFamily="34" charset="0"/>
              </a:rPr>
              <a:t>private</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 </a:t>
            </a:r>
            <a:r>
              <a:rPr lang="en-US" sz="1100" b="1" dirty="0">
                <a:solidFill>
                  <a:srgbClr val="2B91AF"/>
                </a:solidFill>
                <a:highlight>
                  <a:srgbClr val="FFFF00"/>
                </a:highlight>
                <a:latin typeface="inherit"/>
                <a:ea typeface="Calibri" panose="020F0502020204030204" pitchFamily="34" charset="0"/>
                <a:cs typeface="Arial" panose="020B0604020202020204" pitchFamily="34" charset="0"/>
              </a:rPr>
              <a:t>List</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&lt;</a:t>
            </a:r>
            <a:r>
              <a:rPr lang="en-US" sz="1100" b="1" dirty="0" err="1">
                <a:solidFill>
                  <a:srgbClr val="2B91AF"/>
                </a:solidFill>
                <a:highlight>
                  <a:srgbClr val="FFFF00"/>
                </a:highlight>
                <a:latin typeface="inherit"/>
                <a:ea typeface="Calibri" panose="020F0502020204030204" pitchFamily="34" charset="0"/>
                <a:cs typeface="Arial" panose="020B0604020202020204" pitchFamily="34" charset="0"/>
              </a:rPr>
              <a:t>MyData</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&gt; _</a:t>
            </a:r>
            <a:r>
              <a:rPr lang="en-US" sz="1100" b="1" dirty="0" err="1">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myCollection</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 = </a:t>
            </a:r>
            <a:r>
              <a:rPr lang="en-US" sz="1100" b="1" dirty="0">
                <a:solidFill>
                  <a:srgbClr val="0000FF"/>
                </a:solidFill>
                <a:highlight>
                  <a:srgbClr val="FFFF00"/>
                </a:highlight>
                <a:latin typeface="inherit"/>
                <a:ea typeface="Calibri" panose="020F0502020204030204" pitchFamily="34" charset="0"/>
                <a:cs typeface="Arial" panose="020B0604020202020204" pitchFamily="34" charset="0"/>
              </a:rPr>
              <a:t>new</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 </a:t>
            </a:r>
            <a:r>
              <a:rPr lang="en-US" sz="1100" b="1" dirty="0">
                <a:solidFill>
                  <a:srgbClr val="2B91AF"/>
                </a:solidFill>
                <a:highlight>
                  <a:srgbClr val="FFFF00"/>
                </a:highlight>
                <a:latin typeface="inherit"/>
                <a:ea typeface="Calibri" panose="020F0502020204030204" pitchFamily="34" charset="0"/>
                <a:cs typeface="Arial" panose="020B0604020202020204" pitchFamily="34" charset="0"/>
              </a:rPr>
              <a:t>List</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&lt;</a:t>
            </a:r>
            <a:r>
              <a:rPr lang="en-US" sz="1100" b="1" dirty="0" err="1">
                <a:solidFill>
                  <a:srgbClr val="2B91AF"/>
                </a:solidFill>
                <a:highlight>
                  <a:srgbClr val="FFFF00"/>
                </a:highlight>
                <a:latin typeface="inherit"/>
                <a:ea typeface="Calibri" panose="020F0502020204030204" pitchFamily="34" charset="0"/>
                <a:cs typeface="Arial" panose="020B0604020202020204" pitchFamily="34" charset="0"/>
              </a:rPr>
              <a:t>MyData</a:t>
            </a:r>
            <a:r>
              <a:rPr lang="en-US" sz="1100" b="1"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rPr>
              <a:t>&gt;();</a:t>
            </a:r>
          </a:p>
          <a:p>
            <a:pPr algn="l" rtl="0">
              <a:spcAft>
                <a:spcPts val="600"/>
              </a:spcAft>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_</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myCollection.Add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MyData</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FirstName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"Arik"</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LastName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Poznanski</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IsLecturer</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_myCollection.Add(</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MyData { FirstName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"John"</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LastName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"Smith"</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IsLecturer =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b="1" dirty="0" err="1">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this</a:t>
            </a:r>
            <a:r>
              <a:rPr lang="en-IL" sz="11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.DataContext</a:t>
            </a:r>
            <a:r>
              <a:rPr lang="en-IL" sz="11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 _</a:t>
            </a:r>
            <a:r>
              <a:rPr lang="en-IL" sz="11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myCollection</a:t>
            </a:r>
            <a:r>
              <a:rPr lang="en-IL" sz="1100" b="1"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IL" sz="1100" b="1" dirty="0">
              <a:solidFill>
                <a:prstClr val="black"/>
              </a:solidFill>
              <a:highlight>
                <a:srgbClr val="FFFF00"/>
              </a:highlight>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counter = 0;</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Button_Click</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IL"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++counter;</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_myCollection.Add(</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MyData()</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FirstName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"item "</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counter, LastName = </a:t>
            </a:r>
            <a:r>
              <a:rPr lang="en-IL" sz="1100" dirty="0">
                <a:solidFill>
                  <a:srgbClr val="A31515"/>
                </a:solidFill>
                <a:latin typeface="Consolas" panose="020B0609020204030204" pitchFamily="49" charset="0"/>
                <a:ea typeface="Calibri" panose="020F0502020204030204" pitchFamily="34" charset="0"/>
                <a:cs typeface="Consolas" panose="020B0609020204030204" pitchFamily="49" charset="0"/>
              </a:rPr>
              <a:t>"item "</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counter,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IsLecturer = counter % 3 == 0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spcAft>
                <a:spcPts val="600"/>
              </a:spcAft>
            </a:pPr>
            <a:r>
              <a:rPr lang="en-IL"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IL"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Speech Bubble: Rectangle with Corners Rounded 9">
            <a:extLst>
              <a:ext uri="{FF2B5EF4-FFF2-40B4-BE49-F238E27FC236}">
                <a16:creationId xmlns:a16="http://schemas.microsoft.com/office/drawing/2014/main" id="{6F96AD02-84E4-4659-9291-200CE05736F5}"/>
              </a:ext>
            </a:extLst>
          </p:cNvPr>
          <p:cNvSpPr/>
          <p:nvPr/>
        </p:nvSpPr>
        <p:spPr>
          <a:xfrm>
            <a:off x="6397688" y="2204865"/>
            <a:ext cx="4116728" cy="1113273"/>
          </a:xfrm>
          <a:prstGeom prst="wedgeRoundRectCallout">
            <a:avLst>
              <a:gd name="adj1" fmla="val -59097"/>
              <a:gd name="adj2" fmla="val 2649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he-IL" sz="1200" dirty="0">
                <a:solidFill>
                  <a:prstClr val="black"/>
                </a:solidFill>
                <a:latin typeface="Calibri" panose="020F0502020204030204" pitchFamily="34" charset="0"/>
                <a:cs typeface="Gisha" panose="020B0502040204020203" pitchFamily="34" charset="-79"/>
              </a:rPr>
              <a:t>בהמשך נראה שנהפוך את הרשימה להיות מסוג </a:t>
            </a:r>
            <a:r>
              <a:rPr lang="en-US" sz="1200" dirty="0">
                <a:solidFill>
                  <a:prstClr val="black"/>
                </a:solidFill>
                <a:latin typeface="Calibri" panose="020F0502020204030204" pitchFamily="34" charset="0"/>
              </a:rPr>
              <a:t>ObservableCollection</a:t>
            </a:r>
            <a:r>
              <a:rPr lang="he-IL" sz="1200" dirty="0">
                <a:solidFill>
                  <a:prstClr val="black"/>
                </a:solidFill>
                <a:latin typeface="Calibri" panose="020F0502020204030204" pitchFamily="34" charset="0"/>
                <a:cs typeface="Gisha" panose="020B0502040204020203" pitchFamily="34" charset="-79"/>
              </a:rPr>
              <a:t>, כי נרצה שהיא תדווח על שינויים (הוספת פריט/מחיקת פריט):</a:t>
            </a:r>
          </a:p>
          <a:p>
            <a:pPr algn="l" rtl="0"/>
            <a:r>
              <a:rPr lang="en-IL" sz="105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ObservableCollection&lt;MyData&gt; _myCollection = </a:t>
            </a:r>
            <a:r>
              <a:rPr lang="en-IL" sz="105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05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IL" sz="1050" dirty="0">
                <a:solidFill>
                  <a:srgbClr val="000000"/>
                </a:solidFill>
                <a:latin typeface="Consolas" panose="020B0609020204030204" pitchFamily="49" charset="0"/>
                <a:ea typeface="Calibri" panose="020F0502020204030204" pitchFamily="34" charset="0"/>
                <a:cs typeface="Consolas" panose="020B0609020204030204" pitchFamily="49" charset="0"/>
              </a:rPr>
              <a:t>ObservableCollection&lt;MyData&gt;();</a:t>
            </a:r>
            <a:endParaRPr lang="en-IL" dirty="0">
              <a:solidFill>
                <a:prstClr val="black"/>
              </a:solidFill>
              <a:latin typeface="Trebuchet MS"/>
            </a:endParaRPr>
          </a:p>
        </p:txBody>
      </p:sp>
      <p:sp>
        <p:nvSpPr>
          <p:cNvPr id="6" name="Title 1">
            <a:extLst>
              <a:ext uri="{FF2B5EF4-FFF2-40B4-BE49-F238E27FC236}">
                <a16:creationId xmlns:a16="http://schemas.microsoft.com/office/drawing/2014/main" id="{8C6C380B-C934-4B06-9CF5-70BB8842E253}"/>
              </a:ext>
            </a:extLst>
          </p:cNvPr>
          <p:cNvSpPr>
            <a:spLocks noGrp="1"/>
          </p:cNvSpPr>
          <p:nvPr>
            <p:ph type="title"/>
          </p:nvPr>
        </p:nvSpPr>
        <p:spPr>
          <a:xfrm>
            <a:off x="1847528" y="227161"/>
            <a:ext cx="7623720" cy="804704"/>
          </a:xfrm>
        </p:spPr>
        <p:txBody>
          <a:bodyPr>
            <a:noAutofit/>
          </a:bodyPr>
          <a:lstStyle/>
          <a:p>
            <a:pPr algn="ctr"/>
            <a:r>
              <a:rPr lang="he-IL" sz="2800" dirty="0"/>
              <a:t>קישור בין פקד יעד גרפי שמייצג אוסף</a:t>
            </a:r>
            <a:br>
              <a:rPr lang="en-US" sz="2800" dirty="0"/>
            </a:br>
            <a:r>
              <a:rPr lang="he-IL" sz="2800" dirty="0"/>
              <a:t> לרשימת מקור לוגית - דוגמא</a:t>
            </a:r>
            <a:endParaRPr lang="en-IL" sz="2800" dirty="0"/>
          </a:p>
        </p:txBody>
      </p:sp>
      <p:sp>
        <p:nvSpPr>
          <p:cNvPr id="8" name="Content Placeholder 2">
            <a:extLst>
              <a:ext uri="{FF2B5EF4-FFF2-40B4-BE49-F238E27FC236}">
                <a16:creationId xmlns:a16="http://schemas.microsoft.com/office/drawing/2014/main" id="{CC188AFB-D7EA-472D-A6E7-EE22DF1DEA09}"/>
              </a:ext>
            </a:extLst>
          </p:cNvPr>
          <p:cNvSpPr>
            <a:spLocks noGrp="1"/>
          </p:cNvSpPr>
          <p:nvPr>
            <p:ph idx="1"/>
          </p:nvPr>
        </p:nvSpPr>
        <p:spPr>
          <a:xfrm>
            <a:off x="2081580" y="1127033"/>
            <a:ext cx="7389668" cy="1283863"/>
          </a:xfrm>
        </p:spPr>
        <p:txBody>
          <a:bodyPr>
            <a:normAutofit/>
          </a:bodyPr>
          <a:lstStyle/>
          <a:p>
            <a:pPr fontAlgn="base"/>
            <a:r>
              <a:rPr lang="he-IL" sz="2000" b="1" dirty="0"/>
              <a:t>צעד </a:t>
            </a:r>
            <a:r>
              <a:rPr lang="en-US" sz="2000" b="1" dirty="0"/>
              <a:t>4</a:t>
            </a:r>
            <a:r>
              <a:rPr lang="he-IL" sz="2000" b="1" dirty="0"/>
              <a:t> - ב </a:t>
            </a:r>
            <a:r>
              <a:rPr lang="en-US" sz="2000" b="1" dirty="0"/>
              <a:t>code-behind</a:t>
            </a:r>
            <a:r>
              <a:rPr lang="he-IL" sz="2000" b="1" dirty="0"/>
              <a:t>, ניצור רשימה לוגית ונוסיף לה פריטים</a:t>
            </a:r>
          </a:p>
          <a:p>
            <a:pPr fontAlgn="base"/>
            <a:r>
              <a:rPr lang="he-IL" sz="2000" b="1" dirty="0"/>
              <a:t>צעד 5 –נקשר בין הרשימה הלוגית לגרפיקה בעזרת הצבתה ב </a:t>
            </a:r>
            <a:r>
              <a:rPr lang="en-US" sz="2000" b="1" dirty="0" err="1"/>
              <a:t>DataContext</a:t>
            </a:r>
            <a:r>
              <a:rPr lang="he-IL" sz="2000" b="1" dirty="0"/>
              <a:t> של המחלקה (</a:t>
            </a:r>
            <a:r>
              <a:rPr lang="he-IL" sz="1600" b="1" dirty="0"/>
              <a:t>או של מרכיב תחתון יותר בהיררכיה</a:t>
            </a:r>
            <a:r>
              <a:rPr lang="he-IL" sz="2000" b="1" dirty="0"/>
              <a:t>)</a:t>
            </a:r>
          </a:p>
        </p:txBody>
      </p:sp>
      <p:sp>
        <p:nvSpPr>
          <p:cNvPr id="4" name="Slide Number Placeholder 3">
            <a:extLst>
              <a:ext uri="{FF2B5EF4-FFF2-40B4-BE49-F238E27FC236}">
                <a16:creationId xmlns:a16="http://schemas.microsoft.com/office/drawing/2014/main" id="{B6C046E2-35E4-4DAA-8AC3-7E49F19A2FEE}"/>
              </a:ext>
            </a:extLst>
          </p:cNvPr>
          <p:cNvSpPr>
            <a:spLocks noGrp="1"/>
          </p:cNvSpPr>
          <p:nvPr>
            <p:ph type="sldNum" sz="quarter" idx="12"/>
          </p:nvPr>
        </p:nvSpPr>
        <p:spPr>
          <a:xfrm>
            <a:off x="9912424" y="6516539"/>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716</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9498757"/>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265DD-4C54-46F5-9DAA-55099DFCB2A5}"/>
              </a:ext>
            </a:extLst>
          </p:cNvPr>
          <p:cNvSpPr>
            <a:spLocks noGrp="1"/>
          </p:cNvSpPr>
          <p:nvPr>
            <p:ph idx="1"/>
          </p:nvPr>
        </p:nvSpPr>
        <p:spPr>
          <a:xfrm>
            <a:off x="2135560" y="1268760"/>
            <a:ext cx="7239000" cy="5184576"/>
          </a:xfrm>
        </p:spPr>
        <p:txBody>
          <a:bodyPr>
            <a:normAutofit fontScale="77500" lnSpcReduction="20000"/>
          </a:bodyPr>
          <a:lstStyle/>
          <a:p>
            <a:r>
              <a:rPr lang="he-IL" dirty="0"/>
              <a:t>זה החלון שיתקבל בהרצה:</a:t>
            </a:r>
          </a:p>
          <a:p>
            <a:endParaRPr lang="he-IL" dirty="0"/>
          </a:p>
          <a:p>
            <a:endParaRPr lang="he-IL" dirty="0"/>
          </a:p>
          <a:p>
            <a:endParaRPr lang="he-IL" dirty="0"/>
          </a:p>
          <a:p>
            <a:pPr fontAlgn="base"/>
            <a:endParaRPr lang="he-IL" dirty="0"/>
          </a:p>
          <a:p>
            <a:pPr fontAlgn="base"/>
            <a:r>
              <a:rPr lang="he-IL" dirty="0"/>
              <a:t>חשוב לציין: אם לא היינו דורסים את </a:t>
            </a:r>
            <a:r>
              <a:rPr lang="en-US" dirty="0" err="1"/>
              <a:t>ToString</a:t>
            </a:r>
            <a:r>
              <a:rPr lang="he-IL" dirty="0"/>
              <a:t> במחלקת </a:t>
            </a:r>
            <a:r>
              <a:rPr lang="en-US" dirty="0" err="1"/>
              <a:t>MyData</a:t>
            </a:r>
            <a:r>
              <a:rPr lang="he-IL" dirty="0"/>
              <a:t>, אזי זה החלון שהיה מתקבל:</a:t>
            </a:r>
          </a:p>
          <a:p>
            <a:pPr fontAlgn="base"/>
            <a:endParaRPr lang="he-IL" dirty="0"/>
          </a:p>
          <a:p>
            <a:pPr fontAlgn="base"/>
            <a:endParaRPr lang="he-IL" dirty="0"/>
          </a:p>
          <a:p>
            <a:pPr fontAlgn="base"/>
            <a:endParaRPr lang="he-IL" dirty="0"/>
          </a:p>
          <a:p>
            <a:pPr fontAlgn="base"/>
            <a:endParaRPr lang="he-IL" dirty="0"/>
          </a:p>
          <a:p>
            <a:pPr fontAlgn="base"/>
            <a:endParaRPr lang="he-IL" dirty="0"/>
          </a:p>
          <a:p>
            <a:pPr fontAlgn="base"/>
            <a:r>
              <a:rPr lang="he-IL" dirty="0"/>
              <a:t>בעיה!! -כאשר נלחץ על כפתור </a:t>
            </a:r>
            <a:r>
              <a:rPr lang="en-US" dirty="0"/>
              <a:t>Add</a:t>
            </a:r>
            <a:r>
              <a:rPr lang="he-IL" dirty="0"/>
              <a:t>, לא יקרה שום דבר!!! </a:t>
            </a:r>
          </a:p>
          <a:p>
            <a:pPr lvl="1" fontAlgn="base"/>
            <a:r>
              <a:rPr lang="he-IL" dirty="0"/>
              <a:t>המתודה שכתבנו אכן תקרא ותוסיף פריט לרשימה הלוגית, אבל התצוגה הגרפית ב </a:t>
            </a:r>
            <a:r>
              <a:rPr lang="en-US" dirty="0" err="1"/>
              <a:t>ListBox</a:t>
            </a:r>
            <a:r>
              <a:rPr lang="en-US" dirty="0"/>
              <a:t> </a:t>
            </a:r>
            <a:r>
              <a:rPr lang="he-IL" dirty="0"/>
              <a:t> לא תתעדכן!!</a:t>
            </a:r>
          </a:p>
          <a:p>
            <a:pPr lvl="1" fontAlgn="base"/>
            <a:r>
              <a:rPr lang="he-IL" dirty="0"/>
              <a:t>ה</a:t>
            </a:r>
            <a:r>
              <a:rPr lang="en-US" dirty="0" err="1"/>
              <a:t>ListBox</a:t>
            </a:r>
            <a:r>
              <a:rPr lang="en-US" dirty="0"/>
              <a:t> </a:t>
            </a:r>
            <a:r>
              <a:rPr lang="he-IL" dirty="0"/>
              <a:t> אינו יודע שה</a:t>
            </a:r>
            <a:r>
              <a:rPr lang="en-US" dirty="0"/>
              <a:t> Collection </a:t>
            </a:r>
            <a:r>
              <a:rPr lang="he-IL" dirty="0"/>
              <a:t>שאליו אנו מחוברים השתנה ולכן אינו יודע ליצור אלמנט גרפי חדש עבור האיבר החדש שהצטרך לרשימה. </a:t>
            </a:r>
            <a:endParaRPr lang="en-IL" dirty="0"/>
          </a:p>
        </p:txBody>
      </p:sp>
      <p:sp>
        <p:nvSpPr>
          <p:cNvPr id="4" name="Slide Number Placeholder 3">
            <a:extLst>
              <a:ext uri="{FF2B5EF4-FFF2-40B4-BE49-F238E27FC236}">
                <a16:creationId xmlns:a16="http://schemas.microsoft.com/office/drawing/2014/main" id="{57A39902-C084-4297-9839-F5AC73B9EC3F}"/>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717</a:t>
            </a:fld>
            <a:endParaRPr lang="he-IL">
              <a:solidFill>
                <a:srgbClr val="B13F9A"/>
              </a:solidFill>
              <a:latin typeface="Trebuchet MS"/>
              <a:cs typeface="Gisha" panose="020B0502040204020203" pitchFamily="34" charset="-79"/>
            </a:endParaRPr>
          </a:p>
        </p:txBody>
      </p:sp>
      <p:pic>
        <p:nvPicPr>
          <p:cNvPr id="5" name="Picture 4" descr="מדריך WPF – שימוש ב Data Binding: חיבור ל Collection">
            <a:extLst>
              <a:ext uri="{FF2B5EF4-FFF2-40B4-BE49-F238E27FC236}">
                <a16:creationId xmlns:a16="http://schemas.microsoft.com/office/drawing/2014/main" id="{758B2287-943A-4BDB-81BA-7D25CE15A7E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628801"/>
            <a:ext cx="5364128" cy="1053341"/>
          </a:xfrm>
          <a:prstGeom prst="rect">
            <a:avLst/>
          </a:prstGeom>
          <a:noFill/>
          <a:ln>
            <a:noFill/>
          </a:ln>
        </p:spPr>
      </p:pic>
      <p:sp>
        <p:nvSpPr>
          <p:cNvPr id="6" name="Title 1">
            <a:extLst>
              <a:ext uri="{FF2B5EF4-FFF2-40B4-BE49-F238E27FC236}">
                <a16:creationId xmlns:a16="http://schemas.microsoft.com/office/drawing/2014/main" id="{1F998466-46CE-482B-8ECB-64B6D6C2F5DA}"/>
              </a:ext>
            </a:extLst>
          </p:cNvPr>
          <p:cNvSpPr>
            <a:spLocks noGrp="1"/>
          </p:cNvSpPr>
          <p:nvPr>
            <p:ph type="title"/>
          </p:nvPr>
        </p:nvSpPr>
        <p:spPr>
          <a:xfrm>
            <a:off x="1847528" y="227161"/>
            <a:ext cx="7623720" cy="804704"/>
          </a:xfrm>
        </p:spPr>
        <p:txBody>
          <a:bodyPr>
            <a:noAutofit/>
          </a:bodyPr>
          <a:lstStyle/>
          <a:p>
            <a:pPr algn="ctr"/>
            <a:r>
              <a:rPr lang="he-IL" sz="2800" dirty="0"/>
              <a:t>קישור בין פקד יעד גרפי שמייצג אוסף</a:t>
            </a:r>
            <a:br>
              <a:rPr lang="en-US" sz="2800" dirty="0"/>
            </a:br>
            <a:r>
              <a:rPr lang="he-IL" sz="2800" dirty="0"/>
              <a:t> לרשימת מקור לוגית - דוגמא</a:t>
            </a:r>
            <a:endParaRPr lang="en-IL" sz="2800" dirty="0"/>
          </a:p>
        </p:txBody>
      </p:sp>
      <p:pic>
        <p:nvPicPr>
          <p:cNvPr id="7" name="Picture 6" descr="מדריך WPF – שימוש ב Data Binding: חיבור ל Collection">
            <a:extLst>
              <a:ext uri="{FF2B5EF4-FFF2-40B4-BE49-F238E27FC236}">
                <a16:creationId xmlns:a16="http://schemas.microsoft.com/office/drawing/2014/main" id="{3CABB218-4263-4C6B-AC32-A329B39A6B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7729" y="3429001"/>
            <a:ext cx="4535361" cy="1256993"/>
          </a:xfrm>
          <a:prstGeom prst="rect">
            <a:avLst/>
          </a:prstGeom>
          <a:noFill/>
          <a:ln>
            <a:noFill/>
          </a:ln>
        </p:spPr>
      </p:pic>
    </p:spTree>
    <p:extLst>
      <p:ext uri="{BB962C8B-B14F-4D97-AF65-F5344CB8AC3E}">
        <p14:creationId xmlns:p14="http://schemas.microsoft.com/office/powerpoint/2010/main" val="1357203196"/>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4F0628-1E66-48F2-A247-43429F84612F}"/>
              </a:ext>
            </a:extLst>
          </p:cNvPr>
          <p:cNvSpPr>
            <a:spLocks noGrp="1"/>
          </p:cNvSpPr>
          <p:nvPr>
            <p:ph idx="1"/>
          </p:nvPr>
        </p:nvSpPr>
        <p:spPr>
          <a:xfrm>
            <a:off x="1770956" y="1191268"/>
            <a:ext cx="7776896" cy="2381749"/>
          </a:xfrm>
        </p:spPr>
        <p:txBody>
          <a:bodyPr>
            <a:normAutofit/>
          </a:bodyPr>
          <a:lstStyle/>
          <a:p>
            <a:pPr marL="0" indent="0" fontAlgn="base">
              <a:buNone/>
            </a:pPr>
            <a:r>
              <a:rPr lang="he-IL" sz="2000" b="1" dirty="0"/>
              <a:t>צעד 6 -</a:t>
            </a:r>
          </a:p>
          <a:p>
            <a:pPr fontAlgn="base"/>
            <a:r>
              <a:rPr lang="he-IL" sz="1600" b="1" dirty="0"/>
              <a:t>הפתרון לבעיה:</a:t>
            </a:r>
            <a:r>
              <a:rPr lang="he-IL" sz="1600" dirty="0"/>
              <a:t> טיפוס האוסף </a:t>
            </a:r>
            <a:r>
              <a:rPr lang="en-US" sz="1600" dirty="0"/>
              <a:t>(List)</a:t>
            </a:r>
            <a:r>
              <a:rPr lang="he-IL" sz="1600" dirty="0"/>
              <a:t> יממש ממשק בשם </a:t>
            </a:r>
            <a:r>
              <a:rPr lang="en-US" sz="1600" b="1" dirty="0"/>
              <a:t>INotifyCollectionChange</a:t>
            </a:r>
            <a:endParaRPr lang="he-IL" sz="1600" b="1" dirty="0"/>
          </a:p>
          <a:p>
            <a:pPr lvl="1" fontAlgn="base"/>
            <a:r>
              <a:rPr lang="he-IL" sz="1600" dirty="0"/>
              <a:t>שימו לב, זהו לא אותו ממשק כמו  </a:t>
            </a:r>
            <a:r>
              <a:rPr lang="en-US" sz="1600" dirty="0"/>
              <a:t>INotifyPropertyChanged</a:t>
            </a:r>
            <a:r>
              <a:rPr lang="he-IL" sz="1600" dirty="0"/>
              <a:t> שמדווח על שינוי בערכה של תכונה בודדת, אלא ממשק שמדווח על שינויים ב </a:t>
            </a:r>
            <a:r>
              <a:rPr lang="en-US" sz="1600" dirty="0"/>
              <a:t>Collection</a:t>
            </a:r>
            <a:r>
              <a:rPr lang="he-IL" sz="1600" dirty="0"/>
              <a:t>.</a:t>
            </a:r>
          </a:p>
          <a:p>
            <a:pPr fontAlgn="base"/>
            <a:r>
              <a:rPr lang="he-IL" sz="1600" b="1" dirty="0"/>
              <a:t>פתרון פשוט יותר: </a:t>
            </a:r>
            <a:r>
              <a:rPr lang="he-IL" sz="1600" dirty="0"/>
              <a:t>קיימת מחלקה גנרית בשם </a:t>
            </a:r>
            <a:r>
              <a:rPr lang="en-US" sz="1600" b="1" dirty="0">
                <a:highlight>
                  <a:srgbClr val="FFFF00"/>
                </a:highlight>
              </a:rPr>
              <a:t>ObservableCollection</a:t>
            </a:r>
          </a:p>
          <a:p>
            <a:pPr lvl="1" fontAlgn="base"/>
            <a:r>
              <a:rPr lang="he-IL" sz="1600" dirty="0"/>
              <a:t>מחלקה זו מממשת כבר את הממשק </a:t>
            </a:r>
            <a:r>
              <a:rPr lang="en-US" sz="1600" b="1" dirty="0"/>
              <a:t>INotifyCollectionChange</a:t>
            </a:r>
            <a:r>
              <a:rPr lang="he-IL" sz="1600" dirty="0"/>
              <a:t> ומדווחת על שינויים.</a:t>
            </a:r>
          </a:p>
          <a:p>
            <a:pPr lvl="1" fontAlgn="base"/>
            <a:r>
              <a:rPr lang="he-IL" sz="1600" dirty="0"/>
              <a:t>נשתמש במחלקה הזו במקום במחלקה </a:t>
            </a:r>
            <a:r>
              <a:rPr lang="en-US" sz="1600" dirty="0"/>
              <a:t>List</a:t>
            </a:r>
            <a:endParaRPr lang="he-IL" sz="1600" dirty="0"/>
          </a:p>
        </p:txBody>
      </p:sp>
      <p:sp>
        <p:nvSpPr>
          <p:cNvPr id="4" name="Slide Number Placeholder 3">
            <a:extLst>
              <a:ext uri="{FF2B5EF4-FFF2-40B4-BE49-F238E27FC236}">
                <a16:creationId xmlns:a16="http://schemas.microsoft.com/office/drawing/2014/main" id="{C232D72E-5AEA-4AF1-A338-A3C3F36BBBB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718</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2B208B32-263C-4D7E-B2E8-2372F05B603F}"/>
              </a:ext>
            </a:extLst>
          </p:cNvPr>
          <p:cNvSpPr txBox="1"/>
          <p:nvPr/>
        </p:nvSpPr>
        <p:spPr>
          <a:xfrm>
            <a:off x="1807532" y="4156691"/>
            <a:ext cx="7776864" cy="181588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defRPr/>
            </a:pPr>
            <a:r>
              <a:rPr lang="he-IL" sz="2000" b="1" dirty="0">
                <a:solidFill>
                  <a:prstClr val="black"/>
                </a:solidFill>
                <a:latin typeface="Trebuchet MS"/>
                <a:cs typeface="Gisha" panose="020B0502040204020203" pitchFamily="34" charset="-79"/>
              </a:rPr>
              <a:t>במקום:</a:t>
            </a:r>
          </a:p>
          <a:p>
            <a:pPr algn="l" rtl="0">
              <a:defRPr/>
            </a:pP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defRPr/>
            </a:pPr>
            <a:r>
              <a:rPr lang="en-US" sz="1200" b="1" dirty="0">
                <a:solidFill>
                  <a:srgbClr val="0000FF"/>
                </a:solidFill>
                <a:latin typeface="inherit"/>
                <a:ea typeface="Calibri" panose="020F0502020204030204" pitchFamily="34" charset="0"/>
                <a:cs typeface="Arial" panose="020B0604020202020204" pitchFamily="34" charset="0"/>
              </a:rPr>
              <a:t> </a:t>
            </a:r>
            <a:r>
              <a:rPr lang="en-US" sz="1200" b="1" dirty="0">
                <a:solidFill>
                  <a:srgbClr val="0000FF"/>
                </a:solidFill>
                <a:latin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200" b="1" dirty="0">
                <a:solidFill>
                  <a:srgbClr val="2B91AF"/>
                </a:solidFill>
                <a:highlight>
                  <a:srgbClr val="FFFF00"/>
                </a:highlight>
                <a:latin typeface="inherit"/>
                <a:ea typeface="Calibri" panose="020F0502020204030204" pitchFamily="34" charset="0"/>
                <a:cs typeface="Arial" panose="020B0604020202020204" pitchFamily="34" charset="0"/>
              </a:rPr>
              <a:t>List</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1200" b="1" dirty="0" err="1">
                <a:solidFill>
                  <a:srgbClr val="2B91AF"/>
                </a:solidFill>
                <a:latin typeface="inherit"/>
                <a:ea typeface="Calibri" panose="020F0502020204030204" pitchFamily="34" charset="0"/>
                <a:cs typeface="Arial" panose="020B0604020202020204" pitchFamily="34" charset="0"/>
              </a:rPr>
              <a:t>MyData</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&gt; _</a:t>
            </a:r>
            <a:r>
              <a:rPr lang="en-US" sz="1200" b="1" dirty="0" err="1">
                <a:solidFill>
                  <a:srgbClr val="000000"/>
                </a:solidFill>
                <a:latin typeface="Consolas" panose="020B0609020204030204" pitchFamily="49" charset="0"/>
                <a:ea typeface="Calibri" panose="020F0502020204030204" pitchFamily="34" charset="0"/>
                <a:cs typeface="Arial" panose="020B0604020202020204" pitchFamily="34" charset="0"/>
              </a:rPr>
              <a:t>myCollection</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1200" b="1" dirty="0">
                <a:solidFill>
                  <a:srgbClr val="0000FF"/>
                </a:solidFill>
                <a:latin typeface="inherit"/>
                <a:ea typeface="Calibri" panose="020F0502020204030204" pitchFamily="34" charset="0"/>
                <a:cs typeface="Arial" panose="020B0604020202020204" pitchFamily="34" charset="0"/>
              </a:rPr>
              <a:t>new</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1200" b="1" dirty="0">
                <a:solidFill>
                  <a:srgbClr val="2B91AF"/>
                </a:solidFill>
                <a:highlight>
                  <a:srgbClr val="FFFF00"/>
                </a:highlight>
                <a:latin typeface="inherit"/>
                <a:ea typeface="Calibri" panose="020F0502020204030204" pitchFamily="34" charset="0"/>
                <a:cs typeface="Arial" panose="020B0604020202020204" pitchFamily="34" charset="0"/>
              </a:rPr>
              <a:t>List</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&lt;</a:t>
            </a:r>
            <a:r>
              <a:rPr lang="en-US" sz="1200" b="1" dirty="0" err="1">
                <a:solidFill>
                  <a:srgbClr val="2B91AF"/>
                </a:solidFill>
                <a:latin typeface="inherit"/>
                <a:ea typeface="Calibri" panose="020F0502020204030204" pitchFamily="34" charset="0"/>
                <a:cs typeface="Arial" panose="020B0604020202020204" pitchFamily="34" charset="0"/>
              </a:rPr>
              <a:t>MyData</a:t>
            </a:r>
            <a:r>
              <a:rPr lang="en-US" sz="1200" b="1" dirty="0">
                <a:solidFill>
                  <a:srgbClr val="000000"/>
                </a:solidFill>
                <a:latin typeface="Consolas" panose="020B0609020204030204" pitchFamily="49" charset="0"/>
                <a:ea typeface="Calibri" panose="020F0502020204030204" pitchFamily="34" charset="0"/>
                <a:cs typeface="Arial" panose="020B0604020202020204" pitchFamily="34" charset="0"/>
              </a:rPr>
              <a:t>&gt;();</a:t>
            </a:r>
            <a:endParaRPr lang="he-IL" sz="1200"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algn="l" rtl="0">
              <a:defRPr/>
            </a:pPr>
            <a:endParaRPr lang="he-IL" sz="1200" dirty="0">
              <a:solidFill>
                <a:srgbClr val="000000"/>
              </a:solidFill>
              <a:highlight>
                <a:srgbClr val="FFFF00"/>
              </a:highlight>
              <a:latin typeface="Consolas" panose="020B0609020204030204" pitchFamily="49" charset="0"/>
              <a:ea typeface="Calibri" panose="020F0502020204030204" pitchFamily="34" charset="0"/>
              <a:cs typeface="Arial" panose="020B0604020202020204" pitchFamily="34" charset="0"/>
            </a:endParaRPr>
          </a:p>
          <a:p>
            <a:pPr>
              <a:defRPr/>
            </a:pPr>
            <a:r>
              <a:rPr lang="he-IL" sz="2000" b="1" dirty="0">
                <a:solidFill>
                  <a:prstClr val="black"/>
                </a:solidFill>
                <a:latin typeface="Trebuchet MS"/>
                <a:cs typeface="Gisha" panose="020B0502040204020203" pitchFamily="34" charset="-79"/>
              </a:rPr>
              <a:t>נשתמש ב:</a:t>
            </a:r>
          </a:p>
          <a:p>
            <a:pPr algn="l" rtl="0">
              <a:defRPr/>
            </a:pP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defRPr/>
            </a:pPr>
            <a:r>
              <a:rPr lang="en-IL"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IL"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b="1" dirty="0">
                <a:solidFill>
                  <a:srgbClr val="2B91AF"/>
                </a:solidFill>
                <a:highlight>
                  <a:srgbClr val="FFFF00"/>
                </a:highlight>
                <a:latin typeface="inherit"/>
                <a:cs typeface="Arial" panose="020B0604020202020204" pitchFamily="34" charset="0"/>
              </a:rPr>
              <a:t>ObservableCollection</a:t>
            </a:r>
            <a:r>
              <a:rPr lang="en-IL" sz="1200" b="1" dirty="0">
                <a:solidFill>
                  <a:prstClr val="black"/>
                </a:solidFill>
                <a:latin typeface="inherit"/>
                <a:cs typeface="Arial" panose="020B0604020202020204" pitchFamily="34" charset="0"/>
              </a:rPr>
              <a:t>&lt;</a:t>
            </a:r>
            <a:r>
              <a:rPr lang="en-IL" sz="1200" b="1" dirty="0">
                <a:solidFill>
                  <a:srgbClr val="2B91AF"/>
                </a:solidFill>
                <a:latin typeface="inherit"/>
                <a:cs typeface="Arial" panose="020B0604020202020204" pitchFamily="34" charset="0"/>
              </a:rPr>
              <a:t>MyData</a:t>
            </a:r>
            <a:r>
              <a:rPr lang="en-IL" sz="1200" b="1" dirty="0">
                <a:solidFill>
                  <a:prstClr val="black"/>
                </a:solidFill>
                <a:latin typeface="inherit"/>
                <a:cs typeface="Arial" panose="020B0604020202020204" pitchFamily="34" charset="0"/>
              </a:rPr>
              <a:t>&gt;</a:t>
            </a:r>
            <a:r>
              <a:rPr lang="en-IL" sz="1200" b="1" dirty="0">
                <a:solidFill>
                  <a:srgbClr val="2B91AF"/>
                </a:solidFill>
                <a:latin typeface="inherit"/>
                <a:cs typeface="Arial" panose="020B0604020202020204" pitchFamily="34" charset="0"/>
              </a:rPr>
              <a:t> </a:t>
            </a:r>
            <a:r>
              <a:rPr lang="en-IL"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_myCollection = </a:t>
            </a:r>
            <a:r>
              <a:rPr lang="en-IL"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IL"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IL" sz="1200" b="1" dirty="0">
                <a:solidFill>
                  <a:srgbClr val="2B91AF"/>
                </a:solidFill>
                <a:highlight>
                  <a:srgbClr val="FFFF00"/>
                </a:highlight>
                <a:latin typeface="inherit"/>
                <a:cs typeface="Arial" panose="020B0604020202020204" pitchFamily="34" charset="0"/>
              </a:rPr>
              <a:t>ObservableCollection</a:t>
            </a:r>
            <a:r>
              <a:rPr lang="en-IL"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IL" sz="1200" b="1" dirty="0">
                <a:solidFill>
                  <a:srgbClr val="2B91AF"/>
                </a:solidFill>
                <a:latin typeface="inherit"/>
                <a:cs typeface="Arial" panose="020B0604020202020204" pitchFamily="34" charset="0"/>
              </a:rPr>
              <a:t>MyData</a:t>
            </a:r>
            <a:r>
              <a:rPr lang="en-IL"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&gt;();</a:t>
            </a:r>
            <a:endParaRPr lang="he-IL" sz="1200" b="1"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l" rtl="0">
              <a:defRPr/>
            </a:pP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p:txBody>
      </p:sp>
      <p:sp>
        <p:nvSpPr>
          <p:cNvPr id="7" name="Title 1">
            <a:extLst>
              <a:ext uri="{FF2B5EF4-FFF2-40B4-BE49-F238E27FC236}">
                <a16:creationId xmlns:a16="http://schemas.microsoft.com/office/drawing/2014/main" id="{62AA7F61-2E21-4D8D-B547-80C4D9AB6868}"/>
              </a:ext>
            </a:extLst>
          </p:cNvPr>
          <p:cNvSpPr txBox="1">
            <a:spLocks/>
          </p:cNvSpPr>
          <p:nvPr/>
        </p:nvSpPr>
        <p:spPr>
          <a:xfrm>
            <a:off x="1847528" y="227161"/>
            <a:ext cx="7623720" cy="804704"/>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קישור בין פקד יעד גרפי שמייצג אוסף</a:t>
            </a:r>
            <a:b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b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לרשימת מקור לוגית - דוגמא</a:t>
            </a:r>
            <a:endParaRPr lang="en-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Tree>
    <p:extLst>
      <p:ext uri="{BB962C8B-B14F-4D97-AF65-F5344CB8AC3E}">
        <p14:creationId xmlns:p14="http://schemas.microsoft.com/office/powerpoint/2010/main" val="233352732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B04B4-1DA9-4712-AA24-DF6F61986E2A}"/>
              </a:ext>
            </a:extLst>
          </p:cNvPr>
          <p:cNvSpPr>
            <a:spLocks noGrp="1"/>
          </p:cNvSpPr>
          <p:nvPr>
            <p:ph idx="1"/>
          </p:nvPr>
        </p:nvSpPr>
        <p:spPr>
          <a:xfrm>
            <a:off x="2152464" y="1628800"/>
            <a:ext cx="7239000" cy="576064"/>
          </a:xfrm>
        </p:spPr>
        <p:txBody>
          <a:bodyPr>
            <a:normAutofit fontScale="92500"/>
          </a:bodyPr>
          <a:lstStyle/>
          <a:p>
            <a:r>
              <a:rPr lang="he-IL" sz="2000" dirty="0"/>
              <a:t>כעת לחיצה על כפתור</a:t>
            </a:r>
            <a:r>
              <a:rPr lang="en-US" sz="2000" dirty="0"/>
              <a:t> Add  </a:t>
            </a:r>
            <a:r>
              <a:rPr lang="he-IL" sz="2000" dirty="0"/>
              <a:t>עובדת והתוצאה לאחר מספר לחיצות היא</a:t>
            </a:r>
            <a:r>
              <a:rPr lang="en-US" sz="2000" dirty="0">
                <a:solidFill>
                  <a:srgbClr val="000000"/>
                </a:solidFill>
                <a:latin typeface="inherit"/>
                <a:ea typeface="Times New Roman" panose="02020603050405020304" pitchFamily="18" charset="0"/>
                <a:cs typeface="Arial" panose="020B0604020202020204" pitchFamily="34" charset="0"/>
              </a:rPr>
              <a:t>:</a:t>
            </a:r>
            <a:endParaRPr lang="en-IL" sz="2000" dirty="0">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6241D40E-D406-4F4F-B621-94AF4DFAAFA8}"/>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719</a:t>
            </a:fld>
            <a:endParaRPr lang="he-IL">
              <a:solidFill>
                <a:srgbClr val="B13F9A"/>
              </a:solidFill>
              <a:latin typeface="Trebuchet MS"/>
              <a:cs typeface="Gisha" panose="020B0502040204020203" pitchFamily="34" charset="-79"/>
            </a:endParaRPr>
          </a:p>
        </p:txBody>
      </p:sp>
      <p:pic>
        <p:nvPicPr>
          <p:cNvPr id="5" name="Picture 4" descr="מדריך WPF – שימוש ב Data Binding: חיבור ל Collection">
            <a:extLst>
              <a:ext uri="{FF2B5EF4-FFF2-40B4-BE49-F238E27FC236}">
                <a16:creationId xmlns:a16="http://schemas.microsoft.com/office/drawing/2014/main" id="{72BE9EEF-9AEE-4DFA-BA55-7D890814398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5680" y="2447186"/>
            <a:ext cx="5400600" cy="2160239"/>
          </a:xfrm>
          <a:prstGeom prst="rect">
            <a:avLst/>
          </a:prstGeom>
          <a:noFill/>
          <a:ln>
            <a:noFill/>
          </a:ln>
        </p:spPr>
      </p:pic>
      <p:sp>
        <p:nvSpPr>
          <p:cNvPr id="6" name="Title 1">
            <a:extLst>
              <a:ext uri="{FF2B5EF4-FFF2-40B4-BE49-F238E27FC236}">
                <a16:creationId xmlns:a16="http://schemas.microsoft.com/office/drawing/2014/main" id="{88DA9C80-25DF-4D88-A5B0-009CE7430174}"/>
              </a:ext>
            </a:extLst>
          </p:cNvPr>
          <p:cNvSpPr txBox="1">
            <a:spLocks/>
          </p:cNvSpPr>
          <p:nvPr/>
        </p:nvSpPr>
        <p:spPr>
          <a:xfrm>
            <a:off x="1847528" y="227161"/>
            <a:ext cx="7623720" cy="804704"/>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קישור בין פקד יעד גרפי שמייצג אוסף</a:t>
            </a:r>
            <a:b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b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לרשימת מקור לוגית - דוגמא</a:t>
            </a:r>
            <a:endParaRPr lang="en-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spTree>
    <p:extLst>
      <p:ext uri="{BB962C8B-B14F-4D97-AF65-F5344CB8AC3E}">
        <p14:creationId xmlns:p14="http://schemas.microsoft.com/office/powerpoint/2010/main" val="3450828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fld id="{12991954-33E4-4CAA-AE50-2368EFD030AC}" type="slidenum">
              <a:rPr lang="he-IL">
                <a:solidFill>
                  <a:prstClr val="black"/>
                </a:solidFill>
              </a:rPr>
              <a:pPr eaLnBrk="1" hangingPunct="1"/>
              <a:t>72</a:t>
            </a:fld>
            <a:endParaRPr lang="en-US">
              <a:solidFill>
                <a:prstClr val="black"/>
              </a:solidFill>
            </a:endParaRPr>
          </a:p>
        </p:txBody>
      </p:sp>
      <p:sp>
        <p:nvSpPr>
          <p:cNvPr id="8" name="Rectangle 2"/>
          <p:cNvSpPr txBox="1">
            <a:spLocks noChangeArrowheads="1"/>
          </p:cNvSpPr>
          <p:nvPr/>
        </p:nvSpPr>
        <p:spPr bwMode="auto">
          <a:xfrm>
            <a:off x="1828805" y="118539"/>
            <a:ext cx="7696200" cy="720725"/>
          </a:xfrm>
          <a:prstGeom prst="rect">
            <a:avLst/>
          </a:prstGeom>
        </p:spPr>
        <p:txBody>
          <a:bodyPr vert="horz" lIns="45720" tIns="0" rIns="45720" bIns="0" anchor="b" anchorCtr="0">
            <a:noAutofit/>
          </a:bodyPr>
          <a:lstStyle>
            <a:lvl1pPr algn="ctr">
              <a:spcBef>
                <a:spcPct val="0"/>
              </a:spcBef>
              <a:buNone/>
              <a:defRPr kumimoji="0" sz="2800" b="1"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lvl2pPr algn="r" rtl="1" eaLnBrk="0" fontAlgn="base" hangingPunct="0">
              <a:spcBef>
                <a:spcPct val="0"/>
              </a:spcBef>
              <a:spcAft>
                <a:spcPct val="0"/>
              </a:spcAft>
              <a:defRPr sz="3300">
                <a:solidFill>
                  <a:schemeClr val="tx2"/>
                </a:solidFill>
                <a:latin typeface="Arial Black" pitchFamily="34" charset="0"/>
                <a:cs typeface="David" pitchFamily="2" charset="-79"/>
              </a:defRPr>
            </a:lvl2pPr>
            <a:lvl3pPr algn="r" rtl="1" eaLnBrk="0" fontAlgn="base" hangingPunct="0">
              <a:spcBef>
                <a:spcPct val="0"/>
              </a:spcBef>
              <a:spcAft>
                <a:spcPct val="0"/>
              </a:spcAft>
              <a:defRPr sz="3300">
                <a:solidFill>
                  <a:schemeClr val="tx2"/>
                </a:solidFill>
                <a:latin typeface="Arial Black" pitchFamily="34" charset="0"/>
                <a:cs typeface="David" pitchFamily="2" charset="-79"/>
              </a:defRPr>
            </a:lvl3pPr>
            <a:lvl4pPr algn="r" rtl="1" eaLnBrk="0" fontAlgn="base" hangingPunct="0">
              <a:spcBef>
                <a:spcPct val="0"/>
              </a:spcBef>
              <a:spcAft>
                <a:spcPct val="0"/>
              </a:spcAft>
              <a:defRPr sz="3300">
                <a:solidFill>
                  <a:schemeClr val="tx2"/>
                </a:solidFill>
                <a:latin typeface="Arial Black" pitchFamily="34" charset="0"/>
                <a:cs typeface="David" pitchFamily="2" charset="-79"/>
              </a:defRPr>
            </a:lvl4pPr>
            <a:lvl5pPr algn="r" rtl="1" eaLnBrk="0" fontAlgn="base" hangingPunct="0">
              <a:spcBef>
                <a:spcPct val="0"/>
              </a:spcBef>
              <a:spcAft>
                <a:spcPct val="0"/>
              </a:spcAft>
              <a:defRPr sz="3300">
                <a:solidFill>
                  <a:schemeClr val="tx2"/>
                </a:solidFill>
                <a:latin typeface="Arial Black" pitchFamily="34" charset="0"/>
                <a:cs typeface="David" pitchFamily="2" charset="-79"/>
              </a:defRPr>
            </a:lvl5pPr>
            <a:lvl6pPr marL="457200" algn="r" rtl="1" fontAlgn="base">
              <a:spcBef>
                <a:spcPct val="0"/>
              </a:spcBef>
              <a:spcAft>
                <a:spcPct val="0"/>
              </a:spcAft>
              <a:defRPr sz="3300">
                <a:solidFill>
                  <a:schemeClr val="tx2"/>
                </a:solidFill>
                <a:latin typeface="Arial Black" pitchFamily="34" charset="0"/>
                <a:cs typeface="David" pitchFamily="2" charset="-79"/>
              </a:defRPr>
            </a:lvl6pPr>
            <a:lvl7pPr marL="914400" algn="r" rtl="1" fontAlgn="base">
              <a:spcBef>
                <a:spcPct val="0"/>
              </a:spcBef>
              <a:spcAft>
                <a:spcPct val="0"/>
              </a:spcAft>
              <a:defRPr sz="3300">
                <a:solidFill>
                  <a:schemeClr val="tx2"/>
                </a:solidFill>
                <a:latin typeface="Arial Black" pitchFamily="34" charset="0"/>
                <a:cs typeface="David" pitchFamily="2" charset="-79"/>
              </a:defRPr>
            </a:lvl7pPr>
            <a:lvl8pPr marL="1371600" algn="r" rtl="1" fontAlgn="base">
              <a:spcBef>
                <a:spcPct val="0"/>
              </a:spcBef>
              <a:spcAft>
                <a:spcPct val="0"/>
              </a:spcAft>
              <a:defRPr sz="3300">
                <a:solidFill>
                  <a:schemeClr val="tx2"/>
                </a:solidFill>
                <a:latin typeface="Arial Black" pitchFamily="34" charset="0"/>
                <a:cs typeface="David" pitchFamily="2" charset="-79"/>
              </a:defRPr>
            </a:lvl8pPr>
            <a:lvl9pPr marL="1828800" algn="r" rtl="1" fontAlgn="base">
              <a:spcBef>
                <a:spcPct val="0"/>
              </a:spcBef>
              <a:spcAft>
                <a:spcPct val="0"/>
              </a:spcAft>
              <a:defRPr sz="3300">
                <a:solidFill>
                  <a:schemeClr val="tx2"/>
                </a:solidFill>
                <a:latin typeface="Arial Black" pitchFamily="34" charset="0"/>
                <a:cs typeface="David" pitchFamily="2" charset="-79"/>
              </a:defRPr>
            </a:lvl9pPr>
          </a:lstStyle>
          <a:p>
            <a:r>
              <a:rPr lang="he-IL" sz="36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ניתן לשלב (סדר ה-@ וה-$ לא חשוב)</a:t>
            </a: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10" name="Rectangle 3"/>
          <p:cNvSpPr txBox="1">
            <a:spLocks noChangeArrowheads="1"/>
          </p:cNvSpPr>
          <p:nvPr/>
        </p:nvSpPr>
        <p:spPr bwMode="auto">
          <a:xfrm>
            <a:off x="1701925" y="1133386"/>
            <a:ext cx="8864102" cy="2808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eaLnBrk="0" fontAlgn="base" hangingPunct="0">
              <a:spcBef>
                <a:spcPct val="20000"/>
              </a:spcBef>
              <a:spcAft>
                <a:spcPct val="0"/>
              </a:spcAft>
              <a:buClr>
                <a:schemeClr val="bg2"/>
              </a:buClr>
              <a:buSzPct val="70000"/>
              <a:buFont typeface="Wingdings" pitchFamily="2" charset="2"/>
              <a:buChar char="l"/>
              <a:defRPr sz="3100">
                <a:solidFill>
                  <a:schemeClr val="tx1"/>
                </a:solidFill>
                <a:latin typeface="+mn-lt"/>
                <a:ea typeface="+mn-ea"/>
                <a:cs typeface="+mn-cs"/>
              </a:defRPr>
            </a:lvl1pPr>
            <a:lvl2pPr marL="742950" indent="-285750" algn="r" rtl="1" eaLnBrk="0" fontAlgn="base" hangingPunct="0">
              <a:spcBef>
                <a:spcPct val="20000"/>
              </a:spcBef>
              <a:spcAft>
                <a:spcPct val="0"/>
              </a:spcAft>
              <a:buClr>
                <a:schemeClr val="accent1"/>
              </a:buClr>
              <a:buSzPct val="150000"/>
              <a:buChar char="•"/>
              <a:defRPr sz="2600">
                <a:solidFill>
                  <a:schemeClr val="tx1"/>
                </a:solidFill>
                <a:latin typeface="+mn-lt"/>
                <a:cs typeface="+mn-cs"/>
              </a:defRPr>
            </a:lvl2pPr>
            <a:lvl3pPr marL="1143000" indent="-228600" algn="r" rtl="1" eaLnBrk="0" fontAlgn="base" hangingPunct="0">
              <a:spcBef>
                <a:spcPct val="20000"/>
              </a:spcBef>
              <a:spcAft>
                <a:spcPct val="0"/>
              </a:spcAft>
              <a:buClr>
                <a:schemeClr val="tx1"/>
              </a:buClr>
              <a:buSzPct val="150000"/>
              <a:buChar char="•"/>
              <a:defRPr sz="2200">
                <a:solidFill>
                  <a:schemeClr val="tx1"/>
                </a:solidFill>
                <a:latin typeface="+mn-lt"/>
                <a:cs typeface="+mn-cs"/>
              </a:defRPr>
            </a:lvl3pPr>
            <a:lvl4pPr marL="1600200" indent="-228600" algn="r" rtl="1" eaLnBrk="0" fontAlgn="base" hangingPunct="0">
              <a:spcBef>
                <a:spcPct val="20000"/>
              </a:spcBef>
              <a:spcAft>
                <a:spcPct val="0"/>
              </a:spcAft>
              <a:buClr>
                <a:schemeClr val="tx2"/>
              </a:buClr>
              <a:buSzPct val="150000"/>
              <a:buChar char="•"/>
              <a:defRPr sz="2000">
                <a:solidFill>
                  <a:schemeClr val="tx1"/>
                </a:solidFill>
                <a:latin typeface="+mn-lt"/>
                <a:cs typeface="+mn-cs"/>
              </a:defRPr>
            </a:lvl4pPr>
            <a:lvl5pPr marL="2057400" indent="-228600" algn="r" rtl="1" eaLnBrk="0" fontAlgn="base" hangingPunct="0">
              <a:spcBef>
                <a:spcPct val="20000"/>
              </a:spcBef>
              <a:spcAft>
                <a:spcPct val="0"/>
              </a:spcAft>
              <a:buClr>
                <a:schemeClr val="folHlink"/>
              </a:buClr>
              <a:buSzPct val="150000"/>
              <a:buChar char="•"/>
              <a:defRPr sz="2000">
                <a:solidFill>
                  <a:schemeClr val="tx1"/>
                </a:solidFill>
                <a:latin typeface="+mn-lt"/>
                <a:cs typeface="+mn-cs"/>
              </a:defRPr>
            </a:lvl5pPr>
            <a:lvl6pPr marL="2514600" indent="-228600" algn="r" rtl="1" fontAlgn="base">
              <a:spcBef>
                <a:spcPct val="20000"/>
              </a:spcBef>
              <a:spcAft>
                <a:spcPct val="0"/>
              </a:spcAft>
              <a:buClr>
                <a:schemeClr val="folHlink"/>
              </a:buClr>
              <a:buSzPct val="150000"/>
              <a:buChar char="•"/>
              <a:defRPr sz="2000">
                <a:solidFill>
                  <a:schemeClr val="tx1"/>
                </a:solidFill>
                <a:latin typeface="+mn-lt"/>
                <a:cs typeface="+mn-cs"/>
              </a:defRPr>
            </a:lvl6pPr>
            <a:lvl7pPr marL="2971800" indent="-228600" algn="r" rtl="1" fontAlgn="base">
              <a:spcBef>
                <a:spcPct val="20000"/>
              </a:spcBef>
              <a:spcAft>
                <a:spcPct val="0"/>
              </a:spcAft>
              <a:buClr>
                <a:schemeClr val="folHlink"/>
              </a:buClr>
              <a:buSzPct val="150000"/>
              <a:buChar char="•"/>
              <a:defRPr sz="2000">
                <a:solidFill>
                  <a:schemeClr val="tx1"/>
                </a:solidFill>
                <a:latin typeface="+mn-lt"/>
                <a:cs typeface="+mn-cs"/>
              </a:defRPr>
            </a:lvl7pPr>
            <a:lvl8pPr marL="3429000" indent="-228600" algn="r" rtl="1" fontAlgn="base">
              <a:spcBef>
                <a:spcPct val="20000"/>
              </a:spcBef>
              <a:spcAft>
                <a:spcPct val="0"/>
              </a:spcAft>
              <a:buClr>
                <a:schemeClr val="folHlink"/>
              </a:buClr>
              <a:buSzPct val="150000"/>
              <a:buChar char="•"/>
              <a:defRPr sz="2000">
                <a:solidFill>
                  <a:schemeClr val="tx1"/>
                </a:solidFill>
                <a:latin typeface="+mn-lt"/>
                <a:cs typeface="+mn-cs"/>
              </a:defRPr>
            </a:lvl8pPr>
            <a:lvl9pPr marL="3886200" indent="-228600" algn="r" rtl="1" fontAlgn="base">
              <a:spcBef>
                <a:spcPct val="20000"/>
              </a:spcBef>
              <a:spcAft>
                <a:spcPct val="0"/>
              </a:spcAft>
              <a:buClr>
                <a:schemeClr val="folHlink"/>
              </a:buClr>
              <a:buSzPct val="150000"/>
              <a:buChar char="•"/>
              <a:defRPr sz="2000">
                <a:solidFill>
                  <a:schemeClr val="tx1"/>
                </a:solidFill>
                <a:latin typeface="+mn-lt"/>
                <a:cs typeface="+mn-cs"/>
              </a:defRPr>
            </a:lvl9pPr>
          </a:lstStyle>
          <a:p>
            <a:pPr marL="0" indent="0" algn="l" rtl="0" eaLnBrk="1" hangingPunct="1">
              <a:buClr>
                <a:prstClr val="black"/>
              </a:buClr>
              <a:buNone/>
            </a:pPr>
            <a:r>
              <a:rPr lang="en-US" sz="2400" kern="0" dirty="0">
                <a:solidFill>
                  <a:prstClr val="black"/>
                </a:solidFill>
                <a:latin typeface="Consolas" panose="020B0609020204030204" pitchFamily="49" charset="0"/>
                <a:cs typeface="Consolas" panose="020B0609020204030204" pitchFamily="49" charset="0"/>
              </a:rPr>
              <a:t>int a = 2, b = 3, c='a';</a:t>
            </a:r>
          </a:p>
          <a:p>
            <a:pPr marL="0" indent="0" algn="l" rtl="0" eaLnBrk="1" hangingPunct="1">
              <a:buClr>
                <a:prstClr val="black"/>
              </a:buClr>
              <a:buNone/>
            </a:pPr>
            <a:r>
              <a:rPr lang="en-US" sz="2400" kern="0" dirty="0" err="1">
                <a:solidFill>
                  <a:prstClr val="black"/>
                </a:solidFill>
                <a:latin typeface="Consolas" panose="020B0609020204030204" pitchFamily="49" charset="0"/>
                <a:cs typeface="Consolas" panose="020B0609020204030204" pitchFamily="49" charset="0"/>
              </a:rPr>
              <a:t>System.Console.WriteLine</a:t>
            </a:r>
            <a:r>
              <a:rPr lang="en-US" sz="2400" kern="0" dirty="0">
                <a:solidFill>
                  <a:prstClr val="black"/>
                </a:solidFill>
                <a:latin typeface="Consolas" panose="020B0609020204030204" pitchFamily="49" charset="0"/>
                <a:cs typeface="Consolas" panose="020B0609020204030204" pitchFamily="49" charset="0"/>
              </a:rPr>
              <a:t>($@"</a:t>
            </a:r>
          </a:p>
          <a:p>
            <a:pPr marL="0" indent="0" algn="l" rtl="0" eaLnBrk="1" hangingPunct="1">
              <a:buClr>
                <a:prstClr val="black"/>
              </a:buClr>
              <a:buNone/>
            </a:pPr>
            <a:r>
              <a:rPr lang="en-US" sz="2400" kern="0" dirty="0">
                <a:solidFill>
                  <a:prstClr val="black"/>
                </a:solidFill>
                <a:latin typeface="Consolas" panose="020B0609020204030204" pitchFamily="49" charset="0"/>
                <a:cs typeface="Consolas" panose="020B0609020204030204" pitchFamily="49" charset="0"/>
              </a:rPr>
              <a:t>The expression ""</a:t>
            </a:r>
            <a:r>
              <a:rPr lang="en-US" sz="2400" kern="0" dirty="0" err="1">
                <a:solidFill>
                  <a:prstClr val="black"/>
                </a:solidFill>
                <a:latin typeface="Consolas" panose="020B0609020204030204" pitchFamily="49" charset="0"/>
                <a:cs typeface="Consolas" panose="020B0609020204030204" pitchFamily="49" charset="0"/>
              </a:rPr>
              <a:t>a+b</a:t>
            </a:r>
            <a:r>
              <a:rPr lang="en-US" sz="2400" kern="0" dirty="0">
                <a:solidFill>
                  <a:prstClr val="black"/>
                </a:solidFill>
                <a:latin typeface="Consolas" panose="020B0609020204030204" pitchFamily="49" charset="0"/>
                <a:cs typeface="Consolas" panose="020B0609020204030204" pitchFamily="49" charset="0"/>
              </a:rPr>
              <a:t>"" result, c in hexadecimal:</a:t>
            </a:r>
          </a:p>
          <a:p>
            <a:pPr marL="0" indent="0" algn="l" rtl="0" eaLnBrk="1" hangingPunct="1">
              <a:buClr>
                <a:prstClr val="black"/>
              </a:buClr>
              <a:buNone/>
            </a:pPr>
            <a:r>
              <a:rPr lang="en-US" sz="2400" kern="0" dirty="0">
                <a:solidFill>
                  <a:prstClr val="black"/>
                </a:solidFill>
                <a:latin typeface="Consolas" panose="020B0609020204030204" pitchFamily="49" charset="0"/>
                <a:cs typeface="Consolas" panose="020B0609020204030204" pitchFamily="49" charset="0"/>
              </a:rPr>
              <a:t>{a + b}, 0x{c:X4}</a:t>
            </a:r>
          </a:p>
          <a:p>
            <a:pPr marL="0" indent="0" algn="l" rtl="0" eaLnBrk="1" hangingPunct="1">
              <a:buClr>
                <a:prstClr val="black"/>
              </a:buClr>
              <a:buNone/>
            </a:pPr>
            <a:r>
              <a:rPr lang="en-US" sz="2400" kern="0" dirty="0">
                <a:solidFill>
                  <a:prstClr val="black"/>
                </a:solidFill>
                <a:latin typeface="Consolas" panose="020B0609020204030204" pitchFamily="49" charset="0"/>
                <a:cs typeface="Consolas" panose="020B0609020204030204" pitchFamily="49" charset="0"/>
              </a:rPr>
              <a:t>");</a:t>
            </a:r>
          </a:p>
        </p:txBody>
      </p:sp>
      <p:pic>
        <p:nvPicPr>
          <p:cNvPr id="6" name="Picture 5">
            <a:extLst>
              <a:ext uri="{FF2B5EF4-FFF2-40B4-BE49-F238E27FC236}">
                <a16:creationId xmlns:a16="http://schemas.microsoft.com/office/drawing/2014/main" id="{8B92C762-EF55-41CC-B6B5-6C6F995DB795}"/>
              </a:ext>
            </a:extLst>
          </p:cNvPr>
          <p:cNvPicPr>
            <a:picLocks noChangeAspect="1"/>
          </p:cNvPicPr>
          <p:nvPr/>
        </p:nvPicPr>
        <p:blipFill rotWithShape="1">
          <a:blip r:embed="rId3"/>
          <a:srcRect l="277"/>
          <a:stretch/>
        </p:blipFill>
        <p:spPr>
          <a:xfrm>
            <a:off x="3091400" y="3892336"/>
            <a:ext cx="6136120" cy="514350"/>
          </a:xfrm>
          <a:prstGeom prst="rect">
            <a:avLst/>
          </a:prstGeom>
        </p:spPr>
      </p:pic>
      <p:sp>
        <p:nvSpPr>
          <p:cNvPr id="11" name="TextBox 10">
            <a:extLst>
              <a:ext uri="{FF2B5EF4-FFF2-40B4-BE49-F238E27FC236}">
                <a16:creationId xmlns:a16="http://schemas.microsoft.com/office/drawing/2014/main" id="{371BAFD0-A85C-4AB4-992C-7A6853D9586A}"/>
              </a:ext>
            </a:extLst>
          </p:cNvPr>
          <p:cNvSpPr txBox="1"/>
          <p:nvPr/>
        </p:nvSpPr>
        <p:spPr>
          <a:xfrm>
            <a:off x="1900960" y="5077507"/>
            <a:ext cx="7920880" cy="584775"/>
          </a:xfrm>
          <a:prstGeom prst="rect">
            <a:avLst/>
          </a:prstGeom>
          <a:noFill/>
        </p:spPr>
        <p:txBody>
          <a:bodyPr wrap="square">
            <a:spAutoFit/>
          </a:bodyPr>
          <a:lstStyle/>
          <a:p>
            <a:pPr algn="l" rtl="0"/>
            <a:r>
              <a:rPr lang="en-US" sz="1600" b="1" i="1" dirty="0">
                <a:solidFill>
                  <a:srgbClr val="99CCFF"/>
                </a:solidFill>
                <a:latin typeface="Trebuchet MS"/>
                <a:hlinkClick r:id="rId4"/>
              </a:rPr>
              <a:t>https://docs.microsoft.com/en-us/dotnet/standard/base-types/formatting-types</a:t>
            </a:r>
            <a:endParaRPr lang="en-US" sz="1600" b="1" i="1" dirty="0">
              <a:solidFill>
                <a:srgbClr val="99CCFF"/>
              </a:solidFill>
              <a:latin typeface="Trebuchet MS"/>
            </a:endParaRPr>
          </a:p>
        </p:txBody>
      </p:sp>
      <p:sp>
        <p:nvSpPr>
          <p:cNvPr id="13" name="מציין מיקום של כותרת תחתונה 3">
            <a:extLst>
              <a:ext uri="{FF2B5EF4-FFF2-40B4-BE49-F238E27FC236}">
                <a16:creationId xmlns:a16="http://schemas.microsoft.com/office/drawing/2014/main" id="{5CED5240-72EB-4557-B687-1699C9A498E8}"/>
              </a:ext>
            </a:extLst>
          </p:cNvPr>
          <p:cNvSpPr txBox="1">
            <a:spLocks/>
          </p:cNvSpPr>
          <p:nvPr/>
        </p:nvSpPr>
        <p:spPr>
          <a:xfrm>
            <a:off x="2495280" y="6236434"/>
            <a:ext cx="6732240" cy="260648"/>
          </a:xfrm>
          <a:prstGeom prst="rect">
            <a:avLst/>
          </a:prstGeom>
        </p:spPr>
        <p:txBody>
          <a:bodyPr/>
          <a:lstStyle>
            <a:defPPr>
              <a:defRPr lang="he-IL"/>
            </a:defPPr>
            <a:lvl1pPr algn="r" rtl="1" fontAlgn="base">
              <a:spcBef>
                <a:spcPct val="0"/>
              </a:spcBef>
              <a:spcAft>
                <a:spcPct val="0"/>
              </a:spcAft>
              <a:defRPr kern="1200">
                <a:solidFill>
                  <a:schemeClr val="tx1"/>
                </a:solidFill>
                <a:latin typeface="Arial" pitchFamily="34" charset="0"/>
                <a:ea typeface="+mn-ea"/>
                <a:cs typeface="Arial" pitchFamily="34" charset="0"/>
              </a:defRPr>
            </a:lvl1pPr>
            <a:lvl2pPr marL="457200" algn="r" rtl="1" fontAlgn="base">
              <a:spcBef>
                <a:spcPct val="0"/>
              </a:spcBef>
              <a:spcAft>
                <a:spcPct val="0"/>
              </a:spcAft>
              <a:defRPr kern="1200">
                <a:solidFill>
                  <a:schemeClr val="tx1"/>
                </a:solidFill>
                <a:latin typeface="Arial" pitchFamily="34" charset="0"/>
                <a:ea typeface="+mn-ea"/>
                <a:cs typeface="Arial" pitchFamily="34" charset="0"/>
              </a:defRPr>
            </a:lvl2pPr>
            <a:lvl3pPr marL="914400" algn="r" rtl="1" fontAlgn="base">
              <a:spcBef>
                <a:spcPct val="0"/>
              </a:spcBef>
              <a:spcAft>
                <a:spcPct val="0"/>
              </a:spcAft>
              <a:defRPr kern="1200">
                <a:solidFill>
                  <a:schemeClr val="tx1"/>
                </a:solidFill>
                <a:latin typeface="Arial" pitchFamily="34" charset="0"/>
                <a:ea typeface="+mn-ea"/>
                <a:cs typeface="Arial" pitchFamily="34" charset="0"/>
              </a:defRPr>
            </a:lvl3pPr>
            <a:lvl4pPr marL="1371600" algn="r" rtl="1" fontAlgn="base">
              <a:spcBef>
                <a:spcPct val="0"/>
              </a:spcBef>
              <a:spcAft>
                <a:spcPct val="0"/>
              </a:spcAft>
              <a:defRPr kern="1200">
                <a:solidFill>
                  <a:schemeClr val="tx1"/>
                </a:solidFill>
                <a:latin typeface="Arial" pitchFamily="34" charset="0"/>
                <a:ea typeface="+mn-ea"/>
                <a:cs typeface="Arial" pitchFamily="34" charset="0"/>
              </a:defRPr>
            </a:lvl4pPr>
            <a:lvl5pPr marL="1828800" algn="r" rtl="1"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he-IL" sz="1200" dirty="0">
                <a:solidFill>
                  <a:prstClr val="black"/>
                </a:solidFill>
              </a:rPr>
              <a:t>עריכה ע"י אושרי כהן </a:t>
            </a:r>
            <a:r>
              <a:rPr lang="en-US" sz="1200" dirty="0">
                <a:solidFill>
                  <a:prstClr val="black"/>
                </a:solidFill>
              </a:rPr>
              <a:t>mail.oshri@gmail.com (2012)</a:t>
            </a:r>
            <a:r>
              <a:rPr lang="he-IL" sz="1200" dirty="0">
                <a:solidFill>
                  <a:prstClr val="black"/>
                </a:solidFill>
              </a:rPr>
              <a:t> וע"י דן זילברשטיין (2013-21) </a:t>
            </a:r>
            <a:r>
              <a:rPr lang="en-US" sz="1200" dirty="0">
                <a:solidFill>
                  <a:prstClr val="black"/>
                </a:solidFill>
              </a:rPr>
              <a:t>dzilbers@gmail.com</a:t>
            </a:r>
            <a:endParaRPr lang="he-IL" sz="1200" dirty="0">
              <a:solidFill>
                <a:prstClr val="black"/>
              </a:solidFill>
            </a:endParaRPr>
          </a:p>
        </p:txBody>
      </p:sp>
    </p:spTree>
    <p:extLst>
      <p:ext uri="{BB962C8B-B14F-4D97-AF65-F5344CB8AC3E}">
        <p14:creationId xmlns:p14="http://schemas.microsoft.com/office/powerpoint/2010/main" val="165621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2FBE4-D57A-4323-ADA0-BBF9E6E008E4}"/>
              </a:ext>
            </a:extLst>
          </p:cNvPr>
          <p:cNvSpPr>
            <a:spLocks noGrp="1"/>
          </p:cNvSpPr>
          <p:nvPr>
            <p:ph type="ctrTitle"/>
          </p:nvPr>
        </p:nvSpPr>
        <p:spPr>
          <a:xfrm>
            <a:off x="4887820" y="445863"/>
            <a:ext cx="5105400" cy="2868168"/>
          </a:xfrm>
        </p:spPr>
        <p:txBody>
          <a:bodyPr/>
          <a:lstStyle/>
          <a:p>
            <a:r>
              <a:rPr lang="en-US" dirty="0"/>
              <a:t>DATA TEMPLATES</a:t>
            </a:r>
            <a:endParaRPr lang="en-IL" dirty="0"/>
          </a:p>
        </p:txBody>
      </p:sp>
      <p:sp>
        <p:nvSpPr>
          <p:cNvPr id="6" name="Subtitle 5">
            <a:extLst>
              <a:ext uri="{FF2B5EF4-FFF2-40B4-BE49-F238E27FC236}">
                <a16:creationId xmlns:a16="http://schemas.microsoft.com/office/drawing/2014/main" id="{017BEF83-E28B-45D6-8D5F-C13AA11D8907}"/>
              </a:ext>
            </a:extLst>
          </p:cNvPr>
          <p:cNvSpPr>
            <a:spLocks noGrp="1"/>
          </p:cNvSpPr>
          <p:nvPr>
            <p:ph type="subTitle" idx="1"/>
          </p:nvPr>
        </p:nvSpPr>
        <p:spPr>
          <a:xfrm>
            <a:off x="5735960" y="3861048"/>
            <a:ext cx="4257260" cy="1224136"/>
          </a:xfrm>
        </p:spPr>
        <p:txBody>
          <a:bodyPr>
            <a:normAutofit/>
          </a:bodyPr>
          <a:lstStyle/>
          <a:p>
            <a:pPr algn="ctr"/>
            <a:r>
              <a:rPr lang="he-IL" sz="2800" b="1" dirty="0"/>
              <a:t>תבניות</a:t>
            </a:r>
            <a:r>
              <a:rPr lang="he-IL" sz="2800" dirty="0"/>
              <a:t> תצוגה גרפית לנתונים לוגיים</a:t>
            </a:r>
            <a:endParaRPr lang="en-IL" sz="2800" dirty="0"/>
          </a:p>
        </p:txBody>
      </p:sp>
      <p:sp>
        <p:nvSpPr>
          <p:cNvPr id="4" name="Slide Number Placeholder 3">
            <a:extLst>
              <a:ext uri="{FF2B5EF4-FFF2-40B4-BE49-F238E27FC236}">
                <a16:creationId xmlns:a16="http://schemas.microsoft.com/office/drawing/2014/main" id="{83582CC5-81BE-40D8-8E67-90BB5EC93CD2}"/>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720</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45A14BC7-F366-428B-A4D3-611D6CBBB40D}"/>
              </a:ext>
            </a:extLst>
          </p:cNvPr>
          <p:cNvSpPr/>
          <p:nvPr/>
        </p:nvSpPr>
        <p:spPr>
          <a:xfrm>
            <a:off x="2279576" y="476672"/>
            <a:ext cx="2376264" cy="2448272"/>
          </a:xfrm>
          <a:prstGeom prst="cloudCallout">
            <a:avLst>
              <a:gd name="adj1" fmla="val 89506"/>
              <a:gd name="adj2" fmla="val 81731"/>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תת נושא זה הוא ללימוד עצמי</a:t>
            </a:r>
          </a:p>
          <a:p>
            <a:pPr algn="ctr"/>
            <a:r>
              <a:rPr lang="he-IL" b="1" dirty="0">
                <a:solidFill>
                  <a:srgbClr val="FF0000"/>
                </a:solidFill>
                <a:latin typeface="Trebuchet MS"/>
                <a:cs typeface="Gisha" panose="020B0502040204020203" pitchFamily="34" charset="-79"/>
              </a:rPr>
              <a:t>ויכול להופיע במבחן</a:t>
            </a:r>
          </a:p>
        </p:txBody>
      </p:sp>
    </p:spTree>
    <p:extLst>
      <p:ext uri="{BB962C8B-B14F-4D97-AF65-F5344CB8AC3E}">
        <p14:creationId xmlns:p14="http://schemas.microsoft.com/office/powerpoint/2010/main" val="357454587"/>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F0F5-1D66-47E5-B375-20ABE34181A8}"/>
              </a:ext>
            </a:extLst>
          </p:cNvPr>
          <p:cNvSpPr>
            <a:spLocks noGrp="1"/>
          </p:cNvSpPr>
          <p:nvPr>
            <p:ph type="title"/>
          </p:nvPr>
        </p:nvSpPr>
        <p:spPr>
          <a:xfrm>
            <a:off x="2009637" y="212542"/>
            <a:ext cx="7239000" cy="667844"/>
          </a:xfrm>
        </p:spPr>
        <p:txBody>
          <a:bodyPr/>
          <a:lstStyle/>
          <a:p>
            <a:pPr algn="ctr"/>
            <a:r>
              <a:rPr lang="en-US" dirty="0"/>
              <a:t>Data template</a:t>
            </a:r>
            <a:endParaRPr lang="en-IL" dirty="0"/>
          </a:p>
        </p:txBody>
      </p:sp>
      <p:sp>
        <p:nvSpPr>
          <p:cNvPr id="3" name="Content Placeholder 2">
            <a:extLst>
              <a:ext uri="{FF2B5EF4-FFF2-40B4-BE49-F238E27FC236}">
                <a16:creationId xmlns:a16="http://schemas.microsoft.com/office/drawing/2014/main" id="{BD3A4934-424C-4CA3-8F1F-C5370AC655EB}"/>
              </a:ext>
            </a:extLst>
          </p:cNvPr>
          <p:cNvSpPr>
            <a:spLocks noGrp="1"/>
          </p:cNvSpPr>
          <p:nvPr>
            <p:ph idx="1"/>
          </p:nvPr>
        </p:nvSpPr>
        <p:spPr>
          <a:xfrm>
            <a:off x="1919537" y="1087310"/>
            <a:ext cx="7488831" cy="4846320"/>
          </a:xfrm>
        </p:spPr>
        <p:txBody>
          <a:bodyPr>
            <a:normAutofit/>
          </a:bodyPr>
          <a:lstStyle/>
          <a:p>
            <a:pPr>
              <a:lnSpc>
                <a:spcPct val="80000"/>
              </a:lnSpc>
            </a:pPr>
            <a:r>
              <a:rPr lang="he-IL" sz="1800" dirty="0"/>
              <a:t>בשקפים הקודמים ראינו כיצד ניתן לחבר פקד גרפי</a:t>
            </a:r>
            <a:r>
              <a:rPr lang="en-US" sz="1800" dirty="0"/>
              <a:t> </a:t>
            </a:r>
            <a:r>
              <a:rPr lang="en-US" sz="1800" dirty="0" err="1"/>
              <a:t>ListBox</a:t>
            </a:r>
            <a:r>
              <a:rPr lang="en-US" sz="1800" dirty="0"/>
              <a:t> </a:t>
            </a:r>
            <a:r>
              <a:rPr lang="he-IL" sz="1800" dirty="0"/>
              <a:t>ל</a:t>
            </a:r>
            <a:r>
              <a:rPr lang="en-US" sz="1800" dirty="0"/>
              <a:t> Collection </a:t>
            </a:r>
            <a:r>
              <a:rPr lang="he-IL" sz="1800" dirty="0"/>
              <a:t>של איברים מטיפוס</a:t>
            </a:r>
            <a:r>
              <a:rPr lang="en-US" sz="1800" dirty="0" err="1"/>
              <a:t>MyData</a:t>
            </a:r>
            <a:r>
              <a:rPr lang="en-US" sz="1800" dirty="0"/>
              <a:t> </a:t>
            </a:r>
          </a:p>
          <a:p>
            <a:pPr>
              <a:lnSpc>
                <a:spcPct val="80000"/>
              </a:lnSpc>
            </a:pPr>
            <a:r>
              <a:rPr lang="he-IL" sz="1800" dirty="0"/>
              <a:t>כברירת מחדל</a:t>
            </a:r>
            <a:r>
              <a:rPr lang="en-US" sz="1800" dirty="0"/>
              <a:t>,WPF </a:t>
            </a:r>
            <a:r>
              <a:rPr lang="he-IL" sz="1800" dirty="0"/>
              <a:t>קורא למתודה</a:t>
            </a:r>
            <a:r>
              <a:rPr lang="en-US" sz="1800" dirty="0"/>
              <a:t> </a:t>
            </a:r>
            <a:r>
              <a:rPr lang="en-US" sz="1800" dirty="0" err="1"/>
              <a:t>ToString</a:t>
            </a:r>
            <a:r>
              <a:rPr lang="en-US" sz="1800" dirty="0"/>
              <a:t> </a:t>
            </a:r>
            <a:r>
              <a:rPr lang="he-IL" sz="1800" dirty="0"/>
              <a:t>של האובייקט</a:t>
            </a:r>
            <a:r>
              <a:rPr lang="en-US" sz="1800" dirty="0"/>
              <a:t> </a:t>
            </a:r>
            <a:r>
              <a:rPr lang="en-US" sz="1800" dirty="0" err="1"/>
              <a:t>MyData</a:t>
            </a:r>
            <a:r>
              <a:rPr lang="en-US" sz="1800" dirty="0"/>
              <a:t> </a:t>
            </a:r>
            <a:r>
              <a:rPr lang="he-IL" sz="1800" dirty="0"/>
              <a:t>ומציג את התוצאה בתור אוסף של פקדי </a:t>
            </a:r>
            <a:r>
              <a:rPr lang="en-US" sz="1800" dirty="0"/>
              <a:t> </a:t>
            </a:r>
            <a:r>
              <a:rPr lang="en-US" sz="1800" dirty="0" err="1"/>
              <a:t>TextBlock</a:t>
            </a:r>
            <a:r>
              <a:rPr lang="he-IL" sz="1800" dirty="0"/>
              <a:t>, המוצגים בתוך </a:t>
            </a:r>
            <a:r>
              <a:rPr lang="en-US" sz="1800" dirty="0" err="1"/>
              <a:t>ListBox</a:t>
            </a:r>
            <a:endParaRPr lang="he-IL" sz="1800" dirty="0"/>
          </a:p>
          <a:p>
            <a:r>
              <a:rPr lang="he-IL" sz="1800" dirty="0"/>
              <a:t>תוצאת הרצת התוכנית הזו הייתה</a:t>
            </a:r>
            <a:r>
              <a:rPr lang="en-US" sz="1800" dirty="0"/>
              <a:t>:</a:t>
            </a:r>
            <a:endParaRPr lang="he-IL" sz="1800" dirty="0"/>
          </a:p>
          <a:p>
            <a:pPr marL="0" indent="0">
              <a:buNone/>
            </a:pPr>
            <a:endParaRPr lang="he-IL" sz="1600" dirty="0">
              <a:solidFill>
                <a:srgbClr val="4C4C4C"/>
              </a:solidFill>
              <a:latin typeface="inherit"/>
              <a:ea typeface="Calibri" panose="020F0502020204030204" pitchFamily="34" charset="0"/>
              <a:cs typeface="Arial" panose="020B0604020202020204" pitchFamily="34" charset="0"/>
            </a:endParaRPr>
          </a:p>
          <a:p>
            <a:endParaRPr lang="he-IL" sz="1600" dirty="0">
              <a:solidFill>
                <a:srgbClr val="4C4C4C"/>
              </a:solidFill>
              <a:latin typeface="inherit"/>
              <a:ea typeface="Calibri" panose="020F0502020204030204" pitchFamily="34" charset="0"/>
              <a:cs typeface="Arial" panose="020B0604020202020204" pitchFamily="34" charset="0"/>
            </a:endParaRPr>
          </a:p>
          <a:p>
            <a:endParaRPr lang="he-IL" sz="1600" dirty="0">
              <a:solidFill>
                <a:srgbClr val="4C4C4C"/>
              </a:solidFill>
              <a:latin typeface="inherit"/>
              <a:ea typeface="Calibri" panose="020F0502020204030204" pitchFamily="34" charset="0"/>
              <a:cs typeface="Arial" panose="020B0604020202020204" pitchFamily="34" charset="0"/>
            </a:endParaRPr>
          </a:p>
          <a:p>
            <a:pPr marL="0" indent="0">
              <a:buNone/>
            </a:pPr>
            <a:endParaRPr lang="he-IL" sz="1600" dirty="0">
              <a:solidFill>
                <a:srgbClr val="4C4C4C"/>
              </a:solidFill>
              <a:latin typeface="inherit"/>
              <a:ea typeface="Calibri" panose="020F0502020204030204" pitchFamily="34" charset="0"/>
              <a:cs typeface="Arial" panose="020B0604020202020204" pitchFamily="34" charset="0"/>
            </a:endParaRPr>
          </a:p>
          <a:p>
            <a:endParaRPr lang="en-US" sz="1600" b="1" dirty="0"/>
          </a:p>
          <a:p>
            <a:endParaRPr lang="en-US" sz="1600" b="1" dirty="0"/>
          </a:p>
          <a:p>
            <a:r>
              <a:rPr lang="en-US" sz="1600" b="1" dirty="0" err="1"/>
              <a:t>DataTemplate</a:t>
            </a:r>
            <a:r>
              <a:rPr lang="he-IL" sz="1600" b="1" dirty="0"/>
              <a:t> היא טכניקה המאפשרת לנו להגדיר כיצד אובייקט נתונים לוגי (לדוגמא, מטיפוס</a:t>
            </a:r>
            <a:r>
              <a:rPr lang="en-US" sz="1600" b="1" dirty="0"/>
              <a:t> (</a:t>
            </a:r>
            <a:r>
              <a:rPr lang="en-US" sz="1600" b="1" dirty="0" err="1"/>
              <a:t>MyData</a:t>
            </a:r>
            <a:r>
              <a:rPr lang="en-US" sz="1600" b="1" dirty="0"/>
              <a:t> </a:t>
            </a:r>
            <a:r>
              <a:rPr lang="he-IL" sz="1600" b="1" dirty="0"/>
              <a:t> יראה בזמן ריצה בצורה גרפית</a:t>
            </a:r>
            <a:r>
              <a:rPr lang="en-US" sz="1600" b="1" dirty="0"/>
              <a:t>.</a:t>
            </a:r>
            <a:endParaRPr lang="he-IL" sz="1600" b="1" dirty="0"/>
          </a:p>
          <a:p>
            <a:r>
              <a:rPr lang="he-IL" sz="1600" dirty="0"/>
              <a:t>נרצה שהרשימה תוצג בזמן ריצה למשל כך:</a:t>
            </a:r>
          </a:p>
          <a:p>
            <a:endParaRPr lang="en-IL" sz="1600" dirty="0">
              <a:latin typeface="Calibri" panose="020F0502020204030204" pitchFamily="34" charset="0"/>
              <a:ea typeface="Calibri" panose="020F0502020204030204" pitchFamily="34" charset="0"/>
              <a:cs typeface="Arial" panose="020B0604020202020204" pitchFamily="34" charset="0"/>
            </a:endParaRPr>
          </a:p>
          <a:p>
            <a:endParaRPr lang="en-IL" sz="1600" dirty="0">
              <a:latin typeface="Calibri" panose="020F0502020204030204" pitchFamily="34" charset="0"/>
              <a:ea typeface="Calibri" panose="020F0502020204030204" pitchFamily="34" charset="0"/>
              <a:cs typeface="Arial" panose="020B0604020202020204" pitchFamily="34" charset="0"/>
            </a:endParaRPr>
          </a:p>
          <a:p>
            <a:endParaRPr lang="en-IL" sz="2400" dirty="0"/>
          </a:p>
        </p:txBody>
      </p:sp>
      <p:sp>
        <p:nvSpPr>
          <p:cNvPr id="4" name="Slide Number Placeholder 3">
            <a:extLst>
              <a:ext uri="{FF2B5EF4-FFF2-40B4-BE49-F238E27FC236}">
                <a16:creationId xmlns:a16="http://schemas.microsoft.com/office/drawing/2014/main" id="{A3C49BD9-4B37-41B6-A2B2-F021C4D2DC7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721</a:t>
            </a:fld>
            <a:endParaRPr lang="he-IL">
              <a:solidFill>
                <a:srgbClr val="B13F9A"/>
              </a:solidFill>
              <a:latin typeface="Trebuchet MS"/>
              <a:cs typeface="Gisha" panose="020B0502040204020203" pitchFamily="34" charset="-79"/>
            </a:endParaRPr>
          </a:p>
        </p:txBody>
      </p:sp>
      <p:pic>
        <p:nvPicPr>
          <p:cNvPr id="5" name="Picture 4" descr="מדריך WPF – שימוש ב Data Templates">
            <a:extLst>
              <a:ext uri="{FF2B5EF4-FFF2-40B4-BE49-F238E27FC236}">
                <a16:creationId xmlns:a16="http://schemas.microsoft.com/office/drawing/2014/main" id="{8D041C8B-6D4D-4F82-8E5E-863EB142D2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27649" y="2643887"/>
            <a:ext cx="5711825" cy="1426210"/>
          </a:xfrm>
          <a:prstGeom prst="rect">
            <a:avLst/>
          </a:prstGeom>
          <a:noFill/>
          <a:ln>
            <a:noFill/>
          </a:ln>
        </p:spPr>
      </p:pic>
      <p:pic>
        <p:nvPicPr>
          <p:cNvPr id="6" name="Picture 5" descr="מדריך WPF – שימוש ב Data Templates">
            <a:extLst>
              <a:ext uri="{FF2B5EF4-FFF2-40B4-BE49-F238E27FC236}">
                <a16:creationId xmlns:a16="http://schemas.microsoft.com/office/drawing/2014/main" id="{35C2DDF8-A052-48E7-AF11-327C9A2F90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67473" y="5400224"/>
            <a:ext cx="4572000" cy="1245235"/>
          </a:xfrm>
          <a:prstGeom prst="rect">
            <a:avLst/>
          </a:prstGeom>
          <a:noFill/>
          <a:ln>
            <a:noFill/>
          </a:ln>
        </p:spPr>
      </p:pic>
      <p:sp>
        <p:nvSpPr>
          <p:cNvPr id="7" name="Speech Bubble: Rectangle with Corners Rounded 6">
            <a:extLst>
              <a:ext uri="{FF2B5EF4-FFF2-40B4-BE49-F238E27FC236}">
                <a16:creationId xmlns:a16="http://schemas.microsoft.com/office/drawing/2014/main" id="{BE71B063-76CC-4542-873C-DF7A3F28B3BB}"/>
              </a:ext>
            </a:extLst>
          </p:cNvPr>
          <p:cNvSpPr/>
          <p:nvPr/>
        </p:nvSpPr>
        <p:spPr>
          <a:xfrm>
            <a:off x="1775520" y="4992077"/>
            <a:ext cx="1746469" cy="1245235"/>
          </a:xfrm>
          <a:prstGeom prst="wedgeRoundRectCallout">
            <a:avLst>
              <a:gd name="adj1" fmla="val 63392"/>
              <a:gd name="adj2" fmla="val 7545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אז איך נעשה את זה?</a:t>
            </a:r>
          </a:p>
          <a:p>
            <a:pPr algn="ctr"/>
            <a:r>
              <a:rPr lang="he-IL" sz="1600" b="1" dirty="0">
                <a:solidFill>
                  <a:prstClr val="black"/>
                </a:solidFill>
                <a:latin typeface="Trebuchet MS"/>
                <a:cs typeface="Gisha" panose="020B0502040204020203" pitchFamily="34" charset="-79"/>
              </a:rPr>
              <a:t>בעזרת </a:t>
            </a:r>
            <a:r>
              <a:rPr lang="en-US" sz="1600" b="1" dirty="0" err="1">
                <a:solidFill>
                  <a:prstClr val="black"/>
                </a:solidFill>
                <a:latin typeface="Trebuchet MS"/>
              </a:rPr>
              <a:t>DataTemplate</a:t>
            </a:r>
            <a:endParaRPr lang="en-IL" sz="1600" b="1" dirty="0">
              <a:solidFill>
                <a:prstClr val="black"/>
              </a:solidFill>
              <a:latin typeface="Trebuchet MS"/>
            </a:endParaRPr>
          </a:p>
        </p:txBody>
      </p:sp>
    </p:spTree>
    <p:extLst>
      <p:ext uri="{BB962C8B-B14F-4D97-AF65-F5344CB8AC3E}">
        <p14:creationId xmlns:p14="http://schemas.microsoft.com/office/powerpoint/2010/main" val="3685266667"/>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FD2BA-826E-46B7-B894-F98B539CC585}"/>
              </a:ext>
            </a:extLst>
          </p:cNvPr>
          <p:cNvSpPr>
            <a:spLocks noGrp="1"/>
          </p:cNvSpPr>
          <p:nvPr>
            <p:ph idx="1"/>
          </p:nvPr>
        </p:nvSpPr>
        <p:spPr>
          <a:xfrm>
            <a:off x="2009637" y="1052736"/>
            <a:ext cx="7239000" cy="4846320"/>
          </a:xfrm>
        </p:spPr>
        <p:txBody>
          <a:bodyPr>
            <a:normAutofit fontScale="70000" lnSpcReduction="20000"/>
          </a:bodyPr>
          <a:lstStyle/>
          <a:p>
            <a:pPr fontAlgn="base"/>
            <a:r>
              <a:rPr lang="he-IL" dirty="0"/>
              <a:t>יש להשתמש במרחב השמות</a:t>
            </a:r>
          </a:p>
          <a:p>
            <a:pPr lvl="1" fontAlgn="base"/>
            <a:r>
              <a:rPr lang="en-US" dirty="0" err="1"/>
              <a:t>xmlns:local</a:t>
            </a:r>
            <a:r>
              <a:rPr lang="en-US" dirty="0"/>
              <a:t>="</a:t>
            </a:r>
            <a:r>
              <a:rPr lang="en-US" dirty="0" err="1"/>
              <a:t>clr-namespace:DataTemplates</a:t>
            </a:r>
            <a:r>
              <a:rPr lang="en-US" dirty="0"/>
              <a:t>"</a:t>
            </a:r>
          </a:p>
          <a:p>
            <a:pPr fontAlgn="base"/>
            <a:r>
              <a:rPr lang="he-IL" dirty="0"/>
              <a:t>מגדירים את העיצוב הגרפי באזור ה </a:t>
            </a:r>
            <a:r>
              <a:rPr lang="en-US" dirty="0"/>
              <a:t>Resources</a:t>
            </a:r>
            <a:endParaRPr lang="he-IL" dirty="0"/>
          </a:p>
          <a:p>
            <a:pPr fontAlgn="base"/>
            <a:r>
              <a:rPr lang="he-IL" dirty="0"/>
              <a:t>גם המאפיין הזה מוגדר ע"י </a:t>
            </a:r>
            <a:r>
              <a:rPr lang="en-US" dirty="0"/>
              <a:t>Dictionary</a:t>
            </a:r>
            <a:r>
              <a:rPr lang="he-IL" dirty="0"/>
              <a:t>.</a:t>
            </a:r>
            <a:endParaRPr lang="en-US" dirty="0"/>
          </a:p>
          <a:p>
            <a:pPr lvl="1" fontAlgn="base"/>
            <a:r>
              <a:rPr lang="he-IL" dirty="0"/>
              <a:t>נגדיר </a:t>
            </a:r>
            <a:r>
              <a:rPr lang="en-US" b="1" dirty="0"/>
              <a:t>Data Template </a:t>
            </a:r>
            <a:r>
              <a:rPr lang="he-IL" b="1" dirty="0"/>
              <a:t> </a:t>
            </a:r>
            <a:r>
              <a:rPr lang="he-IL" dirty="0"/>
              <a:t>עבור העצם שלנו, וניתן לו מפתח מזהה.</a:t>
            </a:r>
          </a:p>
          <a:p>
            <a:pPr lvl="1" fontAlgn="base"/>
            <a:r>
              <a:rPr lang="he-IL" dirty="0"/>
              <a:t>נשתמש במפתח המזהה כדי להגדיר את סוג האובייקט בעזרת </a:t>
            </a:r>
            <a:r>
              <a:rPr lang="en-US" b="1" dirty="0" err="1"/>
              <a:t>ItemTemplate</a:t>
            </a:r>
            <a:endParaRPr lang="he-IL" b="1" dirty="0"/>
          </a:p>
          <a:p>
            <a:pPr fontAlgn="base"/>
            <a:r>
              <a:rPr lang="he-IL" sz="2800" dirty="0"/>
              <a:t>נגדיר שכל אלמנט מסוג</a:t>
            </a:r>
            <a:r>
              <a:rPr lang="en-US" sz="2800" dirty="0"/>
              <a:t> </a:t>
            </a:r>
            <a:r>
              <a:rPr lang="en-US" sz="2800" dirty="0" err="1"/>
              <a:t>MyData</a:t>
            </a:r>
            <a:r>
              <a:rPr lang="en-US" sz="2800" dirty="0"/>
              <a:t> </a:t>
            </a:r>
            <a:r>
              <a:rPr lang="he-IL" sz="2800" dirty="0"/>
              <a:t>יוצג ע"י</a:t>
            </a:r>
            <a:r>
              <a:rPr lang="en-US" sz="2800" dirty="0"/>
              <a:t>Grid </a:t>
            </a:r>
            <a:r>
              <a:rPr lang="he-IL" sz="2800" dirty="0"/>
              <a:t> שבתוכו מספר פקדים שיציגו בצורה גרפית את התכונות החשובות של האלמנט.</a:t>
            </a:r>
          </a:p>
          <a:p>
            <a:pPr fontAlgn="base"/>
            <a:r>
              <a:rPr lang="he-IL" sz="2800" dirty="0"/>
              <a:t>בפקד </a:t>
            </a:r>
            <a:r>
              <a:rPr lang="en-US" sz="2800" dirty="0" err="1"/>
              <a:t>ListBox</a:t>
            </a:r>
            <a:r>
              <a:rPr lang="he-IL" sz="2800" dirty="0"/>
              <a:t>, נשתמש בתכונה</a:t>
            </a:r>
            <a:r>
              <a:rPr lang="en-US" sz="2800" b="1" dirty="0" err="1"/>
              <a:t>ItemTemplate</a:t>
            </a:r>
            <a:r>
              <a:rPr lang="en-US" sz="2800" b="1" dirty="0"/>
              <a:t> </a:t>
            </a:r>
            <a:r>
              <a:rPr lang="he-IL" sz="2800" b="1" dirty="0"/>
              <a:t> </a:t>
            </a:r>
            <a:r>
              <a:rPr lang="he-IL" sz="2800" dirty="0"/>
              <a:t>כדי לקבוע באיזה </a:t>
            </a:r>
            <a:r>
              <a:rPr lang="en-US" sz="2800" dirty="0"/>
              <a:t> </a:t>
            </a:r>
            <a:r>
              <a:rPr lang="en-US" sz="2800" b="1" dirty="0"/>
              <a:t>Data Template</a:t>
            </a:r>
            <a:r>
              <a:rPr lang="he-IL" sz="2800" b="1" dirty="0"/>
              <a:t> </a:t>
            </a:r>
            <a:r>
              <a:rPr lang="he-IL" sz="2800" dirty="0"/>
              <a:t>יש להשתמש בשביל לצייר את האלמנטים ברשימה. </a:t>
            </a:r>
          </a:p>
          <a:p>
            <a:pPr fontAlgn="base"/>
            <a:r>
              <a:rPr lang="he-IL" sz="2800" dirty="0"/>
              <a:t>בזמן ריצה:</a:t>
            </a:r>
          </a:p>
          <a:p>
            <a:pPr lvl="1" fontAlgn="base"/>
            <a:r>
              <a:rPr lang="he-IL" sz="2500" dirty="0"/>
              <a:t> עבור כל אלמנט שברשימה ייוצר עותק מהתוכן הגרפי של ה</a:t>
            </a:r>
            <a:r>
              <a:rPr lang="en-US" sz="2500" b="1" dirty="0"/>
              <a:t>Data Template </a:t>
            </a:r>
            <a:r>
              <a:rPr lang="he-IL" sz="2500" b="1" dirty="0"/>
              <a:t> </a:t>
            </a:r>
            <a:r>
              <a:rPr lang="he-IL" sz="2500" dirty="0"/>
              <a:t>לצורך הצגת האלמנט.</a:t>
            </a:r>
          </a:p>
          <a:p>
            <a:pPr lvl="1" fontAlgn="base"/>
            <a:r>
              <a:rPr lang="he-IL" sz="2500" dirty="0"/>
              <a:t>האלמנט עצמו</a:t>
            </a:r>
            <a:r>
              <a:rPr lang="en-US" sz="2500" dirty="0"/>
              <a:t> </a:t>
            </a:r>
            <a:r>
              <a:rPr lang="he-IL" sz="2500" dirty="0"/>
              <a:t>יקבע באופן אוטומטי להיות ה</a:t>
            </a:r>
            <a:r>
              <a:rPr lang="en-US" sz="2500" b="1" dirty="0" err="1"/>
              <a:t>DataContext</a:t>
            </a:r>
            <a:r>
              <a:rPr lang="en-US" sz="2500" b="1" dirty="0"/>
              <a:t> </a:t>
            </a:r>
            <a:r>
              <a:rPr lang="he-IL" sz="2500" b="1" dirty="0"/>
              <a:t> </a:t>
            </a:r>
            <a:r>
              <a:rPr lang="he-IL" sz="2500" dirty="0"/>
              <a:t>של הפקדים הגרפיים שהוגדרו ב</a:t>
            </a:r>
            <a:r>
              <a:rPr lang="en-US" sz="2500" b="1" dirty="0"/>
              <a:t>Data Template</a:t>
            </a:r>
            <a:r>
              <a:rPr lang="en-US" sz="2500" dirty="0"/>
              <a:t>. </a:t>
            </a:r>
            <a:endParaRPr lang="he-IL" sz="2500" dirty="0"/>
          </a:p>
          <a:p>
            <a:pPr lvl="2" fontAlgn="base"/>
            <a:r>
              <a:rPr lang="he-IL" sz="2200" dirty="0"/>
              <a:t>כלומר - ב</a:t>
            </a:r>
            <a:r>
              <a:rPr lang="en-US" sz="2200" b="1" dirty="0"/>
              <a:t>Binding </a:t>
            </a:r>
            <a:r>
              <a:rPr lang="he-IL" sz="2200" dirty="0"/>
              <a:t> יהיה קישור אוטומטי בין האלמנט והפקדים.</a:t>
            </a:r>
          </a:p>
          <a:p>
            <a:endParaRPr lang="en-IL" dirty="0"/>
          </a:p>
        </p:txBody>
      </p:sp>
      <p:sp>
        <p:nvSpPr>
          <p:cNvPr id="4" name="Slide Number Placeholder 3">
            <a:extLst>
              <a:ext uri="{FF2B5EF4-FFF2-40B4-BE49-F238E27FC236}">
                <a16:creationId xmlns:a16="http://schemas.microsoft.com/office/drawing/2014/main" id="{2D3CBBEA-B793-4CCA-AA0C-1FE8E43962B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722</a:t>
            </a:fld>
            <a:endParaRPr lang="he-IL">
              <a:solidFill>
                <a:srgbClr val="B13F9A"/>
              </a:solidFill>
              <a:latin typeface="Trebuchet MS"/>
              <a:cs typeface="Gisha" panose="020B0502040204020203" pitchFamily="34" charset="-79"/>
            </a:endParaRPr>
          </a:p>
        </p:txBody>
      </p:sp>
      <p:sp>
        <p:nvSpPr>
          <p:cNvPr id="6" name="Title 1">
            <a:extLst>
              <a:ext uri="{FF2B5EF4-FFF2-40B4-BE49-F238E27FC236}">
                <a16:creationId xmlns:a16="http://schemas.microsoft.com/office/drawing/2014/main" id="{C5C21953-02D8-4953-9DE1-26FC91C8598A}"/>
              </a:ext>
            </a:extLst>
          </p:cNvPr>
          <p:cNvSpPr>
            <a:spLocks noGrp="1"/>
          </p:cNvSpPr>
          <p:nvPr>
            <p:ph type="title"/>
          </p:nvPr>
        </p:nvSpPr>
        <p:spPr>
          <a:xfrm>
            <a:off x="2009637" y="212542"/>
            <a:ext cx="7239000" cy="667844"/>
          </a:xfrm>
        </p:spPr>
        <p:txBody>
          <a:bodyPr/>
          <a:lstStyle/>
          <a:p>
            <a:pPr algn="ctr"/>
            <a:r>
              <a:rPr lang="en-US" dirty="0"/>
              <a:t>Data template</a:t>
            </a:r>
            <a:endParaRPr lang="en-IL" dirty="0"/>
          </a:p>
        </p:txBody>
      </p:sp>
    </p:spTree>
    <p:extLst>
      <p:ext uri="{BB962C8B-B14F-4D97-AF65-F5344CB8AC3E}">
        <p14:creationId xmlns:p14="http://schemas.microsoft.com/office/powerpoint/2010/main" val="294223661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3CBBEA-B793-4CCA-AA0C-1FE8E43962B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723</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2EC8983A-88C1-41AE-B4F8-713D533C7695}"/>
              </a:ext>
            </a:extLst>
          </p:cNvPr>
          <p:cNvSpPr txBox="1"/>
          <p:nvPr/>
        </p:nvSpPr>
        <p:spPr>
          <a:xfrm>
            <a:off x="1703513" y="229208"/>
            <a:ext cx="7641165" cy="655564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Window</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Class</a:t>
            </a:r>
            <a:r>
              <a:rPr lang="en-US" sz="1000" dirty="0">
                <a:solidFill>
                  <a:srgbClr val="0000FF"/>
                </a:solidFill>
                <a:latin typeface="Consolas" panose="020B0609020204030204" pitchFamily="49" charset="0"/>
              </a:rPr>
              <a:t>="Ex93_DataTemplate.MainWindow"</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a:solidFill>
                  <a:srgbClr val="0000FF"/>
                </a:solidFill>
                <a:latin typeface="Consolas" panose="020B0609020204030204" pitchFamily="49" charset="0"/>
              </a:rPr>
              <a:t>="http://schemas.microsoft.com/</a:t>
            </a:r>
            <a:r>
              <a:rPr lang="en-US" sz="1000" dirty="0" err="1">
                <a:solidFill>
                  <a:srgbClr val="0000FF"/>
                </a:solidFill>
                <a:latin typeface="Consolas" panose="020B0609020204030204" pitchFamily="49" charset="0"/>
              </a:rPr>
              <a:t>winfx</a:t>
            </a:r>
            <a:r>
              <a:rPr lang="en-US" sz="1000" dirty="0">
                <a:solidFill>
                  <a:srgbClr val="0000FF"/>
                </a:solidFill>
                <a:latin typeface="Consolas" panose="020B0609020204030204" pitchFamily="49" charset="0"/>
              </a:rPr>
              <a:t>/2006/</a:t>
            </a:r>
            <a:r>
              <a:rPr lang="en-US" sz="1000" dirty="0" err="1">
                <a:solidFill>
                  <a:srgbClr val="0000FF"/>
                </a:solidFill>
                <a:latin typeface="Consolas" panose="020B0609020204030204" pitchFamily="49" charset="0"/>
              </a:rPr>
              <a:t>xaml</a:t>
            </a:r>
            <a:r>
              <a:rPr lang="en-US" sz="1000" dirty="0">
                <a:solidFill>
                  <a:srgbClr val="0000FF"/>
                </a:solidFill>
                <a:latin typeface="Consolas" panose="020B0609020204030204" pitchFamily="49" charset="0"/>
              </a:rPr>
              <a:t>/presentation"</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x</a:t>
            </a:r>
            <a:r>
              <a:rPr lang="en-US" sz="1000" dirty="0">
                <a:solidFill>
                  <a:srgbClr val="0000FF"/>
                </a:solidFill>
                <a:latin typeface="Consolas" panose="020B0609020204030204" pitchFamily="49" charset="0"/>
              </a:rPr>
              <a:t>="http://schemas.microsoft.com/</a:t>
            </a:r>
            <a:r>
              <a:rPr lang="en-US" sz="1000" dirty="0" err="1">
                <a:solidFill>
                  <a:srgbClr val="0000FF"/>
                </a:solidFill>
                <a:latin typeface="Consolas" panose="020B0609020204030204" pitchFamily="49" charset="0"/>
              </a:rPr>
              <a:t>winfx</a:t>
            </a:r>
            <a:r>
              <a:rPr lang="en-US" sz="1000" dirty="0">
                <a:solidFill>
                  <a:srgbClr val="0000FF"/>
                </a:solidFill>
                <a:latin typeface="Consolas" panose="020B0609020204030204" pitchFamily="49" charset="0"/>
              </a:rPr>
              <a:t>/2006/</a:t>
            </a:r>
            <a:r>
              <a:rPr lang="en-US" sz="1000" dirty="0" err="1">
                <a:solidFill>
                  <a:srgbClr val="0000FF"/>
                </a:solidFill>
                <a:latin typeface="Consolas" panose="020B0609020204030204" pitchFamily="49" charset="0"/>
              </a:rPr>
              <a:t>xaml</a:t>
            </a:r>
            <a:r>
              <a:rPr lang="en-US" sz="1000" dirty="0">
                <a:solidFill>
                  <a:srgbClr val="0000FF"/>
                </a:solidFill>
                <a:latin typeface="Consolas" panose="020B0609020204030204" pitchFamily="49" charset="0"/>
              </a:rPr>
              <a: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d</a:t>
            </a:r>
            <a:r>
              <a:rPr lang="en-US" sz="1000" dirty="0">
                <a:solidFill>
                  <a:srgbClr val="0000FF"/>
                </a:solidFill>
                <a:latin typeface="Consolas" panose="020B0609020204030204" pitchFamily="49" charset="0"/>
              </a:rPr>
              <a:t>="http://schemas.microsoft.com/expression/blend/2008"</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mc</a:t>
            </a:r>
            <a:r>
              <a:rPr lang="en-US" sz="1000" dirty="0">
                <a:solidFill>
                  <a:srgbClr val="0000FF"/>
                </a:solidFill>
                <a:latin typeface="Consolas" panose="020B0609020204030204" pitchFamily="49" charset="0"/>
              </a:rPr>
              <a:t>="http://schemas.openxmlformats.org/markup-compatibility/2006"</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highlight>
                  <a:srgbClr val="00FF00"/>
                </a:highlight>
                <a:latin typeface="Consolas" panose="020B0609020204030204" pitchFamily="49" charset="0"/>
              </a:rPr>
              <a:t>xmlns</a:t>
            </a:r>
            <a:r>
              <a:rPr lang="en-US" sz="1000" dirty="0" err="1">
                <a:solidFill>
                  <a:srgbClr val="0000FF"/>
                </a:solidFill>
                <a:highlight>
                  <a:srgbClr val="00FF00"/>
                </a:highlight>
                <a:latin typeface="Consolas" panose="020B0609020204030204" pitchFamily="49" charset="0"/>
              </a:rPr>
              <a:t>:</a:t>
            </a:r>
            <a:r>
              <a:rPr lang="en-US" sz="1000" dirty="0" err="1">
                <a:solidFill>
                  <a:srgbClr val="FF0000"/>
                </a:solidFill>
                <a:highlight>
                  <a:srgbClr val="00FF00"/>
                </a:highlight>
                <a:latin typeface="Consolas" panose="020B0609020204030204" pitchFamily="49" charset="0"/>
              </a:rPr>
              <a:t>local</a:t>
            </a:r>
            <a:r>
              <a:rPr lang="en-US" sz="1000" dirty="0">
                <a:solidFill>
                  <a:srgbClr val="0000FF"/>
                </a:solidFill>
                <a:highlight>
                  <a:srgbClr val="00FF00"/>
                </a:highlight>
                <a:latin typeface="Consolas" panose="020B0609020204030204" pitchFamily="49" charset="0"/>
              </a:rPr>
              <a:t>="clr-namespace:Ex93_DataTemplate"</a:t>
            </a:r>
            <a:endParaRPr lang="en-US" sz="1000" dirty="0">
              <a:solidFill>
                <a:srgbClr val="000000"/>
              </a:solidFill>
              <a:highlight>
                <a:srgbClr val="00FF00"/>
              </a:highlight>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mc</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Ignorable</a:t>
            </a:r>
            <a:r>
              <a:rPr lang="en-US" sz="1000" dirty="0">
                <a:solidFill>
                  <a:srgbClr val="0000FF"/>
                </a:solidFill>
                <a:latin typeface="Consolas" panose="020B0609020204030204" pitchFamily="49" charset="0"/>
              </a:rPr>
              <a:t>="d"</a:t>
            </a:r>
            <a:r>
              <a:rPr lang="en-US" sz="1000" dirty="0">
                <a:solidFill>
                  <a:srgbClr val="FF0000"/>
                </a:solidFill>
                <a:latin typeface="Consolas" panose="020B0609020204030204" pitchFamily="49" charset="0"/>
              </a:rPr>
              <a:t> Title</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MainWindow</a:t>
            </a:r>
            <a:r>
              <a:rPr lang="en-US" sz="1000" dirty="0">
                <a:solidFill>
                  <a:srgbClr val="0000FF"/>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solidFill>
                  <a:srgbClr val="0000FF"/>
                </a:solidFill>
                <a:latin typeface="Consolas" panose="020B0609020204030204" pitchFamily="49" charset="0"/>
              </a:rPr>
              <a:t>="500"</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="600"&gt;</a:t>
            </a:r>
            <a:endParaRPr lang="en-US" sz="1000" dirty="0">
              <a:solidFill>
                <a:srgbClr val="000000"/>
              </a:solidFill>
              <a:latin typeface="Consolas" panose="020B0609020204030204" pitchFamily="49" charset="0"/>
            </a:endParaRPr>
          </a:p>
          <a:p>
            <a:pPr algn="l" rtl="0"/>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Window.</a:t>
            </a:r>
            <a:r>
              <a:rPr lang="en-US" sz="1000" dirty="0" err="1">
                <a:solidFill>
                  <a:prstClr val="black"/>
                </a:solidFill>
                <a:highlight>
                  <a:srgbClr val="FF0000"/>
                </a:highlight>
                <a:latin typeface="Consolas" panose="020B0609020204030204" pitchFamily="49" charset="0"/>
              </a:rPr>
              <a:t>Resources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DataTemplate</a:t>
            </a:r>
            <a:r>
              <a:rPr lang="en-US" sz="1000" dirty="0">
                <a:solidFill>
                  <a:srgbClr val="FF0000"/>
                </a:solidFill>
                <a:latin typeface="Consolas" panose="020B0609020204030204" pitchFamily="49" charset="0"/>
              </a:rPr>
              <a:t> </a:t>
            </a:r>
            <a:r>
              <a:rPr lang="en-US" sz="1000" dirty="0">
                <a:solidFill>
                  <a:srgbClr val="FF0000"/>
                </a:solidFill>
                <a:highlight>
                  <a:srgbClr val="FFFF00"/>
                </a:highlight>
                <a:latin typeface="Consolas" panose="020B0609020204030204" pitchFamily="49" charset="0"/>
              </a:rPr>
              <a:t>x</a:t>
            </a:r>
            <a:r>
              <a:rPr lang="en-US" sz="1000" dirty="0">
                <a:solidFill>
                  <a:srgbClr val="0000FF"/>
                </a:solidFill>
                <a:highlight>
                  <a:srgbClr val="FFFF00"/>
                </a:highlight>
                <a:latin typeface="Consolas" panose="020B0609020204030204" pitchFamily="49" charset="0"/>
              </a:rPr>
              <a:t>:</a:t>
            </a:r>
            <a:r>
              <a:rPr lang="en-US" sz="1000" dirty="0">
                <a:solidFill>
                  <a:srgbClr val="FF0000"/>
                </a:solidFill>
                <a:highlight>
                  <a:srgbClr val="FFFF00"/>
                </a:highlight>
                <a:latin typeface="Consolas" panose="020B0609020204030204" pitchFamily="49" charset="0"/>
              </a:rPr>
              <a:t>Key</a:t>
            </a:r>
            <a:r>
              <a:rPr lang="en-US" sz="1000" dirty="0">
                <a:solidFill>
                  <a:srgbClr val="0000FF"/>
                </a:solidFill>
                <a:highlight>
                  <a:srgbClr val="FFFF00"/>
                </a:highlight>
                <a:latin typeface="Consolas" panose="020B0609020204030204" pitchFamily="49" charset="0"/>
              </a:rPr>
              <a:t>="MyDataTemplate</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 </a:t>
            </a:r>
            <a:r>
              <a:rPr lang="en-US" sz="1000" dirty="0" err="1">
                <a:solidFill>
                  <a:srgbClr val="FF0000"/>
                </a:solidFill>
                <a:highlight>
                  <a:srgbClr val="00FFFF"/>
                </a:highlight>
                <a:latin typeface="Consolas" panose="020B0609020204030204" pitchFamily="49" charset="0"/>
              </a:rPr>
              <a:t>DataType</a:t>
            </a:r>
            <a:r>
              <a:rPr lang="en-US" sz="1000" dirty="0">
                <a:solidFill>
                  <a:srgbClr val="0000FF"/>
                </a:solidFill>
                <a:highlight>
                  <a:srgbClr val="00FFFF"/>
                </a:highlight>
                <a:latin typeface="Consolas" panose="020B0609020204030204" pitchFamily="49" charset="0"/>
              </a:rPr>
              <a:t>="</a:t>
            </a:r>
            <a:r>
              <a:rPr lang="en-US" sz="1000" dirty="0" err="1">
                <a:solidFill>
                  <a:srgbClr val="0000FF"/>
                </a:solidFill>
                <a:highlight>
                  <a:srgbClr val="00FFFF"/>
                </a:highlight>
                <a:latin typeface="Consolas" panose="020B0609020204030204" pitchFamily="49" charset="0"/>
              </a:rPr>
              <a:t>local:MyData</a:t>
            </a:r>
            <a:r>
              <a:rPr lang="en-US" sz="1000" dirty="0">
                <a:solidFill>
                  <a:srgbClr val="0000FF"/>
                </a:solidFill>
                <a:highlight>
                  <a:srgbClr val="00FFFF"/>
                </a:highlight>
                <a:latin typeface="Consolas" panose="020B0609020204030204" pitchFamily="49" charset="0"/>
              </a:rPr>
              <a:t>"</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Grid</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Grid.RowDefinitions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RowDefinition</a:t>
            </a:r>
            <a:r>
              <a:rPr lang="en-US" sz="1000" dirty="0">
                <a:solidFill>
                  <a:srgbClr val="FF0000"/>
                </a:solidFill>
                <a:latin typeface="Consolas" panose="020B0609020204030204" pitchFamily="49" charset="0"/>
              </a:rPr>
              <a:t> Height</a:t>
            </a:r>
            <a:r>
              <a:rPr lang="en-US" sz="1000" dirty="0">
                <a:solidFill>
                  <a:srgbClr val="0000FF"/>
                </a:solidFill>
                <a:latin typeface="Consolas" panose="020B0609020204030204" pitchFamily="49" charset="0"/>
              </a:rPr>
              <a:t>="Auto"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Grid.RowDefinitions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Grid.ColumnDefinitions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Grid.ColumnDefinitions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endParaRPr lang="en-IL"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="First Name: "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="1"</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=FirstName}"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="2"</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="Last Name: "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="3"</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LastName</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CheckBox</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="4"</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Content</a:t>
            </a:r>
            <a:r>
              <a:rPr lang="en-US" sz="1000" dirty="0">
                <a:solidFill>
                  <a:srgbClr val="0000FF"/>
                </a:solidFill>
                <a:latin typeface="Consolas" panose="020B0609020204030204" pitchFamily="49" charset="0"/>
              </a:rPr>
              <a:t>="Is Lecturer?"</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IsEnabled</a:t>
            </a:r>
            <a:r>
              <a:rPr lang="en-US" sz="1000" dirty="0">
                <a:solidFill>
                  <a:srgbClr val="0000FF"/>
                </a:solidFill>
                <a:latin typeface="Consolas" panose="020B0609020204030204" pitchFamily="49" charset="0"/>
              </a:rPr>
              <a:t>="False"</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IsChecked</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IsLecturer</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Grid</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DataTemplate</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Window.Resources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IL" sz="1000" dirty="0">
                <a:solidFill>
                  <a:srgbClr val="000000"/>
                </a:solidFill>
                <a:latin typeface="Consolas" panose="020B0609020204030204" pitchFamily="49" charset="0"/>
              </a:rPr>
              <a:t>    </a:t>
            </a: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ListBox</a:t>
            </a:r>
            <a:r>
              <a:rPr lang="en-US" sz="1000" dirty="0">
                <a:solidFill>
                  <a:srgbClr val="FF0000"/>
                </a:solidFill>
                <a:latin typeface="Consolas" panose="020B0609020204030204" pitchFamily="49" charset="0"/>
              </a:rPr>
              <a:t> </a:t>
            </a:r>
            <a:r>
              <a:rPr lang="en-US" sz="1000" dirty="0">
                <a:solidFill>
                  <a:srgbClr val="FF0000"/>
                </a:solidFill>
                <a:highlight>
                  <a:srgbClr val="C0C0C0"/>
                </a:highlight>
                <a:latin typeface="Consolas" panose="020B0609020204030204" pitchFamily="49" charset="0"/>
              </a:rPr>
              <a:t>ItemsSource</a:t>
            </a:r>
            <a:r>
              <a:rPr lang="en-US" sz="1000" dirty="0">
                <a:solidFill>
                  <a:srgbClr val="0000FF"/>
                </a:solidFill>
                <a:highlight>
                  <a:srgbClr val="C0C0C0"/>
                </a:highlight>
                <a:latin typeface="Consolas" panose="020B0609020204030204" pitchFamily="49" charset="0"/>
              </a:rPr>
              <a:t>="{</a:t>
            </a:r>
            <a:r>
              <a:rPr lang="en-US" sz="1000" dirty="0">
                <a:solidFill>
                  <a:srgbClr val="A31515"/>
                </a:solidFill>
                <a:highlight>
                  <a:srgbClr val="C0C0C0"/>
                </a:highlight>
                <a:latin typeface="Consolas" panose="020B0609020204030204" pitchFamily="49" charset="0"/>
              </a:rPr>
              <a:t>Binding</a:t>
            </a:r>
            <a:r>
              <a:rPr lang="en-US" sz="1000" dirty="0">
                <a:solidFill>
                  <a:srgbClr val="0000FF"/>
                </a:solidFill>
                <a:highlight>
                  <a:srgbClr val="C0C0C0"/>
                </a:highlight>
                <a:latin typeface="Consolas" panose="020B0609020204030204" pitchFamily="49" charset="0"/>
              </a:rPr>
              <a:t>}"</a:t>
            </a:r>
            <a:endParaRPr lang="en-US" sz="1000" dirty="0">
              <a:solidFill>
                <a:srgbClr val="000000"/>
              </a:solidFill>
              <a:highlight>
                <a:srgbClr val="C0C0C0"/>
              </a:highlight>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highlight>
                  <a:srgbClr val="FFFF00"/>
                </a:highlight>
                <a:latin typeface="Consolas" panose="020B0609020204030204" pitchFamily="49" charset="0"/>
              </a:rPr>
              <a:t>ItemTemplate</a:t>
            </a:r>
            <a:r>
              <a:rPr lang="en-US" sz="1000" dirty="0">
                <a:solidFill>
                  <a:srgbClr val="0000FF"/>
                </a:solidFill>
                <a:highlight>
                  <a:srgbClr val="FFFF00"/>
                </a:highlight>
                <a:latin typeface="Consolas" panose="020B0609020204030204" pitchFamily="49" charset="0"/>
              </a:rPr>
              <a:t>="{</a:t>
            </a:r>
            <a:r>
              <a:rPr lang="en-US" sz="1000" dirty="0" err="1">
                <a:solidFill>
                  <a:srgbClr val="A31515"/>
                </a:solidFill>
                <a:highlight>
                  <a:srgbClr val="FFFF00"/>
                </a:highlight>
                <a:latin typeface="Consolas" panose="020B0609020204030204" pitchFamily="49" charset="0"/>
              </a:rPr>
              <a:t>StaticResource</a:t>
            </a:r>
            <a:r>
              <a:rPr lang="en-US" sz="1000" dirty="0">
                <a:solidFill>
                  <a:srgbClr val="FF0000"/>
                </a:solidFill>
                <a:highlight>
                  <a:srgbClr val="FFFF00"/>
                </a:highlight>
                <a:latin typeface="Consolas" panose="020B0609020204030204" pitchFamily="49" charset="0"/>
              </a:rPr>
              <a:t> </a:t>
            </a:r>
            <a:r>
              <a:rPr lang="en-US" sz="1000" dirty="0" err="1">
                <a:solidFill>
                  <a:srgbClr val="FF0000"/>
                </a:solidFill>
                <a:highlight>
                  <a:srgbClr val="FFFF00"/>
                </a:highlight>
                <a:latin typeface="Consolas" panose="020B0609020204030204" pitchFamily="49" charset="0"/>
              </a:rPr>
              <a:t>MyDataTemplate</a:t>
            </a:r>
            <a:r>
              <a:rPr lang="en-US" sz="1000" dirty="0">
                <a:solidFill>
                  <a:srgbClr val="0000FF"/>
                </a:solidFill>
                <a:highlight>
                  <a:srgbClr val="FFFF00"/>
                </a:highlight>
                <a:latin typeface="Consolas" panose="020B0609020204030204" pitchFamily="49" charset="0"/>
              </a:rPr>
              <a:t>}"</a:t>
            </a:r>
            <a:endParaRPr lang="en-US" sz="1000" dirty="0">
              <a:solidFill>
                <a:srgbClr val="000000"/>
              </a:solidFill>
              <a:highlight>
                <a:srgbClr val="FFFF00"/>
              </a:highlight>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HorizontalContentAlignment</a:t>
            </a:r>
            <a:r>
              <a:rPr lang="en-US" sz="1000" dirty="0">
                <a:solidFill>
                  <a:srgbClr val="0000FF"/>
                </a:solidFill>
                <a:latin typeface="Consolas" panose="020B0609020204030204" pitchFamily="49" charset="0"/>
              </a:rPr>
              <a:t>="Stretch"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Button</a:t>
            </a:r>
            <a:r>
              <a:rPr lang="en-US" sz="1000" dirty="0">
                <a:solidFill>
                  <a:srgbClr val="FF0000"/>
                </a:solidFill>
                <a:latin typeface="Consolas" panose="020B0609020204030204" pitchFamily="49" charset="0"/>
              </a:rPr>
              <a:t> Content</a:t>
            </a:r>
            <a:r>
              <a:rPr lang="en-US" sz="1000" dirty="0">
                <a:solidFill>
                  <a:srgbClr val="0000FF"/>
                </a:solidFill>
                <a:latin typeface="Consolas" panose="020B0609020204030204" pitchFamily="49" charset="0"/>
              </a:rPr>
              <a:t>="Add"</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Click</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Button_Click</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endParaRPr lang="en-IL" sz="1000" dirty="0">
              <a:solidFill>
                <a:srgbClr val="000000"/>
              </a:solidFill>
              <a:latin typeface="Consolas" panose="020B0609020204030204" pitchFamily="49" charset="0"/>
            </a:endParaRPr>
          </a:p>
          <a:p>
            <a:pPr algn="l" rtl="0"/>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Window</a:t>
            </a:r>
            <a:r>
              <a:rPr lang="en-US" sz="1000" dirty="0">
                <a:solidFill>
                  <a:srgbClr val="0000FF"/>
                </a:solidFill>
                <a:latin typeface="Consolas" panose="020B0609020204030204" pitchFamily="49" charset="0"/>
              </a:rPr>
              <a:t>&gt;</a:t>
            </a:r>
            <a:endParaRPr lang="en-IL" sz="2000" dirty="0">
              <a:solidFill>
                <a:prstClr val="black"/>
              </a:solidFill>
              <a:latin typeface="Trebuchet MS"/>
            </a:endParaRPr>
          </a:p>
        </p:txBody>
      </p:sp>
      <p:sp>
        <p:nvSpPr>
          <p:cNvPr id="6" name="Title 1">
            <a:extLst>
              <a:ext uri="{FF2B5EF4-FFF2-40B4-BE49-F238E27FC236}">
                <a16:creationId xmlns:a16="http://schemas.microsoft.com/office/drawing/2014/main" id="{C5C21953-02D8-4953-9DE1-26FC91C8598A}"/>
              </a:ext>
            </a:extLst>
          </p:cNvPr>
          <p:cNvSpPr>
            <a:spLocks noGrp="1"/>
          </p:cNvSpPr>
          <p:nvPr>
            <p:ph type="title"/>
          </p:nvPr>
        </p:nvSpPr>
        <p:spPr>
          <a:xfrm>
            <a:off x="6888088" y="40877"/>
            <a:ext cx="3662584" cy="473780"/>
          </a:xfrm>
          <a:solidFill>
            <a:schemeClr val="bg1"/>
          </a:solidFill>
        </p:spPr>
        <p:txBody>
          <a:bodyPr>
            <a:noAutofit/>
          </a:bodyPr>
          <a:lstStyle/>
          <a:p>
            <a:pPr algn="ctr"/>
            <a:r>
              <a:rPr lang="en-US" sz="2400" dirty="0"/>
              <a:t>(</a:t>
            </a:r>
            <a:r>
              <a:rPr lang="en-US" sz="1800" dirty="0"/>
              <a:t>EXPLICIT</a:t>
            </a:r>
            <a:r>
              <a:rPr lang="en-US" sz="2400" dirty="0"/>
              <a:t>) Data template</a:t>
            </a:r>
            <a:endParaRPr lang="en-IL" sz="2400" dirty="0"/>
          </a:p>
        </p:txBody>
      </p:sp>
      <p:sp>
        <p:nvSpPr>
          <p:cNvPr id="7" name="Callout: Bent Line 6">
            <a:extLst>
              <a:ext uri="{FF2B5EF4-FFF2-40B4-BE49-F238E27FC236}">
                <a16:creationId xmlns:a16="http://schemas.microsoft.com/office/drawing/2014/main" id="{91736184-C94A-4D47-837D-0B419F7F6687}"/>
              </a:ext>
            </a:extLst>
          </p:cNvPr>
          <p:cNvSpPr/>
          <p:nvPr/>
        </p:nvSpPr>
        <p:spPr>
          <a:xfrm>
            <a:off x="6816080" y="836712"/>
            <a:ext cx="3734592" cy="473780"/>
          </a:xfrm>
          <a:prstGeom prst="borderCallout2">
            <a:avLst>
              <a:gd name="adj1" fmla="val 56846"/>
              <a:gd name="adj2" fmla="val -5275"/>
              <a:gd name="adj3" fmla="val 68969"/>
              <a:gd name="adj4" fmla="val -7705"/>
              <a:gd name="adj5" fmla="val 60689"/>
              <a:gd name="adj6" fmla="val -29758"/>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יש להשתמש במרחב השמות</a:t>
            </a:r>
            <a:endParaRPr lang="en-US" sz="1100" dirty="0">
              <a:solidFill>
                <a:prstClr val="black"/>
              </a:solidFill>
              <a:latin typeface="Trebuchet MS"/>
            </a:endParaRPr>
          </a:p>
          <a:p>
            <a:pPr algn="l" rtl="0"/>
            <a:r>
              <a:rPr lang="en-US" sz="1100" dirty="0" err="1">
                <a:solidFill>
                  <a:srgbClr val="FF0000"/>
                </a:solidFill>
                <a:highlight>
                  <a:srgbClr val="00FF00"/>
                </a:highlight>
                <a:latin typeface="Consolas" panose="020B0609020204030204" pitchFamily="49" charset="0"/>
              </a:rPr>
              <a:t>xmlns</a:t>
            </a:r>
            <a:r>
              <a:rPr lang="en-US" sz="1100" dirty="0" err="1">
                <a:solidFill>
                  <a:srgbClr val="0000FF"/>
                </a:solidFill>
                <a:highlight>
                  <a:srgbClr val="00FF00"/>
                </a:highlight>
                <a:latin typeface="Consolas" panose="020B0609020204030204" pitchFamily="49" charset="0"/>
              </a:rPr>
              <a:t>:</a:t>
            </a:r>
            <a:r>
              <a:rPr lang="en-US" sz="1100" dirty="0" err="1">
                <a:solidFill>
                  <a:srgbClr val="FF0000"/>
                </a:solidFill>
                <a:highlight>
                  <a:srgbClr val="00FF00"/>
                </a:highlight>
                <a:latin typeface="Consolas" panose="020B0609020204030204" pitchFamily="49" charset="0"/>
              </a:rPr>
              <a:t>local</a:t>
            </a:r>
            <a:r>
              <a:rPr lang="en-US" sz="1100" dirty="0">
                <a:solidFill>
                  <a:srgbClr val="0000FF"/>
                </a:solidFill>
                <a:highlight>
                  <a:srgbClr val="00FF00"/>
                </a:highlight>
                <a:latin typeface="Consolas" panose="020B0609020204030204" pitchFamily="49" charset="0"/>
              </a:rPr>
              <a:t>="clr-namespace:Ex93_DataTemplate"</a:t>
            </a:r>
            <a:endParaRPr lang="en-US" sz="1100" dirty="0">
              <a:solidFill>
                <a:srgbClr val="000000"/>
              </a:solidFill>
              <a:highlight>
                <a:srgbClr val="00FF00"/>
              </a:highlight>
              <a:latin typeface="Consolas" panose="020B0609020204030204" pitchFamily="49" charset="0"/>
            </a:endParaRPr>
          </a:p>
        </p:txBody>
      </p:sp>
      <p:sp>
        <p:nvSpPr>
          <p:cNvPr id="9" name="Callout: Bent Line 8">
            <a:extLst>
              <a:ext uri="{FF2B5EF4-FFF2-40B4-BE49-F238E27FC236}">
                <a16:creationId xmlns:a16="http://schemas.microsoft.com/office/drawing/2014/main" id="{2E0B5F5A-E868-42F3-9208-8080960A1555}"/>
              </a:ext>
            </a:extLst>
          </p:cNvPr>
          <p:cNvSpPr/>
          <p:nvPr/>
        </p:nvSpPr>
        <p:spPr>
          <a:xfrm>
            <a:off x="7257768" y="1361634"/>
            <a:ext cx="3292904" cy="473780"/>
          </a:xfrm>
          <a:prstGeom prst="borderCallout2">
            <a:avLst>
              <a:gd name="adj1" fmla="val 56846"/>
              <a:gd name="adj2" fmla="val -5275"/>
              <a:gd name="adj3" fmla="val 16858"/>
              <a:gd name="adj4" fmla="val -39639"/>
              <a:gd name="adj5" fmla="val 37529"/>
              <a:gd name="adj6" fmla="val -111156"/>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מגדירים את תבנית העיצוב הגרפי באזור ה </a:t>
            </a:r>
            <a:r>
              <a:rPr lang="en-US" sz="1100" dirty="0">
                <a:solidFill>
                  <a:prstClr val="black"/>
                </a:solidFill>
                <a:highlight>
                  <a:srgbClr val="FF0000"/>
                </a:highlight>
                <a:latin typeface="Trebuchet MS"/>
              </a:rPr>
              <a:t>Resources</a:t>
            </a:r>
          </a:p>
        </p:txBody>
      </p:sp>
      <p:sp>
        <p:nvSpPr>
          <p:cNvPr id="10" name="Callout: Bent Line 9">
            <a:extLst>
              <a:ext uri="{FF2B5EF4-FFF2-40B4-BE49-F238E27FC236}">
                <a16:creationId xmlns:a16="http://schemas.microsoft.com/office/drawing/2014/main" id="{F11ACEA4-2EAB-470E-97A6-081F917B61D1}"/>
              </a:ext>
            </a:extLst>
          </p:cNvPr>
          <p:cNvSpPr/>
          <p:nvPr/>
        </p:nvSpPr>
        <p:spPr>
          <a:xfrm>
            <a:off x="7257768" y="2005745"/>
            <a:ext cx="3292904" cy="1135223"/>
          </a:xfrm>
          <a:prstGeom prst="borderCallout2">
            <a:avLst>
              <a:gd name="adj1" fmla="val 56846"/>
              <a:gd name="adj2" fmla="val -5275"/>
              <a:gd name="adj3" fmla="val 2467"/>
              <a:gd name="adj4" fmla="val -14647"/>
              <a:gd name="adj5" fmla="val -13219"/>
              <a:gd name="adj6" fmla="val -84776"/>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גם המאפיין הזה מוגדר ע"י </a:t>
            </a:r>
            <a:r>
              <a:rPr lang="en-US" sz="1100" dirty="0">
                <a:solidFill>
                  <a:prstClr val="black"/>
                </a:solidFill>
                <a:latin typeface="Trebuchet MS"/>
              </a:rPr>
              <a:t>Dictionary</a:t>
            </a:r>
          </a:p>
          <a:p>
            <a:pPr fontAlgn="base"/>
            <a:r>
              <a:rPr lang="he-IL" sz="1100" dirty="0">
                <a:solidFill>
                  <a:prstClr val="black"/>
                </a:solidFill>
                <a:latin typeface="Trebuchet MS"/>
                <a:cs typeface="Gisha" panose="020B0502040204020203" pitchFamily="34" charset="-79"/>
              </a:rPr>
              <a:t>נגדיר</a:t>
            </a:r>
            <a:r>
              <a:rPr lang="en-US" sz="1100" dirty="0">
                <a:solidFill>
                  <a:prstClr val="black"/>
                </a:solidFill>
                <a:latin typeface="Trebuchet MS"/>
              </a:rPr>
              <a:t>Data Template </a:t>
            </a:r>
            <a:r>
              <a:rPr lang="he-IL" sz="1100" dirty="0">
                <a:solidFill>
                  <a:prstClr val="black"/>
                </a:solidFill>
                <a:latin typeface="Trebuchet MS"/>
                <a:cs typeface="Gisha" panose="020B0502040204020203" pitchFamily="34" charset="-79"/>
              </a:rPr>
              <a:t> עבור העצם שלנו, וניתן לו מפתח מזהה.</a:t>
            </a:r>
          </a:p>
          <a:p>
            <a:pPr fontAlgn="base"/>
            <a:r>
              <a:rPr lang="en-US" sz="1100" dirty="0">
                <a:solidFill>
                  <a:srgbClr val="FF0000"/>
                </a:solidFill>
                <a:highlight>
                  <a:srgbClr val="FFFF00"/>
                </a:highlight>
                <a:latin typeface="Consolas" panose="020B0609020204030204" pitchFamily="49" charset="0"/>
              </a:rPr>
              <a:t>x</a:t>
            </a:r>
            <a:r>
              <a:rPr lang="en-US" sz="1100" dirty="0">
                <a:solidFill>
                  <a:srgbClr val="0000FF"/>
                </a:solidFill>
                <a:highlight>
                  <a:srgbClr val="FFFF00"/>
                </a:highlight>
                <a:latin typeface="Consolas" panose="020B0609020204030204" pitchFamily="49" charset="0"/>
              </a:rPr>
              <a:t>:</a:t>
            </a:r>
            <a:r>
              <a:rPr lang="en-US" sz="1100" dirty="0">
                <a:solidFill>
                  <a:srgbClr val="FF0000"/>
                </a:solidFill>
                <a:highlight>
                  <a:srgbClr val="FFFF00"/>
                </a:highlight>
                <a:latin typeface="Consolas" panose="020B0609020204030204" pitchFamily="49" charset="0"/>
              </a:rPr>
              <a:t>Key</a:t>
            </a:r>
            <a:r>
              <a:rPr lang="en-US" sz="1100" dirty="0">
                <a:solidFill>
                  <a:srgbClr val="0000FF"/>
                </a:solidFill>
                <a:highlight>
                  <a:srgbClr val="FFFF00"/>
                </a:highlight>
                <a:latin typeface="Consolas" panose="020B0609020204030204" pitchFamily="49" charset="0"/>
              </a:rPr>
              <a:t>="MyDataTemplate</a:t>
            </a:r>
            <a:r>
              <a:rPr lang="en-US" sz="1100" dirty="0">
                <a:solidFill>
                  <a:srgbClr val="0000FF"/>
                </a:solidFill>
                <a:latin typeface="Consolas" panose="020B0609020204030204" pitchFamily="49" charset="0"/>
              </a:rPr>
              <a:t>"</a:t>
            </a:r>
            <a:endParaRPr lang="he-IL" sz="1100" dirty="0">
              <a:solidFill>
                <a:prstClr val="black"/>
              </a:solidFill>
              <a:latin typeface="Trebuchet MS"/>
              <a:cs typeface="Gisha" panose="020B0502040204020203" pitchFamily="34" charset="-79"/>
            </a:endParaRPr>
          </a:p>
          <a:p>
            <a:pPr fontAlgn="base"/>
            <a:r>
              <a:rPr lang="he-IL" sz="1100" dirty="0">
                <a:solidFill>
                  <a:prstClr val="black"/>
                </a:solidFill>
                <a:latin typeface="Trebuchet MS"/>
                <a:cs typeface="Gisha" panose="020B0502040204020203" pitchFamily="34" charset="-79"/>
              </a:rPr>
              <a:t>למטה נשתמש במפתח המזהה הזה כדי להגדיר את סוג האובייקט בעזרת </a:t>
            </a:r>
            <a:r>
              <a:rPr lang="en-US" sz="1100" dirty="0" err="1">
                <a:solidFill>
                  <a:prstClr val="black"/>
                </a:solidFill>
                <a:latin typeface="Trebuchet MS"/>
              </a:rPr>
              <a:t>ItemTemplate</a:t>
            </a:r>
            <a:endParaRPr lang="en-US" sz="1100" dirty="0">
              <a:solidFill>
                <a:prstClr val="black"/>
              </a:solidFill>
              <a:latin typeface="Trebuchet MS"/>
            </a:endParaRPr>
          </a:p>
        </p:txBody>
      </p:sp>
      <p:sp>
        <p:nvSpPr>
          <p:cNvPr id="11" name="Callout: Bent Line 10">
            <a:extLst>
              <a:ext uri="{FF2B5EF4-FFF2-40B4-BE49-F238E27FC236}">
                <a16:creationId xmlns:a16="http://schemas.microsoft.com/office/drawing/2014/main" id="{38DC5771-9042-47AE-8906-9DBB7A743578}"/>
              </a:ext>
            </a:extLst>
          </p:cNvPr>
          <p:cNvSpPr/>
          <p:nvPr/>
        </p:nvSpPr>
        <p:spPr>
          <a:xfrm>
            <a:off x="6744072" y="5733257"/>
            <a:ext cx="3806600" cy="979581"/>
          </a:xfrm>
          <a:prstGeom prst="borderCallout2">
            <a:avLst>
              <a:gd name="adj1" fmla="val 53520"/>
              <a:gd name="adj2" fmla="val -2498"/>
              <a:gd name="adj3" fmla="val -9371"/>
              <a:gd name="adj4" fmla="val -22700"/>
              <a:gd name="adj5" fmla="val -4004"/>
              <a:gd name="adj6" fmla="val -35626"/>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בפקד </a:t>
            </a:r>
            <a:r>
              <a:rPr lang="en-US" sz="1100" dirty="0" err="1">
                <a:solidFill>
                  <a:prstClr val="black"/>
                </a:solidFill>
                <a:latin typeface="Trebuchet MS"/>
              </a:rPr>
              <a:t>ListBox</a:t>
            </a:r>
            <a:r>
              <a:rPr lang="he-IL" sz="1100" dirty="0">
                <a:solidFill>
                  <a:prstClr val="black"/>
                </a:solidFill>
                <a:latin typeface="Trebuchet MS"/>
                <a:cs typeface="Gisha" panose="020B0502040204020203" pitchFamily="34" charset="-79"/>
              </a:rPr>
              <a:t> נשתמש בתכונה</a:t>
            </a:r>
            <a:r>
              <a:rPr lang="en-US" sz="1100" dirty="0" err="1">
                <a:solidFill>
                  <a:prstClr val="black"/>
                </a:solidFill>
                <a:latin typeface="Trebuchet MS"/>
              </a:rPr>
              <a:t>ItemTemplate</a:t>
            </a:r>
            <a:r>
              <a:rPr lang="en-US" sz="1100" dirty="0">
                <a:solidFill>
                  <a:prstClr val="black"/>
                </a:solidFill>
                <a:latin typeface="Trebuchet MS"/>
              </a:rPr>
              <a:t> </a:t>
            </a:r>
            <a:r>
              <a:rPr lang="he-IL" sz="1100" dirty="0">
                <a:solidFill>
                  <a:prstClr val="black"/>
                </a:solidFill>
                <a:latin typeface="Trebuchet MS"/>
                <a:cs typeface="Gisha" panose="020B0502040204020203" pitchFamily="34" charset="-79"/>
              </a:rPr>
              <a:t> כדי לקבוע באיזה  </a:t>
            </a:r>
            <a:r>
              <a:rPr lang="en-US" sz="1100" dirty="0">
                <a:solidFill>
                  <a:prstClr val="black"/>
                </a:solidFill>
                <a:latin typeface="Trebuchet MS"/>
              </a:rPr>
              <a:t>Data Template</a:t>
            </a:r>
            <a:r>
              <a:rPr lang="he-IL" sz="1100" dirty="0">
                <a:solidFill>
                  <a:prstClr val="black"/>
                </a:solidFill>
                <a:latin typeface="Trebuchet MS"/>
                <a:cs typeface="Gisha" panose="020B0502040204020203" pitchFamily="34" charset="-79"/>
              </a:rPr>
              <a:t> יש להשתמש בשביל לצייר את האלמנטים ברשימה. </a:t>
            </a:r>
          </a:p>
          <a:p>
            <a:pPr fontAlgn="base"/>
            <a:r>
              <a:rPr lang="he-IL" sz="1100" dirty="0">
                <a:solidFill>
                  <a:prstClr val="black"/>
                </a:solidFill>
                <a:latin typeface="Trebuchet MS"/>
                <a:cs typeface="Gisha" panose="020B0502040204020203" pitchFamily="34" charset="-79"/>
              </a:rPr>
              <a:t>נשתמש במפתח המזהה  שהוגדר למעלה.</a:t>
            </a:r>
            <a:endParaRPr lang="en-US" sz="1100" dirty="0">
              <a:solidFill>
                <a:prstClr val="black"/>
              </a:solidFill>
              <a:latin typeface="Trebuchet MS"/>
            </a:endParaRPr>
          </a:p>
          <a:p>
            <a:pPr algn="l" rtl="0" fontAlgn="base"/>
            <a:r>
              <a:rPr lang="en-US" sz="1100" dirty="0" err="1">
                <a:solidFill>
                  <a:srgbClr val="FF0000"/>
                </a:solidFill>
                <a:highlight>
                  <a:srgbClr val="FFFF00"/>
                </a:highlight>
                <a:latin typeface="Consolas" panose="020B0609020204030204" pitchFamily="49" charset="0"/>
              </a:rPr>
              <a:t>ItemTemplate</a:t>
            </a:r>
            <a:r>
              <a:rPr lang="en-US" sz="1100" dirty="0">
                <a:solidFill>
                  <a:srgbClr val="0000FF"/>
                </a:solidFill>
                <a:highlight>
                  <a:srgbClr val="FFFF00"/>
                </a:highlight>
                <a:latin typeface="Consolas" panose="020B0609020204030204" pitchFamily="49" charset="0"/>
              </a:rPr>
              <a:t>="{</a:t>
            </a:r>
            <a:r>
              <a:rPr lang="en-US" sz="1100" dirty="0" err="1">
                <a:solidFill>
                  <a:srgbClr val="A31515"/>
                </a:solidFill>
                <a:highlight>
                  <a:srgbClr val="FFFF00"/>
                </a:highlight>
                <a:latin typeface="Consolas" panose="020B0609020204030204" pitchFamily="49" charset="0"/>
              </a:rPr>
              <a:t>StaticResource</a:t>
            </a:r>
            <a:r>
              <a:rPr lang="en-US" sz="1100" dirty="0">
                <a:solidFill>
                  <a:srgbClr val="FF0000"/>
                </a:solidFill>
                <a:highlight>
                  <a:srgbClr val="FFFF00"/>
                </a:highlight>
                <a:latin typeface="Consolas" panose="020B0609020204030204" pitchFamily="49" charset="0"/>
              </a:rPr>
              <a:t> </a:t>
            </a:r>
            <a:r>
              <a:rPr lang="en-US" sz="1100" dirty="0" err="1">
                <a:solidFill>
                  <a:srgbClr val="FF0000"/>
                </a:solidFill>
                <a:highlight>
                  <a:srgbClr val="FFFF00"/>
                </a:highlight>
                <a:latin typeface="Consolas" panose="020B0609020204030204" pitchFamily="49" charset="0"/>
              </a:rPr>
              <a:t>MyDataTemplate</a:t>
            </a:r>
            <a:r>
              <a:rPr lang="en-US" sz="1100" dirty="0">
                <a:solidFill>
                  <a:srgbClr val="0000FF"/>
                </a:solidFill>
                <a:highlight>
                  <a:srgbClr val="FFFF00"/>
                </a:highlight>
                <a:latin typeface="Consolas" panose="020B0609020204030204" pitchFamily="49" charset="0"/>
              </a:rPr>
              <a:t>}"</a:t>
            </a:r>
            <a:endParaRPr lang="en-US" sz="1100" dirty="0">
              <a:solidFill>
                <a:prstClr val="black"/>
              </a:solidFill>
              <a:latin typeface="Trebuchet MS"/>
            </a:endParaRPr>
          </a:p>
        </p:txBody>
      </p:sp>
      <p:sp>
        <p:nvSpPr>
          <p:cNvPr id="12" name="Callout: Bent Line 11">
            <a:extLst>
              <a:ext uri="{FF2B5EF4-FFF2-40B4-BE49-F238E27FC236}">
                <a16:creationId xmlns:a16="http://schemas.microsoft.com/office/drawing/2014/main" id="{409A1AE4-3E5D-4A7D-932A-437B64D9F5A5}"/>
              </a:ext>
            </a:extLst>
          </p:cNvPr>
          <p:cNvSpPr/>
          <p:nvPr/>
        </p:nvSpPr>
        <p:spPr>
          <a:xfrm>
            <a:off x="7257768" y="3212976"/>
            <a:ext cx="3292904" cy="714358"/>
          </a:xfrm>
          <a:prstGeom prst="borderCallout2">
            <a:avLst>
              <a:gd name="adj1" fmla="val 47873"/>
              <a:gd name="adj2" fmla="val -4164"/>
              <a:gd name="adj3" fmla="val 2467"/>
              <a:gd name="adj4" fmla="val -14647"/>
              <a:gd name="adj5" fmla="val -154789"/>
              <a:gd name="adj6" fmla="val -43123"/>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נגדיר שכל אלמנט מסוג </a:t>
            </a:r>
            <a:r>
              <a:rPr lang="en-US" sz="1100" dirty="0" err="1">
                <a:solidFill>
                  <a:prstClr val="black"/>
                </a:solidFill>
                <a:latin typeface="Trebuchet MS"/>
              </a:rPr>
              <a:t>MyData</a:t>
            </a:r>
            <a:endParaRPr lang="he-IL" sz="1100" dirty="0">
              <a:solidFill>
                <a:prstClr val="black"/>
              </a:solidFill>
              <a:latin typeface="Trebuchet MS"/>
              <a:cs typeface="Gisha" panose="020B0502040204020203" pitchFamily="34" charset="-79"/>
            </a:endParaRPr>
          </a:p>
          <a:p>
            <a:pPr fontAlgn="base"/>
            <a:r>
              <a:rPr lang="en-US" sz="1100" dirty="0" err="1">
                <a:solidFill>
                  <a:srgbClr val="FF0000"/>
                </a:solidFill>
                <a:highlight>
                  <a:srgbClr val="00FFFF"/>
                </a:highlight>
                <a:latin typeface="Consolas" panose="020B0609020204030204" pitchFamily="49" charset="0"/>
              </a:rPr>
              <a:t>DataType</a:t>
            </a:r>
            <a:r>
              <a:rPr lang="en-US" sz="1100" dirty="0">
                <a:solidFill>
                  <a:srgbClr val="0000FF"/>
                </a:solidFill>
                <a:highlight>
                  <a:srgbClr val="00FFFF"/>
                </a:highlight>
                <a:latin typeface="Consolas" panose="020B0609020204030204" pitchFamily="49" charset="0"/>
              </a:rPr>
              <a:t>="</a:t>
            </a:r>
            <a:r>
              <a:rPr lang="en-US" sz="1100" dirty="0" err="1">
                <a:solidFill>
                  <a:srgbClr val="0000FF"/>
                </a:solidFill>
                <a:highlight>
                  <a:srgbClr val="00FFFF"/>
                </a:highlight>
                <a:latin typeface="Consolas" panose="020B0609020204030204" pitchFamily="49" charset="0"/>
              </a:rPr>
              <a:t>local:MyData</a:t>
            </a:r>
            <a:r>
              <a:rPr lang="en-US" sz="1100" dirty="0">
                <a:solidFill>
                  <a:srgbClr val="0000FF"/>
                </a:solidFill>
                <a:highlight>
                  <a:srgbClr val="00FFFF"/>
                </a:highlight>
                <a:latin typeface="Consolas" panose="020B0609020204030204" pitchFamily="49" charset="0"/>
              </a:rPr>
              <a:t>"</a:t>
            </a:r>
            <a:endParaRPr lang="he-IL" sz="1100" dirty="0">
              <a:solidFill>
                <a:srgbClr val="0000FF"/>
              </a:solidFill>
              <a:highlight>
                <a:srgbClr val="00FFFF"/>
              </a:highlight>
              <a:latin typeface="Consolas" panose="020B0609020204030204" pitchFamily="49" charset="0"/>
              <a:cs typeface="Gisha" panose="020B0502040204020203" pitchFamily="34" charset="-79"/>
            </a:endParaRPr>
          </a:p>
          <a:p>
            <a:pPr fontAlgn="base"/>
            <a:r>
              <a:rPr lang="he-IL" sz="1100" dirty="0">
                <a:solidFill>
                  <a:prstClr val="black"/>
                </a:solidFill>
                <a:latin typeface="Trebuchet MS"/>
                <a:cs typeface="Gisha" panose="020B0502040204020203" pitchFamily="34" charset="-79"/>
              </a:rPr>
              <a:t> יוצג ע"י</a:t>
            </a:r>
            <a:r>
              <a:rPr lang="en-US" sz="1100" dirty="0">
                <a:solidFill>
                  <a:prstClr val="black"/>
                </a:solidFill>
                <a:latin typeface="Trebuchet MS"/>
              </a:rPr>
              <a:t>Grid </a:t>
            </a:r>
            <a:r>
              <a:rPr lang="he-IL" sz="1100" dirty="0">
                <a:solidFill>
                  <a:prstClr val="black"/>
                </a:solidFill>
                <a:latin typeface="Trebuchet MS"/>
                <a:cs typeface="Gisha" panose="020B0502040204020203" pitchFamily="34" charset="-79"/>
              </a:rPr>
              <a:t> שבתוכו מספר פקדים שיציגו בצורה גרפית את התכונות החשובות של האלמנט.</a:t>
            </a:r>
          </a:p>
        </p:txBody>
      </p:sp>
      <p:sp>
        <p:nvSpPr>
          <p:cNvPr id="14" name="Callout: Bent Line 13">
            <a:extLst>
              <a:ext uri="{FF2B5EF4-FFF2-40B4-BE49-F238E27FC236}">
                <a16:creationId xmlns:a16="http://schemas.microsoft.com/office/drawing/2014/main" id="{C9E4709F-6FC5-4C53-A785-D64FAB209EE9}"/>
              </a:ext>
            </a:extLst>
          </p:cNvPr>
          <p:cNvSpPr/>
          <p:nvPr/>
        </p:nvSpPr>
        <p:spPr>
          <a:xfrm>
            <a:off x="7536160" y="3999344"/>
            <a:ext cx="3014512" cy="1589897"/>
          </a:xfrm>
          <a:prstGeom prst="borderCallout2">
            <a:avLst>
              <a:gd name="adj1" fmla="val 53520"/>
              <a:gd name="adj2" fmla="val -2498"/>
              <a:gd name="adj3" fmla="val 77391"/>
              <a:gd name="adj4" fmla="val -30476"/>
              <a:gd name="adj5" fmla="val 90932"/>
              <a:gd name="adj6" fmla="val -79628"/>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en-US" sz="1100" b="1" dirty="0">
                <a:solidFill>
                  <a:prstClr val="black"/>
                </a:solidFill>
                <a:latin typeface="Trebuchet MS"/>
              </a:rPr>
              <a:t>{Binding}</a:t>
            </a:r>
            <a:r>
              <a:rPr lang="he-IL" sz="1100" b="1" dirty="0">
                <a:solidFill>
                  <a:prstClr val="black"/>
                </a:solidFill>
                <a:latin typeface="Trebuchet MS"/>
                <a:cs typeface="Gisha" panose="020B0502040204020203" pitchFamily="34" charset="-79"/>
              </a:rPr>
              <a:t> ריק</a:t>
            </a:r>
          </a:p>
          <a:p>
            <a:pPr fontAlgn="base"/>
            <a:r>
              <a:rPr lang="en-US" sz="1100" dirty="0">
                <a:solidFill>
                  <a:srgbClr val="FF0000"/>
                </a:solidFill>
                <a:highlight>
                  <a:srgbClr val="C0C0C0"/>
                </a:highlight>
                <a:latin typeface="Consolas" panose="020B0609020204030204" pitchFamily="49" charset="0"/>
              </a:rPr>
              <a:t>ItemsSource</a:t>
            </a:r>
            <a:r>
              <a:rPr lang="en-US" sz="1100" dirty="0">
                <a:solidFill>
                  <a:srgbClr val="0000FF"/>
                </a:solidFill>
                <a:highlight>
                  <a:srgbClr val="C0C0C0"/>
                </a:highlight>
                <a:latin typeface="Consolas" panose="020B0609020204030204" pitchFamily="49" charset="0"/>
              </a:rPr>
              <a:t>="{</a:t>
            </a:r>
            <a:r>
              <a:rPr lang="en-US" sz="1100" dirty="0">
                <a:solidFill>
                  <a:srgbClr val="A31515"/>
                </a:solidFill>
                <a:highlight>
                  <a:srgbClr val="C0C0C0"/>
                </a:highlight>
                <a:latin typeface="Consolas" panose="020B0609020204030204" pitchFamily="49" charset="0"/>
              </a:rPr>
              <a:t>Binding</a:t>
            </a:r>
            <a:r>
              <a:rPr lang="en-US" sz="1100" dirty="0">
                <a:solidFill>
                  <a:srgbClr val="0000FF"/>
                </a:solidFill>
                <a:highlight>
                  <a:srgbClr val="C0C0C0"/>
                </a:highlight>
                <a:latin typeface="Consolas" panose="020B0609020204030204" pitchFamily="49" charset="0"/>
              </a:rPr>
              <a:t>}"</a:t>
            </a:r>
            <a:endParaRPr lang="he-IL" sz="1100" dirty="0">
              <a:solidFill>
                <a:prstClr val="black"/>
              </a:solidFill>
              <a:latin typeface="Trebuchet MS"/>
              <a:cs typeface="Gisha" panose="020B0502040204020203" pitchFamily="34" charset="-79"/>
            </a:endParaRPr>
          </a:p>
          <a:p>
            <a:pPr fontAlgn="base"/>
            <a:r>
              <a:rPr lang="he-IL" sz="1100" dirty="0">
                <a:solidFill>
                  <a:prstClr val="black"/>
                </a:solidFill>
                <a:latin typeface="Trebuchet MS"/>
                <a:cs typeface="Gisha" panose="020B0502040204020203" pitchFamily="34" charset="-79"/>
              </a:rPr>
              <a:t>קביעת הקשר הנתונים תעשה דרך ה </a:t>
            </a:r>
            <a:r>
              <a:rPr lang="en-US" sz="1100" dirty="0">
                <a:solidFill>
                  <a:prstClr val="black"/>
                </a:solidFill>
                <a:latin typeface="Trebuchet MS"/>
              </a:rPr>
              <a:t>code-behind</a:t>
            </a:r>
            <a:r>
              <a:rPr lang="he-IL" sz="1100" dirty="0">
                <a:solidFill>
                  <a:prstClr val="black"/>
                </a:solidFill>
                <a:latin typeface="Trebuchet MS"/>
                <a:cs typeface="Gisha" panose="020B0502040204020203" pitchFamily="34" charset="-79"/>
              </a:rPr>
              <a:t> כך (בדיוק כמו שראינו בשקפים הקודמים):</a:t>
            </a:r>
          </a:p>
          <a:p>
            <a:pPr algn="l" rtl="0"/>
            <a:r>
              <a:rPr lang="en-US" sz="1100" b="1" dirty="0">
                <a:solidFill>
                  <a:srgbClr val="0000FF"/>
                </a:solidFill>
                <a:latin typeface="Consolas" panose="020B0609020204030204" pitchFamily="49" charset="0"/>
              </a:rPr>
              <a:t>private</a:t>
            </a:r>
            <a:r>
              <a:rPr lang="en-US" sz="1100" b="1" dirty="0">
                <a:solidFill>
                  <a:srgbClr val="000000"/>
                </a:solidFill>
                <a:latin typeface="Consolas" panose="020B0609020204030204" pitchFamily="49" charset="0"/>
              </a:rPr>
              <a:t> ObservableCollection&lt;</a:t>
            </a:r>
            <a:r>
              <a:rPr lang="en-US" sz="1100" b="1" dirty="0" err="1">
                <a:solidFill>
                  <a:srgbClr val="000000"/>
                </a:solidFill>
                <a:latin typeface="Consolas" panose="020B0609020204030204" pitchFamily="49" charset="0"/>
              </a:rPr>
              <a:t>MyData</a:t>
            </a:r>
            <a:r>
              <a:rPr lang="en-US" sz="1100" b="1" dirty="0">
                <a:solidFill>
                  <a:srgbClr val="000000"/>
                </a:solidFill>
                <a:latin typeface="Consolas" panose="020B0609020204030204" pitchFamily="49" charset="0"/>
              </a:rPr>
              <a:t>&gt; _</a:t>
            </a:r>
            <a:r>
              <a:rPr lang="en-US" sz="1100" b="1" dirty="0" err="1">
                <a:solidFill>
                  <a:srgbClr val="000000"/>
                </a:solidFill>
                <a:latin typeface="Consolas" panose="020B0609020204030204" pitchFamily="49" charset="0"/>
              </a:rPr>
              <a:t>myCollection</a:t>
            </a:r>
            <a:r>
              <a:rPr lang="en-US" sz="1100" b="1" dirty="0">
                <a:solidFill>
                  <a:srgbClr val="000000"/>
                </a:solidFill>
                <a:latin typeface="Consolas" panose="020B0609020204030204" pitchFamily="49" charset="0"/>
              </a:rPr>
              <a:t> = </a:t>
            </a:r>
            <a:r>
              <a:rPr lang="en-US" sz="1100" b="1" dirty="0">
                <a:solidFill>
                  <a:srgbClr val="0000FF"/>
                </a:solidFill>
                <a:latin typeface="Consolas" panose="020B0609020204030204" pitchFamily="49" charset="0"/>
              </a:rPr>
              <a:t>new </a:t>
            </a:r>
            <a:r>
              <a:rPr lang="en-US" sz="1100" b="1" dirty="0">
                <a:solidFill>
                  <a:srgbClr val="000000"/>
                </a:solidFill>
                <a:latin typeface="Consolas" panose="020B0609020204030204" pitchFamily="49" charset="0"/>
              </a:rPr>
              <a:t>ObservableCollection&lt;</a:t>
            </a:r>
            <a:r>
              <a:rPr lang="en-US" sz="1100" b="1" dirty="0" err="1">
                <a:solidFill>
                  <a:srgbClr val="000000"/>
                </a:solidFill>
                <a:latin typeface="Consolas" panose="020B0609020204030204" pitchFamily="49" charset="0"/>
              </a:rPr>
              <a:t>MyData</a:t>
            </a:r>
            <a:r>
              <a:rPr lang="en-US" sz="1100" b="1" dirty="0">
                <a:solidFill>
                  <a:srgbClr val="000000"/>
                </a:solidFill>
                <a:latin typeface="Consolas" panose="020B0609020204030204" pitchFamily="49" charset="0"/>
              </a:rPr>
              <a:t>&gt;();</a:t>
            </a:r>
            <a:endParaRPr lang="he-IL" sz="1100" b="1" dirty="0">
              <a:solidFill>
                <a:srgbClr val="000000"/>
              </a:solidFill>
              <a:latin typeface="Consolas" panose="020B0609020204030204" pitchFamily="49" charset="0"/>
              <a:cs typeface="Gisha" panose="020B0502040204020203" pitchFamily="34" charset="-79"/>
            </a:endParaRPr>
          </a:p>
          <a:p>
            <a:pPr algn="l" rtl="0"/>
            <a:r>
              <a:rPr lang="en-US" sz="1100" dirty="0">
                <a:solidFill>
                  <a:srgbClr val="00B050"/>
                </a:solidFill>
                <a:latin typeface="Consolas" panose="020B0609020204030204" pitchFamily="49" charset="0"/>
                <a:ea typeface="Calibri" panose="020F0502020204030204" pitchFamily="34" charset="0"/>
                <a:cs typeface="Consolas" panose="020B0609020204030204" pitchFamily="49" charset="0"/>
              </a:rPr>
              <a:t>//add items to the collection …</a:t>
            </a:r>
            <a:endParaRPr lang="he-IL" sz="1100" dirty="0">
              <a:solidFill>
                <a:srgbClr val="00B050"/>
              </a:solidFill>
              <a:latin typeface="Consolas" panose="020B0609020204030204" pitchFamily="49" charset="0"/>
              <a:ea typeface="Calibri" panose="020F0502020204030204" pitchFamily="34" charset="0"/>
              <a:cs typeface="Consolas" panose="020B0609020204030204" pitchFamily="49" charset="0"/>
            </a:endParaRPr>
          </a:p>
          <a:p>
            <a:pPr algn="l" rtl="0"/>
            <a:r>
              <a:rPr lang="en-IL"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IL"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.DataContext = _myCollection;</a:t>
            </a:r>
            <a:endParaRPr lang="en-US" sz="1600" dirty="0">
              <a:solidFill>
                <a:prstClr val="black"/>
              </a:solidFill>
              <a:latin typeface="Trebuchet MS"/>
            </a:endParaRPr>
          </a:p>
        </p:txBody>
      </p:sp>
    </p:spTree>
    <p:extLst>
      <p:ext uri="{BB962C8B-B14F-4D97-AF65-F5344CB8AC3E}">
        <p14:creationId xmlns:p14="http://schemas.microsoft.com/office/powerpoint/2010/main" val="1540367472"/>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3CBBEA-B793-4CCA-AA0C-1FE8E43962B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724</a:t>
            </a:fld>
            <a:endParaRPr lang="he-IL">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2EC8983A-88C1-41AE-B4F8-713D533C7695}"/>
              </a:ext>
            </a:extLst>
          </p:cNvPr>
          <p:cNvSpPr txBox="1"/>
          <p:nvPr/>
        </p:nvSpPr>
        <p:spPr>
          <a:xfrm>
            <a:off x="1703513" y="229208"/>
            <a:ext cx="7641165" cy="655564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rtl="0"/>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Window</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Class</a:t>
            </a:r>
            <a:r>
              <a:rPr lang="en-US" sz="1000" dirty="0">
                <a:solidFill>
                  <a:srgbClr val="0000FF"/>
                </a:solidFill>
                <a:latin typeface="Consolas" panose="020B0609020204030204" pitchFamily="49" charset="0"/>
              </a:rPr>
              <a:t>="Ex93_DataTemplate.MainWindow"</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a:solidFill>
                  <a:srgbClr val="0000FF"/>
                </a:solidFill>
                <a:latin typeface="Consolas" panose="020B0609020204030204" pitchFamily="49" charset="0"/>
              </a:rPr>
              <a:t>="http://schemas.microsoft.com/</a:t>
            </a:r>
            <a:r>
              <a:rPr lang="en-US" sz="1000" dirty="0" err="1">
                <a:solidFill>
                  <a:srgbClr val="0000FF"/>
                </a:solidFill>
                <a:latin typeface="Consolas" panose="020B0609020204030204" pitchFamily="49" charset="0"/>
              </a:rPr>
              <a:t>winfx</a:t>
            </a:r>
            <a:r>
              <a:rPr lang="en-US" sz="1000" dirty="0">
                <a:solidFill>
                  <a:srgbClr val="0000FF"/>
                </a:solidFill>
                <a:latin typeface="Consolas" panose="020B0609020204030204" pitchFamily="49" charset="0"/>
              </a:rPr>
              <a:t>/2006/</a:t>
            </a:r>
            <a:r>
              <a:rPr lang="en-US" sz="1000" dirty="0" err="1">
                <a:solidFill>
                  <a:srgbClr val="0000FF"/>
                </a:solidFill>
                <a:latin typeface="Consolas" panose="020B0609020204030204" pitchFamily="49" charset="0"/>
              </a:rPr>
              <a:t>xaml</a:t>
            </a:r>
            <a:r>
              <a:rPr lang="en-US" sz="1000" dirty="0">
                <a:solidFill>
                  <a:srgbClr val="0000FF"/>
                </a:solidFill>
                <a:latin typeface="Consolas" panose="020B0609020204030204" pitchFamily="49" charset="0"/>
              </a:rPr>
              <a:t>/presentation"</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x</a:t>
            </a:r>
            <a:r>
              <a:rPr lang="en-US" sz="1000" dirty="0">
                <a:solidFill>
                  <a:srgbClr val="0000FF"/>
                </a:solidFill>
                <a:latin typeface="Consolas" panose="020B0609020204030204" pitchFamily="49" charset="0"/>
              </a:rPr>
              <a:t>="http://schemas.microsoft.com/</a:t>
            </a:r>
            <a:r>
              <a:rPr lang="en-US" sz="1000" dirty="0" err="1">
                <a:solidFill>
                  <a:srgbClr val="0000FF"/>
                </a:solidFill>
                <a:latin typeface="Consolas" panose="020B0609020204030204" pitchFamily="49" charset="0"/>
              </a:rPr>
              <a:t>winfx</a:t>
            </a:r>
            <a:r>
              <a:rPr lang="en-US" sz="1000" dirty="0">
                <a:solidFill>
                  <a:srgbClr val="0000FF"/>
                </a:solidFill>
                <a:latin typeface="Consolas" panose="020B0609020204030204" pitchFamily="49" charset="0"/>
              </a:rPr>
              <a:t>/2006/</a:t>
            </a:r>
            <a:r>
              <a:rPr lang="en-US" sz="1000" dirty="0" err="1">
                <a:solidFill>
                  <a:srgbClr val="0000FF"/>
                </a:solidFill>
                <a:latin typeface="Consolas" panose="020B0609020204030204" pitchFamily="49" charset="0"/>
              </a:rPr>
              <a:t>xaml</a:t>
            </a:r>
            <a:r>
              <a:rPr lang="en-US" sz="1000" dirty="0">
                <a:solidFill>
                  <a:srgbClr val="0000FF"/>
                </a:solidFill>
                <a:latin typeface="Consolas" panose="020B0609020204030204" pitchFamily="49" charset="0"/>
              </a:rPr>
              <a: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d</a:t>
            </a:r>
            <a:r>
              <a:rPr lang="en-US" sz="1000" dirty="0">
                <a:solidFill>
                  <a:srgbClr val="0000FF"/>
                </a:solidFill>
                <a:latin typeface="Consolas" panose="020B0609020204030204" pitchFamily="49" charset="0"/>
              </a:rPr>
              <a:t>="http://schemas.microsoft.com/expression/blend/2008"</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xmlns</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mc</a:t>
            </a:r>
            <a:r>
              <a:rPr lang="en-US" sz="1000" dirty="0">
                <a:solidFill>
                  <a:srgbClr val="0000FF"/>
                </a:solidFill>
                <a:latin typeface="Consolas" panose="020B0609020204030204" pitchFamily="49" charset="0"/>
              </a:rPr>
              <a:t>="http://schemas.openxmlformats.org/markup-compatibility/2006"</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highlight>
                  <a:srgbClr val="00FF00"/>
                </a:highlight>
                <a:latin typeface="Consolas" panose="020B0609020204030204" pitchFamily="49" charset="0"/>
              </a:rPr>
              <a:t>xmlns</a:t>
            </a:r>
            <a:r>
              <a:rPr lang="en-US" sz="1000" dirty="0" err="1">
                <a:solidFill>
                  <a:srgbClr val="0000FF"/>
                </a:solidFill>
                <a:highlight>
                  <a:srgbClr val="00FF00"/>
                </a:highlight>
                <a:latin typeface="Consolas" panose="020B0609020204030204" pitchFamily="49" charset="0"/>
              </a:rPr>
              <a:t>:</a:t>
            </a:r>
            <a:r>
              <a:rPr lang="en-US" sz="1000" dirty="0" err="1">
                <a:solidFill>
                  <a:srgbClr val="FF0000"/>
                </a:solidFill>
                <a:highlight>
                  <a:srgbClr val="00FF00"/>
                </a:highlight>
                <a:latin typeface="Consolas" panose="020B0609020204030204" pitchFamily="49" charset="0"/>
              </a:rPr>
              <a:t>local</a:t>
            </a:r>
            <a:r>
              <a:rPr lang="en-US" sz="1000" dirty="0">
                <a:solidFill>
                  <a:srgbClr val="0000FF"/>
                </a:solidFill>
                <a:highlight>
                  <a:srgbClr val="00FF00"/>
                </a:highlight>
                <a:latin typeface="Consolas" panose="020B0609020204030204" pitchFamily="49" charset="0"/>
              </a:rPr>
              <a:t>="clr-namespace:Ex93_DataTemplate"</a:t>
            </a:r>
            <a:endParaRPr lang="en-US" sz="1000" dirty="0">
              <a:solidFill>
                <a:srgbClr val="000000"/>
              </a:solidFill>
              <a:highlight>
                <a:srgbClr val="00FF00"/>
              </a:highlight>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mc</a:t>
            </a:r>
            <a:r>
              <a:rPr lang="en-US" sz="1000" dirty="0" err="1">
                <a:solidFill>
                  <a:srgbClr val="0000FF"/>
                </a:solidFill>
                <a:latin typeface="Consolas" panose="020B0609020204030204" pitchFamily="49" charset="0"/>
              </a:rPr>
              <a:t>:</a:t>
            </a:r>
            <a:r>
              <a:rPr lang="en-US" sz="1000" dirty="0" err="1">
                <a:solidFill>
                  <a:srgbClr val="FF0000"/>
                </a:solidFill>
                <a:latin typeface="Consolas" panose="020B0609020204030204" pitchFamily="49" charset="0"/>
              </a:rPr>
              <a:t>Ignorable</a:t>
            </a:r>
            <a:r>
              <a:rPr lang="en-US" sz="1000" dirty="0">
                <a:solidFill>
                  <a:srgbClr val="0000FF"/>
                </a:solidFill>
                <a:latin typeface="Consolas" panose="020B0609020204030204" pitchFamily="49" charset="0"/>
              </a:rPr>
              <a:t>="d"</a:t>
            </a:r>
            <a:r>
              <a:rPr lang="en-US" sz="1000" dirty="0">
                <a:solidFill>
                  <a:srgbClr val="FF0000"/>
                </a:solidFill>
                <a:latin typeface="Consolas" panose="020B0609020204030204" pitchFamily="49" charset="0"/>
              </a:rPr>
              <a:t> Title</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MainWindow</a:t>
            </a:r>
            <a:r>
              <a:rPr lang="en-US" sz="1000" dirty="0">
                <a:solidFill>
                  <a:srgbClr val="0000FF"/>
                </a:solidFill>
                <a:latin typeface="Consolas" panose="020B0609020204030204" pitchFamily="49" charset="0"/>
              </a:rPr>
              <a:t>" </a:t>
            </a:r>
            <a:r>
              <a:rPr lang="en-US" sz="1000" dirty="0">
                <a:solidFill>
                  <a:srgbClr val="FF0000"/>
                </a:solidFill>
                <a:latin typeface="Consolas" panose="020B0609020204030204" pitchFamily="49" charset="0"/>
              </a:rPr>
              <a:t>Height</a:t>
            </a:r>
            <a:r>
              <a:rPr lang="en-US" sz="1000" dirty="0">
                <a:solidFill>
                  <a:srgbClr val="0000FF"/>
                </a:solidFill>
                <a:latin typeface="Consolas" panose="020B0609020204030204" pitchFamily="49" charset="0"/>
              </a:rPr>
              <a:t>="500"</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="600"&gt;</a:t>
            </a:r>
            <a:endParaRPr lang="en-US" sz="1000" dirty="0">
              <a:solidFill>
                <a:srgbClr val="000000"/>
              </a:solidFill>
              <a:latin typeface="Consolas" panose="020B0609020204030204" pitchFamily="49" charset="0"/>
            </a:endParaRPr>
          </a:p>
          <a:p>
            <a:pPr algn="l" rtl="0"/>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Window.</a:t>
            </a:r>
            <a:r>
              <a:rPr lang="en-US" sz="1000" dirty="0" err="1">
                <a:solidFill>
                  <a:prstClr val="black"/>
                </a:solidFill>
                <a:highlight>
                  <a:srgbClr val="FF0000"/>
                </a:highlight>
                <a:latin typeface="Consolas" panose="020B0609020204030204" pitchFamily="49" charset="0"/>
              </a:rPr>
              <a:t>Resources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DataTemplate</a:t>
            </a:r>
            <a:r>
              <a:rPr lang="en-US" sz="1000" dirty="0">
                <a:solidFill>
                  <a:srgbClr val="FF0000"/>
                </a:solidFill>
                <a:latin typeface="Consolas" panose="020B0609020204030204" pitchFamily="49" charset="0"/>
              </a:rPr>
              <a:t> </a:t>
            </a:r>
            <a:r>
              <a:rPr lang="en-US" sz="1000" dirty="0" err="1">
                <a:solidFill>
                  <a:srgbClr val="FF0000"/>
                </a:solidFill>
                <a:highlight>
                  <a:srgbClr val="00FFFF"/>
                </a:highlight>
                <a:latin typeface="Consolas" panose="020B0609020204030204" pitchFamily="49" charset="0"/>
              </a:rPr>
              <a:t>DataType</a:t>
            </a:r>
            <a:r>
              <a:rPr lang="en-US" sz="1000" dirty="0">
                <a:solidFill>
                  <a:srgbClr val="0000FF"/>
                </a:solidFill>
                <a:highlight>
                  <a:srgbClr val="00FFFF"/>
                </a:highlight>
                <a:latin typeface="Consolas" panose="020B0609020204030204" pitchFamily="49" charset="0"/>
              </a:rPr>
              <a:t>="</a:t>
            </a:r>
            <a:r>
              <a:rPr lang="en-US" sz="1000" dirty="0" err="1">
                <a:solidFill>
                  <a:srgbClr val="0000FF"/>
                </a:solidFill>
                <a:highlight>
                  <a:srgbClr val="00FFFF"/>
                </a:highlight>
                <a:latin typeface="Consolas" panose="020B0609020204030204" pitchFamily="49" charset="0"/>
              </a:rPr>
              <a:t>local:MyData</a:t>
            </a:r>
            <a:r>
              <a:rPr lang="en-US" sz="1000" dirty="0">
                <a:solidFill>
                  <a:srgbClr val="0000FF"/>
                </a:solidFill>
                <a:highlight>
                  <a:srgbClr val="00FFFF"/>
                </a:highlight>
                <a:latin typeface="Consolas" panose="020B0609020204030204" pitchFamily="49" charset="0"/>
              </a:rPr>
              <a:t>"</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Grid</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Grid.RowDefinitions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RowDefinition</a:t>
            </a:r>
            <a:r>
              <a:rPr lang="en-US" sz="1000" dirty="0">
                <a:solidFill>
                  <a:srgbClr val="FF0000"/>
                </a:solidFill>
                <a:latin typeface="Consolas" panose="020B0609020204030204" pitchFamily="49" charset="0"/>
              </a:rPr>
              <a:t> Height</a:t>
            </a:r>
            <a:r>
              <a:rPr lang="en-US" sz="1000" dirty="0">
                <a:solidFill>
                  <a:srgbClr val="0000FF"/>
                </a:solidFill>
                <a:latin typeface="Consolas" panose="020B0609020204030204" pitchFamily="49" charset="0"/>
              </a:rPr>
              <a:t>="Auto"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Grid.RowDefinitions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Grid.ColumnDefinitions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ColumnDefinition</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Grid.ColumnDefinitions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endParaRPr lang="en-IL"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="First Name: "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="1"</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=FirstName}"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="2"</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="Last Name: "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="3"</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LastName</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CheckBox</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Grid.Column</a:t>
            </a:r>
            <a:r>
              <a:rPr lang="en-US" sz="1000" dirty="0">
                <a:solidFill>
                  <a:srgbClr val="0000FF"/>
                </a:solidFill>
                <a:latin typeface="Consolas" panose="020B0609020204030204" pitchFamily="49" charset="0"/>
              </a:rPr>
              <a:t>="4"</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Content</a:t>
            </a:r>
            <a:r>
              <a:rPr lang="en-US" sz="1000" dirty="0">
                <a:solidFill>
                  <a:srgbClr val="0000FF"/>
                </a:solidFill>
                <a:latin typeface="Consolas" panose="020B0609020204030204" pitchFamily="49" charset="0"/>
              </a:rPr>
              <a:t>="Is Lecturer?"</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IsEnabled</a:t>
            </a:r>
            <a:r>
              <a:rPr lang="en-US" sz="1000" dirty="0">
                <a:solidFill>
                  <a:srgbClr val="0000FF"/>
                </a:solidFill>
                <a:latin typeface="Consolas" panose="020B0609020204030204" pitchFamily="49" charset="0"/>
              </a:rPr>
              <a:t>="False"</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IsChecked</a:t>
            </a:r>
            <a:r>
              <a:rPr lang="en-US" sz="1000" dirty="0">
                <a:solidFill>
                  <a:srgbClr val="0000FF"/>
                </a:solidFill>
                <a:latin typeface="Consolas" panose="020B0609020204030204" pitchFamily="49" charset="0"/>
              </a:rPr>
              <a:t>="{</a:t>
            </a:r>
            <a:r>
              <a:rPr lang="en-US" sz="1000" dirty="0">
                <a:solidFill>
                  <a:srgbClr val="A31515"/>
                </a:solidFill>
                <a:latin typeface="Consolas" panose="020B0609020204030204" pitchFamily="49" charset="0"/>
              </a:rPr>
              <a:t>Binding</a:t>
            </a:r>
            <a:r>
              <a:rPr lang="en-US" sz="1000" dirty="0">
                <a:solidFill>
                  <a:srgbClr val="FF0000"/>
                </a:solidFill>
                <a:latin typeface="Consolas" panose="020B0609020204030204" pitchFamily="49" charset="0"/>
              </a:rPr>
              <a:t> Path</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IsLecturer</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Grid</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DataTemplate</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Window.Resources</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IL" sz="1000" dirty="0">
                <a:solidFill>
                  <a:srgbClr val="000000"/>
                </a:solidFill>
                <a:latin typeface="Consolas" panose="020B0609020204030204" pitchFamily="49" charset="0"/>
              </a:rPr>
              <a:t>    </a:t>
            </a: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ListBox</a:t>
            </a:r>
            <a:r>
              <a:rPr lang="en-US" sz="1000" dirty="0">
                <a:solidFill>
                  <a:srgbClr val="FF0000"/>
                </a:solidFill>
                <a:latin typeface="Consolas" panose="020B0609020204030204" pitchFamily="49" charset="0"/>
              </a:rPr>
              <a:t> </a:t>
            </a:r>
            <a:r>
              <a:rPr lang="en-US" sz="1000" dirty="0">
                <a:solidFill>
                  <a:srgbClr val="FF0000"/>
                </a:solidFill>
                <a:highlight>
                  <a:srgbClr val="C0C0C0"/>
                </a:highlight>
                <a:latin typeface="Consolas" panose="020B0609020204030204" pitchFamily="49" charset="0"/>
              </a:rPr>
              <a:t>ItemsSource</a:t>
            </a:r>
            <a:r>
              <a:rPr lang="en-US" sz="1000" dirty="0">
                <a:solidFill>
                  <a:srgbClr val="0000FF"/>
                </a:solidFill>
                <a:highlight>
                  <a:srgbClr val="C0C0C0"/>
                </a:highlight>
                <a:latin typeface="Consolas" panose="020B0609020204030204" pitchFamily="49" charset="0"/>
              </a:rPr>
              <a:t>="{</a:t>
            </a:r>
            <a:r>
              <a:rPr lang="en-US" sz="1000" dirty="0">
                <a:solidFill>
                  <a:srgbClr val="A31515"/>
                </a:solidFill>
                <a:highlight>
                  <a:srgbClr val="C0C0C0"/>
                </a:highlight>
                <a:latin typeface="Consolas" panose="020B0609020204030204" pitchFamily="49" charset="0"/>
              </a:rPr>
              <a:t>Binding</a:t>
            </a:r>
            <a:r>
              <a:rPr lang="en-US" sz="1000" dirty="0">
                <a:solidFill>
                  <a:srgbClr val="0000FF"/>
                </a:solidFill>
                <a:highlight>
                  <a:srgbClr val="C0C0C0"/>
                </a:highlight>
                <a:latin typeface="Consolas" panose="020B0609020204030204" pitchFamily="49" charset="0"/>
              </a:rPr>
              <a:t>}"</a:t>
            </a:r>
            <a:endParaRPr lang="en-US" sz="1000" dirty="0">
              <a:solidFill>
                <a:srgbClr val="000000"/>
              </a:solidFill>
              <a:highlight>
                <a:srgbClr val="C0C0C0"/>
              </a:highlight>
              <a:latin typeface="Consolas" panose="020B0609020204030204" pitchFamily="49" charset="0"/>
            </a:endParaRPr>
          </a:p>
          <a:p>
            <a:pPr algn="l" rtl="0"/>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HorizontalContentAlignment</a:t>
            </a:r>
            <a:r>
              <a:rPr lang="en-US" sz="1000" dirty="0">
                <a:solidFill>
                  <a:srgbClr val="0000FF"/>
                </a:solidFill>
                <a:latin typeface="Consolas" panose="020B0609020204030204" pitchFamily="49" charset="0"/>
              </a:rPr>
              <a:t>="Stretch"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Button</a:t>
            </a:r>
            <a:r>
              <a:rPr lang="en-US" sz="1000" dirty="0">
                <a:solidFill>
                  <a:srgbClr val="FF0000"/>
                </a:solidFill>
                <a:latin typeface="Consolas" panose="020B0609020204030204" pitchFamily="49" charset="0"/>
              </a:rPr>
              <a:t> Content</a:t>
            </a:r>
            <a:r>
              <a:rPr lang="en-US" sz="1000" dirty="0">
                <a:solidFill>
                  <a:srgbClr val="0000FF"/>
                </a:solidFill>
                <a:latin typeface="Consolas" panose="020B0609020204030204" pitchFamily="49" charset="0"/>
              </a:rPr>
              <a:t>="Add"</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Click</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Button_Click</a:t>
            </a:r>
            <a:r>
              <a:rPr lang="en-US" sz="1000" dirty="0">
                <a:solidFill>
                  <a:srgbClr val="0000FF"/>
                </a:solidFill>
                <a:latin typeface="Consolas" panose="020B0609020204030204" pitchFamily="49" charset="0"/>
              </a:rPr>
              <a:t>" /&gt;</a:t>
            </a:r>
            <a:endParaRPr lang="en-US" sz="1000" dirty="0">
              <a:solidFill>
                <a:srgbClr val="000000"/>
              </a:solidFill>
              <a:latin typeface="Consolas" panose="020B0609020204030204" pitchFamily="49" charset="0"/>
            </a:endParaRPr>
          </a:p>
          <a:p>
            <a:pPr algn="l" rtl="0"/>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algn="l" rtl="0"/>
            <a:endParaRPr lang="en-IL" sz="1000" dirty="0">
              <a:solidFill>
                <a:srgbClr val="000000"/>
              </a:solidFill>
              <a:latin typeface="Consolas" panose="020B0609020204030204" pitchFamily="49" charset="0"/>
            </a:endParaRPr>
          </a:p>
          <a:p>
            <a:pPr algn="l" rtl="0"/>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Window</a:t>
            </a:r>
            <a:r>
              <a:rPr lang="en-US" sz="1000" dirty="0">
                <a:solidFill>
                  <a:srgbClr val="0000FF"/>
                </a:solidFill>
                <a:latin typeface="Consolas" panose="020B0609020204030204" pitchFamily="49" charset="0"/>
              </a:rPr>
              <a:t>&gt;</a:t>
            </a:r>
            <a:endParaRPr lang="en-IL" sz="2000" dirty="0">
              <a:solidFill>
                <a:prstClr val="black"/>
              </a:solidFill>
              <a:latin typeface="Trebuchet MS"/>
            </a:endParaRPr>
          </a:p>
        </p:txBody>
      </p:sp>
      <p:sp>
        <p:nvSpPr>
          <p:cNvPr id="6" name="Title 1">
            <a:extLst>
              <a:ext uri="{FF2B5EF4-FFF2-40B4-BE49-F238E27FC236}">
                <a16:creationId xmlns:a16="http://schemas.microsoft.com/office/drawing/2014/main" id="{C5C21953-02D8-4953-9DE1-26FC91C8598A}"/>
              </a:ext>
            </a:extLst>
          </p:cNvPr>
          <p:cNvSpPr>
            <a:spLocks noGrp="1"/>
          </p:cNvSpPr>
          <p:nvPr>
            <p:ph type="title"/>
          </p:nvPr>
        </p:nvSpPr>
        <p:spPr>
          <a:xfrm>
            <a:off x="6888088" y="40877"/>
            <a:ext cx="3662584" cy="473780"/>
          </a:xfrm>
          <a:solidFill>
            <a:schemeClr val="bg1"/>
          </a:solidFill>
        </p:spPr>
        <p:txBody>
          <a:bodyPr>
            <a:noAutofit/>
          </a:bodyPr>
          <a:lstStyle/>
          <a:p>
            <a:pPr algn="ctr" rtl="0"/>
            <a:r>
              <a:rPr lang="en-US" sz="2400" dirty="0"/>
              <a:t>IMPLICIT Data template</a:t>
            </a:r>
            <a:endParaRPr lang="en-IL" sz="2400" dirty="0"/>
          </a:p>
        </p:txBody>
      </p:sp>
      <p:sp>
        <p:nvSpPr>
          <p:cNvPr id="10" name="Callout: Bent Line 9">
            <a:extLst>
              <a:ext uri="{FF2B5EF4-FFF2-40B4-BE49-F238E27FC236}">
                <a16:creationId xmlns:a16="http://schemas.microsoft.com/office/drawing/2014/main" id="{F11ACEA4-2EAB-470E-97A6-081F917B61D1}"/>
              </a:ext>
            </a:extLst>
          </p:cNvPr>
          <p:cNvSpPr/>
          <p:nvPr/>
        </p:nvSpPr>
        <p:spPr>
          <a:xfrm>
            <a:off x="7195584" y="4008670"/>
            <a:ext cx="3292904" cy="331510"/>
          </a:xfrm>
          <a:prstGeom prst="borderCallout2">
            <a:avLst>
              <a:gd name="adj1" fmla="val 56846"/>
              <a:gd name="adj2" fmla="val -5275"/>
              <a:gd name="adj3" fmla="val -229229"/>
              <a:gd name="adj4" fmla="val -42138"/>
              <a:gd name="adj5" fmla="val -661416"/>
              <a:gd name="adj6" fmla="val -62839"/>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אין כאן התייחסות למפתח המזהה</a:t>
            </a:r>
            <a:endParaRPr lang="en-US" sz="1100" dirty="0">
              <a:solidFill>
                <a:prstClr val="black"/>
              </a:solidFill>
              <a:latin typeface="Trebuchet MS"/>
            </a:endParaRPr>
          </a:p>
        </p:txBody>
      </p:sp>
      <p:sp>
        <p:nvSpPr>
          <p:cNvPr id="11" name="Callout: Bent Line 10">
            <a:extLst>
              <a:ext uri="{FF2B5EF4-FFF2-40B4-BE49-F238E27FC236}">
                <a16:creationId xmlns:a16="http://schemas.microsoft.com/office/drawing/2014/main" id="{38DC5771-9042-47AE-8906-9DBB7A743578}"/>
              </a:ext>
            </a:extLst>
          </p:cNvPr>
          <p:cNvSpPr/>
          <p:nvPr/>
        </p:nvSpPr>
        <p:spPr>
          <a:xfrm>
            <a:off x="6744072" y="5495183"/>
            <a:ext cx="3806600" cy="331509"/>
          </a:xfrm>
          <a:prstGeom prst="borderCallout2">
            <a:avLst>
              <a:gd name="adj1" fmla="val 53520"/>
              <a:gd name="adj2" fmla="val -2498"/>
              <a:gd name="adj3" fmla="val -23163"/>
              <a:gd name="adj4" fmla="val -19337"/>
              <a:gd name="adj5" fmla="val -6762"/>
              <a:gd name="adj6" fmla="val -47877"/>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r>
              <a:rPr lang="he-IL" sz="1100" dirty="0">
                <a:solidFill>
                  <a:prstClr val="black"/>
                </a:solidFill>
                <a:latin typeface="Trebuchet MS"/>
                <a:cs typeface="Gisha" panose="020B0502040204020203" pitchFamily="34" charset="-79"/>
              </a:rPr>
              <a:t>אין כאן התייחסות למפתח המזהה</a:t>
            </a:r>
            <a:endParaRPr lang="en-US" sz="1100" dirty="0">
              <a:solidFill>
                <a:prstClr val="black"/>
              </a:solidFill>
              <a:latin typeface="Trebuchet MS"/>
            </a:endParaRPr>
          </a:p>
        </p:txBody>
      </p:sp>
      <p:sp>
        <p:nvSpPr>
          <p:cNvPr id="13" name="Content Placeholder 2">
            <a:extLst>
              <a:ext uri="{FF2B5EF4-FFF2-40B4-BE49-F238E27FC236}">
                <a16:creationId xmlns:a16="http://schemas.microsoft.com/office/drawing/2014/main" id="{B666ADD9-EFB0-4FE2-8CC2-3F7E574EC6BA}"/>
              </a:ext>
            </a:extLst>
          </p:cNvPr>
          <p:cNvSpPr>
            <a:spLocks noGrp="1"/>
          </p:cNvSpPr>
          <p:nvPr>
            <p:ph idx="1"/>
          </p:nvPr>
        </p:nvSpPr>
        <p:spPr>
          <a:xfrm>
            <a:off x="6634856" y="764704"/>
            <a:ext cx="3915816" cy="2824470"/>
          </a:xfrm>
        </p:spPr>
        <p:style>
          <a:lnRef idx="2">
            <a:schemeClr val="accent4"/>
          </a:lnRef>
          <a:fillRef idx="1">
            <a:schemeClr val="lt1"/>
          </a:fillRef>
          <a:effectRef idx="0">
            <a:schemeClr val="accent4"/>
          </a:effectRef>
          <a:fontRef idx="minor">
            <a:schemeClr val="dk1"/>
          </a:fontRef>
        </p:style>
        <p:txBody>
          <a:bodyPr>
            <a:normAutofit fontScale="77500" lnSpcReduction="20000"/>
          </a:bodyPr>
          <a:lstStyle/>
          <a:p>
            <a:pPr fontAlgn="base">
              <a:lnSpc>
                <a:spcPts val="1690"/>
              </a:lnSpc>
              <a:spcAft>
                <a:spcPts val="800"/>
              </a:spcAft>
            </a:pPr>
            <a:r>
              <a:rPr lang="he-IL" sz="1800" dirty="0"/>
              <a:t>בדוגמא הקודמת הראינו כיצד להגדיר </a:t>
            </a:r>
            <a:r>
              <a:rPr lang="en-US" sz="1800" dirty="0"/>
              <a:t>Data Template</a:t>
            </a:r>
            <a:r>
              <a:rPr lang="he-IL" sz="1800" dirty="0"/>
              <a:t> עבור אובייקט מטיפוס</a:t>
            </a:r>
            <a:r>
              <a:rPr lang="en-US" sz="1800" dirty="0"/>
              <a:t> </a:t>
            </a:r>
            <a:r>
              <a:rPr lang="en-US" sz="1800" dirty="0" err="1"/>
              <a:t>MyData</a:t>
            </a:r>
            <a:r>
              <a:rPr lang="en-US" sz="1800" dirty="0"/>
              <a:t> </a:t>
            </a:r>
            <a:r>
              <a:rPr lang="he-IL" sz="1800" dirty="0"/>
              <a:t>ולתת לו מפתח מזהה, ואז להשתמש במפתח כדי להגדיר את סוג האובייקט בעזרת </a:t>
            </a:r>
            <a:r>
              <a:rPr lang="en-US" sz="1800" dirty="0" err="1"/>
              <a:t>ItemTemplate</a:t>
            </a:r>
            <a:r>
              <a:rPr lang="he-IL" sz="1800" dirty="0"/>
              <a:t>.</a:t>
            </a:r>
            <a:endParaRPr lang="en-IL" sz="1800" dirty="0"/>
          </a:p>
          <a:p>
            <a:pPr fontAlgn="base">
              <a:lnSpc>
                <a:spcPts val="1690"/>
              </a:lnSpc>
              <a:spcAft>
                <a:spcPts val="800"/>
              </a:spcAft>
            </a:pPr>
            <a:r>
              <a:rPr lang="he-IL" sz="1800" dirty="0"/>
              <a:t>ישנה אפשרות נוספת לעשות זאת, והיא באמצעות שימוש ב </a:t>
            </a:r>
            <a:r>
              <a:rPr lang="en-US" sz="1800" b="1" dirty="0"/>
              <a:t>Implicit</a:t>
            </a:r>
            <a:r>
              <a:rPr lang="en-US" sz="1800" dirty="0"/>
              <a:t> Data Templates</a:t>
            </a:r>
            <a:r>
              <a:rPr lang="he-IL" sz="1800" dirty="0"/>
              <a:t> שמשמעותו יצירת </a:t>
            </a:r>
            <a:r>
              <a:rPr lang="en-US" sz="1800" dirty="0"/>
              <a:t>Data Template</a:t>
            </a:r>
            <a:r>
              <a:rPr lang="he-IL" sz="1800" dirty="0"/>
              <a:t> ללא מפתח מפורש. כלומר ללא הגדרת </a:t>
            </a:r>
            <a:r>
              <a:rPr lang="en-US" sz="1800" dirty="0"/>
              <a:t>x:Key</a:t>
            </a:r>
            <a:r>
              <a:rPr lang="he-IL" sz="1800" dirty="0"/>
              <a:t>.</a:t>
            </a:r>
          </a:p>
          <a:p>
            <a:pPr fontAlgn="base">
              <a:lnSpc>
                <a:spcPts val="1690"/>
              </a:lnSpc>
              <a:spcAft>
                <a:spcPts val="800"/>
              </a:spcAft>
            </a:pPr>
            <a:r>
              <a:rPr lang="he-IL" sz="1800" dirty="0"/>
              <a:t>במקרה כזה ה </a:t>
            </a:r>
            <a:r>
              <a:rPr lang="en-US" sz="1800" dirty="0"/>
              <a:t>Data Template</a:t>
            </a:r>
            <a:r>
              <a:rPr lang="he-IL" sz="1800" dirty="0"/>
              <a:t> יופעל בכל פעם שנרצה להציג למסך אובייקט מטיפוס</a:t>
            </a:r>
            <a:r>
              <a:rPr lang="en-US" sz="1800" dirty="0"/>
              <a:t> </a:t>
            </a:r>
            <a:r>
              <a:rPr lang="en-US" sz="1800" dirty="0" err="1"/>
              <a:t>MyData</a:t>
            </a:r>
            <a:r>
              <a:rPr lang="en-US" sz="1800" dirty="0"/>
              <a:t> </a:t>
            </a:r>
            <a:r>
              <a:rPr lang="he-IL" sz="1800" dirty="0"/>
              <a:t>גם ללא שימוש בתכונה </a:t>
            </a:r>
            <a:r>
              <a:rPr lang="en-US" sz="1800" dirty="0" err="1"/>
              <a:t>ItemTemplate</a:t>
            </a:r>
            <a:endParaRPr lang="en-IL" sz="1800" dirty="0"/>
          </a:p>
        </p:txBody>
      </p:sp>
    </p:spTree>
    <p:extLst>
      <p:ext uri="{BB962C8B-B14F-4D97-AF65-F5344CB8AC3E}">
        <p14:creationId xmlns:p14="http://schemas.microsoft.com/office/powerpoint/2010/main" val="2705858209"/>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0751BA-9631-4B32-B850-70DC69DE58B1}"/>
              </a:ext>
            </a:extLst>
          </p:cNvPr>
          <p:cNvSpPr>
            <a:spLocks noGrp="1"/>
          </p:cNvSpPr>
          <p:nvPr>
            <p:ph type="ctrTitle"/>
          </p:nvPr>
        </p:nvSpPr>
        <p:spPr/>
        <p:txBody>
          <a:bodyPr/>
          <a:lstStyle/>
          <a:p>
            <a:pPr algn="ctr"/>
            <a:r>
              <a:rPr lang="en-US" dirty="0"/>
              <a:t>Trigger</a:t>
            </a:r>
          </a:p>
        </p:txBody>
      </p:sp>
      <p:sp>
        <p:nvSpPr>
          <p:cNvPr id="4" name="Slide Number Placeholder 3">
            <a:extLst>
              <a:ext uri="{FF2B5EF4-FFF2-40B4-BE49-F238E27FC236}">
                <a16:creationId xmlns:a16="http://schemas.microsoft.com/office/drawing/2014/main" id="{67050D35-B385-4979-A5C6-D7BEDFE49FB5}"/>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725</a:t>
            </a:fld>
            <a:endParaRPr lang="he-IL">
              <a:latin typeface="Trebuchet MS"/>
              <a:cs typeface="Gisha" panose="020B0502040204020203" pitchFamily="34" charset="-79"/>
            </a:endParaRPr>
          </a:p>
        </p:txBody>
      </p:sp>
      <p:sp>
        <p:nvSpPr>
          <p:cNvPr id="7" name="הסבר ענן 5">
            <a:extLst>
              <a:ext uri="{FF2B5EF4-FFF2-40B4-BE49-F238E27FC236}">
                <a16:creationId xmlns:a16="http://schemas.microsoft.com/office/drawing/2014/main" id="{D2C9E7DA-DACE-4E0C-9FDF-9232CE956DE0}"/>
              </a:ext>
            </a:extLst>
          </p:cNvPr>
          <p:cNvSpPr/>
          <p:nvPr/>
        </p:nvSpPr>
        <p:spPr>
          <a:xfrm>
            <a:off x="2279576" y="476672"/>
            <a:ext cx="2376264" cy="2868168"/>
          </a:xfrm>
          <a:prstGeom prst="cloudCallout">
            <a:avLst>
              <a:gd name="adj1" fmla="val 89506"/>
              <a:gd name="adj2" fmla="val 81731"/>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he-IL" b="1" dirty="0">
                <a:solidFill>
                  <a:prstClr val="black"/>
                </a:solidFill>
                <a:latin typeface="Trebuchet MS"/>
                <a:cs typeface="Gisha" panose="020B0502040204020203" pitchFamily="34" charset="-79"/>
              </a:rPr>
              <a:t>תת נושא זה </a:t>
            </a:r>
            <a:r>
              <a:rPr lang="he-IL" b="1" dirty="0">
                <a:solidFill>
                  <a:prstClr val="black"/>
                </a:solidFill>
                <a:highlight>
                  <a:srgbClr val="FFFF00"/>
                </a:highlight>
                <a:latin typeface="Trebuchet MS"/>
                <a:cs typeface="Gisha" panose="020B0502040204020203" pitchFamily="34" charset="-79"/>
              </a:rPr>
              <a:t>אינו</a:t>
            </a:r>
            <a:r>
              <a:rPr lang="he-IL" b="1" dirty="0">
                <a:solidFill>
                  <a:prstClr val="black"/>
                </a:solidFill>
                <a:latin typeface="Trebuchet MS"/>
                <a:cs typeface="Gisha" panose="020B0502040204020203" pitchFamily="34" charset="-79"/>
              </a:rPr>
              <a:t> </a:t>
            </a:r>
            <a:r>
              <a:rPr lang="he-IL" b="1" dirty="0">
                <a:solidFill>
                  <a:prstClr val="black"/>
                </a:solidFill>
                <a:highlight>
                  <a:srgbClr val="FFFF00"/>
                </a:highlight>
                <a:latin typeface="Trebuchet MS"/>
                <a:cs typeface="Gisha" panose="020B0502040204020203" pitchFamily="34" charset="-79"/>
              </a:rPr>
              <a:t>בחומר הלימוד</a:t>
            </a:r>
            <a:r>
              <a:rPr lang="he-IL" b="1" dirty="0">
                <a:solidFill>
                  <a:prstClr val="black"/>
                </a:solidFill>
                <a:latin typeface="Trebuchet MS"/>
                <a:cs typeface="Gisha" panose="020B0502040204020203" pitchFamily="34" charset="-79"/>
              </a:rPr>
              <a:t>, אך יכול לשמש אתכם בפרויקט ולהועיל מאוד</a:t>
            </a:r>
            <a:endParaRPr lang="he-IL" b="1" dirty="0">
              <a:solidFill>
                <a:srgbClr val="FF0000"/>
              </a:solidFill>
              <a:latin typeface="Trebuchet MS"/>
              <a:cs typeface="Gisha" panose="020B0502040204020203" pitchFamily="34" charset="-79"/>
            </a:endParaRPr>
          </a:p>
        </p:txBody>
      </p:sp>
      <p:sp>
        <p:nvSpPr>
          <p:cNvPr id="8" name="Subtitle 5">
            <a:extLst>
              <a:ext uri="{FF2B5EF4-FFF2-40B4-BE49-F238E27FC236}">
                <a16:creationId xmlns:a16="http://schemas.microsoft.com/office/drawing/2014/main" id="{5A2A94DC-9933-45EF-9D3E-B09304ABFD92}"/>
              </a:ext>
            </a:extLst>
          </p:cNvPr>
          <p:cNvSpPr>
            <a:spLocks noGrp="1"/>
          </p:cNvSpPr>
          <p:nvPr>
            <p:ph type="subTitle" idx="1"/>
          </p:nvPr>
        </p:nvSpPr>
        <p:spPr>
          <a:xfrm>
            <a:off x="4878442" y="3539864"/>
            <a:ext cx="5114778" cy="2784736"/>
          </a:xfrm>
        </p:spPr>
        <p:txBody>
          <a:bodyPr>
            <a:normAutofit fontScale="70000" lnSpcReduction="20000"/>
          </a:bodyPr>
          <a:lstStyle/>
          <a:p>
            <a:pPr algn="ctr" rtl="0"/>
            <a:r>
              <a:rPr lang="en-US" sz="3200" dirty="0"/>
              <a:t>Property Trigger</a:t>
            </a:r>
          </a:p>
          <a:p>
            <a:pPr algn="ctr" rtl="0"/>
            <a:r>
              <a:rPr lang="en-US" sz="3200" dirty="0" err="1"/>
              <a:t>DataTrigger</a:t>
            </a:r>
            <a:endParaRPr lang="en-US" sz="3200" dirty="0"/>
          </a:p>
          <a:p>
            <a:pPr algn="ctr" rtl="0"/>
            <a:r>
              <a:rPr lang="en-US" sz="3200" dirty="0" err="1"/>
              <a:t>EventTrigger</a:t>
            </a:r>
            <a:endParaRPr lang="he-IL" sz="3200" dirty="0"/>
          </a:p>
          <a:p>
            <a:pPr algn="ctr" rtl="0"/>
            <a:r>
              <a:rPr lang="en-US" sz="3200" dirty="0" err="1"/>
              <a:t>MultyTrigger</a:t>
            </a:r>
            <a:endParaRPr lang="en-US" sz="3200" dirty="0"/>
          </a:p>
          <a:p>
            <a:pPr algn="ctr" rtl="0"/>
            <a:r>
              <a:rPr lang="en-US" sz="3200" dirty="0" err="1"/>
              <a:t>MultyDataTrigger</a:t>
            </a:r>
            <a:endParaRPr lang="en-US" sz="3200" dirty="0"/>
          </a:p>
          <a:p>
            <a:pPr algn="ctr" rtl="0"/>
            <a:endParaRPr lang="he-IL" sz="3200" dirty="0"/>
          </a:p>
          <a:p>
            <a:pPr algn="ctr" rtl="0"/>
            <a:r>
              <a:rPr lang="he-IL" sz="3200" dirty="0"/>
              <a:t>הדוגמאות לקוחות מהאתר:</a:t>
            </a:r>
          </a:p>
          <a:p>
            <a:pPr algn="ctr" rtl="0"/>
            <a:r>
              <a:rPr lang="en-US" sz="1800" u="sng" dirty="0">
                <a:solidFill>
                  <a:srgbClr val="000000"/>
                </a:solidFill>
                <a:latin typeface="Arial" panose="020B0604020202020204" pitchFamily="34" charset="0"/>
                <a:ea typeface="Calibri" panose="020F0502020204030204" pitchFamily="34" charset="0"/>
                <a:cs typeface="Arial" panose="020B0604020202020204" pitchFamily="34" charset="0"/>
                <a:hlinkClick r:id="rId3"/>
              </a:rPr>
              <a:t>http://www.wpf-tutorial.com/styles/trigger-datatrigger-event-trigger/</a:t>
            </a:r>
            <a:endParaRPr lang="en-US" sz="1800" dirty="0">
              <a:latin typeface="Calibri" panose="020F0502020204030204" pitchFamily="34" charset="0"/>
              <a:ea typeface="Calibri" panose="020F0502020204030204" pitchFamily="34" charset="0"/>
              <a:cs typeface="Arial" panose="020B0604020202020204" pitchFamily="34" charset="0"/>
            </a:endParaRPr>
          </a:p>
          <a:p>
            <a:pPr algn="ctr" rtl="0"/>
            <a:endParaRPr lang="en-US" sz="3200" dirty="0"/>
          </a:p>
          <a:p>
            <a:pPr algn="ctr" rtl="0"/>
            <a:endParaRPr lang="en-US" sz="3200" dirty="0"/>
          </a:p>
        </p:txBody>
      </p:sp>
    </p:spTree>
    <p:extLst>
      <p:ext uri="{BB962C8B-B14F-4D97-AF65-F5344CB8AC3E}">
        <p14:creationId xmlns:p14="http://schemas.microsoft.com/office/powerpoint/2010/main" val="13540100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E443-005F-4656-9D71-C269F943C0FF}"/>
              </a:ext>
            </a:extLst>
          </p:cNvPr>
          <p:cNvSpPr>
            <a:spLocks noGrp="1"/>
          </p:cNvSpPr>
          <p:nvPr>
            <p:ph type="title"/>
          </p:nvPr>
        </p:nvSpPr>
        <p:spPr>
          <a:xfrm>
            <a:off x="1981200" y="320040"/>
            <a:ext cx="7239000" cy="732696"/>
          </a:xfrm>
        </p:spPr>
        <p:txBody>
          <a:bodyPr>
            <a:normAutofit/>
          </a:bodyPr>
          <a:lstStyle/>
          <a:p>
            <a:pPr algn="ctr"/>
            <a:r>
              <a:rPr lang="en-US" sz="4000" dirty="0"/>
              <a:t>Trigger</a:t>
            </a:r>
            <a:endParaRPr lang="en-US" dirty="0"/>
          </a:p>
        </p:txBody>
      </p:sp>
      <p:sp>
        <p:nvSpPr>
          <p:cNvPr id="3" name="Content Placeholder 2">
            <a:extLst>
              <a:ext uri="{FF2B5EF4-FFF2-40B4-BE49-F238E27FC236}">
                <a16:creationId xmlns:a16="http://schemas.microsoft.com/office/drawing/2014/main" id="{D5D4F97D-1024-4AF3-B9F8-5F37BAE452D4}"/>
              </a:ext>
            </a:extLst>
          </p:cNvPr>
          <p:cNvSpPr>
            <a:spLocks noGrp="1"/>
          </p:cNvSpPr>
          <p:nvPr>
            <p:ph idx="1"/>
          </p:nvPr>
        </p:nvSpPr>
        <p:spPr>
          <a:xfrm>
            <a:off x="1981200" y="1391128"/>
            <a:ext cx="7239000" cy="4846320"/>
          </a:xfrm>
        </p:spPr>
        <p:txBody>
          <a:bodyPr>
            <a:normAutofit lnSpcReduction="10000"/>
          </a:bodyPr>
          <a:lstStyle/>
          <a:p>
            <a:r>
              <a:rPr lang="he-IL" sz="2800" dirty="0"/>
              <a:t>תכונה של </a:t>
            </a:r>
            <a:r>
              <a:rPr lang="en-US" sz="2800" dirty="0"/>
              <a:t>Style</a:t>
            </a:r>
            <a:r>
              <a:rPr lang="he-IL" sz="2800" dirty="0"/>
              <a:t> להתאמת תצוגה לפי המצב</a:t>
            </a:r>
          </a:p>
          <a:p>
            <a:pPr lvl="1"/>
            <a:r>
              <a:rPr lang="he-IL" sz="2500" dirty="0"/>
              <a:t>שימוש בטריגר יכול לחסוך קוד אחורי!!</a:t>
            </a:r>
          </a:p>
          <a:p>
            <a:r>
              <a:rPr lang="he-IL" sz="2800" dirty="0"/>
              <a:t>שלושה סוגים</a:t>
            </a:r>
          </a:p>
          <a:p>
            <a:pPr lvl="1"/>
            <a:r>
              <a:rPr lang="he-IL" sz="2500" dirty="0">
                <a:solidFill>
                  <a:schemeClr val="tx1"/>
                </a:solidFill>
              </a:rPr>
              <a:t>טריגר תכונה (</a:t>
            </a:r>
            <a:r>
              <a:rPr lang="en-US" sz="2500" dirty="0">
                <a:solidFill>
                  <a:schemeClr val="tx1"/>
                </a:solidFill>
              </a:rPr>
              <a:t>property trigger</a:t>
            </a:r>
            <a:r>
              <a:rPr lang="he-IL" sz="2500" dirty="0">
                <a:solidFill>
                  <a:schemeClr val="tx1"/>
                </a:solidFill>
              </a:rPr>
              <a:t>) – </a:t>
            </a:r>
            <a:r>
              <a:rPr lang="en-US" sz="2500" dirty="0">
                <a:solidFill>
                  <a:schemeClr val="tx1"/>
                </a:solidFill>
              </a:rPr>
              <a:t>Trigger</a:t>
            </a:r>
            <a:endParaRPr lang="he-IL" sz="2500" dirty="0">
              <a:solidFill>
                <a:schemeClr val="tx1"/>
              </a:solidFill>
            </a:endParaRPr>
          </a:p>
          <a:p>
            <a:pPr lvl="2"/>
            <a:r>
              <a:rPr lang="he-IL" sz="2200" dirty="0"/>
              <a:t>להתאים תצוגת פקד לתוכן אחת התכונות שלו</a:t>
            </a:r>
            <a:endParaRPr lang="en-US" sz="2200" dirty="0"/>
          </a:p>
          <a:p>
            <a:pPr lvl="1"/>
            <a:r>
              <a:rPr lang="he-IL" sz="2500" dirty="0">
                <a:solidFill>
                  <a:schemeClr val="tx1"/>
                </a:solidFill>
              </a:rPr>
              <a:t>טריגר נתונים (</a:t>
            </a:r>
            <a:r>
              <a:rPr lang="en-US" sz="2500" dirty="0">
                <a:solidFill>
                  <a:schemeClr val="tx1"/>
                </a:solidFill>
              </a:rPr>
              <a:t>data trigger</a:t>
            </a:r>
            <a:r>
              <a:rPr lang="he-IL" sz="2500" dirty="0">
                <a:solidFill>
                  <a:schemeClr val="tx1"/>
                </a:solidFill>
              </a:rPr>
              <a:t>) – </a:t>
            </a:r>
            <a:r>
              <a:rPr lang="en-US" sz="2500" dirty="0" err="1">
                <a:solidFill>
                  <a:schemeClr val="tx1"/>
                </a:solidFill>
              </a:rPr>
              <a:t>DataTrigger</a:t>
            </a:r>
            <a:endParaRPr lang="he-IL" sz="2500" dirty="0">
              <a:solidFill>
                <a:schemeClr val="tx1"/>
              </a:solidFill>
            </a:endParaRPr>
          </a:p>
          <a:p>
            <a:pPr lvl="2"/>
            <a:r>
              <a:rPr lang="he-IL" sz="2200" dirty="0"/>
              <a:t>להתאים תצוגת פקד לתוכן נתון מחובר כלשהו</a:t>
            </a:r>
          </a:p>
          <a:p>
            <a:pPr lvl="1"/>
            <a:r>
              <a:rPr lang="he-IL" sz="2500" dirty="0">
                <a:solidFill>
                  <a:schemeClr val="tx1"/>
                </a:solidFill>
              </a:rPr>
              <a:t>טריגר אירוע (</a:t>
            </a:r>
            <a:r>
              <a:rPr lang="en-US" sz="2500" dirty="0">
                <a:solidFill>
                  <a:schemeClr val="tx1"/>
                </a:solidFill>
              </a:rPr>
              <a:t>event trigger</a:t>
            </a:r>
            <a:r>
              <a:rPr lang="he-IL" sz="2500" dirty="0">
                <a:solidFill>
                  <a:schemeClr val="tx1"/>
                </a:solidFill>
              </a:rPr>
              <a:t>) - </a:t>
            </a:r>
            <a:r>
              <a:rPr lang="en-US" sz="2500" dirty="0" err="1">
                <a:solidFill>
                  <a:schemeClr val="tx1"/>
                </a:solidFill>
              </a:rPr>
              <a:t>EventTrigger</a:t>
            </a:r>
            <a:endParaRPr lang="he-IL" sz="2500" dirty="0">
              <a:solidFill>
                <a:schemeClr val="tx1"/>
              </a:solidFill>
            </a:endParaRPr>
          </a:p>
          <a:p>
            <a:pPr lvl="2"/>
            <a:r>
              <a:rPr lang="he-IL" sz="2200" dirty="0"/>
              <a:t>להתאים תצוגת פקד בכל אירוע מנותב</a:t>
            </a:r>
          </a:p>
          <a:p>
            <a:endParaRPr lang="en-US" sz="3400" dirty="0"/>
          </a:p>
          <a:p>
            <a:r>
              <a:rPr lang="he-IL" sz="2800" dirty="0"/>
              <a:t>ניתן גם להגדיר טריגר עם תנאים מרובים</a:t>
            </a:r>
          </a:p>
          <a:p>
            <a:endParaRPr lang="he-IL" sz="2800" dirty="0"/>
          </a:p>
          <a:p>
            <a:endParaRPr lang="en-US" dirty="0"/>
          </a:p>
        </p:txBody>
      </p:sp>
      <p:sp>
        <p:nvSpPr>
          <p:cNvPr id="4" name="Slide Number Placeholder 3">
            <a:extLst>
              <a:ext uri="{FF2B5EF4-FFF2-40B4-BE49-F238E27FC236}">
                <a16:creationId xmlns:a16="http://schemas.microsoft.com/office/drawing/2014/main" id="{2FF8C173-034F-4B51-88E7-A276A649BB3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7734404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28C2-48EA-493F-8C29-4D70BBA9D396}"/>
              </a:ext>
            </a:extLst>
          </p:cNvPr>
          <p:cNvSpPr>
            <a:spLocks noGrp="1"/>
          </p:cNvSpPr>
          <p:nvPr>
            <p:ph type="title"/>
          </p:nvPr>
        </p:nvSpPr>
        <p:spPr>
          <a:xfrm>
            <a:off x="1981200" y="402264"/>
            <a:ext cx="7239000" cy="770344"/>
          </a:xfrm>
        </p:spPr>
        <p:txBody>
          <a:bodyPr/>
          <a:lstStyle/>
          <a:p>
            <a:pPr algn="ctr"/>
            <a:r>
              <a:rPr lang="en-US" sz="3600" dirty="0"/>
              <a:t>Property TRIGGER</a:t>
            </a:r>
            <a:endParaRPr lang="en-US" dirty="0"/>
          </a:p>
        </p:txBody>
      </p:sp>
      <p:sp>
        <p:nvSpPr>
          <p:cNvPr id="3" name="Content Placeholder 2">
            <a:extLst>
              <a:ext uri="{FF2B5EF4-FFF2-40B4-BE49-F238E27FC236}">
                <a16:creationId xmlns:a16="http://schemas.microsoft.com/office/drawing/2014/main" id="{1CC006BC-F691-4620-941C-297ABADB6E93}"/>
              </a:ext>
            </a:extLst>
          </p:cNvPr>
          <p:cNvSpPr>
            <a:spLocks noGrp="1"/>
          </p:cNvSpPr>
          <p:nvPr>
            <p:ph idx="1"/>
          </p:nvPr>
        </p:nvSpPr>
        <p:spPr>
          <a:xfrm>
            <a:off x="1945776" y="1441268"/>
            <a:ext cx="7239000" cy="835604"/>
          </a:xfrm>
        </p:spPr>
        <p:txBody>
          <a:bodyPr>
            <a:normAutofit lnSpcReduction="10000"/>
          </a:bodyPr>
          <a:lstStyle/>
          <a:p>
            <a:r>
              <a:rPr lang="he-IL" dirty="0"/>
              <a:t>כאשר העכבר יעבור מעל הפקד, צבע הגופן יהפוך אדום, ויתווסף לו קו תחתי </a:t>
            </a:r>
          </a:p>
          <a:p>
            <a:endParaRPr lang="en-US" dirty="0"/>
          </a:p>
        </p:txBody>
      </p:sp>
      <p:sp>
        <p:nvSpPr>
          <p:cNvPr id="4" name="Slide Number Placeholder 3">
            <a:extLst>
              <a:ext uri="{FF2B5EF4-FFF2-40B4-BE49-F238E27FC236}">
                <a16:creationId xmlns:a16="http://schemas.microsoft.com/office/drawing/2014/main" id="{CA8A2782-0CED-4D00-A9F1-A3FDE0A90E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727</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196D67BB-C756-4DFE-9716-631AA7DC4C77}"/>
              </a:ext>
            </a:extLst>
          </p:cNvPr>
          <p:cNvSpPr txBox="1"/>
          <p:nvPr/>
        </p:nvSpPr>
        <p:spPr>
          <a:xfrm>
            <a:off x="1981200" y="2348880"/>
            <a:ext cx="7049216" cy="371973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47625" marR="47625" algn="l" rtl="0">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x:Class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"WpfTutorialSamples.Styles.StyleTriggersSample"</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/presentation"</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xmlns:x</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Title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StyleTriggersSample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Height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"100"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"300"</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"Hello, styled world!"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FontSize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"28"</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VerticalAlignment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TargetType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"Blue"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&gt;&lt;/Setter&gt;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&lt;Trigger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IsMouseOver</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"Red"</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TextDecorations</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"Underline"</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&lt;/Trigger&gt;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&lt;/Window&gt;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A simple property Trigger">
            <a:extLst>
              <a:ext uri="{FF2B5EF4-FFF2-40B4-BE49-F238E27FC236}">
                <a16:creationId xmlns:a16="http://schemas.microsoft.com/office/drawing/2014/main" id="{E24AB1BB-F7A7-4335-907A-499EAEE428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7969" y="5409869"/>
            <a:ext cx="2860675" cy="949325"/>
          </a:xfrm>
          <a:prstGeom prst="rect">
            <a:avLst/>
          </a:prstGeom>
          <a:noFill/>
          <a:ln>
            <a:noFill/>
          </a:ln>
        </p:spPr>
      </p:pic>
    </p:spTree>
    <p:extLst>
      <p:ext uri="{BB962C8B-B14F-4D97-AF65-F5344CB8AC3E}">
        <p14:creationId xmlns:p14="http://schemas.microsoft.com/office/powerpoint/2010/main" val="3039648529"/>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28C2-48EA-493F-8C29-4D70BBA9D396}"/>
              </a:ext>
            </a:extLst>
          </p:cNvPr>
          <p:cNvSpPr>
            <a:spLocks noGrp="1"/>
          </p:cNvSpPr>
          <p:nvPr>
            <p:ph type="title"/>
          </p:nvPr>
        </p:nvSpPr>
        <p:spPr>
          <a:xfrm>
            <a:off x="1981200" y="402264"/>
            <a:ext cx="7239000" cy="770344"/>
          </a:xfrm>
        </p:spPr>
        <p:txBody>
          <a:bodyPr/>
          <a:lstStyle/>
          <a:p>
            <a:pPr algn="ctr"/>
            <a:r>
              <a:rPr lang="en-US" sz="3600" dirty="0"/>
              <a:t>DATA TRIGGER</a:t>
            </a:r>
            <a:endParaRPr lang="en-US" dirty="0"/>
          </a:p>
        </p:txBody>
      </p:sp>
      <p:sp>
        <p:nvSpPr>
          <p:cNvPr id="3" name="Content Placeholder 2">
            <a:extLst>
              <a:ext uri="{FF2B5EF4-FFF2-40B4-BE49-F238E27FC236}">
                <a16:creationId xmlns:a16="http://schemas.microsoft.com/office/drawing/2014/main" id="{1CC006BC-F691-4620-941C-297ABADB6E93}"/>
              </a:ext>
            </a:extLst>
          </p:cNvPr>
          <p:cNvSpPr>
            <a:spLocks noGrp="1"/>
          </p:cNvSpPr>
          <p:nvPr>
            <p:ph idx="1"/>
          </p:nvPr>
        </p:nvSpPr>
        <p:spPr>
          <a:xfrm>
            <a:off x="1945776" y="1441268"/>
            <a:ext cx="7239000" cy="835604"/>
          </a:xfrm>
        </p:spPr>
        <p:txBody>
          <a:bodyPr>
            <a:normAutofit lnSpcReduction="10000"/>
          </a:bodyPr>
          <a:lstStyle/>
          <a:p>
            <a:r>
              <a:rPr lang="he-IL" dirty="0"/>
              <a:t>כאשר ה </a:t>
            </a:r>
            <a:r>
              <a:rPr lang="en-US" dirty="0" err="1"/>
              <a:t>CeakBox</a:t>
            </a:r>
            <a:r>
              <a:rPr lang="he-IL" dirty="0"/>
              <a:t> תהיה מסומנת, הטקסט וצבעו ישתנו (מ</a:t>
            </a:r>
            <a:r>
              <a:rPr lang="en-US" dirty="0"/>
              <a:t>No </a:t>
            </a:r>
            <a:r>
              <a:rPr lang="he-IL" dirty="0"/>
              <a:t> אדום ל </a:t>
            </a:r>
            <a:r>
              <a:rPr lang="en-US" dirty="0"/>
              <a:t> Yes</a:t>
            </a:r>
            <a:r>
              <a:rPr lang="he-IL" dirty="0"/>
              <a:t>ירוק)</a:t>
            </a:r>
          </a:p>
        </p:txBody>
      </p:sp>
      <p:sp>
        <p:nvSpPr>
          <p:cNvPr id="4" name="Slide Number Placeholder 3">
            <a:extLst>
              <a:ext uri="{FF2B5EF4-FFF2-40B4-BE49-F238E27FC236}">
                <a16:creationId xmlns:a16="http://schemas.microsoft.com/office/drawing/2014/main" id="{CA8A2782-0CED-4D00-A9F1-A3FDE0A90E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728</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196D67BB-C756-4DFE-9716-631AA7DC4C77}"/>
              </a:ext>
            </a:extLst>
          </p:cNvPr>
          <p:cNvSpPr txBox="1"/>
          <p:nvPr/>
        </p:nvSpPr>
        <p:spPr>
          <a:xfrm>
            <a:off x="1631504" y="2331721"/>
            <a:ext cx="8795320" cy="389260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47625" marR="47625" algn="l" rtl="0">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x:Class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"WpfTutorialSamples.Styles.StyleDataTriggerSample"</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/presentation"</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xmlns:x</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Title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StyleDataTriggerSample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Height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StackPanel</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VerticalAlignment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CheckBox</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Name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cbSample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Content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"Hello, world?"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Margin</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"0,20,0,0"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FontSize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"48"</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TargetType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"No"</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"Red"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DataTrigger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Binding</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"{Binding </a:t>
            </a:r>
            <a:r>
              <a:rPr lang="en-US" sz="105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ElementName</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cbSample</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Path=</a:t>
            </a:r>
            <a:r>
              <a:rPr lang="en-US" sz="105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IsChecked</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"Yes!"</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"Green"</a:t>
            </a: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DataTrigger</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StackPanel</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A simple DataTrigger">
            <a:extLst>
              <a:ext uri="{FF2B5EF4-FFF2-40B4-BE49-F238E27FC236}">
                <a16:creationId xmlns:a16="http://schemas.microsoft.com/office/drawing/2014/main" id="{9716A13B-2A6D-483F-8BD4-736D3787D1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3784" y="4879848"/>
            <a:ext cx="1905000" cy="1905000"/>
          </a:xfrm>
          <a:prstGeom prst="rect">
            <a:avLst/>
          </a:prstGeom>
          <a:noFill/>
          <a:ln>
            <a:noFill/>
          </a:ln>
        </p:spPr>
      </p:pic>
    </p:spTree>
    <p:extLst>
      <p:ext uri="{BB962C8B-B14F-4D97-AF65-F5344CB8AC3E}">
        <p14:creationId xmlns:p14="http://schemas.microsoft.com/office/powerpoint/2010/main" val="183359696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28C2-48EA-493F-8C29-4D70BBA9D396}"/>
              </a:ext>
            </a:extLst>
          </p:cNvPr>
          <p:cNvSpPr>
            <a:spLocks noGrp="1"/>
          </p:cNvSpPr>
          <p:nvPr>
            <p:ph type="title"/>
          </p:nvPr>
        </p:nvSpPr>
        <p:spPr>
          <a:xfrm>
            <a:off x="2063552" y="141142"/>
            <a:ext cx="7239000" cy="770344"/>
          </a:xfrm>
        </p:spPr>
        <p:txBody>
          <a:bodyPr/>
          <a:lstStyle/>
          <a:p>
            <a:pPr algn="ctr"/>
            <a:r>
              <a:rPr lang="en-US" sz="3600" dirty="0"/>
              <a:t>EVENT TRIGGER</a:t>
            </a:r>
            <a:endParaRPr lang="en-US" dirty="0"/>
          </a:p>
        </p:txBody>
      </p:sp>
      <p:sp>
        <p:nvSpPr>
          <p:cNvPr id="3" name="Content Placeholder 2">
            <a:extLst>
              <a:ext uri="{FF2B5EF4-FFF2-40B4-BE49-F238E27FC236}">
                <a16:creationId xmlns:a16="http://schemas.microsoft.com/office/drawing/2014/main" id="{1CC006BC-F691-4620-941C-297ABADB6E93}"/>
              </a:ext>
            </a:extLst>
          </p:cNvPr>
          <p:cNvSpPr>
            <a:spLocks noGrp="1"/>
          </p:cNvSpPr>
          <p:nvPr>
            <p:ph idx="1"/>
          </p:nvPr>
        </p:nvSpPr>
        <p:spPr>
          <a:xfrm>
            <a:off x="2207568" y="1048042"/>
            <a:ext cx="7239000" cy="835604"/>
          </a:xfrm>
        </p:spPr>
        <p:txBody>
          <a:bodyPr>
            <a:normAutofit lnSpcReduction="10000"/>
          </a:bodyPr>
          <a:lstStyle/>
          <a:p>
            <a:r>
              <a:rPr lang="he-IL" dirty="0"/>
              <a:t>כאשר העכבר ניצב על הכתב – הוא גדל, וכאשר הוא יוצא הכתב קטן..</a:t>
            </a:r>
          </a:p>
        </p:txBody>
      </p:sp>
      <p:sp>
        <p:nvSpPr>
          <p:cNvPr id="4" name="Slide Number Placeholder 3">
            <a:extLst>
              <a:ext uri="{FF2B5EF4-FFF2-40B4-BE49-F238E27FC236}">
                <a16:creationId xmlns:a16="http://schemas.microsoft.com/office/drawing/2014/main" id="{CA8A2782-0CED-4D00-A9F1-A3FDE0A90E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729</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196D67BB-C756-4DFE-9716-631AA7DC4C77}"/>
              </a:ext>
            </a:extLst>
          </p:cNvPr>
          <p:cNvSpPr txBox="1"/>
          <p:nvPr/>
        </p:nvSpPr>
        <p:spPr>
          <a:xfrm>
            <a:off x="1650604" y="1988138"/>
            <a:ext cx="8352928" cy="456811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47625" marR="47625" algn="l" rtl="0">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x:Class</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"WpfTutorialSamples.Styles.StyleEventTriggerSample"</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/presentation"</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xmlns:x</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Title</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StyleEventTriggerSample</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Height</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"100"</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"300"</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Name</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lblStyled</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Text</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"Hello, styled world!"</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FontSize</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"18"</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VerticalAlignment</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a:t>
            </a: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TargetType</a:t>
            </a:r>
            <a:r>
              <a:rPr lang="en-US" sz="80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TextBlock</a:t>
            </a:r>
            <a:r>
              <a:rPr lang="en-US" sz="80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RoutedEvent</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MouseEnter</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EventTrigger.Actions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BeginStoryboard</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&lt;Storyboard&gt;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DoubleAnimation</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Duration</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"0:0:0.300"</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Storyboard</a:t>
            </a:r>
            <a:r>
              <a:rPr lang="en-US" sz="800" dirty="0" err="1">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TargetProperty</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FontSize</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To</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"28"</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&lt;/Storyboard&gt;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BeginStoryboard</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EventTrigger.Actions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RoutedEvent</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MouseLeave</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EventTrigger.Actions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BeginStoryboard</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&lt;Storyboard&gt;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DoubleAnimation</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Duration</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"0:0:0.800"</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Storyboard</a:t>
            </a:r>
            <a:r>
              <a:rPr lang="en-US" sz="800" dirty="0" err="1">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TargetProperty</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err="1">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FontSize</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660066"/>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To</a:t>
            </a:r>
            <a:r>
              <a:rPr lang="en-US" sz="800" dirty="0">
                <a:solidFill>
                  <a:srgbClr val="6666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a:t>
            </a:r>
            <a:r>
              <a:rPr lang="en-US" sz="800" dirty="0">
                <a:solidFill>
                  <a:srgbClr val="0088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"18"</a:t>
            </a: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&lt;/Storyboard&gt;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BeginStoryboard</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EventTrigger.Actions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EventTrigger</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Style.Triggers</a:t>
            </a:r>
            <a:r>
              <a:rPr lang="en-US" sz="800" dirty="0">
                <a:solidFill>
                  <a:srgbClr val="000088"/>
                </a:solidFill>
                <a:highlight>
                  <a:srgbClr val="FFFF00"/>
                </a:highlight>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80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80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80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&lt;/Window&gt;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A simple EventTrigger">
            <a:extLst>
              <a:ext uri="{FF2B5EF4-FFF2-40B4-BE49-F238E27FC236}">
                <a16:creationId xmlns:a16="http://schemas.microsoft.com/office/drawing/2014/main" id="{D6AF9387-8C6D-4B6C-8036-5DC7C99E40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1945" y="6104128"/>
            <a:ext cx="2051685" cy="680720"/>
          </a:xfrm>
          <a:prstGeom prst="rect">
            <a:avLst/>
          </a:prstGeom>
          <a:noFill/>
          <a:ln>
            <a:noFill/>
          </a:ln>
        </p:spPr>
      </p:pic>
    </p:spTree>
    <p:extLst>
      <p:ext uri="{BB962C8B-B14F-4D97-AF65-F5344CB8AC3E}">
        <p14:creationId xmlns:p14="http://schemas.microsoft.com/office/powerpoint/2010/main" val="3366153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64738"/>
            <a:ext cx="7239000" cy="770344"/>
          </a:xfrm>
        </p:spPr>
        <p:txBody>
          <a:bodyPr/>
          <a:lstStyle/>
          <a:p>
            <a:pPr algn="ctr"/>
            <a:r>
              <a:rPr lang="he-IL" dirty="0"/>
              <a:t>תרגיל בית 0 – תרגיל מבוא</a:t>
            </a:r>
          </a:p>
        </p:txBody>
      </p:sp>
      <p:sp>
        <p:nvSpPr>
          <p:cNvPr id="3" name="מציין מיקום תוכן 2"/>
          <p:cNvSpPr>
            <a:spLocks noGrp="1"/>
          </p:cNvSpPr>
          <p:nvPr>
            <p:ph idx="1"/>
          </p:nvPr>
        </p:nvSpPr>
        <p:spPr>
          <a:xfrm>
            <a:off x="2063552" y="970901"/>
            <a:ext cx="7239000" cy="5808351"/>
          </a:xfrm>
        </p:spPr>
        <p:txBody>
          <a:bodyPr>
            <a:noAutofit/>
          </a:bodyPr>
          <a:lstStyle/>
          <a:p>
            <a:pPr eaLnBrk="1" hangingPunct="1">
              <a:buClr>
                <a:schemeClr val="tx1"/>
              </a:buClr>
            </a:pPr>
            <a:r>
              <a:rPr lang="he-IL" sz="1400" kern="0" dirty="0">
                <a:latin typeface="Arial" pitchFamily="34" charset="0"/>
              </a:rPr>
              <a:t>תרגול שימוש בסביבת העבודה </a:t>
            </a:r>
            <a:r>
              <a:rPr lang="en-US" sz="1400" kern="0" dirty="0">
                <a:latin typeface="Arial" pitchFamily="34" charset="0"/>
              </a:rPr>
              <a:t>VS</a:t>
            </a:r>
            <a:r>
              <a:rPr lang="he-IL" sz="1400" kern="0" dirty="0">
                <a:latin typeface="Arial" pitchFamily="34" charset="0"/>
              </a:rPr>
              <a:t>, כתיבת תוכנית בסיסית, עבודה עם גיט</a:t>
            </a:r>
            <a:r>
              <a:rPr lang="en-US" sz="1400" kern="0" dirty="0">
                <a:latin typeface="Arial" pitchFamily="34" charset="0"/>
              </a:rPr>
              <a:t> </a:t>
            </a:r>
            <a:r>
              <a:rPr lang="he-IL" sz="1400" kern="0" dirty="0">
                <a:latin typeface="Arial" pitchFamily="34" charset="0"/>
              </a:rPr>
              <a:t>דרך </a:t>
            </a:r>
            <a:r>
              <a:rPr lang="en-US" sz="1400" kern="0" dirty="0">
                <a:latin typeface="Arial" pitchFamily="34" charset="0"/>
              </a:rPr>
              <a:t>github.com</a:t>
            </a:r>
            <a:endParaRPr lang="he-IL" sz="1400" kern="0" dirty="0">
              <a:latin typeface="Arial" pitchFamily="34" charset="0"/>
            </a:endParaRPr>
          </a:p>
          <a:p>
            <a:r>
              <a:rPr lang="he-IL" sz="1400" dirty="0"/>
              <a:t>התרגיל מסביר כיצד לעבוד בזוגות עם </a:t>
            </a:r>
            <a:r>
              <a:rPr lang="en-US" sz="1400" dirty="0"/>
              <a:t>GIT</a:t>
            </a:r>
            <a:r>
              <a:rPr lang="he-IL" sz="1400" dirty="0"/>
              <a:t>. הרעיון הכללי – כל שינוי שעושים ב</a:t>
            </a:r>
            <a:r>
              <a:rPr lang="en-US" sz="1400" dirty="0"/>
              <a:t>VS</a:t>
            </a:r>
            <a:r>
              <a:rPr lang="he-IL" sz="1400" dirty="0"/>
              <a:t> נועבר למאגר משותף:</a:t>
            </a:r>
          </a:p>
          <a:p>
            <a:pPr lvl="1"/>
            <a:r>
              <a:rPr lang="he-IL" sz="1400" dirty="0"/>
              <a:t>שומרים ומאשרים את השינוי לקובץ המקומי (</a:t>
            </a:r>
            <a:r>
              <a:rPr lang="en-US" sz="1400" dirty="0"/>
              <a:t>commit</a:t>
            </a:r>
            <a:r>
              <a:rPr lang="he-IL" sz="1400" dirty="0"/>
              <a:t>)</a:t>
            </a:r>
          </a:p>
          <a:p>
            <a:pPr lvl="1"/>
            <a:r>
              <a:rPr lang="he-IL" sz="1400" dirty="0"/>
              <a:t>מושכים את השינויים שנעשו במאגר לקובץ המקומי (</a:t>
            </a:r>
            <a:r>
              <a:rPr lang="en-US" sz="1400" dirty="0"/>
              <a:t>pull</a:t>
            </a:r>
            <a:r>
              <a:rPr lang="he-IL" sz="1400" dirty="0"/>
              <a:t>)</a:t>
            </a:r>
          </a:p>
          <a:p>
            <a:pPr lvl="1"/>
            <a:r>
              <a:rPr lang="he-IL" sz="1400" dirty="0"/>
              <a:t>דוחפים למאגר את השינויים מהקובץ המקומי (</a:t>
            </a:r>
            <a:r>
              <a:rPr lang="en-US" sz="1400" dirty="0"/>
              <a:t>push</a:t>
            </a:r>
            <a:r>
              <a:rPr lang="he-IL" sz="1400" dirty="0"/>
              <a:t>)</a:t>
            </a:r>
          </a:p>
          <a:p>
            <a:pPr lvl="1"/>
            <a:r>
              <a:rPr lang="he-IL" sz="1400" dirty="0"/>
              <a:t>או – עושים סינכרון, שעושה </a:t>
            </a:r>
            <a:r>
              <a:rPr lang="en-US" sz="1400" dirty="0"/>
              <a:t>pull + push</a:t>
            </a:r>
            <a:r>
              <a:rPr lang="he-IL" sz="1400" dirty="0"/>
              <a:t>.</a:t>
            </a:r>
          </a:p>
          <a:p>
            <a:r>
              <a:rPr lang="he-IL" sz="1400" dirty="0"/>
              <a:t>כאשר מסיימים את הגרסה הסופית לתרגיל, מסמנים אותה (נקרא גרסת שחרור) בתג – ומקבלים קישור שניתן להעביר הלאה. </a:t>
            </a:r>
          </a:p>
          <a:p>
            <a:pPr lvl="1"/>
            <a:r>
              <a:rPr lang="he-IL" sz="1400" dirty="0"/>
              <a:t>הקישור בגיט-האב הוא מה שמוגש לתיבת ההגשה (ע"י כל אחת מבנות הזוג)</a:t>
            </a:r>
          </a:p>
          <a:p>
            <a:r>
              <a:rPr lang="he-IL" sz="1400" dirty="0"/>
              <a:t>מאחר והמאגר הוא פרטי, יש לאפשר גישה לכל מי שרוצים שייגש אליו</a:t>
            </a:r>
          </a:p>
          <a:p>
            <a:pPr lvl="1"/>
            <a:r>
              <a:rPr lang="he-IL" sz="1400" dirty="0"/>
              <a:t>אסור לתת גישה לאף אחד חוץ מבנות הזוג, הבודקת, והמרצה!</a:t>
            </a:r>
            <a:endParaRPr lang="he-IL" sz="1400" kern="0" dirty="0">
              <a:latin typeface="Arial" pitchFamily="34" charset="0"/>
            </a:endParaRPr>
          </a:p>
          <a:p>
            <a:pPr>
              <a:buClr>
                <a:schemeClr val="tx1"/>
              </a:buClr>
            </a:pPr>
            <a:r>
              <a:rPr lang="he-IL" sz="1400" kern="0" dirty="0">
                <a:latin typeface="Arial" pitchFamily="34" charset="0"/>
              </a:rPr>
              <a:t>הפתרון </a:t>
            </a:r>
            <a:r>
              <a:rPr lang="en-US" sz="1400" kern="0" dirty="0">
                <a:latin typeface="Arial" pitchFamily="34" charset="0"/>
              </a:rPr>
              <a:t>(Solution)</a:t>
            </a:r>
            <a:r>
              <a:rPr lang="he-IL" sz="1400" kern="0" dirty="0">
                <a:latin typeface="Arial" pitchFamily="34" charset="0"/>
              </a:rPr>
              <a:t> יהיה בשם: </a:t>
            </a:r>
            <a:r>
              <a:rPr lang="en-US" sz="1400" kern="0" dirty="0">
                <a:solidFill>
                  <a:srgbClr val="FFCC00"/>
                </a:solidFill>
                <a:latin typeface="Consolas" panose="020B0609020204030204" pitchFamily="49" charset="0"/>
              </a:rPr>
              <a:t>dotNet578</a:t>
            </a:r>
            <a:r>
              <a:rPr lang="ru-RU" sz="1400" kern="0" dirty="0">
                <a:solidFill>
                  <a:srgbClr val="FFCC00"/>
                </a:solidFill>
                <a:latin typeface="Consolas" panose="020B0609020204030204" pitchFamily="49" charset="0"/>
              </a:rPr>
              <a:t>1</a:t>
            </a:r>
            <a:r>
              <a:rPr lang="en-US" sz="1400" kern="0" dirty="0">
                <a:solidFill>
                  <a:srgbClr val="FFCC00"/>
                </a:solidFill>
                <a:latin typeface="Consolas" panose="020B0609020204030204" pitchFamily="49" charset="0"/>
              </a:rPr>
              <a:t>_</a:t>
            </a:r>
            <a:r>
              <a:rPr lang="en-US" sz="1400" kern="0" dirty="0" err="1">
                <a:solidFill>
                  <a:srgbClr val="FFCC00"/>
                </a:solidFill>
                <a:latin typeface="Consolas" panose="020B0609020204030204" pitchFamily="49" charset="0"/>
              </a:rPr>
              <a:t>xxxx_yyyy</a:t>
            </a:r>
            <a:endParaRPr lang="en-US" sz="1400" kern="0" dirty="0">
              <a:latin typeface="Consolas" panose="020B0609020204030204" pitchFamily="49" charset="0"/>
            </a:endParaRPr>
          </a:p>
          <a:p>
            <a:pPr lvl="1">
              <a:buClr>
                <a:schemeClr val="tx1"/>
              </a:buClr>
            </a:pPr>
            <a:r>
              <a:rPr lang="en-US" sz="1400" kern="0" dirty="0" err="1">
                <a:latin typeface="Arial" pitchFamily="34" charset="0"/>
              </a:rPr>
              <a:t>xxxx</a:t>
            </a:r>
            <a:r>
              <a:rPr lang="he-IL" sz="1400" kern="0" dirty="0">
                <a:latin typeface="Arial" pitchFamily="34" charset="0"/>
              </a:rPr>
              <a:t> ו-</a:t>
            </a:r>
            <a:r>
              <a:rPr lang="en-US" sz="1400" kern="0" dirty="0" err="1">
                <a:latin typeface="Arial" pitchFamily="34" charset="0"/>
              </a:rPr>
              <a:t>yyyy</a:t>
            </a:r>
            <a:r>
              <a:rPr lang="he-IL" sz="1400" kern="0" dirty="0">
                <a:latin typeface="Arial" pitchFamily="34" charset="0"/>
              </a:rPr>
              <a:t> – ארבע ספרות אחרונות של ת"ז של הסטודנטים</a:t>
            </a:r>
          </a:p>
          <a:p>
            <a:pPr>
              <a:buClr>
                <a:schemeClr val="tx1"/>
              </a:buClr>
            </a:pPr>
            <a:r>
              <a:rPr lang="he-IL" sz="1400" kern="0" dirty="0">
                <a:latin typeface="Arial" pitchFamily="34" charset="0"/>
              </a:rPr>
              <a:t>הפרויקט יהיה בשם:</a:t>
            </a:r>
            <a:r>
              <a:rPr lang="en-US" sz="1400" kern="0" dirty="0">
                <a:latin typeface="Arial" pitchFamily="34" charset="0"/>
              </a:rPr>
              <a:t> </a:t>
            </a:r>
            <a:r>
              <a:rPr lang="en-US" sz="1400" kern="0" dirty="0">
                <a:solidFill>
                  <a:srgbClr val="FFCC00"/>
                </a:solidFill>
                <a:latin typeface="Consolas" panose="020B0609020204030204" pitchFamily="49" charset="0"/>
              </a:rPr>
              <a:t>dotNet578</a:t>
            </a:r>
            <a:r>
              <a:rPr lang="ru-RU" sz="1400" kern="0" dirty="0">
                <a:solidFill>
                  <a:srgbClr val="FFCC00"/>
                </a:solidFill>
                <a:latin typeface="Consolas" panose="020B0609020204030204" pitchFamily="49" charset="0"/>
              </a:rPr>
              <a:t>1</a:t>
            </a:r>
            <a:r>
              <a:rPr lang="en-US" sz="1400" kern="0" dirty="0">
                <a:solidFill>
                  <a:srgbClr val="FFCC00"/>
                </a:solidFill>
                <a:latin typeface="Consolas" panose="020B0609020204030204" pitchFamily="49" charset="0"/>
              </a:rPr>
              <a:t>_</a:t>
            </a:r>
            <a:r>
              <a:rPr lang="ru-RU" sz="1400" kern="0" dirty="0">
                <a:solidFill>
                  <a:srgbClr val="FFCC00"/>
                </a:solidFill>
                <a:latin typeface="Consolas" panose="020B0609020204030204" pitchFamily="49" charset="0"/>
              </a:rPr>
              <a:t>00_</a:t>
            </a:r>
            <a:r>
              <a:rPr lang="en-US" sz="1400" kern="0" dirty="0" err="1">
                <a:solidFill>
                  <a:srgbClr val="FFCC00"/>
                </a:solidFill>
                <a:latin typeface="Consolas" panose="020B0609020204030204" pitchFamily="49" charset="0"/>
              </a:rPr>
              <a:t>xxxx_yyyy</a:t>
            </a:r>
            <a:endParaRPr lang="he-IL" sz="1400" kern="0" dirty="0">
              <a:latin typeface="Arial" pitchFamily="34" charset="0"/>
            </a:endParaRPr>
          </a:p>
          <a:p>
            <a:pPr lvl="1">
              <a:buClr>
                <a:schemeClr val="tx1"/>
              </a:buClr>
            </a:pPr>
            <a:r>
              <a:rPr lang="he-IL" sz="1400" kern="0" dirty="0">
                <a:latin typeface="Arial" pitchFamily="34" charset="0"/>
              </a:rPr>
              <a:t>00 – מספר תרגיל עבור תרגיל מבוא – </a:t>
            </a:r>
            <a:r>
              <a:rPr lang="he-IL" sz="1400" b="1" u="sng" kern="0" dirty="0">
                <a:latin typeface="Arial" pitchFamily="34" charset="0"/>
              </a:rPr>
              <a:t>שני אפסים</a:t>
            </a:r>
          </a:p>
          <a:p>
            <a:pPr eaLnBrk="1" hangingPunct="1">
              <a:buClr>
                <a:schemeClr val="tx1"/>
              </a:buClr>
            </a:pPr>
            <a:r>
              <a:rPr lang="he-IL" sz="1400" kern="0" dirty="0">
                <a:latin typeface="Arial" pitchFamily="34" charset="0"/>
              </a:rPr>
              <a:t>הגשה בזוגות, חובה</a:t>
            </a:r>
          </a:p>
          <a:p>
            <a:pPr eaLnBrk="1" hangingPunct="1">
              <a:buClr>
                <a:schemeClr val="tx1"/>
              </a:buClr>
            </a:pPr>
            <a:r>
              <a:rPr lang="he-IL" sz="1400" kern="0" dirty="0">
                <a:latin typeface="Arial" pitchFamily="34" charset="0"/>
              </a:rPr>
              <a:t>1% מהציון הכללי</a:t>
            </a:r>
          </a:p>
          <a:p>
            <a:pPr eaLnBrk="1" hangingPunct="1">
              <a:buClr>
                <a:schemeClr val="tx1"/>
              </a:buClr>
            </a:pPr>
            <a:r>
              <a:rPr lang="he-IL" sz="1400" b="1" kern="0" dirty="0">
                <a:latin typeface="Arial" pitchFamily="34" charset="0"/>
              </a:rPr>
              <a:t>להגשה עד תחילת שיעור 2</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50612145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28C2-48EA-493F-8C29-4D70BBA9D396}"/>
              </a:ext>
            </a:extLst>
          </p:cNvPr>
          <p:cNvSpPr>
            <a:spLocks noGrp="1"/>
          </p:cNvSpPr>
          <p:nvPr>
            <p:ph type="title"/>
          </p:nvPr>
        </p:nvSpPr>
        <p:spPr>
          <a:xfrm>
            <a:off x="1981200" y="402264"/>
            <a:ext cx="7239000" cy="770344"/>
          </a:xfrm>
        </p:spPr>
        <p:txBody>
          <a:bodyPr/>
          <a:lstStyle/>
          <a:p>
            <a:pPr algn="ctr"/>
            <a:r>
              <a:rPr lang="en-US" sz="3600" dirty="0"/>
              <a:t>MULTY TRIGGER</a:t>
            </a:r>
            <a:endParaRPr lang="en-US" dirty="0"/>
          </a:p>
        </p:txBody>
      </p:sp>
      <p:sp>
        <p:nvSpPr>
          <p:cNvPr id="4" name="Slide Number Placeholder 3">
            <a:extLst>
              <a:ext uri="{FF2B5EF4-FFF2-40B4-BE49-F238E27FC236}">
                <a16:creationId xmlns:a16="http://schemas.microsoft.com/office/drawing/2014/main" id="{CA8A2782-0CED-4D00-A9F1-A3FDE0A90E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730</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196D67BB-C756-4DFE-9716-631AA7DC4C77}"/>
              </a:ext>
            </a:extLst>
          </p:cNvPr>
          <p:cNvSpPr txBox="1"/>
          <p:nvPr/>
        </p:nvSpPr>
        <p:spPr>
          <a:xfrm>
            <a:off x="1981200" y="1772817"/>
            <a:ext cx="7049216" cy="45840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47625" marR="47625" algn="l" rtl="0">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x:Class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"WpfTutorialSamples.Styles.StyleMultiTriggerSample"</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/presentation"</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xmlns:x</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Title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StyleMultiTriggerSample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Height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"100"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"250"</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&lt;TextBox</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VerticalAlignment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"Hover and focus here"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"150"</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TextBox.Style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TargetType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"TextBox"</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MultiTrigger.Conditions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&lt;Condition</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IsKeyboardFocused</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&lt;Condition</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IsMouseOver</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MultiTrigger.Conditions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MultiTrigger.Setters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"Background"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LightGreen</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MultiTrigger.Setters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MultiTrigger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TextBox.Style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&lt;/TextBox&gt;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&lt;/Grid&gt;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A simple MultiTrigger">
            <a:extLst>
              <a:ext uri="{FF2B5EF4-FFF2-40B4-BE49-F238E27FC236}">
                <a16:creationId xmlns:a16="http://schemas.microsoft.com/office/drawing/2014/main" id="{16F7668D-8AB3-4572-92C7-7F1DF11C8F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4582" y="5784406"/>
            <a:ext cx="2383155" cy="949325"/>
          </a:xfrm>
          <a:prstGeom prst="rect">
            <a:avLst/>
          </a:prstGeom>
          <a:noFill/>
          <a:ln>
            <a:noFill/>
          </a:ln>
        </p:spPr>
      </p:pic>
    </p:spTree>
    <p:extLst>
      <p:ext uri="{BB962C8B-B14F-4D97-AF65-F5344CB8AC3E}">
        <p14:creationId xmlns:p14="http://schemas.microsoft.com/office/powerpoint/2010/main" val="3275683316"/>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28C2-48EA-493F-8C29-4D70BBA9D396}"/>
              </a:ext>
            </a:extLst>
          </p:cNvPr>
          <p:cNvSpPr>
            <a:spLocks noGrp="1"/>
          </p:cNvSpPr>
          <p:nvPr>
            <p:ph type="title"/>
          </p:nvPr>
        </p:nvSpPr>
        <p:spPr>
          <a:xfrm>
            <a:off x="1981200" y="402264"/>
            <a:ext cx="7239000" cy="770344"/>
          </a:xfrm>
        </p:spPr>
        <p:txBody>
          <a:bodyPr/>
          <a:lstStyle/>
          <a:p>
            <a:pPr algn="ctr"/>
            <a:r>
              <a:rPr lang="en-US" sz="3600" dirty="0"/>
              <a:t>MULTY DATA TRIGGER</a:t>
            </a:r>
            <a:endParaRPr lang="en-US" dirty="0"/>
          </a:p>
        </p:txBody>
      </p:sp>
      <p:sp>
        <p:nvSpPr>
          <p:cNvPr id="4" name="Slide Number Placeholder 3">
            <a:extLst>
              <a:ext uri="{FF2B5EF4-FFF2-40B4-BE49-F238E27FC236}">
                <a16:creationId xmlns:a16="http://schemas.microsoft.com/office/drawing/2014/main" id="{CA8A2782-0CED-4D00-A9F1-A3FDE0A90E4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731</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196D67BB-C756-4DFE-9716-631AA7DC4C77}"/>
              </a:ext>
            </a:extLst>
          </p:cNvPr>
          <p:cNvSpPr txBox="1"/>
          <p:nvPr/>
        </p:nvSpPr>
        <p:spPr>
          <a:xfrm>
            <a:off x="2076092" y="1353058"/>
            <a:ext cx="7049216" cy="510267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47625" marR="47625" algn="l" rtl="0">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x:Class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"WpfTutorialSamples.Styles.StyleMultiDataTriggerSample"</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/presentation"</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xmlns:x</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"http://schemas.microsoft.com/</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winfx</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/2006/</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xaml</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Title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StyleMultiDataTriggerSample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Height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"150"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Width</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"200"</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StackPanel</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VerticalAlignment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CheckBox</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Name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cbSampleYes</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Content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"Yes"</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CheckBox</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Name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cbSampleSure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Content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"I'm sure"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HorizontalAlignment</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"Center"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Margin</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"0,20,0,0"</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FontSize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"28"</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err="1">
                <a:solidFill>
                  <a:srgbClr val="660066"/>
                </a:solidFill>
                <a:latin typeface="Courier New" panose="02070309020205020404" pitchFamily="49" charset="0"/>
                <a:ea typeface="Times New Roman" panose="02020603050405020304" pitchFamily="18" charset="0"/>
                <a:cs typeface="Arial" panose="020B0604020202020204" pitchFamily="34" charset="0"/>
              </a:rPr>
              <a:t>TargetType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"Unverified"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"Red"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MultiDataTrigger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MultiDataTrigger.Conditions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&lt;Condition</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Binding</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"{Binding </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ElementName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cbSampleYes</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 Path=</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IsChecked</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&lt;Condition</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Binding</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"{Binding </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ElementName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cbSampleSure</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 Path=</a:t>
            </a:r>
            <a:r>
              <a:rPr lang="en-US" sz="1050" dirty="0" err="1">
                <a:solidFill>
                  <a:srgbClr val="008800"/>
                </a:solidFill>
                <a:latin typeface="Courier New" panose="02070309020205020404" pitchFamily="49" charset="0"/>
                <a:ea typeface="Times New Roman" panose="02020603050405020304" pitchFamily="18" charset="0"/>
                <a:cs typeface="Arial" panose="020B0604020202020204" pitchFamily="34" charset="0"/>
              </a:rPr>
              <a:t>IsChecked</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"True"</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MultiDataTrigger.Conditions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"Text"</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"Verified"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&lt;Setter</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Property</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"Foreground"</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660066"/>
                </a:solidFill>
                <a:latin typeface="Courier New" panose="02070309020205020404" pitchFamily="49" charset="0"/>
                <a:ea typeface="Times New Roman" panose="02020603050405020304" pitchFamily="18" charset="0"/>
                <a:cs typeface="Arial" panose="020B0604020202020204" pitchFamily="34" charset="0"/>
              </a:rPr>
              <a:t>Value</a:t>
            </a:r>
            <a:r>
              <a:rPr lang="en-US" sz="1050" dirty="0">
                <a:solidFill>
                  <a:srgbClr val="666600"/>
                </a:solidFill>
                <a:latin typeface="Courier New" panose="02070309020205020404" pitchFamily="49" charset="0"/>
                <a:ea typeface="Times New Roman" panose="02020603050405020304" pitchFamily="18" charset="0"/>
                <a:cs typeface="Arial" panose="020B0604020202020204" pitchFamily="34" charset="0"/>
              </a:rPr>
              <a:t>=</a:t>
            </a:r>
            <a:r>
              <a:rPr lang="en-US" sz="1050" dirty="0">
                <a:solidFill>
                  <a:srgbClr val="008800"/>
                </a:solidFill>
                <a:latin typeface="Courier New" panose="02070309020205020404" pitchFamily="49" charset="0"/>
                <a:ea typeface="Times New Roman" panose="02020603050405020304" pitchFamily="18" charset="0"/>
                <a:cs typeface="Arial" panose="020B0604020202020204" pitchFamily="34" charset="0"/>
              </a:rPr>
              <a:t>"Green"</a:t>
            </a: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MultiDataTrigger</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Style.Triggers</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&lt;/Style&gt;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TextBlock.Style</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TextBlock</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t>    </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a:t>
            </a:r>
            <a:r>
              <a:rPr lang="en-US" sz="1050" dirty="0" err="1">
                <a:solidFill>
                  <a:srgbClr val="000088"/>
                </a:solidFill>
                <a:latin typeface="Courier New" panose="02070309020205020404" pitchFamily="49" charset="0"/>
                <a:ea typeface="Times New Roman" panose="02020603050405020304" pitchFamily="18" charset="0"/>
                <a:cs typeface="Arial" panose="020B0604020202020204" pitchFamily="34" charset="0"/>
              </a:rPr>
              <a:t>StackPanel</a:t>
            </a: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&gt;</a:t>
            </a:r>
            <a:br>
              <a:rPr lang="en-US" sz="1050" dirty="0">
                <a:solidFill>
                  <a:srgbClr val="000000"/>
                </a:solidFill>
                <a:latin typeface="Courier New" panose="02070309020205020404" pitchFamily="49" charset="0"/>
                <a:ea typeface="Times New Roman" panose="02020603050405020304" pitchFamily="18" charset="0"/>
                <a:cs typeface="Arial" panose="020B0604020202020204" pitchFamily="34" charset="0"/>
              </a:rPr>
            </a:br>
            <a:r>
              <a:rPr lang="en-US" sz="1050" dirty="0">
                <a:solidFill>
                  <a:srgbClr val="000088"/>
                </a:solidFill>
                <a:latin typeface="Courier New" panose="02070309020205020404" pitchFamily="49" charset="0"/>
                <a:ea typeface="Times New Roman" panose="02020603050405020304" pitchFamily="18" charset="0"/>
                <a:cs typeface="Arial" panose="020B0604020202020204" pitchFamily="34" charset="0"/>
              </a:rPr>
              <a:t>&lt;/Window&gt;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7" name="Picture 6" descr="A simple MultiDataTrigger - default state">
            <a:extLst>
              <a:ext uri="{FF2B5EF4-FFF2-40B4-BE49-F238E27FC236}">
                <a16:creationId xmlns:a16="http://schemas.microsoft.com/office/drawing/2014/main" id="{92E00A1E-9907-4670-81FB-C95A6682DF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16280" y="2204865"/>
            <a:ext cx="1905000" cy="1426845"/>
          </a:xfrm>
          <a:prstGeom prst="rect">
            <a:avLst/>
          </a:prstGeom>
          <a:noFill/>
          <a:ln>
            <a:noFill/>
          </a:ln>
        </p:spPr>
      </p:pic>
      <p:pic>
        <p:nvPicPr>
          <p:cNvPr id="9" name="Picture 8" descr="A simple MultiDataTrigger - triggered state">
            <a:extLst>
              <a:ext uri="{FF2B5EF4-FFF2-40B4-BE49-F238E27FC236}">
                <a16:creationId xmlns:a16="http://schemas.microsoft.com/office/drawing/2014/main" id="{01925AA3-B0FA-416F-8110-AB2B2D92A0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6280" y="4663966"/>
            <a:ext cx="1905000" cy="1426845"/>
          </a:xfrm>
          <a:prstGeom prst="rect">
            <a:avLst/>
          </a:prstGeom>
          <a:noFill/>
          <a:ln>
            <a:noFill/>
          </a:ln>
        </p:spPr>
      </p:pic>
    </p:spTree>
    <p:extLst>
      <p:ext uri="{BB962C8B-B14F-4D97-AF65-F5344CB8AC3E}">
        <p14:creationId xmlns:p14="http://schemas.microsoft.com/office/powerpoint/2010/main" val="38795112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 מועד ב, תשע"ט</a:t>
            </a:r>
          </a:p>
        </p:txBody>
      </p:sp>
      <p:sp>
        <p:nvSpPr>
          <p:cNvPr id="3" name="מציין מיקום תוכן 2"/>
          <p:cNvSpPr>
            <a:spLocks noGrp="1"/>
          </p:cNvSpPr>
          <p:nvPr>
            <p:ph idx="1"/>
          </p:nvPr>
        </p:nvSpPr>
        <p:spPr/>
        <p:txBody>
          <a:bodyPr>
            <a:normAutofit fontScale="92500" lnSpcReduction="20000"/>
          </a:bodyPr>
          <a:lstStyle/>
          <a:p>
            <a:pPr marL="0" indent="0">
              <a:buNone/>
            </a:pPr>
            <a:r>
              <a:rPr lang="he-IL" b="1" dirty="0"/>
              <a:t>איזו טענה </a:t>
            </a:r>
            <a:r>
              <a:rPr lang="he-IL" b="1" u="sng" dirty="0"/>
              <a:t>אינה</a:t>
            </a:r>
            <a:r>
              <a:rPr lang="he-IL" b="1" dirty="0"/>
              <a:t> נכונה ביחס למנגנון ה </a:t>
            </a:r>
            <a:r>
              <a:rPr lang="en-US" b="1" dirty="0"/>
              <a:t>Binding</a:t>
            </a:r>
            <a:r>
              <a:rPr lang="he-IL" b="1" dirty="0"/>
              <a:t>?</a:t>
            </a:r>
            <a:r>
              <a:rPr lang="he-IL" dirty="0"/>
              <a:t> </a:t>
            </a:r>
            <a:endParaRPr lang="en-US" dirty="0"/>
          </a:p>
          <a:p>
            <a:r>
              <a:rPr lang="he-IL" dirty="0"/>
              <a:t>אחת מהדרישות שנצטרך לבצע כשנרצה לעשות</a:t>
            </a:r>
            <a:r>
              <a:rPr lang="he-IL" b="1" dirty="0"/>
              <a:t> </a:t>
            </a:r>
            <a:r>
              <a:rPr lang="en-US" dirty="0"/>
              <a:t>Binding</a:t>
            </a:r>
            <a:r>
              <a:rPr lang="en-US" b="1" dirty="0"/>
              <a:t> </a:t>
            </a:r>
            <a:r>
              <a:rPr lang="he-IL" dirty="0"/>
              <a:t>בין תכונת יעד ותכונת מקור שאינן מאותו טיפוס, היא להגדיר מחלקה שתממש את </a:t>
            </a:r>
            <a:r>
              <a:rPr lang="en-US" dirty="0"/>
              <a:t>IValueConverter</a:t>
            </a:r>
            <a:r>
              <a:rPr lang="he-IL" dirty="0"/>
              <a:t> ותבצע המרה בין 2 הטיפוסים.</a:t>
            </a:r>
            <a:endParaRPr lang="en-US" dirty="0"/>
          </a:p>
          <a:p>
            <a:r>
              <a:rPr lang="he-IL" dirty="0"/>
              <a:t>ניתן לעשות </a:t>
            </a:r>
            <a:r>
              <a:rPr lang="en-US" dirty="0"/>
              <a:t>Binding</a:t>
            </a:r>
            <a:r>
              <a:rPr lang="he-IL" dirty="0"/>
              <a:t> בין 2 תכונות שונות של אותו אובייקט גרפי.</a:t>
            </a:r>
            <a:endParaRPr lang="en-US" dirty="0"/>
          </a:p>
          <a:p>
            <a:r>
              <a:rPr lang="he-IL" dirty="0"/>
              <a:t>אם אובייקט מקור שאינו גרפי מעוניין להודיע למנגנון ה</a:t>
            </a:r>
            <a:r>
              <a:rPr lang="he-IL" b="1" dirty="0"/>
              <a:t> </a:t>
            </a:r>
            <a:r>
              <a:rPr lang="en-US" dirty="0"/>
              <a:t>Binding</a:t>
            </a:r>
            <a:r>
              <a:rPr lang="en-US" b="1" dirty="0"/>
              <a:t> </a:t>
            </a:r>
            <a:r>
              <a:rPr lang="he-IL" dirty="0"/>
              <a:t>על שינויים בערכי תכונותיו, הוא יכול לעשות זאת בעזרת מימוש הממשק </a:t>
            </a:r>
            <a:r>
              <a:rPr lang="he-IL" b="1" dirty="0"/>
              <a:t> </a:t>
            </a:r>
            <a:r>
              <a:rPr lang="en-US" dirty="0"/>
              <a:t>INotifyPropertyChanged</a:t>
            </a:r>
          </a:p>
          <a:p>
            <a:r>
              <a:rPr lang="he-IL" dirty="0"/>
              <a:t>אם אובייקט מקור שאינו גרפי מעוניין להודיע למנגנון ה</a:t>
            </a:r>
            <a:r>
              <a:rPr lang="he-IL" b="1" dirty="0"/>
              <a:t> </a:t>
            </a:r>
            <a:r>
              <a:rPr lang="en-US" dirty="0"/>
              <a:t>Binding</a:t>
            </a:r>
            <a:r>
              <a:rPr lang="en-US" b="1" dirty="0"/>
              <a:t> </a:t>
            </a:r>
            <a:r>
              <a:rPr lang="he-IL" dirty="0"/>
              <a:t>על שינויים בערכים של תכונה רגילה שלו, הוא יכול לרשת מהמחלקה</a:t>
            </a:r>
            <a:r>
              <a:rPr lang="en-US" dirty="0"/>
              <a:t>DependencyObject</a:t>
            </a:r>
            <a:r>
              <a:rPr lang="en-US" b="1" dirty="0"/>
              <a:t> </a:t>
            </a:r>
            <a:r>
              <a:rPr lang="he-IL" dirty="0"/>
              <a:t> ואז כל התכונות שלו הופכות </a:t>
            </a:r>
            <a:r>
              <a:rPr lang="he-IL" dirty="0" err="1"/>
              <a:t>מיידית</a:t>
            </a:r>
            <a:r>
              <a:rPr lang="he-IL" dirty="0"/>
              <a:t> להיות </a:t>
            </a:r>
            <a:r>
              <a:rPr lang="en-US" dirty="0"/>
              <a:t>Dependency</a:t>
            </a:r>
            <a:r>
              <a:rPr lang="en-US" b="1" dirty="0"/>
              <a:t> </a:t>
            </a:r>
            <a:r>
              <a:rPr lang="en-US" dirty="0"/>
              <a:t>Property</a:t>
            </a:r>
            <a:r>
              <a:rPr lang="he-IL" dirty="0"/>
              <a:t>.</a:t>
            </a:r>
            <a:endParaRPr lang="en-US" dirty="0"/>
          </a:p>
          <a:p>
            <a:r>
              <a:rPr lang="he-IL" dirty="0"/>
              <a:t>השליטה במועד ביצוע הסנכרון נעשית באמצעות התכונה</a:t>
            </a:r>
            <a:r>
              <a:rPr lang="en-US" dirty="0" err="1"/>
              <a:t>UpdateSourceTrigger</a:t>
            </a:r>
            <a:r>
              <a:rPr lang="en-US" dirty="0"/>
              <a:t> </a:t>
            </a:r>
            <a:r>
              <a:rPr lang="en-US" b="1" dirty="0"/>
              <a:t> </a:t>
            </a:r>
            <a:r>
              <a:rPr lang="he-IL" dirty="0"/>
              <a:t>של אובייקט ה </a:t>
            </a:r>
            <a:r>
              <a:rPr lang="en-US" dirty="0"/>
              <a:t>Binding</a:t>
            </a:r>
            <a:r>
              <a:rPr lang="he-IL" dirty="0"/>
              <a:t>.</a:t>
            </a:r>
            <a:endParaRPr lang="en-US" dirty="0"/>
          </a:p>
        </p:txBody>
      </p:sp>
    </p:spTree>
    <p:extLst>
      <p:ext uri="{BB962C8B-B14F-4D97-AF65-F5344CB8AC3E}">
        <p14:creationId xmlns:p14="http://schemas.microsoft.com/office/powerpoint/2010/main" val="19110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תשע"ט</a:t>
            </a:r>
          </a:p>
        </p:txBody>
      </p:sp>
      <p:sp>
        <p:nvSpPr>
          <p:cNvPr id="3" name="מציין מיקום תוכן 2"/>
          <p:cNvSpPr>
            <a:spLocks noGrp="1"/>
          </p:cNvSpPr>
          <p:nvPr>
            <p:ph idx="1"/>
          </p:nvPr>
        </p:nvSpPr>
        <p:spPr/>
        <p:txBody>
          <a:bodyPr>
            <a:normAutofit fontScale="92500"/>
          </a:bodyPr>
          <a:lstStyle/>
          <a:p>
            <a:pPr marL="0" indent="0">
              <a:buNone/>
            </a:pPr>
            <a:r>
              <a:rPr lang="he-IL" b="1" dirty="0"/>
              <a:t>אילו פעולות יש לבצע כדי לסנכרן בין שתי תכונות של 2 פקדים גרפיים שונים? סמן את התשובה </a:t>
            </a:r>
            <a:r>
              <a:rPr lang="he-IL" b="1" u="sng" dirty="0"/>
              <a:t>הנכונה</a:t>
            </a:r>
            <a:r>
              <a:rPr lang="he-IL" b="1" dirty="0"/>
              <a:t>:</a:t>
            </a:r>
            <a:r>
              <a:rPr lang="he-IL" dirty="0"/>
              <a:t> </a:t>
            </a:r>
            <a:endParaRPr lang="en-US" dirty="0"/>
          </a:p>
          <a:p>
            <a:r>
              <a:rPr lang="he-IL" dirty="0"/>
              <a:t>הוספת מאפיין </a:t>
            </a:r>
            <a:r>
              <a:rPr lang="en-US" dirty="0"/>
              <a:t>x:Key</a:t>
            </a:r>
            <a:r>
              <a:rPr lang="en-US" b="1" dirty="0"/>
              <a:t> </a:t>
            </a:r>
            <a:r>
              <a:rPr lang="he-IL" dirty="0"/>
              <a:t>לפקד המקור, ביצוע </a:t>
            </a:r>
            <a:r>
              <a:rPr lang="en-US" dirty="0"/>
              <a:t>BINDING</a:t>
            </a:r>
            <a:r>
              <a:rPr lang="he-IL" dirty="0"/>
              <a:t> לתכונת היעד תוך שימוש ב </a:t>
            </a:r>
            <a:r>
              <a:rPr lang="en-US" dirty="0" err="1"/>
              <a:t>DataContext</a:t>
            </a:r>
            <a:r>
              <a:rPr lang="he-IL" dirty="0"/>
              <a:t> להגדרת פקד המקור.</a:t>
            </a:r>
            <a:endParaRPr lang="en-US" dirty="0"/>
          </a:p>
          <a:p>
            <a:r>
              <a:rPr lang="he-IL" dirty="0"/>
              <a:t>הוספת מאפיין </a:t>
            </a:r>
            <a:r>
              <a:rPr lang="en-US" dirty="0"/>
              <a:t>x:Name</a:t>
            </a:r>
            <a:r>
              <a:rPr lang="en-US" b="1" dirty="0"/>
              <a:t> </a:t>
            </a:r>
            <a:r>
              <a:rPr lang="he-IL" dirty="0"/>
              <a:t>לפקד המקור,</a:t>
            </a:r>
            <a:r>
              <a:rPr lang="he-IL" b="1" dirty="0"/>
              <a:t> </a:t>
            </a:r>
            <a:r>
              <a:rPr lang="he-IL" dirty="0"/>
              <a:t>ביצוע </a:t>
            </a:r>
            <a:r>
              <a:rPr lang="en-US" dirty="0"/>
              <a:t>BINDING</a:t>
            </a:r>
            <a:r>
              <a:rPr lang="he-IL" dirty="0"/>
              <a:t> לתכונת היעד תוך שימוש ב </a:t>
            </a:r>
            <a:r>
              <a:rPr lang="en-US" dirty="0" err="1"/>
              <a:t>ElementName</a:t>
            </a:r>
            <a:r>
              <a:rPr lang="he-IL" dirty="0"/>
              <a:t> להגדרת שם פקד המקור ו </a:t>
            </a:r>
            <a:r>
              <a:rPr lang="en-US" dirty="0"/>
              <a:t>Path</a:t>
            </a:r>
            <a:r>
              <a:rPr lang="he-IL" dirty="0"/>
              <a:t> לתכונת המקור.</a:t>
            </a:r>
            <a:endParaRPr lang="en-US" dirty="0"/>
          </a:p>
          <a:p>
            <a:r>
              <a:rPr lang="he-IL" dirty="0"/>
              <a:t>הוספת מאפיין </a:t>
            </a:r>
            <a:r>
              <a:rPr lang="en-US" dirty="0"/>
              <a:t>x:Name</a:t>
            </a:r>
            <a:r>
              <a:rPr lang="en-US" b="1" dirty="0"/>
              <a:t> </a:t>
            </a:r>
            <a:r>
              <a:rPr lang="he-IL" dirty="0"/>
              <a:t>לפקד המקור, ביצוע </a:t>
            </a:r>
            <a:r>
              <a:rPr lang="en-US" dirty="0"/>
              <a:t>BINDING</a:t>
            </a:r>
            <a:r>
              <a:rPr lang="he-IL" dirty="0"/>
              <a:t> לתכונת היעד תוך שימוש ב </a:t>
            </a:r>
            <a:r>
              <a:rPr lang="en-US" dirty="0"/>
              <a:t>Source</a:t>
            </a:r>
            <a:r>
              <a:rPr lang="he-IL" dirty="0"/>
              <a:t> להגדרת פקד המקור ו </a:t>
            </a:r>
            <a:r>
              <a:rPr lang="en-US" dirty="0"/>
              <a:t>Mode</a:t>
            </a:r>
            <a:r>
              <a:rPr lang="he-IL" dirty="0"/>
              <a:t> לתכונת המקור.</a:t>
            </a:r>
            <a:endParaRPr lang="en-US" dirty="0"/>
          </a:p>
          <a:p>
            <a:r>
              <a:rPr lang="he-IL" dirty="0"/>
              <a:t>הוספת מאפיין </a:t>
            </a:r>
            <a:r>
              <a:rPr lang="en-US" dirty="0"/>
              <a:t>x:Key</a:t>
            </a:r>
            <a:r>
              <a:rPr lang="en-US" b="1" dirty="0"/>
              <a:t> </a:t>
            </a:r>
            <a:r>
              <a:rPr lang="he-IL" dirty="0"/>
              <a:t>לפקד המקור, ביצוע </a:t>
            </a:r>
            <a:r>
              <a:rPr lang="en-US" dirty="0"/>
              <a:t>BINDING</a:t>
            </a:r>
            <a:r>
              <a:rPr lang="he-IL" dirty="0"/>
              <a:t> לתכונת היעד תוך שימוש ב </a:t>
            </a:r>
            <a:r>
              <a:rPr lang="en-US" dirty="0" err="1"/>
              <a:t>ElementName</a:t>
            </a:r>
            <a:r>
              <a:rPr lang="he-IL" dirty="0"/>
              <a:t> להגדרת שם פקד המקור ו </a:t>
            </a:r>
            <a:r>
              <a:rPr lang="en-US" dirty="0"/>
              <a:t>Path</a:t>
            </a:r>
            <a:r>
              <a:rPr lang="he-IL" dirty="0"/>
              <a:t> לתכונת המקור.</a:t>
            </a:r>
            <a:endParaRPr lang="en-US" dirty="0"/>
          </a:p>
          <a:p>
            <a:r>
              <a:rPr lang="he-IL" dirty="0"/>
              <a:t>יש יותר מתשובה אחת נכונה</a:t>
            </a:r>
            <a:endParaRPr lang="en-US" dirty="0"/>
          </a:p>
        </p:txBody>
      </p:sp>
    </p:spTree>
    <p:extLst>
      <p:ext uri="{BB962C8B-B14F-4D97-AF65-F5344CB8AC3E}">
        <p14:creationId xmlns:p14="http://schemas.microsoft.com/office/powerpoint/2010/main" val="310168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מועד א, תשע"ט</a:t>
            </a:r>
          </a:p>
        </p:txBody>
      </p:sp>
      <p:sp>
        <p:nvSpPr>
          <p:cNvPr id="3" name="מציין מיקום תוכן 2"/>
          <p:cNvSpPr>
            <a:spLocks noGrp="1"/>
          </p:cNvSpPr>
          <p:nvPr>
            <p:ph idx="1"/>
          </p:nvPr>
        </p:nvSpPr>
        <p:spPr/>
        <p:txBody>
          <a:bodyPr>
            <a:normAutofit lnSpcReduction="10000"/>
          </a:bodyPr>
          <a:lstStyle/>
          <a:p>
            <a:pPr marL="0" indent="0">
              <a:buNone/>
            </a:pPr>
            <a:r>
              <a:rPr lang="he-IL" b="1" dirty="0"/>
              <a:t>איזו טענה </a:t>
            </a:r>
            <a:r>
              <a:rPr lang="he-IL" b="1" u="sng" dirty="0"/>
              <a:t>אינה</a:t>
            </a:r>
            <a:r>
              <a:rPr lang="he-IL" b="1" dirty="0"/>
              <a:t> נכונה בנוגע להבדל שבין משאב סטטי </a:t>
            </a:r>
            <a:r>
              <a:rPr lang="en-US" b="1" dirty="0"/>
              <a:t>(Static Resource)</a:t>
            </a:r>
            <a:r>
              <a:rPr lang="he-IL" b="1" dirty="0"/>
              <a:t> לבין משאב דינאמי </a:t>
            </a:r>
            <a:r>
              <a:rPr lang="en-US" b="1" dirty="0"/>
              <a:t>(Dynamic Resource)</a:t>
            </a:r>
            <a:r>
              <a:rPr lang="he-IL" b="1" dirty="0"/>
              <a:t>?</a:t>
            </a:r>
            <a:endParaRPr lang="en-US" dirty="0"/>
          </a:p>
          <a:p>
            <a:r>
              <a:rPr lang="he-IL" dirty="0"/>
              <a:t>השימוש במשאב סטטי יעיל יותר מהשימוש במשאב דינאמי מבחינת ביצועים.</a:t>
            </a:r>
            <a:endParaRPr lang="en-US" dirty="0"/>
          </a:p>
          <a:p>
            <a:r>
              <a:rPr lang="he-IL" dirty="0"/>
              <a:t>ההגדרה של משאב דינאמי וההגדרה של משאב סטטי נעשית באותה צורה, ההבדל ביניהם הוא בצורת השימוש בהם.</a:t>
            </a:r>
            <a:endParaRPr lang="en-US" dirty="0"/>
          </a:p>
          <a:p>
            <a:r>
              <a:rPr lang="he-IL" dirty="0"/>
              <a:t>תהליך החיפוש של משאב דינאמי ותהליך החיפוש של משאב סטטי נעשה באותה צורה </a:t>
            </a:r>
            <a:endParaRPr lang="en-US" dirty="0"/>
          </a:p>
          <a:p>
            <a:r>
              <a:rPr lang="he-IL" dirty="0"/>
              <a:t>לשני סוגי המשאבים (סטטי ודינמי) ניתן לערוך שינויים דרך קוד ה#</a:t>
            </a:r>
            <a:r>
              <a:rPr lang="en-US" dirty="0"/>
              <a:t>C</a:t>
            </a:r>
            <a:r>
              <a:rPr lang="he-IL" dirty="0"/>
              <a:t> אך במקרה של משאב סטטי השינוי לא ישפיע על תצוגת הפקדים.</a:t>
            </a:r>
          </a:p>
          <a:p>
            <a:r>
              <a:rPr lang="he-IL" dirty="0"/>
              <a:t>ניתן לבצע קישור למשאב דינאמי מספר פעמים בעוד שלמשאב סטטי ניתן לבצע רק קישור סטטי חד פעמי.</a:t>
            </a:r>
            <a:endParaRPr lang="en-US" dirty="0"/>
          </a:p>
          <a:p>
            <a:endParaRPr lang="en-US" dirty="0"/>
          </a:p>
        </p:txBody>
      </p:sp>
    </p:spTree>
    <p:extLst>
      <p:ext uri="{BB962C8B-B14F-4D97-AF65-F5344CB8AC3E}">
        <p14:creationId xmlns:p14="http://schemas.microsoft.com/office/powerpoint/2010/main" val="380192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436296" y="271913"/>
            <a:ext cx="2044080" cy="1143000"/>
          </a:xfrm>
        </p:spPr>
        <p:txBody>
          <a:bodyPr>
            <a:normAutofit fontScale="90000"/>
          </a:bodyPr>
          <a:lstStyle/>
          <a:p>
            <a:r>
              <a:rPr lang="he-IL" dirty="0"/>
              <a:t>מועד א, תש"פ</a:t>
            </a:r>
          </a:p>
        </p:txBody>
      </p:sp>
      <p:sp>
        <p:nvSpPr>
          <p:cNvPr id="3" name="מציין מיקום תוכן 2"/>
          <p:cNvSpPr>
            <a:spLocks noGrp="1"/>
          </p:cNvSpPr>
          <p:nvPr>
            <p:ph idx="1"/>
          </p:nvPr>
        </p:nvSpPr>
        <p:spPr>
          <a:xfrm>
            <a:off x="6960096" y="1628800"/>
            <a:ext cx="2260104" cy="4846320"/>
          </a:xfrm>
        </p:spPr>
        <p:txBody>
          <a:bodyPr>
            <a:normAutofit/>
          </a:bodyPr>
          <a:lstStyle/>
          <a:p>
            <a:pPr marL="0" indent="0">
              <a:lnSpc>
                <a:spcPct val="107000"/>
              </a:lnSpc>
              <a:buNone/>
            </a:pPr>
            <a:r>
              <a:rPr lang="he-IL" sz="20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נתון </a:t>
            </a:r>
            <a:r>
              <a:rPr lang="he-IL" sz="2000" b="1" u="sng" dirty="0">
                <a:solidFill>
                  <a:srgbClr val="000000"/>
                </a:solidFill>
                <a:latin typeface="Calibri" panose="020F0502020204030204" pitchFamily="34" charset="0"/>
                <a:ea typeface="Times New Roman" panose="02020603050405020304" pitchFamily="18" charset="0"/>
                <a:cs typeface="Arial" panose="020B0604020202020204" pitchFamily="34" charset="0"/>
              </a:rPr>
              <a:t>קטע</a:t>
            </a:r>
            <a:r>
              <a:rPr lang="he-IL" sz="20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 מקוד ה </a:t>
            </a:r>
            <a:r>
              <a:rPr lang="en-US" sz="2000" b="1" dirty="0">
                <a:solidFill>
                  <a:srgbClr val="000000"/>
                </a:solidFill>
                <a:latin typeface="Arial" panose="020B0604020202020204" pitchFamily="34" charset="0"/>
                <a:ea typeface="Times New Roman" panose="02020603050405020304" pitchFamily="18" charset="0"/>
                <a:cs typeface="Arial" panose="020B0604020202020204" pitchFamily="34" charset="0"/>
              </a:rPr>
              <a:t>XAML</a:t>
            </a:r>
            <a:r>
              <a:rPr lang="he-IL" sz="20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 של חלון </a:t>
            </a:r>
            <a:r>
              <a:rPr lang="he-IL" sz="2000" b="1"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מסויים</a:t>
            </a:r>
            <a:r>
              <a:rPr lang="he-IL" sz="20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a:t>
            </a:r>
          </a:p>
          <a:p>
            <a:pPr marL="0" indent="0">
              <a:lnSpc>
                <a:spcPct val="107000"/>
              </a:lnSpc>
              <a:buNone/>
            </a:pPr>
            <a:endParaRPr lang="he-IL" sz="1800" b="1" dirty="0"/>
          </a:p>
          <a:p>
            <a:pPr marL="0" indent="0">
              <a:lnSpc>
                <a:spcPct val="107000"/>
              </a:lnSpc>
              <a:buNone/>
            </a:pPr>
            <a:endParaRPr lang="he-IL" sz="1800" b="1" dirty="0"/>
          </a:p>
          <a:p>
            <a:pPr marL="0" indent="0">
              <a:lnSpc>
                <a:spcPct val="107000"/>
              </a:lnSpc>
              <a:buNone/>
            </a:pPr>
            <a:r>
              <a:rPr lang="he-IL" sz="2000" b="1" dirty="0"/>
              <a:t>איזו מהאפשרויות הבאות מתארת כיצד יראה החלון בזמן ריצה?</a:t>
            </a:r>
            <a:endParaRPr lang="en-US" sz="2000" dirty="0"/>
          </a:p>
          <a:p>
            <a:pPr marL="0" indent="0">
              <a:lnSpc>
                <a:spcPct val="107000"/>
              </a:lnSpc>
              <a:buNone/>
            </a:pP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מלבן 3"/>
          <p:cNvSpPr/>
          <p:nvPr/>
        </p:nvSpPr>
        <p:spPr>
          <a:xfrm>
            <a:off x="1775520" y="188640"/>
            <a:ext cx="7056784" cy="5814284"/>
          </a:xfrm>
          <a:prstGeom prst="rect">
            <a:avLst/>
          </a:prstGeom>
        </p:spPr>
        <p:txBody>
          <a:bodyPr wrap="square">
            <a:spAutoFit/>
          </a:bodyPr>
          <a:lstStyle/>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Window.Resources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Key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="commonText"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TargetType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TextBlock</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Property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HorizontalAlignment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="Center"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Property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FontFamily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="Comic Sans MS"/&gt;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Property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FontSize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="20"/&gt;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TargetType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TextBlock</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pP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BasedOn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StaticResource</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commonText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Property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FF"/>
                </a:solidFill>
                <a:latin typeface="Consolas" panose="020B0609020204030204" pitchFamily="49" charset="0"/>
                <a:ea typeface="Calibri" panose="020F0502020204030204" pitchFamily="34" charset="0"/>
                <a:cs typeface="Consolas" panose="020B0609020204030204" pitchFamily="49" charset="0"/>
              </a:rPr>
              <a:t>FontSize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="40"/&gt;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Property</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="Foreground"&gt;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Setter.Value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StartPoint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="0.5,0"</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EndPoint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="0.5,1"&gt;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LinearGradientBrush.GradientStops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="0.0"</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="Gray"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GradientStop</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Offset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="1.0"</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Color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="Gray"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LinearGradientBrush.GradientStops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LinearGradientBrush</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Setter.Value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Setter</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Style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Window.Resources</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StackPanel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Style</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StaticResource</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FF0000"/>
                </a:solidFill>
                <a:latin typeface="Consolas" panose="020B0609020204030204" pitchFamily="49" charset="0"/>
                <a:ea typeface="Calibri" panose="020F0502020204030204" pitchFamily="34" charset="0"/>
                <a:cs typeface="Consolas" panose="020B0609020204030204" pitchFamily="49" charset="0"/>
              </a:rPr>
              <a:t>commonText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 "AAA"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 "AAA"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12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 = "AAA" /&gt;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StackPanel</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12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pic>
        <p:nvPicPr>
          <p:cNvPr id="15" name="תמונה 14"/>
          <p:cNvPicPr>
            <a:picLocks noChangeAspect="1"/>
          </p:cNvPicPr>
          <p:nvPr/>
        </p:nvPicPr>
        <p:blipFill>
          <a:blip r:embed="rId2"/>
          <a:stretch>
            <a:fillRect/>
          </a:stretch>
        </p:blipFill>
        <p:spPr>
          <a:xfrm>
            <a:off x="5159896" y="5301208"/>
            <a:ext cx="5148064" cy="1501950"/>
          </a:xfrm>
          <a:prstGeom prst="rect">
            <a:avLst/>
          </a:prstGeom>
        </p:spPr>
      </p:pic>
      <p:sp>
        <p:nvSpPr>
          <p:cNvPr id="16" name="אליפסה 15"/>
          <p:cNvSpPr/>
          <p:nvPr/>
        </p:nvSpPr>
        <p:spPr>
          <a:xfrm>
            <a:off x="5178152" y="5229200"/>
            <a:ext cx="1656184" cy="16561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prstClr val="white"/>
              </a:solidFill>
              <a:latin typeface="Trebuchet MS"/>
              <a:cs typeface="Gisha" panose="020B0502040204020203" pitchFamily="34" charset="-79"/>
            </a:endParaRPr>
          </a:p>
        </p:txBody>
      </p:sp>
      <p:pic>
        <p:nvPicPr>
          <p:cNvPr id="5124" name="Picture 4">
            <a:extLst>
              <a:ext uri="{FF2B5EF4-FFF2-40B4-BE49-F238E27FC236}">
                <a16:creationId xmlns:a16="http://schemas.microsoft.com/office/drawing/2014/main" id="{0083B4ED-7322-4E5D-B7D2-35A81BD3C7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0"/>
            <a:ext cx="5207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00801856-D232-495C-A426-244C1441E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3365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F3B4CAA-4881-41AF-B95D-A0DC767243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0"/>
            <a:ext cx="5651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a:extLst>
              <a:ext uri="{FF2B5EF4-FFF2-40B4-BE49-F238E27FC236}">
                <a16:creationId xmlns:a16="http://schemas.microsoft.com/office/drawing/2014/main" id="{F771201C-6BD5-41CB-AF9B-FFE674EBEC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0"/>
            <a:ext cx="5080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6CD46A7-CC7E-44BA-BD68-9F2B2EE2DB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0"/>
            <a:ext cx="5207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CE84FF16-E477-4FD8-8A46-1C41C6F6D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3365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0392068-C5FB-4810-A42E-B96E3D84E5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0"/>
            <a:ext cx="565150" cy="62865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4B14CA94-4B2A-41FE-86CC-50220463CB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0"/>
            <a:ext cx="5080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7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248128" y="320040"/>
            <a:ext cx="1972072" cy="1143000"/>
          </a:xfrm>
        </p:spPr>
        <p:txBody>
          <a:bodyPr>
            <a:normAutofit fontScale="90000"/>
          </a:bodyPr>
          <a:lstStyle/>
          <a:p>
            <a:r>
              <a:rPr lang="he-IL" dirty="0"/>
              <a:t>מועד ב, תשע"ט</a:t>
            </a:r>
          </a:p>
        </p:txBody>
      </p:sp>
      <p:sp>
        <p:nvSpPr>
          <p:cNvPr id="3" name="מציין מיקום תוכן 2"/>
          <p:cNvSpPr>
            <a:spLocks noGrp="1"/>
          </p:cNvSpPr>
          <p:nvPr>
            <p:ph idx="1"/>
          </p:nvPr>
        </p:nvSpPr>
        <p:spPr>
          <a:xfrm>
            <a:off x="7032104" y="1609416"/>
            <a:ext cx="2188096" cy="4846320"/>
          </a:xfrm>
        </p:spPr>
        <p:txBody>
          <a:bodyPr>
            <a:normAutofit/>
          </a:bodyPr>
          <a:lstStyle/>
          <a:p>
            <a:pPr marL="0" indent="0">
              <a:buNone/>
            </a:pPr>
            <a:r>
              <a:rPr lang="he-IL" sz="2400" b="1" dirty="0"/>
              <a:t>נתון קוד ה </a:t>
            </a:r>
            <a:r>
              <a:rPr lang="en-US" sz="2400" b="1" dirty="0"/>
              <a:t>XAML</a:t>
            </a:r>
            <a:r>
              <a:rPr lang="he-IL" sz="2400" b="1" dirty="0"/>
              <a:t> הבא, ששורה אחת בו מסומנת ב </a:t>
            </a:r>
            <a:r>
              <a:rPr lang="en-US" sz="2400" b="1" dirty="0"/>
              <a:t>(1)</a:t>
            </a:r>
            <a:r>
              <a:rPr lang="he-IL" sz="2400" b="1" dirty="0"/>
              <a:t>:</a:t>
            </a:r>
            <a:endParaRPr lang="en-US" sz="2400" dirty="0"/>
          </a:p>
          <a:p>
            <a:endParaRPr lang="he-IL" sz="2400" dirty="0"/>
          </a:p>
          <a:p>
            <a:endParaRPr lang="he-IL" sz="2400" dirty="0"/>
          </a:p>
          <a:p>
            <a:r>
              <a:rPr lang="he-IL" sz="2400" dirty="0"/>
              <a:t>המשך בעמ' הבא</a:t>
            </a: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3" y="320040"/>
            <a:ext cx="5744303" cy="6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109223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536160" y="320040"/>
            <a:ext cx="1684040" cy="1143000"/>
          </a:xfrm>
        </p:spPr>
        <p:txBody>
          <a:bodyPr/>
          <a:lstStyle/>
          <a:p>
            <a:r>
              <a:rPr lang="he-IL" dirty="0"/>
              <a:t>המשך</a:t>
            </a:r>
          </a:p>
        </p:txBody>
      </p:sp>
      <p:sp>
        <p:nvSpPr>
          <p:cNvPr id="3" name="מציין מיקום תוכן 2"/>
          <p:cNvSpPr>
            <a:spLocks noGrp="1"/>
          </p:cNvSpPr>
          <p:nvPr>
            <p:ph idx="1"/>
          </p:nvPr>
        </p:nvSpPr>
        <p:spPr>
          <a:xfrm>
            <a:off x="7176120" y="1681606"/>
            <a:ext cx="2044080" cy="4846320"/>
          </a:xfrm>
        </p:spPr>
        <p:txBody>
          <a:bodyPr>
            <a:normAutofit/>
          </a:bodyPr>
          <a:lstStyle/>
          <a:p>
            <a:pPr marL="0" indent="0">
              <a:buNone/>
            </a:pPr>
            <a:r>
              <a:rPr lang="he-IL" sz="2400" b="1" dirty="0"/>
              <a:t>ונתון ה</a:t>
            </a:r>
            <a:r>
              <a:rPr lang="en-US" sz="2400" b="1" dirty="0"/>
              <a:t>code-behind</a:t>
            </a:r>
            <a:r>
              <a:rPr lang="he-IL" sz="2400" b="1" dirty="0"/>
              <a:t> הבא ששורה אחת בו מסומנת ב (2):</a:t>
            </a:r>
          </a:p>
          <a:p>
            <a:pPr marL="0" indent="0">
              <a:buNone/>
            </a:pPr>
            <a:endParaRPr lang="he-IL" sz="2400" b="1" dirty="0"/>
          </a:p>
          <a:p>
            <a:pPr marL="0" indent="0">
              <a:buNone/>
            </a:pPr>
            <a:endParaRPr lang="he-IL" sz="2400" b="1" dirty="0"/>
          </a:p>
          <a:p>
            <a:r>
              <a:rPr lang="he-IL" sz="2400" dirty="0"/>
              <a:t>המשך בעמ' הבא</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440"/>
          <a:stretch/>
        </p:blipFill>
        <p:spPr bwMode="auto">
          <a:xfrm>
            <a:off x="1844850" y="760916"/>
            <a:ext cx="5475287" cy="547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324723"/>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המשך</a:t>
            </a:r>
          </a:p>
        </p:txBody>
      </p:sp>
      <p:sp>
        <p:nvSpPr>
          <p:cNvPr id="3" name="מציין מיקום תוכן 2"/>
          <p:cNvSpPr>
            <a:spLocks noGrp="1"/>
          </p:cNvSpPr>
          <p:nvPr>
            <p:ph idx="1"/>
          </p:nvPr>
        </p:nvSpPr>
        <p:spPr>
          <a:xfrm>
            <a:off x="7176120" y="1609416"/>
            <a:ext cx="2044080" cy="4846320"/>
          </a:xfrm>
        </p:spPr>
        <p:txBody>
          <a:bodyPr/>
          <a:lstStyle/>
          <a:p>
            <a:pPr marL="0" indent="0">
              <a:buNone/>
            </a:pPr>
            <a:r>
              <a:rPr lang="he-IL" b="1" dirty="0"/>
              <a:t>בנוסף, נתונים 2 החלונות הבאים:</a:t>
            </a:r>
          </a:p>
          <a:p>
            <a:pPr marL="0" indent="0">
              <a:buNone/>
            </a:pPr>
            <a:endParaRPr lang="he-IL" b="1" dirty="0"/>
          </a:p>
          <a:p>
            <a:pPr marL="0" indent="0">
              <a:buNone/>
            </a:pPr>
            <a:endParaRPr lang="he-IL" b="1" dirty="0"/>
          </a:p>
          <a:p>
            <a:pPr marL="0" indent="0">
              <a:buNone/>
            </a:pPr>
            <a:endParaRPr lang="he-IL" b="1" dirty="0"/>
          </a:p>
          <a:p>
            <a:r>
              <a:rPr lang="he-IL" sz="2400" dirty="0"/>
              <a:t>המשך בעמ' הבא</a:t>
            </a:r>
          </a:p>
          <a:p>
            <a:pPr marL="0" indent="0">
              <a:buNone/>
            </a:pPr>
            <a:endParaRPr lang="en-US" dirty="0"/>
          </a:p>
        </p:txBody>
      </p:sp>
      <p:pic>
        <p:nvPicPr>
          <p:cNvPr id="11" name="תמונה 10"/>
          <p:cNvPicPr>
            <a:picLocks noChangeAspect="1"/>
          </p:cNvPicPr>
          <p:nvPr/>
        </p:nvPicPr>
        <p:blipFill rotWithShape="1">
          <a:blip r:embed="rId2"/>
          <a:srcRect t="8144"/>
          <a:stretch/>
        </p:blipFill>
        <p:spPr>
          <a:xfrm>
            <a:off x="1981200" y="1915305"/>
            <a:ext cx="5416828" cy="3027391"/>
          </a:xfrm>
          <a:prstGeom prst="rect">
            <a:avLst/>
          </a:prstGeom>
        </p:spPr>
      </p:pic>
    </p:spTree>
    <p:extLst>
      <p:ext uri="{BB962C8B-B14F-4D97-AF65-F5344CB8AC3E}">
        <p14:creationId xmlns:p14="http://schemas.microsoft.com/office/powerpoint/2010/main" val="385238596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סוף סוף השאלה....</a:t>
            </a:r>
          </a:p>
        </p:txBody>
      </p:sp>
      <p:sp>
        <p:nvSpPr>
          <p:cNvPr id="3" name="מציין מיקום תוכן 2"/>
          <p:cNvSpPr>
            <a:spLocks noGrp="1"/>
          </p:cNvSpPr>
          <p:nvPr>
            <p:ph idx="1"/>
          </p:nvPr>
        </p:nvSpPr>
        <p:spPr/>
        <p:txBody>
          <a:bodyPr>
            <a:normAutofit fontScale="77500" lnSpcReduction="20000"/>
          </a:bodyPr>
          <a:lstStyle/>
          <a:p>
            <a:pPr marL="0" indent="0">
              <a:lnSpc>
                <a:spcPct val="106000"/>
              </a:lnSpc>
              <a:spcAft>
                <a:spcPts val="1000"/>
              </a:spcAft>
              <a:buNone/>
            </a:pPr>
            <a:r>
              <a:rPr lang="he-IL" sz="2800" b="1" dirty="0">
                <a:latin typeface="Calibri" panose="020F0502020204030204" pitchFamily="34" charset="0"/>
                <a:ea typeface="Times New Roman" panose="02020603050405020304" pitchFamily="18" charset="0"/>
                <a:cs typeface="Arial" panose="020B0604020202020204" pitchFamily="34" charset="0"/>
              </a:rPr>
              <a:t>נתונות הטענות הבאות ביחס לקוד ולחלונות שלעיל:</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marL="0" indent="0">
              <a:lnSpc>
                <a:spcPct val="106000"/>
              </a:lnSpc>
              <a:spcAft>
                <a:spcPts val="1000"/>
              </a:spcAft>
              <a:buNone/>
            </a:pPr>
            <a:r>
              <a:rPr lang="he-IL" sz="2800" b="1" dirty="0">
                <a:latin typeface="Calibri" panose="020F0502020204030204" pitchFamily="34" charset="0"/>
                <a:ea typeface="Times New Roman" panose="02020603050405020304" pitchFamily="18" charset="0"/>
                <a:cs typeface="Arial" panose="020B0604020202020204" pitchFamily="34" charset="0"/>
              </a:rPr>
              <a:t>טענה 1: </a:t>
            </a:r>
            <a:r>
              <a:rPr lang="he-IL" sz="2800" dirty="0">
                <a:latin typeface="Calibri" panose="020F0502020204030204" pitchFamily="34" charset="0"/>
                <a:ea typeface="Times New Roman" panose="02020603050405020304" pitchFamily="18" charset="0"/>
                <a:cs typeface="Arial" panose="020B0604020202020204" pitchFamily="34" charset="0"/>
              </a:rPr>
              <a:t>לאחר 6 לחיצות על הכפתור </a:t>
            </a:r>
            <a:r>
              <a:rPr lang="en-US" sz="2800" dirty="0">
                <a:latin typeface="Arial" panose="020B0604020202020204" pitchFamily="34" charset="0"/>
                <a:ea typeface="Times New Roman" panose="02020603050405020304" pitchFamily="18" charset="0"/>
                <a:cs typeface="Arial" panose="020B0604020202020204" pitchFamily="34" charset="0"/>
              </a:rPr>
              <a:t>“Add Approval”</a:t>
            </a:r>
            <a:r>
              <a:rPr lang="he-IL" sz="2800" dirty="0">
                <a:latin typeface="Calibri" panose="020F0502020204030204" pitchFamily="34" charset="0"/>
                <a:ea typeface="Times New Roman" panose="02020603050405020304" pitchFamily="18" charset="0"/>
                <a:cs typeface="Arial" panose="020B0604020202020204" pitchFamily="34" charset="0"/>
              </a:rPr>
              <a:t>, החלון יראה כפי שחלון </a:t>
            </a:r>
            <a:r>
              <a:rPr lang="en-US" sz="2800" dirty="0">
                <a:latin typeface="Arial" panose="020B0604020202020204" pitchFamily="34" charset="0"/>
                <a:ea typeface="Times New Roman" panose="02020603050405020304" pitchFamily="18" charset="0"/>
                <a:cs typeface="Arial" panose="020B0604020202020204" pitchFamily="34" charset="0"/>
              </a:rPr>
              <a:t>A</a:t>
            </a:r>
            <a:r>
              <a:rPr lang="he-IL" sz="2800" dirty="0">
                <a:latin typeface="Calibri" panose="020F0502020204030204" pitchFamily="34" charset="0"/>
                <a:ea typeface="Times New Roman" panose="02020603050405020304" pitchFamily="18" charset="0"/>
                <a:cs typeface="Arial" panose="020B0604020202020204" pitchFamily="34" charset="0"/>
              </a:rPr>
              <a:t> נראה, אם נוסיף</a:t>
            </a:r>
            <a:r>
              <a:rPr lang="he-IL" sz="2800" b="1" dirty="0">
                <a:latin typeface="Calibri" panose="020F0502020204030204" pitchFamily="34" charset="0"/>
                <a:ea typeface="Times New Roman" panose="02020603050405020304" pitchFamily="18" charset="0"/>
                <a:cs typeface="Arial" panose="020B0604020202020204" pitchFamily="34" charset="0"/>
              </a:rPr>
              <a:t> </a:t>
            </a:r>
            <a:r>
              <a:rPr lang="he-IL" sz="2800" dirty="0">
                <a:latin typeface="Calibri" panose="020F0502020204030204" pitchFamily="34" charset="0"/>
                <a:ea typeface="Times New Roman" panose="02020603050405020304" pitchFamily="18" charset="0"/>
                <a:cs typeface="Arial" panose="020B0604020202020204" pitchFamily="34" charset="0"/>
              </a:rPr>
              <a:t>במקום </a:t>
            </a:r>
            <a:r>
              <a:rPr lang="en-US" sz="2800" dirty="0">
                <a:latin typeface="Arial" panose="020B0604020202020204" pitchFamily="34" charset="0"/>
                <a:ea typeface="Times New Roman" panose="02020603050405020304" pitchFamily="18" charset="0"/>
                <a:cs typeface="Arial" panose="020B0604020202020204" pitchFamily="34" charset="0"/>
              </a:rPr>
              <a:t>(2)</a:t>
            </a:r>
            <a:r>
              <a:rPr lang="he-IL" sz="2800" dirty="0">
                <a:latin typeface="Calibri" panose="020F0502020204030204" pitchFamily="34" charset="0"/>
                <a:ea typeface="Times New Roman" panose="02020603050405020304" pitchFamily="18" charset="0"/>
                <a:cs typeface="Arial" panose="020B0604020202020204" pitchFamily="34" charset="0"/>
              </a:rPr>
              <a:t> את השורה: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DataContext</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listGuests</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marL="0" indent="0">
              <a:lnSpc>
                <a:spcPct val="106000"/>
              </a:lnSpc>
              <a:spcAft>
                <a:spcPts val="1000"/>
              </a:spcAft>
              <a:buNone/>
            </a:pPr>
            <a:r>
              <a:rPr lang="he-IL" sz="2800" b="1" dirty="0">
                <a:latin typeface="Calibri" panose="020F0502020204030204" pitchFamily="34" charset="0"/>
                <a:ea typeface="Times New Roman" panose="02020603050405020304" pitchFamily="18" charset="0"/>
                <a:cs typeface="Arial" panose="020B0604020202020204" pitchFamily="34" charset="0"/>
              </a:rPr>
              <a:t> טענה 2: </a:t>
            </a:r>
            <a:r>
              <a:rPr lang="he-IL" sz="2800" dirty="0">
                <a:latin typeface="Calibri" panose="020F0502020204030204" pitchFamily="34" charset="0"/>
                <a:ea typeface="Times New Roman" panose="02020603050405020304" pitchFamily="18" charset="0"/>
                <a:cs typeface="Arial" panose="020B0604020202020204" pitchFamily="34" charset="0"/>
              </a:rPr>
              <a:t>לאחר 6 לחיצות על הכפתור </a:t>
            </a:r>
            <a:r>
              <a:rPr lang="en-US" sz="2800" dirty="0">
                <a:latin typeface="Arial" panose="020B0604020202020204" pitchFamily="34" charset="0"/>
                <a:ea typeface="Times New Roman" panose="02020603050405020304" pitchFamily="18" charset="0"/>
                <a:cs typeface="Arial" panose="020B0604020202020204" pitchFamily="34" charset="0"/>
              </a:rPr>
              <a:t>“Add Approval”</a:t>
            </a:r>
            <a:r>
              <a:rPr lang="he-IL" sz="2800" dirty="0">
                <a:latin typeface="Calibri" panose="020F0502020204030204" pitchFamily="34" charset="0"/>
                <a:ea typeface="Times New Roman" panose="02020603050405020304" pitchFamily="18" charset="0"/>
                <a:cs typeface="Arial" panose="020B0604020202020204" pitchFamily="34" charset="0"/>
              </a:rPr>
              <a:t>, החלון יראה כפי שחלון </a:t>
            </a:r>
            <a:r>
              <a:rPr lang="en-US" sz="2800" dirty="0">
                <a:latin typeface="Arial" panose="020B0604020202020204" pitchFamily="34" charset="0"/>
                <a:ea typeface="Times New Roman" panose="02020603050405020304" pitchFamily="18" charset="0"/>
                <a:cs typeface="Arial" panose="020B0604020202020204" pitchFamily="34" charset="0"/>
              </a:rPr>
              <a:t>B</a:t>
            </a:r>
            <a:r>
              <a:rPr lang="he-IL" sz="2800" dirty="0">
                <a:latin typeface="Calibri" panose="020F0502020204030204" pitchFamily="34" charset="0"/>
                <a:ea typeface="Times New Roman" panose="02020603050405020304" pitchFamily="18" charset="0"/>
                <a:cs typeface="Arial" panose="020B0604020202020204" pitchFamily="34" charset="0"/>
              </a:rPr>
              <a:t> נראה, אם נוסיף במקום </a:t>
            </a:r>
            <a:r>
              <a:rPr lang="en-US" sz="2800" dirty="0">
                <a:latin typeface="Arial" panose="020B0604020202020204" pitchFamily="34" charset="0"/>
                <a:ea typeface="Times New Roman" panose="02020603050405020304" pitchFamily="18" charset="0"/>
                <a:cs typeface="Arial" panose="020B0604020202020204" pitchFamily="34" charset="0"/>
              </a:rPr>
              <a:t>(2)</a:t>
            </a:r>
            <a:r>
              <a:rPr lang="he-IL" sz="2800" dirty="0">
                <a:latin typeface="Calibri" panose="020F0502020204030204" pitchFamily="34" charset="0"/>
                <a:ea typeface="Times New Roman" panose="02020603050405020304" pitchFamily="18" charset="0"/>
                <a:cs typeface="Arial" panose="020B0604020202020204" pitchFamily="34" charset="0"/>
              </a:rPr>
              <a:t> את השורה: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DataContext</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listGuests</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br>
              <a:rPr lang="en-US" sz="2400" dirty="0">
                <a:latin typeface="Calibri" panose="020F0502020204030204" pitchFamily="34" charset="0"/>
                <a:ea typeface="Times New Roman" panose="02020603050405020304" pitchFamily="18" charset="0"/>
                <a:cs typeface="Arial" panose="020B0604020202020204" pitchFamily="34" charset="0"/>
              </a:rPr>
            </a:br>
            <a:r>
              <a:rPr lang="he-IL" sz="2800" dirty="0">
                <a:latin typeface="Calibri" panose="020F0502020204030204" pitchFamily="34" charset="0"/>
                <a:ea typeface="Times New Roman" panose="02020603050405020304" pitchFamily="18" charset="0"/>
                <a:cs typeface="Arial" panose="020B0604020202020204" pitchFamily="34" charset="0"/>
              </a:rPr>
              <a:t>ובמקום </a:t>
            </a:r>
            <a:r>
              <a:rPr lang="en-US" sz="2800" dirty="0">
                <a:latin typeface="Arial" panose="020B0604020202020204" pitchFamily="34" charset="0"/>
                <a:ea typeface="Times New Roman" panose="02020603050405020304" pitchFamily="18" charset="0"/>
                <a:cs typeface="Arial" panose="020B0604020202020204" pitchFamily="34" charset="0"/>
              </a:rPr>
              <a:t>(1)</a:t>
            </a:r>
            <a:r>
              <a:rPr lang="he-IL" sz="2800" dirty="0">
                <a:latin typeface="Calibri" panose="020F0502020204030204" pitchFamily="34" charset="0"/>
                <a:ea typeface="Times New Roman" panose="02020603050405020304" pitchFamily="18" charset="0"/>
                <a:cs typeface="Arial" panose="020B0604020202020204" pitchFamily="34" charset="0"/>
              </a:rPr>
              <a:t> את השורה: </a:t>
            </a:r>
            <a:r>
              <a:rPr lang="en-US" sz="2800" dirty="0" err="1">
                <a:solidFill>
                  <a:srgbClr val="FF0000"/>
                </a:solidFill>
                <a:latin typeface="Consolas" panose="020B0609020204030204" pitchFamily="49" charset="0"/>
                <a:ea typeface="Times New Roman" panose="02020603050405020304" pitchFamily="18" charset="0"/>
                <a:cs typeface="Consolas" panose="020B0609020204030204" pitchFamily="49" charset="0"/>
              </a:rPr>
              <a:t>ItemTemplate</a:t>
            </a: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a:t>
            </a:r>
            <a:r>
              <a:rPr lang="en-US" sz="2800" dirty="0" err="1">
                <a:solidFill>
                  <a:srgbClr val="A31515"/>
                </a:solidFill>
                <a:latin typeface="Consolas" panose="020B0609020204030204" pitchFamily="49" charset="0"/>
                <a:ea typeface="Times New Roman" panose="02020603050405020304" pitchFamily="18" charset="0"/>
                <a:cs typeface="Consolas" panose="020B0609020204030204" pitchFamily="49" charset="0"/>
              </a:rPr>
              <a:t>StaticResource</a:t>
            </a:r>
            <a:r>
              <a:rPr lang="en-US" sz="2800" dirty="0">
                <a:solidFill>
                  <a:srgbClr val="FF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FF0000"/>
                </a:solidFill>
                <a:latin typeface="Consolas" panose="020B0609020204030204" pitchFamily="49" charset="0"/>
                <a:ea typeface="Times New Roman" panose="02020603050405020304" pitchFamily="18" charset="0"/>
                <a:cs typeface="Consolas" panose="020B0609020204030204" pitchFamily="49" charset="0"/>
              </a:rPr>
              <a:t>AppTemplate</a:t>
            </a: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marL="0" indent="0">
              <a:lnSpc>
                <a:spcPct val="106000"/>
              </a:lnSpc>
              <a:spcAft>
                <a:spcPts val="1000"/>
              </a:spcAft>
              <a:buNone/>
            </a:pPr>
            <a:r>
              <a:rPr lang="he-IL" sz="2800" b="1" dirty="0">
                <a:latin typeface="Calibri" panose="020F0502020204030204" pitchFamily="34" charset="0"/>
                <a:ea typeface="Times New Roman" panose="02020603050405020304" pitchFamily="18" charset="0"/>
                <a:cs typeface="Arial" panose="020B0604020202020204" pitchFamily="34" charset="0"/>
              </a:rPr>
              <a:t> טענה 3: </a:t>
            </a:r>
            <a:r>
              <a:rPr lang="he-IL" sz="2800" dirty="0">
                <a:latin typeface="Calibri" panose="020F0502020204030204" pitchFamily="34" charset="0"/>
                <a:ea typeface="Times New Roman" panose="02020603050405020304" pitchFamily="18" charset="0"/>
                <a:cs typeface="Arial" panose="020B0604020202020204" pitchFamily="34" charset="0"/>
              </a:rPr>
              <a:t>גם אם נגדיר את הרשימה בצורה אחרת, כך:</a:t>
            </a:r>
            <a:br>
              <a:rPr lang="en-US" sz="2800" dirty="0">
                <a:latin typeface="Calibri" panose="020F0502020204030204" pitchFamily="34" charset="0"/>
                <a:ea typeface="Times New Roman" panose="02020603050405020304" pitchFamily="18" charset="0"/>
                <a:cs typeface="Arial" panose="020B0604020202020204" pitchFamily="34" charset="0"/>
              </a:rPr>
            </a:b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private</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List&lt;Approval&gt;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listGuests</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new</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List&lt;Approval&gt;();</a:t>
            </a:r>
            <a:b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br>
            <a:r>
              <a:rPr lang="he-IL" sz="2800" dirty="0">
                <a:latin typeface="Calibri" panose="020F0502020204030204" pitchFamily="34" charset="0"/>
                <a:ea typeface="Times New Roman" panose="02020603050405020304" pitchFamily="18" charset="0"/>
                <a:cs typeface="Arial" panose="020B0604020202020204" pitchFamily="34" charset="0"/>
              </a:rPr>
              <a:t>אזי, לאחר 6 לחיצות על הכפתור </a:t>
            </a:r>
            <a:r>
              <a:rPr lang="en-US" sz="2800" dirty="0">
                <a:latin typeface="Arial" panose="020B0604020202020204" pitchFamily="34" charset="0"/>
                <a:ea typeface="Times New Roman" panose="02020603050405020304" pitchFamily="18" charset="0"/>
                <a:cs typeface="Arial" panose="020B0604020202020204" pitchFamily="34" charset="0"/>
              </a:rPr>
              <a:t>“Add Approval”</a:t>
            </a:r>
            <a:r>
              <a:rPr lang="he-IL" sz="2800" dirty="0">
                <a:latin typeface="Calibri" panose="020F0502020204030204" pitchFamily="34" charset="0"/>
                <a:ea typeface="Times New Roman" panose="02020603050405020304" pitchFamily="18" charset="0"/>
                <a:cs typeface="Arial" panose="020B0604020202020204" pitchFamily="34" charset="0"/>
              </a:rPr>
              <a:t>, החלון יראה כפי שחלון </a:t>
            </a:r>
            <a:r>
              <a:rPr lang="en-US" sz="2800" dirty="0">
                <a:latin typeface="Arial" panose="020B0604020202020204" pitchFamily="34" charset="0"/>
                <a:ea typeface="Times New Roman" panose="02020603050405020304" pitchFamily="18" charset="0"/>
                <a:cs typeface="Arial" panose="020B0604020202020204" pitchFamily="34" charset="0"/>
              </a:rPr>
              <a:t>B</a:t>
            </a:r>
            <a:r>
              <a:rPr lang="he-IL" sz="2800" dirty="0">
                <a:latin typeface="Calibri" panose="020F0502020204030204" pitchFamily="34" charset="0"/>
                <a:ea typeface="Times New Roman" panose="02020603050405020304" pitchFamily="18" charset="0"/>
                <a:cs typeface="Arial" panose="020B0604020202020204" pitchFamily="34" charset="0"/>
              </a:rPr>
              <a:t> נראה, אם נוסיף</a:t>
            </a:r>
            <a:r>
              <a:rPr lang="en-US" sz="2800" dirty="0">
                <a:latin typeface="Arial" panose="020B0604020202020204" pitchFamily="34" charset="0"/>
                <a:ea typeface="Times New Roman" panose="02020603050405020304" pitchFamily="18" charset="0"/>
                <a:cs typeface="Arial" panose="020B0604020202020204" pitchFamily="34" charset="0"/>
              </a:rPr>
              <a:t>:</a:t>
            </a:r>
            <a:br>
              <a:rPr lang="en-US" sz="2800" dirty="0">
                <a:latin typeface="Arial" panose="020B0604020202020204" pitchFamily="34" charset="0"/>
                <a:ea typeface="Times New Roman" panose="02020603050405020304" pitchFamily="18" charset="0"/>
                <a:cs typeface="Arial" panose="020B0604020202020204" pitchFamily="34" charset="0"/>
              </a:rPr>
            </a:br>
            <a:r>
              <a:rPr lang="he-IL" sz="2800" dirty="0">
                <a:latin typeface="Calibri" panose="020F0502020204030204" pitchFamily="34" charset="0"/>
                <a:ea typeface="Times New Roman" panose="02020603050405020304" pitchFamily="18" charset="0"/>
                <a:cs typeface="Arial" panose="020B0604020202020204" pitchFamily="34" charset="0"/>
              </a:rPr>
              <a:t>במקום </a:t>
            </a:r>
            <a:r>
              <a:rPr lang="en-US" sz="2800" dirty="0">
                <a:latin typeface="Arial" panose="020B0604020202020204" pitchFamily="34" charset="0"/>
                <a:ea typeface="Times New Roman" panose="02020603050405020304" pitchFamily="18" charset="0"/>
                <a:cs typeface="Arial" panose="020B0604020202020204" pitchFamily="34" charset="0"/>
              </a:rPr>
              <a:t>(2)</a:t>
            </a:r>
            <a:r>
              <a:rPr lang="he-IL" sz="2800" dirty="0">
                <a:latin typeface="Calibri" panose="020F0502020204030204" pitchFamily="34" charset="0"/>
                <a:ea typeface="Times New Roman" panose="02020603050405020304" pitchFamily="18" charset="0"/>
                <a:cs typeface="Arial" panose="020B0604020202020204" pitchFamily="34" charset="0"/>
              </a:rPr>
              <a:t> את השורה: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DataContext</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listGuests</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a:t>
            </a:r>
            <a:b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br>
            <a:r>
              <a:rPr lang="he-IL" sz="2800" dirty="0">
                <a:latin typeface="Calibri" panose="020F0502020204030204" pitchFamily="34" charset="0"/>
                <a:ea typeface="Times New Roman" panose="02020603050405020304" pitchFamily="18" charset="0"/>
                <a:cs typeface="Arial" panose="020B0604020202020204" pitchFamily="34" charset="0"/>
              </a:rPr>
              <a:t>ובמקום </a:t>
            </a:r>
            <a:r>
              <a:rPr lang="en-US" sz="2800" dirty="0">
                <a:latin typeface="Arial" panose="020B0604020202020204" pitchFamily="34" charset="0"/>
                <a:ea typeface="Times New Roman" panose="02020603050405020304" pitchFamily="18" charset="0"/>
                <a:cs typeface="Arial" panose="020B0604020202020204" pitchFamily="34" charset="0"/>
              </a:rPr>
              <a:t>(1)</a:t>
            </a:r>
            <a:r>
              <a:rPr lang="he-IL" sz="2800" dirty="0">
                <a:latin typeface="Calibri" panose="020F0502020204030204" pitchFamily="34" charset="0"/>
                <a:ea typeface="Times New Roman" panose="02020603050405020304" pitchFamily="18" charset="0"/>
                <a:cs typeface="Arial" panose="020B0604020202020204" pitchFamily="34" charset="0"/>
              </a:rPr>
              <a:t> את השורה: </a:t>
            </a:r>
            <a:r>
              <a:rPr lang="en-US" sz="2800" dirty="0" err="1">
                <a:solidFill>
                  <a:srgbClr val="FF0000"/>
                </a:solidFill>
                <a:latin typeface="Consolas" panose="020B0609020204030204" pitchFamily="49" charset="0"/>
                <a:ea typeface="Times New Roman" panose="02020603050405020304" pitchFamily="18" charset="0"/>
                <a:cs typeface="Consolas" panose="020B0609020204030204" pitchFamily="49" charset="0"/>
              </a:rPr>
              <a:t>ItemTemplate</a:t>
            </a: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a:t>
            </a:r>
            <a:r>
              <a:rPr lang="en-US" sz="2800" dirty="0" err="1">
                <a:solidFill>
                  <a:srgbClr val="A31515"/>
                </a:solidFill>
                <a:latin typeface="Consolas" panose="020B0609020204030204" pitchFamily="49" charset="0"/>
                <a:ea typeface="Times New Roman" panose="02020603050405020304" pitchFamily="18" charset="0"/>
                <a:cs typeface="Consolas" panose="020B0609020204030204" pitchFamily="49" charset="0"/>
              </a:rPr>
              <a:t>StaticResource</a:t>
            </a:r>
            <a:r>
              <a:rPr lang="en-US" sz="2800" dirty="0">
                <a:solidFill>
                  <a:srgbClr val="FF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FF0000"/>
                </a:solidFill>
                <a:latin typeface="Consolas" panose="020B0609020204030204" pitchFamily="49" charset="0"/>
                <a:ea typeface="Times New Roman" panose="02020603050405020304" pitchFamily="18" charset="0"/>
                <a:cs typeface="Consolas" panose="020B0609020204030204" pitchFamily="49" charset="0"/>
              </a:rPr>
              <a:t>AppTemplate</a:t>
            </a:r>
            <a:r>
              <a:rPr lang="en-US"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a:t>
            </a:r>
            <a:endParaRPr lang="he-IL" sz="2800" dirty="0">
              <a:solidFill>
                <a:srgbClr val="0000FF"/>
              </a:solidFill>
              <a:latin typeface="Consolas" panose="020B0609020204030204" pitchFamily="49" charset="0"/>
              <a:ea typeface="Times New Roman" panose="02020603050405020304" pitchFamily="18" charset="0"/>
              <a:cs typeface="Consolas" panose="020B0609020204030204" pitchFamily="49" charset="0"/>
            </a:endParaRPr>
          </a:p>
          <a:p>
            <a:pPr marL="0" indent="0">
              <a:lnSpc>
                <a:spcPct val="106000"/>
              </a:lnSpc>
              <a:spcAft>
                <a:spcPts val="1000"/>
              </a:spcAft>
              <a:buNone/>
            </a:pPr>
            <a:r>
              <a:rPr lang="he-IL" b="1" dirty="0"/>
              <a:t>מי מהטענות לעיל נכונה?</a:t>
            </a:r>
            <a:endParaRPr lang="en-US" dirty="0"/>
          </a:p>
        </p:txBody>
      </p:sp>
    </p:spTree>
    <p:extLst>
      <p:ext uri="{BB962C8B-B14F-4D97-AF65-F5344CB8AC3E}">
        <p14:creationId xmlns:p14="http://schemas.microsoft.com/office/powerpoint/2010/main" val="20608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עוד משהו קטן...</a:t>
            </a:r>
          </a:p>
        </p:txBody>
      </p:sp>
      <p:sp>
        <p:nvSpPr>
          <p:cNvPr id="3" name="מציין מיקום תוכן 2"/>
          <p:cNvSpPr>
            <a:spLocks noGrp="1"/>
          </p:cNvSpPr>
          <p:nvPr>
            <p:ph idx="1"/>
          </p:nvPr>
        </p:nvSpPr>
        <p:spPr>
          <a:xfrm>
            <a:off x="2135560" y="1628800"/>
            <a:ext cx="7239000" cy="4846320"/>
          </a:xfrm>
        </p:spPr>
        <p:txBody>
          <a:bodyPr>
            <a:normAutofit/>
          </a:bodyPr>
          <a:lstStyle/>
          <a:p>
            <a:r>
              <a:rPr lang="he-IL" sz="2000" dirty="0"/>
              <a:t>ב</a:t>
            </a:r>
            <a:r>
              <a:rPr lang="en-US" sz="2000" dirty="0"/>
              <a:t>GIT</a:t>
            </a:r>
            <a:r>
              <a:rPr lang="he-IL" sz="2000" dirty="0"/>
              <a:t> - ניתן בהחלט לעבוד על אותו הקובץ במקביל, לבצע סינכרונים ולפתור התנגשויות.</a:t>
            </a:r>
          </a:p>
          <a:p>
            <a:pPr lvl="1"/>
            <a:r>
              <a:rPr lang="he-IL" sz="2000" dirty="0"/>
              <a:t>מודגם בחלק השני של תרגיל 0</a:t>
            </a:r>
          </a:p>
          <a:p>
            <a:r>
              <a:rPr lang="he-IL" sz="2000" dirty="0"/>
              <a:t>בתרגיל, כדי להתחיל "ברגל ימין" בלי התנגשויות, נעשה שימוש ברעיון של מחלקה חלקית.</a:t>
            </a:r>
          </a:p>
          <a:p>
            <a:pPr lvl="1"/>
            <a:r>
              <a:rPr lang="he-IL" sz="2000" dirty="0"/>
              <a:t>זה חומר מתקדם שנלמד בהמשך הקורס.</a:t>
            </a:r>
          </a:p>
          <a:p>
            <a:pPr lvl="1"/>
            <a:r>
              <a:rPr lang="he-IL" sz="2000" dirty="0"/>
              <a:t>באופן כללי – מדובר על מחלקה אחת שנכתבת בשני קבצים שונים. </a:t>
            </a:r>
          </a:p>
          <a:p>
            <a:pPr lvl="2"/>
            <a:r>
              <a:rPr lang="he-IL" dirty="0"/>
              <a:t>בתרגיל - בקובץ אחד נכתבת ההצהרה על המתודה, ובקובץ השני – מימוש של המתודה.</a:t>
            </a:r>
          </a:p>
          <a:p>
            <a:pPr lvl="1"/>
            <a:r>
              <a:rPr lang="he-IL" sz="2000" dirty="0"/>
              <a:t>מחלקה חלקית מסומנת ב</a:t>
            </a:r>
            <a:r>
              <a:rPr lang="en-US" sz="2000" dirty="0"/>
              <a:t> partial</a:t>
            </a:r>
            <a:r>
              <a:rPr lang="he-IL" sz="2000" dirty="0"/>
              <a:t>.</a:t>
            </a:r>
          </a:p>
          <a:p>
            <a:r>
              <a:rPr lang="he-IL" sz="2000" dirty="0"/>
              <a:t>דגש: השתמשו במחלקה חלקית רק לצורך החלק הראשון של התרגיל. אל תעבדו כך בהמשך!</a:t>
            </a:r>
          </a:p>
        </p:txBody>
      </p:sp>
    </p:spTree>
    <p:extLst>
      <p:ext uri="{BB962C8B-B14F-4D97-AF65-F5344CB8AC3E}">
        <p14:creationId xmlns:p14="http://schemas.microsoft.com/office/powerpoint/2010/main" val="3378726006"/>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a:t>ועוד שאלה...</a:t>
            </a:r>
          </a:p>
        </p:txBody>
      </p:sp>
      <p:sp>
        <p:nvSpPr>
          <p:cNvPr id="3" name="מציין מיקום תוכן 2"/>
          <p:cNvSpPr>
            <a:spLocks noGrp="1"/>
          </p:cNvSpPr>
          <p:nvPr>
            <p:ph idx="1"/>
          </p:nvPr>
        </p:nvSpPr>
        <p:spPr/>
        <p:txBody>
          <a:bodyPr>
            <a:normAutofit fontScale="70000" lnSpcReduction="20000"/>
          </a:bodyPr>
          <a:lstStyle/>
          <a:p>
            <a:pPr marL="0" indent="0">
              <a:buNone/>
            </a:pPr>
            <a:r>
              <a:rPr lang="he-IL" sz="3200" dirty="0"/>
              <a:t>עליך לשנות רקע החלון בכל מקרה של לחיצה פיזית על כפתור העכבר גם אם זה קורה כאשר סמן העכבר נמצא באחד הפקדים שבחלון (כמובן שפעולת כל אחד מהפקדים אמורה להישאר לא מושפעת ע"י השינוי שלך). ידוע שיש מספר אירועים שנוצרים כתוצאה מלחיצת העכבר. אירוע של איזה סוג הניתוב (</a:t>
            </a:r>
            <a:r>
              <a:rPr lang="en-US" sz="3200" b="1" dirty="0" err="1"/>
              <a:t>RoutedEvent</a:t>
            </a:r>
            <a:r>
              <a:rPr lang="he-IL" sz="3200" dirty="0"/>
              <a:t>) עליך לחפש על מנת להשיג את מטרתך?</a:t>
            </a:r>
          </a:p>
          <a:p>
            <a:pPr marL="0" indent="0">
              <a:buNone/>
            </a:pPr>
            <a:endParaRPr lang="en-US" sz="3200" dirty="0"/>
          </a:p>
          <a:p>
            <a:pPr lvl="0"/>
            <a:r>
              <a:rPr lang="he-IL" sz="3200" dirty="0"/>
              <a:t>יש לחפש אירוע מסוג </a:t>
            </a:r>
            <a:r>
              <a:rPr lang="en-US" sz="3200" b="1" dirty="0"/>
              <a:t>Tunneling</a:t>
            </a:r>
            <a:endParaRPr lang="en-US" sz="3200" dirty="0"/>
          </a:p>
          <a:p>
            <a:pPr lvl="0"/>
            <a:r>
              <a:rPr lang="he-IL" sz="3200" dirty="0"/>
              <a:t>יש לחפש אירוע מסוג </a:t>
            </a:r>
            <a:r>
              <a:rPr lang="en-US" sz="3200" b="1" dirty="0"/>
              <a:t>Bubbling</a:t>
            </a:r>
            <a:endParaRPr lang="en-US" sz="3200" dirty="0"/>
          </a:p>
          <a:p>
            <a:pPr lvl="0"/>
            <a:r>
              <a:rPr lang="he-IL" sz="3200" dirty="0"/>
              <a:t>יש לחפש אירוע מסוג </a:t>
            </a:r>
            <a:r>
              <a:rPr lang="en-US" sz="3200" b="1" dirty="0"/>
              <a:t>Direct</a:t>
            </a:r>
            <a:endParaRPr lang="en-US" sz="3200" dirty="0"/>
          </a:p>
          <a:p>
            <a:pPr lvl="0"/>
            <a:r>
              <a:rPr lang="he-IL" sz="3200" dirty="0"/>
              <a:t>ניתן לעשות זאת ללא קשר לסוג ניתוב האירוע</a:t>
            </a:r>
            <a:endParaRPr lang="en-US" sz="3200" dirty="0"/>
          </a:p>
          <a:p>
            <a:pPr lvl="0"/>
            <a:r>
              <a:rPr lang="he-IL" sz="3200" dirty="0"/>
              <a:t>אי אפשר לעשות זאת ללא קשר לסוג ניתוב האירוע</a:t>
            </a:r>
          </a:p>
          <a:p>
            <a:pPr lvl="0"/>
            <a:endParaRPr lang="he-IL" dirty="0"/>
          </a:p>
          <a:p>
            <a:pPr lvl="0"/>
            <a:r>
              <a:rPr lang="he-IL" dirty="0"/>
              <a:t>הסבר:</a:t>
            </a:r>
          </a:p>
          <a:p>
            <a:pPr lvl="1"/>
            <a:r>
              <a:rPr lang="he-IL" dirty="0"/>
              <a:t>אם זה בעבוע - מי שמטפל באירוע של כפתור (למשל) יכול לסמן שהאירוע טופל ואז הוא לא ימשיך לטפס למעלה.</a:t>
            </a:r>
          </a:p>
          <a:p>
            <a:pPr lvl="1"/>
            <a:r>
              <a:rPr lang="he-IL" dirty="0"/>
              <a:t>במקרה של מנהור הטיפול יתחיל מהחלון ואף אחד לא יוכל לחסום את זה - וזו המטרה.</a:t>
            </a:r>
            <a:endParaRPr lang="en-US" dirty="0"/>
          </a:p>
        </p:txBody>
      </p:sp>
    </p:spTree>
    <p:extLst>
      <p:ext uri="{BB962C8B-B14F-4D97-AF65-F5344CB8AC3E}">
        <p14:creationId xmlns:p14="http://schemas.microsoft.com/office/powerpoint/2010/main" val="22541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9 – תהליכונים </a:t>
            </a:r>
            <a:r>
              <a:rPr lang="en-US" sz="2800" b="1" dirty="0"/>
              <a:t>Threads</a:t>
            </a:r>
            <a:endParaRPr lang="he-IL" sz="2800" b="1"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741</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2113849483"/>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ctr"/>
            <a:r>
              <a:rPr lang="he-IL" dirty="0"/>
              <a:t>ומה היום?</a:t>
            </a:r>
          </a:p>
        </p:txBody>
      </p:sp>
      <p:sp>
        <p:nvSpPr>
          <p:cNvPr id="3" name="מציין מיקום תוכן 2"/>
          <p:cNvSpPr>
            <a:spLocks noGrp="1"/>
          </p:cNvSpPr>
          <p:nvPr>
            <p:ph idx="1"/>
          </p:nvPr>
        </p:nvSpPr>
        <p:spPr>
          <a:xfrm>
            <a:off x="1955685" y="1628800"/>
            <a:ext cx="7598750" cy="4752528"/>
          </a:xfrm>
        </p:spPr>
        <p:txBody>
          <a:bodyPr>
            <a:normAutofit/>
          </a:bodyPr>
          <a:lstStyle/>
          <a:p>
            <a:r>
              <a:rPr lang="he-IL" dirty="0"/>
              <a:t>תהליכונים, המחלקה </a:t>
            </a:r>
            <a:r>
              <a:rPr lang="en-US" dirty="0">
                <a:highlight>
                  <a:srgbClr val="FFFF00"/>
                </a:highlight>
              </a:rPr>
              <a:t>Thread</a:t>
            </a:r>
            <a:endParaRPr lang="he-IL" dirty="0">
              <a:highlight>
                <a:srgbClr val="FFFF00"/>
              </a:highlight>
            </a:endParaRPr>
          </a:p>
          <a:p>
            <a:r>
              <a:rPr lang="he-IL" dirty="0">
                <a:solidFill>
                  <a:srgbClr val="FF0000"/>
                </a:solidFill>
              </a:rPr>
              <a:t>המחלקה </a:t>
            </a:r>
            <a:r>
              <a:rPr lang="en-US" dirty="0">
                <a:solidFill>
                  <a:srgbClr val="FF0000"/>
                </a:solidFill>
              </a:rPr>
              <a:t>Thread</a:t>
            </a:r>
            <a:r>
              <a:rPr lang="he-IL" dirty="0">
                <a:solidFill>
                  <a:srgbClr val="FF0000"/>
                </a:solidFill>
              </a:rPr>
              <a:t> בשילוב עם </a:t>
            </a:r>
            <a:r>
              <a:rPr lang="en-US" dirty="0">
                <a:solidFill>
                  <a:srgbClr val="FF0000"/>
                </a:solidFill>
              </a:rPr>
              <a:t>WPF</a:t>
            </a:r>
            <a:r>
              <a:rPr lang="he-IL" dirty="0">
                <a:solidFill>
                  <a:srgbClr val="FF0000"/>
                </a:solidFill>
              </a:rPr>
              <a:t> – רשות, לא למבחן</a:t>
            </a:r>
          </a:p>
          <a:p>
            <a:r>
              <a:rPr lang="en-US" dirty="0"/>
              <a:t>STA + DISPATCHER</a:t>
            </a:r>
            <a:r>
              <a:rPr lang="he-IL" dirty="0"/>
              <a:t> - </a:t>
            </a:r>
            <a:r>
              <a:rPr lang="he-IL" b="1" dirty="0"/>
              <a:t>בקצרה</a:t>
            </a:r>
            <a:endParaRPr lang="en-US" b="1" dirty="0"/>
          </a:p>
          <a:p>
            <a:r>
              <a:rPr lang="he-IL" dirty="0"/>
              <a:t>תהליכונים, המחלקה </a:t>
            </a:r>
            <a:r>
              <a:rPr lang="en-US" dirty="0" err="1">
                <a:highlight>
                  <a:srgbClr val="FFFF00"/>
                </a:highlight>
              </a:rPr>
              <a:t>BackgroundWorker</a:t>
            </a:r>
            <a:endParaRPr lang="he-IL" dirty="0">
              <a:highlight>
                <a:srgbClr val="FFFF00"/>
              </a:highlight>
            </a:endParaRPr>
          </a:p>
          <a:p>
            <a:pPr marL="292608" lvl="1" indent="0">
              <a:buNone/>
            </a:pPr>
            <a:endParaRPr lang="he-IL" dirty="0"/>
          </a:p>
          <a:p>
            <a:pPr marL="0" indent="0">
              <a:buNone/>
            </a:pP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742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33773556"/>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dirty="0"/>
              <a:t>תהליכונים </a:t>
            </a:r>
            <a:r>
              <a:rPr lang="en-US" dirty="0"/>
              <a:t>Threads</a:t>
            </a:r>
            <a:endParaRPr lang="he-IL" dirty="0"/>
          </a:p>
        </p:txBody>
      </p:sp>
      <p:sp>
        <p:nvSpPr>
          <p:cNvPr id="3" name="כותרת משנה 2"/>
          <p:cNvSpPr>
            <a:spLocks noGrp="1"/>
          </p:cNvSpPr>
          <p:nvPr>
            <p:ph type="subTitle" idx="1"/>
          </p:nvPr>
        </p:nvSpPr>
        <p:spPr/>
        <p:txBody>
          <a:bodyPr>
            <a:normAutofit/>
          </a:bodyPr>
          <a:lstStyle/>
          <a:p>
            <a:pPr algn="ctr"/>
            <a:r>
              <a:rPr lang="he-IL" sz="5400" dirty="0"/>
              <a:t>רקע</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743</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1598959038"/>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B62A-9CB1-4314-8B17-CE4249C7156A}"/>
              </a:ext>
            </a:extLst>
          </p:cNvPr>
          <p:cNvSpPr>
            <a:spLocks noGrp="1"/>
          </p:cNvSpPr>
          <p:nvPr>
            <p:ph type="title"/>
          </p:nvPr>
        </p:nvSpPr>
        <p:spPr>
          <a:xfrm>
            <a:off x="1798137" y="100663"/>
            <a:ext cx="7704856" cy="698336"/>
          </a:xfrm>
        </p:spPr>
        <p:txBody>
          <a:bodyPr>
            <a:normAutofit/>
          </a:bodyPr>
          <a:lstStyle/>
          <a:p>
            <a:pPr algn="ctr"/>
            <a:r>
              <a:rPr lang="he-IL" dirty="0"/>
              <a:t>תהליכונים - הצורך</a:t>
            </a:r>
            <a:endParaRPr lang="en-US" dirty="0"/>
          </a:p>
        </p:txBody>
      </p:sp>
      <p:sp>
        <p:nvSpPr>
          <p:cNvPr id="3" name="Content Placeholder 2">
            <a:extLst>
              <a:ext uri="{FF2B5EF4-FFF2-40B4-BE49-F238E27FC236}">
                <a16:creationId xmlns:a16="http://schemas.microsoft.com/office/drawing/2014/main" id="{B9C8A8E0-F7F1-4DFD-A8EB-6B534BEE616D}"/>
              </a:ext>
            </a:extLst>
          </p:cNvPr>
          <p:cNvSpPr>
            <a:spLocks noGrp="1"/>
          </p:cNvSpPr>
          <p:nvPr>
            <p:ph idx="1"/>
          </p:nvPr>
        </p:nvSpPr>
        <p:spPr>
          <a:xfrm>
            <a:off x="1691444" y="831453"/>
            <a:ext cx="7803538" cy="5925885"/>
          </a:xfrm>
        </p:spPr>
        <p:txBody>
          <a:bodyPr>
            <a:noAutofit/>
          </a:bodyPr>
          <a:lstStyle/>
          <a:p>
            <a:r>
              <a:rPr lang="he-IL" sz="1600" dirty="0">
                <a:latin typeface="Arial" charset="0"/>
              </a:rPr>
              <a:t>עד היום כל תוכנית שהרצנו פעלה כרצף של פקודות. כלומר, הפעולות בוצעו </a:t>
            </a:r>
            <a:r>
              <a:rPr lang="he-IL" sz="1600" b="1" dirty="0">
                <a:latin typeface="Arial" charset="0"/>
              </a:rPr>
              <a:t>אחת אחרי השניה</a:t>
            </a:r>
            <a:r>
              <a:rPr lang="he-IL" sz="1600" dirty="0">
                <a:latin typeface="Arial" charset="0"/>
              </a:rPr>
              <a:t>.</a:t>
            </a:r>
          </a:p>
          <a:p>
            <a:r>
              <a:rPr lang="he-IL" sz="1600" dirty="0">
                <a:latin typeface="Arial" charset="0"/>
              </a:rPr>
              <a:t>הכרנו גם מושג של </a:t>
            </a:r>
            <a:r>
              <a:rPr lang="he-IL" sz="1600" b="1" dirty="0">
                <a:latin typeface="Arial" charset="0"/>
              </a:rPr>
              <a:t>אירועים</a:t>
            </a:r>
            <a:r>
              <a:rPr lang="he-IL" sz="1600" dirty="0">
                <a:latin typeface="Arial" charset="0"/>
              </a:rPr>
              <a:t> – תבנית עיצוב </a:t>
            </a:r>
            <a:r>
              <a:rPr lang="en-US" sz="1600" dirty="0">
                <a:latin typeface="Arial" charset="0"/>
              </a:rPr>
              <a:t>observer</a:t>
            </a:r>
            <a:r>
              <a:rPr lang="he-IL" sz="1600" dirty="0">
                <a:latin typeface="Arial" charset="0"/>
              </a:rPr>
              <a:t> (משקיף). המשקיף "ממתין" להתרחשות אירוע באמצעות רישום מתודה שלו לאירוע. המתודה הזו תיקרא כשהאירוע מתרחש.</a:t>
            </a:r>
          </a:p>
          <a:p>
            <a:r>
              <a:rPr lang="he-IL" sz="1600" dirty="0">
                <a:latin typeface="Arial" charset="0"/>
              </a:rPr>
              <a:t>כל הפעולות שהכרנו עד היום התרחשו באופן סינכרוני, </a:t>
            </a:r>
            <a:r>
              <a:rPr lang="he-IL" sz="1600" b="1" dirty="0">
                <a:latin typeface="Arial" charset="0"/>
              </a:rPr>
              <a:t>כל אחת בתורה.</a:t>
            </a:r>
          </a:p>
          <a:p>
            <a:r>
              <a:rPr lang="he-IL" sz="1600" dirty="0">
                <a:latin typeface="Arial" charset="0"/>
              </a:rPr>
              <a:t>כעת נלמד להריץ כמה פעולות </a:t>
            </a:r>
            <a:r>
              <a:rPr lang="he-IL" sz="1600" b="1" dirty="0">
                <a:latin typeface="Arial" charset="0"/>
              </a:rPr>
              <a:t>בו-זמנית</a:t>
            </a:r>
            <a:r>
              <a:rPr lang="he-IL" sz="1600" dirty="0">
                <a:latin typeface="Arial" charset="0"/>
              </a:rPr>
              <a:t>. </a:t>
            </a:r>
            <a:r>
              <a:rPr lang="he-IL" sz="1600" b="1" dirty="0">
                <a:latin typeface="Arial" charset="0"/>
              </a:rPr>
              <a:t>במקביל.</a:t>
            </a:r>
          </a:p>
          <a:p>
            <a:pPr marL="0" indent="0">
              <a:buNone/>
            </a:pPr>
            <a:r>
              <a:rPr lang="he-IL" sz="1600" b="1" dirty="0"/>
              <a:t>למה נרצה מקביליות?</a:t>
            </a:r>
          </a:p>
          <a:p>
            <a:r>
              <a:rPr lang="he-IL" sz="1600" dirty="0"/>
              <a:t>מערכות תוכנה מטפלות ב</a:t>
            </a:r>
            <a:r>
              <a:rPr lang="he-IL" sz="1600" b="1" dirty="0"/>
              <a:t>מידע</a:t>
            </a:r>
            <a:r>
              <a:rPr lang="he-IL" sz="1600" dirty="0"/>
              <a:t> </a:t>
            </a:r>
            <a:r>
              <a:rPr lang="he-IL" sz="1600" b="1" dirty="0"/>
              <a:t>המגיע בו זמנית</a:t>
            </a:r>
            <a:r>
              <a:rPr lang="he-IL" sz="1600" dirty="0"/>
              <a:t> ממקורות רבים.</a:t>
            </a:r>
          </a:p>
          <a:p>
            <a:pPr lvl="1"/>
            <a:r>
              <a:rPr lang="he-IL" sz="1400" dirty="0"/>
              <a:t>מסדי נתונים חיצוניים</a:t>
            </a:r>
          </a:p>
          <a:p>
            <a:pPr lvl="1"/>
            <a:r>
              <a:rPr lang="he-IL" sz="1400" dirty="0"/>
              <a:t>מסדי נתונים פנימיים</a:t>
            </a:r>
          </a:p>
          <a:p>
            <a:pPr lvl="1"/>
            <a:r>
              <a:rPr lang="he-IL" sz="1400" dirty="0"/>
              <a:t>שירותי רשת</a:t>
            </a:r>
          </a:p>
          <a:p>
            <a:pPr lvl="1"/>
            <a:r>
              <a:rPr lang="he-IL" sz="1400" dirty="0"/>
              <a:t>קבצי </a:t>
            </a:r>
            <a:r>
              <a:rPr lang="en-US" sz="1400" dirty="0"/>
              <a:t>XML</a:t>
            </a:r>
            <a:r>
              <a:rPr lang="he-IL" sz="1400" dirty="0"/>
              <a:t> </a:t>
            </a:r>
          </a:p>
          <a:p>
            <a:pPr lvl="1"/>
            <a:r>
              <a:rPr lang="he-IL" sz="1400" dirty="0"/>
              <a:t>ועוד...</a:t>
            </a:r>
          </a:p>
          <a:p>
            <a:r>
              <a:rPr lang="he-IL" sz="1600" dirty="0"/>
              <a:t>מערכות תוכנה עושות שימוש בממשק משתמש עשיר הדורש </a:t>
            </a:r>
            <a:r>
              <a:rPr lang="he-IL" sz="1600" b="1" dirty="0"/>
              <a:t>חישובים רבים בו זמנית. </a:t>
            </a:r>
            <a:r>
              <a:rPr lang="he-IL" sz="1600" dirty="0">
                <a:latin typeface="Arial" charset="0"/>
              </a:rPr>
              <a:t>במיוחד במערכת </a:t>
            </a:r>
            <a:r>
              <a:rPr lang="en-US" sz="1600" dirty="0">
                <a:latin typeface="Arial" charset="0"/>
              </a:rPr>
              <a:t>GUI</a:t>
            </a:r>
            <a:r>
              <a:rPr lang="he-IL" sz="1600" dirty="0">
                <a:latin typeface="Arial" charset="0"/>
              </a:rPr>
              <a:t>.</a:t>
            </a:r>
          </a:p>
          <a:p>
            <a:pPr lvl="1"/>
            <a:r>
              <a:rPr lang="he-IL" sz="1400" dirty="0"/>
              <a:t>שעון של תכנית שממשיך להתקדם כל הזמן.</a:t>
            </a:r>
          </a:p>
          <a:p>
            <a:pPr lvl="1"/>
            <a:r>
              <a:rPr lang="he-IL" sz="1400" dirty="0"/>
              <a:t>יכולת לגשת לכמה חלונות במקביל.</a:t>
            </a:r>
          </a:p>
          <a:p>
            <a:pPr lvl="1"/>
            <a:r>
              <a:rPr lang="he-IL" sz="1400" dirty="0"/>
              <a:t>יכולת לבצע המשך פעילות כאשר התכנה שלנו מורידה מידע מהרשת.</a:t>
            </a:r>
          </a:p>
          <a:p>
            <a:pPr lvl="1"/>
            <a:r>
              <a:rPr lang="he-IL" sz="1400" dirty="0"/>
              <a:t>ועוד...</a:t>
            </a:r>
          </a:p>
        </p:txBody>
      </p:sp>
      <p:sp>
        <p:nvSpPr>
          <p:cNvPr id="4" name="Slide Number Placeholder 3">
            <a:extLst>
              <a:ext uri="{FF2B5EF4-FFF2-40B4-BE49-F238E27FC236}">
                <a16:creationId xmlns:a16="http://schemas.microsoft.com/office/drawing/2014/main" id="{BB63F168-4C7B-467D-9D24-3C6E3E7C792C}"/>
              </a:ext>
            </a:extLst>
          </p:cNvPr>
          <p:cNvSpPr>
            <a:spLocks noGrp="1"/>
          </p:cNvSpPr>
          <p:nvPr>
            <p:ph type="sldNum" sz="quarter" idx="12"/>
          </p:nvPr>
        </p:nvSpPr>
        <p:spPr>
          <a:xfrm>
            <a:off x="1798137" y="6474400"/>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744</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92060583"/>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51449" t="34611" r="21112" b="27584"/>
          <a:stretch/>
        </p:blipFill>
        <p:spPr>
          <a:xfrm>
            <a:off x="1874743" y="4581129"/>
            <a:ext cx="2483204" cy="1924483"/>
          </a:xfrm>
          <a:prstGeom prst="rect">
            <a:avLst/>
          </a:prstGeom>
        </p:spPr>
      </p:pic>
      <p:sp>
        <p:nvSpPr>
          <p:cNvPr id="2" name="Title 1"/>
          <p:cNvSpPr>
            <a:spLocks noGrp="1"/>
          </p:cNvSpPr>
          <p:nvPr>
            <p:ph type="title"/>
          </p:nvPr>
        </p:nvSpPr>
        <p:spPr>
          <a:xfrm>
            <a:off x="2063552" y="165522"/>
            <a:ext cx="7239000" cy="622301"/>
          </a:xfrm>
        </p:spPr>
        <p:txBody>
          <a:bodyPr vert="horz" lIns="45720" tIns="0" rIns="45720" bIns="0" anchor="b" anchorCtr="0">
            <a:normAutofit fontScale="90000"/>
          </a:bodyPr>
          <a:lstStyle/>
          <a:p>
            <a:pPr algn="ctr"/>
            <a:r>
              <a:rPr lang="he-IL" sz="4400" dirty="0"/>
              <a:t>תהליכונים</a:t>
            </a:r>
          </a:p>
        </p:txBody>
      </p:sp>
      <p:sp>
        <p:nvSpPr>
          <p:cNvPr id="3" name="Content Placeholder 2"/>
          <p:cNvSpPr>
            <a:spLocks noGrp="1"/>
          </p:cNvSpPr>
          <p:nvPr>
            <p:ph idx="1"/>
          </p:nvPr>
        </p:nvSpPr>
        <p:spPr>
          <a:xfrm>
            <a:off x="1879003" y="872585"/>
            <a:ext cx="7704856" cy="3686743"/>
          </a:xfrm>
        </p:spPr>
        <p:txBody>
          <a:bodyPr>
            <a:noAutofit/>
          </a:bodyPr>
          <a:lstStyle/>
          <a:p>
            <a:r>
              <a:rPr lang="he-IL" sz="1600" b="1" dirty="0"/>
              <a:t>תוכנית, קובץ/קבצי קוד השמור בדיסק, אשר בזמן ריצה מורכב מ:</a:t>
            </a:r>
          </a:p>
          <a:p>
            <a:pPr lvl="1"/>
            <a:r>
              <a:rPr lang="he-IL" sz="1600" b="1" dirty="0"/>
              <a:t>תהליך </a:t>
            </a:r>
            <a:r>
              <a:rPr lang="en-US" sz="1600" b="1" dirty="0"/>
              <a:t>(Process/Task)</a:t>
            </a:r>
            <a:r>
              <a:rPr lang="he-IL" sz="1600" b="1" dirty="0"/>
              <a:t> - תהליכון</a:t>
            </a:r>
            <a:r>
              <a:rPr lang="he-IL" sz="1600" dirty="0"/>
              <a:t> ראשי. </a:t>
            </a:r>
            <a:r>
              <a:rPr lang="he-IL" sz="1600" b="1" dirty="0"/>
              <a:t>יחידת ריצה של תוכנית </a:t>
            </a:r>
            <a:r>
              <a:rPr lang="he-IL" sz="1600" dirty="0"/>
              <a:t>שרצה בפועל.</a:t>
            </a:r>
          </a:p>
          <a:p>
            <a:pPr lvl="1"/>
            <a:r>
              <a:rPr lang="he-IL" sz="1600" b="1" dirty="0"/>
              <a:t>תהליכונים </a:t>
            </a:r>
            <a:r>
              <a:rPr lang="en-US" sz="1600" b="1" dirty="0"/>
              <a:t>(Threads)</a:t>
            </a:r>
            <a:r>
              <a:rPr lang="he-IL" sz="1600" dirty="0"/>
              <a:t> </a:t>
            </a:r>
            <a:r>
              <a:rPr lang="en-US" sz="1600" dirty="0"/>
              <a:t>–</a:t>
            </a:r>
            <a:r>
              <a:rPr lang="he-IL" sz="1600" dirty="0"/>
              <a:t> תהליכונים נוספים הנוצרים על ידי התהליכון הראשי </a:t>
            </a:r>
            <a:r>
              <a:rPr lang="he-IL" sz="1600" b="1" dirty="0"/>
              <a:t>ורצים במקביל אליו.</a:t>
            </a:r>
          </a:p>
          <a:p>
            <a:r>
              <a:rPr lang="he-IL" sz="1600" dirty="0"/>
              <a:t>אפשר להריץ את אותה תכנית מספר פעמים, ואף במקביל לעצמה.</a:t>
            </a:r>
          </a:p>
          <a:p>
            <a:endParaRPr lang="he-IL" sz="1600" dirty="0"/>
          </a:p>
          <a:p>
            <a:r>
              <a:rPr lang="he-IL" sz="1600" dirty="0"/>
              <a:t>לפעמים נרצה לנתק קטעי ביצוע של אותה תוכנית </a:t>
            </a:r>
            <a:r>
              <a:rPr lang="he-IL" sz="1600" b="1" dirty="0"/>
              <a:t>לתהליכונים (ליחידות שיכולות לרוץ </a:t>
            </a:r>
            <a:r>
              <a:rPr lang="he-IL" sz="1600" b="1" u="sng" dirty="0"/>
              <a:t>במקביל)</a:t>
            </a:r>
            <a:r>
              <a:rPr lang="he-IL" sz="1600" dirty="0"/>
              <a:t> ועדיין להשתמש במשאבים \ נתונים משותפים.</a:t>
            </a:r>
          </a:p>
          <a:p>
            <a:pPr lvl="1"/>
            <a:r>
              <a:rPr lang="he-IL" sz="1600" dirty="0"/>
              <a:t>כל התהליכונים משתמשים באותו מרחב כתובות (אזור נתונים סטטיים ודינאמיים)</a:t>
            </a:r>
          </a:p>
          <a:p>
            <a:pPr lvl="1"/>
            <a:r>
              <a:rPr lang="he-IL" sz="1600" dirty="0"/>
              <a:t>אך לכל תהליכון</a:t>
            </a:r>
            <a:r>
              <a:rPr lang="en-US" sz="1600" dirty="0"/>
              <a:t>PC (program counter) </a:t>
            </a:r>
            <a:r>
              <a:rPr lang="he-IL" sz="1600" dirty="0"/>
              <a:t> ומחסנית משלו.</a:t>
            </a:r>
          </a:p>
          <a:p>
            <a:pPr lvl="1"/>
            <a:r>
              <a:rPr lang="he-IL" sz="1600" dirty="0"/>
              <a:t>בכל סביבה ושפה כלים שונים ליצירה וניהול התהליכונים</a:t>
            </a:r>
          </a:p>
          <a:p>
            <a:pPr lvl="1"/>
            <a:r>
              <a:rPr lang="he-IL" sz="1600" kern="0" dirty="0">
                <a:latin typeface="Consolas" panose="020B0609020204030204" pitchFamily="49" charset="0"/>
              </a:rPr>
              <a:t>מבחינת המחשב (ומערכת הפעלה) אלו משימות שונות</a:t>
            </a:r>
          </a:p>
        </p:txBody>
      </p:sp>
      <p:sp>
        <p:nvSpPr>
          <p:cNvPr id="4" name="Speech Bubble: Rectangle with Corners Rounded 3">
            <a:extLst>
              <a:ext uri="{FF2B5EF4-FFF2-40B4-BE49-F238E27FC236}">
                <a16:creationId xmlns:a16="http://schemas.microsoft.com/office/drawing/2014/main" id="{B2FDC7CD-D862-4DA6-B911-5EC68395947E}"/>
              </a:ext>
            </a:extLst>
          </p:cNvPr>
          <p:cNvSpPr/>
          <p:nvPr/>
        </p:nvSpPr>
        <p:spPr>
          <a:xfrm>
            <a:off x="5447928" y="5543369"/>
            <a:ext cx="4915272" cy="500380"/>
          </a:xfrm>
          <a:prstGeom prst="wedgeRoundRectCallout">
            <a:avLst>
              <a:gd name="adj1" fmla="val -40676"/>
              <a:gd name="adj2" fmla="val -12776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171450" indent="-171450">
              <a:buFont typeface="Arial" panose="020B0604020202020204" pitchFamily="34" charset="0"/>
              <a:buChar char="•"/>
            </a:pPr>
            <a:r>
              <a:rPr lang="he-IL" sz="1200" b="1" dirty="0">
                <a:solidFill>
                  <a:prstClr val="black"/>
                </a:solidFill>
                <a:latin typeface="Trebuchet MS"/>
                <a:cs typeface="Gisha" panose="020B0502040204020203" pitchFamily="34" charset="-79"/>
              </a:rPr>
              <a:t>בקורס הזה אנחנו נוגעים בנושא התהליכונים באופן מצומצם יחסית.</a:t>
            </a:r>
          </a:p>
          <a:p>
            <a:pPr marL="171450" indent="-171450">
              <a:buFont typeface="Arial" panose="020B0604020202020204" pitchFamily="34" charset="0"/>
              <a:buChar char="•"/>
            </a:pPr>
            <a:r>
              <a:rPr lang="he-IL" sz="1200" b="1" dirty="0">
                <a:solidFill>
                  <a:prstClr val="black"/>
                </a:solidFill>
                <a:latin typeface="Trebuchet MS"/>
                <a:cs typeface="Gisha" panose="020B0502040204020203" pitchFamily="34" charset="-79"/>
              </a:rPr>
              <a:t>נושא זה ידון בהרחבה בקורס מערכות הפעלה</a:t>
            </a:r>
            <a:endParaRPr lang="en-US" sz="1200" b="1" dirty="0">
              <a:solidFill>
                <a:prstClr val="black"/>
              </a:solidFill>
              <a:latin typeface="Trebuchet MS"/>
            </a:endParaRPr>
          </a:p>
        </p:txBody>
      </p:sp>
      <p:sp>
        <p:nvSpPr>
          <p:cNvPr id="5" name="Slide Number Placeholder 4">
            <a:extLst>
              <a:ext uri="{FF2B5EF4-FFF2-40B4-BE49-F238E27FC236}">
                <a16:creationId xmlns:a16="http://schemas.microsoft.com/office/drawing/2014/main" id="{431646CC-C10C-40E0-B504-49AEB1B0D3E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745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988207639"/>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447" y="108851"/>
            <a:ext cx="7239000" cy="770344"/>
          </a:xfrm>
        </p:spPr>
        <p:txBody>
          <a:bodyPr/>
          <a:lstStyle/>
          <a:p>
            <a:pPr algn="ctr"/>
            <a:r>
              <a:rPr lang="he-IL" dirty="0"/>
              <a:t>תהליך מול תהליכון</a:t>
            </a:r>
          </a:p>
        </p:txBody>
      </p:sp>
      <p:sp>
        <p:nvSpPr>
          <p:cNvPr id="3" name="Content Placeholder 2"/>
          <p:cNvSpPr>
            <a:spLocks noGrp="1"/>
          </p:cNvSpPr>
          <p:nvPr>
            <p:ph idx="1"/>
          </p:nvPr>
        </p:nvSpPr>
        <p:spPr>
          <a:xfrm>
            <a:off x="1847529" y="1268760"/>
            <a:ext cx="7560839" cy="4846320"/>
          </a:xfrm>
        </p:spPr>
        <p:txBody>
          <a:bodyPr>
            <a:normAutofit fontScale="77500" lnSpcReduction="20000"/>
          </a:bodyPr>
          <a:lstStyle/>
          <a:p>
            <a:r>
              <a:rPr lang="he-IL" b="1" dirty="0"/>
              <a:t>תהליך</a:t>
            </a:r>
            <a:r>
              <a:rPr lang="he-IL" dirty="0"/>
              <a:t> – תוכנית ראשית של אפליקציה מסוימת שרצה במחשב. </a:t>
            </a:r>
            <a:r>
              <a:rPr lang="he-IL" b="1" dirty="0"/>
              <a:t>התהליכון הראשון והראשי. </a:t>
            </a:r>
          </a:p>
          <a:p>
            <a:r>
              <a:rPr lang="he-IL" b="1" dirty="0"/>
              <a:t>תהליכון</a:t>
            </a:r>
            <a:r>
              <a:rPr lang="he-IL" dirty="0"/>
              <a:t> – תת תהליך של התהליכון הראשי מסוים שרץ תחת אותו התהליך ובמקביל אליו.</a:t>
            </a:r>
          </a:p>
          <a:p>
            <a:endParaRPr lang="he-IL" dirty="0"/>
          </a:p>
          <a:p>
            <a:r>
              <a:rPr lang="he-IL" dirty="0"/>
              <a:t>דוגמא לתהליכים שונים:</a:t>
            </a:r>
          </a:p>
          <a:p>
            <a:pPr lvl="1"/>
            <a:r>
              <a:rPr lang="he-IL" dirty="0"/>
              <a:t>הרצת תוכנת כתיבה כמו </a:t>
            </a:r>
            <a:r>
              <a:rPr lang="en-US" dirty="0"/>
              <a:t>WORD</a:t>
            </a:r>
            <a:endParaRPr lang="he-IL" dirty="0"/>
          </a:p>
          <a:p>
            <a:pPr lvl="1"/>
            <a:r>
              <a:rPr lang="he-IL" dirty="0"/>
              <a:t>הרצת דפדפן כמו </a:t>
            </a:r>
            <a:r>
              <a:rPr lang="en-US" dirty="0"/>
              <a:t>explorer</a:t>
            </a:r>
            <a:endParaRPr lang="he-IL" dirty="0"/>
          </a:p>
          <a:p>
            <a:pPr lvl="1"/>
            <a:r>
              <a:rPr lang="he-IL" dirty="0"/>
              <a:t>הרצת </a:t>
            </a:r>
            <a:r>
              <a:rPr lang="he-IL" dirty="0" err="1"/>
              <a:t>תוכנית</a:t>
            </a:r>
            <a:r>
              <a:rPr lang="he-IL" dirty="0"/>
              <a:t> ב</a:t>
            </a:r>
            <a:r>
              <a:rPr lang="en-US" dirty="0"/>
              <a:t>C</a:t>
            </a:r>
            <a:r>
              <a:rPr lang="he-IL" dirty="0"/>
              <a:t>#</a:t>
            </a:r>
          </a:p>
          <a:p>
            <a:pPr marL="292608" lvl="1" indent="0">
              <a:buNone/>
            </a:pPr>
            <a:endParaRPr lang="he-IL" dirty="0"/>
          </a:p>
          <a:p>
            <a:r>
              <a:rPr lang="he-IL" dirty="0"/>
              <a:t>דוגמא </a:t>
            </a:r>
            <a:r>
              <a:rPr lang="he-IL" dirty="0" err="1"/>
              <a:t>לתהליכונים</a:t>
            </a:r>
            <a:r>
              <a:rPr lang="he-IL" dirty="0"/>
              <a:t> של תהליך מסוים:</a:t>
            </a:r>
          </a:p>
          <a:p>
            <a:pPr lvl="1"/>
            <a:r>
              <a:rPr lang="en-US" dirty="0"/>
              <a:t>WORD</a:t>
            </a:r>
            <a:r>
              <a:rPr lang="he-IL" dirty="0"/>
              <a:t> – בדיקת איות הנעשה במקביל לכתיבת המילים</a:t>
            </a:r>
          </a:p>
          <a:p>
            <a:pPr lvl="1"/>
            <a:r>
              <a:rPr lang="en-US" dirty="0"/>
              <a:t>Internet Explorer</a:t>
            </a:r>
            <a:r>
              <a:rPr lang="he-IL" dirty="0"/>
              <a:t> – פתיחת לשוניות (</a:t>
            </a:r>
            <a:r>
              <a:rPr lang="he-IL" dirty="0" err="1"/>
              <a:t>טאבים</a:t>
            </a:r>
            <a:r>
              <a:rPr lang="he-IL" dirty="0"/>
              <a:t>) שונות באותו חלון, כל לשונית נפתחת </a:t>
            </a:r>
            <a:r>
              <a:rPr lang="he-IL" dirty="0" err="1"/>
              <a:t>בתהליכון</a:t>
            </a:r>
            <a:r>
              <a:rPr lang="he-IL" dirty="0"/>
              <a:t> נפרד</a:t>
            </a:r>
          </a:p>
          <a:p>
            <a:pPr lvl="1"/>
            <a:r>
              <a:rPr lang="he-IL" dirty="0" err="1"/>
              <a:t>תוכנית</a:t>
            </a:r>
            <a:r>
              <a:rPr lang="he-IL" dirty="0"/>
              <a:t> ב </a:t>
            </a:r>
            <a:r>
              <a:rPr lang="en-US" dirty="0"/>
              <a:t>C</a:t>
            </a:r>
            <a:r>
              <a:rPr lang="he-IL" dirty="0"/>
              <a:t># שמשמיעה ברקע שיר, וגם ברקע מחליפה תמונות עבור פרסומות.</a:t>
            </a:r>
          </a:p>
          <a:p>
            <a:pPr lvl="1"/>
            <a:endParaRPr lang="he-IL" dirty="0"/>
          </a:p>
          <a:p>
            <a:pPr lvl="1"/>
            <a:endParaRPr lang="he-IL" dirty="0"/>
          </a:p>
          <a:p>
            <a:pPr lvl="1"/>
            <a:endParaRPr lang="he-IL"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746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1828650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0474" y="116632"/>
            <a:ext cx="7239000" cy="770344"/>
          </a:xfrm>
        </p:spPr>
        <p:txBody>
          <a:bodyPr>
            <a:normAutofit/>
          </a:bodyPr>
          <a:lstStyle/>
          <a:p>
            <a:pPr algn="ctr"/>
            <a:r>
              <a:rPr lang="he-IL" sz="4000" dirty="0"/>
              <a:t>תהליכונים ב </a:t>
            </a:r>
            <a:r>
              <a:rPr lang="en-US" sz="4000" dirty="0"/>
              <a:t>C#</a:t>
            </a:r>
            <a:endParaRPr lang="he-IL" sz="4000" dirty="0"/>
          </a:p>
        </p:txBody>
      </p:sp>
      <p:sp>
        <p:nvSpPr>
          <p:cNvPr id="3" name="מציין מיקום תוכן 2"/>
          <p:cNvSpPr>
            <a:spLocks noGrp="1"/>
          </p:cNvSpPr>
          <p:nvPr>
            <p:ph idx="1"/>
          </p:nvPr>
        </p:nvSpPr>
        <p:spPr>
          <a:xfrm>
            <a:off x="1960474" y="1052736"/>
            <a:ext cx="7559471" cy="4752528"/>
          </a:xfrm>
        </p:spPr>
        <p:txBody>
          <a:bodyPr>
            <a:normAutofit/>
          </a:bodyPr>
          <a:lstStyle/>
          <a:p>
            <a:pPr>
              <a:lnSpc>
                <a:spcPct val="110000"/>
              </a:lnSpc>
            </a:pPr>
            <a:r>
              <a:rPr lang="he-IL" sz="1800" dirty="0"/>
              <a:t>תכנות במקביל מתאפשר בעזרת שיפורים טכנולוגיים הן בחומרה והן בתוכנה:</a:t>
            </a:r>
          </a:p>
          <a:p>
            <a:pPr lvl="1">
              <a:lnSpc>
                <a:spcPct val="110000"/>
              </a:lnSpc>
            </a:pPr>
            <a:r>
              <a:rPr lang="he-IL" sz="1800" b="1" dirty="0"/>
              <a:t>בחומרה</a:t>
            </a:r>
            <a:r>
              <a:rPr lang="he-IL" sz="1800" dirty="0"/>
              <a:t> -  השיפור העיקרי הם מעבדים מרובי ליבות המאפשרים מקביליות אמתית. </a:t>
            </a:r>
          </a:p>
          <a:p>
            <a:pPr lvl="1">
              <a:lnSpc>
                <a:spcPct val="110000"/>
              </a:lnSpc>
            </a:pPr>
            <a:r>
              <a:rPr lang="he-IL" sz="1800" b="1" dirty="0"/>
              <a:t>בתוכנה</a:t>
            </a:r>
            <a:r>
              <a:rPr lang="he-IL" sz="1800" dirty="0"/>
              <a:t>  - שיפור ושדרוג תשתיות תוכנה המאפשרות ניצול היכולת של המעבדים החדישים.</a:t>
            </a:r>
            <a:r>
              <a:rPr lang="en-US" sz="1800" dirty="0"/>
              <a:t> </a:t>
            </a:r>
            <a:r>
              <a:rPr lang="he-IL" sz="1800" dirty="0"/>
              <a:t>מחלקות שמפשטות עבודה עם תהליכונים.</a:t>
            </a:r>
          </a:p>
          <a:p>
            <a:pPr>
              <a:lnSpc>
                <a:spcPct val="110000"/>
              </a:lnSpc>
            </a:pPr>
            <a:r>
              <a:rPr lang="he-IL" sz="1800" b="1" dirty="0"/>
              <a:t>בדוט נט</a:t>
            </a:r>
            <a:r>
              <a:rPr lang="he-IL" sz="1800" dirty="0"/>
              <a:t>, התהליכונים לא פועלים מול מערכת ההפעלה אלא מול </a:t>
            </a:r>
            <a:r>
              <a:rPr lang="he-IL" sz="1800" b="1" dirty="0"/>
              <a:t>הפלטפורמה</a:t>
            </a:r>
            <a:r>
              <a:rPr lang="he-IL" sz="1800" dirty="0"/>
              <a:t> </a:t>
            </a:r>
            <a:r>
              <a:rPr lang="en-US" sz="1800" dirty="0"/>
              <a:t>(CLR – Common Language Runtime)</a:t>
            </a:r>
            <a:r>
              <a:rPr lang="he-IL" sz="1800" dirty="0"/>
              <a:t> שמנהלת את התהליכונים, ומנצלת את ריבוי המעבדים.</a:t>
            </a:r>
          </a:p>
          <a:p>
            <a:r>
              <a:rPr lang="he-IL" sz="1800" dirty="0"/>
              <a:t>הפלטפורמה מאפשרת </a:t>
            </a:r>
            <a:r>
              <a:rPr lang="en-US" sz="1800" dirty="0"/>
              <a:t>Multi-Threading</a:t>
            </a:r>
            <a:r>
              <a:rPr lang="he-IL" sz="1800" dirty="0"/>
              <a:t>, כאשר התהליכון הראשי הוא התכנית הראשית, אך ניתן להריץ תהליכונים נוספים.</a:t>
            </a:r>
          </a:p>
          <a:p>
            <a:r>
              <a:rPr lang="he-IL" sz="1800" dirty="0"/>
              <a:t>התכנית/האפליקציה שרצה היא התהליך (</a:t>
            </a:r>
            <a:r>
              <a:rPr lang="en-US" sz="1800" dirty="0"/>
              <a:t>process</a:t>
            </a:r>
            <a:r>
              <a:rPr lang="he-IL" sz="1800" dirty="0"/>
              <a:t>) ובתוכה רצים תהליכונים (</a:t>
            </a:r>
            <a:r>
              <a:rPr lang="en-US" sz="1800" dirty="0"/>
              <a:t>Threads</a:t>
            </a:r>
            <a:r>
              <a:rPr lang="he-IL" sz="1800" dirty="0"/>
              <a:t>),</a:t>
            </a:r>
          </a:p>
          <a:p>
            <a:r>
              <a:rPr lang="he-IL" sz="1800" dirty="0"/>
              <a:t>זמן המעבד מחולק בין התהליכונים שבאותה תכנית.</a:t>
            </a:r>
            <a:endParaRPr lang="en-US" sz="18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747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6831270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60474" y="116632"/>
            <a:ext cx="7239000" cy="770344"/>
          </a:xfrm>
        </p:spPr>
        <p:txBody>
          <a:bodyPr>
            <a:normAutofit/>
          </a:bodyPr>
          <a:lstStyle/>
          <a:p>
            <a:pPr algn="ctr"/>
            <a:r>
              <a:rPr lang="he-IL" sz="4000" dirty="0"/>
              <a:t>תהליכונים ב </a:t>
            </a:r>
            <a:r>
              <a:rPr lang="en-US" sz="4000" dirty="0"/>
              <a:t>C#</a:t>
            </a:r>
            <a:endParaRPr lang="he-IL" sz="4000" dirty="0"/>
          </a:p>
        </p:txBody>
      </p:sp>
      <p:sp>
        <p:nvSpPr>
          <p:cNvPr id="3" name="מציין מיקום תוכן 2"/>
          <p:cNvSpPr>
            <a:spLocks noGrp="1"/>
          </p:cNvSpPr>
          <p:nvPr>
            <p:ph idx="1"/>
          </p:nvPr>
        </p:nvSpPr>
        <p:spPr>
          <a:xfrm>
            <a:off x="2192033" y="1700808"/>
            <a:ext cx="6775882" cy="3240360"/>
          </a:xfrm>
        </p:spPr>
        <p:txBody>
          <a:bodyPr>
            <a:normAutofit/>
          </a:bodyPr>
          <a:lstStyle/>
          <a:p>
            <a:r>
              <a:rPr lang="he-IL" sz="3200" dirty="0"/>
              <a:t>נראה 2 דרכים ליישום תהליכונים ב</a:t>
            </a:r>
            <a:r>
              <a:rPr lang="en-US" sz="3200" dirty="0"/>
              <a:t>C</a:t>
            </a:r>
            <a:r>
              <a:rPr lang="he-IL" sz="3200" dirty="0"/>
              <a:t>#:</a:t>
            </a:r>
          </a:p>
          <a:p>
            <a:pPr lvl="1"/>
            <a:endParaRPr lang="he-IL" sz="3200" dirty="0"/>
          </a:p>
          <a:p>
            <a:pPr lvl="1"/>
            <a:r>
              <a:rPr lang="he-IL" sz="3200" dirty="0"/>
              <a:t>המחלקה </a:t>
            </a:r>
            <a:r>
              <a:rPr lang="en-US" sz="3200" dirty="0"/>
              <a:t>Thread</a:t>
            </a:r>
            <a:endParaRPr lang="he-IL" sz="3200" dirty="0"/>
          </a:p>
          <a:p>
            <a:pPr marL="292608" lvl="1" indent="0">
              <a:buNone/>
            </a:pPr>
            <a:endParaRPr lang="he-IL" sz="3200" dirty="0"/>
          </a:p>
          <a:p>
            <a:pPr lvl="1"/>
            <a:r>
              <a:rPr lang="he-IL" sz="3200" dirty="0"/>
              <a:t>המחלקה </a:t>
            </a:r>
            <a:r>
              <a:rPr lang="en-US" sz="3200" dirty="0" err="1"/>
              <a:t>BackgroundWorker</a:t>
            </a:r>
            <a:endParaRPr lang="en-US" sz="32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748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16858569"/>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14466" y="260648"/>
            <a:ext cx="7239000" cy="695936"/>
          </a:xfrm>
        </p:spPr>
        <p:txBody>
          <a:bodyPr/>
          <a:lstStyle/>
          <a:p>
            <a:pPr algn="ctr"/>
            <a:r>
              <a:rPr lang="he-IL" dirty="0"/>
              <a:t>מספר מזהה של תהליכון</a:t>
            </a:r>
          </a:p>
        </p:txBody>
      </p:sp>
      <p:sp>
        <p:nvSpPr>
          <p:cNvPr id="3" name="מציין מיקום תוכן 2"/>
          <p:cNvSpPr>
            <a:spLocks noGrp="1"/>
          </p:cNvSpPr>
          <p:nvPr>
            <p:ph idx="1"/>
          </p:nvPr>
        </p:nvSpPr>
        <p:spPr>
          <a:xfrm>
            <a:off x="2207568" y="1268760"/>
            <a:ext cx="7239000" cy="4824536"/>
          </a:xfrm>
        </p:spPr>
        <p:txBody>
          <a:bodyPr/>
          <a:lstStyle/>
          <a:p>
            <a:r>
              <a:rPr lang="he-IL" dirty="0"/>
              <a:t>כאשר אנו מריצים תכנית, הפלטפורמה מריצה מאחורי הקלעים תהליכון.</a:t>
            </a:r>
          </a:p>
          <a:p>
            <a:r>
              <a:rPr lang="he-IL" dirty="0"/>
              <a:t>לכל תהליכון יש </a:t>
            </a:r>
            <a:r>
              <a:rPr lang="he-IL" b="1" dirty="0"/>
              <a:t>מספר</a:t>
            </a:r>
            <a:r>
              <a:rPr lang="he-IL" dirty="0"/>
              <a:t> </a:t>
            </a:r>
            <a:r>
              <a:rPr lang="he-IL" b="1" dirty="0"/>
              <a:t>מזהה</a:t>
            </a:r>
            <a:r>
              <a:rPr lang="he-IL" dirty="0"/>
              <a:t>.</a:t>
            </a:r>
          </a:p>
          <a:p>
            <a:r>
              <a:rPr lang="he-IL" dirty="0"/>
              <a:t>המזהה של התכנית הראשית (</a:t>
            </a:r>
            <a:r>
              <a:rPr lang="he-IL" dirty="0" err="1"/>
              <a:t>התהליכון</a:t>
            </a:r>
            <a:r>
              <a:rPr lang="he-IL" dirty="0"/>
              <a:t> הראשי) הוא </a:t>
            </a:r>
            <a:r>
              <a:rPr lang="he-IL" b="1" dirty="0"/>
              <a:t>1</a:t>
            </a:r>
          </a:p>
          <a:p>
            <a:endParaRPr lang="he-IL" dirty="0"/>
          </a:p>
          <a:p>
            <a:r>
              <a:rPr lang="he-IL" dirty="0" err="1"/>
              <a:t>התהליכון</a:t>
            </a:r>
            <a:r>
              <a:rPr lang="he-IL" dirty="0"/>
              <a:t> הראשי כמעט שווה זכויות לאחרים.</a:t>
            </a:r>
          </a:p>
          <a:p>
            <a:pPr lvl="1"/>
            <a:r>
              <a:rPr lang="he-IL" dirty="0"/>
              <a:t>ה"זכות" היחידה שלו – היא לקבוע שכאשר </a:t>
            </a:r>
            <a:r>
              <a:rPr lang="he-IL" b="1" dirty="0"/>
              <a:t>הוא מסתיים </a:t>
            </a:r>
            <a:r>
              <a:rPr lang="he-IL" dirty="0"/>
              <a:t>– יש לסיים את כל התהליכונים האחרים.</a:t>
            </a:r>
          </a:p>
        </p:txBody>
      </p:sp>
      <p:sp>
        <p:nvSpPr>
          <p:cNvPr id="4" name="Slide Number Placeholder 3">
            <a:extLst>
              <a:ext uri="{FF2B5EF4-FFF2-40B4-BE49-F238E27FC236}">
                <a16:creationId xmlns:a16="http://schemas.microsoft.com/office/drawing/2014/main" id="{511EFD79-9E69-4AB5-941D-E8AF338C386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749</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95796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402264"/>
            <a:ext cx="7239000" cy="770344"/>
          </a:xfrm>
        </p:spPr>
        <p:txBody>
          <a:bodyPr/>
          <a:lstStyle/>
          <a:p>
            <a:pPr algn="ctr"/>
            <a:r>
              <a:rPr lang="he-IL" dirty="0"/>
              <a:t>אופרטורים</a:t>
            </a:r>
          </a:p>
        </p:txBody>
      </p:sp>
      <p:sp>
        <p:nvSpPr>
          <p:cNvPr id="3" name="מציין מיקום תוכן 2"/>
          <p:cNvSpPr>
            <a:spLocks noGrp="1"/>
          </p:cNvSpPr>
          <p:nvPr>
            <p:ph idx="1"/>
          </p:nvPr>
        </p:nvSpPr>
        <p:spPr>
          <a:xfrm>
            <a:off x="1981200" y="1609416"/>
            <a:ext cx="7239000" cy="4267856"/>
          </a:xfrm>
        </p:spPr>
        <p:txBody>
          <a:bodyPr/>
          <a:lstStyle/>
          <a:p>
            <a:r>
              <a:rPr lang="he-IL" dirty="0"/>
              <a:t>מתמטיים (+, -, *, /, %, --, ++)</a:t>
            </a:r>
          </a:p>
          <a:p>
            <a:r>
              <a:rPr lang="he-IL" dirty="0"/>
              <a:t>לוגיים (&amp;&amp;, ||, ! )</a:t>
            </a:r>
          </a:p>
          <a:p>
            <a:r>
              <a:rPr lang="he-IL" dirty="0"/>
              <a:t>יחס (&lt;, &gt;, =&lt;, =&gt;, ==, =!)</a:t>
            </a:r>
          </a:p>
          <a:p>
            <a:r>
              <a:rPr lang="he-IL" dirty="0"/>
              <a:t>אופרטורים לסיביות (&amp;, |, ^, ~, &lt;&lt;, &gt;&gt;)</a:t>
            </a:r>
          </a:p>
          <a:p>
            <a:r>
              <a:rPr lang="he-IL" dirty="0"/>
              <a:t>השמה (=)</a:t>
            </a:r>
          </a:p>
          <a:p>
            <a:endParaRPr lang="he-IL" dirty="0"/>
          </a:p>
          <a:p>
            <a:r>
              <a:rPr lang="he-IL" dirty="0"/>
              <a:t>יש קדימויות בין האופרטורים</a:t>
            </a:r>
          </a:p>
          <a:p>
            <a:r>
              <a:rPr lang="he-IL" dirty="0"/>
              <a:t>כמובן, כל אופרטור פועל על טיפוסים שונים.</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3786552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dirty="0"/>
              <a:t>תהליכונים</a:t>
            </a:r>
          </a:p>
        </p:txBody>
      </p:sp>
      <p:sp>
        <p:nvSpPr>
          <p:cNvPr id="3" name="כותרת משנה 2"/>
          <p:cNvSpPr>
            <a:spLocks noGrp="1"/>
          </p:cNvSpPr>
          <p:nvPr>
            <p:ph type="subTitle" idx="1"/>
          </p:nvPr>
        </p:nvSpPr>
        <p:spPr>
          <a:xfrm>
            <a:off x="4878442" y="3539864"/>
            <a:ext cx="5114778" cy="1833352"/>
          </a:xfrm>
        </p:spPr>
        <p:txBody>
          <a:bodyPr>
            <a:normAutofit fontScale="77500" lnSpcReduction="20000"/>
          </a:bodyPr>
          <a:lstStyle/>
          <a:p>
            <a:pPr algn="ctr"/>
            <a:r>
              <a:rPr lang="he-IL" sz="5400" dirty="0"/>
              <a:t>המחלקה </a:t>
            </a:r>
            <a:r>
              <a:rPr lang="en-US" sz="5400" dirty="0"/>
              <a:t>Thread</a:t>
            </a:r>
            <a:endParaRPr lang="he-IL" sz="5400" dirty="0"/>
          </a:p>
          <a:p>
            <a:pPr algn="ctr"/>
            <a:endParaRPr lang="he-IL" sz="5400" dirty="0"/>
          </a:p>
          <a:p>
            <a:pPr algn="ctr"/>
            <a:r>
              <a:rPr lang="he-IL" sz="5400" dirty="0"/>
              <a:t>מחלקה לניהול תהליכון</a:t>
            </a:r>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750</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18752841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07568" y="404664"/>
            <a:ext cx="7239000" cy="626328"/>
          </a:xfrm>
        </p:spPr>
        <p:txBody>
          <a:bodyPr>
            <a:normAutofit/>
          </a:bodyPr>
          <a:lstStyle/>
          <a:p>
            <a:pPr algn="ctr"/>
            <a:r>
              <a:rPr lang="he-IL" sz="3600" dirty="0"/>
              <a:t>מחלקת </a:t>
            </a:r>
            <a:r>
              <a:rPr lang="en-US" sz="3600" dirty="0"/>
              <a:t>Thread</a:t>
            </a:r>
            <a:r>
              <a:rPr lang="he-IL" sz="3600" dirty="0"/>
              <a:t> - איך זה עובד?</a:t>
            </a:r>
          </a:p>
        </p:txBody>
      </p:sp>
      <p:sp>
        <p:nvSpPr>
          <p:cNvPr id="3" name="מציין מיקום תוכן 2"/>
          <p:cNvSpPr>
            <a:spLocks noGrp="1"/>
          </p:cNvSpPr>
          <p:nvPr>
            <p:ph idx="1"/>
          </p:nvPr>
        </p:nvSpPr>
        <p:spPr>
          <a:xfrm>
            <a:off x="1983838" y="1556792"/>
            <a:ext cx="7280515" cy="4320480"/>
          </a:xfrm>
        </p:spPr>
        <p:txBody>
          <a:bodyPr>
            <a:normAutofit/>
          </a:bodyPr>
          <a:lstStyle/>
          <a:p>
            <a:r>
              <a:rPr lang="he-IL" sz="2000" b="1" dirty="0"/>
              <a:t>יצירת תהליכון </a:t>
            </a:r>
            <a:r>
              <a:rPr lang="he-IL" sz="2000" dirty="0"/>
              <a:t>- באמצעות בנאי של המחלקה </a:t>
            </a:r>
            <a:r>
              <a:rPr lang="en-US" sz="2000" dirty="0"/>
              <a:t>Thread</a:t>
            </a:r>
            <a:r>
              <a:rPr lang="he-IL" sz="2000" dirty="0"/>
              <a:t>.</a:t>
            </a:r>
            <a:r>
              <a:rPr lang="en-US" sz="2000" dirty="0"/>
              <a:t> </a:t>
            </a:r>
            <a:endParaRPr lang="he-IL" sz="2000" dirty="0"/>
          </a:p>
          <a:p>
            <a:pPr lvl="1"/>
            <a:r>
              <a:rPr lang="he-IL" sz="1800" dirty="0"/>
              <a:t>יש לספק לבנאי שלו </a:t>
            </a:r>
            <a:r>
              <a:rPr lang="he-IL" sz="1800" b="1" dirty="0"/>
              <a:t>מצביע למתודה </a:t>
            </a:r>
            <a:r>
              <a:rPr lang="he-IL" sz="1800" dirty="0"/>
              <a:t>שתהיה בעצם </a:t>
            </a:r>
            <a:r>
              <a:rPr lang="he-IL" sz="1800" b="1" dirty="0"/>
              <a:t>התהליך שירוץ </a:t>
            </a:r>
            <a:r>
              <a:rPr lang="he-IL" sz="1800" dirty="0"/>
              <a:t>ברקע.</a:t>
            </a:r>
          </a:p>
          <a:p>
            <a:r>
              <a:rPr lang="he-IL" sz="2000" b="1" dirty="0"/>
              <a:t>התחלת תהליכון </a:t>
            </a:r>
            <a:r>
              <a:rPr lang="he-IL" sz="2000" dirty="0"/>
              <a:t>– קריאה למתודה </a:t>
            </a:r>
            <a:r>
              <a:rPr lang="en-US" sz="2000" b="1" dirty="0"/>
              <a:t>Start()</a:t>
            </a:r>
            <a:r>
              <a:rPr lang="he-IL" sz="2000" b="1" dirty="0"/>
              <a:t> </a:t>
            </a:r>
            <a:r>
              <a:rPr lang="he-IL" sz="2000" dirty="0"/>
              <a:t>שמפעילה את המתודה שהתהליך קיבל בבנאי.</a:t>
            </a:r>
            <a:endParaRPr lang="en-US" sz="2000" dirty="0"/>
          </a:p>
          <a:p>
            <a:r>
              <a:rPr lang="he-IL" sz="2000" b="1" dirty="0"/>
              <a:t>השהיית תהליכון </a:t>
            </a:r>
            <a:r>
              <a:rPr lang="he-IL" sz="2000" dirty="0"/>
              <a:t>– קריאה למתודה </a:t>
            </a:r>
            <a:r>
              <a:rPr lang="en-US" sz="2000" b="1" dirty="0"/>
              <a:t>Sleep()</a:t>
            </a:r>
            <a:r>
              <a:rPr lang="he-IL" sz="2000" dirty="0"/>
              <a:t> שמקבלת את משך הזמן (באלפיות-שניה) בהן התהליך </a:t>
            </a:r>
            <a:r>
              <a:rPr lang="he-IL" sz="2000" b="1" dirty="0"/>
              <a:t>לא רץ/מושהה</a:t>
            </a:r>
            <a:r>
              <a:rPr lang="he-IL" sz="2000" dirty="0"/>
              <a:t>.</a:t>
            </a:r>
            <a:endParaRPr lang="he-IL" sz="2000" b="1" dirty="0"/>
          </a:p>
          <a:p>
            <a:r>
              <a:rPr lang="he-IL" sz="2000" b="1" dirty="0"/>
              <a:t>סיום תהליכון </a:t>
            </a:r>
            <a:r>
              <a:rPr lang="he-IL" sz="2000" dirty="0"/>
              <a:t>- תהליכון מסתיים עם </a:t>
            </a:r>
            <a:r>
              <a:rPr lang="he-IL" sz="2000" b="1" dirty="0"/>
              <a:t>סיום המתודה </a:t>
            </a:r>
            <a:r>
              <a:rPr lang="he-IL" sz="2000" dirty="0"/>
              <a:t>שהוא מבצע. או בצורה מפורשת וכוחנית שאינה מומלצת.</a:t>
            </a:r>
          </a:p>
          <a:p>
            <a:endParaRPr lang="he-IL" sz="2000" dirty="0"/>
          </a:p>
        </p:txBody>
      </p:sp>
      <p:sp>
        <p:nvSpPr>
          <p:cNvPr id="4" name="Slide Number Placeholder 3">
            <a:extLst>
              <a:ext uri="{FF2B5EF4-FFF2-40B4-BE49-F238E27FC236}">
                <a16:creationId xmlns:a16="http://schemas.microsoft.com/office/drawing/2014/main" id="{1F1D8833-2B59-4B09-BB13-435E5C05326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751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3205168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759410-0CAE-4DAD-9AD3-87794AF697D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752</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584E3915-8EA3-4439-AE08-FE16F89A4255}"/>
              </a:ext>
            </a:extLst>
          </p:cNvPr>
          <p:cNvSpPr>
            <a:spLocks noGrp="1" noChangeArrowheads="1"/>
          </p:cNvSpPr>
          <p:nvPr/>
        </p:nvSpPr>
        <p:spPr bwMode="auto">
          <a:xfrm>
            <a:off x="1736259" y="140942"/>
            <a:ext cx="7772400" cy="762000"/>
          </a:xfrm>
          <a:prstGeom prst="rect">
            <a:avLst/>
          </a:prstGeom>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20" tIns="0" rIns="45720" bIns="0" anchor="b" anchorCtr="0">
            <a:normAutofit/>
          </a:bodyPr>
          <a:lstStyle>
            <a:lvl1pPr algn="ctr" rtl="0" eaLnBrk="0" fontAlgn="base" hangingPunct="0">
              <a:spcBef>
                <a:spcPct val="0"/>
              </a:spcBef>
              <a:spcAft>
                <a:spcPct val="0"/>
              </a:spcAft>
              <a:defRPr sz="3200" b="1" kern="1200">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Tahoma" panose="020B0604030504040204" pitchFamily="34" charset="0"/>
              </a:defRPr>
            </a:lvl2pPr>
            <a:lvl3pPr algn="ctr" rtl="0" eaLnBrk="0" fontAlgn="base" hangingPunct="0">
              <a:spcBef>
                <a:spcPct val="0"/>
              </a:spcBef>
              <a:spcAft>
                <a:spcPct val="0"/>
              </a:spcAft>
              <a:defRPr sz="3200" b="1">
                <a:solidFill>
                  <a:schemeClr val="accent2"/>
                </a:solidFill>
                <a:latin typeface="Tahoma" panose="020B0604030504040204" pitchFamily="34" charset="0"/>
              </a:defRPr>
            </a:lvl3pPr>
            <a:lvl4pPr algn="ctr" rtl="0" eaLnBrk="0" fontAlgn="base" hangingPunct="0">
              <a:spcBef>
                <a:spcPct val="0"/>
              </a:spcBef>
              <a:spcAft>
                <a:spcPct val="0"/>
              </a:spcAft>
              <a:defRPr sz="3200" b="1">
                <a:solidFill>
                  <a:schemeClr val="accent2"/>
                </a:solidFill>
                <a:latin typeface="Tahoma" panose="020B0604030504040204" pitchFamily="34" charset="0"/>
              </a:defRPr>
            </a:lvl4pPr>
            <a:lvl5pPr algn="ctr" rtl="0" eaLnBrk="0" fontAlgn="base" hangingPunct="0">
              <a:spcBef>
                <a:spcPct val="0"/>
              </a:spcBef>
              <a:spcAft>
                <a:spcPct val="0"/>
              </a:spcAft>
              <a:defRPr sz="3200" b="1">
                <a:solidFill>
                  <a:schemeClr val="accent2"/>
                </a:solidFill>
                <a:latin typeface="Tahoma" panose="020B0604030504040204" pitchFamily="34" charset="0"/>
              </a:defRPr>
            </a:lvl5pPr>
            <a:lvl6pPr marL="457200" algn="ctr" rtl="0" eaLnBrk="0" fontAlgn="base" hangingPunct="0">
              <a:spcBef>
                <a:spcPct val="0"/>
              </a:spcBef>
              <a:spcAft>
                <a:spcPct val="0"/>
              </a:spcAft>
              <a:defRPr sz="3200" b="1">
                <a:solidFill>
                  <a:schemeClr val="accent2"/>
                </a:solidFill>
                <a:latin typeface="Tahoma" panose="020B0604030504040204" pitchFamily="34" charset="0"/>
              </a:defRPr>
            </a:lvl6pPr>
            <a:lvl7pPr marL="914400" algn="ctr" rtl="0" eaLnBrk="0" fontAlgn="base" hangingPunct="0">
              <a:spcBef>
                <a:spcPct val="0"/>
              </a:spcBef>
              <a:spcAft>
                <a:spcPct val="0"/>
              </a:spcAft>
              <a:defRPr sz="3200" b="1">
                <a:solidFill>
                  <a:schemeClr val="accent2"/>
                </a:solidFill>
                <a:latin typeface="Tahoma" panose="020B0604030504040204" pitchFamily="34" charset="0"/>
              </a:defRPr>
            </a:lvl7pPr>
            <a:lvl8pPr marL="1371600" algn="ctr" rtl="0" eaLnBrk="0" fontAlgn="base" hangingPunct="0">
              <a:spcBef>
                <a:spcPct val="0"/>
              </a:spcBef>
              <a:spcAft>
                <a:spcPct val="0"/>
              </a:spcAft>
              <a:defRPr sz="3200" b="1">
                <a:solidFill>
                  <a:schemeClr val="accent2"/>
                </a:solidFill>
                <a:latin typeface="Tahoma" panose="020B0604030504040204" pitchFamily="34" charset="0"/>
              </a:defRPr>
            </a:lvl8pPr>
            <a:lvl9pPr marL="1828800" algn="ctr" rtl="0" eaLnBrk="0" fontAlgn="base" hangingPunct="0">
              <a:spcBef>
                <a:spcPct val="0"/>
              </a:spcBef>
              <a:spcAft>
                <a:spcPct val="0"/>
              </a:spcAft>
              <a:defRPr sz="3200" b="1">
                <a:solidFill>
                  <a:schemeClr val="accent2"/>
                </a:solidFill>
                <a:latin typeface="Tahoma" panose="020B0604030504040204" pitchFamily="34" charset="0"/>
              </a:defRPr>
            </a:lvl9pPr>
          </a:lstStyle>
          <a:p>
            <a:pPr rtl="1"/>
            <a:r>
              <a:rPr lang="he-IL" altLang="en-US" sz="3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בנאים של המחלקה </a:t>
            </a:r>
            <a:r>
              <a:rPr lang="en-US" altLang="en-US" sz="3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Thread</a:t>
            </a:r>
          </a:p>
        </p:txBody>
      </p:sp>
      <p:sp>
        <p:nvSpPr>
          <p:cNvPr id="6" name="Rectangle 5">
            <a:extLst>
              <a:ext uri="{FF2B5EF4-FFF2-40B4-BE49-F238E27FC236}">
                <a16:creationId xmlns:a16="http://schemas.microsoft.com/office/drawing/2014/main" id="{EE759A5B-CF38-4523-B63F-46FF794E804E}"/>
              </a:ext>
            </a:extLst>
          </p:cNvPr>
          <p:cNvSpPr>
            <a:spLocks noGrp="1" noChangeArrowheads="1"/>
          </p:cNvSpPr>
          <p:nvPr/>
        </p:nvSpPr>
        <p:spPr bwMode="auto">
          <a:xfrm>
            <a:off x="2104816" y="1412777"/>
            <a:ext cx="7362393" cy="453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a:normAutofit/>
          </a:bodyPr>
          <a:lstStyle>
            <a:lvl1pPr marL="342900" indent="-342900" algn="l" rtl="0" eaLnBrk="0" fontAlgn="base" hangingPunct="0">
              <a:spcBef>
                <a:spcPct val="20000"/>
              </a:spcBef>
              <a:spcAft>
                <a:spcPct val="0"/>
              </a:spcAft>
              <a:buClr>
                <a:schemeClr val="tx1"/>
              </a:buClr>
              <a:buSzPct val="75000"/>
              <a:buFont typeface="Symbol" panose="05050102010706020507" pitchFamily="18" charset="2"/>
              <a:buChar char="·"/>
              <a:defRPr sz="2000" kern="1200">
                <a:solidFill>
                  <a:schemeClr val="accent2"/>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kern="1200">
                <a:solidFill>
                  <a:schemeClr val="accent2"/>
                </a:solidFill>
                <a:latin typeface="+mn-lt"/>
                <a:ea typeface="+mn-ea"/>
                <a:cs typeface="+mn-cs"/>
              </a:defRPr>
            </a:lvl2pPr>
            <a:lvl3pPr marL="1143000" indent="-228600" algn="l" rtl="0" eaLnBrk="0" fontAlgn="base" hangingPunct="0">
              <a:spcBef>
                <a:spcPct val="20000"/>
              </a:spcBef>
              <a:spcAft>
                <a:spcPct val="0"/>
              </a:spcAft>
              <a:buClr>
                <a:schemeClr val="tx1"/>
              </a:buClr>
              <a:buSzPct val="100000"/>
              <a:buChar char="•"/>
              <a:defRPr sz="1600" kern="1200">
                <a:solidFill>
                  <a:schemeClr val="accent2"/>
                </a:solidFill>
                <a:latin typeface="+mn-lt"/>
                <a:ea typeface="+mn-ea"/>
                <a:cs typeface="+mn-cs"/>
              </a:defRPr>
            </a:lvl3pPr>
            <a:lvl4pPr marL="1600200" indent="-228600" algn="l" rtl="0" eaLnBrk="0" fontAlgn="base" hangingPunct="0">
              <a:spcBef>
                <a:spcPct val="20000"/>
              </a:spcBef>
              <a:spcAft>
                <a:spcPct val="0"/>
              </a:spcAft>
              <a:buClr>
                <a:schemeClr val="tx1"/>
              </a:buClr>
              <a:buSzPct val="65000"/>
              <a:buChar char="–"/>
              <a:defRPr sz="1600" kern="1200">
                <a:solidFill>
                  <a:schemeClr val="accent2"/>
                </a:solidFill>
                <a:latin typeface="+mn-lt"/>
                <a:ea typeface="+mn-ea"/>
                <a:cs typeface="+mn-cs"/>
              </a:defRPr>
            </a:lvl4pPr>
            <a:lvl5pPr marL="2057400" indent="-228600" algn="l" rtl="0" eaLnBrk="0" fontAlgn="base" hangingPunct="0">
              <a:spcBef>
                <a:spcPct val="20000"/>
              </a:spcBef>
              <a:spcAft>
                <a:spcPct val="0"/>
              </a:spcAft>
              <a:buClr>
                <a:schemeClr val="tx1"/>
              </a:buClr>
              <a:buSzPct val="10000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spcBef>
                <a:spcPts val="600"/>
              </a:spcBef>
              <a:buClr>
                <a:srgbClr val="B13F9A"/>
              </a:buClr>
              <a:buSzPct val="73000"/>
              <a:buFont typeface="Wingdings 2"/>
              <a:buChar char=""/>
            </a:pPr>
            <a:endParaRPr lang="en-US" altLang="en-US" sz="2600" dirty="0">
              <a:solidFill>
                <a:prstClr val="black"/>
              </a:solidFill>
              <a:latin typeface="Trebuchet MS"/>
            </a:endParaRPr>
          </a:p>
        </p:txBody>
      </p:sp>
      <p:sp>
        <p:nvSpPr>
          <p:cNvPr id="9" name="Rectangle 8">
            <a:extLst>
              <a:ext uri="{FF2B5EF4-FFF2-40B4-BE49-F238E27FC236}">
                <a16:creationId xmlns:a16="http://schemas.microsoft.com/office/drawing/2014/main" id="{7B20B7A0-7E2E-4CC1-8E71-8D6A9FF65135}"/>
              </a:ext>
            </a:extLst>
          </p:cNvPr>
          <p:cNvSpPr/>
          <p:nvPr/>
        </p:nvSpPr>
        <p:spPr>
          <a:xfrm>
            <a:off x="2244307" y="4156678"/>
            <a:ext cx="6742416" cy="150457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a:normAutofit/>
          </a:bodyPr>
          <a:lstStyle/>
          <a:p>
            <a:pPr algn="ctr" eaLnBrk="0" fontAlgn="base" hangingPunct="0">
              <a:spcBef>
                <a:spcPts val="600"/>
              </a:spcBef>
              <a:spcAft>
                <a:spcPct val="0"/>
              </a:spcAft>
              <a:buClr>
                <a:srgbClr val="B13F9A"/>
              </a:buClr>
              <a:buSzPct val="73000"/>
            </a:pPr>
            <a:r>
              <a:rPr lang="he-IL" sz="1600" dirty="0">
                <a:solidFill>
                  <a:prstClr val="black"/>
                </a:solidFill>
                <a:latin typeface="Trebuchet MS"/>
                <a:cs typeface="Gisha" panose="020B0502040204020203" pitchFamily="34" charset="-79"/>
              </a:rPr>
              <a:t>בנאי שיוצר אובייקט של התהליכון ומקבל מצביע למתודה שמחזירה </a:t>
            </a:r>
            <a:r>
              <a:rPr lang="en-US" sz="1600" dirty="0">
                <a:solidFill>
                  <a:prstClr val="black"/>
                </a:solidFill>
                <a:latin typeface="Trebuchet MS"/>
              </a:rPr>
              <a:t>void </a:t>
            </a:r>
            <a:r>
              <a:rPr lang="he-IL" sz="1600" dirty="0">
                <a:solidFill>
                  <a:prstClr val="black"/>
                </a:solidFill>
                <a:latin typeface="Trebuchet MS"/>
                <a:cs typeface="Gisha" panose="020B0502040204020203" pitchFamily="34" charset="-79"/>
              </a:rPr>
              <a:t> </a:t>
            </a:r>
            <a:r>
              <a:rPr lang="he-IL" sz="1600" u="sng" dirty="0">
                <a:solidFill>
                  <a:prstClr val="black"/>
                </a:solidFill>
                <a:latin typeface="Trebuchet MS"/>
                <a:cs typeface="Gisha" panose="020B0502040204020203" pitchFamily="34" charset="-79"/>
              </a:rPr>
              <a:t>ומקבלת</a:t>
            </a:r>
            <a:r>
              <a:rPr lang="he-IL" sz="1600" dirty="0">
                <a:solidFill>
                  <a:prstClr val="black"/>
                </a:solidFill>
                <a:latin typeface="Trebuchet MS"/>
                <a:cs typeface="Gisha" panose="020B0502040204020203" pitchFamily="34" charset="-79"/>
              </a:rPr>
              <a:t> פרמטר</a:t>
            </a:r>
            <a:endParaRPr lang="en-US" sz="1600" dirty="0">
              <a:solidFill>
                <a:prstClr val="black"/>
              </a:solidFill>
              <a:latin typeface="Trebuchet MS"/>
            </a:endParaRPr>
          </a:p>
          <a:p>
            <a:pPr algn="ctr" rtl="0" eaLnBrk="0" fontAlgn="base" hangingPunct="0">
              <a:spcBef>
                <a:spcPts val="600"/>
              </a:spcBef>
              <a:spcAft>
                <a:spcPct val="0"/>
              </a:spcAft>
              <a:buClr>
                <a:srgbClr val="B13F9A"/>
              </a:buClr>
              <a:buSzPct val="73000"/>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 </a:t>
            </a:r>
            <a:r>
              <a:rPr lang="en-US" sz="16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ParameterizedThreadStart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he-IL"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ctr" rtl="0" eaLnBrk="0" fontAlgn="base" hangingPunct="0">
              <a:spcBef>
                <a:spcPts val="600"/>
              </a:spcBef>
              <a:spcAft>
                <a:spcPct val="0"/>
              </a:spcAft>
              <a:buClr>
                <a:srgbClr val="B13F9A"/>
              </a:buClr>
              <a:buSzPct val="73000"/>
            </a:pPr>
            <a:r>
              <a:rPr lang="he-IL" sz="1600" dirty="0">
                <a:solidFill>
                  <a:prstClr val="black"/>
                </a:solidFill>
                <a:latin typeface="Trebuchet MS"/>
                <a:cs typeface="Gisha" panose="020B0502040204020203" pitchFamily="34" charset="-79"/>
              </a:rPr>
              <a:t>המתודה הזו היא בעצם התהליכון שירוץ. בשלב זה התהליך עדיין לא רץ בפועל.</a:t>
            </a:r>
            <a:endParaRPr lang="en-US" sz="1600" dirty="0">
              <a:solidFill>
                <a:prstClr val="black"/>
              </a:solidFill>
              <a:latin typeface="Trebuchet MS"/>
            </a:endParaRPr>
          </a:p>
        </p:txBody>
      </p:sp>
      <p:sp>
        <p:nvSpPr>
          <p:cNvPr id="2" name="TextBox 1">
            <a:extLst>
              <a:ext uri="{FF2B5EF4-FFF2-40B4-BE49-F238E27FC236}">
                <a16:creationId xmlns:a16="http://schemas.microsoft.com/office/drawing/2014/main" id="{6BA814F8-1A3C-45F5-922B-42AA8CF5100F}"/>
              </a:ext>
            </a:extLst>
          </p:cNvPr>
          <p:cNvSpPr txBox="1"/>
          <p:nvPr/>
        </p:nvSpPr>
        <p:spPr>
          <a:xfrm>
            <a:off x="2244309" y="1322062"/>
            <a:ext cx="6742414" cy="4066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rtl="0">
              <a:lnSpc>
                <a:spcPct val="107000"/>
              </a:lnSpc>
            </a:pP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2000" b="1"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ThreadStart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start);</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5BB2358C-65A7-4071-B084-7FDAE9001A22}"/>
              </a:ext>
            </a:extLst>
          </p:cNvPr>
          <p:cNvSpPr txBox="1"/>
          <p:nvPr/>
        </p:nvSpPr>
        <p:spPr>
          <a:xfrm>
            <a:off x="2244309" y="3650803"/>
            <a:ext cx="6742415" cy="40665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rtl="0">
              <a:lnSpc>
                <a:spcPct val="107000"/>
              </a:lnSpc>
            </a:pPr>
            <a:r>
              <a:rPr lang="en-US" sz="20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2000" b="1"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ParameterizedThreadStart</a:t>
            </a:r>
            <a:r>
              <a:rPr lang="en-US" sz="2000" b="1" dirty="0">
                <a:solidFill>
                  <a:srgbClr val="000000"/>
                </a:solidFill>
                <a:latin typeface="Consolas" panose="020B0609020204030204" pitchFamily="49" charset="0"/>
                <a:ea typeface="Calibri" panose="020F0502020204030204" pitchFamily="34" charset="0"/>
                <a:cs typeface="Consolas" panose="020B0609020204030204" pitchFamily="49" charset="0"/>
              </a:rPr>
              <a:t> start);</a:t>
            </a:r>
            <a:endParaRPr lang="en-US" sz="2000" b="1"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F4E75E2-49E3-4EFC-9B1C-E24499547033}"/>
              </a:ext>
            </a:extLst>
          </p:cNvPr>
          <p:cNvSpPr/>
          <p:nvPr/>
        </p:nvSpPr>
        <p:spPr>
          <a:xfrm>
            <a:off x="2244308" y="1819427"/>
            <a:ext cx="6742416" cy="16080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a:noAutofit/>
          </a:bodyPr>
          <a:lstStyle/>
          <a:p>
            <a:pPr algn="ctr" eaLnBrk="0" fontAlgn="base" hangingPunct="0">
              <a:spcBef>
                <a:spcPts val="600"/>
              </a:spcBef>
              <a:spcAft>
                <a:spcPct val="0"/>
              </a:spcAft>
              <a:buClr>
                <a:srgbClr val="B13F9A"/>
              </a:buClr>
              <a:buSzPct val="73000"/>
            </a:pPr>
            <a:r>
              <a:rPr lang="he-IL" sz="1600" dirty="0">
                <a:solidFill>
                  <a:prstClr val="black"/>
                </a:solidFill>
                <a:latin typeface="Trebuchet MS"/>
                <a:cs typeface="Gisha" panose="020B0502040204020203" pitchFamily="34" charset="-79"/>
              </a:rPr>
              <a:t>בנאי שיוצר אובייקט של תהליכון ומקבל מצביע למתודה שמחזירה </a:t>
            </a:r>
            <a:r>
              <a:rPr lang="en-US" sz="1600" dirty="0">
                <a:solidFill>
                  <a:prstClr val="black"/>
                </a:solidFill>
                <a:latin typeface="Trebuchet MS"/>
              </a:rPr>
              <a:t>void</a:t>
            </a:r>
            <a:r>
              <a:rPr lang="he-IL" sz="1600" dirty="0">
                <a:solidFill>
                  <a:prstClr val="black"/>
                </a:solidFill>
                <a:latin typeface="Trebuchet MS"/>
                <a:cs typeface="Gisha" panose="020B0502040204020203" pitchFamily="34" charset="-79"/>
              </a:rPr>
              <a:t> </a:t>
            </a:r>
            <a:r>
              <a:rPr lang="he-IL" sz="1600" u="sng" dirty="0">
                <a:solidFill>
                  <a:prstClr val="black"/>
                </a:solidFill>
                <a:latin typeface="Trebuchet MS"/>
                <a:cs typeface="Gisha" panose="020B0502040204020203" pitchFamily="34" charset="-79"/>
              </a:rPr>
              <a:t>ולא</a:t>
            </a:r>
            <a:r>
              <a:rPr lang="he-IL" sz="1600" dirty="0">
                <a:solidFill>
                  <a:prstClr val="black"/>
                </a:solidFill>
                <a:latin typeface="Trebuchet MS"/>
                <a:cs typeface="Gisha" panose="020B0502040204020203" pitchFamily="34" charset="-79"/>
              </a:rPr>
              <a:t> </a:t>
            </a:r>
            <a:r>
              <a:rPr lang="he-IL" sz="1600" u="sng" dirty="0">
                <a:solidFill>
                  <a:prstClr val="black"/>
                </a:solidFill>
                <a:latin typeface="Trebuchet MS"/>
                <a:cs typeface="Gisha" panose="020B0502040204020203" pitchFamily="34" charset="-79"/>
              </a:rPr>
              <a:t>מקבלת</a:t>
            </a:r>
            <a:r>
              <a:rPr lang="he-IL" sz="1600" dirty="0">
                <a:solidFill>
                  <a:prstClr val="black"/>
                </a:solidFill>
                <a:latin typeface="Trebuchet MS"/>
                <a:cs typeface="Gisha" panose="020B0502040204020203" pitchFamily="34" charset="-79"/>
              </a:rPr>
              <a:t> פרמטרים</a:t>
            </a:r>
          </a:p>
          <a:p>
            <a:pPr algn="ctr" eaLnBrk="0" fontAlgn="base" hangingPunct="0">
              <a:spcBef>
                <a:spcPts val="600"/>
              </a:spcBef>
              <a:spcAft>
                <a:spcPct val="0"/>
              </a:spcAft>
              <a:buClr>
                <a:srgbClr val="B13F9A"/>
              </a:buClr>
              <a:buSzPct val="73000"/>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delegate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2B91AF"/>
                </a:solidFill>
                <a:highlight>
                  <a:srgbClr val="FFFF00"/>
                </a:highlight>
                <a:latin typeface="Consolas" panose="020B0609020204030204" pitchFamily="49" charset="0"/>
                <a:ea typeface="Calibri" panose="020F0502020204030204" pitchFamily="34" charset="0"/>
                <a:cs typeface="Consolas" panose="020B0609020204030204" pitchFamily="49" charset="0"/>
              </a:rPr>
              <a:t>ThreadStart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sz="16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algn="ctr" eaLnBrk="0" fontAlgn="base" hangingPunct="0">
              <a:spcBef>
                <a:spcPts val="600"/>
              </a:spcBef>
              <a:spcAft>
                <a:spcPct val="0"/>
              </a:spcAft>
              <a:buClr>
                <a:srgbClr val="B13F9A"/>
              </a:buClr>
              <a:buSzPct val="73000"/>
            </a:pPr>
            <a:r>
              <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rPr>
              <a:t> </a:t>
            </a:r>
            <a:r>
              <a:rPr lang="he-IL" sz="1600" dirty="0">
                <a:solidFill>
                  <a:prstClr val="black"/>
                </a:solidFill>
                <a:latin typeface="Trebuchet MS"/>
                <a:cs typeface="Gisha" panose="020B0502040204020203" pitchFamily="34" charset="-79"/>
              </a:rPr>
              <a:t>המתודה הזו היא בעצם התהליכון שירוץ. בשלב זה התהליך עדיין לא רץ בפועל.</a:t>
            </a:r>
            <a:endParaRPr lang="en-US" sz="1600" dirty="0">
              <a:solidFill>
                <a:prstClr val="black"/>
              </a:solidFill>
              <a:latin typeface="Trebuchet MS"/>
            </a:endParaRPr>
          </a:p>
        </p:txBody>
      </p:sp>
      <p:sp>
        <p:nvSpPr>
          <p:cNvPr id="10" name="Rectangle 9">
            <a:extLst>
              <a:ext uri="{FF2B5EF4-FFF2-40B4-BE49-F238E27FC236}">
                <a16:creationId xmlns:a16="http://schemas.microsoft.com/office/drawing/2014/main" id="{84E07210-6FBD-4DAC-9175-162C31E8E208}"/>
              </a:ext>
            </a:extLst>
          </p:cNvPr>
          <p:cNvSpPr/>
          <p:nvPr/>
        </p:nvSpPr>
        <p:spPr>
          <a:xfrm>
            <a:off x="2244309" y="5884573"/>
            <a:ext cx="6742415" cy="40011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spcBef>
                <a:spcPts val="600"/>
              </a:spcBef>
              <a:buClr>
                <a:srgbClr val="B13F9A"/>
              </a:buClr>
              <a:buSzPct val="73000"/>
            </a:pPr>
            <a:r>
              <a:rPr lang="he-IL" sz="2000" dirty="0">
                <a:solidFill>
                  <a:prstClr val="white"/>
                </a:solidFill>
                <a:latin typeface="Trebuchet MS"/>
                <a:cs typeface="Gisha" panose="020B0502040204020203" pitchFamily="34" charset="-79"/>
              </a:rPr>
              <a:t>נדרש:	</a:t>
            </a:r>
            <a:r>
              <a:rPr lang="en-US" sz="2000" dirty="0">
                <a:solidFill>
                  <a:prstClr val="white"/>
                </a:solidFill>
                <a:latin typeface="Trebuchet MS"/>
              </a:rPr>
              <a:t>using System.Threading;</a:t>
            </a:r>
          </a:p>
        </p:txBody>
      </p:sp>
    </p:spTree>
    <p:extLst>
      <p:ext uri="{BB962C8B-B14F-4D97-AF65-F5344CB8AC3E}">
        <p14:creationId xmlns:p14="http://schemas.microsoft.com/office/powerpoint/2010/main" val="4195576222"/>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759410-0CAE-4DAD-9AD3-87794AF697D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753</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584E3915-8EA3-4439-AE08-FE16F89A4255}"/>
              </a:ext>
            </a:extLst>
          </p:cNvPr>
          <p:cNvSpPr>
            <a:spLocks noGrp="1" noChangeArrowheads="1"/>
          </p:cNvSpPr>
          <p:nvPr/>
        </p:nvSpPr>
        <p:spPr bwMode="auto">
          <a:xfrm>
            <a:off x="1919536" y="210473"/>
            <a:ext cx="7369032" cy="468283"/>
          </a:xfrm>
          <a:prstGeom prst="rect">
            <a:avLst/>
          </a:prstGeom>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20" tIns="0" rIns="45720" bIns="0" anchor="b" anchorCtr="0">
            <a:normAutofit/>
          </a:bodyPr>
          <a:lstStyle>
            <a:lvl1pPr algn="ctr" rtl="0" eaLnBrk="0" fontAlgn="base" hangingPunct="0">
              <a:spcBef>
                <a:spcPct val="0"/>
              </a:spcBef>
              <a:spcAft>
                <a:spcPct val="0"/>
              </a:spcAft>
              <a:defRPr sz="3200" b="1" kern="1200">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Tahoma" panose="020B0604030504040204" pitchFamily="34" charset="0"/>
              </a:defRPr>
            </a:lvl2pPr>
            <a:lvl3pPr algn="ctr" rtl="0" eaLnBrk="0" fontAlgn="base" hangingPunct="0">
              <a:spcBef>
                <a:spcPct val="0"/>
              </a:spcBef>
              <a:spcAft>
                <a:spcPct val="0"/>
              </a:spcAft>
              <a:defRPr sz="3200" b="1">
                <a:solidFill>
                  <a:schemeClr val="accent2"/>
                </a:solidFill>
                <a:latin typeface="Tahoma" panose="020B0604030504040204" pitchFamily="34" charset="0"/>
              </a:defRPr>
            </a:lvl3pPr>
            <a:lvl4pPr algn="ctr" rtl="0" eaLnBrk="0" fontAlgn="base" hangingPunct="0">
              <a:spcBef>
                <a:spcPct val="0"/>
              </a:spcBef>
              <a:spcAft>
                <a:spcPct val="0"/>
              </a:spcAft>
              <a:defRPr sz="3200" b="1">
                <a:solidFill>
                  <a:schemeClr val="accent2"/>
                </a:solidFill>
                <a:latin typeface="Tahoma" panose="020B0604030504040204" pitchFamily="34" charset="0"/>
              </a:defRPr>
            </a:lvl4pPr>
            <a:lvl5pPr algn="ctr" rtl="0" eaLnBrk="0" fontAlgn="base" hangingPunct="0">
              <a:spcBef>
                <a:spcPct val="0"/>
              </a:spcBef>
              <a:spcAft>
                <a:spcPct val="0"/>
              </a:spcAft>
              <a:defRPr sz="3200" b="1">
                <a:solidFill>
                  <a:schemeClr val="accent2"/>
                </a:solidFill>
                <a:latin typeface="Tahoma" panose="020B0604030504040204" pitchFamily="34" charset="0"/>
              </a:defRPr>
            </a:lvl5pPr>
            <a:lvl6pPr marL="457200" algn="ctr" rtl="0" eaLnBrk="0" fontAlgn="base" hangingPunct="0">
              <a:spcBef>
                <a:spcPct val="0"/>
              </a:spcBef>
              <a:spcAft>
                <a:spcPct val="0"/>
              </a:spcAft>
              <a:defRPr sz="3200" b="1">
                <a:solidFill>
                  <a:schemeClr val="accent2"/>
                </a:solidFill>
                <a:latin typeface="Tahoma" panose="020B0604030504040204" pitchFamily="34" charset="0"/>
              </a:defRPr>
            </a:lvl6pPr>
            <a:lvl7pPr marL="914400" algn="ctr" rtl="0" eaLnBrk="0" fontAlgn="base" hangingPunct="0">
              <a:spcBef>
                <a:spcPct val="0"/>
              </a:spcBef>
              <a:spcAft>
                <a:spcPct val="0"/>
              </a:spcAft>
              <a:defRPr sz="3200" b="1">
                <a:solidFill>
                  <a:schemeClr val="accent2"/>
                </a:solidFill>
                <a:latin typeface="Tahoma" panose="020B0604030504040204" pitchFamily="34" charset="0"/>
              </a:defRPr>
            </a:lvl7pPr>
            <a:lvl8pPr marL="1371600" algn="ctr" rtl="0" eaLnBrk="0" fontAlgn="base" hangingPunct="0">
              <a:spcBef>
                <a:spcPct val="0"/>
              </a:spcBef>
              <a:spcAft>
                <a:spcPct val="0"/>
              </a:spcAft>
              <a:defRPr sz="3200" b="1">
                <a:solidFill>
                  <a:schemeClr val="accent2"/>
                </a:solidFill>
                <a:latin typeface="Tahoma" panose="020B0604030504040204" pitchFamily="34" charset="0"/>
              </a:defRPr>
            </a:lvl8pPr>
            <a:lvl9pPr marL="1828800" algn="ctr" rtl="0" eaLnBrk="0" fontAlgn="base" hangingPunct="0">
              <a:spcBef>
                <a:spcPct val="0"/>
              </a:spcBef>
              <a:spcAft>
                <a:spcPct val="0"/>
              </a:spcAft>
              <a:defRPr sz="3200" b="1">
                <a:solidFill>
                  <a:schemeClr val="accent2"/>
                </a:solidFill>
                <a:latin typeface="Tahoma" panose="020B0604030504040204" pitchFamily="34" charset="0"/>
              </a:defRPr>
            </a:lvl9pPr>
          </a:lstStyle>
          <a:p>
            <a:r>
              <a:rPr lang="en-US"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Thread </a:t>
            </a:r>
            <a:r>
              <a:rPr lang="he-IL"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פעולות של המחלקה</a:t>
            </a:r>
            <a:endParaRPr lang="en-US"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graphicFrame>
        <p:nvGraphicFramePr>
          <p:cNvPr id="2" name="Table 2">
            <a:extLst>
              <a:ext uri="{FF2B5EF4-FFF2-40B4-BE49-F238E27FC236}">
                <a16:creationId xmlns:a16="http://schemas.microsoft.com/office/drawing/2014/main" id="{16AAFD54-F42A-489D-9CD0-D626735E316C}"/>
              </a:ext>
            </a:extLst>
          </p:cNvPr>
          <p:cNvGraphicFramePr>
            <a:graphicFrameLocks noGrp="1"/>
          </p:cNvGraphicFramePr>
          <p:nvPr/>
        </p:nvGraphicFramePr>
        <p:xfrm>
          <a:off x="1919536" y="673923"/>
          <a:ext cx="7369032" cy="3424776"/>
        </p:xfrm>
        <a:graphic>
          <a:graphicData uri="http://schemas.openxmlformats.org/drawingml/2006/table">
            <a:tbl>
              <a:tblPr firstRow="1" bandRow="1">
                <a:tableStyleId>{5C22544A-7EE6-4342-B048-85BDC9FD1C3A}</a:tableStyleId>
              </a:tblPr>
              <a:tblGrid>
                <a:gridCol w="2044904">
                  <a:extLst>
                    <a:ext uri="{9D8B030D-6E8A-4147-A177-3AD203B41FA5}">
                      <a16:colId xmlns:a16="http://schemas.microsoft.com/office/drawing/2014/main" val="2337029339"/>
                    </a:ext>
                  </a:extLst>
                </a:gridCol>
                <a:gridCol w="5324128">
                  <a:extLst>
                    <a:ext uri="{9D8B030D-6E8A-4147-A177-3AD203B41FA5}">
                      <a16:colId xmlns:a16="http://schemas.microsoft.com/office/drawing/2014/main" val="2385805569"/>
                    </a:ext>
                  </a:extLst>
                </a:gridCol>
              </a:tblGrid>
              <a:tr h="35708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4087701315"/>
                  </a:ext>
                </a:extLst>
              </a:tr>
              <a:tr h="357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Start()</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גורמת לתהליכון להתחיל לרוץ (קוראת למתודה של התהליך </a:t>
                      </a:r>
                      <a:r>
                        <a:rPr lang="he-IL" sz="1200" b="1" dirty="0"/>
                        <a:t>ללא</a:t>
                      </a:r>
                      <a:r>
                        <a:rPr lang="he-IL" sz="1200" dirty="0"/>
                        <a:t> פרמטר)</a:t>
                      </a:r>
                      <a:endParaRPr lang="he-IL" sz="1200" b="1" dirty="0"/>
                    </a:p>
                  </a:txBody>
                  <a:tcPr/>
                </a:tc>
                <a:extLst>
                  <a:ext uri="{0D108BD9-81ED-4DB2-BD59-A6C34878D82A}">
                    <a16:rowId xmlns:a16="http://schemas.microsoft.com/office/drawing/2014/main" val="2464750851"/>
                  </a:ext>
                </a:extLst>
              </a:tr>
              <a:tr h="865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Start(Object)</a:t>
                      </a:r>
                    </a:p>
                  </a:txBody>
                  <a:tcPr/>
                </a:tc>
                <a:tc>
                  <a:txBody>
                    <a:bodyPr/>
                    <a:lstStyle/>
                    <a:p>
                      <a:pPr eaLnBrk="0" fontAlgn="base" hangingPunct="0">
                        <a:spcBef>
                          <a:spcPts val="600"/>
                        </a:spcBef>
                        <a:spcAft>
                          <a:spcPct val="0"/>
                        </a:spcAft>
                        <a:buClr>
                          <a:schemeClr val="tx2"/>
                        </a:buClr>
                        <a:buSzPct val="73000"/>
                      </a:pPr>
                      <a:r>
                        <a:rPr lang="he-IL" sz="1200" dirty="0"/>
                        <a:t>גורמת לתהליכון להתחיל לרוץ (קוראת למתודה שלו </a:t>
                      </a:r>
                      <a:r>
                        <a:rPr lang="he-IL" sz="1200" b="1" dirty="0"/>
                        <a:t>ושולחת לה פרמטר </a:t>
                      </a:r>
                      <a:r>
                        <a:rPr lang="he-IL" sz="1200" dirty="0"/>
                        <a:t>מסוג </a:t>
                      </a:r>
                      <a:r>
                        <a:rPr lang="en-US" sz="1200" dirty="0"/>
                        <a:t>Object</a:t>
                      </a:r>
                      <a:r>
                        <a:rPr lang="he-IL" sz="1200" dirty="0"/>
                        <a:t>).</a:t>
                      </a:r>
                    </a:p>
                    <a:p>
                      <a:pPr eaLnBrk="0" fontAlgn="base" hangingPunct="0">
                        <a:spcBef>
                          <a:spcPts val="600"/>
                        </a:spcBef>
                        <a:spcAft>
                          <a:spcPct val="0"/>
                        </a:spcAft>
                        <a:buClr>
                          <a:schemeClr val="tx2"/>
                        </a:buClr>
                        <a:buSzPct val="73000"/>
                      </a:pPr>
                      <a:r>
                        <a:rPr lang="he-IL" sz="1200" b="0" dirty="0">
                          <a:solidFill>
                            <a:srgbClr val="FF0000"/>
                          </a:solidFill>
                        </a:rPr>
                        <a:t>במחלקה </a:t>
                      </a:r>
                      <a:r>
                        <a:rPr lang="en-US" sz="1200" b="0" dirty="0">
                          <a:solidFill>
                            <a:srgbClr val="FF0000"/>
                          </a:solidFill>
                        </a:rPr>
                        <a:t>Thread</a:t>
                      </a:r>
                      <a:r>
                        <a:rPr lang="he-IL" sz="1200" b="0" dirty="0">
                          <a:solidFill>
                            <a:srgbClr val="FF0000"/>
                          </a:solidFill>
                        </a:rPr>
                        <a:t> </a:t>
                      </a:r>
                      <a:r>
                        <a:rPr lang="he-IL" sz="1200" b="1" dirty="0">
                          <a:solidFill>
                            <a:srgbClr val="FF0000"/>
                          </a:solidFill>
                        </a:rPr>
                        <a:t>לא ניתן לקרוא למתודה </a:t>
                      </a:r>
                      <a:r>
                        <a:rPr lang="en-US" sz="1200" b="1" dirty="0">
                          <a:solidFill>
                            <a:srgbClr val="FF0000"/>
                          </a:solidFill>
                        </a:rPr>
                        <a:t>Start</a:t>
                      </a:r>
                      <a:r>
                        <a:rPr lang="he-IL" sz="1200" b="1" dirty="0">
                          <a:solidFill>
                            <a:srgbClr val="FF0000"/>
                          </a:solidFill>
                        </a:rPr>
                        <a:t> פעמיים</a:t>
                      </a:r>
                      <a:r>
                        <a:rPr lang="en-US" sz="1200" b="1" dirty="0">
                          <a:solidFill>
                            <a:srgbClr val="FF0000"/>
                          </a:solidFill>
                        </a:rPr>
                        <a:t> </a:t>
                      </a:r>
                      <a:r>
                        <a:rPr lang="he-IL" sz="1200" b="1" dirty="0">
                          <a:solidFill>
                            <a:srgbClr val="FF0000"/>
                          </a:solidFill>
                        </a:rPr>
                        <a:t>על אותו אובייקט </a:t>
                      </a:r>
                      <a:r>
                        <a:rPr lang="en-US" sz="1200" b="1" dirty="0">
                          <a:solidFill>
                            <a:srgbClr val="FF0000"/>
                          </a:solidFill>
                        </a:rPr>
                        <a:t>Thread</a:t>
                      </a:r>
                      <a:r>
                        <a:rPr lang="he-IL" sz="1200" b="1" dirty="0">
                          <a:solidFill>
                            <a:srgbClr val="FF0000"/>
                          </a:solidFill>
                        </a:rPr>
                        <a:t>, לפני שהתהליכון הסתיים</a:t>
                      </a:r>
                      <a:r>
                        <a:rPr lang="en-US" sz="1200" b="1" dirty="0">
                          <a:solidFill>
                            <a:srgbClr val="FF0000"/>
                          </a:solidFill>
                        </a:rPr>
                        <a:t> </a:t>
                      </a:r>
                      <a:r>
                        <a:rPr lang="he-IL" sz="1200" b="1" u="sng" dirty="0">
                          <a:solidFill>
                            <a:srgbClr val="FF0000"/>
                          </a:solidFill>
                        </a:rPr>
                        <a:t>וגם אם התהליך כבר הסתיים</a:t>
                      </a:r>
                      <a:r>
                        <a:rPr lang="he-IL" sz="1200" b="0" u="sng" dirty="0">
                          <a:solidFill>
                            <a:srgbClr val="FF0000"/>
                          </a:solidFill>
                        </a:rPr>
                        <a:t>. </a:t>
                      </a:r>
                      <a:r>
                        <a:rPr lang="he-IL" sz="1200" b="0" dirty="0">
                          <a:solidFill>
                            <a:srgbClr val="FF0000"/>
                          </a:solidFill>
                        </a:rPr>
                        <a:t>אם נעשה זאת תהיה שגיאת זמן ריצה. חריגה </a:t>
                      </a:r>
                      <a:r>
                        <a:rPr lang="en-US" sz="1200" b="0" dirty="0" err="1">
                          <a:solidFill>
                            <a:srgbClr val="FF0000"/>
                          </a:solidFill>
                        </a:rPr>
                        <a:t>ThreadStateException</a:t>
                      </a:r>
                      <a:r>
                        <a:rPr lang="he-IL" sz="1200" b="0" dirty="0">
                          <a:solidFill>
                            <a:srgbClr val="FF0000"/>
                          </a:solidFill>
                        </a:rPr>
                        <a:t>.</a:t>
                      </a:r>
                      <a:endParaRPr lang="en-US" sz="1200" b="0" dirty="0">
                        <a:solidFill>
                          <a:srgbClr val="FF0000"/>
                        </a:solidFill>
                      </a:endParaRPr>
                    </a:p>
                  </a:txBody>
                  <a:tcPr/>
                </a:tc>
                <a:extLst>
                  <a:ext uri="{0D108BD9-81ED-4DB2-BD59-A6C34878D82A}">
                    <a16:rowId xmlns:a16="http://schemas.microsoft.com/office/drawing/2014/main" val="4236039027"/>
                  </a:ext>
                </a:extLst>
              </a:tr>
              <a:tr h="440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Abort()</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שיטה כוחנית להפסקת תהליכון שלא מאפשרת למשאבים שלו להסגר בצורה מסודרת. לא מומלצת.</a:t>
                      </a:r>
                      <a:endParaRPr lang="en-US" sz="1200" dirty="0"/>
                    </a:p>
                  </a:txBody>
                  <a:tcPr/>
                </a:tc>
                <a:extLst>
                  <a:ext uri="{0D108BD9-81ED-4DB2-BD59-A6C34878D82A}">
                    <a16:rowId xmlns:a16="http://schemas.microsoft.com/office/drawing/2014/main" val="3568643845"/>
                  </a:ext>
                </a:extLst>
              </a:tr>
              <a:tr h="357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Thread.Sleep</a:t>
                      </a:r>
                      <a:r>
                        <a:rPr lang="en-US" sz="1200" b="1" dirty="0"/>
                        <a:t>(int)</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מתודה </a:t>
                      </a:r>
                      <a:r>
                        <a:rPr lang="he-IL" sz="1200" b="1" dirty="0"/>
                        <a:t>סטטית</a:t>
                      </a:r>
                      <a:r>
                        <a:rPr lang="he-IL" sz="1200" dirty="0"/>
                        <a:t>. משהה את התהליכון הנוכחי למספר מילי-שניות.</a:t>
                      </a:r>
                    </a:p>
                  </a:txBody>
                  <a:tcPr/>
                </a:tc>
                <a:extLst>
                  <a:ext uri="{0D108BD9-81ED-4DB2-BD59-A6C34878D82A}">
                    <a16:rowId xmlns:a16="http://schemas.microsoft.com/office/drawing/2014/main" val="106802387"/>
                  </a:ext>
                </a:extLst>
              </a:tr>
              <a:tr h="440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Join()</a:t>
                      </a:r>
                    </a:p>
                    <a:p>
                      <a:pPr algn="l" rtl="0"/>
                      <a:endParaRPr lang="en-US" sz="1200"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מחכה במתודה הקוראת (התהליכון הנוכחי) עד לסיומו של התהליך עליו המתודה </a:t>
                      </a:r>
                      <a:r>
                        <a:rPr lang="en-US" sz="1200" dirty="0"/>
                        <a:t>Join</a:t>
                      </a:r>
                      <a:r>
                        <a:rPr lang="he-IL" sz="1200" dirty="0"/>
                        <a:t> מופעלת.</a:t>
                      </a:r>
                      <a:endParaRPr lang="en-US" sz="1200" dirty="0"/>
                    </a:p>
                  </a:txBody>
                  <a:tcPr/>
                </a:tc>
                <a:extLst>
                  <a:ext uri="{0D108BD9-81ED-4DB2-BD59-A6C34878D82A}">
                    <a16:rowId xmlns:a16="http://schemas.microsoft.com/office/drawing/2014/main" val="3815139075"/>
                  </a:ext>
                </a:extLst>
              </a:tr>
              <a:tr h="357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sz="1200" b="1" dirty="0"/>
                        <a:t>ועוד רבות...</a:t>
                      </a:r>
                      <a:endParaRPr lang="he-IL" sz="1200" dirty="0"/>
                    </a:p>
                  </a:txBody>
                  <a:tcPr/>
                </a:tc>
                <a:tc>
                  <a:txBody>
                    <a:bodyPr/>
                    <a:lstStyle/>
                    <a:p>
                      <a:endParaRPr lang="en-US" sz="1200" dirty="0"/>
                    </a:p>
                  </a:txBody>
                  <a:tcPr/>
                </a:tc>
                <a:extLst>
                  <a:ext uri="{0D108BD9-81ED-4DB2-BD59-A6C34878D82A}">
                    <a16:rowId xmlns:a16="http://schemas.microsoft.com/office/drawing/2014/main" val="1430027807"/>
                  </a:ext>
                </a:extLst>
              </a:tr>
            </a:tbl>
          </a:graphicData>
        </a:graphic>
      </p:graphicFrame>
      <p:sp>
        <p:nvSpPr>
          <p:cNvPr id="6" name="Rectangle 5">
            <a:extLst>
              <a:ext uri="{FF2B5EF4-FFF2-40B4-BE49-F238E27FC236}">
                <a16:creationId xmlns:a16="http://schemas.microsoft.com/office/drawing/2014/main" id="{2217992B-9485-472A-BB5A-92AA56A35984}"/>
              </a:ext>
            </a:extLst>
          </p:cNvPr>
          <p:cNvSpPr>
            <a:spLocks noGrp="1" noChangeArrowheads="1"/>
          </p:cNvSpPr>
          <p:nvPr/>
        </p:nvSpPr>
        <p:spPr bwMode="auto">
          <a:xfrm>
            <a:off x="1919536" y="3959759"/>
            <a:ext cx="7369032" cy="468284"/>
          </a:xfrm>
          <a:prstGeom prst="rect">
            <a:avLst/>
          </a:prstGeom>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20" tIns="0" rIns="45720" bIns="0" anchor="b" anchorCtr="0">
            <a:normAutofit/>
          </a:bodyPr>
          <a:lstStyle>
            <a:lvl1pPr algn="ctr" rtl="0" eaLnBrk="0" fontAlgn="base" hangingPunct="0">
              <a:spcBef>
                <a:spcPct val="0"/>
              </a:spcBef>
              <a:spcAft>
                <a:spcPct val="0"/>
              </a:spcAft>
              <a:defRPr sz="3200" b="1" kern="1200">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Tahoma" panose="020B0604030504040204" pitchFamily="34" charset="0"/>
              </a:defRPr>
            </a:lvl2pPr>
            <a:lvl3pPr algn="ctr" rtl="0" eaLnBrk="0" fontAlgn="base" hangingPunct="0">
              <a:spcBef>
                <a:spcPct val="0"/>
              </a:spcBef>
              <a:spcAft>
                <a:spcPct val="0"/>
              </a:spcAft>
              <a:defRPr sz="3200" b="1">
                <a:solidFill>
                  <a:schemeClr val="accent2"/>
                </a:solidFill>
                <a:latin typeface="Tahoma" panose="020B0604030504040204" pitchFamily="34" charset="0"/>
              </a:defRPr>
            </a:lvl3pPr>
            <a:lvl4pPr algn="ctr" rtl="0" eaLnBrk="0" fontAlgn="base" hangingPunct="0">
              <a:spcBef>
                <a:spcPct val="0"/>
              </a:spcBef>
              <a:spcAft>
                <a:spcPct val="0"/>
              </a:spcAft>
              <a:defRPr sz="3200" b="1">
                <a:solidFill>
                  <a:schemeClr val="accent2"/>
                </a:solidFill>
                <a:latin typeface="Tahoma" panose="020B0604030504040204" pitchFamily="34" charset="0"/>
              </a:defRPr>
            </a:lvl4pPr>
            <a:lvl5pPr algn="ctr" rtl="0" eaLnBrk="0" fontAlgn="base" hangingPunct="0">
              <a:spcBef>
                <a:spcPct val="0"/>
              </a:spcBef>
              <a:spcAft>
                <a:spcPct val="0"/>
              </a:spcAft>
              <a:defRPr sz="3200" b="1">
                <a:solidFill>
                  <a:schemeClr val="accent2"/>
                </a:solidFill>
                <a:latin typeface="Tahoma" panose="020B0604030504040204" pitchFamily="34" charset="0"/>
              </a:defRPr>
            </a:lvl5pPr>
            <a:lvl6pPr marL="457200" algn="ctr" rtl="0" eaLnBrk="0" fontAlgn="base" hangingPunct="0">
              <a:spcBef>
                <a:spcPct val="0"/>
              </a:spcBef>
              <a:spcAft>
                <a:spcPct val="0"/>
              </a:spcAft>
              <a:defRPr sz="3200" b="1">
                <a:solidFill>
                  <a:schemeClr val="accent2"/>
                </a:solidFill>
                <a:latin typeface="Tahoma" panose="020B0604030504040204" pitchFamily="34" charset="0"/>
              </a:defRPr>
            </a:lvl6pPr>
            <a:lvl7pPr marL="914400" algn="ctr" rtl="0" eaLnBrk="0" fontAlgn="base" hangingPunct="0">
              <a:spcBef>
                <a:spcPct val="0"/>
              </a:spcBef>
              <a:spcAft>
                <a:spcPct val="0"/>
              </a:spcAft>
              <a:defRPr sz="3200" b="1">
                <a:solidFill>
                  <a:schemeClr val="accent2"/>
                </a:solidFill>
                <a:latin typeface="Tahoma" panose="020B0604030504040204" pitchFamily="34" charset="0"/>
              </a:defRPr>
            </a:lvl7pPr>
            <a:lvl8pPr marL="1371600" algn="ctr" rtl="0" eaLnBrk="0" fontAlgn="base" hangingPunct="0">
              <a:spcBef>
                <a:spcPct val="0"/>
              </a:spcBef>
              <a:spcAft>
                <a:spcPct val="0"/>
              </a:spcAft>
              <a:defRPr sz="3200" b="1">
                <a:solidFill>
                  <a:schemeClr val="accent2"/>
                </a:solidFill>
                <a:latin typeface="Tahoma" panose="020B0604030504040204" pitchFamily="34" charset="0"/>
              </a:defRPr>
            </a:lvl8pPr>
            <a:lvl9pPr marL="1828800" algn="ctr" rtl="0" eaLnBrk="0" fontAlgn="base" hangingPunct="0">
              <a:spcBef>
                <a:spcPct val="0"/>
              </a:spcBef>
              <a:spcAft>
                <a:spcPct val="0"/>
              </a:spcAft>
              <a:defRPr sz="3200" b="1">
                <a:solidFill>
                  <a:schemeClr val="accent2"/>
                </a:solidFill>
                <a:latin typeface="Tahoma" panose="020B0604030504040204" pitchFamily="34" charset="0"/>
              </a:defRPr>
            </a:lvl9pPr>
          </a:lstStyle>
          <a:p>
            <a:r>
              <a:rPr lang="en-US"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Thread </a:t>
            </a:r>
            <a:r>
              <a:rPr lang="he-IL"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מאפיינים של המחלקה</a:t>
            </a:r>
            <a:endParaRPr lang="en-US" altLang="en-US" sz="2800" cap="al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graphicFrame>
        <p:nvGraphicFramePr>
          <p:cNvPr id="7" name="Table 2">
            <a:extLst>
              <a:ext uri="{FF2B5EF4-FFF2-40B4-BE49-F238E27FC236}">
                <a16:creationId xmlns:a16="http://schemas.microsoft.com/office/drawing/2014/main" id="{DBF2D81E-4FE0-425E-91AB-E040BF9CC852}"/>
              </a:ext>
            </a:extLst>
          </p:cNvPr>
          <p:cNvGraphicFramePr>
            <a:graphicFrameLocks noGrp="1"/>
          </p:cNvGraphicFramePr>
          <p:nvPr/>
        </p:nvGraphicFramePr>
        <p:xfrm>
          <a:off x="1919536" y="4428043"/>
          <a:ext cx="7369032" cy="1854200"/>
        </p:xfrm>
        <a:graphic>
          <a:graphicData uri="http://schemas.openxmlformats.org/drawingml/2006/table">
            <a:tbl>
              <a:tblPr firstRow="1" bandRow="1">
                <a:tableStyleId>{5C22544A-7EE6-4342-B048-85BDC9FD1C3A}</a:tableStyleId>
              </a:tblPr>
              <a:tblGrid>
                <a:gridCol w="2548960">
                  <a:extLst>
                    <a:ext uri="{9D8B030D-6E8A-4147-A177-3AD203B41FA5}">
                      <a16:colId xmlns:a16="http://schemas.microsoft.com/office/drawing/2014/main" val="2337029339"/>
                    </a:ext>
                  </a:extLst>
                </a:gridCol>
                <a:gridCol w="4820072">
                  <a:extLst>
                    <a:ext uri="{9D8B030D-6E8A-4147-A177-3AD203B41FA5}">
                      <a16:colId xmlns:a16="http://schemas.microsoft.com/office/drawing/2014/main" val="2385805569"/>
                    </a:ext>
                  </a:extLst>
                </a:gridCol>
              </a:tblGrid>
              <a:tr h="370840">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40877013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a:solidFill>
                            <a:schemeClr val="tx1"/>
                          </a:solidFill>
                        </a:rPr>
                        <a:t>Name</a:t>
                      </a:r>
                      <a:r>
                        <a:rPr lang="he-IL" altLang="en-US" sz="1200" b="1" dirty="0">
                          <a:solidFill>
                            <a:schemeClr val="tx1"/>
                          </a:solidFill>
                        </a:rPr>
                        <a:t> </a:t>
                      </a:r>
                      <a:r>
                        <a:rPr lang="en-US" altLang="en-US" sz="1200" dirty="0">
                          <a:solidFill>
                            <a:schemeClr val="tx1"/>
                          </a:solidFill>
                        </a:rPr>
                        <a:t>– get, set</a:t>
                      </a:r>
                      <a:endParaRPr lang="en-US" sz="1200" b="1" dirty="0"/>
                    </a:p>
                  </a:txBody>
                  <a:tcPr/>
                </a:tc>
                <a:tc>
                  <a:txBody>
                    <a:bodyPr/>
                    <a:lstStyle/>
                    <a:p>
                      <a:pPr marL="0" indent="0" algn="r" rtl="1">
                        <a:spcBef>
                          <a:spcPts val="600"/>
                        </a:spcBef>
                        <a:buClr>
                          <a:schemeClr val="tx2"/>
                        </a:buClr>
                        <a:buSzPct val="73000"/>
                        <a:buNone/>
                      </a:pPr>
                      <a:r>
                        <a:rPr lang="he-IL" altLang="en-US" sz="1200" dirty="0">
                          <a:solidFill>
                            <a:schemeClr val="tx1"/>
                          </a:solidFill>
                        </a:rPr>
                        <a:t>ניתן לקבוע שם לתהליך ולקבלו. אם לא קבענו יתקבל </a:t>
                      </a:r>
                      <a:r>
                        <a:rPr lang="en-US" altLang="en-US" sz="1200" dirty="0">
                          <a:solidFill>
                            <a:schemeClr val="tx1"/>
                          </a:solidFill>
                        </a:rPr>
                        <a:t>null</a:t>
                      </a:r>
                      <a:r>
                        <a:rPr lang="he-IL" altLang="en-US" sz="1200" dirty="0">
                          <a:solidFill>
                            <a:schemeClr val="tx1"/>
                          </a:solidFill>
                        </a:rPr>
                        <a:t>.</a:t>
                      </a:r>
                    </a:p>
                  </a:txBody>
                  <a:tcPr/>
                </a:tc>
                <a:extLst>
                  <a:ext uri="{0D108BD9-81ED-4DB2-BD59-A6C34878D82A}">
                    <a16:rowId xmlns:a16="http://schemas.microsoft.com/office/drawing/2014/main" val="2464750851"/>
                  </a:ext>
                </a:extLst>
              </a:tr>
              <a:tr h="370840">
                <a:tc>
                  <a:txBody>
                    <a:bodyPr/>
                    <a:lstStyle/>
                    <a:p>
                      <a:pPr marL="0" indent="0" algn="l" rtl="0">
                        <a:spcBef>
                          <a:spcPts val="600"/>
                        </a:spcBef>
                        <a:buClr>
                          <a:schemeClr val="tx2"/>
                        </a:buClr>
                        <a:buSzPct val="73000"/>
                        <a:buFont typeface="Wingdings 2"/>
                        <a:buNone/>
                      </a:pPr>
                      <a:r>
                        <a:rPr lang="en-US" altLang="en-US" sz="1200" b="1" dirty="0" err="1">
                          <a:solidFill>
                            <a:schemeClr val="tx1"/>
                          </a:solidFill>
                        </a:rPr>
                        <a:t>CurrentThread</a:t>
                      </a:r>
                      <a:r>
                        <a:rPr lang="en-US" altLang="en-US" sz="1200" dirty="0">
                          <a:solidFill>
                            <a:schemeClr val="tx1"/>
                          </a:solidFill>
                        </a:rPr>
                        <a:t> – get, static</a:t>
                      </a:r>
                    </a:p>
                  </a:txBody>
                  <a:tcPr/>
                </a:tc>
                <a:tc>
                  <a:txBody>
                    <a:bodyPr/>
                    <a:lstStyle/>
                    <a:p>
                      <a:pPr marL="0" indent="0" algn="r" rtl="1">
                        <a:spcBef>
                          <a:spcPts val="600"/>
                        </a:spcBef>
                        <a:buClr>
                          <a:schemeClr val="tx2"/>
                        </a:buClr>
                        <a:buSzPct val="73000"/>
                        <a:buNone/>
                      </a:pPr>
                      <a:r>
                        <a:rPr lang="he-IL" altLang="en-US" sz="1200" dirty="0">
                          <a:solidFill>
                            <a:schemeClr val="tx1"/>
                          </a:solidFill>
                        </a:rPr>
                        <a:t>מחזיר מצביע לאובייקט של התהליך הנוכחי</a:t>
                      </a:r>
                      <a:endParaRPr lang="en-US" altLang="en-US" sz="1200" dirty="0">
                        <a:solidFill>
                          <a:schemeClr val="tx1"/>
                        </a:solidFill>
                      </a:endParaRPr>
                    </a:p>
                  </a:txBody>
                  <a:tcPr/>
                </a:tc>
                <a:extLst>
                  <a:ext uri="{0D108BD9-81ED-4DB2-BD59-A6C34878D82A}">
                    <a16:rowId xmlns:a16="http://schemas.microsoft.com/office/drawing/2014/main" val="4236039027"/>
                  </a:ext>
                </a:extLst>
              </a:tr>
              <a:tr h="370840">
                <a:tc>
                  <a:txBody>
                    <a:bodyPr/>
                    <a:lstStyle/>
                    <a:p>
                      <a:pPr marL="0" indent="0" algn="l" rtl="0">
                        <a:spcBef>
                          <a:spcPts val="600"/>
                        </a:spcBef>
                        <a:buClr>
                          <a:schemeClr val="tx2"/>
                        </a:buClr>
                        <a:buSzPct val="73000"/>
                        <a:buFont typeface="Wingdings 2"/>
                        <a:buNone/>
                      </a:pPr>
                      <a:r>
                        <a:rPr lang="en-US" altLang="en-US" sz="1200" b="1" dirty="0" err="1">
                          <a:solidFill>
                            <a:schemeClr val="tx1"/>
                          </a:solidFill>
                        </a:rPr>
                        <a:t>IsAlive</a:t>
                      </a:r>
                      <a:r>
                        <a:rPr lang="en-US" altLang="en-US" sz="1200" dirty="0">
                          <a:solidFill>
                            <a:schemeClr val="tx1"/>
                          </a:solidFill>
                        </a:rPr>
                        <a:t> – get</a:t>
                      </a:r>
                    </a:p>
                  </a:txBody>
                  <a:tcPr/>
                </a:tc>
                <a:tc>
                  <a:txBody>
                    <a:bodyPr/>
                    <a:lstStyle/>
                    <a:p>
                      <a:pPr marL="0" indent="0" algn="r" rtl="1">
                        <a:spcBef>
                          <a:spcPts val="600"/>
                        </a:spcBef>
                        <a:buClr>
                          <a:schemeClr val="tx2"/>
                        </a:buClr>
                        <a:buSzPct val="73000"/>
                        <a:buNone/>
                      </a:pPr>
                      <a:r>
                        <a:rPr lang="he-IL" altLang="en-US" sz="1200" dirty="0">
                          <a:solidFill>
                            <a:schemeClr val="tx1"/>
                          </a:solidFill>
                        </a:rPr>
                        <a:t>מחזירה אמת אם התהליך שמשוייך לאובייקט עדיין רץ</a:t>
                      </a:r>
                      <a:endParaRPr lang="en-US" altLang="en-US" sz="1200" dirty="0">
                        <a:solidFill>
                          <a:schemeClr val="tx1"/>
                        </a:solidFill>
                      </a:endParaRPr>
                    </a:p>
                  </a:txBody>
                  <a:tcPr/>
                </a:tc>
                <a:extLst>
                  <a:ext uri="{0D108BD9-81ED-4DB2-BD59-A6C34878D82A}">
                    <a16:rowId xmlns:a16="http://schemas.microsoft.com/office/drawing/2014/main" val="35686438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dirty="0" err="1">
                          <a:solidFill>
                            <a:schemeClr val="tx1"/>
                          </a:solidFill>
                        </a:rPr>
                        <a:t>ThreadState</a:t>
                      </a:r>
                      <a:r>
                        <a:rPr lang="en-US" altLang="en-US" sz="1200" dirty="0">
                          <a:solidFill>
                            <a:schemeClr val="tx1"/>
                          </a:solidFill>
                        </a:rPr>
                        <a:t> – get</a:t>
                      </a:r>
                      <a:endParaRPr lang="en-US" sz="1200" b="1" dirty="0"/>
                    </a:p>
                  </a:txBody>
                  <a:tcPr/>
                </a:tc>
                <a:tc>
                  <a:txBody>
                    <a:bodyPr/>
                    <a:lstStyle/>
                    <a:p>
                      <a:pPr marL="292608" lvl="1" indent="0" algn="l" rtl="0">
                        <a:spcBef>
                          <a:spcPts val="500"/>
                        </a:spcBef>
                        <a:buClr>
                          <a:schemeClr val="accent4"/>
                        </a:buClr>
                        <a:buSzPct val="80000"/>
                        <a:buFont typeface="Wingdings 2"/>
                        <a:buNone/>
                      </a:pPr>
                      <a:r>
                        <a:rPr lang="en-US" altLang="en-US" sz="1200" dirty="0" err="1">
                          <a:solidFill>
                            <a:schemeClr val="tx1"/>
                          </a:solidFill>
                        </a:rPr>
                        <a:t>Unstarted</a:t>
                      </a:r>
                      <a:r>
                        <a:rPr lang="en-US" altLang="en-US" sz="1200" dirty="0">
                          <a:solidFill>
                            <a:schemeClr val="tx1"/>
                          </a:solidFill>
                        </a:rPr>
                        <a:t>, Running, Suspended, Stopped, </a:t>
                      </a:r>
                      <a:r>
                        <a:rPr lang="en-US" altLang="en-US" sz="1200" dirty="0" err="1">
                          <a:solidFill>
                            <a:schemeClr val="tx1"/>
                          </a:solidFill>
                        </a:rPr>
                        <a:t>WaitSleepJoin</a:t>
                      </a:r>
                      <a:r>
                        <a:rPr lang="en-US" altLang="en-US" sz="1200" dirty="0">
                          <a:solidFill>
                            <a:schemeClr val="tx1"/>
                          </a:solidFill>
                        </a:rPr>
                        <a:t>, ..</a:t>
                      </a:r>
                    </a:p>
                  </a:txBody>
                  <a:tcPr/>
                </a:tc>
                <a:extLst>
                  <a:ext uri="{0D108BD9-81ED-4DB2-BD59-A6C34878D82A}">
                    <a16:rowId xmlns:a16="http://schemas.microsoft.com/office/drawing/2014/main" val="106802387"/>
                  </a:ext>
                </a:extLst>
              </a:tr>
            </a:tbl>
          </a:graphicData>
        </a:graphic>
      </p:graphicFrame>
    </p:spTree>
    <p:extLst>
      <p:ext uri="{BB962C8B-B14F-4D97-AF65-F5344CB8AC3E}">
        <p14:creationId xmlns:p14="http://schemas.microsoft.com/office/powerpoint/2010/main" val="3835533291"/>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Left 6">
            <a:extLst>
              <a:ext uri="{FF2B5EF4-FFF2-40B4-BE49-F238E27FC236}">
                <a16:creationId xmlns:a16="http://schemas.microsoft.com/office/drawing/2014/main" id="{FB551D62-6BA6-44DC-9817-FE87199C7F02}"/>
              </a:ext>
            </a:extLst>
          </p:cNvPr>
          <p:cNvSpPr/>
          <p:nvPr/>
        </p:nvSpPr>
        <p:spPr>
          <a:xfrm>
            <a:off x="6585353" y="2414793"/>
            <a:ext cx="3744416" cy="1841272"/>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יצירת מופע של התהליכון שמקושר אל המתודה </a:t>
            </a:r>
            <a:r>
              <a:rPr lang="en-US" sz="1400" dirty="0">
                <a:solidFill>
                  <a:prstClr val="black"/>
                </a:solidFill>
                <a:latin typeface="Trebuchet MS"/>
              </a:rPr>
              <a:t>Second</a:t>
            </a:r>
            <a:r>
              <a:rPr lang="he-IL" sz="1400" dirty="0">
                <a:solidFill>
                  <a:prstClr val="black"/>
                </a:solidFill>
                <a:latin typeface="Trebuchet MS"/>
                <a:cs typeface="Gisha" panose="020B0502040204020203" pitchFamily="34" charset="-79"/>
              </a:rPr>
              <a:t> </a:t>
            </a:r>
          </a:p>
          <a:p>
            <a:pPr algn="ctr"/>
            <a:r>
              <a:rPr lang="he-IL" sz="1400" dirty="0">
                <a:solidFill>
                  <a:prstClr val="black"/>
                </a:solidFill>
                <a:latin typeface="Trebuchet MS"/>
                <a:cs typeface="Gisha" panose="020B0502040204020203" pitchFamily="34" charset="-79"/>
              </a:rPr>
              <a:t>שלא מקבלת פרמטרים.</a:t>
            </a:r>
          </a:p>
          <a:p>
            <a:pPr algn="ctr"/>
            <a:r>
              <a:rPr lang="he-IL" sz="1400" dirty="0">
                <a:solidFill>
                  <a:prstClr val="black"/>
                </a:solidFill>
                <a:latin typeface="Trebuchet MS"/>
                <a:cs typeface="Gisha" panose="020B0502040204020203" pitchFamily="34" charset="-79"/>
              </a:rPr>
              <a:t>ולאחר מכן הפעלת התהליכון.</a:t>
            </a:r>
            <a:endParaRPr lang="en-US" sz="1400" dirty="0">
              <a:solidFill>
                <a:prstClr val="black"/>
              </a:solidFill>
              <a:latin typeface="Trebuchet MS"/>
            </a:endParaRPr>
          </a:p>
        </p:txBody>
      </p:sp>
      <p:sp>
        <p:nvSpPr>
          <p:cNvPr id="2" name="Title 1">
            <a:extLst>
              <a:ext uri="{FF2B5EF4-FFF2-40B4-BE49-F238E27FC236}">
                <a16:creationId xmlns:a16="http://schemas.microsoft.com/office/drawing/2014/main" id="{FEFAEDCB-C4A1-4116-B2C6-D2DE1E506DF0}"/>
              </a:ext>
            </a:extLst>
          </p:cNvPr>
          <p:cNvSpPr>
            <a:spLocks noGrp="1"/>
          </p:cNvSpPr>
          <p:nvPr>
            <p:ph type="title"/>
          </p:nvPr>
        </p:nvSpPr>
        <p:spPr>
          <a:xfrm>
            <a:off x="5303912" y="108078"/>
            <a:ext cx="5256584" cy="576064"/>
          </a:xfrm>
          <a:solidFill>
            <a:schemeClr val="bg1"/>
          </a:solidFill>
        </p:spPr>
        <p:txBody>
          <a:bodyPr>
            <a:normAutofit fontScale="90000"/>
          </a:bodyPr>
          <a:lstStyle/>
          <a:p>
            <a:pPr algn="ctr"/>
            <a:r>
              <a:rPr lang="he-IL" dirty="0"/>
              <a:t>דוגמא 1 –</a:t>
            </a:r>
            <a:r>
              <a:rPr lang="en-US" dirty="0"/>
              <a:t> </a:t>
            </a:r>
            <a:r>
              <a:rPr lang="he-IL" dirty="0"/>
              <a:t>שימוש בתהליכון</a:t>
            </a:r>
            <a:endParaRPr lang="en-US" dirty="0"/>
          </a:p>
        </p:txBody>
      </p:sp>
      <p:sp>
        <p:nvSpPr>
          <p:cNvPr id="4" name="Slide Number Placeholder 3">
            <a:extLst>
              <a:ext uri="{FF2B5EF4-FFF2-40B4-BE49-F238E27FC236}">
                <a16:creationId xmlns:a16="http://schemas.microsoft.com/office/drawing/2014/main" id="{79CDA6FB-5BA1-4DF5-9385-CBA4025AF6D1}"/>
              </a:ext>
            </a:extLst>
          </p:cNvPr>
          <p:cNvSpPr>
            <a:spLocks noGrp="1"/>
          </p:cNvSpPr>
          <p:nvPr>
            <p:ph type="sldNum" sz="quarter" idx="12"/>
          </p:nvPr>
        </p:nvSpPr>
        <p:spPr>
          <a:xfrm>
            <a:off x="8971452" y="6565336"/>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754</a:t>
            </a:fld>
            <a:endParaRPr lang="he-IL" dirty="0">
              <a:solidFill>
                <a:srgbClr val="B13F9A"/>
              </a:solidFill>
              <a:latin typeface="Trebuchet MS"/>
              <a:cs typeface="Gisha" panose="020B0502040204020203" pitchFamily="34" charset="-79"/>
            </a:endParaRPr>
          </a:p>
        </p:txBody>
      </p:sp>
      <p:sp>
        <p:nvSpPr>
          <p:cNvPr id="5" name="Arrow: Left 4">
            <a:extLst>
              <a:ext uri="{FF2B5EF4-FFF2-40B4-BE49-F238E27FC236}">
                <a16:creationId xmlns:a16="http://schemas.microsoft.com/office/drawing/2014/main" id="{D68781B4-34CB-4D9A-B5C1-C8CC7D93BA3E}"/>
              </a:ext>
            </a:extLst>
          </p:cNvPr>
          <p:cNvSpPr/>
          <p:nvPr/>
        </p:nvSpPr>
        <p:spPr>
          <a:xfrm>
            <a:off x="4871864" y="970916"/>
            <a:ext cx="5256584" cy="57606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זאת המתודה שהיא בעצם התהליכון</a:t>
            </a:r>
            <a:endParaRPr lang="en-US" dirty="0">
              <a:solidFill>
                <a:prstClr val="black"/>
              </a:solidFill>
              <a:latin typeface="Trebuchet MS"/>
            </a:endParaRPr>
          </a:p>
        </p:txBody>
      </p:sp>
      <p:sp>
        <p:nvSpPr>
          <p:cNvPr id="6" name="Arrow: Left 5">
            <a:extLst>
              <a:ext uri="{FF2B5EF4-FFF2-40B4-BE49-F238E27FC236}">
                <a16:creationId xmlns:a16="http://schemas.microsoft.com/office/drawing/2014/main" id="{1E6E4806-F31F-4E8A-AD45-685100AFCFDB}"/>
              </a:ext>
            </a:extLst>
          </p:cNvPr>
          <p:cNvSpPr/>
          <p:nvPr/>
        </p:nvSpPr>
        <p:spPr>
          <a:xfrm>
            <a:off x="6851616" y="1484816"/>
            <a:ext cx="3276832" cy="57606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השהיית התהליכון לשניה אחת</a:t>
            </a:r>
            <a:endParaRPr lang="en-US" dirty="0">
              <a:solidFill>
                <a:prstClr val="black"/>
              </a:solidFill>
              <a:latin typeface="Trebuchet MS"/>
            </a:endParaRPr>
          </a:p>
        </p:txBody>
      </p:sp>
      <p:sp>
        <p:nvSpPr>
          <p:cNvPr id="8" name="Arrow: Left 7">
            <a:extLst>
              <a:ext uri="{FF2B5EF4-FFF2-40B4-BE49-F238E27FC236}">
                <a16:creationId xmlns:a16="http://schemas.microsoft.com/office/drawing/2014/main" id="{F42291FC-3D54-4C8F-BA1D-22FFE013D342}"/>
              </a:ext>
            </a:extLst>
          </p:cNvPr>
          <p:cNvSpPr/>
          <p:nvPr/>
        </p:nvSpPr>
        <p:spPr>
          <a:xfrm>
            <a:off x="4314016" y="5693252"/>
            <a:ext cx="6048672" cy="38766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עצירת התהליכון ע"י הפיכת הדגל לשקר</a:t>
            </a:r>
            <a:endParaRPr lang="en-US" sz="1600" dirty="0">
              <a:solidFill>
                <a:prstClr val="black"/>
              </a:solidFill>
              <a:latin typeface="Trebuchet MS"/>
            </a:endParaRPr>
          </a:p>
        </p:txBody>
      </p:sp>
      <p:sp>
        <p:nvSpPr>
          <p:cNvPr id="12" name="Rectangle 11">
            <a:extLst>
              <a:ext uri="{FF2B5EF4-FFF2-40B4-BE49-F238E27FC236}">
                <a16:creationId xmlns:a16="http://schemas.microsoft.com/office/drawing/2014/main" id="{8A149B98-AB7D-478B-B6AE-C7A3038D8F4A}"/>
              </a:ext>
            </a:extLst>
          </p:cNvPr>
          <p:cNvSpPr/>
          <p:nvPr/>
        </p:nvSpPr>
        <p:spPr>
          <a:xfrm>
            <a:off x="1829312" y="64690"/>
            <a:ext cx="7327028" cy="6786281"/>
          </a:xfrm>
          <a:prstGeom prst="rect">
            <a:avLst/>
          </a:prstGeom>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Second()</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Thread.CurrentThread.Name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(1000);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"Bye </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Bye</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from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Thread.CurrentThread.Name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Thread.CurrentThread.Name</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b="1" dirty="0">
                <a:solidFill>
                  <a:srgbClr val="A31515"/>
                </a:solidFill>
                <a:latin typeface="Consolas" panose="020B0609020204030204" pitchFamily="49" charset="0"/>
                <a:ea typeface="Calibri" panose="020F0502020204030204" pitchFamily="34" charset="0"/>
                <a:cs typeface="Consolas" panose="020B0609020204030204" pitchFamily="49" charset="0"/>
              </a:rPr>
              <a:t>"Main Thread"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t1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Thread(Second);</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t1.Name = </a:t>
            </a:r>
            <a:r>
              <a:rPr lang="en-US" sz="1100" b="1" dirty="0">
                <a:solidFill>
                  <a:srgbClr val="A31515"/>
                </a:solidFill>
                <a:latin typeface="Consolas" panose="020B0609020204030204" pitchFamily="49" charset="0"/>
                <a:ea typeface="Calibri" panose="020F0502020204030204" pitchFamily="34" charset="0"/>
                <a:cs typeface="Consolas" panose="020B0609020204030204" pitchFamily="49" charset="0"/>
              </a:rPr>
              <a:t>"Second Thread"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t1.Start();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Main Thread continue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"Stop the Second Thread? (Y/N)"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answer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(answer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(2000);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"Stop the Second Thread? (Y/N)"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answer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"Bye </a:t>
            </a:r>
            <a:r>
              <a:rPr lang="en-US" sz="1100" dirty="0" err="1">
                <a:solidFill>
                  <a:srgbClr val="A31515"/>
                </a:solidFill>
                <a:latin typeface="Consolas" panose="020B0609020204030204" pitchFamily="49" charset="0"/>
                <a:ea typeface="Calibri" panose="020F0502020204030204" pitchFamily="34" charset="0"/>
                <a:cs typeface="Consolas" panose="020B0609020204030204" pitchFamily="49" charset="0"/>
              </a:rPr>
              <a:t>Bye</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from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Thread.CurrentThread.Name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Console.ReadKey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CE26594-624C-4F33-A358-54B1537F169B}"/>
              </a:ext>
            </a:extLst>
          </p:cNvPr>
          <p:cNvSpPr txBox="1"/>
          <p:nvPr/>
        </p:nvSpPr>
        <p:spPr>
          <a:xfrm>
            <a:off x="8946931" y="6138460"/>
            <a:ext cx="145790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00"/>
                </a:solidFill>
                <a:latin typeface="Consolas" panose="020B0609020204030204" pitchFamily="49" charset="0"/>
              </a:rPr>
              <a:t>Ex1_Thread</a:t>
            </a:r>
            <a:endParaRPr lang="en-US" dirty="0">
              <a:solidFill>
                <a:prstClr val="black"/>
              </a:solidFill>
              <a:latin typeface="Trebuchet MS"/>
            </a:endParaRPr>
          </a:p>
        </p:txBody>
      </p:sp>
    </p:spTree>
    <p:extLst>
      <p:ext uri="{BB962C8B-B14F-4D97-AF65-F5344CB8AC3E}">
        <p14:creationId xmlns:p14="http://schemas.microsoft.com/office/powerpoint/2010/main" val="3348504856"/>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EDCB-C4A1-4116-B2C6-D2DE1E506DF0}"/>
              </a:ext>
            </a:extLst>
          </p:cNvPr>
          <p:cNvSpPr>
            <a:spLocks noGrp="1"/>
          </p:cNvSpPr>
          <p:nvPr>
            <p:ph type="title"/>
          </p:nvPr>
        </p:nvSpPr>
        <p:spPr>
          <a:xfrm>
            <a:off x="6888089" y="181957"/>
            <a:ext cx="3569911" cy="2676872"/>
          </a:xfrm>
          <a:solidFill>
            <a:schemeClr val="bg1"/>
          </a:solidFill>
        </p:spPr>
        <p:txBody>
          <a:bodyPr>
            <a:normAutofit fontScale="90000"/>
          </a:bodyPr>
          <a:lstStyle/>
          <a:p>
            <a:pPr algn="ctr"/>
            <a:r>
              <a:rPr lang="he-IL" dirty="0"/>
              <a:t>דוגמא 1 –</a:t>
            </a:r>
            <a:r>
              <a:rPr lang="en-US" dirty="0"/>
              <a:t> </a:t>
            </a:r>
            <a:r>
              <a:rPr lang="he-IL" dirty="0"/>
              <a:t>שימוש בתהליכון.</a:t>
            </a:r>
            <a:br>
              <a:rPr lang="he-IL" dirty="0"/>
            </a:br>
            <a:br>
              <a:rPr lang="he-IL" dirty="0"/>
            </a:br>
            <a:r>
              <a:rPr lang="he-IL" dirty="0"/>
              <a:t>פלט </a:t>
            </a:r>
            <a:r>
              <a:rPr lang="he-IL" sz="4900" u="sng" dirty="0"/>
              <a:t>אפשרי</a:t>
            </a:r>
            <a:r>
              <a:rPr lang="he-IL" dirty="0"/>
              <a:t>:</a:t>
            </a:r>
            <a:endParaRPr lang="en-US" dirty="0"/>
          </a:p>
        </p:txBody>
      </p:sp>
      <p:sp>
        <p:nvSpPr>
          <p:cNvPr id="4" name="Slide Number Placeholder 3">
            <a:extLst>
              <a:ext uri="{FF2B5EF4-FFF2-40B4-BE49-F238E27FC236}">
                <a16:creationId xmlns:a16="http://schemas.microsoft.com/office/drawing/2014/main" id="{79CDA6FB-5BA1-4DF5-9385-CBA4025AF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755</a:t>
            </a:fld>
            <a:endParaRPr lang="he-IL">
              <a:solidFill>
                <a:srgbClr val="B13F9A"/>
              </a:solidFill>
              <a:latin typeface="Trebuchet MS"/>
              <a:cs typeface="Gisha" panose="020B0502040204020203" pitchFamily="34" charset="-79"/>
            </a:endParaRPr>
          </a:p>
        </p:txBody>
      </p:sp>
      <p:sp>
        <p:nvSpPr>
          <p:cNvPr id="11" name="Rectangle 10">
            <a:extLst>
              <a:ext uri="{FF2B5EF4-FFF2-40B4-BE49-F238E27FC236}">
                <a16:creationId xmlns:a16="http://schemas.microsoft.com/office/drawing/2014/main" id="{E184A2C6-8D26-4149-88F5-420336DCF23F}"/>
              </a:ext>
            </a:extLst>
          </p:cNvPr>
          <p:cNvSpPr/>
          <p:nvPr/>
        </p:nvSpPr>
        <p:spPr>
          <a:xfrm>
            <a:off x="2130553" y="181958"/>
            <a:ext cx="4572000" cy="649408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l" rtl="0"/>
            <a:r>
              <a:rPr lang="en-US" sz="1600" dirty="0">
                <a:solidFill>
                  <a:prstClr val="black"/>
                </a:solidFill>
                <a:latin typeface="Consolas" panose="020B0609020204030204" pitchFamily="49" charset="0"/>
              </a:rPr>
              <a:t>***** Main Thread continue ******</a:t>
            </a:r>
          </a:p>
          <a:p>
            <a:pPr algn="l" rtl="0"/>
            <a:r>
              <a:rPr lang="en-US" sz="1600" dirty="0">
                <a:solidFill>
                  <a:prstClr val="black"/>
                </a:solidFill>
                <a:latin typeface="Consolas" panose="020B0609020204030204" pitchFamily="49" charset="0"/>
              </a:rPr>
              <a:t>Stop the Second Thread? (Y/N)</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N</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Stop the Second Thread? (Y/N)</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N</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Stop the Second Thread? (Y/N)</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Second Thread</a:t>
            </a:r>
          </a:p>
          <a:p>
            <a:pPr algn="l" rtl="0"/>
            <a:r>
              <a:rPr lang="en-US" sz="1600" dirty="0">
                <a:solidFill>
                  <a:prstClr val="black"/>
                </a:solidFill>
                <a:latin typeface="Consolas" panose="020B0609020204030204" pitchFamily="49" charset="0"/>
              </a:rPr>
              <a:t>Y</a:t>
            </a:r>
          </a:p>
          <a:p>
            <a:pPr algn="l" rtl="0"/>
            <a:r>
              <a:rPr lang="en-US" sz="1600" dirty="0">
                <a:solidFill>
                  <a:prstClr val="black"/>
                </a:solidFill>
                <a:latin typeface="Consolas" panose="020B0609020204030204" pitchFamily="49" charset="0"/>
              </a:rPr>
              <a:t>Second Thread</a:t>
            </a:r>
          </a:p>
          <a:p>
            <a:pPr algn="l" rtl="0"/>
            <a:endParaRPr lang="en-US" sz="1600" dirty="0">
              <a:solidFill>
                <a:prstClr val="black"/>
              </a:solidFill>
              <a:latin typeface="Consolas" panose="020B0609020204030204" pitchFamily="49" charset="0"/>
            </a:endParaRPr>
          </a:p>
          <a:p>
            <a:pPr algn="l" rtl="0"/>
            <a:r>
              <a:rPr lang="en-US" sz="1600" dirty="0">
                <a:solidFill>
                  <a:prstClr val="black"/>
                </a:solidFill>
                <a:latin typeface="Consolas" panose="020B0609020204030204" pitchFamily="49" charset="0"/>
              </a:rPr>
              <a:t>Bye </a:t>
            </a:r>
            <a:r>
              <a:rPr lang="en-US" sz="1600" dirty="0" err="1">
                <a:solidFill>
                  <a:prstClr val="black"/>
                </a:solidFill>
                <a:latin typeface="Consolas" panose="020B0609020204030204" pitchFamily="49" charset="0"/>
              </a:rPr>
              <a:t>Bye</a:t>
            </a:r>
            <a:r>
              <a:rPr lang="en-US" sz="1600" dirty="0">
                <a:solidFill>
                  <a:prstClr val="black"/>
                </a:solidFill>
                <a:latin typeface="Consolas" panose="020B0609020204030204" pitchFamily="49" charset="0"/>
              </a:rPr>
              <a:t> from Second Thread</a:t>
            </a:r>
          </a:p>
          <a:p>
            <a:pPr algn="l" rtl="0"/>
            <a:r>
              <a:rPr lang="en-US" sz="1600" dirty="0">
                <a:solidFill>
                  <a:prstClr val="black"/>
                </a:solidFill>
                <a:latin typeface="Consolas" panose="020B0609020204030204" pitchFamily="49" charset="0"/>
              </a:rPr>
              <a:t>Bye </a:t>
            </a:r>
            <a:r>
              <a:rPr lang="en-US" sz="1600" dirty="0" err="1">
                <a:solidFill>
                  <a:prstClr val="black"/>
                </a:solidFill>
                <a:latin typeface="Consolas" panose="020B0609020204030204" pitchFamily="49" charset="0"/>
              </a:rPr>
              <a:t>Bye</a:t>
            </a:r>
            <a:r>
              <a:rPr lang="en-US" sz="1600" dirty="0">
                <a:solidFill>
                  <a:prstClr val="black"/>
                </a:solidFill>
                <a:latin typeface="Consolas" panose="020B0609020204030204" pitchFamily="49" charset="0"/>
              </a:rPr>
              <a:t> from Thread</a:t>
            </a:r>
          </a:p>
        </p:txBody>
      </p:sp>
    </p:spTree>
    <p:extLst>
      <p:ext uri="{BB962C8B-B14F-4D97-AF65-F5344CB8AC3E}">
        <p14:creationId xmlns:p14="http://schemas.microsoft.com/office/powerpoint/2010/main" val="392796139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Left 6">
            <a:extLst>
              <a:ext uri="{FF2B5EF4-FFF2-40B4-BE49-F238E27FC236}">
                <a16:creationId xmlns:a16="http://schemas.microsoft.com/office/drawing/2014/main" id="{FB551D62-6BA6-44DC-9817-FE87199C7F02}"/>
              </a:ext>
            </a:extLst>
          </p:cNvPr>
          <p:cNvSpPr/>
          <p:nvPr/>
        </p:nvSpPr>
        <p:spPr>
          <a:xfrm>
            <a:off x="5147289" y="2996952"/>
            <a:ext cx="5463780" cy="147168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יצירת 2 מופעים של התהליכון שמקושרים אל המתודה </a:t>
            </a:r>
            <a:r>
              <a:rPr lang="en-US" sz="1400" dirty="0">
                <a:solidFill>
                  <a:prstClr val="black"/>
                </a:solidFill>
                <a:latin typeface="Trebuchet MS"/>
              </a:rPr>
              <a:t>run</a:t>
            </a: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שמקבלת פרמטר אחד.</a:t>
            </a:r>
          </a:p>
          <a:p>
            <a:pPr algn="ctr"/>
            <a:r>
              <a:rPr lang="he-IL" sz="1400" dirty="0">
                <a:solidFill>
                  <a:prstClr val="black"/>
                </a:solidFill>
                <a:latin typeface="Trebuchet MS"/>
                <a:cs typeface="Gisha" panose="020B0502040204020203" pitchFamily="34" charset="-79"/>
              </a:rPr>
              <a:t>ולאחר מכן הפעלת התהליכון פעמיים כל אחד עם פרמטר אחר.</a:t>
            </a:r>
          </a:p>
        </p:txBody>
      </p:sp>
      <p:sp>
        <p:nvSpPr>
          <p:cNvPr id="2" name="Title 1">
            <a:extLst>
              <a:ext uri="{FF2B5EF4-FFF2-40B4-BE49-F238E27FC236}">
                <a16:creationId xmlns:a16="http://schemas.microsoft.com/office/drawing/2014/main" id="{FEFAEDCB-C4A1-4116-B2C6-D2DE1E506DF0}"/>
              </a:ext>
            </a:extLst>
          </p:cNvPr>
          <p:cNvSpPr>
            <a:spLocks noGrp="1"/>
          </p:cNvSpPr>
          <p:nvPr>
            <p:ph type="title"/>
          </p:nvPr>
        </p:nvSpPr>
        <p:spPr>
          <a:xfrm>
            <a:off x="4367809" y="82143"/>
            <a:ext cx="6156683" cy="524444"/>
          </a:xfrm>
          <a:solidFill>
            <a:schemeClr val="bg1"/>
          </a:solidFill>
        </p:spPr>
        <p:txBody>
          <a:bodyPr>
            <a:normAutofit fontScale="90000"/>
          </a:bodyPr>
          <a:lstStyle/>
          <a:p>
            <a:pPr algn="ctr"/>
            <a:r>
              <a:rPr lang="he-IL" dirty="0"/>
              <a:t>דוגמא 2 –</a:t>
            </a:r>
            <a:r>
              <a:rPr lang="en-US" dirty="0"/>
              <a:t> </a:t>
            </a:r>
            <a:r>
              <a:rPr lang="he-IL" dirty="0"/>
              <a:t>שימוש בתהליכון</a:t>
            </a:r>
            <a:endParaRPr lang="en-US" dirty="0"/>
          </a:p>
        </p:txBody>
      </p:sp>
      <p:sp>
        <p:nvSpPr>
          <p:cNvPr id="3" name="Content Placeholder 2">
            <a:extLst>
              <a:ext uri="{FF2B5EF4-FFF2-40B4-BE49-F238E27FC236}">
                <a16:creationId xmlns:a16="http://schemas.microsoft.com/office/drawing/2014/main" id="{666C1E07-6584-4F01-89FA-3433A5A72DEF}"/>
              </a:ext>
            </a:extLst>
          </p:cNvPr>
          <p:cNvSpPr>
            <a:spLocks noGrp="1"/>
          </p:cNvSpPr>
          <p:nvPr>
            <p:ph idx="1"/>
          </p:nvPr>
        </p:nvSpPr>
        <p:spPr>
          <a:xfrm>
            <a:off x="1631504" y="108078"/>
            <a:ext cx="4464496" cy="6654344"/>
          </a:xfrm>
        </p:spPr>
        <p:txBody>
          <a:bodyPr>
            <a:noAutofit/>
          </a:bodyPr>
          <a:lstStyle/>
          <a:p>
            <a:pPr marL="0" indent="0" algn="l" rtl="0">
              <a:lnSpc>
                <a:spcPct val="107000"/>
              </a:lnSpc>
              <a:spcBef>
                <a:spcPts val="0"/>
              </a:spcBef>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run(</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obj)</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(obj);</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(1000);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 t1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Thread(run);</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t1.Start(</a:t>
            </a:r>
            <a:r>
              <a:rPr lang="en-US" sz="1400" b="1"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 t2 =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Thread(run);</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t2.Start(100);</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he-IL"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6000</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t2.Abort();</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(6000);</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t1.Abort();</a:t>
            </a:r>
            <a:endParaRPr lang="en-US" sz="18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Console.ReadKey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9CDA6FB-5BA1-4DF5-9385-CBA4025AF6D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756</a:t>
            </a:fld>
            <a:endParaRPr lang="he-IL">
              <a:solidFill>
                <a:srgbClr val="B13F9A"/>
              </a:solidFill>
              <a:latin typeface="Trebuchet MS"/>
              <a:cs typeface="Gisha" panose="020B0502040204020203" pitchFamily="34" charset="-79"/>
            </a:endParaRPr>
          </a:p>
        </p:txBody>
      </p:sp>
      <p:sp>
        <p:nvSpPr>
          <p:cNvPr id="5" name="Arrow: Left 4">
            <a:extLst>
              <a:ext uri="{FF2B5EF4-FFF2-40B4-BE49-F238E27FC236}">
                <a16:creationId xmlns:a16="http://schemas.microsoft.com/office/drawing/2014/main" id="{D68781B4-34CB-4D9A-B5C1-C8CC7D93BA3E}"/>
              </a:ext>
            </a:extLst>
          </p:cNvPr>
          <p:cNvSpPr/>
          <p:nvPr/>
        </p:nvSpPr>
        <p:spPr>
          <a:xfrm>
            <a:off x="5701649" y="882841"/>
            <a:ext cx="4680520" cy="918929"/>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זאת המתודה שהיא בעצם התהליכון.</a:t>
            </a:r>
          </a:p>
          <a:p>
            <a:pPr algn="ctr"/>
            <a:r>
              <a:rPr lang="he-IL" sz="1600" dirty="0">
                <a:solidFill>
                  <a:prstClr val="black"/>
                </a:solidFill>
                <a:latin typeface="Trebuchet MS"/>
                <a:cs typeface="Gisha" panose="020B0502040204020203" pitchFamily="34" charset="-79"/>
              </a:rPr>
              <a:t>מקבלת פרמטר אחד</a:t>
            </a:r>
            <a:endParaRPr lang="en-US" sz="1600" dirty="0">
              <a:solidFill>
                <a:prstClr val="black"/>
              </a:solidFill>
              <a:latin typeface="Trebuchet MS"/>
            </a:endParaRPr>
          </a:p>
        </p:txBody>
      </p:sp>
      <p:sp>
        <p:nvSpPr>
          <p:cNvPr id="6" name="Arrow: Left 5">
            <a:extLst>
              <a:ext uri="{FF2B5EF4-FFF2-40B4-BE49-F238E27FC236}">
                <a16:creationId xmlns:a16="http://schemas.microsoft.com/office/drawing/2014/main" id="{1E6E4806-F31F-4E8A-AD45-685100AFCFDB}"/>
              </a:ext>
            </a:extLst>
          </p:cNvPr>
          <p:cNvSpPr/>
          <p:nvPr/>
        </p:nvSpPr>
        <p:spPr>
          <a:xfrm>
            <a:off x="4531690" y="4428030"/>
            <a:ext cx="3832095" cy="445473"/>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השהיית התהליכון הראשי ל 6 שניות</a:t>
            </a:r>
            <a:endParaRPr lang="en-US" sz="1600" dirty="0">
              <a:solidFill>
                <a:prstClr val="black"/>
              </a:solidFill>
              <a:latin typeface="Trebuchet MS"/>
            </a:endParaRPr>
          </a:p>
        </p:txBody>
      </p:sp>
      <p:sp>
        <p:nvSpPr>
          <p:cNvPr id="8" name="Arrow: Left 7">
            <a:extLst>
              <a:ext uri="{FF2B5EF4-FFF2-40B4-BE49-F238E27FC236}">
                <a16:creationId xmlns:a16="http://schemas.microsoft.com/office/drawing/2014/main" id="{F42291FC-3D54-4C8F-BA1D-22FFE013D342}"/>
              </a:ext>
            </a:extLst>
          </p:cNvPr>
          <p:cNvSpPr/>
          <p:nvPr/>
        </p:nvSpPr>
        <p:spPr>
          <a:xfrm>
            <a:off x="3827280" y="4816376"/>
            <a:ext cx="4536504" cy="445473"/>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עצירת התהליכון בצורה כוחנית ולא מומלצת</a:t>
            </a:r>
            <a:endParaRPr lang="en-US" sz="1600" dirty="0">
              <a:solidFill>
                <a:prstClr val="black"/>
              </a:solidFill>
              <a:latin typeface="Trebuchet MS"/>
            </a:endParaRPr>
          </a:p>
        </p:txBody>
      </p:sp>
      <p:sp>
        <p:nvSpPr>
          <p:cNvPr id="9" name="Rectangle 8">
            <a:extLst>
              <a:ext uri="{FF2B5EF4-FFF2-40B4-BE49-F238E27FC236}">
                <a16:creationId xmlns:a16="http://schemas.microsoft.com/office/drawing/2014/main" id="{F96EC845-F3F7-4ECD-B377-1B8045AE014E}"/>
              </a:ext>
            </a:extLst>
          </p:cNvPr>
          <p:cNvSpPr/>
          <p:nvPr/>
        </p:nvSpPr>
        <p:spPr>
          <a:xfrm>
            <a:off x="4793741" y="5642803"/>
            <a:ext cx="561109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he-IL" dirty="0">
                <a:solidFill>
                  <a:prstClr val="white"/>
                </a:solidFill>
                <a:latin typeface="Trebuchet MS"/>
                <a:cs typeface="Gisha" panose="020B0502040204020203" pitchFamily="34" charset="-79"/>
              </a:rPr>
              <a:t>פלט אפשרי:  </a:t>
            </a:r>
            <a:r>
              <a:rPr lang="en-US" dirty="0">
                <a:solidFill>
                  <a:prstClr val="white"/>
                </a:solidFill>
                <a:latin typeface="Trebuchet MS"/>
              </a:rPr>
              <a:t>A100A100A100A100A100A100AAAAAAA</a:t>
            </a:r>
          </a:p>
        </p:txBody>
      </p:sp>
      <p:sp>
        <p:nvSpPr>
          <p:cNvPr id="10" name="TextBox 9">
            <a:extLst>
              <a:ext uri="{FF2B5EF4-FFF2-40B4-BE49-F238E27FC236}">
                <a16:creationId xmlns:a16="http://schemas.microsoft.com/office/drawing/2014/main" id="{988B30A0-1FBB-45E0-ABA4-CB3933BA88A3}"/>
              </a:ext>
            </a:extLst>
          </p:cNvPr>
          <p:cNvSpPr txBox="1"/>
          <p:nvPr/>
        </p:nvSpPr>
        <p:spPr>
          <a:xfrm>
            <a:off x="8946931" y="6138460"/>
            <a:ext cx="145790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00"/>
                </a:solidFill>
                <a:latin typeface="Consolas" panose="020B0609020204030204" pitchFamily="49" charset="0"/>
              </a:rPr>
              <a:t>Ex2_Thread</a:t>
            </a:r>
            <a:endParaRPr lang="en-US" dirty="0">
              <a:solidFill>
                <a:prstClr val="black"/>
              </a:solidFill>
              <a:latin typeface="Trebuchet MS"/>
            </a:endParaRPr>
          </a:p>
        </p:txBody>
      </p:sp>
    </p:spTree>
    <p:extLst>
      <p:ext uri="{BB962C8B-B14F-4D97-AF65-F5344CB8AC3E}">
        <p14:creationId xmlns:p14="http://schemas.microsoft.com/office/powerpoint/2010/main" val="3287680046"/>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982-8E68-4411-9BBB-626694616E3D}"/>
              </a:ext>
            </a:extLst>
          </p:cNvPr>
          <p:cNvSpPr>
            <a:spLocks noGrp="1"/>
          </p:cNvSpPr>
          <p:nvPr>
            <p:ph type="title"/>
          </p:nvPr>
        </p:nvSpPr>
        <p:spPr>
          <a:xfrm>
            <a:off x="4110014" y="73153"/>
            <a:ext cx="6385117" cy="608815"/>
          </a:xfrm>
          <a:solidFill>
            <a:schemeClr val="bg1"/>
          </a:solidFill>
        </p:spPr>
        <p:txBody>
          <a:bodyPr>
            <a:normAutofit fontScale="90000"/>
          </a:bodyPr>
          <a:lstStyle/>
          <a:p>
            <a:pPr algn="ctr"/>
            <a:r>
              <a:rPr lang="he-IL" dirty="0"/>
              <a:t>תהליכון אנונימי – ביטוי למבדה</a:t>
            </a:r>
            <a:endParaRPr lang="en-US" dirty="0"/>
          </a:p>
        </p:txBody>
      </p:sp>
      <p:sp>
        <p:nvSpPr>
          <p:cNvPr id="4" name="Slide Number Placeholder 3">
            <a:extLst>
              <a:ext uri="{FF2B5EF4-FFF2-40B4-BE49-F238E27FC236}">
                <a16:creationId xmlns:a16="http://schemas.microsoft.com/office/drawing/2014/main" id="{6B8A815F-48EF-4C67-BEF6-2FFDEDC0A2F2}"/>
              </a:ext>
            </a:extLst>
          </p:cNvPr>
          <p:cNvSpPr>
            <a:spLocks noGrp="1"/>
          </p:cNvSpPr>
          <p:nvPr>
            <p:ph type="sldNum" sz="quarter" idx="12"/>
          </p:nvPr>
        </p:nvSpPr>
        <p:spPr>
          <a:xfrm>
            <a:off x="1703512" y="6492960"/>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757</a:t>
            </a:fld>
            <a:endParaRPr lang="he-IL" dirty="0">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0D30163B-FAB6-4963-BA1D-DBD0C37D282A}"/>
              </a:ext>
            </a:extLst>
          </p:cNvPr>
          <p:cNvSpPr/>
          <p:nvPr/>
        </p:nvSpPr>
        <p:spPr>
          <a:xfrm>
            <a:off x="7115136" y="4792078"/>
            <a:ext cx="3367053" cy="193899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he-IL" sz="1200" b="1" dirty="0">
                <a:solidFill>
                  <a:prstClr val="white"/>
                </a:solidFill>
                <a:latin typeface="Trebuchet MS"/>
                <a:cs typeface="Gisha" panose="020B0502040204020203" pitchFamily="34" charset="-79"/>
              </a:rPr>
              <a:t>פלט אפשרי:</a:t>
            </a:r>
          </a:p>
          <a:p>
            <a:pPr algn="l" rtl="0"/>
            <a:r>
              <a:rPr lang="en-US" sz="1200" dirty="0">
                <a:solidFill>
                  <a:prstClr val="white"/>
                </a:solidFill>
                <a:latin typeface="Trebuchet MS"/>
              </a:rPr>
              <a:t>I'm running on another thread!</a:t>
            </a:r>
          </a:p>
          <a:p>
            <a:pPr algn="l" rtl="0"/>
            <a:r>
              <a:rPr lang="en-US" sz="1200" dirty="0">
                <a:solidFill>
                  <a:prstClr val="white"/>
                </a:solidFill>
                <a:latin typeface="Trebuchet MS"/>
              </a:rPr>
              <a:t>Waiting the anonymous thread to Stop...</a:t>
            </a:r>
          </a:p>
          <a:p>
            <a:pPr algn="l" rtl="0"/>
            <a:r>
              <a:rPr lang="en-US" sz="1200" dirty="0">
                <a:solidFill>
                  <a:prstClr val="white"/>
                </a:solidFill>
                <a:latin typeface="Trebuchet MS"/>
              </a:rPr>
              <a:t>I'm running on another thread!</a:t>
            </a:r>
          </a:p>
          <a:p>
            <a:pPr algn="l" rtl="0"/>
            <a:r>
              <a:rPr lang="en-US" sz="1200" dirty="0">
                <a:solidFill>
                  <a:prstClr val="white"/>
                </a:solidFill>
                <a:latin typeface="Trebuchet MS"/>
              </a:rPr>
              <a:t>I'm running on another thread!</a:t>
            </a:r>
          </a:p>
          <a:p>
            <a:pPr algn="l" rtl="0"/>
            <a:r>
              <a:rPr lang="en-US" sz="1200" dirty="0">
                <a:solidFill>
                  <a:prstClr val="white"/>
                </a:solidFill>
                <a:latin typeface="Trebuchet MS"/>
              </a:rPr>
              <a:t>I'm running on another thread!</a:t>
            </a:r>
          </a:p>
          <a:p>
            <a:pPr algn="l" rtl="0"/>
            <a:r>
              <a:rPr lang="en-US" sz="1200" dirty="0">
                <a:solidFill>
                  <a:prstClr val="white"/>
                </a:solidFill>
                <a:latin typeface="Trebuchet MS"/>
              </a:rPr>
              <a:t>I'm running on another thread!</a:t>
            </a:r>
          </a:p>
          <a:p>
            <a:pPr algn="l" rtl="0"/>
            <a:r>
              <a:rPr lang="en-US" sz="1200" dirty="0">
                <a:solidFill>
                  <a:prstClr val="white"/>
                </a:solidFill>
                <a:latin typeface="Trebuchet MS"/>
              </a:rPr>
              <a:t>I'm running on another thread!</a:t>
            </a:r>
          </a:p>
          <a:p>
            <a:pPr algn="l" rtl="0"/>
            <a:r>
              <a:rPr lang="en-US" sz="1200" dirty="0" err="1">
                <a:solidFill>
                  <a:prstClr val="white"/>
                </a:solidFill>
                <a:latin typeface="Trebuchet MS"/>
              </a:rPr>
              <a:t>ByeBye</a:t>
            </a:r>
            <a:r>
              <a:rPr lang="en-US" sz="1200" dirty="0">
                <a:solidFill>
                  <a:prstClr val="white"/>
                </a:solidFill>
                <a:latin typeface="Trebuchet MS"/>
              </a:rPr>
              <a:t> Main Thread</a:t>
            </a:r>
          </a:p>
          <a:p>
            <a:pPr algn="l" rtl="0"/>
            <a:r>
              <a:rPr lang="en-US" sz="1200" dirty="0" err="1">
                <a:solidFill>
                  <a:prstClr val="white"/>
                </a:solidFill>
                <a:latin typeface="Trebuchet MS"/>
              </a:rPr>
              <a:t>ByeBye</a:t>
            </a:r>
            <a:r>
              <a:rPr lang="en-US" sz="1200" dirty="0">
                <a:solidFill>
                  <a:prstClr val="white"/>
                </a:solidFill>
                <a:latin typeface="Trebuchet MS"/>
              </a:rPr>
              <a:t> </a:t>
            </a:r>
            <a:r>
              <a:rPr lang="en-US" sz="1200" dirty="0" err="1">
                <a:solidFill>
                  <a:prstClr val="white"/>
                </a:solidFill>
                <a:latin typeface="Trebuchet MS"/>
              </a:rPr>
              <a:t>Anonymouse</a:t>
            </a:r>
            <a:r>
              <a:rPr lang="en-US" sz="1200" dirty="0">
                <a:solidFill>
                  <a:prstClr val="white"/>
                </a:solidFill>
                <a:latin typeface="Trebuchet MS"/>
              </a:rPr>
              <a:t> Thread</a:t>
            </a:r>
          </a:p>
        </p:txBody>
      </p:sp>
      <p:sp>
        <p:nvSpPr>
          <p:cNvPr id="7" name="TextBox 6">
            <a:extLst>
              <a:ext uri="{FF2B5EF4-FFF2-40B4-BE49-F238E27FC236}">
                <a16:creationId xmlns:a16="http://schemas.microsoft.com/office/drawing/2014/main" id="{057A3882-C3CE-4042-9412-8A6AEDC20440}"/>
              </a:ext>
            </a:extLst>
          </p:cNvPr>
          <p:cNvSpPr txBox="1"/>
          <p:nvPr/>
        </p:nvSpPr>
        <p:spPr>
          <a:xfrm>
            <a:off x="3371579" y="6323080"/>
            <a:ext cx="269585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srgbClr val="000000"/>
                </a:solidFill>
                <a:latin typeface="Consolas" panose="020B0609020204030204" pitchFamily="49" charset="0"/>
              </a:rPr>
              <a:t>Ex3_ThreadAnonymous</a:t>
            </a:r>
            <a:endParaRPr lang="en-US" dirty="0">
              <a:solidFill>
                <a:prstClr val="black"/>
              </a:solidFill>
              <a:latin typeface="Trebuchet MS"/>
            </a:endParaRPr>
          </a:p>
        </p:txBody>
      </p:sp>
      <p:sp>
        <p:nvSpPr>
          <p:cNvPr id="12" name="TextBox 11">
            <a:extLst>
              <a:ext uri="{FF2B5EF4-FFF2-40B4-BE49-F238E27FC236}">
                <a16:creationId xmlns:a16="http://schemas.microsoft.com/office/drawing/2014/main" id="{D4263E89-A072-4ECD-9F4A-5F3A23F9A883}"/>
              </a:ext>
            </a:extLst>
          </p:cNvPr>
          <p:cNvSpPr txBox="1"/>
          <p:nvPr/>
        </p:nvSpPr>
        <p:spPr>
          <a:xfrm>
            <a:off x="1997680" y="480044"/>
            <a:ext cx="7554704" cy="5909310"/>
          </a:xfrm>
          <a:prstGeom prst="rect">
            <a:avLst/>
          </a:prstGeom>
          <a:noFill/>
        </p:spPr>
        <p:txBody>
          <a:bodyPr wrap="square">
            <a:spAutoFit/>
          </a:bodyPr>
          <a:lstStyle/>
          <a:p>
            <a:pPr algn="l" rtl="0"/>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8000"/>
                </a:solidFill>
                <a:latin typeface="Consolas" panose="020B0609020204030204" pitchFamily="49" charset="0"/>
                <a:ea typeface="Calibri" panose="020F0502020204030204" pitchFamily="34" charset="0"/>
                <a:cs typeface="Consolas" panose="020B0609020204030204" pitchFamily="49" charset="0"/>
              </a:rPr>
              <a:t>//lambda expression for smaller thread methods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=&gt;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"I'm running on another 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(1000);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ByeBye</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Anonymouse</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).Start();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"Waiting the anonymous thread to Stop..."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(6000);</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bContinue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ByeBye</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 Main Thread"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Console.ReadKey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8534969"/>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E3A-6333-4A3F-B858-41409367BD7A}"/>
              </a:ext>
            </a:extLst>
          </p:cNvPr>
          <p:cNvSpPr>
            <a:spLocks noGrp="1"/>
          </p:cNvSpPr>
          <p:nvPr>
            <p:ph type="title"/>
          </p:nvPr>
        </p:nvSpPr>
        <p:spPr>
          <a:xfrm>
            <a:off x="7631307" y="63328"/>
            <a:ext cx="1707826" cy="717050"/>
          </a:xfrm>
        </p:spPr>
        <p:txBody>
          <a:bodyPr>
            <a:normAutofit/>
          </a:bodyPr>
          <a:lstStyle/>
          <a:p>
            <a:r>
              <a:rPr lang="en-US" dirty="0" err="1"/>
              <a:t>JoIN</a:t>
            </a:r>
            <a:r>
              <a:rPr lang="en-US" dirty="0"/>
              <a:t>()</a:t>
            </a:r>
          </a:p>
        </p:txBody>
      </p:sp>
      <p:sp>
        <p:nvSpPr>
          <p:cNvPr id="4" name="Slide Number Placeholder 3">
            <a:extLst>
              <a:ext uri="{FF2B5EF4-FFF2-40B4-BE49-F238E27FC236}">
                <a16:creationId xmlns:a16="http://schemas.microsoft.com/office/drawing/2014/main" id="{2A5F25DB-FFAA-4D56-9815-CD0E9548A734}"/>
              </a:ext>
            </a:extLst>
          </p:cNvPr>
          <p:cNvSpPr>
            <a:spLocks noGrp="1"/>
          </p:cNvSpPr>
          <p:nvPr>
            <p:ph type="sldNum" sz="quarter" idx="12"/>
          </p:nvPr>
        </p:nvSpPr>
        <p:spPr>
          <a:xfrm>
            <a:off x="2279576" y="6542934"/>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758</a:t>
            </a:fld>
            <a:endParaRPr lang="he-IL">
              <a:solidFill>
                <a:srgbClr val="B13F9A"/>
              </a:solidFill>
              <a:latin typeface="Trebuchet MS"/>
              <a:cs typeface="Gisha" panose="020B0502040204020203" pitchFamily="34" charset="-79"/>
            </a:endParaRPr>
          </a:p>
        </p:txBody>
      </p:sp>
      <p:sp>
        <p:nvSpPr>
          <p:cNvPr id="5" name="Rectangle 4">
            <a:extLst>
              <a:ext uri="{FF2B5EF4-FFF2-40B4-BE49-F238E27FC236}">
                <a16:creationId xmlns:a16="http://schemas.microsoft.com/office/drawing/2014/main" id="{56B48304-83D9-4126-84B9-856E5521C01A}"/>
              </a:ext>
            </a:extLst>
          </p:cNvPr>
          <p:cNvSpPr/>
          <p:nvPr/>
        </p:nvSpPr>
        <p:spPr>
          <a:xfrm>
            <a:off x="1748848" y="134597"/>
            <a:ext cx="6363376" cy="6547562"/>
          </a:xfrm>
          <a:prstGeom prst="rect">
            <a:avLst/>
          </a:prstGeom>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stopwatch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Stopwatch.StartNew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"Time: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Create an array of Thread references.</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 array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Thread[4];</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array.Length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Start the thread with a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ThreadStart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array[i] =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Thread(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Try</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array[</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].Start();</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"Time: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Join all the threads.</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0;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array.Length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"Waiting for thread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 to finish..."</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array[</a:t>
            </a:r>
            <a:r>
              <a:rPr lang="en-US" sz="11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].Join();</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"Time: "</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Console.WriteLine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100" dirty="0">
                <a:solidFill>
                  <a:srgbClr val="A31515"/>
                </a:solidFill>
                <a:latin typeface="Consolas" panose="020B0609020204030204" pitchFamily="49" charset="0"/>
                <a:ea typeface="Calibri" panose="020F0502020204030204" pitchFamily="34" charset="0"/>
                <a:cs typeface="Consolas" panose="020B0609020204030204" pitchFamily="49" charset="0"/>
              </a:rPr>
              <a:t>"DONE: {0}"</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b="1" dirty="0">
                <a:solidFill>
                  <a:srgbClr val="000000"/>
                </a:solidFill>
                <a:latin typeface="Consolas" panose="020B0609020204030204" pitchFamily="49" charset="0"/>
                <a:ea typeface="Calibri" panose="020F0502020204030204" pitchFamily="34" charset="0"/>
                <a:cs typeface="Consolas" panose="020B0609020204030204" pitchFamily="49" charset="0"/>
              </a:rPr>
              <a:t> Try()</a:t>
            </a:r>
            <a:endParaRPr lang="en-US" sz="1600" b="1"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This method takes </a:t>
            </a:r>
            <a:r>
              <a:rPr lang="he-IL" sz="1100" dirty="0">
                <a:solidFill>
                  <a:srgbClr val="008000"/>
                </a:solidFill>
                <a:latin typeface="Consolas" panose="020B0609020204030204" pitchFamily="49" charset="0"/>
                <a:ea typeface="Calibri" panose="020F0502020204030204" pitchFamily="34" charset="0"/>
                <a:cs typeface="Consolas" panose="020B0609020204030204" pitchFamily="49" charset="0"/>
              </a:rPr>
              <a:t>10</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seconds to terminate.</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(10000);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BA841A5-51BA-483A-9877-13C0AEB456FB}"/>
              </a:ext>
            </a:extLst>
          </p:cNvPr>
          <p:cNvSpPr/>
          <p:nvPr/>
        </p:nvSpPr>
        <p:spPr>
          <a:xfrm>
            <a:off x="7602071" y="926686"/>
            <a:ext cx="2807291" cy="276998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eaLnBrk="0" fontAlgn="base" hangingPunct="0">
              <a:spcBef>
                <a:spcPts val="600"/>
              </a:spcBef>
              <a:spcAft>
                <a:spcPct val="0"/>
              </a:spcAft>
              <a:buClr>
                <a:srgbClr val="B13F9A"/>
              </a:buClr>
              <a:buSzPct val="73000"/>
              <a:buFont typeface="Wingdings" panose="05000000000000000000" pitchFamily="2" charset="2"/>
              <a:buChar char="§"/>
            </a:pPr>
            <a:r>
              <a:rPr lang="he-IL" sz="1600" dirty="0">
                <a:solidFill>
                  <a:prstClr val="black"/>
                </a:solidFill>
                <a:latin typeface="Trebuchet MS"/>
                <a:cs typeface="Gisha" panose="020B0502040204020203" pitchFamily="34" charset="-79"/>
              </a:rPr>
              <a:t>כשמעונינים לחכות בתהליכון הנוכחי עד לסיומו של תהליכון קודם, לפני שממשיכים הלאה.</a:t>
            </a:r>
          </a:p>
          <a:p>
            <a:pPr marL="342900" indent="-342900" eaLnBrk="0" fontAlgn="base" hangingPunct="0">
              <a:spcBef>
                <a:spcPts val="600"/>
              </a:spcBef>
              <a:spcAft>
                <a:spcPct val="0"/>
              </a:spcAft>
              <a:buClr>
                <a:srgbClr val="B13F9A"/>
              </a:buClr>
              <a:buSzPct val="73000"/>
              <a:buFont typeface="Wingdings" panose="05000000000000000000" pitchFamily="2" charset="2"/>
              <a:buChar char="§"/>
            </a:pPr>
            <a:r>
              <a:rPr lang="en-US" sz="1600" dirty="0">
                <a:solidFill>
                  <a:prstClr val="black"/>
                </a:solidFill>
                <a:latin typeface="Trebuchet MS"/>
              </a:rPr>
              <a:t>JOIN</a:t>
            </a:r>
            <a:r>
              <a:rPr lang="he-IL" sz="1600" dirty="0">
                <a:solidFill>
                  <a:prstClr val="black"/>
                </a:solidFill>
                <a:latin typeface="Trebuchet MS"/>
                <a:cs typeface="Gisha" panose="020B0502040204020203" pitchFamily="34" charset="-79"/>
              </a:rPr>
              <a:t> מחכה במתודה הקוראת (התהליכון הנוכחי) עד לסיומו של התהליכון עליו המתודה </a:t>
            </a:r>
            <a:r>
              <a:rPr lang="en-US" sz="1600" dirty="0">
                <a:solidFill>
                  <a:prstClr val="black"/>
                </a:solidFill>
                <a:latin typeface="Trebuchet MS"/>
              </a:rPr>
              <a:t>Join</a:t>
            </a:r>
            <a:r>
              <a:rPr lang="he-IL" sz="1600" dirty="0">
                <a:solidFill>
                  <a:prstClr val="black"/>
                </a:solidFill>
                <a:latin typeface="Trebuchet MS"/>
                <a:cs typeface="Gisha" panose="020B0502040204020203" pitchFamily="34" charset="-79"/>
              </a:rPr>
              <a:t> מופעלת.</a:t>
            </a:r>
          </a:p>
          <a:p>
            <a:pPr marL="342900" indent="-342900" eaLnBrk="0" fontAlgn="base" hangingPunct="0">
              <a:spcBef>
                <a:spcPts val="600"/>
              </a:spcBef>
              <a:spcAft>
                <a:spcPct val="0"/>
              </a:spcAft>
              <a:buClr>
                <a:srgbClr val="B13F9A"/>
              </a:buClr>
              <a:buSzPct val="73000"/>
              <a:buFont typeface="Wingdings" panose="05000000000000000000" pitchFamily="2" charset="2"/>
              <a:buChar char="§"/>
            </a:pPr>
            <a:r>
              <a:rPr lang="he-IL" sz="1600" dirty="0">
                <a:solidFill>
                  <a:prstClr val="black"/>
                </a:solidFill>
                <a:latin typeface="Trebuchet MS"/>
                <a:cs typeface="Gisha" panose="020B0502040204020203" pitchFamily="34" charset="-79"/>
              </a:rPr>
              <a:t>ורק לאחר מכן ממשיכה לשורות הבאות אחריה.</a:t>
            </a:r>
            <a:endParaRPr lang="en-US" sz="1600" dirty="0">
              <a:solidFill>
                <a:prstClr val="black"/>
              </a:solidFill>
              <a:latin typeface="Trebuchet MS"/>
            </a:endParaRPr>
          </a:p>
        </p:txBody>
      </p:sp>
      <p:sp>
        <p:nvSpPr>
          <p:cNvPr id="7" name="Rectangle 6">
            <a:extLst>
              <a:ext uri="{FF2B5EF4-FFF2-40B4-BE49-F238E27FC236}">
                <a16:creationId xmlns:a16="http://schemas.microsoft.com/office/drawing/2014/main" id="{5DDAD93D-E096-4576-845C-47653D75AE42}"/>
              </a:ext>
            </a:extLst>
          </p:cNvPr>
          <p:cNvSpPr/>
          <p:nvPr/>
        </p:nvSpPr>
        <p:spPr>
          <a:xfrm>
            <a:off x="7585118" y="4373835"/>
            <a:ext cx="2862064" cy="2308324"/>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he-IL" sz="1200" b="1" dirty="0">
                <a:solidFill>
                  <a:prstClr val="white"/>
                </a:solidFill>
                <a:latin typeface="Trebuchet MS"/>
                <a:cs typeface="Gisha" panose="020B0502040204020203" pitchFamily="34" charset="-79"/>
              </a:rPr>
              <a:t>פלט אפשרי:</a:t>
            </a:r>
          </a:p>
          <a:p>
            <a:pPr algn="l" rtl="0"/>
            <a:r>
              <a:rPr lang="en-US" sz="1200" dirty="0">
                <a:solidFill>
                  <a:prstClr val="white"/>
                </a:solidFill>
                <a:latin typeface="Trebuchet MS"/>
              </a:rPr>
              <a:t>Time: 0</a:t>
            </a:r>
          </a:p>
          <a:p>
            <a:pPr algn="l" rtl="0"/>
            <a:r>
              <a:rPr lang="en-US" sz="1200" dirty="0">
                <a:solidFill>
                  <a:prstClr val="white"/>
                </a:solidFill>
                <a:latin typeface="Trebuchet MS"/>
              </a:rPr>
              <a:t>Time: 8</a:t>
            </a:r>
          </a:p>
          <a:p>
            <a:pPr algn="l" rtl="0"/>
            <a:r>
              <a:rPr lang="en-US" sz="1200" dirty="0">
                <a:solidFill>
                  <a:prstClr val="white"/>
                </a:solidFill>
                <a:latin typeface="Trebuchet MS"/>
              </a:rPr>
              <a:t>Waiting for thread 0 to finish...</a:t>
            </a:r>
          </a:p>
          <a:p>
            <a:pPr algn="l" rtl="0"/>
            <a:r>
              <a:rPr lang="en-US" sz="1200" dirty="0">
                <a:solidFill>
                  <a:prstClr val="white"/>
                </a:solidFill>
                <a:latin typeface="Trebuchet MS"/>
              </a:rPr>
              <a:t>Time: 10007</a:t>
            </a:r>
          </a:p>
          <a:p>
            <a:pPr algn="l" rtl="0"/>
            <a:r>
              <a:rPr lang="en-US" sz="1200" dirty="0">
                <a:solidFill>
                  <a:prstClr val="white"/>
                </a:solidFill>
                <a:latin typeface="Trebuchet MS"/>
              </a:rPr>
              <a:t>Waiting for thread 1 to finish...</a:t>
            </a:r>
          </a:p>
          <a:p>
            <a:pPr algn="l" rtl="0"/>
            <a:r>
              <a:rPr lang="en-US" sz="1200" dirty="0">
                <a:solidFill>
                  <a:prstClr val="white"/>
                </a:solidFill>
                <a:latin typeface="Trebuchet MS"/>
              </a:rPr>
              <a:t>Time: 10007</a:t>
            </a:r>
          </a:p>
          <a:p>
            <a:pPr algn="l" rtl="0"/>
            <a:r>
              <a:rPr lang="en-US" sz="1200" dirty="0">
                <a:solidFill>
                  <a:prstClr val="white"/>
                </a:solidFill>
                <a:latin typeface="Trebuchet MS"/>
              </a:rPr>
              <a:t>Waiting for thread 2 to finish...</a:t>
            </a:r>
          </a:p>
          <a:p>
            <a:pPr algn="l" rtl="0"/>
            <a:r>
              <a:rPr lang="en-US" sz="1200" dirty="0">
                <a:solidFill>
                  <a:prstClr val="white"/>
                </a:solidFill>
                <a:latin typeface="Trebuchet MS"/>
              </a:rPr>
              <a:t>Time: 10009</a:t>
            </a:r>
          </a:p>
          <a:p>
            <a:pPr algn="l" rtl="0"/>
            <a:r>
              <a:rPr lang="en-US" sz="1200" dirty="0">
                <a:solidFill>
                  <a:prstClr val="white"/>
                </a:solidFill>
                <a:latin typeface="Trebuchet MS"/>
              </a:rPr>
              <a:t>Waiting for thread 3 to finish...</a:t>
            </a:r>
          </a:p>
          <a:p>
            <a:pPr algn="l" rtl="0"/>
            <a:r>
              <a:rPr lang="en-US" sz="1200" dirty="0">
                <a:solidFill>
                  <a:prstClr val="white"/>
                </a:solidFill>
                <a:latin typeface="Trebuchet MS"/>
              </a:rPr>
              <a:t>Time: 10010</a:t>
            </a:r>
          </a:p>
          <a:p>
            <a:pPr algn="l" rtl="0"/>
            <a:r>
              <a:rPr lang="en-US" sz="1200" dirty="0">
                <a:solidFill>
                  <a:prstClr val="white"/>
                </a:solidFill>
                <a:latin typeface="Trebuchet MS"/>
              </a:rPr>
              <a:t>DONE: 10010</a:t>
            </a:r>
            <a:endParaRPr lang="en-US" sz="1000" dirty="0">
              <a:solidFill>
                <a:prstClr val="white"/>
              </a:solidFill>
              <a:latin typeface="Trebuchet MS"/>
            </a:endParaRPr>
          </a:p>
        </p:txBody>
      </p:sp>
      <p:sp>
        <p:nvSpPr>
          <p:cNvPr id="8" name="TextBox 7">
            <a:extLst>
              <a:ext uri="{FF2B5EF4-FFF2-40B4-BE49-F238E27FC236}">
                <a16:creationId xmlns:a16="http://schemas.microsoft.com/office/drawing/2014/main" id="{EB8695D7-BEF4-46C4-9B48-4FE10B76240C}"/>
              </a:ext>
            </a:extLst>
          </p:cNvPr>
          <p:cNvSpPr txBox="1"/>
          <p:nvPr/>
        </p:nvSpPr>
        <p:spPr>
          <a:xfrm>
            <a:off x="5303444" y="6320791"/>
            <a:ext cx="208823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srgbClr val="000000"/>
                </a:solidFill>
                <a:latin typeface="Consolas" panose="020B0609020204030204" pitchFamily="49" charset="0"/>
              </a:rPr>
              <a:t>Ex4_ThreadJoin</a:t>
            </a:r>
            <a:endParaRPr lang="en-US" dirty="0">
              <a:solidFill>
                <a:prstClr val="black"/>
              </a:solidFill>
              <a:latin typeface="Trebuchet MS"/>
            </a:endParaRPr>
          </a:p>
        </p:txBody>
      </p:sp>
    </p:spTree>
    <p:extLst>
      <p:ext uri="{BB962C8B-B14F-4D97-AF65-F5344CB8AC3E}">
        <p14:creationId xmlns:p14="http://schemas.microsoft.com/office/powerpoint/2010/main" val="3835739813"/>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sz="4400" dirty="0"/>
              <a:t>תהליכונים</a:t>
            </a:r>
          </a:p>
        </p:txBody>
      </p:sp>
      <p:sp>
        <p:nvSpPr>
          <p:cNvPr id="3" name="כותרת משנה 2"/>
          <p:cNvSpPr>
            <a:spLocks noGrp="1"/>
          </p:cNvSpPr>
          <p:nvPr>
            <p:ph type="subTitle" idx="1"/>
          </p:nvPr>
        </p:nvSpPr>
        <p:spPr>
          <a:xfrm>
            <a:off x="4878442" y="3539864"/>
            <a:ext cx="5114778" cy="1833352"/>
          </a:xfrm>
        </p:spPr>
        <p:txBody>
          <a:bodyPr>
            <a:normAutofit lnSpcReduction="10000"/>
          </a:bodyPr>
          <a:lstStyle/>
          <a:p>
            <a:pPr algn="ctr"/>
            <a:r>
              <a:rPr lang="he-IL" sz="4000" dirty="0"/>
              <a:t>המחלקה </a:t>
            </a:r>
            <a:r>
              <a:rPr lang="en-US" sz="4000" dirty="0"/>
              <a:t>Thread</a:t>
            </a:r>
          </a:p>
          <a:p>
            <a:pPr algn="ctr"/>
            <a:r>
              <a:rPr lang="he-IL" sz="4000" b="1" dirty="0"/>
              <a:t>בשילוב</a:t>
            </a:r>
            <a:r>
              <a:rPr lang="he-IL" sz="4000" dirty="0"/>
              <a:t> עם אפליקציית </a:t>
            </a:r>
            <a:r>
              <a:rPr lang="en-US" sz="4000" dirty="0"/>
              <a:t>WPF</a:t>
            </a:r>
            <a:endParaRPr lang="he-IL" sz="4000" dirty="0"/>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759</a:t>
            </a:fld>
            <a:endParaRPr lang="he-IL">
              <a:latin typeface="Trebuchet MS"/>
              <a:cs typeface="Gisha" panose="020B0502040204020203" pitchFamily="34" charset="-79"/>
            </a:endParaRPr>
          </a:p>
        </p:txBody>
      </p:sp>
      <p:sp>
        <p:nvSpPr>
          <p:cNvPr id="4" name="Cloud 3">
            <a:extLst>
              <a:ext uri="{FF2B5EF4-FFF2-40B4-BE49-F238E27FC236}">
                <a16:creationId xmlns:a16="http://schemas.microsoft.com/office/drawing/2014/main" id="{21EA20DF-B330-4BBC-BAEA-5937CC00AEF1}"/>
              </a:ext>
            </a:extLst>
          </p:cNvPr>
          <p:cNvSpPr/>
          <p:nvPr/>
        </p:nvSpPr>
        <p:spPr>
          <a:xfrm>
            <a:off x="1919536" y="541479"/>
            <a:ext cx="3672408" cy="203150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3200" b="1" dirty="0">
                <a:solidFill>
                  <a:prstClr val="black"/>
                </a:solidFill>
                <a:latin typeface="Trebuchet MS"/>
                <a:cs typeface="Gisha" panose="020B0502040204020203" pitchFamily="34" charset="-79"/>
              </a:rPr>
              <a:t>חומר רשות</a:t>
            </a:r>
            <a:endParaRPr lang="en-US" sz="3200" b="1" dirty="0">
              <a:solidFill>
                <a:prstClr val="black"/>
              </a:solidFill>
              <a:latin typeface="Trebuchet MS"/>
            </a:endParaRPr>
          </a:p>
        </p:txBody>
      </p:sp>
    </p:spTree>
    <p:extLst>
      <p:ext uri="{BB962C8B-B14F-4D97-AF65-F5344CB8AC3E}">
        <p14:creationId xmlns:p14="http://schemas.microsoft.com/office/powerpoint/2010/main" val="12944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188640"/>
            <a:ext cx="7239000" cy="770344"/>
          </a:xfrm>
        </p:spPr>
        <p:txBody>
          <a:bodyPr/>
          <a:lstStyle/>
          <a:p>
            <a:pPr algn="ctr"/>
            <a:r>
              <a:rPr lang="he-IL" dirty="0"/>
              <a:t>משפטי בקרה ולולאות</a:t>
            </a:r>
          </a:p>
        </p:txBody>
      </p:sp>
      <p:sp>
        <p:nvSpPr>
          <p:cNvPr id="3" name="מציין מיקום תוכן 2"/>
          <p:cNvSpPr>
            <a:spLocks noGrp="1"/>
          </p:cNvSpPr>
          <p:nvPr>
            <p:ph idx="1"/>
          </p:nvPr>
        </p:nvSpPr>
        <p:spPr>
          <a:xfrm>
            <a:off x="2010383" y="1124744"/>
            <a:ext cx="7397985" cy="3847256"/>
          </a:xfrm>
        </p:spPr>
        <p:txBody>
          <a:bodyPr>
            <a:noAutofit/>
          </a:bodyPr>
          <a:lstStyle/>
          <a:p>
            <a:r>
              <a:rPr lang="he-IL" sz="2800" dirty="0"/>
              <a:t>פקודות </a:t>
            </a:r>
            <a:r>
              <a:rPr lang="en-US" sz="2800" dirty="0"/>
              <a:t>if</a:t>
            </a:r>
            <a:r>
              <a:rPr lang="he-IL" sz="2800" dirty="0"/>
              <a:t>, </a:t>
            </a:r>
            <a:r>
              <a:rPr lang="en-US" sz="2800" dirty="0"/>
              <a:t>if-else</a:t>
            </a:r>
            <a:r>
              <a:rPr lang="he-IL" sz="2800" dirty="0"/>
              <a:t>, </a:t>
            </a:r>
            <a:r>
              <a:rPr lang="en-US" sz="2800" dirty="0"/>
              <a:t>while</a:t>
            </a:r>
            <a:r>
              <a:rPr lang="he-IL" sz="2800" dirty="0"/>
              <a:t>, </a:t>
            </a:r>
            <a:r>
              <a:rPr lang="en-US" sz="2800" dirty="0"/>
              <a:t>for</a:t>
            </a:r>
            <a:r>
              <a:rPr lang="he-IL" sz="2800" dirty="0"/>
              <a:t> נכתבות כפי שאנו מכירים מ</a:t>
            </a:r>
            <a:r>
              <a:rPr lang="en-US" sz="2800" dirty="0"/>
              <a:t>C</a:t>
            </a:r>
            <a:r>
              <a:rPr lang="he-IL" sz="2800" dirty="0"/>
              <a:t>++, בהבדל אחד:</a:t>
            </a:r>
            <a:endParaRPr lang="he-IL" sz="2800" dirty="0">
              <a:solidFill>
                <a:schemeClr val="tx1">
                  <a:tint val="85000"/>
                </a:schemeClr>
              </a:solidFill>
            </a:endParaRPr>
          </a:p>
          <a:p>
            <a:pPr lvl="1"/>
            <a:r>
              <a:rPr lang="he-IL" sz="2100" b="1" dirty="0">
                <a:solidFill>
                  <a:schemeClr val="tx1"/>
                </a:solidFill>
              </a:rPr>
              <a:t>התנאי חייב להיות בוליאני ממש</a:t>
            </a:r>
            <a:r>
              <a:rPr lang="he-IL" sz="2100" dirty="0">
                <a:solidFill>
                  <a:schemeClr val="tx1"/>
                </a:solidFill>
              </a:rPr>
              <a:t>, כלומר להחזיר </a:t>
            </a:r>
            <a:r>
              <a:rPr lang="en-US" sz="2100" dirty="0">
                <a:solidFill>
                  <a:schemeClr val="tx1"/>
                </a:solidFill>
              </a:rPr>
              <a:t>true</a:t>
            </a:r>
            <a:r>
              <a:rPr lang="he-IL" sz="2100" dirty="0">
                <a:solidFill>
                  <a:schemeClr val="tx1"/>
                </a:solidFill>
              </a:rPr>
              <a:t> או </a:t>
            </a:r>
            <a:r>
              <a:rPr lang="en-US" sz="2100" dirty="0">
                <a:solidFill>
                  <a:schemeClr val="tx1"/>
                </a:solidFill>
              </a:rPr>
              <a:t>false</a:t>
            </a:r>
            <a:r>
              <a:rPr lang="he-IL" sz="2100" dirty="0">
                <a:solidFill>
                  <a:schemeClr val="tx1"/>
                </a:solidFill>
              </a:rPr>
              <a:t> (ולא כמו ב</a:t>
            </a:r>
            <a:r>
              <a:rPr lang="en-US" sz="2100" dirty="0">
                <a:solidFill>
                  <a:schemeClr val="tx1"/>
                </a:solidFill>
              </a:rPr>
              <a:t>C</a:t>
            </a:r>
            <a:r>
              <a:rPr lang="he-IL" sz="2100" dirty="0">
                <a:solidFill>
                  <a:schemeClr val="tx1"/>
                </a:solidFill>
              </a:rPr>
              <a:t>++ שיכול להחזיר מספר כלשהו כאמת או 0 כשקר)</a:t>
            </a:r>
            <a:endParaRPr lang="he-IL" sz="2500" dirty="0">
              <a:solidFill>
                <a:schemeClr val="tx1"/>
              </a:solidFill>
            </a:endParaRPr>
          </a:p>
          <a:p>
            <a:r>
              <a:rPr lang="he-IL" sz="2800" dirty="0"/>
              <a:t>נרחיב בהמשך לגבי סוג נוסף של לולאה שנקרא </a:t>
            </a:r>
            <a:r>
              <a:rPr lang="en-US" sz="2800" b="1" dirty="0"/>
              <a:t>foreach</a:t>
            </a:r>
            <a:endParaRPr lang="he-IL" sz="2400" dirty="0"/>
          </a:p>
          <a:p>
            <a:r>
              <a:rPr lang="he-IL" sz="2700" dirty="0"/>
              <a:t>קיימים קיצורי מקשים מקבילים לכל פקודה</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76</a:t>
            </a:fld>
            <a:endParaRPr lang="he-IL">
              <a:solidFill>
                <a:srgbClr val="B13F9A"/>
              </a:solidFill>
              <a:latin typeface="Trebuchet MS"/>
              <a:cs typeface="Gisha" panose="020B0502040204020203" pitchFamily="34" charset="-79"/>
            </a:endParaRPr>
          </a:p>
        </p:txBody>
      </p:sp>
      <p:sp>
        <p:nvSpPr>
          <p:cNvPr id="6" name="הסבר מלבני מעוגל 17">
            <a:extLst>
              <a:ext uri="{FF2B5EF4-FFF2-40B4-BE49-F238E27FC236}">
                <a16:creationId xmlns:a16="http://schemas.microsoft.com/office/drawing/2014/main" id="{617572EA-9852-4059-97BD-BEF139535531}"/>
              </a:ext>
            </a:extLst>
          </p:cNvPr>
          <p:cNvSpPr/>
          <p:nvPr/>
        </p:nvSpPr>
        <p:spPr bwMode="auto">
          <a:xfrm flipH="1">
            <a:off x="4619836" y="5327949"/>
            <a:ext cx="2952328" cy="1224136"/>
          </a:xfrm>
          <a:prstGeom prst="wedgeRoundRectCallout">
            <a:avLst>
              <a:gd name="adj1" fmla="val -99900"/>
              <a:gd name="adj2" fmla="val 3774"/>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he-IL" sz="2800" dirty="0">
                <a:solidFill>
                  <a:prstClr val="black"/>
                </a:solidFill>
                <a:latin typeface="Trebuchet MS"/>
                <a:cs typeface="Gisha" panose="020B0502040204020203" pitchFamily="34" charset="-79"/>
              </a:rPr>
              <a:t>ברוך שפטרנו מ</a:t>
            </a:r>
            <a:endParaRPr lang="en-US" sz="2800" dirty="0">
              <a:solidFill>
                <a:prstClr val="black"/>
              </a:solidFill>
              <a:latin typeface="Trebuchet MS"/>
            </a:endParaRPr>
          </a:p>
          <a:p>
            <a:pPr algn="ctr" fontAlgn="base">
              <a:spcBef>
                <a:spcPct val="0"/>
              </a:spcBef>
              <a:spcAft>
                <a:spcPct val="0"/>
              </a:spcAft>
            </a:pPr>
            <a:r>
              <a:rPr lang="en-US" sz="2800" dirty="0">
                <a:solidFill>
                  <a:prstClr val="black"/>
                </a:solidFill>
                <a:latin typeface="Trebuchet MS"/>
              </a:rPr>
              <a:t>if (a = 1) …</a:t>
            </a:r>
            <a:endParaRPr lang="he-IL" sz="28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28955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116632"/>
            <a:ext cx="7704856" cy="1080120"/>
          </a:xfrm>
        </p:spPr>
        <p:txBody>
          <a:bodyPr>
            <a:noAutofit/>
          </a:bodyPr>
          <a:lstStyle/>
          <a:p>
            <a:pPr algn="r"/>
            <a:r>
              <a:rPr lang="he-IL" sz="2400" dirty="0"/>
              <a:t>דוגמא:</a:t>
            </a:r>
            <a:br>
              <a:rPr lang="he-IL" sz="2400" dirty="0"/>
            </a:br>
            <a:r>
              <a:rPr lang="he-IL" sz="2400" dirty="0"/>
              <a:t>הצגת שעון עצר שמתקדם/מפסיק</a:t>
            </a:r>
            <a:br>
              <a:rPr lang="he-IL" sz="2400" dirty="0"/>
            </a:br>
            <a:r>
              <a:rPr lang="he-IL" sz="2400" dirty="0"/>
              <a:t>בלחיצה על כפתור </a:t>
            </a:r>
            <a:r>
              <a:rPr lang="en-US" sz="2400" dirty="0"/>
              <a:t>start/Stop</a:t>
            </a:r>
            <a:endParaRPr lang="he-IL" sz="24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760</a:t>
            </a:fld>
            <a:endParaRPr lang="he-IL">
              <a:solidFill>
                <a:srgbClr val="B13F9A"/>
              </a:solidFill>
              <a:latin typeface="Trebuchet MS"/>
              <a:cs typeface="Gisha" panose="020B0502040204020203" pitchFamily="34" charset="-79"/>
            </a:endParaRPr>
          </a:p>
        </p:txBody>
      </p:sp>
      <p:pic>
        <p:nvPicPr>
          <p:cNvPr id="7" name="Picture 6"/>
          <p:cNvPicPr>
            <a:picLocks noChangeAspect="1"/>
          </p:cNvPicPr>
          <p:nvPr/>
        </p:nvPicPr>
        <p:blipFill>
          <a:blip r:embed="rId2"/>
          <a:stretch>
            <a:fillRect/>
          </a:stretch>
        </p:blipFill>
        <p:spPr>
          <a:xfrm>
            <a:off x="1524000" y="1374648"/>
            <a:ext cx="8134350" cy="5181600"/>
          </a:xfrm>
          <a:prstGeom prst="rect">
            <a:avLst/>
          </a:prstGeom>
        </p:spPr>
      </p:pic>
      <p:sp>
        <p:nvSpPr>
          <p:cNvPr id="6" name="Cloud 5">
            <a:extLst>
              <a:ext uri="{FF2B5EF4-FFF2-40B4-BE49-F238E27FC236}">
                <a16:creationId xmlns:a16="http://schemas.microsoft.com/office/drawing/2014/main" id="{DF2A5F04-3A4F-4233-92AD-49BB48FA46D0}"/>
              </a:ext>
            </a:extLst>
          </p:cNvPr>
          <p:cNvSpPr/>
          <p:nvPr/>
        </p:nvSpPr>
        <p:spPr>
          <a:xfrm>
            <a:off x="1811524" y="128489"/>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9" name="TextBox 8">
            <a:extLst>
              <a:ext uri="{FF2B5EF4-FFF2-40B4-BE49-F238E27FC236}">
                <a16:creationId xmlns:a16="http://schemas.microsoft.com/office/drawing/2014/main" id="{B26F69FF-16AC-43A7-8859-A792AD19C8EF}"/>
              </a:ext>
            </a:extLst>
          </p:cNvPr>
          <p:cNvSpPr txBox="1"/>
          <p:nvPr/>
        </p:nvSpPr>
        <p:spPr>
          <a:xfrm>
            <a:off x="7248128" y="6142982"/>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2854831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50418" y="119007"/>
            <a:ext cx="8604448" cy="626328"/>
          </a:xfrm>
        </p:spPr>
        <p:txBody>
          <a:bodyPr>
            <a:noAutofit/>
          </a:bodyPr>
          <a:lstStyle/>
          <a:p>
            <a:pPr algn="ctr"/>
            <a:r>
              <a:rPr lang="he-IL" sz="3200" dirty="0"/>
              <a:t>מדוע צריך </a:t>
            </a:r>
            <a:r>
              <a:rPr lang="en-US" sz="3200" dirty="0"/>
              <a:t>Thread</a:t>
            </a:r>
            <a:r>
              <a:rPr lang="he-IL" sz="3200" dirty="0"/>
              <a:t> בדוגמא זו?</a:t>
            </a:r>
          </a:p>
        </p:txBody>
      </p:sp>
      <p:sp>
        <p:nvSpPr>
          <p:cNvPr id="3" name="מציין מיקום תוכן 2"/>
          <p:cNvSpPr>
            <a:spLocks noGrp="1"/>
          </p:cNvSpPr>
          <p:nvPr>
            <p:ph idx="1"/>
          </p:nvPr>
        </p:nvSpPr>
        <p:spPr>
          <a:xfrm>
            <a:off x="1775520" y="1043102"/>
            <a:ext cx="7754245" cy="3898067"/>
          </a:xfrm>
        </p:spPr>
        <p:txBody>
          <a:bodyPr>
            <a:noAutofit/>
          </a:bodyPr>
          <a:lstStyle/>
          <a:p>
            <a:pPr marL="0" indent="0">
              <a:buNone/>
            </a:pPr>
            <a:r>
              <a:rPr lang="he-IL" sz="1800" b="1" dirty="0"/>
              <a:t>הבעיה:</a:t>
            </a:r>
          </a:p>
          <a:p>
            <a:r>
              <a:rPr lang="he-IL" sz="1800" dirty="0"/>
              <a:t>כתיבת השניות המתקדמות בתוך התווית שבחלון הראשי אמורה לעבוד במקביל לשאר הפעולות, אם התכנית תתעסק בזה לא תוכל לעשות פעולות נוספות, למשל: לא תוכל להגיב ללחיצה על </a:t>
            </a:r>
            <a:r>
              <a:rPr lang="en-US" sz="1800" dirty="0"/>
              <a:t>stop</a:t>
            </a:r>
            <a:endParaRPr lang="he-IL" sz="1800" dirty="0"/>
          </a:p>
          <a:p>
            <a:pPr marL="0" indent="0">
              <a:buNone/>
            </a:pPr>
            <a:endParaRPr lang="he-IL" sz="1800" b="1" dirty="0"/>
          </a:p>
          <a:p>
            <a:pPr marL="0" indent="0">
              <a:buNone/>
            </a:pPr>
            <a:r>
              <a:rPr lang="he-IL" sz="1800" b="1" dirty="0"/>
              <a:t>הפתרון:</a:t>
            </a:r>
          </a:p>
          <a:p>
            <a:r>
              <a:rPr lang="he-IL" sz="1800" b="1" dirty="0"/>
              <a:t>לכן לא נוכל להסתפק בקריאה רגילה למתודה </a:t>
            </a:r>
            <a:r>
              <a:rPr lang="en-US" sz="1800" b="1" dirty="0" err="1"/>
              <a:t>runTimer</a:t>
            </a:r>
            <a:r>
              <a:rPr lang="en-US" sz="1800" b="1" dirty="0"/>
              <a:t>()</a:t>
            </a:r>
            <a:r>
              <a:rPr lang="he-IL" sz="1800" b="1" dirty="0"/>
              <a:t> מתוך אירוע הלחיצה על כפתור </a:t>
            </a:r>
            <a:r>
              <a:rPr lang="en-US" sz="1800" b="1" dirty="0"/>
              <a:t>Start</a:t>
            </a:r>
            <a:r>
              <a:rPr lang="he-IL" sz="1800" b="1" dirty="0"/>
              <a:t> אלא יש להוסיף תהליכון </a:t>
            </a:r>
            <a:r>
              <a:rPr lang="en-US" sz="1800" b="1" dirty="0"/>
              <a:t>(Thread)</a:t>
            </a:r>
            <a:r>
              <a:rPr lang="he-IL" sz="1800" b="1" dirty="0"/>
              <a:t> נפרד</a:t>
            </a:r>
          </a:p>
          <a:p>
            <a:r>
              <a:rPr lang="he-IL" sz="1800" dirty="0"/>
              <a:t>בשימוש בתהליכונים יש לבצע</a:t>
            </a:r>
            <a:r>
              <a:rPr lang="en-US" sz="1800" dirty="0"/>
              <a:t>using </a:t>
            </a:r>
            <a:r>
              <a:rPr lang="en-US" sz="1800" dirty="0" err="1"/>
              <a:t>System.Windows.Threading</a:t>
            </a:r>
            <a:r>
              <a:rPr lang="en-US" sz="1800" dirty="0"/>
              <a:t>;  </a:t>
            </a:r>
            <a:endParaRPr lang="he-IL" sz="1800" dirty="0"/>
          </a:p>
          <a:p>
            <a:pPr algn="r"/>
            <a:r>
              <a:rPr lang="he-IL" sz="1800" dirty="0"/>
              <a:t>כדי ליצור תהליכון </a:t>
            </a:r>
            <a:r>
              <a:rPr lang="en-US" sz="1800" dirty="0"/>
              <a:t>(Thread)</a:t>
            </a:r>
            <a:r>
              <a:rPr lang="he-IL" sz="1800" dirty="0"/>
              <a:t> יש לספק בבנאי שלו מצביע למתודה שתהיה בעצם התהליך שירוץ ברקע (בד"כ בלולאה עם דגל)</a:t>
            </a:r>
          </a:p>
          <a:p>
            <a:r>
              <a:rPr lang="he-IL" sz="1800" dirty="0"/>
              <a:t>לאחר יצירת ה </a:t>
            </a:r>
            <a:r>
              <a:rPr lang="en-US" sz="1800" dirty="0"/>
              <a:t>Thread</a:t>
            </a:r>
            <a:r>
              <a:rPr lang="he-IL" sz="1800" dirty="0"/>
              <a:t>,  נוכל להפעילו בעזרת במתודה </a:t>
            </a:r>
            <a:r>
              <a:rPr lang="en-US" sz="1800" dirty="0"/>
              <a:t>Start</a:t>
            </a:r>
            <a:endParaRPr lang="he-IL" sz="18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761</a:t>
            </a:fld>
            <a:endParaRPr lang="he-IL">
              <a:solidFill>
                <a:srgbClr val="B13F9A"/>
              </a:solidFill>
              <a:latin typeface="Trebuchet MS"/>
              <a:cs typeface="Gisha" panose="020B0502040204020203" pitchFamily="34" charset="-79"/>
            </a:endParaRPr>
          </a:p>
        </p:txBody>
      </p:sp>
      <p:pic>
        <p:nvPicPr>
          <p:cNvPr id="6" name="Picture 5"/>
          <p:cNvPicPr>
            <a:picLocks noChangeAspect="1"/>
          </p:cNvPicPr>
          <p:nvPr/>
        </p:nvPicPr>
        <p:blipFill>
          <a:blip r:embed="rId2"/>
          <a:stretch>
            <a:fillRect/>
          </a:stretch>
        </p:blipFill>
        <p:spPr>
          <a:xfrm>
            <a:off x="3754501" y="5074809"/>
            <a:ext cx="3796280" cy="988505"/>
          </a:xfrm>
          <a:prstGeom prst="rect">
            <a:avLst/>
          </a:prstGeom>
        </p:spPr>
      </p:pic>
      <p:sp>
        <p:nvSpPr>
          <p:cNvPr id="8" name="Cloud 7">
            <a:extLst>
              <a:ext uri="{FF2B5EF4-FFF2-40B4-BE49-F238E27FC236}">
                <a16:creationId xmlns:a16="http://schemas.microsoft.com/office/drawing/2014/main" id="{FA6B102A-218E-4E68-AC25-4D46C8D3B3CB}"/>
              </a:ext>
            </a:extLst>
          </p:cNvPr>
          <p:cNvSpPr/>
          <p:nvPr/>
        </p:nvSpPr>
        <p:spPr>
          <a:xfrm>
            <a:off x="2027548" y="5737799"/>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9" name="TextBox 8">
            <a:extLst>
              <a:ext uri="{FF2B5EF4-FFF2-40B4-BE49-F238E27FC236}">
                <a16:creationId xmlns:a16="http://schemas.microsoft.com/office/drawing/2014/main" id="{94BB067F-9EE5-44E6-AC29-E9D934919B23}"/>
              </a:ext>
            </a:extLst>
          </p:cNvPr>
          <p:cNvSpPr txBox="1"/>
          <p:nvPr/>
        </p:nvSpPr>
        <p:spPr>
          <a:xfrm>
            <a:off x="7248128" y="6142982"/>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195174136"/>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116632"/>
            <a:ext cx="7704856" cy="1080120"/>
          </a:xfrm>
        </p:spPr>
        <p:txBody>
          <a:bodyPr>
            <a:noAutofit/>
          </a:bodyPr>
          <a:lstStyle/>
          <a:p>
            <a:pPr algn="r"/>
            <a:r>
              <a:rPr lang="he-IL" sz="2400" dirty="0"/>
              <a:t>דוגמא:</a:t>
            </a:r>
            <a:br>
              <a:rPr lang="he-IL" sz="2400" dirty="0"/>
            </a:br>
            <a:r>
              <a:rPr lang="he-IL" sz="2400" dirty="0"/>
              <a:t>הצגת שעון עצר שמתקדם/מפסיק</a:t>
            </a:r>
            <a:br>
              <a:rPr lang="he-IL" sz="2400" dirty="0"/>
            </a:br>
            <a:r>
              <a:rPr lang="he-IL" sz="2400" dirty="0"/>
              <a:t>בלחיצה על כפתור </a:t>
            </a:r>
            <a:r>
              <a:rPr lang="en-US" sz="2400" dirty="0"/>
              <a:t>start/Stop</a:t>
            </a:r>
            <a:endParaRPr lang="he-IL" sz="24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762</a:t>
            </a:fld>
            <a:endParaRPr lang="he-IL">
              <a:solidFill>
                <a:srgbClr val="B13F9A"/>
              </a:solidFill>
              <a:latin typeface="Trebuchet MS"/>
              <a:cs typeface="Gisha" panose="020B0502040204020203" pitchFamily="34" charset="-79"/>
            </a:endParaRPr>
          </a:p>
        </p:txBody>
      </p:sp>
      <p:pic>
        <p:nvPicPr>
          <p:cNvPr id="3" name="Picture 2"/>
          <p:cNvPicPr>
            <a:picLocks noChangeAspect="1"/>
          </p:cNvPicPr>
          <p:nvPr/>
        </p:nvPicPr>
        <p:blipFill>
          <a:blip r:embed="rId2"/>
          <a:stretch>
            <a:fillRect/>
          </a:stretch>
        </p:blipFill>
        <p:spPr>
          <a:xfrm>
            <a:off x="2323344" y="1484784"/>
            <a:ext cx="6753225" cy="4895850"/>
          </a:xfrm>
          <a:prstGeom prst="rect">
            <a:avLst/>
          </a:prstGeom>
        </p:spPr>
      </p:pic>
      <p:sp>
        <p:nvSpPr>
          <p:cNvPr id="7" name="Cloud 6">
            <a:extLst>
              <a:ext uri="{FF2B5EF4-FFF2-40B4-BE49-F238E27FC236}">
                <a16:creationId xmlns:a16="http://schemas.microsoft.com/office/drawing/2014/main" id="{BCEEEB12-8C94-4180-BA9F-5FB6BEA79B87}"/>
              </a:ext>
            </a:extLst>
          </p:cNvPr>
          <p:cNvSpPr/>
          <p:nvPr/>
        </p:nvSpPr>
        <p:spPr>
          <a:xfrm>
            <a:off x="1811524" y="128489"/>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8" name="TextBox 7">
            <a:extLst>
              <a:ext uri="{FF2B5EF4-FFF2-40B4-BE49-F238E27FC236}">
                <a16:creationId xmlns:a16="http://schemas.microsoft.com/office/drawing/2014/main" id="{81B9C23C-F9ED-487B-9576-E2B281E9ECDA}"/>
              </a:ext>
            </a:extLst>
          </p:cNvPr>
          <p:cNvSpPr txBox="1"/>
          <p:nvPr/>
        </p:nvSpPr>
        <p:spPr>
          <a:xfrm>
            <a:off x="1919536" y="6099109"/>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420193345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A1B14B-4C01-4F7A-9F50-A87107C3FD96}"/>
              </a:ext>
            </a:extLst>
          </p:cNvPr>
          <p:cNvPicPr>
            <a:picLocks noChangeAspect="1"/>
          </p:cNvPicPr>
          <p:nvPr/>
        </p:nvPicPr>
        <p:blipFill>
          <a:blip r:embed="rId2"/>
          <a:stretch>
            <a:fillRect/>
          </a:stretch>
        </p:blipFill>
        <p:spPr>
          <a:xfrm>
            <a:off x="1623713" y="147134"/>
            <a:ext cx="6981825" cy="6581775"/>
          </a:xfrm>
          <a:prstGeom prst="rect">
            <a:avLst/>
          </a:prstGeom>
        </p:spPr>
      </p:pic>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763</a:t>
            </a:fld>
            <a:endParaRPr lang="he-IL">
              <a:solidFill>
                <a:srgbClr val="B13F9A"/>
              </a:solidFill>
              <a:latin typeface="Trebuchet MS"/>
              <a:cs typeface="Gisha" panose="020B0502040204020203" pitchFamily="34" charset="-79"/>
            </a:endParaRPr>
          </a:p>
        </p:txBody>
      </p:sp>
      <p:sp>
        <p:nvSpPr>
          <p:cNvPr id="2" name="כותרת 1"/>
          <p:cNvSpPr>
            <a:spLocks noGrp="1"/>
          </p:cNvSpPr>
          <p:nvPr>
            <p:ph type="title"/>
          </p:nvPr>
        </p:nvSpPr>
        <p:spPr>
          <a:xfrm>
            <a:off x="1919536" y="908720"/>
            <a:ext cx="7704856" cy="1080120"/>
          </a:xfrm>
        </p:spPr>
        <p:txBody>
          <a:bodyPr>
            <a:noAutofit/>
          </a:bodyPr>
          <a:lstStyle/>
          <a:p>
            <a:pPr algn="r"/>
            <a:r>
              <a:rPr lang="he-IL" sz="2400" dirty="0"/>
              <a:t>דוגמא:</a:t>
            </a:r>
            <a:br>
              <a:rPr lang="he-IL" sz="2400" dirty="0"/>
            </a:br>
            <a:r>
              <a:rPr lang="he-IL" sz="2400" dirty="0"/>
              <a:t>הצגת שעון עצר שמתקדם/מפסיק</a:t>
            </a:r>
            <a:br>
              <a:rPr lang="he-IL" sz="2400" dirty="0"/>
            </a:br>
            <a:r>
              <a:rPr lang="he-IL" sz="2400" dirty="0"/>
              <a:t>בלחיצה על כפתור </a:t>
            </a:r>
            <a:r>
              <a:rPr lang="en-US" sz="2400" dirty="0"/>
              <a:t>start/Stop</a:t>
            </a:r>
            <a:endParaRPr lang="he-IL" sz="2400" dirty="0"/>
          </a:p>
        </p:txBody>
      </p:sp>
      <p:sp>
        <p:nvSpPr>
          <p:cNvPr id="3" name="Rounded Rectangular Callout 2"/>
          <p:cNvSpPr/>
          <p:nvPr/>
        </p:nvSpPr>
        <p:spPr>
          <a:xfrm>
            <a:off x="6744072" y="3284984"/>
            <a:ext cx="3528392" cy="576064"/>
          </a:xfrm>
          <a:prstGeom prst="wedgeRoundRectCallout">
            <a:avLst>
              <a:gd name="adj1" fmla="val -89536"/>
              <a:gd name="adj2" fmla="val 81030"/>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שימו לב!</a:t>
            </a:r>
          </a:p>
          <a:p>
            <a:pPr algn="ctr"/>
            <a:r>
              <a:rPr lang="he-IL" sz="1200" dirty="0">
                <a:solidFill>
                  <a:prstClr val="black"/>
                </a:solidFill>
                <a:latin typeface="Trebuchet MS"/>
                <a:cs typeface="Gisha" panose="020B0502040204020203" pitchFamily="34" charset="-79"/>
              </a:rPr>
              <a:t>לא ניתן להפעיל שוב את המתודה </a:t>
            </a:r>
            <a:r>
              <a:rPr lang="en-US" sz="1200" dirty="0">
                <a:solidFill>
                  <a:prstClr val="black"/>
                </a:solidFill>
                <a:latin typeface="Trebuchet MS"/>
              </a:rPr>
              <a:t>Start</a:t>
            </a:r>
            <a:r>
              <a:rPr lang="he-IL" sz="1200" dirty="0">
                <a:solidFill>
                  <a:prstClr val="black"/>
                </a:solidFill>
                <a:latin typeface="Trebuchet MS"/>
                <a:cs typeface="Gisha" panose="020B0502040204020203" pitchFamily="34" charset="-79"/>
              </a:rPr>
              <a:t> על אותו אובייקט, גם אם התהליך כבר הסתיים.</a:t>
            </a:r>
          </a:p>
        </p:txBody>
      </p:sp>
      <p:sp>
        <p:nvSpPr>
          <p:cNvPr id="7" name="Cloud 6">
            <a:extLst>
              <a:ext uri="{FF2B5EF4-FFF2-40B4-BE49-F238E27FC236}">
                <a16:creationId xmlns:a16="http://schemas.microsoft.com/office/drawing/2014/main" id="{600C57DB-FCF6-4951-A5D1-48BBB94C27F1}"/>
              </a:ext>
            </a:extLst>
          </p:cNvPr>
          <p:cNvSpPr/>
          <p:nvPr/>
        </p:nvSpPr>
        <p:spPr>
          <a:xfrm>
            <a:off x="8796300" y="4560576"/>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9" name="TextBox 8">
            <a:extLst>
              <a:ext uri="{FF2B5EF4-FFF2-40B4-BE49-F238E27FC236}">
                <a16:creationId xmlns:a16="http://schemas.microsoft.com/office/drawing/2014/main" id="{0DED0389-B629-4D3C-A8F1-C3AEF939B72F}"/>
              </a:ext>
            </a:extLst>
          </p:cNvPr>
          <p:cNvSpPr txBox="1"/>
          <p:nvPr/>
        </p:nvSpPr>
        <p:spPr>
          <a:xfrm>
            <a:off x="7518146" y="183994"/>
            <a:ext cx="295232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2827275833"/>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764</a:t>
            </a:fld>
            <a:endParaRPr lang="he-IL">
              <a:solidFill>
                <a:srgbClr val="B13F9A"/>
              </a:solidFill>
              <a:latin typeface="Trebuchet MS"/>
              <a:cs typeface="Gisha" panose="020B0502040204020203" pitchFamily="34" charset="-79"/>
            </a:endParaRPr>
          </a:p>
        </p:txBody>
      </p:sp>
      <p:sp>
        <p:nvSpPr>
          <p:cNvPr id="2" name="כותרת 1"/>
          <p:cNvSpPr>
            <a:spLocks noGrp="1"/>
          </p:cNvSpPr>
          <p:nvPr>
            <p:ph type="title"/>
          </p:nvPr>
        </p:nvSpPr>
        <p:spPr>
          <a:xfrm>
            <a:off x="1919536" y="188640"/>
            <a:ext cx="7704856" cy="1080120"/>
          </a:xfrm>
        </p:spPr>
        <p:txBody>
          <a:bodyPr>
            <a:noAutofit/>
          </a:bodyPr>
          <a:lstStyle/>
          <a:p>
            <a:pPr algn="r"/>
            <a:r>
              <a:rPr lang="he-IL" sz="2400" dirty="0"/>
              <a:t>דוגמא:</a:t>
            </a:r>
            <a:br>
              <a:rPr lang="he-IL" sz="2400" dirty="0"/>
            </a:br>
            <a:r>
              <a:rPr lang="he-IL" sz="2400" dirty="0"/>
              <a:t>הצגת שעון עצר שמתקדם/מפסיק</a:t>
            </a:r>
            <a:br>
              <a:rPr lang="he-IL" sz="2400" dirty="0"/>
            </a:br>
            <a:r>
              <a:rPr lang="he-IL" sz="2400" dirty="0"/>
              <a:t>בלחיצה על כפתור </a:t>
            </a:r>
            <a:r>
              <a:rPr lang="en-US" sz="2400" dirty="0"/>
              <a:t>start/Stop</a:t>
            </a:r>
            <a:endParaRPr lang="he-IL" sz="2400" dirty="0"/>
          </a:p>
        </p:txBody>
      </p:sp>
      <p:pic>
        <p:nvPicPr>
          <p:cNvPr id="9" name="Picture 8"/>
          <p:cNvPicPr>
            <a:picLocks noChangeAspect="1"/>
          </p:cNvPicPr>
          <p:nvPr/>
        </p:nvPicPr>
        <p:blipFill>
          <a:blip r:embed="rId2"/>
          <a:stretch>
            <a:fillRect/>
          </a:stretch>
        </p:blipFill>
        <p:spPr>
          <a:xfrm>
            <a:off x="1528815" y="1571538"/>
            <a:ext cx="8572500" cy="4695825"/>
          </a:xfrm>
          <a:prstGeom prst="rect">
            <a:avLst/>
          </a:prstGeom>
        </p:spPr>
      </p:pic>
      <p:sp>
        <p:nvSpPr>
          <p:cNvPr id="6" name="Rounded Rectangular Callout 5"/>
          <p:cNvSpPr/>
          <p:nvPr/>
        </p:nvSpPr>
        <p:spPr>
          <a:xfrm>
            <a:off x="5960144" y="2996952"/>
            <a:ext cx="4680520" cy="648072"/>
          </a:xfrm>
          <a:prstGeom prst="wedgeRoundRectCallout">
            <a:avLst>
              <a:gd name="adj1" fmla="val -45040"/>
              <a:gd name="adj2" fmla="val 105684"/>
              <a:gd name="adj3" fmla="val 16667"/>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sz="1200" dirty="0">
                <a:solidFill>
                  <a:prstClr val="black"/>
                </a:solidFill>
                <a:latin typeface="Trebuchet MS"/>
                <a:cs typeface="Gisha" panose="020B0502040204020203" pitchFamily="34" charset="-79"/>
              </a:rPr>
              <a:t>שימו לב!</a:t>
            </a:r>
          </a:p>
          <a:p>
            <a:pPr algn="ctr"/>
            <a:r>
              <a:rPr lang="he-IL" sz="1200" dirty="0">
                <a:solidFill>
                  <a:prstClr val="black"/>
                </a:solidFill>
                <a:latin typeface="Trebuchet MS"/>
                <a:cs typeface="Gisha" panose="020B0502040204020203" pitchFamily="34" charset="-79"/>
              </a:rPr>
              <a:t>ברגע ש</a:t>
            </a:r>
            <a:r>
              <a:rPr lang="en-US" sz="1200" dirty="0" err="1">
                <a:solidFill>
                  <a:prstClr val="black"/>
                </a:solidFill>
                <a:latin typeface="Trebuchet MS"/>
              </a:rPr>
              <a:t>isTimerRun</a:t>
            </a:r>
            <a:r>
              <a:rPr lang="en-US" sz="1200" dirty="0">
                <a:solidFill>
                  <a:prstClr val="black"/>
                </a:solidFill>
                <a:latin typeface="Trebuchet MS"/>
              </a:rPr>
              <a:t> </a:t>
            </a:r>
            <a:r>
              <a:rPr lang="he-IL" sz="1200" dirty="0">
                <a:solidFill>
                  <a:prstClr val="black"/>
                </a:solidFill>
                <a:latin typeface="Trebuchet MS"/>
                <a:cs typeface="Gisha" panose="020B0502040204020203" pitchFamily="34" charset="-79"/>
              </a:rPr>
              <a:t> הופך ל </a:t>
            </a:r>
            <a:r>
              <a:rPr lang="en-US" sz="1200" dirty="0">
                <a:solidFill>
                  <a:prstClr val="black"/>
                </a:solidFill>
                <a:latin typeface="Trebuchet MS"/>
              </a:rPr>
              <a:t>False</a:t>
            </a:r>
            <a:r>
              <a:rPr lang="he-IL" sz="1200" dirty="0">
                <a:solidFill>
                  <a:prstClr val="black"/>
                </a:solidFill>
                <a:latin typeface="Trebuchet MS"/>
                <a:cs typeface="Gisha" panose="020B0502040204020203" pitchFamily="34" charset="-79"/>
              </a:rPr>
              <a:t> המתודה מסתיימת וזה נחשב </a:t>
            </a:r>
            <a:r>
              <a:rPr lang="he-IL" sz="1200" b="1" dirty="0">
                <a:solidFill>
                  <a:prstClr val="black"/>
                </a:solidFill>
                <a:latin typeface="Trebuchet MS"/>
                <a:cs typeface="Gisha" panose="020B0502040204020203" pitchFamily="34" charset="-79"/>
              </a:rPr>
              <a:t>שהתהליך הסתיים </a:t>
            </a:r>
            <a:r>
              <a:rPr lang="he-IL" sz="1200" dirty="0">
                <a:solidFill>
                  <a:prstClr val="black"/>
                </a:solidFill>
                <a:latin typeface="Trebuchet MS"/>
                <a:cs typeface="Gisha" panose="020B0502040204020203" pitchFamily="34" charset="-79"/>
              </a:rPr>
              <a:t>באופן תקין.</a:t>
            </a:r>
          </a:p>
        </p:txBody>
      </p:sp>
      <p:sp>
        <p:nvSpPr>
          <p:cNvPr id="7" name="Cloud 6">
            <a:extLst>
              <a:ext uri="{FF2B5EF4-FFF2-40B4-BE49-F238E27FC236}">
                <a16:creationId xmlns:a16="http://schemas.microsoft.com/office/drawing/2014/main" id="{39CF15F0-EFDE-488C-ADDF-977178F2A554}"/>
              </a:ext>
            </a:extLst>
          </p:cNvPr>
          <p:cNvSpPr/>
          <p:nvPr/>
        </p:nvSpPr>
        <p:spPr>
          <a:xfrm>
            <a:off x="1811524" y="128489"/>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8" name="TextBox 7">
            <a:extLst>
              <a:ext uri="{FF2B5EF4-FFF2-40B4-BE49-F238E27FC236}">
                <a16:creationId xmlns:a16="http://schemas.microsoft.com/office/drawing/2014/main" id="{4220D444-14FE-4B67-B632-9D107C1D2DD9}"/>
              </a:ext>
            </a:extLst>
          </p:cNvPr>
          <p:cNvSpPr txBox="1"/>
          <p:nvPr/>
        </p:nvSpPr>
        <p:spPr>
          <a:xfrm>
            <a:off x="1919536" y="6334057"/>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388382554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524000" y="631768"/>
            <a:ext cx="8100392" cy="5924481"/>
          </a:xfrm>
        </p:spPr>
        <p:txBody>
          <a:bodyPr>
            <a:noAutofit/>
          </a:bodyPr>
          <a:lstStyle/>
          <a:p>
            <a:pPr marL="0" indent="0">
              <a:buNone/>
            </a:pPr>
            <a:r>
              <a:rPr lang="he-IL" sz="1600" b="1" dirty="0"/>
              <a:t>הבעיה:</a:t>
            </a:r>
          </a:p>
          <a:p>
            <a:r>
              <a:rPr lang="he-IL" sz="1600" dirty="0"/>
              <a:t>אם ננסה לעדכן את התווית </a:t>
            </a:r>
            <a:r>
              <a:rPr lang="en-US" sz="1600" dirty="0" err="1"/>
              <a:t>timerTextBlock</a:t>
            </a:r>
            <a:r>
              <a:rPr lang="he-IL" sz="1600" dirty="0"/>
              <a:t> באופן ישיר מתוך התהליכון </a:t>
            </a:r>
            <a:r>
              <a:rPr lang="en-US" sz="1600" dirty="0"/>
              <a:t>(Thread)</a:t>
            </a:r>
            <a:r>
              <a:rPr lang="he-IL" sz="1600" dirty="0"/>
              <a:t> הפרטי שיצרנו, נקבל שגיאת ריצה.</a:t>
            </a:r>
          </a:p>
          <a:p>
            <a:endParaRPr lang="he-IL" sz="1600" dirty="0"/>
          </a:p>
          <a:p>
            <a:endParaRPr lang="he-IL" sz="1600" dirty="0"/>
          </a:p>
          <a:p>
            <a:endParaRPr lang="he-IL" sz="1600" dirty="0"/>
          </a:p>
          <a:p>
            <a:pPr marL="0" indent="0">
              <a:buNone/>
            </a:pPr>
            <a:endParaRPr lang="he-IL" sz="1600" dirty="0"/>
          </a:p>
          <a:p>
            <a:endParaRPr lang="he-IL" sz="1600" dirty="0"/>
          </a:p>
          <a:p>
            <a:endParaRPr lang="he-IL" sz="1600" dirty="0"/>
          </a:p>
          <a:p>
            <a:endParaRPr lang="he-IL" sz="1600" dirty="0"/>
          </a:p>
          <a:p>
            <a:pPr marL="0" indent="0">
              <a:buNone/>
            </a:pPr>
            <a:endParaRPr lang="he-IL" sz="1600" dirty="0"/>
          </a:p>
          <a:p>
            <a:endParaRPr lang="en-US" sz="1600" dirty="0"/>
          </a:p>
          <a:p>
            <a:r>
              <a:rPr lang="he-IL" sz="1600" dirty="0"/>
              <a:t>הפקדים שבחלון הראשי שייכים לתהליכון הראשי שנקרא </a:t>
            </a:r>
            <a:r>
              <a:rPr lang="en-US" sz="1600" dirty="0"/>
              <a:t> UI thread </a:t>
            </a:r>
            <a:r>
              <a:rPr lang="he-IL" sz="1600" dirty="0"/>
              <a:t>ומתוך התהליכון שיצרנו בעצמנו </a:t>
            </a:r>
            <a:r>
              <a:rPr lang="he-IL" sz="1600" b="1" dirty="0"/>
              <a:t>לא ניתן לעדכן </a:t>
            </a:r>
            <a:r>
              <a:rPr lang="he-IL" sz="1600" dirty="0"/>
              <a:t>רכיב גרפי ששייך לתהליכון הראשי של ה </a:t>
            </a:r>
            <a:r>
              <a:rPr lang="en-US" sz="1600" dirty="0"/>
              <a:t>UI</a:t>
            </a:r>
            <a:endParaRPr lang="he-IL" sz="1600" dirty="0"/>
          </a:p>
          <a:p>
            <a:pPr marL="0" indent="0">
              <a:buNone/>
            </a:pPr>
            <a:r>
              <a:rPr lang="he-IL" sz="1600" b="1" dirty="0"/>
              <a:t>הפתרון:</a:t>
            </a:r>
          </a:p>
          <a:p>
            <a:r>
              <a:rPr lang="he-IL" sz="1600" dirty="0"/>
              <a:t>נשתמש במשגר </a:t>
            </a:r>
            <a:r>
              <a:rPr lang="en-US" sz="1600" dirty="0"/>
              <a:t>Dispatcher</a:t>
            </a:r>
            <a:r>
              <a:rPr lang="he-IL" sz="1600" dirty="0"/>
              <a:t> המאפשר גישה ל</a:t>
            </a:r>
            <a:r>
              <a:rPr lang="en-US" sz="1600" dirty="0"/>
              <a:t>UI</a:t>
            </a:r>
            <a:r>
              <a:rPr lang="he-IL" sz="1600" dirty="0"/>
              <a:t> (התהליך הראשי) דרך שליחת המתודה לתור הודעות מסונכרן.</a:t>
            </a:r>
          </a:p>
          <a:p>
            <a:pPr lvl="1" algn="l" rtl="0"/>
            <a:r>
              <a:rPr lang="en-US" sz="1400" dirty="0" err="1"/>
              <a:t>DispatcherOperation</a:t>
            </a:r>
            <a:r>
              <a:rPr lang="en-US" sz="1400" dirty="0"/>
              <a:t> </a:t>
            </a:r>
            <a:r>
              <a:rPr lang="en-US" sz="1400" dirty="0" err="1"/>
              <a:t>BeginInvoke</a:t>
            </a:r>
            <a:r>
              <a:rPr lang="en-US" sz="1400" dirty="0"/>
              <a:t>(Delegate method, </a:t>
            </a:r>
            <a:r>
              <a:rPr lang="en-US" sz="1400" dirty="0" err="1"/>
              <a:t>params</a:t>
            </a:r>
            <a:r>
              <a:rPr lang="en-US" sz="1400" dirty="0"/>
              <a:t> object[] </a:t>
            </a:r>
            <a:r>
              <a:rPr lang="en-US" sz="1400" dirty="0" err="1"/>
              <a:t>args</a:t>
            </a:r>
            <a:r>
              <a:rPr lang="en-US" sz="1400" dirty="0"/>
              <a:t>);</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765</a:t>
            </a:fld>
            <a:endParaRPr lang="he-IL">
              <a:solidFill>
                <a:srgbClr val="B13F9A"/>
              </a:solidFill>
              <a:latin typeface="Trebuchet MS"/>
              <a:cs typeface="Gisha" panose="020B0502040204020203" pitchFamily="34" charset="-79"/>
            </a:endParaRPr>
          </a:p>
        </p:txBody>
      </p:sp>
      <p:pic>
        <p:nvPicPr>
          <p:cNvPr id="5" name="Picture 4"/>
          <p:cNvPicPr>
            <a:picLocks noChangeAspect="1"/>
          </p:cNvPicPr>
          <p:nvPr/>
        </p:nvPicPr>
        <p:blipFill>
          <a:blip r:embed="rId2"/>
          <a:stretch>
            <a:fillRect/>
          </a:stretch>
        </p:blipFill>
        <p:spPr>
          <a:xfrm>
            <a:off x="2495600" y="1661543"/>
            <a:ext cx="6425348" cy="2808313"/>
          </a:xfrm>
          <a:prstGeom prst="rect">
            <a:avLst/>
          </a:prstGeom>
        </p:spPr>
      </p:pic>
      <p:sp>
        <p:nvSpPr>
          <p:cNvPr id="7" name="כותרת 1"/>
          <p:cNvSpPr txBox="1">
            <a:spLocks/>
          </p:cNvSpPr>
          <p:nvPr/>
        </p:nvSpPr>
        <p:spPr>
          <a:xfrm>
            <a:off x="1703512" y="73153"/>
            <a:ext cx="7876501" cy="558615"/>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הסבר הדוגמא – מדוע צריך את ה </a:t>
            </a:r>
            <a:r>
              <a:rPr lang="en-US"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Dispatcher</a:t>
            </a:r>
            <a:r>
              <a:rPr lang="he-IL" sz="2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a:t>
            </a:r>
          </a:p>
        </p:txBody>
      </p:sp>
      <p:sp>
        <p:nvSpPr>
          <p:cNvPr id="9" name="Cloud 8">
            <a:extLst>
              <a:ext uri="{FF2B5EF4-FFF2-40B4-BE49-F238E27FC236}">
                <a16:creationId xmlns:a16="http://schemas.microsoft.com/office/drawing/2014/main" id="{B6411C55-78B4-45C0-815F-4D81953C10C0}"/>
              </a:ext>
            </a:extLst>
          </p:cNvPr>
          <p:cNvSpPr/>
          <p:nvPr/>
        </p:nvSpPr>
        <p:spPr>
          <a:xfrm>
            <a:off x="8832304" y="5866193"/>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10" name="TextBox 9">
            <a:extLst>
              <a:ext uri="{FF2B5EF4-FFF2-40B4-BE49-F238E27FC236}">
                <a16:creationId xmlns:a16="http://schemas.microsoft.com/office/drawing/2014/main" id="{7868B0BD-88A3-4820-9250-2D4BE697AFA7}"/>
              </a:ext>
            </a:extLst>
          </p:cNvPr>
          <p:cNvSpPr txBox="1"/>
          <p:nvPr/>
        </p:nvSpPr>
        <p:spPr>
          <a:xfrm>
            <a:off x="1703512" y="6347969"/>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412241988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5520" y="0"/>
            <a:ext cx="7776864" cy="626328"/>
          </a:xfrm>
        </p:spPr>
        <p:txBody>
          <a:bodyPr>
            <a:noAutofit/>
          </a:bodyPr>
          <a:lstStyle/>
          <a:p>
            <a:pPr algn="ctr"/>
            <a:r>
              <a:rPr lang="he-IL" sz="2800" dirty="0"/>
              <a:t>הסבר הדוגמא – מדוע צריך את ה </a:t>
            </a:r>
            <a:r>
              <a:rPr lang="en-US" sz="2800" dirty="0"/>
              <a:t>Dispatcher</a:t>
            </a:r>
            <a:r>
              <a:rPr lang="he-IL" sz="2800" dirty="0"/>
              <a:t> ?</a:t>
            </a:r>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766</a:t>
            </a:fld>
            <a:endParaRPr lang="he-IL">
              <a:solidFill>
                <a:srgbClr val="B13F9A"/>
              </a:solidFill>
              <a:latin typeface="Trebuchet MS"/>
              <a:cs typeface="Gisha" panose="020B0502040204020203" pitchFamily="34" charset="-79"/>
            </a:endParaRPr>
          </a:p>
        </p:txBody>
      </p:sp>
      <p:pic>
        <p:nvPicPr>
          <p:cNvPr id="7" name="Picture 6"/>
          <p:cNvPicPr>
            <a:picLocks noChangeAspect="1"/>
          </p:cNvPicPr>
          <p:nvPr/>
        </p:nvPicPr>
        <p:blipFill>
          <a:blip r:embed="rId3"/>
          <a:stretch>
            <a:fillRect/>
          </a:stretch>
        </p:blipFill>
        <p:spPr>
          <a:xfrm>
            <a:off x="1524001" y="720071"/>
            <a:ext cx="9041081" cy="5742434"/>
          </a:xfrm>
          <a:prstGeom prst="rect">
            <a:avLst/>
          </a:prstGeom>
        </p:spPr>
      </p:pic>
      <p:sp>
        <p:nvSpPr>
          <p:cNvPr id="5" name="Cloud 4">
            <a:extLst>
              <a:ext uri="{FF2B5EF4-FFF2-40B4-BE49-F238E27FC236}">
                <a16:creationId xmlns:a16="http://schemas.microsoft.com/office/drawing/2014/main" id="{54DBE199-101D-488A-8962-7DC49D13184E}"/>
              </a:ext>
            </a:extLst>
          </p:cNvPr>
          <p:cNvSpPr/>
          <p:nvPr/>
        </p:nvSpPr>
        <p:spPr>
          <a:xfrm>
            <a:off x="8929657" y="6102465"/>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Tree>
    <p:extLst>
      <p:ext uri="{BB962C8B-B14F-4D97-AF65-F5344CB8AC3E}">
        <p14:creationId xmlns:p14="http://schemas.microsoft.com/office/powerpoint/2010/main" val="4108800547"/>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75520" y="6377984"/>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767</a:t>
            </a:fld>
            <a:endParaRPr lang="he-IL" dirty="0">
              <a:solidFill>
                <a:srgbClr val="B13F9A"/>
              </a:solidFill>
              <a:latin typeface="Trebuchet MS"/>
              <a:cs typeface="Gisha" panose="020B0502040204020203" pitchFamily="34" charset="-79"/>
            </a:endParaRPr>
          </a:p>
        </p:txBody>
      </p:sp>
      <p:sp>
        <p:nvSpPr>
          <p:cNvPr id="5" name="Rectangle 4"/>
          <p:cNvSpPr/>
          <p:nvPr/>
        </p:nvSpPr>
        <p:spPr>
          <a:xfrm>
            <a:off x="1775520" y="116632"/>
            <a:ext cx="6588264" cy="5485156"/>
          </a:xfrm>
          <a:prstGeom prst="rect">
            <a:avLst/>
          </a:prstGeom>
          <a:ln w="34925">
            <a:solidFill>
              <a:schemeClr val="accent1"/>
            </a:solidFill>
          </a:ln>
        </p:spPr>
        <p:txBody>
          <a:bodyPr wrap="square">
            <a:spAutoFit/>
          </a:bodyPr>
          <a:lstStyle/>
          <a:p>
            <a:pPr algn="l" rtl="0">
              <a:lnSpc>
                <a:spcPct val="107000"/>
              </a:lnSpc>
            </a:pP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runTimer</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stopwatch.Elapsed.ToString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00:00:00.000000 ==&gt; 00:00:00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timerText.Substring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(0, 8);</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this.timerTextBlock.Text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//will not work in case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//the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runTimer</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function is run from a different thread</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Action&lt;</a:t>
            </a:r>
            <a:r>
              <a:rPr lang="en-US" sz="11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&gt; action = setTextInvok_opt1;</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8000"/>
                </a:solidFill>
                <a:latin typeface="Consolas" panose="020B0609020204030204" pitchFamily="49" charset="0"/>
                <a:ea typeface="Calibri" panose="020F0502020204030204" pitchFamily="34" charset="0"/>
                <a:cs typeface="Consolas" panose="020B0609020204030204" pitchFamily="49" charset="0"/>
              </a:rPr>
              <a:t>//option 1.A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get the UI main Dispatcher from the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MainWindow</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//and run the function setTextInvok_opt1 using it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this.Dispatcher.BeginInvoke</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(action,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8000"/>
                </a:solidFill>
                <a:latin typeface="Consolas" panose="020B0609020204030204" pitchFamily="49" charset="0"/>
                <a:ea typeface="Calibri" panose="020F0502020204030204" pitchFamily="34" charset="0"/>
                <a:cs typeface="Consolas" panose="020B0609020204030204" pitchFamily="49" charset="0"/>
              </a:rPr>
              <a:t>//option 1.B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get the UI main Dispatcher from the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timerTextBlock</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//and run the function setTextInvok_opt1 using it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timerTextBlock.Dispatcher.BeginInvoke</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(action, </a:t>
            </a:r>
            <a:r>
              <a:rPr lang="en-US" sz="1100" dirty="0" err="1">
                <a:solidFill>
                  <a:srgbClr val="008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//option 1</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b="1" dirty="0">
                <a:solidFill>
                  <a:srgbClr val="008000"/>
                </a:solidFill>
                <a:latin typeface="Consolas" panose="020B0609020204030204" pitchFamily="49" charset="0"/>
                <a:ea typeface="Calibri" panose="020F0502020204030204" pitchFamily="34" charset="0"/>
                <a:cs typeface="Consolas" panose="020B0609020204030204" pitchFamily="49" charset="0"/>
              </a:rPr>
              <a:t>//option 2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 call the setTextInvok_opt2 and inside this function</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//it will get the UI main Dispatcher</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setTextInvok_opt2(</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//pause the current thread for 1 second,</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a:solidFill>
                  <a:srgbClr val="008000"/>
                </a:solidFill>
                <a:latin typeface="Consolas" panose="020B0609020204030204" pitchFamily="49" charset="0"/>
                <a:ea typeface="Calibri" panose="020F0502020204030204" pitchFamily="34" charset="0"/>
                <a:cs typeface="Consolas" panose="020B0609020204030204" pitchFamily="49" charset="0"/>
              </a:rPr>
              <a:t>//to enable action of other threads</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1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(1000);</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1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6" name="Rectangle 5"/>
          <p:cNvSpPr/>
          <p:nvPr/>
        </p:nvSpPr>
        <p:spPr>
          <a:xfrm>
            <a:off x="6311556" y="4005064"/>
            <a:ext cx="4104456" cy="2741776"/>
          </a:xfrm>
          <a:prstGeom prst="rect">
            <a:avLst/>
          </a:prstGeom>
          <a:solidFill>
            <a:schemeClr val="bg1"/>
          </a:solidFill>
          <a:ln w="34925">
            <a:solidFill>
              <a:schemeClr val="accent1"/>
            </a:solidFill>
          </a:ln>
        </p:spPr>
        <p:txBody>
          <a:bodyPr wrap="square">
            <a:spAutoFit/>
          </a:bodyPr>
          <a:lstStyle/>
          <a:p>
            <a:pPr algn="l" rtl="0">
              <a:lnSpc>
                <a:spcPct val="107000"/>
              </a:lnSpc>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setTextInvok_opt1(</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text)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p>
          <a:p>
            <a:pPr algn="l" rtl="0">
              <a:lnSpc>
                <a:spcPct val="107000"/>
              </a:lnSpc>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.timerTextBlock.Text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text;</a:t>
            </a: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setTextInvok_opt2(</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text)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CheckAccess</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Action&lt;</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&gt; d = setTextInvok_opt2;</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Dispatcher.BeginInvoke</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(d,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text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95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95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.timerTextBlock.Text</a:t>
            </a: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 text;</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lnSpc>
                <a:spcPct val="107000"/>
              </a:lnSpc>
            </a:pPr>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100" dirty="0">
              <a:solidFill>
                <a:prstClr val="black"/>
              </a:solidFill>
              <a:latin typeface="Calibri" panose="020F0502020204030204" pitchFamily="34" charset="0"/>
              <a:ea typeface="Calibri" panose="020F0502020204030204" pitchFamily="34" charset="0"/>
              <a:cs typeface="Arial" panose="020B0604020202020204" pitchFamily="34" charset="0"/>
            </a:endParaRPr>
          </a:p>
          <a:p>
            <a:pPr algn="l" rtl="0"/>
            <a:r>
              <a:rPr lang="en-US" sz="9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he-IL" dirty="0">
              <a:solidFill>
                <a:prstClr val="black"/>
              </a:solidFill>
              <a:latin typeface="Trebuchet MS"/>
              <a:cs typeface="Gisha" panose="020B0502040204020203" pitchFamily="34" charset="-79"/>
            </a:endParaRPr>
          </a:p>
        </p:txBody>
      </p:sp>
      <p:sp>
        <p:nvSpPr>
          <p:cNvPr id="2" name="Title 1"/>
          <p:cNvSpPr>
            <a:spLocks noGrp="1"/>
          </p:cNvSpPr>
          <p:nvPr>
            <p:ph type="title"/>
          </p:nvPr>
        </p:nvSpPr>
        <p:spPr>
          <a:xfrm>
            <a:off x="6887620" y="180386"/>
            <a:ext cx="3744416" cy="1224136"/>
          </a:xfrm>
          <a:solidFill>
            <a:schemeClr val="bg1"/>
          </a:solidFill>
        </p:spPr>
        <p:txBody>
          <a:bodyPr>
            <a:noAutofit/>
          </a:bodyPr>
          <a:lstStyle/>
          <a:p>
            <a:pPr algn="ctr"/>
            <a:r>
              <a:rPr lang="he-IL" sz="2000" dirty="0"/>
              <a:t>3 אפשרויות לשגר את עדכון הטקסט מתוך התהליכון לעבר התהליכון הראשי.</a:t>
            </a:r>
            <a:br>
              <a:rPr lang="he-IL" sz="2000" dirty="0"/>
            </a:br>
            <a:r>
              <a:rPr lang="he-IL" sz="2000" dirty="0"/>
              <a:t>באמצעות ה </a:t>
            </a:r>
            <a:r>
              <a:rPr lang="en-US" sz="2000" dirty="0"/>
              <a:t>DISPATCHER</a:t>
            </a:r>
            <a:endParaRPr lang="he-IL" sz="2000" dirty="0"/>
          </a:p>
        </p:txBody>
      </p:sp>
      <p:sp>
        <p:nvSpPr>
          <p:cNvPr id="8" name="Cloud 7">
            <a:extLst>
              <a:ext uri="{FF2B5EF4-FFF2-40B4-BE49-F238E27FC236}">
                <a16:creationId xmlns:a16="http://schemas.microsoft.com/office/drawing/2014/main" id="{3075F49E-BA49-4890-8563-23D0213141B2}"/>
              </a:ext>
            </a:extLst>
          </p:cNvPr>
          <p:cNvSpPr/>
          <p:nvPr/>
        </p:nvSpPr>
        <p:spPr>
          <a:xfrm>
            <a:off x="8759828" y="2038719"/>
            <a:ext cx="1656184" cy="7200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חומר רשות</a:t>
            </a:r>
            <a:endParaRPr lang="en-US" b="1" dirty="0">
              <a:solidFill>
                <a:prstClr val="black"/>
              </a:solidFill>
              <a:latin typeface="Trebuchet MS"/>
            </a:endParaRPr>
          </a:p>
        </p:txBody>
      </p:sp>
      <p:sp>
        <p:nvSpPr>
          <p:cNvPr id="9" name="TextBox 8">
            <a:extLst>
              <a:ext uri="{FF2B5EF4-FFF2-40B4-BE49-F238E27FC236}">
                <a16:creationId xmlns:a16="http://schemas.microsoft.com/office/drawing/2014/main" id="{08375047-048D-4655-A20B-C6B1E716E1C3}"/>
              </a:ext>
            </a:extLst>
          </p:cNvPr>
          <p:cNvSpPr txBox="1"/>
          <p:nvPr/>
        </p:nvSpPr>
        <p:spPr>
          <a:xfrm>
            <a:off x="2749747" y="6122952"/>
            <a:ext cx="32221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Ex4_Thread_TimerWindow</a:t>
            </a:r>
          </a:p>
        </p:txBody>
      </p:sp>
    </p:spTree>
    <p:extLst>
      <p:ext uri="{BB962C8B-B14F-4D97-AF65-F5344CB8AC3E}">
        <p14:creationId xmlns:p14="http://schemas.microsoft.com/office/powerpoint/2010/main" val="229979516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2947-F0C2-4491-80D4-4F628BE8EECF}"/>
              </a:ext>
            </a:extLst>
          </p:cNvPr>
          <p:cNvSpPr>
            <a:spLocks noGrp="1"/>
          </p:cNvSpPr>
          <p:nvPr>
            <p:ph type="title"/>
          </p:nvPr>
        </p:nvSpPr>
        <p:spPr>
          <a:xfrm>
            <a:off x="1631504" y="188641"/>
            <a:ext cx="7759960" cy="753001"/>
          </a:xfrm>
        </p:spPr>
        <p:txBody>
          <a:bodyPr>
            <a:normAutofit/>
          </a:bodyPr>
          <a:lstStyle/>
          <a:p>
            <a:pPr algn="ctr"/>
            <a:r>
              <a:rPr lang="en-US" sz="3200" dirty="0"/>
              <a:t>STA – Single thread apartment</a:t>
            </a:r>
          </a:p>
        </p:txBody>
      </p:sp>
      <p:sp>
        <p:nvSpPr>
          <p:cNvPr id="3" name="Content Placeholder 2">
            <a:extLst>
              <a:ext uri="{FF2B5EF4-FFF2-40B4-BE49-F238E27FC236}">
                <a16:creationId xmlns:a16="http://schemas.microsoft.com/office/drawing/2014/main" id="{2A3236DF-42EE-41E7-BBE1-5753D13C1145}"/>
              </a:ext>
            </a:extLst>
          </p:cNvPr>
          <p:cNvSpPr>
            <a:spLocks noGrp="1"/>
          </p:cNvSpPr>
          <p:nvPr>
            <p:ph idx="1"/>
          </p:nvPr>
        </p:nvSpPr>
        <p:spPr>
          <a:xfrm>
            <a:off x="2018792" y="1284672"/>
            <a:ext cx="7372672" cy="4448584"/>
          </a:xfrm>
        </p:spPr>
        <p:txBody>
          <a:bodyPr>
            <a:normAutofit fontScale="92500"/>
          </a:bodyPr>
          <a:lstStyle/>
          <a:p>
            <a:r>
              <a:rPr lang="he-IL" sz="2400" dirty="0"/>
              <a:t>אפליקציות </a:t>
            </a:r>
            <a:r>
              <a:rPr lang="en-US" sz="2400" dirty="0"/>
              <a:t>WPF</a:t>
            </a:r>
            <a:r>
              <a:rPr lang="he-IL" sz="2400" dirty="0"/>
              <a:t> מבוססות על מודל ה </a:t>
            </a:r>
            <a:r>
              <a:rPr lang="en-US" sz="2400" dirty="0"/>
              <a:t> - STA</a:t>
            </a:r>
            <a:r>
              <a:rPr lang="he-IL" sz="2400" b="1" kern="0" dirty="0">
                <a:latin typeface="Consolas" panose="020B0609020204030204" pitchFamily="49" charset="0"/>
              </a:rPr>
              <a:t> </a:t>
            </a:r>
            <a:r>
              <a:rPr lang="he-IL" sz="2400" kern="0" dirty="0">
                <a:latin typeface="Consolas" panose="020B0609020204030204" pitchFamily="49" charset="0"/>
              </a:rPr>
              <a:t>כל הפעולות על פקדים גרפיים מותר להן להיעשות רק מתוך תהליכון אחד בלבד, תהליכון ה- </a:t>
            </a:r>
            <a:r>
              <a:rPr lang="en-US" sz="2400" kern="0" dirty="0">
                <a:latin typeface="Consolas" panose="020B0609020204030204" pitchFamily="49" charset="0"/>
              </a:rPr>
              <a:t>UI</a:t>
            </a:r>
            <a:r>
              <a:rPr lang="he-IL" sz="2400" kern="0" dirty="0">
                <a:latin typeface="Consolas" panose="020B0609020204030204" pitchFamily="49" charset="0"/>
              </a:rPr>
              <a:t> (</a:t>
            </a:r>
            <a:r>
              <a:rPr lang="he-IL" sz="2400" kern="0" dirty="0" err="1">
                <a:latin typeface="Consolas" panose="020B0609020204030204" pitchFamily="49" charset="0"/>
              </a:rPr>
              <a:t>התהליכון</a:t>
            </a:r>
            <a:r>
              <a:rPr lang="he-IL" sz="2400" kern="0" dirty="0">
                <a:latin typeface="Consolas" panose="020B0609020204030204" pitchFamily="49" charset="0"/>
              </a:rPr>
              <a:t> הראשי)</a:t>
            </a:r>
            <a:endParaRPr lang="he-IL" sz="2400" dirty="0"/>
          </a:p>
          <a:p>
            <a:r>
              <a:rPr lang="he-IL" sz="2400" dirty="0"/>
              <a:t>אובייקטים שנוצרים ב </a:t>
            </a:r>
            <a:r>
              <a:rPr lang="en-US" sz="2400" dirty="0"/>
              <a:t>STA</a:t>
            </a:r>
            <a:r>
              <a:rPr lang="he-IL" sz="2400" dirty="0"/>
              <a:t> אינם </a:t>
            </a:r>
            <a:r>
              <a:rPr lang="en-US" sz="2400" dirty="0"/>
              <a:t>Thread Safe</a:t>
            </a:r>
            <a:r>
              <a:rPr lang="he-IL" sz="2400" dirty="0"/>
              <a:t> ולכן כשרצים כמה תהליכונים במקביל שמנסים לגשת לאובייקטים צריך </a:t>
            </a:r>
            <a:r>
              <a:rPr lang="he-IL" sz="2400" b="1" dirty="0"/>
              <a:t>מנגנון שיסנכרן את הגישה</a:t>
            </a:r>
            <a:r>
              <a:rPr lang="he-IL" sz="2400" dirty="0"/>
              <a:t> לאובייקטים.</a:t>
            </a:r>
          </a:p>
          <a:p>
            <a:r>
              <a:rPr lang="he-IL" sz="2400" dirty="0"/>
              <a:t>לכן, </a:t>
            </a:r>
            <a:r>
              <a:rPr lang="en-US" sz="2400" dirty="0"/>
              <a:t>STA</a:t>
            </a:r>
            <a:r>
              <a:rPr lang="he-IL" sz="2400" dirty="0"/>
              <a:t> מכיל מנגנון בשם </a:t>
            </a:r>
            <a:r>
              <a:rPr lang="en-US" sz="2400" b="1" dirty="0"/>
              <a:t>Dispatcher</a:t>
            </a:r>
            <a:r>
              <a:rPr lang="he-IL" sz="2400" dirty="0"/>
              <a:t> שמנהל בעזרת "</a:t>
            </a:r>
            <a:r>
              <a:rPr lang="he-IL" sz="2400" b="1" dirty="0"/>
              <a:t>תור הודעות</a:t>
            </a:r>
            <a:r>
              <a:rPr lang="he-IL" sz="2400" dirty="0"/>
              <a:t>" את הגישה לאובייקטים מתוך תהליכונים אחרים.</a:t>
            </a:r>
          </a:p>
          <a:p>
            <a:r>
              <a:rPr lang="he-IL" sz="2400" dirty="0"/>
              <a:t>ה </a:t>
            </a:r>
            <a:r>
              <a:rPr lang="en-US" sz="2400" dirty="0"/>
              <a:t>UI</a:t>
            </a:r>
            <a:r>
              <a:rPr lang="he-IL" sz="2400" dirty="0"/>
              <a:t> שייך לתהליכון הראשי וכאשר תהליכונים אחרים מעויינים לעדכן אובייקטים של </a:t>
            </a:r>
            <a:r>
              <a:rPr lang="en-US" sz="2400" dirty="0"/>
              <a:t>UI</a:t>
            </a:r>
            <a:r>
              <a:rPr lang="he-IL" sz="2400" dirty="0"/>
              <a:t> הם יעשו זאת דרך המשגר </a:t>
            </a:r>
            <a:r>
              <a:rPr lang="en-US" sz="2400" dirty="0"/>
              <a:t>Dispatcher</a:t>
            </a:r>
            <a:r>
              <a:rPr lang="he-IL" sz="2400" dirty="0"/>
              <a:t> המאפשר גישה ל</a:t>
            </a:r>
            <a:r>
              <a:rPr lang="en-US" sz="2400" dirty="0"/>
              <a:t>UI</a:t>
            </a:r>
            <a:r>
              <a:rPr lang="he-IL" sz="2400" dirty="0"/>
              <a:t> (התהליך הראשי) דרך שליחת המתודה לתור הודעות מסונכרן.</a:t>
            </a:r>
          </a:p>
        </p:txBody>
      </p:sp>
      <p:sp>
        <p:nvSpPr>
          <p:cNvPr id="4" name="Slide Number Placeholder 3">
            <a:extLst>
              <a:ext uri="{FF2B5EF4-FFF2-40B4-BE49-F238E27FC236}">
                <a16:creationId xmlns:a16="http://schemas.microsoft.com/office/drawing/2014/main" id="{B97E03B5-E4E2-436B-994B-11E4628FA76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768</a:t>
            </a:fld>
            <a:endParaRPr lang="he-IL">
              <a:solidFill>
                <a:srgbClr val="B13F9A"/>
              </a:solidFill>
              <a:latin typeface="Trebuchet MS"/>
              <a:cs typeface="Gisha" panose="020B0502040204020203" pitchFamily="34" charset="-79"/>
            </a:endParaRPr>
          </a:p>
        </p:txBody>
      </p:sp>
      <p:sp>
        <p:nvSpPr>
          <p:cNvPr id="5" name="Cloud 4">
            <a:extLst>
              <a:ext uri="{FF2B5EF4-FFF2-40B4-BE49-F238E27FC236}">
                <a16:creationId xmlns:a16="http://schemas.microsoft.com/office/drawing/2014/main" id="{39CF15F0-EFDE-488C-ADDF-977178F2A554}"/>
              </a:ext>
            </a:extLst>
          </p:cNvPr>
          <p:cNvSpPr/>
          <p:nvPr/>
        </p:nvSpPr>
        <p:spPr>
          <a:xfrm>
            <a:off x="1919536" y="5669218"/>
            <a:ext cx="2016224" cy="814138"/>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b="1" dirty="0">
                <a:solidFill>
                  <a:prstClr val="black"/>
                </a:solidFill>
                <a:latin typeface="Trebuchet MS"/>
                <a:cs typeface="Gisha" panose="020B0502040204020203" pitchFamily="34" charset="-79"/>
              </a:rPr>
              <a:t>מכאן חומר חובה</a:t>
            </a:r>
            <a:endParaRPr lang="en-US" b="1" dirty="0">
              <a:solidFill>
                <a:prstClr val="black"/>
              </a:solidFill>
              <a:latin typeface="Trebuchet MS"/>
            </a:endParaRPr>
          </a:p>
        </p:txBody>
      </p:sp>
    </p:spTree>
    <p:extLst>
      <p:ext uri="{BB962C8B-B14F-4D97-AF65-F5344CB8AC3E}">
        <p14:creationId xmlns:p14="http://schemas.microsoft.com/office/powerpoint/2010/main" val="2315225879"/>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pPr algn="ctr"/>
            <a:r>
              <a:rPr lang="he-IL" sz="6000" dirty="0"/>
              <a:t>תהליכונים</a:t>
            </a:r>
          </a:p>
        </p:txBody>
      </p:sp>
      <p:sp>
        <p:nvSpPr>
          <p:cNvPr id="3" name="כותרת משנה 2"/>
          <p:cNvSpPr>
            <a:spLocks noGrp="1"/>
          </p:cNvSpPr>
          <p:nvPr>
            <p:ph type="subTitle" idx="1"/>
          </p:nvPr>
        </p:nvSpPr>
        <p:spPr>
          <a:xfrm>
            <a:off x="4799856" y="3539864"/>
            <a:ext cx="5193364" cy="2337408"/>
          </a:xfrm>
        </p:spPr>
        <p:txBody>
          <a:bodyPr>
            <a:normAutofit fontScale="85000" lnSpcReduction="10000"/>
          </a:bodyPr>
          <a:lstStyle/>
          <a:p>
            <a:pPr algn="ctr"/>
            <a:r>
              <a:rPr lang="he-IL" sz="5400" dirty="0"/>
              <a:t>המחלקה</a:t>
            </a:r>
            <a:endParaRPr lang="en-US" sz="5400" dirty="0"/>
          </a:p>
          <a:p>
            <a:pPr algn="ctr"/>
            <a:r>
              <a:rPr lang="he-IL" sz="5400" dirty="0"/>
              <a:t> </a:t>
            </a:r>
            <a:r>
              <a:rPr lang="en-US" sz="5400" dirty="0"/>
              <a:t>BackgroundWorker</a:t>
            </a:r>
            <a:endParaRPr lang="he-IL" sz="5400" dirty="0"/>
          </a:p>
          <a:p>
            <a:pPr algn="ctr"/>
            <a:endParaRPr lang="he-IL" sz="5400" dirty="0"/>
          </a:p>
        </p:txBody>
      </p:sp>
      <p:sp>
        <p:nvSpPr>
          <p:cNvPr id="5" name="Slide Number Placeholder 4"/>
          <p:cNvSpPr>
            <a:spLocks noGrp="1"/>
          </p:cNvSpPr>
          <p:nvPr>
            <p:ph type="sldNum" sz="quarter" idx="12"/>
          </p:nvPr>
        </p:nvSpPr>
        <p:spPr/>
        <p:txBody>
          <a:bodyPr/>
          <a:lstStyle/>
          <a:p>
            <a:fld id="{04F09086-7655-46EE-82F4-512E3C932A8D}" type="slidenum">
              <a:rPr lang="he-IL">
                <a:latin typeface="Trebuchet MS"/>
                <a:cs typeface="Gisha" panose="020B0502040204020203" pitchFamily="34" charset="-79"/>
              </a:rPr>
              <a:pPr/>
              <a:t>769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2635253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הסבר מלבני מעוגל 17"/>
          <p:cNvSpPr/>
          <p:nvPr/>
        </p:nvSpPr>
        <p:spPr bwMode="auto">
          <a:xfrm flipH="1">
            <a:off x="6427441" y="2060849"/>
            <a:ext cx="3791765" cy="3517481"/>
          </a:xfrm>
          <a:prstGeom prst="wedgeRoundRectCallout">
            <a:avLst>
              <a:gd name="adj1" fmla="val 69802"/>
              <a:gd name="adj2" fmla="val 13392"/>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spcBef>
                <a:spcPct val="0"/>
              </a:spcBef>
              <a:spcAft>
                <a:spcPct val="0"/>
              </a:spcAft>
              <a:buFont typeface="Arial" panose="020B0604020202020204" pitchFamily="34" charset="0"/>
              <a:buChar char="•"/>
            </a:pPr>
            <a:r>
              <a:rPr lang="he-IL" sz="2000" dirty="0">
                <a:solidFill>
                  <a:srgbClr val="FF0000"/>
                </a:solidFill>
                <a:latin typeface="Trebuchet MS"/>
                <a:cs typeface="Gisha" panose="020B0502040204020203" pitchFamily="34" charset="-79"/>
              </a:rPr>
              <a:t>המשתנה עליו פועל מבנה הבקרה</a:t>
            </a:r>
            <a:r>
              <a:rPr lang="en-US" sz="2000" dirty="0">
                <a:solidFill>
                  <a:srgbClr val="FF0000"/>
                </a:solidFill>
                <a:latin typeface="Trebuchet MS"/>
              </a:rPr>
              <a:t> </a:t>
            </a:r>
            <a:r>
              <a:rPr lang="he-IL" sz="2000" dirty="0">
                <a:solidFill>
                  <a:srgbClr val="FF0000"/>
                </a:solidFill>
                <a:latin typeface="Trebuchet MS"/>
                <a:cs typeface="Gisha" panose="020B0502040204020203" pitchFamily="34" charset="-79"/>
              </a:rPr>
              <a:t> </a:t>
            </a:r>
            <a:r>
              <a:rPr lang="en-US" sz="2000" dirty="0">
                <a:solidFill>
                  <a:srgbClr val="FF0000"/>
                </a:solidFill>
                <a:latin typeface="Trebuchet MS"/>
              </a:rPr>
              <a:t>switch</a:t>
            </a:r>
            <a:r>
              <a:rPr lang="he-IL" sz="2000" dirty="0">
                <a:solidFill>
                  <a:srgbClr val="FF0000"/>
                </a:solidFill>
                <a:latin typeface="Trebuchet MS"/>
                <a:cs typeface="Gisha" panose="020B0502040204020203" pitchFamily="34" charset="-79"/>
              </a:rPr>
              <a:t> יכול להיות רק מחרוזת, שלם או טיפוס סודר </a:t>
            </a:r>
            <a:r>
              <a:rPr lang="en-US" sz="2000" dirty="0">
                <a:solidFill>
                  <a:srgbClr val="FF0000"/>
                </a:solidFill>
                <a:latin typeface="Trebuchet MS"/>
              </a:rPr>
              <a:t>(</a:t>
            </a:r>
            <a:r>
              <a:rPr lang="en-US" sz="2000" dirty="0" err="1">
                <a:solidFill>
                  <a:srgbClr val="FF0000"/>
                </a:solidFill>
                <a:latin typeface="Trebuchet MS"/>
              </a:rPr>
              <a:t>enum</a:t>
            </a:r>
            <a:r>
              <a:rPr lang="en-US" sz="2000" dirty="0">
                <a:solidFill>
                  <a:srgbClr val="FF0000"/>
                </a:solidFill>
                <a:latin typeface="Trebuchet MS"/>
              </a:rPr>
              <a:t>)</a:t>
            </a:r>
            <a:endParaRPr lang="he-IL" sz="2000" dirty="0">
              <a:solidFill>
                <a:srgbClr val="FF0000"/>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כל </a:t>
            </a:r>
            <a:r>
              <a:rPr lang="en-US" sz="2000" dirty="0">
                <a:solidFill>
                  <a:prstClr val="black"/>
                </a:solidFill>
                <a:latin typeface="Trebuchet MS"/>
              </a:rPr>
              <a:t>case</a:t>
            </a:r>
            <a:r>
              <a:rPr lang="he-IL" sz="2000" dirty="0">
                <a:solidFill>
                  <a:prstClr val="black"/>
                </a:solidFill>
                <a:latin typeface="Trebuchet MS"/>
                <a:cs typeface="Gisha" panose="020B0502040204020203" pitchFamily="34" charset="-79"/>
              </a:rPr>
              <a:t> מסתיים ב </a:t>
            </a:r>
            <a:r>
              <a:rPr lang="en-US" sz="2000" dirty="0">
                <a:solidFill>
                  <a:prstClr val="black"/>
                </a:solidFill>
                <a:latin typeface="Trebuchet MS"/>
              </a:rPr>
              <a:t>break</a:t>
            </a:r>
            <a:r>
              <a:rPr lang="he-IL" sz="2000" dirty="0">
                <a:solidFill>
                  <a:prstClr val="black"/>
                </a:solidFill>
                <a:latin typeface="Trebuchet MS"/>
                <a:cs typeface="Gisha" panose="020B0502040204020203" pitchFamily="34" charset="-79"/>
              </a:rPr>
              <a:t> בשונה מ </a:t>
            </a:r>
            <a:r>
              <a:rPr lang="en-US" sz="2000" dirty="0">
                <a:solidFill>
                  <a:prstClr val="black"/>
                </a:solidFill>
                <a:latin typeface="Trebuchet MS"/>
              </a:rPr>
              <a:t>C++</a:t>
            </a:r>
            <a:endParaRPr lang="he-IL" sz="2000" dirty="0">
              <a:solidFill>
                <a:prstClr val="black"/>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גם </a:t>
            </a:r>
            <a:r>
              <a:rPr lang="en-US" sz="2000" dirty="0">
                <a:solidFill>
                  <a:prstClr val="black"/>
                </a:solidFill>
                <a:latin typeface="Trebuchet MS"/>
              </a:rPr>
              <a:t>default</a:t>
            </a:r>
            <a:endParaRPr lang="he-IL" sz="2000" dirty="0">
              <a:solidFill>
                <a:prstClr val="black"/>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ניתן לאחד מקרים אם אין ביניהם קוד</a:t>
            </a: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קיצור מקש </a:t>
            </a:r>
            <a:r>
              <a:rPr lang="en-US" sz="2000" dirty="0" err="1">
                <a:solidFill>
                  <a:prstClr val="black"/>
                </a:solidFill>
                <a:latin typeface="Trebuchet MS"/>
              </a:rPr>
              <a:t>sw</a:t>
            </a:r>
            <a:endParaRPr lang="en-US" sz="2000" dirty="0">
              <a:solidFill>
                <a:prstClr val="black"/>
              </a:solidFill>
              <a:latin typeface="Trebuchet MS"/>
            </a:endParaRPr>
          </a:p>
          <a:p>
            <a:pPr fontAlgn="base">
              <a:spcBef>
                <a:spcPct val="0"/>
              </a:spcBef>
              <a:spcAft>
                <a:spcPct val="0"/>
              </a:spcAft>
            </a:pPr>
            <a:endParaRPr lang="he-IL" sz="2000" dirty="0">
              <a:solidFill>
                <a:prstClr val="black"/>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endParaRPr lang="he-IL" sz="2000" dirty="0">
              <a:solidFill>
                <a:prstClr val="black"/>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endParaRPr lang="he-IL" sz="2000" dirty="0">
              <a:solidFill>
                <a:prstClr val="black"/>
              </a:solidFill>
              <a:latin typeface="Trebuchet MS"/>
              <a:cs typeface="Gisha" panose="020B0502040204020203" pitchFamily="34" charset="-79"/>
            </a:endParaRPr>
          </a:p>
          <a:p>
            <a:pPr marL="342900" indent="-342900" fontAlgn="base">
              <a:spcBef>
                <a:spcPct val="0"/>
              </a:spcBef>
              <a:spcAft>
                <a:spcPct val="0"/>
              </a:spcAft>
              <a:buFont typeface="Arial" panose="020B0604020202020204" pitchFamily="34" charset="0"/>
              <a:buChar char="•"/>
            </a:pPr>
            <a:endParaRPr lang="he-IL" sz="2000" dirty="0">
              <a:solidFill>
                <a:prstClr val="black"/>
              </a:solidFill>
              <a:latin typeface="Trebuchet MS"/>
              <a:cs typeface="Gisha" panose="020B0502040204020203" pitchFamily="34" charset="-79"/>
            </a:endParaRPr>
          </a:p>
        </p:txBody>
      </p:sp>
      <p:sp>
        <p:nvSpPr>
          <p:cNvPr id="2" name="כותרת 1"/>
          <p:cNvSpPr>
            <a:spLocks noGrp="1"/>
          </p:cNvSpPr>
          <p:nvPr>
            <p:ph type="title"/>
          </p:nvPr>
        </p:nvSpPr>
        <p:spPr>
          <a:xfrm>
            <a:off x="2015899" y="186935"/>
            <a:ext cx="7239000" cy="516672"/>
          </a:xfrm>
        </p:spPr>
        <p:txBody>
          <a:bodyPr>
            <a:normAutofit fontScale="90000"/>
          </a:bodyPr>
          <a:lstStyle/>
          <a:p>
            <a:pPr algn="ctr"/>
            <a:r>
              <a:rPr lang="en-US" cap="none" dirty="0"/>
              <a:t>switch</a:t>
            </a:r>
            <a:endParaRPr lang="he-IL" dirty="0"/>
          </a:p>
        </p:txBody>
      </p:sp>
      <p:sp>
        <p:nvSpPr>
          <p:cNvPr id="3" name="מציין מיקום תוכן 2"/>
          <p:cNvSpPr>
            <a:spLocks noGrp="1"/>
          </p:cNvSpPr>
          <p:nvPr>
            <p:ph idx="1"/>
          </p:nvPr>
        </p:nvSpPr>
        <p:spPr>
          <a:xfrm>
            <a:off x="1990335" y="836712"/>
            <a:ext cx="4818895" cy="5511542"/>
          </a:xfrm>
        </p:spPr>
        <p:txBody>
          <a:bodyPr>
            <a:normAutofit fontScale="92500" lnSpcReduction="10000"/>
          </a:bodyPr>
          <a:lstStyle/>
          <a:p>
            <a:pPr marL="0" indent="0" algn="l" rtl="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ToBoolean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a:t>
            </a:r>
          </a:p>
          <a:p>
            <a:pPr marL="0" indent="0" algn="l" rtl="0">
              <a:buNone/>
            </a:pP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 result;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(s)</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case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"True"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case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"true"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break</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case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case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break</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break</a:t>
            </a:r>
            <a:r>
              <a:rPr lang="en-US" sz="1600" dirty="0">
                <a:solidFill>
                  <a:srgbClr val="000000"/>
                </a:solidFill>
                <a:latin typeface="Consolas" panose="020B0609020204030204" pitchFamily="49" charset="0"/>
              </a:rPr>
              <a:t>;</a:t>
            </a:r>
          </a:p>
          <a:p>
            <a:pPr marL="0" indent="0" algn="l" rtl="0">
              <a:buNone/>
            </a:pPr>
            <a:r>
              <a:rPr lang="en-US" sz="1600" dirty="0">
                <a:solidFill>
                  <a:srgbClr val="000000"/>
                </a:solidFill>
                <a:latin typeface="Consolas" panose="020B0609020204030204" pitchFamily="49" charset="0"/>
              </a:rPr>
              <a:t>    }</a:t>
            </a:r>
          </a:p>
          <a:p>
            <a:pPr marL="0" indent="0" algn="l" rtl="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result;</a:t>
            </a:r>
          </a:p>
          <a:p>
            <a:pPr marL="0" indent="0" algn="l" rtl="0">
              <a:buNone/>
            </a:pPr>
            <a:r>
              <a:rPr lang="en-US" sz="1600" dirty="0">
                <a:solidFill>
                  <a:srgbClr val="000000"/>
                </a:solidFill>
                <a:latin typeface="Consolas" panose="020B0609020204030204" pitchFamily="49" charset="0"/>
              </a:rPr>
              <a:t>}</a:t>
            </a:r>
            <a:endParaRPr lang="he-IL" sz="44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652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47292" y="141724"/>
            <a:ext cx="7239000" cy="770344"/>
          </a:xfrm>
        </p:spPr>
        <p:txBody>
          <a:bodyPr>
            <a:normAutofit fontScale="90000"/>
          </a:bodyPr>
          <a:lstStyle/>
          <a:p>
            <a:pPr algn="ctr"/>
            <a:r>
              <a:rPr lang="he-IL" dirty="0"/>
              <a:t>המחלקה </a:t>
            </a:r>
            <a:r>
              <a:rPr lang="en-US" dirty="0"/>
              <a:t>Background Worker</a:t>
            </a:r>
            <a:endParaRPr lang="he-IL" dirty="0"/>
          </a:p>
        </p:txBody>
      </p:sp>
      <p:sp>
        <p:nvSpPr>
          <p:cNvPr id="3" name="מציין מיקום תוכן 2"/>
          <p:cNvSpPr>
            <a:spLocks noGrp="1"/>
          </p:cNvSpPr>
          <p:nvPr>
            <p:ph idx="1"/>
          </p:nvPr>
        </p:nvSpPr>
        <p:spPr>
          <a:xfrm>
            <a:off x="1950368" y="1268760"/>
            <a:ext cx="7632848" cy="4680520"/>
          </a:xfrm>
        </p:spPr>
        <p:txBody>
          <a:bodyPr>
            <a:normAutofit fontScale="92500" lnSpcReduction="10000"/>
          </a:bodyPr>
          <a:lstStyle/>
          <a:p>
            <a:r>
              <a:rPr lang="he-IL" sz="2000" dirty="0"/>
              <a:t>המחלקה </a:t>
            </a:r>
            <a:r>
              <a:rPr lang="en-US" sz="2000" b="1" dirty="0"/>
              <a:t>BackgroundWorker</a:t>
            </a:r>
            <a:r>
              <a:rPr lang="he-IL" sz="2000" dirty="0"/>
              <a:t> מממשת את העבודה עם תהליכונים</a:t>
            </a:r>
            <a:r>
              <a:rPr lang="he-IL" dirty="0"/>
              <a:t> </a:t>
            </a:r>
            <a:r>
              <a:rPr lang="he-IL" b="1" dirty="0"/>
              <a:t>תוך שימוש במנגנון </a:t>
            </a:r>
            <a:r>
              <a:rPr lang="en-US" b="1" dirty="0"/>
              <a:t>events</a:t>
            </a:r>
            <a:r>
              <a:rPr lang="he-IL" b="1" dirty="0"/>
              <a:t>.</a:t>
            </a:r>
            <a:r>
              <a:rPr lang="he-IL" sz="2000" b="1" dirty="0"/>
              <a:t> </a:t>
            </a:r>
          </a:p>
          <a:p>
            <a:endParaRPr lang="he-IL" sz="2000" dirty="0"/>
          </a:p>
          <a:p>
            <a:r>
              <a:rPr lang="he-IL" sz="2000" dirty="0"/>
              <a:t>ניתן להשתמש בה גם לאפליקציות </a:t>
            </a:r>
            <a:r>
              <a:rPr lang="en-US" b="1" dirty="0"/>
              <a:t>console</a:t>
            </a:r>
            <a:r>
              <a:rPr lang="he-IL" sz="2000" dirty="0"/>
              <a:t> רגילות וגם לאפליקציות </a:t>
            </a:r>
            <a:r>
              <a:rPr lang="en-US" sz="2000" dirty="0"/>
              <a:t>GUI</a:t>
            </a:r>
            <a:r>
              <a:rPr lang="he-IL" sz="2000" dirty="0"/>
              <a:t> גרפיות של </a:t>
            </a:r>
            <a:r>
              <a:rPr lang="en-US" b="1" dirty="0"/>
              <a:t>WPF</a:t>
            </a:r>
            <a:r>
              <a:rPr lang="he-IL" sz="2000" dirty="0"/>
              <a:t>.</a:t>
            </a:r>
          </a:p>
          <a:p>
            <a:r>
              <a:rPr lang="he-IL" sz="2000" dirty="0"/>
              <a:t>אך מחלקה זו מותאמת ונוחה לעבודה עם </a:t>
            </a:r>
            <a:r>
              <a:rPr lang="en-US" sz="2000" dirty="0"/>
              <a:t>GUI</a:t>
            </a:r>
            <a:r>
              <a:rPr lang="he-IL" sz="2000" dirty="0"/>
              <a:t>, </a:t>
            </a:r>
            <a:r>
              <a:rPr lang="he-IL" sz="3000" dirty="0"/>
              <a:t>יותר</a:t>
            </a:r>
            <a:r>
              <a:rPr lang="he-IL" sz="2000" dirty="0"/>
              <a:t> מאשר עבודה דרך מחלקת </a:t>
            </a:r>
            <a:r>
              <a:rPr lang="en-US" sz="2000" dirty="0"/>
              <a:t>Thread </a:t>
            </a:r>
            <a:r>
              <a:rPr lang="he-IL" sz="2000" dirty="0"/>
              <a:t> הרגילה.</a:t>
            </a:r>
          </a:p>
          <a:p>
            <a:r>
              <a:rPr lang="he-IL" sz="2000" dirty="0"/>
              <a:t>מחלקה זו נועדה כדי </a:t>
            </a:r>
            <a:r>
              <a:rPr lang="he-IL" sz="2000" b="1" dirty="0"/>
              <a:t>להקל</a:t>
            </a:r>
            <a:r>
              <a:rPr lang="he-IL" sz="2000" dirty="0"/>
              <a:t> על עבודה עם תהליכונים, בדרך פשוטה ונוחה יותר מעבודה עם </a:t>
            </a:r>
            <a:r>
              <a:rPr lang="en-US" sz="2000" dirty="0"/>
              <a:t>Thread</a:t>
            </a:r>
            <a:r>
              <a:rPr lang="he-IL" sz="2000" dirty="0"/>
              <a:t>. </a:t>
            </a:r>
            <a:r>
              <a:rPr lang="he-IL" sz="2000" dirty="0">
                <a:highlight>
                  <a:srgbClr val="FFFF00"/>
                </a:highlight>
              </a:rPr>
              <a:t>ובעיקר בסביבה גרפית.</a:t>
            </a:r>
            <a:endParaRPr lang="en-US" sz="2000" dirty="0">
              <a:highlight>
                <a:srgbClr val="FFFF00"/>
              </a:highlight>
            </a:endParaRPr>
          </a:p>
          <a:p>
            <a:r>
              <a:rPr lang="he-IL" sz="2000" b="1" dirty="0"/>
              <a:t>המחלקה מספקת את האפשרות לתהליך רקע </a:t>
            </a:r>
            <a:r>
              <a:rPr lang="he-IL" sz="2000" b="1" dirty="0">
                <a:highlight>
                  <a:srgbClr val="FFFF00"/>
                </a:highlight>
              </a:rPr>
              <a:t>שאינו התהליך הגרפי הראשי </a:t>
            </a:r>
            <a:r>
              <a:rPr lang="en-US" sz="2000" b="1" dirty="0">
                <a:highlight>
                  <a:srgbClr val="FFFF00"/>
                </a:highlight>
              </a:rPr>
              <a:t>(UI Thread)</a:t>
            </a:r>
            <a:r>
              <a:rPr lang="he-IL" sz="2000" b="1" dirty="0">
                <a:highlight>
                  <a:srgbClr val="FFFF00"/>
                </a:highlight>
              </a:rPr>
              <a:t> </a:t>
            </a:r>
            <a:r>
              <a:rPr lang="he-IL" sz="2000" b="1" dirty="0"/>
              <a:t>לבצע שינויים בממשק הגרפי בבטחה.</a:t>
            </a:r>
            <a:r>
              <a:rPr lang="he-IL" sz="2000" dirty="0"/>
              <a:t> </a:t>
            </a:r>
            <a:endParaRPr lang="en-US" sz="2000" dirty="0"/>
          </a:p>
          <a:p>
            <a:pPr marL="0" indent="0">
              <a:buNone/>
            </a:pPr>
            <a:endParaRPr lang="he-IL" sz="2000" dirty="0"/>
          </a:p>
          <a:p>
            <a:r>
              <a:rPr lang="he-IL" sz="2000" dirty="0"/>
              <a:t>מחלקת </a:t>
            </a:r>
            <a:r>
              <a:rPr lang="en-US" sz="2000" b="1" dirty="0"/>
              <a:t>BackgroundWorker</a:t>
            </a:r>
            <a:r>
              <a:rPr lang="he-IL" sz="2000" dirty="0"/>
              <a:t> נקראת כך כי היא </a:t>
            </a:r>
            <a:r>
              <a:rPr lang="he-IL" sz="2000" b="1" dirty="0"/>
              <a:t>פועלת ברקע</a:t>
            </a:r>
            <a:r>
              <a:rPr lang="he-IL" sz="2000" dirty="0"/>
              <a:t> – </a:t>
            </a:r>
            <a:r>
              <a:rPr lang="he-IL" sz="2000" b="1" dirty="0"/>
              <a:t>והיא זו שדואגת לסנכרן את כל התהליכונים מול התהליכון הראשי.</a:t>
            </a:r>
            <a:endParaRPr lang="en-US" sz="2000" b="1" dirty="0"/>
          </a:p>
        </p:txBody>
      </p:sp>
      <p:sp>
        <p:nvSpPr>
          <p:cNvPr id="5" name="Slide Number Placeholder 4">
            <a:extLst>
              <a:ext uri="{FF2B5EF4-FFF2-40B4-BE49-F238E27FC236}">
                <a16:creationId xmlns:a16="http://schemas.microsoft.com/office/drawing/2014/main" id="{4C188091-C995-4D8C-979D-FC6EB27DC96F}"/>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94920866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847528" y="152758"/>
            <a:ext cx="8640960" cy="638494"/>
          </a:xfrm>
          <a:solidFill>
            <a:schemeClr val="bg1"/>
          </a:solidFill>
        </p:spPr>
        <p:txBody>
          <a:bodyPr>
            <a:normAutofit fontScale="90000"/>
          </a:bodyPr>
          <a:lstStyle/>
          <a:p>
            <a:pPr algn="ctr"/>
            <a:r>
              <a:rPr lang="he-IL" sz="3600" dirty="0"/>
              <a:t>3</a:t>
            </a:r>
            <a:r>
              <a:rPr lang="he-IL" sz="2800" dirty="0"/>
              <a:t> </a:t>
            </a:r>
            <a:r>
              <a:rPr lang="he-IL" sz="4000" dirty="0"/>
              <a:t>אירועים</a:t>
            </a:r>
            <a:r>
              <a:rPr lang="he-IL" sz="2800" dirty="0"/>
              <a:t> שקיימים במחלקה </a:t>
            </a:r>
            <a:r>
              <a:rPr lang="en-US" sz="2800" dirty="0"/>
              <a:t>Background worker</a:t>
            </a:r>
            <a:endParaRPr lang="he-IL" sz="2800" dirty="0"/>
          </a:p>
        </p:txBody>
      </p:sp>
      <p:sp>
        <p:nvSpPr>
          <p:cNvPr id="3" name="מציין מיקום תוכן 2"/>
          <p:cNvSpPr>
            <a:spLocks noGrp="1"/>
          </p:cNvSpPr>
          <p:nvPr>
            <p:ph idx="1"/>
          </p:nvPr>
        </p:nvSpPr>
        <p:spPr>
          <a:xfrm>
            <a:off x="1703512" y="4711476"/>
            <a:ext cx="8784976" cy="864096"/>
          </a:xfrm>
        </p:spPr>
        <p:style>
          <a:lnRef idx="2">
            <a:schemeClr val="accent5"/>
          </a:lnRef>
          <a:fillRef idx="1">
            <a:schemeClr val="lt1"/>
          </a:fillRef>
          <a:effectRef idx="0">
            <a:schemeClr val="accent5"/>
          </a:effectRef>
          <a:fontRef idx="minor">
            <a:schemeClr val="dk1"/>
          </a:fontRef>
        </p:style>
        <p:txBody>
          <a:bodyPr>
            <a:normAutofit fontScale="77500" lnSpcReduction="20000"/>
          </a:bodyPr>
          <a:lstStyle/>
          <a:p>
            <a:pPr marL="0" indent="0" algn="ctr" rtl="0">
              <a:lnSpc>
                <a:spcPct val="107000"/>
              </a:lnSpc>
              <a:buNone/>
            </a:pPr>
            <a:r>
              <a:rPr lang="en-US" sz="2000" dirty="0">
                <a:solidFill>
                  <a:srgbClr val="0000FF"/>
                </a:solidFill>
                <a:latin typeface="Consolas"/>
                <a:ea typeface="Calibri"/>
                <a:cs typeface="Consolas"/>
              </a:rPr>
              <a:t>public</a:t>
            </a:r>
            <a:r>
              <a:rPr lang="en-US" sz="2000" dirty="0">
                <a:solidFill>
                  <a:srgbClr val="000000"/>
                </a:solidFill>
                <a:latin typeface="Consolas"/>
                <a:ea typeface="Calibri"/>
                <a:cs typeface="Consolas"/>
              </a:rPr>
              <a:t> </a:t>
            </a:r>
            <a:r>
              <a:rPr lang="en-US" sz="2000" dirty="0">
                <a:solidFill>
                  <a:srgbClr val="0000FF"/>
                </a:solidFill>
                <a:latin typeface="Consolas"/>
                <a:ea typeface="Calibri"/>
                <a:cs typeface="Consolas"/>
              </a:rPr>
              <a:t>event</a:t>
            </a:r>
            <a:r>
              <a:rPr lang="en-US" sz="2000" dirty="0">
                <a:solidFill>
                  <a:srgbClr val="000000"/>
                </a:solidFill>
                <a:latin typeface="Consolas"/>
                <a:ea typeface="Calibri"/>
                <a:cs typeface="Consolas"/>
              </a:rPr>
              <a:t> </a:t>
            </a:r>
            <a:r>
              <a:rPr lang="en-US" sz="2000" dirty="0" err="1">
                <a:solidFill>
                  <a:srgbClr val="000000"/>
                </a:solidFill>
                <a:latin typeface="Consolas"/>
                <a:ea typeface="Calibri"/>
                <a:cs typeface="Consolas"/>
              </a:rPr>
              <a:t>RunWorkerCompletedEventHandler</a:t>
            </a:r>
            <a:r>
              <a:rPr lang="en-US" sz="2000" dirty="0">
                <a:solidFill>
                  <a:srgbClr val="000000"/>
                </a:solidFill>
                <a:latin typeface="Consolas"/>
                <a:ea typeface="Calibri"/>
                <a:cs typeface="Consolas"/>
              </a:rPr>
              <a:t> </a:t>
            </a:r>
            <a:r>
              <a:rPr lang="en-US" sz="2000" b="1" dirty="0" err="1">
                <a:solidFill>
                  <a:srgbClr val="000000"/>
                </a:solidFill>
                <a:latin typeface="Consolas"/>
                <a:ea typeface="Calibri"/>
                <a:cs typeface="Consolas"/>
              </a:rPr>
              <a:t>RunWorkerCompleted</a:t>
            </a:r>
            <a:r>
              <a:rPr lang="en-US" sz="2000" dirty="0">
                <a:solidFill>
                  <a:srgbClr val="000000"/>
                </a:solidFill>
                <a:latin typeface="Consolas"/>
                <a:ea typeface="Calibri"/>
                <a:cs typeface="Consolas"/>
              </a:rPr>
              <a:t>;</a:t>
            </a:r>
            <a:endParaRPr lang="he-IL" sz="2400" dirty="0"/>
          </a:p>
          <a:p>
            <a:r>
              <a:rPr lang="he-IL" sz="2000" b="1" dirty="0"/>
              <a:t>אירוע שהתהליכון הראשי נרשם אליו</a:t>
            </a:r>
            <a:r>
              <a:rPr lang="he-IL" sz="2000" dirty="0"/>
              <a:t>, המופעל בסיומו של </a:t>
            </a:r>
            <a:r>
              <a:rPr lang="he-IL" sz="2000" b="1" dirty="0" err="1"/>
              <a:t>תהליכון</a:t>
            </a:r>
            <a:r>
              <a:rPr lang="he-IL" sz="2000" b="1" dirty="0"/>
              <a:t> הרקע</a:t>
            </a:r>
          </a:p>
          <a:p>
            <a:r>
              <a:rPr lang="he-IL" sz="2000" dirty="0"/>
              <a:t>אירוע זה </a:t>
            </a:r>
            <a:r>
              <a:rPr lang="he-IL" sz="2000" b="1" dirty="0"/>
              <a:t>מתרחש </a:t>
            </a:r>
            <a:r>
              <a:rPr lang="he-IL" sz="2000" b="1" dirty="0" err="1"/>
              <a:t>בתהליכון</a:t>
            </a:r>
            <a:r>
              <a:rPr lang="he-IL" sz="2000" b="1" dirty="0"/>
              <a:t> הגרפי הראשי </a:t>
            </a:r>
            <a:r>
              <a:rPr lang="he-IL" sz="2000" dirty="0"/>
              <a:t>ולכן </a:t>
            </a:r>
            <a:r>
              <a:rPr lang="he-IL" sz="2000" b="1" dirty="0"/>
              <a:t>יכול לפנות לפקדים גרפיים</a:t>
            </a:r>
          </a:p>
          <a:p>
            <a:pPr marL="0" indent="0" algn="ctr">
              <a:buNone/>
            </a:pPr>
            <a:endParaRPr lang="he-IL" sz="2000" b="1" dirty="0"/>
          </a:p>
        </p:txBody>
      </p:sp>
      <p:sp>
        <p:nvSpPr>
          <p:cNvPr id="4" name="Rectangle 3">
            <a:extLst>
              <a:ext uri="{FF2B5EF4-FFF2-40B4-BE49-F238E27FC236}">
                <a16:creationId xmlns:a16="http://schemas.microsoft.com/office/drawing/2014/main" id="{7C44B317-4C15-472B-9330-F56BE3249DA5}"/>
              </a:ext>
            </a:extLst>
          </p:cNvPr>
          <p:cNvSpPr/>
          <p:nvPr/>
        </p:nvSpPr>
        <p:spPr>
          <a:xfrm>
            <a:off x="2783632" y="928394"/>
            <a:ext cx="5715026" cy="461665"/>
          </a:xfrm>
          <a:prstGeom prst="rect">
            <a:avLst/>
          </a:prstGeom>
        </p:spPr>
        <p:txBody>
          <a:bodyPr wrap="none">
            <a:spAutoFit/>
          </a:bodyPr>
          <a:lstStyle/>
          <a:p>
            <a:r>
              <a:rPr lang="he-IL" sz="2400" dirty="0">
                <a:solidFill>
                  <a:prstClr val="black"/>
                </a:solidFill>
                <a:latin typeface="Trebuchet MS"/>
                <a:cs typeface="Gisha" panose="020B0502040204020203" pitchFamily="34" charset="-79"/>
              </a:rPr>
              <a:t>(כמובן - יש ליצור מופע של המחלקה בתכנית)</a:t>
            </a:r>
          </a:p>
        </p:txBody>
      </p:sp>
      <p:sp>
        <p:nvSpPr>
          <p:cNvPr id="6" name="Rectangle 5">
            <a:extLst>
              <a:ext uri="{FF2B5EF4-FFF2-40B4-BE49-F238E27FC236}">
                <a16:creationId xmlns:a16="http://schemas.microsoft.com/office/drawing/2014/main" id="{FA36057B-9F92-45C5-B57C-54E56982CBE2}"/>
              </a:ext>
            </a:extLst>
          </p:cNvPr>
          <p:cNvSpPr/>
          <p:nvPr/>
        </p:nvSpPr>
        <p:spPr>
          <a:xfrm>
            <a:off x="1703512" y="1772816"/>
            <a:ext cx="8784976" cy="94923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r>
              <a:rPr lang="en-US" sz="2000" dirty="0">
                <a:solidFill>
                  <a:srgbClr val="0000FF"/>
                </a:solidFill>
                <a:latin typeface="Consolas"/>
                <a:ea typeface="Calibri"/>
                <a:cs typeface="Consolas"/>
              </a:rPr>
              <a:t>public</a:t>
            </a:r>
            <a:r>
              <a:rPr lang="en-US" sz="2000" dirty="0">
                <a:solidFill>
                  <a:srgbClr val="000000"/>
                </a:solidFill>
                <a:latin typeface="Consolas"/>
                <a:ea typeface="Calibri"/>
                <a:cs typeface="Consolas"/>
              </a:rPr>
              <a:t> </a:t>
            </a:r>
            <a:r>
              <a:rPr lang="en-US" sz="2000" dirty="0">
                <a:solidFill>
                  <a:srgbClr val="0000FF"/>
                </a:solidFill>
                <a:latin typeface="Consolas"/>
                <a:ea typeface="Calibri"/>
                <a:cs typeface="Consolas"/>
              </a:rPr>
              <a:t>event</a:t>
            </a:r>
            <a:r>
              <a:rPr lang="en-US" sz="2000" dirty="0">
                <a:solidFill>
                  <a:srgbClr val="000000"/>
                </a:solidFill>
                <a:latin typeface="Consolas"/>
                <a:ea typeface="Calibri"/>
                <a:cs typeface="Consolas"/>
              </a:rPr>
              <a:t> </a:t>
            </a:r>
            <a:r>
              <a:rPr lang="en-US" sz="2000" dirty="0" err="1">
                <a:solidFill>
                  <a:srgbClr val="000000"/>
                </a:solidFill>
                <a:latin typeface="Consolas"/>
                <a:ea typeface="Calibri"/>
                <a:cs typeface="Consolas"/>
              </a:rPr>
              <a:t>DoWorkEventHandler</a:t>
            </a:r>
            <a:r>
              <a:rPr lang="en-US" sz="2000" dirty="0">
                <a:solidFill>
                  <a:srgbClr val="000000"/>
                </a:solidFill>
                <a:latin typeface="Consolas"/>
                <a:ea typeface="Calibri"/>
                <a:cs typeface="Consolas"/>
              </a:rPr>
              <a:t> </a:t>
            </a:r>
            <a:r>
              <a:rPr lang="en-US" sz="2000" b="1" dirty="0" err="1">
                <a:solidFill>
                  <a:srgbClr val="000000"/>
                </a:solidFill>
                <a:latin typeface="Consolas"/>
                <a:ea typeface="Calibri"/>
                <a:cs typeface="Consolas"/>
              </a:rPr>
              <a:t>DoWork</a:t>
            </a:r>
            <a:r>
              <a:rPr lang="en-US" sz="2000" dirty="0">
                <a:solidFill>
                  <a:srgbClr val="000000"/>
                </a:solidFill>
                <a:latin typeface="Consolas"/>
                <a:ea typeface="Calibri"/>
                <a:cs typeface="Consolas"/>
              </a:rPr>
              <a:t>;</a:t>
            </a:r>
            <a:endParaRPr lang="en-US" sz="3200" dirty="0">
              <a:solidFill>
                <a:prstClr val="black"/>
              </a:solidFill>
              <a:latin typeface="Calibri"/>
              <a:ea typeface="Calibri"/>
              <a:cs typeface="Arial"/>
            </a:endParaRPr>
          </a:p>
          <a:p>
            <a:pPr marL="274320" indent="-274320">
              <a:lnSpc>
                <a:spcPct val="80000"/>
              </a:lnSpc>
              <a:spcBef>
                <a:spcPts val="600"/>
              </a:spcBef>
              <a:buClr>
                <a:srgbClr val="B13F9A"/>
              </a:buClr>
              <a:buSzPct val="73000"/>
              <a:buFont typeface="Wingdings 2"/>
              <a:buChar char=""/>
            </a:pPr>
            <a:r>
              <a:rPr lang="he-IL" sz="1600" b="1" dirty="0">
                <a:solidFill>
                  <a:prstClr val="black"/>
                </a:solidFill>
                <a:latin typeface="Trebuchet MS"/>
                <a:cs typeface="Gisha" panose="020B0502040204020203" pitchFamily="34" charset="-79"/>
              </a:rPr>
              <a:t>אירוע </a:t>
            </a:r>
            <a:r>
              <a:rPr lang="he-IL" sz="1600" b="1" dirty="0" err="1">
                <a:solidFill>
                  <a:prstClr val="black"/>
                </a:solidFill>
                <a:latin typeface="Trebuchet MS"/>
                <a:cs typeface="Gisha" panose="020B0502040204020203" pitchFamily="34" charset="-79"/>
              </a:rPr>
              <a:t>שהתהליכון</a:t>
            </a:r>
            <a:r>
              <a:rPr lang="he-IL" sz="1600" b="1" dirty="0">
                <a:solidFill>
                  <a:prstClr val="black"/>
                </a:solidFill>
                <a:latin typeface="Trebuchet MS"/>
                <a:cs typeface="Gisha" panose="020B0502040204020203" pitchFamily="34" charset="-79"/>
              </a:rPr>
              <a:t> הגרפי הראשי נרשם אליו עם המתודה שתופעל ברקע</a:t>
            </a:r>
          </a:p>
          <a:p>
            <a:pPr marL="274320" indent="-274320">
              <a:lnSpc>
                <a:spcPct val="80000"/>
              </a:lnSpc>
              <a:spcBef>
                <a:spcPts val="600"/>
              </a:spcBef>
              <a:buClr>
                <a:srgbClr val="B13F9A"/>
              </a:buClr>
              <a:buSzPct val="73000"/>
              <a:buFont typeface="Wingdings 2"/>
              <a:buChar char=""/>
            </a:pPr>
            <a:r>
              <a:rPr lang="he-IL" sz="1600" b="1" dirty="0">
                <a:solidFill>
                  <a:prstClr val="black"/>
                </a:solidFill>
                <a:latin typeface="Trebuchet MS"/>
                <a:cs typeface="Gisha" panose="020B0502040204020203" pitchFamily="34" charset="-79"/>
              </a:rPr>
              <a:t>מתודה זו תהווה את </a:t>
            </a:r>
            <a:r>
              <a:rPr lang="he-IL" sz="1600" b="1" dirty="0" err="1">
                <a:solidFill>
                  <a:prstClr val="black"/>
                </a:solidFill>
                <a:latin typeface="Trebuchet MS"/>
                <a:cs typeface="Gisha" panose="020B0502040204020203" pitchFamily="34" charset="-79"/>
              </a:rPr>
              <a:t>תהליכון</a:t>
            </a:r>
            <a:r>
              <a:rPr lang="he-IL" sz="1600" b="1" dirty="0">
                <a:solidFill>
                  <a:prstClr val="black"/>
                </a:solidFill>
                <a:latin typeface="Trebuchet MS"/>
                <a:cs typeface="Gisha" panose="020B0502040204020203" pitchFamily="34" charset="-79"/>
              </a:rPr>
              <a:t> הרקע שירוץ בנפרד </a:t>
            </a:r>
            <a:r>
              <a:rPr lang="he-IL" sz="1600" b="1" dirty="0" err="1">
                <a:solidFill>
                  <a:prstClr val="black"/>
                </a:solidFill>
                <a:latin typeface="Trebuchet MS"/>
                <a:cs typeface="Gisha" panose="020B0502040204020203" pitchFamily="34" charset="-79"/>
              </a:rPr>
              <a:t>מהתהליכון</a:t>
            </a:r>
            <a:r>
              <a:rPr lang="he-IL" sz="1600" b="1" dirty="0">
                <a:solidFill>
                  <a:prstClr val="black"/>
                </a:solidFill>
                <a:latin typeface="Trebuchet MS"/>
                <a:cs typeface="Gisha" panose="020B0502040204020203" pitchFamily="34" charset="-79"/>
              </a:rPr>
              <a:t> הגרפי הראשי </a:t>
            </a:r>
            <a:r>
              <a:rPr lang="en-US" sz="1600" b="1" dirty="0">
                <a:solidFill>
                  <a:prstClr val="black"/>
                </a:solidFill>
                <a:latin typeface="Trebuchet MS"/>
              </a:rPr>
              <a:t>(UI Thread)</a:t>
            </a:r>
            <a:endParaRPr lang="he-IL" sz="1600" b="1" dirty="0">
              <a:solidFill>
                <a:prstClr val="black"/>
              </a:solidFill>
              <a:latin typeface="Trebuchet MS"/>
              <a:cs typeface="Gisha" panose="020B0502040204020203" pitchFamily="34" charset="-79"/>
            </a:endParaRPr>
          </a:p>
        </p:txBody>
      </p:sp>
      <p:sp>
        <p:nvSpPr>
          <p:cNvPr id="7" name="Rectangle 6">
            <a:extLst>
              <a:ext uri="{FF2B5EF4-FFF2-40B4-BE49-F238E27FC236}">
                <a16:creationId xmlns:a16="http://schemas.microsoft.com/office/drawing/2014/main" id="{9F3C29A7-8D31-4165-9E83-91B2C012BC31}"/>
              </a:ext>
            </a:extLst>
          </p:cNvPr>
          <p:cNvSpPr/>
          <p:nvPr/>
        </p:nvSpPr>
        <p:spPr>
          <a:xfrm>
            <a:off x="1703512" y="3075464"/>
            <a:ext cx="8784976" cy="11910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rtl="0">
              <a:lnSpc>
                <a:spcPct val="107000"/>
              </a:lnSpc>
            </a:pPr>
            <a:r>
              <a:rPr lang="en-US" sz="2000" dirty="0">
                <a:solidFill>
                  <a:srgbClr val="0000FF"/>
                </a:solidFill>
                <a:latin typeface="Consolas"/>
                <a:ea typeface="Calibri"/>
                <a:cs typeface="Consolas"/>
              </a:rPr>
              <a:t>public</a:t>
            </a:r>
            <a:r>
              <a:rPr lang="en-US" sz="2000" dirty="0">
                <a:solidFill>
                  <a:srgbClr val="000000"/>
                </a:solidFill>
                <a:latin typeface="Consolas"/>
                <a:ea typeface="Calibri"/>
                <a:cs typeface="Consolas"/>
              </a:rPr>
              <a:t> </a:t>
            </a:r>
            <a:r>
              <a:rPr lang="en-US" sz="2000" dirty="0">
                <a:solidFill>
                  <a:srgbClr val="0000FF"/>
                </a:solidFill>
                <a:latin typeface="Consolas"/>
                <a:ea typeface="Calibri"/>
                <a:cs typeface="Consolas"/>
              </a:rPr>
              <a:t>event</a:t>
            </a:r>
            <a:r>
              <a:rPr lang="en-US" sz="2000" dirty="0">
                <a:solidFill>
                  <a:srgbClr val="000000"/>
                </a:solidFill>
                <a:latin typeface="Consolas"/>
                <a:ea typeface="Calibri"/>
                <a:cs typeface="Consolas"/>
              </a:rPr>
              <a:t> </a:t>
            </a:r>
            <a:r>
              <a:rPr lang="en-US" sz="2000" dirty="0" err="1">
                <a:solidFill>
                  <a:srgbClr val="000000"/>
                </a:solidFill>
                <a:latin typeface="Consolas"/>
                <a:ea typeface="Calibri"/>
                <a:cs typeface="Consolas"/>
              </a:rPr>
              <a:t>ProgressChangedEventHandler</a:t>
            </a:r>
            <a:r>
              <a:rPr lang="en-US" sz="2000" dirty="0">
                <a:solidFill>
                  <a:srgbClr val="000000"/>
                </a:solidFill>
                <a:latin typeface="Consolas"/>
                <a:ea typeface="Calibri"/>
                <a:cs typeface="Consolas"/>
              </a:rPr>
              <a:t> </a:t>
            </a:r>
            <a:r>
              <a:rPr lang="en-US" sz="2000" b="1" dirty="0" err="1">
                <a:solidFill>
                  <a:srgbClr val="000000"/>
                </a:solidFill>
                <a:latin typeface="Consolas"/>
                <a:ea typeface="Calibri"/>
                <a:cs typeface="Consolas"/>
              </a:rPr>
              <a:t>ProgressChanged</a:t>
            </a:r>
            <a:r>
              <a:rPr lang="en-US" sz="2000" dirty="0">
                <a:solidFill>
                  <a:srgbClr val="000000"/>
                </a:solidFill>
                <a:latin typeface="Consolas"/>
                <a:ea typeface="Calibri"/>
                <a:cs typeface="Consolas"/>
              </a:rPr>
              <a:t>;</a:t>
            </a:r>
            <a:endParaRPr lang="en-US" sz="3200" dirty="0">
              <a:solidFill>
                <a:prstClr val="black"/>
              </a:solidFill>
              <a:latin typeface="Calibri"/>
              <a:ea typeface="Calibri"/>
              <a:cs typeface="Arial"/>
            </a:endParaRPr>
          </a:p>
          <a:p>
            <a:pPr marL="274320" indent="-274320">
              <a:lnSpc>
                <a:spcPct val="80000"/>
              </a:lnSpc>
              <a:spcBef>
                <a:spcPts val="600"/>
              </a:spcBef>
              <a:buClr>
                <a:srgbClr val="B13F9A"/>
              </a:buClr>
              <a:buSzPct val="73000"/>
              <a:buFont typeface="Wingdings 2"/>
              <a:buChar char=""/>
            </a:pPr>
            <a:r>
              <a:rPr lang="he-IL" sz="1600" b="1" dirty="0">
                <a:solidFill>
                  <a:prstClr val="black"/>
                </a:solidFill>
                <a:latin typeface="Trebuchet MS"/>
                <a:cs typeface="Gisha" panose="020B0502040204020203" pitchFamily="34" charset="-79"/>
              </a:rPr>
              <a:t>אירוע שהתהליכון הראשי נרשם אליו</a:t>
            </a:r>
            <a:r>
              <a:rPr lang="he-IL" sz="1600" dirty="0">
                <a:solidFill>
                  <a:prstClr val="black"/>
                </a:solidFill>
                <a:latin typeface="Trebuchet MS"/>
                <a:cs typeface="Gisha" panose="020B0502040204020203" pitchFamily="34" charset="-79"/>
              </a:rPr>
              <a:t>, שמופעל ע"י ותוך כדי ביצוע של תהליכון הרקע, </a:t>
            </a:r>
            <a:r>
              <a:rPr lang="he-IL" sz="1600" b="1" dirty="0">
                <a:solidFill>
                  <a:prstClr val="black"/>
                </a:solidFill>
                <a:latin typeface="Trebuchet MS"/>
                <a:cs typeface="Gisha" panose="020B0502040204020203" pitchFamily="34" charset="-79"/>
              </a:rPr>
              <a:t>בכל פעם שתהליכון הרקע מדווח על שינוי דרך המתודה </a:t>
            </a:r>
            <a:r>
              <a:rPr lang="en-US" sz="1600" b="1" dirty="0" err="1">
                <a:solidFill>
                  <a:prstClr val="black"/>
                </a:solidFill>
                <a:latin typeface="Trebuchet MS"/>
              </a:rPr>
              <a:t>ReportProgress</a:t>
            </a:r>
            <a:r>
              <a:rPr lang="en-US" sz="1600" b="1" dirty="0">
                <a:solidFill>
                  <a:prstClr val="black"/>
                </a:solidFill>
                <a:latin typeface="Trebuchet MS"/>
              </a:rPr>
              <a:t>()</a:t>
            </a:r>
            <a:endParaRPr lang="he-IL" sz="1600" b="1" dirty="0">
              <a:solidFill>
                <a:prstClr val="black"/>
              </a:solidFill>
              <a:latin typeface="Trebuchet MS"/>
              <a:cs typeface="Gisha" panose="020B0502040204020203" pitchFamily="34" charset="-79"/>
            </a:endParaRPr>
          </a:p>
          <a:p>
            <a:pPr marL="274320" indent="-274320">
              <a:lnSpc>
                <a:spcPct val="80000"/>
              </a:lnSpc>
              <a:spcBef>
                <a:spcPts val="600"/>
              </a:spcBef>
              <a:buClr>
                <a:srgbClr val="B13F9A"/>
              </a:buClr>
              <a:buSzPct val="73000"/>
              <a:buFont typeface="Wingdings 2"/>
              <a:buChar char=""/>
            </a:pPr>
            <a:r>
              <a:rPr lang="he-IL" sz="1600" dirty="0">
                <a:solidFill>
                  <a:prstClr val="black"/>
                </a:solidFill>
                <a:latin typeface="Trebuchet MS"/>
                <a:cs typeface="Gisha" panose="020B0502040204020203" pitchFamily="34" charset="-79"/>
              </a:rPr>
              <a:t>אירוע זה </a:t>
            </a:r>
            <a:r>
              <a:rPr lang="he-IL" sz="1600" b="1" dirty="0">
                <a:solidFill>
                  <a:prstClr val="black"/>
                </a:solidFill>
                <a:latin typeface="Trebuchet MS"/>
                <a:cs typeface="Gisha" panose="020B0502040204020203" pitchFamily="34" charset="-79"/>
              </a:rPr>
              <a:t>מתרחש </a:t>
            </a:r>
            <a:r>
              <a:rPr lang="he-IL" sz="1600" b="1" dirty="0" err="1">
                <a:solidFill>
                  <a:prstClr val="black"/>
                </a:solidFill>
                <a:latin typeface="Trebuchet MS"/>
                <a:cs typeface="Gisha" panose="020B0502040204020203" pitchFamily="34" charset="-79"/>
              </a:rPr>
              <a:t>בתהליכון</a:t>
            </a:r>
            <a:r>
              <a:rPr lang="he-IL" sz="1600" b="1" dirty="0">
                <a:solidFill>
                  <a:prstClr val="black"/>
                </a:solidFill>
                <a:latin typeface="Trebuchet MS"/>
                <a:cs typeface="Gisha" panose="020B0502040204020203" pitchFamily="34" charset="-79"/>
              </a:rPr>
              <a:t> הגרפי הראשי </a:t>
            </a:r>
            <a:r>
              <a:rPr lang="he-IL" sz="1600" dirty="0">
                <a:solidFill>
                  <a:prstClr val="black"/>
                </a:solidFill>
                <a:latin typeface="Trebuchet MS"/>
                <a:cs typeface="Gisha" panose="020B0502040204020203" pitchFamily="34" charset="-79"/>
              </a:rPr>
              <a:t>ולכן </a:t>
            </a:r>
            <a:r>
              <a:rPr lang="he-IL" sz="1600" b="1" dirty="0">
                <a:solidFill>
                  <a:prstClr val="black"/>
                </a:solidFill>
                <a:latin typeface="Trebuchet MS"/>
                <a:cs typeface="Gisha" panose="020B0502040204020203" pitchFamily="34" charset="-79"/>
              </a:rPr>
              <a:t>יכול לפנות לפקדים גרפיים</a:t>
            </a:r>
          </a:p>
        </p:txBody>
      </p:sp>
      <p:sp>
        <p:nvSpPr>
          <p:cNvPr id="5" name="Slide Number Placeholder 4">
            <a:extLst>
              <a:ext uri="{FF2B5EF4-FFF2-40B4-BE49-F238E27FC236}">
                <a16:creationId xmlns:a16="http://schemas.microsoft.com/office/drawing/2014/main" id="{C53EA4CA-96C9-4B83-B3F3-6A2BDD18CD4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771</a:t>
            </a:fld>
            <a:endParaRPr lang="he-IL">
              <a:solidFill>
                <a:srgbClr val="B13F9A"/>
              </a:solidFill>
              <a:latin typeface="Trebuchet MS"/>
              <a:cs typeface="Gisha" panose="020B0502040204020203" pitchFamily="34" charset="-79"/>
            </a:endParaRPr>
          </a:p>
        </p:txBody>
      </p:sp>
      <p:sp>
        <p:nvSpPr>
          <p:cNvPr id="8" name="Rectangle 7">
            <a:extLst>
              <a:ext uri="{FF2B5EF4-FFF2-40B4-BE49-F238E27FC236}">
                <a16:creationId xmlns:a16="http://schemas.microsoft.com/office/drawing/2014/main" id="{E91DB604-9B46-434F-A169-F0D4AE12BC39}"/>
              </a:ext>
            </a:extLst>
          </p:cNvPr>
          <p:cNvSpPr/>
          <p:nvPr/>
        </p:nvSpPr>
        <p:spPr>
          <a:xfrm>
            <a:off x="2213434" y="5949758"/>
            <a:ext cx="7045052" cy="46166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he-IL" sz="2400" dirty="0">
                <a:solidFill>
                  <a:prstClr val="white"/>
                </a:solidFill>
                <a:latin typeface="Trebuchet MS"/>
                <a:cs typeface="Gisha" panose="020B0502040204020203" pitchFamily="34" charset="-79"/>
              </a:rPr>
              <a:t>נדרש:	</a:t>
            </a:r>
            <a:r>
              <a:rPr lang="en-US" sz="2400" dirty="0">
                <a:solidFill>
                  <a:prstClr val="white"/>
                </a:solidFill>
                <a:latin typeface="Trebuchet MS"/>
              </a:rPr>
              <a:t>using </a:t>
            </a:r>
            <a:r>
              <a:rPr lang="en-US" sz="2400" dirty="0" err="1">
                <a:solidFill>
                  <a:prstClr val="white"/>
                </a:solidFill>
                <a:latin typeface="Trebuchet MS"/>
              </a:rPr>
              <a:t>System.ComponentModel</a:t>
            </a:r>
            <a:r>
              <a:rPr lang="en-US" sz="2400" dirty="0">
                <a:solidFill>
                  <a:prstClr val="white"/>
                </a:solidFill>
                <a:latin typeface="Trebuchet MS"/>
              </a:rPr>
              <a:t>;</a:t>
            </a:r>
          </a:p>
        </p:txBody>
      </p:sp>
    </p:spTree>
    <p:extLst>
      <p:ext uri="{BB962C8B-B14F-4D97-AF65-F5344CB8AC3E}">
        <p14:creationId xmlns:p14="http://schemas.microsoft.com/office/powerpoint/2010/main" val="967721690"/>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072" y="404664"/>
            <a:ext cx="3672408" cy="648072"/>
          </a:xfrm>
          <a:solidFill>
            <a:schemeClr val="bg1"/>
          </a:solidFill>
        </p:spPr>
        <p:txBody>
          <a:bodyPr/>
          <a:lstStyle/>
          <a:p>
            <a:r>
              <a:rPr lang="he-IL" dirty="0"/>
              <a:t>הגדרת המחלקה:</a:t>
            </a:r>
            <a:endParaRPr lang="en-US" dirty="0"/>
          </a:p>
        </p:txBody>
      </p:sp>
      <p:sp>
        <p:nvSpPr>
          <p:cNvPr id="3" name="Content Placeholder 2"/>
          <p:cNvSpPr>
            <a:spLocks noGrp="1"/>
          </p:cNvSpPr>
          <p:nvPr>
            <p:ph idx="1"/>
          </p:nvPr>
        </p:nvSpPr>
        <p:spPr>
          <a:xfrm>
            <a:off x="1631504" y="39945"/>
            <a:ext cx="8496944" cy="6818055"/>
          </a:xfrm>
        </p:spPr>
        <p:txBody>
          <a:bodyPr>
            <a:noAutofit/>
          </a:bodyPr>
          <a:lstStyle/>
          <a:p>
            <a:pPr marL="0" indent="0" algn="l" rtl="0">
              <a:lnSpc>
                <a:spcPct val="107000"/>
              </a:lnSpc>
              <a:buNone/>
            </a:pP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System.ComponentModel</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2B91AF"/>
                </a:solidFill>
                <a:latin typeface="Consolas" panose="020B0609020204030204" pitchFamily="49" charset="0"/>
                <a:ea typeface="Calibri" panose="020F0502020204030204" pitchFamily="34" charset="0"/>
                <a:cs typeface="Consolas" panose="020B0609020204030204" pitchFamily="49" charset="0"/>
              </a:rPr>
              <a:t>BackgroundWorker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Component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BackgroundWorker();</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CancellationPending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IsBusy</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WorkerReportsProgress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WorkerSupportsCancellation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182880" indent="0" algn="l" rtl="0">
              <a:lnSpc>
                <a:spcPct val="107000"/>
              </a:lnSpc>
              <a:buNone/>
            </a:pP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      public</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DoWorkEventHandler</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DoWork</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2400" dirty="0">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ProgressChangedEventHandler</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ProgressChanged</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2400" dirty="0">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event</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RunWorkerCompletedEventHandler</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RunWorkerCompleted</a:t>
            </a:r>
            <a:r>
              <a:rPr lang="en-US" sz="1400" dirty="0">
                <a:solidFill>
                  <a:srgbClr val="000000"/>
                </a:solidFill>
                <a:highlight>
                  <a:srgbClr val="FFFF00"/>
                </a:highlight>
                <a:latin typeface="Consolas" panose="020B0609020204030204" pitchFamily="49" charset="0"/>
                <a:ea typeface="Calibri" panose="020F0502020204030204" pitchFamily="34" charset="0"/>
                <a:cs typeface="Consolas" panose="020B0609020204030204" pitchFamily="49" charset="0"/>
              </a:rPr>
              <a:t>;</a:t>
            </a:r>
            <a:endParaRPr lang="en-US" sz="2400" dirty="0">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CancelAsync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ReportProgress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percentProgress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ReportProgress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percentProgress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userState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RunWorkerAsync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RunWorkerAsync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argument);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OnDoWork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DoWorkEventArgs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OnProgressChanged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ProgressChangedEventArgs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protected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virtual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OnRunWorkerCompleted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RunWorkerCompletedEventArgs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sz="1200" dirty="0"/>
          </a:p>
        </p:txBody>
      </p:sp>
      <p:sp>
        <p:nvSpPr>
          <p:cNvPr id="4" name="Slide Number Placeholder 3"/>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41220499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3080" y="692697"/>
            <a:ext cx="5169286" cy="2354491"/>
          </a:xfrm>
          <a:prstGeom prst="rect">
            <a:avLst/>
          </a:prstGeom>
          <a:noFill/>
          <a:ln w="25400">
            <a:solidFill>
              <a:schemeClr val="accent1"/>
            </a:solidFill>
          </a:ln>
        </p:spPr>
        <p:txBody>
          <a:bodyPr wrap="square" rtlCol="1">
            <a:spAutoFit/>
          </a:bodyPr>
          <a:lstStyle/>
          <a:p>
            <a:pPr algn="l" rtl="0"/>
            <a:r>
              <a:rPr lang="en-US" sz="1050" dirty="0" err="1">
                <a:solidFill>
                  <a:srgbClr val="000000"/>
                </a:solidFill>
                <a:latin typeface="Consolas"/>
              </a:rPr>
              <a:t>BackgroundWorker</a:t>
            </a:r>
            <a:r>
              <a:rPr lang="en-US" sz="1050" dirty="0">
                <a:solidFill>
                  <a:srgbClr val="000000"/>
                </a:solidFill>
                <a:latin typeface="Consolas"/>
              </a:rPr>
              <a:t> worker; //field</a:t>
            </a:r>
          </a:p>
          <a:p>
            <a:pPr algn="l" rtl="0"/>
            <a:r>
              <a:rPr lang="en-US" sz="1050" dirty="0">
                <a:solidFill>
                  <a:srgbClr val="000000"/>
                </a:solidFill>
                <a:latin typeface="Consolas"/>
              </a:rPr>
              <a:t>Bool F;</a:t>
            </a:r>
          </a:p>
          <a:p>
            <a:pPr algn="l" rtl="0"/>
            <a:endParaRPr lang="he-IL" sz="1050" dirty="0">
              <a:solidFill>
                <a:srgbClr val="000000"/>
              </a:solidFill>
              <a:latin typeface="Consolas"/>
              <a:cs typeface="Gisha" panose="020B0502040204020203" pitchFamily="34" charset="-79"/>
            </a:endParaRPr>
          </a:p>
          <a:p>
            <a:pPr algn="l" rtl="0"/>
            <a:r>
              <a:rPr lang="en-US" sz="1050" dirty="0">
                <a:solidFill>
                  <a:srgbClr val="0000FF"/>
                </a:solidFill>
                <a:latin typeface="Consolas"/>
              </a:rPr>
              <a:t>public</a:t>
            </a:r>
            <a:r>
              <a:rPr lang="en-US" sz="1050" dirty="0">
                <a:solidFill>
                  <a:srgbClr val="000000"/>
                </a:solidFill>
                <a:latin typeface="Consolas"/>
              </a:rPr>
              <a:t> </a:t>
            </a:r>
            <a:r>
              <a:rPr lang="en-US" sz="1050" dirty="0" err="1">
                <a:solidFill>
                  <a:srgbClr val="000000"/>
                </a:solidFill>
                <a:latin typeface="Consolas"/>
              </a:rPr>
              <a:t>MainWindow</a:t>
            </a:r>
            <a:r>
              <a:rPr lang="en-US" sz="1050" dirty="0">
                <a:solidFill>
                  <a:srgbClr val="000000"/>
                </a:solidFill>
                <a:latin typeface="Consolas"/>
              </a:rPr>
              <a:t>()</a:t>
            </a:r>
          </a:p>
          <a:p>
            <a:pPr algn="l" rtl="0"/>
            <a:r>
              <a:rPr lang="en-US" sz="1050" dirty="0">
                <a:solidFill>
                  <a:srgbClr val="000000"/>
                </a:solidFill>
                <a:latin typeface="Consolas"/>
              </a:rPr>
              <a:t>{</a:t>
            </a:r>
            <a:endParaRPr lang="he-IL" sz="1050" dirty="0">
              <a:solidFill>
                <a:srgbClr val="000000"/>
              </a:solidFill>
              <a:latin typeface="Consolas"/>
              <a:cs typeface="Gisha" panose="020B0502040204020203" pitchFamily="34" charset="-79"/>
            </a:endParaRPr>
          </a:p>
          <a:p>
            <a:pPr algn="l" rtl="0"/>
            <a:r>
              <a:rPr lang="en-US" sz="1050" dirty="0">
                <a:solidFill>
                  <a:srgbClr val="000000"/>
                </a:solidFill>
                <a:latin typeface="Consolas"/>
              </a:rPr>
              <a:t>            </a:t>
            </a:r>
            <a:r>
              <a:rPr lang="en-US" sz="1050" dirty="0" err="1">
                <a:solidFill>
                  <a:srgbClr val="000000"/>
                </a:solidFill>
                <a:latin typeface="Consolas"/>
              </a:rPr>
              <a:t>InitializeComponent</a:t>
            </a:r>
            <a:r>
              <a:rPr lang="en-US" sz="1050" dirty="0">
                <a:solidFill>
                  <a:srgbClr val="000000"/>
                </a:solidFill>
                <a:latin typeface="Consolas"/>
              </a:rPr>
              <a:t>();</a:t>
            </a:r>
          </a:p>
          <a:p>
            <a:pPr algn="l" rtl="0"/>
            <a:r>
              <a:rPr lang="en-US" sz="1050" dirty="0">
                <a:solidFill>
                  <a:srgbClr val="000000"/>
                </a:solidFill>
                <a:latin typeface="Consolas"/>
              </a:rPr>
              <a:t>            worker = </a:t>
            </a:r>
            <a:r>
              <a:rPr lang="en-US" sz="1050" dirty="0">
                <a:solidFill>
                  <a:srgbClr val="0000FF"/>
                </a:solidFill>
                <a:latin typeface="Consolas"/>
              </a:rPr>
              <a:t>new</a:t>
            </a:r>
            <a:r>
              <a:rPr lang="en-US" sz="1050" dirty="0">
                <a:solidFill>
                  <a:srgbClr val="000000"/>
                </a:solidFill>
                <a:latin typeface="Consolas"/>
              </a:rPr>
              <a:t> </a:t>
            </a:r>
            <a:r>
              <a:rPr lang="en-US" sz="1050" dirty="0" err="1">
                <a:solidFill>
                  <a:srgbClr val="000000"/>
                </a:solidFill>
                <a:latin typeface="Consolas"/>
              </a:rPr>
              <a:t>BackgroundWorker</a:t>
            </a:r>
            <a:r>
              <a:rPr lang="en-US" sz="1050"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worker.</a:t>
            </a:r>
            <a:r>
              <a:rPr lang="en-US" sz="1050" b="1" dirty="0" err="1">
                <a:solidFill>
                  <a:srgbClr val="FF0000"/>
                </a:solidFill>
                <a:latin typeface="Consolas"/>
              </a:rPr>
              <a:t>DoWork</a:t>
            </a:r>
            <a:r>
              <a:rPr lang="en-US" sz="1050" dirty="0">
                <a:solidFill>
                  <a:srgbClr val="000000"/>
                </a:solidFill>
                <a:latin typeface="Consolas"/>
              </a:rPr>
              <a:t> += </a:t>
            </a:r>
            <a:r>
              <a:rPr lang="en-US" sz="1050" b="1" dirty="0" err="1">
                <a:solidFill>
                  <a:srgbClr val="FF0000"/>
                </a:solidFill>
                <a:latin typeface="Consolas"/>
              </a:rPr>
              <a:t>Worker_DoWork</a:t>
            </a:r>
            <a:r>
              <a:rPr lang="en-US" sz="1050"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worker.</a:t>
            </a:r>
            <a:r>
              <a:rPr lang="en-US" sz="1050" b="1" dirty="0" err="1">
                <a:solidFill>
                  <a:srgbClr val="00B050"/>
                </a:solidFill>
                <a:latin typeface="Consolas"/>
              </a:rPr>
              <a:t>ProgressChanged</a:t>
            </a:r>
            <a:r>
              <a:rPr lang="en-US" sz="1050" dirty="0">
                <a:solidFill>
                  <a:srgbClr val="000000"/>
                </a:solidFill>
                <a:latin typeface="Consolas"/>
              </a:rPr>
              <a:t> += </a:t>
            </a:r>
            <a:r>
              <a:rPr lang="en-US" sz="1050" b="1" dirty="0">
                <a:solidFill>
                  <a:srgbClr val="00B050"/>
                </a:solidFill>
                <a:latin typeface="Consolas"/>
              </a:rPr>
              <a:t>Worker_ProgressChanged</a:t>
            </a:r>
            <a:r>
              <a:rPr lang="en-US" sz="1050"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worker.</a:t>
            </a:r>
            <a:r>
              <a:rPr lang="en-US" sz="1050" b="1" dirty="0" err="1">
                <a:solidFill>
                  <a:srgbClr val="0070C0"/>
                </a:solidFill>
                <a:latin typeface="Consolas"/>
              </a:rPr>
              <a:t>RunWorkerCompleted</a:t>
            </a:r>
            <a:r>
              <a:rPr lang="en-US" sz="1050" dirty="0">
                <a:solidFill>
                  <a:srgbClr val="000000"/>
                </a:solidFill>
                <a:latin typeface="Consolas"/>
              </a:rPr>
              <a:t> += </a:t>
            </a:r>
            <a:r>
              <a:rPr lang="en-US" sz="1050" b="1" dirty="0">
                <a:solidFill>
                  <a:srgbClr val="0070C0"/>
                </a:solidFill>
                <a:latin typeface="Consolas"/>
              </a:rPr>
              <a:t>Worker_RunWorkerCompleted</a:t>
            </a:r>
            <a:r>
              <a:rPr lang="en-US" sz="1050" dirty="0">
                <a:solidFill>
                  <a:srgbClr val="000000"/>
                </a:solidFill>
                <a:latin typeface="Consolas"/>
              </a:rPr>
              <a:t>;</a:t>
            </a:r>
          </a:p>
          <a:p>
            <a:pPr algn="l" rtl="0"/>
            <a:endParaRPr lang="he-IL" sz="1050" dirty="0">
              <a:solidFill>
                <a:srgbClr val="000000"/>
              </a:solidFill>
              <a:latin typeface="Consolas"/>
              <a:cs typeface="Gisha" panose="020B0502040204020203" pitchFamily="34" charset="-79"/>
            </a:endParaRPr>
          </a:p>
          <a:p>
            <a:pPr algn="l" rtl="0"/>
            <a:r>
              <a:rPr lang="en-US" sz="1050" dirty="0">
                <a:solidFill>
                  <a:srgbClr val="000000"/>
                </a:solidFill>
                <a:latin typeface="Consolas"/>
              </a:rPr>
              <a:t>            worker.</a:t>
            </a:r>
            <a:r>
              <a:rPr lang="en-US" sz="1050" b="1" dirty="0">
                <a:solidFill>
                  <a:srgbClr val="00B050"/>
                </a:solidFill>
                <a:latin typeface="Consolas"/>
              </a:rPr>
              <a:t>WorkerReportsProgress</a:t>
            </a:r>
            <a:r>
              <a:rPr lang="en-US" sz="1050" dirty="0">
                <a:solidFill>
                  <a:srgbClr val="000000"/>
                </a:solidFill>
                <a:latin typeface="Consolas"/>
              </a:rPr>
              <a:t> = </a:t>
            </a:r>
            <a:r>
              <a:rPr lang="en-US" sz="1050" dirty="0">
                <a:solidFill>
                  <a:srgbClr val="0000FF"/>
                </a:solidFill>
                <a:latin typeface="Consolas"/>
              </a:rPr>
              <a:t>true</a:t>
            </a:r>
            <a:r>
              <a:rPr lang="en-US" sz="1050"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worker.</a:t>
            </a:r>
            <a:r>
              <a:rPr lang="en-US" sz="1050" b="1" dirty="0" err="1">
                <a:solidFill>
                  <a:srgbClr val="FF0000"/>
                </a:solidFill>
                <a:latin typeface="Consolas"/>
              </a:rPr>
              <a:t>RunWorkerAsync</a:t>
            </a:r>
            <a:r>
              <a:rPr lang="en-US" sz="1050" dirty="0">
                <a:solidFill>
                  <a:srgbClr val="000000"/>
                </a:solidFill>
                <a:latin typeface="Consolas"/>
              </a:rPr>
              <a:t>(</a:t>
            </a:r>
            <a:r>
              <a:rPr lang="en-US" sz="1050" dirty="0">
                <a:solidFill>
                  <a:srgbClr val="A31515"/>
                </a:solidFill>
                <a:latin typeface="Consolas"/>
              </a:rPr>
              <a:t>"hello"</a:t>
            </a:r>
            <a:r>
              <a:rPr lang="en-US" sz="1050" dirty="0">
                <a:solidFill>
                  <a:srgbClr val="000000"/>
                </a:solidFill>
                <a:latin typeface="Consolas"/>
              </a:rPr>
              <a:t>);</a:t>
            </a:r>
          </a:p>
          <a:p>
            <a:pPr algn="l" rtl="0"/>
            <a:r>
              <a:rPr lang="en-US" sz="1050" dirty="0">
                <a:solidFill>
                  <a:srgbClr val="000000"/>
                </a:solidFill>
                <a:latin typeface="Consolas"/>
              </a:rPr>
              <a:t>}</a:t>
            </a:r>
            <a:endParaRPr lang="he-IL" sz="1050" dirty="0">
              <a:solidFill>
                <a:prstClr val="black"/>
              </a:solidFill>
              <a:latin typeface="Trebuchet MS"/>
              <a:cs typeface="Gisha" panose="020B0502040204020203" pitchFamily="34" charset="-79"/>
            </a:endParaRPr>
          </a:p>
        </p:txBody>
      </p:sp>
      <p:sp>
        <p:nvSpPr>
          <p:cNvPr id="5" name="TextBox 4"/>
          <p:cNvSpPr txBox="1"/>
          <p:nvPr/>
        </p:nvSpPr>
        <p:spPr>
          <a:xfrm>
            <a:off x="1983080" y="3097982"/>
            <a:ext cx="5169285" cy="1869743"/>
          </a:xfrm>
          <a:prstGeom prst="rect">
            <a:avLst/>
          </a:prstGeom>
          <a:noFill/>
          <a:ln w="25400">
            <a:solidFill>
              <a:schemeClr val="accent1"/>
            </a:solidFill>
          </a:ln>
        </p:spPr>
        <p:txBody>
          <a:bodyPr wrap="square" rtlCol="1">
            <a:spAutoFit/>
          </a:bodyPr>
          <a:lstStyle/>
          <a:p>
            <a:pPr algn="l" rtl="0"/>
            <a:r>
              <a:rPr lang="en-US" sz="1050" dirty="0">
                <a:solidFill>
                  <a:srgbClr val="0000FF"/>
                </a:solidFill>
                <a:latin typeface="Consolas"/>
              </a:rPr>
              <a:t>private</a:t>
            </a:r>
            <a:r>
              <a:rPr lang="en-US" sz="1050" dirty="0">
                <a:solidFill>
                  <a:srgbClr val="000000"/>
                </a:solidFill>
                <a:latin typeface="Consolas"/>
              </a:rPr>
              <a:t> </a:t>
            </a:r>
            <a:r>
              <a:rPr lang="en-US" sz="1050" dirty="0">
                <a:solidFill>
                  <a:srgbClr val="0000FF"/>
                </a:solidFill>
                <a:latin typeface="Consolas"/>
              </a:rPr>
              <a:t>void</a:t>
            </a:r>
            <a:r>
              <a:rPr lang="en-US" sz="1050" dirty="0">
                <a:solidFill>
                  <a:srgbClr val="000000"/>
                </a:solidFill>
                <a:latin typeface="Consolas"/>
              </a:rPr>
              <a:t> </a:t>
            </a:r>
            <a:r>
              <a:rPr lang="en-US" sz="1050" b="1" dirty="0" err="1">
                <a:solidFill>
                  <a:srgbClr val="FF0000"/>
                </a:solidFill>
                <a:latin typeface="Consolas"/>
              </a:rPr>
              <a:t>Worker_DoWork</a:t>
            </a:r>
            <a:r>
              <a:rPr lang="en-US" sz="1050" dirty="0">
                <a:solidFill>
                  <a:srgbClr val="000000"/>
                </a:solidFill>
                <a:latin typeface="Consolas"/>
              </a:rPr>
              <a:t>(</a:t>
            </a:r>
            <a:r>
              <a:rPr lang="en-US" sz="1050" dirty="0">
                <a:solidFill>
                  <a:srgbClr val="0000FF"/>
                </a:solidFill>
                <a:latin typeface="Consolas"/>
              </a:rPr>
              <a:t>object</a:t>
            </a:r>
            <a:r>
              <a:rPr lang="en-US" sz="1050" dirty="0">
                <a:solidFill>
                  <a:srgbClr val="000000"/>
                </a:solidFill>
                <a:latin typeface="Consolas"/>
              </a:rPr>
              <a:t> sender, </a:t>
            </a:r>
            <a:r>
              <a:rPr lang="en-US" sz="1050" dirty="0" err="1">
                <a:solidFill>
                  <a:srgbClr val="000000"/>
                </a:solidFill>
                <a:latin typeface="Consolas"/>
              </a:rPr>
              <a:t>DoWorkEventArgs</a:t>
            </a:r>
            <a:r>
              <a:rPr lang="en-US" sz="1050" dirty="0">
                <a:solidFill>
                  <a:srgbClr val="000000"/>
                </a:solidFill>
                <a:latin typeface="Consolas"/>
              </a:rPr>
              <a:t> e)</a:t>
            </a:r>
          </a:p>
          <a:p>
            <a:pPr algn="l" rtl="0"/>
            <a:r>
              <a:rPr lang="en-US" sz="1050" dirty="0">
                <a:solidFill>
                  <a:srgbClr val="000000"/>
                </a:solidFill>
                <a:latin typeface="Consolas"/>
              </a:rPr>
              <a:t>{</a:t>
            </a:r>
          </a:p>
          <a:p>
            <a:pPr algn="l" rtl="0"/>
            <a:r>
              <a:rPr lang="en-US" sz="1050" b="1" dirty="0">
                <a:solidFill>
                  <a:srgbClr val="000000"/>
                </a:solidFill>
                <a:latin typeface="Consolas"/>
              </a:rPr>
              <a:t>	for (int i ...)</a:t>
            </a:r>
          </a:p>
          <a:p>
            <a:pPr algn="l" rtl="0"/>
            <a:r>
              <a:rPr lang="en-US" sz="1050" b="1" dirty="0">
                <a:solidFill>
                  <a:srgbClr val="000000"/>
                </a:solidFill>
                <a:latin typeface="Consolas"/>
              </a:rPr>
              <a:t>	{</a:t>
            </a:r>
            <a:endParaRPr lang="en-US" sz="1050" b="1" dirty="0">
              <a:solidFill>
                <a:srgbClr val="0000FF"/>
              </a:solidFill>
              <a:latin typeface="Consolas"/>
            </a:endParaRPr>
          </a:p>
          <a:p>
            <a:pPr algn="l" rtl="0"/>
            <a:r>
              <a:rPr lang="en-US" sz="1050" b="1" dirty="0">
                <a:solidFill>
                  <a:srgbClr val="0000FF"/>
                </a:solidFill>
                <a:latin typeface="Consolas"/>
              </a:rPr>
              <a:t>	  object</a:t>
            </a:r>
            <a:r>
              <a:rPr lang="en-US" sz="1050" b="1" dirty="0">
                <a:solidFill>
                  <a:srgbClr val="000000"/>
                </a:solidFill>
                <a:latin typeface="Consolas"/>
              </a:rPr>
              <a:t> obj = </a:t>
            </a:r>
            <a:r>
              <a:rPr lang="en-US" sz="1050" b="1" dirty="0" err="1">
                <a:solidFill>
                  <a:srgbClr val="000000"/>
                </a:solidFill>
                <a:latin typeface="Consolas"/>
              </a:rPr>
              <a:t>e.Argument</a:t>
            </a:r>
            <a:r>
              <a:rPr lang="en-US" sz="1050" b="1"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Thread.Sleep</a:t>
            </a:r>
            <a:r>
              <a:rPr lang="en-US" sz="1050" dirty="0">
                <a:solidFill>
                  <a:srgbClr val="000000"/>
                </a:solidFill>
                <a:latin typeface="Consolas"/>
              </a:rPr>
              <a:t>(2000);</a:t>
            </a:r>
            <a:endParaRPr lang="he-IL" sz="1050" dirty="0">
              <a:solidFill>
                <a:srgbClr val="000000"/>
              </a:solidFill>
              <a:latin typeface="Consolas"/>
              <a:cs typeface="Gisha" panose="020B0502040204020203" pitchFamily="34" charset="-79"/>
            </a:endParaRPr>
          </a:p>
          <a:p>
            <a:pPr algn="l" rtl="0"/>
            <a:r>
              <a:rPr lang="en-US" sz="1050" dirty="0">
                <a:solidFill>
                  <a:srgbClr val="000000"/>
                </a:solidFill>
                <a:latin typeface="Consolas"/>
              </a:rPr>
              <a:t>               </a:t>
            </a:r>
            <a:r>
              <a:rPr lang="en-US" sz="1050" dirty="0" err="1">
                <a:solidFill>
                  <a:srgbClr val="000000"/>
                </a:solidFill>
                <a:latin typeface="Consolas"/>
              </a:rPr>
              <a:t>worker.</a:t>
            </a:r>
            <a:r>
              <a:rPr lang="en-US" sz="1050" b="1" dirty="0" err="1">
                <a:solidFill>
                  <a:srgbClr val="00B050"/>
                </a:solidFill>
                <a:latin typeface="Consolas"/>
              </a:rPr>
              <a:t>ReportProgress</a:t>
            </a:r>
            <a:r>
              <a:rPr lang="en-US" sz="1050" dirty="0">
                <a:solidFill>
                  <a:srgbClr val="000000"/>
                </a:solidFill>
                <a:latin typeface="Consolas"/>
              </a:rPr>
              <a:t>(i);</a:t>
            </a:r>
          </a:p>
          <a:p>
            <a:pPr algn="l" rtl="0"/>
            <a:r>
              <a:rPr lang="he-IL" sz="1050" dirty="0">
                <a:solidFill>
                  <a:srgbClr val="000000"/>
                </a:solidFill>
                <a:latin typeface="Consolas"/>
                <a:cs typeface="Gisha" panose="020B0502040204020203" pitchFamily="34" charset="-79"/>
              </a:rPr>
              <a:t>           </a:t>
            </a:r>
          </a:p>
          <a:p>
            <a:pPr algn="l" rtl="0"/>
            <a:r>
              <a:rPr lang="en-US" sz="1050" dirty="0">
                <a:solidFill>
                  <a:srgbClr val="000000"/>
                </a:solidFill>
                <a:latin typeface="Consolas"/>
              </a:rPr>
              <a:t>               </a:t>
            </a:r>
            <a:r>
              <a:rPr lang="en-US" sz="1050" dirty="0" err="1">
                <a:solidFill>
                  <a:srgbClr val="000000"/>
                </a:solidFill>
                <a:latin typeface="Consolas"/>
              </a:rPr>
              <a:t>e.</a:t>
            </a:r>
            <a:r>
              <a:rPr lang="en-US" sz="1000" b="1" dirty="0" err="1">
                <a:solidFill>
                  <a:srgbClr val="0070C0"/>
                </a:solidFill>
                <a:latin typeface="Consolas"/>
              </a:rPr>
              <a:t>Result</a:t>
            </a:r>
            <a:r>
              <a:rPr lang="en-US" sz="1050" dirty="0">
                <a:solidFill>
                  <a:srgbClr val="000000"/>
                </a:solidFill>
                <a:latin typeface="Consolas"/>
              </a:rPr>
              <a:t> = </a:t>
            </a:r>
            <a:r>
              <a:rPr lang="en-US" sz="1050" dirty="0">
                <a:solidFill>
                  <a:srgbClr val="A31515"/>
                </a:solidFill>
                <a:latin typeface="Consolas"/>
              </a:rPr>
              <a:t>"finished ok!"</a:t>
            </a:r>
            <a:r>
              <a:rPr lang="en-US" sz="1050" dirty="0">
                <a:solidFill>
                  <a:srgbClr val="000000"/>
                </a:solidFill>
                <a:latin typeface="Consolas"/>
              </a:rPr>
              <a:t>;</a:t>
            </a:r>
          </a:p>
          <a:p>
            <a:pPr algn="l" rtl="0"/>
            <a:r>
              <a:rPr lang="en-US" sz="1050" dirty="0">
                <a:solidFill>
                  <a:srgbClr val="000000"/>
                </a:solidFill>
                <a:latin typeface="Consolas"/>
              </a:rPr>
              <a:t>	</a:t>
            </a:r>
            <a:r>
              <a:rPr lang="en-US" sz="1050" b="1" dirty="0">
                <a:solidFill>
                  <a:srgbClr val="000000"/>
                </a:solidFill>
                <a:latin typeface="Consolas"/>
              </a:rPr>
              <a:t>}</a:t>
            </a:r>
          </a:p>
          <a:p>
            <a:pPr algn="l" rtl="0"/>
            <a:r>
              <a:rPr lang="en-US" sz="1050" dirty="0">
                <a:solidFill>
                  <a:srgbClr val="000000"/>
                </a:solidFill>
                <a:latin typeface="Consolas"/>
              </a:rPr>
              <a:t>}</a:t>
            </a:r>
          </a:p>
        </p:txBody>
      </p:sp>
      <p:sp>
        <p:nvSpPr>
          <p:cNvPr id="7" name="TextBox 6"/>
          <p:cNvSpPr txBox="1"/>
          <p:nvPr/>
        </p:nvSpPr>
        <p:spPr>
          <a:xfrm>
            <a:off x="1983079" y="5040664"/>
            <a:ext cx="6074194" cy="900246"/>
          </a:xfrm>
          <a:prstGeom prst="rect">
            <a:avLst/>
          </a:prstGeom>
          <a:noFill/>
          <a:ln w="25400">
            <a:solidFill>
              <a:schemeClr val="accent1"/>
            </a:solidFill>
          </a:ln>
        </p:spPr>
        <p:txBody>
          <a:bodyPr wrap="square" rtlCol="1">
            <a:spAutoFit/>
          </a:bodyPr>
          <a:lstStyle/>
          <a:p>
            <a:pPr algn="l" rtl="0"/>
            <a:r>
              <a:rPr lang="en-US" sz="1050" dirty="0">
                <a:solidFill>
                  <a:srgbClr val="0000FF"/>
                </a:solidFill>
                <a:latin typeface="Consolas"/>
              </a:rPr>
              <a:t>private</a:t>
            </a:r>
            <a:r>
              <a:rPr lang="en-US" sz="1050" dirty="0">
                <a:solidFill>
                  <a:srgbClr val="000000"/>
                </a:solidFill>
                <a:latin typeface="Consolas"/>
              </a:rPr>
              <a:t> </a:t>
            </a:r>
            <a:r>
              <a:rPr lang="en-US" sz="1050" dirty="0">
                <a:solidFill>
                  <a:srgbClr val="0000FF"/>
                </a:solidFill>
                <a:latin typeface="Consolas"/>
              </a:rPr>
              <a:t>void</a:t>
            </a:r>
            <a:r>
              <a:rPr lang="en-US" sz="1050" dirty="0">
                <a:solidFill>
                  <a:srgbClr val="000000"/>
                </a:solidFill>
                <a:latin typeface="Consolas"/>
              </a:rPr>
              <a:t> </a:t>
            </a:r>
            <a:r>
              <a:rPr lang="en-US" sz="1050" b="1" dirty="0" err="1">
                <a:solidFill>
                  <a:srgbClr val="00B050"/>
                </a:solidFill>
                <a:latin typeface="Consolas"/>
              </a:rPr>
              <a:t>Worker_ProgressChanged</a:t>
            </a:r>
            <a:r>
              <a:rPr lang="en-US" sz="1050" dirty="0">
                <a:solidFill>
                  <a:srgbClr val="000000"/>
                </a:solidFill>
                <a:latin typeface="Consolas"/>
              </a:rPr>
              <a:t>(</a:t>
            </a:r>
            <a:r>
              <a:rPr lang="en-US" sz="1050" dirty="0">
                <a:solidFill>
                  <a:srgbClr val="0000FF"/>
                </a:solidFill>
                <a:latin typeface="Consolas"/>
              </a:rPr>
              <a:t>object</a:t>
            </a:r>
            <a:r>
              <a:rPr lang="en-US" sz="1050" dirty="0">
                <a:solidFill>
                  <a:srgbClr val="000000"/>
                </a:solidFill>
                <a:latin typeface="Consolas"/>
              </a:rPr>
              <a:t> sender, </a:t>
            </a:r>
            <a:r>
              <a:rPr lang="en-US" sz="1050" dirty="0" err="1">
                <a:solidFill>
                  <a:srgbClr val="000000"/>
                </a:solidFill>
                <a:latin typeface="Consolas"/>
              </a:rPr>
              <a:t>ProgressChangedEventArgs</a:t>
            </a:r>
            <a:r>
              <a:rPr lang="en-US" sz="1050" dirty="0">
                <a:solidFill>
                  <a:srgbClr val="000000"/>
                </a:solidFill>
                <a:latin typeface="Consolas"/>
              </a:rPr>
              <a:t> e)</a:t>
            </a:r>
          </a:p>
          <a:p>
            <a:pPr algn="l" rtl="0"/>
            <a:r>
              <a:rPr lang="en-US" sz="1050" dirty="0">
                <a:solidFill>
                  <a:srgbClr val="000000"/>
                </a:solidFill>
                <a:latin typeface="Consolas"/>
              </a:rPr>
              <a:t>{</a:t>
            </a:r>
          </a:p>
          <a:p>
            <a:pPr algn="l" rtl="0"/>
            <a:r>
              <a:rPr lang="en-US" sz="1050" dirty="0">
                <a:solidFill>
                  <a:srgbClr val="000000"/>
                </a:solidFill>
                <a:latin typeface="Consolas"/>
              </a:rPr>
              <a:t>            </a:t>
            </a:r>
            <a:r>
              <a:rPr lang="en-US" sz="1050" dirty="0">
                <a:solidFill>
                  <a:srgbClr val="0000FF"/>
                </a:solidFill>
                <a:latin typeface="Consolas"/>
              </a:rPr>
              <a:t>int</a:t>
            </a:r>
            <a:r>
              <a:rPr lang="en-US" sz="1050" dirty="0">
                <a:solidFill>
                  <a:srgbClr val="000000"/>
                </a:solidFill>
                <a:latin typeface="Consolas"/>
              </a:rPr>
              <a:t> progress = </a:t>
            </a:r>
            <a:r>
              <a:rPr lang="en-US" sz="1050" dirty="0" err="1">
                <a:solidFill>
                  <a:srgbClr val="000000"/>
                </a:solidFill>
                <a:latin typeface="Consolas"/>
              </a:rPr>
              <a:t>e.</a:t>
            </a:r>
            <a:r>
              <a:rPr lang="en-US" sz="1050" b="1" dirty="0" err="1">
                <a:solidFill>
                  <a:srgbClr val="000000"/>
                </a:solidFill>
                <a:latin typeface="Consolas"/>
              </a:rPr>
              <a:t>ProgressPercentage</a:t>
            </a:r>
            <a:r>
              <a:rPr lang="en-US" sz="1050" dirty="0">
                <a:solidFill>
                  <a:srgbClr val="000000"/>
                </a:solidFill>
                <a:latin typeface="Consolas"/>
              </a:rPr>
              <a:t>;</a:t>
            </a:r>
          </a:p>
          <a:p>
            <a:pPr algn="l" rtl="0"/>
            <a:r>
              <a:rPr lang="en-US" sz="1050" dirty="0">
                <a:solidFill>
                  <a:srgbClr val="000000"/>
                </a:solidFill>
                <a:latin typeface="Consolas"/>
              </a:rPr>
              <a:t>	</a:t>
            </a:r>
            <a:r>
              <a:rPr lang="en-US" sz="1050" dirty="0" err="1">
                <a:solidFill>
                  <a:srgbClr val="000000"/>
                </a:solidFill>
                <a:latin typeface="Consolas"/>
              </a:rPr>
              <a:t>txt.Text</a:t>
            </a:r>
            <a:r>
              <a:rPr lang="en-US" sz="1050" dirty="0">
                <a:solidFill>
                  <a:srgbClr val="000000"/>
                </a:solidFill>
                <a:latin typeface="Consolas"/>
              </a:rPr>
              <a:t> = </a:t>
            </a:r>
            <a:r>
              <a:rPr lang="en-US" sz="1050" dirty="0" err="1">
                <a:solidFill>
                  <a:srgbClr val="000000"/>
                </a:solidFill>
                <a:latin typeface="Consolas"/>
              </a:rPr>
              <a:t>progress.ToString</a:t>
            </a:r>
            <a:r>
              <a:rPr lang="en-US" sz="1050" dirty="0">
                <a:solidFill>
                  <a:srgbClr val="000000"/>
                </a:solidFill>
                <a:latin typeface="Consolas"/>
              </a:rPr>
              <a:t>();</a:t>
            </a:r>
          </a:p>
          <a:p>
            <a:pPr algn="l" rtl="0"/>
            <a:r>
              <a:rPr lang="en-US" sz="1050" dirty="0">
                <a:solidFill>
                  <a:srgbClr val="000000"/>
                </a:solidFill>
                <a:latin typeface="Consolas"/>
              </a:rPr>
              <a:t>}</a:t>
            </a:r>
          </a:p>
        </p:txBody>
      </p:sp>
      <p:sp>
        <p:nvSpPr>
          <p:cNvPr id="8" name="TextBox 7"/>
          <p:cNvSpPr txBox="1"/>
          <p:nvPr/>
        </p:nvSpPr>
        <p:spPr>
          <a:xfrm>
            <a:off x="1983079" y="6013851"/>
            <a:ext cx="6074194" cy="715581"/>
          </a:xfrm>
          <a:prstGeom prst="rect">
            <a:avLst/>
          </a:prstGeom>
          <a:noFill/>
          <a:ln w="25400">
            <a:solidFill>
              <a:schemeClr val="accent1"/>
            </a:solidFill>
          </a:ln>
        </p:spPr>
        <p:txBody>
          <a:bodyPr wrap="square" rtlCol="1">
            <a:spAutoFit/>
          </a:bodyPr>
          <a:lstStyle/>
          <a:p>
            <a:pPr algn="l" rtl="0"/>
            <a:r>
              <a:rPr lang="en-US" sz="1000" dirty="0">
                <a:solidFill>
                  <a:srgbClr val="0000FF"/>
                </a:solidFill>
                <a:latin typeface="Consolas"/>
              </a:rPr>
              <a:t>private</a:t>
            </a:r>
            <a:r>
              <a:rPr lang="en-US" sz="1000" dirty="0">
                <a:solidFill>
                  <a:srgbClr val="000000"/>
                </a:solidFill>
                <a:latin typeface="Consolas"/>
              </a:rPr>
              <a:t> </a:t>
            </a:r>
            <a:r>
              <a:rPr lang="en-US" sz="1000" dirty="0">
                <a:solidFill>
                  <a:srgbClr val="0000FF"/>
                </a:solidFill>
                <a:latin typeface="Consolas"/>
              </a:rPr>
              <a:t>void</a:t>
            </a:r>
            <a:r>
              <a:rPr lang="en-US" sz="1000" dirty="0">
                <a:solidFill>
                  <a:srgbClr val="000000"/>
                </a:solidFill>
                <a:latin typeface="Consolas"/>
              </a:rPr>
              <a:t> </a:t>
            </a:r>
            <a:r>
              <a:rPr lang="en-US" sz="1000" b="1" dirty="0" err="1">
                <a:solidFill>
                  <a:srgbClr val="0070C0"/>
                </a:solidFill>
                <a:latin typeface="Consolas"/>
              </a:rPr>
              <a:t>Worker_RunWorkerCompleted</a:t>
            </a:r>
            <a:r>
              <a:rPr lang="en-US" sz="1000" dirty="0">
                <a:solidFill>
                  <a:srgbClr val="000000"/>
                </a:solidFill>
                <a:latin typeface="Consolas"/>
              </a:rPr>
              <a:t>(</a:t>
            </a:r>
            <a:r>
              <a:rPr lang="en-US" sz="1000" dirty="0">
                <a:solidFill>
                  <a:srgbClr val="0000FF"/>
                </a:solidFill>
                <a:latin typeface="Consolas"/>
              </a:rPr>
              <a:t>object</a:t>
            </a:r>
            <a:r>
              <a:rPr lang="en-US" sz="1000" dirty="0">
                <a:solidFill>
                  <a:srgbClr val="000000"/>
                </a:solidFill>
                <a:latin typeface="Consolas"/>
              </a:rPr>
              <a:t> sender, </a:t>
            </a:r>
            <a:r>
              <a:rPr lang="en-US" sz="1000" dirty="0" err="1">
                <a:solidFill>
                  <a:srgbClr val="000000"/>
                </a:solidFill>
                <a:latin typeface="Consolas"/>
              </a:rPr>
              <a:t>RunWorkerCompletedEventArgs</a:t>
            </a:r>
            <a:r>
              <a:rPr lang="en-US" sz="1000" dirty="0">
                <a:solidFill>
                  <a:srgbClr val="000000"/>
                </a:solidFill>
                <a:latin typeface="Consolas"/>
              </a:rPr>
              <a:t> e)</a:t>
            </a:r>
          </a:p>
          <a:p>
            <a:pPr algn="l" rtl="0"/>
            <a:r>
              <a:rPr lang="en-US" sz="1000" dirty="0">
                <a:solidFill>
                  <a:srgbClr val="000000"/>
                </a:solidFill>
                <a:latin typeface="Consolas"/>
              </a:rPr>
              <a:t>{</a:t>
            </a:r>
          </a:p>
          <a:p>
            <a:pPr algn="l" rtl="0"/>
            <a:r>
              <a:rPr lang="en-US" sz="1000" dirty="0">
                <a:solidFill>
                  <a:srgbClr val="000000"/>
                </a:solidFill>
                <a:latin typeface="Consolas"/>
              </a:rPr>
              <a:t>            </a:t>
            </a:r>
            <a:r>
              <a:rPr lang="en-US" sz="1000" dirty="0">
                <a:solidFill>
                  <a:srgbClr val="0000FF"/>
                </a:solidFill>
                <a:latin typeface="Consolas"/>
              </a:rPr>
              <a:t>object</a:t>
            </a:r>
            <a:r>
              <a:rPr lang="en-US" sz="1000" dirty="0">
                <a:solidFill>
                  <a:srgbClr val="000000"/>
                </a:solidFill>
                <a:latin typeface="Consolas"/>
              </a:rPr>
              <a:t> result = </a:t>
            </a:r>
            <a:r>
              <a:rPr lang="en-US" sz="1000" dirty="0" err="1">
                <a:solidFill>
                  <a:srgbClr val="000000"/>
                </a:solidFill>
                <a:latin typeface="Consolas"/>
              </a:rPr>
              <a:t>e.</a:t>
            </a:r>
            <a:r>
              <a:rPr lang="en-US" sz="1000" b="1" dirty="0" err="1">
                <a:solidFill>
                  <a:srgbClr val="0070C0"/>
                </a:solidFill>
                <a:latin typeface="Consolas"/>
              </a:rPr>
              <a:t>Result</a:t>
            </a:r>
            <a:r>
              <a:rPr lang="en-US" sz="1000" dirty="0">
                <a:solidFill>
                  <a:srgbClr val="000000"/>
                </a:solidFill>
                <a:latin typeface="Consolas"/>
              </a:rPr>
              <a:t>;</a:t>
            </a:r>
          </a:p>
          <a:p>
            <a:pPr algn="l" rtl="0"/>
            <a:r>
              <a:rPr lang="en-US" sz="1000" dirty="0">
                <a:solidFill>
                  <a:srgbClr val="000000"/>
                </a:solidFill>
                <a:latin typeface="Consolas"/>
              </a:rPr>
              <a:t>}</a:t>
            </a:r>
          </a:p>
        </p:txBody>
      </p:sp>
      <p:sp>
        <p:nvSpPr>
          <p:cNvPr id="19" name="כותרת 1">
            <a:extLst>
              <a:ext uri="{FF2B5EF4-FFF2-40B4-BE49-F238E27FC236}">
                <a16:creationId xmlns:a16="http://schemas.microsoft.com/office/drawing/2014/main" id="{1F8BB49C-27BE-4D76-941D-EF0E6632A968}"/>
              </a:ext>
            </a:extLst>
          </p:cNvPr>
          <p:cNvSpPr txBox="1">
            <a:spLocks/>
          </p:cNvSpPr>
          <p:nvPr/>
        </p:nvSpPr>
        <p:spPr>
          <a:xfrm>
            <a:off x="2198296" y="118790"/>
            <a:ext cx="4452764" cy="568071"/>
          </a:xfrm>
          <a:prstGeom prst="rect">
            <a:avLst/>
          </a:prstGeom>
        </p:spPr>
        <p:txBody>
          <a:bodyPr>
            <a:normAutofit fontScale="90000" lnSpcReduction="10000"/>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איך זה עובד?</a:t>
            </a:r>
          </a:p>
        </p:txBody>
      </p:sp>
      <p:sp>
        <p:nvSpPr>
          <p:cNvPr id="3" name="Slide Number Placeholder 2">
            <a:extLst>
              <a:ext uri="{FF2B5EF4-FFF2-40B4-BE49-F238E27FC236}">
                <a16:creationId xmlns:a16="http://schemas.microsoft.com/office/drawing/2014/main" id="{D774E847-9407-4E96-B122-3A08FEF68258}"/>
              </a:ext>
            </a:extLst>
          </p:cNvPr>
          <p:cNvSpPr>
            <a:spLocks noGrp="1"/>
          </p:cNvSpPr>
          <p:nvPr>
            <p:ph type="sldNum" sz="quarter" idx="12"/>
          </p:nvPr>
        </p:nvSpPr>
        <p:spPr>
          <a:xfrm>
            <a:off x="8846890" y="6503568"/>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773</a:t>
            </a:fld>
            <a:endParaRPr lang="he-IL" dirty="0">
              <a:solidFill>
                <a:srgbClr val="B13F9A"/>
              </a:solidFill>
              <a:latin typeface="Trebuchet MS"/>
              <a:cs typeface="Gisha" panose="020B0502040204020203" pitchFamily="34" charset="-79"/>
            </a:endParaRPr>
          </a:p>
        </p:txBody>
      </p:sp>
      <p:sp>
        <p:nvSpPr>
          <p:cNvPr id="6" name="Callout: Bent Line 5">
            <a:extLst>
              <a:ext uri="{FF2B5EF4-FFF2-40B4-BE49-F238E27FC236}">
                <a16:creationId xmlns:a16="http://schemas.microsoft.com/office/drawing/2014/main" id="{15202F9A-A07D-4795-92BC-201371DE7845}"/>
              </a:ext>
            </a:extLst>
          </p:cNvPr>
          <p:cNvSpPr/>
          <p:nvPr/>
        </p:nvSpPr>
        <p:spPr>
          <a:xfrm>
            <a:off x="7225596" y="260648"/>
            <a:ext cx="3190884" cy="792088"/>
          </a:xfrm>
          <a:prstGeom prst="borderCallout2">
            <a:avLst>
              <a:gd name="adj1" fmla="val 18750"/>
              <a:gd name="adj2" fmla="val -8333"/>
              <a:gd name="adj3" fmla="val 18750"/>
              <a:gd name="adj4" fmla="val -16667"/>
              <a:gd name="adj5" fmla="val 157263"/>
              <a:gd name="adj6" fmla="val -65260"/>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defRPr/>
            </a:pPr>
            <a:r>
              <a:rPr lang="he-IL" sz="1200" dirty="0">
                <a:solidFill>
                  <a:prstClr val="black"/>
                </a:solidFill>
                <a:latin typeface="Trebuchet MS"/>
                <a:cs typeface="Gisha" panose="020B0502040204020203" pitchFamily="34" charset="-79"/>
              </a:rPr>
              <a:t>המחלקה שלנו מייצרת אובייקט מטיפוס </a:t>
            </a:r>
            <a:r>
              <a:rPr lang="en-US" sz="1200" dirty="0">
                <a:solidFill>
                  <a:prstClr val="black"/>
                </a:solidFill>
                <a:latin typeface="Trebuchet MS"/>
              </a:rPr>
              <a:t>BW</a:t>
            </a:r>
            <a:endParaRPr lang="he-IL" sz="1200" dirty="0">
              <a:solidFill>
                <a:prstClr val="black"/>
              </a:solidFill>
              <a:latin typeface="Trebuchet MS"/>
              <a:cs typeface="Gisha" panose="020B0502040204020203" pitchFamily="34" charset="-79"/>
            </a:endParaRPr>
          </a:p>
          <a:p>
            <a:pPr marL="285750" indent="-285750">
              <a:buFont typeface="Arial" panose="020B0604020202020204" pitchFamily="34" charset="0"/>
              <a:buChar char="•"/>
              <a:defRPr/>
            </a:pPr>
            <a:r>
              <a:rPr lang="he-IL" sz="1200" dirty="0">
                <a:solidFill>
                  <a:prstClr val="black"/>
                </a:solidFill>
                <a:latin typeface="Trebuchet MS"/>
                <a:cs typeface="Gisha" panose="020B0502040204020203" pitchFamily="34" charset="-79"/>
              </a:rPr>
              <a:t>לאחר מכן היא נרשמת ל 3 אירועים שקיימים במחלקת </a:t>
            </a:r>
            <a:r>
              <a:rPr lang="en-US" sz="1200" dirty="0">
                <a:solidFill>
                  <a:prstClr val="black"/>
                </a:solidFill>
                <a:latin typeface="Trebuchet MS"/>
              </a:rPr>
              <a:t>BW</a:t>
            </a:r>
            <a:r>
              <a:rPr lang="he-IL" sz="1200" dirty="0">
                <a:solidFill>
                  <a:prstClr val="black"/>
                </a:solidFill>
                <a:latin typeface="Trebuchet MS"/>
                <a:cs typeface="Gisha" panose="020B0502040204020203" pitchFamily="34" charset="-79"/>
              </a:rPr>
              <a:t>. ומשקיפה עליהם.</a:t>
            </a:r>
            <a:endParaRPr lang="en-US" sz="1200" dirty="0">
              <a:solidFill>
                <a:prstClr val="black"/>
              </a:solidFill>
              <a:latin typeface="Trebuchet MS"/>
            </a:endParaRPr>
          </a:p>
        </p:txBody>
      </p:sp>
      <p:sp>
        <p:nvSpPr>
          <p:cNvPr id="20" name="Callout: Bent Line 19">
            <a:extLst>
              <a:ext uri="{FF2B5EF4-FFF2-40B4-BE49-F238E27FC236}">
                <a16:creationId xmlns:a16="http://schemas.microsoft.com/office/drawing/2014/main" id="{ECB806C7-FD3E-4F6B-8005-634F1983CBDD}"/>
              </a:ext>
            </a:extLst>
          </p:cNvPr>
          <p:cNvSpPr/>
          <p:nvPr/>
        </p:nvSpPr>
        <p:spPr>
          <a:xfrm>
            <a:off x="7215196" y="1197064"/>
            <a:ext cx="3190884" cy="792088"/>
          </a:xfrm>
          <a:prstGeom prst="borderCallout2">
            <a:avLst>
              <a:gd name="adj1" fmla="val 18750"/>
              <a:gd name="adj2" fmla="val -8333"/>
              <a:gd name="adj3" fmla="val 18750"/>
              <a:gd name="adj4" fmla="val -16667"/>
              <a:gd name="adj5" fmla="val 75982"/>
              <a:gd name="adj6" fmla="val -60274"/>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לאחר שנרשום את המתודה שאנו רוצים שתתבצע בתהליכון הרקע לאירוע </a:t>
            </a:r>
            <a:r>
              <a:rPr lang="en-US" sz="1000" b="1" dirty="0" err="1">
                <a:solidFill>
                  <a:srgbClr val="FF0000"/>
                </a:solidFill>
                <a:latin typeface="Trebuchet MS"/>
              </a:rPr>
              <a:t>DoWork</a:t>
            </a:r>
            <a:endParaRPr lang="he-IL" sz="1000" b="1" dirty="0">
              <a:solidFill>
                <a:srgbClr val="FF0000"/>
              </a:solidFill>
              <a:latin typeface="Trebuchet MS"/>
              <a:cs typeface="Gisha" panose="020B0502040204020203" pitchFamily="34" charset="-79"/>
            </a:endParaRPr>
          </a:p>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התהליכון עצמו מופעל ע"י המתודה </a:t>
            </a:r>
            <a:r>
              <a:rPr lang="en-US" sz="1000" b="1" dirty="0" err="1">
                <a:solidFill>
                  <a:srgbClr val="FF0000"/>
                </a:solidFill>
                <a:latin typeface="Trebuchet MS"/>
              </a:rPr>
              <a:t>RunWorkerAsync</a:t>
            </a:r>
            <a:r>
              <a:rPr lang="en-US" sz="1000" dirty="0">
                <a:solidFill>
                  <a:prstClr val="black"/>
                </a:solidFill>
                <a:latin typeface="Trebuchet MS"/>
              </a:rPr>
              <a:t> </a:t>
            </a:r>
            <a:r>
              <a:rPr lang="he-IL" sz="1000" dirty="0">
                <a:solidFill>
                  <a:prstClr val="black"/>
                </a:solidFill>
                <a:latin typeface="Trebuchet MS"/>
                <a:cs typeface="Gisha" panose="020B0502040204020203" pitchFamily="34" charset="-79"/>
              </a:rPr>
              <a:t> שמפעילה את המתודה שנרשמה לאירוע </a:t>
            </a:r>
            <a:r>
              <a:rPr lang="en-US" sz="1000" b="1" dirty="0" err="1">
                <a:solidFill>
                  <a:srgbClr val="FF0000"/>
                </a:solidFill>
                <a:latin typeface="Trebuchet MS"/>
              </a:rPr>
              <a:t>Worker_DoWork</a:t>
            </a:r>
            <a:r>
              <a:rPr lang="he-IL" sz="1000" b="1" dirty="0">
                <a:solidFill>
                  <a:srgbClr val="FF0000"/>
                </a:solidFill>
                <a:latin typeface="Trebuchet MS"/>
                <a:cs typeface="Gisha" panose="020B0502040204020203" pitchFamily="34" charset="-79"/>
              </a:rPr>
              <a:t> </a:t>
            </a:r>
          </a:p>
        </p:txBody>
      </p:sp>
      <p:sp>
        <p:nvSpPr>
          <p:cNvPr id="22" name="Callout: Bent Line 21">
            <a:extLst>
              <a:ext uri="{FF2B5EF4-FFF2-40B4-BE49-F238E27FC236}">
                <a16:creationId xmlns:a16="http://schemas.microsoft.com/office/drawing/2014/main" id="{3157BDFC-2E2E-42EA-9A20-AEB899808E09}"/>
              </a:ext>
            </a:extLst>
          </p:cNvPr>
          <p:cNvSpPr/>
          <p:nvPr/>
        </p:nvSpPr>
        <p:spPr>
          <a:xfrm>
            <a:off x="7225596" y="2129603"/>
            <a:ext cx="3190884" cy="966758"/>
          </a:xfrm>
          <a:prstGeom prst="borderCallout2">
            <a:avLst>
              <a:gd name="adj1" fmla="val 18750"/>
              <a:gd name="adj2" fmla="val -8333"/>
              <a:gd name="adj3" fmla="val 18750"/>
              <a:gd name="adj4" fmla="val -16667"/>
              <a:gd name="adj5" fmla="val 37208"/>
              <a:gd name="adj6" fmla="val -48869"/>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אם הדגל </a:t>
            </a:r>
            <a:r>
              <a:rPr lang="en-US" sz="1000" b="1" dirty="0" err="1">
                <a:solidFill>
                  <a:srgbClr val="00B050"/>
                </a:solidFill>
                <a:latin typeface="Consolas"/>
              </a:rPr>
              <a:t>WorkerReportsProgress</a:t>
            </a:r>
            <a:r>
              <a:rPr lang="en-US" sz="1000" b="1" dirty="0">
                <a:solidFill>
                  <a:srgbClr val="000000"/>
                </a:solidFill>
                <a:latin typeface="Consolas"/>
              </a:rPr>
              <a:t> </a:t>
            </a:r>
            <a:r>
              <a:rPr lang="he-IL" sz="1000" b="1" dirty="0">
                <a:solidFill>
                  <a:srgbClr val="000000"/>
                </a:solidFill>
                <a:latin typeface="Consolas"/>
                <a:cs typeface="Gisha" panose="020B0502040204020203" pitchFamily="34" charset="-79"/>
              </a:rPr>
              <a:t> הוא </a:t>
            </a:r>
            <a:r>
              <a:rPr lang="en-US" sz="1000" b="1" dirty="0">
                <a:solidFill>
                  <a:srgbClr val="000000"/>
                </a:solidFill>
                <a:latin typeface="Consolas"/>
              </a:rPr>
              <a:t>true</a:t>
            </a:r>
            <a:r>
              <a:rPr lang="he-IL" sz="1000" b="1" dirty="0">
                <a:solidFill>
                  <a:srgbClr val="000000"/>
                </a:solidFill>
                <a:latin typeface="Consolas"/>
                <a:cs typeface="Gisha" panose="020B0502040204020203" pitchFamily="34" charset="-79"/>
              </a:rPr>
              <a:t> אזי </a:t>
            </a:r>
            <a:r>
              <a:rPr lang="he-IL" sz="1000" dirty="0">
                <a:solidFill>
                  <a:prstClr val="black"/>
                </a:solidFill>
                <a:latin typeface="Trebuchet MS"/>
                <a:cs typeface="Gisha" panose="020B0502040204020203" pitchFamily="34" charset="-79"/>
              </a:rPr>
              <a:t>תהליכון הרקע יכול לשלוח עדכונים על מצב ההתקדמות שלו ע"י שיקרא למתודה</a:t>
            </a:r>
            <a:r>
              <a:rPr lang="en-US" sz="1000" b="1" dirty="0">
                <a:solidFill>
                  <a:srgbClr val="00B050"/>
                </a:solidFill>
                <a:latin typeface="Consolas"/>
              </a:rPr>
              <a:t> </a:t>
            </a:r>
            <a:r>
              <a:rPr lang="en-US" sz="1000" b="1" dirty="0" err="1">
                <a:solidFill>
                  <a:srgbClr val="00B050"/>
                </a:solidFill>
                <a:latin typeface="Consolas"/>
              </a:rPr>
              <a:t>ReportProgress</a:t>
            </a:r>
            <a:r>
              <a:rPr lang="en-US" sz="1000" b="1" dirty="0">
                <a:solidFill>
                  <a:srgbClr val="00B050"/>
                </a:solidFill>
                <a:latin typeface="Consolas"/>
              </a:rPr>
              <a:t>()</a:t>
            </a:r>
            <a:r>
              <a:rPr lang="he-IL" sz="1000" b="1" dirty="0">
                <a:solidFill>
                  <a:srgbClr val="00B050"/>
                </a:solidFill>
                <a:latin typeface="Consolas"/>
                <a:cs typeface="Gisha" panose="020B0502040204020203" pitchFamily="34" charset="-79"/>
              </a:rPr>
              <a:t> </a:t>
            </a:r>
            <a:r>
              <a:rPr lang="he-IL" sz="1000" dirty="0">
                <a:solidFill>
                  <a:prstClr val="black"/>
                </a:solidFill>
                <a:latin typeface="Trebuchet MS"/>
                <a:cs typeface="Gisha" panose="020B0502040204020203" pitchFamily="34" charset="-79"/>
              </a:rPr>
              <a:t>שתקרא למתודה  </a:t>
            </a:r>
            <a:r>
              <a:rPr lang="en-US" sz="1000" b="1" dirty="0" err="1">
                <a:solidFill>
                  <a:srgbClr val="00B050"/>
                </a:solidFill>
                <a:latin typeface="Consolas"/>
              </a:rPr>
              <a:t>Worker_ProgressChanged</a:t>
            </a:r>
            <a:r>
              <a:rPr lang="he-IL" sz="1000" dirty="0">
                <a:solidFill>
                  <a:prstClr val="black"/>
                </a:solidFill>
                <a:latin typeface="Trebuchet MS"/>
                <a:cs typeface="Gisha" panose="020B0502040204020203" pitchFamily="34" charset="-79"/>
              </a:rPr>
              <a:t> שנרשמה לאירוע </a:t>
            </a:r>
            <a:r>
              <a:rPr lang="en-US" sz="1000" b="1" dirty="0" err="1">
                <a:solidFill>
                  <a:srgbClr val="00B050"/>
                </a:solidFill>
                <a:latin typeface="Consolas"/>
              </a:rPr>
              <a:t>ProgressChanged</a:t>
            </a:r>
            <a:r>
              <a:rPr lang="he-IL" sz="1000" dirty="0">
                <a:solidFill>
                  <a:prstClr val="black"/>
                </a:solidFill>
                <a:latin typeface="Trebuchet MS"/>
                <a:cs typeface="Gisha" panose="020B0502040204020203" pitchFamily="34" charset="-79"/>
              </a:rPr>
              <a:t>.</a:t>
            </a:r>
          </a:p>
        </p:txBody>
      </p:sp>
      <p:sp>
        <p:nvSpPr>
          <p:cNvPr id="24" name="Callout: Bent Line 23">
            <a:extLst>
              <a:ext uri="{FF2B5EF4-FFF2-40B4-BE49-F238E27FC236}">
                <a16:creationId xmlns:a16="http://schemas.microsoft.com/office/drawing/2014/main" id="{B8B17653-B718-4C92-B7F7-A7E260818194}"/>
              </a:ext>
            </a:extLst>
          </p:cNvPr>
          <p:cNvSpPr/>
          <p:nvPr/>
        </p:nvSpPr>
        <p:spPr>
          <a:xfrm>
            <a:off x="7215196" y="3190340"/>
            <a:ext cx="3190884" cy="1485364"/>
          </a:xfrm>
          <a:prstGeom prst="borderCallout2">
            <a:avLst>
              <a:gd name="adj1" fmla="val 18750"/>
              <a:gd name="adj2" fmla="val -8333"/>
              <a:gd name="adj3" fmla="val 18750"/>
              <a:gd name="adj4" fmla="val -16667"/>
              <a:gd name="adj5" fmla="val 63590"/>
              <a:gd name="adj6" fmla="val -70509"/>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התהליך יסתיים כשתסתיים המתודה </a:t>
            </a:r>
            <a:r>
              <a:rPr lang="en-US" sz="1000" b="1" dirty="0" err="1">
                <a:solidFill>
                  <a:srgbClr val="FF0000"/>
                </a:solidFill>
                <a:latin typeface="Trebuchet MS"/>
              </a:rPr>
              <a:t>Worker_DoWork</a:t>
            </a:r>
            <a:endParaRPr lang="he-IL" sz="1000" b="1" dirty="0">
              <a:solidFill>
                <a:srgbClr val="FF0000"/>
              </a:solidFill>
              <a:latin typeface="Trebuchet MS"/>
              <a:cs typeface="Gisha" panose="020B0502040204020203" pitchFamily="34" charset="-79"/>
            </a:endParaRPr>
          </a:p>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לפני סיומה של מתודה זו, היא יכולה לשלוח נתונים בשדה </a:t>
            </a:r>
            <a:r>
              <a:rPr lang="en-US" sz="1000" b="1" dirty="0">
                <a:solidFill>
                  <a:srgbClr val="0070C0"/>
                </a:solidFill>
                <a:latin typeface="Consolas"/>
              </a:rPr>
              <a:t>Result</a:t>
            </a:r>
            <a:r>
              <a:rPr lang="he-IL" sz="1000" dirty="0">
                <a:solidFill>
                  <a:prstClr val="black"/>
                </a:solidFill>
                <a:latin typeface="Trebuchet MS"/>
                <a:cs typeface="Gisha" panose="020B0502040204020203" pitchFamily="34" charset="-79"/>
              </a:rPr>
              <a:t> (שדה בתוך הפרמטר שקיבלה) לאירוע שיתרחש בסיום התהליך</a:t>
            </a:r>
          </a:p>
          <a:p>
            <a:pPr marL="285750" indent="-285750">
              <a:buFont typeface="Arial" panose="020B0604020202020204" pitchFamily="34" charset="0"/>
              <a:buChar char="•"/>
            </a:pPr>
            <a:r>
              <a:rPr lang="he-IL" sz="1000" dirty="0">
                <a:solidFill>
                  <a:prstClr val="black"/>
                </a:solidFill>
                <a:latin typeface="Trebuchet MS"/>
                <a:cs typeface="Gisha" panose="020B0502040204020203" pitchFamily="34" charset="-79"/>
              </a:rPr>
              <a:t>בסיום התהליך תקרא המתודה </a:t>
            </a:r>
            <a:r>
              <a:rPr lang="en-US" sz="1000" b="1" dirty="0" err="1">
                <a:solidFill>
                  <a:srgbClr val="0070C0"/>
                </a:solidFill>
                <a:latin typeface="Consolas"/>
              </a:rPr>
              <a:t>Worker_RunWorkerCompleted</a:t>
            </a:r>
            <a:r>
              <a:rPr lang="en-US" sz="1000" b="1" dirty="0">
                <a:solidFill>
                  <a:srgbClr val="0070C0"/>
                </a:solidFill>
                <a:latin typeface="Consolas"/>
              </a:rPr>
              <a:t> </a:t>
            </a:r>
            <a:r>
              <a:rPr lang="he-IL" sz="1000" b="1" dirty="0">
                <a:solidFill>
                  <a:srgbClr val="0070C0"/>
                </a:solidFill>
                <a:latin typeface="Consolas"/>
                <a:cs typeface="Gisha" panose="020B0502040204020203" pitchFamily="34" charset="-79"/>
              </a:rPr>
              <a:t> </a:t>
            </a:r>
            <a:r>
              <a:rPr lang="he-IL" sz="1000" dirty="0">
                <a:solidFill>
                  <a:prstClr val="black"/>
                </a:solidFill>
                <a:latin typeface="Trebuchet MS"/>
                <a:cs typeface="Gisha" panose="020B0502040204020203" pitchFamily="34" charset="-79"/>
              </a:rPr>
              <a:t>שנרשמה לאירוע </a:t>
            </a:r>
            <a:r>
              <a:rPr lang="en-US" sz="1000" b="1" dirty="0" err="1">
                <a:solidFill>
                  <a:srgbClr val="0070C0"/>
                </a:solidFill>
                <a:latin typeface="Consolas"/>
              </a:rPr>
              <a:t>RunWorkerCompleted</a:t>
            </a:r>
            <a:r>
              <a:rPr lang="he-IL" sz="1000" b="1" dirty="0">
                <a:solidFill>
                  <a:srgbClr val="0070C0"/>
                </a:solidFill>
                <a:latin typeface="Consolas"/>
                <a:cs typeface="Gisha" panose="020B0502040204020203" pitchFamily="34" charset="-79"/>
              </a:rPr>
              <a:t> </a:t>
            </a:r>
            <a:r>
              <a:rPr lang="he-IL" sz="1000" dirty="0">
                <a:solidFill>
                  <a:prstClr val="black"/>
                </a:solidFill>
                <a:latin typeface="Trebuchet MS"/>
                <a:cs typeface="Gisha" panose="020B0502040204020203" pitchFamily="34" charset="-79"/>
              </a:rPr>
              <a:t>והיא תקבל את ה </a:t>
            </a:r>
            <a:r>
              <a:rPr lang="en-US" sz="1000" b="1" dirty="0">
                <a:solidFill>
                  <a:srgbClr val="0070C0"/>
                </a:solidFill>
                <a:latin typeface="Consolas"/>
              </a:rPr>
              <a:t>Result</a:t>
            </a:r>
            <a:r>
              <a:rPr lang="he-IL" sz="1000" b="1" dirty="0">
                <a:solidFill>
                  <a:srgbClr val="0070C0"/>
                </a:solidFill>
                <a:latin typeface="Consolas"/>
                <a:cs typeface="Gisha" panose="020B0502040204020203" pitchFamily="34" charset="-79"/>
              </a:rPr>
              <a:t>.</a:t>
            </a:r>
            <a:endParaRPr lang="he-IL" sz="1000" dirty="0">
              <a:solidFill>
                <a:prstClr val="black"/>
              </a:solidFill>
              <a:latin typeface="Trebuchet MS"/>
              <a:cs typeface="Gisha" panose="020B0502040204020203" pitchFamily="34" charset="-79"/>
            </a:endParaRPr>
          </a:p>
        </p:txBody>
      </p:sp>
      <p:sp>
        <p:nvSpPr>
          <p:cNvPr id="2" name="Flowchart: Alternate Process 1">
            <a:extLst>
              <a:ext uri="{FF2B5EF4-FFF2-40B4-BE49-F238E27FC236}">
                <a16:creationId xmlns:a16="http://schemas.microsoft.com/office/drawing/2014/main" id="{20BA707E-C259-4E86-91CD-757F5E58C600}"/>
              </a:ext>
            </a:extLst>
          </p:cNvPr>
          <p:cNvSpPr/>
          <p:nvPr/>
        </p:nvSpPr>
        <p:spPr>
          <a:xfrm>
            <a:off x="1631504" y="3575232"/>
            <a:ext cx="864096" cy="715581"/>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מתודה שתרוץ </a:t>
            </a:r>
            <a:r>
              <a:rPr lang="he-IL" sz="1100" b="1" dirty="0" err="1">
                <a:solidFill>
                  <a:prstClr val="black"/>
                </a:solidFill>
                <a:latin typeface="Trebuchet MS"/>
                <a:cs typeface="Gisha" panose="020B0502040204020203" pitchFamily="34" charset="-79"/>
              </a:rPr>
              <a:t>בתהליכון</a:t>
            </a:r>
            <a:r>
              <a:rPr lang="he-IL" sz="1100" b="1" dirty="0">
                <a:solidFill>
                  <a:prstClr val="black"/>
                </a:solidFill>
                <a:latin typeface="Trebuchet MS"/>
                <a:cs typeface="Gisha" panose="020B0502040204020203" pitchFamily="34" charset="-79"/>
              </a:rPr>
              <a:t> נפרד</a:t>
            </a:r>
            <a:endParaRPr lang="en-US" sz="1100" b="1" dirty="0">
              <a:solidFill>
                <a:prstClr val="black"/>
              </a:solidFill>
              <a:latin typeface="Trebuchet MS"/>
            </a:endParaRPr>
          </a:p>
        </p:txBody>
      </p:sp>
      <p:sp>
        <p:nvSpPr>
          <p:cNvPr id="13" name="Flowchart: Alternate Process 12">
            <a:extLst>
              <a:ext uri="{FF2B5EF4-FFF2-40B4-BE49-F238E27FC236}">
                <a16:creationId xmlns:a16="http://schemas.microsoft.com/office/drawing/2014/main" id="{78235199-FC98-4EFE-B41F-C8443EB2451F}"/>
              </a:ext>
            </a:extLst>
          </p:cNvPr>
          <p:cNvSpPr/>
          <p:nvPr/>
        </p:nvSpPr>
        <p:spPr>
          <a:xfrm>
            <a:off x="7991078" y="5619591"/>
            <a:ext cx="1444148" cy="715581"/>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he-IL" sz="1100" b="1" dirty="0">
                <a:solidFill>
                  <a:prstClr val="black"/>
                </a:solidFill>
                <a:latin typeface="Trebuchet MS"/>
                <a:cs typeface="Gisha" panose="020B0502040204020203" pitchFamily="34" charset="-79"/>
              </a:rPr>
              <a:t>מתודות שרצות על </a:t>
            </a:r>
            <a:r>
              <a:rPr lang="he-IL" sz="1100" b="1" dirty="0" err="1">
                <a:solidFill>
                  <a:prstClr val="black"/>
                </a:solidFill>
                <a:latin typeface="Trebuchet MS"/>
                <a:cs typeface="Gisha" panose="020B0502040204020203" pitchFamily="34" charset="-79"/>
              </a:rPr>
              <a:t>התהליכון</a:t>
            </a:r>
            <a:r>
              <a:rPr lang="he-IL" sz="1100" b="1" dirty="0">
                <a:solidFill>
                  <a:prstClr val="black"/>
                </a:solidFill>
                <a:latin typeface="Trebuchet MS"/>
                <a:cs typeface="Gisha" panose="020B0502040204020203" pitchFamily="34" charset="-79"/>
              </a:rPr>
              <a:t> הראשי הגרפי </a:t>
            </a:r>
            <a:r>
              <a:rPr lang="en-US" sz="1100" b="1" dirty="0">
                <a:solidFill>
                  <a:prstClr val="black"/>
                </a:solidFill>
                <a:latin typeface="Trebuchet MS"/>
              </a:rPr>
              <a:t>(UI Thread)</a:t>
            </a:r>
          </a:p>
        </p:txBody>
      </p:sp>
    </p:spTree>
    <p:extLst>
      <p:ext uri="{BB962C8B-B14F-4D97-AF65-F5344CB8AC3E}">
        <p14:creationId xmlns:p14="http://schemas.microsoft.com/office/powerpoint/2010/main" val="23496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4"/>
                                        </p:tgtEl>
                                      </p:cBhvr>
                                      <p:by x="70000" y="7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5"/>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5"/>
                                        </p:tgtEl>
                                      </p:cBhvr>
                                      <p:by x="70000" y="7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7"/>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7"/>
                                        </p:tgtEl>
                                      </p:cBhvr>
                                      <p:by x="50000" y="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0" nodeType="clickEffect">
                                  <p:stCondLst>
                                    <p:cond delay="0"/>
                                  </p:stCondLst>
                                  <p:childTnLst>
                                    <p:animScale>
                                      <p:cBhvr>
                                        <p:cTn id="30" dur="2000" fill="hold"/>
                                        <p:tgtEl>
                                          <p:spTgt spid="8"/>
                                        </p:tgtEl>
                                      </p:cBhvr>
                                      <p:by x="150000" y="15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1" nodeType="clickEffect">
                                  <p:stCondLst>
                                    <p:cond delay="0"/>
                                  </p:stCondLst>
                                  <p:childTnLst>
                                    <p:animScale>
                                      <p:cBhvr>
                                        <p:cTn id="34"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16632"/>
            <a:ext cx="7239000" cy="842352"/>
          </a:xfrm>
        </p:spPr>
        <p:txBody>
          <a:bodyPr/>
          <a:lstStyle/>
          <a:p>
            <a:pPr algn="ctr"/>
            <a:r>
              <a:rPr lang="he-IL" dirty="0"/>
              <a:t>דוגמא 1</a:t>
            </a:r>
          </a:p>
        </p:txBody>
      </p:sp>
      <p:sp>
        <p:nvSpPr>
          <p:cNvPr id="3" name="מציין מיקום תוכן 2"/>
          <p:cNvSpPr>
            <a:spLocks noGrp="1"/>
          </p:cNvSpPr>
          <p:nvPr>
            <p:ph idx="1"/>
          </p:nvPr>
        </p:nvSpPr>
        <p:spPr>
          <a:xfrm>
            <a:off x="1919536" y="1138798"/>
            <a:ext cx="7455024" cy="1498115"/>
          </a:xfrm>
        </p:spPr>
        <p:txBody>
          <a:bodyPr>
            <a:normAutofit/>
          </a:bodyPr>
          <a:lstStyle/>
          <a:p>
            <a:r>
              <a:rPr lang="he-IL" sz="2000" dirty="0"/>
              <a:t>דוגמא לאפליקציה שמריצה תהליך תוך שימוש ב </a:t>
            </a:r>
            <a:r>
              <a:rPr lang="en-US" sz="2000" dirty="0"/>
              <a:t>BackgroundWorker</a:t>
            </a:r>
            <a:r>
              <a:rPr lang="he-IL" sz="2000" dirty="0"/>
              <a:t>, הדוגמא לקוחה  מה </a:t>
            </a:r>
            <a:r>
              <a:rPr lang="en-US" sz="2000" dirty="0"/>
              <a:t>MSDN</a:t>
            </a:r>
            <a:r>
              <a:rPr lang="he-IL" sz="2000" dirty="0"/>
              <a:t>.</a:t>
            </a:r>
            <a:endParaRPr lang="en-US" sz="2000" dirty="0"/>
          </a:p>
          <a:p>
            <a:r>
              <a:rPr lang="he-IL" sz="2000" b="1" dirty="0"/>
              <a:t>ניתן למוצאה גם במודל </a:t>
            </a:r>
            <a:r>
              <a:rPr lang="en-US" sz="2000" b="1" dirty="0"/>
              <a:t>Ex5_BW</a:t>
            </a:r>
            <a:endParaRPr lang="he-IL" sz="2000" b="1" dirty="0"/>
          </a:p>
        </p:txBody>
      </p:sp>
      <p:pic>
        <p:nvPicPr>
          <p:cNvPr id="8" name="Picture 7">
            <a:extLst>
              <a:ext uri="{FF2B5EF4-FFF2-40B4-BE49-F238E27FC236}">
                <a16:creationId xmlns:a16="http://schemas.microsoft.com/office/drawing/2014/main" id="{719F6AE9-661E-451D-9C11-2F2DD7519191}"/>
              </a:ext>
            </a:extLst>
          </p:cNvPr>
          <p:cNvPicPr>
            <a:picLocks noChangeAspect="1"/>
          </p:cNvPicPr>
          <p:nvPr/>
        </p:nvPicPr>
        <p:blipFill>
          <a:blip r:embed="rId2"/>
          <a:stretch>
            <a:fillRect/>
          </a:stretch>
        </p:blipFill>
        <p:spPr>
          <a:xfrm>
            <a:off x="2063984" y="2636913"/>
            <a:ext cx="7305675" cy="3171825"/>
          </a:xfrm>
          <a:prstGeom prst="rect">
            <a:avLst/>
          </a:prstGeom>
        </p:spPr>
      </p:pic>
      <p:sp>
        <p:nvSpPr>
          <p:cNvPr id="4" name="Slide Number Placeholder 3">
            <a:extLst>
              <a:ext uri="{FF2B5EF4-FFF2-40B4-BE49-F238E27FC236}">
                <a16:creationId xmlns:a16="http://schemas.microsoft.com/office/drawing/2014/main" id="{9690BE57-0715-457C-8407-C1B0F156CFC4}"/>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774</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04E9F485-792D-48C8-9DDC-8ECAA0F77A3B}"/>
              </a:ext>
            </a:extLst>
          </p:cNvPr>
          <p:cNvSpPr txBox="1"/>
          <p:nvPr/>
        </p:nvSpPr>
        <p:spPr>
          <a:xfrm>
            <a:off x="9014346" y="5998515"/>
            <a:ext cx="1198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Ex5_BW</a:t>
            </a:r>
          </a:p>
        </p:txBody>
      </p:sp>
    </p:spTree>
    <p:extLst>
      <p:ext uri="{BB962C8B-B14F-4D97-AF65-F5344CB8AC3E}">
        <p14:creationId xmlns:p14="http://schemas.microsoft.com/office/powerpoint/2010/main" val="2697115006"/>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A230-9C72-4A7C-9726-A761E777319D}"/>
              </a:ext>
            </a:extLst>
          </p:cNvPr>
          <p:cNvSpPr>
            <a:spLocks noGrp="1"/>
          </p:cNvSpPr>
          <p:nvPr>
            <p:ph type="title"/>
          </p:nvPr>
        </p:nvSpPr>
        <p:spPr>
          <a:xfrm>
            <a:off x="2005140" y="199472"/>
            <a:ext cx="7239000" cy="698336"/>
          </a:xfrm>
        </p:spPr>
        <p:txBody>
          <a:bodyPr/>
          <a:lstStyle/>
          <a:p>
            <a:pPr algn="ctr"/>
            <a:r>
              <a:rPr lang="he-IL" dirty="0"/>
              <a:t>דוגמא 1</a:t>
            </a:r>
            <a:endParaRPr lang="en-US" dirty="0"/>
          </a:p>
        </p:txBody>
      </p:sp>
      <p:sp>
        <p:nvSpPr>
          <p:cNvPr id="3" name="Content Placeholder 2">
            <a:extLst>
              <a:ext uri="{FF2B5EF4-FFF2-40B4-BE49-F238E27FC236}">
                <a16:creationId xmlns:a16="http://schemas.microsoft.com/office/drawing/2014/main" id="{7F597658-4C59-4EBF-8C4A-2E119FDDFB64}"/>
              </a:ext>
            </a:extLst>
          </p:cNvPr>
          <p:cNvSpPr>
            <a:spLocks noGrp="1"/>
          </p:cNvSpPr>
          <p:nvPr>
            <p:ph idx="1"/>
          </p:nvPr>
        </p:nvSpPr>
        <p:spPr>
          <a:xfrm>
            <a:off x="1703512" y="1005840"/>
            <a:ext cx="8712968" cy="3503280"/>
          </a:xfrm>
        </p:spPr>
        <p:txBody>
          <a:bodyPr>
            <a:normAutofit/>
          </a:bodyPr>
          <a:lstStyle/>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partial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MainWindow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Window</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BackgroundWorker worker;</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MainWindow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BackgroundWorker();</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worker.DoWork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Worker_DoWork</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ProgressChanged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Worker_ProgressChanged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RunWorkerCompleted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Worker_RunWorkerCompleted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a:t>
            </a:r>
            <a:r>
              <a:rPr lang="en-US" sz="1400" b="1" dirty="0" err="1">
                <a:solidFill>
                  <a:srgbClr val="00B050"/>
                </a:solidFill>
                <a:latin typeface="Consolas" panose="020B0609020204030204" pitchFamily="49" charset="0"/>
                <a:ea typeface="Calibri" panose="020F0502020204030204" pitchFamily="34" charset="0"/>
                <a:cs typeface="Consolas" panose="020B0609020204030204" pitchFamily="49" charset="0"/>
              </a:rPr>
              <a:t>WorkerReportsProgress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a:t>
            </a:r>
            <a:r>
              <a:rPr lang="en-US" sz="1400" b="1" dirty="0" err="1">
                <a:solidFill>
                  <a:srgbClr val="0070C0"/>
                </a:solidFill>
                <a:latin typeface="Consolas"/>
              </a:rPr>
              <a:t>WorkerSupportsCancellation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a:solidFill>
                  <a:srgbClr val="0000FF"/>
                </a:solidFill>
                <a:highlight>
                  <a:srgbClr val="FFFF00"/>
                </a:highlight>
                <a:latin typeface="Consolas" panose="020B0609020204030204" pitchFamily="49" charset="0"/>
                <a:ea typeface="Calibri" panose="020F0502020204030204" pitchFamily="34" charset="0"/>
                <a:cs typeface="Consolas" panose="020B0609020204030204" pitchFamily="49" charset="0"/>
              </a:rPr>
              <a:t>true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800" dirty="0">
              <a:solidFill>
                <a:srgbClr val="000000"/>
              </a:solidFill>
              <a:latin typeface="Consolas" panose="020B0609020204030204" pitchFamily="49" charset="0"/>
            </a:endParaRPr>
          </a:p>
        </p:txBody>
      </p:sp>
      <p:sp>
        <p:nvSpPr>
          <p:cNvPr id="6" name="Speech Bubble: Rectangle with Corners Rounded 5">
            <a:extLst>
              <a:ext uri="{FF2B5EF4-FFF2-40B4-BE49-F238E27FC236}">
                <a16:creationId xmlns:a16="http://schemas.microsoft.com/office/drawing/2014/main" id="{16FC21E7-0302-489D-9F59-D2E5463749B0}"/>
              </a:ext>
            </a:extLst>
          </p:cNvPr>
          <p:cNvSpPr/>
          <p:nvPr/>
        </p:nvSpPr>
        <p:spPr>
          <a:xfrm>
            <a:off x="7068108" y="158744"/>
            <a:ext cx="3384376" cy="2450016"/>
          </a:xfrm>
          <a:prstGeom prst="wedgeRoundRectCallout">
            <a:avLst>
              <a:gd name="adj1" fmla="val -60649"/>
              <a:gd name="adj2" fmla="val 7031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400" b="1" u="sng" dirty="0">
                <a:solidFill>
                  <a:prstClr val="black"/>
                </a:solidFill>
                <a:latin typeface="Trebuchet MS"/>
                <a:cs typeface="Gisha" panose="020B0502040204020203" pitchFamily="34" charset="-79"/>
              </a:rPr>
              <a:t>חשוב!</a:t>
            </a:r>
          </a:p>
          <a:p>
            <a:pPr algn="ctr"/>
            <a:endParaRPr lang="he-IL" sz="1400" b="1" u="sng" dirty="0">
              <a:solidFill>
                <a:prstClr val="black"/>
              </a:solidFill>
              <a:latin typeface="Trebuchet MS"/>
              <a:cs typeface="Gisha" panose="020B0502040204020203" pitchFamily="34" charset="-79"/>
            </a:endParaRPr>
          </a:p>
          <a:p>
            <a:pPr algn="ctr"/>
            <a:r>
              <a:rPr lang="he-IL" sz="1400" b="1" u="sng" dirty="0">
                <a:solidFill>
                  <a:prstClr val="black"/>
                </a:solidFill>
                <a:latin typeface="Trebuchet MS"/>
                <a:cs typeface="Gisha" panose="020B0502040204020203" pitchFamily="34" charset="-79"/>
              </a:rPr>
              <a:t>רק</a:t>
            </a:r>
            <a:r>
              <a:rPr lang="he-IL" sz="1400" dirty="0">
                <a:solidFill>
                  <a:prstClr val="black"/>
                </a:solidFill>
                <a:latin typeface="Trebuchet MS"/>
                <a:cs typeface="Gisha" panose="020B0502040204020203" pitchFamily="34" charset="-79"/>
              </a:rPr>
              <a:t> המתודות שנרשמו לאירוע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ProgressChanged</a:t>
            </a:r>
            <a:r>
              <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400" dirty="0">
                <a:solidFill>
                  <a:prstClr val="black"/>
                </a:solidFill>
                <a:latin typeface="Trebuchet MS"/>
                <a:cs typeface="Gisha" panose="020B0502040204020203" pitchFamily="34" charset="-79"/>
              </a:rPr>
              <a:t>ולאירוע</a:t>
            </a:r>
            <a:r>
              <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RunWorkerCompleted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he-IL" sz="1400" b="1" dirty="0">
                <a:solidFill>
                  <a:prstClr val="black"/>
                </a:solidFill>
                <a:latin typeface="Trebuchet MS"/>
                <a:cs typeface="Gisha" panose="020B0502040204020203" pitchFamily="34" charset="-79"/>
              </a:rPr>
              <a:t>יכולות לבצע שינויים בממשק הגרפי בבטחה.</a:t>
            </a:r>
          </a:p>
          <a:p>
            <a:pPr algn="ctr"/>
            <a:r>
              <a:rPr lang="he-IL" sz="1400" b="1" dirty="0">
                <a:solidFill>
                  <a:prstClr val="black"/>
                </a:solidFill>
                <a:latin typeface="Trebuchet MS"/>
                <a:cs typeface="Gisha" panose="020B0502040204020203" pitchFamily="34" charset="-79"/>
              </a:rPr>
              <a:t>כי הן שייכות לתהליכון הראשי.</a:t>
            </a:r>
          </a:p>
          <a:p>
            <a:pPr algn="ctr"/>
            <a:endParaRPr lang="en-US" sz="1400" b="1" dirty="0">
              <a:solidFill>
                <a:prstClr val="black"/>
              </a:solidFill>
              <a:latin typeface="Trebuchet MS"/>
            </a:endParaRPr>
          </a:p>
          <a:p>
            <a:pPr algn="ctr"/>
            <a:r>
              <a:rPr lang="he-IL" sz="1400" b="1" dirty="0">
                <a:solidFill>
                  <a:prstClr val="black"/>
                </a:solidFill>
                <a:latin typeface="Trebuchet MS"/>
                <a:cs typeface="Gisha" panose="020B0502040204020203" pitchFamily="34" charset="-79"/>
              </a:rPr>
              <a:t>בשונה מ </a:t>
            </a:r>
            <a:r>
              <a:rPr lang="en-US" sz="1400" b="1" dirty="0">
                <a:solidFill>
                  <a:prstClr val="black"/>
                </a:solidFill>
                <a:latin typeface="Trebuchet MS"/>
              </a:rPr>
              <a:t>!</a:t>
            </a:r>
            <a:r>
              <a:rPr lang="en-US" sz="1400" b="1" dirty="0" err="1">
                <a:solidFill>
                  <a:prstClr val="black"/>
                </a:solidFill>
                <a:latin typeface="Trebuchet MS"/>
              </a:rPr>
              <a:t>DoWork</a:t>
            </a:r>
            <a:r>
              <a:rPr lang="he-IL" sz="1400" b="1" dirty="0">
                <a:solidFill>
                  <a:prstClr val="black"/>
                </a:solidFill>
                <a:latin typeface="Trebuchet MS"/>
                <a:cs typeface="Gisha" panose="020B0502040204020203" pitchFamily="34" charset="-79"/>
              </a:rPr>
              <a:t> שהיא בתהליכון נפרד!!</a:t>
            </a:r>
            <a:endParaRPr lang="en-US" sz="1400" b="1" dirty="0">
              <a:solidFill>
                <a:prstClr val="black"/>
              </a:solidFill>
              <a:latin typeface="Trebuchet MS"/>
            </a:endParaRPr>
          </a:p>
        </p:txBody>
      </p:sp>
      <p:sp>
        <p:nvSpPr>
          <p:cNvPr id="7" name="Speech Bubble: Rectangle with Corners Rounded 6">
            <a:extLst>
              <a:ext uri="{FF2B5EF4-FFF2-40B4-BE49-F238E27FC236}">
                <a16:creationId xmlns:a16="http://schemas.microsoft.com/office/drawing/2014/main" id="{B50FADA0-ABA5-4807-B703-CE3854CA773B}"/>
              </a:ext>
            </a:extLst>
          </p:cNvPr>
          <p:cNvSpPr/>
          <p:nvPr/>
        </p:nvSpPr>
        <p:spPr>
          <a:xfrm>
            <a:off x="1847528" y="4595986"/>
            <a:ext cx="8208912" cy="1902104"/>
          </a:xfrm>
          <a:prstGeom prst="wedgeRoundRectCallout">
            <a:avLst>
              <a:gd name="adj1" fmla="val 5724"/>
              <a:gd name="adj2" fmla="val -7437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l" rtl="0"/>
            <a:endParaRPr lang="en-US" sz="1050" dirty="0">
              <a:solidFill>
                <a:prstClr val="black"/>
              </a:solidFill>
              <a:latin typeface="Trebuchet MS"/>
            </a:endParaRPr>
          </a:p>
          <a:p>
            <a:pPr algn="l" rtl="0"/>
            <a:r>
              <a:rPr lang="en-US" sz="1050" dirty="0">
                <a:solidFill>
                  <a:prstClr val="black"/>
                </a:solidFill>
                <a:latin typeface="Trebuchet MS"/>
              </a:rPr>
              <a:t>Set the </a:t>
            </a:r>
            <a:r>
              <a:rPr lang="en-US" sz="1050" b="1" dirty="0" err="1">
                <a:solidFill>
                  <a:srgbClr val="0070C0"/>
                </a:solidFill>
                <a:latin typeface="Trebuchet MS"/>
              </a:rPr>
              <a:t>WorkerSupportsCancellation</a:t>
            </a:r>
            <a:r>
              <a:rPr lang="en-US" sz="1050" dirty="0">
                <a:solidFill>
                  <a:prstClr val="black"/>
                </a:solidFill>
                <a:latin typeface="Trebuchet MS"/>
              </a:rPr>
              <a:t> property to true if you want the BackgroundWorker to support cancellation.</a:t>
            </a:r>
          </a:p>
          <a:p>
            <a:pPr algn="l" rtl="0"/>
            <a:r>
              <a:rPr lang="en-US" sz="1050" dirty="0">
                <a:solidFill>
                  <a:prstClr val="black"/>
                </a:solidFill>
                <a:latin typeface="Trebuchet MS"/>
              </a:rPr>
              <a:t>When this property is true, you can call the </a:t>
            </a:r>
            <a:r>
              <a:rPr lang="en-US" sz="1050" b="1" dirty="0" err="1">
                <a:solidFill>
                  <a:srgbClr val="0070C0"/>
                </a:solidFill>
                <a:latin typeface="Trebuchet MS"/>
              </a:rPr>
              <a:t>CancelAsync</a:t>
            </a:r>
            <a:r>
              <a:rPr lang="en-US" sz="1050" dirty="0">
                <a:solidFill>
                  <a:prstClr val="black"/>
                </a:solidFill>
                <a:latin typeface="Trebuchet MS"/>
              </a:rPr>
              <a:t> method to interrupt a background operation.</a:t>
            </a:r>
          </a:p>
          <a:p>
            <a:pPr algn="l" rtl="0"/>
            <a:r>
              <a:rPr lang="en-US" sz="1050" dirty="0">
                <a:solidFill>
                  <a:prstClr val="black"/>
                </a:solidFill>
                <a:latin typeface="Trebuchet MS"/>
              </a:rPr>
              <a:t>If the user code call the </a:t>
            </a:r>
            <a:r>
              <a:rPr lang="en-US" sz="1050" b="1" dirty="0" err="1">
                <a:solidFill>
                  <a:srgbClr val="0070C0"/>
                </a:solidFill>
                <a:latin typeface="Trebuchet MS"/>
              </a:rPr>
              <a:t>CancelAsync</a:t>
            </a:r>
            <a:r>
              <a:rPr lang="en-US" sz="1050" dirty="0">
                <a:solidFill>
                  <a:prstClr val="black"/>
                </a:solidFill>
                <a:latin typeface="Trebuchet MS"/>
              </a:rPr>
              <a:t> when this property is set to </a:t>
            </a:r>
            <a:r>
              <a:rPr lang="en-US" sz="1050" b="1" dirty="0">
                <a:solidFill>
                  <a:prstClr val="black"/>
                </a:solidFill>
                <a:latin typeface="Trebuchet MS"/>
              </a:rPr>
              <a:t>false</a:t>
            </a:r>
            <a:r>
              <a:rPr lang="en-US" sz="1050" dirty="0">
                <a:solidFill>
                  <a:prstClr val="black"/>
                </a:solidFill>
                <a:latin typeface="Trebuchet MS"/>
              </a:rPr>
              <a:t> then </a:t>
            </a:r>
            <a:r>
              <a:rPr lang="en-US" sz="1050" dirty="0">
                <a:solidFill>
                  <a:srgbClr val="FF0000"/>
                </a:solidFill>
                <a:latin typeface="Trebuchet MS"/>
              </a:rPr>
              <a:t>exception is occurred (run time error)</a:t>
            </a:r>
            <a:endParaRPr lang="en-US" sz="1050" dirty="0">
              <a:solidFill>
                <a:prstClr val="black"/>
              </a:solidFill>
              <a:latin typeface="Trebuchet MS"/>
            </a:endParaRPr>
          </a:p>
          <a:p>
            <a:pPr algn="l" rtl="0"/>
            <a:endParaRPr lang="en-US" sz="1050" dirty="0">
              <a:solidFill>
                <a:prstClr val="black"/>
              </a:solidFill>
              <a:latin typeface="Trebuchet MS"/>
            </a:endParaRPr>
          </a:p>
          <a:p>
            <a:pPr algn="l" rtl="0"/>
            <a:r>
              <a:rPr lang="en-US" sz="1050" dirty="0">
                <a:solidFill>
                  <a:prstClr val="black"/>
                </a:solidFill>
                <a:latin typeface="Trebuchet MS"/>
              </a:rPr>
              <a:t>Set the </a:t>
            </a:r>
            <a:r>
              <a:rPr lang="en-US" sz="1050" b="1" dirty="0" err="1">
                <a:solidFill>
                  <a:srgbClr val="00B050"/>
                </a:solidFill>
                <a:latin typeface="Trebuchet MS"/>
              </a:rPr>
              <a:t>WorkerReportsProgress</a:t>
            </a:r>
            <a:r>
              <a:rPr lang="en-US" sz="1050" dirty="0">
                <a:solidFill>
                  <a:prstClr val="black"/>
                </a:solidFill>
                <a:latin typeface="Trebuchet MS"/>
              </a:rPr>
              <a:t> property to </a:t>
            </a:r>
            <a:r>
              <a:rPr lang="en-US" sz="1050" b="1" dirty="0">
                <a:solidFill>
                  <a:prstClr val="black"/>
                </a:solidFill>
                <a:latin typeface="Trebuchet MS"/>
              </a:rPr>
              <a:t>true</a:t>
            </a:r>
            <a:r>
              <a:rPr lang="en-US" sz="1050" dirty="0">
                <a:solidFill>
                  <a:prstClr val="black"/>
                </a:solidFill>
                <a:latin typeface="Trebuchet MS"/>
              </a:rPr>
              <a:t> if you want the BackgroundWorker to support progress updates.</a:t>
            </a:r>
          </a:p>
          <a:p>
            <a:pPr algn="l" rtl="0"/>
            <a:r>
              <a:rPr lang="en-US" sz="1050" dirty="0">
                <a:solidFill>
                  <a:prstClr val="black"/>
                </a:solidFill>
                <a:latin typeface="Trebuchet MS"/>
              </a:rPr>
              <a:t>When this property is true, user code can call the </a:t>
            </a:r>
            <a:r>
              <a:rPr lang="en-US" sz="1050" b="1" dirty="0" err="1">
                <a:solidFill>
                  <a:srgbClr val="00B050"/>
                </a:solidFill>
                <a:latin typeface="Trebuchet MS"/>
              </a:rPr>
              <a:t>ReportProgress</a:t>
            </a:r>
            <a:r>
              <a:rPr lang="en-US" sz="1050" dirty="0">
                <a:solidFill>
                  <a:prstClr val="black"/>
                </a:solidFill>
                <a:latin typeface="Trebuchet MS"/>
              </a:rPr>
              <a:t> method to raise the </a:t>
            </a:r>
            <a:r>
              <a:rPr lang="en-US" sz="1050" b="1" dirty="0" err="1">
                <a:solidFill>
                  <a:srgbClr val="00B050"/>
                </a:solidFill>
                <a:latin typeface="Trebuchet MS"/>
              </a:rPr>
              <a:t>ProgressChanged</a:t>
            </a:r>
            <a:r>
              <a:rPr lang="en-US" sz="1050" dirty="0">
                <a:solidFill>
                  <a:prstClr val="black"/>
                </a:solidFill>
                <a:latin typeface="Trebuchet MS"/>
              </a:rPr>
              <a:t> event.</a:t>
            </a:r>
          </a:p>
          <a:p>
            <a:pPr algn="l" rtl="0"/>
            <a:r>
              <a:rPr lang="en-US" sz="1050" dirty="0">
                <a:solidFill>
                  <a:prstClr val="black"/>
                </a:solidFill>
                <a:latin typeface="Trebuchet MS"/>
              </a:rPr>
              <a:t>If the user code call the </a:t>
            </a:r>
            <a:r>
              <a:rPr lang="en-US" sz="1050" b="1" dirty="0" err="1">
                <a:solidFill>
                  <a:srgbClr val="00B050"/>
                </a:solidFill>
                <a:latin typeface="Trebuchet MS"/>
              </a:rPr>
              <a:t>ReportProgress</a:t>
            </a:r>
            <a:r>
              <a:rPr lang="en-US" sz="1050" dirty="0">
                <a:solidFill>
                  <a:prstClr val="black"/>
                </a:solidFill>
                <a:latin typeface="Trebuchet MS"/>
              </a:rPr>
              <a:t> when this property is set to </a:t>
            </a:r>
            <a:r>
              <a:rPr lang="en-US" sz="1050" b="1" dirty="0">
                <a:solidFill>
                  <a:prstClr val="black"/>
                </a:solidFill>
                <a:latin typeface="Trebuchet MS"/>
              </a:rPr>
              <a:t>false</a:t>
            </a:r>
            <a:r>
              <a:rPr lang="en-US" sz="1050" dirty="0">
                <a:solidFill>
                  <a:prstClr val="black"/>
                </a:solidFill>
                <a:latin typeface="Trebuchet MS"/>
              </a:rPr>
              <a:t> then </a:t>
            </a:r>
            <a:r>
              <a:rPr lang="en-US" sz="1050" dirty="0">
                <a:solidFill>
                  <a:srgbClr val="FF0000"/>
                </a:solidFill>
                <a:latin typeface="Trebuchet MS"/>
              </a:rPr>
              <a:t>exception is occurred (run time error) and the BW thread is terminated with error.</a:t>
            </a:r>
          </a:p>
          <a:p>
            <a:pPr algn="l" rtl="0"/>
            <a:endParaRPr lang="he-IL" sz="1050" dirty="0">
              <a:solidFill>
                <a:prstClr val="black"/>
              </a:solidFill>
              <a:latin typeface="Trebuchet MS"/>
              <a:cs typeface="Gisha" panose="020B0502040204020203" pitchFamily="34" charset="-79"/>
            </a:endParaRPr>
          </a:p>
          <a:p>
            <a:pPr algn="l" rtl="0"/>
            <a:r>
              <a:rPr lang="en-US" sz="1050" b="1" dirty="0">
                <a:solidFill>
                  <a:prstClr val="black"/>
                </a:solidFill>
                <a:highlight>
                  <a:srgbClr val="FFFF00"/>
                </a:highlight>
                <a:latin typeface="Trebuchet MS"/>
              </a:rPr>
              <a:t>The default of both property is false.</a:t>
            </a:r>
            <a:endParaRPr lang="he-IL" sz="1050" b="1" dirty="0">
              <a:solidFill>
                <a:prstClr val="black"/>
              </a:solidFill>
              <a:highlight>
                <a:srgbClr val="FFFF00"/>
              </a:highlight>
              <a:latin typeface="Trebuchet MS"/>
              <a:cs typeface="Gisha" panose="020B0502040204020203" pitchFamily="34" charset="-79"/>
            </a:endParaRPr>
          </a:p>
          <a:p>
            <a:pPr algn="l" rtl="0"/>
            <a:endParaRPr lang="en-US" sz="1050" dirty="0">
              <a:solidFill>
                <a:prstClr val="black"/>
              </a:solidFill>
              <a:latin typeface="Trebuchet MS"/>
            </a:endParaRPr>
          </a:p>
        </p:txBody>
      </p:sp>
      <p:sp>
        <p:nvSpPr>
          <p:cNvPr id="4" name="Slide Number Placeholder 3">
            <a:extLst>
              <a:ext uri="{FF2B5EF4-FFF2-40B4-BE49-F238E27FC236}">
                <a16:creationId xmlns:a16="http://schemas.microsoft.com/office/drawing/2014/main" id="{FE7935F8-A320-41F3-8B85-5A3DF4C9C175}"/>
              </a:ext>
            </a:extLst>
          </p:cNvPr>
          <p:cNvSpPr>
            <a:spLocks noGrp="1"/>
          </p:cNvSpPr>
          <p:nvPr>
            <p:ph type="sldNum" sz="quarter" idx="12"/>
          </p:nvPr>
        </p:nvSpPr>
        <p:spPr>
          <a:xfrm>
            <a:off x="8237170" y="6584956"/>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775</a:t>
            </a:fld>
            <a:endParaRPr lang="he-IL" dirty="0">
              <a:solidFill>
                <a:srgbClr val="B13F9A"/>
              </a:solidFill>
              <a:latin typeface="Trebuchet MS"/>
              <a:cs typeface="Gisha" panose="020B0502040204020203" pitchFamily="34" charset="-79"/>
            </a:endParaRPr>
          </a:p>
        </p:txBody>
      </p:sp>
      <p:sp>
        <p:nvSpPr>
          <p:cNvPr id="8" name="TextBox 7">
            <a:extLst>
              <a:ext uri="{FF2B5EF4-FFF2-40B4-BE49-F238E27FC236}">
                <a16:creationId xmlns:a16="http://schemas.microsoft.com/office/drawing/2014/main" id="{6CB01672-BB81-42B5-ACE7-2A998D157890}"/>
              </a:ext>
            </a:extLst>
          </p:cNvPr>
          <p:cNvSpPr txBox="1"/>
          <p:nvPr/>
        </p:nvSpPr>
        <p:spPr>
          <a:xfrm>
            <a:off x="9217536" y="6356840"/>
            <a:ext cx="1198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Ex5_BW</a:t>
            </a:r>
          </a:p>
        </p:txBody>
      </p:sp>
    </p:spTree>
    <p:extLst>
      <p:ext uri="{BB962C8B-B14F-4D97-AF65-F5344CB8AC3E}">
        <p14:creationId xmlns:p14="http://schemas.microsoft.com/office/powerpoint/2010/main" val="299318049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A230-9C72-4A7C-9726-A761E777319D}"/>
              </a:ext>
            </a:extLst>
          </p:cNvPr>
          <p:cNvSpPr>
            <a:spLocks noGrp="1"/>
          </p:cNvSpPr>
          <p:nvPr>
            <p:ph type="title"/>
          </p:nvPr>
        </p:nvSpPr>
        <p:spPr>
          <a:xfrm>
            <a:off x="7113750" y="76487"/>
            <a:ext cx="2500068" cy="637240"/>
          </a:xfrm>
        </p:spPr>
        <p:txBody>
          <a:bodyPr/>
          <a:lstStyle/>
          <a:p>
            <a:pPr algn="ctr"/>
            <a:r>
              <a:rPr lang="he-IL" dirty="0"/>
              <a:t>דוגמא 1</a:t>
            </a:r>
            <a:endParaRPr lang="en-US" dirty="0"/>
          </a:p>
        </p:txBody>
      </p:sp>
      <p:sp>
        <p:nvSpPr>
          <p:cNvPr id="3" name="Content Placeholder 2">
            <a:extLst>
              <a:ext uri="{FF2B5EF4-FFF2-40B4-BE49-F238E27FC236}">
                <a16:creationId xmlns:a16="http://schemas.microsoft.com/office/drawing/2014/main" id="{7F597658-4C59-4EBF-8C4A-2E119FDDFB64}"/>
              </a:ext>
            </a:extLst>
          </p:cNvPr>
          <p:cNvSpPr>
            <a:spLocks noGrp="1"/>
          </p:cNvSpPr>
          <p:nvPr>
            <p:ph idx="1"/>
          </p:nvPr>
        </p:nvSpPr>
        <p:spPr>
          <a:xfrm>
            <a:off x="1724404" y="170763"/>
            <a:ext cx="7683965" cy="6614086"/>
          </a:xfrm>
        </p:spPr>
        <p:txBody>
          <a:bodyPr>
            <a:noAutofit/>
          </a:bodyPr>
          <a:lstStyle/>
          <a:p>
            <a:pPr marL="0" indent="0" algn="l" rtl="0">
              <a:lnSpc>
                <a:spcPct val="107000"/>
              </a:lnSpc>
              <a:spcBef>
                <a:spcPts val="0"/>
              </a:spcBef>
              <a:buNone/>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Worker_DoWork</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DoWorkEventArgs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Stopwatch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Stopwatch();</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BackgroundWorker worker = sender as BackgroundWorker;</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length =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e.Argument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1;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&lt;=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length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worker.CancellationPending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e.Cancel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e.Result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Unnecessary</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break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Perform a time consuming operation and report progress.</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System.Threading.Thread.Sleep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(500);</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worker.ReportProgress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i</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100 / length);</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e.Result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stopwatch.ElapsedMilliseconds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he-IL" sz="1200" dirty="0">
              <a:solidFill>
                <a:srgbClr val="000000"/>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he-IL" sz="12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he-IL" sz="12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Worker_ProgressChanged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ProgressChangedEventArgs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progress =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e.ProgressPercentage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resultLabel.Content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(progress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resultProgressBar.Value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progress;</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E7935F8-A320-41F3-8B85-5A3DF4C9C17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776</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343DDF05-1481-4180-A32E-72C625B45494}"/>
              </a:ext>
            </a:extLst>
          </p:cNvPr>
          <p:cNvSpPr/>
          <p:nvPr/>
        </p:nvSpPr>
        <p:spPr>
          <a:xfrm>
            <a:off x="7059832" y="4149080"/>
            <a:ext cx="3608169" cy="1080120"/>
          </a:xfrm>
          <a:prstGeom prst="wedgeRoundRectCallout">
            <a:avLst>
              <a:gd name="adj1" fmla="val -62327"/>
              <a:gd name="adj2" fmla="val -4491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he-IL" sz="1200" dirty="0">
                <a:solidFill>
                  <a:prstClr val="black"/>
                </a:solidFill>
                <a:latin typeface="Trebuchet MS"/>
                <a:cs typeface="Gisha" panose="020B0502040204020203" pitchFamily="34" charset="-79"/>
              </a:rPr>
              <a:t>קורא למתודה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Worker_ProgressChanged</a:t>
            </a:r>
            <a:r>
              <a:rPr lang="he-IL" sz="1200" dirty="0">
                <a:solidFill>
                  <a:prstClr val="black"/>
                </a:solidFill>
                <a:latin typeface="Trebuchet MS"/>
                <a:cs typeface="Gisha" panose="020B0502040204020203" pitchFamily="34" charset="-79"/>
              </a:rPr>
              <a:t> שנרשמה לאירוע </a:t>
            </a:r>
            <a:r>
              <a:rPr lang="en-US" sz="1200" b="1" dirty="0" err="1">
                <a:solidFill>
                  <a:prstClr val="black"/>
                </a:solidFill>
                <a:latin typeface="Trebuchet MS"/>
              </a:rPr>
              <a:t>ProgressChanged</a:t>
            </a:r>
            <a:r>
              <a:rPr lang="he-IL" sz="1200" dirty="0">
                <a:solidFill>
                  <a:prstClr val="black"/>
                </a:solidFill>
                <a:latin typeface="Trebuchet MS"/>
                <a:cs typeface="Gisha" panose="020B0502040204020203" pitchFamily="34" charset="-79"/>
              </a:rPr>
              <a:t>.</a:t>
            </a:r>
            <a:endParaRPr lang="en-US" sz="1200" dirty="0">
              <a:solidFill>
                <a:prstClr val="black"/>
              </a:solidFill>
              <a:latin typeface="Trebuchet MS"/>
            </a:endParaRPr>
          </a:p>
          <a:p>
            <a:r>
              <a:rPr lang="he-IL" sz="1200" dirty="0">
                <a:solidFill>
                  <a:prstClr val="black"/>
                </a:solidFill>
                <a:latin typeface="Trebuchet MS"/>
                <a:cs typeface="Gisha" panose="020B0502040204020203" pitchFamily="34" charset="-79"/>
              </a:rPr>
              <a:t>מותר לקרוא ל </a:t>
            </a:r>
            <a:r>
              <a:rPr lang="en-US" sz="1200" dirty="0" err="1">
                <a:solidFill>
                  <a:prstClr val="black"/>
                </a:solidFill>
                <a:latin typeface="Trebuchet MS"/>
              </a:rPr>
              <a:t>ReportProgress</a:t>
            </a:r>
            <a:r>
              <a:rPr lang="en-US" sz="1200" dirty="0">
                <a:solidFill>
                  <a:prstClr val="black"/>
                </a:solidFill>
                <a:latin typeface="Trebuchet MS"/>
              </a:rPr>
              <a:t> </a:t>
            </a:r>
            <a:r>
              <a:rPr lang="he-IL" sz="1200" dirty="0">
                <a:solidFill>
                  <a:prstClr val="black"/>
                </a:solidFill>
                <a:latin typeface="Trebuchet MS"/>
                <a:cs typeface="Gisha" panose="020B0502040204020203" pitchFamily="34" charset="-79"/>
              </a:rPr>
              <a:t> בזכות שהדלקנו את הדגל </a:t>
            </a:r>
            <a:r>
              <a:rPr lang="en-US" sz="1200" b="1" dirty="0" err="1">
                <a:solidFill>
                  <a:prstClr val="black"/>
                </a:solidFill>
                <a:latin typeface="Trebuchet MS"/>
              </a:rPr>
              <a:t>WorkerReportsProgress</a:t>
            </a:r>
            <a:r>
              <a:rPr lang="he-IL" sz="1200" dirty="0">
                <a:solidFill>
                  <a:prstClr val="black"/>
                </a:solidFill>
                <a:latin typeface="Trebuchet MS"/>
                <a:cs typeface="Gisha" panose="020B0502040204020203" pitchFamily="34" charset="-79"/>
              </a:rPr>
              <a:t> בתוכנית הראשית.</a:t>
            </a:r>
            <a:endParaRPr lang="en-US" sz="1200" dirty="0">
              <a:solidFill>
                <a:prstClr val="black"/>
              </a:solidFill>
              <a:latin typeface="Trebuchet MS"/>
            </a:endParaRPr>
          </a:p>
        </p:txBody>
      </p:sp>
      <p:sp>
        <p:nvSpPr>
          <p:cNvPr id="6" name="Speech Bubble: Rectangle with Corners Rounded 5">
            <a:extLst>
              <a:ext uri="{FF2B5EF4-FFF2-40B4-BE49-F238E27FC236}">
                <a16:creationId xmlns:a16="http://schemas.microsoft.com/office/drawing/2014/main" id="{A258201E-77AE-4093-AAD3-E8E251C8CDA2}"/>
              </a:ext>
            </a:extLst>
          </p:cNvPr>
          <p:cNvSpPr/>
          <p:nvPr/>
        </p:nvSpPr>
        <p:spPr>
          <a:xfrm>
            <a:off x="7113751" y="1412776"/>
            <a:ext cx="3381637" cy="792088"/>
          </a:xfrm>
          <a:prstGeom prst="wedgeRoundRectCallout">
            <a:avLst>
              <a:gd name="adj1" fmla="val -67400"/>
              <a:gd name="adj2" fmla="val 3404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he-IL" sz="1200" dirty="0">
                <a:solidFill>
                  <a:prstClr val="black"/>
                </a:solidFill>
                <a:latin typeface="Trebuchet MS"/>
                <a:cs typeface="Gisha" panose="020B0502040204020203" pitchFamily="34" charset="-79"/>
              </a:rPr>
              <a:t>הדגל הזה דלוק אם המתודה </a:t>
            </a:r>
            <a:r>
              <a:rPr lang="en-US" sz="1200" b="1" dirty="0" err="1">
                <a:solidFill>
                  <a:prstClr val="black"/>
                </a:solidFill>
                <a:latin typeface="Trebuchet MS"/>
              </a:rPr>
              <a:t>CancelAsync</a:t>
            </a:r>
            <a:r>
              <a:rPr lang="he-IL" sz="1200" dirty="0">
                <a:solidFill>
                  <a:prstClr val="black"/>
                </a:solidFill>
                <a:latin typeface="Trebuchet MS"/>
                <a:cs typeface="Gisha" panose="020B0502040204020203" pitchFamily="34" charset="-79"/>
              </a:rPr>
              <a:t> נקראה.</a:t>
            </a:r>
          </a:p>
          <a:p>
            <a:r>
              <a:rPr lang="he-IL" sz="1200" dirty="0">
                <a:solidFill>
                  <a:prstClr val="black"/>
                </a:solidFill>
                <a:latin typeface="Trebuchet MS"/>
                <a:cs typeface="Gisha" panose="020B0502040204020203" pitchFamily="34" charset="-79"/>
              </a:rPr>
              <a:t>כלומר התהליך צריך להסתיים כי המשתמש לחץ על ביטול.</a:t>
            </a:r>
            <a:endParaRPr lang="en-US" sz="1200" dirty="0">
              <a:solidFill>
                <a:prstClr val="black"/>
              </a:solidFill>
              <a:latin typeface="Trebuchet MS"/>
            </a:endParaRPr>
          </a:p>
        </p:txBody>
      </p:sp>
      <p:sp>
        <p:nvSpPr>
          <p:cNvPr id="8" name="TextBox 7">
            <a:extLst>
              <a:ext uri="{FF2B5EF4-FFF2-40B4-BE49-F238E27FC236}">
                <a16:creationId xmlns:a16="http://schemas.microsoft.com/office/drawing/2014/main" id="{7BB6D1BA-F6A9-481D-A0FF-7E5D33903BD6}"/>
              </a:ext>
            </a:extLst>
          </p:cNvPr>
          <p:cNvSpPr txBox="1"/>
          <p:nvPr/>
        </p:nvSpPr>
        <p:spPr>
          <a:xfrm>
            <a:off x="9014346" y="5998515"/>
            <a:ext cx="1198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Ex5_BW</a:t>
            </a:r>
          </a:p>
        </p:txBody>
      </p:sp>
    </p:spTree>
    <p:extLst>
      <p:ext uri="{BB962C8B-B14F-4D97-AF65-F5344CB8AC3E}">
        <p14:creationId xmlns:p14="http://schemas.microsoft.com/office/powerpoint/2010/main" val="1202963611"/>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A230-9C72-4A7C-9726-A761E777319D}"/>
              </a:ext>
            </a:extLst>
          </p:cNvPr>
          <p:cNvSpPr>
            <a:spLocks noGrp="1"/>
          </p:cNvSpPr>
          <p:nvPr>
            <p:ph type="title"/>
          </p:nvPr>
        </p:nvSpPr>
        <p:spPr>
          <a:xfrm>
            <a:off x="7954477" y="692696"/>
            <a:ext cx="2500068" cy="637240"/>
          </a:xfrm>
          <a:solidFill>
            <a:schemeClr val="bg1"/>
          </a:solidFill>
        </p:spPr>
        <p:txBody>
          <a:bodyPr/>
          <a:lstStyle/>
          <a:p>
            <a:pPr algn="ctr"/>
            <a:r>
              <a:rPr lang="he-IL" dirty="0"/>
              <a:t>דוגמא 1</a:t>
            </a:r>
            <a:endParaRPr lang="en-US" dirty="0"/>
          </a:p>
        </p:txBody>
      </p:sp>
      <p:sp>
        <p:nvSpPr>
          <p:cNvPr id="3" name="Content Placeholder 2">
            <a:extLst>
              <a:ext uri="{FF2B5EF4-FFF2-40B4-BE49-F238E27FC236}">
                <a16:creationId xmlns:a16="http://schemas.microsoft.com/office/drawing/2014/main" id="{7F597658-4C59-4EBF-8C4A-2E119FDDFB64}"/>
              </a:ext>
            </a:extLst>
          </p:cNvPr>
          <p:cNvSpPr>
            <a:spLocks noGrp="1"/>
          </p:cNvSpPr>
          <p:nvPr>
            <p:ph idx="1"/>
          </p:nvPr>
        </p:nvSpPr>
        <p:spPr>
          <a:xfrm>
            <a:off x="1703513" y="121957"/>
            <a:ext cx="7683965" cy="6614086"/>
          </a:xfrm>
        </p:spPr>
        <p:txBody>
          <a:bodyPr>
            <a:noAutofit/>
          </a:bodyPr>
          <a:lstStyle/>
          <a:p>
            <a:pPr marL="0" indent="0" algn="l" rtl="0">
              <a:lnSpc>
                <a:spcPct val="107000"/>
              </a:lnSpc>
              <a:spcBef>
                <a:spcPts val="0"/>
              </a:spcBef>
              <a:buNone/>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Worker_RunWorkerCompleted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RunWorkerCompletedEventArgs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e.Cancelled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e.Result</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throw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System.InvalidOperationException</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resultLabel.Content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"Canceled!"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e.Error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e.Result</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 throw </a:t>
            </a:r>
            <a:r>
              <a:rPr lang="en-US" sz="1200" dirty="0" err="1">
                <a:solidFill>
                  <a:srgbClr val="008000"/>
                </a:solidFill>
                <a:latin typeface="Consolas" panose="020B0609020204030204" pitchFamily="49" charset="0"/>
                <a:ea typeface="Calibri" panose="020F0502020204030204" pitchFamily="34" charset="0"/>
                <a:cs typeface="Consolas" panose="020B0609020204030204" pitchFamily="49" charset="0"/>
              </a:rPr>
              <a:t>System.Reflection.TargetInvocationException</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resultLabel.Content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"Error: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e.Error.Message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8000"/>
                </a:solidFill>
                <a:latin typeface="Consolas" panose="020B0609020204030204" pitchFamily="49" charset="0"/>
                <a:ea typeface="Calibri" panose="020F0502020204030204" pitchFamily="34" charset="0"/>
                <a:cs typeface="Consolas" panose="020B0609020204030204" pitchFamily="49" charset="0"/>
              </a:rPr>
              <a:t>//Exception Message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long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long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e.Result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(result &lt; 1000)</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resultLabel.Content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"Done after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result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A31515"/>
                </a:solidFill>
                <a:latin typeface="Consolas" panose="020B0609020204030204" pitchFamily="49" charset="0"/>
                <a:ea typeface="Calibri" panose="020F0502020204030204" pitchFamily="34" charset="0"/>
                <a:cs typeface="Consolas" panose="020B0609020204030204" pitchFamily="49" charset="0"/>
              </a:rPr>
              <a:t>ms.</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else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resultLabel.Content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"Done after "</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result / 1000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 sec."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E7935F8-A320-41F3-8B85-5A3DF4C9C17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777</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44F60A14-BB37-4A4D-AD4E-0D4F349F7467}"/>
              </a:ext>
            </a:extLst>
          </p:cNvPr>
          <p:cNvSpPr/>
          <p:nvPr/>
        </p:nvSpPr>
        <p:spPr>
          <a:xfrm>
            <a:off x="2279576" y="4700425"/>
            <a:ext cx="3456384" cy="1512168"/>
          </a:xfrm>
          <a:prstGeom prst="wedgeRoundRectCallout">
            <a:avLst>
              <a:gd name="adj1" fmla="val 43565"/>
              <a:gd name="adj2" fmla="val -8169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מתודה זו תקרא כאשר תהליכון הרקע יסתיים.</a:t>
            </a:r>
          </a:p>
          <a:p>
            <a:pPr algn="ctr"/>
            <a:r>
              <a:rPr lang="he-IL" sz="1600" dirty="0">
                <a:solidFill>
                  <a:prstClr val="black"/>
                </a:solidFill>
                <a:latin typeface="Trebuchet MS"/>
                <a:cs typeface="Gisha" panose="020B0502040204020203" pitchFamily="34" charset="-79"/>
              </a:rPr>
              <a:t>כאן נבדוק מה סיבת סיום התהליך.</a:t>
            </a:r>
          </a:p>
          <a:p>
            <a:pPr algn="ctr"/>
            <a:r>
              <a:rPr lang="he-IL" sz="1600" dirty="0">
                <a:solidFill>
                  <a:prstClr val="black"/>
                </a:solidFill>
                <a:latin typeface="Trebuchet MS"/>
                <a:cs typeface="Gisha" panose="020B0502040204020203" pitchFamily="34" charset="-79"/>
              </a:rPr>
              <a:t>האם הוא הסתיים בעקבות ביטול, שגיאה, או סיום תקין.</a:t>
            </a:r>
            <a:endParaRPr lang="en-US" sz="1600" dirty="0">
              <a:solidFill>
                <a:prstClr val="black"/>
              </a:solidFill>
              <a:latin typeface="Trebuchet MS"/>
            </a:endParaRPr>
          </a:p>
        </p:txBody>
      </p:sp>
      <p:sp>
        <p:nvSpPr>
          <p:cNvPr id="6" name="TextBox 5">
            <a:extLst>
              <a:ext uri="{FF2B5EF4-FFF2-40B4-BE49-F238E27FC236}">
                <a16:creationId xmlns:a16="http://schemas.microsoft.com/office/drawing/2014/main" id="{AC72AD23-A3E0-44C7-87E0-0680ACE8DD2C}"/>
              </a:ext>
            </a:extLst>
          </p:cNvPr>
          <p:cNvSpPr txBox="1"/>
          <p:nvPr/>
        </p:nvSpPr>
        <p:spPr>
          <a:xfrm>
            <a:off x="9014346" y="5998515"/>
            <a:ext cx="1198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Ex5_BW</a:t>
            </a:r>
          </a:p>
        </p:txBody>
      </p:sp>
    </p:spTree>
    <p:extLst>
      <p:ext uri="{BB962C8B-B14F-4D97-AF65-F5344CB8AC3E}">
        <p14:creationId xmlns:p14="http://schemas.microsoft.com/office/powerpoint/2010/main" val="591762533"/>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A230-9C72-4A7C-9726-A761E777319D}"/>
              </a:ext>
            </a:extLst>
          </p:cNvPr>
          <p:cNvSpPr>
            <a:spLocks noGrp="1"/>
          </p:cNvSpPr>
          <p:nvPr>
            <p:ph type="title"/>
          </p:nvPr>
        </p:nvSpPr>
        <p:spPr>
          <a:xfrm>
            <a:off x="7954477" y="692696"/>
            <a:ext cx="2500068" cy="637240"/>
          </a:xfrm>
          <a:solidFill>
            <a:schemeClr val="bg1"/>
          </a:solidFill>
        </p:spPr>
        <p:txBody>
          <a:bodyPr/>
          <a:lstStyle/>
          <a:p>
            <a:pPr algn="ctr"/>
            <a:r>
              <a:rPr lang="he-IL" dirty="0"/>
              <a:t>דוגמא 1</a:t>
            </a:r>
            <a:endParaRPr lang="en-US" dirty="0"/>
          </a:p>
        </p:txBody>
      </p:sp>
      <p:sp>
        <p:nvSpPr>
          <p:cNvPr id="3" name="Content Placeholder 2">
            <a:extLst>
              <a:ext uri="{FF2B5EF4-FFF2-40B4-BE49-F238E27FC236}">
                <a16:creationId xmlns:a16="http://schemas.microsoft.com/office/drawing/2014/main" id="{7F597658-4C59-4EBF-8C4A-2E119FDDFB64}"/>
              </a:ext>
            </a:extLst>
          </p:cNvPr>
          <p:cNvSpPr>
            <a:spLocks noGrp="1"/>
          </p:cNvSpPr>
          <p:nvPr>
            <p:ph idx="1"/>
          </p:nvPr>
        </p:nvSpPr>
        <p:spPr>
          <a:xfrm>
            <a:off x="1703512" y="121957"/>
            <a:ext cx="8136904" cy="6614086"/>
          </a:xfrm>
        </p:spPr>
        <p:txBody>
          <a:bodyPr>
            <a:noAutofit/>
          </a:bodyPr>
          <a:lstStyle/>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StartButton_Click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worker.IsBusy</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Start the asynchronous operation. </a:t>
            </a:r>
          </a:p>
          <a:p>
            <a:pPr marL="0" indent="0" algn="l" rtl="0">
              <a:lnSpc>
                <a:spcPct val="107000"/>
              </a:lnSpc>
              <a:spcBef>
                <a:spcPts val="0"/>
              </a:spcBef>
              <a:buNone/>
            </a:pP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worker.RunWorkerAsync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(12);</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endPar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0" indent="0" algn="l" rtl="0">
              <a:lnSpc>
                <a:spcPct val="107000"/>
              </a:lnSpc>
              <a:spcBef>
                <a:spcPts val="0"/>
              </a:spcBef>
              <a:buNone/>
            </a:pP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CancelButton_Click</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6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WorkerSupportsCancellation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p>
          <a:p>
            <a:pPr marL="0" indent="0" algn="l" rtl="0">
              <a:lnSpc>
                <a:spcPct val="107000"/>
              </a:lnSpc>
              <a:spcBef>
                <a:spcPts val="0"/>
              </a:spcBef>
              <a:buNone/>
            </a:pP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		// Cancel the asynchronous operation.</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worker.CancelAsync</a:t>
            </a:r>
            <a:r>
              <a:rPr lang="en-US" sz="16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E7935F8-A320-41F3-8B85-5A3DF4C9C17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778</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44F60A14-BB37-4A4D-AD4E-0D4F349F7467}"/>
              </a:ext>
            </a:extLst>
          </p:cNvPr>
          <p:cNvSpPr/>
          <p:nvPr/>
        </p:nvSpPr>
        <p:spPr>
          <a:xfrm>
            <a:off x="5003140" y="5286806"/>
            <a:ext cx="5544616" cy="1269442"/>
          </a:xfrm>
          <a:prstGeom prst="wedgeRoundRectCallout">
            <a:avLst>
              <a:gd name="adj1" fmla="val -58898"/>
              <a:gd name="adj2" fmla="val -5031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l"/>
            <a:r>
              <a:rPr lang="en-US" sz="1050" b="1" dirty="0" err="1">
                <a:solidFill>
                  <a:prstClr val="black"/>
                </a:solidFill>
                <a:latin typeface="Trebuchet MS"/>
              </a:rPr>
              <a:t>CancelAsync</a:t>
            </a:r>
            <a:r>
              <a:rPr lang="en-US" sz="1050" dirty="0">
                <a:solidFill>
                  <a:prstClr val="black"/>
                </a:solidFill>
                <a:latin typeface="Trebuchet MS"/>
              </a:rPr>
              <a:t> submits a request to terminate the pending background operation and sets the </a:t>
            </a:r>
            <a:r>
              <a:rPr lang="en-US" sz="1050" b="1" dirty="0" err="1">
                <a:solidFill>
                  <a:prstClr val="black"/>
                </a:solidFill>
                <a:latin typeface="Trebuchet MS"/>
              </a:rPr>
              <a:t>CancellationPending</a:t>
            </a:r>
            <a:r>
              <a:rPr lang="en-US" sz="1050" dirty="0">
                <a:solidFill>
                  <a:prstClr val="black"/>
                </a:solidFill>
                <a:latin typeface="Trebuchet MS"/>
              </a:rPr>
              <a:t> property to true.</a:t>
            </a:r>
          </a:p>
          <a:p>
            <a:pPr algn="l"/>
            <a:endParaRPr lang="en-US" sz="1050" dirty="0">
              <a:solidFill>
                <a:prstClr val="black"/>
              </a:solidFill>
              <a:latin typeface="Trebuchet MS"/>
            </a:endParaRPr>
          </a:p>
          <a:p>
            <a:pPr algn="l"/>
            <a:r>
              <a:rPr lang="en-US" sz="1050" dirty="0">
                <a:solidFill>
                  <a:prstClr val="black"/>
                </a:solidFill>
                <a:latin typeface="Trebuchet MS"/>
              </a:rPr>
              <a:t>When you call </a:t>
            </a:r>
            <a:r>
              <a:rPr lang="en-US" sz="1050" dirty="0" err="1">
                <a:solidFill>
                  <a:prstClr val="black"/>
                </a:solidFill>
                <a:latin typeface="Trebuchet MS"/>
              </a:rPr>
              <a:t>CancelAsync</a:t>
            </a:r>
            <a:r>
              <a:rPr lang="en-US" sz="1050" dirty="0">
                <a:solidFill>
                  <a:prstClr val="black"/>
                </a:solidFill>
                <a:latin typeface="Trebuchet MS"/>
              </a:rPr>
              <a:t>, your worker method has an opportunity to stop its execution and exit. The worker code should periodically check the </a:t>
            </a:r>
            <a:r>
              <a:rPr lang="en-US" sz="1050" dirty="0" err="1">
                <a:solidFill>
                  <a:prstClr val="black"/>
                </a:solidFill>
                <a:latin typeface="Trebuchet MS"/>
              </a:rPr>
              <a:t>CancellationPending</a:t>
            </a:r>
            <a:r>
              <a:rPr lang="en-US" sz="1050" dirty="0">
                <a:solidFill>
                  <a:prstClr val="black"/>
                </a:solidFill>
                <a:latin typeface="Trebuchet MS"/>
              </a:rPr>
              <a:t> property to see if it has been set to true.</a:t>
            </a:r>
          </a:p>
        </p:txBody>
      </p:sp>
      <p:sp>
        <p:nvSpPr>
          <p:cNvPr id="6" name="Rounded Rectangular Callout 2">
            <a:extLst>
              <a:ext uri="{FF2B5EF4-FFF2-40B4-BE49-F238E27FC236}">
                <a16:creationId xmlns:a16="http://schemas.microsoft.com/office/drawing/2014/main" id="{A42FBBC5-2E2E-465A-B346-D01CF3F53C1B}"/>
              </a:ext>
            </a:extLst>
          </p:cNvPr>
          <p:cNvSpPr/>
          <p:nvPr/>
        </p:nvSpPr>
        <p:spPr>
          <a:xfrm>
            <a:off x="4202696" y="2079121"/>
            <a:ext cx="6285792" cy="1269442"/>
          </a:xfrm>
          <a:prstGeom prst="wedgeRoundRectCallout">
            <a:avLst>
              <a:gd name="adj1" fmla="val -33756"/>
              <a:gd name="adj2" fmla="val -63575"/>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he-IL" sz="1050" b="1" dirty="0">
                <a:solidFill>
                  <a:prstClr val="black"/>
                </a:solidFill>
                <a:latin typeface="Trebuchet MS"/>
                <a:cs typeface="Gisha" panose="020B0502040204020203" pitchFamily="34" charset="-79"/>
              </a:rPr>
              <a:t>שימו לב!</a:t>
            </a:r>
            <a:endParaRPr lang="en-US" sz="1050" b="1" dirty="0">
              <a:solidFill>
                <a:prstClr val="black"/>
              </a:solidFill>
              <a:latin typeface="Trebuchet MS"/>
            </a:endParaRPr>
          </a:p>
          <a:p>
            <a:r>
              <a:rPr lang="he-IL" sz="1050" dirty="0">
                <a:solidFill>
                  <a:prstClr val="black"/>
                </a:solidFill>
                <a:latin typeface="Trebuchet MS"/>
                <a:cs typeface="Gisha" panose="020B0502040204020203" pitchFamily="34" charset="-79"/>
              </a:rPr>
              <a:t>במחלקה </a:t>
            </a:r>
            <a:r>
              <a:rPr lang="en-US" sz="1050" dirty="0">
                <a:solidFill>
                  <a:prstClr val="black"/>
                </a:solidFill>
                <a:latin typeface="Trebuchet MS"/>
              </a:rPr>
              <a:t>Thread</a:t>
            </a:r>
            <a:r>
              <a:rPr lang="he-IL" sz="1050" dirty="0">
                <a:solidFill>
                  <a:prstClr val="black"/>
                </a:solidFill>
                <a:latin typeface="Trebuchet MS"/>
                <a:cs typeface="Gisha" panose="020B0502040204020203" pitchFamily="34" charset="-79"/>
              </a:rPr>
              <a:t>: לא ניתן להפעיל שוב את המתודה </a:t>
            </a:r>
            <a:r>
              <a:rPr lang="en-US" sz="1050" dirty="0">
                <a:solidFill>
                  <a:prstClr val="black"/>
                </a:solidFill>
                <a:latin typeface="Trebuchet MS"/>
              </a:rPr>
              <a:t>Start</a:t>
            </a:r>
            <a:r>
              <a:rPr lang="he-IL" sz="1050" dirty="0">
                <a:solidFill>
                  <a:prstClr val="black"/>
                </a:solidFill>
                <a:latin typeface="Trebuchet MS"/>
                <a:cs typeface="Gisha" panose="020B0502040204020203" pitchFamily="34" charset="-79"/>
              </a:rPr>
              <a:t> על אותו אובייקט </a:t>
            </a:r>
            <a:r>
              <a:rPr lang="en-US" sz="1050" dirty="0">
                <a:solidFill>
                  <a:prstClr val="black"/>
                </a:solidFill>
                <a:latin typeface="Trebuchet MS"/>
              </a:rPr>
              <a:t>Thread</a:t>
            </a:r>
            <a:r>
              <a:rPr lang="he-IL" sz="1050" dirty="0">
                <a:solidFill>
                  <a:prstClr val="black"/>
                </a:solidFill>
                <a:latin typeface="Trebuchet MS"/>
                <a:cs typeface="Gisha" panose="020B0502040204020203" pitchFamily="34" charset="-79"/>
              </a:rPr>
              <a:t>, גם אם התהליך כבר הסתיים</a:t>
            </a:r>
            <a:r>
              <a:rPr lang="he-IL" sz="1050" b="1" dirty="0">
                <a:solidFill>
                  <a:prstClr val="black"/>
                </a:solidFill>
                <a:latin typeface="Trebuchet MS"/>
                <a:cs typeface="Gisha" panose="020B0502040204020203" pitchFamily="34" charset="-79"/>
              </a:rPr>
              <a:t>. תיווצר שגיאת ריצה.</a:t>
            </a:r>
            <a:endParaRPr lang="en-US" sz="1050" b="1" dirty="0">
              <a:solidFill>
                <a:prstClr val="black"/>
              </a:solidFill>
              <a:latin typeface="Trebuchet MS"/>
            </a:endParaRPr>
          </a:p>
          <a:p>
            <a:r>
              <a:rPr lang="he-IL" sz="1050" b="1" dirty="0">
                <a:solidFill>
                  <a:prstClr val="black"/>
                </a:solidFill>
                <a:latin typeface="Trebuchet MS"/>
                <a:cs typeface="Gisha" panose="020B0502040204020203" pitchFamily="34" charset="-79"/>
              </a:rPr>
              <a:t>אבל במחלקה </a:t>
            </a:r>
            <a:r>
              <a:rPr lang="en-US" sz="1050" b="1" dirty="0" err="1">
                <a:solidFill>
                  <a:prstClr val="black"/>
                </a:solidFill>
                <a:latin typeface="Trebuchet MS"/>
              </a:rPr>
              <a:t>BackgroundWorker</a:t>
            </a:r>
            <a:r>
              <a:rPr lang="he-IL" sz="1050" b="1" dirty="0">
                <a:solidFill>
                  <a:prstClr val="black"/>
                </a:solidFill>
                <a:latin typeface="Trebuchet MS"/>
                <a:cs typeface="Gisha" panose="020B0502040204020203" pitchFamily="34" charset="-79"/>
              </a:rPr>
              <a:t>: הפעלה של </a:t>
            </a:r>
            <a:r>
              <a:rPr lang="en-US" sz="1050" b="1" dirty="0" err="1">
                <a:solidFill>
                  <a:prstClr val="black"/>
                </a:solidFill>
                <a:latin typeface="Trebuchet MS"/>
              </a:rPr>
              <a:t>RunWorkerAsync</a:t>
            </a:r>
            <a:r>
              <a:rPr lang="he-IL" sz="1050" b="1" dirty="0">
                <a:solidFill>
                  <a:prstClr val="black"/>
                </a:solidFill>
                <a:latin typeface="Trebuchet MS"/>
                <a:cs typeface="Gisha" panose="020B0502040204020203" pitchFamily="34" charset="-79"/>
              </a:rPr>
              <a:t> תייצר </a:t>
            </a:r>
            <a:r>
              <a:rPr lang="en-US" sz="1050" b="1" dirty="0">
                <a:solidFill>
                  <a:prstClr val="black"/>
                </a:solidFill>
                <a:latin typeface="Trebuchet MS"/>
              </a:rPr>
              <a:t>Thread</a:t>
            </a:r>
            <a:r>
              <a:rPr lang="he-IL" sz="1050" b="1" dirty="0">
                <a:solidFill>
                  <a:prstClr val="black"/>
                </a:solidFill>
                <a:latin typeface="Trebuchet MS"/>
                <a:cs typeface="Gisha" panose="020B0502040204020203" pitchFamily="34" charset="-79"/>
              </a:rPr>
              <a:t> חדש בכל פעם ולכן ניתן להפעילה שוב על אותו אובייקט </a:t>
            </a:r>
            <a:r>
              <a:rPr lang="en-US" sz="1050" b="1" dirty="0" err="1">
                <a:solidFill>
                  <a:prstClr val="black"/>
                </a:solidFill>
                <a:latin typeface="Trebuchet MS"/>
              </a:rPr>
              <a:t>BackgroundWorker</a:t>
            </a:r>
            <a:r>
              <a:rPr lang="he-IL" sz="1050" b="1" dirty="0">
                <a:solidFill>
                  <a:prstClr val="black"/>
                </a:solidFill>
                <a:latin typeface="Trebuchet MS"/>
                <a:cs typeface="Gisha" panose="020B0502040204020203" pitchFamily="34" charset="-79"/>
              </a:rPr>
              <a:t>.</a:t>
            </a:r>
          </a:p>
          <a:p>
            <a:endParaRPr lang="he-IL" sz="1050" dirty="0">
              <a:solidFill>
                <a:prstClr val="black"/>
              </a:solidFill>
              <a:latin typeface="Trebuchet MS"/>
              <a:cs typeface="Gisha" panose="020B0502040204020203" pitchFamily="34" charset="-79"/>
            </a:endParaRPr>
          </a:p>
          <a:p>
            <a:r>
              <a:rPr lang="he-IL" sz="1050" dirty="0">
                <a:solidFill>
                  <a:prstClr val="black"/>
                </a:solidFill>
                <a:latin typeface="Trebuchet MS"/>
                <a:cs typeface="Gisha" panose="020B0502040204020203" pitchFamily="34" charset="-79"/>
              </a:rPr>
              <a:t>כאן הפעלנו רק פעם אחרת, אבל אפשרי להפעיל יותר מפעם אחת וייוצר תהליכון חדש בכל הפעלה.</a:t>
            </a:r>
            <a:endParaRPr lang="en-US" sz="1050" dirty="0">
              <a:solidFill>
                <a:prstClr val="black"/>
              </a:solidFill>
              <a:latin typeface="Trebuchet MS"/>
            </a:endParaRPr>
          </a:p>
        </p:txBody>
      </p:sp>
      <p:sp>
        <p:nvSpPr>
          <p:cNvPr id="7" name="TextBox 6">
            <a:extLst>
              <a:ext uri="{FF2B5EF4-FFF2-40B4-BE49-F238E27FC236}">
                <a16:creationId xmlns:a16="http://schemas.microsoft.com/office/drawing/2014/main" id="{2A256E86-C496-43EE-B2CB-F8A56EADF129}"/>
              </a:ext>
            </a:extLst>
          </p:cNvPr>
          <p:cNvSpPr txBox="1"/>
          <p:nvPr/>
        </p:nvSpPr>
        <p:spPr>
          <a:xfrm>
            <a:off x="1818570" y="6186916"/>
            <a:ext cx="1198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Ex5_BW</a:t>
            </a:r>
          </a:p>
        </p:txBody>
      </p:sp>
    </p:spTree>
    <p:extLst>
      <p:ext uri="{BB962C8B-B14F-4D97-AF65-F5344CB8AC3E}">
        <p14:creationId xmlns:p14="http://schemas.microsoft.com/office/powerpoint/2010/main" val="73941598"/>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77FE-497A-42D7-8E5D-DADEBCD1CD80}"/>
              </a:ext>
            </a:extLst>
          </p:cNvPr>
          <p:cNvSpPr>
            <a:spLocks noGrp="1"/>
          </p:cNvSpPr>
          <p:nvPr>
            <p:ph type="title"/>
          </p:nvPr>
        </p:nvSpPr>
        <p:spPr>
          <a:xfrm>
            <a:off x="1991087" y="260648"/>
            <a:ext cx="7239000" cy="698336"/>
          </a:xfrm>
        </p:spPr>
        <p:txBody>
          <a:bodyPr/>
          <a:lstStyle/>
          <a:p>
            <a:pPr algn="ctr"/>
            <a:r>
              <a:rPr lang="he-IL" dirty="0"/>
              <a:t>דוגמא 2</a:t>
            </a:r>
            <a:endParaRPr lang="en-US" dirty="0"/>
          </a:p>
        </p:txBody>
      </p:sp>
      <p:sp>
        <p:nvSpPr>
          <p:cNvPr id="3" name="Content Placeholder 2">
            <a:extLst>
              <a:ext uri="{FF2B5EF4-FFF2-40B4-BE49-F238E27FC236}">
                <a16:creationId xmlns:a16="http://schemas.microsoft.com/office/drawing/2014/main" id="{6DF76F61-EDC6-462D-A71E-5B6B5F5F4DB0}"/>
              </a:ext>
            </a:extLst>
          </p:cNvPr>
          <p:cNvSpPr>
            <a:spLocks noGrp="1"/>
          </p:cNvSpPr>
          <p:nvPr>
            <p:ph idx="1"/>
          </p:nvPr>
        </p:nvSpPr>
        <p:spPr>
          <a:xfrm>
            <a:off x="1963096" y="1552917"/>
            <a:ext cx="7561297" cy="1440160"/>
          </a:xfrm>
        </p:spPr>
        <p:txBody>
          <a:bodyPr>
            <a:normAutofit/>
          </a:bodyPr>
          <a:lstStyle/>
          <a:p>
            <a:r>
              <a:rPr lang="he-IL" sz="2000" dirty="0"/>
              <a:t>בחומר הרשות ישנה דוגמא של </a:t>
            </a:r>
            <a:r>
              <a:rPr lang="en-US" sz="2000" dirty="0"/>
              <a:t>Timer</a:t>
            </a:r>
            <a:r>
              <a:rPr lang="he-IL" sz="2000" dirty="0"/>
              <a:t> תוך שימוש ב</a:t>
            </a:r>
            <a:r>
              <a:rPr lang="en-US" sz="2000" b="1" dirty="0"/>
              <a:t>Thread</a:t>
            </a:r>
            <a:r>
              <a:rPr lang="en-US" sz="2000" dirty="0"/>
              <a:t> </a:t>
            </a:r>
            <a:r>
              <a:rPr lang="he-IL" sz="2000" dirty="0"/>
              <a:t>.</a:t>
            </a:r>
            <a:endParaRPr lang="en-US" sz="2000" dirty="0"/>
          </a:p>
          <a:p>
            <a:r>
              <a:rPr lang="he-IL" sz="2000" dirty="0"/>
              <a:t>עכשיו נראה, את אותו </a:t>
            </a:r>
            <a:r>
              <a:rPr lang="en-US" sz="2000" dirty="0"/>
              <a:t>Timer</a:t>
            </a:r>
            <a:r>
              <a:rPr lang="he-IL" sz="2000" dirty="0"/>
              <a:t> אבל תוך שימוש ב </a:t>
            </a:r>
            <a:r>
              <a:rPr lang="en-US" sz="2000" b="1" dirty="0" err="1"/>
              <a:t>BackgroundWorker</a:t>
            </a:r>
            <a:r>
              <a:rPr lang="he-IL" sz="2000" dirty="0"/>
              <a:t>.</a:t>
            </a:r>
            <a:endParaRPr lang="en-US" sz="2000" dirty="0"/>
          </a:p>
          <a:p>
            <a:r>
              <a:rPr lang="he-IL" sz="2000" b="1" dirty="0"/>
              <a:t>ניתן למוצאה גם במודל </a:t>
            </a:r>
            <a:r>
              <a:rPr lang="en-US" sz="2000" b="1" dirty="0"/>
              <a:t>Ex6_BW_Timer</a:t>
            </a:r>
          </a:p>
          <a:p>
            <a:endParaRPr lang="en-US" sz="2000" dirty="0"/>
          </a:p>
        </p:txBody>
      </p:sp>
      <p:sp>
        <p:nvSpPr>
          <p:cNvPr id="4" name="Slide Number Placeholder 3">
            <a:extLst>
              <a:ext uri="{FF2B5EF4-FFF2-40B4-BE49-F238E27FC236}">
                <a16:creationId xmlns:a16="http://schemas.microsoft.com/office/drawing/2014/main" id="{9FCDBAF7-EDD1-4C83-BE85-5D03D2CF482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779</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1A6E0D5D-2E16-41B6-9AEB-09353D498314}"/>
              </a:ext>
            </a:extLst>
          </p:cNvPr>
          <p:cNvPicPr/>
          <p:nvPr/>
        </p:nvPicPr>
        <p:blipFill>
          <a:blip r:embed="rId2"/>
          <a:stretch>
            <a:fillRect/>
          </a:stretch>
        </p:blipFill>
        <p:spPr>
          <a:xfrm>
            <a:off x="4056757" y="3861048"/>
            <a:ext cx="3479403" cy="1440160"/>
          </a:xfrm>
          <a:prstGeom prst="rect">
            <a:avLst/>
          </a:prstGeom>
        </p:spPr>
      </p:pic>
      <p:sp>
        <p:nvSpPr>
          <p:cNvPr id="7" name="TextBox 6">
            <a:extLst>
              <a:ext uri="{FF2B5EF4-FFF2-40B4-BE49-F238E27FC236}">
                <a16:creationId xmlns:a16="http://schemas.microsoft.com/office/drawing/2014/main" id="{2DB7AB1F-AE14-4D04-BF31-C9E6130136FE}"/>
              </a:ext>
            </a:extLst>
          </p:cNvPr>
          <p:cNvSpPr txBox="1"/>
          <p:nvPr/>
        </p:nvSpPr>
        <p:spPr>
          <a:xfrm>
            <a:off x="8339115" y="5877272"/>
            <a:ext cx="1781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Ex6_BW_Timer</a:t>
            </a:r>
          </a:p>
        </p:txBody>
      </p:sp>
    </p:spTree>
    <p:extLst>
      <p:ext uri="{BB962C8B-B14F-4D97-AF65-F5344CB8AC3E}">
        <p14:creationId xmlns:p14="http://schemas.microsoft.com/office/powerpoint/2010/main" val="3759653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הסבר מלבני מעוגל 17"/>
          <p:cNvSpPr/>
          <p:nvPr/>
        </p:nvSpPr>
        <p:spPr bwMode="auto">
          <a:xfrm flipH="1">
            <a:off x="5951986" y="1974617"/>
            <a:ext cx="4392486" cy="3312368"/>
          </a:xfrm>
          <a:prstGeom prst="wedgeRoundRectCallout">
            <a:avLst>
              <a:gd name="adj1" fmla="val 69802"/>
              <a:gd name="adj2" fmla="val 13392"/>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אם מבצעים את קיצור המקש </a:t>
            </a:r>
            <a:r>
              <a:rPr lang="en-US" sz="2000" dirty="0" err="1">
                <a:solidFill>
                  <a:prstClr val="black"/>
                </a:solidFill>
                <a:latin typeface="Trebuchet MS"/>
              </a:rPr>
              <a:t>sw</a:t>
            </a:r>
            <a:r>
              <a:rPr lang="he-IL" sz="2000" dirty="0">
                <a:solidFill>
                  <a:prstClr val="black"/>
                </a:solidFill>
                <a:latin typeface="Trebuchet MS"/>
                <a:cs typeface="Gisha" panose="020B0502040204020203" pitchFamily="34" charset="-79"/>
              </a:rPr>
              <a:t> על </a:t>
            </a:r>
            <a:r>
              <a:rPr lang="en-US" sz="2000" dirty="0" err="1">
                <a:solidFill>
                  <a:prstClr val="black"/>
                </a:solidFill>
                <a:latin typeface="Trebuchet MS"/>
              </a:rPr>
              <a:t>enum</a:t>
            </a:r>
            <a:r>
              <a:rPr lang="he-IL" sz="2000" dirty="0">
                <a:solidFill>
                  <a:prstClr val="black"/>
                </a:solidFill>
                <a:latin typeface="Trebuchet MS"/>
                <a:cs typeface="Gisha" panose="020B0502040204020203" pitchFamily="34" charset="-79"/>
              </a:rPr>
              <a:t> קיים, אז המקרים נוצרים אוטומטית.</a:t>
            </a:r>
            <a:endParaRPr lang="en-US" sz="2000" dirty="0">
              <a:solidFill>
                <a:prstClr val="black"/>
              </a:solidFill>
              <a:latin typeface="Trebuchet MS"/>
            </a:endParaRPr>
          </a:p>
          <a:p>
            <a:pPr marL="342900"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אופן הפעולה:</a:t>
            </a:r>
          </a:p>
          <a:p>
            <a:pPr marL="800100" lvl="1" indent="-342900" fontAlgn="base">
              <a:spcBef>
                <a:spcPct val="0"/>
              </a:spcBef>
              <a:spcAft>
                <a:spcPct val="0"/>
              </a:spcAft>
              <a:buFont typeface="Arial" panose="020B0604020202020204" pitchFamily="34" charset="0"/>
              <a:buChar char="•"/>
            </a:pPr>
            <a:r>
              <a:rPr lang="en-US" sz="2000" dirty="0" err="1">
                <a:solidFill>
                  <a:prstClr val="black"/>
                </a:solidFill>
                <a:latin typeface="Trebuchet MS"/>
              </a:rPr>
              <a:t>sw</a:t>
            </a:r>
            <a:endParaRPr lang="en-US" sz="2000" dirty="0">
              <a:solidFill>
                <a:prstClr val="black"/>
              </a:solidFill>
              <a:latin typeface="Trebuchet MS"/>
            </a:endParaRP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פעמיים </a:t>
            </a:r>
            <a:r>
              <a:rPr lang="en-US" sz="2000" dirty="0">
                <a:solidFill>
                  <a:prstClr val="black"/>
                </a:solidFill>
                <a:latin typeface="Trebuchet MS"/>
              </a:rPr>
              <a:t>tab</a:t>
            </a:r>
            <a:endParaRPr lang="he-IL" sz="2000" dirty="0">
              <a:solidFill>
                <a:prstClr val="black"/>
              </a:solidFill>
              <a:latin typeface="Trebuchet MS"/>
              <a:cs typeface="Gisha" panose="020B0502040204020203" pitchFamily="34" charset="-79"/>
            </a:endParaRP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הקשת שם משתנה הסודר </a:t>
            </a:r>
            <a:r>
              <a:rPr lang="en-US" sz="2000" dirty="0">
                <a:solidFill>
                  <a:prstClr val="black"/>
                </a:solidFill>
                <a:latin typeface="Trebuchet MS"/>
              </a:rPr>
              <a:t>d</a:t>
            </a:r>
            <a:r>
              <a:rPr lang="he-IL" sz="2000" dirty="0">
                <a:solidFill>
                  <a:prstClr val="black"/>
                </a:solidFill>
                <a:latin typeface="Trebuchet MS"/>
                <a:cs typeface="Gisha" panose="020B0502040204020203" pitchFamily="34" charset="-79"/>
              </a:rPr>
              <a:t> בתוך ה </a:t>
            </a:r>
            <a:r>
              <a:rPr lang="en-US" sz="2000" dirty="0">
                <a:solidFill>
                  <a:prstClr val="black"/>
                </a:solidFill>
                <a:latin typeface="Trebuchet MS"/>
              </a:rPr>
              <a:t>switch</a:t>
            </a:r>
          </a:p>
          <a:p>
            <a:pPr marL="800100" lvl="1" indent="-342900" fontAlgn="base">
              <a:spcBef>
                <a:spcPct val="0"/>
              </a:spcBef>
              <a:spcAft>
                <a:spcPct val="0"/>
              </a:spcAft>
              <a:buFont typeface="Arial" panose="020B0604020202020204" pitchFamily="34" charset="0"/>
              <a:buChar char="•"/>
            </a:pPr>
            <a:r>
              <a:rPr lang="he-IL" sz="2000" dirty="0">
                <a:solidFill>
                  <a:prstClr val="black"/>
                </a:solidFill>
                <a:latin typeface="Trebuchet MS"/>
                <a:cs typeface="Gisha" panose="020B0502040204020203" pitchFamily="34" charset="-79"/>
              </a:rPr>
              <a:t>לחיצה  על </a:t>
            </a:r>
            <a:r>
              <a:rPr lang="en-US" sz="2000" dirty="0">
                <a:solidFill>
                  <a:prstClr val="black"/>
                </a:solidFill>
                <a:latin typeface="Trebuchet MS"/>
              </a:rPr>
              <a:t>enter </a:t>
            </a:r>
            <a:r>
              <a:rPr lang="he-IL" sz="2000" dirty="0">
                <a:solidFill>
                  <a:prstClr val="black"/>
                </a:solidFill>
                <a:latin typeface="Trebuchet MS"/>
                <a:cs typeface="Gisha" panose="020B0502040204020203" pitchFamily="34" charset="-79"/>
              </a:rPr>
              <a:t> פעמיים</a:t>
            </a:r>
          </a:p>
          <a:p>
            <a:pPr marL="342900" indent="-342900" fontAlgn="base">
              <a:spcBef>
                <a:spcPct val="0"/>
              </a:spcBef>
              <a:spcAft>
                <a:spcPct val="0"/>
              </a:spcAft>
              <a:buFont typeface="Arial" panose="020B0604020202020204" pitchFamily="34" charset="0"/>
              <a:buChar char="•"/>
            </a:pPr>
            <a:endParaRPr lang="he-IL" sz="2000" dirty="0">
              <a:solidFill>
                <a:prstClr val="black"/>
              </a:solidFill>
              <a:latin typeface="Trebuchet MS"/>
              <a:cs typeface="Gisha" panose="020B0502040204020203" pitchFamily="34" charset="-79"/>
            </a:endParaRPr>
          </a:p>
        </p:txBody>
      </p:sp>
      <p:sp>
        <p:nvSpPr>
          <p:cNvPr id="2" name="כותרת 1"/>
          <p:cNvSpPr>
            <a:spLocks noGrp="1"/>
          </p:cNvSpPr>
          <p:nvPr>
            <p:ph type="title"/>
          </p:nvPr>
        </p:nvSpPr>
        <p:spPr>
          <a:xfrm>
            <a:off x="6423890" y="229744"/>
            <a:ext cx="3200500" cy="1224136"/>
          </a:xfrm>
        </p:spPr>
        <p:txBody>
          <a:bodyPr>
            <a:normAutofit/>
          </a:bodyPr>
          <a:lstStyle/>
          <a:p>
            <a:pPr algn="ctr"/>
            <a:r>
              <a:rPr lang="en-US" cap="none" dirty="0"/>
              <a:t>switch with </a:t>
            </a:r>
            <a:r>
              <a:rPr lang="en-US" cap="none" dirty="0" err="1"/>
              <a:t>Enum</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78</a:t>
            </a:fld>
            <a:endParaRPr lang="he-IL">
              <a:solidFill>
                <a:srgbClr val="B13F9A"/>
              </a:solidFill>
              <a:latin typeface="Trebuchet MS"/>
              <a:cs typeface="Gisha" panose="020B0502040204020203" pitchFamily="34" charset="-79"/>
            </a:endParaRPr>
          </a:p>
        </p:txBody>
      </p:sp>
      <p:sp>
        <p:nvSpPr>
          <p:cNvPr id="3" name="Rectangle 2">
            <a:extLst>
              <a:ext uri="{FF2B5EF4-FFF2-40B4-BE49-F238E27FC236}">
                <a16:creationId xmlns:a16="http://schemas.microsoft.com/office/drawing/2014/main" id="{D046AA46-307E-4D95-9CB2-E55C2A8C513A}"/>
              </a:ext>
            </a:extLst>
          </p:cNvPr>
          <p:cNvSpPr/>
          <p:nvPr/>
        </p:nvSpPr>
        <p:spPr>
          <a:xfrm>
            <a:off x="1847528" y="260649"/>
            <a:ext cx="4968552" cy="6740307"/>
          </a:xfrm>
          <a:prstGeom prst="rect">
            <a:avLst/>
          </a:prstGeom>
        </p:spPr>
        <p:txBody>
          <a:bodyPr wrap="square">
            <a:spAutoFit/>
          </a:bodyPr>
          <a:lstStyle/>
          <a:p>
            <a:pPr algn="l" rtl="0"/>
            <a:r>
              <a:rPr lang="en-US" sz="1100" dirty="0">
                <a:solidFill>
                  <a:srgbClr val="0000FF"/>
                </a:solidFill>
                <a:latin typeface="Consolas" panose="020B0609020204030204" pitchFamily="49" charset="0"/>
              </a:rPr>
              <a:t>namespace</a:t>
            </a:r>
            <a:r>
              <a:rPr lang="en-US" sz="1100" dirty="0">
                <a:solidFill>
                  <a:srgbClr val="000000"/>
                </a:solidFill>
                <a:latin typeface="Consolas" panose="020B0609020204030204" pitchFamily="49" charset="0"/>
              </a:rPr>
              <a:t> Ex94</a:t>
            </a:r>
          </a:p>
          <a:p>
            <a:pPr algn="l" rtl="0"/>
            <a:r>
              <a:rPr lang="en-US" sz="1100" dirty="0">
                <a:solidFill>
                  <a:srgbClr val="000000"/>
                </a:solidFill>
                <a:latin typeface="Consolas" panose="020B0609020204030204" pitchFamily="49" charset="0"/>
              </a:rPr>
              <a:t>{</a:t>
            </a: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enum</a:t>
            </a:r>
            <a:r>
              <a:rPr lang="en-US" sz="1100" dirty="0">
                <a:solidFill>
                  <a:srgbClr val="000000"/>
                </a:solidFill>
                <a:latin typeface="Consolas" panose="020B0609020204030204" pitchFamily="49" charset="0"/>
              </a:rPr>
              <a:t> </a:t>
            </a:r>
            <a:r>
              <a:rPr lang="en-US" sz="1100" dirty="0">
                <a:solidFill>
                  <a:srgbClr val="2B91AF"/>
                </a:solidFill>
                <a:latin typeface="Consolas" panose="020B0609020204030204" pitchFamily="49" charset="0"/>
              </a:rPr>
              <a:t>Days</a:t>
            </a:r>
            <a:r>
              <a:rPr lang="en-US" sz="1100" dirty="0">
                <a:solidFill>
                  <a:srgbClr val="000000"/>
                </a:solidFill>
                <a:latin typeface="Consolas" panose="020B0609020204030204" pitchFamily="49" charset="0"/>
              </a:rPr>
              <a:t> { Sat, Sun, Mon, Tue, Wed, Thu, Fri };</a:t>
            </a:r>
          </a:p>
          <a:p>
            <a:pPr algn="l" rtl="0"/>
            <a:r>
              <a:rPr lang="en-US" sz="1100" dirty="0">
                <a:solidFill>
                  <a:srgbClr val="000000"/>
                </a:solidFill>
                <a:latin typeface="Consolas" panose="020B0609020204030204" pitchFamily="49" charset="0"/>
              </a:rPr>
              <a:t>    </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enum</a:t>
            </a:r>
            <a:r>
              <a:rPr lang="en-US" sz="1100" dirty="0">
                <a:solidFill>
                  <a:srgbClr val="008000"/>
                </a:solidFill>
                <a:latin typeface="Consolas" panose="020B0609020204030204" pitchFamily="49" charset="0"/>
              </a:rPr>
              <a:t> Days { </a:t>
            </a:r>
            <a:r>
              <a:rPr lang="he-IL" sz="1100" dirty="0">
                <a:solidFill>
                  <a:srgbClr val="008000"/>
                </a:solidFill>
                <a:latin typeface="Consolas" panose="020B0609020204030204" pitchFamily="49" charset="0"/>
                <a:cs typeface="Gisha" panose="020B0502040204020203" pitchFamily="34" charset="-79"/>
              </a:rPr>
              <a:t>ראשון,שני,שלישי,רבעי,חמישי,שישי,שבת };</a:t>
            </a:r>
            <a:endParaRPr lang="he-IL" sz="1100" dirty="0">
              <a:solidFill>
                <a:srgbClr val="000000"/>
              </a:solidFill>
              <a:latin typeface="Consolas" panose="020B0609020204030204" pitchFamily="49" charset="0"/>
              <a:cs typeface="Gisha" panose="020B0502040204020203" pitchFamily="34" charset="-79"/>
            </a:endParaRP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a:solidFill>
                  <a:srgbClr val="2B91AF"/>
                </a:solidFill>
                <a:latin typeface="Consolas" panose="020B0609020204030204" pitchFamily="49" charset="0"/>
              </a:rPr>
              <a:t>Program</a:t>
            </a:r>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static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Main(</a:t>
            </a:r>
            <a:r>
              <a:rPr lang="en-US" sz="1100" dirty="0">
                <a:solidFill>
                  <a:srgbClr val="0000FF"/>
                </a:solidFill>
                <a:latin typeface="Consolas" panose="020B0609020204030204" pitchFamily="49" charset="0"/>
              </a:rPr>
              <a:t>string</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args</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p>
          <a:p>
            <a:pPr algn="l" rtl="0"/>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            Days d;</a:t>
            </a:r>
            <a:r>
              <a:rPr lang="en-US" sz="1100" dirty="0">
                <a:solidFill>
                  <a:srgbClr val="008000"/>
                </a:solidFill>
                <a:latin typeface="Consolas" panose="020B0609020204030204" pitchFamily="49" charset="0"/>
              </a:rPr>
              <a:t>//= </a:t>
            </a:r>
            <a:r>
              <a:rPr lang="en-US" sz="1100" dirty="0" err="1">
                <a:solidFill>
                  <a:srgbClr val="008000"/>
                </a:solidFill>
                <a:latin typeface="Consolas" panose="020B0609020204030204" pitchFamily="49" charset="0"/>
              </a:rPr>
              <a:t>Days.Fri</a:t>
            </a:r>
            <a:r>
              <a:rPr lang="en-US" sz="1100" dirty="0">
                <a:solidFill>
                  <a:srgbClr val="008000"/>
                </a:solidFill>
                <a:latin typeface="Consolas" panose="020B0609020204030204" pitchFamily="49" charset="0"/>
              </a:rPr>
              <a:t>;</a:t>
            </a:r>
            <a:endParaRPr lang="en-US" sz="1100" dirty="0">
              <a:solidFill>
                <a:srgbClr val="000000"/>
              </a:solidFill>
              <a:latin typeface="Consolas" panose="020B0609020204030204" pitchFamily="49" charset="0"/>
            </a:endParaRPr>
          </a:p>
          <a:p>
            <a:pPr algn="l" rtl="0"/>
            <a:endParaRPr lang="en-US" sz="1100" dirty="0">
              <a:solidFill>
                <a:srgbClr val="000000"/>
              </a:solidFill>
              <a:latin typeface="Consolas" panose="020B0609020204030204" pitchFamily="49" charset="0"/>
            </a:endParaRPr>
          </a:p>
          <a:p>
            <a:pPr algn="l" rtl="0"/>
            <a:r>
              <a:rPr lang="en-US" sz="1100" dirty="0">
                <a:solidFill>
                  <a:srgbClr val="0000FF"/>
                </a:solidFill>
                <a:latin typeface="Consolas" panose="020B0609020204030204" pitchFamily="49" charset="0"/>
              </a:rPr>
              <a:t>	string</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sd</a:t>
            </a:r>
            <a:r>
              <a:rPr lang="en-US" sz="1100" dirty="0">
                <a:solidFill>
                  <a:srgbClr val="000000"/>
                </a:solidFill>
                <a:latin typeface="Consolas" panose="020B0609020204030204" pitchFamily="49" charset="0"/>
              </a:rPr>
              <a:t> = </a:t>
            </a:r>
            <a:r>
              <a:rPr lang="en-US" sz="1100" dirty="0" err="1">
                <a:solidFill>
                  <a:srgbClr val="000000"/>
                </a:solidFill>
                <a:latin typeface="Consolas" panose="020B0609020204030204" pitchFamily="49" charset="0"/>
              </a:rPr>
              <a:t>Console.ReadLine</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d = (Days)</a:t>
            </a:r>
            <a:r>
              <a:rPr lang="en-US" sz="1100" dirty="0" err="1">
                <a:solidFill>
                  <a:srgbClr val="0000FF"/>
                </a:solidFill>
                <a:latin typeface="Consolas" panose="020B0609020204030204" pitchFamily="49" charset="0"/>
              </a:rPr>
              <a:t>int</a:t>
            </a:r>
            <a:r>
              <a:rPr lang="en-US" sz="1100" dirty="0" err="1">
                <a:solidFill>
                  <a:srgbClr val="000000"/>
                </a:solidFill>
                <a:latin typeface="Consolas" panose="020B0609020204030204" pitchFamily="49" charset="0"/>
              </a:rPr>
              <a:t>.Parse</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sd</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switch</a:t>
            </a:r>
            <a:r>
              <a:rPr lang="en-US" sz="1100" dirty="0">
                <a:solidFill>
                  <a:srgbClr val="000000"/>
                </a:solidFill>
                <a:latin typeface="Consolas" panose="020B0609020204030204" pitchFamily="49" charset="0"/>
              </a:rPr>
              <a:t> (d)</a:t>
            </a:r>
          </a:p>
          <a:p>
            <a:pPr algn="l" rtl="0"/>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Days.Sat</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Days.Sun</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Days.Mon</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Days.Tue</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Days.Wed</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Days.Thu</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Days.Fri</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default</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break</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Console.ReadLine</a:t>
            </a:r>
            <a:r>
              <a:rPr lang="en-US" sz="1100" dirty="0">
                <a:solidFill>
                  <a:srgbClr val="000000"/>
                </a:solidFill>
                <a:latin typeface="Consolas" panose="020B0609020204030204" pitchFamily="49" charset="0"/>
              </a:rPr>
              <a:t>();</a:t>
            </a:r>
          </a:p>
          <a:p>
            <a:pPr algn="l" rtl="0"/>
            <a:r>
              <a:rPr lang="en-US" sz="1100" dirty="0">
                <a:solidFill>
                  <a:srgbClr val="000000"/>
                </a:solidFill>
                <a:latin typeface="Consolas" panose="020B0609020204030204" pitchFamily="49" charset="0"/>
              </a:rPr>
              <a:t>        }</a:t>
            </a:r>
          </a:p>
          <a:p>
            <a:pPr algn="l" rtl="0"/>
            <a:r>
              <a:rPr lang="en-US" sz="1100" dirty="0">
                <a:solidFill>
                  <a:srgbClr val="000000"/>
                </a:solidFill>
                <a:latin typeface="Consolas" panose="020B0609020204030204" pitchFamily="49" charset="0"/>
              </a:rPr>
              <a:t>    }</a:t>
            </a:r>
          </a:p>
          <a:p>
            <a:pPr algn="l" rtl="0"/>
            <a:endParaRPr lang="en-US" sz="1100" dirty="0">
              <a:solidFill>
                <a:srgbClr val="000000"/>
              </a:solidFill>
              <a:latin typeface="Consolas" panose="020B0609020204030204" pitchFamily="49" charset="0"/>
            </a:endParaRPr>
          </a:p>
          <a:p>
            <a:pPr algn="l" rtl="0"/>
            <a:r>
              <a:rPr lang="en-US" sz="11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59948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77FE-497A-42D7-8E5D-DADEBCD1CD80}"/>
              </a:ext>
            </a:extLst>
          </p:cNvPr>
          <p:cNvSpPr>
            <a:spLocks noGrp="1"/>
          </p:cNvSpPr>
          <p:nvPr>
            <p:ph type="title"/>
          </p:nvPr>
        </p:nvSpPr>
        <p:spPr>
          <a:xfrm>
            <a:off x="6456041" y="188640"/>
            <a:ext cx="3096801" cy="698336"/>
          </a:xfrm>
        </p:spPr>
        <p:txBody>
          <a:bodyPr/>
          <a:lstStyle/>
          <a:p>
            <a:pPr algn="ctr"/>
            <a:r>
              <a:rPr lang="he-IL" dirty="0"/>
              <a:t>דוגמא 2</a:t>
            </a:r>
            <a:endParaRPr lang="en-US" dirty="0"/>
          </a:p>
        </p:txBody>
      </p:sp>
      <p:sp>
        <p:nvSpPr>
          <p:cNvPr id="3" name="Content Placeholder 2">
            <a:extLst>
              <a:ext uri="{FF2B5EF4-FFF2-40B4-BE49-F238E27FC236}">
                <a16:creationId xmlns:a16="http://schemas.microsoft.com/office/drawing/2014/main" id="{6DF76F61-EDC6-462D-A71E-5B6B5F5F4DB0}"/>
              </a:ext>
            </a:extLst>
          </p:cNvPr>
          <p:cNvSpPr>
            <a:spLocks noGrp="1"/>
          </p:cNvSpPr>
          <p:nvPr>
            <p:ph idx="1"/>
          </p:nvPr>
        </p:nvSpPr>
        <p:spPr>
          <a:xfrm>
            <a:off x="1631962" y="73152"/>
            <a:ext cx="7560383" cy="6730496"/>
          </a:xfrm>
        </p:spPr>
        <p:txBody>
          <a:bodyPr>
            <a:noAutofit/>
          </a:bodyPr>
          <a:lstStyle/>
          <a:p>
            <a:pPr marL="0" indent="0" algn="l" rtl="0">
              <a:lnSpc>
                <a:spcPct val="107000"/>
              </a:lnSpc>
              <a:spcBef>
                <a:spcPts val="0"/>
              </a:spcBef>
              <a:buNone/>
            </a:pP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partial</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2B91AF"/>
                </a:solidFill>
                <a:latin typeface="Consolas" panose="020B0609020204030204" pitchFamily="49" charset="0"/>
                <a:ea typeface="Calibri" panose="020F0502020204030204" pitchFamily="34" charset="0"/>
                <a:cs typeface="Consolas" panose="020B0609020204030204" pitchFamily="49" charset="0"/>
              </a:rPr>
              <a:t>TimerWindow</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 Window</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Stopwatch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BackgroundWorker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TimerWindow</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Stopwatch();</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BackgroundWorker();</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timerworker.DoWork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Worker_DoWork</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timerworker.ProgressChanged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Worker_ProgressChanged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timerworker.WorkerReportsProgress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startTimerButton_Click</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stopWatch.Restart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timerworker.RunWorkerAsync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stopTimerButton_Click</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2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RoutedEventArgs</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12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stopWatch.Stop</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false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CDBAF7-EDD1-4C83-BE85-5D03D2CF482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780</a:t>
            </a:fld>
            <a:endParaRPr lang="he-IL">
              <a:solidFill>
                <a:srgbClr val="B13F9A"/>
              </a:solidFill>
              <a:latin typeface="Trebuchet MS"/>
              <a:cs typeface="Gisha" panose="020B0502040204020203" pitchFamily="34" charset="-79"/>
            </a:endParaRPr>
          </a:p>
        </p:txBody>
      </p:sp>
      <p:sp>
        <p:nvSpPr>
          <p:cNvPr id="5" name="TextBox 4">
            <a:extLst>
              <a:ext uri="{FF2B5EF4-FFF2-40B4-BE49-F238E27FC236}">
                <a16:creationId xmlns:a16="http://schemas.microsoft.com/office/drawing/2014/main" id="{A27D7718-A991-4F85-81CE-F49BAA61C6C3}"/>
              </a:ext>
            </a:extLst>
          </p:cNvPr>
          <p:cNvSpPr txBox="1"/>
          <p:nvPr/>
        </p:nvSpPr>
        <p:spPr>
          <a:xfrm>
            <a:off x="8339115" y="5877272"/>
            <a:ext cx="1781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Ex6_BW_Timer</a:t>
            </a:r>
          </a:p>
        </p:txBody>
      </p:sp>
      <p:sp>
        <p:nvSpPr>
          <p:cNvPr id="6" name="Rounded Rectangular Callout 2">
            <a:extLst>
              <a:ext uri="{FF2B5EF4-FFF2-40B4-BE49-F238E27FC236}">
                <a16:creationId xmlns:a16="http://schemas.microsoft.com/office/drawing/2014/main" id="{44F58AF0-9C45-4707-A977-0D9F23275624}"/>
              </a:ext>
            </a:extLst>
          </p:cNvPr>
          <p:cNvSpPr/>
          <p:nvPr/>
        </p:nvSpPr>
        <p:spPr>
          <a:xfrm>
            <a:off x="6239559" y="3645024"/>
            <a:ext cx="4320480" cy="1152128"/>
          </a:xfrm>
          <a:prstGeom prst="wedgeRoundRectCallout">
            <a:avLst>
              <a:gd name="adj1" fmla="val -62250"/>
              <a:gd name="adj2" fmla="val 29197"/>
              <a:gd name="adj3" fmla="val 16667"/>
            </a:avLst>
          </a:prstGeom>
          <a:ln/>
        </p:spPr>
        <p:style>
          <a:lnRef idx="1">
            <a:schemeClr val="accent5"/>
          </a:lnRef>
          <a:fillRef idx="2">
            <a:schemeClr val="accent5"/>
          </a:fillRef>
          <a:effectRef idx="1">
            <a:schemeClr val="accent5"/>
          </a:effectRef>
          <a:fontRef idx="minor">
            <a:schemeClr val="dk1"/>
          </a:fontRef>
        </p:style>
        <p:txBody>
          <a:bodyPr wrap="square" rtlCol="1" anchor="ctr">
            <a:noAutofit/>
          </a:bodyPr>
          <a:lstStyle/>
          <a:p>
            <a:pPr algn="ct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שימו לב!</a:t>
            </a:r>
            <a:endParaRPr lang="en-US" sz="1100" dirty="0">
              <a:solidFill>
                <a:prstClr val="black"/>
              </a:solidFill>
              <a:latin typeface="Times New Roman" panose="02020603050405020304" pitchFamily="18" charset="0"/>
              <a:ea typeface="Times New Roman" panose="02020603050405020304" pitchFamily="18" charset="0"/>
            </a:endParaRPr>
          </a:p>
          <a:p>
            <a:pPr algn="ct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לא ניתן להפעיל שוב את המתודה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Start</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על אותו אובייקט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Thread</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he-IL" sz="1100" dirty="0">
                <a:solidFill>
                  <a:srgbClr val="FF0000"/>
                </a:solidFill>
                <a:latin typeface="Calibri" panose="020F0502020204030204" pitchFamily="34" charset="0"/>
                <a:ea typeface="Times New Roman" panose="02020603050405020304" pitchFamily="18" charset="0"/>
                <a:cs typeface="Arial" panose="020B0604020202020204" pitchFamily="34" charset="0"/>
              </a:rPr>
              <a:t>גם אם התהליך כבר הסתיים</a:t>
            </a:r>
            <a:r>
              <a:rPr lang="en-US" sz="1100" dirty="0">
                <a:solidFill>
                  <a:srgbClr val="FF0000"/>
                </a:solidFill>
                <a:latin typeface="Calibri" panose="020F0502020204030204" pitchFamily="34" charset="0"/>
                <a:ea typeface="Times New Roman" panose="02020603050405020304" pitchFamily="18" charset="0"/>
                <a:cs typeface="Arial" panose="020B0604020202020204" pitchFamily="34" charset="0"/>
              </a:rPr>
              <a:t>!!!!!</a:t>
            </a:r>
            <a:r>
              <a:rPr lang="he-IL" sz="1100" dirty="0">
                <a:solidFill>
                  <a:srgbClr val="FF0000"/>
                </a:solidFill>
                <a:latin typeface="Calibri" panose="020F0502020204030204" pitchFamily="34" charset="0"/>
                <a:ea typeface="Times New Roman" panose="02020603050405020304" pitchFamily="18" charset="0"/>
                <a:cs typeface="Arial" panose="020B0604020202020204" pitchFamily="34" charset="0"/>
              </a:rPr>
              <a:t>.</a:t>
            </a:r>
            <a:endParaRPr lang="en-US" sz="1100" dirty="0">
              <a:solidFill>
                <a:srgbClr val="FF0000"/>
              </a:solidFill>
              <a:latin typeface="Times New Roman" panose="02020603050405020304" pitchFamily="18" charset="0"/>
              <a:ea typeface="Times New Roman" panose="02020603050405020304" pitchFamily="18" charset="0"/>
            </a:endParaRPr>
          </a:p>
          <a:p>
            <a:pPr algn="ct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אבל ב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BackgroundWorker</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הפעלה של </a:t>
            </a:r>
            <a:r>
              <a:rPr lang="en-US" sz="11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RunWorkerAsync</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מייצרת </a:t>
            </a:r>
            <a:r>
              <a:rPr lang="en-US"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Thread</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 חדש בכל פעם ולכן ניתן להפעילה שוב על אותו אובייקט </a:t>
            </a:r>
            <a:r>
              <a:rPr lang="en-US" sz="11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BackgroundWorker</a:t>
            </a:r>
            <a:r>
              <a:rPr lang="he-IL" sz="1100" dirty="0">
                <a:solidFill>
                  <a:srgbClr val="000000"/>
                </a:solidFill>
                <a:latin typeface="Calibri" panose="020F0502020204030204" pitchFamily="34" charset="0"/>
                <a:ea typeface="Times New Roman" panose="02020603050405020304" pitchFamily="18" charset="0"/>
                <a:cs typeface="Arial" panose="020B0604020202020204" pitchFamily="34" charset="0"/>
              </a:rPr>
              <a:t>.</a:t>
            </a:r>
          </a:p>
        </p:txBody>
      </p:sp>
    </p:spTree>
    <p:extLst>
      <p:ext uri="{BB962C8B-B14F-4D97-AF65-F5344CB8AC3E}">
        <p14:creationId xmlns:p14="http://schemas.microsoft.com/office/powerpoint/2010/main" val="267269270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77FE-497A-42D7-8E5D-DADEBCD1CD80}"/>
              </a:ext>
            </a:extLst>
          </p:cNvPr>
          <p:cNvSpPr>
            <a:spLocks noGrp="1"/>
          </p:cNvSpPr>
          <p:nvPr>
            <p:ph type="title"/>
          </p:nvPr>
        </p:nvSpPr>
        <p:spPr>
          <a:xfrm>
            <a:off x="4007769" y="127504"/>
            <a:ext cx="3096801" cy="698336"/>
          </a:xfrm>
        </p:spPr>
        <p:txBody>
          <a:bodyPr/>
          <a:lstStyle/>
          <a:p>
            <a:pPr algn="ctr"/>
            <a:r>
              <a:rPr lang="he-IL" dirty="0"/>
              <a:t>דוגמא 2</a:t>
            </a:r>
            <a:endParaRPr lang="en-US" dirty="0"/>
          </a:p>
        </p:txBody>
      </p:sp>
      <p:sp>
        <p:nvSpPr>
          <p:cNvPr id="3" name="Content Placeholder 2">
            <a:extLst>
              <a:ext uri="{FF2B5EF4-FFF2-40B4-BE49-F238E27FC236}">
                <a16:creationId xmlns:a16="http://schemas.microsoft.com/office/drawing/2014/main" id="{6DF76F61-EDC6-462D-A71E-5B6B5F5F4DB0}"/>
              </a:ext>
            </a:extLst>
          </p:cNvPr>
          <p:cNvSpPr>
            <a:spLocks noGrp="1"/>
          </p:cNvSpPr>
          <p:nvPr>
            <p:ph idx="1"/>
          </p:nvPr>
        </p:nvSpPr>
        <p:spPr>
          <a:xfrm>
            <a:off x="1631505" y="1207668"/>
            <a:ext cx="8064895" cy="3949524"/>
          </a:xfrm>
        </p:spPr>
        <p:txBody>
          <a:bodyPr>
            <a:noAutofit/>
          </a:bodyPr>
          <a:lstStyle/>
          <a:p>
            <a:pPr marL="0" indent="0" algn="l" rtl="0">
              <a:lnSpc>
                <a:spcPct val="107000"/>
              </a:lnSpc>
              <a:spcBef>
                <a:spcPts val="0"/>
              </a:spcBef>
              <a:buNone/>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Worker_ProgressChanged</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ProgressChangedEventArgs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stopWatch.Elapsed.ToString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timerText.Substring</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(0, 8);</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this</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.timerTextBlock.Text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timerText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Worker_DoWork</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sender,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DoWorkEventArgs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e)</a:t>
            </a:r>
            <a:endParaRPr lang="en-US" sz="2400" b="1"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while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isTimerRun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timerworker.ReportProgress</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Thread.Sleep</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(1000);</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CDBAF7-EDD1-4C83-BE85-5D03D2CF4821}"/>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781</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A72CA747-6EBA-43D7-A58E-B1184CD0D37A}"/>
              </a:ext>
            </a:extLst>
          </p:cNvPr>
          <p:cNvSpPr txBox="1"/>
          <p:nvPr/>
        </p:nvSpPr>
        <p:spPr>
          <a:xfrm>
            <a:off x="8339115" y="5877272"/>
            <a:ext cx="178194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dirty="0">
                <a:solidFill>
                  <a:prstClr val="black"/>
                </a:solidFill>
                <a:latin typeface="Trebuchet MS"/>
              </a:rPr>
              <a:t>Ex6_BW_Timer</a:t>
            </a:r>
          </a:p>
        </p:txBody>
      </p:sp>
    </p:spTree>
    <p:extLst>
      <p:ext uri="{BB962C8B-B14F-4D97-AF65-F5344CB8AC3E}">
        <p14:creationId xmlns:p14="http://schemas.microsoft.com/office/powerpoint/2010/main" val="239750453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F817-314B-4F54-A006-5EA0757C8498}"/>
              </a:ext>
            </a:extLst>
          </p:cNvPr>
          <p:cNvSpPr>
            <a:spLocks noGrp="1"/>
          </p:cNvSpPr>
          <p:nvPr>
            <p:ph type="title"/>
          </p:nvPr>
        </p:nvSpPr>
        <p:spPr>
          <a:xfrm>
            <a:off x="1775520" y="320040"/>
            <a:ext cx="7632848" cy="1188864"/>
          </a:xfrm>
        </p:spPr>
        <p:txBody>
          <a:bodyPr>
            <a:normAutofit/>
          </a:bodyPr>
          <a:lstStyle/>
          <a:p>
            <a:pPr algn="ctr"/>
            <a:r>
              <a:rPr lang="he-IL" dirty="0"/>
              <a:t>דוגמא נוספת - מימוש חשבון בנק עם תהליכונים</a:t>
            </a:r>
            <a:endParaRPr lang="en-US" dirty="0"/>
          </a:p>
        </p:txBody>
      </p:sp>
      <p:sp>
        <p:nvSpPr>
          <p:cNvPr id="3" name="Content Placeholder 2">
            <a:extLst>
              <a:ext uri="{FF2B5EF4-FFF2-40B4-BE49-F238E27FC236}">
                <a16:creationId xmlns:a16="http://schemas.microsoft.com/office/drawing/2014/main" id="{52023D0D-0022-49A7-B92C-63A86EE5ADBD}"/>
              </a:ext>
            </a:extLst>
          </p:cNvPr>
          <p:cNvSpPr>
            <a:spLocks noGrp="1"/>
          </p:cNvSpPr>
          <p:nvPr>
            <p:ph idx="1"/>
          </p:nvPr>
        </p:nvSpPr>
        <p:spPr/>
        <p:txBody>
          <a:bodyPr>
            <a:normAutofit/>
          </a:bodyPr>
          <a:lstStyle/>
          <a:p>
            <a:pPr marL="0" indent="0" algn="ctr">
              <a:buNone/>
            </a:pPr>
            <a:r>
              <a:rPr lang="he-IL" sz="3600" dirty="0"/>
              <a:t>עליכן לקרוא קובץ נוסף עם דוגמא חשובה ומעניינת בנושא תהליכונים בשם:</a:t>
            </a:r>
          </a:p>
          <a:p>
            <a:pPr marL="0" indent="0" algn="ctr">
              <a:buNone/>
            </a:pPr>
            <a:endParaRPr lang="he-IL" sz="3600" dirty="0"/>
          </a:p>
          <a:p>
            <a:pPr marL="0" indent="0" algn="ctr">
              <a:buNone/>
            </a:pPr>
            <a:r>
              <a:rPr lang="he-IL" sz="3600" dirty="0"/>
              <a:t>"</a:t>
            </a:r>
            <a:r>
              <a:rPr lang="he-IL" sz="3600" b="1" dirty="0"/>
              <a:t>תהליכונים תשעו 2.0.</a:t>
            </a:r>
            <a:r>
              <a:rPr lang="en-US" sz="3600" b="1" dirty="0"/>
              <a:t>pdf</a:t>
            </a:r>
            <a:r>
              <a:rPr lang="he-IL" sz="3600" dirty="0"/>
              <a:t>",</a:t>
            </a:r>
          </a:p>
          <a:p>
            <a:pPr marL="0" indent="0" algn="ctr">
              <a:buNone/>
            </a:pPr>
            <a:endParaRPr lang="he-IL" sz="3600" dirty="0"/>
          </a:p>
          <a:p>
            <a:pPr marL="0" indent="0" algn="ctr">
              <a:buNone/>
            </a:pPr>
            <a:r>
              <a:rPr lang="he-IL" sz="3600" dirty="0"/>
              <a:t>נכתבה ע"י דן זילברשטיין</a:t>
            </a:r>
          </a:p>
        </p:txBody>
      </p:sp>
      <p:sp>
        <p:nvSpPr>
          <p:cNvPr id="4" name="Slide Number Placeholder 3">
            <a:extLst>
              <a:ext uri="{FF2B5EF4-FFF2-40B4-BE49-F238E27FC236}">
                <a16:creationId xmlns:a16="http://schemas.microsoft.com/office/drawing/2014/main" id="{79C1C113-A7FC-429E-91DD-5C76904AD86C}"/>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588354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F60C-9C06-40EC-91FB-D651B2416BB8}"/>
              </a:ext>
            </a:extLst>
          </p:cNvPr>
          <p:cNvSpPr>
            <a:spLocks noGrp="1"/>
          </p:cNvSpPr>
          <p:nvPr>
            <p:ph type="title"/>
          </p:nvPr>
        </p:nvSpPr>
        <p:spPr>
          <a:xfrm>
            <a:off x="1981200" y="320040"/>
            <a:ext cx="7239000" cy="588680"/>
          </a:xfrm>
        </p:spPr>
        <p:txBody>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618F86F8-8320-4E23-9123-35EDDFBBA9E9}"/>
              </a:ext>
            </a:extLst>
          </p:cNvPr>
          <p:cNvSpPr>
            <a:spLocks noGrp="1"/>
          </p:cNvSpPr>
          <p:nvPr>
            <p:ph idx="1"/>
          </p:nvPr>
        </p:nvSpPr>
        <p:spPr>
          <a:xfrm>
            <a:off x="1963363" y="1342077"/>
            <a:ext cx="7239000" cy="4846320"/>
          </a:xfrm>
        </p:spPr>
        <p:txBody>
          <a:bodyPr/>
          <a:lstStyle/>
          <a:p>
            <a:r>
              <a:rPr lang="he-IL" dirty="0"/>
              <a:t>נתונה התוכנית הבאה:</a:t>
            </a:r>
          </a:p>
          <a:p>
            <a:endParaRPr lang="he-IL" dirty="0"/>
          </a:p>
          <a:p>
            <a:endParaRPr lang="he-IL" dirty="0"/>
          </a:p>
          <a:p>
            <a:endParaRPr lang="he-IL" dirty="0"/>
          </a:p>
          <a:p>
            <a:pPr>
              <a:lnSpc>
                <a:spcPct val="107000"/>
              </a:lnSpc>
              <a:spcAft>
                <a:spcPts val="800"/>
              </a:spcAft>
            </a:pPr>
            <a:r>
              <a:rPr lang="he-IL" sz="1800" b="1" dirty="0">
                <a:solidFill>
                  <a:srgbClr val="000000"/>
                </a:solidFill>
                <a:latin typeface="Calibri" panose="020F0502020204030204" pitchFamily="34" charset="0"/>
                <a:ea typeface="Times New Roman" panose="02020603050405020304" pitchFamily="18" charset="0"/>
                <a:cs typeface="David" panose="020E0502060401010101" pitchFamily="34" charset="-79"/>
              </a:rPr>
              <a:t>איזו מהאפשרויות הבאות מתארת את תוצאת התוכנית שלעיל?</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buFont typeface="+mj-cs"/>
              <a:buAutoNum type="hebrew2Minus"/>
            </a:pPr>
            <a:r>
              <a:rPr lang="he-IL" sz="1800" dirty="0">
                <a:solidFill>
                  <a:srgbClr val="000000"/>
                </a:solidFill>
                <a:latin typeface="Times New Roman" panose="02020603050405020304" pitchFamily="18" charset="0"/>
                <a:ea typeface="Times New Roman" panose="02020603050405020304" pitchFamily="18" charset="0"/>
                <a:cs typeface="David" panose="020E0502060401010101" pitchFamily="34" charset="-79"/>
              </a:rPr>
              <a:t>טעות קומפילציה בשורה 41</a:t>
            </a:r>
            <a:endParaRPr lang="en-US" sz="1800" dirty="0">
              <a:latin typeface="Times New Roman" panose="02020603050405020304" pitchFamily="18" charset="0"/>
              <a:ea typeface="Times New Roman" panose="02020603050405020304" pitchFamily="18" charset="0"/>
            </a:endParaRPr>
          </a:p>
          <a:p>
            <a:pPr marL="342900" indent="-342900">
              <a:buFont typeface="+mj-cs"/>
              <a:buAutoNum type="hebrew2Minus"/>
            </a:pPr>
            <a:r>
              <a:rPr lang="he-IL" sz="1800" dirty="0">
                <a:solidFill>
                  <a:srgbClr val="000000"/>
                </a:solidFill>
                <a:latin typeface="Times New Roman" panose="02020603050405020304" pitchFamily="18" charset="0"/>
                <a:ea typeface="Times New Roman" panose="02020603050405020304" pitchFamily="18" charset="0"/>
                <a:cs typeface="David" panose="020E0502060401010101" pitchFamily="34" charset="-79"/>
              </a:rPr>
              <a:t>מיד תיזרק חריגה ללא שום פלט</a:t>
            </a:r>
            <a:endParaRPr lang="en-US" sz="1800" dirty="0">
              <a:latin typeface="Times New Roman" panose="02020603050405020304" pitchFamily="18" charset="0"/>
              <a:ea typeface="Times New Roman" panose="02020603050405020304" pitchFamily="18" charset="0"/>
            </a:endParaRPr>
          </a:p>
          <a:p>
            <a:pPr marL="342900" indent="-342900">
              <a:buFont typeface="+mj-cs"/>
              <a:buAutoNum type="hebrew2Minus"/>
            </a:pPr>
            <a:r>
              <a:rPr lang="he-IL" sz="1800" dirty="0">
                <a:solidFill>
                  <a:srgbClr val="000000"/>
                </a:solidFill>
                <a:latin typeface="Times New Roman" panose="02020603050405020304" pitchFamily="18" charset="0"/>
                <a:ea typeface="Times New Roman" panose="02020603050405020304" pitchFamily="18" charset="0"/>
                <a:cs typeface="David" panose="020E0502060401010101" pitchFamily="34" charset="-79"/>
              </a:rPr>
              <a:t>יודפס </a:t>
            </a:r>
            <a:r>
              <a:rPr lang="en-US" sz="1800" dirty="0">
                <a:solidFill>
                  <a:srgbClr val="000000"/>
                </a:solidFill>
                <a:latin typeface="David" panose="020E0502060401010101" pitchFamily="34" charset="-79"/>
                <a:ea typeface="Times New Roman" panose="02020603050405020304" pitchFamily="18" charset="0"/>
              </a:rPr>
              <a:t>Thread </a:t>
            </a:r>
            <a:r>
              <a:rPr lang="en-US" sz="1800" dirty="0" err="1">
                <a:solidFill>
                  <a:srgbClr val="000000"/>
                </a:solidFill>
                <a:latin typeface="David" panose="020E0502060401010101" pitchFamily="34" charset="-79"/>
                <a:ea typeface="Times New Roman" panose="02020603050405020304" pitchFamily="18" charset="0"/>
              </a:rPr>
              <a:t>Thread</a:t>
            </a:r>
            <a:r>
              <a:rPr lang="en-US" sz="1800" dirty="0">
                <a:solidFill>
                  <a:srgbClr val="000000"/>
                </a:solidFill>
                <a:latin typeface="David" panose="020E0502060401010101" pitchFamily="34" charset="-79"/>
                <a:ea typeface="Times New Roman" panose="02020603050405020304" pitchFamily="18" charset="0"/>
              </a:rPr>
              <a:t> </a:t>
            </a:r>
            <a:r>
              <a:rPr lang="en-US" sz="1800" dirty="0" err="1">
                <a:solidFill>
                  <a:srgbClr val="000000"/>
                </a:solidFill>
                <a:latin typeface="David" panose="020E0502060401010101" pitchFamily="34" charset="-79"/>
                <a:ea typeface="Times New Roman" panose="02020603050405020304" pitchFamily="18" charset="0"/>
              </a:rPr>
              <a:t>Thread</a:t>
            </a:r>
            <a:endParaRPr lang="he-IL" sz="1800" dirty="0">
              <a:latin typeface="Times New Roman" panose="02020603050405020304" pitchFamily="18" charset="0"/>
              <a:ea typeface="Times New Roman" panose="02020603050405020304" pitchFamily="18" charset="0"/>
            </a:endParaRPr>
          </a:p>
          <a:p>
            <a:pPr marL="342900" indent="-342900">
              <a:buFont typeface="+mj-cs"/>
              <a:buAutoNum type="hebrew2Minus"/>
            </a:pPr>
            <a:r>
              <a:rPr lang="he-IL" sz="1800" dirty="0">
                <a:solidFill>
                  <a:srgbClr val="000000"/>
                </a:solidFill>
                <a:highlight>
                  <a:srgbClr val="FFFF00"/>
                </a:highlight>
                <a:ea typeface="Calibri" panose="020F0502020204030204" pitchFamily="34" charset="0"/>
                <a:cs typeface="David" panose="020E0502060401010101" pitchFamily="34" charset="-79"/>
              </a:rPr>
              <a:t>יודפס </a:t>
            </a:r>
            <a:r>
              <a:rPr lang="en-US" sz="1800" dirty="0">
                <a:solidFill>
                  <a:srgbClr val="000000"/>
                </a:solidFill>
                <a:highlight>
                  <a:srgbClr val="FFFF00"/>
                </a:highlight>
                <a:latin typeface="David" panose="020E0502060401010101" pitchFamily="34" charset="-79"/>
                <a:ea typeface="Calibri" panose="020F0502020204030204" pitchFamily="34" charset="0"/>
              </a:rPr>
              <a:t>Thread </a:t>
            </a:r>
            <a:r>
              <a:rPr lang="he-IL" sz="1800" dirty="0">
                <a:solidFill>
                  <a:srgbClr val="000000"/>
                </a:solidFill>
                <a:highlight>
                  <a:srgbClr val="FFFF00"/>
                </a:highlight>
                <a:latin typeface="David" panose="020E0502060401010101" pitchFamily="34" charset="-79"/>
                <a:ea typeface="Calibri" panose="020F0502020204030204" pitchFamily="34" charset="0"/>
              </a:rPr>
              <a:t> ותיזרק חריגה</a:t>
            </a:r>
            <a:endParaRPr lang="en-US" dirty="0"/>
          </a:p>
        </p:txBody>
      </p:sp>
      <p:sp>
        <p:nvSpPr>
          <p:cNvPr id="4" name="Slide Number Placeholder 3">
            <a:extLst>
              <a:ext uri="{FF2B5EF4-FFF2-40B4-BE49-F238E27FC236}">
                <a16:creationId xmlns:a16="http://schemas.microsoft.com/office/drawing/2014/main" id="{E97D0EF0-A27F-4AD2-96A3-5BB8806087E2}"/>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783</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6112A6CD-FF09-4A3B-8136-742F3C42B499}"/>
              </a:ext>
            </a:extLst>
          </p:cNvPr>
          <p:cNvPicPr>
            <a:picLocks noChangeAspect="1"/>
          </p:cNvPicPr>
          <p:nvPr/>
        </p:nvPicPr>
        <p:blipFill>
          <a:blip r:embed="rId2"/>
          <a:stretch>
            <a:fillRect/>
          </a:stretch>
        </p:blipFill>
        <p:spPr>
          <a:xfrm>
            <a:off x="2567608" y="1988840"/>
            <a:ext cx="6154496" cy="1224136"/>
          </a:xfrm>
          <a:prstGeom prst="rect">
            <a:avLst/>
          </a:prstGeom>
        </p:spPr>
      </p:pic>
    </p:spTree>
    <p:extLst>
      <p:ext uri="{BB962C8B-B14F-4D97-AF65-F5344CB8AC3E}">
        <p14:creationId xmlns:p14="http://schemas.microsoft.com/office/powerpoint/2010/main" val="2419712075"/>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D7D2F-FA96-43ED-AEC6-64E79C37D2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246254"/>
            <a:ext cx="6082665" cy="6309995"/>
          </a:xfrm>
          <a:prstGeom prst="rect">
            <a:avLst/>
          </a:prstGeom>
          <a:noFill/>
          <a:ln>
            <a:noFill/>
          </a:ln>
        </p:spPr>
      </p:pic>
      <p:sp>
        <p:nvSpPr>
          <p:cNvPr id="2" name="Title 1">
            <a:extLst>
              <a:ext uri="{FF2B5EF4-FFF2-40B4-BE49-F238E27FC236}">
                <a16:creationId xmlns:a16="http://schemas.microsoft.com/office/drawing/2014/main" id="{6CB38BC2-B0B7-4550-B7FC-2DCE5F31AA35}"/>
              </a:ext>
            </a:extLst>
          </p:cNvPr>
          <p:cNvSpPr>
            <a:spLocks noGrp="1"/>
          </p:cNvSpPr>
          <p:nvPr>
            <p:ph type="title"/>
          </p:nvPr>
        </p:nvSpPr>
        <p:spPr>
          <a:xfrm>
            <a:off x="7449756" y="107924"/>
            <a:ext cx="1828056" cy="588680"/>
          </a:xfrm>
        </p:spPr>
        <p:txBody>
          <a:bodyPr>
            <a:normAutofit/>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2166E834-944F-40F4-9F83-C9A648314003}"/>
              </a:ext>
            </a:extLst>
          </p:cNvPr>
          <p:cNvSpPr>
            <a:spLocks noGrp="1"/>
          </p:cNvSpPr>
          <p:nvPr>
            <p:ph idx="1"/>
          </p:nvPr>
        </p:nvSpPr>
        <p:spPr>
          <a:xfrm>
            <a:off x="6342232" y="1410224"/>
            <a:ext cx="3019632" cy="721859"/>
          </a:xfrm>
        </p:spPr>
        <p:txBody>
          <a:bodyPr>
            <a:normAutofit fontScale="85000" lnSpcReduction="10000"/>
          </a:bodyPr>
          <a:lstStyle/>
          <a:p>
            <a:pPr>
              <a:lnSpc>
                <a:spcPct val="107000"/>
              </a:lnSpc>
              <a:spcAft>
                <a:spcPts val="800"/>
              </a:spcAft>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נתונה התוכנית הראשית הבאה מסוג </a:t>
            </a:r>
            <a:r>
              <a:rPr lang="en-US" sz="18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ConsoleApplication</a:t>
            </a: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28EC86E-A114-4147-A8C0-95F9D6B93816}"/>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11597718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EABF-A6EB-41CE-9652-D757557EFE52}"/>
              </a:ext>
            </a:extLst>
          </p:cNvPr>
          <p:cNvSpPr>
            <a:spLocks noGrp="1"/>
          </p:cNvSpPr>
          <p:nvPr>
            <p:ph type="title"/>
          </p:nvPr>
        </p:nvSpPr>
        <p:spPr>
          <a:xfrm>
            <a:off x="1981200" y="320040"/>
            <a:ext cx="7239000" cy="516672"/>
          </a:xfrm>
        </p:spPr>
        <p:txBody>
          <a:bodyPr>
            <a:normAutofit fontScale="90000"/>
          </a:bodyPr>
          <a:lstStyle/>
          <a:p>
            <a:pPr algn="ctr"/>
            <a:r>
              <a:rPr lang="he-IL" dirty="0"/>
              <a:t>המשך שאלה</a:t>
            </a:r>
            <a:endParaRPr lang="en-US" dirty="0"/>
          </a:p>
        </p:txBody>
      </p:sp>
      <p:sp>
        <p:nvSpPr>
          <p:cNvPr id="3" name="Content Placeholder 2">
            <a:extLst>
              <a:ext uri="{FF2B5EF4-FFF2-40B4-BE49-F238E27FC236}">
                <a16:creationId xmlns:a16="http://schemas.microsoft.com/office/drawing/2014/main" id="{0AD93E23-3BBF-4F21-9095-9AA0AF35784D}"/>
              </a:ext>
            </a:extLst>
          </p:cNvPr>
          <p:cNvSpPr>
            <a:spLocks noGrp="1"/>
          </p:cNvSpPr>
          <p:nvPr>
            <p:ph idx="1"/>
          </p:nvPr>
        </p:nvSpPr>
        <p:spPr>
          <a:xfrm>
            <a:off x="1981200" y="1092744"/>
            <a:ext cx="7239000" cy="4846320"/>
          </a:xfrm>
        </p:spPr>
        <p:txBody>
          <a:bodyPr>
            <a:normAutofit fontScale="92500" lnSpcReduction="10000"/>
          </a:bodyPr>
          <a:lstStyle/>
          <a:p>
            <a:pPr marL="0" indent="0">
              <a:lnSpc>
                <a:spcPct val="107000"/>
              </a:lnSpc>
              <a:spcAft>
                <a:spcPts val="800"/>
              </a:spcAft>
              <a:buNone/>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ונתונות הטענות הבאות ביחס לתוכנית שלעיל:</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טענה 1: </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פלט התוכנית הוא: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Begin-Start-Error-Error-Error-Error-Stop-Completed-End</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טענה 2: </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פלט התוכנית הוא: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Begin-Start-Error-Error-Error-Error-End</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טענה 3: </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אם נוסיף בשורה </a:t>
            </a:r>
            <a:r>
              <a:rPr lang="he-IL" sz="1800" dirty="0">
                <a:solidFill>
                  <a:srgbClr val="000000"/>
                </a:solidFill>
                <a:highlight>
                  <a:srgbClr val="FFFF00"/>
                </a:highlight>
                <a:latin typeface="Calibri" panose="020F0502020204030204" pitchFamily="34" charset="0"/>
                <a:ea typeface="Times New Roman" panose="02020603050405020304" pitchFamily="18" charset="0"/>
                <a:cs typeface="Arial" panose="020B0604020202020204" pitchFamily="34" charset="0"/>
              </a:rPr>
              <a:t>35</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 את הקוד הבא: </a:t>
            </a:r>
            <a:r>
              <a:rPr lang="en-US" sz="1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worker.WorkerReportsProgress</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 true;</a:t>
            </a:r>
            <a:r>
              <a:rPr lang="he-IL"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אזי פלט התוכנית יהיה הוא: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Begin-Start-40%-80%-120%-160%-Stop-Completed-End</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endParaRPr>
          </a:p>
          <a:p>
            <a:pPr>
              <a:lnSpc>
                <a:spcPct val="107000"/>
              </a:lnSpc>
              <a:spcAft>
                <a:spcPts val="800"/>
              </a:spcAft>
            </a:pP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רק טענות 1,3  נכונות</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רק טענה 1 נכונה</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רק טענה 2 נכונה</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רק טענה 3 נכונה</a:t>
            </a:r>
            <a:endParaRPr lang="en-US" sz="1800" dirty="0">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A43223FF-24CD-4DA5-AFA0-9C685AA6E1C6}"/>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16639111"/>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10 – עבודה עם קבצי </a:t>
            </a:r>
            <a:r>
              <a:rPr lang="en-US" sz="2800" b="1" dirty="0"/>
              <a:t>XML</a:t>
            </a:r>
            <a:endParaRPr lang="he-IL" sz="2800" b="1"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786</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2565019710"/>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ctr"/>
            <a:r>
              <a:rPr lang="he-IL" dirty="0"/>
              <a:t>ומה היום?</a:t>
            </a:r>
          </a:p>
        </p:txBody>
      </p:sp>
      <p:sp>
        <p:nvSpPr>
          <p:cNvPr id="3" name="מציין מיקום תוכן 2"/>
          <p:cNvSpPr>
            <a:spLocks noGrp="1"/>
          </p:cNvSpPr>
          <p:nvPr>
            <p:ph idx="1"/>
          </p:nvPr>
        </p:nvSpPr>
        <p:spPr>
          <a:xfrm>
            <a:off x="2141264" y="1268760"/>
            <a:ext cx="7239000" cy="2952328"/>
          </a:xfrm>
        </p:spPr>
        <p:txBody>
          <a:bodyPr>
            <a:normAutofit/>
          </a:bodyPr>
          <a:lstStyle/>
          <a:p>
            <a:r>
              <a:rPr lang="he-IL" dirty="0"/>
              <a:t>שמירת בסיס הנתונים בקבצי </a:t>
            </a:r>
            <a:r>
              <a:rPr lang="en-US" dirty="0"/>
              <a:t>XML</a:t>
            </a:r>
            <a:endParaRPr lang="he-IL" dirty="0"/>
          </a:p>
          <a:p>
            <a:r>
              <a:rPr lang="he-IL" dirty="0"/>
              <a:t>נלמד 2 שיטות:</a:t>
            </a:r>
          </a:p>
          <a:p>
            <a:pPr lvl="1"/>
            <a:r>
              <a:rPr lang="he-IL" dirty="0"/>
              <a:t>בעזרת </a:t>
            </a:r>
            <a:r>
              <a:rPr lang="en-US" dirty="0" err="1"/>
              <a:t>Linq</a:t>
            </a:r>
            <a:r>
              <a:rPr lang="en-US" dirty="0"/>
              <a:t> to XML</a:t>
            </a:r>
            <a:endParaRPr lang="he-IL" dirty="0"/>
          </a:p>
          <a:p>
            <a:pPr lvl="3"/>
            <a:r>
              <a:rPr lang="he-IL" dirty="0">
                <a:solidFill>
                  <a:schemeClr val="tx1"/>
                </a:solidFill>
              </a:rPr>
              <a:t>המחלקה </a:t>
            </a:r>
            <a:r>
              <a:rPr lang="en-US" dirty="0">
                <a:solidFill>
                  <a:schemeClr val="tx1"/>
                </a:solidFill>
                <a:highlight>
                  <a:srgbClr val="FFFF00"/>
                </a:highlight>
              </a:rPr>
              <a:t>XElement</a:t>
            </a:r>
          </a:p>
          <a:p>
            <a:pPr lvl="1"/>
            <a:r>
              <a:rPr lang="he-IL" dirty="0"/>
              <a:t>בעזרת כתיבה/קריאה אוטומטית של רשימות אל/מ קבצי </a:t>
            </a:r>
            <a:r>
              <a:rPr lang="en-US" dirty="0"/>
              <a:t>XML</a:t>
            </a:r>
          </a:p>
          <a:p>
            <a:pPr lvl="3"/>
            <a:r>
              <a:rPr lang="he-IL" dirty="0">
                <a:solidFill>
                  <a:schemeClr val="tx1"/>
                </a:solidFill>
              </a:rPr>
              <a:t>המחלקה </a:t>
            </a:r>
            <a:r>
              <a:rPr lang="en-US" dirty="0" err="1">
                <a:solidFill>
                  <a:schemeClr val="tx1"/>
                </a:solidFill>
                <a:highlight>
                  <a:srgbClr val="FFFF00"/>
                </a:highlight>
              </a:rPr>
              <a:t>XMLSerializer</a:t>
            </a:r>
            <a:endParaRPr lang="he-IL" dirty="0">
              <a:highlight>
                <a:srgbClr val="FFFF00"/>
              </a:highlight>
            </a:endParaRPr>
          </a:p>
          <a:p>
            <a:endParaRPr lang="he-IL" dirty="0"/>
          </a:p>
          <a:p>
            <a:pPr marL="292608" lvl="1" indent="0">
              <a:buNone/>
            </a:pPr>
            <a:endParaRPr lang="he-IL" dirty="0"/>
          </a:p>
          <a:p>
            <a:pPr marL="0" indent="0">
              <a:buNone/>
            </a:pPr>
            <a:endParaRPr lang="he-IL"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787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92677858"/>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p:txBody>
          <a:bodyPr>
            <a:normAutofit fontScale="90000"/>
          </a:bodyPr>
          <a:lstStyle/>
          <a:p>
            <a:pPr algn="ctr"/>
            <a:r>
              <a:rPr lang="he-IL" dirty="0"/>
              <a:t>שמירת בסיס הנתונים בקבצי </a:t>
            </a:r>
            <a:r>
              <a:rPr lang="en-US" dirty="0"/>
              <a:t>XML</a:t>
            </a:r>
            <a:br>
              <a:rPr lang="he-IL" dirty="0"/>
            </a:br>
            <a:r>
              <a:rPr lang="he-IL" dirty="0"/>
              <a:t>שכבת ה </a:t>
            </a:r>
            <a:r>
              <a:rPr lang="en-US" dirty="0"/>
              <a:t>DL</a:t>
            </a:r>
          </a:p>
        </p:txBody>
      </p:sp>
      <p:sp>
        <p:nvSpPr>
          <p:cNvPr id="3" name="Content Placeholder 2">
            <a:extLst>
              <a:ext uri="{FF2B5EF4-FFF2-40B4-BE49-F238E27FC236}">
                <a16:creationId xmlns:a16="http://schemas.microsoft.com/office/drawing/2014/main" id="{4D4EA513-ABDD-41ED-B611-62F5381081D1}"/>
              </a:ext>
            </a:extLst>
          </p:cNvPr>
          <p:cNvSpPr>
            <a:spLocks noGrp="1"/>
          </p:cNvSpPr>
          <p:nvPr>
            <p:ph idx="1"/>
          </p:nvPr>
        </p:nvSpPr>
        <p:spPr>
          <a:xfrm>
            <a:off x="1981200" y="1586484"/>
            <a:ext cx="7239000" cy="4074764"/>
          </a:xfrm>
        </p:spPr>
        <p:txBody>
          <a:bodyPr>
            <a:normAutofit/>
          </a:bodyPr>
          <a:lstStyle/>
          <a:p>
            <a:r>
              <a:rPr lang="he-IL" sz="2400" dirty="0"/>
              <a:t>נרצה לשמור את בסיס הנתונים שלנו בקבצי </a:t>
            </a:r>
            <a:r>
              <a:rPr lang="en-US" sz="2400" dirty="0"/>
              <a:t>XML</a:t>
            </a:r>
            <a:r>
              <a:rPr lang="he-IL" sz="2400" dirty="0"/>
              <a:t> ולא ברשימות בזיכרון</a:t>
            </a:r>
          </a:p>
          <a:p>
            <a:pPr lvl="1"/>
            <a:r>
              <a:rPr lang="he-IL" sz="2400" dirty="0"/>
              <a:t>קבצי </a:t>
            </a:r>
            <a:r>
              <a:rPr lang="en-US" sz="2400" dirty="0"/>
              <a:t>XML</a:t>
            </a:r>
            <a:r>
              <a:rPr lang="he-IL" sz="2400" dirty="0"/>
              <a:t> הם קבצי טקסט שמכילים תגיות ואלמנטים על פי תקן כללי</a:t>
            </a:r>
          </a:p>
          <a:p>
            <a:pPr lvl="1"/>
            <a:r>
              <a:rPr lang="he-IL" sz="2400" dirty="0"/>
              <a:t>התקן המוגדר מאפשר עבודה נוחה עם הקבצים הללו</a:t>
            </a:r>
          </a:p>
          <a:p>
            <a:pPr lvl="1"/>
            <a:r>
              <a:rPr lang="he-IL" sz="2400" b="1" dirty="0"/>
              <a:t>שמירת הנתונים בקבצים מאפשר לתוכנית להתחיל מאותה נקודה בריצה הבאה. העדכונים, המחיקות וההוספות ישמרו בין הריצות.</a:t>
            </a:r>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94368204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a:xfrm>
            <a:off x="1981200" y="50443"/>
            <a:ext cx="8363272" cy="1143000"/>
          </a:xfrm>
          <a:solidFill>
            <a:schemeClr val="bg1"/>
          </a:solidFill>
        </p:spPr>
        <p:txBody>
          <a:bodyPr>
            <a:normAutofit fontScale="90000"/>
          </a:bodyPr>
          <a:lstStyle/>
          <a:p>
            <a:pPr algn="ctr"/>
            <a:r>
              <a:rPr lang="he-IL" dirty="0"/>
              <a:t>המטרה: שמירת בסיס הנתונים בקבצי </a:t>
            </a:r>
            <a:r>
              <a:rPr lang="en-US" dirty="0"/>
              <a:t>XML</a:t>
            </a:r>
            <a:br>
              <a:rPr lang="he-IL" dirty="0"/>
            </a:br>
            <a:r>
              <a:rPr lang="he-IL" dirty="0"/>
              <a:t>כחלק משכבת ה </a:t>
            </a:r>
            <a:r>
              <a:rPr lang="en-US" dirty="0"/>
              <a:t>DL</a:t>
            </a:r>
            <a:r>
              <a:rPr lang="he-IL" dirty="0"/>
              <a:t>, ולא כרשימות לוגיות</a:t>
            </a:r>
            <a:endParaRPr lang="en-US" dirty="0"/>
          </a:p>
        </p:txBody>
      </p:sp>
      <p:sp>
        <p:nvSpPr>
          <p:cNvPr id="3" name="Content Placeholder 2">
            <a:extLst>
              <a:ext uri="{FF2B5EF4-FFF2-40B4-BE49-F238E27FC236}">
                <a16:creationId xmlns:a16="http://schemas.microsoft.com/office/drawing/2014/main" id="{4D4EA513-ABDD-41ED-B611-62F5381081D1}"/>
              </a:ext>
            </a:extLst>
          </p:cNvPr>
          <p:cNvSpPr>
            <a:spLocks noGrp="1"/>
          </p:cNvSpPr>
          <p:nvPr>
            <p:ph idx="1"/>
          </p:nvPr>
        </p:nvSpPr>
        <p:spPr>
          <a:xfrm>
            <a:off x="5303912" y="1481476"/>
            <a:ext cx="5224282" cy="1371461"/>
          </a:xfrm>
          <a:solidFill>
            <a:schemeClr val="bg1"/>
          </a:solidFill>
        </p:spPr>
        <p:txBody>
          <a:bodyPr>
            <a:normAutofit lnSpcReduction="10000"/>
          </a:bodyPr>
          <a:lstStyle/>
          <a:p>
            <a:r>
              <a:rPr lang="he-IL" sz="1800" dirty="0"/>
              <a:t>כל מחלקה (ישות </a:t>
            </a:r>
            <a:r>
              <a:rPr lang="en-US" sz="1800" dirty="0"/>
              <a:t>DO</a:t>
            </a:r>
            <a:r>
              <a:rPr lang="he-IL" sz="1800" dirty="0"/>
              <a:t>) תהיה שמורה בקובץ </a:t>
            </a:r>
            <a:r>
              <a:rPr lang="en-US" sz="1800" dirty="0"/>
              <a:t>XML</a:t>
            </a:r>
            <a:r>
              <a:rPr lang="he-IL" sz="1800" dirty="0"/>
              <a:t> נפרד</a:t>
            </a:r>
          </a:p>
          <a:p>
            <a:r>
              <a:rPr lang="he-IL" sz="1800" dirty="0"/>
              <a:t>הקובץ יכיל רשימה של אלמנטים </a:t>
            </a:r>
          </a:p>
          <a:p>
            <a:r>
              <a:rPr lang="he-IL" sz="1800" dirty="0"/>
              <a:t>כאשר כל אלמנט בקובץ </a:t>
            </a:r>
            <a:r>
              <a:rPr lang="en-US" sz="1800" dirty="0"/>
              <a:t>XML</a:t>
            </a:r>
            <a:r>
              <a:rPr lang="he-IL" sz="1800" dirty="0"/>
              <a:t> יקביל למופע של ישות</a:t>
            </a:r>
          </a:p>
          <a:p>
            <a:r>
              <a:rPr lang="he-IL" sz="1800" dirty="0"/>
              <a:t>ויכיל בתוכו אלמנט לכל מאפיין של הישות</a:t>
            </a:r>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789</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F66FE0A3-06CF-4B7F-9944-63F591AF25B6}"/>
              </a:ext>
            </a:extLst>
          </p:cNvPr>
          <p:cNvPicPr>
            <a:picLocks noChangeAspect="1"/>
          </p:cNvPicPr>
          <p:nvPr/>
        </p:nvPicPr>
        <p:blipFill>
          <a:blip r:embed="rId2"/>
          <a:stretch>
            <a:fillRect/>
          </a:stretch>
        </p:blipFill>
        <p:spPr>
          <a:xfrm>
            <a:off x="1775520" y="1955674"/>
            <a:ext cx="3448050" cy="46005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934B498-1190-4BAE-B321-867E40F16BC2}"/>
              </a:ext>
            </a:extLst>
          </p:cNvPr>
          <p:cNvPicPr>
            <a:picLocks noChangeAspect="1"/>
          </p:cNvPicPr>
          <p:nvPr/>
        </p:nvPicPr>
        <p:blipFill>
          <a:blip r:embed="rId3"/>
          <a:stretch>
            <a:fillRect/>
          </a:stretch>
        </p:blipFill>
        <p:spPr>
          <a:xfrm>
            <a:off x="5600700" y="3140968"/>
            <a:ext cx="4927494" cy="256430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8731607-8C28-4DDC-B240-F92828835485}"/>
              </a:ext>
            </a:extLst>
          </p:cNvPr>
          <p:cNvSpPr txBox="1"/>
          <p:nvPr/>
        </p:nvSpPr>
        <p:spPr>
          <a:xfrm>
            <a:off x="5572100" y="5959646"/>
            <a:ext cx="4927494" cy="709714"/>
          </a:xfrm>
          <a:prstGeom prst="rect">
            <a:avLst/>
          </a:prstGeom>
          <a:solidFill>
            <a:schemeClr val="bg1"/>
          </a:solidFill>
        </p:spPr>
        <p:txBody>
          <a:bodyPr vert="horz">
            <a:normAutofit fontScale="77500" lnSpcReduction="20000"/>
          </a:bodyPr>
          <a:lstStyle>
            <a:lvl1pPr marL="274320" indent="-274320">
              <a:spcBef>
                <a:spcPts val="600"/>
              </a:spcBef>
              <a:buClr>
                <a:schemeClr val="tx2"/>
              </a:buClr>
              <a:buSzPct val="73000"/>
              <a:buFont typeface="Wingdings 2"/>
              <a:buChar char=""/>
              <a:defRPr kumimoji="0" baseline="0"/>
            </a:lvl1pPr>
            <a:lvl2pPr marL="521208" indent="-228600">
              <a:spcBef>
                <a:spcPts val="500"/>
              </a:spcBef>
              <a:buClr>
                <a:schemeClr val="accent4"/>
              </a:buClr>
              <a:buSzPct val="80000"/>
              <a:buFont typeface="Wingdings 2"/>
              <a:buChar char=""/>
              <a:defRPr kumimoji="0" sz="2300">
                <a:solidFill>
                  <a:schemeClr val="tx1">
                    <a:tint val="85000"/>
                  </a:schemeClr>
                </a:solidFill>
              </a:defRPr>
            </a:lvl2pPr>
            <a:lvl3pPr marL="758952" indent="-228600">
              <a:spcBef>
                <a:spcPts val="400"/>
              </a:spcBef>
              <a:buClr>
                <a:schemeClr val="accent4"/>
              </a:buClr>
              <a:buSzPct val="60000"/>
              <a:buFont typeface="Wingdings"/>
              <a:buChar char=""/>
              <a:defRPr kumimoji="0" sz="2000"/>
            </a:lvl3pPr>
            <a:lvl4pPr marL="1005840" indent="-228600">
              <a:spcBef>
                <a:spcPct val="20000"/>
              </a:spcBef>
              <a:buClr>
                <a:schemeClr val="accent4"/>
              </a:buClr>
              <a:buSzPct val="80000"/>
              <a:buFont typeface="Wingdings 2"/>
              <a:buChar char=""/>
              <a:defRPr kumimoji="0" sz="2000">
                <a:solidFill>
                  <a:schemeClr val="tx1">
                    <a:tint val="85000"/>
                  </a:schemeClr>
                </a:solidFill>
              </a:defRPr>
            </a:lvl4pPr>
            <a:lvl5pPr marL="1280160" indent="-228600">
              <a:spcBef>
                <a:spcPts val="400"/>
              </a:spcBef>
              <a:buClr>
                <a:schemeClr val="accent4"/>
              </a:buClr>
              <a:buSzPct val="70000"/>
              <a:buFont typeface="Wingdings"/>
              <a:buChar char=""/>
              <a:defRPr kumimoji="0"/>
            </a:lvl5pPr>
            <a:lvl6pPr marL="1472184" indent="-182880">
              <a:spcBef>
                <a:spcPts val="400"/>
              </a:spcBef>
              <a:buClr>
                <a:schemeClr val="accent4"/>
              </a:buClr>
              <a:buSzPct val="80000"/>
              <a:buFont typeface="Wingdings 2"/>
              <a:buChar char=""/>
              <a:defRPr kumimoji="0">
                <a:solidFill>
                  <a:schemeClr val="tx1">
                    <a:tint val="85000"/>
                  </a:schemeClr>
                </a:solidFill>
              </a:defRPr>
            </a:lvl6pPr>
            <a:lvl7pPr marL="1673352" indent="-182880">
              <a:spcBef>
                <a:spcPct val="20000"/>
              </a:spcBef>
              <a:buClr>
                <a:schemeClr val="accent4"/>
              </a:buClr>
              <a:buSzPct val="80000"/>
              <a:buFont typeface="Wingdings 2"/>
              <a:buChar char=""/>
              <a:defRPr kumimoji="0" sz="1600" baseline="0"/>
            </a:lvl7pPr>
            <a:lvl8pPr marL="1847088" indent="-182880">
              <a:spcBef>
                <a:spcPts val="300"/>
              </a:spcBef>
              <a:buClr>
                <a:schemeClr val="accent4"/>
              </a:buClr>
              <a:buSzPct val="100000"/>
              <a:buChar char="•"/>
              <a:defRPr kumimoji="0" sz="1600" baseline="0">
                <a:solidFill>
                  <a:schemeClr val="tx1">
                    <a:tint val="85000"/>
                  </a:schemeClr>
                </a:solidFill>
              </a:defRPr>
            </a:lvl8pPr>
            <a:lvl9pPr marL="2057400" indent="-182880">
              <a:spcBef>
                <a:spcPct val="20000"/>
              </a:spcBef>
              <a:buClr>
                <a:schemeClr val="accent4"/>
              </a:buClr>
              <a:buSzPct val="100000"/>
              <a:buFont typeface="Wingdings"/>
              <a:buChar char="§"/>
              <a:defRPr kumimoji="0" sz="1400" baseline="0"/>
            </a:lvl9pPr>
          </a:lstStyle>
          <a:p>
            <a:pPr>
              <a:buClr>
                <a:srgbClr val="B13F9A"/>
              </a:buClr>
            </a:pPr>
            <a:r>
              <a:rPr lang="he-IL" dirty="0">
                <a:solidFill>
                  <a:prstClr val="black"/>
                </a:solidFill>
                <a:latin typeface="Trebuchet MS"/>
                <a:cs typeface="Gisha" panose="020B0502040204020203" pitchFamily="34" charset="-79"/>
              </a:rPr>
              <a:t>קבצי ה</a:t>
            </a:r>
            <a:r>
              <a:rPr lang="en-US" dirty="0">
                <a:solidFill>
                  <a:prstClr val="black"/>
                </a:solidFill>
                <a:latin typeface="Trebuchet MS"/>
              </a:rPr>
              <a:t>XML</a:t>
            </a:r>
            <a:r>
              <a:rPr lang="he-IL" dirty="0">
                <a:solidFill>
                  <a:prstClr val="black"/>
                </a:solidFill>
                <a:latin typeface="Trebuchet MS"/>
                <a:cs typeface="Gisha" panose="020B0502040204020203" pitchFamily="34" charset="-79"/>
              </a:rPr>
              <a:t> ימצאו בתיקיית הפרויקט </a:t>
            </a:r>
            <a:r>
              <a:rPr lang="he-IL" dirty="0">
                <a:solidFill>
                  <a:prstClr val="black"/>
                </a:solidFill>
                <a:highlight>
                  <a:srgbClr val="FFFF00"/>
                </a:highlight>
                <a:latin typeface="Trebuchet MS"/>
                <a:cs typeface="Gisha" panose="020B0502040204020203" pitchFamily="34" charset="-79"/>
              </a:rPr>
              <a:t>תחת ספריה בשם  </a:t>
            </a:r>
            <a:r>
              <a:rPr lang="en-US" dirty="0">
                <a:solidFill>
                  <a:prstClr val="black"/>
                </a:solidFill>
                <a:highlight>
                  <a:srgbClr val="FFFF00"/>
                </a:highlight>
                <a:latin typeface="Trebuchet MS"/>
              </a:rPr>
              <a:t>xml</a:t>
            </a:r>
            <a:endParaRPr lang="he-IL" dirty="0">
              <a:solidFill>
                <a:prstClr val="black"/>
              </a:solidFill>
              <a:highlight>
                <a:srgbClr val="FFFF00"/>
              </a:highlight>
              <a:latin typeface="Trebuchet MS"/>
              <a:cs typeface="Gisha" panose="020B0502040204020203" pitchFamily="34" charset="-79"/>
            </a:endParaRPr>
          </a:p>
          <a:p>
            <a:pPr>
              <a:buClr>
                <a:srgbClr val="B13F9A"/>
              </a:buClr>
            </a:pPr>
            <a:r>
              <a:rPr lang="he-IL" dirty="0">
                <a:solidFill>
                  <a:prstClr val="black"/>
                </a:solidFill>
                <a:latin typeface="Trebuchet MS"/>
                <a:cs typeface="Gisha" panose="020B0502040204020203" pitchFamily="34" charset="-79"/>
              </a:rPr>
              <a:t>הם יווצרו באופן </a:t>
            </a:r>
            <a:r>
              <a:rPr lang="he-IL" dirty="0">
                <a:solidFill>
                  <a:prstClr val="black"/>
                </a:solidFill>
                <a:highlight>
                  <a:srgbClr val="FFFF00"/>
                </a:highlight>
                <a:latin typeface="Trebuchet MS"/>
                <a:cs typeface="Gisha" panose="020B0502040204020203" pitchFamily="34" charset="-79"/>
              </a:rPr>
              <a:t>אוטומטי</a:t>
            </a:r>
            <a:r>
              <a:rPr lang="he-IL" dirty="0">
                <a:solidFill>
                  <a:prstClr val="black"/>
                </a:solidFill>
                <a:latin typeface="Trebuchet MS"/>
                <a:cs typeface="Gisha" panose="020B0502040204020203" pitchFamily="34" charset="-79"/>
              </a:rPr>
              <a:t> דרך הקוד (כפי שנראה בהמשך)</a:t>
            </a:r>
          </a:p>
        </p:txBody>
      </p:sp>
    </p:spTree>
    <p:extLst>
      <p:ext uri="{BB962C8B-B14F-4D97-AF65-F5344CB8AC3E}">
        <p14:creationId xmlns:p14="http://schemas.microsoft.com/office/powerpoint/2010/main" val="2459254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r>
              <a:rPr lang="he-IL" dirty="0"/>
              <a:t>מתודות ופרמטרים</a:t>
            </a:r>
          </a:p>
        </p:txBody>
      </p:sp>
      <p:sp>
        <p:nvSpPr>
          <p:cNvPr id="2" name="Slide Number Placeholder 1">
            <a:extLst>
              <a:ext uri="{FF2B5EF4-FFF2-40B4-BE49-F238E27FC236}">
                <a16:creationId xmlns:a16="http://schemas.microsoft.com/office/drawing/2014/main" id="{E3329A33-5FE7-4688-849C-85D1C0E2E0A5}"/>
              </a:ext>
            </a:extLst>
          </p:cNvPr>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79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657617245"/>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B8B61A4-06BB-4BCE-A1B7-D38C77BF8A6B}"/>
              </a:ext>
            </a:extLst>
          </p:cNvPr>
          <p:cNvPicPr>
            <a:picLocks noChangeAspect="1"/>
          </p:cNvPicPr>
          <p:nvPr/>
        </p:nvPicPr>
        <p:blipFill>
          <a:blip r:embed="rId2"/>
          <a:stretch>
            <a:fillRect/>
          </a:stretch>
        </p:blipFill>
        <p:spPr>
          <a:xfrm>
            <a:off x="1631504" y="1052639"/>
            <a:ext cx="5778904" cy="526642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60CA6C1-828B-4571-9B14-0D72DF2CEFBA}"/>
              </a:ext>
            </a:extLst>
          </p:cNvPr>
          <p:cNvPicPr>
            <a:picLocks noChangeAspect="1"/>
          </p:cNvPicPr>
          <p:nvPr/>
        </p:nvPicPr>
        <p:blipFill>
          <a:blip r:embed="rId3"/>
          <a:stretch>
            <a:fillRect/>
          </a:stretch>
        </p:blipFill>
        <p:spPr>
          <a:xfrm>
            <a:off x="7127089" y="4241674"/>
            <a:ext cx="3295650" cy="231457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a:xfrm>
            <a:off x="1582474" y="101519"/>
            <a:ext cx="7987258" cy="653405"/>
          </a:xfrm>
        </p:spPr>
        <p:txBody>
          <a:bodyPr>
            <a:normAutofit fontScale="90000"/>
          </a:bodyPr>
          <a:lstStyle/>
          <a:p>
            <a:pPr algn="ctr"/>
            <a:r>
              <a:rPr lang="he-IL" dirty="0"/>
              <a:t>שלב א – יצירת פרויקט חדש בשם </a:t>
            </a:r>
            <a:r>
              <a:rPr lang="en-US" dirty="0"/>
              <a:t>DLXML</a:t>
            </a:r>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790</a:t>
            </a:fld>
            <a:endParaRPr lang="he-IL">
              <a:solidFill>
                <a:srgbClr val="B13F9A"/>
              </a:solidFill>
              <a:latin typeface="Trebuchet MS"/>
              <a:cs typeface="Gisha" panose="020B0502040204020203" pitchFamily="34" charset="-79"/>
            </a:endParaRPr>
          </a:p>
        </p:txBody>
      </p:sp>
      <p:sp>
        <p:nvSpPr>
          <p:cNvPr id="3" name="Content Placeholder 2">
            <a:extLst>
              <a:ext uri="{FF2B5EF4-FFF2-40B4-BE49-F238E27FC236}">
                <a16:creationId xmlns:a16="http://schemas.microsoft.com/office/drawing/2014/main" id="{4D4EA513-ABDD-41ED-B611-62F5381081D1}"/>
              </a:ext>
            </a:extLst>
          </p:cNvPr>
          <p:cNvSpPr>
            <a:spLocks noGrp="1"/>
          </p:cNvSpPr>
          <p:nvPr>
            <p:ph idx="1"/>
          </p:nvPr>
        </p:nvSpPr>
        <p:spPr>
          <a:xfrm>
            <a:off x="5015880" y="896322"/>
            <a:ext cx="5416252" cy="1402561"/>
          </a:xfrm>
          <a:solidFill>
            <a:schemeClr val="bg1"/>
          </a:solidFill>
        </p:spPr>
        <p:txBody>
          <a:bodyPr>
            <a:normAutofit fontScale="85000" lnSpcReduction="10000"/>
          </a:bodyPr>
          <a:lstStyle/>
          <a:p>
            <a:r>
              <a:rPr lang="he-IL" sz="1800" dirty="0"/>
              <a:t>ניצור פרויקט נוסף (אם עדיין לא יצרתם) בשם </a:t>
            </a:r>
            <a:r>
              <a:rPr lang="en-US" sz="1800" dirty="0" err="1"/>
              <a:t>DalXml</a:t>
            </a:r>
            <a:r>
              <a:rPr lang="he-IL" sz="1800" dirty="0"/>
              <a:t> שיממש את </a:t>
            </a:r>
            <a:r>
              <a:rPr lang="en-US" sz="1800" dirty="0"/>
              <a:t>IDL</a:t>
            </a:r>
            <a:r>
              <a:rPr lang="he-IL" sz="1800" dirty="0"/>
              <a:t> כתחליף ל </a:t>
            </a:r>
            <a:r>
              <a:rPr lang="en-US" sz="1800" dirty="0" err="1"/>
              <a:t>DLObject</a:t>
            </a:r>
            <a:endParaRPr lang="he-IL" sz="1800" dirty="0"/>
          </a:p>
          <a:p>
            <a:pPr lvl="1"/>
            <a:r>
              <a:rPr lang="he-IL" sz="1800" dirty="0"/>
              <a:t>תהיה בו מחלקה בשם </a:t>
            </a:r>
            <a:r>
              <a:rPr lang="en-US" sz="1800" dirty="0"/>
              <a:t>DLXML</a:t>
            </a:r>
            <a:r>
              <a:rPr lang="he-IL" sz="1800" dirty="0"/>
              <a:t> שתהיה גם היא </a:t>
            </a:r>
            <a:r>
              <a:rPr lang="he-IL" sz="1800" dirty="0" err="1">
                <a:highlight>
                  <a:srgbClr val="FFFF00"/>
                </a:highlight>
              </a:rPr>
              <a:t>סינגלטון</a:t>
            </a:r>
            <a:endParaRPr lang="he-IL" sz="1800" dirty="0">
              <a:highlight>
                <a:srgbClr val="FFFF00"/>
              </a:highlight>
            </a:endParaRPr>
          </a:p>
          <a:p>
            <a:pPr lvl="1"/>
            <a:r>
              <a:rPr lang="he-IL" sz="1800" dirty="0"/>
              <a:t>המחלקה תממש את הממשק </a:t>
            </a:r>
            <a:r>
              <a:rPr lang="en-US" sz="1800" dirty="0">
                <a:highlight>
                  <a:srgbClr val="FFFF00"/>
                </a:highlight>
              </a:rPr>
              <a:t>IDL</a:t>
            </a:r>
            <a:r>
              <a:rPr lang="he-IL" sz="1800" dirty="0"/>
              <a:t>, המימוש החדש יאפשר את שמירת בסיס הנתונים בקבצי </a:t>
            </a:r>
            <a:r>
              <a:rPr lang="en-US" sz="1800" dirty="0"/>
              <a:t>XML</a:t>
            </a:r>
            <a:r>
              <a:rPr lang="he-IL" sz="1800" dirty="0"/>
              <a:t> (בהמשך נסביר כיצד לממש)</a:t>
            </a:r>
          </a:p>
        </p:txBody>
      </p:sp>
      <p:sp>
        <p:nvSpPr>
          <p:cNvPr id="33" name="Rectangle 4">
            <a:extLst>
              <a:ext uri="{FF2B5EF4-FFF2-40B4-BE49-F238E27FC236}">
                <a16:creationId xmlns:a16="http://schemas.microsoft.com/office/drawing/2014/main" id="{7DFC1AFE-5298-49F9-93E5-2636529D8A4E}"/>
              </a:ext>
            </a:extLst>
          </p:cNvPr>
          <p:cNvSpPr/>
          <p:nvPr/>
        </p:nvSpPr>
        <p:spPr>
          <a:xfrm>
            <a:off x="2069182" y="1988840"/>
            <a:ext cx="2736304" cy="3100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34" name="Rectangle 4">
            <a:extLst>
              <a:ext uri="{FF2B5EF4-FFF2-40B4-BE49-F238E27FC236}">
                <a16:creationId xmlns:a16="http://schemas.microsoft.com/office/drawing/2014/main" id="{ED955179-73E7-4FE4-B26F-B04146BE6C4D}"/>
              </a:ext>
            </a:extLst>
          </p:cNvPr>
          <p:cNvSpPr/>
          <p:nvPr/>
        </p:nvSpPr>
        <p:spPr>
          <a:xfrm>
            <a:off x="7157921" y="5557289"/>
            <a:ext cx="1800201"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844615142"/>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a:xfrm>
            <a:off x="1771484" y="47147"/>
            <a:ext cx="7776864" cy="571938"/>
          </a:xfrm>
        </p:spPr>
        <p:txBody>
          <a:bodyPr>
            <a:noAutofit/>
          </a:bodyPr>
          <a:lstStyle/>
          <a:p>
            <a:pPr algn="ctr"/>
            <a:r>
              <a:rPr lang="he-IL" sz="2800" dirty="0"/>
              <a:t>שלב ב - הוספת </a:t>
            </a:r>
            <a:r>
              <a:rPr lang="en-US" sz="2800" dirty="0"/>
              <a:t>reference</a:t>
            </a:r>
            <a:r>
              <a:rPr lang="he-IL" sz="2800" dirty="0"/>
              <a:t> ל</a:t>
            </a:r>
            <a:r>
              <a:rPr lang="en-US" sz="2800" dirty="0"/>
              <a:t>DLXML</a:t>
            </a:r>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a:xfrm>
            <a:off x="8870616" y="6474158"/>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791</a:t>
            </a:fld>
            <a:endParaRPr lang="he-IL" dirty="0">
              <a:solidFill>
                <a:srgbClr val="B13F9A"/>
              </a:solidFill>
              <a:latin typeface="Trebuchet MS"/>
              <a:cs typeface="Gisha" panose="020B0502040204020203" pitchFamily="34" charset="-79"/>
            </a:endParaRPr>
          </a:p>
        </p:txBody>
      </p:sp>
      <p:sp>
        <p:nvSpPr>
          <p:cNvPr id="44" name="Content Placeholder 2">
            <a:extLst>
              <a:ext uri="{FF2B5EF4-FFF2-40B4-BE49-F238E27FC236}">
                <a16:creationId xmlns:a16="http://schemas.microsoft.com/office/drawing/2014/main" id="{CE826329-DBC8-4D98-A176-1B236D98A706}"/>
              </a:ext>
            </a:extLst>
          </p:cNvPr>
          <p:cNvSpPr txBox="1">
            <a:spLocks/>
          </p:cNvSpPr>
          <p:nvPr/>
        </p:nvSpPr>
        <p:spPr>
          <a:xfrm>
            <a:off x="1847528" y="745784"/>
            <a:ext cx="7700820" cy="610817"/>
          </a:xfrm>
          <a:prstGeom prst="rect">
            <a:avLst/>
          </a:prstGeom>
        </p:spPr>
        <p:txBody>
          <a:bodyPr vert="horz">
            <a:normAutofit fontScale="70000" lnSpcReduction="20000"/>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292608" lvl="1" indent="0" algn="ctr">
              <a:buClr>
                <a:srgbClr val="F9B639"/>
              </a:buClr>
              <a:buNone/>
            </a:pPr>
            <a:r>
              <a:rPr lang="he-IL" sz="2400" b="1" dirty="0">
                <a:solidFill>
                  <a:prstClr val="black"/>
                </a:solidFill>
                <a:latin typeface="Trebuchet MS"/>
                <a:cs typeface="Gisha" panose="020B0502040204020203" pitchFamily="34" charset="-79"/>
              </a:rPr>
              <a:t>כזכור הוספנו (או נוסיף עכשיו) ל </a:t>
            </a:r>
            <a:r>
              <a:rPr lang="en-US" sz="2400" b="1" dirty="0">
                <a:solidFill>
                  <a:prstClr val="black"/>
                </a:solidFill>
                <a:latin typeface="Trebuchet MS"/>
              </a:rPr>
              <a:t>DLXML</a:t>
            </a:r>
            <a:r>
              <a:rPr lang="he-IL" sz="2400" b="1" dirty="0">
                <a:solidFill>
                  <a:prstClr val="black"/>
                </a:solidFill>
                <a:latin typeface="Trebuchet MS"/>
                <a:cs typeface="Gisha" panose="020B0502040204020203" pitchFamily="34" charset="-79"/>
              </a:rPr>
              <a:t> רפרנס ל </a:t>
            </a:r>
            <a:r>
              <a:rPr lang="en-US" sz="2400" b="1" dirty="0">
                <a:solidFill>
                  <a:prstClr val="black"/>
                </a:solidFill>
                <a:latin typeface="Trebuchet MS"/>
              </a:rPr>
              <a:t>DLAPI</a:t>
            </a:r>
            <a:endParaRPr lang="he-IL" sz="2400" b="1" dirty="0">
              <a:solidFill>
                <a:prstClr val="black"/>
              </a:solidFill>
              <a:latin typeface="Trebuchet MS"/>
              <a:cs typeface="Gisha" panose="020B0502040204020203" pitchFamily="34" charset="-79"/>
            </a:endParaRPr>
          </a:p>
          <a:p>
            <a:pPr marL="292608" lvl="1" indent="0" algn="ctr">
              <a:buClr>
                <a:srgbClr val="F9B639"/>
              </a:buClr>
              <a:buNone/>
            </a:pPr>
            <a:r>
              <a:rPr lang="he-IL" sz="2400" b="1" dirty="0">
                <a:solidFill>
                  <a:prstClr val="black"/>
                </a:solidFill>
                <a:latin typeface="Trebuchet MS"/>
                <a:cs typeface="Gisha" panose="020B0502040204020203" pitchFamily="34" charset="-79"/>
              </a:rPr>
              <a:t>(החץ הירוק השמאלי)</a:t>
            </a:r>
            <a:endParaRPr lang="en-US" sz="2400" b="1" dirty="0">
              <a:solidFill>
                <a:prstClr val="black"/>
              </a:solidFill>
              <a:latin typeface="Trebuchet MS"/>
            </a:endParaRPr>
          </a:p>
        </p:txBody>
      </p:sp>
      <p:grpSp>
        <p:nvGrpSpPr>
          <p:cNvPr id="34" name="Group 33">
            <a:extLst>
              <a:ext uri="{FF2B5EF4-FFF2-40B4-BE49-F238E27FC236}">
                <a16:creationId xmlns:a16="http://schemas.microsoft.com/office/drawing/2014/main" id="{4ABD739A-E320-4A10-9C8E-45566F59E00B}"/>
              </a:ext>
            </a:extLst>
          </p:cNvPr>
          <p:cNvGrpSpPr/>
          <p:nvPr/>
        </p:nvGrpSpPr>
        <p:grpSpPr>
          <a:xfrm>
            <a:off x="2248416" y="1422044"/>
            <a:ext cx="6586712" cy="5052115"/>
            <a:chOff x="937080" y="1504130"/>
            <a:chExt cx="6586712" cy="5052115"/>
          </a:xfrm>
        </p:grpSpPr>
        <p:grpSp>
          <p:nvGrpSpPr>
            <p:cNvPr id="35" name="Group 34">
              <a:extLst>
                <a:ext uri="{FF2B5EF4-FFF2-40B4-BE49-F238E27FC236}">
                  <a16:creationId xmlns:a16="http://schemas.microsoft.com/office/drawing/2014/main" id="{F31C07CD-7DE3-4FA7-9FA8-76E3A861E814}"/>
                </a:ext>
              </a:extLst>
            </p:cNvPr>
            <p:cNvGrpSpPr/>
            <p:nvPr/>
          </p:nvGrpSpPr>
          <p:grpSpPr>
            <a:xfrm>
              <a:off x="937080" y="1504130"/>
              <a:ext cx="6586712" cy="5052115"/>
              <a:chOff x="1635260" y="4083080"/>
              <a:chExt cx="4270119" cy="3203944"/>
            </a:xfrm>
          </p:grpSpPr>
          <p:sp>
            <p:nvSpPr>
              <p:cNvPr id="54" name="Rectangle: Single Corner Snipped 53">
                <a:extLst>
                  <a:ext uri="{FF2B5EF4-FFF2-40B4-BE49-F238E27FC236}">
                    <a16:creationId xmlns:a16="http://schemas.microsoft.com/office/drawing/2014/main" id="{295973A2-B4A1-437D-83DB-A49814EC6B1E}"/>
                  </a:ext>
                </a:extLst>
              </p:cNvPr>
              <p:cNvSpPr/>
              <p:nvPr/>
            </p:nvSpPr>
            <p:spPr>
              <a:xfrm>
                <a:off x="3175775" y="4083080"/>
                <a:ext cx="1242236" cy="271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PL</a:t>
                </a:r>
              </a:p>
            </p:txBody>
          </p:sp>
          <p:sp>
            <p:nvSpPr>
              <p:cNvPr id="55" name="Rectangle: Single Corner Snipped 54">
                <a:extLst>
                  <a:ext uri="{FF2B5EF4-FFF2-40B4-BE49-F238E27FC236}">
                    <a16:creationId xmlns:a16="http://schemas.microsoft.com/office/drawing/2014/main" id="{2136B18B-B0F5-426E-990A-366F2D250D0E}"/>
                  </a:ext>
                </a:extLst>
              </p:cNvPr>
              <p:cNvSpPr/>
              <p:nvPr/>
            </p:nvSpPr>
            <p:spPr>
              <a:xfrm>
                <a:off x="3175775" y="4614065"/>
                <a:ext cx="1242237" cy="339957"/>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BL</a:t>
                </a:r>
              </a:p>
              <a:p>
                <a:pPr algn="ctr" rtl="0"/>
                <a:r>
                  <a:rPr lang="en-US" sz="1200" dirty="0">
                    <a:solidFill>
                      <a:prstClr val="black"/>
                    </a:solidFill>
                    <a:latin typeface="Trebuchet MS"/>
                  </a:rPr>
                  <a:t>(IBL, BO, BLFactory)</a:t>
                </a:r>
              </a:p>
            </p:txBody>
          </p:sp>
          <p:sp>
            <p:nvSpPr>
              <p:cNvPr id="56" name="Rectangle: Single Corner Snipped 55">
                <a:extLst>
                  <a:ext uri="{FF2B5EF4-FFF2-40B4-BE49-F238E27FC236}">
                    <a16:creationId xmlns:a16="http://schemas.microsoft.com/office/drawing/2014/main" id="{4FC19AAA-E804-440F-97C6-E5606CF90EDA}"/>
                  </a:ext>
                </a:extLst>
              </p:cNvPr>
              <p:cNvSpPr/>
              <p:nvPr/>
            </p:nvSpPr>
            <p:spPr>
              <a:xfrm>
                <a:off x="4533050" y="5831883"/>
                <a:ext cx="1372329" cy="745191"/>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DLObject</a:t>
                </a:r>
                <a:r>
                  <a:rPr lang="en-US" dirty="0">
                    <a:solidFill>
                      <a:prstClr val="black"/>
                    </a:solidFill>
                    <a:latin typeface="Trebuchet MS"/>
                  </a:rPr>
                  <a:t> </a:t>
                </a:r>
              </a:p>
              <a:p>
                <a:pPr algn="ctr" rtl="0"/>
                <a:r>
                  <a:rPr lang="en-US" dirty="0">
                    <a:solidFill>
                      <a:prstClr val="black"/>
                    </a:solidFill>
                    <a:latin typeface="Trebuchet MS"/>
                  </a:rPr>
                  <a:t>+</a:t>
                </a:r>
              </a:p>
              <a:p>
                <a:pPr algn="ctr" rtl="0"/>
                <a:r>
                  <a:rPr lang="en-US" sz="1200" dirty="0" err="1">
                    <a:solidFill>
                      <a:prstClr val="black"/>
                    </a:solidFill>
                    <a:latin typeface="Trebuchet MS"/>
                  </a:rPr>
                  <a:t>DataSource</a:t>
                </a:r>
                <a:r>
                  <a:rPr lang="en-US" sz="1200" dirty="0">
                    <a:solidFill>
                      <a:prstClr val="black"/>
                    </a:solidFill>
                    <a:latin typeface="Trebuchet MS"/>
                  </a:rPr>
                  <a:t> Lists</a:t>
                </a:r>
              </a:p>
            </p:txBody>
          </p:sp>
          <p:sp>
            <p:nvSpPr>
              <p:cNvPr id="57" name="Rectangle: Single Corner Snipped 56">
                <a:extLst>
                  <a:ext uri="{FF2B5EF4-FFF2-40B4-BE49-F238E27FC236}">
                    <a16:creationId xmlns:a16="http://schemas.microsoft.com/office/drawing/2014/main" id="{41DCD836-74CE-4678-8533-CF1FBA7A4AB6}"/>
                  </a:ext>
                </a:extLst>
              </p:cNvPr>
              <p:cNvSpPr/>
              <p:nvPr/>
            </p:nvSpPr>
            <p:spPr>
              <a:xfrm>
                <a:off x="3085489" y="5208840"/>
                <a:ext cx="1417848" cy="360040"/>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DALFacade</a:t>
                </a:r>
                <a:endParaRPr lang="en-US" dirty="0">
                  <a:solidFill>
                    <a:prstClr val="black"/>
                  </a:solidFill>
                  <a:latin typeface="Trebuchet MS"/>
                </a:endParaRPr>
              </a:p>
              <a:p>
                <a:pPr algn="ctr" rtl="0"/>
                <a:r>
                  <a:rPr lang="en-US" sz="1200" dirty="0">
                    <a:solidFill>
                      <a:prstClr val="black"/>
                    </a:solidFill>
                    <a:latin typeface="Trebuchet MS"/>
                  </a:rPr>
                  <a:t>(IDL, BO, DalFactory) </a:t>
                </a:r>
              </a:p>
            </p:txBody>
          </p:sp>
          <p:sp>
            <p:nvSpPr>
              <p:cNvPr id="58" name="Rectangle: Single Corner Snipped 57">
                <a:extLst>
                  <a:ext uri="{FF2B5EF4-FFF2-40B4-BE49-F238E27FC236}">
                    <a16:creationId xmlns:a16="http://schemas.microsoft.com/office/drawing/2014/main" id="{210AC518-2455-4E93-A118-E6F213C5848F}"/>
                  </a:ext>
                </a:extLst>
              </p:cNvPr>
              <p:cNvSpPr/>
              <p:nvPr/>
            </p:nvSpPr>
            <p:spPr>
              <a:xfrm>
                <a:off x="1833183" y="5831793"/>
                <a:ext cx="1242237" cy="339956"/>
              </a:xfrm>
              <a:prstGeom prst="snip1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rtl="0"/>
                <a:r>
                  <a:rPr lang="en-US" dirty="0">
                    <a:solidFill>
                      <a:prstClr val="black"/>
                    </a:solidFill>
                    <a:latin typeface="Trebuchet MS"/>
                  </a:rPr>
                  <a:t>Project </a:t>
                </a:r>
                <a:r>
                  <a:rPr lang="en-US" dirty="0" err="1">
                    <a:solidFill>
                      <a:prstClr val="black"/>
                    </a:solidFill>
                    <a:latin typeface="Trebuchet MS"/>
                  </a:rPr>
                  <a:t>DalXml</a:t>
                </a:r>
                <a:endParaRPr lang="en-US" dirty="0">
                  <a:solidFill>
                    <a:prstClr val="black"/>
                  </a:solidFill>
                  <a:latin typeface="Trebuchet MS"/>
                </a:endParaRPr>
              </a:p>
            </p:txBody>
          </p:sp>
          <p:sp>
            <p:nvSpPr>
              <p:cNvPr id="59" name="Flowchart: Multidocument 58">
                <a:extLst>
                  <a:ext uri="{FF2B5EF4-FFF2-40B4-BE49-F238E27FC236}">
                    <a16:creationId xmlns:a16="http://schemas.microsoft.com/office/drawing/2014/main" id="{E37FB4CC-4799-44FE-BF28-E4F67FA33D73}"/>
                  </a:ext>
                </a:extLst>
              </p:cNvPr>
              <p:cNvSpPr/>
              <p:nvPr/>
            </p:nvSpPr>
            <p:spPr>
              <a:xfrm>
                <a:off x="1635260" y="6783435"/>
                <a:ext cx="1440160" cy="503589"/>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prstClr val="black"/>
                    </a:solidFill>
                    <a:latin typeface="Trebuchet MS"/>
                  </a:rPr>
                  <a:t>XML files</a:t>
                </a:r>
              </a:p>
            </p:txBody>
          </p:sp>
          <p:cxnSp>
            <p:nvCxnSpPr>
              <p:cNvPr id="60" name="Straight Arrow Connector 59">
                <a:extLst>
                  <a:ext uri="{FF2B5EF4-FFF2-40B4-BE49-F238E27FC236}">
                    <a16:creationId xmlns:a16="http://schemas.microsoft.com/office/drawing/2014/main" id="{437D7641-789A-4BC9-8C06-BCC4E5189873}"/>
                  </a:ext>
                </a:extLst>
              </p:cNvPr>
              <p:cNvCxnSpPr>
                <a:cxnSpLocks/>
                <a:stCxn id="54" idx="1"/>
                <a:endCxn id="55" idx="3"/>
              </p:cNvCxnSpPr>
              <p:nvPr/>
            </p:nvCxnSpPr>
            <p:spPr>
              <a:xfrm>
                <a:off x="3796894" y="4355036"/>
                <a:ext cx="0" cy="259029"/>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61" name="Straight Arrow Connector 60">
                <a:extLst>
                  <a:ext uri="{FF2B5EF4-FFF2-40B4-BE49-F238E27FC236}">
                    <a16:creationId xmlns:a16="http://schemas.microsoft.com/office/drawing/2014/main" id="{D01C9064-23AC-44B2-BFE4-D96BFF7ACF6F}"/>
                  </a:ext>
                </a:extLst>
              </p:cNvPr>
              <p:cNvCxnSpPr>
                <a:cxnSpLocks/>
                <a:stCxn id="58" idx="3"/>
                <a:endCxn id="57" idx="2"/>
              </p:cNvCxnSpPr>
              <p:nvPr/>
            </p:nvCxnSpPr>
            <p:spPr>
              <a:xfrm flipV="1">
                <a:off x="2454302" y="5388860"/>
                <a:ext cx="631187" cy="44293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a:extLst>
                  <a:ext uri="{FF2B5EF4-FFF2-40B4-BE49-F238E27FC236}">
                    <a16:creationId xmlns:a16="http://schemas.microsoft.com/office/drawing/2014/main" id="{C32BCBFD-18A9-4CB6-AA70-86D6F4B8472F}"/>
                  </a:ext>
                </a:extLst>
              </p:cNvPr>
              <p:cNvCxnSpPr>
                <a:cxnSpLocks/>
                <a:stCxn id="55" idx="0"/>
              </p:cNvCxnSpPr>
              <p:nvPr/>
            </p:nvCxnSpPr>
            <p:spPr>
              <a:xfrm>
                <a:off x="4418012" y="4784043"/>
                <a:ext cx="1078301" cy="1055851"/>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a:extLst>
                  <a:ext uri="{FF2B5EF4-FFF2-40B4-BE49-F238E27FC236}">
                    <a16:creationId xmlns:a16="http://schemas.microsoft.com/office/drawing/2014/main" id="{B60047AF-B2D4-4868-81A9-626951C470FC}"/>
                  </a:ext>
                </a:extLst>
              </p:cNvPr>
              <p:cNvCxnSpPr>
                <a:cxnSpLocks/>
                <a:stCxn id="56" idx="3"/>
                <a:endCxn id="57" idx="0"/>
              </p:cNvCxnSpPr>
              <p:nvPr/>
            </p:nvCxnSpPr>
            <p:spPr>
              <a:xfrm flipH="1" flipV="1">
                <a:off x="4503337" y="5388860"/>
                <a:ext cx="715878" cy="443023"/>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a:extLst>
                  <a:ext uri="{FF2B5EF4-FFF2-40B4-BE49-F238E27FC236}">
                    <a16:creationId xmlns:a16="http://schemas.microsoft.com/office/drawing/2014/main" id="{A4A2F5EE-1925-4F76-95B4-86F3575217DD}"/>
                  </a:ext>
                </a:extLst>
              </p:cNvPr>
              <p:cNvCxnSpPr>
                <a:cxnSpLocks/>
                <a:stCxn id="58" idx="1"/>
                <a:endCxn id="59" idx="0"/>
              </p:cNvCxnSpPr>
              <p:nvPr/>
            </p:nvCxnSpPr>
            <p:spPr>
              <a:xfrm>
                <a:off x="2454302" y="6171749"/>
                <a:ext cx="116" cy="611686"/>
              </a:xfrm>
              <a:prstGeom prst="straightConnector1">
                <a:avLst/>
              </a:prstGeom>
              <a:ln w="57150">
                <a:prstDash val="sysDash"/>
                <a:headEnd type="none" w="med" len="med"/>
                <a:tailEnd type="arrow" w="med" len="med"/>
              </a:ln>
            </p:spPr>
            <p:style>
              <a:lnRef idx="2">
                <a:schemeClr val="accent4"/>
              </a:lnRef>
              <a:fillRef idx="0">
                <a:schemeClr val="accent4"/>
              </a:fillRef>
              <a:effectRef idx="1">
                <a:schemeClr val="accent4"/>
              </a:effectRef>
              <a:fontRef idx="minor">
                <a:schemeClr val="tx1"/>
              </a:fontRef>
            </p:style>
          </p:cxnSp>
        </p:grpSp>
        <p:cxnSp>
          <p:nvCxnSpPr>
            <p:cNvPr id="36" name="Straight Arrow Connector 35">
              <a:extLst>
                <a:ext uri="{FF2B5EF4-FFF2-40B4-BE49-F238E27FC236}">
                  <a16:creationId xmlns:a16="http://schemas.microsoft.com/office/drawing/2014/main" id="{AA3CD053-90E9-4886-B174-B68151F5F221}"/>
                </a:ext>
              </a:extLst>
            </p:cNvPr>
            <p:cNvCxnSpPr>
              <a:cxnSpLocks/>
              <a:stCxn id="55" idx="1"/>
              <a:endCxn id="57" idx="3"/>
            </p:cNvCxnSpPr>
            <p:nvPr/>
          </p:nvCxnSpPr>
          <p:spPr>
            <a:xfrm flipH="1">
              <a:off x="4267600" y="2877469"/>
              <a:ext cx="3827" cy="401807"/>
            </a:xfrm>
            <a:prstGeom prst="straightConnector1">
              <a:avLst/>
            </a:prstGeom>
            <a:ln w="38100">
              <a:solidFill>
                <a:srgbClr val="00B050"/>
              </a:solidFill>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81CF7F0E-690C-4FF1-9AC2-6BA8D5A6B164}"/>
                </a:ext>
              </a:extLst>
            </p:cNvPr>
            <p:cNvCxnSpPr>
              <a:cxnSpLocks/>
              <a:stCxn id="55" idx="2"/>
            </p:cNvCxnSpPr>
            <p:nvPr/>
          </p:nvCxnSpPr>
          <p:spPr>
            <a:xfrm flipH="1">
              <a:off x="1810978" y="2609441"/>
              <a:ext cx="1502366" cy="1628127"/>
            </a:xfrm>
            <a:prstGeom prst="straightConnector1">
              <a:avLst/>
            </a:prstGeom>
            <a:ln w="28575">
              <a:solidFill>
                <a:srgbClr val="FF0000"/>
              </a:solidFill>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a:extLst>
                <a:ext uri="{FF2B5EF4-FFF2-40B4-BE49-F238E27FC236}">
                  <a16:creationId xmlns:a16="http://schemas.microsoft.com/office/drawing/2014/main" id="{9FA41D01-F8C9-438F-95D8-757506A37A1B}"/>
                </a:ext>
              </a:extLst>
            </p:cNvPr>
            <p:cNvCxnSpPr>
              <a:cxnSpLocks/>
              <a:stCxn id="57" idx="1"/>
              <a:endCxn id="58" idx="0"/>
            </p:cNvCxnSpPr>
            <p:nvPr/>
          </p:nvCxnSpPr>
          <p:spPr>
            <a:xfrm flipH="1">
              <a:off x="3158545" y="3847002"/>
              <a:ext cx="1109055" cy="68260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4021DC7-D5A0-4C7F-9045-F8CAC7CD54EE}"/>
                </a:ext>
              </a:extLst>
            </p:cNvPr>
            <p:cNvCxnSpPr>
              <a:cxnSpLocks/>
              <a:stCxn id="57" idx="1"/>
              <a:endCxn id="56" idx="2"/>
            </p:cNvCxnSpPr>
            <p:nvPr/>
          </p:nvCxnSpPr>
          <p:spPr>
            <a:xfrm>
              <a:off x="4267600" y="3847002"/>
              <a:ext cx="1139357" cy="10022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1" name="TextBox 40">
              <a:extLst>
                <a:ext uri="{FF2B5EF4-FFF2-40B4-BE49-F238E27FC236}">
                  <a16:creationId xmlns:a16="http://schemas.microsoft.com/office/drawing/2014/main" id="{5286EBE2-DA58-407A-A76D-4BD2AD1DB112}"/>
                </a:ext>
              </a:extLst>
            </p:cNvPr>
            <p:cNvSpPr txBox="1"/>
            <p:nvPr/>
          </p:nvSpPr>
          <p:spPr>
            <a:xfrm>
              <a:off x="1163107" y="4956732"/>
              <a:ext cx="939182"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דרך מתודות בקוד</a:t>
              </a:r>
            </a:p>
          </p:txBody>
        </p:sp>
        <p:sp>
          <p:nvSpPr>
            <p:cNvPr id="47" name="TextBox 46">
              <a:extLst>
                <a:ext uri="{FF2B5EF4-FFF2-40B4-BE49-F238E27FC236}">
                  <a16:creationId xmlns:a16="http://schemas.microsoft.com/office/drawing/2014/main" id="{893116E9-B3FE-4F3A-82E4-59BEE01651C6}"/>
                </a:ext>
              </a:extLst>
            </p:cNvPr>
            <p:cNvSpPr txBox="1"/>
            <p:nvPr/>
          </p:nvSpPr>
          <p:spPr>
            <a:xfrm>
              <a:off x="5554374" y="2675748"/>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48" name="TextBox 47">
              <a:extLst>
                <a:ext uri="{FF2B5EF4-FFF2-40B4-BE49-F238E27FC236}">
                  <a16:creationId xmlns:a16="http://schemas.microsoft.com/office/drawing/2014/main" id="{0E5E0046-9FDE-4155-BF3C-BDCBD9EEDB32}"/>
                </a:ext>
              </a:extLst>
            </p:cNvPr>
            <p:cNvSpPr txBox="1"/>
            <p:nvPr/>
          </p:nvSpPr>
          <p:spPr>
            <a:xfrm>
              <a:off x="1701165" y="2621699"/>
              <a:ext cx="1394147" cy="738664"/>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יצירת </a:t>
              </a:r>
              <a:r>
                <a:rPr lang="en-US" sz="1050" b="1" dirty="0">
                  <a:solidFill>
                    <a:prstClr val="black"/>
                  </a:solidFill>
                  <a:latin typeface="Trebuchet MS"/>
                </a:rPr>
                <a:t>reference</a:t>
              </a:r>
              <a:r>
                <a:rPr lang="he-IL" sz="1050" b="1" dirty="0">
                  <a:solidFill>
                    <a:prstClr val="black"/>
                  </a:solidFill>
                  <a:latin typeface="Trebuchet MS"/>
                  <a:cs typeface="Gisha" panose="020B0502040204020203" pitchFamily="34" charset="-79"/>
                </a:rPr>
                <a:t> מאולץ. רק לצורך קיומם באותה ספריית הרצה</a:t>
              </a:r>
            </a:p>
          </p:txBody>
        </p:sp>
        <p:sp>
          <p:nvSpPr>
            <p:cNvPr id="49" name="TextBox 48">
              <a:extLst>
                <a:ext uri="{FF2B5EF4-FFF2-40B4-BE49-F238E27FC236}">
                  <a16:creationId xmlns:a16="http://schemas.microsoft.com/office/drawing/2014/main" id="{734CD8D2-39FF-47AF-B398-A8656E39AEED}"/>
                </a:ext>
              </a:extLst>
            </p:cNvPr>
            <p:cNvSpPr txBox="1"/>
            <p:nvPr/>
          </p:nvSpPr>
          <p:spPr>
            <a:xfrm>
              <a:off x="3335992" y="4100331"/>
              <a:ext cx="1750635" cy="577081"/>
            </a:xfrm>
            <a:prstGeom prst="rect">
              <a:avLst/>
            </a:prstGeom>
            <a:noFill/>
          </p:spPr>
          <p:txBody>
            <a:bodyPr wrap="square">
              <a:spAutoFit/>
            </a:bodyPr>
            <a:lstStyle/>
            <a:p>
              <a:pPr algn="ctr"/>
              <a:r>
                <a:rPr lang="he-IL" sz="1050" b="1" dirty="0">
                  <a:solidFill>
                    <a:prstClr val="black"/>
                  </a:solidFill>
                  <a:latin typeface="Trebuchet MS"/>
                  <a:cs typeface="Gisha" panose="020B0502040204020203" pitchFamily="34" charset="-79"/>
                </a:rPr>
                <a:t>קישור בעזרת </a:t>
              </a:r>
              <a:r>
                <a:rPr lang="en-US" sz="1050" b="1" dirty="0">
                  <a:solidFill>
                    <a:prstClr val="black"/>
                  </a:solidFill>
                  <a:latin typeface="Trebuchet MS"/>
                </a:rPr>
                <a:t>reflection </a:t>
              </a:r>
              <a:r>
                <a:rPr lang="he-IL" sz="1050" b="1" dirty="0">
                  <a:solidFill>
                    <a:prstClr val="black"/>
                  </a:solidFill>
                  <a:latin typeface="Trebuchet MS"/>
                  <a:cs typeface="Gisha" panose="020B0502040204020203" pitchFamily="34" charset="-79"/>
                </a:rPr>
                <a:t>הקשרים יקבעו ב:</a:t>
              </a:r>
            </a:p>
            <a:p>
              <a:pPr algn="ctr"/>
              <a:r>
                <a:rPr lang="en-US" sz="1050" b="1" dirty="0">
                  <a:solidFill>
                    <a:prstClr val="black"/>
                  </a:solidFill>
                  <a:latin typeface="Trebuchet MS"/>
                </a:rPr>
                <a:t>XML config file</a:t>
              </a:r>
              <a:endParaRPr lang="he-IL" sz="1050" b="1" dirty="0">
                <a:solidFill>
                  <a:prstClr val="black"/>
                </a:solidFill>
                <a:latin typeface="Trebuchet MS"/>
                <a:cs typeface="Gisha" panose="020B0502040204020203" pitchFamily="34" charset="-79"/>
              </a:endParaRPr>
            </a:p>
          </p:txBody>
        </p:sp>
        <p:sp>
          <p:nvSpPr>
            <p:cNvPr id="50" name="TextBox 49">
              <a:extLst>
                <a:ext uri="{FF2B5EF4-FFF2-40B4-BE49-F238E27FC236}">
                  <a16:creationId xmlns:a16="http://schemas.microsoft.com/office/drawing/2014/main" id="{F8EF9B45-DC45-46E0-B873-4231E3407148}"/>
                </a:ext>
              </a:extLst>
            </p:cNvPr>
            <p:cNvSpPr txBox="1"/>
            <p:nvPr/>
          </p:nvSpPr>
          <p:spPr>
            <a:xfrm>
              <a:off x="3356568" y="192803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51" name="TextBox 50">
              <a:extLst>
                <a:ext uri="{FF2B5EF4-FFF2-40B4-BE49-F238E27FC236}">
                  <a16:creationId xmlns:a16="http://schemas.microsoft.com/office/drawing/2014/main" id="{ED374873-43AC-4783-BBE3-DE5EC16FB3F3}"/>
                </a:ext>
              </a:extLst>
            </p:cNvPr>
            <p:cNvSpPr txBox="1"/>
            <p:nvPr/>
          </p:nvSpPr>
          <p:spPr>
            <a:xfrm>
              <a:off x="3364854" y="2902983"/>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52" name="TextBox 51">
              <a:extLst>
                <a:ext uri="{FF2B5EF4-FFF2-40B4-BE49-F238E27FC236}">
                  <a16:creationId xmlns:a16="http://schemas.microsoft.com/office/drawing/2014/main" id="{B69B852E-215D-4B99-B2A2-8527418CFE97}"/>
                </a:ext>
              </a:extLst>
            </p:cNvPr>
            <p:cNvSpPr txBox="1"/>
            <p:nvPr/>
          </p:nvSpPr>
          <p:spPr>
            <a:xfrm>
              <a:off x="4871468" y="3907681"/>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sp>
          <p:nvSpPr>
            <p:cNvPr id="53" name="TextBox 52">
              <a:extLst>
                <a:ext uri="{FF2B5EF4-FFF2-40B4-BE49-F238E27FC236}">
                  <a16:creationId xmlns:a16="http://schemas.microsoft.com/office/drawing/2014/main" id="{88C85F83-BFE5-4A47-A039-C1D29074EC96}"/>
                </a:ext>
              </a:extLst>
            </p:cNvPr>
            <p:cNvSpPr txBox="1"/>
            <p:nvPr/>
          </p:nvSpPr>
          <p:spPr>
            <a:xfrm>
              <a:off x="1908497" y="3879590"/>
              <a:ext cx="1916165" cy="253916"/>
            </a:xfrm>
            <a:prstGeom prst="rect">
              <a:avLst/>
            </a:prstGeom>
            <a:noFill/>
          </p:spPr>
          <p:txBody>
            <a:bodyPr wrap="square">
              <a:spAutoFit/>
            </a:bodyPr>
            <a:lstStyle/>
            <a:p>
              <a:pPr algn="ctr" rtl="0"/>
              <a:r>
                <a:rPr lang="en-US" sz="1050" b="1" dirty="0">
                  <a:solidFill>
                    <a:prstClr val="black"/>
                  </a:solidFill>
                  <a:latin typeface="Trebuchet MS"/>
                </a:rPr>
                <a:t>reference </a:t>
              </a:r>
              <a:r>
                <a:rPr lang="he-IL" sz="1050" b="1" dirty="0">
                  <a:solidFill>
                    <a:prstClr val="black"/>
                  </a:solidFill>
                  <a:latin typeface="Trebuchet MS"/>
                  <a:cs typeface="Gisha" panose="020B0502040204020203" pitchFamily="34" charset="-79"/>
                </a:rPr>
                <a:t>עם כיוון החץ</a:t>
              </a:r>
            </a:p>
          </p:txBody>
        </p:sp>
      </p:grpSp>
    </p:spTree>
    <p:extLst>
      <p:ext uri="{BB962C8B-B14F-4D97-AF65-F5344CB8AC3E}">
        <p14:creationId xmlns:p14="http://schemas.microsoft.com/office/powerpoint/2010/main" val="261300830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2FD57-03BB-4EE6-BCCD-A779A9623D88}"/>
              </a:ext>
            </a:extLst>
          </p:cNvPr>
          <p:cNvPicPr>
            <a:picLocks noChangeAspect="1"/>
          </p:cNvPicPr>
          <p:nvPr/>
        </p:nvPicPr>
        <p:blipFill>
          <a:blip r:embed="rId3"/>
          <a:stretch>
            <a:fillRect/>
          </a:stretch>
        </p:blipFill>
        <p:spPr>
          <a:xfrm>
            <a:off x="1631505" y="2405063"/>
            <a:ext cx="4867275" cy="204787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a:xfrm>
            <a:off x="1775520" y="54108"/>
            <a:ext cx="7776864" cy="1078085"/>
          </a:xfrm>
        </p:spPr>
        <p:txBody>
          <a:bodyPr>
            <a:noAutofit/>
          </a:bodyPr>
          <a:lstStyle/>
          <a:p>
            <a:pPr algn="ctr"/>
            <a:r>
              <a:rPr lang="he-IL" sz="2800" dirty="0"/>
              <a:t>שלב ג – נקנפג את קובץ </a:t>
            </a:r>
            <a:r>
              <a:rPr lang="en-US" sz="2800" dirty="0"/>
              <a:t>CONFIG.XML</a:t>
            </a:r>
            <a:r>
              <a:rPr lang="he-IL" sz="2800" dirty="0"/>
              <a:t> לעבוד מול </a:t>
            </a:r>
            <a:r>
              <a:rPr lang="en-US" sz="2800" dirty="0" err="1"/>
              <a:t>DaLXml</a:t>
            </a:r>
            <a:endParaRPr lang="en-US" sz="2800" dirty="0"/>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a:xfrm>
            <a:off x="1631504" y="6539601"/>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792</a:t>
            </a:fld>
            <a:endParaRPr lang="he-IL" dirty="0">
              <a:solidFill>
                <a:srgbClr val="B13F9A"/>
              </a:solidFill>
              <a:latin typeface="Trebuchet MS"/>
              <a:cs typeface="Gisha" panose="020B0502040204020203" pitchFamily="34" charset="-79"/>
            </a:endParaRPr>
          </a:p>
        </p:txBody>
      </p:sp>
      <p:sp>
        <p:nvSpPr>
          <p:cNvPr id="65" name="Callout: Bent Line 64">
            <a:extLst>
              <a:ext uri="{FF2B5EF4-FFF2-40B4-BE49-F238E27FC236}">
                <a16:creationId xmlns:a16="http://schemas.microsoft.com/office/drawing/2014/main" id="{14DFC75F-4D54-4CCB-AA05-75865AE0D230}"/>
              </a:ext>
            </a:extLst>
          </p:cNvPr>
          <p:cNvSpPr/>
          <p:nvPr/>
        </p:nvSpPr>
        <p:spPr>
          <a:xfrm>
            <a:off x="7824192" y="1836763"/>
            <a:ext cx="2367496" cy="1652885"/>
          </a:xfrm>
          <a:prstGeom prst="borderCallout2">
            <a:avLst>
              <a:gd name="adj1" fmla="val 18750"/>
              <a:gd name="adj2" fmla="val -8333"/>
              <a:gd name="adj3" fmla="val 93686"/>
              <a:gd name="adj4" fmla="val -82137"/>
              <a:gd name="adj5" fmla="val 81719"/>
              <a:gd name="adj6" fmla="val -1338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ע"פ החוזה, בתוך אלמנט בשם </a:t>
            </a:r>
            <a:r>
              <a:rPr lang="en-US" sz="1200" b="1" dirty="0">
                <a:solidFill>
                  <a:prstClr val="black"/>
                </a:solidFill>
                <a:latin typeface="Trebuchet MS"/>
              </a:rPr>
              <a:t>dal</a:t>
            </a:r>
            <a:r>
              <a:rPr lang="he-IL" sz="1200" dirty="0">
                <a:solidFill>
                  <a:prstClr val="black"/>
                </a:solidFill>
                <a:latin typeface="Trebuchet MS"/>
                <a:cs typeface="Gisha" panose="020B0502040204020203" pitchFamily="34" charset="-79"/>
              </a:rPr>
              <a:t>, ייכתב שם האלמנט בקובץ זה, אשר בו מצוין המימוש הנבחר (המחלקה הנבחרת) לאתחול בשכבת ה </a:t>
            </a:r>
            <a:r>
              <a:rPr lang="en-US" sz="1200" dirty="0">
                <a:solidFill>
                  <a:prstClr val="black"/>
                </a:solidFill>
                <a:latin typeface="Trebuchet MS"/>
              </a:rPr>
              <a:t>DL</a:t>
            </a:r>
            <a:r>
              <a:rPr lang="he-IL" sz="1200" dirty="0">
                <a:solidFill>
                  <a:prstClr val="black"/>
                </a:solidFill>
                <a:latin typeface="Trebuchet MS"/>
                <a:cs typeface="Gisha" panose="020B0502040204020203" pitchFamily="34" charset="-79"/>
              </a:rPr>
              <a:t> כרגע.</a:t>
            </a:r>
          </a:p>
          <a:p>
            <a:pPr algn="ct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לפי קובץ ספציפי זה, האפשרויות הן </a:t>
            </a:r>
            <a:r>
              <a:rPr lang="en-US" sz="1200" dirty="0">
                <a:solidFill>
                  <a:prstClr val="black"/>
                </a:solidFill>
                <a:latin typeface="Trebuchet MS"/>
              </a:rPr>
              <a:t>list </a:t>
            </a:r>
            <a:r>
              <a:rPr lang="he-IL" sz="1200" dirty="0">
                <a:solidFill>
                  <a:prstClr val="black"/>
                </a:solidFill>
                <a:latin typeface="Trebuchet MS"/>
                <a:cs typeface="Gisha" panose="020B0502040204020203" pitchFamily="34" charset="-79"/>
              </a:rPr>
              <a:t> או </a:t>
            </a:r>
            <a:r>
              <a:rPr lang="en-US" sz="1200" dirty="0">
                <a:solidFill>
                  <a:prstClr val="black"/>
                </a:solidFill>
                <a:latin typeface="Trebuchet MS"/>
              </a:rPr>
              <a:t>xml</a:t>
            </a:r>
            <a:r>
              <a:rPr lang="he-IL" sz="1200" dirty="0">
                <a:solidFill>
                  <a:prstClr val="black"/>
                </a:solidFill>
                <a:latin typeface="Trebuchet MS"/>
                <a:cs typeface="Gisha" panose="020B0502040204020203" pitchFamily="34" charset="-79"/>
              </a:rPr>
              <a:t>.</a:t>
            </a:r>
          </a:p>
        </p:txBody>
      </p:sp>
      <p:sp>
        <p:nvSpPr>
          <p:cNvPr id="66" name="Callout: Bent Line 65">
            <a:extLst>
              <a:ext uri="{FF2B5EF4-FFF2-40B4-BE49-F238E27FC236}">
                <a16:creationId xmlns:a16="http://schemas.microsoft.com/office/drawing/2014/main" id="{39CD5FF0-4354-48EA-BC3D-242365FC3A16}"/>
              </a:ext>
            </a:extLst>
          </p:cNvPr>
          <p:cNvSpPr/>
          <p:nvPr/>
        </p:nvSpPr>
        <p:spPr>
          <a:xfrm>
            <a:off x="7824192" y="3755121"/>
            <a:ext cx="2367496" cy="1304255"/>
          </a:xfrm>
          <a:prstGeom prst="borderCallout2">
            <a:avLst>
              <a:gd name="adj1" fmla="val 43989"/>
              <a:gd name="adj2" fmla="val -5243"/>
              <a:gd name="adj3" fmla="val 14762"/>
              <a:gd name="adj4" fmla="val -21144"/>
              <a:gd name="adj5" fmla="val 10875"/>
              <a:gd name="adj6" fmla="val -12305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solidFill>
                  <a:prstClr val="black"/>
                </a:solidFill>
                <a:latin typeface="Trebuchet MS"/>
              </a:rPr>
              <a:t>xml</a:t>
            </a:r>
            <a:r>
              <a:rPr lang="he-IL" sz="1200" dirty="0">
                <a:solidFill>
                  <a:prstClr val="black"/>
                </a:solidFill>
                <a:latin typeface="Trebuchet MS"/>
                <a:cs typeface="Gisha" panose="020B0502040204020203" pitchFamily="34" charset="-79"/>
              </a:rPr>
              <a:t> הוא האלמנט שנבחר אותו כעת לאתחול.</a:t>
            </a:r>
          </a:p>
          <a:p>
            <a:pPr algn="ctr"/>
            <a:r>
              <a:rPr lang="he-IL" sz="1200" dirty="0">
                <a:solidFill>
                  <a:prstClr val="black"/>
                </a:solidFill>
                <a:latin typeface="Trebuchet MS"/>
                <a:cs typeface="Gisha" panose="020B0502040204020203" pitchFamily="34" charset="-79"/>
              </a:rPr>
              <a:t>כלומר כרגע מעוניינים לאתחל בשכבת ה </a:t>
            </a:r>
            <a:r>
              <a:rPr lang="en-US" sz="1200" dirty="0">
                <a:solidFill>
                  <a:prstClr val="black"/>
                </a:solidFill>
                <a:latin typeface="Trebuchet MS"/>
              </a:rPr>
              <a:t>DAL</a:t>
            </a:r>
            <a:r>
              <a:rPr lang="he-IL" sz="1200" dirty="0">
                <a:solidFill>
                  <a:prstClr val="black"/>
                </a:solidFill>
                <a:latin typeface="Trebuchet MS"/>
                <a:cs typeface="Gisha" panose="020B0502040204020203" pitchFamily="34" charset="-79"/>
              </a:rPr>
              <a:t> את המחלקה המממשת </a:t>
            </a:r>
            <a:r>
              <a:rPr lang="en-US" sz="1200" dirty="0" err="1">
                <a:solidFill>
                  <a:prstClr val="black"/>
                </a:solidFill>
                <a:latin typeface="Trebuchet MS"/>
              </a:rPr>
              <a:t>DalXml</a:t>
            </a:r>
            <a:r>
              <a:rPr lang="he-IL" sz="1200" dirty="0">
                <a:solidFill>
                  <a:prstClr val="black"/>
                </a:solidFill>
                <a:latin typeface="Trebuchet MS"/>
                <a:cs typeface="Gisha" panose="020B0502040204020203" pitchFamily="34" charset="-79"/>
              </a:rPr>
              <a:t>.</a:t>
            </a:r>
          </a:p>
        </p:txBody>
      </p:sp>
      <p:sp>
        <p:nvSpPr>
          <p:cNvPr id="45" name="Rectangle 4">
            <a:extLst>
              <a:ext uri="{FF2B5EF4-FFF2-40B4-BE49-F238E27FC236}">
                <a16:creationId xmlns:a16="http://schemas.microsoft.com/office/drawing/2014/main" id="{1CA28B6C-4C0F-4A22-B894-3C395E4B887D}"/>
              </a:ext>
            </a:extLst>
          </p:cNvPr>
          <p:cNvSpPr/>
          <p:nvPr/>
        </p:nvSpPr>
        <p:spPr>
          <a:xfrm>
            <a:off x="2747846" y="3092912"/>
            <a:ext cx="1691971" cy="208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46" name="Rectangle 4">
            <a:extLst>
              <a:ext uri="{FF2B5EF4-FFF2-40B4-BE49-F238E27FC236}">
                <a16:creationId xmlns:a16="http://schemas.microsoft.com/office/drawing/2014/main" id="{A46AC04B-4C8E-40A7-ADFF-F667DA4A1AED}"/>
              </a:ext>
            </a:extLst>
          </p:cNvPr>
          <p:cNvSpPr/>
          <p:nvPr/>
        </p:nvSpPr>
        <p:spPr>
          <a:xfrm>
            <a:off x="2963870" y="3755120"/>
            <a:ext cx="1691971" cy="2499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86092207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FF55-A6DE-402E-9BAB-437C97F557A4}"/>
              </a:ext>
            </a:extLst>
          </p:cNvPr>
          <p:cNvSpPr>
            <a:spLocks noGrp="1"/>
          </p:cNvSpPr>
          <p:nvPr>
            <p:ph type="title"/>
          </p:nvPr>
        </p:nvSpPr>
        <p:spPr>
          <a:xfrm>
            <a:off x="1775520" y="73152"/>
            <a:ext cx="7768716" cy="1533904"/>
          </a:xfrm>
        </p:spPr>
        <p:txBody>
          <a:bodyPr>
            <a:normAutofit fontScale="90000"/>
          </a:bodyPr>
          <a:lstStyle/>
          <a:p>
            <a:pPr algn="ctr"/>
            <a:r>
              <a:rPr lang="he-IL" dirty="0"/>
              <a:t>שלב ד- מימוש הממשק </a:t>
            </a:r>
            <a:r>
              <a:rPr lang="en-US" dirty="0"/>
              <a:t>IDL</a:t>
            </a:r>
            <a:r>
              <a:rPr lang="he-IL" dirty="0"/>
              <a:t> לעבודה מול קבצי </a:t>
            </a:r>
            <a:r>
              <a:rPr lang="en-US" dirty="0"/>
              <a:t>XML</a:t>
            </a:r>
            <a:r>
              <a:rPr lang="he-IL" dirty="0"/>
              <a:t> ולא מול רשימות לוגיות</a:t>
            </a:r>
            <a:br>
              <a:rPr lang="en-US" dirty="0"/>
            </a:br>
            <a:r>
              <a:rPr lang="he-IL" sz="3100" dirty="0"/>
              <a:t>נלמד 2 דרכים</a:t>
            </a:r>
            <a:endParaRPr lang="en-US" dirty="0"/>
          </a:p>
        </p:txBody>
      </p:sp>
      <p:sp>
        <p:nvSpPr>
          <p:cNvPr id="3" name="Content Placeholder 2">
            <a:extLst>
              <a:ext uri="{FF2B5EF4-FFF2-40B4-BE49-F238E27FC236}">
                <a16:creationId xmlns:a16="http://schemas.microsoft.com/office/drawing/2014/main" id="{4D4EA513-ABDD-41ED-B611-62F5381081D1}"/>
              </a:ext>
            </a:extLst>
          </p:cNvPr>
          <p:cNvSpPr>
            <a:spLocks noGrp="1"/>
          </p:cNvSpPr>
          <p:nvPr>
            <p:ph idx="1"/>
          </p:nvPr>
        </p:nvSpPr>
        <p:spPr>
          <a:xfrm>
            <a:off x="3321474" y="2204864"/>
            <a:ext cx="6222762" cy="4039352"/>
          </a:xfrm>
        </p:spPr>
        <p:txBody>
          <a:bodyPr>
            <a:normAutofit fontScale="92500" lnSpcReduction="10000"/>
          </a:bodyPr>
          <a:lstStyle/>
          <a:p>
            <a:pPr marL="514350" indent="-514350">
              <a:buFont typeface="+mj-lt"/>
              <a:buAutoNum type="arabicPeriod"/>
            </a:pPr>
            <a:r>
              <a:rPr lang="he-IL" sz="1800" dirty="0"/>
              <a:t>בעזרת כתיבה/קריאה </a:t>
            </a:r>
            <a:r>
              <a:rPr lang="he-IL" sz="1800" b="1" dirty="0"/>
              <a:t>אוטומטית</a:t>
            </a:r>
            <a:r>
              <a:rPr lang="he-IL" sz="1800" dirty="0"/>
              <a:t> של רשימות אל/מ קבצי </a:t>
            </a:r>
            <a:r>
              <a:rPr lang="en-US" sz="1800" dirty="0"/>
              <a:t>XML</a:t>
            </a:r>
            <a:r>
              <a:rPr lang="he-IL" sz="1800" dirty="0"/>
              <a:t>:</a:t>
            </a:r>
            <a:endParaRPr lang="en-US" sz="1800" dirty="0"/>
          </a:p>
          <a:p>
            <a:pPr marL="704088" lvl="1" indent="-457200"/>
            <a:r>
              <a:rPr lang="he-IL" sz="1800" dirty="0"/>
              <a:t>נשלוף בבת אחת את קובץ ה </a:t>
            </a:r>
            <a:r>
              <a:rPr lang="en-US" sz="1800" dirty="0"/>
              <a:t>XML</a:t>
            </a:r>
            <a:r>
              <a:rPr lang="he-IL" sz="1800" dirty="0"/>
              <a:t> לרשימה לוגית מסוג </a:t>
            </a:r>
            <a:r>
              <a:rPr lang="en-US" sz="1800" dirty="0"/>
              <a:t>List</a:t>
            </a:r>
          </a:p>
          <a:p>
            <a:pPr marL="704088" lvl="1" indent="-457200"/>
            <a:r>
              <a:rPr lang="he-IL" sz="1800" dirty="0"/>
              <a:t>נבצע פעולת עדכון/מחיקה/שליפה/הוספה לרשימה הלוגית</a:t>
            </a:r>
          </a:p>
          <a:p>
            <a:pPr marL="704088" lvl="1" indent="-457200"/>
            <a:r>
              <a:rPr lang="he-IL" sz="1800" dirty="0"/>
              <a:t>לאחר כל פעולה, נשמור בבת אחת את הרשימה הלוגית בקובץ </a:t>
            </a:r>
            <a:r>
              <a:rPr lang="en-US" sz="1800" dirty="0"/>
              <a:t>XML</a:t>
            </a:r>
          </a:p>
          <a:p>
            <a:pPr marL="0" indent="0">
              <a:buNone/>
            </a:pPr>
            <a:endParaRPr lang="he-IL" sz="1800" dirty="0"/>
          </a:p>
          <a:p>
            <a:pPr marL="457200" indent="-457200">
              <a:buFont typeface="+mj-lt"/>
              <a:buAutoNum type="arabicPeriod"/>
            </a:pPr>
            <a:r>
              <a:rPr lang="he-IL" sz="1800" dirty="0"/>
              <a:t>נעשה שימוש בשפת השאילתות המובנית </a:t>
            </a:r>
            <a:r>
              <a:rPr lang="en-US" sz="1800" dirty="0" err="1"/>
              <a:t>Linq</a:t>
            </a:r>
            <a:r>
              <a:rPr lang="en-US" sz="1800" dirty="0"/>
              <a:t> To XML</a:t>
            </a:r>
            <a:r>
              <a:rPr lang="he-IL" sz="1800" dirty="0"/>
              <a:t>:</a:t>
            </a:r>
          </a:p>
          <a:p>
            <a:pPr marL="704088" lvl="1" indent="-457200"/>
            <a:r>
              <a:rPr lang="he-IL" sz="1800" dirty="0"/>
              <a:t>נשלוף בבת אחת את קובץ ה </a:t>
            </a:r>
            <a:r>
              <a:rPr lang="en-US" sz="1800" dirty="0"/>
              <a:t>XML</a:t>
            </a:r>
            <a:r>
              <a:rPr lang="he-IL" sz="1800" dirty="0"/>
              <a:t> לתוך אובייקט מסוג </a:t>
            </a:r>
            <a:r>
              <a:rPr lang="en-US" sz="1800" dirty="0"/>
              <a:t>XElement</a:t>
            </a:r>
          </a:p>
          <a:p>
            <a:pPr marL="704088" lvl="1" indent="-457200"/>
            <a:r>
              <a:rPr lang="he-IL" sz="1800" dirty="0"/>
              <a:t>נבצע פעולת עדכון/מחיקה/שליפה/הוספה תוך שימוש בשפת השאילתות המתאימה לקבצי </a:t>
            </a:r>
            <a:r>
              <a:rPr lang="en-US" sz="1800" dirty="0"/>
              <a:t>XML</a:t>
            </a:r>
            <a:r>
              <a:rPr lang="he-IL" sz="1800" dirty="0"/>
              <a:t> שנקראת </a:t>
            </a:r>
            <a:r>
              <a:rPr lang="en-US" sz="1800" dirty="0" err="1"/>
              <a:t>Linq</a:t>
            </a:r>
            <a:r>
              <a:rPr lang="en-US" sz="1800" dirty="0"/>
              <a:t> To XML</a:t>
            </a:r>
            <a:r>
              <a:rPr lang="he-IL" sz="1800" dirty="0"/>
              <a:t> (וגם מוכרת לנו מ </a:t>
            </a:r>
            <a:r>
              <a:rPr lang="en-US" sz="1800" dirty="0" err="1"/>
              <a:t>Linq</a:t>
            </a:r>
            <a:r>
              <a:rPr lang="en-US" sz="1800" dirty="0"/>
              <a:t> To Object</a:t>
            </a:r>
            <a:r>
              <a:rPr lang="he-IL" sz="1800" dirty="0"/>
              <a:t>)</a:t>
            </a:r>
          </a:p>
          <a:p>
            <a:pPr marL="704088" lvl="1" indent="-457200"/>
            <a:r>
              <a:rPr lang="he-IL" sz="1800" dirty="0"/>
              <a:t>לאחר כל פעולה, יעודכן אובייקט ה </a:t>
            </a:r>
            <a:r>
              <a:rPr lang="en-US" sz="1800" dirty="0" err="1"/>
              <a:t>XMLElement</a:t>
            </a:r>
            <a:r>
              <a:rPr lang="he-IL" sz="1800" dirty="0"/>
              <a:t> ונשמור אותו בבת אחת לקובץ </a:t>
            </a:r>
            <a:r>
              <a:rPr lang="en-US" sz="1800" dirty="0"/>
              <a:t>XML</a:t>
            </a:r>
          </a:p>
          <a:p>
            <a:pPr marL="704088" lvl="1" indent="-457200"/>
            <a:endParaRPr lang="en-US" sz="1800" dirty="0">
              <a:highlight>
                <a:srgbClr val="FFFF00"/>
              </a:highlight>
            </a:endParaRPr>
          </a:p>
          <a:p>
            <a:pPr marL="457200" indent="-457200">
              <a:buFont typeface="+mj-lt"/>
              <a:buAutoNum type="arabicPeriod"/>
            </a:pPr>
            <a:endParaRPr lang="en-US" sz="1800" dirty="0"/>
          </a:p>
        </p:txBody>
      </p:sp>
      <p:sp>
        <p:nvSpPr>
          <p:cNvPr id="4" name="Slide Number Placeholder 3">
            <a:extLst>
              <a:ext uri="{FF2B5EF4-FFF2-40B4-BE49-F238E27FC236}">
                <a16:creationId xmlns:a16="http://schemas.microsoft.com/office/drawing/2014/main" id="{2D7523E7-0FCE-42F9-9196-8EBE16EF5BF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793</a:t>
            </a:fld>
            <a:endParaRPr lang="he-IL">
              <a:solidFill>
                <a:srgbClr val="B13F9A"/>
              </a:solidFill>
              <a:latin typeface="Trebuchet MS"/>
              <a:cs typeface="Gisha" panose="020B0502040204020203" pitchFamily="34" charset="-79"/>
            </a:endParaRPr>
          </a:p>
        </p:txBody>
      </p:sp>
      <p:sp>
        <p:nvSpPr>
          <p:cNvPr id="6" name="Speech Bubble: Rectangle with Corners Rounded 5">
            <a:extLst>
              <a:ext uri="{FF2B5EF4-FFF2-40B4-BE49-F238E27FC236}">
                <a16:creationId xmlns:a16="http://schemas.microsoft.com/office/drawing/2014/main" id="{11B22757-AFD8-4E0C-90D6-6F6069C2EB2D}"/>
              </a:ext>
            </a:extLst>
          </p:cNvPr>
          <p:cNvSpPr/>
          <p:nvPr/>
        </p:nvSpPr>
        <p:spPr>
          <a:xfrm>
            <a:off x="1710564" y="1988832"/>
            <a:ext cx="1440160" cy="1728200"/>
          </a:xfrm>
          <a:prstGeom prst="wedgeRoundRectCallout">
            <a:avLst>
              <a:gd name="adj1" fmla="val 75676"/>
              <a:gd name="adj2" fmla="val 3948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נעשה זאת בעזרת שימוש במחלקה:</a:t>
            </a:r>
          </a:p>
          <a:p>
            <a:pPr algn="ctr"/>
            <a:r>
              <a:rPr lang="en-US" sz="1400" dirty="0">
                <a:solidFill>
                  <a:prstClr val="black"/>
                </a:solidFill>
                <a:highlight>
                  <a:srgbClr val="FFFF00"/>
                </a:highlight>
                <a:latin typeface="Trebuchet MS"/>
              </a:rPr>
              <a:t>XmlSerializer</a:t>
            </a:r>
            <a:endParaRPr lang="he-IL" sz="1400" dirty="0">
              <a:solidFill>
                <a:prstClr val="black"/>
              </a:solidFill>
              <a:highlight>
                <a:srgbClr val="FFFF00"/>
              </a:highlight>
              <a:latin typeface="Trebuchet MS"/>
              <a:cs typeface="Gisha" panose="020B0502040204020203" pitchFamily="34" charset="-79"/>
            </a:endParaRPr>
          </a:p>
          <a:p>
            <a:pPr algn="ctr"/>
            <a:endParaRPr lang="he-IL" sz="1400" dirty="0">
              <a:solidFill>
                <a:prstClr val="black"/>
              </a:solidFill>
              <a:highlight>
                <a:srgbClr val="FFFF00"/>
              </a:highlight>
              <a:latin typeface="Trebuchet MS"/>
              <a:cs typeface="Gisha" panose="020B0502040204020203" pitchFamily="34" charset="-79"/>
            </a:endParaRPr>
          </a:p>
          <a:p>
            <a:pPr algn="ctr"/>
            <a:r>
              <a:rPr lang="he-IL" sz="1400" dirty="0">
                <a:solidFill>
                  <a:prstClr val="black"/>
                </a:solidFill>
                <a:highlight>
                  <a:srgbClr val="FFFF00"/>
                </a:highlight>
                <a:latin typeface="Trebuchet MS"/>
                <a:cs typeface="Gisha" panose="020B0502040204020203" pitchFamily="34" charset="-79"/>
              </a:rPr>
              <a:t>דרך זו פשוטה יותר למימוש</a:t>
            </a:r>
            <a:endParaRPr lang="en-US" sz="1400" dirty="0">
              <a:solidFill>
                <a:prstClr val="black"/>
              </a:solidFill>
              <a:highlight>
                <a:srgbClr val="FFFF00"/>
              </a:highlight>
              <a:latin typeface="Trebuchet MS"/>
            </a:endParaRPr>
          </a:p>
        </p:txBody>
      </p:sp>
      <p:sp>
        <p:nvSpPr>
          <p:cNvPr id="7" name="Speech Bubble: Rectangle with Corners Rounded 6">
            <a:extLst>
              <a:ext uri="{FF2B5EF4-FFF2-40B4-BE49-F238E27FC236}">
                <a16:creationId xmlns:a16="http://schemas.microsoft.com/office/drawing/2014/main" id="{7EB457DD-5134-46CB-BBEE-E571C8930DB8}"/>
              </a:ext>
            </a:extLst>
          </p:cNvPr>
          <p:cNvSpPr/>
          <p:nvPr/>
        </p:nvSpPr>
        <p:spPr>
          <a:xfrm>
            <a:off x="1710564" y="4725144"/>
            <a:ext cx="1440160" cy="1152128"/>
          </a:xfrm>
          <a:prstGeom prst="wedgeRoundRectCallout">
            <a:avLst>
              <a:gd name="adj1" fmla="val 75676"/>
              <a:gd name="adj2" fmla="val 3948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נעשה זאת בעזרת שימוש במחלקה:</a:t>
            </a:r>
          </a:p>
          <a:p>
            <a:pPr algn="ctr"/>
            <a:r>
              <a:rPr lang="en-US" sz="1400" dirty="0">
                <a:solidFill>
                  <a:prstClr val="black"/>
                </a:solidFill>
                <a:highlight>
                  <a:srgbClr val="FFFF00"/>
                </a:highlight>
                <a:latin typeface="Trebuchet MS"/>
              </a:rPr>
              <a:t>XElement</a:t>
            </a:r>
          </a:p>
        </p:txBody>
      </p:sp>
    </p:spTree>
    <p:extLst>
      <p:ext uri="{BB962C8B-B14F-4D97-AF65-F5344CB8AC3E}">
        <p14:creationId xmlns:p14="http://schemas.microsoft.com/office/powerpoint/2010/main" val="984199324"/>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89154B-F89D-4EA2-9CD3-0D80729BC764}"/>
              </a:ext>
            </a:extLst>
          </p:cNvPr>
          <p:cNvSpPr>
            <a:spLocks noGrp="1"/>
          </p:cNvSpPr>
          <p:nvPr>
            <p:ph type="ctrTitle"/>
          </p:nvPr>
        </p:nvSpPr>
        <p:spPr/>
        <p:txBody>
          <a:bodyPr/>
          <a:lstStyle/>
          <a:p>
            <a:pPr algn="ctr"/>
            <a:r>
              <a:rPr lang="he-IL" dirty="0"/>
              <a:t>המחלקה </a:t>
            </a:r>
            <a:r>
              <a:rPr lang="en-US" dirty="0"/>
              <a:t>XmlSerializer</a:t>
            </a:r>
          </a:p>
        </p:txBody>
      </p:sp>
      <p:sp>
        <p:nvSpPr>
          <p:cNvPr id="6" name="Subtitle 5">
            <a:extLst>
              <a:ext uri="{FF2B5EF4-FFF2-40B4-BE49-F238E27FC236}">
                <a16:creationId xmlns:a16="http://schemas.microsoft.com/office/drawing/2014/main" id="{6E2B069D-057C-4B3A-8038-75AEACF26BE8}"/>
              </a:ext>
            </a:extLst>
          </p:cNvPr>
          <p:cNvSpPr>
            <a:spLocks noGrp="1"/>
          </p:cNvSpPr>
          <p:nvPr>
            <p:ph type="subTitle" idx="1"/>
          </p:nvPr>
        </p:nvSpPr>
        <p:spPr/>
        <p:txBody>
          <a:bodyPr/>
          <a:lstStyle/>
          <a:p>
            <a:pPr algn="ctr"/>
            <a:r>
              <a:rPr lang="he-IL" dirty="0"/>
              <a:t>מימוש </a:t>
            </a:r>
            <a:r>
              <a:rPr lang="en-US" dirty="0"/>
              <a:t>IDL</a:t>
            </a:r>
            <a:r>
              <a:rPr lang="he-IL" dirty="0"/>
              <a:t> – שיטה 1</a:t>
            </a:r>
            <a:endParaRPr lang="en-US" dirty="0"/>
          </a:p>
        </p:txBody>
      </p:sp>
      <p:sp>
        <p:nvSpPr>
          <p:cNvPr id="4" name="Slide Number Placeholder 3">
            <a:extLst>
              <a:ext uri="{FF2B5EF4-FFF2-40B4-BE49-F238E27FC236}">
                <a16:creationId xmlns:a16="http://schemas.microsoft.com/office/drawing/2014/main" id="{8FB46F17-B10B-4D7C-8CD2-0F140832DAD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794</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4097135317"/>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2CC-705C-4979-AC54-F6DFB1801A40}"/>
              </a:ext>
            </a:extLst>
          </p:cNvPr>
          <p:cNvSpPr>
            <a:spLocks noGrp="1"/>
          </p:cNvSpPr>
          <p:nvPr>
            <p:ph type="title"/>
          </p:nvPr>
        </p:nvSpPr>
        <p:spPr>
          <a:xfrm>
            <a:off x="1991544" y="142904"/>
            <a:ext cx="7239000" cy="770344"/>
          </a:xfrm>
        </p:spPr>
        <p:txBody>
          <a:bodyPr/>
          <a:lstStyle/>
          <a:p>
            <a:pPr algn="ctr"/>
            <a:r>
              <a:rPr lang="he-IL" dirty="0"/>
              <a:t>המחלקה </a:t>
            </a:r>
            <a:r>
              <a:rPr lang="en-US" dirty="0"/>
              <a:t>XmlSerializer</a:t>
            </a:r>
          </a:p>
        </p:txBody>
      </p:sp>
      <p:sp>
        <p:nvSpPr>
          <p:cNvPr id="3" name="Content Placeholder 2">
            <a:extLst>
              <a:ext uri="{FF2B5EF4-FFF2-40B4-BE49-F238E27FC236}">
                <a16:creationId xmlns:a16="http://schemas.microsoft.com/office/drawing/2014/main" id="{36BB0614-10A3-4475-BA70-1DA45495AD23}"/>
              </a:ext>
            </a:extLst>
          </p:cNvPr>
          <p:cNvSpPr>
            <a:spLocks noGrp="1"/>
          </p:cNvSpPr>
          <p:nvPr>
            <p:ph idx="1"/>
          </p:nvPr>
        </p:nvSpPr>
        <p:spPr>
          <a:xfrm>
            <a:off x="2135560" y="1124855"/>
            <a:ext cx="7239000" cy="4846320"/>
          </a:xfrm>
        </p:spPr>
        <p:txBody>
          <a:bodyPr>
            <a:normAutofit lnSpcReduction="10000"/>
          </a:bodyPr>
          <a:lstStyle/>
          <a:p>
            <a:pPr lvl="0">
              <a:lnSpc>
                <a:spcPct val="107000"/>
              </a:lnSpc>
            </a:pPr>
            <a:r>
              <a:rPr lang="he-IL" sz="2400" dirty="0"/>
              <a:t>בעזרת המחלקה </a:t>
            </a:r>
            <a:r>
              <a:rPr lang="en-US" sz="2400" dirty="0">
                <a:highlight>
                  <a:srgbClr val="FFFF00"/>
                </a:highlight>
              </a:rPr>
              <a:t>XmlSerializer</a:t>
            </a:r>
            <a:r>
              <a:rPr lang="en-US" sz="2400" dirty="0"/>
              <a:t> </a:t>
            </a:r>
            <a:r>
              <a:rPr lang="he-IL" sz="2400" dirty="0"/>
              <a:t> טוענים מקובץ </a:t>
            </a:r>
            <a:r>
              <a:rPr lang="en-US" sz="2400" dirty="0"/>
              <a:t>XML</a:t>
            </a:r>
            <a:r>
              <a:rPr lang="he-IL" sz="2400" dirty="0"/>
              <a:t> את רשימת האובייקטים לרשימה לוגית מסוג </a:t>
            </a:r>
            <a:r>
              <a:rPr lang="en-US" sz="2400" dirty="0"/>
              <a:t>List</a:t>
            </a:r>
            <a:r>
              <a:rPr lang="he-IL" sz="2400" dirty="0"/>
              <a:t>.</a:t>
            </a:r>
          </a:p>
          <a:p>
            <a:pPr lvl="1">
              <a:lnSpc>
                <a:spcPct val="107000"/>
              </a:lnSpc>
            </a:pPr>
            <a:r>
              <a:rPr lang="he-IL" sz="2000" dirty="0"/>
              <a:t>פעולה זו נקראת </a:t>
            </a:r>
            <a:r>
              <a:rPr lang="en-US" sz="2000" dirty="0">
                <a:highlight>
                  <a:srgbClr val="FFFF00"/>
                </a:highlight>
              </a:rPr>
              <a:t>Deserialize</a:t>
            </a:r>
          </a:p>
          <a:p>
            <a:pPr lvl="0">
              <a:lnSpc>
                <a:spcPct val="107000"/>
              </a:lnSpc>
            </a:pPr>
            <a:r>
              <a:rPr lang="he-IL" sz="2400" dirty="0"/>
              <a:t>מנהלים את הרשימה כל הזמן דרך אותה הרשימה הלוגית מסוג </a:t>
            </a:r>
            <a:r>
              <a:rPr lang="en-US" sz="2400" dirty="0"/>
              <a:t>List</a:t>
            </a:r>
            <a:endParaRPr lang="he-IL" sz="2400" dirty="0"/>
          </a:p>
          <a:p>
            <a:pPr lvl="1">
              <a:lnSpc>
                <a:spcPct val="107000"/>
              </a:lnSpc>
            </a:pPr>
            <a:r>
              <a:rPr lang="he-IL" sz="2000" dirty="0"/>
              <a:t>עדכון/מחיקה/שליפה/הוספה לרשימה</a:t>
            </a:r>
            <a:endParaRPr lang="en-US" sz="2000" dirty="0"/>
          </a:p>
          <a:p>
            <a:pPr lvl="0">
              <a:lnSpc>
                <a:spcPct val="107000"/>
              </a:lnSpc>
            </a:pPr>
            <a:r>
              <a:rPr lang="he-IL" sz="2400" dirty="0"/>
              <a:t>בסוף כל פעולה, שומרים את ה </a:t>
            </a:r>
            <a:r>
              <a:rPr lang="en-US" sz="2400" dirty="0"/>
              <a:t>List</a:t>
            </a:r>
            <a:r>
              <a:rPr lang="he-IL" sz="2400" dirty="0"/>
              <a:t> בחזרה לקובץ </a:t>
            </a:r>
            <a:r>
              <a:rPr lang="en-US" sz="2400" dirty="0"/>
              <a:t>XML</a:t>
            </a:r>
            <a:r>
              <a:rPr lang="he-IL" sz="2400" dirty="0"/>
              <a:t> דרך ה</a:t>
            </a:r>
            <a:r>
              <a:rPr lang="en-US" sz="2400" dirty="0"/>
              <a:t>XmlSerializer </a:t>
            </a:r>
            <a:r>
              <a:rPr lang="he-IL" sz="2400" dirty="0"/>
              <a:t>.</a:t>
            </a:r>
          </a:p>
          <a:p>
            <a:pPr lvl="1">
              <a:lnSpc>
                <a:spcPct val="107000"/>
              </a:lnSpc>
            </a:pPr>
            <a:r>
              <a:rPr lang="he-IL" sz="2000" dirty="0"/>
              <a:t>פעולה זו נקראת </a:t>
            </a:r>
            <a:r>
              <a:rPr lang="en-US" sz="2000" dirty="0">
                <a:highlight>
                  <a:srgbClr val="FFFF00"/>
                </a:highlight>
              </a:rPr>
              <a:t>Serialize</a:t>
            </a:r>
            <a:r>
              <a:rPr lang="he-IL" sz="2000" dirty="0"/>
              <a:t>.</a:t>
            </a:r>
            <a:endParaRPr lang="en-US" sz="2000" dirty="0"/>
          </a:p>
          <a:p>
            <a:pPr>
              <a:lnSpc>
                <a:spcPct val="107000"/>
              </a:lnSpc>
              <a:spcAft>
                <a:spcPts val="800"/>
              </a:spcAft>
            </a:pPr>
            <a:r>
              <a:rPr lang="he-IL" sz="2400" dirty="0"/>
              <a:t>חשוב שההרשאה של המחלקות </a:t>
            </a:r>
            <a:r>
              <a:rPr lang="he-IL" sz="2400" dirty="0" err="1"/>
              <a:t>שמסוריאלות</a:t>
            </a:r>
            <a:r>
              <a:rPr lang="he-IL" sz="2400" dirty="0"/>
              <a:t> כגון </a:t>
            </a:r>
            <a:r>
              <a:rPr lang="en-US" sz="2400" dirty="0"/>
              <a:t>Course, Student </a:t>
            </a:r>
            <a:r>
              <a:rPr lang="he-IL" sz="2400" dirty="0"/>
              <a:t> תהיה </a:t>
            </a:r>
            <a:r>
              <a:rPr lang="en-US" sz="2400" dirty="0"/>
              <a:t>public</a:t>
            </a:r>
            <a:r>
              <a:rPr lang="he-IL" sz="2400" dirty="0"/>
              <a:t>.</a:t>
            </a:r>
          </a:p>
          <a:p>
            <a:pPr lvl="1">
              <a:lnSpc>
                <a:spcPct val="107000"/>
              </a:lnSpc>
              <a:spcAft>
                <a:spcPts val="800"/>
              </a:spcAft>
            </a:pPr>
            <a:r>
              <a:rPr lang="he-IL" sz="2000" dirty="0"/>
              <a:t>כבר דאגנו לכך בשכבת ה</a:t>
            </a:r>
            <a:r>
              <a:rPr lang="en-US" sz="2000" dirty="0"/>
              <a:t>DL</a:t>
            </a:r>
          </a:p>
        </p:txBody>
      </p:sp>
      <p:sp>
        <p:nvSpPr>
          <p:cNvPr id="4" name="Slide Number Placeholder 3">
            <a:extLst>
              <a:ext uri="{FF2B5EF4-FFF2-40B4-BE49-F238E27FC236}">
                <a16:creationId xmlns:a16="http://schemas.microsoft.com/office/drawing/2014/main" id="{74A75B68-DD8A-4E36-B439-EAA6DC9E918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795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87445918"/>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2CC-705C-4979-AC54-F6DFB1801A40}"/>
              </a:ext>
            </a:extLst>
          </p:cNvPr>
          <p:cNvSpPr>
            <a:spLocks noGrp="1"/>
          </p:cNvSpPr>
          <p:nvPr>
            <p:ph type="title"/>
          </p:nvPr>
        </p:nvSpPr>
        <p:spPr>
          <a:xfrm>
            <a:off x="2076054" y="73152"/>
            <a:ext cx="7239000" cy="770344"/>
          </a:xfrm>
        </p:spPr>
        <p:txBody>
          <a:bodyPr/>
          <a:lstStyle/>
          <a:p>
            <a:pPr algn="ctr"/>
            <a:r>
              <a:rPr lang="he-IL" dirty="0"/>
              <a:t>המחלקה </a:t>
            </a:r>
            <a:r>
              <a:rPr lang="en-US" dirty="0"/>
              <a:t>XmlSerializer</a:t>
            </a:r>
          </a:p>
        </p:txBody>
      </p:sp>
      <p:sp>
        <p:nvSpPr>
          <p:cNvPr id="4" name="Slide Number Placeholder 3">
            <a:extLst>
              <a:ext uri="{FF2B5EF4-FFF2-40B4-BE49-F238E27FC236}">
                <a16:creationId xmlns:a16="http://schemas.microsoft.com/office/drawing/2014/main" id="{74A75B68-DD8A-4E36-B439-EAA6DC9E918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796</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9B7EF1E9-921B-4522-8849-C1A7CBAD854D}"/>
              </a:ext>
            </a:extLst>
          </p:cNvPr>
          <p:cNvSpPr>
            <a:spLocks noGrp="1"/>
          </p:cNvSpPr>
          <p:nvPr>
            <p:ph idx="1"/>
          </p:nvPr>
        </p:nvSpPr>
        <p:spPr>
          <a:xfrm>
            <a:off x="2130968" y="956004"/>
            <a:ext cx="7239000" cy="1176852"/>
          </a:xfrm>
        </p:spPr>
        <p:txBody>
          <a:bodyPr>
            <a:normAutofit fontScale="92500" lnSpcReduction="10000"/>
          </a:bodyPr>
          <a:lstStyle/>
          <a:p>
            <a:r>
              <a:rPr lang="he-IL" sz="1800" dirty="0"/>
              <a:t>ראשית, נוסיף לפרויקט </a:t>
            </a:r>
            <a:r>
              <a:rPr lang="en-US" sz="1800" dirty="0" err="1"/>
              <a:t>DalXml</a:t>
            </a:r>
            <a:r>
              <a:rPr lang="he-IL" sz="1800" dirty="0"/>
              <a:t> מחלקת </a:t>
            </a:r>
            <a:r>
              <a:rPr lang="he-IL" sz="1800" b="1" dirty="0"/>
              <a:t>עזר</a:t>
            </a:r>
            <a:r>
              <a:rPr lang="he-IL" sz="1800" dirty="0"/>
              <a:t> בשם </a:t>
            </a:r>
            <a:r>
              <a:rPr lang="en-US" sz="1800" dirty="0" err="1"/>
              <a:t>XMLTools</a:t>
            </a:r>
            <a:r>
              <a:rPr lang="he-IL" sz="1800" dirty="0"/>
              <a:t> לעבודה עם קבצי </a:t>
            </a:r>
            <a:r>
              <a:rPr lang="en-US" sz="1800" dirty="0"/>
              <a:t>XML</a:t>
            </a:r>
            <a:r>
              <a:rPr lang="he-IL" sz="1800" dirty="0"/>
              <a:t> שתכיל את המתודות </a:t>
            </a:r>
            <a:r>
              <a:rPr lang="he-IL" sz="1800" dirty="0">
                <a:highlight>
                  <a:srgbClr val="FFFF00"/>
                </a:highlight>
              </a:rPr>
              <a:t>הסטטיות</a:t>
            </a:r>
            <a:r>
              <a:rPr lang="he-IL" sz="1800" dirty="0"/>
              <a:t> </a:t>
            </a:r>
            <a:r>
              <a:rPr lang="he-IL" sz="1800" dirty="0">
                <a:highlight>
                  <a:srgbClr val="FFFF00"/>
                </a:highlight>
              </a:rPr>
              <a:t>הגנריות</a:t>
            </a:r>
            <a:r>
              <a:rPr lang="he-IL" sz="1800" dirty="0"/>
              <a:t> הבאות:</a:t>
            </a:r>
          </a:p>
          <a:p>
            <a:pPr lvl="1"/>
            <a:r>
              <a:rPr lang="en-US" sz="1500" dirty="0" err="1"/>
              <a:t>SaveListToXMLSerializer</a:t>
            </a:r>
            <a:r>
              <a:rPr lang="he-IL" sz="1800" dirty="0">
                <a:solidFill>
                  <a:srgbClr val="000000"/>
                </a:solidFill>
                <a:latin typeface="Consolas" panose="020B0609020204030204" pitchFamily="49" charset="0"/>
              </a:rPr>
              <a:t> - </a:t>
            </a:r>
            <a:r>
              <a:rPr lang="he-IL" sz="1500" dirty="0"/>
              <a:t>לשמירת רשימה גנרית </a:t>
            </a:r>
            <a:r>
              <a:rPr lang="en-US" sz="1500" dirty="0"/>
              <a:t>List&lt;T&gt;</a:t>
            </a:r>
            <a:r>
              <a:rPr lang="he-IL" sz="1500" dirty="0"/>
              <a:t> בתוך קובץ </a:t>
            </a:r>
            <a:r>
              <a:rPr lang="en-US" sz="1500" dirty="0"/>
              <a:t>XML</a:t>
            </a:r>
            <a:endParaRPr lang="he-IL" sz="1500" dirty="0"/>
          </a:p>
          <a:p>
            <a:pPr lvl="1"/>
            <a:r>
              <a:rPr lang="en-US" sz="1500" dirty="0" err="1"/>
              <a:t>LoadListFromXMLSerializer</a:t>
            </a:r>
            <a:r>
              <a:rPr lang="he-IL" sz="1800" dirty="0">
                <a:solidFill>
                  <a:srgbClr val="000000"/>
                </a:solidFill>
                <a:latin typeface="Consolas" panose="020B0609020204030204" pitchFamily="49" charset="0"/>
              </a:rPr>
              <a:t> - </a:t>
            </a:r>
            <a:r>
              <a:rPr lang="he-IL" sz="1500" dirty="0"/>
              <a:t>לטעינת קובץ </a:t>
            </a:r>
            <a:r>
              <a:rPr lang="en-US" sz="1500" dirty="0"/>
              <a:t>XML</a:t>
            </a:r>
            <a:r>
              <a:rPr lang="he-IL" sz="1500" dirty="0"/>
              <a:t> מתוך רשימה גנרית </a:t>
            </a:r>
            <a:r>
              <a:rPr lang="en-US" sz="1500" dirty="0"/>
              <a:t>List&lt;T&gt;</a:t>
            </a:r>
            <a:endParaRPr lang="he-IL" sz="1500" dirty="0"/>
          </a:p>
          <a:p>
            <a:endParaRPr lang="he-IL" sz="1800" dirty="0"/>
          </a:p>
        </p:txBody>
      </p:sp>
      <p:pic>
        <p:nvPicPr>
          <p:cNvPr id="9" name="Picture 8">
            <a:extLst>
              <a:ext uri="{FF2B5EF4-FFF2-40B4-BE49-F238E27FC236}">
                <a16:creationId xmlns:a16="http://schemas.microsoft.com/office/drawing/2014/main" id="{02EECC13-C337-420F-8113-8457F2BABC3B}"/>
              </a:ext>
            </a:extLst>
          </p:cNvPr>
          <p:cNvPicPr>
            <a:picLocks noChangeAspect="1"/>
          </p:cNvPicPr>
          <p:nvPr/>
        </p:nvPicPr>
        <p:blipFill>
          <a:blip r:embed="rId2"/>
          <a:stretch>
            <a:fillRect/>
          </a:stretch>
        </p:blipFill>
        <p:spPr>
          <a:xfrm>
            <a:off x="2567608" y="2295735"/>
            <a:ext cx="6616030" cy="3715747"/>
          </a:xfrm>
          <a:prstGeom prst="rect">
            <a:avLst/>
          </a:prstGeom>
          <a:ln>
            <a:noFill/>
          </a:ln>
          <a:effectLst>
            <a:outerShdw blurRad="292100" dist="139700" dir="2700000" algn="tl" rotWithShape="0">
              <a:srgbClr val="333333">
                <a:alpha val="65000"/>
              </a:srgbClr>
            </a:outerShdw>
          </a:effectLst>
        </p:spPr>
      </p:pic>
      <p:sp>
        <p:nvSpPr>
          <p:cNvPr id="10" name="Rectangle 4">
            <a:extLst>
              <a:ext uri="{FF2B5EF4-FFF2-40B4-BE49-F238E27FC236}">
                <a16:creationId xmlns:a16="http://schemas.microsoft.com/office/drawing/2014/main" id="{6CF6AA46-2C49-4188-B5C3-03F2490BBB03}"/>
              </a:ext>
            </a:extLst>
          </p:cNvPr>
          <p:cNvSpPr/>
          <p:nvPr/>
        </p:nvSpPr>
        <p:spPr>
          <a:xfrm>
            <a:off x="2927649" y="2714516"/>
            <a:ext cx="1296145" cy="210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B61B0C56-FE52-4B36-BCA4-DE1687824052}"/>
              </a:ext>
            </a:extLst>
          </p:cNvPr>
          <p:cNvSpPr/>
          <p:nvPr/>
        </p:nvSpPr>
        <p:spPr>
          <a:xfrm>
            <a:off x="3215680" y="4965062"/>
            <a:ext cx="5967958" cy="210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2" name="Rectangle 4">
            <a:extLst>
              <a:ext uri="{FF2B5EF4-FFF2-40B4-BE49-F238E27FC236}">
                <a16:creationId xmlns:a16="http://schemas.microsoft.com/office/drawing/2014/main" id="{328E968B-4988-44F3-995A-CB40970F044B}"/>
              </a:ext>
            </a:extLst>
          </p:cNvPr>
          <p:cNvSpPr/>
          <p:nvPr/>
        </p:nvSpPr>
        <p:spPr>
          <a:xfrm>
            <a:off x="3215680" y="5233154"/>
            <a:ext cx="5967958" cy="210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5" name="Speech Bubble: Rectangle with Corners Rounded 4">
            <a:extLst>
              <a:ext uri="{FF2B5EF4-FFF2-40B4-BE49-F238E27FC236}">
                <a16:creationId xmlns:a16="http://schemas.microsoft.com/office/drawing/2014/main" id="{75C2D773-66B9-4691-B911-3DCC33BCB761}"/>
              </a:ext>
            </a:extLst>
          </p:cNvPr>
          <p:cNvSpPr/>
          <p:nvPr/>
        </p:nvSpPr>
        <p:spPr>
          <a:xfrm>
            <a:off x="1739516" y="6030696"/>
            <a:ext cx="3564396" cy="639853"/>
          </a:xfrm>
          <a:prstGeom prst="wedgeRoundRectCallout">
            <a:avLst>
              <a:gd name="adj1" fmla="val 39300"/>
              <a:gd name="adj2" fmla="val -9935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nSpc>
                <a:spcPct val="107000"/>
              </a:lnSpc>
              <a:spcAft>
                <a:spcPts val="800"/>
              </a:spcAft>
            </a:pPr>
            <a:r>
              <a:rPr lang="he-IL" sz="1200" dirty="0">
                <a:solidFill>
                  <a:prstClr val="black"/>
                </a:solidFill>
                <a:latin typeface="Trebuchet MS"/>
                <a:cs typeface="Gisha" panose="020B0502040204020203" pitchFamily="34" charset="-79"/>
              </a:rPr>
              <a:t>לינק לדוגמא מלאה משנת תשפ"א:</a:t>
            </a:r>
          </a:p>
          <a:p>
            <a:pPr algn="ctr" rtl="0"/>
            <a:r>
              <a:rPr lang="en-US" sz="1200" dirty="0">
                <a:solidFill>
                  <a:prstClr val="black"/>
                </a:solidFill>
                <a:latin typeface="Trebuchet MS"/>
                <a:hlinkClick r:id="rId3"/>
              </a:rPr>
              <a:t>https://github.com/efratiamar/3TA_Sample.git</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2437076561"/>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2CC-705C-4979-AC54-F6DFB1801A40}"/>
              </a:ext>
            </a:extLst>
          </p:cNvPr>
          <p:cNvSpPr>
            <a:spLocks noGrp="1"/>
          </p:cNvSpPr>
          <p:nvPr>
            <p:ph type="title"/>
          </p:nvPr>
        </p:nvSpPr>
        <p:spPr>
          <a:xfrm>
            <a:off x="1929935" y="184604"/>
            <a:ext cx="7509569" cy="675866"/>
          </a:xfrm>
        </p:spPr>
        <p:txBody>
          <a:bodyPr>
            <a:noAutofit/>
          </a:bodyPr>
          <a:lstStyle/>
          <a:p>
            <a:pPr algn="ctr"/>
            <a:r>
              <a:rPr lang="he-IL" sz="2400" dirty="0"/>
              <a:t>שמירה אוטומטית של רשימה גנרית בקובץ </a:t>
            </a:r>
            <a:r>
              <a:rPr lang="en-US" sz="2400" dirty="0"/>
              <a:t>XML</a:t>
            </a:r>
            <a:r>
              <a:rPr lang="he-IL" sz="2400" dirty="0"/>
              <a:t> </a:t>
            </a:r>
            <a:br>
              <a:rPr lang="he-IL" sz="2400" dirty="0"/>
            </a:br>
            <a:r>
              <a:rPr lang="he-IL" sz="1800" dirty="0"/>
              <a:t>בעזרת המחלקה הקיימת </a:t>
            </a:r>
            <a:r>
              <a:rPr lang="en-US" sz="1800" dirty="0"/>
              <a:t>XmlSerializer</a:t>
            </a:r>
            <a:endParaRPr lang="en-US" sz="2400" dirty="0"/>
          </a:p>
        </p:txBody>
      </p:sp>
      <p:sp>
        <p:nvSpPr>
          <p:cNvPr id="4" name="Slide Number Placeholder 3">
            <a:extLst>
              <a:ext uri="{FF2B5EF4-FFF2-40B4-BE49-F238E27FC236}">
                <a16:creationId xmlns:a16="http://schemas.microsoft.com/office/drawing/2014/main" id="{74A75B68-DD8A-4E36-B439-EAA6DC9E9187}"/>
              </a:ext>
            </a:extLst>
          </p:cNvPr>
          <p:cNvSpPr>
            <a:spLocks noGrp="1"/>
          </p:cNvSpPr>
          <p:nvPr>
            <p:ph type="sldNum" sz="quarter" idx="12"/>
          </p:nvPr>
        </p:nvSpPr>
        <p:spPr>
          <a:xfrm>
            <a:off x="8976320" y="6541849"/>
            <a:ext cx="588336" cy="228600"/>
          </a:xfrm>
        </p:spPr>
        <p:txBody>
          <a:bodyPr/>
          <a:lstStyle/>
          <a:p>
            <a:fld id="{DA68AB41-04B7-4576-9CCA-1D65DDCBA35C}" type="slidenum">
              <a:rPr lang="he-IL">
                <a:solidFill>
                  <a:srgbClr val="B13F9A"/>
                </a:solidFill>
                <a:latin typeface="Trebuchet MS"/>
                <a:cs typeface="Gisha" panose="020B0502040204020203" pitchFamily="34" charset="-79"/>
              </a:rPr>
              <a:pPr/>
              <a:t>797</a:t>
            </a:fld>
            <a:endParaRPr lang="he-IL" dirty="0">
              <a:solidFill>
                <a:srgbClr val="B13F9A"/>
              </a:solidFill>
              <a:latin typeface="Trebuchet MS"/>
              <a:cs typeface="Gisha" panose="020B0502040204020203" pitchFamily="34" charset="-79"/>
            </a:endParaRPr>
          </a:p>
        </p:txBody>
      </p:sp>
      <p:pic>
        <p:nvPicPr>
          <p:cNvPr id="13" name="Picture 12">
            <a:extLst>
              <a:ext uri="{FF2B5EF4-FFF2-40B4-BE49-F238E27FC236}">
                <a16:creationId xmlns:a16="http://schemas.microsoft.com/office/drawing/2014/main" id="{20EF73E6-3A07-4149-B16C-411EB08FA7C1}"/>
              </a:ext>
            </a:extLst>
          </p:cNvPr>
          <p:cNvPicPr>
            <a:picLocks noChangeAspect="1"/>
          </p:cNvPicPr>
          <p:nvPr/>
        </p:nvPicPr>
        <p:blipFill>
          <a:blip r:embed="rId2"/>
          <a:stretch>
            <a:fillRect/>
          </a:stretch>
        </p:blipFill>
        <p:spPr>
          <a:xfrm>
            <a:off x="2495600" y="983278"/>
            <a:ext cx="6624736" cy="2113291"/>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C0C25167-594A-4DCC-95D4-857996CF083C}"/>
              </a:ext>
            </a:extLst>
          </p:cNvPr>
          <p:cNvSpPr txBox="1">
            <a:spLocks/>
          </p:cNvSpPr>
          <p:nvPr/>
        </p:nvSpPr>
        <p:spPr>
          <a:xfrm>
            <a:off x="1929935" y="3113154"/>
            <a:ext cx="7509569" cy="692451"/>
          </a:xfrm>
          <a:prstGeom prst="rect">
            <a:avLst/>
          </a:prstGeom>
        </p:spPr>
        <p:txBody>
          <a:bodyPr vert="horz" lIns="45720" tIns="0" rIns="45720" bIns="0" anchor="b" anchorCtr="0">
            <a:noAutofit/>
          </a:bodyPr>
          <a:lstStyle>
            <a:lvl1pPr algn="l" rtl="1"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pPr algn="ctr"/>
            <a: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טעינה אוטומטית של קובץ </a:t>
            </a:r>
            <a:r>
              <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XML</a:t>
            </a:r>
            <a: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 לרשימה גנרית</a:t>
            </a:r>
            <a:br>
              <a:rPr lang="he-IL"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br>
            <a:r>
              <a:rPr lang="he-IL" sz="1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cs typeface="Gisha" panose="020B0502040204020203" pitchFamily="34" charset="-79"/>
              </a:rPr>
              <a:t>בעזרת המחלקה הקיימת </a:t>
            </a:r>
            <a:r>
              <a:rPr lang="en-US" sz="18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rPr>
              <a:t>XmlSerializer</a:t>
            </a:r>
            <a:endParaRPr lang="en-US" sz="2400" dirty="0">
              <a:ln w="500">
                <a:solidFill>
                  <a:srgbClr val="B13F9A">
                    <a:shade val="20000"/>
                    <a:satMod val="120000"/>
                  </a:srgbClr>
                </a:solidFill>
              </a:ln>
              <a:gradFill>
                <a:gsLst>
                  <a:gs pos="0">
                    <a:srgbClr val="F9B639">
                      <a:tint val="13000"/>
                    </a:srgbClr>
                  </a:gs>
                  <a:gs pos="10000">
                    <a:srgbClr val="F9B639">
                      <a:tint val="20000"/>
                    </a:srgbClr>
                  </a:gs>
                  <a:gs pos="49000">
                    <a:srgbClr val="F9B639">
                      <a:tint val="70000"/>
                    </a:srgbClr>
                  </a:gs>
                  <a:gs pos="50000">
                    <a:srgbClr val="F9B639">
                      <a:tint val="97000"/>
                    </a:srgbClr>
                  </a:gs>
                  <a:gs pos="100000">
                    <a:srgbClr val="F9B639">
                      <a:tint val="20000"/>
                    </a:srgbClr>
                  </a:gs>
                </a:gsLst>
                <a:lin ang="5400000" scaled="1"/>
              </a:gradFill>
              <a:latin typeface="Trebuchet MS"/>
            </a:endParaRPr>
          </a:p>
        </p:txBody>
      </p:sp>
      <p:pic>
        <p:nvPicPr>
          <p:cNvPr id="16" name="Picture 15">
            <a:extLst>
              <a:ext uri="{FF2B5EF4-FFF2-40B4-BE49-F238E27FC236}">
                <a16:creationId xmlns:a16="http://schemas.microsoft.com/office/drawing/2014/main" id="{A024AAD8-4CB8-4E52-8A16-CBD9FE9F5A9E}"/>
              </a:ext>
            </a:extLst>
          </p:cNvPr>
          <p:cNvPicPr>
            <a:picLocks noChangeAspect="1"/>
          </p:cNvPicPr>
          <p:nvPr/>
        </p:nvPicPr>
        <p:blipFill>
          <a:blip r:embed="rId3"/>
          <a:stretch>
            <a:fillRect/>
          </a:stretch>
        </p:blipFill>
        <p:spPr>
          <a:xfrm>
            <a:off x="2974363" y="3873709"/>
            <a:ext cx="5940152" cy="2896741"/>
          </a:xfrm>
          <a:prstGeom prst="rect">
            <a:avLst/>
          </a:prstGeom>
          <a:ln>
            <a:noFill/>
          </a:ln>
          <a:effectLst>
            <a:outerShdw blurRad="292100" dist="139700" dir="2700000" algn="tl" rotWithShape="0">
              <a:srgbClr val="333333">
                <a:alpha val="65000"/>
              </a:srgbClr>
            </a:outerShdw>
          </a:effectLst>
        </p:spPr>
      </p:pic>
      <p:sp>
        <p:nvSpPr>
          <p:cNvPr id="8" name="Speech Bubble: Rectangle with Corners Rounded 7">
            <a:extLst>
              <a:ext uri="{FF2B5EF4-FFF2-40B4-BE49-F238E27FC236}">
                <a16:creationId xmlns:a16="http://schemas.microsoft.com/office/drawing/2014/main" id="{D2116430-8566-4709-A6EB-11CFF734EB8F}"/>
              </a:ext>
            </a:extLst>
          </p:cNvPr>
          <p:cNvSpPr/>
          <p:nvPr/>
        </p:nvSpPr>
        <p:spPr>
          <a:xfrm>
            <a:off x="6744072" y="4144765"/>
            <a:ext cx="3564396" cy="639853"/>
          </a:xfrm>
          <a:prstGeom prst="wedgeRoundRectCallout">
            <a:avLst>
              <a:gd name="adj1" fmla="val 1076"/>
              <a:gd name="adj2" fmla="val -11935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nSpc>
                <a:spcPct val="107000"/>
              </a:lnSpc>
              <a:spcAft>
                <a:spcPts val="800"/>
              </a:spcAft>
            </a:pPr>
            <a:r>
              <a:rPr lang="he-IL" sz="1200" dirty="0">
                <a:solidFill>
                  <a:prstClr val="black"/>
                </a:solidFill>
                <a:latin typeface="Trebuchet MS"/>
                <a:cs typeface="Gisha" panose="020B0502040204020203" pitchFamily="34" charset="-79"/>
              </a:rPr>
              <a:t>לינק לדוגמא מלאה משנת תשפ"א:</a:t>
            </a:r>
          </a:p>
          <a:p>
            <a:pPr algn="ctr" rtl="0"/>
            <a:r>
              <a:rPr lang="en-US" sz="1200" dirty="0">
                <a:solidFill>
                  <a:prstClr val="black"/>
                </a:solidFill>
                <a:latin typeface="Trebuchet MS"/>
                <a:hlinkClick r:id="rId4"/>
              </a:rPr>
              <a:t>https://github.com/efratiamar/3TA_Sample.git</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163914175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7D23B3-55CE-4F59-840C-5AF6C9E4F85B}"/>
              </a:ext>
            </a:extLst>
          </p:cNvPr>
          <p:cNvPicPr>
            <a:picLocks noChangeAspect="1"/>
          </p:cNvPicPr>
          <p:nvPr/>
        </p:nvPicPr>
        <p:blipFill>
          <a:blip r:embed="rId2"/>
          <a:stretch>
            <a:fillRect/>
          </a:stretch>
        </p:blipFill>
        <p:spPr>
          <a:xfrm>
            <a:off x="2382360" y="1772817"/>
            <a:ext cx="6826721" cy="401479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7A86F2CC-705C-4979-AC54-F6DFB1801A40}"/>
              </a:ext>
            </a:extLst>
          </p:cNvPr>
          <p:cNvSpPr>
            <a:spLocks noGrp="1"/>
          </p:cNvSpPr>
          <p:nvPr>
            <p:ph type="title"/>
          </p:nvPr>
        </p:nvSpPr>
        <p:spPr>
          <a:xfrm>
            <a:off x="1559496" y="118438"/>
            <a:ext cx="8057846" cy="1185212"/>
          </a:xfrm>
        </p:spPr>
        <p:txBody>
          <a:bodyPr>
            <a:noAutofit/>
          </a:bodyPr>
          <a:lstStyle/>
          <a:p>
            <a:pPr algn="ctr"/>
            <a:r>
              <a:rPr lang="he-IL" sz="3200" dirty="0"/>
              <a:t>דוגמא למימוש מתודות ב </a:t>
            </a:r>
            <a:r>
              <a:rPr lang="en-US" sz="3200" dirty="0"/>
              <a:t>IDL</a:t>
            </a:r>
            <a:br>
              <a:rPr lang="he-IL" sz="3200" dirty="0"/>
            </a:br>
            <a:r>
              <a:rPr lang="he-IL" sz="2400" dirty="0"/>
              <a:t>שימוש במתודות שעושות שימוש במחלקה </a:t>
            </a:r>
            <a:r>
              <a:rPr lang="en-US" sz="2400" dirty="0"/>
              <a:t>XMLSERIALIZER</a:t>
            </a:r>
            <a:endParaRPr lang="en-US" sz="3200" dirty="0"/>
          </a:p>
        </p:txBody>
      </p:sp>
      <p:sp>
        <p:nvSpPr>
          <p:cNvPr id="4" name="Slide Number Placeholder 3">
            <a:extLst>
              <a:ext uri="{FF2B5EF4-FFF2-40B4-BE49-F238E27FC236}">
                <a16:creationId xmlns:a16="http://schemas.microsoft.com/office/drawing/2014/main" id="{74A75B68-DD8A-4E36-B439-EAA6DC9E9187}"/>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798</a:t>
            </a:fld>
            <a:endParaRPr lang="he-IL">
              <a:solidFill>
                <a:srgbClr val="B13F9A"/>
              </a:solidFill>
              <a:latin typeface="Trebuchet MS"/>
              <a:cs typeface="Gisha" panose="020B0502040204020203" pitchFamily="34" charset="-79"/>
            </a:endParaRPr>
          </a:p>
        </p:txBody>
      </p:sp>
      <p:sp>
        <p:nvSpPr>
          <p:cNvPr id="10" name="Rectangle 4">
            <a:extLst>
              <a:ext uri="{FF2B5EF4-FFF2-40B4-BE49-F238E27FC236}">
                <a16:creationId xmlns:a16="http://schemas.microsoft.com/office/drawing/2014/main" id="{6CF6AA46-2C49-4188-B5C3-03F2490BBB03}"/>
              </a:ext>
            </a:extLst>
          </p:cNvPr>
          <p:cNvSpPr/>
          <p:nvPr/>
        </p:nvSpPr>
        <p:spPr>
          <a:xfrm>
            <a:off x="2362550" y="3006553"/>
            <a:ext cx="3490671" cy="249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1" name="Rectangle 4">
            <a:extLst>
              <a:ext uri="{FF2B5EF4-FFF2-40B4-BE49-F238E27FC236}">
                <a16:creationId xmlns:a16="http://schemas.microsoft.com/office/drawing/2014/main" id="{B61B0C56-FE52-4B36-BCA4-DE1687824052}"/>
              </a:ext>
            </a:extLst>
          </p:cNvPr>
          <p:cNvSpPr/>
          <p:nvPr/>
        </p:nvSpPr>
        <p:spPr>
          <a:xfrm>
            <a:off x="2612860" y="2074042"/>
            <a:ext cx="6696744" cy="210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2" name="Rectangle 4">
            <a:extLst>
              <a:ext uri="{FF2B5EF4-FFF2-40B4-BE49-F238E27FC236}">
                <a16:creationId xmlns:a16="http://schemas.microsoft.com/office/drawing/2014/main" id="{328E968B-4988-44F3-995A-CB40970F044B}"/>
              </a:ext>
            </a:extLst>
          </p:cNvPr>
          <p:cNvSpPr/>
          <p:nvPr/>
        </p:nvSpPr>
        <p:spPr>
          <a:xfrm>
            <a:off x="2612860" y="3376210"/>
            <a:ext cx="6696743" cy="249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15" name="Rectangle 4">
            <a:extLst>
              <a:ext uri="{FF2B5EF4-FFF2-40B4-BE49-F238E27FC236}">
                <a16:creationId xmlns:a16="http://schemas.microsoft.com/office/drawing/2014/main" id="{3D7F0B23-FB0B-4DDF-AE16-BFDE08C746D9}"/>
              </a:ext>
            </a:extLst>
          </p:cNvPr>
          <p:cNvSpPr/>
          <p:nvPr/>
        </p:nvSpPr>
        <p:spPr>
          <a:xfrm>
            <a:off x="2583097" y="5279684"/>
            <a:ext cx="4759938" cy="3249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
        <p:nvSpPr>
          <p:cNvPr id="9" name="Rectangle 4">
            <a:extLst>
              <a:ext uri="{FF2B5EF4-FFF2-40B4-BE49-F238E27FC236}">
                <a16:creationId xmlns:a16="http://schemas.microsoft.com/office/drawing/2014/main" id="{C4C083F7-DD2F-453E-8375-6A86FF2D3ED4}"/>
              </a:ext>
            </a:extLst>
          </p:cNvPr>
          <p:cNvSpPr/>
          <p:nvPr/>
        </p:nvSpPr>
        <p:spPr>
          <a:xfrm>
            <a:off x="2362548" y="1745440"/>
            <a:ext cx="3589436" cy="249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rebuchet MS"/>
            </a:endParaRPr>
          </a:p>
        </p:txBody>
      </p:sp>
    </p:spTree>
    <p:extLst>
      <p:ext uri="{BB962C8B-B14F-4D97-AF65-F5344CB8AC3E}">
        <p14:creationId xmlns:p14="http://schemas.microsoft.com/office/powerpoint/2010/main" val="1920609621"/>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89154B-F89D-4EA2-9CD3-0D80729BC764}"/>
              </a:ext>
            </a:extLst>
          </p:cNvPr>
          <p:cNvSpPr>
            <a:spLocks noGrp="1"/>
          </p:cNvSpPr>
          <p:nvPr>
            <p:ph type="ctrTitle"/>
          </p:nvPr>
        </p:nvSpPr>
        <p:spPr/>
        <p:txBody>
          <a:bodyPr/>
          <a:lstStyle/>
          <a:p>
            <a:pPr algn="ctr"/>
            <a:r>
              <a:rPr lang="he-IL" dirty="0"/>
              <a:t>המחלקה </a:t>
            </a:r>
            <a:r>
              <a:rPr lang="en-US" dirty="0"/>
              <a:t>XELEMENT</a:t>
            </a:r>
          </a:p>
        </p:txBody>
      </p:sp>
      <p:sp>
        <p:nvSpPr>
          <p:cNvPr id="6" name="Subtitle 5">
            <a:extLst>
              <a:ext uri="{FF2B5EF4-FFF2-40B4-BE49-F238E27FC236}">
                <a16:creationId xmlns:a16="http://schemas.microsoft.com/office/drawing/2014/main" id="{6E2B069D-057C-4B3A-8038-75AEACF26BE8}"/>
              </a:ext>
            </a:extLst>
          </p:cNvPr>
          <p:cNvSpPr>
            <a:spLocks noGrp="1"/>
          </p:cNvSpPr>
          <p:nvPr>
            <p:ph type="subTitle" idx="1"/>
          </p:nvPr>
        </p:nvSpPr>
        <p:spPr/>
        <p:txBody>
          <a:bodyPr/>
          <a:lstStyle/>
          <a:p>
            <a:pPr algn="ctr"/>
            <a:r>
              <a:rPr lang="he-IL" dirty="0"/>
              <a:t>מימוש </a:t>
            </a:r>
            <a:r>
              <a:rPr lang="en-US" dirty="0"/>
              <a:t>IDL</a:t>
            </a:r>
            <a:r>
              <a:rPr lang="he-IL" dirty="0"/>
              <a:t> – שיטה 2</a:t>
            </a:r>
            <a:endParaRPr lang="en-US" dirty="0"/>
          </a:p>
        </p:txBody>
      </p:sp>
      <p:sp>
        <p:nvSpPr>
          <p:cNvPr id="4" name="Slide Number Placeholder 3">
            <a:extLst>
              <a:ext uri="{FF2B5EF4-FFF2-40B4-BE49-F238E27FC236}">
                <a16:creationId xmlns:a16="http://schemas.microsoft.com/office/drawing/2014/main" id="{8FB46F17-B10B-4D7C-8CD2-0F140832DADF}"/>
              </a:ext>
            </a:extLst>
          </p:cNvPr>
          <p:cNvSpPr>
            <a:spLocks noGrp="1"/>
          </p:cNvSpPr>
          <p:nvPr>
            <p:ph type="sldNum" sz="quarter" idx="12"/>
          </p:nvPr>
        </p:nvSpPr>
        <p:spPr/>
        <p:txBody>
          <a:bodyPr/>
          <a:lstStyle/>
          <a:p>
            <a:fld id="{DA68AB41-04B7-4576-9CCA-1D65DDCBA35C}" type="slidenum">
              <a:rPr lang="he-IL">
                <a:latin typeface="Trebuchet MS"/>
                <a:cs typeface="Gisha" panose="020B0502040204020203" pitchFamily="34" charset="-79"/>
              </a:rPr>
              <a:pPr/>
              <a:t>799</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61888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91544" y="73152"/>
            <a:ext cx="7239000" cy="1143000"/>
          </a:xfrm>
        </p:spPr>
        <p:txBody>
          <a:bodyPr>
            <a:normAutofit fontScale="90000"/>
          </a:bodyPr>
          <a:lstStyle/>
          <a:p>
            <a:pPr algn="ctr"/>
            <a:r>
              <a:rPr lang="en-US" dirty="0"/>
              <a:t>GIT</a:t>
            </a:r>
            <a:r>
              <a:rPr lang="he-IL" dirty="0"/>
              <a:t> </a:t>
            </a:r>
            <a:br>
              <a:rPr lang="he-IL" dirty="0"/>
            </a:br>
            <a:r>
              <a:rPr lang="he-IL" dirty="0"/>
              <a:t>כלי עזר לעבודה משותפת בין בני הזוג</a:t>
            </a:r>
          </a:p>
        </p:txBody>
      </p:sp>
      <p:sp>
        <p:nvSpPr>
          <p:cNvPr id="3" name="מציין מיקום תוכן 2"/>
          <p:cNvSpPr>
            <a:spLocks noGrp="1"/>
          </p:cNvSpPr>
          <p:nvPr>
            <p:ph idx="1"/>
          </p:nvPr>
        </p:nvSpPr>
        <p:spPr>
          <a:xfrm>
            <a:off x="1852244" y="1632794"/>
            <a:ext cx="7344816" cy="4506812"/>
          </a:xfrm>
        </p:spPr>
        <p:txBody>
          <a:bodyPr>
            <a:normAutofit/>
          </a:bodyPr>
          <a:lstStyle/>
          <a:p>
            <a:r>
              <a:rPr lang="en-US" sz="2000" b="1" dirty="0" err="1"/>
              <a:t>GITHub</a:t>
            </a:r>
            <a:r>
              <a:rPr lang="he-IL" sz="2000" dirty="0"/>
              <a:t> היא מערכת פופלארית </a:t>
            </a:r>
            <a:r>
              <a:rPr lang="he-IL" sz="2000" b="1" dirty="0"/>
              <a:t>לניהול גרסאות מבוזרות</a:t>
            </a:r>
          </a:p>
          <a:p>
            <a:pPr lvl="0"/>
            <a:r>
              <a:rPr lang="he-IL" sz="2000" dirty="0"/>
              <a:t>העבודה תתבצע בזוגות, </a:t>
            </a:r>
            <a:r>
              <a:rPr lang="he-IL" sz="2000" b="1" dirty="0"/>
              <a:t>וחובה</a:t>
            </a:r>
            <a:r>
              <a:rPr lang="he-IL" sz="2000" dirty="0"/>
              <a:t> להשתמש </a:t>
            </a:r>
            <a:r>
              <a:rPr lang="he-IL" sz="2000" b="1" dirty="0"/>
              <a:t>ב </a:t>
            </a:r>
            <a:r>
              <a:rPr lang="en-US" sz="2000" b="1" dirty="0" err="1"/>
              <a:t>GITHub</a:t>
            </a:r>
            <a:endParaRPr lang="he-IL" sz="2000" b="1" dirty="0"/>
          </a:p>
          <a:p>
            <a:pPr lvl="0"/>
            <a:r>
              <a:rPr lang="he-IL" sz="2000" dirty="0"/>
              <a:t>מאפשרת דרך נוחה לשתף ולעדכן את השינויים שנעשים בקוד ע"י כל אחד מבני הזוג בעזרת מאגר שנגיש ברשת ל 2 השותפים. ולאנשים מורשים נוספים (הבודק, המרצה ועוד).</a:t>
            </a:r>
          </a:p>
          <a:p>
            <a:pPr lvl="0"/>
            <a:r>
              <a:rPr lang="en-US" sz="2000" dirty="0"/>
              <a:t>Visual Studio</a:t>
            </a:r>
            <a:r>
              <a:rPr lang="he-IL" sz="2000" dirty="0"/>
              <a:t> יודע לשלב עבודה עם </a:t>
            </a:r>
            <a:r>
              <a:rPr lang="en-US" sz="2000" dirty="0"/>
              <a:t>GIT</a:t>
            </a:r>
            <a:endParaRPr lang="he-IL" sz="2000" dirty="0"/>
          </a:p>
          <a:p>
            <a:pPr lvl="0"/>
            <a:r>
              <a:rPr lang="he-IL" sz="2000" dirty="0"/>
              <a:t>יש ליצור חשבון לשימוש ב </a:t>
            </a:r>
            <a:r>
              <a:rPr lang="en-US" sz="2000" dirty="0"/>
              <a:t>GITHUB</a:t>
            </a:r>
          </a:p>
          <a:p>
            <a:pPr lvl="0"/>
            <a:r>
              <a:rPr lang="he-IL" sz="2000" dirty="0"/>
              <a:t>בתרגיל 0 של הקורס, יש הסבר להתחלת העבודה</a:t>
            </a:r>
          </a:p>
          <a:p>
            <a:pPr lvl="0"/>
            <a:r>
              <a:rPr lang="he-IL" sz="2000" dirty="0"/>
              <a:t>לאחר מכן, תוכלו למצוא הסברים להעמקה ולימוד של גיט במודל וכמובן גם ברשת</a:t>
            </a: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136750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88640"/>
            <a:ext cx="7488832" cy="792088"/>
          </a:xfrm>
        </p:spPr>
        <p:txBody>
          <a:bodyPr/>
          <a:lstStyle/>
          <a:p>
            <a:pPr algn="ctr"/>
            <a:r>
              <a:rPr lang="he-IL" dirty="0"/>
              <a:t>מתודות</a:t>
            </a:r>
          </a:p>
        </p:txBody>
      </p:sp>
      <p:sp>
        <p:nvSpPr>
          <p:cNvPr id="3" name="מציין מיקום תוכן 2"/>
          <p:cNvSpPr>
            <a:spLocks noGrp="1"/>
          </p:cNvSpPr>
          <p:nvPr>
            <p:ph idx="1"/>
          </p:nvPr>
        </p:nvSpPr>
        <p:spPr>
          <a:xfrm>
            <a:off x="1919536" y="1124744"/>
            <a:ext cx="7613748" cy="4846320"/>
          </a:xfrm>
        </p:spPr>
        <p:txBody>
          <a:bodyPr/>
          <a:lstStyle/>
          <a:p>
            <a:r>
              <a:rPr lang="he-IL" dirty="0"/>
              <a:t>לכל מתודה מוגדר סוג הערך המוחזר ממנה</a:t>
            </a:r>
          </a:p>
          <a:p>
            <a:pPr lvl="1"/>
            <a:r>
              <a:rPr lang="he-IL" dirty="0"/>
              <a:t>טיפוס פשוט או מורכב</a:t>
            </a:r>
          </a:p>
          <a:p>
            <a:pPr lvl="1"/>
            <a:r>
              <a:rPr lang="en-US" dirty="0"/>
              <a:t>void</a:t>
            </a:r>
            <a:endParaRPr lang="he-IL" dirty="0"/>
          </a:p>
          <a:p>
            <a:r>
              <a:rPr lang="he-IL" dirty="0"/>
              <a:t>בסיום המתודה יש </a:t>
            </a:r>
            <a:r>
              <a:rPr lang="en-US" dirty="0"/>
              <a:t>return</a:t>
            </a:r>
            <a:endParaRPr lang="he-IL" dirty="0"/>
          </a:p>
          <a:p>
            <a:pPr lvl="1"/>
            <a:r>
              <a:rPr lang="he-IL" dirty="0"/>
              <a:t>ב</a:t>
            </a:r>
            <a:r>
              <a:rPr lang="en-US" dirty="0"/>
              <a:t>void</a:t>
            </a:r>
            <a:r>
              <a:rPr lang="he-IL" dirty="0"/>
              <a:t> יש </a:t>
            </a:r>
            <a:r>
              <a:rPr lang="en-US" dirty="0"/>
              <a:t>return</a:t>
            </a:r>
            <a:r>
              <a:rPr lang="he-IL" dirty="0"/>
              <a:t> ללא ערך, או שאין </a:t>
            </a:r>
            <a:r>
              <a:rPr lang="en-US" dirty="0"/>
              <a:t>return</a:t>
            </a:r>
            <a:r>
              <a:rPr lang="he-IL" dirty="0"/>
              <a:t>.</a:t>
            </a:r>
          </a:p>
          <a:p>
            <a:r>
              <a:rPr lang="he-IL" dirty="0"/>
              <a:t>כחלק מכך שהקוד מנוהל והשפה בטוחה, אם נכתוב קטע קוד שהתכנית לא תגיע לעולם לביצוע שלו, זה יגרום לשגיאת קומפילציה ("ירוקה") ולא רק ל </a:t>
            </a:r>
            <a:r>
              <a:rPr lang="en-US" dirty="0"/>
              <a:t>warning</a:t>
            </a:r>
            <a:r>
              <a:rPr lang="he-IL" dirty="0"/>
              <a:t> כפי שראינו ב ++</a:t>
            </a:r>
            <a:r>
              <a:rPr lang="en-US" dirty="0"/>
              <a:t>C</a:t>
            </a:r>
            <a:r>
              <a:rPr lang="he-IL" dirty="0"/>
              <a:t>.</a:t>
            </a:r>
          </a:p>
          <a:p>
            <a:pPr lvl="1"/>
            <a:r>
              <a:rPr lang="he-IL" dirty="0"/>
              <a:t>למשל – קטע קוד שנכתב לאחר</a:t>
            </a:r>
            <a:r>
              <a:rPr lang="en-US" dirty="0"/>
              <a:t>return </a:t>
            </a:r>
            <a:r>
              <a:rPr lang="he-IL" dirty="0"/>
              <a:t> במתודה</a:t>
            </a:r>
          </a:p>
          <a:p>
            <a:pPr lvl="1"/>
            <a:r>
              <a:rPr lang="he-IL" dirty="0"/>
              <a:t>קטע קוד זה כלל לא יקומפל, ולא יוכנס לקוד </a:t>
            </a:r>
            <a:r>
              <a:rPr lang="en-US" dirty="0"/>
              <a:t>IL</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30668734"/>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7882-5E42-4235-BA70-F13814DA9AA8}"/>
              </a:ext>
            </a:extLst>
          </p:cNvPr>
          <p:cNvSpPr>
            <a:spLocks noGrp="1"/>
          </p:cNvSpPr>
          <p:nvPr>
            <p:ph type="title"/>
          </p:nvPr>
        </p:nvSpPr>
        <p:spPr>
          <a:xfrm>
            <a:off x="2004337" y="217917"/>
            <a:ext cx="7239000" cy="698336"/>
          </a:xfrm>
        </p:spPr>
        <p:txBody>
          <a:bodyPr/>
          <a:lstStyle/>
          <a:p>
            <a:pPr algn="ctr"/>
            <a:r>
              <a:rPr lang="he-IL" dirty="0"/>
              <a:t>המחלקה </a:t>
            </a:r>
            <a:r>
              <a:rPr lang="en-US" dirty="0"/>
              <a:t>XElement</a:t>
            </a:r>
          </a:p>
        </p:txBody>
      </p:sp>
      <p:sp>
        <p:nvSpPr>
          <p:cNvPr id="3" name="Content Placeholder 2">
            <a:extLst>
              <a:ext uri="{FF2B5EF4-FFF2-40B4-BE49-F238E27FC236}">
                <a16:creationId xmlns:a16="http://schemas.microsoft.com/office/drawing/2014/main" id="{C84461FA-1C90-408C-B70F-E032427100C5}"/>
              </a:ext>
            </a:extLst>
          </p:cNvPr>
          <p:cNvSpPr>
            <a:spLocks noGrp="1"/>
          </p:cNvSpPr>
          <p:nvPr>
            <p:ph idx="1"/>
          </p:nvPr>
        </p:nvSpPr>
        <p:spPr>
          <a:xfrm>
            <a:off x="2063552" y="1124744"/>
            <a:ext cx="7239000" cy="3672408"/>
          </a:xfrm>
        </p:spPr>
        <p:txBody>
          <a:bodyPr>
            <a:normAutofit fontScale="92500" lnSpcReduction="10000"/>
          </a:bodyPr>
          <a:lstStyle/>
          <a:p>
            <a:r>
              <a:rPr lang="he-IL" sz="2000" dirty="0"/>
              <a:t>בשפת #</a:t>
            </a:r>
            <a:r>
              <a:rPr lang="en-US" sz="2000" dirty="0"/>
              <a:t>C</a:t>
            </a:r>
            <a:r>
              <a:rPr lang="he-IL" sz="2000" dirty="0"/>
              <a:t> קיימת המחלקה </a:t>
            </a:r>
            <a:r>
              <a:rPr lang="en-US" sz="2000" dirty="0"/>
              <a:t>XElement </a:t>
            </a:r>
            <a:r>
              <a:rPr lang="he-IL" sz="2000" dirty="0"/>
              <a:t> המאפשרת לנו לעבוד בצורה נוחה</a:t>
            </a:r>
            <a:r>
              <a:rPr lang="en-US" sz="2000" dirty="0"/>
              <a:t> </a:t>
            </a:r>
            <a:r>
              <a:rPr lang="he-IL" sz="2000" dirty="0"/>
              <a:t>ומובנית עם קבצי </a:t>
            </a:r>
            <a:r>
              <a:rPr lang="en-US" sz="2000" dirty="0"/>
              <a:t>XML</a:t>
            </a:r>
            <a:endParaRPr lang="he-IL" sz="2000" dirty="0"/>
          </a:p>
          <a:p>
            <a:pPr lvl="1"/>
            <a:r>
              <a:rPr lang="he-IL" sz="1800" dirty="0"/>
              <a:t>לקרוא מקובץ </a:t>
            </a:r>
            <a:r>
              <a:rPr lang="en-US" sz="1800" dirty="0"/>
              <a:t>XML</a:t>
            </a:r>
            <a:r>
              <a:rPr lang="he-IL" sz="1800" dirty="0"/>
              <a:t> לתוך עצם מטיפוס </a:t>
            </a:r>
            <a:r>
              <a:rPr lang="en-US" sz="1800" dirty="0"/>
              <a:t>XElement</a:t>
            </a:r>
            <a:endParaRPr lang="he-IL" sz="1800" dirty="0"/>
          </a:p>
          <a:p>
            <a:pPr lvl="1"/>
            <a:r>
              <a:rPr lang="he-IL" sz="1800" dirty="0"/>
              <a:t>לבצע שאילתות </a:t>
            </a:r>
            <a:r>
              <a:rPr lang="en-US" sz="1800" dirty="0" err="1"/>
              <a:t>Linq</a:t>
            </a:r>
            <a:r>
              <a:rPr lang="he-IL" sz="1800" dirty="0"/>
              <a:t> על אוסף של אלמנטים מסוג </a:t>
            </a:r>
            <a:r>
              <a:rPr lang="en-US" sz="1800" dirty="0"/>
              <a:t>XElement</a:t>
            </a:r>
          </a:p>
          <a:p>
            <a:pPr lvl="1"/>
            <a:r>
              <a:rPr lang="he-IL" sz="1800" dirty="0"/>
              <a:t>לכתוב לקובץ </a:t>
            </a:r>
            <a:r>
              <a:rPr lang="en-US" sz="1800" dirty="0"/>
              <a:t>XML</a:t>
            </a:r>
            <a:r>
              <a:rPr lang="he-IL" sz="1800" dirty="0"/>
              <a:t> רשימת אלמנטים מסוג </a:t>
            </a:r>
            <a:r>
              <a:rPr lang="en-US" sz="1800" dirty="0"/>
              <a:t>XElement</a:t>
            </a:r>
            <a:endParaRPr lang="he-IL" sz="1800" dirty="0"/>
          </a:p>
          <a:p>
            <a:pPr lvl="1"/>
            <a:endParaRPr lang="he-IL" sz="1800" dirty="0"/>
          </a:p>
          <a:p>
            <a:r>
              <a:rPr lang="he-IL" sz="2000" dirty="0"/>
              <a:t>עצם מסוג זה מיועד להכיל אלמנטים שבנויים בשפת התגיות </a:t>
            </a:r>
            <a:r>
              <a:rPr lang="en-US" sz="2000" dirty="0"/>
              <a:t>XML</a:t>
            </a:r>
            <a:r>
              <a:rPr lang="he-IL" sz="2000" dirty="0"/>
              <a:t>, ללא מגבלה על גודלם או על המבנה שלהם.</a:t>
            </a:r>
          </a:p>
          <a:p>
            <a:pPr lvl="1"/>
            <a:r>
              <a:rPr lang="he-IL" sz="1800" dirty="0"/>
              <a:t>הספרייה של המחלקה מכילה פונקציות מוכנות להעברה מקוד #</a:t>
            </a:r>
            <a:r>
              <a:rPr lang="en-US" sz="1800" dirty="0"/>
              <a:t>C</a:t>
            </a:r>
            <a:r>
              <a:rPr lang="he-IL" sz="1800" dirty="0"/>
              <a:t> לשפת התגיות </a:t>
            </a:r>
            <a:r>
              <a:rPr lang="en-US" sz="1800" dirty="0"/>
              <a:t>XML</a:t>
            </a:r>
            <a:r>
              <a:rPr lang="he-IL" sz="1800" dirty="0"/>
              <a:t> ולהיפך.</a:t>
            </a:r>
          </a:p>
          <a:p>
            <a:pPr marL="292608" lvl="1" indent="0">
              <a:buNone/>
            </a:pPr>
            <a:endParaRPr lang="he-IL" sz="1800" dirty="0"/>
          </a:p>
          <a:p>
            <a:r>
              <a:rPr lang="he-IL" sz="2000" dirty="0"/>
              <a:t>לשם כך יש לעשות </a:t>
            </a:r>
            <a:r>
              <a:rPr lang="en-US" sz="2000" dirty="0"/>
              <a:t>using </a:t>
            </a:r>
            <a:r>
              <a:rPr lang="en-US" sz="2000" dirty="0" err="1"/>
              <a:t>System.Xml.Linq</a:t>
            </a:r>
            <a:endParaRPr lang="he-IL" sz="2000" dirty="0"/>
          </a:p>
        </p:txBody>
      </p:sp>
      <p:sp>
        <p:nvSpPr>
          <p:cNvPr id="4" name="Slide Number Placeholder 3">
            <a:extLst>
              <a:ext uri="{FF2B5EF4-FFF2-40B4-BE49-F238E27FC236}">
                <a16:creationId xmlns:a16="http://schemas.microsoft.com/office/drawing/2014/main" id="{F8A47FE1-DC6A-4DDC-B03B-D25CD7E29458}"/>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800</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03A10DC3-CF0A-4147-9EFE-644BFF818FEA}"/>
              </a:ext>
            </a:extLst>
          </p:cNvPr>
          <p:cNvSpPr/>
          <p:nvPr/>
        </p:nvSpPr>
        <p:spPr>
          <a:xfrm>
            <a:off x="2865190" y="4861129"/>
            <a:ext cx="5635724" cy="860329"/>
          </a:xfrm>
          <a:prstGeom prst="wedgeRoundRectCallout">
            <a:avLst>
              <a:gd name="adj1" fmla="val -49999"/>
              <a:gd name="adj2" fmla="val -10456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600" dirty="0">
                <a:solidFill>
                  <a:prstClr val="black"/>
                </a:solidFill>
                <a:latin typeface="Trebuchet MS"/>
                <a:cs typeface="Gisha" panose="020B0502040204020203" pitchFamily="34" charset="-79"/>
              </a:rPr>
              <a:t> דוגמא ללימוד המחלקה הזו נראה בקובץ המצורף במודל בשם:</a:t>
            </a:r>
            <a:endParaRPr lang="en-US" sz="1600" dirty="0">
              <a:solidFill>
                <a:prstClr val="black"/>
              </a:solidFill>
              <a:latin typeface="Trebuchet MS"/>
            </a:endParaRPr>
          </a:p>
          <a:p>
            <a:pPr algn="ctr"/>
            <a:r>
              <a:rPr lang="he-IL" sz="1600" b="1" dirty="0">
                <a:solidFill>
                  <a:prstClr val="black"/>
                </a:solidFill>
                <a:highlight>
                  <a:srgbClr val="FFFF00"/>
                </a:highlight>
                <a:latin typeface="Trebuchet MS"/>
                <a:cs typeface="Gisha" panose="020B0502040204020203" pitchFamily="34" charset="-79"/>
                <a:hlinkClick r:id="rId2" action="ppaction://hlinkfile">
                  <a:extLst>
                    <a:ext uri="{A12FA001-AC4F-418D-AE19-62706E023703}">
                      <ahyp:hlinkClr xmlns:ahyp="http://schemas.microsoft.com/office/drawing/2018/hyperlinkcolor" val="tx"/>
                    </a:ext>
                  </a:extLst>
                </a:hlinkClick>
              </a:rPr>
              <a:t>דוט נט - נושא 10 - </a:t>
            </a:r>
            <a:r>
              <a:rPr lang="en-US" sz="1600" b="1" dirty="0" err="1">
                <a:solidFill>
                  <a:prstClr val="black"/>
                </a:solidFill>
                <a:highlight>
                  <a:srgbClr val="FFFF00"/>
                </a:highlight>
                <a:latin typeface="Trebuchet MS"/>
                <a:hlinkClick r:id="rId2" action="ppaction://hlinkfile">
                  <a:extLst>
                    <a:ext uri="{A12FA001-AC4F-418D-AE19-62706E023703}">
                      <ahyp:hlinkClr xmlns:ahyp="http://schemas.microsoft.com/office/drawing/2018/hyperlinkcolor" val="tx"/>
                    </a:ext>
                  </a:extLst>
                </a:hlinkClick>
              </a:rPr>
              <a:t>LinqToXml</a:t>
            </a:r>
            <a:r>
              <a:rPr lang="en-US" sz="1600" b="1" dirty="0">
                <a:solidFill>
                  <a:prstClr val="black"/>
                </a:solidFill>
                <a:highlight>
                  <a:srgbClr val="FFFF00"/>
                </a:highlight>
                <a:latin typeface="Trebuchet MS"/>
                <a:hlinkClick r:id="rId2" action="ppaction://hlinkfile">
                  <a:extLst>
                    <a:ext uri="{A12FA001-AC4F-418D-AE19-62706E023703}">
                      <ahyp:hlinkClr xmlns:ahyp="http://schemas.microsoft.com/office/drawing/2018/hyperlinkcolor" val="tx"/>
                    </a:ext>
                  </a:extLst>
                </a:hlinkClick>
              </a:rPr>
              <a:t> - XElement.pdf</a:t>
            </a:r>
            <a:endParaRPr lang="en-US" sz="1600" b="1" dirty="0">
              <a:solidFill>
                <a:prstClr val="black"/>
              </a:solidFill>
              <a:highlight>
                <a:srgbClr val="FFFF00"/>
              </a:highlight>
              <a:latin typeface="Trebuchet MS"/>
            </a:endParaRPr>
          </a:p>
        </p:txBody>
      </p:sp>
      <p:sp>
        <p:nvSpPr>
          <p:cNvPr id="6" name="Speech Bubble: Rectangle with Corners Rounded 5">
            <a:extLst>
              <a:ext uri="{FF2B5EF4-FFF2-40B4-BE49-F238E27FC236}">
                <a16:creationId xmlns:a16="http://schemas.microsoft.com/office/drawing/2014/main" id="{F0EB280B-C66D-4B24-910B-DED4E2CF1741}"/>
              </a:ext>
            </a:extLst>
          </p:cNvPr>
          <p:cNvSpPr/>
          <p:nvPr/>
        </p:nvSpPr>
        <p:spPr>
          <a:xfrm>
            <a:off x="3434397" y="5907252"/>
            <a:ext cx="4497310" cy="639853"/>
          </a:xfrm>
          <a:prstGeom prst="wedgeRoundRectCallout">
            <a:avLst>
              <a:gd name="adj1" fmla="val 88911"/>
              <a:gd name="adj2" fmla="val -11221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nSpc>
                <a:spcPct val="107000"/>
              </a:lnSpc>
              <a:spcAft>
                <a:spcPts val="800"/>
              </a:spcAft>
            </a:pPr>
            <a:r>
              <a:rPr lang="he-IL" sz="1200" b="1" dirty="0">
                <a:solidFill>
                  <a:prstClr val="black"/>
                </a:solidFill>
                <a:latin typeface="Trebuchet MS"/>
                <a:cs typeface="Gisha" panose="020B0502040204020203" pitchFamily="34" charset="-79"/>
              </a:rPr>
              <a:t>ולאחר מכן, ניתן לראות גם בלינק לדוגמא מלאה משנת תשפ"א:</a:t>
            </a:r>
          </a:p>
          <a:p>
            <a:pPr algn="ctr" rtl="0"/>
            <a:r>
              <a:rPr lang="en-US" sz="1200" dirty="0">
                <a:solidFill>
                  <a:prstClr val="black"/>
                </a:solidFill>
                <a:latin typeface="Trebuchet MS"/>
                <a:hlinkClick r:id="rId3"/>
              </a:rPr>
              <a:t>https://github.com/efratiamar/3TA_Sample.git</a:t>
            </a:r>
            <a:endParaRPr lang="he-IL" sz="1200" dirty="0">
              <a:solidFill>
                <a:prstClr val="black"/>
              </a:solidFill>
              <a:latin typeface="Trebuchet MS"/>
              <a:cs typeface="Gisha" panose="020B0502040204020203" pitchFamily="34" charset="-79"/>
            </a:endParaRPr>
          </a:p>
        </p:txBody>
      </p:sp>
    </p:spTree>
    <p:extLst>
      <p:ext uri="{BB962C8B-B14F-4D97-AF65-F5344CB8AC3E}">
        <p14:creationId xmlns:p14="http://schemas.microsoft.com/office/powerpoint/2010/main" val="3285954398"/>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9007-5402-40D0-8FB1-609EF02C8554}"/>
              </a:ext>
            </a:extLst>
          </p:cNvPr>
          <p:cNvSpPr>
            <a:spLocks noGrp="1"/>
          </p:cNvSpPr>
          <p:nvPr>
            <p:ph type="title"/>
          </p:nvPr>
        </p:nvSpPr>
        <p:spPr>
          <a:xfrm>
            <a:off x="1847529" y="374488"/>
            <a:ext cx="7560839" cy="1110296"/>
          </a:xfrm>
        </p:spPr>
        <p:txBody>
          <a:bodyPr>
            <a:normAutofit fontScale="90000"/>
          </a:bodyPr>
          <a:lstStyle/>
          <a:p>
            <a:pPr algn="ctr"/>
            <a:r>
              <a:rPr lang="he-IL" dirty="0"/>
              <a:t>מימוש </a:t>
            </a:r>
            <a:r>
              <a:rPr lang="en-US" dirty="0"/>
              <a:t>IDL</a:t>
            </a:r>
            <a:r>
              <a:rPr lang="he-IL" dirty="0"/>
              <a:t> ב </a:t>
            </a:r>
            <a:r>
              <a:rPr lang="en-US" dirty="0"/>
              <a:t>DALXML</a:t>
            </a:r>
            <a:r>
              <a:rPr lang="he-IL" dirty="0"/>
              <a:t> – הדרישה בפרויקט</a:t>
            </a:r>
            <a:endParaRPr lang="en-US" dirty="0"/>
          </a:p>
        </p:txBody>
      </p:sp>
      <p:sp>
        <p:nvSpPr>
          <p:cNvPr id="3" name="Content Placeholder 2">
            <a:extLst>
              <a:ext uri="{FF2B5EF4-FFF2-40B4-BE49-F238E27FC236}">
                <a16:creationId xmlns:a16="http://schemas.microsoft.com/office/drawing/2014/main" id="{775D28AB-6566-41A2-BD4C-7EEA95D116FC}"/>
              </a:ext>
            </a:extLst>
          </p:cNvPr>
          <p:cNvSpPr>
            <a:spLocks noGrp="1"/>
          </p:cNvSpPr>
          <p:nvPr>
            <p:ph idx="1"/>
          </p:nvPr>
        </p:nvSpPr>
        <p:spPr>
          <a:xfrm>
            <a:off x="1994196" y="2204864"/>
            <a:ext cx="7239000" cy="4126240"/>
          </a:xfrm>
        </p:spPr>
        <p:txBody>
          <a:bodyPr/>
          <a:lstStyle/>
          <a:p>
            <a:r>
              <a:rPr lang="he-IL" dirty="0"/>
              <a:t>לבחור מחלקה אחת ולממש את ה </a:t>
            </a:r>
            <a:r>
              <a:rPr lang="en-US" dirty="0"/>
              <a:t>CRUD</a:t>
            </a:r>
            <a:r>
              <a:rPr lang="he-IL" dirty="0"/>
              <a:t> שלה בעזרת </a:t>
            </a:r>
            <a:r>
              <a:rPr lang="en-US" dirty="0"/>
              <a:t>XElement </a:t>
            </a:r>
          </a:p>
          <a:p>
            <a:r>
              <a:rPr lang="he-IL" dirty="0"/>
              <a:t>שאר המחלקות יממשו את ה </a:t>
            </a:r>
            <a:r>
              <a:rPr lang="en-US" dirty="0"/>
              <a:t>CRUD</a:t>
            </a:r>
            <a:r>
              <a:rPr lang="he-IL" dirty="0"/>
              <a:t> שלהן בעזרת </a:t>
            </a:r>
            <a:r>
              <a:rPr lang="en-US" dirty="0" err="1"/>
              <a:t>XMLSerialzer</a:t>
            </a:r>
            <a:endParaRPr lang="en-US" dirty="0"/>
          </a:p>
        </p:txBody>
      </p:sp>
      <p:sp>
        <p:nvSpPr>
          <p:cNvPr id="4" name="Slide Number Placeholder 3">
            <a:extLst>
              <a:ext uri="{FF2B5EF4-FFF2-40B4-BE49-F238E27FC236}">
                <a16:creationId xmlns:a16="http://schemas.microsoft.com/office/drawing/2014/main" id="{DE9C8843-99F1-4808-8C15-BD2F9F6FF04B}"/>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801</a:t>
            </a:fld>
            <a:endParaRPr lang="he-IL">
              <a:solidFill>
                <a:srgbClr val="B13F9A"/>
              </a:solidFill>
              <a:latin typeface="Trebuchet MS"/>
              <a:cs typeface="Gisha" panose="020B0502040204020203" pitchFamily="34" charset="-79"/>
            </a:endParaRPr>
          </a:p>
        </p:txBody>
      </p:sp>
      <p:sp>
        <p:nvSpPr>
          <p:cNvPr id="5" name="TextBox 4">
            <a:extLst>
              <a:ext uri="{FF2B5EF4-FFF2-40B4-BE49-F238E27FC236}">
                <a16:creationId xmlns:a16="http://schemas.microsoft.com/office/drawing/2014/main" id="{882974DD-363E-4407-9F10-A4F6D3F0CBF3}"/>
              </a:ext>
            </a:extLst>
          </p:cNvPr>
          <p:cNvSpPr txBox="1"/>
          <p:nvPr/>
        </p:nvSpPr>
        <p:spPr>
          <a:xfrm>
            <a:off x="2063552" y="4365104"/>
            <a:ext cx="7416824"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הערה חשובה לגבי שמירה של תאריכים, </a:t>
            </a:r>
            <a:r>
              <a:rPr lang="en-US" sz="1600" dirty="0" err="1">
                <a:solidFill>
                  <a:prstClr val="black"/>
                </a:solidFill>
                <a:latin typeface="Calibri" panose="020F0502020204030204" pitchFamily="34" charset="0"/>
                <a:ea typeface="Calibri" panose="020F0502020204030204" pitchFamily="34" charset="0"/>
              </a:rPr>
              <a:t>xmlserializer</a:t>
            </a: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 שומר תאריך בפורמט של </a:t>
            </a:r>
            <a:r>
              <a:rPr lang="en-US" sz="1600" dirty="0">
                <a:solidFill>
                  <a:prstClr val="black"/>
                </a:solidFill>
                <a:latin typeface="Calibri" panose="020F0502020204030204" pitchFamily="34" charset="0"/>
                <a:ea typeface="Calibri" panose="020F0502020204030204" pitchFamily="34" charset="0"/>
              </a:rPr>
              <a:t>iso-8601</a:t>
            </a:r>
          </a:p>
          <a:p>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ואם רוצים להשתמש ב</a:t>
            </a:r>
            <a:r>
              <a:rPr lang="en-US" sz="1600" dirty="0">
                <a:solidFill>
                  <a:prstClr val="black"/>
                </a:solidFill>
                <a:latin typeface="Calibri" panose="020F0502020204030204" pitchFamily="34" charset="0"/>
                <a:ea typeface="Calibri" panose="020F0502020204030204" pitchFamily="34" charset="0"/>
              </a:rPr>
              <a:t>XElement</a:t>
            </a: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 כדי לשנות את השדה צריך לדאוג לעניין</a:t>
            </a:r>
            <a:b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br>
            <a:b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b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יש כמה פתרונות אפשריים, למשל להשתמש ב</a:t>
            </a:r>
            <a:r>
              <a:rPr lang="en-US" sz="1600" dirty="0" err="1">
                <a:solidFill>
                  <a:prstClr val="black"/>
                </a:solidFill>
                <a:latin typeface="Calibri" panose="020F0502020204030204" pitchFamily="34" charset="0"/>
                <a:ea typeface="Calibri" panose="020F0502020204030204" pitchFamily="34" charset="0"/>
              </a:rPr>
              <a:t>XmlIgnore</a:t>
            </a: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 וכו'</a:t>
            </a:r>
            <a:b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br>
            <a:b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b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אבל פתרון יותר פשוט גם אם אנחנו משנים את הערך להשתמש בהמרה למחרוזת של הפורמט הזה, אפשר ע"י </a:t>
            </a:r>
            <a:r>
              <a:rPr lang="en-US" sz="1600" dirty="0" err="1">
                <a:solidFill>
                  <a:prstClr val="black"/>
                </a:solidFill>
                <a:latin typeface="Calibri" panose="020F0502020204030204" pitchFamily="34" charset="0"/>
                <a:ea typeface="Calibri" panose="020F0502020204030204" pitchFamily="34" charset="0"/>
              </a:rPr>
              <a:t>DateTime.Now.ToString</a:t>
            </a: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a:t>
            </a:r>
            <a:r>
              <a:rPr lang="en-US" sz="1600" dirty="0">
                <a:solidFill>
                  <a:prstClr val="black"/>
                </a:solidFill>
                <a:latin typeface="Calibri" panose="020F0502020204030204" pitchFamily="34" charset="0"/>
                <a:ea typeface="Calibri" panose="020F0502020204030204" pitchFamily="34" charset="0"/>
              </a:rPr>
              <a:t>O</a:t>
            </a:r>
            <a:r>
              <a:rPr lang="he-IL" sz="1600" dirty="0">
                <a:solidFill>
                  <a:prstClr val="black"/>
                </a:solidFill>
                <a:latin typeface="Calibri" panose="020F0502020204030204" pitchFamily="34" charset="0"/>
                <a:ea typeface="Calibri" panose="020F0502020204030204" pitchFamily="34" charset="0"/>
                <a:cs typeface="Gisha" panose="020B0502040204020203" pitchFamily="34" charset="-79"/>
              </a:rPr>
              <a:t>");</a:t>
            </a:r>
            <a:endParaRPr lang="en-US" sz="1600" dirty="0">
              <a:solidFill>
                <a:prstClr val="black"/>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36269916"/>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C42EE-23EB-4261-9CC2-2258EDFCFF7A}"/>
              </a:ext>
            </a:extLst>
          </p:cNvPr>
          <p:cNvSpPr>
            <a:spLocks noGrp="1"/>
          </p:cNvSpPr>
          <p:nvPr>
            <p:ph type="title"/>
          </p:nvPr>
        </p:nvSpPr>
        <p:spPr>
          <a:xfrm>
            <a:off x="1981200" y="320040"/>
            <a:ext cx="7239000" cy="732696"/>
          </a:xfrm>
        </p:spPr>
        <p:txBody>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75E9E8BF-A87D-4850-A872-95FA194A6992}"/>
              </a:ext>
            </a:extLst>
          </p:cNvPr>
          <p:cNvSpPr>
            <a:spLocks noGrp="1"/>
          </p:cNvSpPr>
          <p:nvPr>
            <p:ph idx="1"/>
          </p:nvPr>
        </p:nvSpPr>
        <p:spPr>
          <a:xfrm>
            <a:off x="1975488" y="1204104"/>
            <a:ext cx="7239000" cy="4846320"/>
          </a:xfrm>
        </p:spPr>
        <p:txBody>
          <a:bodyPr/>
          <a:lstStyle/>
          <a:p>
            <a:r>
              <a:rPr lang="he-IL" sz="1800" dirty="0">
                <a:latin typeface="Times New Roman" panose="02020603050405020304" pitchFamily="18" charset="0"/>
                <a:ea typeface="Times New Roman" panose="02020603050405020304" pitchFamily="18" charset="0"/>
                <a:cs typeface="David" panose="020E0502060401010101" pitchFamily="34" charset="-79"/>
              </a:rPr>
              <a:t>כיצד יראה מסמך </a:t>
            </a:r>
            <a:r>
              <a:rPr lang="en-US" sz="1800" dirty="0">
                <a:latin typeface="David" panose="020E0502060401010101" pitchFamily="34" charset="-79"/>
                <a:ea typeface="Times New Roman" panose="02020603050405020304" pitchFamily="18" charset="0"/>
                <a:cs typeface="David" panose="020E0502060401010101" pitchFamily="34" charset="-79"/>
              </a:rPr>
              <a:t> XML</a:t>
            </a:r>
            <a:r>
              <a:rPr lang="he-IL" sz="1800" dirty="0">
                <a:latin typeface="Times New Roman" panose="02020603050405020304" pitchFamily="18" charset="0"/>
                <a:ea typeface="Times New Roman" panose="02020603050405020304" pitchFamily="18" charset="0"/>
                <a:cs typeface="David" panose="020E0502060401010101" pitchFamily="34" charset="-79"/>
              </a:rPr>
              <a:t> </a:t>
            </a:r>
            <a:r>
              <a:rPr lang="he-IL" sz="1800" dirty="0" err="1">
                <a:latin typeface="Times New Roman" panose="02020603050405020304" pitchFamily="18" charset="0"/>
                <a:ea typeface="Times New Roman" panose="02020603050405020304" pitchFamily="18" charset="0"/>
                <a:cs typeface="David" panose="020E0502060401010101" pitchFamily="34" charset="-79"/>
              </a:rPr>
              <a:t>שיווצר</a:t>
            </a:r>
            <a:r>
              <a:rPr lang="he-IL" sz="1800" dirty="0">
                <a:latin typeface="Times New Roman" panose="02020603050405020304" pitchFamily="18" charset="0"/>
                <a:ea typeface="Times New Roman" panose="02020603050405020304" pitchFamily="18" charset="0"/>
                <a:cs typeface="David" panose="020E0502060401010101" pitchFamily="34" charset="-79"/>
              </a:rPr>
              <a:t> מהקוד הבא:</a:t>
            </a:r>
            <a:endParaRPr lang="en-US" sz="1800" dirty="0">
              <a:latin typeface="Times New Roman" panose="02020603050405020304" pitchFamily="18" charset="0"/>
              <a:ea typeface="Times New Roman" panose="02020603050405020304" pitchFamily="18" charset="0"/>
              <a:cs typeface="David" panose="020E0502060401010101" pitchFamily="34" charset="-79"/>
            </a:endParaRPr>
          </a:p>
          <a:p>
            <a:r>
              <a:rPr lang="he-IL" sz="1800" dirty="0">
                <a:latin typeface="Times New Roman" panose="02020603050405020304" pitchFamily="18" charset="0"/>
                <a:ea typeface="Times New Roman" panose="02020603050405020304" pitchFamily="18" charset="0"/>
                <a:cs typeface="David" panose="020E0502060401010101" pitchFamily="34" charset="-79"/>
              </a:rPr>
              <a:t>הערה: בתשובתך אין צורך לכלול את השורה &lt;? ... </a:t>
            </a:r>
            <a:r>
              <a:rPr lang="en-US" sz="1800" dirty="0">
                <a:latin typeface="David" panose="020E0502060401010101" pitchFamily="34" charset="-79"/>
                <a:ea typeface="Times New Roman" panose="02020603050405020304" pitchFamily="18" charset="0"/>
                <a:cs typeface="David" panose="020E0502060401010101" pitchFamily="34" charset="-79"/>
              </a:rPr>
              <a:t>xml</a:t>
            </a:r>
            <a:r>
              <a:rPr lang="he-IL" sz="1800" dirty="0">
                <a:latin typeface="Times New Roman" panose="02020603050405020304" pitchFamily="18" charset="0"/>
                <a:ea typeface="Times New Roman" panose="02020603050405020304" pitchFamily="18" charset="0"/>
                <a:cs typeface="David" panose="020E0502060401010101" pitchFamily="34" charset="-79"/>
              </a:rPr>
              <a:t>?&gt; שבראש המסמך.</a:t>
            </a:r>
            <a:endParaRPr lang="en-US" sz="1800" dirty="0">
              <a:latin typeface="Times New Roman" panose="02020603050405020304" pitchFamily="18" charset="0"/>
              <a:ea typeface="Times New Roman" panose="02020603050405020304" pitchFamily="18" charset="0"/>
              <a:cs typeface="David" panose="020E0502060401010101" pitchFamily="34" charset="-79"/>
            </a:endParaRPr>
          </a:p>
          <a:p>
            <a:endParaRPr lang="he-IL" dirty="0"/>
          </a:p>
          <a:p>
            <a:endParaRPr lang="he-IL" dirty="0"/>
          </a:p>
          <a:p>
            <a:endParaRPr lang="he-IL" dirty="0"/>
          </a:p>
          <a:p>
            <a:endParaRPr lang="he-IL" dirty="0"/>
          </a:p>
          <a:p>
            <a:r>
              <a:rPr lang="he-IL" dirty="0"/>
              <a:t>פתרון:</a:t>
            </a:r>
            <a:endParaRPr lang="en-US" dirty="0"/>
          </a:p>
        </p:txBody>
      </p:sp>
      <p:sp>
        <p:nvSpPr>
          <p:cNvPr id="4" name="Slide Number Placeholder 3">
            <a:extLst>
              <a:ext uri="{FF2B5EF4-FFF2-40B4-BE49-F238E27FC236}">
                <a16:creationId xmlns:a16="http://schemas.microsoft.com/office/drawing/2014/main" id="{91958A0E-9B0D-4C0C-A9FE-CA4DAE76AA3D}"/>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802</a:t>
            </a:fld>
            <a:endParaRPr lang="he-IL">
              <a:solidFill>
                <a:srgbClr val="B13F9A"/>
              </a:solidFill>
              <a:latin typeface="Trebuchet MS"/>
              <a:cs typeface="Gisha" panose="020B0502040204020203" pitchFamily="34" charset="-79"/>
            </a:endParaRPr>
          </a:p>
        </p:txBody>
      </p:sp>
      <p:sp>
        <p:nvSpPr>
          <p:cNvPr id="6" name="תיבת טקסט 2">
            <a:extLst>
              <a:ext uri="{FF2B5EF4-FFF2-40B4-BE49-F238E27FC236}">
                <a16:creationId xmlns:a16="http://schemas.microsoft.com/office/drawing/2014/main" id="{2A19B489-99F0-40F6-8ADC-EDDA3F8BB73A}"/>
              </a:ext>
            </a:extLst>
          </p:cNvPr>
          <p:cNvSpPr txBox="1">
            <a:spLocks noChangeArrowheads="1"/>
          </p:cNvSpPr>
          <p:nvPr/>
        </p:nvSpPr>
        <p:spPr bwMode="auto">
          <a:xfrm flipH="1">
            <a:off x="3287687" y="2204863"/>
            <a:ext cx="3744416" cy="18142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algn="l" rt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r>
              <a:rPr lang="en-US" altLang="en-US" sz="1400" dirty="0" err="1">
                <a:solidFill>
                  <a:prstClr val="black"/>
                </a:solidFill>
                <a:latin typeface="Arial Unicode MS"/>
                <a:ea typeface="Times New Roman" panose="02020603050405020304" pitchFamily="18" charset="0"/>
                <a:cs typeface="Courier New" panose="02070309020205020404" pitchFamily="49" charset="0"/>
              </a:rPr>
              <a:t>XElement</a:t>
            </a:r>
            <a:r>
              <a:rPr lang="en-US" altLang="en-US" sz="1400" dirty="0">
                <a:solidFill>
                  <a:prstClr val="black"/>
                </a:solidFill>
                <a:latin typeface="Arial Unicode MS"/>
                <a:ea typeface="Times New Roman" panose="02020603050405020304" pitchFamily="18" charset="0"/>
                <a:cs typeface="Courier New" panose="02070309020205020404" pitchFamily="49" charset="0"/>
              </a:rPr>
              <a:t> root = new </a:t>
            </a:r>
            <a:r>
              <a:rPr lang="en-US" altLang="en-US" sz="1400" dirty="0" err="1">
                <a:solidFill>
                  <a:prstClr val="black"/>
                </a:solidFill>
                <a:latin typeface="Arial Unicode MS"/>
                <a:ea typeface="Times New Roman" panose="02020603050405020304" pitchFamily="18" charset="0"/>
                <a:cs typeface="Courier New" panose="02070309020205020404" pitchFamily="49" charset="0"/>
              </a:rPr>
              <a:t>XElement</a:t>
            </a:r>
            <a:r>
              <a:rPr lang="en-US" altLang="en-US" sz="1400" dirty="0">
                <a:solidFill>
                  <a:prstClr val="black"/>
                </a:solidFill>
                <a:latin typeface="Arial Unicode MS"/>
                <a:ea typeface="Times New Roman" panose="02020603050405020304" pitchFamily="18" charset="0"/>
                <a:cs typeface="Courier New" panose="02070309020205020404" pitchFamily="49" charset="0"/>
              </a:rPr>
              <a:t> </a:t>
            </a:r>
            <a:r>
              <a:rPr lang="en-US" altLang="en-US" sz="1400" dirty="0">
                <a:solidFill>
                  <a:prstClr val="black"/>
                </a:solidFill>
                <a:highlight>
                  <a:srgbClr val="FFFF00"/>
                </a:highlight>
                <a:latin typeface="Arial Unicode MS"/>
                <a:ea typeface="Times New Roman" panose="02020603050405020304" pitchFamily="18" charset="0"/>
                <a:cs typeface="Courier New" panose="02070309020205020404" pitchFamily="49" charset="0"/>
              </a:rPr>
              <a:t>(</a:t>
            </a:r>
            <a:r>
              <a:rPr lang="en-US" altLang="en-US" sz="1400" dirty="0">
                <a:solidFill>
                  <a:prstClr val="black"/>
                </a:solidFill>
                <a:latin typeface="Arial Unicode MS"/>
                <a:ea typeface="Times New Roman" panose="02020603050405020304" pitchFamily="18" charset="0"/>
                <a:cs typeface="Courier New" panose="02070309020205020404" pitchFamily="49" charset="0"/>
              </a:rPr>
              <a:t>"Root",</a:t>
            </a:r>
            <a:r>
              <a:rPr lang="en-US" altLang="en-US" sz="1000" dirty="0">
                <a:solidFill>
                  <a:prstClr val="black"/>
                </a:solidFill>
              </a:rPr>
              <a:t> </a:t>
            </a:r>
            <a:endParaRPr lang="en-US" altLang="en-US" sz="3200" dirty="0">
              <a:solidFill>
                <a:prstClr val="black"/>
              </a:solidFill>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    new </a:t>
            </a:r>
            <a:r>
              <a:rPr lang="en-US" altLang="en-US" sz="1400" dirty="0" err="1">
                <a:solidFill>
                  <a:prstClr val="black"/>
                </a:solidFill>
                <a:latin typeface="Courier New" panose="02070309020205020404" pitchFamily="49" charset="0"/>
                <a:ea typeface="Times New Roman" panose="02020603050405020304" pitchFamily="18" charset="0"/>
                <a:cs typeface="Courier New" panose="02070309020205020404" pitchFamily="49" charset="0"/>
              </a:rPr>
              <a:t>XElement</a:t>
            </a:r>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("C1", 1)</a:t>
            </a:r>
            <a:r>
              <a:rPr lang="en-US" altLang="en-US" sz="1400" dirty="0">
                <a:solidFill>
                  <a:prstClr val="black"/>
                </a:solidFill>
                <a:highlight>
                  <a:srgbClr val="FFFF00"/>
                </a:highlight>
                <a:latin typeface="Courier New" panose="02070309020205020404" pitchFamily="49" charset="0"/>
                <a:ea typeface="Times New Roman" panose="02020603050405020304" pitchFamily="18" charset="0"/>
                <a:cs typeface="Courier New" panose="02070309020205020404" pitchFamily="49" charset="0"/>
              </a:rPr>
              <a:t>,</a:t>
            </a:r>
            <a:endParaRPr lang="en-US" altLang="en-US" sz="1000" dirty="0">
              <a:solidFill>
                <a:prstClr val="black"/>
              </a:solidFill>
              <a:highlight>
                <a:srgbClr val="FFFF00"/>
              </a:highlight>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    new </a:t>
            </a:r>
            <a:r>
              <a:rPr lang="en-US" altLang="en-US" sz="1400" dirty="0" err="1">
                <a:solidFill>
                  <a:prstClr val="black"/>
                </a:solidFill>
                <a:latin typeface="Courier New" panose="02070309020205020404" pitchFamily="49" charset="0"/>
                <a:ea typeface="Times New Roman" panose="02020603050405020304" pitchFamily="18" charset="0"/>
                <a:cs typeface="Courier New" panose="02070309020205020404" pitchFamily="49" charset="0"/>
              </a:rPr>
              <a:t>XElement</a:t>
            </a:r>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("Z1",</a:t>
            </a:r>
            <a:endParaRPr lang="en-US" altLang="en-US" sz="1000" dirty="0">
              <a:solidFill>
                <a:prstClr val="black"/>
              </a:solidFill>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        new </a:t>
            </a:r>
            <a:r>
              <a:rPr lang="en-US" altLang="en-US" sz="1400" dirty="0" err="1">
                <a:solidFill>
                  <a:prstClr val="black"/>
                </a:solidFill>
                <a:latin typeface="Courier New" panose="02070309020205020404" pitchFamily="49" charset="0"/>
                <a:ea typeface="Times New Roman" panose="02020603050405020304" pitchFamily="18" charset="0"/>
                <a:cs typeface="Courier New" panose="02070309020205020404" pitchFamily="49" charset="0"/>
              </a:rPr>
              <a:t>XElement</a:t>
            </a:r>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("C1", 2),</a:t>
            </a:r>
            <a:endParaRPr lang="en-US" altLang="en-US" sz="1000" dirty="0">
              <a:solidFill>
                <a:prstClr val="black"/>
              </a:solidFill>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        new </a:t>
            </a:r>
            <a:r>
              <a:rPr lang="en-US" altLang="en-US" sz="1400" dirty="0" err="1">
                <a:solidFill>
                  <a:prstClr val="black"/>
                </a:solidFill>
                <a:latin typeface="Courier New" panose="02070309020205020404" pitchFamily="49" charset="0"/>
                <a:ea typeface="Times New Roman" panose="02020603050405020304" pitchFamily="18" charset="0"/>
                <a:cs typeface="Courier New" panose="02070309020205020404" pitchFamily="49" charset="0"/>
              </a:rPr>
              <a:t>XElement</a:t>
            </a:r>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("C1", 1)</a:t>
            </a:r>
            <a:endParaRPr lang="en-US" altLang="en-US" sz="1000" dirty="0">
              <a:solidFill>
                <a:prstClr val="black"/>
              </a:solidFill>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    </a:t>
            </a:r>
            <a:r>
              <a:rPr lang="en-US" altLang="en-US" sz="1400" dirty="0">
                <a:solidFill>
                  <a:prstClr val="black"/>
                </a:solidFill>
                <a:highlight>
                  <a:srgbClr val="FFFF00"/>
                </a:highlight>
                <a:latin typeface="Courier New" panose="02070309020205020404" pitchFamily="49" charset="0"/>
                <a:ea typeface="Times New Roman" panose="02020603050405020304" pitchFamily="18" charset="0"/>
                <a:cs typeface="Courier New" panose="02070309020205020404" pitchFamily="49" charset="0"/>
              </a:rPr>
              <a:t>)	</a:t>
            </a:r>
            <a:endParaRPr lang="en-US" altLang="en-US" sz="1000" dirty="0">
              <a:solidFill>
                <a:prstClr val="black"/>
              </a:solidFill>
              <a:highlight>
                <a:srgbClr val="FFFF00"/>
              </a:highlight>
            </a:endParaRPr>
          </a:p>
          <a:p>
            <a:r>
              <a:rPr lang="en-US" altLang="en-US" sz="14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a:t>
            </a:r>
            <a:endParaRPr lang="en-US" altLang="en-US" sz="1000" dirty="0">
              <a:solidFill>
                <a:prstClr val="black"/>
              </a:solidFill>
            </a:endParaRPr>
          </a:p>
          <a:p>
            <a:r>
              <a:rPr lang="en-US" altLang="en-US" sz="1200" dirty="0" err="1">
                <a:solidFill>
                  <a:prstClr val="black"/>
                </a:solidFill>
                <a:ea typeface="Calibri" panose="020F0502020204030204" pitchFamily="34" charset="0"/>
                <a:cs typeface="Consolas" panose="020B0609020204030204" pitchFamily="49" charset="0"/>
              </a:rPr>
              <a:t>root.Save</a:t>
            </a:r>
            <a:r>
              <a:rPr lang="en-US" altLang="en-US" sz="1200" dirty="0">
                <a:solidFill>
                  <a:prstClr val="black"/>
                </a:solidFill>
                <a:ea typeface="Calibri" panose="020F0502020204030204" pitchFamily="34" charset="0"/>
                <a:cs typeface="Consolas" panose="020B0609020204030204" pitchFamily="49" charset="0"/>
              </a:rPr>
              <a:t>("x.xml");</a:t>
            </a:r>
            <a:endParaRPr lang="en-US" altLang="en-US" sz="1000" dirty="0">
              <a:solidFill>
                <a:prstClr val="black"/>
              </a:solidFill>
            </a:endParaRPr>
          </a:p>
          <a:p>
            <a:endParaRPr lang="en-US" altLang="en-US" sz="3200" dirty="0">
              <a:solidFill>
                <a:prstClr val="black"/>
              </a:solidFill>
            </a:endParaRPr>
          </a:p>
        </p:txBody>
      </p:sp>
      <p:sp>
        <p:nvSpPr>
          <p:cNvPr id="9" name="TextBox 8">
            <a:extLst>
              <a:ext uri="{FF2B5EF4-FFF2-40B4-BE49-F238E27FC236}">
                <a16:creationId xmlns:a16="http://schemas.microsoft.com/office/drawing/2014/main" id="{012BC3E0-218B-4220-BADE-17013C05B1EF}"/>
              </a:ext>
            </a:extLst>
          </p:cNvPr>
          <p:cNvSpPr txBox="1"/>
          <p:nvPr/>
        </p:nvSpPr>
        <p:spPr>
          <a:xfrm>
            <a:off x="3647728" y="4058192"/>
            <a:ext cx="4572000" cy="2031325"/>
          </a:xfrm>
          <a:prstGeom prst="rect">
            <a:avLst/>
          </a:prstGeom>
          <a:noFill/>
        </p:spPr>
        <p:txBody>
          <a:bodyPr wrap="square">
            <a:spAutoFit/>
          </a:bodyPr>
          <a:lstStyle/>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&lt;Root&gt;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  &lt;C1&gt;1&lt;/C1&gt;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  &lt;Z1&gt;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    &lt;C1&gt;2&lt;/C1&gt;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    &lt;C1&gt;1&lt;/C1&gt;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  &lt;/Z1&gt;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a:p>
            <a:pPr algn="l" rtl="0"/>
            <a:r>
              <a:rPr lang="en-US" dirty="0">
                <a:solidFill>
                  <a:srgbClr val="FF0000"/>
                </a:solidFill>
                <a:latin typeface="Times New Roman" panose="02020603050405020304" pitchFamily="18" charset="0"/>
                <a:ea typeface="Times New Roman" panose="02020603050405020304" pitchFamily="18" charset="0"/>
                <a:cs typeface="David" panose="020E0502060401010101" pitchFamily="34" charset="-79"/>
              </a:rPr>
              <a:t>&lt;/Root&gt;</a:t>
            </a:r>
            <a:endParaRPr lang="en-US" sz="1100" dirty="0">
              <a:solidFill>
                <a:prstClr val="black"/>
              </a:solidFill>
              <a:latin typeface="Times New Roman" panose="02020603050405020304" pitchFamily="18" charset="0"/>
              <a:ea typeface="Times New Roman" panose="02020603050405020304" pitchFamily="18" charset="0"/>
              <a:cs typeface="David" panose="020E0502060401010101" pitchFamily="34" charset="-79"/>
            </a:endParaRPr>
          </a:p>
        </p:txBody>
      </p:sp>
    </p:spTree>
    <p:extLst>
      <p:ext uri="{BB962C8B-B14F-4D97-AF65-F5344CB8AC3E}">
        <p14:creationId xmlns:p14="http://schemas.microsoft.com/office/powerpoint/2010/main" val="2050331306"/>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A791-4669-4A73-B000-77DAF3BA85CB}"/>
              </a:ext>
            </a:extLst>
          </p:cNvPr>
          <p:cNvSpPr>
            <a:spLocks noGrp="1"/>
          </p:cNvSpPr>
          <p:nvPr>
            <p:ph type="title"/>
          </p:nvPr>
        </p:nvSpPr>
        <p:spPr>
          <a:xfrm>
            <a:off x="4223792" y="156882"/>
            <a:ext cx="2530624" cy="516672"/>
          </a:xfrm>
        </p:spPr>
        <p:txBody>
          <a:bodyPr>
            <a:normAutofit fontScale="90000"/>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1632BFF8-A059-4AE1-AD54-3B64D2359FA9}"/>
              </a:ext>
            </a:extLst>
          </p:cNvPr>
          <p:cNvSpPr>
            <a:spLocks noGrp="1"/>
          </p:cNvSpPr>
          <p:nvPr>
            <p:ph idx="1"/>
          </p:nvPr>
        </p:nvSpPr>
        <p:spPr>
          <a:xfrm>
            <a:off x="2414784" y="938762"/>
            <a:ext cx="6633544" cy="5236580"/>
          </a:xfrm>
          <a:noFill/>
        </p:spPr>
        <p:txBody>
          <a:bodyPr>
            <a:normAutofit/>
          </a:bodyPr>
          <a:lstStyle/>
          <a:p>
            <a:pPr marL="0" indent="0">
              <a:spcBef>
                <a:spcPts val="0"/>
              </a:spcBef>
              <a:buNone/>
            </a:pPr>
            <a:r>
              <a:rPr lang="he-IL" sz="1200" b="1" dirty="0">
                <a:latin typeface="Calibri" panose="020F0502020204030204" pitchFamily="34" charset="0"/>
                <a:ea typeface="Arial" panose="020B0604020202020204" pitchFamily="34" charset="0"/>
                <a:cs typeface="Arial" panose="020B0604020202020204" pitchFamily="34" charset="0"/>
              </a:rPr>
              <a:t>נתונה התוכנית הבאה:</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One</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2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2B91AF"/>
                </a:solidFill>
                <a:latin typeface="Consolas" panose="020B0609020204030204" pitchFamily="49" charset="0"/>
                <a:ea typeface="Calibri" panose="020F0502020204030204" pitchFamily="34" charset="0"/>
                <a:cs typeface="Consolas" panose="020B0609020204030204" pitchFamily="49" charset="0"/>
              </a:rPr>
              <a:t>Program</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Main(</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args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One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One { B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"bb"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path1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@"xmlBySerilalizer.xml"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XmlSerializer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xs</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XmlSerializer</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one.GetType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fs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FileStream</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(path1,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FileMode.Create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xs.Serialize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(fs, one);</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path2 = </a:t>
            </a:r>
            <a:r>
              <a:rPr lang="en-US" sz="1200" dirty="0">
                <a:solidFill>
                  <a:srgbClr val="800000"/>
                </a:solidFill>
                <a:latin typeface="Consolas" panose="020B0609020204030204" pitchFamily="49" charset="0"/>
                <a:ea typeface="Calibri" panose="020F0502020204030204" pitchFamily="34" charset="0"/>
                <a:cs typeface="Consolas" panose="020B0609020204030204" pitchFamily="49" charset="0"/>
              </a:rPr>
              <a:t>@"xmlByXElement.xml"</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one.B</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one.C</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b, c);</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o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"One"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d);</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2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A31515"/>
                </a:solidFill>
                <a:latin typeface="Consolas" panose="020B0609020204030204" pitchFamily="49" charset="0"/>
                <a:ea typeface="Calibri" panose="020F0502020204030204" pitchFamily="34" charset="0"/>
                <a:cs typeface="Consolas" panose="020B0609020204030204" pitchFamily="49" charset="0"/>
              </a:rPr>
              <a:t>"Some"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xe.Save</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(path2);</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xe.Add</a:t>
            </a: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(o);</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lgn="l" rtl="0">
              <a:spcBef>
                <a:spcPts val="0"/>
              </a:spcBef>
              <a:buNone/>
            </a:pPr>
            <a:r>
              <a:rPr lang="en-US" sz="12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000" dirty="0">
              <a:latin typeface="Calibri" panose="020F0502020204030204" pitchFamily="34" charset="0"/>
              <a:ea typeface="Calibri" panose="020F0502020204030204" pitchFamily="34" charset="0"/>
              <a:cs typeface="Arial" panose="020B0604020202020204" pitchFamily="34" charset="0"/>
            </a:endParaRPr>
          </a:p>
          <a:p>
            <a:pPr marL="0" indent="0">
              <a:spcBef>
                <a:spcPts val="0"/>
              </a:spcBef>
              <a:buNone/>
            </a:pPr>
            <a:endParaRPr lang="en-US" sz="1100" dirty="0"/>
          </a:p>
        </p:txBody>
      </p:sp>
      <p:sp>
        <p:nvSpPr>
          <p:cNvPr id="4" name="Slide Number Placeholder 3">
            <a:extLst>
              <a:ext uri="{FF2B5EF4-FFF2-40B4-BE49-F238E27FC236}">
                <a16:creationId xmlns:a16="http://schemas.microsoft.com/office/drawing/2014/main" id="{65836605-9CBD-4EF4-A505-6AFF2C59FD39}"/>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2354197761"/>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AB44E0-A12F-4646-A6D6-C411B2EF4B53}"/>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804</a:t>
            </a:fld>
            <a:endParaRPr lang="he-IL">
              <a:solidFill>
                <a:srgbClr val="B13F9A"/>
              </a:solidFill>
              <a:latin typeface="Trebuchet MS"/>
              <a:cs typeface="Gisha" panose="020B0502040204020203" pitchFamily="34" charset="-79"/>
            </a:endParaRPr>
          </a:p>
        </p:txBody>
      </p:sp>
      <p:graphicFrame>
        <p:nvGraphicFramePr>
          <p:cNvPr id="5" name="Table 4">
            <a:extLst>
              <a:ext uri="{FF2B5EF4-FFF2-40B4-BE49-F238E27FC236}">
                <a16:creationId xmlns:a16="http://schemas.microsoft.com/office/drawing/2014/main" id="{2BC2BA39-E6C4-4E78-887A-CCCFC7B14B77}"/>
              </a:ext>
            </a:extLst>
          </p:cNvPr>
          <p:cNvGraphicFramePr>
            <a:graphicFrameLocks noGrp="1"/>
          </p:cNvGraphicFramePr>
          <p:nvPr/>
        </p:nvGraphicFramePr>
        <p:xfrm>
          <a:off x="1847528" y="882936"/>
          <a:ext cx="7560840" cy="5665345"/>
        </p:xfrm>
        <a:graphic>
          <a:graphicData uri="http://schemas.openxmlformats.org/drawingml/2006/table">
            <a:tbl>
              <a:tblPr firstRow="1" firstCol="1" bandRow="1"/>
              <a:tblGrid>
                <a:gridCol w="3465384">
                  <a:extLst>
                    <a:ext uri="{9D8B030D-6E8A-4147-A177-3AD203B41FA5}">
                      <a16:colId xmlns:a16="http://schemas.microsoft.com/office/drawing/2014/main" val="1922229873"/>
                    </a:ext>
                  </a:extLst>
                </a:gridCol>
                <a:gridCol w="2992833">
                  <a:extLst>
                    <a:ext uri="{9D8B030D-6E8A-4147-A177-3AD203B41FA5}">
                      <a16:colId xmlns:a16="http://schemas.microsoft.com/office/drawing/2014/main" val="3731014563"/>
                    </a:ext>
                  </a:extLst>
                </a:gridCol>
                <a:gridCol w="1102623">
                  <a:extLst>
                    <a:ext uri="{9D8B030D-6E8A-4147-A177-3AD203B41FA5}">
                      <a16:colId xmlns:a16="http://schemas.microsoft.com/office/drawing/2014/main" val="1984383258"/>
                    </a:ext>
                  </a:extLst>
                </a:gridCol>
              </a:tblGrid>
              <a:tr h="127269">
                <a:tc>
                  <a:txBody>
                    <a:bodyPr/>
                    <a:lstStyle/>
                    <a:p>
                      <a:pPr marL="457200" algn="ctr" rtl="0">
                        <a:lnSpc>
                          <a:spcPct val="106000"/>
                        </a:lnSpc>
                      </a:pPr>
                      <a:r>
                        <a:rPr lang="en-US" sz="900" b="1">
                          <a:solidFill>
                            <a:srgbClr val="800000"/>
                          </a:solidFill>
                          <a:effectLst/>
                          <a:latin typeface="Consolas" panose="020B0609020204030204" pitchFamily="49" charset="0"/>
                          <a:ea typeface="Calibri" panose="020F0502020204030204" pitchFamily="34" charset="0"/>
                          <a:cs typeface="Consolas" panose="020B0609020204030204" pitchFamily="49" charset="0"/>
                        </a:rPr>
                        <a:t>xmlBySerilalizer.xml</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rtl="0">
                        <a:lnSpc>
                          <a:spcPct val="106000"/>
                        </a:lnSpc>
                      </a:pPr>
                      <a:r>
                        <a:rPr lang="en-US" sz="900" b="1" dirty="0">
                          <a:solidFill>
                            <a:srgbClr val="800000"/>
                          </a:solidFill>
                          <a:effectLst/>
                          <a:latin typeface="Consolas" panose="020B0609020204030204" pitchFamily="49" charset="0"/>
                          <a:ea typeface="Calibri" panose="020F0502020204030204" pitchFamily="34" charset="0"/>
                          <a:cs typeface="Consolas" panose="020B0609020204030204" pitchFamily="49" charset="0"/>
                        </a:rPr>
                        <a:t>xmlByXElement.xml</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rtl="0">
                        <a:lnSpc>
                          <a:spcPct val="106000"/>
                        </a:lnSpc>
                        <a:spcAft>
                          <a:spcPts val="800"/>
                        </a:spcAft>
                      </a:pPr>
                      <a:r>
                        <a:rPr lang="en-US" sz="900" b="1">
                          <a:effectLst/>
                          <a:latin typeface="Arial" panose="020B0604020202020204" pitchFamily="34" charset="0"/>
                          <a:ea typeface="Arial" panose="020B0604020202020204" pitchFamily="34"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904357"/>
                  </a:ext>
                </a:extLst>
              </a:tr>
              <a:tr h="1599873">
                <a:tc>
                  <a:txBody>
                    <a:bodyPr/>
                    <a:lstStyle/>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&lt;Some&gt;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&lt;One&gt;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&lt;D&gt;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&lt;/D&gt;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&lt;/One&gt;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pPr>
                      <a:r>
                        <a:rPr lang="en-US" sz="900">
                          <a:effectLst/>
                          <a:latin typeface="Consolas" panose="020B0609020204030204" pitchFamily="49" charset="0"/>
                          <a:ea typeface="Calibri" panose="020F0502020204030204" pitchFamily="34" charset="0"/>
                          <a:cs typeface="Consolas" panose="020B0609020204030204" pitchFamily="49" charset="0"/>
                        </a:rPr>
                        <a:t>&lt;/Some&gt;</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900" b="1" dirty="0">
                          <a:effectLst/>
                          <a:latin typeface="Calibri" panose="020F0502020204030204" pitchFamily="34" charset="0"/>
                          <a:ea typeface="Arial" panose="020B0604020202020204" pitchFamily="34" charset="0"/>
                          <a:cs typeface="Arial" panose="020B0604020202020204" pitchFamily="34" charset="0"/>
                        </a:rPr>
                        <a:t>אפשרות 1</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6000742"/>
                  </a:ext>
                </a:extLst>
              </a:tr>
              <a:tr h="1180080">
                <a:tc>
                  <a:txBody>
                    <a:bodyPr/>
                    <a:lstStyle/>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&lt;Some&gt;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&lt;/Some&gt;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&lt;Some&gt;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&lt;One&gt;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&lt;/One&gt;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&lt;/Some&gt;</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900" b="1" dirty="0">
                          <a:effectLst/>
                          <a:latin typeface="Calibri" panose="020F0502020204030204" pitchFamily="34" charset="0"/>
                          <a:ea typeface="Arial" panose="020B0604020202020204" pitchFamily="34" charset="0"/>
                          <a:cs typeface="Arial" panose="020B0604020202020204" pitchFamily="34" charset="0"/>
                        </a:rPr>
                        <a:t>אפשרות 2</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883155"/>
                  </a:ext>
                </a:extLst>
              </a:tr>
              <a:tr h="1180080">
                <a:tc>
                  <a:txBody>
                    <a:bodyPr/>
                    <a:lstStyle/>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&lt;One&gt;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&lt;/One&gt;</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&lt;Some&gt;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&lt;/Some&gt;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900" b="1" dirty="0">
                          <a:effectLst/>
                          <a:latin typeface="Calibri" panose="020F0502020204030204" pitchFamily="34" charset="0"/>
                          <a:ea typeface="Arial" panose="020B0604020202020204" pitchFamily="34" charset="0"/>
                          <a:cs typeface="Arial" panose="020B0604020202020204" pitchFamily="34" charset="0"/>
                        </a:rPr>
                        <a:t>אפשרות 3</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038470"/>
                  </a:ext>
                </a:extLst>
              </a:tr>
              <a:tr h="759336">
                <a:tc>
                  <a:txBody>
                    <a:bodyPr/>
                    <a:lstStyle/>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&lt;B&gt;bb&lt;/B&gt;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    &lt;C&gt;cc&lt;/C&gt;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900" dirty="0">
                          <a:effectLst/>
                          <a:latin typeface="Consolas" panose="020B0609020204030204" pitchFamily="49" charset="0"/>
                          <a:ea typeface="Calibri" panose="020F0502020204030204" pitchFamily="34" charset="0"/>
                          <a:cs typeface="Consolas" panose="020B0609020204030204" pitchFamily="49" charset="0"/>
                        </a:rPr>
                        <a:t>&lt;/One&gt;</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900">
                          <a:effectLst/>
                          <a:latin typeface="Consolas" panose="020B0609020204030204" pitchFamily="49" charset="0"/>
                          <a:ea typeface="Calibri" panose="020F0502020204030204" pitchFamily="34" charset="0"/>
                          <a:cs typeface="Consolas" panose="020B0609020204030204" pitchFamily="49" charset="0"/>
                        </a:rPr>
                        <a:t>&lt;Some /&gt;</a:t>
                      </a:r>
                      <a:endParaRPr lang="en-US" sz="90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900" b="1" dirty="0">
                          <a:effectLst/>
                          <a:latin typeface="Calibri" panose="020F0502020204030204" pitchFamily="34" charset="0"/>
                          <a:ea typeface="Arial" panose="020B0604020202020204" pitchFamily="34" charset="0"/>
                          <a:cs typeface="Arial" panose="020B0604020202020204" pitchFamily="34" charset="0"/>
                        </a:rPr>
                        <a:t>אפשרות 4</a:t>
                      </a:r>
                      <a:endParaRPr lang="en-US" sz="900" dirty="0">
                        <a:effectLst/>
                        <a:latin typeface="Calibri" panose="020F0502020204030204" pitchFamily="34" charset="0"/>
                        <a:ea typeface="Calibri" panose="020F0502020204030204" pitchFamily="34" charset="0"/>
                        <a:cs typeface="Arial" panose="020B0604020202020204" pitchFamily="34" charset="0"/>
                      </a:endParaRPr>
                    </a:p>
                  </a:txBody>
                  <a:tcPr marL="51345" marR="513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830520"/>
                  </a:ext>
                </a:extLst>
              </a:tr>
            </a:tbl>
          </a:graphicData>
        </a:graphic>
      </p:graphicFrame>
      <p:sp>
        <p:nvSpPr>
          <p:cNvPr id="7" name="TextBox 6">
            <a:extLst>
              <a:ext uri="{FF2B5EF4-FFF2-40B4-BE49-F238E27FC236}">
                <a16:creationId xmlns:a16="http://schemas.microsoft.com/office/drawing/2014/main" id="{14EAB7E8-8FFD-4A7B-90EA-2D5976B61CAC}"/>
              </a:ext>
            </a:extLst>
          </p:cNvPr>
          <p:cNvSpPr txBox="1"/>
          <p:nvPr/>
        </p:nvSpPr>
        <p:spPr>
          <a:xfrm>
            <a:off x="2178422" y="141229"/>
            <a:ext cx="7013923" cy="665310"/>
          </a:xfrm>
          <a:prstGeom prst="rect">
            <a:avLst/>
          </a:prstGeom>
          <a:noFill/>
        </p:spPr>
        <p:txBody>
          <a:bodyPr wrap="square">
            <a:spAutoFit/>
          </a:bodyPr>
          <a:lstStyle/>
          <a:p>
            <a:pPr marL="228600">
              <a:lnSpc>
                <a:spcPct val="106000"/>
              </a:lnSpc>
              <a:spcAft>
                <a:spcPts val="800"/>
              </a:spcAft>
            </a:pP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ונתונות האפשרויות הבאות שאמורות לתאר את התוכן של 2 קבצי ה </a:t>
            </a:r>
            <a:r>
              <a:rPr lang="en-US" b="1" dirty="0">
                <a:solidFill>
                  <a:prstClr val="black"/>
                </a:solidFill>
                <a:latin typeface="Arial" panose="020B0604020202020204" pitchFamily="34" charset="0"/>
                <a:ea typeface="Arial" panose="020B0604020202020204" pitchFamily="34" charset="0"/>
                <a:cs typeface="Arial" panose="020B0604020202020204" pitchFamily="34" charset="0"/>
              </a:rPr>
              <a:t>xml</a:t>
            </a: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 </a:t>
            </a:r>
            <a:r>
              <a:rPr lang="he-IL" b="1" dirty="0" err="1">
                <a:solidFill>
                  <a:prstClr val="black"/>
                </a:solidFill>
                <a:latin typeface="Calibri" panose="020F0502020204030204" pitchFamily="34" charset="0"/>
                <a:ea typeface="Arial" panose="020B0604020202020204" pitchFamily="34" charset="0"/>
                <a:cs typeface="Arial" panose="020B0604020202020204" pitchFamily="34" charset="0"/>
              </a:rPr>
              <a:t>שיווצרו</a:t>
            </a: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 כתוצאה </a:t>
            </a:r>
            <a:r>
              <a:rPr lang="he-IL" b="1" u="sng" dirty="0">
                <a:solidFill>
                  <a:prstClr val="black"/>
                </a:solidFill>
                <a:latin typeface="Calibri" panose="020F0502020204030204" pitchFamily="34" charset="0"/>
                <a:ea typeface="Arial" panose="020B0604020202020204" pitchFamily="34" charset="0"/>
                <a:cs typeface="Arial" panose="020B0604020202020204" pitchFamily="34" charset="0"/>
              </a:rPr>
              <a:t>מהרצת התוכנית שלעיל.</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0408622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DA4DEE-D90C-4284-8EF5-974B93E747CA}"/>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805</a:t>
            </a:fld>
            <a:endParaRPr lang="he-IL">
              <a:solidFill>
                <a:srgbClr val="B13F9A"/>
              </a:solidFill>
              <a:latin typeface="Trebuchet MS"/>
              <a:cs typeface="Gisha" panose="020B0502040204020203" pitchFamily="34" charset="-79"/>
            </a:endParaRPr>
          </a:p>
        </p:txBody>
      </p:sp>
      <p:sp>
        <p:nvSpPr>
          <p:cNvPr id="5" name="Content Placeholder 2">
            <a:extLst>
              <a:ext uri="{FF2B5EF4-FFF2-40B4-BE49-F238E27FC236}">
                <a16:creationId xmlns:a16="http://schemas.microsoft.com/office/drawing/2014/main" id="{4EA5D950-CB4E-4E58-A2DF-28024447F295}"/>
              </a:ext>
            </a:extLst>
          </p:cNvPr>
          <p:cNvSpPr>
            <a:spLocks noGrp="1"/>
          </p:cNvSpPr>
          <p:nvPr>
            <p:ph idx="1"/>
          </p:nvPr>
        </p:nvSpPr>
        <p:spPr>
          <a:xfrm>
            <a:off x="1991544" y="620688"/>
            <a:ext cx="7239000" cy="4846638"/>
          </a:xfrm>
        </p:spPr>
        <p:txBody>
          <a:bodyPr>
            <a:normAutofit/>
          </a:bodyPr>
          <a:lstStyle/>
          <a:p>
            <a:pPr indent="228600">
              <a:lnSpc>
                <a:spcPct val="106000"/>
              </a:lnSpc>
              <a:spcAft>
                <a:spcPts val="800"/>
              </a:spcAft>
            </a:pPr>
            <a:r>
              <a:rPr lang="he-IL" sz="1800" b="1" dirty="0">
                <a:latin typeface="Calibri" panose="020F0502020204030204" pitchFamily="34" charset="0"/>
                <a:ea typeface="Arial" panose="020B0604020202020204" pitchFamily="34" charset="0"/>
                <a:cs typeface="Arial" panose="020B0604020202020204" pitchFamily="34" charset="0"/>
              </a:rPr>
              <a:t>איזו מבין האפשרויות שלעיל </a:t>
            </a:r>
            <a:r>
              <a:rPr lang="he-IL" sz="1800" b="1" u="sng" dirty="0">
                <a:latin typeface="Calibri" panose="020F0502020204030204" pitchFamily="34" charset="0"/>
                <a:ea typeface="Arial" panose="020B0604020202020204" pitchFamily="34" charset="0"/>
                <a:cs typeface="Arial" panose="020B0604020202020204" pitchFamily="34" charset="0"/>
              </a:rPr>
              <a:t>נכונה</a:t>
            </a:r>
            <a:r>
              <a:rPr lang="he-IL" sz="1800" b="1" dirty="0">
                <a:latin typeface="Calibri" panose="020F0502020204030204" pitchFamily="34" charset="0"/>
                <a:ea typeface="Arial" panose="020B0604020202020204" pitchFamily="34" charset="0"/>
                <a:cs typeface="Arial" panose="020B0604020202020204" pitchFamily="34"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1</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3</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highlight>
                  <a:srgbClr val="FFFF00"/>
                </a:highlight>
                <a:latin typeface="Calibri" panose="020F0502020204030204" pitchFamily="34" charset="0"/>
                <a:ea typeface="Arial" panose="020B0604020202020204" pitchFamily="34" charset="0"/>
                <a:cs typeface="Arial" panose="020B0604020202020204" pitchFamily="34" charset="0"/>
              </a:rPr>
              <a:t>אפשרות 4</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spcAft>
                <a:spcPts val="800"/>
              </a:spcAft>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אף אחת מהאפשרויות לא מתארת את התוכן של 2 קבצי ה </a:t>
            </a:r>
            <a:r>
              <a:rPr lang="en-US" sz="1800" dirty="0">
                <a:latin typeface="Arial" panose="020B0604020202020204" pitchFamily="34" charset="0"/>
                <a:ea typeface="Arial" panose="020B0604020202020204" pitchFamily="34" charset="0"/>
                <a:cs typeface="Arial" panose="020B0604020202020204" pitchFamily="34" charset="0"/>
              </a:rPr>
              <a:t>xml</a:t>
            </a:r>
            <a:r>
              <a:rPr lang="he-IL" sz="1800" dirty="0">
                <a:latin typeface="Calibri" panose="020F0502020204030204" pitchFamily="34" charset="0"/>
                <a:ea typeface="Arial" panose="020B0604020202020204" pitchFamily="34" charset="0"/>
                <a:cs typeface="Arial" panose="020B0604020202020204" pitchFamily="34" charset="0"/>
              </a:rPr>
              <a:t> </a:t>
            </a:r>
            <a:r>
              <a:rPr lang="he-IL" sz="1800" dirty="0" err="1">
                <a:latin typeface="Calibri" panose="020F0502020204030204" pitchFamily="34" charset="0"/>
                <a:ea typeface="Arial" panose="020B0604020202020204" pitchFamily="34" charset="0"/>
                <a:cs typeface="Arial" panose="020B0604020202020204" pitchFamily="34" charset="0"/>
              </a:rPr>
              <a:t>שיווצרו</a:t>
            </a:r>
            <a:r>
              <a:rPr lang="he-IL" sz="1800" dirty="0">
                <a:latin typeface="Calibri" panose="020F0502020204030204" pitchFamily="34" charset="0"/>
                <a:ea typeface="Arial" panose="020B0604020202020204" pitchFamily="34" charset="0"/>
                <a:cs typeface="Arial" panose="020B0604020202020204" pitchFamily="34" charset="0"/>
              </a:rPr>
              <a:t> לאחר הרצת התוכנית</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12462773"/>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0649-4E0C-4DE4-A6F0-DBA6122B236F}"/>
              </a:ext>
            </a:extLst>
          </p:cNvPr>
          <p:cNvSpPr>
            <a:spLocks noGrp="1"/>
          </p:cNvSpPr>
          <p:nvPr>
            <p:ph type="title"/>
          </p:nvPr>
        </p:nvSpPr>
        <p:spPr>
          <a:xfrm>
            <a:off x="1981200" y="320040"/>
            <a:ext cx="7239000" cy="588680"/>
          </a:xfrm>
        </p:spPr>
        <p:txBody>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AC4FE043-A8FB-454D-8B46-FBA82FB86CD6}"/>
              </a:ext>
            </a:extLst>
          </p:cNvPr>
          <p:cNvSpPr>
            <a:spLocks noGrp="1"/>
          </p:cNvSpPr>
          <p:nvPr>
            <p:ph idx="1"/>
          </p:nvPr>
        </p:nvSpPr>
        <p:spPr>
          <a:xfrm>
            <a:off x="1981200" y="1268760"/>
            <a:ext cx="7239000" cy="4846320"/>
          </a:xfrm>
        </p:spPr>
        <p:txBody>
          <a:bodyPr>
            <a:normAutofit/>
          </a:bodyPr>
          <a:lstStyle/>
          <a:p>
            <a:pPr marL="0" indent="0">
              <a:lnSpc>
                <a:spcPct val="120000"/>
              </a:lnSpc>
              <a:spcBef>
                <a:spcPts val="0"/>
              </a:spcBef>
              <a:buNone/>
            </a:pPr>
            <a:r>
              <a:rPr lang="he-IL" sz="1400" b="1" dirty="0">
                <a:latin typeface="Calibri" panose="020F0502020204030204" pitchFamily="34" charset="0"/>
                <a:ea typeface="Arial" panose="020B0604020202020204" pitchFamily="34" charset="0"/>
                <a:cs typeface="Arial" panose="020B0604020202020204" pitchFamily="34" charset="0"/>
              </a:rPr>
              <a:t>נתונה הפונקציה הבאה:</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b="1" dirty="0" err="1">
                <a:solidFill>
                  <a:srgbClr val="000000"/>
                </a:solidFill>
                <a:latin typeface="Consolas" panose="020B0609020204030204" pitchFamily="49" charset="0"/>
                <a:ea typeface="Calibri" panose="020F0502020204030204" pitchFamily="34" charset="0"/>
                <a:cs typeface="Consolas" panose="020B0609020204030204" pitchFamily="49" charset="0"/>
              </a:rPr>
              <a:t>GetItem</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b="1"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400" b="1" dirty="0">
                <a:solidFill>
                  <a:srgbClr val="000000"/>
                </a:solidFill>
                <a:latin typeface="Consolas" panose="020B0609020204030204" pitchFamily="49" charset="0"/>
                <a:ea typeface="Calibri" panose="020F0502020204030204" pitchFamily="34" charset="0"/>
                <a:cs typeface="Consolas" panose="020B0609020204030204" pitchFamily="49" charset="0"/>
              </a:rPr>
              <a:t> num)</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e4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XElement.Load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"MyFile.xml"</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IEnumerable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&lt;</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XElement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&gt;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myCollection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 e4.Elements();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var</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 =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p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in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myCollection</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where</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Convert.ToInt32(</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p.Element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).Value) == num</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select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new</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MyClass</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B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p.Element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).Element(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"B"</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).Value,</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C =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p.Element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"D"</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).Element(</a:t>
            </a:r>
            <a:r>
              <a:rPr lang="en-US" sz="1400" dirty="0">
                <a:solidFill>
                  <a:srgbClr val="A31515"/>
                </a:solidFill>
                <a:latin typeface="Consolas" panose="020B0609020204030204" pitchFamily="49" charset="0"/>
                <a:ea typeface="Calibri" panose="020F0502020204030204" pitchFamily="34" charset="0"/>
                <a:cs typeface="Consolas" panose="020B0609020204030204" pitchFamily="49" charset="0"/>
              </a:rPr>
              <a:t>"C"</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).Value</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FirstOrDefault</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4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 item;</a:t>
            </a:r>
            <a:endParaRPr lang="en-US" sz="1400" dirty="0">
              <a:latin typeface="Calibri" panose="020F0502020204030204" pitchFamily="34" charset="0"/>
              <a:ea typeface="Calibri" panose="020F0502020204030204" pitchFamily="34" charset="0"/>
              <a:cs typeface="Arial" panose="020B0604020202020204" pitchFamily="34" charset="0"/>
            </a:endParaRPr>
          </a:p>
          <a:p>
            <a:pPr marL="182880" indent="0" algn="l" rtl="0">
              <a:lnSpc>
                <a:spcPct val="120000"/>
              </a:lnSpc>
              <a:spcBef>
                <a:spcPts val="0"/>
              </a:spcBef>
              <a:buNone/>
            </a:pPr>
            <a:r>
              <a:rPr lang="en-US"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1400" dirty="0">
              <a:latin typeface="Calibri" panose="020F0502020204030204" pitchFamily="34" charset="0"/>
              <a:ea typeface="Calibri" panose="020F0502020204030204" pitchFamily="34" charset="0"/>
              <a:cs typeface="Arial" panose="020B0604020202020204" pitchFamily="34" charset="0"/>
            </a:endParaRPr>
          </a:p>
          <a:p>
            <a:pPr marL="0" indent="0">
              <a:lnSpc>
                <a:spcPct val="120000"/>
              </a:lnSpc>
              <a:spcBef>
                <a:spcPts val="0"/>
              </a:spcBef>
              <a:buNone/>
            </a:pPr>
            <a:endParaRPr lang="en-US" sz="2000" dirty="0"/>
          </a:p>
        </p:txBody>
      </p:sp>
      <p:sp>
        <p:nvSpPr>
          <p:cNvPr id="4" name="Slide Number Placeholder 3">
            <a:extLst>
              <a:ext uri="{FF2B5EF4-FFF2-40B4-BE49-F238E27FC236}">
                <a16:creationId xmlns:a16="http://schemas.microsoft.com/office/drawing/2014/main" id="{16A31A6E-B5D4-40A2-B896-3F4A6566FF2E}"/>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290293138"/>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6852B8-44DD-47AB-BB20-5A0A3B9DE565}"/>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807</a:t>
            </a:fld>
            <a:endParaRPr lang="he-IL">
              <a:solidFill>
                <a:srgbClr val="B13F9A"/>
              </a:solidFill>
              <a:latin typeface="Trebuchet MS"/>
              <a:cs typeface="Gisha" panose="020B0502040204020203" pitchFamily="34" charset="-79"/>
            </a:endParaRPr>
          </a:p>
        </p:txBody>
      </p:sp>
      <p:sp>
        <p:nvSpPr>
          <p:cNvPr id="6" name="TextBox 5">
            <a:extLst>
              <a:ext uri="{FF2B5EF4-FFF2-40B4-BE49-F238E27FC236}">
                <a16:creationId xmlns:a16="http://schemas.microsoft.com/office/drawing/2014/main" id="{43E919C5-160A-44C7-85D6-DC9EA2F57E16}"/>
              </a:ext>
            </a:extLst>
          </p:cNvPr>
          <p:cNvSpPr txBox="1"/>
          <p:nvPr/>
        </p:nvSpPr>
        <p:spPr>
          <a:xfrm>
            <a:off x="8558592" y="476673"/>
            <a:ext cx="1944216" cy="4868015"/>
          </a:xfrm>
          <a:prstGeom prst="rect">
            <a:avLst/>
          </a:prstGeom>
          <a:solidFill>
            <a:schemeClr val="bg1"/>
          </a:solidFill>
        </p:spPr>
        <p:txBody>
          <a:bodyPr wrap="square">
            <a:spAutoFit/>
          </a:bodyPr>
          <a:lstStyle/>
          <a:p>
            <a:pPr marL="457200">
              <a:lnSpc>
                <a:spcPct val="106000"/>
              </a:lnSpc>
              <a:spcAft>
                <a:spcPts val="800"/>
              </a:spcAft>
            </a:pP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נתונות האפשרויות הבאות שאמורות לתאר אלמנט אחד בקובץ </a:t>
            </a:r>
            <a:r>
              <a:rPr lang="en-US" b="1" dirty="0">
                <a:solidFill>
                  <a:prstClr val="black"/>
                </a:solidFill>
                <a:latin typeface="Arial" panose="020B0604020202020204" pitchFamily="34" charset="0"/>
                <a:ea typeface="Arial" panose="020B0604020202020204" pitchFamily="34" charset="0"/>
                <a:cs typeface="Arial" panose="020B0604020202020204" pitchFamily="34" charset="0"/>
              </a:rPr>
              <a:t>MyFile.xml </a:t>
            </a:r>
            <a:r>
              <a:rPr lang="he-IL" b="1" dirty="0">
                <a:solidFill>
                  <a:prstClr val="black"/>
                </a:solidFill>
                <a:latin typeface="Arial" panose="020B0604020202020204" pitchFamily="34" charset="0"/>
                <a:ea typeface="Arial" panose="020B0604020202020204" pitchFamily="34" charset="0"/>
                <a:cs typeface="Arial" panose="020B0604020202020204" pitchFamily="34" charset="0"/>
              </a:rPr>
              <a:t> וכן את הגדרת המחלקה </a:t>
            </a:r>
            <a:r>
              <a:rPr lang="en-US" b="1" dirty="0" err="1">
                <a:solidFill>
                  <a:prstClr val="black"/>
                </a:solidFill>
                <a:latin typeface="Arial" panose="020B0604020202020204" pitchFamily="34" charset="0"/>
                <a:ea typeface="Arial" panose="020B0604020202020204" pitchFamily="34" charset="0"/>
                <a:cs typeface="Arial" panose="020B0604020202020204" pitchFamily="34" charset="0"/>
              </a:rPr>
              <a:t>MyClass</a:t>
            </a: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 כך שהפונקציה </a:t>
            </a:r>
            <a:r>
              <a:rPr lang="en-US" b="1" dirty="0" err="1">
                <a:solidFill>
                  <a:prstClr val="black"/>
                </a:solidFill>
                <a:latin typeface="Arial" panose="020B0604020202020204" pitchFamily="34" charset="0"/>
                <a:ea typeface="Arial" panose="020B0604020202020204" pitchFamily="34" charset="0"/>
                <a:cs typeface="Arial" panose="020B0604020202020204" pitchFamily="34" charset="0"/>
              </a:rPr>
              <a:t>GetItem</a:t>
            </a:r>
            <a:r>
              <a:rPr lang="he-IL" b="1" dirty="0">
                <a:solidFill>
                  <a:prstClr val="black"/>
                </a:solidFill>
                <a:latin typeface="Calibri" panose="020F0502020204030204" pitchFamily="34" charset="0"/>
                <a:ea typeface="Arial" panose="020B0604020202020204" pitchFamily="34" charset="0"/>
                <a:cs typeface="Arial" panose="020B0604020202020204" pitchFamily="34" charset="0"/>
              </a:rPr>
              <a:t> תוכל להתקמפל ולרוץ באופן תקין.</a:t>
            </a:r>
            <a:endParaRPr lang="en-US" sz="1600"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F576D169-1BF0-4620-A45E-5D266EB469AF}"/>
              </a:ext>
            </a:extLst>
          </p:cNvPr>
          <p:cNvGraphicFramePr>
            <a:graphicFrameLocks noGrp="1"/>
          </p:cNvGraphicFramePr>
          <p:nvPr/>
        </p:nvGraphicFramePr>
        <p:xfrm>
          <a:off x="1659432" y="36028"/>
          <a:ext cx="6688304" cy="6807133"/>
        </p:xfrm>
        <a:graphic>
          <a:graphicData uri="http://schemas.openxmlformats.org/drawingml/2006/table">
            <a:tbl>
              <a:tblPr firstRow="1" firstCol="1" bandRow="1"/>
              <a:tblGrid>
                <a:gridCol w="2693822">
                  <a:extLst>
                    <a:ext uri="{9D8B030D-6E8A-4147-A177-3AD203B41FA5}">
                      <a16:colId xmlns:a16="http://schemas.microsoft.com/office/drawing/2014/main" val="3354353901"/>
                    </a:ext>
                  </a:extLst>
                </a:gridCol>
                <a:gridCol w="2326484">
                  <a:extLst>
                    <a:ext uri="{9D8B030D-6E8A-4147-A177-3AD203B41FA5}">
                      <a16:colId xmlns:a16="http://schemas.microsoft.com/office/drawing/2014/main" val="1446384209"/>
                    </a:ext>
                  </a:extLst>
                </a:gridCol>
                <a:gridCol w="1667998">
                  <a:extLst>
                    <a:ext uri="{9D8B030D-6E8A-4147-A177-3AD203B41FA5}">
                      <a16:colId xmlns:a16="http://schemas.microsoft.com/office/drawing/2014/main" val="4117734078"/>
                    </a:ext>
                  </a:extLst>
                </a:gridCol>
              </a:tblGrid>
              <a:tr h="160206">
                <a:tc>
                  <a:txBody>
                    <a:bodyPr/>
                    <a:lstStyle/>
                    <a:p>
                      <a:pPr marL="457200" algn="ctr" rtl="1">
                        <a:lnSpc>
                          <a:spcPct val="106000"/>
                        </a:lnSpc>
                      </a:pPr>
                      <a:r>
                        <a:rPr lang="he-IL" sz="500" b="1">
                          <a:solidFill>
                            <a:srgbClr val="800000"/>
                          </a:solidFill>
                          <a:effectLst/>
                          <a:latin typeface="Calibri" panose="020F0502020204030204" pitchFamily="34" charset="0"/>
                          <a:ea typeface="Calibri" panose="020F0502020204030204" pitchFamily="34" charset="0"/>
                          <a:cs typeface="Arial" panose="020B0604020202020204" pitchFamily="34" charset="0"/>
                        </a:rPr>
                        <a:t>הגדרת המחלקה </a:t>
                      </a:r>
                      <a:r>
                        <a:rPr lang="en-US" sz="500" b="1">
                          <a:solidFill>
                            <a:srgbClr val="800000"/>
                          </a:solidFill>
                          <a:effectLst/>
                          <a:latin typeface="Arial" panose="020B0604020202020204" pitchFamily="34" charset="0"/>
                          <a:ea typeface="Calibri" panose="020F0502020204030204" pitchFamily="34" charset="0"/>
                          <a:cs typeface="Arial" panose="020B0604020202020204" pitchFamily="34"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rtl="1">
                        <a:lnSpc>
                          <a:spcPct val="106000"/>
                        </a:lnSpc>
                      </a:pPr>
                      <a:r>
                        <a:rPr lang="he-IL" sz="500" b="1">
                          <a:solidFill>
                            <a:srgbClr val="800000"/>
                          </a:solidFill>
                          <a:effectLst/>
                          <a:latin typeface="Calibri" panose="020F0502020204030204" pitchFamily="34" charset="0"/>
                          <a:ea typeface="Calibri" panose="020F0502020204030204" pitchFamily="34" charset="0"/>
                          <a:cs typeface="Arial" panose="020B0604020202020204" pitchFamily="34" charset="0"/>
                        </a:rPr>
                        <a:t>מבנה של אלמנט אחד בקובץ </a:t>
                      </a:r>
                      <a:r>
                        <a:rPr lang="en-US" sz="500" b="1">
                          <a:solidFill>
                            <a:srgbClr val="800000"/>
                          </a:solidFill>
                          <a:effectLst/>
                          <a:latin typeface="Arial" panose="020B0604020202020204" pitchFamily="34" charset="0"/>
                          <a:ea typeface="Calibri" panose="020F0502020204030204" pitchFamily="34" charset="0"/>
                          <a:cs typeface="Arial" panose="020B0604020202020204" pitchFamily="34" charset="0"/>
                        </a:rPr>
                        <a:t>MyFile.xml</a:t>
                      </a:r>
                      <a:r>
                        <a:rPr lang="en-US" sz="500" b="1">
                          <a:effectLst/>
                          <a:latin typeface="Arial" panose="020B0604020202020204" pitchFamily="34" charset="0"/>
                          <a:ea typeface="Arial" panose="020B0604020202020204" pitchFamily="34" charset="0"/>
                          <a:cs typeface="Arial" panose="020B0604020202020204" pitchFamily="34" charset="0"/>
                        </a:rPr>
                        <a:t> </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rtl="0">
                        <a:lnSpc>
                          <a:spcPct val="106000"/>
                        </a:lnSpc>
                        <a:spcAft>
                          <a:spcPts val="800"/>
                        </a:spcAft>
                      </a:pPr>
                      <a:r>
                        <a:rPr lang="en-US" sz="500" b="1">
                          <a:effectLst/>
                          <a:latin typeface="Arial" panose="020B0604020202020204" pitchFamily="34" charset="0"/>
                          <a:ea typeface="Arial" panose="020B0604020202020204" pitchFamily="34" charset="0"/>
                          <a:cs typeface="Arial" panose="020B0604020202020204" pitchFamily="34" charset="0"/>
                        </a:rPr>
                        <a:t> </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8360390"/>
                  </a:ext>
                </a:extLst>
              </a:tr>
              <a:tr h="909340">
                <a:tc>
                  <a:txBody>
                    <a:bodyPr/>
                    <a:lstStyle/>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2B91AF"/>
                          </a:solidFill>
                          <a:effectLst/>
                          <a:latin typeface="Consolas" panose="020B0609020204030204" pitchFamily="49" charset="0"/>
                          <a:ea typeface="Calibri" panose="020F0502020204030204" pitchFamily="34" charset="0"/>
                          <a:cs typeface="Consolas" panose="020B0609020204030204" pitchFamily="49"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    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    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B;</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C;</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&lt;A&gt;222&lt;/A&gt;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&lt;B&gt;333&lt;/B&gt;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&lt;C&gt;444&lt;/C&gt;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500" b="1">
                          <a:effectLst/>
                          <a:latin typeface="Calibri" panose="020F0502020204030204" pitchFamily="34" charset="0"/>
                          <a:ea typeface="Arial" panose="020B0604020202020204" pitchFamily="34" charset="0"/>
                          <a:cs typeface="Arial" panose="020B0604020202020204" pitchFamily="34" charset="0"/>
                        </a:rPr>
                        <a:t>אפשרות 1</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7646738"/>
                  </a:ext>
                </a:extLst>
              </a:tr>
              <a:tr h="909340">
                <a:tc>
                  <a:txBody>
                    <a:bodyPr/>
                    <a:lstStyle/>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2B91AF"/>
                          </a:solidFill>
                          <a:effectLst/>
                          <a:latin typeface="Consolas" panose="020B0609020204030204" pitchFamily="49" charset="0"/>
                          <a:ea typeface="Calibri" panose="020F0502020204030204" pitchFamily="34" charset="0"/>
                          <a:cs typeface="Consolas" panose="020B0609020204030204" pitchFamily="49"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B;</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C;</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&lt;A&gt;222&lt;/A&gt;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&lt;B&gt;bbb&lt;/B&gt;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&lt;C&gt;ccc&lt;/C&gt;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6000"/>
                        </a:lnSpc>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500" b="1">
                          <a:effectLst/>
                          <a:latin typeface="Calibri" panose="020F0502020204030204" pitchFamily="34" charset="0"/>
                          <a:ea typeface="Arial" panose="020B0604020202020204" pitchFamily="34" charset="0"/>
                          <a:cs typeface="Arial" panose="020B0604020202020204" pitchFamily="34" charset="0"/>
                        </a:rPr>
                        <a:t>אפשרות 2</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5956149"/>
                  </a:ext>
                </a:extLst>
              </a:tr>
              <a:tr h="909986">
                <a:tc>
                  <a:txBody>
                    <a:bodyPr/>
                    <a:lstStyle/>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2B91AF"/>
                          </a:solidFill>
                          <a:effectLst/>
                          <a:latin typeface="Consolas" panose="020B0609020204030204" pitchFamily="49" charset="0"/>
                          <a:ea typeface="Calibri" panose="020F0502020204030204" pitchFamily="34" charset="0"/>
                          <a:cs typeface="Consolas" panose="020B0609020204030204" pitchFamily="49"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B;</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C;</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&lt;A&gt;aaa&lt;/A&gt;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&lt;B&gt;bbb&lt;/B&gt;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&lt;C&gt;ccc&lt;/C&gt;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500" b="1">
                          <a:effectLst/>
                          <a:latin typeface="Calibri" panose="020F0502020204030204" pitchFamily="34" charset="0"/>
                          <a:ea typeface="Arial" panose="020B0604020202020204" pitchFamily="34" charset="0"/>
                          <a:cs typeface="Arial" panose="020B0604020202020204" pitchFamily="34" charset="0"/>
                        </a:rPr>
                        <a:t>אפשרות 3</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1296613"/>
                  </a:ext>
                </a:extLst>
              </a:tr>
              <a:tr h="773073">
                <a:tc>
                  <a:txBody>
                    <a:bodyPr/>
                    <a:lstStyle/>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2B91AF"/>
                          </a:solidFill>
                          <a:effectLst/>
                          <a:latin typeface="Consolas" panose="020B0609020204030204" pitchFamily="49" charset="0"/>
                          <a:ea typeface="Calibri" panose="020F0502020204030204" pitchFamily="34" charset="0"/>
                          <a:cs typeface="Consolas" panose="020B0609020204030204" pitchFamily="49"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B;</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C;</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&lt;B&gt;bbb&lt;/B&gt;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&lt;C&gt;ccc&lt;/C&gt;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&lt;/D&gt;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effectLst/>
                          <a:latin typeface="Arial" panose="020B0604020202020204" pitchFamily="34" charset="0"/>
                          <a:ea typeface="Calibri" panose="020F0502020204030204" pitchFamily="34" charset="0"/>
                          <a:cs typeface="Arial" panose="020B0604020202020204" pitchFamily="34" charset="0"/>
                        </a:rPr>
                        <a:t>&lt;/E&gt;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500" b="1">
                          <a:effectLst/>
                          <a:latin typeface="Calibri" panose="020F0502020204030204" pitchFamily="34" charset="0"/>
                          <a:ea typeface="Arial" panose="020B0604020202020204" pitchFamily="34" charset="0"/>
                          <a:cs typeface="Arial" panose="020B0604020202020204" pitchFamily="34" charset="0"/>
                        </a:rPr>
                        <a:t>אפשרות 4</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621066"/>
                  </a:ext>
                </a:extLst>
              </a:tr>
              <a:tr h="1184692">
                <a:tc>
                  <a:txBody>
                    <a:bodyPr/>
                    <a:lstStyle/>
                    <a:p>
                      <a:pPr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2B91AF"/>
                          </a:solidFill>
                          <a:effectLst/>
                          <a:latin typeface="Consolas" panose="020B0609020204030204" pitchFamily="49" charset="0"/>
                          <a:ea typeface="Calibri" panose="020F0502020204030204" pitchFamily="34" charset="0"/>
                          <a:cs typeface="Consolas" panose="020B0609020204030204" pitchFamily="49" charset="0"/>
                        </a:rPr>
                        <a:t>MyClass</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B;</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public</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600" b="1">
                          <a:solidFill>
                            <a:srgbClr val="0000FF"/>
                          </a:solidFill>
                          <a:effectLst/>
                          <a:latin typeface="Consolas" panose="020B0609020204030204" pitchFamily="49" charset="0"/>
                          <a:ea typeface="Calibri" panose="020F0502020204030204" pitchFamily="34" charset="0"/>
                          <a:cs typeface="Consolas" panose="020B0609020204030204" pitchFamily="49" charset="0"/>
                        </a:rPr>
                        <a:t>string</a:t>
                      </a: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 C;</a:t>
                      </a:r>
                      <a:endParaRPr lang="en-US" sz="500" b="1">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500" b="1">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&lt;E&gt;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&lt;A&gt;222&lt;/A&gt;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&lt;D&gt;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&lt;B&gt;</a:t>
                      </a:r>
                      <a:r>
                        <a:rPr lang="en-US" sz="600" b="1" dirty="0" err="1">
                          <a:effectLst/>
                          <a:latin typeface="Arial" panose="020B0604020202020204" pitchFamily="34" charset="0"/>
                          <a:ea typeface="Calibri" panose="020F0502020204030204" pitchFamily="34" charset="0"/>
                          <a:cs typeface="Arial" panose="020B0604020202020204" pitchFamily="34" charset="0"/>
                        </a:rPr>
                        <a:t>bbb</a:t>
                      </a:r>
                      <a:r>
                        <a:rPr lang="en-US" sz="600" b="1" dirty="0">
                          <a:effectLst/>
                          <a:latin typeface="Arial" panose="020B0604020202020204" pitchFamily="34" charset="0"/>
                          <a:ea typeface="Calibri" panose="020F0502020204030204" pitchFamily="34" charset="0"/>
                          <a:cs typeface="Arial" panose="020B0604020202020204" pitchFamily="34" charset="0"/>
                        </a:rPr>
                        <a:t>&lt;/B&gt;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&lt;/D&gt;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&lt;D&gt;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9144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&lt;C&gt;ccc&lt;/C&gt;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marL="457200"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&lt;/D&gt;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600" b="1" dirty="0">
                          <a:effectLst/>
                          <a:latin typeface="Arial" panose="020B0604020202020204" pitchFamily="34" charset="0"/>
                          <a:ea typeface="Calibri" panose="020F0502020204030204" pitchFamily="34" charset="0"/>
                          <a:cs typeface="Arial" panose="020B0604020202020204" pitchFamily="34" charset="0"/>
                        </a:rPr>
                        <a:t>&lt;/E&gt;</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r" rtl="1">
                        <a:lnSpc>
                          <a:spcPct val="106000"/>
                        </a:lnSpc>
                        <a:spcAft>
                          <a:spcPts val="800"/>
                        </a:spcAft>
                      </a:pPr>
                      <a:r>
                        <a:rPr lang="he-IL" sz="500" b="1" dirty="0">
                          <a:effectLst/>
                          <a:latin typeface="Calibri" panose="020F0502020204030204" pitchFamily="34" charset="0"/>
                          <a:ea typeface="Arial" panose="020B0604020202020204" pitchFamily="34" charset="0"/>
                          <a:cs typeface="Arial" panose="020B0604020202020204" pitchFamily="34" charset="0"/>
                        </a:rPr>
                        <a:t>אפשרות 5</a:t>
                      </a:r>
                      <a:endParaRPr lang="en-US" sz="500" b="1" dirty="0">
                        <a:effectLst/>
                        <a:latin typeface="Calibri" panose="020F0502020204030204" pitchFamily="34" charset="0"/>
                        <a:ea typeface="Calibri" panose="020F0502020204030204" pitchFamily="34" charset="0"/>
                        <a:cs typeface="Arial" panose="020B0604020202020204" pitchFamily="34" charset="0"/>
                      </a:endParaRPr>
                    </a:p>
                  </a:txBody>
                  <a:tcPr marL="31683" marR="316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982914"/>
                  </a:ext>
                </a:extLst>
              </a:tr>
            </a:tbl>
          </a:graphicData>
        </a:graphic>
      </p:graphicFrame>
    </p:spTree>
    <p:extLst>
      <p:ext uri="{BB962C8B-B14F-4D97-AF65-F5344CB8AC3E}">
        <p14:creationId xmlns:p14="http://schemas.microsoft.com/office/powerpoint/2010/main" val="2484327249"/>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E1D93-8642-42E4-A992-DDC3E9456BEA}"/>
              </a:ext>
            </a:extLst>
          </p:cNvPr>
          <p:cNvSpPr>
            <a:spLocks noGrp="1"/>
          </p:cNvSpPr>
          <p:nvPr>
            <p:ph idx="1"/>
          </p:nvPr>
        </p:nvSpPr>
        <p:spPr>
          <a:xfrm>
            <a:off x="2063552" y="1005840"/>
            <a:ext cx="7239000" cy="4846320"/>
          </a:xfrm>
        </p:spPr>
        <p:txBody>
          <a:bodyPr/>
          <a:lstStyle/>
          <a:p>
            <a:pPr indent="228600">
              <a:lnSpc>
                <a:spcPct val="106000"/>
              </a:lnSpc>
              <a:spcAft>
                <a:spcPts val="800"/>
              </a:spcAft>
            </a:pPr>
            <a:r>
              <a:rPr lang="he-IL" sz="1800" b="1" dirty="0">
                <a:latin typeface="Calibri" panose="020F0502020204030204" pitchFamily="34" charset="0"/>
                <a:ea typeface="Arial" panose="020B0604020202020204" pitchFamily="34" charset="0"/>
                <a:cs typeface="Arial" panose="020B0604020202020204" pitchFamily="34" charset="0"/>
              </a:rPr>
              <a:t>איזו מבין האפשרויות שלעיל </a:t>
            </a:r>
            <a:r>
              <a:rPr lang="he-IL" sz="1800" b="1" u="sng" dirty="0">
                <a:latin typeface="Calibri" panose="020F0502020204030204" pitchFamily="34" charset="0"/>
                <a:ea typeface="Arial" panose="020B0604020202020204" pitchFamily="34" charset="0"/>
                <a:cs typeface="Arial" panose="020B0604020202020204" pitchFamily="34" charset="0"/>
              </a:rPr>
              <a:t>נכונה?</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1</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2</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3</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4</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6000"/>
              </a:lnSpc>
              <a:spcAft>
                <a:spcPts val="800"/>
              </a:spcAft>
              <a:buFont typeface="+mj-cs"/>
              <a:buAutoNum type="hebrew2Minus"/>
            </a:pPr>
            <a:r>
              <a:rPr lang="he-IL" sz="1800" dirty="0">
                <a:latin typeface="Calibri" panose="020F0502020204030204" pitchFamily="34" charset="0"/>
                <a:ea typeface="Arial" panose="020B0604020202020204" pitchFamily="34" charset="0"/>
                <a:cs typeface="Arial" panose="020B0604020202020204" pitchFamily="34" charset="0"/>
              </a:rPr>
              <a:t>אפשרות 5</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CDDA028-A9F1-4FFF-AFAE-9AF803F433D6}"/>
              </a:ext>
            </a:extLst>
          </p:cNvPr>
          <p:cNvSpPr>
            <a:spLocks noGrp="1"/>
          </p:cNvSpPr>
          <p:nvPr>
            <p:ph type="sldNum" sz="quarter" idx="12"/>
          </p:nvPr>
        </p:nvSpPr>
        <p:spPr/>
        <p:txBody>
          <a:bodyPr/>
          <a:lstStyle/>
          <a:p>
            <a:fld id="{DA68AB41-04B7-4576-9CCA-1D65DDCBA35C}" type="slidenum">
              <a:rPr lang="he-IL">
                <a:solidFill>
                  <a:srgbClr val="B13F9A"/>
                </a:solidFill>
                <a:latin typeface="Trebuchet MS"/>
                <a:cs typeface="Gisha" panose="020B0502040204020203" pitchFamily="34" charset="-79"/>
              </a:rPr>
              <a:pPr/>
              <a:t>808</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428082649"/>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87820" y="568556"/>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a:t>
            </a:r>
            <a:r>
              <a:rPr lang="en-US" sz="2800" b="1" dirty="0"/>
              <a:t>11</a:t>
            </a:r>
            <a:r>
              <a:rPr lang="he-IL" sz="2800" b="1" dirty="0"/>
              <a:t> – </a:t>
            </a:r>
            <a:r>
              <a:rPr lang="en-US" sz="2800" b="1" dirty="0"/>
              <a:t>ATTRIBUTE</a:t>
            </a:r>
            <a:endParaRPr lang="he-IL" sz="2800" b="1" dirty="0"/>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809</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3662964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89980" y="73152"/>
            <a:ext cx="7283152" cy="626328"/>
          </a:xfrm>
        </p:spPr>
        <p:txBody>
          <a:bodyPr>
            <a:normAutofit fontScale="90000"/>
          </a:bodyPr>
          <a:lstStyle/>
          <a:p>
            <a:pPr algn="ctr"/>
            <a:r>
              <a:rPr lang="he-IL" dirty="0"/>
              <a:t>החזרה של יותר מפרמטר אחד ע"י </a:t>
            </a:r>
            <a:r>
              <a:rPr lang="en-US" cap="none" dirty="0">
                <a:solidFill>
                  <a:srgbClr val="FF0000"/>
                </a:solidFill>
              </a:rPr>
              <a:t>ref</a:t>
            </a:r>
            <a:endParaRPr lang="he-IL" dirty="0">
              <a:solidFill>
                <a:srgbClr val="FF0000"/>
              </a:solidFill>
            </a:endParaRPr>
          </a:p>
        </p:txBody>
      </p:sp>
      <p:sp>
        <p:nvSpPr>
          <p:cNvPr id="3" name="מציין מיקום תוכן 2"/>
          <p:cNvSpPr>
            <a:spLocks noGrp="1"/>
          </p:cNvSpPr>
          <p:nvPr>
            <p:ph idx="1"/>
          </p:nvPr>
        </p:nvSpPr>
        <p:spPr>
          <a:xfrm>
            <a:off x="2135560" y="699480"/>
            <a:ext cx="7239000" cy="5969880"/>
          </a:xfrm>
        </p:spPr>
        <p:txBody>
          <a:bodyPr>
            <a:normAutofit fontScale="25000" lnSpcReduction="20000"/>
          </a:bodyPr>
          <a:lstStyle/>
          <a:p>
            <a:r>
              <a:rPr lang="he-IL" sz="7200" dirty="0"/>
              <a:t>באופן רגיל, הפרמטרים מועברים למתודה </a:t>
            </a:r>
            <a:r>
              <a:rPr lang="en-US" sz="7200" b="1" dirty="0"/>
              <a:t>by value</a:t>
            </a:r>
            <a:endParaRPr lang="he-IL" sz="7200" b="1" dirty="0"/>
          </a:p>
          <a:p>
            <a:r>
              <a:rPr lang="he-IL" sz="7200" dirty="0"/>
              <a:t>על מנת להעביר פרמטר </a:t>
            </a:r>
            <a:r>
              <a:rPr lang="en-US" sz="7200" b="1" dirty="0"/>
              <a:t>by reference</a:t>
            </a:r>
            <a:r>
              <a:rPr lang="he-IL" sz="7200" dirty="0"/>
              <a:t> יש להשתמש במילה השמורה </a:t>
            </a:r>
            <a:r>
              <a:rPr lang="en-US" sz="7200" b="1" dirty="0"/>
              <a:t>ref</a:t>
            </a:r>
            <a:endParaRPr lang="he-IL" sz="7200" b="1" dirty="0"/>
          </a:p>
          <a:p>
            <a:pPr lvl="1"/>
            <a:r>
              <a:rPr lang="he-IL" sz="7200" dirty="0"/>
              <a:t>גם בכותרת המתודה, בזמן הגדרת המתודה</a:t>
            </a:r>
          </a:p>
          <a:p>
            <a:pPr lvl="1"/>
            <a:r>
              <a:rPr lang="he-IL" sz="7200" dirty="0"/>
              <a:t>גם בזימון של המתודה (בשונה מ </a:t>
            </a:r>
            <a:r>
              <a:rPr lang="en-US" sz="7200" dirty="0"/>
              <a:t>C++</a:t>
            </a:r>
            <a:r>
              <a:rPr lang="he-IL" sz="7200" dirty="0"/>
              <a:t> ששם אין צורך)</a:t>
            </a:r>
          </a:p>
          <a:p>
            <a:pPr lvl="1"/>
            <a:r>
              <a:rPr lang="he-IL" sz="7200" b="1" dirty="0"/>
              <a:t>נשים לב ההדפסה תהיה פעמיים 4 כי </a:t>
            </a:r>
            <a:r>
              <a:rPr lang="en-US" sz="7200" b="1" dirty="0"/>
              <a:t>p_2</a:t>
            </a:r>
            <a:r>
              <a:rPr lang="he-IL" sz="7200" b="1" dirty="0"/>
              <a:t> לא נשלח </a:t>
            </a:r>
            <a:r>
              <a:rPr lang="en-US" sz="7200" b="1" dirty="0"/>
              <a:t>ref</a:t>
            </a:r>
            <a:r>
              <a:rPr lang="he-IL" sz="7200" b="1" dirty="0"/>
              <a:t> !!</a:t>
            </a:r>
            <a:endParaRPr lang="he-IL" sz="9600" b="1" dirty="0"/>
          </a:p>
          <a:p>
            <a:pPr marL="292608" lvl="1" indent="0">
              <a:buNone/>
            </a:pPr>
            <a:endParaRPr lang="he-IL" sz="3600" dirty="0"/>
          </a:p>
          <a:p>
            <a:pPr marL="0" indent="0" algn="l" rtl="0">
              <a:buNone/>
            </a:pPr>
            <a:r>
              <a:rPr lang="en-US" sz="6400" dirty="0"/>
              <a:t>class Program</a:t>
            </a:r>
          </a:p>
          <a:p>
            <a:pPr marL="0" indent="0" algn="l" rtl="0">
              <a:buNone/>
            </a:pPr>
            <a:r>
              <a:rPr lang="en-US" sz="6400" dirty="0"/>
              <a:t> { </a:t>
            </a:r>
          </a:p>
          <a:p>
            <a:pPr marL="0" indent="0" algn="l" rtl="0">
              <a:buNone/>
            </a:pPr>
            <a:r>
              <a:rPr lang="en-US" sz="6400" b="1" dirty="0"/>
              <a:t>    public static void Swap(</a:t>
            </a:r>
            <a:r>
              <a:rPr lang="en-US" sz="6400" b="1" dirty="0">
                <a:solidFill>
                  <a:srgbClr val="FF0000"/>
                </a:solidFill>
              </a:rPr>
              <a:t>ref</a:t>
            </a:r>
            <a:r>
              <a:rPr lang="en-US" sz="6400" b="1" dirty="0"/>
              <a:t> int </a:t>
            </a:r>
            <a:r>
              <a:rPr lang="he-IL" sz="6400" b="1" dirty="0"/>
              <a:t> </a:t>
            </a:r>
            <a:r>
              <a:rPr lang="en-US" sz="6400" b="1" dirty="0"/>
              <a:t>p1 , </a:t>
            </a:r>
            <a:r>
              <a:rPr lang="en-US" sz="6400" b="1" dirty="0" err="1"/>
              <a:t>int</a:t>
            </a:r>
            <a:r>
              <a:rPr lang="en-US" sz="6400" b="1" dirty="0"/>
              <a:t>  p2)</a:t>
            </a:r>
          </a:p>
          <a:p>
            <a:pPr marL="246888" lvl="1" indent="0" algn="l" rtl="0">
              <a:buNone/>
            </a:pPr>
            <a:r>
              <a:rPr lang="en-US" sz="6400" dirty="0">
                <a:solidFill>
                  <a:schemeClr val="tx1"/>
                </a:solidFill>
              </a:rPr>
              <a:t>{</a:t>
            </a:r>
          </a:p>
          <a:p>
            <a:pPr marL="246888" lvl="1" indent="0" algn="l" rtl="0">
              <a:buNone/>
            </a:pPr>
            <a:r>
              <a:rPr lang="en-US" sz="6400" dirty="0">
                <a:solidFill>
                  <a:schemeClr val="tx1"/>
                </a:solidFill>
              </a:rPr>
              <a:t>	int temp = p1;</a:t>
            </a:r>
          </a:p>
          <a:p>
            <a:pPr marL="246888" lvl="1" indent="0" algn="l" rtl="0">
              <a:buNone/>
            </a:pPr>
            <a:r>
              <a:rPr lang="en-US" sz="6400" dirty="0">
                <a:solidFill>
                  <a:schemeClr val="tx1"/>
                </a:solidFill>
              </a:rPr>
              <a:t>	p1 = p2;</a:t>
            </a:r>
          </a:p>
          <a:p>
            <a:pPr marL="246888" lvl="1" indent="0" algn="l" rtl="0">
              <a:buNone/>
            </a:pPr>
            <a:r>
              <a:rPr lang="en-US" sz="6400" dirty="0">
                <a:solidFill>
                  <a:schemeClr val="tx1"/>
                </a:solidFill>
              </a:rPr>
              <a:t>	p2 = temp;</a:t>
            </a:r>
          </a:p>
          <a:p>
            <a:pPr marL="246888" lvl="1" indent="0" algn="l" rtl="0">
              <a:buNone/>
            </a:pPr>
            <a:r>
              <a:rPr lang="en-US" sz="6400" dirty="0">
                <a:solidFill>
                  <a:schemeClr val="tx1"/>
                </a:solidFill>
              </a:rPr>
              <a:t>} </a:t>
            </a:r>
          </a:p>
          <a:p>
            <a:pPr marL="0" indent="0" algn="l" rtl="0">
              <a:buNone/>
            </a:pPr>
            <a:endParaRPr lang="en-US" sz="6400" dirty="0"/>
          </a:p>
          <a:p>
            <a:pPr marL="0" indent="0" algn="l" rtl="0">
              <a:buNone/>
            </a:pPr>
            <a:r>
              <a:rPr lang="en-US" sz="6400" dirty="0"/>
              <a:t>    static void Main(string[] </a:t>
            </a:r>
            <a:r>
              <a:rPr lang="en-US" sz="6400" dirty="0" err="1"/>
              <a:t>args</a:t>
            </a:r>
            <a:r>
              <a:rPr lang="en-US" sz="6400" dirty="0"/>
              <a:t>)</a:t>
            </a:r>
          </a:p>
          <a:p>
            <a:pPr marL="246888" lvl="1" indent="0" algn="l" rtl="0">
              <a:buNone/>
            </a:pPr>
            <a:r>
              <a:rPr lang="en-US" sz="6400" dirty="0">
                <a:solidFill>
                  <a:schemeClr val="tx1"/>
                </a:solidFill>
              </a:rPr>
              <a:t> { </a:t>
            </a:r>
          </a:p>
          <a:p>
            <a:pPr marL="246888" lvl="1" indent="0" algn="l" rtl="0">
              <a:buNone/>
            </a:pPr>
            <a:r>
              <a:rPr lang="en-US" sz="6400" dirty="0">
                <a:solidFill>
                  <a:schemeClr val="tx1"/>
                </a:solidFill>
              </a:rPr>
              <a:t>        int p_1= 2;         int p_2 = 4;</a:t>
            </a:r>
          </a:p>
          <a:p>
            <a:pPr marL="246888" lvl="1" indent="0" algn="l" rtl="0">
              <a:buNone/>
            </a:pPr>
            <a:r>
              <a:rPr lang="en-US" sz="6400" dirty="0">
                <a:solidFill>
                  <a:schemeClr val="tx1"/>
                </a:solidFill>
              </a:rPr>
              <a:t>        </a:t>
            </a:r>
            <a:r>
              <a:rPr lang="en-US" sz="6400" b="1" dirty="0">
                <a:solidFill>
                  <a:schemeClr val="tx1"/>
                </a:solidFill>
              </a:rPr>
              <a:t>Swap(</a:t>
            </a:r>
            <a:r>
              <a:rPr lang="en-US" sz="6400" b="1" dirty="0">
                <a:solidFill>
                  <a:srgbClr val="FF0000"/>
                </a:solidFill>
              </a:rPr>
              <a:t>ref </a:t>
            </a:r>
            <a:r>
              <a:rPr lang="en-US" sz="6400" b="1" dirty="0">
                <a:solidFill>
                  <a:schemeClr val="tx1"/>
                </a:solidFill>
              </a:rPr>
              <a:t>p_1, p_2); </a:t>
            </a:r>
          </a:p>
          <a:p>
            <a:pPr marL="246888" lvl="1" indent="0" algn="l" rtl="0">
              <a:buNone/>
            </a:pPr>
            <a:r>
              <a:rPr lang="en-US" sz="6400" dirty="0">
                <a:solidFill>
                  <a:schemeClr val="tx1"/>
                </a:solidFill>
              </a:rPr>
              <a:t>        </a:t>
            </a:r>
            <a:r>
              <a:rPr lang="en-US" sz="6400" dirty="0" err="1">
                <a:solidFill>
                  <a:schemeClr val="tx1"/>
                </a:solidFill>
              </a:rPr>
              <a:t>Console.WriteLine</a:t>
            </a:r>
            <a:r>
              <a:rPr lang="en-US" sz="6400" dirty="0">
                <a:solidFill>
                  <a:schemeClr val="tx1"/>
                </a:solidFill>
              </a:rPr>
              <a:t>("p_1: " + p_1); </a:t>
            </a:r>
          </a:p>
          <a:p>
            <a:pPr marL="246888" lvl="1" indent="0" algn="l" rtl="0">
              <a:buNone/>
            </a:pPr>
            <a:r>
              <a:rPr lang="en-US" sz="6400" dirty="0">
                <a:solidFill>
                  <a:schemeClr val="tx1"/>
                </a:solidFill>
              </a:rPr>
              <a:t>        </a:t>
            </a:r>
            <a:r>
              <a:rPr lang="en-US" sz="6400" dirty="0" err="1">
                <a:solidFill>
                  <a:schemeClr val="tx1"/>
                </a:solidFill>
              </a:rPr>
              <a:t>Console.WriteLine</a:t>
            </a:r>
            <a:r>
              <a:rPr lang="en-US" sz="6400" dirty="0">
                <a:solidFill>
                  <a:schemeClr val="tx1"/>
                </a:solidFill>
              </a:rPr>
              <a:t>("p_2: " + p_2);</a:t>
            </a:r>
          </a:p>
          <a:p>
            <a:pPr marL="246888" lvl="1" indent="0" algn="l" rtl="0">
              <a:buNone/>
            </a:pPr>
            <a:r>
              <a:rPr lang="en-US" sz="6400" dirty="0">
                <a:solidFill>
                  <a:schemeClr val="tx1"/>
                </a:solidFill>
              </a:rPr>
              <a:t>}   </a:t>
            </a:r>
          </a:p>
          <a:p>
            <a:pPr marL="0" indent="0" algn="l" rtl="0">
              <a:buNone/>
            </a:pPr>
            <a:r>
              <a:rPr lang="en-US" sz="6400" dirty="0"/>
              <a:t>} </a:t>
            </a:r>
            <a:endParaRPr lang="he-IL" sz="64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847562813"/>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93391"/>
            <a:ext cx="7239000" cy="698336"/>
          </a:xfrm>
        </p:spPr>
        <p:txBody>
          <a:bodyPr/>
          <a:lstStyle/>
          <a:p>
            <a:pPr algn="r"/>
            <a:r>
              <a:rPr lang="he-IL" dirty="0"/>
              <a:t>ומה היום?</a:t>
            </a:r>
          </a:p>
        </p:txBody>
      </p:sp>
      <p:sp>
        <p:nvSpPr>
          <p:cNvPr id="3" name="מציין מיקום תוכן 2"/>
          <p:cNvSpPr>
            <a:spLocks noGrp="1"/>
          </p:cNvSpPr>
          <p:nvPr>
            <p:ph idx="1"/>
          </p:nvPr>
        </p:nvSpPr>
        <p:spPr>
          <a:xfrm>
            <a:off x="1981200" y="1268760"/>
            <a:ext cx="7239000" cy="5186976"/>
          </a:xfrm>
        </p:spPr>
        <p:txBody>
          <a:bodyPr>
            <a:normAutofit/>
          </a:bodyPr>
          <a:lstStyle/>
          <a:p>
            <a:r>
              <a:rPr lang="en-US" sz="2800" dirty="0"/>
              <a:t>ATTRIBUTE</a:t>
            </a:r>
            <a:endParaRPr lang="he-IL" sz="2800" dirty="0"/>
          </a:p>
          <a:p>
            <a:endParaRPr lang="he-IL" sz="2800" dirty="0"/>
          </a:p>
          <a:p>
            <a:pPr lvl="1"/>
            <a:endParaRPr lang="he-IL" sz="2800" dirty="0"/>
          </a:p>
          <a:p>
            <a:endParaRPr lang="he-IL" sz="2800" dirty="0"/>
          </a:p>
          <a:p>
            <a:endParaRPr lang="en-US" sz="2800" dirty="0"/>
          </a:p>
          <a:p>
            <a:pPr marL="292608" lvl="1" indent="0">
              <a:buNone/>
            </a:pPr>
            <a:endParaRPr lang="he-IL" sz="2800" dirty="0"/>
          </a:p>
          <a:p>
            <a:pPr marL="0" indent="0">
              <a:buNone/>
            </a:pPr>
            <a:endParaRPr lang="he-IL" sz="2800" dirty="0"/>
          </a:p>
        </p:txBody>
      </p:sp>
      <p:sp>
        <p:nvSpPr>
          <p:cNvPr id="7" name="Slide Number Placeholder 6"/>
          <p:cNvSpPr>
            <a:spLocks noGrp="1"/>
          </p:cNvSpPr>
          <p:nvPr>
            <p:ph type="sldNum" sz="quarter" idx="12"/>
          </p:nvPr>
        </p:nvSpPr>
        <p:spPr/>
        <p:txBody>
          <a:bodyPr/>
          <a:lstStyle/>
          <a:p>
            <a:fld id="{04F09086-7655-46EE-82F4-512E3C932A8D}" type="slidenum">
              <a:rPr lang="he-IL">
                <a:solidFill>
                  <a:srgbClr val="B13F9A"/>
                </a:solidFill>
                <a:latin typeface="Trebuchet MS"/>
                <a:cs typeface="Gisha" panose="020B0502040204020203" pitchFamily="34" charset="-79"/>
              </a:rPr>
              <a:pPr/>
              <a:t>810</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6823021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a:xfrm>
            <a:off x="1981200" y="409099"/>
            <a:ext cx="7239000" cy="554320"/>
          </a:xfrm>
        </p:spPr>
        <p:txBody>
          <a:bodyPr>
            <a:normAutofit fontScale="90000"/>
          </a:bodyPr>
          <a:lstStyle/>
          <a:p>
            <a:pPr algn="ctr"/>
            <a:r>
              <a:rPr lang="he-IL" dirty="0"/>
              <a:t>פרדיגמות </a:t>
            </a:r>
            <a:r>
              <a:rPr lang="he-IL" dirty="0" err="1"/>
              <a:t>תיכנות</a:t>
            </a:r>
            <a:endParaRPr lang="he-IL" dirty="0"/>
          </a:p>
        </p:txBody>
      </p:sp>
      <p:sp>
        <p:nvSpPr>
          <p:cNvPr id="5" name="מציין מיקום תוכן 4"/>
          <p:cNvSpPr>
            <a:spLocks noGrp="1"/>
          </p:cNvSpPr>
          <p:nvPr>
            <p:ph idx="1"/>
          </p:nvPr>
        </p:nvSpPr>
        <p:spPr>
          <a:xfrm>
            <a:off x="1679575" y="1212180"/>
            <a:ext cx="7872809" cy="3656980"/>
          </a:xfrm>
        </p:spPr>
        <p:txBody>
          <a:bodyPr>
            <a:normAutofit/>
          </a:bodyPr>
          <a:lstStyle/>
          <a:p>
            <a:r>
              <a:rPr lang="he-IL" sz="2400" dirty="0"/>
              <a:t>מכלול רעיונות ומונחים המגדירים את צורת כתיבת תכנות</a:t>
            </a:r>
          </a:p>
          <a:p>
            <a:r>
              <a:rPr lang="he-IL" sz="2400" dirty="0"/>
              <a:t>מחולק למספר גישות:</a:t>
            </a:r>
          </a:p>
          <a:p>
            <a:pPr lvl="1"/>
            <a:r>
              <a:rPr lang="he-IL" sz="2400" dirty="0">
                <a:solidFill>
                  <a:schemeClr val="tx1"/>
                </a:solidFill>
              </a:rPr>
              <a:t>תכנות אימפרטיבי (</a:t>
            </a:r>
            <a:r>
              <a:rPr lang="en-US" sz="2400" dirty="0">
                <a:solidFill>
                  <a:schemeClr val="tx1"/>
                </a:solidFill>
              </a:rPr>
              <a:t>Imperative Programming</a:t>
            </a:r>
            <a:r>
              <a:rPr lang="he-IL" sz="2400" dirty="0">
                <a:solidFill>
                  <a:schemeClr val="tx1"/>
                </a:solidFill>
              </a:rPr>
              <a:t>)</a:t>
            </a:r>
          </a:p>
          <a:p>
            <a:pPr lvl="1"/>
            <a:r>
              <a:rPr lang="he-IL" sz="2400" dirty="0">
                <a:solidFill>
                  <a:schemeClr val="tx1"/>
                </a:solidFill>
              </a:rPr>
              <a:t>תכנות הצהרתי (</a:t>
            </a:r>
            <a:r>
              <a:rPr lang="en-US" sz="2400" dirty="0">
                <a:solidFill>
                  <a:schemeClr val="tx1"/>
                </a:solidFill>
              </a:rPr>
              <a:t>Declarative Programming</a:t>
            </a:r>
            <a:r>
              <a:rPr lang="he-IL" sz="2400" dirty="0">
                <a:solidFill>
                  <a:schemeClr val="tx1"/>
                </a:solidFill>
              </a:rPr>
              <a:t>)</a:t>
            </a:r>
          </a:p>
          <a:p>
            <a:pPr lvl="1"/>
            <a:r>
              <a:rPr lang="he-IL" sz="2400" dirty="0">
                <a:solidFill>
                  <a:schemeClr val="tx1"/>
                </a:solidFill>
              </a:rPr>
              <a:t>תכנות מובנה (</a:t>
            </a:r>
            <a:r>
              <a:rPr lang="en-US" sz="2400" dirty="0">
                <a:solidFill>
                  <a:schemeClr val="tx1"/>
                </a:solidFill>
              </a:rPr>
              <a:t>Structural Programming</a:t>
            </a:r>
            <a:r>
              <a:rPr lang="he-IL" sz="2400" dirty="0">
                <a:solidFill>
                  <a:schemeClr val="tx1"/>
                </a:solidFill>
              </a:rPr>
              <a:t>)</a:t>
            </a:r>
          </a:p>
          <a:p>
            <a:pPr lvl="1"/>
            <a:r>
              <a:rPr lang="he-IL" sz="2400" dirty="0">
                <a:solidFill>
                  <a:schemeClr val="tx1"/>
                </a:solidFill>
              </a:rPr>
              <a:t>תכנות מודולארי (</a:t>
            </a:r>
            <a:r>
              <a:rPr lang="en-US" sz="2400" dirty="0">
                <a:solidFill>
                  <a:schemeClr val="tx1"/>
                </a:solidFill>
              </a:rPr>
              <a:t>Modular Programming</a:t>
            </a:r>
            <a:r>
              <a:rPr lang="he-IL" sz="2400" dirty="0">
                <a:solidFill>
                  <a:schemeClr val="tx1"/>
                </a:solidFill>
              </a:rPr>
              <a:t>)</a:t>
            </a:r>
          </a:p>
          <a:p>
            <a:pPr lvl="1"/>
            <a:r>
              <a:rPr lang="he-IL" sz="2400" dirty="0">
                <a:solidFill>
                  <a:schemeClr val="tx1"/>
                </a:solidFill>
              </a:rPr>
              <a:t>תכנות מונחה אירועים (</a:t>
            </a:r>
            <a:r>
              <a:rPr lang="en-US" sz="2400" dirty="0">
                <a:solidFill>
                  <a:schemeClr val="tx1"/>
                </a:solidFill>
              </a:rPr>
              <a:t>Event-driven Programming</a:t>
            </a:r>
            <a:r>
              <a:rPr lang="he-IL" sz="2400" dirty="0">
                <a:solidFill>
                  <a:schemeClr val="tx1"/>
                </a:solidFill>
              </a:rPr>
              <a:t>)</a:t>
            </a:r>
          </a:p>
          <a:p>
            <a:pPr lvl="1"/>
            <a:r>
              <a:rPr lang="he-IL" sz="2400" dirty="0">
                <a:solidFill>
                  <a:srgbClr val="FF0000"/>
                </a:solidFill>
              </a:rPr>
              <a:t>תכנות מוכוון היבטים (</a:t>
            </a:r>
            <a:r>
              <a:rPr lang="en-US" sz="2400" b="1" dirty="0">
                <a:solidFill>
                  <a:srgbClr val="FF0000"/>
                </a:solidFill>
              </a:rPr>
              <a:t>A</a:t>
            </a:r>
            <a:r>
              <a:rPr lang="en-US" sz="2400" dirty="0">
                <a:solidFill>
                  <a:srgbClr val="FF0000"/>
                </a:solidFill>
              </a:rPr>
              <a:t>spect </a:t>
            </a:r>
            <a:r>
              <a:rPr lang="en-US" sz="2400" b="1" dirty="0">
                <a:solidFill>
                  <a:srgbClr val="FF0000"/>
                </a:solidFill>
              </a:rPr>
              <a:t>O</a:t>
            </a:r>
            <a:r>
              <a:rPr lang="en-US" sz="2400" dirty="0">
                <a:solidFill>
                  <a:srgbClr val="FF0000"/>
                </a:solidFill>
              </a:rPr>
              <a:t>riented </a:t>
            </a:r>
            <a:r>
              <a:rPr lang="en-US" sz="2400" b="1" dirty="0">
                <a:solidFill>
                  <a:srgbClr val="FF0000"/>
                </a:solidFill>
              </a:rPr>
              <a:t>P</a:t>
            </a:r>
            <a:r>
              <a:rPr lang="en-US" sz="2400" dirty="0">
                <a:solidFill>
                  <a:srgbClr val="FF0000"/>
                </a:solidFill>
              </a:rPr>
              <a:t>rogramming</a:t>
            </a:r>
            <a:r>
              <a:rPr lang="he-IL" sz="2400" dirty="0">
                <a:solidFill>
                  <a:srgbClr val="FF0000"/>
                </a:solidFill>
              </a:rPr>
              <a:t>)</a:t>
            </a:r>
          </a:p>
          <a:p>
            <a:endParaRPr lang="he-IL" sz="2400" dirty="0"/>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
        <p:nvSpPr>
          <p:cNvPr id="10" name="הסבר מלבני מעוגל 17"/>
          <p:cNvSpPr/>
          <p:nvPr/>
        </p:nvSpPr>
        <p:spPr bwMode="auto">
          <a:xfrm>
            <a:off x="2279576" y="6115937"/>
            <a:ext cx="1152128" cy="504056"/>
          </a:xfrm>
          <a:prstGeom prst="wedgeRoundRectCallout">
            <a:avLst>
              <a:gd name="adj1" fmla="val 289246"/>
              <a:gd name="adj2" fmla="val -578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a:buClr>
                <a:prstClr val="black"/>
              </a:buClr>
            </a:pPr>
            <a:r>
              <a:rPr lang="en-US" sz="3200" b="1" kern="0" dirty="0">
                <a:solidFill>
                  <a:srgbClr val="000000"/>
                </a:solidFill>
                <a:latin typeface="Consolas" panose="020B0609020204030204" pitchFamily="49" charset="0"/>
              </a:rPr>
              <a:t>AOP</a:t>
            </a:r>
            <a:endParaRPr lang="he-IL" sz="3200" b="1" kern="0" dirty="0">
              <a:solidFill>
                <a:srgbClr val="FFCC00"/>
              </a:solidFill>
              <a:latin typeface="Consolas" panose="020B0609020204030204" pitchFamily="49" charset="0"/>
              <a:cs typeface="Gisha" panose="020B0502040204020203" pitchFamily="34" charset="-79"/>
            </a:endParaRPr>
          </a:p>
        </p:txBody>
      </p:sp>
    </p:spTree>
    <p:extLst>
      <p:ext uri="{BB962C8B-B14F-4D97-AF65-F5344CB8AC3E}">
        <p14:creationId xmlns:p14="http://schemas.microsoft.com/office/powerpoint/2010/main" val="284055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147248" cy="770344"/>
          </a:xfrm>
        </p:spPr>
        <p:txBody>
          <a:bodyPr>
            <a:normAutofit fontScale="90000"/>
          </a:bodyPr>
          <a:lstStyle/>
          <a:p>
            <a:r>
              <a:rPr lang="en-US" dirty="0"/>
              <a:t>AOP – ASPECT Oriented Programming</a:t>
            </a:r>
            <a:endParaRPr lang="he-IL"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812</a:t>
            </a:fld>
            <a:endParaRPr lang="he-IL">
              <a:solidFill>
                <a:srgbClr val="B13F9A"/>
              </a:solidFill>
              <a:latin typeface="Trebuchet MS"/>
              <a:cs typeface="Gisha" panose="020B0502040204020203" pitchFamily="34" charset="-79"/>
            </a:endParaRPr>
          </a:p>
        </p:txBody>
      </p:sp>
      <p:pic>
        <p:nvPicPr>
          <p:cNvPr id="5" name="Picture 4"/>
          <p:cNvPicPr>
            <a:picLocks noChangeAspect="1"/>
          </p:cNvPicPr>
          <p:nvPr/>
        </p:nvPicPr>
        <p:blipFill>
          <a:blip r:embed="rId2"/>
          <a:stretch>
            <a:fillRect/>
          </a:stretch>
        </p:blipFill>
        <p:spPr>
          <a:xfrm>
            <a:off x="1775520" y="1340769"/>
            <a:ext cx="8789146" cy="3150231"/>
          </a:xfrm>
          <a:prstGeom prst="rect">
            <a:avLst/>
          </a:prstGeom>
        </p:spPr>
      </p:pic>
    </p:spTree>
    <p:extLst>
      <p:ext uri="{BB962C8B-B14F-4D97-AF65-F5344CB8AC3E}">
        <p14:creationId xmlns:p14="http://schemas.microsoft.com/office/powerpoint/2010/main" val="93786277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88640"/>
            <a:ext cx="7239000" cy="722926"/>
          </a:xfrm>
        </p:spPr>
        <p:txBody>
          <a:bodyPr/>
          <a:lstStyle/>
          <a:p>
            <a:pPr algn="ctr"/>
            <a:r>
              <a:rPr lang="en-US" dirty="0"/>
              <a:t>Attributes vs. properties</a:t>
            </a:r>
            <a:endParaRPr lang="he-IL"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813</a:t>
            </a:fld>
            <a:endParaRPr lang="he-IL">
              <a:solidFill>
                <a:srgbClr val="B13F9A"/>
              </a:solidFill>
              <a:latin typeface="Trebuchet MS"/>
              <a:cs typeface="Gisha" panose="020B0502040204020203" pitchFamily="34" charset="-79"/>
            </a:endParaRPr>
          </a:p>
        </p:txBody>
      </p:sp>
      <p:pic>
        <p:nvPicPr>
          <p:cNvPr id="5" name="Picture 4"/>
          <p:cNvPicPr>
            <a:picLocks noChangeAspect="1"/>
          </p:cNvPicPr>
          <p:nvPr/>
        </p:nvPicPr>
        <p:blipFill>
          <a:blip r:embed="rId2"/>
          <a:stretch>
            <a:fillRect/>
          </a:stretch>
        </p:blipFill>
        <p:spPr>
          <a:xfrm>
            <a:off x="1775520" y="1196752"/>
            <a:ext cx="8412608" cy="4627442"/>
          </a:xfrm>
          <a:prstGeom prst="rect">
            <a:avLst/>
          </a:prstGeom>
        </p:spPr>
      </p:pic>
    </p:spTree>
    <p:extLst>
      <p:ext uri="{BB962C8B-B14F-4D97-AF65-F5344CB8AC3E}">
        <p14:creationId xmlns:p14="http://schemas.microsoft.com/office/powerpoint/2010/main" val="362731246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020A-F78D-4BBF-B30F-086E6DA171E0}"/>
              </a:ext>
            </a:extLst>
          </p:cNvPr>
          <p:cNvSpPr>
            <a:spLocks noGrp="1"/>
          </p:cNvSpPr>
          <p:nvPr>
            <p:ph type="title"/>
          </p:nvPr>
        </p:nvSpPr>
        <p:spPr>
          <a:xfrm>
            <a:off x="1981200" y="320040"/>
            <a:ext cx="7239000" cy="660688"/>
          </a:xfrm>
        </p:spPr>
        <p:txBody>
          <a:bodyPr/>
          <a:lstStyle/>
          <a:p>
            <a:pPr algn="ctr" rtl="0"/>
            <a:r>
              <a:rPr lang="en-US" dirty="0"/>
              <a:t>[Attribute]</a:t>
            </a:r>
          </a:p>
        </p:txBody>
      </p:sp>
      <p:sp>
        <p:nvSpPr>
          <p:cNvPr id="3" name="Content Placeholder 2">
            <a:extLst>
              <a:ext uri="{FF2B5EF4-FFF2-40B4-BE49-F238E27FC236}">
                <a16:creationId xmlns:a16="http://schemas.microsoft.com/office/drawing/2014/main" id="{2895470E-516D-4FF0-A3CE-ADFF71A9D739}"/>
              </a:ext>
            </a:extLst>
          </p:cNvPr>
          <p:cNvSpPr>
            <a:spLocks noGrp="1"/>
          </p:cNvSpPr>
          <p:nvPr>
            <p:ph idx="1"/>
          </p:nvPr>
        </p:nvSpPr>
        <p:spPr>
          <a:xfrm>
            <a:off x="2063552" y="1345328"/>
            <a:ext cx="7239000" cy="4846320"/>
          </a:xfrm>
        </p:spPr>
        <p:txBody>
          <a:bodyPr/>
          <a:lstStyle/>
          <a:p>
            <a:r>
              <a:rPr lang="he-IL" dirty="0"/>
              <a:t>מטרתו של </a:t>
            </a:r>
            <a:r>
              <a:rPr lang="en-US" dirty="0"/>
              <a:t>Attribute</a:t>
            </a:r>
            <a:r>
              <a:rPr lang="he-IL" dirty="0"/>
              <a:t> היא הוספת מידע נוסף </a:t>
            </a:r>
            <a:r>
              <a:rPr lang="en-US" dirty="0"/>
              <a:t>(</a:t>
            </a:r>
            <a:r>
              <a:rPr lang="en-US" b="1" dirty="0" err="1"/>
              <a:t>MetaData</a:t>
            </a:r>
            <a:r>
              <a:rPr lang="en-US" dirty="0"/>
              <a:t>)</a:t>
            </a:r>
            <a:r>
              <a:rPr lang="he-IL" dirty="0"/>
              <a:t> על אלמנט תכנותי כלשהו כדי שניתן יהיה לחקור את ההתנהגות שלו בעזרת </a:t>
            </a:r>
            <a:r>
              <a:rPr lang="en-US" dirty="0"/>
              <a:t>Reflection </a:t>
            </a:r>
            <a:r>
              <a:rPr lang="he-IL" dirty="0"/>
              <a:t> בזמן ריצה</a:t>
            </a:r>
          </a:p>
          <a:p>
            <a:r>
              <a:rPr lang="en-US" dirty="0"/>
              <a:t>Attribute</a:t>
            </a:r>
            <a:r>
              <a:rPr lang="he-IL" dirty="0"/>
              <a:t> היא הגדרה של התנהגות של אלמנט </a:t>
            </a:r>
            <a:r>
              <a:rPr lang="he-IL" b="1" dirty="0"/>
              <a:t>תכנותי</a:t>
            </a:r>
            <a:r>
              <a:rPr lang="he-IL" dirty="0"/>
              <a:t> כלשהו כגון: מחלקה, שדה, פונקציה וכו'</a:t>
            </a:r>
          </a:p>
          <a:p>
            <a:endParaRPr lang="en-US" dirty="0"/>
          </a:p>
        </p:txBody>
      </p:sp>
      <p:sp>
        <p:nvSpPr>
          <p:cNvPr id="4" name="Slide Number Placeholder 3">
            <a:extLst>
              <a:ext uri="{FF2B5EF4-FFF2-40B4-BE49-F238E27FC236}">
                <a16:creationId xmlns:a16="http://schemas.microsoft.com/office/drawing/2014/main" id="{94B8B3E2-8C35-4E44-8CCF-752667384525}"/>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814</a:t>
            </a:fld>
            <a:endParaRPr lang="he-IL">
              <a:solidFill>
                <a:srgbClr val="B13F9A"/>
              </a:solidFill>
              <a:latin typeface="Trebuchet MS"/>
              <a:cs typeface="Gisha" panose="020B0502040204020203" pitchFamily="34" charset="-79"/>
            </a:endParaRPr>
          </a:p>
        </p:txBody>
      </p:sp>
      <p:sp>
        <p:nvSpPr>
          <p:cNvPr id="5" name="Speech Bubble: Rectangle with Corners Rounded 4">
            <a:extLst>
              <a:ext uri="{FF2B5EF4-FFF2-40B4-BE49-F238E27FC236}">
                <a16:creationId xmlns:a16="http://schemas.microsoft.com/office/drawing/2014/main" id="{05E04760-DC96-4FC3-84FD-B45050583CD2}"/>
              </a:ext>
            </a:extLst>
          </p:cNvPr>
          <p:cNvSpPr/>
          <p:nvPr/>
        </p:nvSpPr>
        <p:spPr>
          <a:xfrm>
            <a:off x="2966007" y="4293096"/>
            <a:ext cx="3888432" cy="1728192"/>
          </a:xfrm>
          <a:prstGeom prst="wedgeRoundRectCallout">
            <a:avLst>
              <a:gd name="adj1" fmla="val -74427"/>
              <a:gd name="adj2" fmla="val 7419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dirty="0">
                <a:solidFill>
                  <a:prstClr val="black"/>
                </a:solidFill>
                <a:latin typeface="Trebuchet MS"/>
                <a:cs typeface="Gisha" panose="020B0502040204020203" pitchFamily="34" charset="-79"/>
              </a:rPr>
              <a:t>הגדרה לא מובנת....</a:t>
            </a:r>
          </a:p>
          <a:p>
            <a:pPr algn="ctr"/>
            <a:r>
              <a:rPr lang="he-IL" dirty="0">
                <a:solidFill>
                  <a:prstClr val="black"/>
                </a:solidFill>
                <a:latin typeface="Trebuchet MS"/>
                <a:cs typeface="Gisha" panose="020B0502040204020203" pitchFamily="34" charset="-79"/>
              </a:rPr>
              <a:t>נדגים צורך של </a:t>
            </a:r>
            <a:r>
              <a:rPr lang="he-IL" dirty="0" err="1">
                <a:solidFill>
                  <a:prstClr val="black"/>
                </a:solidFill>
                <a:latin typeface="Trebuchet MS"/>
                <a:cs typeface="Gisha" panose="020B0502040204020203" pitchFamily="34" charset="-79"/>
              </a:rPr>
              <a:t>אטריביוט</a:t>
            </a:r>
            <a:endParaRPr lang="he-IL" dirty="0">
              <a:solidFill>
                <a:prstClr val="black"/>
              </a:solidFill>
              <a:latin typeface="Trebuchet MS"/>
              <a:cs typeface="Gisha" panose="020B0502040204020203" pitchFamily="34" charset="-79"/>
            </a:endParaRPr>
          </a:p>
          <a:p>
            <a:pPr algn="ctr"/>
            <a:r>
              <a:rPr lang="he-IL" dirty="0">
                <a:solidFill>
                  <a:prstClr val="black"/>
                </a:solidFill>
                <a:latin typeface="Trebuchet MS"/>
                <a:cs typeface="Gisha" panose="020B0502040204020203" pitchFamily="34" charset="-79"/>
              </a:rPr>
              <a:t>ולאחר מכן נחזור להבין א ההגדרה המסובכת הזו...</a:t>
            </a:r>
            <a:endParaRPr lang="en-US" dirty="0">
              <a:solidFill>
                <a:prstClr val="black"/>
              </a:solidFill>
              <a:latin typeface="Trebuchet MS"/>
            </a:endParaRPr>
          </a:p>
        </p:txBody>
      </p:sp>
    </p:spTree>
    <p:extLst>
      <p:ext uri="{BB962C8B-B14F-4D97-AF65-F5344CB8AC3E}">
        <p14:creationId xmlns:p14="http://schemas.microsoft.com/office/powerpoint/2010/main" val="321828157"/>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56" y="105981"/>
            <a:ext cx="7845288" cy="1143000"/>
          </a:xfrm>
        </p:spPr>
        <p:txBody>
          <a:bodyPr>
            <a:normAutofit fontScale="90000"/>
          </a:bodyPr>
          <a:lstStyle/>
          <a:p>
            <a:pPr algn="ctr"/>
            <a:r>
              <a:rPr lang="he-IL" dirty="0"/>
              <a:t>נניח שברצוננו להגדיר כיצד יראה אובייקט ב</a:t>
            </a:r>
            <a:r>
              <a:rPr lang="en-US" dirty="0"/>
              <a:t>DEBUGGER</a:t>
            </a:r>
            <a:r>
              <a:rPr lang="he-IL" dirty="0"/>
              <a:t> בזמן ריצה?</a:t>
            </a:r>
            <a:endParaRPr lang="en-US" dirty="0"/>
          </a:p>
        </p:txBody>
      </p:sp>
      <p:sp>
        <p:nvSpPr>
          <p:cNvPr id="3" name="Content Placeholder 2"/>
          <p:cNvSpPr>
            <a:spLocks noGrp="1"/>
          </p:cNvSpPr>
          <p:nvPr>
            <p:ph idx="1"/>
          </p:nvPr>
        </p:nvSpPr>
        <p:spPr>
          <a:xfrm>
            <a:off x="1775520" y="1450514"/>
            <a:ext cx="7747824" cy="5105734"/>
          </a:xfrm>
        </p:spPr>
        <p:txBody>
          <a:bodyPr>
            <a:normAutofit/>
          </a:bodyPr>
          <a:lstStyle/>
          <a:p>
            <a:r>
              <a:rPr lang="he-IL" sz="2000" dirty="0"/>
              <a:t>נניח שיש לנו מחלקה </a:t>
            </a:r>
            <a:r>
              <a:rPr lang="en-US" sz="2000" dirty="0"/>
              <a:t>Person</a:t>
            </a:r>
            <a:r>
              <a:rPr lang="he-IL" sz="2000" dirty="0"/>
              <a:t>:</a:t>
            </a:r>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endParaRPr lang="he-IL" sz="2000" dirty="0"/>
          </a:p>
          <a:p>
            <a:r>
              <a:rPr lang="he-IL" sz="2000" dirty="0"/>
              <a:t>בזמן </a:t>
            </a:r>
            <a:r>
              <a:rPr lang="en-US" sz="2000" dirty="0"/>
              <a:t>debug</a:t>
            </a:r>
            <a:r>
              <a:rPr lang="he-IL" sz="2000" dirty="0"/>
              <a:t>, אם נעמוד עם העכבר על אובייקט מטיפוס </a:t>
            </a:r>
            <a:r>
              <a:rPr lang="en-US" sz="2000" dirty="0"/>
              <a:t>Person</a:t>
            </a:r>
            <a:r>
              <a:rPr lang="he-IL" sz="2000" dirty="0"/>
              <a:t> או אם נסתכל בחלון ה </a:t>
            </a:r>
            <a:r>
              <a:rPr lang="en-US" sz="2000" dirty="0"/>
              <a:t>watch</a:t>
            </a:r>
            <a:r>
              <a:rPr lang="he-IL" sz="2000" dirty="0"/>
              <a:t> על אובייקט מטיפוס </a:t>
            </a:r>
            <a:r>
              <a:rPr lang="en-US" sz="2000" dirty="0"/>
              <a:t>Person</a:t>
            </a:r>
            <a:r>
              <a:rPr lang="he-IL" sz="2000" dirty="0"/>
              <a:t>, אזי:</a:t>
            </a:r>
          </a:p>
          <a:p>
            <a:pPr lvl="1"/>
            <a:r>
              <a:rPr lang="he-IL" sz="2000" dirty="0"/>
              <a:t>אם לא חפפנו את </a:t>
            </a:r>
            <a:r>
              <a:rPr lang="en-US" sz="2000" dirty="0" err="1"/>
              <a:t>ToString</a:t>
            </a:r>
            <a:r>
              <a:rPr lang="he-IL" sz="2000" dirty="0"/>
              <a:t> של </a:t>
            </a:r>
            <a:r>
              <a:rPr lang="en-US" sz="2000" dirty="0"/>
              <a:t>Person</a:t>
            </a:r>
            <a:r>
              <a:rPr lang="he-IL" sz="2000" dirty="0"/>
              <a:t> אז נראה </a:t>
            </a:r>
            <a:r>
              <a:rPr lang="en-US" sz="2000" dirty="0" err="1"/>
              <a:t>namespace.class</a:t>
            </a:r>
            <a:endParaRPr lang="en-US" sz="2000" dirty="0"/>
          </a:p>
          <a:p>
            <a:pPr lvl="1"/>
            <a:r>
              <a:rPr lang="he-IL" sz="2000" dirty="0"/>
              <a:t>ואם חפפנו אותה נראה את מה שכתבנו בתוכה</a:t>
            </a:r>
            <a:endParaRPr lang="en-US" sz="2000"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815</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4BD64149-CEA0-4C51-9C7D-DEF1F2666EA7}"/>
              </a:ext>
            </a:extLst>
          </p:cNvPr>
          <p:cNvPicPr>
            <a:picLocks noChangeAspect="1"/>
          </p:cNvPicPr>
          <p:nvPr/>
        </p:nvPicPr>
        <p:blipFill>
          <a:blip r:embed="rId2"/>
          <a:stretch>
            <a:fillRect/>
          </a:stretch>
        </p:blipFill>
        <p:spPr>
          <a:xfrm>
            <a:off x="2034018" y="1556793"/>
            <a:ext cx="3566682" cy="2835055"/>
          </a:xfrm>
          <a:prstGeom prst="rect">
            <a:avLst/>
          </a:prstGeom>
        </p:spPr>
      </p:pic>
    </p:spTree>
    <p:extLst>
      <p:ext uri="{BB962C8B-B14F-4D97-AF65-F5344CB8AC3E}">
        <p14:creationId xmlns:p14="http://schemas.microsoft.com/office/powerpoint/2010/main" val="129610500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56" y="105981"/>
            <a:ext cx="7845288" cy="1143000"/>
          </a:xfrm>
        </p:spPr>
        <p:txBody>
          <a:bodyPr>
            <a:normAutofit fontScale="90000"/>
          </a:bodyPr>
          <a:lstStyle/>
          <a:p>
            <a:pPr algn="ctr"/>
            <a:r>
              <a:rPr lang="he-IL" dirty="0"/>
              <a:t>נניח שברצוננו להגדיר כיצד יראה אובייקט ב</a:t>
            </a:r>
            <a:r>
              <a:rPr lang="en-US" dirty="0"/>
              <a:t>DEBUGGER</a:t>
            </a:r>
            <a:r>
              <a:rPr lang="he-IL" dirty="0"/>
              <a:t> בזמן ריצה?</a:t>
            </a:r>
            <a:endParaRPr lang="en-US"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816</a:t>
            </a:fld>
            <a:endParaRPr lang="he-IL">
              <a:solidFill>
                <a:srgbClr val="B13F9A"/>
              </a:solidFill>
              <a:latin typeface="Trebuchet MS"/>
              <a:cs typeface="Gisha" panose="020B0502040204020203" pitchFamily="34" charset="-79"/>
            </a:endParaRPr>
          </a:p>
        </p:txBody>
      </p:sp>
      <p:pic>
        <p:nvPicPr>
          <p:cNvPr id="6" name="Picture 5">
            <a:extLst>
              <a:ext uri="{FF2B5EF4-FFF2-40B4-BE49-F238E27FC236}">
                <a16:creationId xmlns:a16="http://schemas.microsoft.com/office/drawing/2014/main" id="{C3333181-49F6-4F86-B4E6-BD4B2B2731D2}"/>
              </a:ext>
            </a:extLst>
          </p:cNvPr>
          <p:cNvPicPr>
            <a:picLocks noChangeAspect="1"/>
          </p:cNvPicPr>
          <p:nvPr/>
        </p:nvPicPr>
        <p:blipFill>
          <a:blip r:embed="rId2"/>
          <a:stretch>
            <a:fillRect/>
          </a:stretch>
        </p:blipFill>
        <p:spPr>
          <a:xfrm>
            <a:off x="1838325" y="1546448"/>
            <a:ext cx="7524750" cy="5105400"/>
          </a:xfrm>
          <a:prstGeom prst="rect">
            <a:avLst/>
          </a:prstGeom>
        </p:spPr>
      </p:pic>
      <p:sp>
        <p:nvSpPr>
          <p:cNvPr id="3" name="Speech Bubble: Rectangle with Corners Rounded 2">
            <a:extLst>
              <a:ext uri="{FF2B5EF4-FFF2-40B4-BE49-F238E27FC236}">
                <a16:creationId xmlns:a16="http://schemas.microsoft.com/office/drawing/2014/main" id="{7EE937B3-9598-415C-9984-D9FC636D8B88}"/>
              </a:ext>
            </a:extLst>
          </p:cNvPr>
          <p:cNvSpPr/>
          <p:nvPr/>
        </p:nvSpPr>
        <p:spPr>
          <a:xfrm>
            <a:off x="7968208" y="4869160"/>
            <a:ext cx="2520280" cy="1687088"/>
          </a:xfrm>
          <a:prstGeom prst="wedgeRoundRectCallout">
            <a:avLst>
              <a:gd name="adj1" fmla="val -86962"/>
              <a:gd name="adj2" fmla="val 3138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זה מה שנראה בזמן </a:t>
            </a:r>
            <a:r>
              <a:rPr lang="en-US" sz="1400" dirty="0">
                <a:solidFill>
                  <a:prstClr val="black"/>
                </a:solidFill>
                <a:latin typeface="Trebuchet MS"/>
              </a:rPr>
              <a:t>debug</a:t>
            </a:r>
            <a:r>
              <a:rPr lang="he-IL" sz="1400" dirty="0">
                <a:solidFill>
                  <a:prstClr val="black"/>
                </a:solidFill>
                <a:latin typeface="Trebuchet MS"/>
                <a:cs typeface="Gisha" panose="020B0502040204020203" pitchFamily="34" charset="-79"/>
              </a:rPr>
              <a:t> כשנעמוד על אובייקט מטיפוס </a:t>
            </a:r>
            <a:r>
              <a:rPr lang="en-US" sz="1400" dirty="0">
                <a:solidFill>
                  <a:prstClr val="black"/>
                </a:solidFill>
                <a:latin typeface="Trebuchet MS"/>
              </a:rPr>
              <a:t>Person</a:t>
            </a:r>
            <a:r>
              <a:rPr lang="he-IL" sz="1400" dirty="0">
                <a:solidFill>
                  <a:prstClr val="black"/>
                </a:solidFill>
                <a:latin typeface="Trebuchet MS"/>
                <a:cs typeface="Gisha" panose="020B0502040204020203" pitchFamily="34" charset="-79"/>
              </a:rPr>
              <a:t>,</a:t>
            </a:r>
          </a:p>
          <a:p>
            <a:pPr algn="ctr"/>
            <a:r>
              <a:rPr lang="he-IL" sz="1400" b="1" dirty="0">
                <a:solidFill>
                  <a:prstClr val="black"/>
                </a:solidFill>
                <a:latin typeface="Trebuchet MS"/>
                <a:cs typeface="Gisha" panose="020B0502040204020203" pitchFamily="34" charset="-79"/>
              </a:rPr>
              <a:t>ולא</a:t>
            </a:r>
            <a:r>
              <a:rPr lang="he-IL" sz="1400" dirty="0">
                <a:solidFill>
                  <a:prstClr val="black"/>
                </a:solidFill>
                <a:latin typeface="Trebuchet MS"/>
                <a:cs typeface="Gisha" panose="020B0502040204020203" pitchFamily="34" charset="-79"/>
              </a:rPr>
              <a:t> חפפנו את </a:t>
            </a:r>
            <a:r>
              <a:rPr lang="en-US" sz="1400" dirty="0" err="1">
                <a:solidFill>
                  <a:prstClr val="black"/>
                </a:solidFill>
                <a:latin typeface="Trebuchet MS"/>
              </a:rPr>
              <a:t>ToString</a:t>
            </a:r>
            <a:r>
              <a:rPr lang="en-US" sz="1400" dirty="0">
                <a:solidFill>
                  <a:prstClr val="black"/>
                </a:solidFill>
                <a:latin typeface="Trebuchet MS"/>
              </a:rPr>
              <a:t>()</a:t>
            </a:r>
            <a:r>
              <a:rPr lang="he-IL" sz="1400" dirty="0">
                <a:solidFill>
                  <a:prstClr val="black"/>
                </a:solidFill>
                <a:latin typeface="Trebuchet MS"/>
                <a:cs typeface="Gisha" panose="020B0502040204020203" pitchFamily="34" charset="-79"/>
              </a:rPr>
              <a:t>.</a:t>
            </a:r>
          </a:p>
          <a:p>
            <a:pPr algn="ctr"/>
            <a:endParaRPr lang="he-IL" sz="1400" dirty="0">
              <a:solidFill>
                <a:prstClr val="black"/>
              </a:solidFill>
              <a:latin typeface="Trebuchet MS"/>
              <a:cs typeface="Gisha" panose="020B0502040204020203" pitchFamily="34" charset="-79"/>
            </a:endParaRPr>
          </a:p>
          <a:p>
            <a:pPr algn="ctr"/>
            <a:r>
              <a:rPr lang="en-US" sz="1400" dirty="0">
                <a:solidFill>
                  <a:prstClr val="black"/>
                </a:solidFill>
                <a:latin typeface="Trebuchet MS"/>
              </a:rPr>
              <a:t>&lt;namespace&gt;.&lt;class&gt;</a:t>
            </a:r>
          </a:p>
        </p:txBody>
      </p:sp>
    </p:spTree>
    <p:extLst>
      <p:ext uri="{BB962C8B-B14F-4D97-AF65-F5344CB8AC3E}">
        <p14:creationId xmlns:p14="http://schemas.microsoft.com/office/powerpoint/2010/main" val="282038451"/>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56" y="105981"/>
            <a:ext cx="7845288" cy="1143000"/>
          </a:xfrm>
        </p:spPr>
        <p:txBody>
          <a:bodyPr>
            <a:normAutofit fontScale="90000"/>
          </a:bodyPr>
          <a:lstStyle/>
          <a:p>
            <a:pPr algn="ctr"/>
            <a:r>
              <a:rPr lang="he-IL" dirty="0"/>
              <a:t>נניח שברצוננו להגדיר כיצד יראה אובייקט ב</a:t>
            </a:r>
            <a:r>
              <a:rPr lang="en-US" dirty="0"/>
              <a:t>DEBUGGER</a:t>
            </a:r>
            <a:r>
              <a:rPr lang="he-IL" dirty="0"/>
              <a:t> בזמן ריצה?</a:t>
            </a:r>
            <a:endParaRPr lang="en-US"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817</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387225D7-3803-438C-B67F-02CA4A22CE76}"/>
              </a:ext>
            </a:extLst>
          </p:cNvPr>
          <p:cNvPicPr>
            <a:picLocks noChangeAspect="1"/>
          </p:cNvPicPr>
          <p:nvPr/>
        </p:nvPicPr>
        <p:blipFill>
          <a:blip r:embed="rId2"/>
          <a:stretch>
            <a:fillRect/>
          </a:stretch>
        </p:blipFill>
        <p:spPr>
          <a:xfrm>
            <a:off x="1847528" y="1248982"/>
            <a:ext cx="8306376" cy="5300961"/>
          </a:xfrm>
          <a:prstGeom prst="rect">
            <a:avLst/>
          </a:prstGeom>
        </p:spPr>
      </p:pic>
      <p:sp>
        <p:nvSpPr>
          <p:cNvPr id="6" name="Speech Bubble: Rectangle with Corners Rounded 5">
            <a:extLst>
              <a:ext uri="{FF2B5EF4-FFF2-40B4-BE49-F238E27FC236}">
                <a16:creationId xmlns:a16="http://schemas.microsoft.com/office/drawing/2014/main" id="{29B88349-B2F6-4E3C-86FF-EC2829A91A18}"/>
              </a:ext>
            </a:extLst>
          </p:cNvPr>
          <p:cNvSpPr/>
          <p:nvPr/>
        </p:nvSpPr>
        <p:spPr>
          <a:xfrm>
            <a:off x="7775448" y="4869160"/>
            <a:ext cx="2713040" cy="1687088"/>
          </a:xfrm>
          <a:prstGeom prst="wedgeRoundRectCallout">
            <a:avLst>
              <a:gd name="adj1" fmla="val -86962"/>
              <a:gd name="adj2" fmla="val 3138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זה מה שנראה בזמן </a:t>
            </a:r>
            <a:r>
              <a:rPr lang="en-US" sz="1200" dirty="0">
                <a:solidFill>
                  <a:prstClr val="black"/>
                </a:solidFill>
                <a:latin typeface="Trebuchet MS"/>
              </a:rPr>
              <a:t>debug</a:t>
            </a:r>
            <a:r>
              <a:rPr lang="he-IL" sz="1200" dirty="0">
                <a:solidFill>
                  <a:prstClr val="black"/>
                </a:solidFill>
                <a:latin typeface="Trebuchet MS"/>
                <a:cs typeface="Gisha" panose="020B0502040204020203" pitchFamily="34" charset="-79"/>
              </a:rPr>
              <a:t> כשנעמוד על אובייקט מטיפוס </a:t>
            </a:r>
            <a:r>
              <a:rPr lang="en-US" sz="1200" dirty="0">
                <a:solidFill>
                  <a:prstClr val="black"/>
                </a:solidFill>
                <a:latin typeface="Trebuchet MS"/>
              </a:rPr>
              <a:t>Person</a:t>
            </a:r>
            <a:r>
              <a:rPr lang="he-IL" sz="1200" dirty="0">
                <a:solidFill>
                  <a:prstClr val="black"/>
                </a:solidFill>
                <a:latin typeface="Trebuchet MS"/>
                <a:cs typeface="Gisha" panose="020B0502040204020203" pitchFamily="34" charset="-79"/>
              </a:rPr>
              <a:t>,</a:t>
            </a:r>
          </a:p>
          <a:p>
            <a:pPr algn="ctr"/>
            <a:r>
              <a:rPr lang="he-IL" sz="1200" b="1" dirty="0">
                <a:solidFill>
                  <a:prstClr val="black"/>
                </a:solidFill>
                <a:latin typeface="Trebuchet MS"/>
                <a:cs typeface="Gisha" panose="020B0502040204020203" pitchFamily="34" charset="-79"/>
              </a:rPr>
              <a:t>וכן</a:t>
            </a:r>
            <a:r>
              <a:rPr lang="he-IL" sz="1200" dirty="0">
                <a:solidFill>
                  <a:prstClr val="black"/>
                </a:solidFill>
                <a:latin typeface="Trebuchet MS"/>
                <a:cs typeface="Gisha" panose="020B0502040204020203" pitchFamily="34" charset="-79"/>
              </a:rPr>
              <a:t> חפפנו את </a:t>
            </a:r>
            <a:r>
              <a:rPr lang="en-US" sz="1200" dirty="0" err="1">
                <a:solidFill>
                  <a:prstClr val="black"/>
                </a:solidFill>
                <a:latin typeface="Trebuchet MS"/>
              </a:rPr>
              <a:t>ToString</a:t>
            </a:r>
            <a:r>
              <a:rPr lang="en-US" sz="1200" dirty="0">
                <a:solidFill>
                  <a:prstClr val="black"/>
                </a:solidFill>
                <a:latin typeface="Trebuchet MS"/>
              </a:rPr>
              <a:t>()</a:t>
            </a:r>
            <a:r>
              <a:rPr lang="he-IL" sz="1200" dirty="0">
                <a:solidFill>
                  <a:prstClr val="black"/>
                </a:solidFill>
                <a:latin typeface="Trebuchet MS"/>
                <a:cs typeface="Gisha" panose="020B0502040204020203" pitchFamily="34" charset="-79"/>
              </a:rPr>
              <a:t>.</a:t>
            </a:r>
          </a:p>
          <a:p>
            <a:pPr algn="ct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בדוגמא זו נראה רק את השם כיוון שכך חפפנו את </a:t>
            </a:r>
            <a:r>
              <a:rPr lang="en-US" sz="1200" dirty="0" err="1">
                <a:solidFill>
                  <a:prstClr val="black"/>
                </a:solidFill>
                <a:latin typeface="Trebuchet MS"/>
              </a:rPr>
              <a:t>ToString</a:t>
            </a:r>
            <a:r>
              <a:rPr lang="en-US" sz="1200" dirty="0">
                <a:solidFill>
                  <a:prstClr val="black"/>
                </a:solidFill>
                <a:latin typeface="Trebuchet MS"/>
              </a:rPr>
              <a:t>(0</a:t>
            </a:r>
            <a:r>
              <a:rPr lang="he-IL" sz="1200" dirty="0">
                <a:solidFill>
                  <a:prstClr val="black"/>
                </a:solidFill>
                <a:latin typeface="Trebuchet MS"/>
                <a:cs typeface="Gisha" panose="020B0502040204020203" pitchFamily="34" charset="-79"/>
              </a:rPr>
              <a:t>, שתציג רק את השם ולא את כל שאר המאפיינים של </a:t>
            </a:r>
            <a:r>
              <a:rPr lang="en-US" sz="1200" dirty="0">
                <a:solidFill>
                  <a:prstClr val="black"/>
                </a:solidFill>
                <a:latin typeface="Trebuchet MS"/>
              </a:rPr>
              <a:t>Person</a:t>
            </a:r>
            <a:r>
              <a:rPr lang="he-IL" sz="1200" dirty="0">
                <a:solidFill>
                  <a:prstClr val="black"/>
                </a:solidFill>
                <a:latin typeface="Trebuchet MS"/>
                <a:cs typeface="Gisha" panose="020B0502040204020203" pitchFamily="34" charset="-79"/>
              </a:rPr>
              <a:t>.</a:t>
            </a:r>
            <a:endParaRPr lang="en-US" sz="1200" dirty="0">
              <a:solidFill>
                <a:prstClr val="black"/>
              </a:solidFill>
              <a:latin typeface="Trebuchet MS"/>
            </a:endParaRPr>
          </a:p>
        </p:txBody>
      </p:sp>
    </p:spTree>
    <p:extLst>
      <p:ext uri="{BB962C8B-B14F-4D97-AF65-F5344CB8AC3E}">
        <p14:creationId xmlns:p14="http://schemas.microsoft.com/office/powerpoint/2010/main" val="81936383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104" y="188640"/>
            <a:ext cx="7643192" cy="1143000"/>
          </a:xfrm>
        </p:spPr>
        <p:txBody>
          <a:bodyPr>
            <a:normAutofit fontScale="90000"/>
          </a:bodyPr>
          <a:lstStyle/>
          <a:p>
            <a:pPr algn="ctr"/>
            <a:r>
              <a:rPr lang="he-IL" dirty="0"/>
              <a:t>דוגמא לשימוש ב </a:t>
            </a:r>
            <a:r>
              <a:rPr lang="en-US" dirty="0"/>
              <a:t>ATTRIBUTE</a:t>
            </a:r>
            <a:r>
              <a:rPr lang="he-IL" dirty="0"/>
              <a:t> בשם:</a:t>
            </a:r>
            <a:br>
              <a:rPr lang="he-IL" dirty="0"/>
            </a:br>
            <a:r>
              <a:rPr lang="he-IL" dirty="0"/>
              <a:t> </a:t>
            </a:r>
            <a:r>
              <a:rPr lang="en-US" dirty="0"/>
              <a:t>DEBUGGER DISPLAY</a:t>
            </a:r>
          </a:p>
        </p:txBody>
      </p:sp>
      <p:sp>
        <p:nvSpPr>
          <p:cNvPr id="3" name="Content Placeholder 2"/>
          <p:cNvSpPr>
            <a:spLocks noGrp="1"/>
          </p:cNvSpPr>
          <p:nvPr>
            <p:ph idx="1"/>
          </p:nvPr>
        </p:nvSpPr>
        <p:spPr>
          <a:xfrm>
            <a:off x="7098892" y="1470528"/>
            <a:ext cx="3207438" cy="4946832"/>
          </a:xfrm>
        </p:spPr>
        <p:style>
          <a:lnRef idx="2">
            <a:schemeClr val="accent5"/>
          </a:lnRef>
          <a:fillRef idx="1">
            <a:schemeClr val="lt1"/>
          </a:fillRef>
          <a:effectRef idx="0">
            <a:schemeClr val="accent5"/>
          </a:effectRef>
          <a:fontRef idx="minor">
            <a:schemeClr val="dk1"/>
          </a:fontRef>
        </p:style>
        <p:txBody>
          <a:bodyPr>
            <a:normAutofit/>
          </a:bodyPr>
          <a:lstStyle/>
          <a:p>
            <a:r>
              <a:rPr lang="he-IL" sz="2400" dirty="0"/>
              <a:t>ומה אם נרצה שהתצוגה של האובייקט בזמן דיבג תהיה שונה מזו שב </a:t>
            </a:r>
            <a:r>
              <a:rPr lang="en-US" sz="2400" dirty="0" err="1"/>
              <a:t>ToString</a:t>
            </a:r>
            <a:r>
              <a:rPr lang="he-IL" sz="2400" dirty="0"/>
              <a:t>?</a:t>
            </a:r>
          </a:p>
          <a:p>
            <a:r>
              <a:rPr lang="he-IL" sz="2400" dirty="0"/>
              <a:t>לכן קיים </a:t>
            </a:r>
            <a:r>
              <a:rPr lang="en-US" sz="2400" dirty="0"/>
              <a:t>Attribute</a:t>
            </a:r>
            <a:r>
              <a:rPr lang="he-IL" sz="2400" dirty="0"/>
              <a:t> מיוחד בשם </a:t>
            </a:r>
            <a:r>
              <a:rPr lang="en-US" sz="2400" dirty="0" err="1">
                <a:highlight>
                  <a:srgbClr val="FFFF00"/>
                </a:highlight>
              </a:rPr>
              <a:t>DebbugerDisplay</a:t>
            </a:r>
            <a:r>
              <a:rPr lang="en-US" sz="2400" dirty="0"/>
              <a:t> </a:t>
            </a:r>
            <a:r>
              <a:rPr lang="he-IL" sz="2400" dirty="0"/>
              <a:t>שמגדיר </a:t>
            </a:r>
            <a:r>
              <a:rPr lang="he-IL" sz="2400" b="1" dirty="0"/>
              <a:t>התנהגות תצוגה של אובייקט מטיפוס מחלקה בזמן ריצה.</a:t>
            </a:r>
            <a:endParaRPr lang="en-US" sz="2400" b="1"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818</a:t>
            </a:fld>
            <a:endParaRPr lang="he-IL" dirty="0">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C393D68D-919F-494C-8A50-9B02DD79057C}"/>
              </a:ext>
            </a:extLst>
          </p:cNvPr>
          <p:cNvPicPr>
            <a:picLocks noChangeAspect="1"/>
          </p:cNvPicPr>
          <p:nvPr/>
        </p:nvPicPr>
        <p:blipFill>
          <a:blip r:embed="rId3"/>
          <a:stretch>
            <a:fillRect/>
          </a:stretch>
        </p:blipFill>
        <p:spPr>
          <a:xfrm>
            <a:off x="1919536" y="1609417"/>
            <a:ext cx="5040560" cy="4726087"/>
          </a:xfrm>
          <a:prstGeom prst="rect">
            <a:avLst/>
          </a:prstGeom>
        </p:spPr>
      </p:pic>
    </p:spTree>
    <p:extLst>
      <p:ext uri="{BB962C8B-B14F-4D97-AF65-F5344CB8AC3E}">
        <p14:creationId xmlns:p14="http://schemas.microsoft.com/office/powerpoint/2010/main" val="97230674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104" y="188640"/>
            <a:ext cx="7643192" cy="1143000"/>
          </a:xfrm>
        </p:spPr>
        <p:txBody>
          <a:bodyPr>
            <a:normAutofit fontScale="90000"/>
          </a:bodyPr>
          <a:lstStyle/>
          <a:p>
            <a:pPr algn="ctr"/>
            <a:r>
              <a:rPr lang="he-IL" dirty="0"/>
              <a:t>דוגמא לשימוש ב </a:t>
            </a:r>
            <a:r>
              <a:rPr lang="en-US" dirty="0"/>
              <a:t>ATTRIBUTE</a:t>
            </a:r>
            <a:r>
              <a:rPr lang="he-IL" dirty="0"/>
              <a:t> בשם:</a:t>
            </a:r>
            <a:br>
              <a:rPr lang="he-IL" dirty="0"/>
            </a:br>
            <a:r>
              <a:rPr lang="he-IL" dirty="0"/>
              <a:t> </a:t>
            </a:r>
            <a:r>
              <a:rPr lang="en-US" dirty="0"/>
              <a:t>DEBUGGER DISPLAY</a:t>
            </a:r>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819</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5E108105-7C6C-4C80-99C6-32DE68AB22B3}"/>
              </a:ext>
            </a:extLst>
          </p:cNvPr>
          <p:cNvSpPr>
            <a:spLocks noGrp="1"/>
          </p:cNvSpPr>
          <p:nvPr>
            <p:ph idx="1"/>
          </p:nvPr>
        </p:nvSpPr>
        <p:spPr>
          <a:xfrm>
            <a:off x="1981200" y="1331640"/>
            <a:ext cx="7239000" cy="595448"/>
          </a:xfrm>
        </p:spPr>
        <p:txBody>
          <a:bodyPr/>
          <a:lstStyle/>
          <a:p>
            <a:r>
              <a:rPr lang="he-IL" dirty="0"/>
              <a:t>ועכשיו האובייקט בזמן דיבג יראה כך:</a:t>
            </a:r>
            <a:endParaRPr lang="en-US" dirty="0"/>
          </a:p>
        </p:txBody>
      </p:sp>
      <p:pic>
        <p:nvPicPr>
          <p:cNvPr id="8" name="Picture 7">
            <a:extLst>
              <a:ext uri="{FF2B5EF4-FFF2-40B4-BE49-F238E27FC236}">
                <a16:creationId xmlns:a16="http://schemas.microsoft.com/office/drawing/2014/main" id="{394C314E-5FFB-4834-9EA0-38EE69745146}"/>
              </a:ext>
            </a:extLst>
          </p:cNvPr>
          <p:cNvPicPr>
            <a:picLocks noChangeAspect="1"/>
          </p:cNvPicPr>
          <p:nvPr/>
        </p:nvPicPr>
        <p:blipFill>
          <a:blip r:embed="rId2"/>
          <a:stretch>
            <a:fillRect/>
          </a:stretch>
        </p:blipFill>
        <p:spPr>
          <a:xfrm>
            <a:off x="2351584" y="1838523"/>
            <a:ext cx="6688832" cy="4727969"/>
          </a:xfrm>
          <a:prstGeom prst="rect">
            <a:avLst/>
          </a:prstGeom>
        </p:spPr>
      </p:pic>
    </p:spTree>
    <p:extLst>
      <p:ext uri="{BB962C8B-B14F-4D97-AF65-F5344CB8AC3E}">
        <p14:creationId xmlns:p14="http://schemas.microsoft.com/office/powerpoint/2010/main" val="1769740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522312"/>
          </a:xfrm>
        </p:spPr>
        <p:txBody>
          <a:bodyPr>
            <a:noAutofit/>
          </a:bodyPr>
          <a:lstStyle/>
          <a:p>
            <a:pPr algn="ctr"/>
            <a:r>
              <a:rPr lang="he-IL" sz="4000" dirty="0"/>
              <a:t>החזרת פרמטר ע"י </a:t>
            </a:r>
            <a:r>
              <a:rPr lang="en-US" sz="4000" cap="none" dirty="0">
                <a:solidFill>
                  <a:srgbClr val="FF0000"/>
                </a:solidFill>
              </a:rPr>
              <a:t>out</a:t>
            </a:r>
            <a:endParaRPr lang="he-IL" sz="4000" cap="none" dirty="0">
              <a:solidFill>
                <a:srgbClr val="FF0000"/>
              </a:solidFill>
            </a:endParaRPr>
          </a:p>
        </p:txBody>
      </p:sp>
      <p:sp>
        <p:nvSpPr>
          <p:cNvPr id="3" name="מציין מיקום תוכן 2"/>
          <p:cNvSpPr>
            <a:spLocks noGrp="1"/>
          </p:cNvSpPr>
          <p:nvPr>
            <p:ph idx="1"/>
          </p:nvPr>
        </p:nvSpPr>
        <p:spPr>
          <a:xfrm>
            <a:off x="1866628" y="712140"/>
            <a:ext cx="7685756" cy="5958408"/>
          </a:xfrm>
        </p:spPr>
        <p:txBody>
          <a:bodyPr>
            <a:noAutofit/>
          </a:bodyPr>
          <a:lstStyle/>
          <a:p>
            <a:pPr marL="0" indent="0">
              <a:buNone/>
            </a:pPr>
            <a:r>
              <a:rPr lang="he-IL" sz="1600" b="1" dirty="0"/>
              <a:t>הבעיה:</a:t>
            </a:r>
          </a:p>
          <a:p>
            <a:pPr marL="0" indent="0">
              <a:buNone/>
            </a:pPr>
            <a:r>
              <a:rPr lang="he-IL" sz="1600" dirty="0"/>
              <a:t>הקומפיילר לא מאפשר שליחה למתודה פרמטר שאינו מאותחל. ואם ברצוני לשלוח פרמטר ולהחזירו עם ערך מעודכן מבלי לאתחל אותו לפני הקריאה למתודה?</a:t>
            </a:r>
          </a:p>
          <a:p>
            <a:endParaRPr lang="he-IL" sz="1600" dirty="0"/>
          </a:p>
          <a:p>
            <a:r>
              <a:rPr lang="he-IL" sz="1600" dirty="0"/>
              <a:t>אפשרות א: אתחול מיותר, עם ערך כלשהו.</a:t>
            </a:r>
          </a:p>
          <a:p>
            <a:r>
              <a:rPr lang="he-IL" sz="1600" dirty="0"/>
              <a:t>אפשרות ב: להגדיר פרמטר שמצויין ב </a:t>
            </a:r>
            <a:r>
              <a:rPr lang="en-US" sz="1600" dirty="0"/>
              <a:t>out</a:t>
            </a:r>
            <a:endParaRPr lang="he-IL" sz="1600" dirty="0"/>
          </a:p>
          <a:p>
            <a:pPr lvl="1"/>
            <a:r>
              <a:rPr lang="he-IL" sz="1600" dirty="0"/>
              <a:t>אין עליו מגבלות אתחול</a:t>
            </a:r>
          </a:p>
          <a:p>
            <a:pPr lvl="1"/>
            <a:r>
              <a:rPr lang="he-IL" sz="1600" b="1" dirty="0"/>
              <a:t>אבל חייבים לתת לו ערך בתוך המתודה (והקומפיילר יצעק אם לא. שפה בטוחה)</a:t>
            </a:r>
          </a:p>
          <a:p>
            <a:pPr lvl="1"/>
            <a:r>
              <a:rPr lang="he-IL" sz="1600" dirty="0"/>
              <a:t>חייבים לציין </a:t>
            </a:r>
            <a:r>
              <a:rPr lang="en-US" sz="1600" dirty="0"/>
              <a:t>out</a:t>
            </a:r>
            <a:r>
              <a:rPr lang="he-IL" sz="1600" dirty="0"/>
              <a:t> גם בהגדרת המתודה וגם בשליחה למתודה</a:t>
            </a:r>
          </a:p>
          <a:p>
            <a:r>
              <a:rPr lang="he-IL" sz="1600" dirty="0"/>
              <a:t>דוגמא משלנו:</a:t>
            </a:r>
            <a:endParaRPr lang="en-US" sz="1600" dirty="0"/>
          </a:p>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static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MyFunc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 </a:t>
            </a:r>
            <a:r>
              <a:rPr lang="en-US" sz="2400" b="1"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len</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s.Length</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בלי</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ההשמה</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הזו</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הקומפיילר</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יצעק</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וידרוש</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השמה</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לפרמטר</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זה</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spcAft>
                <a:spcPts val="800"/>
              </a:spcAft>
              <a:buNone/>
            </a:pP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lvl="1"/>
            <a:r>
              <a:rPr lang="he-IL" sz="1600" dirty="0"/>
              <a:t>נשתמש בה כך:</a:t>
            </a:r>
          </a:p>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string</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s1 = </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int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len1; </a:t>
            </a:r>
            <a:r>
              <a:rPr lang="en-US" sz="1600" dirty="0">
                <a:solidFill>
                  <a:srgbClr val="008000"/>
                </a:solidFill>
                <a:latin typeface="Consolas" panose="020B0609020204030204" pitchFamily="49" charset="0"/>
                <a:ea typeface="Calibri" panose="020F0502020204030204" pitchFamily="34" charset="0"/>
                <a:cs typeface="Consolas" panose="020B0609020204030204" pitchFamily="49" charset="0"/>
              </a:rPr>
              <a:t>//</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הקומפיילר</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מאפשר</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הגדרת</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משתנה</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ללא</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אתחול</a:t>
            </a:r>
          </a:p>
          <a:p>
            <a:pPr marL="0" indent="0" algn="l" rtl="0">
              <a:lnSpc>
                <a:spcPct val="107000"/>
              </a:lnSpc>
              <a:spcBef>
                <a:spcPts val="0"/>
              </a:spcBef>
              <a:buNone/>
            </a:pPr>
            <a:r>
              <a:rPr lang="en-US"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מכיוון</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שלאחר</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מכן</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שולחים</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אותו</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עם</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הסימון</a:t>
            </a:r>
            <a:r>
              <a:rPr lang="he-IL" sz="1600" dirty="0">
                <a:solidFill>
                  <a:srgbClr val="008000"/>
                </a:solidFill>
                <a:latin typeface="Calibri" panose="020F0502020204030204" pitchFamily="34" charset="0"/>
                <a:ea typeface="Calibri" panose="020F0502020204030204" pitchFamily="34" charset="0"/>
                <a:cs typeface="Consolas" panose="020B0609020204030204" pitchFamily="49" charset="0"/>
              </a:rPr>
              <a:t> </a:t>
            </a:r>
            <a:r>
              <a:rPr lang="he-IL" sz="1600" dirty="0">
                <a:solidFill>
                  <a:srgbClr val="008000"/>
                </a:solidFill>
                <a:latin typeface="Consolas" panose="020B0609020204030204" pitchFamily="49" charset="0"/>
                <a:ea typeface="Calibri" panose="020F0502020204030204" pitchFamily="34" charset="0"/>
                <a:cs typeface="Times New Roman" panose="02020603050405020304" pitchFamily="18" charset="0"/>
              </a:rPr>
              <a:t>אווט</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Bef>
                <a:spcPts val="0"/>
              </a:spcBef>
              <a:buNone/>
            </a:pPr>
            <a:r>
              <a:rPr lang="en-US" sz="1600" dirty="0" err="1">
                <a:solidFill>
                  <a:srgbClr val="000000"/>
                </a:solidFill>
                <a:latin typeface="Consolas" panose="020B0609020204030204" pitchFamily="49" charset="0"/>
                <a:ea typeface="Calibri" panose="020F0502020204030204" pitchFamily="34" charset="0"/>
                <a:cs typeface="Consolas" panose="020B0609020204030204" pitchFamily="49" charset="0"/>
              </a:rPr>
              <a:t>MyFunc</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(s1,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600" dirty="0">
                <a:solidFill>
                  <a:srgbClr val="000000"/>
                </a:solidFill>
                <a:latin typeface="Consolas" panose="020B0609020204030204" pitchFamily="49" charset="0"/>
                <a:ea typeface="Calibri" panose="020F0502020204030204" pitchFamily="34" charset="0"/>
                <a:cs typeface="Consolas" panose="020B0609020204030204" pitchFamily="49" charset="0"/>
              </a:rPr>
              <a:t> len1);</a:t>
            </a:r>
            <a:endParaRPr lang="en-US" sz="20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he-IL" sz="16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82</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640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644A-5DB6-473C-9717-BEEAAE6B3873}"/>
              </a:ext>
            </a:extLst>
          </p:cNvPr>
          <p:cNvSpPr>
            <a:spLocks noGrp="1"/>
          </p:cNvSpPr>
          <p:nvPr>
            <p:ph type="title"/>
          </p:nvPr>
        </p:nvSpPr>
        <p:spPr>
          <a:xfrm>
            <a:off x="1981200" y="260648"/>
            <a:ext cx="7239000" cy="698336"/>
          </a:xfrm>
        </p:spPr>
        <p:txBody>
          <a:bodyPr>
            <a:normAutofit/>
          </a:bodyPr>
          <a:lstStyle/>
          <a:p>
            <a:pPr algn="ctr"/>
            <a:r>
              <a:rPr lang="en-US" dirty="0"/>
              <a:t>[ATTRIBUTE]</a:t>
            </a:r>
          </a:p>
        </p:txBody>
      </p:sp>
      <p:sp>
        <p:nvSpPr>
          <p:cNvPr id="3" name="Content Placeholder 2">
            <a:extLst>
              <a:ext uri="{FF2B5EF4-FFF2-40B4-BE49-F238E27FC236}">
                <a16:creationId xmlns:a16="http://schemas.microsoft.com/office/drawing/2014/main" id="{88BADAD9-B926-4B72-82F3-031E88DBCB43}"/>
              </a:ext>
            </a:extLst>
          </p:cNvPr>
          <p:cNvSpPr>
            <a:spLocks noGrp="1"/>
          </p:cNvSpPr>
          <p:nvPr>
            <p:ph idx="1"/>
          </p:nvPr>
        </p:nvSpPr>
        <p:spPr>
          <a:xfrm>
            <a:off x="1981200" y="1124744"/>
            <a:ext cx="7499176" cy="5328592"/>
          </a:xfrm>
        </p:spPr>
        <p:txBody>
          <a:bodyPr>
            <a:normAutofit fontScale="77500" lnSpcReduction="20000"/>
          </a:bodyPr>
          <a:lstStyle/>
          <a:p>
            <a:pPr marL="0" indent="0">
              <a:buNone/>
            </a:pPr>
            <a:r>
              <a:rPr lang="he-IL" dirty="0"/>
              <a:t>לאחר שראינו דוגמא לשימוש ב </a:t>
            </a:r>
            <a:r>
              <a:rPr lang="en-US" dirty="0"/>
              <a:t>Attribute</a:t>
            </a:r>
            <a:r>
              <a:rPr lang="he-IL" dirty="0"/>
              <a:t> נחזור להסבר הכללי:</a:t>
            </a:r>
          </a:p>
          <a:p>
            <a:r>
              <a:rPr lang="he-IL" dirty="0"/>
              <a:t>מטרתו של </a:t>
            </a:r>
            <a:r>
              <a:rPr lang="en-US" dirty="0"/>
              <a:t>Attribute</a:t>
            </a:r>
            <a:r>
              <a:rPr lang="he-IL" dirty="0"/>
              <a:t> היא הוספת מידע נוסף </a:t>
            </a:r>
            <a:r>
              <a:rPr lang="en-US" dirty="0"/>
              <a:t>(</a:t>
            </a:r>
            <a:r>
              <a:rPr lang="en-US" b="1" dirty="0" err="1"/>
              <a:t>MetaData</a:t>
            </a:r>
            <a:r>
              <a:rPr lang="en-US" dirty="0"/>
              <a:t>)</a:t>
            </a:r>
            <a:r>
              <a:rPr lang="he-IL" dirty="0"/>
              <a:t> על אלמנט תכנותי כלשהו כדי שניתן יהיה לחקור אותו בעזרת </a:t>
            </a:r>
            <a:r>
              <a:rPr lang="en-US" dirty="0"/>
              <a:t>Reflection </a:t>
            </a:r>
            <a:r>
              <a:rPr lang="he-IL" dirty="0"/>
              <a:t> בזמן ריצה</a:t>
            </a:r>
          </a:p>
          <a:p>
            <a:r>
              <a:rPr lang="en-US" dirty="0"/>
              <a:t>Attribute</a:t>
            </a:r>
            <a:r>
              <a:rPr lang="he-IL" dirty="0"/>
              <a:t> היא הגדרת של התנהגות של אלמנט </a:t>
            </a:r>
            <a:r>
              <a:rPr lang="he-IL" b="1" dirty="0"/>
              <a:t>תכנותי</a:t>
            </a:r>
            <a:r>
              <a:rPr lang="he-IL" dirty="0"/>
              <a:t> כלשהו כגון: מחלקה, שדה, פונקציה וכו'</a:t>
            </a:r>
          </a:p>
          <a:p>
            <a:r>
              <a:rPr lang="he-IL" dirty="0"/>
              <a:t>כדי להשתמש ב </a:t>
            </a:r>
            <a:r>
              <a:rPr lang="en-US" dirty="0"/>
              <a:t>attribute</a:t>
            </a:r>
            <a:r>
              <a:rPr lang="he-IL" dirty="0"/>
              <a:t> קיים נציין את שמו בתוך [] מעל האלמנט התכנותי אותו נרצה לשייך אליו</a:t>
            </a:r>
            <a:endParaRPr lang="en-US" dirty="0"/>
          </a:p>
          <a:p>
            <a:pPr marL="0" indent="0">
              <a:buNone/>
            </a:pPr>
            <a:endParaRPr lang="he-IL" dirty="0"/>
          </a:p>
          <a:p>
            <a:endParaRPr lang="en-US" dirty="0"/>
          </a:p>
          <a:p>
            <a:endParaRPr lang="en-US" dirty="0"/>
          </a:p>
          <a:p>
            <a:r>
              <a:rPr lang="he-IL" dirty="0"/>
              <a:t>רוב עבודתנו תהיה עם </a:t>
            </a:r>
            <a:r>
              <a:rPr lang="en-US" dirty="0"/>
              <a:t>Attributes</a:t>
            </a:r>
            <a:r>
              <a:rPr lang="he-IL" dirty="0"/>
              <a:t> שקיימים ורק נשתמש בהם</a:t>
            </a:r>
          </a:p>
          <a:p>
            <a:r>
              <a:rPr lang="he-IL" dirty="0"/>
              <a:t>למרות שניתן בהחלט להגדיר </a:t>
            </a:r>
            <a:r>
              <a:rPr lang="en-US" dirty="0"/>
              <a:t>Attribute</a:t>
            </a:r>
            <a:r>
              <a:rPr lang="he-IL" dirty="0"/>
              <a:t> משל עצמנו. </a:t>
            </a:r>
            <a:r>
              <a:rPr lang="he-IL" b="1" dirty="0"/>
              <a:t>(לא למבחן)</a:t>
            </a:r>
          </a:p>
          <a:p>
            <a:r>
              <a:rPr lang="he-IL" dirty="0"/>
              <a:t>כל </a:t>
            </a:r>
            <a:r>
              <a:rPr lang="en-US" dirty="0"/>
              <a:t>Attribute</a:t>
            </a:r>
            <a:r>
              <a:rPr lang="he-IL" dirty="0"/>
              <a:t> קיים או שהגדרנו בעצמנו יורש ממחלקת בסיס בשם </a:t>
            </a:r>
            <a:r>
              <a:rPr lang="en-US" dirty="0"/>
              <a:t>Attribute</a:t>
            </a:r>
            <a:endParaRPr lang="he-IL" dirty="0"/>
          </a:p>
          <a:p>
            <a:r>
              <a:rPr lang="he-IL" dirty="0"/>
              <a:t>כדי להשתמש באטריביוט קיים/מוגדר יש לעשות :</a:t>
            </a:r>
          </a:p>
          <a:p>
            <a:pPr marL="0" indent="0" algn="ctr">
              <a:buNone/>
            </a:pPr>
            <a:r>
              <a:rPr lang="en-US" sz="2800" dirty="0">
                <a:solidFill>
                  <a:srgbClr val="0000FF"/>
                </a:solidFill>
                <a:latin typeface="Consolas" panose="020B0609020204030204" pitchFamily="49" charset="0"/>
              </a:rPr>
              <a:t>using</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System.Diagnostics</a:t>
            </a:r>
            <a:endParaRPr lang="en-US" sz="2800" dirty="0">
              <a:solidFill>
                <a:srgbClr val="000000"/>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C2A9D626-BDC1-4E50-B537-0690E13B1E3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820</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2E0E442B-6467-4A73-84EC-6B90E09CBD81}"/>
              </a:ext>
            </a:extLst>
          </p:cNvPr>
          <p:cNvPicPr>
            <a:picLocks noChangeAspect="1"/>
          </p:cNvPicPr>
          <p:nvPr/>
        </p:nvPicPr>
        <p:blipFill>
          <a:blip r:embed="rId2"/>
          <a:stretch>
            <a:fillRect/>
          </a:stretch>
        </p:blipFill>
        <p:spPr>
          <a:xfrm>
            <a:off x="4511824" y="3350890"/>
            <a:ext cx="2724150" cy="876300"/>
          </a:xfrm>
          <a:prstGeom prst="rect">
            <a:avLst/>
          </a:prstGeom>
        </p:spPr>
      </p:pic>
    </p:spTree>
    <p:extLst>
      <p:ext uri="{BB962C8B-B14F-4D97-AF65-F5344CB8AC3E}">
        <p14:creationId xmlns:p14="http://schemas.microsoft.com/office/powerpoint/2010/main" val="3101150105"/>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644A-5DB6-473C-9717-BEEAAE6B3873}"/>
              </a:ext>
            </a:extLst>
          </p:cNvPr>
          <p:cNvSpPr>
            <a:spLocks noGrp="1"/>
          </p:cNvSpPr>
          <p:nvPr>
            <p:ph type="title"/>
          </p:nvPr>
        </p:nvSpPr>
        <p:spPr>
          <a:xfrm>
            <a:off x="1981200" y="260648"/>
            <a:ext cx="7239000" cy="698336"/>
          </a:xfrm>
        </p:spPr>
        <p:txBody>
          <a:bodyPr/>
          <a:lstStyle/>
          <a:p>
            <a:pPr algn="r"/>
            <a:r>
              <a:rPr lang="he-IL" dirty="0"/>
              <a:t>3 שלבים בעבודה עם </a:t>
            </a:r>
            <a:r>
              <a:rPr lang="en-US" dirty="0"/>
              <a:t>ATTRUBUT</a:t>
            </a:r>
          </a:p>
        </p:txBody>
      </p:sp>
      <p:sp>
        <p:nvSpPr>
          <p:cNvPr id="3" name="Content Placeholder 2">
            <a:extLst>
              <a:ext uri="{FF2B5EF4-FFF2-40B4-BE49-F238E27FC236}">
                <a16:creationId xmlns:a16="http://schemas.microsoft.com/office/drawing/2014/main" id="{88BADAD9-B926-4B72-82F3-031E88DBCB43}"/>
              </a:ext>
            </a:extLst>
          </p:cNvPr>
          <p:cNvSpPr>
            <a:spLocks noGrp="1"/>
          </p:cNvSpPr>
          <p:nvPr>
            <p:ph idx="1"/>
          </p:nvPr>
        </p:nvSpPr>
        <p:spPr>
          <a:xfrm>
            <a:off x="1981200" y="1124744"/>
            <a:ext cx="7239000" cy="1800200"/>
          </a:xfrm>
        </p:spPr>
        <p:txBody>
          <a:bodyPr/>
          <a:lstStyle/>
          <a:p>
            <a:r>
              <a:rPr lang="he-IL" dirty="0"/>
              <a:t>למעשה עבודה עם </a:t>
            </a:r>
            <a:r>
              <a:rPr lang="en-US" dirty="0"/>
              <a:t>attributes</a:t>
            </a:r>
            <a:r>
              <a:rPr lang="he-IL" dirty="0"/>
              <a:t> כוללת 3 שלבים:</a:t>
            </a:r>
          </a:p>
          <a:p>
            <a:pPr lvl="1"/>
            <a:r>
              <a:rPr lang="he-IL" dirty="0"/>
              <a:t>שימוש בהם (זה מה שהראינו עד כה)</a:t>
            </a:r>
          </a:p>
          <a:p>
            <a:pPr lvl="1"/>
            <a:r>
              <a:rPr lang="he-IL" dirty="0"/>
              <a:t>הגדרה שלהם</a:t>
            </a:r>
          </a:p>
          <a:p>
            <a:pPr lvl="1"/>
            <a:r>
              <a:rPr lang="he-IL" dirty="0"/>
              <a:t>חקירה שלהם</a:t>
            </a:r>
            <a:endParaRPr lang="en-US" dirty="0"/>
          </a:p>
        </p:txBody>
      </p:sp>
      <p:sp>
        <p:nvSpPr>
          <p:cNvPr id="4" name="Slide Number Placeholder 3">
            <a:extLst>
              <a:ext uri="{FF2B5EF4-FFF2-40B4-BE49-F238E27FC236}">
                <a16:creationId xmlns:a16="http://schemas.microsoft.com/office/drawing/2014/main" id="{C2A9D626-BDC1-4E50-B537-0690E13B1E3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821</a:t>
            </a:fld>
            <a:endParaRPr lang="he-IL">
              <a:solidFill>
                <a:srgbClr val="B13F9A"/>
              </a:solidFill>
              <a:latin typeface="Trebuchet MS"/>
              <a:cs typeface="Gisha" panose="020B0502040204020203" pitchFamily="34" charset="-79"/>
            </a:endParaRPr>
          </a:p>
        </p:txBody>
      </p:sp>
      <p:pic>
        <p:nvPicPr>
          <p:cNvPr id="5" name="Picture 4">
            <a:extLst>
              <a:ext uri="{FF2B5EF4-FFF2-40B4-BE49-F238E27FC236}">
                <a16:creationId xmlns:a16="http://schemas.microsoft.com/office/drawing/2014/main" id="{BCADFC20-E840-4A93-BEA7-CFA16A849110}"/>
              </a:ext>
            </a:extLst>
          </p:cNvPr>
          <p:cNvPicPr>
            <a:picLocks noChangeAspect="1"/>
          </p:cNvPicPr>
          <p:nvPr/>
        </p:nvPicPr>
        <p:blipFill>
          <a:blip r:embed="rId2"/>
          <a:stretch>
            <a:fillRect/>
          </a:stretch>
        </p:blipFill>
        <p:spPr>
          <a:xfrm>
            <a:off x="1721768" y="2963498"/>
            <a:ext cx="8748464" cy="3446365"/>
          </a:xfrm>
          <a:prstGeom prst="rect">
            <a:avLst/>
          </a:prstGeom>
        </p:spPr>
      </p:pic>
    </p:spTree>
    <p:extLst>
      <p:ext uri="{BB962C8B-B14F-4D97-AF65-F5344CB8AC3E}">
        <p14:creationId xmlns:p14="http://schemas.microsoft.com/office/powerpoint/2010/main" val="4224076741"/>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308" y="141795"/>
            <a:ext cx="7667060" cy="1143000"/>
          </a:xfrm>
        </p:spPr>
        <p:txBody>
          <a:bodyPr>
            <a:normAutofit/>
          </a:bodyPr>
          <a:lstStyle/>
          <a:p>
            <a:pPr algn="ctr"/>
            <a:r>
              <a:rPr lang="he-IL" sz="3200" dirty="0"/>
              <a:t>כך מוגדרת המחלקה של ה </a:t>
            </a:r>
            <a:r>
              <a:rPr lang="en-US" sz="3200" dirty="0"/>
              <a:t>Attribute</a:t>
            </a:r>
            <a:r>
              <a:rPr lang="he-IL" sz="3200" dirty="0"/>
              <a:t> ששמו </a:t>
            </a:r>
            <a:r>
              <a:rPr lang="en-US" sz="3200" dirty="0" err="1"/>
              <a:t>DebuggerDisplay</a:t>
            </a:r>
            <a:r>
              <a:rPr lang="he-IL" sz="3200" dirty="0"/>
              <a:t>:</a:t>
            </a:r>
            <a:endParaRPr lang="en-US" sz="3200" dirty="0"/>
          </a:p>
        </p:txBody>
      </p:sp>
      <p:sp>
        <p:nvSpPr>
          <p:cNvPr id="4" name="Slide Number Placeholder 3"/>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822</a:t>
            </a:fld>
            <a:endParaRPr lang="he-IL">
              <a:solidFill>
                <a:srgbClr val="B13F9A"/>
              </a:solidFill>
              <a:latin typeface="Trebuchet MS"/>
              <a:cs typeface="Gisha" panose="020B0502040204020203" pitchFamily="34" charset="-79"/>
            </a:endParaRPr>
          </a:p>
        </p:txBody>
      </p:sp>
      <p:sp>
        <p:nvSpPr>
          <p:cNvPr id="7" name="Content Placeholder 6">
            <a:extLst>
              <a:ext uri="{FF2B5EF4-FFF2-40B4-BE49-F238E27FC236}">
                <a16:creationId xmlns:a16="http://schemas.microsoft.com/office/drawing/2014/main" id="{5E108105-7C6C-4C80-99C6-32DE68AB22B3}"/>
              </a:ext>
            </a:extLst>
          </p:cNvPr>
          <p:cNvSpPr>
            <a:spLocks noGrp="1"/>
          </p:cNvSpPr>
          <p:nvPr>
            <p:ph idx="1"/>
          </p:nvPr>
        </p:nvSpPr>
        <p:spPr>
          <a:xfrm>
            <a:off x="1741309" y="1412776"/>
            <a:ext cx="8709383" cy="911200"/>
          </a:xfrm>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r>
              <a:rPr lang="he-IL" dirty="0"/>
              <a:t>יש רשימה של </a:t>
            </a:r>
            <a:r>
              <a:rPr lang="en-US" dirty="0"/>
              <a:t>Attributes</a:t>
            </a:r>
            <a:r>
              <a:rPr lang="he-IL" dirty="0"/>
              <a:t> קיימים שמוגדרים וניתן להשתמש בהם</a:t>
            </a:r>
          </a:p>
          <a:p>
            <a:r>
              <a:rPr lang="he-IL" dirty="0"/>
              <a:t>כך נראית הגדרת המחלקה של ה </a:t>
            </a:r>
            <a:r>
              <a:rPr lang="en-US" dirty="0"/>
              <a:t>Attribute</a:t>
            </a:r>
            <a:r>
              <a:rPr lang="he-IL" dirty="0"/>
              <a:t> בשם </a:t>
            </a:r>
            <a:r>
              <a:rPr lang="en-US" dirty="0" err="1"/>
              <a:t>DebuggerDisplay</a:t>
            </a:r>
            <a:r>
              <a:rPr lang="he-IL" dirty="0"/>
              <a:t>:</a:t>
            </a:r>
            <a:endParaRPr lang="en-US" dirty="0"/>
          </a:p>
        </p:txBody>
      </p:sp>
      <p:pic>
        <p:nvPicPr>
          <p:cNvPr id="6" name="Picture 5">
            <a:extLst>
              <a:ext uri="{FF2B5EF4-FFF2-40B4-BE49-F238E27FC236}">
                <a16:creationId xmlns:a16="http://schemas.microsoft.com/office/drawing/2014/main" id="{29D64BE0-245A-4319-AB62-3D1FE8C56D13}"/>
              </a:ext>
            </a:extLst>
          </p:cNvPr>
          <p:cNvPicPr>
            <a:picLocks noChangeAspect="1"/>
          </p:cNvPicPr>
          <p:nvPr/>
        </p:nvPicPr>
        <p:blipFill>
          <a:blip r:embed="rId2"/>
          <a:stretch>
            <a:fillRect/>
          </a:stretch>
        </p:blipFill>
        <p:spPr>
          <a:xfrm>
            <a:off x="1559055" y="2579938"/>
            <a:ext cx="8929433" cy="4089422"/>
          </a:xfrm>
          <a:prstGeom prst="rect">
            <a:avLst/>
          </a:prstGeom>
        </p:spPr>
      </p:pic>
      <p:sp>
        <p:nvSpPr>
          <p:cNvPr id="9" name="Speech Bubble: Rectangle with Corners Rounded 8">
            <a:extLst>
              <a:ext uri="{FF2B5EF4-FFF2-40B4-BE49-F238E27FC236}">
                <a16:creationId xmlns:a16="http://schemas.microsoft.com/office/drawing/2014/main" id="{2F5AED85-D15A-48F6-9A8B-9947A09362EB}"/>
              </a:ext>
            </a:extLst>
          </p:cNvPr>
          <p:cNvSpPr/>
          <p:nvPr/>
        </p:nvSpPr>
        <p:spPr>
          <a:xfrm>
            <a:off x="6960096" y="4509120"/>
            <a:ext cx="3672850" cy="1931640"/>
          </a:xfrm>
          <a:prstGeom prst="wedgeRoundRectCallout">
            <a:avLst>
              <a:gd name="adj1" fmla="val -40364"/>
              <a:gd name="adj2" fmla="val -7321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en-US" sz="1600" dirty="0" err="1">
                <a:solidFill>
                  <a:prstClr val="black"/>
                </a:solidFill>
                <a:latin typeface="Trebuchet MS"/>
              </a:rPr>
              <a:t>AttributeUsage</a:t>
            </a:r>
            <a:r>
              <a:rPr lang="he-IL" sz="1600" dirty="0">
                <a:solidFill>
                  <a:prstClr val="black"/>
                </a:solidFill>
                <a:latin typeface="Trebuchet MS"/>
                <a:cs typeface="Gisha" panose="020B0502040204020203" pitchFamily="34" charset="-79"/>
              </a:rPr>
              <a:t> מפרט בתוך הסוגריים על אילו אלמנטים תכנותיים </a:t>
            </a:r>
            <a:r>
              <a:rPr lang="en-US" sz="1600" dirty="0">
                <a:solidFill>
                  <a:prstClr val="black"/>
                </a:solidFill>
                <a:latin typeface="Trebuchet MS"/>
              </a:rPr>
              <a:t>(</a:t>
            </a:r>
            <a:r>
              <a:rPr lang="en-US" sz="1600" dirty="0" err="1">
                <a:solidFill>
                  <a:prstClr val="black"/>
                </a:solidFill>
                <a:latin typeface="Trebuchet MS"/>
              </a:rPr>
              <a:t>AttributeTargets</a:t>
            </a:r>
            <a:r>
              <a:rPr lang="en-US" sz="1600" dirty="0">
                <a:solidFill>
                  <a:prstClr val="black"/>
                </a:solidFill>
                <a:latin typeface="Trebuchet MS"/>
              </a:rPr>
              <a:t>) </a:t>
            </a:r>
            <a:r>
              <a:rPr lang="he-IL" sz="1600" dirty="0">
                <a:solidFill>
                  <a:prstClr val="black"/>
                </a:solidFill>
                <a:latin typeface="Trebuchet MS"/>
                <a:cs typeface="Gisha" panose="020B0502040204020203" pitchFamily="34" charset="-79"/>
              </a:rPr>
              <a:t>האטריביוט הנוכחי יכול לפעול</a:t>
            </a:r>
          </a:p>
          <a:p>
            <a:pPr marL="285750" indent="-285750">
              <a:buFont typeface="Arial" panose="020B0604020202020204" pitchFamily="34" charset="0"/>
              <a:buChar char="•"/>
            </a:pPr>
            <a:r>
              <a:rPr lang="he-IL" sz="1600" dirty="0">
                <a:solidFill>
                  <a:prstClr val="black"/>
                </a:solidFill>
                <a:latin typeface="Trebuchet MS"/>
                <a:cs typeface="Gisha" panose="020B0502040204020203" pitchFamily="34" charset="-79"/>
              </a:rPr>
              <a:t>השם המלא של האטריביוט הוא שמו בצמידות ל</a:t>
            </a:r>
            <a:r>
              <a:rPr lang="en-US" sz="1600" dirty="0">
                <a:solidFill>
                  <a:prstClr val="black"/>
                </a:solidFill>
                <a:latin typeface="Trebuchet MS"/>
              </a:rPr>
              <a:t>Attribute</a:t>
            </a:r>
            <a:r>
              <a:rPr lang="he-IL" sz="1600" dirty="0">
                <a:solidFill>
                  <a:prstClr val="black"/>
                </a:solidFill>
                <a:latin typeface="Trebuchet MS"/>
                <a:cs typeface="Gisha" panose="020B0502040204020203" pitchFamily="34" charset="-79"/>
              </a:rPr>
              <a:t>.</a:t>
            </a:r>
          </a:p>
          <a:p>
            <a:pPr marL="285750" indent="-285750">
              <a:buFont typeface="Arial" panose="020B0604020202020204" pitchFamily="34" charset="0"/>
              <a:buChar char="•"/>
            </a:pPr>
            <a:r>
              <a:rPr lang="he-IL" sz="1600" dirty="0">
                <a:solidFill>
                  <a:prstClr val="black"/>
                </a:solidFill>
                <a:latin typeface="Trebuchet MS"/>
                <a:cs typeface="Gisha" panose="020B0502040204020203" pitchFamily="34" charset="-79"/>
              </a:rPr>
              <a:t>והוא יורש ממחלקת </a:t>
            </a:r>
            <a:r>
              <a:rPr lang="en-US" sz="1600" dirty="0">
                <a:solidFill>
                  <a:prstClr val="black"/>
                </a:solidFill>
                <a:latin typeface="Trebuchet MS"/>
              </a:rPr>
              <a:t>Attribute</a:t>
            </a:r>
          </a:p>
        </p:txBody>
      </p:sp>
    </p:spTree>
    <p:extLst>
      <p:ext uri="{BB962C8B-B14F-4D97-AF65-F5344CB8AC3E}">
        <p14:creationId xmlns:p14="http://schemas.microsoft.com/office/powerpoint/2010/main" val="1121319682"/>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11962-9260-4980-9C0C-E1FC784F73C2}"/>
              </a:ext>
            </a:extLst>
          </p:cNvPr>
          <p:cNvSpPr>
            <a:spLocks noGrp="1"/>
          </p:cNvSpPr>
          <p:nvPr>
            <p:ph idx="1"/>
          </p:nvPr>
        </p:nvSpPr>
        <p:spPr/>
        <p:txBody>
          <a:bodyPr/>
          <a:lstStyle/>
          <a:p>
            <a:r>
              <a:rPr lang="he-IL" dirty="0"/>
              <a:t>האטריביוט </a:t>
            </a:r>
            <a:r>
              <a:rPr lang="en-US" dirty="0"/>
              <a:t>Obsolete</a:t>
            </a:r>
            <a:r>
              <a:rPr lang="he-IL" dirty="0"/>
              <a:t> מייצר שגיאת קומפילציה או אזהרת קומפילציה כדי לסמן למתכנת אחר שהאלמנט התכנותי (מחלקה, פונקציה, מאפיין...) אינם נתמכים יותר </a:t>
            </a:r>
            <a:r>
              <a:rPr lang="he-IL" dirty="0" err="1"/>
              <a:t>מגרסא</a:t>
            </a:r>
            <a:r>
              <a:rPr lang="he-IL" dirty="0"/>
              <a:t> זאת והלאה.</a:t>
            </a:r>
            <a:endParaRPr lang="en-US" dirty="0"/>
          </a:p>
        </p:txBody>
      </p:sp>
      <p:sp>
        <p:nvSpPr>
          <p:cNvPr id="4" name="Slide Number Placeholder 3">
            <a:extLst>
              <a:ext uri="{FF2B5EF4-FFF2-40B4-BE49-F238E27FC236}">
                <a16:creationId xmlns:a16="http://schemas.microsoft.com/office/drawing/2014/main" id="{8F370679-11F9-41EF-8719-40043FCC1929}"/>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823</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E6E14BB5-0409-420F-87DD-35D15245E2AF}"/>
              </a:ext>
            </a:extLst>
          </p:cNvPr>
          <p:cNvSpPr>
            <a:spLocks noGrp="1"/>
          </p:cNvSpPr>
          <p:nvPr>
            <p:ph type="title"/>
          </p:nvPr>
        </p:nvSpPr>
        <p:spPr>
          <a:xfrm>
            <a:off x="1981200" y="260649"/>
            <a:ext cx="7239000" cy="914995"/>
          </a:xfrm>
        </p:spPr>
        <p:txBody>
          <a:bodyPr>
            <a:normAutofit/>
          </a:bodyPr>
          <a:lstStyle/>
          <a:p>
            <a:pPr algn="ctr"/>
            <a:r>
              <a:rPr lang="en-US" dirty="0"/>
              <a:t>ATTRIBUTE</a:t>
            </a:r>
            <a:r>
              <a:rPr lang="he-IL" dirty="0"/>
              <a:t> בשם </a:t>
            </a:r>
            <a:r>
              <a:rPr lang="en-US" dirty="0"/>
              <a:t>OBSOLETE</a:t>
            </a:r>
          </a:p>
        </p:txBody>
      </p:sp>
    </p:spTree>
    <p:extLst>
      <p:ext uri="{BB962C8B-B14F-4D97-AF65-F5344CB8AC3E}">
        <p14:creationId xmlns:p14="http://schemas.microsoft.com/office/powerpoint/2010/main" val="207014448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E5D810-53E7-4539-B772-3E644631287D}"/>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824</a:t>
            </a:fld>
            <a:endParaRPr lang="he-IL">
              <a:solidFill>
                <a:srgbClr val="B13F9A"/>
              </a:solidFill>
              <a:latin typeface="Trebuchet MS"/>
              <a:cs typeface="Gisha" panose="020B0502040204020203" pitchFamily="34" charset="-79"/>
            </a:endParaRPr>
          </a:p>
        </p:txBody>
      </p:sp>
      <p:sp>
        <p:nvSpPr>
          <p:cNvPr id="5" name="Title 1">
            <a:extLst>
              <a:ext uri="{FF2B5EF4-FFF2-40B4-BE49-F238E27FC236}">
                <a16:creationId xmlns:a16="http://schemas.microsoft.com/office/drawing/2014/main" id="{3C9CB6D6-D9A0-44ED-B811-74322FE78C53}"/>
              </a:ext>
            </a:extLst>
          </p:cNvPr>
          <p:cNvSpPr>
            <a:spLocks noGrp="1"/>
          </p:cNvSpPr>
          <p:nvPr>
            <p:ph type="title"/>
          </p:nvPr>
        </p:nvSpPr>
        <p:spPr>
          <a:xfrm>
            <a:off x="1779104" y="188640"/>
            <a:ext cx="7643192" cy="576064"/>
          </a:xfrm>
        </p:spPr>
        <p:txBody>
          <a:bodyPr>
            <a:normAutofit/>
          </a:bodyPr>
          <a:lstStyle/>
          <a:p>
            <a:pPr algn="ctr"/>
            <a:r>
              <a:rPr lang="he-IL" sz="2800" dirty="0"/>
              <a:t>דוגמא לשימוש ב </a:t>
            </a:r>
            <a:r>
              <a:rPr lang="en-US" sz="2800" dirty="0"/>
              <a:t>Attribute</a:t>
            </a:r>
            <a:r>
              <a:rPr lang="he-IL" sz="2800" dirty="0"/>
              <a:t> בשם </a:t>
            </a:r>
            <a:r>
              <a:rPr lang="en-US" sz="2800" dirty="0"/>
              <a:t>OBSOLETE</a:t>
            </a:r>
          </a:p>
        </p:txBody>
      </p:sp>
      <p:pic>
        <p:nvPicPr>
          <p:cNvPr id="8" name="Picture 7">
            <a:extLst>
              <a:ext uri="{FF2B5EF4-FFF2-40B4-BE49-F238E27FC236}">
                <a16:creationId xmlns:a16="http://schemas.microsoft.com/office/drawing/2014/main" id="{E57683FB-3ACA-4B5E-B459-EB44F8140A80}"/>
              </a:ext>
            </a:extLst>
          </p:cNvPr>
          <p:cNvPicPr>
            <a:picLocks noChangeAspect="1"/>
          </p:cNvPicPr>
          <p:nvPr/>
        </p:nvPicPr>
        <p:blipFill>
          <a:blip r:embed="rId2"/>
          <a:stretch>
            <a:fillRect/>
          </a:stretch>
        </p:blipFill>
        <p:spPr>
          <a:xfrm>
            <a:off x="1524000" y="1844825"/>
            <a:ext cx="9144000" cy="4502493"/>
          </a:xfrm>
          <a:prstGeom prst="rect">
            <a:avLst/>
          </a:prstGeom>
        </p:spPr>
      </p:pic>
    </p:spTree>
    <p:extLst>
      <p:ext uri="{BB962C8B-B14F-4D97-AF65-F5344CB8AC3E}">
        <p14:creationId xmlns:p14="http://schemas.microsoft.com/office/powerpoint/2010/main" val="1969816171"/>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2EF4-7C65-44C2-9CA4-931F744F8FE3}"/>
              </a:ext>
            </a:extLst>
          </p:cNvPr>
          <p:cNvSpPr>
            <a:spLocks noGrp="1"/>
          </p:cNvSpPr>
          <p:nvPr>
            <p:ph type="title"/>
          </p:nvPr>
        </p:nvSpPr>
        <p:spPr>
          <a:xfrm>
            <a:off x="1981200" y="332656"/>
            <a:ext cx="7239000" cy="770344"/>
          </a:xfrm>
        </p:spPr>
        <p:txBody>
          <a:bodyPr>
            <a:normAutofit fontScale="90000"/>
          </a:bodyPr>
          <a:lstStyle/>
          <a:p>
            <a:pPr algn="ctr"/>
            <a:r>
              <a:rPr lang="he-IL" dirty="0"/>
              <a:t>הגדרת </a:t>
            </a:r>
            <a:r>
              <a:rPr lang="he-IL" dirty="0" err="1"/>
              <a:t>אטריביוט</a:t>
            </a:r>
            <a:r>
              <a:rPr lang="he-IL" dirty="0"/>
              <a:t> משלנו וחקירתו - לא למבחן!</a:t>
            </a:r>
            <a:endParaRPr lang="en-US" dirty="0"/>
          </a:p>
        </p:txBody>
      </p:sp>
      <p:sp>
        <p:nvSpPr>
          <p:cNvPr id="3" name="Content Placeholder 2">
            <a:extLst>
              <a:ext uri="{FF2B5EF4-FFF2-40B4-BE49-F238E27FC236}">
                <a16:creationId xmlns:a16="http://schemas.microsoft.com/office/drawing/2014/main" id="{F40937D2-5BE3-4B67-961D-6AA3E911B8EF}"/>
              </a:ext>
            </a:extLst>
          </p:cNvPr>
          <p:cNvSpPr>
            <a:spLocks noGrp="1"/>
          </p:cNvSpPr>
          <p:nvPr>
            <p:ph idx="1"/>
          </p:nvPr>
        </p:nvSpPr>
        <p:spPr>
          <a:xfrm>
            <a:off x="1973790" y="1340768"/>
            <a:ext cx="7416824" cy="4846320"/>
          </a:xfrm>
        </p:spPr>
        <p:txBody>
          <a:bodyPr>
            <a:normAutofit/>
          </a:bodyPr>
          <a:lstStyle/>
          <a:p>
            <a:r>
              <a:rPr lang="he-IL" b="1" dirty="0"/>
              <a:t>קיימת אפשרות להגדרת אטריביוט משל עצמנו וצריך גם לחקור אותו.</a:t>
            </a:r>
          </a:p>
          <a:p>
            <a:r>
              <a:rPr lang="he-IL" dirty="0"/>
              <a:t>זה קשור למושג </a:t>
            </a:r>
            <a:r>
              <a:rPr lang="en-US" dirty="0"/>
              <a:t>Reflection</a:t>
            </a:r>
            <a:r>
              <a:rPr lang="he-IL" dirty="0"/>
              <a:t> (חקירת תכונות של מחלקה ואובייקט בזמן ריצה)</a:t>
            </a:r>
            <a:endParaRPr lang="en-US" dirty="0"/>
          </a:p>
          <a:p>
            <a:pPr algn="l" rtl="0" fontAlgn="base"/>
            <a:r>
              <a:rPr lang="en-US" dirty="0"/>
              <a:t>Reflection can be used to obtain the metadata of the program by accessing the attributes at run-time.</a:t>
            </a:r>
            <a:endParaRPr lang="he-IL" dirty="0"/>
          </a:p>
          <a:p>
            <a:r>
              <a:rPr lang="he-IL" dirty="0"/>
              <a:t>ניתן לראות בנספח לנושא 11 הנמצא במודל בשם:</a:t>
            </a:r>
          </a:p>
          <a:p>
            <a:pPr marL="0" indent="0" algn="ctr">
              <a:buNone/>
            </a:pPr>
            <a:r>
              <a:rPr lang="he-IL" b="1" dirty="0">
                <a:solidFill>
                  <a:srgbClr val="FF0000"/>
                </a:solidFill>
              </a:rPr>
              <a:t>דוט נושא 11 - נספח בנושא הגדרת </a:t>
            </a:r>
            <a:r>
              <a:rPr lang="he-IL" b="1" dirty="0" err="1">
                <a:solidFill>
                  <a:srgbClr val="FF0000"/>
                </a:solidFill>
              </a:rPr>
              <a:t>אטריביוט</a:t>
            </a:r>
            <a:r>
              <a:rPr lang="he-IL" b="1" dirty="0">
                <a:solidFill>
                  <a:srgbClr val="FF0000"/>
                </a:solidFill>
              </a:rPr>
              <a:t> משלנו - לא למבחן</a:t>
            </a:r>
            <a:endParaRPr lang="en-US" b="1" dirty="0">
              <a:solidFill>
                <a:srgbClr val="FF0000"/>
              </a:solidFill>
            </a:endParaRPr>
          </a:p>
        </p:txBody>
      </p:sp>
      <p:sp>
        <p:nvSpPr>
          <p:cNvPr id="4" name="Slide Number Placeholder 3">
            <a:extLst>
              <a:ext uri="{FF2B5EF4-FFF2-40B4-BE49-F238E27FC236}">
                <a16:creationId xmlns:a16="http://schemas.microsoft.com/office/drawing/2014/main" id="{90AB59B1-8BFE-4948-9F44-2437104FDA1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23546752"/>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86C3-FB07-42D8-AC96-CB31FF6CEB64}"/>
              </a:ext>
            </a:extLst>
          </p:cNvPr>
          <p:cNvSpPr>
            <a:spLocks noGrp="1"/>
          </p:cNvSpPr>
          <p:nvPr>
            <p:ph type="title"/>
          </p:nvPr>
        </p:nvSpPr>
        <p:spPr>
          <a:xfrm>
            <a:off x="1981200" y="320040"/>
            <a:ext cx="7239000" cy="660688"/>
          </a:xfrm>
        </p:spPr>
        <p:txBody>
          <a:bodyPr/>
          <a:lstStyle/>
          <a:p>
            <a:pPr algn="ctr"/>
            <a:r>
              <a:rPr lang="he-IL" dirty="0"/>
              <a:t>דוגמאות נוספות ל- </a:t>
            </a:r>
            <a:r>
              <a:rPr lang="en-US" dirty="0"/>
              <a:t>Attribute</a:t>
            </a:r>
          </a:p>
        </p:txBody>
      </p:sp>
      <p:sp>
        <p:nvSpPr>
          <p:cNvPr id="3" name="Content Placeholder 2">
            <a:extLst>
              <a:ext uri="{FF2B5EF4-FFF2-40B4-BE49-F238E27FC236}">
                <a16:creationId xmlns:a16="http://schemas.microsoft.com/office/drawing/2014/main" id="{924410D7-FFF4-44BD-B191-7E67C2BD6BAE}"/>
              </a:ext>
            </a:extLst>
          </p:cNvPr>
          <p:cNvSpPr>
            <a:spLocks noGrp="1"/>
          </p:cNvSpPr>
          <p:nvPr>
            <p:ph idx="1"/>
          </p:nvPr>
        </p:nvSpPr>
        <p:spPr>
          <a:xfrm>
            <a:off x="1981200" y="1361569"/>
            <a:ext cx="7239000" cy="4846320"/>
          </a:xfrm>
        </p:spPr>
        <p:txBody>
          <a:bodyPr>
            <a:normAutofit fontScale="70000" lnSpcReduction="20000"/>
          </a:bodyPr>
          <a:lstStyle/>
          <a:p>
            <a:r>
              <a:rPr lang="en-US" sz="3200" dirty="0"/>
              <a:t>[</a:t>
            </a:r>
            <a:r>
              <a:rPr lang="en-US" sz="3200" dirty="0" err="1"/>
              <a:t>XMLIgnore</a:t>
            </a:r>
            <a:r>
              <a:rPr lang="en-US" sz="3200" dirty="0"/>
              <a:t>] Attribute</a:t>
            </a:r>
            <a:r>
              <a:rPr lang="he-IL" sz="3200" dirty="0"/>
              <a:t> –</a:t>
            </a:r>
            <a:endParaRPr lang="en-US" sz="3200" dirty="0"/>
          </a:p>
          <a:p>
            <a:pPr lvl="1"/>
            <a:r>
              <a:rPr lang="he-IL" sz="2900" dirty="0"/>
              <a:t>נשתמש בה למשל מעל מאפיין שאינו שטוח (למשל מסוג מטריצה) שאנו רוצים שיתעלם ממנה כאשר אנו </a:t>
            </a:r>
            <a:r>
              <a:rPr lang="he-IL" sz="2900" dirty="0" err="1"/>
              <a:t>מסריילים</a:t>
            </a:r>
            <a:r>
              <a:rPr lang="he-IL" sz="2900" dirty="0"/>
              <a:t> את כל הישות לקובץ </a:t>
            </a:r>
            <a:r>
              <a:rPr lang="en-US" sz="2900" dirty="0"/>
              <a:t>XML</a:t>
            </a:r>
            <a:endParaRPr lang="he-IL" sz="2900" dirty="0"/>
          </a:p>
          <a:p>
            <a:r>
              <a:rPr lang="en-US" sz="3200" dirty="0"/>
              <a:t>[Serializable] Attribute</a:t>
            </a:r>
            <a:r>
              <a:rPr lang="he-IL" sz="3200" dirty="0"/>
              <a:t> – </a:t>
            </a:r>
          </a:p>
          <a:p>
            <a:pPr lvl="1" algn="l" rtl="0"/>
            <a:r>
              <a:rPr lang="en-US" sz="2900" dirty="0"/>
              <a:t>Serialization is the process of converting an object into a stream of bytes to store the object or transmit it to memory, a database, or a file. Its main purpose is to save the state of an object in order to be able to recreate it when needed. The reverse process is called deserialization. </a:t>
            </a:r>
            <a:endParaRPr lang="he-IL" sz="2900" dirty="0"/>
          </a:p>
          <a:p>
            <a:pPr lvl="1"/>
            <a:r>
              <a:rPr lang="he-IL" sz="2900" dirty="0"/>
              <a:t>רשמנו </a:t>
            </a:r>
            <a:r>
              <a:rPr lang="en-US" sz="2800" dirty="0"/>
              <a:t>[Serializable]</a:t>
            </a:r>
            <a:r>
              <a:rPr lang="he-IL" sz="2800" dirty="0"/>
              <a:t> </a:t>
            </a:r>
            <a:r>
              <a:rPr lang="he-IL" sz="2900" dirty="0"/>
              <a:t>מעל כל ישות של חריגה שהגדרנו כיוון שבאופן כללי זו דרישה של מיקרוסופט שהאובייקט יהיה  ניתן </a:t>
            </a:r>
            <a:r>
              <a:rPr lang="he-IL" sz="2900" dirty="0" err="1"/>
              <a:t>לסירייאליזציה</a:t>
            </a:r>
            <a:r>
              <a:rPr lang="he-IL" sz="2900" dirty="0"/>
              <a:t>. כי לפעמים מעבירים חריגות בתקשורת (במערכת מבוזרת). בפרויקט שלנו אין ביזור ותקשורת בין מחשבים – אך דרשנו זאת לצורך הכרה ראשונית עם המושג </a:t>
            </a:r>
            <a:r>
              <a:rPr lang="en-US" sz="2900" dirty="0"/>
              <a:t>Attribute</a:t>
            </a:r>
            <a:r>
              <a:rPr lang="he-IL" sz="2900" dirty="0"/>
              <a:t>.</a:t>
            </a:r>
            <a:endParaRPr lang="en-US" sz="2900" dirty="0"/>
          </a:p>
          <a:p>
            <a:pPr lvl="1"/>
            <a:endParaRPr lang="he-IL" sz="2900" dirty="0"/>
          </a:p>
        </p:txBody>
      </p:sp>
      <p:sp>
        <p:nvSpPr>
          <p:cNvPr id="4" name="Slide Number Placeholder 3">
            <a:extLst>
              <a:ext uri="{FF2B5EF4-FFF2-40B4-BE49-F238E27FC236}">
                <a16:creationId xmlns:a16="http://schemas.microsoft.com/office/drawing/2014/main" id="{03556D8D-FB47-44C8-A90C-3380CF104D5B}"/>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198842759"/>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BB39-6790-4662-B43E-3F55635426A9}"/>
              </a:ext>
            </a:extLst>
          </p:cNvPr>
          <p:cNvSpPr>
            <a:spLocks noGrp="1"/>
          </p:cNvSpPr>
          <p:nvPr>
            <p:ph type="title"/>
          </p:nvPr>
        </p:nvSpPr>
        <p:spPr>
          <a:xfrm>
            <a:off x="1981200" y="320040"/>
            <a:ext cx="7239000" cy="660688"/>
          </a:xfrm>
        </p:spPr>
        <p:txBody>
          <a:bodyPr/>
          <a:lstStyle/>
          <a:p>
            <a:pPr algn="ctr"/>
            <a:r>
              <a:rPr lang="he-IL" dirty="0"/>
              <a:t>שאלה</a:t>
            </a:r>
            <a:endParaRPr lang="en-US" dirty="0"/>
          </a:p>
        </p:txBody>
      </p:sp>
      <p:sp>
        <p:nvSpPr>
          <p:cNvPr id="3" name="Content Placeholder 2">
            <a:extLst>
              <a:ext uri="{FF2B5EF4-FFF2-40B4-BE49-F238E27FC236}">
                <a16:creationId xmlns:a16="http://schemas.microsoft.com/office/drawing/2014/main" id="{AC9E4297-AE33-4A63-BE38-573CAFD12ED2}"/>
              </a:ext>
            </a:extLst>
          </p:cNvPr>
          <p:cNvSpPr>
            <a:spLocks noGrp="1"/>
          </p:cNvSpPr>
          <p:nvPr>
            <p:ph idx="1"/>
          </p:nvPr>
        </p:nvSpPr>
        <p:spPr/>
        <p:txBody>
          <a:bodyPr>
            <a:normAutofit/>
          </a:bodyPr>
          <a:lstStyle/>
          <a:p>
            <a:pPr marL="0" indent="0">
              <a:lnSpc>
                <a:spcPct val="107000"/>
              </a:lnSpc>
              <a:spcAft>
                <a:spcPts val="800"/>
              </a:spcAft>
              <a:buNone/>
            </a:pP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איזו טענה מהטענות הבאות נכונה בהקשר של </a:t>
            </a:r>
            <a:r>
              <a:rPr lang="en-US" sz="1800" b="1" dirty="0">
                <a:solidFill>
                  <a:srgbClr val="000000"/>
                </a:solidFill>
                <a:latin typeface="Arial" panose="020B0604020202020204" pitchFamily="34" charset="0"/>
                <a:ea typeface="Times New Roman" panose="02020603050405020304" pitchFamily="18" charset="0"/>
                <a:cs typeface="Arial" panose="020B0604020202020204" pitchFamily="34" charset="0"/>
              </a:rPr>
              <a:t>Attribute</a:t>
            </a:r>
            <a:r>
              <a:rPr lang="he-IL" sz="1800" b="1" dirty="0">
                <a:solidFill>
                  <a:srgbClr val="000000"/>
                </a:solidFill>
                <a:latin typeface="Calibri" panose="020F0502020204030204" pitchFamily="34" charset="0"/>
                <a:ea typeface="Times New Roman" panose="02020603050405020304" pitchFamily="18" charset="0"/>
                <a:cs typeface="Arial" panose="020B0604020202020204" pitchFamily="34"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האטריביוט</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1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XMLIgnore</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he-IL"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מסמן ל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rgbClr val="000000"/>
                </a:solidFill>
                <a:latin typeface="Arial" panose="020B0604020202020204" pitchFamily="34" charset="0"/>
                <a:ea typeface="Times New Roman" panose="02020603050405020304" pitchFamily="18" charset="0"/>
                <a:cs typeface="Arial" panose="020B0604020202020204" pitchFamily="34" charset="0"/>
                <a:hlinkClick r:id="rId2"/>
              </a:rPr>
              <a:t>XmlSerializer</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להתעלם ממאפיין בזמן </a:t>
            </a:r>
            <a:r>
              <a:rPr lang="he-IL" sz="18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סריאליזציה</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/דה-</a:t>
            </a:r>
            <a:r>
              <a:rPr lang="he-IL" sz="18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סריאלזציה</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 של האובייקט כולו לתוך/מ- קובץ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XML</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כל הטענות נכונות</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האטריביוט</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[Obsolete] </a:t>
            </a:r>
            <a:r>
              <a:rPr lang="he-IL"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מגדיר התנהגות תצוגה של אובייקט תכנותי בזמן ריצה.</a:t>
            </a:r>
            <a:endParaRPr lang="en-US" sz="1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he-IL" sz="1800" dirty="0" err="1">
                <a:solidFill>
                  <a:srgbClr val="000000"/>
                </a:solidFill>
                <a:latin typeface="Calibri" panose="020F0502020204030204" pitchFamily="34" charset="0"/>
                <a:ea typeface="Times New Roman" panose="02020603050405020304" pitchFamily="18" charset="0"/>
                <a:cs typeface="Arial" panose="020B0604020202020204" pitchFamily="34" charset="0"/>
              </a:rPr>
              <a:t>האטריביוט</a:t>
            </a:r>
            <a:r>
              <a:rPr lang="he-IL" sz="1800" dirty="0">
                <a:solidFill>
                  <a:srgbClr val="000000"/>
                </a:solidFill>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US" sz="1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DebbugerDisplay</a:t>
            </a:r>
            <a:r>
              <a:rPr lang="en-US"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he-IL"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מייצר שגיאה או אזהרה בזמן קומפילציה כדי לסמן למתכנת אחר שהאלמנט התכנותי אינם נתמכים יותר </a:t>
            </a:r>
            <a:r>
              <a:rPr lang="he-IL" sz="18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מגרסא</a:t>
            </a:r>
            <a:r>
              <a:rPr lang="he-IL"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 זאת והלאה.</a:t>
            </a:r>
            <a:endParaRPr lang="en-US" sz="18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19104B4-FE1D-43B5-8A89-9C2C8AB567A2}"/>
              </a:ext>
            </a:extLst>
          </p:cNvPr>
          <p:cNvSpPr>
            <a:spLocks noGrp="1"/>
          </p:cNvSpPr>
          <p:nvPr>
            <p:ph type="sldNum" sz="quarter" idx="12"/>
          </p:nvPr>
        </p:nvSpPr>
        <p:spPr/>
        <p:txBody>
          <a:bodyPr/>
          <a:lstStyle/>
          <a:p>
            <a:fld id="{241B58C5-6C52-4ACF-BD92-F32858F87496}" type="slidenum">
              <a:rPr lang="he-IL">
                <a:solidFill>
                  <a:srgbClr val="B13F9A"/>
                </a:solidFill>
                <a:latin typeface="Trebuchet MS"/>
                <a:cs typeface="Gisha" panose="020B0502040204020203" pitchFamily="34" charset="-79"/>
              </a:rPr>
              <a:pPr/>
              <a:t>827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063739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63552" y="260648"/>
            <a:ext cx="7239000" cy="522312"/>
          </a:xfrm>
        </p:spPr>
        <p:txBody>
          <a:bodyPr>
            <a:noAutofit/>
          </a:bodyPr>
          <a:lstStyle/>
          <a:p>
            <a:pPr algn="ctr"/>
            <a:r>
              <a:rPr lang="he-IL" sz="4000" dirty="0"/>
              <a:t>החזרת פרמטר ע"י </a:t>
            </a:r>
            <a:r>
              <a:rPr lang="en-US" sz="4000" cap="none" dirty="0">
                <a:solidFill>
                  <a:srgbClr val="FF0000"/>
                </a:solidFill>
              </a:rPr>
              <a:t>out</a:t>
            </a:r>
            <a:endParaRPr lang="he-IL" sz="4000" cap="none" dirty="0">
              <a:solidFill>
                <a:srgbClr val="FF0000"/>
              </a:solidFill>
            </a:endParaRPr>
          </a:p>
        </p:txBody>
      </p:sp>
      <p:sp>
        <p:nvSpPr>
          <p:cNvPr id="3" name="מציין מיקום תוכן 2"/>
          <p:cNvSpPr>
            <a:spLocks noGrp="1"/>
          </p:cNvSpPr>
          <p:nvPr>
            <p:ph idx="1"/>
          </p:nvPr>
        </p:nvSpPr>
        <p:spPr>
          <a:xfrm>
            <a:off x="2063552" y="880721"/>
            <a:ext cx="7435924" cy="5544616"/>
          </a:xfrm>
        </p:spPr>
        <p:txBody>
          <a:bodyPr>
            <a:noAutofit/>
          </a:bodyPr>
          <a:lstStyle/>
          <a:p>
            <a:pPr marL="0" indent="0">
              <a:buNone/>
            </a:pPr>
            <a:endParaRPr lang="he-IL" sz="2000" dirty="0"/>
          </a:p>
          <a:p>
            <a:r>
              <a:rPr lang="he-IL" sz="2000" dirty="0"/>
              <a:t>דוגמא נוספת, המתודה </a:t>
            </a:r>
            <a:r>
              <a:rPr lang="he-IL" sz="2000" b="1" dirty="0"/>
              <a:t>הקיימת</a:t>
            </a:r>
            <a:r>
              <a:rPr lang="he-IL" sz="2000" dirty="0"/>
              <a:t> במחלקה המוגדרת </a:t>
            </a:r>
            <a:r>
              <a:rPr lang="en-US" sz="2000" dirty="0"/>
              <a:t>Int32</a:t>
            </a:r>
            <a:r>
              <a:rPr lang="he-IL" sz="2000" dirty="0"/>
              <a:t>, </a:t>
            </a:r>
            <a:r>
              <a:rPr lang="he-IL" sz="2000" b="1" dirty="0"/>
              <a:t>ממירה</a:t>
            </a:r>
            <a:r>
              <a:rPr lang="he-IL" sz="2000" dirty="0"/>
              <a:t> מחרוזת </a:t>
            </a:r>
            <a:r>
              <a:rPr lang="en-US" sz="2000" dirty="0"/>
              <a:t>s</a:t>
            </a:r>
            <a:r>
              <a:rPr lang="he-IL" sz="2000" dirty="0"/>
              <a:t> למספר </a:t>
            </a:r>
            <a:r>
              <a:rPr lang="en-US" sz="2000" dirty="0"/>
              <a:t>result</a:t>
            </a:r>
            <a:r>
              <a:rPr lang="he-IL" sz="2000" dirty="0"/>
              <a:t>. במקרה שהצליחה מחזירה אמת, אחרת שקר:</a:t>
            </a:r>
          </a:p>
          <a:p>
            <a:pPr lvl="1"/>
            <a:r>
              <a:rPr lang="he-IL" sz="2000" dirty="0"/>
              <a:t>כך המתודה מוגדרת:</a:t>
            </a:r>
            <a:endParaRPr lang="en-US" sz="2000" dirty="0"/>
          </a:p>
          <a:p>
            <a:pPr marL="0" indent="0" algn="l" rtl="0">
              <a:buNone/>
            </a:pPr>
            <a:r>
              <a:rPr lang="en-US" sz="2000" dirty="0"/>
              <a:t>public </a:t>
            </a:r>
            <a:r>
              <a:rPr lang="en-US" sz="2000" dirty="0">
                <a:solidFill>
                  <a:srgbClr val="FF0000"/>
                </a:solidFill>
              </a:rPr>
              <a:t>static</a:t>
            </a:r>
            <a:r>
              <a:rPr lang="en-US" sz="2000" dirty="0"/>
              <a:t> bool </a:t>
            </a:r>
            <a:r>
              <a:rPr lang="en-US" sz="2000" dirty="0" err="1"/>
              <a:t>TryParse</a:t>
            </a:r>
            <a:r>
              <a:rPr lang="en-US" sz="2000" dirty="0"/>
              <a:t>(string s, </a:t>
            </a:r>
            <a:r>
              <a:rPr lang="en-US" sz="2000" dirty="0">
                <a:solidFill>
                  <a:srgbClr val="FF0000"/>
                </a:solidFill>
              </a:rPr>
              <a:t>out</a:t>
            </a:r>
            <a:r>
              <a:rPr lang="en-US" sz="2000" dirty="0"/>
              <a:t> </a:t>
            </a:r>
            <a:r>
              <a:rPr lang="en-US" sz="2000" dirty="0" err="1"/>
              <a:t>int</a:t>
            </a:r>
            <a:r>
              <a:rPr lang="en-US" sz="2000" dirty="0"/>
              <a:t> result); </a:t>
            </a:r>
          </a:p>
          <a:p>
            <a:pPr lvl="1"/>
            <a:endParaRPr lang="en-US" sz="2000" dirty="0"/>
          </a:p>
          <a:p>
            <a:pPr lvl="1"/>
            <a:r>
              <a:rPr lang="he-IL" sz="2000" dirty="0"/>
              <a:t>נשתמש בה כך:</a:t>
            </a:r>
          </a:p>
          <a:p>
            <a:pPr marL="0" indent="0" algn="l" rtl="0">
              <a:buNone/>
            </a:pP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Main(</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args</a:t>
            </a:r>
            <a:r>
              <a:rPr lang="en-US" sz="1200" dirty="0">
                <a:solidFill>
                  <a:srgbClr val="000000"/>
                </a:solidFill>
                <a:latin typeface="Consolas" panose="020B0609020204030204" pitchFamily="49" charset="0"/>
              </a:rPr>
              <a:t>)</a:t>
            </a:r>
          </a:p>
          <a:p>
            <a:pPr marL="0" indent="0" algn="l" rtl="0">
              <a:buNone/>
            </a:pPr>
            <a:r>
              <a:rPr lang="en-IL" sz="1200" dirty="0">
                <a:solidFill>
                  <a:srgbClr val="000000"/>
                </a:solidFill>
                <a:latin typeface="Consolas" panose="020B0609020204030204" pitchFamily="49" charset="0"/>
              </a:rPr>
              <a:t>{</a:t>
            </a:r>
          </a:p>
          <a:p>
            <a:pPr marL="0" indent="0" algn="l" rtl="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x;</a:t>
            </a:r>
          </a:p>
          <a:p>
            <a:pPr marL="0" indent="0" algn="l" rtl="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marL="0" indent="0" algn="l" rtl="0">
              <a:buNone/>
            </a:pPr>
            <a:r>
              <a:rPr lang="en-IL" sz="1200" dirty="0">
                <a:solidFill>
                  <a:srgbClr val="000000"/>
                </a:solidFill>
                <a:latin typeface="Consolas" panose="020B0609020204030204" pitchFamily="49" charset="0"/>
              </a:rPr>
              <a:t>    {</a:t>
            </a:r>
          </a:p>
          <a:p>
            <a:pPr marL="0" indent="0" algn="l" rtl="0">
              <a:buNone/>
            </a:pPr>
            <a:r>
              <a:rPr lang="nn-NO" sz="1200" dirty="0">
                <a:solidFill>
                  <a:srgbClr val="000000"/>
                </a:solidFill>
                <a:latin typeface="Consolas" panose="020B0609020204030204" pitchFamily="49" charset="0"/>
              </a:rPr>
              <a:t>        </a:t>
            </a:r>
            <a:r>
              <a:rPr lang="nn-NO" sz="1200" dirty="0">
                <a:solidFill>
                  <a:srgbClr val="0000FF"/>
                </a:solidFill>
                <a:latin typeface="Consolas" panose="020B0609020204030204" pitchFamily="49" charset="0"/>
              </a:rPr>
              <a:t>int</a:t>
            </a:r>
            <a:r>
              <a:rPr lang="nn-NO" sz="1200" dirty="0">
                <a:solidFill>
                  <a:srgbClr val="000000"/>
                </a:solidFill>
                <a:latin typeface="Consolas" panose="020B0609020204030204" pitchFamily="49" charset="0"/>
              </a:rPr>
              <a:t> f = </a:t>
            </a:r>
            <a:r>
              <a:rPr lang="nn-NO" sz="1200" dirty="0">
                <a:solidFill>
                  <a:srgbClr val="0000FF"/>
                </a:solidFill>
                <a:latin typeface="Consolas" panose="020B0609020204030204" pitchFamily="49" charset="0"/>
              </a:rPr>
              <a:t>int</a:t>
            </a:r>
            <a:r>
              <a:rPr lang="nn-NO" sz="1200" dirty="0">
                <a:solidFill>
                  <a:srgbClr val="000000"/>
                </a:solidFill>
                <a:latin typeface="Consolas" panose="020B0609020204030204" pitchFamily="49" charset="0"/>
              </a:rPr>
              <a:t>.Parse(</a:t>
            </a:r>
            <a:r>
              <a:rPr lang="nn-NO" sz="1200" dirty="0">
                <a:solidFill>
                  <a:srgbClr val="A31515"/>
                </a:solidFill>
                <a:latin typeface="Consolas" panose="020B0609020204030204" pitchFamily="49" charset="0"/>
              </a:rPr>
              <a:t>"123"</a:t>
            </a:r>
            <a:r>
              <a:rPr lang="nn-NO" sz="1200" dirty="0">
                <a:solidFill>
                  <a:srgbClr val="000000"/>
                </a:solidFill>
                <a:latin typeface="Consolas" panose="020B0609020204030204" pitchFamily="49" charset="0"/>
              </a:rPr>
              <a:t>);</a:t>
            </a:r>
          </a:p>
          <a:p>
            <a:pPr marL="0" indent="0" algn="l" rtl="0">
              <a:buNone/>
            </a:pPr>
            <a:r>
              <a:rPr lang="en-IL" sz="1200" dirty="0">
                <a:solidFill>
                  <a:srgbClr val="000000"/>
                </a:solidFill>
                <a:latin typeface="Consolas" panose="020B0609020204030204" pitchFamily="49" charset="0"/>
              </a:rPr>
              <a:t>    }</a:t>
            </a:r>
          </a:p>
          <a:p>
            <a:pPr marL="0" indent="0" algn="l" rtl="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p>
          <a:p>
            <a:pPr marL="0" indent="0" algn="l" rtl="0">
              <a:buNone/>
            </a:pPr>
            <a:r>
              <a:rPr lang="en-IL" sz="1200" dirty="0">
                <a:solidFill>
                  <a:srgbClr val="000000"/>
                </a:solidFill>
                <a:latin typeface="Consolas" panose="020B0609020204030204" pitchFamily="49" charset="0"/>
              </a:rPr>
              <a:t>    { </a:t>
            </a:r>
          </a:p>
          <a:p>
            <a:pPr marL="0" indent="0" algn="l" rtl="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"conversion fail"</a:t>
            </a:r>
            <a:r>
              <a:rPr lang="en-US" sz="1200" dirty="0">
                <a:solidFill>
                  <a:srgbClr val="000000"/>
                </a:solidFill>
                <a:latin typeface="Consolas" panose="020B0609020204030204" pitchFamily="49" charset="0"/>
              </a:rPr>
              <a:t>);</a:t>
            </a:r>
          </a:p>
          <a:p>
            <a:pPr marL="0" indent="0" algn="l" rtl="0">
              <a:buNone/>
            </a:pPr>
            <a:r>
              <a:rPr lang="en-IL" sz="1200" dirty="0">
                <a:solidFill>
                  <a:srgbClr val="000000"/>
                </a:solidFill>
                <a:latin typeface="Consolas" panose="020B0609020204030204" pitchFamily="49" charset="0"/>
              </a:rPr>
              <a:t>    }</a:t>
            </a:r>
          </a:p>
          <a:p>
            <a:pPr marL="0" indent="0" algn="l" rtl="0">
              <a:buNone/>
            </a:pPr>
            <a:endParaRPr lang="en-IL" sz="1200" dirty="0">
              <a:solidFill>
                <a:srgbClr val="000000"/>
              </a:solidFill>
              <a:latin typeface="Consolas" panose="020B0609020204030204" pitchFamily="49" charset="0"/>
            </a:endParaRPr>
          </a:p>
          <a:p>
            <a:pPr marL="0" indent="0" algn="l" rtl="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bool</a:t>
            </a:r>
            <a:r>
              <a:rPr lang="en-US" sz="1200" dirty="0">
                <a:solidFill>
                  <a:srgbClr val="000000"/>
                </a:solidFill>
                <a:latin typeface="Consolas" panose="020B0609020204030204" pitchFamily="49" charset="0"/>
              </a:rPr>
              <a:t> b = </a:t>
            </a:r>
            <a:r>
              <a:rPr lang="en-US" sz="1200" dirty="0" err="1">
                <a:solidFill>
                  <a:srgbClr val="0000FF"/>
                </a:solidFill>
                <a:latin typeface="Consolas" panose="020B0609020204030204" pitchFamily="49" charset="0"/>
              </a:rPr>
              <a:t>int</a:t>
            </a:r>
            <a:r>
              <a:rPr lang="en-US" sz="1200" dirty="0" err="1">
                <a:solidFill>
                  <a:srgbClr val="000000"/>
                </a:solidFill>
                <a:latin typeface="Consolas" panose="020B0609020204030204" pitchFamily="49" charset="0"/>
              </a:rPr>
              <a:t>.TryParse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"1234"</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out</a:t>
            </a:r>
            <a:r>
              <a:rPr lang="en-US" sz="1200" dirty="0">
                <a:solidFill>
                  <a:srgbClr val="000000"/>
                </a:solidFill>
                <a:latin typeface="Consolas" panose="020B0609020204030204" pitchFamily="49" charset="0"/>
              </a:rPr>
              <a:t> x);</a:t>
            </a:r>
          </a:p>
          <a:p>
            <a:pPr marL="0" indent="0" algn="l" rtl="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(!b)</a:t>
            </a:r>
          </a:p>
          <a:p>
            <a:pPr marL="0" indent="0" algn="l" rtl="0">
              <a:buNone/>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Console.WriteLine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"conversion fail"</a:t>
            </a:r>
            <a:r>
              <a:rPr lang="en-US" sz="1200" dirty="0">
                <a:solidFill>
                  <a:srgbClr val="000000"/>
                </a:solidFill>
                <a:latin typeface="Consolas" panose="020B0609020204030204" pitchFamily="49" charset="0"/>
              </a:rPr>
              <a:t>);</a:t>
            </a:r>
          </a:p>
          <a:p>
            <a:pPr marL="0" indent="0" algn="l" rtl="0">
              <a:buNone/>
            </a:pPr>
            <a:endParaRPr lang="en-IL" sz="1200" dirty="0">
              <a:solidFill>
                <a:srgbClr val="000000"/>
              </a:solidFill>
              <a:latin typeface="Consolas" panose="020B0609020204030204" pitchFamily="49" charset="0"/>
            </a:endParaRPr>
          </a:p>
          <a:p>
            <a:pPr marL="0" indent="0" algn="l" rtl="0">
              <a:buNone/>
            </a:pPr>
            <a:r>
              <a:rPr lang="en-IL" sz="1200" dirty="0">
                <a:solidFill>
                  <a:srgbClr val="000000"/>
                </a:solidFill>
                <a:latin typeface="Consolas" panose="020B0609020204030204" pitchFamily="49" charset="0"/>
              </a:rPr>
              <a:t>}</a:t>
            </a:r>
            <a:endParaRPr lang="he-IL" sz="1200"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83</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24712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18976" y="188640"/>
            <a:ext cx="7239000" cy="770344"/>
          </a:xfrm>
        </p:spPr>
        <p:txBody>
          <a:bodyPr>
            <a:normAutofit fontScale="90000"/>
          </a:bodyPr>
          <a:lstStyle/>
          <a:p>
            <a:pPr algn="ctr"/>
            <a:r>
              <a:rPr lang="en-US" sz="4000" dirty="0" err="1">
                <a:solidFill>
                  <a:srgbClr val="FF0000"/>
                </a:solidFill>
              </a:rPr>
              <a:t>params</a:t>
            </a:r>
            <a:r>
              <a:rPr lang="he-IL" dirty="0"/>
              <a:t> מספר פרמטרים לא מוגבל</a:t>
            </a:r>
          </a:p>
        </p:txBody>
      </p:sp>
      <p:sp>
        <p:nvSpPr>
          <p:cNvPr id="3" name="מציין מיקום תוכן 2"/>
          <p:cNvSpPr>
            <a:spLocks noGrp="1"/>
          </p:cNvSpPr>
          <p:nvPr>
            <p:ph idx="1"/>
          </p:nvPr>
        </p:nvSpPr>
        <p:spPr>
          <a:xfrm>
            <a:off x="1822052" y="1144248"/>
            <a:ext cx="7632848" cy="5400600"/>
          </a:xfrm>
        </p:spPr>
        <p:txBody>
          <a:bodyPr>
            <a:noAutofit/>
          </a:bodyPr>
          <a:lstStyle/>
          <a:p>
            <a:pPr marL="0" indent="0" algn="l" rtl="0">
              <a:buNone/>
            </a:pPr>
            <a:r>
              <a:rPr lang="en-US" sz="2000" dirty="0"/>
              <a:t>public static </a:t>
            </a:r>
            <a:r>
              <a:rPr lang="en-US" sz="2000" dirty="0" err="1"/>
              <a:t>int</a:t>
            </a:r>
            <a:r>
              <a:rPr lang="en-US" sz="2000" dirty="0"/>
              <a:t> Sum(</a:t>
            </a:r>
            <a:r>
              <a:rPr lang="en-US" sz="2000" dirty="0" err="1">
                <a:solidFill>
                  <a:srgbClr val="FF0000"/>
                </a:solidFill>
              </a:rPr>
              <a:t>params</a:t>
            </a:r>
            <a:r>
              <a:rPr lang="en-US" sz="2000" dirty="0"/>
              <a:t> </a:t>
            </a:r>
            <a:r>
              <a:rPr lang="en-US" sz="2000" dirty="0" err="1"/>
              <a:t>int</a:t>
            </a:r>
            <a:r>
              <a:rPr lang="en-US" sz="2000" dirty="0">
                <a:solidFill>
                  <a:srgbClr val="FF0000"/>
                </a:solidFill>
              </a:rPr>
              <a:t>[]</a:t>
            </a:r>
            <a:r>
              <a:rPr lang="en-US" sz="2000" dirty="0"/>
              <a:t> </a:t>
            </a:r>
            <a:r>
              <a:rPr lang="en-US" sz="2000" dirty="0" err="1"/>
              <a:t>arr</a:t>
            </a:r>
            <a:r>
              <a:rPr lang="en-US" sz="2000" dirty="0"/>
              <a:t>) </a:t>
            </a:r>
          </a:p>
          <a:p>
            <a:pPr marL="0" indent="0" algn="l" rtl="0">
              <a:buNone/>
            </a:pPr>
            <a:r>
              <a:rPr lang="en-US" sz="2000" dirty="0"/>
              <a:t>{ </a:t>
            </a:r>
          </a:p>
          <a:p>
            <a:pPr marL="0" indent="0" algn="l" rtl="0">
              <a:buNone/>
            </a:pPr>
            <a:r>
              <a:rPr lang="en-US" sz="2000" dirty="0"/>
              <a:t>    </a:t>
            </a:r>
            <a:r>
              <a:rPr lang="en-US" sz="2000" dirty="0" err="1"/>
              <a:t>int</a:t>
            </a:r>
            <a:r>
              <a:rPr lang="en-US" sz="2000" dirty="0"/>
              <a:t> sum = 0; </a:t>
            </a:r>
          </a:p>
          <a:p>
            <a:pPr marL="0" indent="0" algn="l" rtl="0">
              <a:buNone/>
            </a:pPr>
            <a:r>
              <a:rPr lang="en-US" sz="2000" dirty="0"/>
              <a:t>    for (</a:t>
            </a:r>
            <a:r>
              <a:rPr lang="en-US" sz="2000" dirty="0" err="1"/>
              <a:t>int</a:t>
            </a:r>
            <a:r>
              <a:rPr lang="en-US" sz="2000" dirty="0"/>
              <a:t> </a:t>
            </a:r>
            <a:r>
              <a:rPr lang="en-US" sz="2000" dirty="0" err="1"/>
              <a:t>i</a:t>
            </a:r>
            <a:r>
              <a:rPr lang="en-US" sz="2000" dirty="0"/>
              <a:t> = 0; </a:t>
            </a:r>
            <a:r>
              <a:rPr lang="en-US" sz="2000" dirty="0" err="1"/>
              <a:t>i</a:t>
            </a:r>
            <a:r>
              <a:rPr lang="en-US" sz="2000" dirty="0"/>
              <a:t> &lt; </a:t>
            </a:r>
            <a:r>
              <a:rPr lang="en-US" sz="2000" dirty="0" err="1"/>
              <a:t>arr</a:t>
            </a:r>
            <a:r>
              <a:rPr lang="en-US" sz="2000" dirty="0" err="1">
                <a:solidFill>
                  <a:srgbClr val="00B0F0"/>
                </a:solidFill>
              </a:rPr>
              <a:t>.Length</a:t>
            </a:r>
            <a:r>
              <a:rPr lang="en-US" sz="2000" dirty="0"/>
              <a:t>; </a:t>
            </a:r>
            <a:r>
              <a:rPr lang="en-US" sz="2000" dirty="0" err="1"/>
              <a:t>i</a:t>
            </a:r>
            <a:r>
              <a:rPr lang="en-US" sz="2000" dirty="0"/>
              <a:t>++)     { sum += </a:t>
            </a:r>
            <a:r>
              <a:rPr lang="en-US" sz="2000" dirty="0" err="1"/>
              <a:t>arr</a:t>
            </a:r>
            <a:r>
              <a:rPr lang="en-US" sz="2000" dirty="0"/>
              <a:t>[</a:t>
            </a:r>
            <a:r>
              <a:rPr lang="en-US" sz="2000" dirty="0" err="1"/>
              <a:t>i</a:t>
            </a:r>
            <a:r>
              <a:rPr lang="en-US" sz="2000" dirty="0"/>
              <a:t>];     } </a:t>
            </a:r>
          </a:p>
          <a:p>
            <a:pPr marL="0" indent="0" algn="l" rtl="0">
              <a:buNone/>
            </a:pPr>
            <a:r>
              <a:rPr lang="en-US" sz="2000" dirty="0"/>
              <a:t>    return sum; </a:t>
            </a:r>
          </a:p>
          <a:p>
            <a:pPr marL="0" indent="0" algn="l" rtl="0">
              <a:buNone/>
            </a:pPr>
            <a:r>
              <a:rPr lang="en-US" sz="2000" dirty="0"/>
              <a:t>} </a:t>
            </a:r>
          </a:p>
          <a:p>
            <a:pPr marL="0" indent="0" algn="l" rtl="0">
              <a:buNone/>
            </a:pPr>
            <a:r>
              <a:rPr lang="en-US" sz="2000" dirty="0"/>
              <a:t>static void Main(string[] </a:t>
            </a:r>
            <a:r>
              <a:rPr lang="en-US" sz="2000" dirty="0" err="1"/>
              <a:t>args</a:t>
            </a:r>
            <a:r>
              <a:rPr lang="en-US" sz="2000" dirty="0"/>
              <a:t>)</a:t>
            </a:r>
          </a:p>
          <a:p>
            <a:pPr marL="0" indent="0" algn="l" rtl="0">
              <a:buNone/>
            </a:pPr>
            <a:r>
              <a:rPr lang="en-US" sz="2000" dirty="0"/>
              <a:t>{ </a:t>
            </a:r>
          </a:p>
          <a:p>
            <a:pPr marL="0" indent="0" algn="l" rtl="0">
              <a:buNone/>
            </a:pPr>
            <a:r>
              <a:rPr lang="en-US" sz="2000" dirty="0"/>
              <a:t>    </a:t>
            </a:r>
            <a:r>
              <a:rPr lang="en-US" sz="2000" dirty="0" err="1"/>
              <a:t>Console.WriteLine</a:t>
            </a:r>
            <a:r>
              <a:rPr lang="en-US" sz="2000" dirty="0"/>
              <a:t>(Sum(1,2,3,4)); </a:t>
            </a:r>
          </a:p>
          <a:p>
            <a:pPr marL="0" indent="0" algn="l" rtl="0">
              <a:buNone/>
            </a:pPr>
            <a:r>
              <a:rPr lang="en-US" sz="2000" dirty="0"/>
              <a:t>    </a:t>
            </a:r>
            <a:r>
              <a:rPr lang="en-US" sz="2000" dirty="0" err="1"/>
              <a:t>Console.WriteLine</a:t>
            </a:r>
            <a:r>
              <a:rPr lang="en-US" sz="2000" dirty="0"/>
              <a:t>(Sum()); </a:t>
            </a:r>
          </a:p>
          <a:p>
            <a:pPr marL="0" indent="0" algn="l" rtl="0">
              <a:buNone/>
            </a:pPr>
            <a:r>
              <a:rPr lang="en-US" sz="2000" dirty="0"/>
              <a:t>    </a:t>
            </a:r>
            <a:r>
              <a:rPr lang="en-US" sz="2000" dirty="0" err="1"/>
              <a:t>Console.WriteLine</a:t>
            </a:r>
            <a:r>
              <a:rPr lang="en-US" sz="2000" dirty="0"/>
              <a:t>(Sum(6)); </a:t>
            </a:r>
          </a:p>
          <a:p>
            <a:pPr marL="0" indent="0" algn="l" rtl="0">
              <a:buNone/>
            </a:pPr>
            <a:r>
              <a:rPr lang="en-US" sz="2000" dirty="0"/>
              <a:t>    </a:t>
            </a:r>
            <a:r>
              <a:rPr lang="en-US" sz="2000" dirty="0" err="1"/>
              <a:t>Console.WriteLine</a:t>
            </a:r>
            <a:r>
              <a:rPr lang="en-US" sz="2000" dirty="0"/>
              <a:t>(Sum(10, 5));</a:t>
            </a:r>
          </a:p>
          <a:p>
            <a:pPr marL="0" indent="0" algn="l" rtl="0">
              <a:buNone/>
            </a:pPr>
            <a:r>
              <a:rPr lang="en-US" sz="2000" dirty="0"/>
              <a:t>    </a:t>
            </a:r>
            <a:r>
              <a:rPr lang="en-US" sz="2000" dirty="0" err="1"/>
              <a:t>Console.WriteLine</a:t>
            </a:r>
            <a:r>
              <a:rPr lang="en-US" sz="2000" dirty="0"/>
              <a:t>(Sum(13,2,26,5,6,7,8,9,19,11,34,89,123)); </a:t>
            </a:r>
          </a:p>
          <a:p>
            <a:pPr marL="0" indent="0" algn="l" rtl="0">
              <a:buNone/>
            </a:pPr>
            <a:r>
              <a:rPr lang="en-US" sz="2000" dirty="0"/>
              <a:t>}</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84</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763550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19536" y="188640"/>
            <a:ext cx="7239000" cy="698336"/>
          </a:xfrm>
        </p:spPr>
        <p:txBody>
          <a:bodyPr>
            <a:normAutofit fontScale="90000"/>
          </a:bodyPr>
          <a:lstStyle/>
          <a:p>
            <a:pPr algn="ctr"/>
            <a:r>
              <a:rPr lang="en-US" sz="4000" dirty="0">
                <a:solidFill>
                  <a:srgbClr val="FF0000"/>
                </a:solidFill>
              </a:rPr>
              <a:t>params</a:t>
            </a:r>
            <a:r>
              <a:rPr lang="he-IL" dirty="0"/>
              <a:t> מספר פרמטרים לא מוגבל</a:t>
            </a:r>
          </a:p>
        </p:txBody>
      </p:sp>
      <p:sp>
        <p:nvSpPr>
          <p:cNvPr id="3" name="מציין מיקום תוכן 2"/>
          <p:cNvSpPr>
            <a:spLocks noGrp="1"/>
          </p:cNvSpPr>
          <p:nvPr>
            <p:ph idx="1"/>
          </p:nvPr>
        </p:nvSpPr>
        <p:spPr>
          <a:xfrm>
            <a:off x="1631504" y="1052736"/>
            <a:ext cx="7920880" cy="5184576"/>
          </a:xfrm>
        </p:spPr>
        <p:txBody>
          <a:bodyPr>
            <a:normAutofit fontScale="92500" lnSpcReduction="10000"/>
          </a:bodyPr>
          <a:lstStyle/>
          <a:p>
            <a:r>
              <a:rPr lang="he-IL" dirty="0"/>
              <a:t>המתודה </a:t>
            </a:r>
            <a:r>
              <a:rPr lang="en-US" dirty="0"/>
              <a:t>SUM</a:t>
            </a:r>
            <a:r>
              <a:rPr lang="he-IL" dirty="0"/>
              <a:t>  שהגדרנו מקבלת מערך של פרמטרים.</a:t>
            </a:r>
          </a:p>
          <a:p>
            <a:r>
              <a:rPr lang="he-IL" dirty="0"/>
              <a:t>ניתן להגדיר רק </a:t>
            </a:r>
            <a:r>
              <a:rPr lang="en-US" dirty="0"/>
              <a:t> </a:t>
            </a:r>
            <a:r>
              <a:rPr lang="en-US" dirty="0" err="1"/>
              <a:t>params</a:t>
            </a:r>
            <a:r>
              <a:rPr lang="he-IL" dirty="0"/>
              <a:t>אחד בכל מתודה, והוא תמיד יהיה הימני ביותר (האחרון)</a:t>
            </a:r>
          </a:p>
          <a:p>
            <a:r>
              <a:rPr lang="he-IL" dirty="0"/>
              <a:t>במידה וישנם פרמטרים נוספים למתודה – הם יכולים להופיע רק לפניו</a:t>
            </a:r>
          </a:p>
          <a:p>
            <a:pPr marL="0" indent="0">
              <a:buNone/>
            </a:pPr>
            <a:endParaRPr lang="he-IL" dirty="0"/>
          </a:p>
          <a:p>
            <a:pPr marL="0" indent="0">
              <a:buNone/>
            </a:pPr>
            <a:r>
              <a:rPr lang="he-IL" dirty="0"/>
              <a:t>למשל:</a:t>
            </a:r>
          </a:p>
          <a:p>
            <a:r>
              <a:rPr lang="he-IL" dirty="0"/>
              <a:t>הפרמטר השני של המתודה </a:t>
            </a:r>
            <a:r>
              <a:rPr lang="en-US" sz="2800" dirty="0" err="1"/>
              <a:t>Console.WriteLine</a:t>
            </a:r>
            <a:r>
              <a:rPr lang="he-IL" sz="2800" dirty="0"/>
              <a:t> גם הוא מוגדר כ </a:t>
            </a:r>
            <a:r>
              <a:rPr lang="en-US" sz="2800" dirty="0"/>
              <a:t>PARAMS</a:t>
            </a:r>
            <a:r>
              <a:rPr lang="he-IL" sz="2800" dirty="0"/>
              <a:t> (באחת מההעמסות שלה)</a:t>
            </a:r>
          </a:p>
          <a:p>
            <a:r>
              <a:rPr lang="he-IL" sz="2800" dirty="0"/>
              <a:t>מטיפוס מערך של </a:t>
            </a:r>
            <a:r>
              <a:rPr lang="en-US" sz="2800" dirty="0"/>
              <a:t>OBJECT</a:t>
            </a:r>
            <a:r>
              <a:rPr lang="he-IL" sz="2800" dirty="0"/>
              <a:t> שהוא האבא של כל המחלקות</a:t>
            </a:r>
          </a:p>
          <a:p>
            <a:endParaRPr lang="he-IL" sz="2800" dirty="0"/>
          </a:p>
          <a:p>
            <a:pPr marL="0" indent="0" algn="l" rtl="0">
              <a:buNone/>
            </a:pPr>
            <a:r>
              <a:rPr lang="en-US" sz="1700" dirty="0">
                <a:solidFill>
                  <a:srgbClr val="0000FF"/>
                </a:solidFill>
                <a:highlight>
                  <a:srgbClr val="FFFFFF"/>
                </a:highlight>
                <a:latin typeface="Consolas"/>
              </a:rPr>
              <a:t>public</a:t>
            </a:r>
            <a:r>
              <a:rPr lang="en-US" sz="1700" dirty="0">
                <a:solidFill>
                  <a:srgbClr val="000000"/>
                </a:solidFill>
                <a:highlight>
                  <a:srgbClr val="FFFFFF"/>
                </a:highlight>
                <a:latin typeface="Consolas"/>
              </a:rPr>
              <a:t> </a:t>
            </a:r>
            <a:r>
              <a:rPr lang="en-US" sz="1700" dirty="0">
                <a:solidFill>
                  <a:srgbClr val="0000FF"/>
                </a:solidFill>
                <a:highlight>
                  <a:srgbClr val="FFFFFF"/>
                </a:highlight>
                <a:latin typeface="Consolas"/>
              </a:rPr>
              <a:t>static</a:t>
            </a:r>
            <a:r>
              <a:rPr lang="en-US" sz="1700" dirty="0">
                <a:solidFill>
                  <a:srgbClr val="000000"/>
                </a:solidFill>
                <a:highlight>
                  <a:srgbClr val="FFFFFF"/>
                </a:highlight>
                <a:latin typeface="Consolas"/>
              </a:rPr>
              <a:t> </a:t>
            </a:r>
            <a:r>
              <a:rPr lang="en-US" sz="1700" dirty="0">
                <a:solidFill>
                  <a:srgbClr val="0000FF"/>
                </a:solidFill>
                <a:highlight>
                  <a:srgbClr val="FFFFFF"/>
                </a:highlight>
                <a:latin typeface="Consolas"/>
              </a:rPr>
              <a:t>void</a:t>
            </a:r>
            <a:r>
              <a:rPr lang="en-US" sz="1700" dirty="0">
                <a:solidFill>
                  <a:srgbClr val="000000"/>
                </a:solidFill>
                <a:highlight>
                  <a:srgbClr val="FFFFFF"/>
                </a:highlight>
                <a:latin typeface="Consolas"/>
              </a:rPr>
              <a:t> </a:t>
            </a:r>
            <a:r>
              <a:rPr lang="en-US" sz="1700" dirty="0" err="1">
                <a:solidFill>
                  <a:srgbClr val="000000"/>
                </a:solidFill>
                <a:highlight>
                  <a:srgbClr val="FFFFFF"/>
                </a:highlight>
                <a:latin typeface="Consolas"/>
              </a:rPr>
              <a:t>WriteLine</a:t>
            </a:r>
            <a:r>
              <a:rPr lang="en-US" sz="1700" dirty="0">
                <a:solidFill>
                  <a:srgbClr val="000000"/>
                </a:solidFill>
                <a:highlight>
                  <a:srgbClr val="FFFFFF"/>
                </a:highlight>
                <a:latin typeface="Consolas"/>
              </a:rPr>
              <a:t>(</a:t>
            </a:r>
            <a:r>
              <a:rPr lang="en-US" sz="1700" dirty="0">
                <a:solidFill>
                  <a:srgbClr val="0000FF"/>
                </a:solidFill>
                <a:highlight>
                  <a:srgbClr val="FFFFFF"/>
                </a:highlight>
                <a:latin typeface="Consolas"/>
              </a:rPr>
              <a:t>string</a:t>
            </a:r>
            <a:r>
              <a:rPr lang="en-US" sz="1700" dirty="0">
                <a:solidFill>
                  <a:srgbClr val="000000"/>
                </a:solidFill>
                <a:highlight>
                  <a:srgbClr val="FFFFFF"/>
                </a:highlight>
                <a:latin typeface="Consolas"/>
              </a:rPr>
              <a:t> format, </a:t>
            </a:r>
            <a:r>
              <a:rPr lang="en-US" sz="1700" b="1" dirty="0" err="1">
                <a:solidFill>
                  <a:srgbClr val="0000FF"/>
                </a:solidFill>
                <a:highlight>
                  <a:srgbClr val="FFFFFF"/>
                </a:highlight>
                <a:latin typeface="Consolas"/>
              </a:rPr>
              <a:t>params</a:t>
            </a:r>
            <a:r>
              <a:rPr lang="en-US" sz="1700" dirty="0">
                <a:solidFill>
                  <a:srgbClr val="000000"/>
                </a:solidFill>
                <a:highlight>
                  <a:srgbClr val="FFFFFF"/>
                </a:highlight>
                <a:latin typeface="Consolas"/>
              </a:rPr>
              <a:t> </a:t>
            </a:r>
            <a:r>
              <a:rPr lang="en-US" sz="1700" dirty="0">
                <a:solidFill>
                  <a:srgbClr val="0000FF"/>
                </a:solidFill>
                <a:highlight>
                  <a:srgbClr val="FFFFFF"/>
                </a:highlight>
                <a:latin typeface="Consolas"/>
              </a:rPr>
              <a:t>object</a:t>
            </a:r>
            <a:r>
              <a:rPr lang="en-US" sz="1700" dirty="0">
                <a:solidFill>
                  <a:srgbClr val="000000"/>
                </a:solidFill>
                <a:highlight>
                  <a:srgbClr val="FFFFFF"/>
                </a:highlight>
                <a:latin typeface="Consolas"/>
              </a:rPr>
              <a:t>[] </a:t>
            </a:r>
            <a:r>
              <a:rPr lang="en-US" sz="1700" dirty="0" err="1">
                <a:solidFill>
                  <a:srgbClr val="000000"/>
                </a:solidFill>
                <a:highlight>
                  <a:srgbClr val="FFFFFF"/>
                </a:highlight>
                <a:latin typeface="Consolas"/>
              </a:rPr>
              <a:t>arg</a:t>
            </a:r>
            <a:r>
              <a:rPr lang="en-US" sz="1700" dirty="0">
                <a:solidFill>
                  <a:srgbClr val="000000"/>
                </a:solidFill>
                <a:highlight>
                  <a:srgbClr val="FFFFFF"/>
                </a:highlight>
                <a:latin typeface="Consolas"/>
              </a:rPr>
              <a:t>);</a:t>
            </a:r>
            <a:endParaRPr lang="he-IL" sz="1700"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85</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07005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27731" y="260649"/>
            <a:ext cx="7239000" cy="996735"/>
          </a:xfrm>
        </p:spPr>
        <p:txBody>
          <a:bodyPr>
            <a:normAutofit/>
          </a:bodyPr>
          <a:lstStyle/>
          <a:p>
            <a:pPr algn="ctr"/>
            <a:r>
              <a:rPr lang="en-US" sz="2800" dirty="0"/>
              <a:t>NAMED PARAMETER</a:t>
            </a:r>
            <a:r>
              <a:rPr lang="he-IL" sz="2800" dirty="0"/>
              <a:t> שליחת פרמטר על פי שם ולא על פי סדר בעזרת </a:t>
            </a:r>
            <a:r>
              <a:rPr lang="he-IL" sz="2800" dirty="0">
                <a:solidFill>
                  <a:srgbClr val="FF0000"/>
                </a:solidFill>
              </a:rPr>
              <a:t>אופרטור :</a:t>
            </a:r>
          </a:p>
        </p:txBody>
      </p:sp>
      <p:sp>
        <p:nvSpPr>
          <p:cNvPr id="3" name="מציין מיקום תוכן 2"/>
          <p:cNvSpPr>
            <a:spLocks noGrp="1"/>
          </p:cNvSpPr>
          <p:nvPr>
            <p:ph idx="1"/>
          </p:nvPr>
        </p:nvSpPr>
        <p:spPr>
          <a:xfrm>
            <a:off x="1981200" y="1609416"/>
            <a:ext cx="7571184" cy="4846320"/>
          </a:xfrm>
        </p:spPr>
        <p:txBody>
          <a:bodyPr>
            <a:normAutofit fontScale="92500" lnSpcReduction="20000"/>
          </a:bodyPr>
          <a:lstStyle/>
          <a:p>
            <a:pPr marL="0" indent="0" algn="l" rtl="0">
              <a:buNone/>
            </a:pPr>
            <a:r>
              <a:rPr lang="en-US" sz="2200" dirty="0"/>
              <a:t>public static void </a:t>
            </a:r>
            <a:r>
              <a:rPr lang="en-US" sz="2200" dirty="0" err="1"/>
              <a:t>PrintPerson</a:t>
            </a:r>
            <a:r>
              <a:rPr lang="en-US" sz="2200" dirty="0"/>
              <a:t>(string </a:t>
            </a:r>
            <a:r>
              <a:rPr lang="en-US" sz="2200" dirty="0">
                <a:solidFill>
                  <a:srgbClr val="FF0000"/>
                </a:solidFill>
              </a:rPr>
              <a:t>name</a:t>
            </a:r>
            <a:r>
              <a:rPr lang="en-US" sz="2200" dirty="0"/>
              <a:t>, </a:t>
            </a:r>
            <a:r>
              <a:rPr lang="en-US" sz="2200" dirty="0" err="1"/>
              <a:t>int</a:t>
            </a:r>
            <a:r>
              <a:rPr lang="en-US" sz="2200" dirty="0"/>
              <a:t> </a:t>
            </a:r>
            <a:r>
              <a:rPr lang="en-US" sz="2200" dirty="0">
                <a:solidFill>
                  <a:srgbClr val="FF0000"/>
                </a:solidFill>
              </a:rPr>
              <a:t>age</a:t>
            </a:r>
            <a:r>
              <a:rPr lang="en-US" sz="2200" dirty="0"/>
              <a:t>, </a:t>
            </a:r>
            <a:r>
              <a:rPr lang="en-US" sz="2200" dirty="0" err="1"/>
              <a:t>int</a:t>
            </a:r>
            <a:r>
              <a:rPr lang="en-US" sz="2200" dirty="0"/>
              <a:t> </a:t>
            </a:r>
            <a:r>
              <a:rPr lang="en-US" sz="2200" dirty="0">
                <a:solidFill>
                  <a:srgbClr val="FF0000"/>
                </a:solidFill>
              </a:rPr>
              <a:t>id</a:t>
            </a:r>
            <a:r>
              <a:rPr lang="en-US" sz="2200" dirty="0"/>
              <a:t>)  </a:t>
            </a:r>
          </a:p>
          <a:p>
            <a:pPr marL="0" indent="0" algn="l" rtl="0">
              <a:buNone/>
            </a:pPr>
            <a:r>
              <a:rPr lang="en-US" sz="2200" dirty="0"/>
              <a:t>{ </a:t>
            </a:r>
          </a:p>
          <a:p>
            <a:pPr marL="0" indent="0" algn="l" rtl="0">
              <a:buNone/>
            </a:pPr>
            <a:r>
              <a:rPr lang="en-US" sz="2200" dirty="0"/>
              <a:t> </a:t>
            </a:r>
            <a:r>
              <a:rPr lang="en-US" sz="2200" dirty="0" err="1"/>
              <a:t>Console.Write</a:t>
            </a:r>
            <a:r>
              <a:rPr lang="en-US" sz="2200" dirty="0"/>
              <a:t> ("id: {0} name: {1} age: {2}” ,id ,name ,age); </a:t>
            </a:r>
          </a:p>
          <a:p>
            <a:pPr marL="0" indent="0" algn="l" rtl="0">
              <a:buNone/>
            </a:pPr>
            <a:r>
              <a:rPr lang="en-US" sz="2200" dirty="0"/>
              <a:t>} </a:t>
            </a:r>
            <a:endParaRPr lang="he-IL" sz="2200" dirty="0"/>
          </a:p>
          <a:p>
            <a:r>
              <a:rPr lang="he-IL" dirty="0"/>
              <a:t>בזימון המתודה ניתן </a:t>
            </a:r>
            <a:r>
              <a:rPr lang="he-IL" b="1" dirty="0"/>
              <a:t>לציין במפורש את השם </a:t>
            </a:r>
            <a:r>
              <a:rPr lang="he-IL" dirty="0"/>
              <a:t>של כל פרמטר ואז:</a:t>
            </a:r>
          </a:p>
          <a:p>
            <a:pPr lvl="1"/>
            <a:r>
              <a:rPr lang="he-IL" b="1" dirty="0"/>
              <a:t>אין צורך לשמור על סדר </a:t>
            </a:r>
            <a:r>
              <a:rPr lang="he-IL" dirty="0"/>
              <a:t>תואם להצהרה.</a:t>
            </a:r>
          </a:p>
          <a:p>
            <a:pPr lvl="1"/>
            <a:r>
              <a:rPr lang="he-IL" dirty="0"/>
              <a:t>כאשר נותנים שם לפרמטר, פוגעים בסדר, ולכן </a:t>
            </a:r>
            <a:r>
              <a:rPr lang="he-IL" b="1" dirty="0"/>
              <a:t>חייבים לתת שם גם לפרמטרים הבאים אחריו.</a:t>
            </a:r>
          </a:p>
          <a:p>
            <a:pPr marL="0" indent="0" algn="l" rtl="0">
              <a:buNone/>
            </a:pPr>
            <a:r>
              <a:rPr lang="en-US" sz="2200" dirty="0"/>
              <a:t>static void Main(string[] </a:t>
            </a:r>
            <a:r>
              <a:rPr lang="en-US" sz="2200" dirty="0" err="1"/>
              <a:t>args</a:t>
            </a:r>
            <a:r>
              <a:rPr lang="en-US" sz="2200" dirty="0"/>
              <a:t>) </a:t>
            </a:r>
          </a:p>
          <a:p>
            <a:pPr marL="0" indent="0" algn="l" rtl="0">
              <a:buNone/>
            </a:pPr>
            <a:r>
              <a:rPr lang="en-US" sz="2200" dirty="0"/>
              <a:t>{ </a:t>
            </a:r>
          </a:p>
          <a:p>
            <a:pPr marL="0" indent="0" algn="l" rtl="0">
              <a:buNone/>
            </a:pPr>
            <a:r>
              <a:rPr lang="en-US" sz="2200" dirty="0"/>
              <a:t>	</a:t>
            </a:r>
            <a:r>
              <a:rPr lang="en-US" sz="2200" dirty="0" err="1"/>
              <a:t>PrintPerson</a:t>
            </a:r>
            <a:r>
              <a:rPr lang="en-US" sz="2200" dirty="0"/>
              <a:t>(</a:t>
            </a:r>
            <a:r>
              <a:rPr lang="en-US" sz="2200" dirty="0">
                <a:solidFill>
                  <a:srgbClr val="FF0000"/>
                </a:solidFill>
              </a:rPr>
              <a:t>age</a:t>
            </a:r>
            <a:r>
              <a:rPr lang="en-US" sz="2200" dirty="0"/>
              <a:t>: 29, </a:t>
            </a:r>
            <a:r>
              <a:rPr lang="en-US" sz="2200" dirty="0">
                <a:solidFill>
                  <a:srgbClr val="FF0000"/>
                </a:solidFill>
              </a:rPr>
              <a:t>name</a:t>
            </a:r>
            <a:r>
              <a:rPr lang="en-US" sz="2200" dirty="0"/>
              <a:t>: "</a:t>
            </a:r>
            <a:r>
              <a:rPr lang="en-US" sz="2200" dirty="0" err="1"/>
              <a:t>oshri</a:t>
            </a:r>
            <a:r>
              <a:rPr lang="en-US" sz="2200" dirty="0"/>
              <a:t>", </a:t>
            </a:r>
            <a:r>
              <a:rPr lang="en-US" sz="2200" dirty="0">
                <a:solidFill>
                  <a:srgbClr val="FF0000"/>
                </a:solidFill>
              </a:rPr>
              <a:t>id</a:t>
            </a:r>
            <a:r>
              <a:rPr lang="en-US" sz="2200" dirty="0"/>
              <a:t>: 1234); </a:t>
            </a:r>
          </a:p>
          <a:p>
            <a:pPr marL="0" indent="0" algn="l" rtl="0">
              <a:buNone/>
            </a:pPr>
            <a:endParaRPr lang="en-US" sz="2200" dirty="0"/>
          </a:p>
          <a:p>
            <a:pPr marL="0" indent="0" algn="l" rtl="0">
              <a:buNone/>
            </a:pPr>
            <a:r>
              <a:rPr lang="en-US" sz="2200" dirty="0"/>
              <a:t>	//</a:t>
            </a:r>
            <a:r>
              <a:rPr lang="en-US" sz="2200" dirty="0" err="1"/>
              <a:t>PrintPerson</a:t>
            </a:r>
            <a:r>
              <a:rPr lang="en-US" sz="2200" dirty="0"/>
              <a:t>("</a:t>
            </a:r>
            <a:r>
              <a:rPr lang="en-US" sz="2200" dirty="0" err="1"/>
              <a:t>oshri</a:t>
            </a:r>
            <a:r>
              <a:rPr lang="en-US" sz="2200" dirty="0"/>
              <a:t>", 29, 1234); </a:t>
            </a:r>
          </a:p>
          <a:p>
            <a:pPr marL="0" indent="0" algn="l" rtl="0">
              <a:buNone/>
            </a:pPr>
            <a:r>
              <a:rPr lang="en-US" sz="2200" dirty="0"/>
              <a:t>} </a:t>
            </a:r>
            <a:endParaRPr lang="he-IL" sz="2200" dirty="0"/>
          </a:p>
          <a:p>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86</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94280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15394" y="152939"/>
            <a:ext cx="7239000" cy="770344"/>
          </a:xfrm>
        </p:spPr>
        <p:txBody>
          <a:bodyPr/>
          <a:lstStyle/>
          <a:p>
            <a:pPr algn="ctr"/>
            <a:r>
              <a:rPr lang="he-IL" dirty="0"/>
              <a:t>פרמטר אופציונלי, ברירת מחדל</a:t>
            </a:r>
          </a:p>
        </p:txBody>
      </p:sp>
      <p:sp>
        <p:nvSpPr>
          <p:cNvPr id="3" name="מציין מיקום תוכן 2"/>
          <p:cNvSpPr>
            <a:spLocks noGrp="1"/>
          </p:cNvSpPr>
          <p:nvPr>
            <p:ph idx="1"/>
          </p:nvPr>
        </p:nvSpPr>
        <p:spPr>
          <a:xfrm>
            <a:off x="1724646" y="2136681"/>
            <a:ext cx="8475811" cy="4534061"/>
          </a:xfrm>
        </p:spPr>
        <p:txBody>
          <a:bodyPr>
            <a:normAutofit fontScale="77500" lnSpcReduction="20000"/>
          </a:bodyPr>
          <a:lstStyle/>
          <a:p>
            <a:pPr marL="0" indent="0" algn="l" rtl="0">
              <a:buNone/>
            </a:pPr>
            <a:r>
              <a:rPr lang="en-US" dirty="0"/>
              <a:t>public static void </a:t>
            </a:r>
            <a:r>
              <a:rPr lang="en-US" dirty="0" err="1"/>
              <a:t>CreateFile</a:t>
            </a:r>
            <a:endParaRPr lang="en-US" dirty="0"/>
          </a:p>
          <a:p>
            <a:pPr marL="0" indent="0" algn="l" rtl="0">
              <a:buNone/>
            </a:pPr>
            <a:r>
              <a:rPr lang="en-US" dirty="0"/>
              <a:t>	(string name, string path </a:t>
            </a:r>
            <a:r>
              <a:rPr lang="en-US" dirty="0">
                <a:solidFill>
                  <a:srgbClr val="00B0F0"/>
                </a:solidFill>
              </a:rPr>
              <a:t>= "\\"</a:t>
            </a:r>
            <a:r>
              <a:rPr lang="en-US" dirty="0"/>
              <a:t>, int size </a:t>
            </a:r>
            <a:r>
              <a:rPr lang="en-US" dirty="0">
                <a:solidFill>
                  <a:srgbClr val="00B0F0"/>
                </a:solidFill>
              </a:rPr>
              <a:t>= 1024</a:t>
            </a:r>
            <a:r>
              <a:rPr lang="en-US" dirty="0"/>
              <a:t>) </a:t>
            </a:r>
          </a:p>
          <a:p>
            <a:pPr marL="0" indent="0" algn="l" rtl="0">
              <a:buNone/>
            </a:pPr>
            <a:r>
              <a:rPr lang="en-US" dirty="0"/>
              <a:t>{ </a:t>
            </a:r>
          </a:p>
          <a:p>
            <a:pPr marL="0" indent="0" algn="l" rtl="0">
              <a:buNone/>
            </a:pPr>
            <a:r>
              <a:rPr lang="en-US" dirty="0"/>
              <a:t>    // do something  </a:t>
            </a:r>
          </a:p>
          <a:p>
            <a:pPr marL="0" indent="0" algn="l" rtl="0">
              <a:buNone/>
            </a:pPr>
            <a:r>
              <a:rPr lang="en-US" dirty="0"/>
              <a:t>    </a:t>
            </a:r>
            <a:r>
              <a:rPr lang="en-US" sz="2300" dirty="0" err="1"/>
              <a:t>Console.WriteLine</a:t>
            </a:r>
            <a:r>
              <a:rPr lang="en-US" sz="2300" dirty="0"/>
              <a:t>("name:{0,-5} | path:{1,-3} | size:{2,-5}",</a:t>
            </a:r>
            <a:r>
              <a:rPr lang="en-US" sz="2300" dirty="0" err="1"/>
              <a:t>name,path,size</a:t>
            </a:r>
            <a:r>
              <a:rPr lang="en-US" sz="2300" dirty="0"/>
              <a:t>); </a:t>
            </a:r>
            <a:endParaRPr lang="en-US" dirty="0"/>
          </a:p>
          <a:p>
            <a:pPr marL="0" indent="0" algn="l" rtl="0">
              <a:buNone/>
            </a:pPr>
            <a:r>
              <a:rPr lang="en-US" dirty="0"/>
              <a:t>} </a:t>
            </a:r>
            <a:endParaRPr lang="he-IL" dirty="0"/>
          </a:p>
          <a:p>
            <a:pPr marL="0" indent="0" algn="l" rtl="0">
              <a:buNone/>
            </a:pPr>
            <a:endParaRPr lang="he-IL" dirty="0"/>
          </a:p>
          <a:p>
            <a:pPr marL="0" indent="0" algn="l" rtl="0">
              <a:buNone/>
            </a:pPr>
            <a:r>
              <a:rPr lang="en-US" dirty="0"/>
              <a:t>static void Main(string[] </a:t>
            </a:r>
            <a:r>
              <a:rPr lang="en-US" dirty="0" err="1"/>
              <a:t>args</a:t>
            </a:r>
            <a:r>
              <a:rPr lang="en-US" dirty="0"/>
              <a:t>) </a:t>
            </a:r>
          </a:p>
          <a:p>
            <a:pPr marL="0" indent="0" algn="l" rtl="0">
              <a:buNone/>
            </a:pPr>
            <a:r>
              <a:rPr lang="en-US" dirty="0"/>
              <a:t>{ </a:t>
            </a:r>
          </a:p>
          <a:p>
            <a:pPr marL="0" indent="0" algn="l" rtl="0">
              <a:buNone/>
            </a:pPr>
            <a:r>
              <a:rPr lang="en-US" dirty="0"/>
              <a:t>    </a:t>
            </a:r>
            <a:r>
              <a:rPr lang="en-US" dirty="0" err="1"/>
              <a:t>CreateFile</a:t>
            </a:r>
            <a:r>
              <a:rPr lang="en-US" dirty="0"/>
              <a:t>("file1.txt"); </a:t>
            </a:r>
          </a:p>
          <a:p>
            <a:pPr marL="0" indent="0" algn="l" rtl="0">
              <a:buNone/>
            </a:pPr>
            <a:r>
              <a:rPr lang="en-US" dirty="0"/>
              <a:t>    </a:t>
            </a:r>
            <a:r>
              <a:rPr lang="en-US" dirty="0" err="1"/>
              <a:t>CreateFile</a:t>
            </a:r>
            <a:r>
              <a:rPr lang="en-US" dirty="0"/>
              <a:t>("file1.txt", "c:\\"); </a:t>
            </a:r>
          </a:p>
          <a:p>
            <a:pPr marL="0" indent="0" algn="l" rtl="0">
              <a:buNone/>
            </a:pPr>
            <a:r>
              <a:rPr lang="en-US" dirty="0"/>
              <a:t>    </a:t>
            </a:r>
            <a:r>
              <a:rPr lang="en-US" dirty="0" err="1"/>
              <a:t>CreateFile</a:t>
            </a:r>
            <a:r>
              <a:rPr lang="en-US" dirty="0"/>
              <a:t>("file1.txt", "\\",512); </a:t>
            </a:r>
          </a:p>
          <a:p>
            <a:pPr marL="0" indent="0" algn="l" rtl="0">
              <a:buNone/>
            </a:pPr>
            <a:r>
              <a:rPr lang="en-US" dirty="0"/>
              <a:t>    </a:t>
            </a:r>
            <a:r>
              <a:rPr lang="en-US" dirty="0" err="1">
                <a:highlight>
                  <a:srgbClr val="FFFF00"/>
                </a:highlight>
              </a:rPr>
              <a:t>CreateFile</a:t>
            </a:r>
            <a:r>
              <a:rPr lang="en-US" dirty="0">
                <a:highlight>
                  <a:srgbClr val="FFFF00"/>
                </a:highlight>
              </a:rPr>
              <a:t>("file1.txt", </a:t>
            </a:r>
            <a:r>
              <a:rPr lang="en-US" dirty="0">
                <a:solidFill>
                  <a:srgbClr val="FF0000"/>
                </a:solidFill>
                <a:highlight>
                  <a:srgbClr val="FFFF00"/>
                </a:highlight>
              </a:rPr>
              <a:t>size</a:t>
            </a:r>
            <a:r>
              <a:rPr lang="en-US" dirty="0">
                <a:highlight>
                  <a:srgbClr val="FFFF00"/>
                </a:highlight>
              </a:rPr>
              <a:t>: 128); </a:t>
            </a:r>
            <a:r>
              <a:rPr lang="he-IL" dirty="0">
                <a:highlight>
                  <a:srgbClr val="FFFF00"/>
                </a:highlight>
              </a:rPr>
              <a:t> </a:t>
            </a:r>
            <a:r>
              <a:rPr lang="en-US" dirty="0">
                <a:highlight>
                  <a:srgbClr val="FFFF00"/>
                </a:highlight>
              </a:rPr>
              <a:t>//</a:t>
            </a:r>
            <a:r>
              <a:rPr lang="he-IL" dirty="0">
                <a:highlight>
                  <a:srgbClr val="FFFF00"/>
                </a:highlight>
              </a:rPr>
              <a:t>מעניין!</a:t>
            </a:r>
            <a:endParaRPr lang="en-US" dirty="0">
              <a:highlight>
                <a:srgbClr val="FFFF00"/>
              </a:highlight>
            </a:endParaRPr>
          </a:p>
          <a:p>
            <a:pPr marL="0" indent="0" algn="l" rtl="0">
              <a:buNone/>
            </a:pPr>
            <a:r>
              <a:rPr lang="en-US" dirty="0"/>
              <a:t>}</a:t>
            </a:r>
          </a:p>
        </p:txBody>
      </p:sp>
      <p:sp>
        <p:nvSpPr>
          <p:cNvPr id="8" name="Slide Number Placeholder 7"/>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87</a:t>
            </a:fld>
            <a:endParaRPr lang="he-IL">
              <a:solidFill>
                <a:srgbClr val="B13F9A"/>
              </a:solidFill>
              <a:latin typeface="Trebuchet MS"/>
              <a:cs typeface="Gisha" panose="020B0502040204020203" pitchFamily="34" charset="-79"/>
            </a:endParaRPr>
          </a:p>
        </p:txBody>
      </p:sp>
      <p:sp>
        <p:nvSpPr>
          <p:cNvPr id="5" name="הסבר מלבני מעוגל 17"/>
          <p:cNvSpPr/>
          <p:nvPr/>
        </p:nvSpPr>
        <p:spPr bwMode="auto">
          <a:xfrm flipH="1">
            <a:off x="4799856" y="1152444"/>
            <a:ext cx="5709765" cy="984236"/>
          </a:xfrm>
          <a:prstGeom prst="wedgeRoundRectCallout">
            <a:avLst>
              <a:gd name="adj1" fmla="val 33854"/>
              <a:gd name="adj2" fmla="val 79940"/>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he-IL" sz="1400" b="1" dirty="0">
                <a:solidFill>
                  <a:prstClr val="black"/>
                </a:solidFill>
                <a:latin typeface="Trebuchet MS"/>
                <a:cs typeface="Gisha" panose="020B0502040204020203" pitchFamily="34" charset="-79"/>
              </a:rPr>
              <a:t>פרמטר אופציונלי/ברירת מחדל:</a:t>
            </a:r>
          </a:p>
          <a:p>
            <a:pPr marL="285750" indent="-285750" fontAlgn="base">
              <a:spcBef>
                <a:spcPct val="0"/>
              </a:spcBef>
              <a:spcAft>
                <a:spcPct val="0"/>
              </a:spcAft>
              <a:buFont typeface="Arial" panose="020B0604020202020204" pitchFamily="34" charset="0"/>
              <a:buChar char="•"/>
            </a:pPr>
            <a:r>
              <a:rPr lang="he-IL" sz="1400" dirty="0">
                <a:solidFill>
                  <a:prstClr val="black"/>
                </a:solidFill>
                <a:latin typeface="Trebuchet MS"/>
                <a:cs typeface="Gisha" panose="020B0502040204020203" pitchFamily="34" charset="-79"/>
              </a:rPr>
              <a:t>מוגדר ומקבל ערך בכותרת המתודה</a:t>
            </a:r>
          </a:p>
          <a:p>
            <a:pPr marL="285750" indent="-285750" fontAlgn="base">
              <a:spcBef>
                <a:spcPct val="0"/>
              </a:spcBef>
              <a:spcAft>
                <a:spcPct val="0"/>
              </a:spcAft>
              <a:buFont typeface="Arial" panose="020B0604020202020204" pitchFamily="34" charset="0"/>
              <a:buChar char="•"/>
            </a:pPr>
            <a:r>
              <a:rPr lang="he-IL" sz="1400" dirty="0">
                <a:solidFill>
                  <a:prstClr val="black"/>
                </a:solidFill>
                <a:latin typeface="Trebuchet MS"/>
                <a:cs typeface="Gisha" panose="020B0502040204020203" pitchFamily="34" charset="-79"/>
              </a:rPr>
              <a:t>ורק לאחר כל הפרמטרים הרגילים, מימין להם.</a:t>
            </a:r>
          </a:p>
          <a:p>
            <a:pPr marL="285750" indent="-285750" fontAlgn="base">
              <a:spcBef>
                <a:spcPct val="0"/>
              </a:spcBef>
              <a:spcAft>
                <a:spcPct val="0"/>
              </a:spcAft>
              <a:buFont typeface="Arial" panose="020B0604020202020204" pitchFamily="34" charset="0"/>
              <a:buChar char="•"/>
            </a:pPr>
            <a:r>
              <a:rPr lang="he-IL" sz="1400" dirty="0">
                <a:solidFill>
                  <a:prstClr val="black"/>
                </a:solidFill>
                <a:latin typeface="Trebuchet MS"/>
                <a:cs typeface="Gisha" panose="020B0502040204020203" pitchFamily="34" charset="-79"/>
              </a:rPr>
              <a:t>כל פרמטר שיוגדר אחריו מימין, יהיה חייב גם הוא לקבל ערך ברירת מחדל</a:t>
            </a:r>
            <a:endParaRPr lang="en-US" sz="1400" dirty="0">
              <a:solidFill>
                <a:prstClr val="black"/>
              </a:solidFill>
              <a:latin typeface="Trebuchet MS"/>
            </a:endParaRPr>
          </a:p>
        </p:txBody>
      </p:sp>
      <p:sp>
        <p:nvSpPr>
          <p:cNvPr id="7" name="הסבר מלבני מעוגל 17">
            <a:extLst>
              <a:ext uri="{FF2B5EF4-FFF2-40B4-BE49-F238E27FC236}">
                <a16:creationId xmlns:a16="http://schemas.microsoft.com/office/drawing/2014/main" id="{C09A4BBD-326B-4C8C-9159-1C61AC38DFA4}"/>
              </a:ext>
            </a:extLst>
          </p:cNvPr>
          <p:cNvSpPr/>
          <p:nvPr/>
        </p:nvSpPr>
        <p:spPr bwMode="auto">
          <a:xfrm flipH="1">
            <a:off x="5734894" y="4149080"/>
            <a:ext cx="4735358" cy="984236"/>
          </a:xfrm>
          <a:prstGeom prst="wedgeRoundRectCallout">
            <a:avLst>
              <a:gd name="adj1" fmla="val 69152"/>
              <a:gd name="adj2" fmla="val 50970"/>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he-IL" sz="1400" dirty="0">
                <a:solidFill>
                  <a:prstClr val="black"/>
                </a:solidFill>
                <a:latin typeface="Trebuchet MS"/>
                <a:cs typeface="Gisha" panose="020B0502040204020203" pitchFamily="34" charset="-79"/>
              </a:rPr>
              <a:t>אם בשליחה נשלח משתנה לא מאותחל במקום </a:t>
            </a:r>
            <a:r>
              <a:rPr lang="en-US" sz="1400" dirty="0">
                <a:solidFill>
                  <a:prstClr val="black"/>
                </a:solidFill>
                <a:latin typeface="Trebuchet MS"/>
              </a:rPr>
              <a:t>path</a:t>
            </a:r>
            <a:r>
              <a:rPr lang="he-IL" sz="1400" dirty="0">
                <a:solidFill>
                  <a:prstClr val="black"/>
                </a:solidFill>
                <a:latin typeface="Trebuchet MS"/>
                <a:cs typeface="Gisha" panose="020B0502040204020203" pitchFamily="34" charset="-79"/>
              </a:rPr>
              <a:t>, אזי הקומפיילר יצעק</a:t>
            </a:r>
            <a:r>
              <a:rPr lang="en-US" sz="1400" dirty="0">
                <a:solidFill>
                  <a:prstClr val="black"/>
                </a:solidFill>
                <a:latin typeface="Trebuchet MS"/>
              </a:rPr>
              <a:t> </a:t>
            </a:r>
            <a:r>
              <a:rPr lang="he-IL" sz="1400" dirty="0">
                <a:solidFill>
                  <a:prstClr val="black"/>
                </a:solidFill>
                <a:latin typeface="Trebuchet MS"/>
                <a:cs typeface="Gisha" panose="020B0502040204020203" pitchFamily="34" charset="-79"/>
              </a:rPr>
              <a:t> שהוא לא מאותחל. כלומר, ערך ברירת המחדל לא משמש כאתחול למשתנה לא מאותחל. אלא רק כשלא שולחים פרמטר כלל.</a:t>
            </a:r>
          </a:p>
        </p:txBody>
      </p:sp>
    </p:spTree>
    <p:extLst>
      <p:ext uri="{BB962C8B-B14F-4D97-AF65-F5344CB8AC3E}">
        <p14:creationId xmlns:p14="http://schemas.microsoft.com/office/powerpoint/2010/main" val="283128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1981200" y="188640"/>
            <a:ext cx="7239000" cy="626328"/>
          </a:xfrm>
        </p:spPr>
        <p:txBody>
          <a:bodyPr/>
          <a:lstStyle/>
          <a:p>
            <a:pPr algn="ctr"/>
            <a:r>
              <a:rPr lang="he-IL" dirty="0"/>
              <a:t>תיעוד אוטומטי </a:t>
            </a:r>
            <a:r>
              <a:rPr lang="en-US" dirty="0"/>
              <a:t>///</a:t>
            </a:r>
            <a:endParaRPr lang="he-IL" dirty="0"/>
          </a:p>
        </p:txBody>
      </p:sp>
      <p:sp>
        <p:nvSpPr>
          <p:cNvPr id="4" name="מציין מיקום תוכן 3"/>
          <p:cNvSpPr>
            <a:spLocks noGrp="1"/>
          </p:cNvSpPr>
          <p:nvPr>
            <p:ph idx="1"/>
          </p:nvPr>
        </p:nvSpPr>
        <p:spPr>
          <a:xfrm>
            <a:off x="1981200" y="822628"/>
            <a:ext cx="7499176" cy="2396840"/>
          </a:xfrm>
        </p:spPr>
        <p:txBody>
          <a:bodyPr>
            <a:noAutofit/>
          </a:bodyPr>
          <a:lstStyle/>
          <a:p>
            <a:r>
              <a:rPr lang="he-IL" sz="2400" dirty="0"/>
              <a:t>על ידי כתיבת \\\ (שלושה לוכסנים) ניתן להוסיף באופן אוטומטי תיעוד מובנה למתודה קיימת</a:t>
            </a:r>
          </a:p>
          <a:p>
            <a:r>
              <a:rPr lang="he-IL" sz="2400" dirty="0"/>
              <a:t>בנוסף, הערות אלו יופיעו למתכנת בזמן שימוש במתודה. ואפילו בעברית!!</a:t>
            </a:r>
          </a:p>
          <a:p>
            <a:r>
              <a:rPr lang="he-IL" sz="2400" dirty="0"/>
              <a:t>בזמן התכנות, בהשלמת מתודות ובעמידה על משתנה בזמן </a:t>
            </a:r>
            <a:r>
              <a:rPr lang="en-US" sz="2400" dirty="0"/>
              <a:t>debug</a:t>
            </a:r>
            <a:endParaRPr lang="he-IL" sz="2400" dirty="0"/>
          </a:p>
          <a:p>
            <a:pPr marL="0" indent="0">
              <a:buNone/>
            </a:pPr>
            <a:endParaRPr lang="he-IL" sz="2400" dirty="0"/>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14" t="29713" r="46768" b="45082"/>
          <a:stretch/>
        </p:blipFill>
        <p:spPr bwMode="auto">
          <a:xfrm>
            <a:off x="1953754" y="3389899"/>
            <a:ext cx="7266446" cy="306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3064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4876335" y="548681"/>
            <a:ext cx="5105400" cy="1448029"/>
          </a:xfrm>
        </p:spPr>
        <p:txBody>
          <a:bodyPr/>
          <a:lstStyle/>
          <a:p>
            <a:pPr algn="ctr"/>
            <a:r>
              <a:rPr lang="he-IL" dirty="0"/>
              <a:t>מיני פרויקט	במערכות חלונות</a:t>
            </a:r>
          </a:p>
        </p:txBody>
      </p:sp>
      <p:sp>
        <p:nvSpPr>
          <p:cNvPr id="3" name="כותרת משנה 2"/>
          <p:cNvSpPr>
            <a:spLocks noGrp="1"/>
          </p:cNvSpPr>
          <p:nvPr>
            <p:ph type="subTitle" idx="1"/>
          </p:nvPr>
        </p:nvSpPr>
        <p:spPr>
          <a:xfrm>
            <a:off x="4439816" y="2348880"/>
            <a:ext cx="5976664" cy="1938992"/>
          </a:xfrm>
        </p:spPr>
        <p:txBody>
          <a:bodyPr>
            <a:normAutofit lnSpcReduction="10000"/>
          </a:bodyPr>
          <a:lstStyle/>
          <a:p>
            <a:pPr algn="ctr"/>
            <a:r>
              <a:rPr lang="he-IL" dirty="0"/>
              <a:t>שם חיבה: </a:t>
            </a:r>
            <a:r>
              <a:rPr lang="en-US" dirty="0"/>
              <a:t>C# </a:t>
            </a:r>
            <a:r>
              <a:rPr lang="en-US" dirty="0" err="1"/>
              <a:t>.Net</a:t>
            </a:r>
            <a:endParaRPr lang="he-IL" dirty="0"/>
          </a:p>
          <a:p>
            <a:pPr algn="ctr"/>
            <a:r>
              <a:rPr lang="he-IL" dirty="0"/>
              <a:t>סי שרפ דוט נט</a:t>
            </a:r>
            <a:endParaRPr lang="en-US" dirty="0"/>
          </a:p>
          <a:p>
            <a:pPr algn="ctr"/>
            <a:endParaRPr lang="he-IL" dirty="0"/>
          </a:p>
          <a:p>
            <a:pPr algn="ctr"/>
            <a:r>
              <a:rPr lang="he-IL" sz="2800" b="1" dirty="0"/>
              <a:t>נושא מספר 2 – מחלקות מבנים ואוספים</a:t>
            </a:r>
          </a:p>
        </p:txBody>
      </p:sp>
      <p:sp>
        <p:nvSpPr>
          <p:cNvPr id="4" name="Slide Number Placeholder 3"/>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89</a:t>
            </a:fld>
            <a:endParaRPr lang="he-IL">
              <a:latin typeface="Trebuchet MS"/>
              <a:cs typeface="Gisha" panose="020B0502040204020203" pitchFamily="34" charset="-79"/>
            </a:endParaRPr>
          </a:p>
        </p:txBody>
      </p:sp>
      <p:sp>
        <p:nvSpPr>
          <p:cNvPr id="7" name="TextBox 6">
            <a:extLst>
              <a:ext uri="{FF2B5EF4-FFF2-40B4-BE49-F238E27FC236}">
                <a16:creationId xmlns:a16="http://schemas.microsoft.com/office/drawing/2014/main" id="{5A2163EB-4349-4875-BF92-1F867642B59F}"/>
              </a:ext>
            </a:extLst>
          </p:cNvPr>
          <p:cNvSpPr txBox="1"/>
          <p:nvPr/>
        </p:nvSpPr>
        <p:spPr>
          <a:xfrm>
            <a:off x="4577104" y="4567617"/>
            <a:ext cx="5726832" cy="21236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he-IL" sz="1200" b="1" dirty="0">
                <a:solidFill>
                  <a:prstClr val="black">
                    <a:lumMod val="75000"/>
                    <a:lumOff val="25000"/>
                  </a:prstClr>
                </a:solidFill>
                <a:latin typeface="Trebuchet MS"/>
                <a:cs typeface="Gisha" panose="020B0502040204020203" pitchFamily="34" charset="-79"/>
              </a:rPr>
              <a:t>הערה חשובה:</a:t>
            </a:r>
          </a:p>
          <a:p>
            <a:endParaRPr lang="he-IL" sz="1200" b="1" dirty="0">
              <a:solidFill>
                <a:prstClr val="black">
                  <a:lumMod val="75000"/>
                  <a:lumOff val="25000"/>
                </a:prstClr>
              </a:solidFill>
              <a:latin typeface="Trebuchet MS"/>
              <a:cs typeface="Gisha" panose="020B0502040204020203" pitchFamily="34" charset="-79"/>
            </a:endParaRP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מצגת זו נערכה על ידי והיא שילוב של רעיונות ושקפים שנלקחו ברובם מ:</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נורית גרינברג </a:t>
            </a:r>
            <a:endParaRPr lang="en-US" sz="1200" dirty="0">
              <a:solidFill>
                <a:prstClr val="black">
                  <a:lumMod val="75000"/>
                  <a:lumOff val="25000"/>
                </a:prstClr>
              </a:solidFill>
              <a:latin typeface="Trebuchet MS"/>
            </a:endParaRPr>
          </a:p>
          <a:p>
            <a:pPr marL="742950" lvl="1" indent="-285750">
              <a:buFont typeface="Arial" panose="020B0604020202020204" pitchFamily="34" charset="0"/>
              <a:buChar char="•"/>
            </a:pPr>
            <a:r>
              <a:rPr lang="he-IL" sz="1200" dirty="0">
                <a:solidFill>
                  <a:prstClr val="black"/>
                </a:solidFill>
                <a:latin typeface="Trebuchet MS"/>
                <a:cs typeface="Gisha" panose="020B0502040204020203" pitchFamily="34" charset="-79"/>
              </a:rPr>
              <a:t>החומרים </a:t>
            </a:r>
            <a:r>
              <a:rPr lang="en-US" sz="1200" dirty="0">
                <a:solidFill>
                  <a:prstClr val="black"/>
                </a:solidFill>
                <a:latin typeface="Trebuchet MS"/>
              </a:rPr>
              <a:t>(OSF)</a:t>
            </a:r>
            <a:r>
              <a:rPr lang="he-IL" sz="1200" dirty="0">
                <a:solidFill>
                  <a:prstClr val="black"/>
                </a:solidFill>
                <a:latin typeface="Trebuchet MS"/>
                <a:cs typeface="Gisha" panose="020B0502040204020203" pitchFamily="34" charset="-79"/>
              </a:rPr>
              <a:t> וצילומי הוידאו של אושרי כהן.</a:t>
            </a:r>
          </a:p>
          <a:p>
            <a:pPr marL="742950" lvl="1"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המצגות של דן זילברשטיין.</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ט.ל.ח – ייתכן ונפלו טעויות וב"ה הן יתוקנו בע"פ בהרצאה שלי. בלי נדר, לאחר ההרצאה אם נוצרו עדכונים אני מעלה את המצגת שוב למודל. אך איני מתחייבת לכך.</a:t>
            </a:r>
          </a:p>
          <a:p>
            <a:pPr marL="285750" indent="-285750">
              <a:buFont typeface="Arial" panose="020B0604020202020204" pitchFamily="34" charset="0"/>
              <a:buChar char="•"/>
            </a:pPr>
            <a:r>
              <a:rPr lang="he-IL" sz="1200" dirty="0">
                <a:solidFill>
                  <a:prstClr val="black">
                    <a:lumMod val="75000"/>
                    <a:lumOff val="25000"/>
                  </a:prstClr>
                </a:solidFill>
                <a:latin typeface="Trebuchet MS"/>
                <a:cs typeface="Gisha" panose="020B0502040204020203" pitchFamily="34" charset="-79"/>
              </a:rPr>
              <a:t>המצגת לבדה אינה מספיקה, אלא בשילוב הערותיי בע"פ בהרצאה.</a:t>
            </a:r>
          </a:p>
          <a:p>
            <a:endParaRPr lang="he-IL" sz="1200" dirty="0">
              <a:solidFill>
                <a:prstClr val="black">
                  <a:lumMod val="75000"/>
                  <a:lumOff val="25000"/>
                </a:prstClr>
              </a:solidFill>
              <a:latin typeface="Trebuchet MS"/>
              <a:cs typeface="Gisha" panose="020B0502040204020203" pitchFamily="34" charset="-79"/>
            </a:endParaRPr>
          </a:p>
          <a:p>
            <a:r>
              <a:rPr lang="he-IL" sz="1200" b="1" dirty="0">
                <a:solidFill>
                  <a:prstClr val="black">
                    <a:lumMod val="75000"/>
                    <a:lumOff val="25000"/>
                  </a:prstClr>
                </a:solidFill>
                <a:latin typeface="Trebuchet MS"/>
                <a:cs typeface="Gisha" panose="020B0502040204020203" pitchFamily="34" charset="-79"/>
              </a:rPr>
              <a:t>אפרת עמר</a:t>
            </a:r>
          </a:p>
        </p:txBody>
      </p:sp>
    </p:spTree>
    <p:extLst>
      <p:ext uri="{BB962C8B-B14F-4D97-AF65-F5344CB8AC3E}">
        <p14:creationId xmlns:p14="http://schemas.microsoft.com/office/powerpoint/2010/main" val="250726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9C18-F34A-4BB0-B882-2D6C70240B6F}"/>
              </a:ext>
            </a:extLst>
          </p:cNvPr>
          <p:cNvSpPr>
            <a:spLocks noGrp="1"/>
          </p:cNvSpPr>
          <p:nvPr>
            <p:ph type="title"/>
          </p:nvPr>
        </p:nvSpPr>
        <p:spPr>
          <a:xfrm>
            <a:off x="2279576" y="106727"/>
            <a:ext cx="7239000" cy="554320"/>
          </a:xfrm>
        </p:spPr>
        <p:txBody>
          <a:bodyPr>
            <a:normAutofit fontScale="90000"/>
          </a:bodyPr>
          <a:lstStyle/>
          <a:p>
            <a:pPr algn="ctr"/>
            <a:r>
              <a:rPr lang="he-IL" dirty="0"/>
              <a:t>הפשטה של תהליך העבודה עם </a:t>
            </a:r>
            <a:r>
              <a:rPr lang="en-US" dirty="0"/>
              <a:t>GIT</a:t>
            </a:r>
          </a:p>
        </p:txBody>
      </p:sp>
      <p:sp>
        <p:nvSpPr>
          <p:cNvPr id="3" name="Content Placeholder 2">
            <a:extLst>
              <a:ext uri="{FF2B5EF4-FFF2-40B4-BE49-F238E27FC236}">
                <a16:creationId xmlns:a16="http://schemas.microsoft.com/office/drawing/2014/main" id="{81B4E7DF-7470-4216-B6A9-3A475DC96D55}"/>
              </a:ext>
            </a:extLst>
          </p:cNvPr>
          <p:cNvSpPr>
            <a:spLocks noGrp="1"/>
          </p:cNvSpPr>
          <p:nvPr>
            <p:ph idx="1"/>
          </p:nvPr>
        </p:nvSpPr>
        <p:spPr>
          <a:xfrm>
            <a:off x="7320136" y="980728"/>
            <a:ext cx="3225964" cy="4621058"/>
          </a:xfrm>
        </p:spPr>
        <p:style>
          <a:lnRef idx="2">
            <a:schemeClr val="accent5"/>
          </a:lnRef>
          <a:fillRef idx="1">
            <a:schemeClr val="lt1"/>
          </a:fillRef>
          <a:effectRef idx="0">
            <a:schemeClr val="accent5"/>
          </a:effectRef>
          <a:fontRef idx="minor">
            <a:schemeClr val="dk1"/>
          </a:fontRef>
        </p:style>
        <p:txBody>
          <a:bodyPr>
            <a:normAutofit lnSpcReduction="10000"/>
          </a:bodyPr>
          <a:lstStyle/>
          <a:p>
            <a:pPr algn="l" rtl="0" fontAlgn="base"/>
            <a:r>
              <a:rPr lang="en-US" sz="1600" b="1" dirty="0">
                <a:solidFill>
                  <a:srgbClr val="242729"/>
                </a:solidFill>
                <a:latin typeface="inherit"/>
              </a:rPr>
              <a:t>Commit</a:t>
            </a:r>
            <a:r>
              <a:rPr lang="en-US" sz="1600" dirty="0">
                <a:solidFill>
                  <a:srgbClr val="242729"/>
                </a:solidFill>
                <a:latin typeface="inherit"/>
              </a:rPr>
              <a:t> will simply make record of your changes that you have made on your local machine. It will not mark the change in the remote repository.</a:t>
            </a:r>
          </a:p>
          <a:p>
            <a:pPr algn="l" rtl="0" fontAlgn="base"/>
            <a:r>
              <a:rPr lang="en-US" sz="1600" b="1" dirty="0">
                <a:solidFill>
                  <a:srgbClr val="242729"/>
                </a:solidFill>
                <a:latin typeface="inherit"/>
              </a:rPr>
              <a:t>Commit and Push </a:t>
            </a:r>
            <a:r>
              <a:rPr lang="en-US" sz="1600" dirty="0">
                <a:solidFill>
                  <a:srgbClr val="242729"/>
                </a:solidFill>
                <a:latin typeface="inherit"/>
              </a:rPr>
              <a:t>will do the above and push it to the remote repository. This means that any changes you have made will be saved to the remote repository as well.</a:t>
            </a:r>
          </a:p>
          <a:p>
            <a:pPr algn="l" rtl="0" fontAlgn="base"/>
            <a:r>
              <a:rPr lang="en-US" sz="1600" b="1" dirty="0">
                <a:solidFill>
                  <a:srgbClr val="242729"/>
                </a:solidFill>
                <a:latin typeface="inherit"/>
              </a:rPr>
              <a:t>Commit and Pull </a:t>
            </a:r>
            <a:r>
              <a:rPr lang="en-US" sz="1600" dirty="0">
                <a:solidFill>
                  <a:srgbClr val="242729"/>
                </a:solidFill>
                <a:latin typeface="inherit"/>
              </a:rPr>
              <a:t>will grabs the updated information from the remote repo.</a:t>
            </a:r>
          </a:p>
          <a:p>
            <a:pPr algn="l" rtl="0" fontAlgn="base"/>
            <a:r>
              <a:rPr lang="en-US" sz="1600" b="1" dirty="0">
                <a:solidFill>
                  <a:srgbClr val="242729"/>
                </a:solidFill>
                <a:latin typeface="inherit"/>
              </a:rPr>
              <a:t>Commit and Sync </a:t>
            </a:r>
            <a:r>
              <a:rPr lang="en-US" sz="1600" dirty="0">
                <a:solidFill>
                  <a:srgbClr val="242729"/>
                </a:solidFill>
                <a:latin typeface="inherit"/>
              </a:rPr>
              <a:t>does three things. First, it will </a:t>
            </a:r>
            <a:r>
              <a:rPr lang="en-US" sz="1600" b="1" dirty="0">
                <a:solidFill>
                  <a:srgbClr val="242729"/>
                </a:solidFill>
                <a:latin typeface="inherit"/>
              </a:rPr>
              <a:t>commit</a:t>
            </a:r>
            <a:r>
              <a:rPr lang="en-US" sz="1600" dirty="0">
                <a:solidFill>
                  <a:srgbClr val="242729"/>
                </a:solidFill>
                <a:latin typeface="inherit"/>
              </a:rPr>
              <a:t>. Second, it will perform a </a:t>
            </a:r>
            <a:r>
              <a:rPr lang="en-US" sz="1600" b="1" dirty="0">
                <a:solidFill>
                  <a:srgbClr val="242729"/>
                </a:solidFill>
                <a:latin typeface="inherit"/>
              </a:rPr>
              <a:t>pull</a:t>
            </a:r>
            <a:r>
              <a:rPr lang="en-US" sz="1600" dirty="0">
                <a:solidFill>
                  <a:srgbClr val="242729"/>
                </a:solidFill>
                <a:latin typeface="inherit"/>
              </a:rPr>
              <a:t>. Finally, it will </a:t>
            </a:r>
            <a:r>
              <a:rPr lang="en-US" sz="1600" b="1" dirty="0">
                <a:solidFill>
                  <a:srgbClr val="242729"/>
                </a:solidFill>
                <a:latin typeface="inherit"/>
              </a:rPr>
              <a:t>push</a:t>
            </a:r>
            <a:r>
              <a:rPr lang="en-US" sz="1600" dirty="0">
                <a:solidFill>
                  <a:srgbClr val="242729"/>
                </a:solidFill>
                <a:latin typeface="inherit"/>
              </a:rPr>
              <a:t>.</a:t>
            </a:r>
          </a:p>
        </p:txBody>
      </p:sp>
      <p:sp>
        <p:nvSpPr>
          <p:cNvPr id="4" name="Slide Number Placeholder 3">
            <a:extLst>
              <a:ext uri="{FF2B5EF4-FFF2-40B4-BE49-F238E27FC236}">
                <a16:creationId xmlns:a16="http://schemas.microsoft.com/office/drawing/2014/main" id="{06FD23DE-AF9A-4D27-9762-DB9173668862}"/>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a:t>
            </a:fld>
            <a:endParaRPr lang="he-IL">
              <a:solidFill>
                <a:srgbClr val="B13F9A"/>
              </a:solidFill>
              <a:latin typeface="Trebuchet MS"/>
              <a:cs typeface="Gisha" panose="020B0502040204020203" pitchFamily="34" charset="-79"/>
            </a:endParaRPr>
          </a:p>
        </p:txBody>
      </p:sp>
      <p:pic>
        <p:nvPicPr>
          <p:cNvPr id="24" name="Picture 23">
            <a:extLst>
              <a:ext uri="{FF2B5EF4-FFF2-40B4-BE49-F238E27FC236}">
                <a16:creationId xmlns:a16="http://schemas.microsoft.com/office/drawing/2014/main" id="{FD49DA37-E505-4A88-A4FE-202FAB6CD0FF}"/>
              </a:ext>
            </a:extLst>
          </p:cNvPr>
          <p:cNvPicPr>
            <a:picLocks noChangeAspect="1"/>
          </p:cNvPicPr>
          <p:nvPr/>
        </p:nvPicPr>
        <p:blipFill>
          <a:blip r:embed="rId2"/>
          <a:stretch>
            <a:fillRect/>
          </a:stretch>
        </p:blipFill>
        <p:spPr>
          <a:xfrm>
            <a:off x="1645900" y="980728"/>
            <a:ext cx="5530220" cy="4621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3868D9A9-7BA6-434D-BE30-AFCFDE7C807D}"/>
              </a:ext>
            </a:extLst>
          </p:cNvPr>
          <p:cNvSpPr txBox="1"/>
          <p:nvPr/>
        </p:nvSpPr>
        <p:spPr>
          <a:xfrm>
            <a:off x="1645900" y="5877272"/>
            <a:ext cx="890020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he-IL" b="1" dirty="0">
                <a:solidFill>
                  <a:prstClr val="black"/>
                </a:solidFill>
                <a:latin typeface="Trebuchet MS"/>
                <a:cs typeface="Gisha" panose="020B0502040204020203" pitchFamily="34" charset="-79"/>
              </a:rPr>
              <a:t>אלו הן רק חלק קטן מהפקודות והתהליך הוא הרבה יותר מורכב. הציור הוא רק להמחשה.</a:t>
            </a:r>
            <a:endParaRPr lang="en-US" b="1" dirty="0">
              <a:solidFill>
                <a:prstClr val="black"/>
              </a:solidFill>
              <a:latin typeface="Trebuchet MS"/>
            </a:endParaRPr>
          </a:p>
        </p:txBody>
      </p:sp>
    </p:spTree>
    <p:extLst>
      <p:ext uri="{BB962C8B-B14F-4D97-AF65-F5344CB8AC3E}">
        <p14:creationId xmlns:p14="http://schemas.microsoft.com/office/powerpoint/2010/main" val="3266917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135560" y="258288"/>
            <a:ext cx="7239000" cy="770344"/>
          </a:xfrm>
        </p:spPr>
        <p:txBody>
          <a:bodyPr/>
          <a:lstStyle/>
          <a:p>
            <a:pPr algn="ctr"/>
            <a:r>
              <a:rPr lang="he-IL" dirty="0"/>
              <a:t>ומה היום?</a:t>
            </a:r>
          </a:p>
        </p:txBody>
      </p:sp>
      <p:sp>
        <p:nvSpPr>
          <p:cNvPr id="6" name="Slide Number Placeholder 5"/>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90</a:t>
            </a:fld>
            <a:endParaRPr lang="he-IL">
              <a:solidFill>
                <a:srgbClr val="B13F9A"/>
              </a:solidFill>
              <a:latin typeface="Trebuchet MS"/>
              <a:cs typeface="Gisha" panose="020B0502040204020203" pitchFamily="34" charset="-79"/>
            </a:endParaRPr>
          </a:p>
        </p:txBody>
      </p:sp>
      <p:sp>
        <p:nvSpPr>
          <p:cNvPr id="3" name="מציין מיקום תוכן 2"/>
          <p:cNvSpPr>
            <a:spLocks noGrp="1"/>
          </p:cNvSpPr>
          <p:nvPr>
            <p:ph idx="1"/>
          </p:nvPr>
        </p:nvSpPr>
        <p:spPr>
          <a:xfrm>
            <a:off x="2011316" y="1294466"/>
            <a:ext cx="7239000" cy="4846320"/>
          </a:xfrm>
        </p:spPr>
        <p:txBody>
          <a:bodyPr>
            <a:normAutofit/>
          </a:bodyPr>
          <a:lstStyle/>
          <a:p>
            <a:r>
              <a:rPr lang="he-IL" sz="2400" dirty="0"/>
              <a:t>מחלקות </a:t>
            </a:r>
            <a:r>
              <a:rPr lang="en-US" sz="2400" dirty="0"/>
              <a:t>(Class)</a:t>
            </a:r>
            <a:r>
              <a:rPr lang="he-IL" sz="2400" dirty="0"/>
              <a:t> </a:t>
            </a:r>
            <a:r>
              <a:rPr lang="en-US" sz="2400" dirty="0"/>
              <a:t>Reference Type</a:t>
            </a:r>
          </a:p>
          <a:p>
            <a:r>
              <a:rPr lang="he-IL" sz="2400" dirty="0"/>
              <a:t>מבנים </a:t>
            </a:r>
            <a:r>
              <a:rPr lang="en-US" sz="2400" dirty="0"/>
              <a:t>(</a:t>
            </a:r>
            <a:r>
              <a:rPr lang="en-US" sz="2400" dirty="0" err="1"/>
              <a:t>Struct</a:t>
            </a:r>
            <a:r>
              <a:rPr lang="en-US" sz="2400" dirty="0"/>
              <a:t>)</a:t>
            </a:r>
            <a:r>
              <a:rPr lang="he-IL" sz="2400" dirty="0"/>
              <a:t> </a:t>
            </a:r>
            <a:r>
              <a:rPr lang="en-US" sz="2400" dirty="0"/>
              <a:t>Value Type</a:t>
            </a:r>
            <a:endParaRPr lang="he-IL" sz="2400" dirty="0"/>
          </a:p>
          <a:p>
            <a:r>
              <a:rPr lang="he-IL" sz="2400" dirty="0"/>
              <a:t>מאפיינים </a:t>
            </a:r>
            <a:r>
              <a:rPr lang="en-US" sz="2400" dirty="0"/>
              <a:t>Properties</a:t>
            </a:r>
            <a:endParaRPr lang="he-IL" sz="2400" dirty="0"/>
          </a:p>
          <a:p>
            <a:r>
              <a:rPr lang="he-IL" sz="2400" dirty="0"/>
              <a:t>שדה סטטי, מתודה סטטית, מחלקה סטטית, בנאי סטטי</a:t>
            </a:r>
          </a:p>
          <a:p>
            <a:r>
              <a:rPr lang="he-IL" sz="2400" dirty="0"/>
              <a:t>שדה קבוע </a:t>
            </a:r>
            <a:r>
              <a:rPr lang="en-US" sz="2400" dirty="0"/>
              <a:t>const</a:t>
            </a:r>
            <a:r>
              <a:rPr lang="he-IL" sz="2400" dirty="0"/>
              <a:t>, שדה לקריאה בלבד </a:t>
            </a:r>
            <a:r>
              <a:rPr lang="en-US" sz="2400" dirty="0"/>
              <a:t>read only</a:t>
            </a:r>
          </a:p>
          <a:p>
            <a:r>
              <a:rPr lang="he-IL" sz="2400" dirty="0"/>
              <a:t>אוספים פשוטים </a:t>
            </a:r>
            <a:r>
              <a:rPr lang="en-US" sz="2400" dirty="0"/>
              <a:t>Array</a:t>
            </a:r>
          </a:p>
          <a:p>
            <a:r>
              <a:rPr lang="he-IL" sz="2400" dirty="0"/>
              <a:t>אוספים גנריים שמכילים טיפוסי </a:t>
            </a:r>
            <a:r>
              <a:rPr lang="en-US" sz="2400" dirty="0"/>
              <a:t>object</a:t>
            </a:r>
            <a:r>
              <a:rPr lang="he-IL" sz="2400" dirty="0"/>
              <a:t>, </a:t>
            </a:r>
            <a:r>
              <a:rPr lang="en-US" sz="2400" dirty="0" err="1"/>
              <a:t>ArrayList</a:t>
            </a:r>
            <a:endParaRPr lang="en-US" sz="2400" dirty="0"/>
          </a:p>
          <a:p>
            <a:r>
              <a:rPr lang="he-IL" sz="2400" dirty="0"/>
              <a:t>אוספים גנריים </a:t>
            </a:r>
            <a:r>
              <a:rPr lang="en-US" sz="2400" dirty="0"/>
              <a:t>Generics Collections</a:t>
            </a:r>
            <a:endParaRPr lang="he-IL" sz="2400" dirty="0"/>
          </a:p>
          <a:p>
            <a:r>
              <a:rPr lang="he-IL" sz="2400" dirty="0"/>
              <a:t>חפיפת אופרטורים</a:t>
            </a:r>
          </a:p>
          <a:p>
            <a:pPr marL="0" indent="0">
              <a:buNone/>
            </a:pPr>
            <a:endParaRPr lang="he-IL" sz="2400" dirty="0"/>
          </a:p>
          <a:p>
            <a:endParaRPr lang="he-IL" sz="2400" dirty="0"/>
          </a:p>
        </p:txBody>
      </p:sp>
    </p:spTree>
    <p:extLst>
      <p:ext uri="{BB962C8B-B14F-4D97-AF65-F5344CB8AC3E}">
        <p14:creationId xmlns:p14="http://schemas.microsoft.com/office/powerpoint/2010/main" val="1915981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402264"/>
            <a:ext cx="7239000" cy="770344"/>
          </a:xfrm>
        </p:spPr>
        <p:txBody>
          <a:bodyPr/>
          <a:lstStyle/>
          <a:p>
            <a:pPr algn="ctr"/>
            <a:r>
              <a:rPr lang="he-IL" dirty="0"/>
              <a:t>סוגי טיפוסים ב #</a:t>
            </a:r>
            <a:r>
              <a:rPr lang="en-US" dirty="0"/>
              <a:t>C</a:t>
            </a:r>
            <a:endParaRPr lang="he-IL" dirty="0"/>
          </a:p>
        </p:txBody>
      </p:sp>
      <p:sp>
        <p:nvSpPr>
          <p:cNvPr id="3" name="מציין מיקום תוכן 2"/>
          <p:cNvSpPr>
            <a:spLocks noGrp="1"/>
          </p:cNvSpPr>
          <p:nvPr>
            <p:ph idx="1"/>
          </p:nvPr>
        </p:nvSpPr>
        <p:spPr>
          <a:xfrm>
            <a:off x="2135560" y="1340768"/>
            <a:ext cx="7084640" cy="4339864"/>
          </a:xfrm>
        </p:spPr>
        <p:txBody>
          <a:bodyPr>
            <a:normAutofit/>
          </a:bodyPr>
          <a:lstStyle/>
          <a:p>
            <a:r>
              <a:rPr lang="he-IL" dirty="0"/>
              <a:t>סוג הפניה – </a:t>
            </a:r>
            <a:r>
              <a:rPr lang="en-US" dirty="0"/>
              <a:t>Reference Types</a:t>
            </a:r>
          </a:p>
          <a:p>
            <a:r>
              <a:rPr lang="he-IL" dirty="0"/>
              <a:t>סוג ערך – </a:t>
            </a:r>
            <a:r>
              <a:rPr lang="en-US" dirty="0"/>
              <a:t>Value Types</a:t>
            </a:r>
          </a:p>
          <a:p>
            <a:r>
              <a:rPr lang="he-IL" dirty="0"/>
              <a:t>ממשק - </a:t>
            </a:r>
            <a:r>
              <a:rPr lang="en-US" dirty="0"/>
              <a:t>Interface</a:t>
            </a:r>
          </a:p>
          <a:p>
            <a:r>
              <a:rPr lang="he-IL" dirty="0"/>
              <a:t>סוג מצביע – </a:t>
            </a:r>
            <a:r>
              <a:rPr lang="en-US" dirty="0"/>
              <a:t>Pointer Types</a:t>
            </a:r>
            <a:r>
              <a:rPr lang="he-IL" dirty="0"/>
              <a:t> </a:t>
            </a:r>
            <a:r>
              <a:rPr lang="he-IL" sz="2000" dirty="0">
                <a:highlight>
                  <a:srgbClr val="FFFF00"/>
                </a:highlight>
              </a:rPr>
              <a:t>(</a:t>
            </a:r>
            <a:r>
              <a:rPr lang="he-IL" sz="2000" dirty="0">
                <a:highlight>
                  <a:srgbClr val="FFFF00"/>
                </a:highlight>
                <a:latin typeface="+mj-lt"/>
              </a:rPr>
              <a:t>מצביעים ב-</a:t>
            </a:r>
            <a:r>
              <a:rPr lang="en-US" sz="2000" dirty="0">
                <a:highlight>
                  <a:srgbClr val="FFFF00"/>
                </a:highlight>
                <a:latin typeface="+mj-lt"/>
              </a:rPr>
              <a:t>C#</a:t>
            </a:r>
            <a:r>
              <a:rPr lang="he-IL" sz="2000" dirty="0">
                <a:highlight>
                  <a:srgbClr val="FFFF00"/>
                </a:highlight>
                <a:latin typeface="+mj-lt"/>
              </a:rPr>
              <a:t> הם חלק מהתחום ה"לא בטוח" (</a:t>
            </a:r>
            <a:r>
              <a:rPr lang="en-US" sz="2000" dirty="0">
                <a:highlight>
                  <a:srgbClr val="FFFF00"/>
                </a:highlight>
                <a:latin typeface="+mj-lt"/>
              </a:rPr>
              <a:t>unsafe</a:t>
            </a:r>
            <a:r>
              <a:rPr lang="he-IL" sz="2000" dirty="0">
                <a:highlight>
                  <a:srgbClr val="FFFF00"/>
                </a:highlight>
                <a:latin typeface="+mj-lt"/>
              </a:rPr>
              <a:t>) ו</a:t>
            </a:r>
            <a:r>
              <a:rPr lang="he-IL" sz="2000" b="1" dirty="0">
                <a:highlight>
                  <a:srgbClr val="FFFF00"/>
                </a:highlight>
                <a:latin typeface="+mj-lt"/>
              </a:rPr>
              <a:t>לא בקורס שלנו)</a:t>
            </a:r>
            <a:endParaRPr lang="he-IL" sz="2000" dirty="0">
              <a:highlight>
                <a:srgbClr val="FFFF00"/>
              </a:highlight>
            </a:endParaRPr>
          </a:p>
          <a:p>
            <a:r>
              <a:rPr lang="he-IL" dirty="0"/>
              <a:t>טיפוס מניה - </a:t>
            </a:r>
            <a:r>
              <a:rPr lang="en-US" dirty="0" err="1"/>
              <a:t>Enum</a:t>
            </a:r>
            <a:endParaRPr lang="en-US" dirty="0"/>
          </a:p>
          <a:p>
            <a:r>
              <a:rPr lang="he-IL" dirty="0"/>
              <a:t>נציג - </a:t>
            </a:r>
            <a:r>
              <a:rPr lang="en-US" dirty="0"/>
              <a:t>Delegate</a:t>
            </a:r>
            <a:r>
              <a:rPr lang="he-IL" dirty="0"/>
              <a:t>, "מיופה כח", מצביע ל</a:t>
            </a:r>
            <a:r>
              <a:rPr lang="he-IL" sz="2800" dirty="0"/>
              <a:t>מתודה</a:t>
            </a:r>
            <a:endParaRPr lang="he-IL" sz="2700" kern="0" dirty="0">
              <a:latin typeface="Arial" pitchFamily="34" charset="0"/>
            </a:endParaRP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91</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4169646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p:txBody>
          <a:bodyPr/>
          <a:lstStyle/>
          <a:p>
            <a:pPr algn="ctr"/>
            <a:r>
              <a:rPr lang="he-IL" dirty="0"/>
              <a:t>מחלקה </a:t>
            </a:r>
            <a:r>
              <a:rPr lang="en-US" dirty="0"/>
              <a:t>CLASS</a:t>
            </a:r>
            <a:endParaRPr lang="he-IL" dirty="0"/>
          </a:p>
        </p:txBody>
      </p:sp>
      <p:sp>
        <p:nvSpPr>
          <p:cNvPr id="5" name="כותרת משנה 4"/>
          <p:cNvSpPr>
            <a:spLocks noGrp="1"/>
          </p:cNvSpPr>
          <p:nvPr>
            <p:ph type="subTitle" idx="1"/>
          </p:nvPr>
        </p:nvSpPr>
        <p:spPr/>
        <p:txBody>
          <a:bodyPr>
            <a:normAutofit/>
          </a:bodyPr>
          <a:lstStyle/>
          <a:p>
            <a:pPr algn="ctr"/>
            <a:r>
              <a:rPr lang="en-US" sz="3200" dirty="0"/>
              <a:t>Reference Type</a:t>
            </a:r>
          </a:p>
          <a:p>
            <a:pPr algn="ctr"/>
            <a:r>
              <a:rPr lang="he-IL" sz="3200" dirty="0"/>
              <a:t>טיפוס הפניה</a:t>
            </a:r>
          </a:p>
        </p:txBody>
      </p:sp>
      <p:sp>
        <p:nvSpPr>
          <p:cNvPr id="2" name="Slide Number Placeholder 1"/>
          <p:cNvSpPr>
            <a:spLocks noGrp="1"/>
          </p:cNvSpPr>
          <p:nvPr>
            <p:ph type="sldNum" sz="quarter" idx="12"/>
          </p:nvPr>
        </p:nvSpPr>
        <p:spPr/>
        <p:txBody>
          <a:bodyPr/>
          <a:lstStyle/>
          <a:p>
            <a:fld id="{5EC9654E-5318-4238-B03D-55CEA01D4D35}" type="slidenum">
              <a:rPr lang="he-IL">
                <a:latin typeface="Trebuchet MS"/>
                <a:cs typeface="Gisha" panose="020B0502040204020203" pitchFamily="34" charset="-79"/>
              </a:rPr>
              <a:pPr/>
              <a:t>92</a:t>
            </a:fld>
            <a:endParaRPr lang="he-IL">
              <a:latin typeface="Trebuchet MS"/>
              <a:cs typeface="Gisha" panose="020B0502040204020203" pitchFamily="34" charset="-79"/>
            </a:endParaRPr>
          </a:p>
        </p:txBody>
      </p:sp>
    </p:spTree>
    <p:extLst>
      <p:ext uri="{BB962C8B-B14F-4D97-AF65-F5344CB8AC3E}">
        <p14:creationId xmlns:p14="http://schemas.microsoft.com/office/powerpoint/2010/main" val="367849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981200" y="260648"/>
            <a:ext cx="7239000" cy="770344"/>
          </a:xfrm>
        </p:spPr>
        <p:txBody>
          <a:bodyPr/>
          <a:lstStyle/>
          <a:p>
            <a:pPr algn="ctr"/>
            <a:r>
              <a:rPr lang="he-IL" dirty="0"/>
              <a:t>מה יש למחלקה?</a:t>
            </a:r>
          </a:p>
        </p:txBody>
      </p:sp>
      <p:sp>
        <p:nvSpPr>
          <p:cNvPr id="3" name="מציין מיקום תוכן 2"/>
          <p:cNvSpPr>
            <a:spLocks noGrp="1"/>
          </p:cNvSpPr>
          <p:nvPr>
            <p:ph idx="1"/>
          </p:nvPr>
        </p:nvSpPr>
        <p:spPr>
          <a:xfrm>
            <a:off x="2007168" y="1268760"/>
            <a:ext cx="7239000" cy="4846320"/>
          </a:xfrm>
        </p:spPr>
        <p:txBody>
          <a:bodyPr>
            <a:normAutofit fontScale="85000" lnSpcReduction="20000"/>
          </a:bodyPr>
          <a:lstStyle/>
          <a:p>
            <a:r>
              <a:rPr lang="he-IL" dirty="0"/>
              <a:t>שדות </a:t>
            </a:r>
          </a:p>
          <a:p>
            <a:r>
              <a:rPr lang="he-IL" dirty="0">
                <a:solidFill>
                  <a:srgbClr val="FF0000"/>
                </a:solidFill>
              </a:rPr>
              <a:t>מאפיינים/תכונות – </a:t>
            </a:r>
            <a:r>
              <a:rPr lang="en-US" dirty="0">
                <a:solidFill>
                  <a:srgbClr val="FF0000"/>
                </a:solidFill>
              </a:rPr>
              <a:t>properties</a:t>
            </a:r>
            <a:endParaRPr lang="he-IL" dirty="0">
              <a:solidFill>
                <a:srgbClr val="FF0000"/>
              </a:solidFill>
            </a:endParaRPr>
          </a:p>
          <a:p>
            <a:r>
              <a:rPr lang="he-IL" dirty="0"/>
              <a:t>בנאים</a:t>
            </a:r>
          </a:p>
          <a:p>
            <a:r>
              <a:rPr lang="he-IL" dirty="0"/>
              <a:t>מתודות</a:t>
            </a:r>
          </a:p>
          <a:p>
            <a:r>
              <a:rPr lang="he-IL" dirty="0"/>
              <a:t>אופרטורים (לא בשימוש בפועל)</a:t>
            </a:r>
          </a:p>
          <a:p>
            <a:endParaRPr lang="he-IL" b="1" dirty="0"/>
          </a:p>
          <a:p>
            <a:r>
              <a:rPr lang="he-IL" dirty="0"/>
              <a:t>סדרנים </a:t>
            </a:r>
            <a:r>
              <a:rPr lang="en-US" dirty="0"/>
              <a:t>indexer</a:t>
            </a:r>
            <a:endParaRPr lang="he-IL" dirty="0"/>
          </a:p>
          <a:p>
            <a:r>
              <a:rPr lang="he-IL" dirty="0"/>
              <a:t>"נציגים" </a:t>
            </a:r>
            <a:r>
              <a:rPr lang="en-US" dirty="0"/>
              <a:t>delegate</a:t>
            </a:r>
            <a:endParaRPr lang="he-IL" dirty="0"/>
          </a:p>
          <a:p>
            <a:r>
              <a:rPr lang="he-IL" dirty="0"/>
              <a:t>ארועים </a:t>
            </a:r>
            <a:r>
              <a:rPr lang="en-US" dirty="0"/>
              <a:t>event</a:t>
            </a:r>
            <a:endParaRPr lang="he-IL" dirty="0"/>
          </a:p>
          <a:p>
            <a:pPr marL="0" indent="0">
              <a:buNone/>
            </a:pPr>
            <a:endParaRPr lang="he-IL" dirty="0"/>
          </a:p>
          <a:p>
            <a:pPr marL="0" indent="0">
              <a:buNone/>
            </a:pPr>
            <a:r>
              <a:rPr lang="he-IL" dirty="0"/>
              <a:t>מקובל:</a:t>
            </a:r>
          </a:p>
          <a:p>
            <a:pPr lvl="1"/>
            <a:r>
              <a:rPr lang="he-IL" dirty="0"/>
              <a:t>אות ראשונה </a:t>
            </a:r>
            <a:r>
              <a:rPr lang="he-IL" sz="2400" dirty="0"/>
              <a:t>של שדה/מתודה ציבורית </a:t>
            </a:r>
            <a:r>
              <a:rPr lang="he-IL" dirty="0"/>
              <a:t>- גדולה </a:t>
            </a:r>
          </a:p>
          <a:p>
            <a:pPr lvl="1"/>
            <a:r>
              <a:rPr lang="he-IL" dirty="0"/>
              <a:t>אות ראשונה </a:t>
            </a:r>
            <a:r>
              <a:rPr lang="he-IL" sz="2400" dirty="0"/>
              <a:t>של שדה/מתודה </a:t>
            </a:r>
            <a:r>
              <a:rPr lang="he-IL" dirty="0"/>
              <a:t>פרטית - אות קטנה</a:t>
            </a:r>
          </a:p>
          <a:p>
            <a:pPr marL="0" indent="0">
              <a:buNone/>
            </a:pPr>
            <a:endParaRPr lang="he-IL" dirty="0"/>
          </a:p>
        </p:txBody>
      </p:sp>
      <p:sp>
        <p:nvSpPr>
          <p:cNvPr id="4" name="Slide Number Placeholder 3"/>
          <p:cNvSpPr>
            <a:spLocks noGrp="1"/>
          </p:cNvSpPr>
          <p:nvPr>
            <p:ph type="sldNum" sz="quarter" idx="12"/>
          </p:nvPr>
        </p:nvSpPr>
        <p:spPr>
          <a:xfrm>
            <a:off x="1847528" y="6352848"/>
            <a:ext cx="588336" cy="228600"/>
          </a:xfrm>
        </p:spPr>
        <p:txBody>
          <a:bodyPr/>
          <a:lstStyle/>
          <a:p>
            <a:fld id="{5EC9654E-5318-4238-B03D-55CEA01D4D35}" type="slidenum">
              <a:rPr lang="he-IL">
                <a:solidFill>
                  <a:srgbClr val="B13F9A"/>
                </a:solidFill>
                <a:latin typeface="Trebuchet MS"/>
                <a:cs typeface="Gisha" panose="020B0502040204020203" pitchFamily="34" charset="-79"/>
              </a:rPr>
              <a:pPr/>
              <a:t>93</a:t>
            </a:fld>
            <a:endParaRPr lang="he-IL">
              <a:solidFill>
                <a:srgbClr val="B13F9A"/>
              </a:solidFill>
              <a:latin typeface="Trebuchet MS"/>
              <a:cs typeface="Gisha" panose="020B0502040204020203" pitchFamily="34" charset="-79"/>
            </a:endParaRPr>
          </a:p>
        </p:txBody>
      </p:sp>
      <p:sp>
        <p:nvSpPr>
          <p:cNvPr id="5" name="Left Brace 4">
            <a:extLst>
              <a:ext uri="{FF2B5EF4-FFF2-40B4-BE49-F238E27FC236}">
                <a16:creationId xmlns:a16="http://schemas.microsoft.com/office/drawing/2014/main" id="{736478FA-8BDD-43D5-9CF0-9CDE3235E9BA}"/>
              </a:ext>
            </a:extLst>
          </p:cNvPr>
          <p:cNvSpPr/>
          <p:nvPr/>
        </p:nvSpPr>
        <p:spPr>
          <a:xfrm>
            <a:off x="5951984" y="3423321"/>
            <a:ext cx="648072" cy="936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Trebuchet MS"/>
            </a:endParaRPr>
          </a:p>
        </p:txBody>
      </p:sp>
      <p:sp>
        <p:nvSpPr>
          <p:cNvPr id="7" name="TextBox 6">
            <a:extLst>
              <a:ext uri="{FF2B5EF4-FFF2-40B4-BE49-F238E27FC236}">
                <a16:creationId xmlns:a16="http://schemas.microsoft.com/office/drawing/2014/main" id="{49C36D29-AEFF-473B-B4A5-DC1930EFD8FB}"/>
              </a:ext>
            </a:extLst>
          </p:cNvPr>
          <p:cNvSpPr txBox="1"/>
          <p:nvPr/>
        </p:nvSpPr>
        <p:spPr>
          <a:xfrm>
            <a:off x="4111216" y="3573017"/>
            <a:ext cx="1728192" cy="667505"/>
          </a:xfrm>
          <a:prstGeom prst="rect">
            <a:avLst/>
          </a:prstGeom>
          <a:noFill/>
        </p:spPr>
        <p:txBody>
          <a:bodyPr wrap="square">
            <a:spAutoFit/>
          </a:bodyPr>
          <a:lstStyle/>
          <a:p>
            <a:pPr algn="ctr"/>
            <a:r>
              <a:rPr lang="he-IL" dirty="0">
                <a:solidFill>
                  <a:prstClr val="black"/>
                </a:solidFill>
                <a:latin typeface="Trebuchet MS"/>
                <a:cs typeface="Gisha" panose="020B0502040204020203" pitchFamily="34" charset="-79"/>
              </a:rPr>
              <a:t>עליהם נרחיב בהמשך...</a:t>
            </a:r>
          </a:p>
        </p:txBody>
      </p:sp>
      <p:sp>
        <p:nvSpPr>
          <p:cNvPr id="6" name="חץ: שמאלה 5">
            <a:extLst>
              <a:ext uri="{FF2B5EF4-FFF2-40B4-BE49-F238E27FC236}">
                <a16:creationId xmlns:a16="http://schemas.microsoft.com/office/drawing/2014/main" id="{3F57ACAD-36C9-5269-F5A9-119937F75A39}"/>
              </a:ext>
            </a:extLst>
          </p:cNvPr>
          <p:cNvSpPr/>
          <p:nvPr/>
        </p:nvSpPr>
        <p:spPr>
          <a:xfrm>
            <a:off x="7781731" y="438539"/>
            <a:ext cx="1922106" cy="6624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561741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p:cNvSpPr>
            <a:spLocks noGrp="1"/>
          </p:cNvSpPr>
          <p:nvPr>
            <p:ph type="title"/>
          </p:nvPr>
        </p:nvSpPr>
        <p:spPr>
          <a:xfrm>
            <a:off x="2017514" y="160338"/>
            <a:ext cx="7239000" cy="667254"/>
          </a:xfrm>
        </p:spPr>
        <p:txBody>
          <a:bodyPr>
            <a:normAutofit fontScale="90000"/>
          </a:bodyPr>
          <a:lstStyle/>
          <a:p>
            <a:pPr algn="ctr"/>
            <a:r>
              <a:rPr lang="he-IL" sz="4400" dirty="0"/>
              <a:t>מחלקה </a:t>
            </a:r>
            <a:r>
              <a:rPr lang="en-US" sz="4400" dirty="0"/>
              <a:t>Class</a:t>
            </a:r>
            <a:endParaRPr lang="he-IL" sz="4400" dirty="0"/>
          </a:p>
        </p:txBody>
      </p:sp>
      <p:sp>
        <p:nvSpPr>
          <p:cNvPr id="6" name="מציין מיקום תוכן 5"/>
          <p:cNvSpPr>
            <a:spLocks noGrp="1"/>
          </p:cNvSpPr>
          <p:nvPr>
            <p:ph idx="1"/>
          </p:nvPr>
        </p:nvSpPr>
        <p:spPr>
          <a:xfrm>
            <a:off x="2135758" y="1087794"/>
            <a:ext cx="7102822" cy="5162095"/>
          </a:xfrm>
        </p:spPr>
        <p:txBody>
          <a:bodyPr>
            <a:normAutofit/>
          </a:bodyPr>
          <a:lstStyle/>
          <a:p>
            <a:r>
              <a:rPr lang="he-IL" sz="2400" dirty="0"/>
              <a:t>בשונה מ </a:t>
            </a:r>
            <a:r>
              <a:rPr lang="en-US" sz="2400" dirty="0"/>
              <a:t>C++</a:t>
            </a:r>
            <a:r>
              <a:rPr lang="he-IL" sz="2400" dirty="0"/>
              <a:t>, ב </a:t>
            </a:r>
            <a:r>
              <a:rPr lang="en-US" sz="2400" dirty="0"/>
              <a:t>C#</a:t>
            </a:r>
            <a:r>
              <a:rPr lang="he-IL" sz="2400" dirty="0"/>
              <a:t> </a:t>
            </a:r>
            <a:r>
              <a:rPr lang="he-IL" sz="2400" b="1" dirty="0">
                <a:solidFill>
                  <a:srgbClr val="FF0000"/>
                </a:solidFill>
              </a:rPr>
              <a:t>הכל נמצא בתוך "מחלקות"</a:t>
            </a:r>
            <a:r>
              <a:rPr lang="he-IL" sz="2400" dirty="0">
                <a:solidFill>
                  <a:srgbClr val="FF0000"/>
                </a:solidFill>
              </a:rPr>
              <a:t>, </a:t>
            </a:r>
            <a:r>
              <a:rPr lang="he-IL" sz="2400" dirty="0"/>
              <a:t>אין משתנים גלובאליים ואין פונקציות גלובאליות</a:t>
            </a:r>
          </a:p>
          <a:p>
            <a:r>
              <a:rPr lang="he-IL" sz="2400" dirty="0"/>
              <a:t>שימו לב! מחלקה אינה מסתיימת ב</a:t>
            </a:r>
            <a:r>
              <a:rPr lang="he-IL" sz="2400" dirty="0">
                <a:solidFill>
                  <a:srgbClr val="FF0000"/>
                </a:solidFill>
              </a:rPr>
              <a:t> </a:t>
            </a:r>
            <a:r>
              <a:rPr lang="he-IL" sz="2400" b="1" dirty="0">
                <a:solidFill>
                  <a:srgbClr val="FF0000"/>
                </a:solidFill>
              </a:rPr>
              <a:t>;</a:t>
            </a:r>
            <a:r>
              <a:rPr lang="he-IL" sz="2400" dirty="0">
                <a:solidFill>
                  <a:srgbClr val="FF0000"/>
                </a:solidFill>
              </a:rPr>
              <a:t> </a:t>
            </a:r>
            <a:r>
              <a:rPr lang="he-IL" sz="2400" dirty="0"/>
              <a:t>!</a:t>
            </a:r>
          </a:p>
          <a:p>
            <a:r>
              <a:rPr lang="he-IL" sz="2400" dirty="0"/>
              <a:t>למחלקה </a:t>
            </a:r>
            <a:r>
              <a:rPr lang="he-IL" sz="2400" dirty="0">
                <a:solidFill>
                  <a:srgbClr val="FF0000"/>
                </a:solidFill>
              </a:rPr>
              <a:t>יש </a:t>
            </a:r>
            <a:r>
              <a:rPr lang="he-IL" sz="2400" b="1" dirty="0">
                <a:solidFill>
                  <a:srgbClr val="FF0000"/>
                </a:solidFill>
              </a:rPr>
              <a:t>שדות ומתודות </a:t>
            </a:r>
            <a:r>
              <a:rPr lang="he-IL" sz="2400" dirty="0"/>
              <a:t>וכולם כמובן שמוגדרים בתוך המחלקה, ולא מחוצה לה.</a:t>
            </a:r>
          </a:p>
          <a:p>
            <a:r>
              <a:rPr lang="he-IL" sz="2400" dirty="0"/>
              <a:t>קיימת מחלקה בסיסית בשם </a:t>
            </a:r>
            <a:r>
              <a:rPr lang="en-US" sz="2400" dirty="0"/>
              <a:t> </a:t>
            </a:r>
            <a:r>
              <a:rPr lang="en-US" sz="2400" b="1" dirty="0">
                <a:solidFill>
                  <a:srgbClr val="FF0000"/>
                </a:solidFill>
              </a:rPr>
              <a:t>object</a:t>
            </a:r>
            <a:r>
              <a:rPr lang="he-IL" sz="2400" dirty="0"/>
              <a:t>ממנה </a:t>
            </a:r>
            <a:r>
              <a:rPr lang="he-IL" sz="2400" b="1" dirty="0">
                <a:solidFill>
                  <a:srgbClr val="FF0000"/>
                </a:solidFill>
              </a:rPr>
              <a:t>יורשות</a:t>
            </a:r>
            <a:r>
              <a:rPr lang="he-IL" sz="2400" b="1" dirty="0"/>
              <a:t> </a:t>
            </a:r>
            <a:r>
              <a:rPr lang="he-IL" sz="2400" b="1" dirty="0">
                <a:solidFill>
                  <a:srgbClr val="FF0000"/>
                </a:solidFill>
              </a:rPr>
              <a:t>כל</a:t>
            </a:r>
            <a:r>
              <a:rPr lang="he-IL" sz="2400" b="1" dirty="0"/>
              <a:t> </a:t>
            </a:r>
            <a:r>
              <a:rPr lang="he-IL" sz="2400" b="1" dirty="0">
                <a:solidFill>
                  <a:srgbClr val="FF0000"/>
                </a:solidFill>
              </a:rPr>
              <a:t>המחלקות</a:t>
            </a:r>
            <a:r>
              <a:rPr lang="he-IL" sz="2400" b="1" dirty="0"/>
              <a:t> </a:t>
            </a:r>
            <a:r>
              <a:rPr lang="he-IL" sz="2400" dirty="0"/>
              <a:t>(אין צורך לציין זאת בכתיבת המחלקה)</a:t>
            </a:r>
          </a:p>
          <a:p>
            <a:r>
              <a:rPr lang="he-IL" sz="2400" dirty="0"/>
              <a:t>כל מחלקה </a:t>
            </a:r>
            <a:r>
              <a:rPr lang="he-IL" sz="2400" b="1" dirty="0">
                <a:solidFill>
                  <a:srgbClr val="FF0000"/>
                </a:solidFill>
              </a:rPr>
              <a:t>יורשת</a:t>
            </a:r>
            <a:r>
              <a:rPr lang="he-IL" sz="2400" dirty="0"/>
              <a:t> </a:t>
            </a:r>
            <a:r>
              <a:rPr lang="he-IL" sz="2400" b="1" dirty="0">
                <a:solidFill>
                  <a:srgbClr val="FF0000"/>
                </a:solidFill>
              </a:rPr>
              <a:t>ישירות</a:t>
            </a:r>
            <a:r>
              <a:rPr lang="he-IL" sz="2400" dirty="0"/>
              <a:t> רק ממחלקה </a:t>
            </a:r>
            <a:r>
              <a:rPr lang="he-IL" sz="2400" b="1" dirty="0">
                <a:solidFill>
                  <a:srgbClr val="FF0000"/>
                </a:solidFill>
              </a:rPr>
              <a:t>אחת</a:t>
            </a:r>
            <a:r>
              <a:rPr lang="he-IL" sz="2400" dirty="0"/>
              <a:t>. אך תמיד בראש ההיררכיה מחלקת </a:t>
            </a:r>
            <a:r>
              <a:rPr lang="en-US" sz="2400" b="1" dirty="0">
                <a:solidFill>
                  <a:srgbClr val="FF0000"/>
                </a:solidFill>
              </a:rPr>
              <a:t>object</a:t>
            </a:r>
            <a:endParaRPr lang="he-IL" sz="2400" b="1" dirty="0">
              <a:solidFill>
                <a:srgbClr val="FF0000"/>
              </a:solidFill>
            </a:endParaRPr>
          </a:p>
          <a:p>
            <a:r>
              <a:rPr lang="he-IL" sz="2400" dirty="0"/>
              <a:t>מחלקה יכולה לרשת ממחלקה אחת בלבד </a:t>
            </a:r>
            <a:r>
              <a:rPr lang="he-IL" sz="2400" b="1" dirty="0">
                <a:solidFill>
                  <a:srgbClr val="FF0000"/>
                </a:solidFill>
              </a:rPr>
              <a:t>אך לממש כמה ממשקים</a:t>
            </a:r>
            <a:r>
              <a:rPr lang="he-IL" sz="2400" dirty="0"/>
              <a:t>. נרחיב בהמשך.</a:t>
            </a:r>
          </a:p>
        </p:txBody>
      </p:sp>
      <p:sp>
        <p:nvSpPr>
          <p:cNvPr id="2" name="Slide Number Placeholder 1"/>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94</a:t>
            </a:fld>
            <a:endParaRPr lang="he-IL">
              <a:solidFill>
                <a:srgbClr val="B13F9A"/>
              </a:solidFill>
              <a:latin typeface="Trebuchet MS"/>
              <a:cs typeface="Gisha" panose="020B0502040204020203" pitchFamily="34" charset="-79"/>
            </a:endParaRPr>
          </a:p>
        </p:txBody>
      </p:sp>
      <p:sp>
        <p:nvSpPr>
          <p:cNvPr id="3" name="AutoShape 2" descr="image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Trebuchet MS"/>
            </a:endParaRPr>
          </a:p>
        </p:txBody>
      </p:sp>
    </p:spTree>
    <p:extLst>
      <p:ext uri="{BB962C8B-B14F-4D97-AF65-F5344CB8AC3E}">
        <p14:creationId xmlns:p14="http://schemas.microsoft.com/office/powerpoint/2010/main" val="3810455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35560" y="94656"/>
            <a:ext cx="7239000" cy="738336"/>
          </a:xfrm>
        </p:spPr>
        <p:txBody>
          <a:bodyPr>
            <a:normAutofit fontScale="90000"/>
          </a:bodyPr>
          <a:lstStyle/>
          <a:p>
            <a:r>
              <a:rPr lang="he-IL" dirty="0"/>
              <a:t>מתודות המחלקה הבסיסית </a:t>
            </a:r>
            <a:r>
              <a:rPr lang="en-US" dirty="0"/>
              <a:t>Object </a:t>
            </a:r>
            <a:endParaRPr lang="he-IL" dirty="0"/>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95</a:t>
            </a:fld>
            <a:endParaRPr lang="he-IL">
              <a:solidFill>
                <a:srgbClr val="B13F9A"/>
              </a:solidFill>
              <a:latin typeface="Trebuchet MS"/>
              <a:cs typeface="Gisha" panose="020B0502040204020203" pitchFamily="34" charset="-79"/>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3229791"/>
            <a:ext cx="5545043" cy="3371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הסבר מלבני מעוגל 17">
            <a:extLst>
              <a:ext uri="{FF2B5EF4-FFF2-40B4-BE49-F238E27FC236}">
                <a16:creationId xmlns:a16="http://schemas.microsoft.com/office/drawing/2014/main" id="{85A36702-A2ED-4E69-AE6E-D9C3955504EE}"/>
              </a:ext>
            </a:extLst>
          </p:cNvPr>
          <p:cNvSpPr/>
          <p:nvPr/>
        </p:nvSpPr>
        <p:spPr bwMode="auto">
          <a:xfrm rot="10800000" flipV="1">
            <a:off x="7807580" y="5447084"/>
            <a:ext cx="2663869" cy="1004392"/>
          </a:xfrm>
          <a:prstGeom prst="wedgeRoundRectCallout">
            <a:avLst>
              <a:gd name="adj1" fmla="val 80927"/>
              <a:gd name="adj2" fmla="val 8558"/>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he-IL" sz="1600" b="1" dirty="0">
                <a:solidFill>
                  <a:prstClr val="black"/>
                </a:solidFill>
                <a:latin typeface="Trebuchet MS"/>
                <a:cs typeface="Gisha" panose="020B0502040204020203" pitchFamily="34" charset="-79"/>
              </a:rPr>
              <a:t>בשלב זה רק נערוך היכרות ראשונית עם המחלקה.</a:t>
            </a:r>
          </a:p>
          <a:p>
            <a:pPr algn="ctr"/>
            <a:r>
              <a:rPr lang="he-IL" sz="1600" b="1" dirty="0">
                <a:solidFill>
                  <a:prstClr val="black"/>
                </a:solidFill>
                <a:latin typeface="Trebuchet MS"/>
                <a:cs typeface="Gisha" panose="020B0502040204020203" pitchFamily="34" charset="-79"/>
              </a:rPr>
              <a:t>בשיעור הבא נרחיב יותר.</a:t>
            </a:r>
            <a:endParaRPr lang="he-IL" sz="1600" dirty="0">
              <a:solidFill>
                <a:prstClr val="black"/>
              </a:solidFill>
              <a:latin typeface="Trebuchet MS"/>
              <a:cs typeface="Gisha" panose="020B0502040204020203" pitchFamily="34" charset="-79"/>
            </a:endParaRPr>
          </a:p>
        </p:txBody>
      </p:sp>
      <p:sp>
        <p:nvSpPr>
          <p:cNvPr id="8" name="Content Placeholder 7">
            <a:extLst>
              <a:ext uri="{FF2B5EF4-FFF2-40B4-BE49-F238E27FC236}">
                <a16:creationId xmlns:a16="http://schemas.microsoft.com/office/drawing/2014/main" id="{B2A4A9B3-ACFE-4003-842D-94A54CFFE2AC}"/>
              </a:ext>
            </a:extLst>
          </p:cNvPr>
          <p:cNvSpPr>
            <a:spLocks noGrp="1"/>
          </p:cNvSpPr>
          <p:nvPr>
            <p:ph idx="1"/>
          </p:nvPr>
        </p:nvSpPr>
        <p:spPr>
          <a:xfrm>
            <a:off x="2126680" y="888580"/>
            <a:ext cx="7239000" cy="873819"/>
          </a:xfrm>
        </p:spPr>
        <p:txBody>
          <a:bodyPr>
            <a:normAutofit/>
          </a:bodyPr>
          <a:lstStyle/>
          <a:p>
            <a:pPr marL="0" indent="0" algn="ctr">
              <a:buNone/>
            </a:pPr>
            <a:r>
              <a:rPr lang="he-IL" sz="2400" dirty="0"/>
              <a:t>המחלקה הבסיסית  </a:t>
            </a:r>
            <a:r>
              <a:rPr lang="en-US" sz="2400" dirty="0"/>
              <a:t> object</a:t>
            </a:r>
            <a:r>
              <a:rPr lang="he-IL" sz="2400" dirty="0"/>
              <a:t>מוגדרת במרחב השמות </a:t>
            </a:r>
            <a:r>
              <a:rPr lang="en-US" sz="2400" dirty="0"/>
              <a:t>System</a:t>
            </a:r>
            <a:r>
              <a:rPr lang="he-IL" sz="2400" dirty="0"/>
              <a:t> וממנה יורשות </a:t>
            </a:r>
            <a:r>
              <a:rPr lang="he-IL" sz="2400" b="1" dirty="0"/>
              <a:t>כל</a:t>
            </a:r>
            <a:r>
              <a:rPr lang="he-IL" sz="2400" dirty="0"/>
              <a:t> המחלקות.</a:t>
            </a:r>
            <a:endParaRPr lang="en-US" sz="900" dirty="0"/>
          </a:p>
        </p:txBody>
      </p:sp>
      <p:pic>
        <p:nvPicPr>
          <p:cNvPr id="9" name="Picture 8">
            <a:extLst>
              <a:ext uri="{FF2B5EF4-FFF2-40B4-BE49-F238E27FC236}">
                <a16:creationId xmlns:a16="http://schemas.microsoft.com/office/drawing/2014/main" id="{8349C21F-CEE3-416C-A572-D94DF51C7DD3}"/>
              </a:ext>
            </a:extLst>
          </p:cNvPr>
          <p:cNvPicPr>
            <a:picLocks noChangeAspect="1"/>
          </p:cNvPicPr>
          <p:nvPr/>
        </p:nvPicPr>
        <p:blipFill>
          <a:blip r:embed="rId4"/>
          <a:stretch>
            <a:fillRect/>
          </a:stretch>
        </p:blipFill>
        <p:spPr>
          <a:xfrm>
            <a:off x="5047260" y="1835553"/>
            <a:ext cx="4327301" cy="2851880"/>
          </a:xfrm>
          <a:prstGeom prst="rect">
            <a:avLst/>
          </a:prstGeom>
        </p:spPr>
      </p:pic>
    </p:spTree>
    <p:extLst>
      <p:ext uri="{BB962C8B-B14F-4D97-AF65-F5344CB8AC3E}">
        <p14:creationId xmlns:p14="http://schemas.microsoft.com/office/powerpoint/2010/main" val="375968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0844" y="152931"/>
            <a:ext cx="7239000" cy="626328"/>
          </a:xfrm>
        </p:spPr>
        <p:txBody>
          <a:bodyPr/>
          <a:lstStyle/>
          <a:p>
            <a:pPr algn="ctr"/>
            <a:r>
              <a:rPr lang="he-IL" dirty="0"/>
              <a:t>הרשאות גישה – יש חידושים!</a:t>
            </a:r>
          </a:p>
        </p:txBody>
      </p:sp>
      <p:sp>
        <p:nvSpPr>
          <p:cNvPr id="3" name="מציין מיקום תוכן 2"/>
          <p:cNvSpPr>
            <a:spLocks noGrp="1"/>
          </p:cNvSpPr>
          <p:nvPr>
            <p:ph idx="1"/>
          </p:nvPr>
        </p:nvSpPr>
        <p:spPr>
          <a:xfrm>
            <a:off x="1679904" y="860709"/>
            <a:ext cx="7920880" cy="5558931"/>
          </a:xfrm>
        </p:spPr>
        <p:txBody>
          <a:bodyPr>
            <a:noAutofit/>
          </a:bodyPr>
          <a:lstStyle/>
          <a:p>
            <a:r>
              <a:rPr lang="he-IL" sz="1800" b="1" dirty="0"/>
              <a:t>הרשאות גישה שהן </a:t>
            </a:r>
            <a:r>
              <a:rPr lang="he-IL" sz="1800" b="1" dirty="0">
                <a:solidFill>
                  <a:srgbClr val="FF0000"/>
                </a:solidFill>
              </a:rPr>
              <a:t>כמו</a:t>
            </a:r>
            <a:r>
              <a:rPr lang="he-IL" sz="1800" b="1" dirty="0"/>
              <a:t> ב ++</a:t>
            </a:r>
            <a:r>
              <a:rPr lang="en-US" sz="1800" b="1" dirty="0"/>
              <a:t>C</a:t>
            </a:r>
            <a:r>
              <a:rPr lang="he-IL" sz="1800" b="1" dirty="0"/>
              <a:t>:</a:t>
            </a:r>
            <a:endParaRPr lang="en-US" sz="1800" b="1" dirty="0"/>
          </a:p>
          <a:p>
            <a:pPr lvl="1"/>
            <a:r>
              <a:rPr lang="en-US" sz="1800" b="1" dirty="0">
                <a:solidFill>
                  <a:srgbClr val="FF0000"/>
                </a:solidFill>
              </a:rPr>
              <a:t>public</a:t>
            </a:r>
            <a:r>
              <a:rPr lang="he-IL" sz="1800" dirty="0">
                <a:solidFill>
                  <a:schemeClr val="tx1"/>
                </a:solidFill>
              </a:rPr>
              <a:t> – מחלקה, שדה, מתודה שניתן לגשת אליהם מכל מקום</a:t>
            </a:r>
          </a:p>
          <a:p>
            <a:pPr lvl="1"/>
            <a:r>
              <a:rPr lang="en-US" sz="1800" b="1" dirty="0">
                <a:solidFill>
                  <a:srgbClr val="FF0000"/>
                </a:solidFill>
              </a:rPr>
              <a:t>private</a:t>
            </a:r>
            <a:r>
              <a:rPr lang="he-IL" sz="1800" dirty="0">
                <a:solidFill>
                  <a:schemeClr val="tx1"/>
                </a:solidFill>
              </a:rPr>
              <a:t> – שדה או מתודה שניתן לגשת אליהם רק מתוך מתודות של אותה מחלקה בלבד או של מחלקה חברה </a:t>
            </a:r>
            <a:r>
              <a:rPr lang="en-US" sz="1800" dirty="0">
                <a:solidFill>
                  <a:schemeClr val="tx1"/>
                </a:solidFill>
              </a:rPr>
              <a:t>(friend)</a:t>
            </a:r>
            <a:r>
              <a:rPr lang="he-IL" sz="1800" dirty="0">
                <a:solidFill>
                  <a:schemeClr val="tx1"/>
                </a:solidFill>
              </a:rPr>
              <a:t>.</a:t>
            </a:r>
          </a:p>
          <a:p>
            <a:pPr lvl="1"/>
            <a:r>
              <a:rPr lang="en-US" sz="1800" b="1" dirty="0">
                <a:solidFill>
                  <a:srgbClr val="FF0000"/>
                </a:solidFill>
              </a:rPr>
              <a:t>protected</a:t>
            </a:r>
            <a:r>
              <a:rPr lang="he-IL" sz="1800" dirty="0">
                <a:solidFill>
                  <a:schemeClr val="tx1"/>
                </a:solidFill>
              </a:rPr>
              <a:t> - שדה או מתודה שניתן לגשת אליהם מתוך מתודות של אותה מחלקה בלבד ושל המחלקות שיורשות ממנה.</a:t>
            </a:r>
          </a:p>
          <a:p>
            <a:pPr marL="292608" lvl="1" indent="0">
              <a:buNone/>
            </a:pPr>
            <a:endParaRPr lang="he-IL" sz="1800" dirty="0">
              <a:solidFill>
                <a:schemeClr val="tx1"/>
              </a:solidFill>
            </a:endParaRPr>
          </a:p>
          <a:p>
            <a:r>
              <a:rPr lang="he-IL" sz="1800" b="1" dirty="0"/>
              <a:t>הרשאות גישה </a:t>
            </a:r>
            <a:r>
              <a:rPr lang="he-IL" sz="1800" b="1" dirty="0">
                <a:solidFill>
                  <a:srgbClr val="FF0000"/>
                </a:solidFill>
              </a:rPr>
              <a:t>חדשות</a:t>
            </a:r>
            <a:r>
              <a:rPr lang="he-IL" sz="1800" b="1" dirty="0"/>
              <a:t> שאין ב ++</a:t>
            </a:r>
            <a:r>
              <a:rPr lang="en-US" sz="1800" b="1" dirty="0"/>
              <a:t>C</a:t>
            </a:r>
            <a:r>
              <a:rPr lang="he-IL" sz="1800" b="1" dirty="0"/>
              <a:t>:</a:t>
            </a:r>
            <a:endParaRPr lang="en-US" sz="1800" b="1" dirty="0"/>
          </a:p>
          <a:p>
            <a:pPr lvl="1"/>
            <a:r>
              <a:rPr lang="en-US" sz="1800" b="1" dirty="0">
                <a:solidFill>
                  <a:srgbClr val="FF0000"/>
                </a:solidFill>
              </a:rPr>
              <a:t>internal</a:t>
            </a:r>
            <a:r>
              <a:rPr lang="he-IL" sz="1800" dirty="0">
                <a:solidFill>
                  <a:schemeClr val="tx1"/>
                </a:solidFill>
              </a:rPr>
              <a:t> - מחלקה, שדה, מתודה שניתן לגשת אליהם מכל מתודה או מחלקה שנמצאת איתם באותו </a:t>
            </a:r>
            <a:r>
              <a:rPr lang="he-IL" sz="1800" dirty="0" err="1">
                <a:solidFill>
                  <a:schemeClr val="tx1"/>
                </a:solidFill>
              </a:rPr>
              <a:t>אסמבלי</a:t>
            </a:r>
            <a:r>
              <a:rPr lang="he-IL" sz="1800" dirty="0">
                <a:solidFill>
                  <a:schemeClr val="tx1"/>
                </a:solidFill>
              </a:rPr>
              <a:t> (באותו פרויקט ובלי קשר ל </a:t>
            </a:r>
            <a:r>
              <a:rPr lang="en-US" sz="1800" dirty="0">
                <a:solidFill>
                  <a:schemeClr val="tx1"/>
                </a:solidFill>
              </a:rPr>
              <a:t>namespace</a:t>
            </a:r>
            <a:r>
              <a:rPr lang="he-IL" sz="1800" dirty="0">
                <a:solidFill>
                  <a:schemeClr val="tx1"/>
                </a:solidFill>
              </a:rPr>
              <a:t>).</a:t>
            </a:r>
          </a:p>
          <a:p>
            <a:pPr lvl="1"/>
            <a:r>
              <a:rPr lang="en-US" sz="1800" b="1" dirty="0">
                <a:solidFill>
                  <a:srgbClr val="FF0000"/>
                </a:solidFill>
                <a:highlight>
                  <a:srgbClr val="FFFF00"/>
                </a:highlight>
              </a:rPr>
              <a:t>private protected</a:t>
            </a:r>
            <a:r>
              <a:rPr lang="he-IL" sz="1800" b="1" dirty="0">
                <a:solidFill>
                  <a:srgbClr val="FF0000"/>
                </a:solidFill>
                <a:highlight>
                  <a:srgbClr val="FFFF00"/>
                </a:highlight>
              </a:rPr>
              <a:t> </a:t>
            </a:r>
            <a:r>
              <a:rPr lang="he-IL" sz="1800" dirty="0">
                <a:solidFill>
                  <a:schemeClr val="tx1"/>
                </a:solidFill>
                <a:highlight>
                  <a:srgbClr val="FFFF00"/>
                </a:highlight>
              </a:rPr>
              <a:t>– </a:t>
            </a:r>
            <a:r>
              <a:rPr lang="he-IL" sz="1800" dirty="0">
                <a:solidFill>
                  <a:schemeClr val="tx1"/>
                </a:solidFill>
              </a:rPr>
              <a:t>מחלקה, שדה, מתודה שניתן לגשת אליהם </a:t>
            </a:r>
            <a:r>
              <a:rPr lang="he-IL" sz="1800" b="1" dirty="0">
                <a:solidFill>
                  <a:schemeClr val="tx1"/>
                </a:solidFill>
              </a:rPr>
              <a:t>מטיפוסים שיורשים מהמחלקה </a:t>
            </a:r>
            <a:r>
              <a:rPr lang="he-IL" sz="1800" dirty="0">
                <a:solidFill>
                  <a:schemeClr val="tx1"/>
                </a:solidFill>
              </a:rPr>
              <a:t>שבה הם מוגדרים ובלבד שהם מוגדרים </a:t>
            </a:r>
            <a:r>
              <a:rPr lang="he-IL" sz="1800" b="1" dirty="0">
                <a:solidFill>
                  <a:schemeClr val="tx1"/>
                </a:solidFill>
              </a:rPr>
              <a:t>באותו </a:t>
            </a:r>
            <a:r>
              <a:rPr lang="he-IL" sz="1800" b="1" dirty="0" err="1">
                <a:solidFill>
                  <a:schemeClr val="tx1"/>
                </a:solidFill>
              </a:rPr>
              <a:t>אסמבלי</a:t>
            </a:r>
            <a:r>
              <a:rPr lang="he-IL" sz="1800" b="1" dirty="0">
                <a:solidFill>
                  <a:schemeClr val="tx1"/>
                </a:solidFill>
              </a:rPr>
              <a:t> </a:t>
            </a:r>
            <a:r>
              <a:rPr lang="he-IL" sz="1800" dirty="0">
                <a:solidFill>
                  <a:schemeClr val="tx1"/>
                </a:solidFill>
              </a:rPr>
              <a:t>(באותו פרויקט ובלי קשר ל </a:t>
            </a:r>
            <a:r>
              <a:rPr lang="en-US" sz="1800" dirty="0">
                <a:solidFill>
                  <a:schemeClr val="tx1"/>
                </a:solidFill>
              </a:rPr>
              <a:t>namespace</a:t>
            </a:r>
            <a:r>
              <a:rPr lang="he-IL" sz="1800" dirty="0">
                <a:solidFill>
                  <a:schemeClr val="tx1"/>
                </a:solidFill>
              </a:rPr>
              <a:t>).</a:t>
            </a:r>
            <a:endParaRPr lang="he-IL" sz="1800" dirty="0">
              <a:solidFill>
                <a:schemeClr val="tx1"/>
              </a:solidFill>
              <a:highlight>
                <a:srgbClr val="FFFF00"/>
              </a:highlight>
            </a:endParaRPr>
          </a:p>
          <a:p>
            <a:pPr lvl="1"/>
            <a:r>
              <a:rPr lang="en-US" sz="1800" b="1" dirty="0">
                <a:solidFill>
                  <a:srgbClr val="FF0000"/>
                </a:solidFill>
                <a:highlight>
                  <a:srgbClr val="FFFF00"/>
                </a:highlight>
              </a:rPr>
              <a:t>internal protected = protected internal</a:t>
            </a:r>
            <a:r>
              <a:rPr lang="he-IL" sz="1800" b="1" dirty="0">
                <a:solidFill>
                  <a:srgbClr val="FF0000"/>
                </a:solidFill>
                <a:highlight>
                  <a:srgbClr val="FFFF00"/>
                </a:highlight>
              </a:rPr>
              <a:t> </a:t>
            </a:r>
            <a:r>
              <a:rPr lang="he-IL" sz="1800" dirty="0">
                <a:solidFill>
                  <a:schemeClr val="tx1"/>
                </a:solidFill>
                <a:highlight>
                  <a:srgbClr val="FFFF00"/>
                </a:highlight>
              </a:rPr>
              <a:t>- </a:t>
            </a:r>
            <a:r>
              <a:rPr lang="he-IL" sz="1800" dirty="0">
                <a:solidFill>
                  <a:schemeClr val="tx1"/>
                </a:solidFill>
              </a:rPr>
              <a:t>מחלקה, שדה, מתודה שניתן לגשת אליהם:</a:t>
            </a:r>
          </a:p>
          <a:p>
            <a:pPr lvl="2"/>
            <a:r>
              <a:rPr lang="he-IL" sz="1500" dirty="0"/>
              <a:t>או מטיפוסים </a:t>
            </a:r>
            <a:r>
              <a:rPr lang="he-IL" sz="1500" b="1" dirty="0"/>
              <a:t>באותו </a:t>
            </a:r>
            <a:r>
              <a:rPr lang="he-IL" sz="1500" b="1" dirty="0" err="1"/>
              <a:t>אסמבלי</a:t>
            </a:r>
            <a:r>
              <a:rPr lang="he-IL" sz="1500" b="1" dirty="0"/>
              <a:t> </a:t>
            </a:r>
            <a:r>
              <a:rPr lang="he-IL" sz="1500" dirty="0"/>
              <a:t>(פרויקט) </a:t>
            </a:r>
            <a:r>
              <a:rPr lang="he-IL" sz="1500" b="1" dirty="0"/>
              <a:t>ולאו דווקא שיורשים מהמחלקה </a:t>
            </a:r>
            <a:r>
              <a:rPr lang="he-IL" sz="1500" dirty="0"/>
              <a:t>שבה הם מוגדרים</a:t>
            </a:r>
          </a:p>
          <a:p>
            <a:pPr lvl="2"/>
            <a:r>
              <a:rPr lang="he-IL" sz="1500" dirty="0"/>
              <a:t>או מטיפוסים </a:t>
            </a:r>
            <a:r>
              <a:rPr lang="he-IL" sz="1500" b="1" dirty="0"/>
              <a:t>שיורשים</a:t>
            </a:r>
            <a:r>
              <a:rPr lang="he-IL" sz="1500" dirty="0"/>
              <a:t> מהמחלקה שבה הם מוגדרים שמוגדרים </a:t>
            </a:r>
            <a:r>
              <a:rPr lang="he-IL" sz="1500" b="1" dirty="0" err="1"/>
              <a:t>באסמבלי</a:t>
            </a:r>
            <a:r>
              <a:rPr lang="he-IL" sz="1500" b="1" dirty="0"/>
              <a:t> אחר </a:t>
            </a:r>
            <a:r>
              <a:rPr lang="he-IL" sz="1500" dirty="0"/>
              <a:t>(פרויקט אחר).</a:t>
            </a:r>
            <a:endParaRPr lang="en-US" sz="1500" dirty="0">
              <a:highlight>
                <a:srgbClr val="FFFF00"/>
              </a:highlight>
            </a:endParaRPr>
          </a:p>
        </p:txBody>
      </p:sp>
      <p:sp>
        <p:nvSpPr>
          <p:cNvPr id="4" name="Slide Number Placeholder 3"/>
          <p:cNvSpPr>
            <a:spLocks noGrp="1"/>
          </p:cNvSpPr>
          <p:nvPr>
            <p:ph type="sldNum" sz="quarter" idx="12"/>
          </p:nvPr>
        </p:nvSpPr>
        <p:spPr>
          <a:xfrm>
            <a:off x="1679904" y="6403317"/>
            <a:ext cx="588336" cy="301752"/>
          </a:xfrm>
        </p:spPr>
        <p:txBody>
          <a:bodyPr/>
          <a:lstStyle/>
          <a:p>
            <a:fld id="{5EC9654E-5318-4238-B03D-55CEA01D4D35}" type="slidenum">
              <a:rPr lang="he-IL">
                <a:solidFill>
                  <a:srgbClr val="B13F9A"/>
                </a:solidFill>
                <a:latin typeface="Trebuchet MS"/>
                <a:cs typeface="Gisha" panose="020B0502040204020203" pitchFamily="34" charset="-79"/>
              </a:rPr>
              <a:pPr/>
              <a:t>96</a:t>
            </a:fld>
            <a:endParaRPr lang="he-IL" dirty="0">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15410167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020844" y="152931"/>
            <a:ext cx="7239000" cy="626328"/>
          </a:xfrm>
        </p:spPr>
        <p:txBody>
          <a:bodyPr>
            <a:normAutofit fontScale="90000"/>
          </a:bodyPr>
          <a:lstStyle/>
          <a:p>
            <a:pPr algn="ctr"/>
            <a:r>
              <a:rPr lang="he-IL" dirty="0"/>
              <a:t>המשך:  הרשאות גישה – יש חידושים!</a:t>
            </a:r>
          </a:p>
        </p:txBody>
      </p:sp>
      <p:sp>
        <p:nvSpPr>
          <p:cNvPr id="3" name="מציין מיקום תוכן 2"/>
          <p:cNvSpPr>
            <a:spLocks noGrp="1"/>
          </p:cNvSpPr>
          <p:nvPr>
            <p:ph idx="1"/>
          </p:nvPr>
        </p:nvSpPr>
        <p:spPr>
          <a:xfrm>
            <a:off x="1970190" y="1484785"/>
            <a:ext cx="7289654" cy="5071463"/>
          </a:xfrm>
        </p:spPr>
        <p:txBody>
          <a:bodyPr>
            <a:noAutofit/>
          </a:bodyPr>
          <a:lstStyle/>
          <a:p>
            <a:r>
              <a:rPr lang="he-IL" sz="1800" b="1" dirty="0"/>
              <a:t>בשונה מ++</a:t>
            </a:r>
            <a:r>
              <a:rPr lang="en-US" sz="1800" b="1" dirty="0"/>
              <a:t>C</a:t>
            </a:r>
            <a:r>
              <a:rPr lang="he-IL" sz="1800" b="1" dirty="0"/>
              <a:t>:</a:t>
            </a:r>
          </a:p>
          <a:p>
            <a:pPr lvl="1"/>
            <a:r>
              <a:rPr lang="he-IL" sz="1800" dirty="0">
                <a:solidFill>
                  <a:schemeClr val="tx1"/>
                </a:solidFill>
              </a:rPr>
              <a:t>ב #</a:t>
            </a:r>
            <a:r>
              <a:rPr lang="en-US" sz="1800" dirty="0">
                <a:solidFill>
                  <a:schemeClr val="tx1"/>
                </a:solidFill>
              </a:rPr>
              <a:t>C</a:t>
            </a:r>
            <a:r>
              <a:rPr lang="he-IL" sz="1800" dirty="0">
                <a:solidFill>
                  <a:schemeClr val="tx1"/>
                </a:solidFill>
              </a:rPr>
              <a:t> גם </a:t>
            </a:r>
            <a:r>
              <a:rPr lang="he-IL" sz="1800" dirty="0">
                <a:solidFill>
                  <a:srgbClr val="FF0000"/>
                </a:solidFill>
              </a:rPr>
              <a:t>למחלקה</a:t>
            </a:r>
            <a:r>
              <a:rPr lang="he-IL" sz="1800" dirty="0">
                <a:solidFill>
                  <a:schemeClr val="tx1"/>
                </a:solidFill>
              </a:rPr>
              <a:t> עצמה יש הרשאת גישה.</a:t>
            </a:r>
            <a:endParaRPr lang="en-US" sz="1800" dirty="0">
              <a:solidFill>
                <a:schemeClr val="tx1"/>
              </a:solidFill>
            </a:endParaRPr>
          </a:p>
          <a:p>
            <a:pPr lvl="1"/>
            <a:r>
              <a:rPr lang="he-IL" sz="1800" dirty="0">
                <a:solidFill>
                  <a:schemeClr val="tx1"/>
                </a:solidFill>
              </a:rPr>
              <a:t>הרשאת גישה נכתבת לכל שדה/ מתודה /מחלקה </a:t>
            </a:r>
            <a:r>
              <a:rPr lang="he-IL" sz="1800" dirty="0">
                <a:solidFill>
                  <a:srgbClr val="FF0000"/>
                </a:solidFill>
              </a:rPr>
              <a:t>בנפרד</a:t>
            </a:r>
            <a:r>
              <a:rPr lang="he-IL" sz="1800" dirty="0">
                <a:solidFill>
                  <a:schemeClr val="tx1"/>
                </a:solidFill>
              </a:rPr>
              <a:t>, משמאל לשורת ההגדרה ואם לא צויינה אזי נלקח ערך ברירת המחדל של ההרשאה.</a:t>
            </a:r>
          </a:p>
          <a:p>
            <a:pPr marL="292608" lvl="1" indent="0">
              <a:buNone/>
            </a:pPr>
            <a:endParaRPr lang="he-IL" sz="1800" dirty="0">
              <a:solidFill>
                <a:schemeClr val="tx1"/>
              </a:solidFill>
            </a:endParaRPr>
          </a:p>
          <a:p>
            <a:r>
              <a:rPr lang="he-IL" sz="1800" b="1" dirty="0">
                <a:solidFill>
                  <a:srgbClr val="FF0000"/>
                </a:solidFill>
              </a:rPr>
              <a:t>ברירת המחדל </a:t>
            </a:r>
            <a:r>
              <a:rPr lang="he-IL" sz="1800" b="1" dirty="0"/>
              <a:t>של הרשאות ב #</a:t>
            </a:r>
            <a:r>
              <a:rPr lang="en-US" sz="1800" b="1" dirty="0"/>
              <a:t>C</a:t>
            </a:r>
            <a:r>
              <a:rPr lang="he-IL" sz="1800" b="1" dirty="0"/>
              <a:t>:</a:t>
            </a:r>
          </a:p>
          <a:p>
            <a:pPr lvl="1"/>
            <a:r>
              <a:rPr lang="he-IL" sz="1800" dirty="0">
                <a:solidFill>
                  <a:schemeClr val="tx1"/>
                </a:solidFill>
              </a:rPr>
              <a:t>ברירות המחדל של הרשאות עבור מחלקות </a:t>
            </a:r>
            <a:r>
              <a:rPr lang="en-US" sz="1800" dirty="0">
                <a:solidFill>
                  <a:schemeClr val="tx1"/>
                </a:solidFill>
              </a:rPr>
              <a:t>(classes)</a:t>
            </a:r>
            <a:r>
              <a:rPr lang="he-IL" sz="1800" dirty="0">
                <a:solidFill>
                  <a:schemeClr val="tx1"/>
                </a:solidFill>
              </a:rPr>
              <a:t> ומבנים </a:t>
            </a:r>
            <a:r>
              <a:rPr lang="en-US" sz="1800" dirty="0">
                <a:solidFill>
                  <a:schemeClr val="tx1"/>
                </a:solidFill>
              </a:rPr>
              <a:t>(structs)</a:t>
            </a:r>
            <a:r>
              <a:rPr lang="he-IL" sz="1800" dirty="0">
                <a:solidFill>
                  <a:schemeClr val="tx1"/>
                </a:solidFill>
              </a:rPr>
              <a:t> זהות.</a:t>
            </a:r>
          </a:p>
          <a:p>
            <a:pPr lvl="1"/>
            <a:r>
              <a:rPr lang="he-IL" sz="1800" dirty="0">
                <a:solidFill>
                  <a:schemeClr val="tx1"/>
                </a:solidFill>
              </a:rPr>
              <a:t>עבור חברי מחלקה/מבנה (שדות ומתודות) – </a:t>
            </a:r>
            <a:r>
              <a:rPr lang="en-US" sz="1800" dirty="0">
                <a:solidFill>
                  <a:srgbClr val="FF0000"/>
                </a:solidFill>
              </a:rPr>
              <a:t>private</a:t>
            </a:r>
            <a:endParaRPr lang="he-IL" sz="1800" dirty="0">
              <a:solidFill>
                <a:srgbClr val="FF0000"/>
              </a:solidFill>
            </a:endParaRPr>
          </a:p>
          <a:p>
            <a:pPr lvl="1"/>
            <a:r>
              <a:rPr lang="he-IL" sz="1800" dirty="0">
                <a:solidFill>
                  <a:schemeClr val="tx1"/>
                </a:solidFill>
              </a:rPr>
              <a:t>עבור המחלקה/מבנה עצמה – </a:t>
            </a:r>
            <a:r>
              <a:rPr lang="en-US" sz="1800" dirty="0">
                <a:solidFill>
                  <a:srgbClr val="FF0000"/>
                </a:solidFill>
              </a:rPr>
              <a:t>internal</a:t>
            </a:r>
          </a:p>
        </p:txBody>
      </p:sp>
      <p:sp>
        <p:nvSpPr>
          <p:cNvPr id="4" name="Slide Number Placeholder 3"/>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97</a:t>
            </a:fld>
            <a:endParaRPr lang="he-IL">
              <a:solidFill>
                <a:srgbClr val="B13F9A"/>
              </a:solidFill>
              <a:latin typeface="Trebuchet MS"/>
              <a:cs typeface="Gisha" panose="020B0502040204020203" pitchFamily="34" charset="-79"/>
            </a:endParaRPr>
          </a:p>
        </p:txBody>
      </p:sp>
    </p:spTree>
    <p:extLst>
      <p:ext uri="{BB962C8B-B14F-4D97-AF65-F5344CB8AC3E}">
        <p14:creationId xmlns:p14="http://schemas.microsoft.com/office/powerpoint/2010/main" val="3668958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4C27-2CF4-415D-ACCB-F89239B185C2}"/>
              </a:ext>
            </a:extLst>
          </p:cNvPr>
          <p:cNvSpPr>
            <a:spLocks noGrp="1"/>
          </p:cNvSpPr>
          <p:nvPr>
            <p:ph type="title"/>
          </p:nvPr>
        </p:nvSpPr>
        <p:spPr>
          <a:xfrm>
            <a:off x="7162599" y="239877"/>
            <a:ext cx="2172088" cy="1359680"/>
          </a:xfrm>
        </p:spPr>
        <p:txBody>
          <a:bodyPr>
            <a:normAutofit/>
          </a:bodyPr>
          <a:lstStyle/>
          <a:p>
            <a:pPr algn="ctr"/>
            <a:r>
              <a:rPr lang="he-IL" sz="2000" dirty="0"/>
              <a:t>דוגמא להרשאת גישה החדשה - </a:t>
            </a:r>
            <a:r>
              <a:rPr lang="en-US" sz="2000" dirty="0">
                <a:highlight>
                  <a:srgbClr val="FFFF00"/>
                </a:highlight>
              </a:rPr>
              <a:t>Private</a:t>
            </a:r>
            <a:r>
              <a:rPr lang="en-US" sz="2000" dirty="0"/>
              <a:t> Protected</a:t>
            </a:r>
          </a:p>
        </p:txBody>
      </p:sp>
      <p:sp>
        <p:nvSpPr>
          <p:cNvPr id="4" name="Slide Number Placeholder 3">
            <a:extLst>
              <a:ext uri="{FF2B5EF4-FFF2-40B4-BE49-F238E27FC236}">
                <a16:creationId xmlns:a16="http://schemas.microsoft.com/office/drawing/2014/main" id="{B2EDEE6B-A2F0-4094-953D-85BE36E65169}"/>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98</a:t>
            </a:fld>
            <a:endParaRPr lang="he-IL">
              <a:solidFill>
                <a:srgbClr val="B13F9A"/>
              </a:solidFill>
              <a:latin typeface="Trebuchet MS"/>
              <a:cs typeface="Gisha" panose="020B0502040204020203" pitchFamily="34" charset="-79"/>
            </a:endParaRPr>
          </a:p>
        </p:txBody>
      </p:sp>
      <p:pic>
        <p:nvPicPr>
          <p:cNvPr id="8" name="Picture 7">
            <a:extLst>
              <a:ext uri="{FF2B5EF4-FFF2-40B4-BE49-F238E27FC236}">
                <a16:creationId xmlns:a16="http://schemas.microsoft.com/office/drawing/2014/main" id="{5CEF4956-4F70-4DEB-96AF-A6A52E3C43FB}"/>
              </a:ext>
            </a:extLst>
          </p:cNvPr>
          <p:cNvPicPr>
            <a:picLocks noChangeAspect="1"/>
          </p:cNvPicPr>
          <p:nvPr/>
        </p:nvPicPr>
        <p:blipFill>
          <a:blip r:embed="rId3"/>
          <a:stretch>
            <a:fillRect/>
          </a:stretch>
        </p:blipFill>
        <p:spPr>
          <a:xfrm>
            <a:off x="1847528" y="402264"/>
            <a:ext cx="4887288" cy="6250584"/>
          </a:xfrm>
          <a:prstGeom prst="rect">
            <a:avLst/>
          </a:prstGeom>
        </p:spPr>
      </p:pic>
      <p:sp>
        <p:nvSpPr>
          <p:cNvPr id="9" name="Flowchart: Connector 8">
            <a:extLst>
              <a:ext uri="{FF2B5EF4-FFF2-40B4-BE49-F238E27FC236}">
                <a16:creationId xmlns:a16="http://schemas.microsoft.com/office/drawing/2014/main" id="{0F6354E5-9CD2-44B5-94F1-A9ACB91140DC}"/>
              </a:ext>
            </a:extLst>
          </p:cNvPr>
          <p:cNvSpPr/>
          <p:nvPr/>
        </p:nvSpPr>
        <p:spPr>
          <a:xfrm>
            <a:off x="2567608" y="5924598"/>
            <a:ext cx="1296144" cy="240706"/>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1" name="Flowchart: Connector 10">
            <a:extLst>
              <a:ext uri="{FF2B5EF4-FFF2-40B4-BE49-F238E27FC236}">
                <a16:creationId xmlns:a16="http://schemas.microsoft.com/office/drawing/2014/main" id="{AF39C654-D849-43CA-BFE7-ECEA6785A773}"/>
              </a:ext>
            </a:extLst>
          </p:cNvPr>
          <p:cNvSpPr/>
          <p:nvPr/>
        </p:nvSpPr>
        <p:spPr>
          <a:xfrm>
            <a:off x="2279576" y="3429000"/>
            <a:ext cx="1296144" cy="242572"/>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2" name="Flowchart: Connector 11">
            <a:extLst>
              <a:ext uri="{FF2B5EF4-FFF2-40B4-BE49-F238E27FC236}">
                <a16:creationId xmlns:a16="http://schemas.microsoft.com/office/drawing/2014/main" id="{93957027-EB8F-4DED-BA2F-18F8491F225E}"/>
              </a:ext>
            </a:extLst>
          </p:cNvPr>
          <p:cNvSpPr/>
          <p:nvPr/>
        </p:nvSpPr>
        <p:spPr>
          <a:xfrm>
            <a:off x="2135560" y="1052736"/>
            <a:ext cx="3024336" cy="399948"/>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3" name="Speech Bubble: Rectangle with Corners Rounded 12">
            <a:extLst>
              <a:ext uri="{FF2B5EF4-FFF2-40B4-BE49-F238E27FC236}">
                <a16:creationId xmlns:a16="http://schemas.microsoft.com/office/drawing/2014/main" id="{E66AE5A9-C0F3-467F-AB61-A1D83B17EC3F}"/>
              </a:ext>
            </a:extLst>
          </p:cNvPr>
          <p:cNvSpPr/>
          <p:nvPr/>
        </p:nvSpPr>
        <p:spPr>
          <a:xfrm>
            <a:off x="5505621" y="239877"/>
            <a:ext cx="1447164" cy="464148"/>
          </a:xfrm>
          <a:prstGeom prst="wedgeRoundRectCallout">
            <a:avLst>
              <a:gd name="adj1" fmla="val -59936"/>
              <a:gd name="adj2" fmla="val 1044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פרויקט</a:t>
            </a:r>
          </a:p>
          <a:p>
            <a:pPr algn="ctr"/>
            <a:r>
              <a:rPr lang="en-US" sz="1400" dirty="0">
                <a:solidFill>
                  <a:prstClr val="black"/>
                </a:solidFill>
                <a:latin typeface="Trebuchet MS"/>
              </a:rPr>
              <a:t>Assembli1</a:t>
            </a:r>
          </a:p>
        </p:txBody>
      </p:sp>
      <p:sp>
        <p:nvSpPr>
          <p:cNvPr id="14" name="Speech Bubble: Rectangle with Corners Rounded 13">
            <a:extLst>
              <a:ext uri="{FF2B5EF4-FFF2-40B4-BE49-F238E27FC236}">
                <a16:creationId xmlns:a16="http://schemas.microsoft.com/office/drawing/2014/main" id="{69C0F205-F3CD-4C65-AD61-CFE3E898C91F}"/>
              </a:ext>
            </a:extLst>
          </p:cNvPr>
          <p:cNvSpPr/>
          <p:nvPr/>
        </p:nvSpPr>
        <p:spPr>
          <a:xfrm>
            <a:off x="5723590" y="4149080"/>
            <a:ext cx="1447164" cy="1368152"/>
          </a:xfrm>
          <a:prstGeom prst="wedgeRoundRectCallout">
            <a:avLst>
              <a:gd name="adj1" fmla="val -96221"/>
              <a:gd name="adj2" fmla="val 715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פרויקט </a:t>
            </a:r>
            <a:r>
              <a:rPr lang="en-US" sz="1400" dirty="0">
                <a:solidFill>
                  <a:prstClr val="black"/>
                </a:solidFill>
                <a:latin typeface="Trebuchet MS"/>
              </a:rPr>
              <a:t>Assembli2</a:t>
            </a:r>
            <a:endParaRPr lang="he-IL" sz="1400" dirty="0">
              <a:solidFill>
                <a:prstClr val="black"/>
              </a:solidFill>
              <a:latin typeface="Trebuchet MS"/>
              <a:cs typeface="Gisha" panose="020B0502040204020203" pitchFamily="34" charset="-79"/>
            </a:endParaRPr>
          </a:p>
          <a:p>
            <a:pPr algn="ctr"/>
            <a:r>
              <a:rPr lang="he-IL" sz="1400" dirty="0">
                <a:solidFill>
                  <a:prstClr val="black"/>
                </a:solidFill>
                <a:latin typeface="Trebuchet MS"/>
                <a:cs typeface="Gisha" panose="020B0502040204020203" pitchFamily="34" charset="-79"/>
              </a:rPr>
              <a:t>שעשה </a:t>
            </a:r>
            <a:r>
              <a:rPr lang="en-US" sz="1400" dirty="0">
                <a:solidFill>
                  <a:prstClr val="black"/>
                </a:solidFill>
                <a:latin typeface="Trebuchet MS"/>
              </a:rPr>
              <a:t>reference</a:t>
            </a:r>
          </a:p>
          <a:p>
            <a:pPr algn="ctr"/>
            <a:r>
              <a:rPr lang="he-IL" sz="1400" dirty="0">
                <a:solidFill>
                  <a:prstClr val="black"/>
                </a:solidFill>
                <a:latin typeface="Trebuchet MS"/>
                <a:cs typeface="Gisha" panose="020B0502040204020203" pitchFamily="34" charset="-79"/>
              </a:rPr>
              <a:t>לפרויקט </a:t>
            </a:r>
            <a:r>
              <a:rPr lang="en-US" sz="1400" dirty="0">
                <a:solidFill>
                  <a:prstClr val="black"/>
                </a:solidFill>
                <a:latin typeface="Trebuchet MS"/>
              </a:rPr>
              <a:t>Assembli1</a:t>
            </a:r>
          </a:p>
        </p:txBody>
      </p:sp>
      <p:sp>
        <p:nvSpPr>
          <p:cNvPr id="15" name="Flowchart: Connector 14">
            <a:extLst>
              <a:ext uri="{FF2B5EF4-FFF2-40B4-BE49-F238E27FC236}">
                <a16:creationId xmlns:a16="http://schemas.microsoft.com/office/drawing/2014/main" id="{12176EF9-B1D7-447C-9D7C-C51326C1F62E}"/>
              </a:ext>
            </a:extLst>
          </p:cNvPr>
          <p:cNvSpPr/>
          <p:nvPr/>
        </p:nvSpPr>
        <p:spPr>
          <a:xfrm>
            <a:off x="1919536" y="4921504"/>
            <a:ext cx="2592288" cy="240706"/>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6" name="Content Placeholder 2">
            <a:extLst>
              <a:ext uri="{FF2B5EF4-FFF2-40B4-BE49-F238E27FC236}">
                <a16:creationId xmlns:a16="http://schemas.microsoft.com/office/drawing/2014/main" id="{D084FCC4-5C8D-4B16-8B76-AD2C4DD5873F}"/>
              </a:ext>
            </a:extLst>
          </p:cNvPr>
          <p:cNvSpPr txBox="1">
            <a:spLocks/>
          </p:cNvSpPr>
          <p:nvPr/>
        </p:nvSpPr>
        <p:spPr>
          <a:xfrm>
            <a:off x="7301249" y="1916832"/>
            <a:ext cx="1894788" cy="3816424"/>
          </a:xfrm>
          <a:prstGeom prst="rect">
            <a:avLst/>
          </a:prstGeom>
        </p:spPr>
        <p:txBody>
          <a:bodyPr vert="horz">
            <a:normAutofit/>
          </a:bodyPr>
          <a:lstStyle>
            <a:lvl1pPr marL="274320" indent="-274320" algn="r" rtl="1"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r" rtl="1"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r" rtl="1"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r" rtl="1"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r" rtl="1"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r" rtl="1"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r" rtl="1"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r" rtl="1"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r" rtl="1"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0" indent="0" algn="ctr">
              <a:buClr>
                <a:srgbClr val="B13F9A"/>
              </a:buClr>
              <a:buNone/>
            </a:pPr>
            <a:r>
              <a:rPr lang="he-IL" sz="1600">
                <a:solidFill>
                  <a:prstClr val="black"/>
                </a:solidFill>
                <a:latin typeface="Trebuchet MS"/>
                <a:cs typeface="Gisha" panose="020B0502040204020203" pitchFamily="34" charset="-79"/>
              </a:rPr>
              <a:t>מחלקה, שדה, מתודה שניתן לגשת אליהם מטיפוסים </a:t>
            </a:r>
            <a:r>
              <a:rPr lang="he-IL" sz="1600" b="1">
                <a:solidFill>
                  <a:prstClr val="black"/>
                </a:solidFill>
                <a:latin typeface="Trebuchet MS"/>
                <a:cs typeface="Gisha" panose="020B0502040204020203" pitchFamily="34" charset="-79"/>
              </a:rPr>
              <a:t>שיורשים</a:t>
            </a:r>
            <a:r>
              <a:rPr lang="he-IL" sz="1600">
                <a:solidFill>
                  <a:prstClr val="black"/>
                </a:solidFill>
                <a:latin typeface="Trebuchet MS"/>
                <a:cs typeface="Gisha" panose="020B0502040204020203" pitchFamily="34" charset="-79"/>
              </a:rPr>
              <a:t> מהמחלקה שבה הם מוגדרים ובלבד שהם מוגדרים </a:t>
            </a:r>
            <a:r>
              <a:rPr lang="he-IL" sz="1600" b="1">
                <a:solidFill>
                  <a:prstClr val="black"/>
                </a:solidFill>
                <a:latin typeface="Trebuchet MS"/>
                <a:cs typeface="Gisha" panose="020B0502040204020203" pitchFamily="34" charset="-79"/>
              </a:rPr>
              <a:t>באותו אסמבלי </a:t>
            </a:r>
            <a:r>
              <a:rPr lang="he-IL" sz="1600">
                <a:solidFill>
                  <a:prstClr val="black"/>
                </a:solidFill>
                <a:latin typeface="Trebuchet MS"/>
                <a:cs typeface="Gisha" panose="020B0502040204020203" pitchFamily="34" charset="-79"/>
              </a:rPr>
              <a:t>(באותו פרויקט ובלי קשר ל </a:t>
            </a:r>
            <a:r>
              <a:rPr lang="en-US" sz="1600">
                <a:solidFill>
                  <a:prstClr val="black"/>
                </a:solidFill>
                <a:latin typeface="Trebuchet MS"/>
              </a:rPr>
              <a:t>namespace</a:t>
            </a:r>
            <a:r>
              <a:rPr lang="he-IL" sz="1600">
                <a:solidFill>
                  <a:prstClr val="black"/>
                </a:solidFill>
                <a:latin typeface="Trebuchet MS"/>
                <a:cs typeface="Gisha" panose="020B0502040204020203" pitchFamily="34" charset="-79"/>
              </a:rPr>
              <a:t>).</a:t>
            </a:r>
          </a:p>
          <a:p>
            <a:pPr marL="0" indent="0" algn="ctr">
              <a:buClr>
                <a:srgbClr val="B13F9A"/>
              </a:buClr>
              <a:buNone/>
            </a:pPr>
            <a:endParaRPr lang="he-IL" sz="1600">
              <a:solidFill>
                <a:prstClr val="black"/>
              </a:solidFill>
              <a:latin typeface="Trebuchet MS"/>
              <a:cs typeface="Gisha" panose="020B0502040204020203" pitchFamily="34" charset="-79"/>
            </a:endParaRPr>
          </a:p>
          <a:p>
            <a:pPr marL="0" indent="0" algn="ctr">
              <a:buClr>
                <a:srgbClr val="B13F9A"/>
              </a:buClr>
              <a:buNone/>
            </a:pPr>
            <a:r>
              <a:rPr lang="he-IL" sz="1600">
                <a:solidFill>
                  <a:prstClr val="black"/>
                </a:solidFill>
                <a:highlight>
                  <a:srgbClr val="FFFF00"/>
                </a:highlight>
                <a:latin typeface="Trebuchet MS"/>
                <a:cs typeface="Gisha" panose="020B0502040204020203" pitchFamily="34" charset="-79"/>
              </a:rPr>
              <a:t>הרשאה זו מצמצמת את הרשאת ה </a:t>
            </a:r>
            <a:r>
              <a:rPr lang="en-US" sz="1600">
                <a:solidFill>
                  <a:prstClr val="black"/>
                </a:solidFill>
                <a:highlight>
                  <a:srgbClr val="FFFF00"/>
                </a:highlight>
                <a:latin typeface="Trebuchet MS"/>
              </a:rPr>
              <a:t>Protedted</a:t>
            </a:r>
            <a:r>
              <a:rPr lang="he-IL" sz="1600">
                <a:solidFill>
                  <a:prstClr val="black"/>
                </a:solidFill>
                <a:highlight>
                  <a:srgbClr val="FFFF00"/>
                </a:highlight>
                <a:latin typeface="Trebuchet MS"/>
                <a:cs typeface="Gisha" panose="020B0502040204020203" pitchFamily="34" charset="-79"/>
              </a:rPr>
              <a:t> הרגילה לאותו אסמבלי בלבד</a:t>
            </a:r>
            <a:r>
              <a:rPr lang="he-IL" sz="1600">
                <a:solidFill>
                  <a:prstClr val="black"/>
                </a:solidFill>
                <a:latin typeface="Trebuchet MS"/>
                <a:cs typeface="Gisha" panose="020B0502040204020203" pitchFamily="34" charset="-79"/>
              </a:rPr>
              <a:t>.</a:t>
            </a:r>
            <a:endParaRPr lang="en-US" sz="1600" dirty="0">
              <a:solidFill>
                <a:prstClr val="black"/>
              </a:solidFill>
              <a:latin typeface="Trebuchet MS"/>
            </a:endParaRPr>
          </a:p>
        </p:txBody>
      </p:sp>
      <p:sp>
        <p:nvSpPr>
          <p:cNvPr id="19" name="Thought Bubble: Cloud 18">
            <a:extLst>
              <a:ext uri="{FF2B5EF4-FFF2-40B4-BE49-F238E27FC236}">
                <a16:creationId xmlns:a16="http://schemas.microsoft.com/office/drawing/2014/main" id="{FBA6A25F-3F99-494D-BDEC-9A32AE1A332C}"/>
              </a:ext>
            </a:extLst>
          </p:cNvPr>
          <p:cNvSpPr/>
          <p:nvPr/>
        </p:nvSpPr>
        <p:spPr>
          <a:xfrm>
            <a:off x="9483942" y="221787"/>
            <a:ext cx="1111408" cy="1194893"/>
          </a:xfrm>
          <a:prstGeom prst="cloudCallout">
            <a:avLst>
              <a:gd name="adj1" fmla="val -61563"/>
              <a:gd name="adj2" fmla="val 78549"/>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9746076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2D7C57-FDBB-4B03-B8E8-570CDE50CE47}"/>
              </a:ext>
            </a:extLst>
          </p:cNvPr>
          <p:cNvPicPr>
            <a:picLocks noChangeAspect="1"/>
          </p:cNvPicPr>
          <p:nvPr/>
        </p:nvPicPr>
        <p:blipFill>
          <a:blip r:embed="rId3"/>
          <a:stretch>
            <a:fillRect/>
          </a:stretch>
        </p:blipFill>
        <p:spPr>
          <a:xfrm>
            <a:off x="1863056" y="246928"/>
            <a:ext cx="4584116" cy="6309320"/>
          </a:xfrm>
          <a:prstGeom prst="rect">
            <a:avLst/>
          </a:prstGeom>
        </p:spPr>
      </p:pic>
      <p:sp>
        <p:nvSpPr>
          <p:cNvPr id="2" name="Title 1">
            <a:extLst>
              <a:ext uri="{FF2B5EF4-FFF2-40B4-BE49-F238E27FC236}">
                <a16:creationId xmlns:a16="http://schemas.microsoft.com/office/drawing/2014/main" id="{90514C27-2CF4-415D-ACCB-F89239B185C2}"/>
              </a:ext>
            </a:extLst>
          </p:cNvPr>
          <p:cNvSpPr>
            <a:spLocks noGrp="1"/>
          </p:cNvSpPr>
          <p:nvPr>
            <p:ph type="title"/>
          </p:nvPr>
        </p:nvSpPr>
        <p:spPr>
          <a:xfrm>
            <a:off x="7162599" y="239877"/>
            <a:ext cx="2172088" cy="1359680"/>
          </a:xfrm>
        </p:spPr>
        <p:txBody>
          <a:bodyPr>
            <a:normAutofit/>
          </a:bodyPr>
          <a:lstStyle/>
          <a:p>
            <a:pPr algn="ctr"/>
            <a:r>
              <a:rPr lang="he-IL" sz="2000" dirty="0"/>
              <a:t>דוגמא להרשאת גישה החדשה - </a:t>
            </a:r>
            <a:r>
              <a:rPr lang="en-US" sz="2000" dirty="0">
                <a:highlight>
                  <a:srgbClr val="FFFF00"/>
                </a:highlight>
              </a:rPr>
              <a:t>Internal</a:t>
            </a:r>
            <a:r>
              <a:rPr lang="en-US" sz="2000" dirty="0"/>
              <a:t> Protected</a:t>
            </a:r>
          </a:p>
        </p:txBody>
      </p:sp>
      <p:sp>
        <p:nvSpPr>
          <p:cNvPr id="4" name="Slide Number Placeholder 3">
            <a:extLst>
              <a:ext uri="{FF2B5EF4-FFF2-40B4-BE49-F238E27FC236}">
                <a16:creationId xmlns:a16="http://schemas.microsoft.com/office/drawing/2014/main" id="{B2EDEE6B-A2F0-4094-953D-85BE36E65169}"/>
              </a:ext>
            </a:extLst>
          </p:cNvPr>
          <p:cNvSpPr>
            <a:spLocks noGrp="1"/>
          </p:cNvSpPr>
          <p:nvPr>
            <p:ph type="sldNum" sz="quarter" idx="12"/>
          </p:nvPr>
        </p:nvSpPr>
        <p:spPr/>
        <p:txBody>
          <a:bodyPr/>
          <a:lstStyle/>
          <a:p>
            <a:fld id="{5EC9654E-5318-4238-B03D-55CEA01D4D35}" type="slidenum">
              <a:rPr lang="he-IL">
                <a:solidFill>
                  <a:srgbClr val="B13F9A"/>
                </a:solidFill>
                <a:latin typeface="Trebuchet MS"/>
                <a:cs typeface="Gisha" panose="020B0502040204020203" pitchFamily="34" charset="-79"/>
              </a:rPr>
              <a:pPr/>
              <a:t>99</a:t>
            </a:fld>
            <a:endParaRPr lang="he-IL">
              <a:solidFill>
                <a:srgbClr val="B13F9A"/>
              </a:solidFill>
              <a:latin typeface="Trebuchet MS"/>
              <a:cs typeface="Gisha" panose="020B0502040204020203" pitchFamily="34" charset="-79"/>
            </a:endParaRPr>
          </a:p>
        </p:txBody>
      </p:sp>
      <p:sp>
        <p:nvSpPr>
          <p:cNvPr id="9" name="Flowchart: Connector 8">
            <a:extLst>
              <a:ext uri="{FF2B5EF4-FFF2-40B4-BE49-F238E27FC236}">
                <a16:creationId xmlns:a16="http://schemas.microsoft.com/office/drawing/2014/main" id="{0F6354E5-9CD2-44B5-94F1-A9ACB91140DC}"/>
              </a:ext>
            </a:extLst>
          </p:cNvPr>
          <p:cNvSpPr/>
          <p:nvPr/>
        </p:nvSpPr>
        <p:spPr>
          <a:xfrm>
            <a:off x="2423592" y="5877272"/>
            <a:ext cx="2232248" cy="288032"/>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1" name="Flowchart: Connector 10">
            <a:extLst>
              <a:ext uri="{FF2B5EF4-FFF2-40B4-BE49-F238E27FC236}">
                <a16:creationId xmlns:a16="http://schemas.microsoft.com/office/drawing/2014/main" id="{AF39C654-D849-43CA-BFE7-ECEA6785A773}"/>
              </a:ext>
            </a:extLst>
          </p:cNvPr>
          <p:cNvSpPr/>
          <p:nvPr/>
        </p:nvSpPr>
        <p:spPr>
          <a:xfrm>
            <a:off x="2423593" y="2512926"/>
            <a:ext cx="1753753" cy="288032"/>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2" name="Flowchart: Connector 11">
            <a:extLst>
              <a:ext uri="{FF2B5EF4-FFF2-40B4-BE49-F238E27FC236}">
                <a16:creationId xmlns:a16="http://schemas.microsoft.com/office/drawing/2014/main" id="{93957027-EB8F-4DED-BA2F-18F8491F225E}"/>
              </a:ext>
            </a:extLst>
          </p:cNvPr>
          <p:cNvSpPr/>
          <p:nvPr/>
        </p:nvSpPr>
        <p:spPr>
          <a:xfrm>
            <a:off x="2063552" y="1179953"/>
            <a:ext cx="3024336" cy="399948"/>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3" name="Speech Bubble: Rectangle with Corners Rounded 12">
            <a:extLst>
              <a:ext uri="{FF2B5EF4-FFF2-40B4-BE49-F238E27FC236}">
                <a16:creationId xmlns:a16="http://schemas.microsoft.com/office/drawing/2014/main" id="{E66AE5A9-C0F3-467F-AB61-A1D83B17EC3F}"/>
              </a:ext>
            </a:extLst>
          </p:cNvPr>
          <p:cNvSpPr/>
          <p:nvPr/>
        </p:nvSpPr>
        <p:spPr>
          <a:xfrm>
            <a:off x="5505621" y="239877"/>
            <a:ext cx="1447164" cy="464148"/>
          </a:xfrm>
          <a:prstGeom prst="wedgeRoundRectCallout">
            <a:avLst>
              <a:gd name="adj1" fmla="val -59936"/>
              <a:gd name="adj2" fmla="val 10442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400" dirty="0">
                <a:solidFill>
                  <a:prstClr val="black"/>
                </a:solidFill>
                <a:latin typeface="Trebuchet MS"/>
                <a:cs typeface="Gisha" panose="020B0502040204020203" pitchFamily="34" charset="-79"/>
              </a:rPr>
              <a:t>פרויקט</a:t>
            </a:r>
          </a:p>
          <a:p>
            <a:pPr algn="ctr"/>
            <a:r>
              <a:rPr lang="en-US" sz="1400" dirty="0">
                <a:solidFill>
                  <a:prstClr val="black"/>
                </a:solidFill>
                <a:latin typeface="Trebuchet MS"/>
              </a:rPr>
              <a:t>Assembli1</a:t>
            </a:r>
          </a:p>
        </p:txBody>
      </p:sp>
      <p:sp>
        <p:nvSpPr>
          <p:cNvPr id="14" name="Speech Bubble: Rectangle with Corners Rounded 13">
            <a:extLst>
              <a:ext uri="{FF2B5EF4-FFF2-40B4-BE49-F238E27FC236}">
                <a16:creationId xmlns:a16="http://schemas.microsoft.com/office/drawing/2014/main" id="{69C0F205-F3CD-4C65-AD61-CFE3E898C91F}"/>
              </a:ext>
            </a:extLst>
          </p:cNvPr>
          <p:cNvSpPr/>
          <p:nvPr/>
        </p:nvSpPr>
        <p:spPr>
          <a:xfrm>
            <a:off x="5505621" y="3255344"/>
            <a:ext cx="1447164" cy="1643459"/>
          </a:xfrm>
          <a:prstGeom prst="wedgeRoundRectCallout">
            <a:avLst>
              <a:gd name="adj1" fmla="val -62439"/>
              <a:gd name="adj2" fmla="val 5672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פרויקט </a:t>
            </a:r>
            <a:r>
              <a:rPr lang="en-US" sz="1200" dirty="0">
                <a:solidFill>
                  <a:prstClr val="black"/>
                </a:solidFill>
                <a:latin typeface="Trebuchet MS"/>
              </a:rPr>
              <a:t>Assembli2</a:t>
            </a: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שעשה </a:t>
            </a:r>
            <a:r>
              <a:rPr lang="en-US" sz="1200" dirty="0">
                <a:solidFill>
                  <a:prstClr val="black"/>
                </a:solidFill>
                <a:latin typeface="Trebuchet MS"/>
              </a:rPr>
              <a:t>reference</a:t>
            </a:r>
          </a:p>
          <a:p>
            <a:pPr algn="ctr"/>
            <a:r>
              <a:rPr lang="he-IL" sz="1200" dirty="0">
                <a:solidFill>
                  <a:prstClr val="black"/>
                </a:solidFill>
                <a:latin typeface="Trebuchet MS"/>
                <a:cs typeface="Gisha" panose="020B0502040204020203" pitchFamily="34" charset="-79"/>
              </a:rPr>
              <a:t>לפרויקט </a:t>
            </a:r>
            <a:r>
              <a:rPr lang="en-US" sz="1200" dirty="0">
                <a:solidFill>
                  <a:prstClr val="black"/>
                </a:solidFill>
                <a:latin typeface="Trebuchet MS"/>
              </a:rPr>
              <a:t>Assembli1</a:t>
            </a:r>
            <a:r>
              <a:rPr lang="he-IL" sz="1200" dirty="0">
                <a:solidFill>
                  <a:prstClr val="black"/>
                </a:solidFill>
                <a:latin typeface="Trebuchet MS"/>
                <a:cs typeface="Gisha" panose="020B0502040204020203" pitchFamily="34" charset="-79"/>
              </a:rPr>
              <a:t>.</a:t>
            </a:r>
          </a:p>
          <a:p>
            <a:pPr algn="ctr"/>
            <a:r>
              <a:rPr lang="he-IL" sz="1200" dirty="0">
                <a:solidFill>
                  <a:prstClr val="black"/>
                </a:solidFill>
                <a:latin typeface="Trebuchet MS"/>
                <a:cs typeface="Gisha" panose="020B0502040204020203" pitchFamily="34" charset="-79"/>
              </a:rPr>
              <a:t>רק המחלקה שיורשת יכולה לגשת ל </a:t>
            </a:r>
            <a:r>
              <a:rPr lang="en-US" sz="1200" dirty="0" err="1">
                <a:solidFill>
                  <a:prstClr val="black"/>
                </a:solidFill>
                <a:latin typeface="Trebuchet MS"/>
              </a:rPr>
              <a:t>myValue</a:t>
            </a:r>
            <a:endParaRPr lang="en-US" sz="1200" dirty="0">
              <a:solidFill>
                <a:prstClr val="black"/>
              </a:solidFill>
              <a:latin typeface="Trebuchet MS"/>
            </a:endParaRPr>
          </a:p>
        </p:txBody>
      </p:sp>
      <p:sp>
        <p:nvSpPr>
          <p:cNvPr id="15" name="Speech Bubble: Rectangle with Corners Rounded 14">
            <a:extLst>
              <a:ext uri="{FF2B5EF4-FFF2-40B4-BE49-F238E27FC236}">
                <a16:creationId xmlns:a16="http://schemas.microsoft.com/office/drawing/2014/main" id="{D37E1EF9-91CC-4A23-A1C2-770CBF42A046}"/>
              </a:ext>
            </a:extLst>
          </p:cNvPr>
          <p:cNvSpPr/>
          <p:nvPr/>
        </p:nvSpPr>
        <p:spPr>
          <a:xfrm>
            <a:off x="5505621" y="1412776"/>
            <a:ext cx="1447164" cy="1368152"/>
          </a:xfrm>
          <a:prstGeom prst="wedgeRoundRectCallout">
            <a:avLst>
              <a:gd name="adj1" fmla="val -93719"/>
              <a:gd name="adj2" fmla="val 4283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he-IL" sz="1200" dirty="0">
                <a:solidFill>
                  <a:prstClr val="black"/>
                </a:solidFill>
                <a:latin typeface="Trebuchet MS"/>
                <a:cs typeface="Gisha" panose="020B0502040204020203" pitchFamily="34" charset="-79"/>
              </a:rPr>
              <a:t>מחלקת </a:t>
            </a:r>
            <a:r>
              <a:rPr lang="en-US" sz="1200" dirty="0" err="1">
                <a:solidFill>
                  <a:prstClr val="black"/>
                </a:solidFill>
                <a:latin typeface="Trebuchet MS"/>
              </a:rPr>
              <a:t>TestAccess</a:t>
            </a:r>
            <a:r>
              <a:rPr lang="he-IL" sz="1200" dirty="0">
                <a:solidFill>
                  <a:prstClr val="black"/>
                </a:solidFill>
                <a:latin typeface="Trebuchet MS"/>
                <a:cs typeface="Gisha" panose="020B0502040204020203" pitchFamily="34" charset="-79"/>
              </a:rPr>
              <a:t> לא יורשת ובכל זאת יכולה לגשת ל </a:t>
            </a:r>
            <a:r>
              <a:rPr lang="en-US" sz="1200" dirty="0" err="1">
                <a:solidFill>
                  <a:prstClr val="black"/>
                </a:solidFill>
                <a:latin typeface="Trebuchet MS"/>
              </a:rPr>
              <a:t>myValue</a:t>
            </a:r>
            <a:endParaRPr lang="he-IL" sz="1200" dirty="0">
              <a:solidFill>
                <a:prstClr val="black"/>
              </a:solidFill>
              <a:latin typeface="Trebuchet MS"/>
              <a:cs typeface="Gisha" panose="020B0502040204020203" pitchFamily="34" charset="-79"/>
            </a:endParaRPr>
          </a:p>
          <a:p>
            <a:pPr algn="ctr"/>
            <a:r>
              <a:rPr lang="he-IL" sz="1200" dirty="0">
                <a:solidFill>
                  <a:prstClr val="black"/>
                </a:solidFill>
                <a:latin typeface="Trebuchet MS"/>
                <a:cs typeface="Gisha" panose="020B0502040204020203" pitchFamily="34" charset="-79"/>
              </a:rPr>
              <a:t>כיוון שהם באותו </a:t>
            </a:r>
            <a:r>
              <a:rPr lang="he-IL" sz="1200" dirty="0" err="1">
                <a:solidFill>
                  <a:prstClr val="black"/>
                </a:solidFill>
                <a:latin typeface="Trebuchet MS"/>
                <a:cs typeface="Gisha" panose="020B0502040204020203" pitchFamily="34" charset="-79"/>
              </a:rPr>
              <a:t>אסמבלי</a:t>
            </a:r>
            <a:endParaRPr lang="en-US" sz="1200" dirty="0">
              <a:solidFill>
                <a:prstClr val="black"/>
              </a:solidFill>
              <a:latin typeface="Trebuchet MS"/>
            </a:endParaRPr>
          </a:p>
        </p:txBody>
      </p:sp>
      <p:sp>
        <p:nvSpPr>
          <p:cNvPr id="16" name="Flowchart: Connector 15">
            <a:extLst>
              <a:ext uri="{FF2B5EF4-FFF2-40B4-BE49-F238E27FC236}">
                <a16:creationId xmlns:a16="http://schemas.microsoft.com/office/drawing/2014/main" id="{3A38F78A-CACE-4DDC-B37D-455FA4D06959}"/>
              </a:ext>
            </a:extLst>
          </p:cNvPr>
          <p:cNvSpPr/>
          <p:nvPr/>
        </p:nvSpPr>
        <p:spPr>
          <a:xfrm>
            <a:off x="2423592" y="5399575"/>
            <a:ext cx="2232248" cy="173506"/>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7" name="Flowchart: Connector 16">
            <a:extLst>
              <a:ext uri="{FF2B5EF4-FFF2-40B4-BE49-F238E27FC236}">
                <a16:creationId xmlns:a16="http://schemas.microsoft.com/office/drawing/2014/main" id="{CDBC9D2F-544D-454B-8F5E-17F34CFB5867}"/>
              </a:ext>
            </a:extLst>
          </p:cNvPr>
          <p:cNvSpPr/>
          <p:nvPr/>
        </p:nvSpPr>
        <p:spPr>
          <a:xfrm>
            <a:off x="1817377" y="4013893"/>
            <a:ext cx="2314289" cy="173506"/>
          </a:xfrm>
          <a:prstGeom prst="flowChartConnector">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rgbClr val="DE6C36"/>
              </a:solidFill>
              <a:latin typeface="Trebuchet MS"/>
            </a:endParaRPr>
          </a:p>
        </p:txBody>
      </p:sp>
      <p:sp>
        <p:nvSpPr>
          <p:cNvPr id="18" name="Content Placeholder 2">
            <a:extLst>
              <a:ext uri="{FF2B5EF4-FFF2-40B4-BE49-F238E27FC236}">
                <a16:creationId xmlns:a16="http://schemas.microsoft.com/office/drawing/2014/main" id="{3CB4AC8A-8EFA-49FA-A6D1-FC30338D4A11}"/>
              </a:ext>
            </a:extLst>
          </p:cNvPr>
          <p:cNvSpPr>
            <a:spLocks noGrp="1"/>
          </p:cNvSpPr>
          <p:nvPr>
            <p:ph idx="1"/>
          </p:nvPr>
        </p:nvSpPr>
        <p:spPr>
          <a:xfrm>
            <a:off x="7132986" y="1916832"/>
            <a:ext cx="2172087" cy="3816424"/>
          </a:xfrm>
        </p:spPr>
        <p:txBody>
          <a:bodyPr>
            <a:normAutofit fontScale="92500" lnSpcReduction="20000"/>
          </a:bodyPr>
          <a:lstStyle/>
          <a:p>
            <a:pPr marL="45720" indent="0">
              <a:buNone/>
            </a:pPr>
            <a:r>
              <a:rPr lang="he-IL" sz="2100" dirty="0"/>
              <a:t>מחלקה, שדה, מתודה שניתן לגשת אליהם:</a:t>
            </a:r>
          </a:p>
          <a:p>
            <a:pPr lvl="1"/>
            <a:r>
              <a:rPr lang="he-IL" sz="1800" b="1" dirty="0">
                <a:solidFill>
                  <a:schemeClr val="tx1"/>
                </a:solidFill>
              </a:rPr>
              <a:t>או</a:t>
            </a:r>
            <a:r>
              <a:rPr lang="he-IL" sz="1800" dirty="0">
                <a:solidFill>
                  <a:schemeClr val="tx1"/>
                </a:solidFill>
              </a:rPr>
              <a:t> מטיפוסים </a:t>
            </a:r>
            <a:r>
              <a:rPr lang="he-IL" sz="1800" b="1" dirty="0">
                <a:solidFill>
                  <a:schemeClr val="tx1"/>
                </a:solidFill>
              </a:rPr>
              <a:t>באותו </a:t>
            </a:r>
            <a:r>
              <a:rPr lang="he-IL" sz="1800" b="1" dirty="0" err="1">
                <a:solidFill>
                  <a:schemeClr val="tx1"/>
                </a:solidFill>
              </a:rPr>
              <a:t>אסמבלי</a:t>
            </a:r>
            <a:r>
              <a:rPr lang="he-IL" sz="1800" b="1" dirty="0">
                <a:solidFill>
                  <a:schemeClr val="tx1"/>
                </a:solidFill>
              </a:rPr>
              <a:t> </a:t>
            </a:r>
            <a:r>
              <a:rPr lang="he-IL" sz="1800" dirty="0">
                <a:solidFill>
                  <a:schemeClr val="tx1"/>
                </a:solidFill>
              </a:rPr>
              <a:t>(פרויקט) </a:t>
            </a:r>
            <a:r>
              <a:rPr lang="he-IL" sz="1800" b="1" dirty="0">
                <a:solidFill>
                  <a:schemeClr val="tx1"/>
                </a:solidFill>
              </a:rPr>
              <a:t>ולאו דווקא שיורשים מהמחלקה </a:t>
            </a:r>
            <a:r>
              <a:rPr lang="he-IL" sz="1800" dirty="0">
                <a:solidFill>
                  <a:schemeClr val="tx1"/>
                </a:solidFill>
              </a:rPr>
              <a:t>שבה הם מוגדרים</a:t>
            </a:r>
          </a:p>
          <a:p>
            <a:pPr lvl="1"/>
            <a:r>
              <a:rPr lang="he-IL" sz="1800" b="1" dirty="0">
                <a:solidFill>
                  <a:schemeClr val="tx1"/>
                </a:solidFill>
              </a:rPr>
              <a:t>או</a:t>
            </a:r>
            <a:r>
              <a:rPr lang="he-IL" sz="1800" dirty="0"/>
              <a:t> </a:t>
            </a:r>
            <a:r>
              <a:rPr lang="he-IL" sz="1800" dirty="0">
                <a:solidFill>
                  <a:schemeClr val="tx1"/>
                </a:solidFill>
              </a:rPr>
              <a:t>מטיפוסים </a:t>
            </a:r>
            <a:r>
              <a:rPr lang="he-IL" sz="1800" b="1" dirty="0">
                <a:solidFill>
                  <a:schemeClr val="tx1"/>
                </a:solidFill>
              </a:rPr>
              <a:t>שיורשים</a:t>
            </a:r>
            <a:r>
              <a:rPr lang="he-IL" sz="1800" dirty="0">
                <a:solidFill>
                  <a:schemeClr val="tx1"/>
                </a:solidFill>
              </a:rPr>
              <a:t> מהמחלקה שבה הם מוגדרים שמוגדרים </a:t>
            </a:r>
            <a:r>
              <a:rPr lang="he-IL" sz="1800" b="1" dirty="0" err="1">
                <a:solidFill>
                  <a:schemeClr val="tx1"/>
                </a:solidFill>
              </a:rPr>
              <a:t>באסמבלי</a:t>
            </a:r>
            <a:r>
              <a:rPr lang="he-IL" sz="1800" b="1" dirty="0">
                <a:solidFill>
                  <a:schemeClr val="tx1"/>
                </a:solidFill>
              </a:rPr>
              <a:t> אחר </a:t>
            </a:r>
            <a:r>
              <a:rPr lang="he-IL" sz="1800" dirty="0">
                <a:solidFill>
                  <a:schemeClr val="tx1"/>
                </a:solidFill>
              </a:rPr>
              <a:t>(פרויקט אחר).</a:t>
            </a:r>
            <a:endParaRPr lang="en-US" sz="1800" dirty="0">
              <a:solidFill>
                <a:schemeClr val="tx1"/>
              </a:solidFill>
              <a:highlight>
                <a:srgbClr val="FFFF00"/>
              </a:highlight>
            </a:endParaRPr>
          </a:p>
        </p:txBody>
      </p:sp>
      <p:sp>
        <p:nvSpPr>
          <p:cNvPr id="19" name="Thought Bubble: Cloud 18">
            <a:extLst>
              <a:ext uri="{FF2B5EF4-FFF2-40B4-BE49-F238E27FC236}">
                <a16:creationId xmlns:a16="http://schemas.microsoft.com/office/drawing/2014/main" id="{3CD04365-B274-42A9-9458-F64A60BB8416}"/>
              </a:ext>
            </a:extLst>
          </p:cNvPr>
          <p:cNvSpPr/>
          <p:nvPr/>
        </p:nvSpPr>
        <p:spPr>
          <a:xfrm>
            <a:off x="9483942" y="221787"/>
            <a:ext cx="1111408" cy="1194893"/>
          </a:xfrm>
          <a:prstGeom prst="cloudCallout">
            <a:avLst>
              <a:gd name="adj1" fmla="val -61563"/>
              <a:gd name="adj2" fmla="val 78549"/>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he-IL" sz="1600" b="1" dirty="0">
                <a:solidFill>
                  <a:prstClr val="black"/>
                </a:solidFill>
                <a:latin typeface="Trebuchet MS"/>
                <a:cs typeface="Gisha" panose="020B0502040204020203" pitchFamily="34" charset="-79"/>
              </a:rPr>
              <a:t>לימוד עצמי</a:t>
            </a:r>
            <a:endParaRPr lang="en-US" sz="1600" b="1" dirty="0">
              <a:solidFill>
                <a:prstClr val="black"/>
              </a:solidFill>
              <a:latin typeface="Trebuchet MS"/>
            </a:endParaRPr>
          </a:p>
        </p:txBody>
      </p:sp>
    </p:spTree>
    <p:extLst>
      <p:ext uri="{BB962C8B-B14F-4D97-AF65-F5344CB8AC3E}">
        <p14:creationId xmlns:p14="http://schemas.microsoft.com/office/powerpoint/2010/main" val="3963170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23460</TotalTime>
  <Words>97984</Words>
  <Application>Microsoft Office PowerPoint</Application>
  <PresentationFormat>מסך רחב</PresentationFormat>
  <Paragraphs>13605</Paragraphs>
  <Slides>827</Slides>
  <Notes>271</Notes>
  <HiddenSlides>0</HiddenSlides>
  <MMClips>0</MMClips>
  <ScaleCrop>false</ScaleCrop>
  <HeadingPairs>
    <vt:vector size="6" baseType="variant">
      <vt:variant>
        <vt:lpstr>גופנים בשימוש</vt:lpstr>
      </vt:variant>
      <vt:variant>
        <vt:i4>21</vt:i4>
      </vt:variant>
      <vt:variant>
        <vt:lpstr>ערכת נושא</vt:lpstr>
      </vt:variant>
      <vt:variant>
        <vt:i4>1</vt:i4>
      </vt:variant>
      <vt:variant>
        <vt:lpstr>כותרות שקופיות</vt:lpstr>
      </vt:variant>
      <vt:variant>
        <vt:i4>827</vt:i4>
      </vt:variant>
    </vt:vector>
  </HeadingPairs>
  <TitlesOfParts>
    <vt:vector size="849" baseType="lpstr">
      <vt:lpstr>Arial</vt:lpstr>
      <vt:lpstr>Arial</vt:lpstr>
      <vt:lpstr>Arial Hebrew</vt:lpstr>
      <vt:lpstr>Arial Narrow</vt:lpstr>
      <vt:lpstr>Arial Rounded MT Bold</vt:lpstr>
      <vt:lpstr>Arial Unicode MS</vt:lpstr>
      <vt:lpstr>Calibri</vt:lpstr>
      <vt:lpstr>Comic Sans MS</vt:lpstr>
      <vt:lpstr>Consolas</vt:lpstr>
      <vt:lpstr>Courier New</vt:lpstr>
      <vt:lpstr>David</vt:lpstr>
      <vt:lpstr>Garamond</vt:lpstr>
      <vt:lpstr>inherit</vt:lpstr>
      <vt:lpstr>Segoe UI</vt:lpstr>
      <vt:lpstr>SFMono-Regular</vt:lpstr>
      <vt:lpstr>Tahoma</vt:lpstr>
      <vt:lpstr>Times New Roman</vt:lpstr>
      <vt:lpstr>Trebuchet MS</vt:lpstr>
      <vt:lpstr>Verdana</vt:lpstr>
      <vt:lpstr>Wingdings</vt:lpstr>
      <vt:lpstr>Wingdings 2</vt:lpstr>
      <vt:lpstr>שפע</vt:lpstr>
      <vt:lpstr>מיני פרויקט במערכות חלונות</vt:lpstr>
      <vt:lpstr>שאלות</vt:lpstr>
      <vt:lpstr>ומה היום?</vt:lpstr>
      <vt:lpstr>מטרות הקורס</vt:lpstr>
      <vt:lpstr>מתוך הסילבוס</vt:lpstr>
      <vt:lpstr>מרכיבי הציון הסופי</vt:lpstr>
      <vt:lpstr>סביבת עבודה</vt:lpstr>
      <vt:lpstr>GIT  כלי עזר לעבודה משותפת בין בני הזוג</vt:lpstr>
      <vt:lpstr>הפשטה של תהליך העבודה עם GIT</vt:lpstr>
      <vt:lpstr>נדגים פרוייקט מצטיין אחד כדי לתת תחושה ומוטיבציה...</vt:lpstr>
      <vt:lpstr>מבוא פלטפורמת .NET </vt:lpstr>
      <vt:lpstr>קצת היסטוריה...</vt:lpstr>
      <vt:lpstr>מצגת של PowerPoint‏</vt:lpstr>
      <vt:lpstr>מצגת של PowerPoint‏</vt:lpstr>
      <vt:lpstr>מצגת של PowerPoint‏</vt:lpstr>
      <vt:lpstr>מצגת של PowerPoint‏</vt:lpstr>
      <vt:lpstr>מצגת של PowerPoint‏</vt:lpstr>
      <vt:lpstr>מצגת של PowerPoint‏</vt:lpstr>
      <vt:lpstr>פלטפורמת .Net  כיצד זה עובד?  </vt:lpstr>
      <vt:lpstr>מצגת של PowerPoint‏</vt:lpstr>
      <vt:lpstr>מצגת של PowerPoint‏</vt:lpstr>
      <vt:lpstr>מצגת של PowerPoint‏</vt:lpstr>
      <vt:lpstr>איזו שפה עילית יכולה להתאים כדי להשתלב בפלטפורמת .Net? </vt:lpstr>
      <vt:lpstr>מצגת של PowerPoint‏</vt:lpstr>
      <vt:lpstr>מצגת של PowerPoint‏</vt:lpstr>
      <vt:lpstr>מצגת של PowerPoint‏</vt:lpstr>
      <vt:lpstr>מצגת של PowerPoint‏</vt:lpstr>
      <vt:lpstr>התקנת הפלטפורמה ב2 הצדדים</vt:lpstr>
      <vt:lpstr>מצגת של PowerPoint‏</vt:lpstr>
      <vt:lpstr>מצגת של PowerPoint‏</vt:lpstr>
      <vt:lpstr>C++ , JAVA , C# .NET</vt:lpstr>
      <vt:lpstr>תהליך כתיבה והרצה של תוכנית ב- JAVA</vt:lpstr>
      <vt:lpstr>C++ , JAVA , C# .NET</vt:lpstr>
      <vt:lpstr>מצגת של PowerPoint‏</vt:lpstr>
      <vt:lpstr>מצגת של PowerPoint‏</vt:lpstr>
      <vt:lpstr>מועד א, תשע"ז, 7 נק'</vt:lpstr>
      <vt:lpstr>מועד א, תשע"ו, 6 נק'</vt:lpstr>
      <vt:lpstr>מועד א, תשע"ט</vt:lpstr>
      <vt:lpstr>מועד ב, תשע"ט</vt:lpstr>
      <vt:lpstr>מועד א – תש"פ</vt:lpstr>
      <vt:lpstr>כללים ועקרונות ב OOP</vt:lpstr>
      <vt:lpstr>עקרונות בעיצוב מונחה עצמים</vt:lpstr>
      <vt:lpstr>Low Coupling &amp; High Cohesion</vt:lpstr>
      <vt:lpstr>מצגת של PowerPoint‏</vt:lpstr>
      <vt:lpstr>מוסכמות לתכנות קריא</vt:lpstr>
      <vt:lpstr>מוסכמות לשמות משתנים</vt:lpstr>
      <vt:lpstr>C# LaNGUAGE </vt:lpstr>
      <vt:lpstr>מ ++C      ל # C</vt:lpstr>
      <vt:lpstr>Strongly Typed Language</vt:lpstr>
      <vt:lpstr>משתנים Variables</vt:lpstr>
      <vt:lpstr>Casting - המרה מרומזת ומפורשת</vt:lpstr>
      <vt:lpstr>התכנית הראשונה שלי</vt:lpstr>
      <vt:lpstr>מרחב השמות הקיים system</vt:lpstr>
      <vt:lpstr>סוגי טיפוסים</vt:lpstr>
      <vt:lpstr>מבני כללי של תוכנית בשפת #C</vt:lpstr>
      <vt:lpstr>לעבודה ולמלאכה</vt:lpstr>
      <vt:lpstr>וכך זה נראה ב VS</vt:lpstr>
      <vt:lpstr>המחלקה הקיימת Console – קלט/פלט למסך</vt:lpstr>
      <vt:lpstr>המילה השמורה Using</vt:lpstr>
      <vt:lpstr>קלט מהמסך</vt:lpstr>
      <vt:lpstr>דוגמא לקלט מספר</vt:lpstr>
      <vt:lpstr>פלט עם משתנים</vt:lpstr>
      <vt:lpstr>SNIPPETS - קיצורי מקשים</vt:lpstr>
      <vt:lpstr>STRING Composite formatting מחרוזת עם פרמטרים { }</vt:lpstr>
      <vt:lpstr>פירמוט מחרוזת עם פרמטרים { }</vt:lpstr>
      <vt:lpstr>יישור מחרוזת – דוגמא ללא יישור</vt:lpstr>
      <vt:lpstr>יישור מחרוזת</vt:lpstr>
      <vt:lpstr>Escaping String</vt:lpstr>
      <vt:lpstr>  מחרוזת מילולית verbatim String התו @</vt:lpstr>
      <vt:lpstr>  מחרוזת משובצת ביטויים interpolated String התו $</vt:lpstr>
      <vt:lpstr>  מחרוזת משובצת ביטויים interpolated String התו $</vt:lpstr>
      <vt:lpstr>מצגת של PowerPoint‏</vt:lpstr>
      <vt:lpstr>תרגיל בית 0 – תרגיל מבוא</vt:lpstr>
      <vt:lpstr>עוד משהו קטן...</vt:lpstr>
      <vt:lpstr>אופרטורים</vt:lpstr>
      <vt:lpstr>משפטי בקרה ולולאות</vt:lpstr>
      <vt:lpstr>switch</vt:lpstr>
      <vt:lpstr>switch with Enum</vt:lpstr>
      <vt:lpstr>מתודות ופרמטרים</vt:lpstr>
      <vt:lpstr>מתודות</vt:lpstr>
      <vt:lpstr>החזרה של יותר מפרמטר אחד ע"י ref</vt:lpstr>
      <vt:lpstr>החזרת פרמטר ע"י out</vt:lpstr>
      <vt:lpstr>החזרת פרמטר ע"י out</vt:lpstr>
      <vt:lpstr>params מספר פרמטרים לא מוגבל</vt:lpstr>
      <vt:lpstr>params מספר פרמטרים לא מוגבל</vt:lpstr>
      <vt:lpstr>NAMED PARAMETER שליחת פרמטר על פי שם ולא על פי סדר בעזרת אופרטור :</vt:lpstr>
      <vt:lpstr>פרמטר אופציונלי, ברירת מחדל</vt:lpstr>
      <vt:lpstr>תיעוד אוטומטי ///</vt:lpstr>
      <vt:lpstr>מיני פרויקט במערכות חלונות</vt:lpstr>
      <vt:lpstr>ומה היום?</vt:lpstr>
      <vt:lpstr>סוגי טיפוסים ב #C</vt:lpstr>
      <vt:lpstr>מחלקה CLASS</vt:lpstr>
      <vt:lpstr>מה יש למחלקה?</vt:lpstr>
      <vt:lpstr>מחלקה Class</vt:lpstr>
      <vt:lpstr>מתודות המחלקה הבסיסית Object </vt:lpstr>
      <vt:lpstr>הרשאות גישה – יש חידושים!</vt:lpstr>
      <vt:lpstr>המשך:  הרשאות גישה – יש חידושים!</vt:lpstr>
      <vt:lpstr>דוגמא להרשאת גישה החדשה - Private Protected</vt:lpstr>
      <vt:lpstr>דוגמא להרשאת גישה החדשה - Internal Protected</vt:lpstr>
      <vt:lpstr>טיפוסי הפניהREFERECE TYPES </vt:lpstr>
      <vt:lpstr>טיפוסי הפניהREFERECE TYPES </vt:lpstr>
      <vt:lpstr>טיפוסי הפניהREFERECE TYPES </vt:lpstr>
      <vt:lpstr>Class is reference type</vt:lpstr>
      <vt:lpstr>דוגמית – ירושה, הרשאות, הפניה</vt:lpstr>
      <vt:lpstr>בנאים</vt:lpstr>
      <vt:lpstr>הורס</vt:lpstr>
      <vt:lpstr>בנאים</vt:lpstr>
      <vt:lpstr>אתחול שדה כבר בזמן הגדרתו – כשלא נדרס הבנאי</vt:lpstr>
      <vt:lpstr>אתחול שדה כבר בזמן הגדרתו – כשנדרס הבנאי</vt:lpstr>
      <vt:lpstr>אתחול מהיר של שדות ציבוריים בשורת יצירת המופע</vt:lpstr>
      <vt:lpstr>מתודת מופע/אובייקט/עצם</vt:lpstr>
      <vt:lpstr>המילה השמורה this</vt:lpstr>
      <vt:lpstr>חידוש: בנאי מזמן בנאי אחר מאותה מחלקה בעזרת THIS</vt:lpstr>
      <vt:lpstr>השמה בין reference TypeS (מעין מצביעים)</vt:lpstr>
      <vt:lpstr>מצגת של PowerPoint‏</vt:lpstr>
      <vt:lpstr>מצגת של PowerPoint‏</vt:lpstr>
      <vt:lpstr>ב2 המקרים האלו ההחלפות תתבצענה כראוי:</vt:lpstr>
      <vt:lpstr>מבנה STRUCT</vt:lpstr>
      <vt:lpstr>טיפוסי ערךVALUE TYPES </vt:lpstr>
      <vt:lpstr>תאור סכמתי של ההיררכיה</vt:lpstr>
      <vt:lpstr>Struct is value type</vt:lpstr>
      <vt:lpstr>בנאי של struct</vt:lpstr>
      <vt:lpstr>בנאי של struct</vt:lpstr>
      <vt:lpstr>Vs. CLASS  struct</vt:lpstr>
      <vt:lpstr>השמה בין value TypeS</vt:lpstr>
      <vt:lpstr>מחלקה/מבנה יתרונות וחסרונות</vt:lpstr>
      <vt:lpstr>טיפוסים פרימטיביים המובנים בשפה גם הם יורשים מ- VALUE TYPE</vt:lpstr>
      <vt:lpstr>גם Enum יורש מ VALUE TYPE</vt:lpstr>
      <vt:lpstr>ENUM דוגמא</vt:lpstr>
      <vt:lpstr>switch with Enum</vt:lpstr>
      <vt:lpstr>חידוש ב C# 8.0 – צורת כתיבה קצרה יותר ל SWITCH</vt:lpstr>
      <vt:lpstr>השוואה בין Value Type לבין Reference Type</vt:lpstr>
      <vt:lpstr>השוואה בין Value Type לבין Reference Type</vt:lpstr>
      <vt:lpstr>השוואה בין Value Type לבין Reference Type</vt:lpstr>
      <vt:lpstr>האם STRING היא Reference TYPE או VALUE TYPE?</vt:lpstr>
      <vt:lpstr>מצגת של PowerPoint‏</vt:lpstr>
      <vt:lpstr>מועד א, תשע"ז, 7 נק'</vt:lpstr>
      <vt:lpstr>מועד א, תשע"ג, 7 נק'</vt:lpstr>
      <vt:lpstr>מועד ב, תשע"ז, 7 נק'</vt:lpstr>
      <vt:lpstr>מאפיינים/תכונות   Properties</vt:lpstr>
      <vt:lpstr>מאפיין / תכונה / property</vt:lpstr>
      <vt:lpstr>מאפיין - דוגמא</vt:lpstr>
      <vt:lpstr>הגדרה מקוצרת של מאפיין</vt:lpstr>
      <vt:lpstr>הרשאות גישה שונות ל get/set של מאפיין</vt:lpstr>
      <vt:lpstr>מאפיין – יתרונות</vt:lpstr>
      <vt:lpstr>מאפיין ציבורי ללא!! שדה פרטי מתאים</vt:lpstr>
      <vt:lpstr>אתחול מהיר של שדות ומאפיינים ציבוריים בשורת יצירת המופע</vt:lpstr>
      <vt:lpstr>הגדרה מהירה של מאפיין - SNIPPETS</vt:lpstr>
      <vt:lpstr>STATIC ועוד</vt:lpstr>
      <vt:lpstr>שדה סטטי ומתודה סטטית</vt:lpstr>
      <vt:lpstr> שדה סטטי ופונקציה סטטית  - דוגמא –  מספר פריט סודר</vt:lpstr>
      <vt:lpstr>מחלקה סטטית</vt:lpstr>
      <vt:lpstr>מחלקה סטטית דוגמא</vt:lpstr>
      <vt:lpstr>בנאי סטטי</vt:lpstr>
      <vt:lpstr>בנאי סטטי</vt:lpstr>
      <vt:lpstr>Static local functions</vt:lpstr>
      <vt:lpstr> שדה קבוע CONST </vt:lpstr>
      <vt:lpstr> שדה לקריאה בלבד READ ONLY</vt:lpstr>
      <vt:lpstr> שדה לקריאה בלבד READ ONLY</vt:lpstr>
      <vt:lpstr>מועד א, תשע"ג, 7 נק'</vt:lpstr>
      <vt:lpstr>Simple COLLECTIONS  אוספים פשוטים</vt:lpstr>
      <vt:lpstr>מערך חד מימדי Array</vt:lpstr>
      <vt:lpstr>מערך חד מימדי - דוגמאות</vt:lpstr>
      <vt:lpstr>מערך חד מימדי - אתחול מהיר </vt:lpstr>
      <vt:lpstr>מערך רב מימדי - סימטרי</vt:lpstr>
      <vt:lpstr>מערך של מערכים – מערך רב מימדי שאינו סימטרי</vt:lpstr>
      <vt:lpstr>אתחול ומעבר על מערך של מערכים</vt:lpstr>
      <vt:lpstr>אתחול ומעבר על מערך של מערכים</vt:lpstr>
      <vt:lpstr>מצגת של PowerPoint‏</vt:lpstr>
      <vt:lpstr>אוספים גנרים שמכילים Object</vt:lpstr>
      <vt:lpstr>האוסף ArrayList</vt:lpstr>
      <vt:lpstr>מצגת של PowerPoint‏</vt:lpstr>
      <vt:lpstr> אוסף גנרי שמושי List&lt;T&gt;</vt:lpstr>
      <vt:lpstr>אוספים גנריים המוגדרים מראש  בC#</vt:lpstr>
      <vt:lpstr>אופרטורים</vt:lpstr>
      <vt:lpstr>תחליף לאופרטור [ ] - indexer</vt:lpstr>
      <vt:lpstr>דוגמא פשוטה לשימוש ב INDEXER</vt:lpstr>
      <vt:lpstr>דוגמא מורכבת לשימוש ב INDEXER</vt:lpstr>
      <vt:lpstr>חפיפת/העמסת אופרטורים</vt:lpstr>
      <vt:lpstr>דוגמא לחפיפת אופרטורים ניתן לראותה בשלמותה במודל</vt:lpstr>
      <vt:lpstr>המרה casting</vt:lpstr>
      <vt:lpstr>חפיפת אופרטור המרה</vt:lpstr>
      <vt:lpstr>דוגמא לחפיפת המרות ניתן לראותה בשלמותה במודל פרוייקט בשם Casting </vt:lpstr>
      <vt:lpstr>דוגמא נוספת לחפיפת המרות ניתן לראותה בשלמותה במודל פרוייקט בשם Ex993 </vt:lpstr>
      <vt:lpstr>המבנה datetime</vt:lpstr>
      <vt:lpstr>המבנה datetime</vt:lpstr>
      <vt:lpstr>מספרים אקראיים</vt:lpstr>
      <vt:lpstr>תרגיל בית מספר 1</vt:lpstr>
      <vt:lpstr>מיני פרויקט במערכות חלונות</vt:lpstr>
      <vt:lpstr>ומה היום?</vt:lpstr>
      <vt:lpstr>UML </vt:lpstr>
      <vt:lpstr>ייצוג מחלקה ב UML </vt:lpstr>
      <vt:lpstr>קשרים בין מחלקות</vt:lpstr>
      <vt:lpstr>                  ASSOCIATION</vt:lpstr>
      <vt:lpstr>INHERTIANCE</vt:lpstr>
      <vt:lpstr>דוגמא לירושת מימוש</vt:lpstr>
      <vt:lpstr>INHERITANCE</vt:lpstr>
      <vt:lpstr>ירושת מימוש – יחס "סוג של"</vt:lpstr>
      <vt:lpstr>חוקי ירושת מימוש</vt:lpstr>
      <vt:lpstr>סדר הבניה והאתחול</vt:lpstr>
      <vt:lpstr>סדר הבניה והאתחול</vt:lpstr>
      <vt:lpstr>סדר הבניה והאתחול</vt:lpstr>
      <vt:lpstr>המילה השמורהbase  </vt:lpstr>
      <vt:lpstr>המילה השמורהbase  </vt:lpstr>
      <vt:lpstr>המרות בין אבא לבן</vt:lpstr>
      <vt:lpstr>פולימורפיזם</vt:lpstr>
      <vt:lpstr>פולימורפיזם</vt:lpstr>
      <vt:lpstr>שימושים של Polymorphism</vt:lpstr>
      <vt:lpstr>VIRTUAL FUNCTION, Override, New </vt:lpstr>
      <vt:lpstr>VIRTUAL FUNCTION, Override, New </vt:lpstr>
      <vt:lpstr> i am son i am grandfather</vt:lpstr>
      <vt:lpstr>i am grandfather i am father i am son</vt:lpstr>
      <vt:lpstr>i am grandfather i am father i am father</vt:lpstr>
      <vt:lpstr>i am grandfather i am grandfather i am grandfather</vt:lpstr>
      <vt:lpstr>מועד א, תשע"ט</vt:lpstr>
      <vt:lpstr>Object CLASS</vt:lpstr>
      <vt:lpstr>מתודות המחלקה הבסיסית Object </vt:lpstr>
      <vt:lpstr>המתודה EQUALS() של מחלקת OBJECT</vt:lpstr>
      <vt:lpstr>מתודות נוספות של Object</vt:lpstr>
      <vt:lpstr>המתודה TOSTRING() של מחלקת OBJECT</vt:lpstr>
      <vt:lpstr>מצגת של PowerPoint‏</vt:lpstr>
      <vt:lpstr> SOLID – OCP – OpEN CLOSE PRINCPLE   </vt:lpstr>
      <vt:lpstr>מצא את ההבדלים...</vt:lpstr>
      <vt:lpstr>ABSTRACT CLASS &amp; METHOD  SEALED CLASS &amp; METHOD</vt:lpstr>
      <vt:lpstr>מחלקה מופשטת ABSTRACT CLASS</vt:lpstr>
      <vt:lpstr>מתודה מופשטתabstract METHOD </vt:lpstr>
      <vt:lpstr>השוואה בין virtual  ל- abstract</vt:lpstr>
      <vt:lpstr>מחלקה חתומה SEALED CLASS </vt:lpstr>
      <vt:lpstr>מתודה חתומהSEALED METHOD </vt:lpstr>
      <vt:lpstr>יצירת דיאגרמת מחלקות אוטומטית</vt:lpstr>
      <vt:lpstr>יצירת דיאגרמת מחלקות אוטומטית</vt:lpstr>
      <vt:lpstr>יצירת דיאגרמת מחלקות אוטומטית</vt:lpstr>
      <vt:lpstr>IS Operator  Reflection  AS OPERATOR</vt:lpstr>
      <vt:lpstr>האופרטורIS  </vt:lpstr>
      <vt:lpstr>האופרטור  IS</vt:lpstr>
      <vt:lpstr>המחלקה TypE  (Reflection, Metadata)</vt:lpstr>
      <vt:lpstr>המחלקה TypE  דוגמא</vt:lpstr>
      <vt:lpstr>tyPEOF, GETTYPE, IS</vt:lpstr>
      <vt:lpstr>האופרטורAS  </vt:lpstr>
      <vt:lpstr>Interfaces</vt:lpstr>
      <vt:lpstr>interface ממשק</vt:lpstr>
      <vt:lpstr>הגדרת ממשק</vt:lpstr>
      <vt:lpstr>ירושת ממשק</vt:lpstr>
      <vt:lpstr>UML INTERFACE</vt:lpstr>
      <vt:lpstr>דוגמא 1 להגדרת ממשק ומימושו</vt:lpstr>
      <vt:lpstr>דוגמא 1 להגדרת ממשק ומימושו</vt:lpstr>
      <vt:lpstr>דוגמא 1 להגדרת ממשק ומימושו</vt:lpstr>
      <vt:lpstr>דוגמא 1 להגדרת ממשק ומימושו</vt:lpstr>
      <vt:lpstr>דוגמא 2 להגדרת ממשק ומימושו</vt:lpstr>
      <vt:lpstr>דוגמא 2 להגדרת ממשק ומימושו</vt:lpstr>
      <vt:lpstr>מועד א, תשע"ד, 8 נק'</vt:lpstr>
      <vt:lpstr>מועד א, תשע"ט</vt:lpstr>
      <vt:lpstr>IComparable</vt:lpstr>
      <vt:lpstr>הממשק הקיים ICOMPARABLE </vt:lpstr>
      <vt:lpstr>לדוגמא, נהפוך סטודנט להיות בר השוואה</vt:lpstr>
      <vt:lpstr>ואז נוכל למיין סטודנטים ולהשוות ביניהם</vt:lpstr>
      <vt:lpstr>הממשק הגנרי ICOMPARABLE&lt;T&gt; </vt:lpstr>
      <vt:lpstr>טיפ קטן: הוספה אוטומטית של מתודות הממשות ממשק</vt:lpstr>
      <vt:lpstr>IENUMERable, IENUMERATOR</vt:lpstr>
      <vt:lpstr>תבנית עיצוב איטרטור</vt:lpstr>
      <vt:lpstr>מצגת של PowerPoint‏</vt:lpstr>
      <vt:lpstr>הממשק הקיים IENUMERABLE </vt:lpstr>
      <vt:lpstr>הממשק הקיים IENUMERATOR </vt:lpstr>
      <vt:lpstr>מערך ורשימה כטיפוס בר מניה</vt:lpstr>
      <vt:lpstr>מצגת של PowerPoint‏</vt:lpstr>
      <vt:lpstr>לולאת foreach</vt:lpstr>
      <vt:lpstr>yield return</vt:lpstr>
      <vt:lpstr>yield return</vt:lpstr>
      <vt:lpstr>הגרל עד 50 מספרים, והדפס עד שהוגרל המספר 12   עדיין ללא שימוש ב yieLd return</vt:lpstr>
      <vt:lpstr>נראה כיצד ניתן לייעל את הדוגמא הקודמת בעזרת yieLd return</vt:lpstr>
      <vt:lpstr>הממשקים הגנריים  IENUMERABLE&lt;T&gt; IENUMERATOR&lt;T&gt;</vt:lpstr>
      <vt:lpstr>הגדרת טיפוס בר מניה</vt:lpstr>
      <vt:lpstr>דוגמא 1: Dynamic String Array מחלקה ברת מניה</vt:lpstr>
      <vt:lpstr>דוגמא 1: Dynamic String Array מחלקה ברת מניה</vt:lpstr>
      <vt:lpstr>דוגמא 2: Dynamic String Array מחלקה ברת מניה</vt:lpstr>
      <vt:lpstr>דוגמא 3: Dynamic String Array מחלקה ברת מניה</vt:lpstr>
      <vt:lpstr>דוגמא 4: Dynamic String Array מחלקה ברת מניה</vt:lpstr>
      <vt:lpstr>דוגמא 4: Dynamic String Array מחלקה ברת מניה</vt:lpstr>
      <vt:lpstr>מועד א, תשע"ז, 7 נק'</vt:lpstr>
      <vt:lpstr>מועד א,  תש"פ</vt:lpstr>
      <vt:lpstr>תרגיל בית 2</vt:lpstr>
      <vt:lpstr>מיני פרויקט במערכות חלונות</vt:lpstr>
      <vt:lpstr>ומה היום?</vt:lpstr>
      <vt:lpstr>genericS</vt:lpstr>
      <vt:lpstr>גנריות - תבניתיות</vt:lpstr>
      <vt:lpstr>מתודה גנרית - הגדרה ושימוש</vt:lpstr>
      <vt:lpstr>מחלקה גנרית - הגדרה ושימוש</vt:lpstr>
      <vt:lpstr> מבנה גנרי מוכר List&lt;T&gt;</vt:lpstr>
      <vt:lpstr>מבני נתונים גנריים המוגדרים מראש  בC#</vt:lpstr>
      <vt:lpstr>מגבלות האובייקט מטיפוס T</vt:lpstr>
      <vt:lpstr>הגדרת אילוצים על הטיפוס הגנרי</vt:lpstr>
      <vt:lpstr>הגדרת אילוצים על הטיפוס הגנרי בזמן הגדרת מחלקה גנרית</vt:lpstr>
      <vt:lpstr>הגדרת אילוצים על הטיפוס הגנרי בזמן הגדרת מחלקה גנרית</vt:lpstr>
      <vt:lpstr>דוגמאות לאילוצים !!!! שלא !!!! ניתן להגדיר</vt:lpstr>
      <vt:lpstr>טבלת האילוצים האפשריים</vt:lpstr>
      <vt:lpstr>מועד א, תשע"ז, 7 נק'</vt:lpstr>
      <vt:lpstr>מועד א, תשע"ז, 7 נק'</vt:lpstr>
      <vt:lpstr>מועד א, תשע"ה, 7 נק'</vt:lpstr>
      <vt:lpstr>ש.ב</vt:lpstr>
      <vt:lpstr>דוגמא מעניינת 1 למתודה גנרית (Ex4)</vt:lpstr>
      <vt:lpstr>המשך דוגמא מעניינת 1 למתודה גנרית (Ex4)</vt:lpstr>
      <vt:lpstr>המשך דוגמא מעניינת 1 למתודה גנרית  (Ex4) </vt:lpstr>
      <vt:lpstr>המשך דוגמא מעניינת 1 למתודה גנרית (Ex4)  הפלט:</vt:lpstr>
      <vt:lpstr>דוגמא מעניינת 2 למתודה גנרית (Ex5)</vt:lpstr>
      <vt:lpstr>המשך דוגמא מעניינת 2 למתודה גנרית (Ex5)</vt:lpstr>
      <vt:lpstr>המשך דוגמא מעניינת 2 למתודה גנרית (Ex5)</vt:lpstr>
      <vt:lpstr>המשך דוגמא מעניינת 2 למתודה גנרית (Ex5) הפלט:</vt:lpstr>
      <vt:lpstr>Extension Method</vt:lpstr>
      <vt:lpstr>מתודת הרחבה Extension Method</vt:lpstr>
      <vt:lpstr>טכני...</vt:lpstr>
      <vt:lpstr>דוגמא מעניינת 3 למתודה גנרית (Ex99) באמצעות Extension method</vt:lpstr>
      <vt:lpstr>המשך דוגמא מעניינת 3 למתודה גנרית (Ex99) באמצעות Extension method</vt:lpstr>
      <vt:lpstr>המשך דוגמא מעניינת 3 למתודה גנרית (Ex99) באמצעות Extension method</vt:lpstr>
      <vt:lpstr>תשע"ט, מועד א</vt:lpstr>
      <vt:lpstr>תש"פ, מועד א</vt:lpstr>
      <vt:lpstr>תשע"ז, מועד א, 7 נק'</vt:lpstr>
      <vt:lpstr>מיני פרויקט במערכות חלונות</vt:lpstr>
      <vt:lpstr>ומה היום?</vt:lpstr>
      <vt:lpstr>Delegates</vt:lpstr>
      <vt:lpstr>תזכורת - מצביע לפונקציה ב C++</vt:lpstr>
      <vt:lpstr>מהו deLegate ?</vt:lpstr>
      <vt:lpstr>הגדרת טיפוס של נציג בתוך מחלקה</vt:lpstr>
      <vt:lpstr>הגדרת טיפוס של נציג בתוך מחלקה</vt:lpstr>
      <vt:lpstr>מתודות ומאפיינים של מחלקת!! delegate</vt:lpstr>
      <vt:lpstr>הגדרת טיפוס של נציג מחוץ למחלקה</vt:lpstr>
      <vt:lpstr>הוצאת נציג ממערך הנציגים =-</vt:lpstr>
      <vt:lpstr>הקשר בין delegate ו OCP</vt:lpstr>
      <vt:lpstr>מצגת של PowerPoint‏</vt:lpstr>
      <vt:lpstr>Delegates שקיימים בשפה</vt:lpstr>
      <vt:lpstr>Delegates קיימים בשפה</vt:lpstr>
      <vt:lpstr>List&lt;T&gt; FindAll</vt:lpstr>
      <vt:lpstr>List&lt;T&gt; CONVERTAll</vt:lpstr>
      <vt:lpstr>Delegates נוספים שקיימים בשפה</vt:lpstr>
      <vt:lpstr>Delegates נוספים שקיימים בשפה</vt:lpstr>
      <vt:lpstr>בואו נוודא שהבנתן (או שלימדתי כמו שצריך...)</vt:lpstr>
      <vt:lpstr>Anonymous Method</vt:lpstr>
      <vt:lpstr>מהי מתודה/פונקציה בכלל?</vt:lpstr>
      <vt:lpstr>מתודה אנונימית</vt:lpstr>
      <vt:lpstr>ביטויי למבדה Lambda ExpressionS</vt:lpstr>
      <vt:lpstr>מקרים מיוחדים של ביטוי למבדה</vt:lpstr>
      <vt:lpstr>שימוש בביטויי למבדה</vt:lpstr>
      <vt:lpstr>דוגמא עם המחלקה Person</vt:lpstr>
      <vt:lpstr>EVENTS</vt:lpstr>
      <vt:lpstr>מהו אירוע (event)?</vt:lpstr>
      <vt:lpstr>dip – Dependency INVERSION PRINCIPLE   עקרון הפיכת השליטה</vt:lpstr>
      <vt:lpstr>דוגמא לבניית תשתית נכונה תשתית המדפסת</vt:lpstr>
      <vt:lpstr>פתרון 1 – שגוי תשתית למדפסת תוך שימוש ב delegate</vt:lpstr>
      <vt:lpstr>פתרון 1 – שגוי תשתית למדפסת תוך שימוש ב delegate</vt:lpstr>
      <vt:lpstr>פתרון 1 – שגוי תשתית למדפסת תוך שימוש ב delegate</vt:lpstr>
      <vt:lpstr>פתרון 1 – שגוי תשתית למדפסת תוך שימוש ב delegate</vt:lpstr>
      <vt:lpstr>פתרון 1 – שגוי תשתית למדפסת תוך שימוש ב delegate</vt:lpstr>
      <vt:lpstr>פתרון 2 – יותר טוב תשתית למדפסת תוך שימוש ב EVENT</vt:lpstr>
      <vt:lpstr>מהו אירוע (EVENT) ?</vt:lpstr>
      <vt:lpstr>ההבדל בין EVENT ל delegate רגיל או – כיצד נפטרנו מ2 החסרונות של נציג רגיל?</vt:lpstr>
      <vt:lpstr>שימוש באירוע  EVENTבסביבת VS</vt:lpstr>
      <vt:lpstr>Event Handler Delegate קיים ומוגדר, שמתאים לאירוע גנרי</vt:lpstr>
      <vt:lpstr>Event Handler Delegate מוגדר שמתאים לאירוע גנרי</vt:lpstr>
      <vt:lpstr>מצגת של PowerPoint‏</vt:lpstr>
      <vt:lpstr>מצגת של PowerPoint‏</vt:lpstr>
      <vt:lpstr>מצגת של PowerPoint‏</vt:lpstr>
      <vt:lpstr>OBSERVER</vt:lpstr>
      <vt:lpstr> מהי תבנית עיצוב (Design Pattern)?</vt:lpstr>
      <vt:lpstr> OBSERVER Design Pattern מוטיבציה</vt:lpstr>
      <vt:lpstr>OBSERVER Design Pattern דוגמאות</vt:lpstr>
      <vt:lpstr>דרכים למימוש  Pattern OBSERVER </vt:lpstr>
      <vt:lpstr>מימוש OBSERVER באמצעות EVENTHANDLER</vt:lpstr>
      <vt:lpstr>דוגמא - מימוש OBSERVER באמצעות EVENTHANDLER</vt:lpstr>
      <vt:lpstr>דוגמא - מימוש OBSERVER באמצעות EVENTHANDLER</vt:lpstr>
      <vt:lpstr>דוגמא - מימוש OBSERVER באמצעות EVENTHANDLER</vt:lpstr>
      <vt:lpstr>דוגמא - מימוש OBSERVER באמצעות EVENTHANDLER</vt:lpstr>
      <vt:lpstr>דוגמא - מימוש OBSERVER באמצעות EVENTHANDLER</vt:lpstr>
      <vt:lpstr>הגדרת PROPERTY ל EVENT</vt:lpstr>
      <vt:lpstr>תשע"ט, מועד א</vt:lpstr>
      <vt:lpstr>תשע"ט, מועד ב</vt:lpstr>
      <vt:lpstr>תש"פ, מועד א</vt:lpstr>
      <vt:lpstr>תש"פ, מועד א</vt:lpstr>
      <vt:lpstr>מועד א, תשע"ג, 7 נק'</vt:lpstr>
      <vt:lpstr>מיני פרויקט במערכות חלונות</vt:lpstr>
      <vt:lpstr>ומה היום?</vt:lpstr>
      <vt:lpstr>NULLABLe</vt:lpstr>
      <vt:lpstr>הגדרת משתנה מסוג מרומז var</vt:lpstr>
      <vt:lpstr>מועד א, תשע"ז, 7 נק'</vt:lpstr>
      <vt:lpstr>הגדרת משתנה מסוג דינאמי dynamic</vt:lpstr>
      <vt:lpstr>דוגמא: הגדרת מתודה שמקבלת מערך של טיפוסים דינאמיים ומחזירה dynamic</vt:lpstr>
      <vt:lpstr>Anonymous Types</vt:lpstr>
      <vt:lpstr>טיפוס אנונימי</vt:lpstr>
      <vt:lpstr>טיפוס אנונימי</vt:lpstr>
      <vt:lpstr>טיפוס אנונימי, בשביל מה?</vt:lpstr>
      <vt:lpstr>טיפוס אנונימי</vt:lpstr>
      <vt:lpstr>טיפוס אנונימי</vt:lpstr>
      <vt:lpstr>חקירת טיפוס אנונימי</vt:lpstr>
      <vt:lpstr>חקירת טיפוס אנונימי</vt:lpstr>
      <vt:lpstr>חקירת טיפוס אנונימי</vt:lpstr>
      <vt:lpstr>עבודה עם מחרוזות</vt:lpstr>
      <vt:lpstr>המרות בC#  ToSTRING, PARSE, TryPARSE, CONVERT</vt:lpstr>
      <vt:lpstr>המרות בC#  ToSTRING, PARSE, TryPARSE, CONVERT</vt:lpstr>
      <vt:lpstr>partial CLASS</vt:lpstr>
      <vt:lpstr>partial METHOD</vt:lpstr>
      <vt:lpstr>partial METHOD</vt:lpstr>
      <vt:lpstr>מנגנון חריגות</vt:lpstr>
      <vt:lpstr>מנגנון החריגות Try CATCH (נלקח מ: http://webmaster.org.il/articles/dotnet-exceptions)</vt:lpstr>
      <vt:lpstr>מנגנון החריגות – המחלקה EXCEPTION  (נלקח מ: http://webmaster.org.il/articles/dotnet-exceptions)</vt:lpstr>
      <vt:lpstr>מנגנון החריגות – המחלקה EXCEPTION  (נלקח מ: http://webmaster.org.il/articles/dotnet-exceptions)</vt:lpstr>
      <vt:lpstr>מנגנון החריגות – FINALLY  (נלקח מ: http://webmaster.org.il/articles/dotnet-exceptions)</vt:lpstr>
      <vt:lpstr>מנגנון החריגות – THROW  (נלקח מ: http://webmaster.org.il/articles/dotnet-exceptions)</vt:lpstr>
      <vt:lpstr>אם נרצה לדעת עבור מתודות קיימות, איזה חריגות הן עלולות לזרוק?</vt:lpstr>
      <vt:lpstr>יצירת חריגה משלנו – שלא היתה קיימת קודם</vt:lpstr>
      <vt:lpstr>יצירת חריגה משלנו  - דוגמא -</vt:lpstr>
      <vt:lpstr>זריקה של חריגה משלנו  - דוגמא -</vt:lpstr>
      <vt:lpstr>מועד א, תשע"ד, 5 נק'</vt:lpstr>
      <vt:lpstr>מיני פרויקט במערכות חלונות</vt:lpstr>
      <vt:lpstr>ומה היום?</vt:lpstr>
      <vt:lpstr>מבוא ל XML</vt:lpstr>
      <vt:lpstr>שפת xml</vt:lpstr>
      <vt:lpstr>Xml Element</vt:lpstr>
      <vt:lpstr>XML ATTRIBUTE</vt:lpstr>
      <vt:lpstr>Property Element Syntax</vt:lpstr>
      <vt:lpstr>תווים מיוחדים ב XML</vt:lpstr>
      <vt:lpstr>דוגמא פשוטה</vt:lpstr>
      <vt:lpstr>WPF</vt:lpstr>
      <vt:lpstr>wpf בקצרה</vt:lpstr>
      <vt:lpstr>יצירת אפליקציית WPF ראשונה</vt:lpstr>
      <vt:lpstr>סביבת העבודה ב WPF</vt:lpstr>
      <vt:lpstr>חלונית קוד בשפת XAML</vt:lpstr>
      <vt:lpstr>שפת XAML</vt:lpstr>
      <vt:lpstr>3 דרכים - להוספת פקד גרפי לחלון הגרפי הראשי</vt:lpstr>
      <vt:lpstr>הוספת כפתור/לחצן עם מאפיינים לחלון – הפקד Button</vt:lpstr>
      <vt:lpstr>חלונית ה PROPERTIES  לעומת האטריביוטים של האלמנט ב XAML</vt:lpstr>
      <vt:lpstr>הקשר בין קוד Xaml לקוד c#</vt:lpstr>
      <vt:lpstr>הקשר בין קוד Xaml לקוד c#</vt:lpstr>
      <vt:lpstr>הקשר בין קוד Xaml לקוד c#</vt:lpstr>
      <vt:lpstr>המתודה  InitializeComponent();</vt:lpstr>
      <vt:lpstr>מרחבי שמות XML Namespace </vt:lpstr>
      <vt:lpstr>סידור רכיבים על החלון המושג LAYOUT והמושג Panel</vt:lpstr>
      <vt:lpstr>GRID VS. CANVAS</vt:lpstr>
      <vt:lpstr>הגדרת שורות ועמודות ב GRID</vt:lpstr>
      <vt:lpstr>הצבת פקד גרפי בתא מסויים ב GRID</vt:lpstr>
      <vt:lpstr>דוגמא ל GRID עם 4 שורות ו3 עמודות</vt:lpstr>
      <vt:lpstr>דוגמא ל GRID עם 4 שורות ו3 עמודות</vt:lpstr>
      <vt:lpstr>פקדים נוספים בסיסיים</vt:lpstr>
      <vt:lpstr>מצגת של PowerPoint‏</vt:lpstr>
      <vt:lpstr>מצגת של PowerPoint‏</vt:lpstr>
      <vt:lpstr>רישום פקד לאירוע</vt:lpstr>
      <vt:lpstr>אירועים events</vt:lpstr>
      <vt:lpstr>רישום פקד לאירוע (event)</vt:lpstr>
      <vt:lpstr>רישום פקד לאירוע (event)</vt:lpstr>
      <vt:lpstr>מצגת של PowerPoint‏</vt:lpstr>
      <vt:lpstr>מצגת של PowerPoint‏</vt:lpstr>
      <vt:lpstr>רישום פקד לאירוע - שימוש בפרמטר  OBJECT</vt:lpstr>
      <vt:lpstr>רישום פקד לאירוע - שימוש בפרמטר  OBJECT</vt:lpstr>
      <vt:lpstr>רישום פקד לאירוע - שימוש בפרמטר  EVENTARGS דוגמא 1</vt:lpstr>
      <vt:lpstr>רישום פקד לאירוע - שימוש בפרמטר  EVENTARGS דוגמא 1</vt:lpstr>
      <vt:lpstr>רישום פקד לאירוע - שימוש בפרמטר  EVENTARGS דוגמא 2</vt:lpstr>
      <vt:lpstr>רישום פקד לאירוע - שימוש בפרמטר  EVENTARGS דוגמא 2</vt:lpstr>
      <vt:lpstr>פקדים לאוסף נתונים LISTBOX COMBOBOX</vt:lpstr>
      <vt:lpstr>מצגת של PowerPoint‏</vt:lpstr>
      <vt:lpstr>מצגת של PowerPoint‏</vt:lpstr>
      <vt:lpstr>חלון התוצאה</vt:lpstr>
      <vt:lpstr>הוספת פריטים לאוסף בבת אחת – קישור לאוסף לוגי קיים</vt:lpstr>
      <vt:lpstr>פקדים נוספים שכדאי להכיר</vt:lpstr>
      <vt:lpstr>"מדריך WPF" של אריק פוזננסקי</vt:lpstr>
      <vt:lpstr>ריבוי חלונות</vt:lpstr>
      <vt:lpstr>הוספת חלונות חדשים מעבר לחלון הראשי</vt:lpstr>
      <vt:lpstr>פתיחה של חלון דרך הקוד</vt:lpstr>
      <vt:lpstr>העברת מידע מחלון פותח לחלון נפתח</vt:lpstr>
      <vt:lpstr>מידע שמשותף לכל החלונות</vt:lpstr>
      <vt:lpstr>סיכום סוגי חלוניות בסביבת WPF</vt:lpstr>
      <vt:lpstr>Message BOX</vt:lpstr>
      <vt:lpstr>MESSAGE BOX תיבת הודעה למשתמש</vt:lpstr>
      <vt:lpstr>MESSAGE BOX תיבת הודעה למשתמש</vt:lpstr>
      <vt:lpstr>MESSAGE BOX Samples</vt:lpstr>
      <vt:lpstr>MESSAGE BOX SAMPLES</vt:lpstr>
      <vt:lpstr>MESSAGE BOX builder</vt:lpstr>
      <vt:lpstr>תרגיל 3 ונושאים נוספים</vt:lpstr>
      <vt:lpstr>תשע"ט מועד א</vt:lpstr>
      <vt:lpstr>תש"פ, מועד א</vt:lpstr>
      <vt:lpstr>מיני פרויקט במערכות חלונות</vt:lpstr>
      <vt:lpstr>הערות חשובות לשנת תשפ"ב</vt:lpstr>
      <vt:lpstr>ומה היום?</vt:lpstr>
      <vt:lpstr>מודל השכבות</vt:lpstr>
      <vt:lpstr>מודל השכבות - מבוא</vt:lpstr>
      <vt:lpstr>מצגת של PowerPoint‏</vt:lpstr>
      <vt:lpstr>מודל השכבות של מיקרוסופט</vt:lpstr>
      <vt:lpstr>מודל השכבות של מיקרוסופט</vt:lpstr>
      <vt:lpstr>יתרונות המודל</vt:lpstr>
      <vt:lpstr>תבנית שליחת בקשות ותשובות בין שכבות</vt:lpstr>
      <vt:lpstr>סוגי הנתונים שמועברים משכבה לשכבה - שונים זה מזה</vt:lpstr>
      <vt:lpstr>כללי עבודה נכונה בין שכבות API - Application Program Interface</vt:lpstr>
      <vt:lpstr>כדאי לדעת – מונחים נרדפים שייתכן ונשתמש גם בהם</vt:lpstr>
      <vt:lpstr>דוגמא - מערכת לחיזוי מזג האוויר</vt:lpstr>
      <vt:lpstr>דוגמא - מערכת לחיזוי מזג האוויר</vt:lpstr>
      <vt:lpstr>יצירת פרויקטים בסביבת  visual studio</vt:lpstr>
      <vt:lpstr>שלב א  יצירת 5 פרויקטים ב VS ע"פ מודל השכבות</vt:lpstr>
      <vt:lpstr>הדגמת שלב א - יצירת 5 הפרויקטים</vt:lpstr>
      <vt:lpstr>הדגמת שלב א - יצירת 4 הפרויקטים מסוג Class library</vt:lpstr>
      <vt:lpstr>שלב ב1 שינוי הגדרת תיקיית ההרצה (Working Directory) לתיקייה הראשית של ה- SOLUTION</vt:lpstr>
      <vt:lpstr>שלב ב2 שינוי ברירת המחדל של מרחבי השמות</vt:lpstr>
      <vt:lpstr>שלב ב3 חלוקת הפרויקטים לתתי תיקיות</vt:lpstr>
      <vt:lpstr>שלב ג יצירת הפניות (references) בין הפרויקטים ב VS</vt:lpstr>
      <vt:lpstr>שלב ג יצירת הפניות (references) בין הפרויקטים ב VS</vt:lpstr>
      <vt:lpstr>הדגמת שלב ג - יצירת קשרים (references)</vt:lpstr>
      <vt:lpstr>שימו לב לקישורים (references) שנוצרו בתצוגת ה- Solution Explorer</vt:lpstr>
      <vt:lpstr>שלב ד הרשאת גישה ציבורית למחלקות</vt:lpstr>
      <vt:lpstr>שלב ד גישה משכבה אחת לשכבה שמתחתיה</vt:lpstr>
      <vt:lpstr>מה הרווחנו מחלוקת הפרויקט לשכבות (ולקבצי תוצאה נפרדים)?</vt:lpstr>
      <vt:lpstr>שלב ה1 פרויקט ה DALFacade – חזית ה DAL - הוספת חוזה נתונים </vt:lpstr>
      <vt:lpstr>שלב ה2 פרויקט ה DALFacade – חזית ה DAL - הוספת חוזה שירות </vt:lpstr>
      <vt:lpstr>הדגמת שלב ה - פרויקט ה DLAPI - הוספת חוזים </vt:lpstr>
      <vt:lpstr>שלב ו פרויקט  - DaLObjectיצירת מחלקת ה DataSOURCE – בסיס הנתונים</vt:lpstr>
      <vt:lpstr>שלב ו פרויקט  - DaLObjectיצירת מחלקת ה DataSOURCE – בסיס הנתונים</vt:lpstr>
      <vt:lpstr>שלב ז פרויקט DALObject – מימוש הממשק IDAL</vt:lpstr>
      <vt:lpstr>הדגמת שלב ז - פרויקט ה DLObject – מימוש הממשק IDL</vt:lpstr>
      <vt:lpstr>בשכבת ה DL ובמימוש ה IDL בפרויקט DLOBJECT הגישה לכל ישות תהיה בגישת CRUD = Create-Request-Update-Delete</vt:lpstr>
      <vt:lpstr>שלב ח1 פרויקט ה BL - הוספת חוזה נתונים </vt:lpstr>
      <vt:lpstr>שלב ח2 פרויקט ה BL - הוספת חוזה שירות </vt:lpstr>
      <vt:lpstr>הדגמת שלב ח - פרויקט ה BL - הוספת חוזים </vt:lpstr>
      <vt:lpstr>שלב ט פרויקט ה BL – מימוש הממשק IBL</vt:lpstr>
      <vt:lpstr>שלב י שכבת התצוגה PL</vt:lpstr>
      <vt:lpstr>שלב י שכבת התצוגה PL</vt:lpstr>
      <vt:lpstr>תרשים מסכם – מודל 3 השכבות ארכיטקטורה מתקדמת – 'מבנה 2'</vt:lpstr>
      <vt:lpstr>תבניות עיצוב</vt:lpstr>
      <vt:lpstr>קשר נכון בין השכבות – תבניות עיצוב</vt:lpstr>
      <vt:lpstr>Design by contract</vt:lpstr>
      <vt:lpstr>תבנית עיצוב Design by contract</vt:lpstr>
      <vt:lpstr>Design by contract</vt:lpstr>
      <vt:lpstr>תבנית עיצוב Design by contract יתרונות וחסרון</vt:lpstr>
      <vt:lpstr>SIMPLE factory</vt:lpstr>
      <vt:lpstr>תבנית עיצוב SIMPLE FACTORY</vt:lpstr>
      <vt:lpstr>תבנית עיצוב SIMPLE FACTORY מבנה כללי של מחלקת המפעל והמתודה המייצרת</vt:lpstr>
      <vt:lpstr>שלב יא הוספת תבנית עיצוב SIMPLE FACTORY לשכבת BL</vt:lpstr>
      <vt:lpstr>דוגמא נוספת להמחשה – הוספת תבנית simple factory לשכבת ה DAL (לא ב'מבנה 2' אלא ב'מבנה 1')</vt:lpstr>
      <vt:lpstr>חסרונות של תבנית העיצוב SIMPLE FACTORY</vt:lpstr>
      <vt:lpstr>מצגת של PowerPoint‏</vt:lpstr>
      <vt:lpstr>חסרונות של תבנית העיצוב SIMPLE FACTORY</vt:lpstr>
      <vt:lpstr>כיצד ניישם את הפתרון השני?</vt:lpstr>
      <vt:lpstr>שלב יב הוספת תבנית עיצוב SIMPLE FACTORY לשכבת DL 1. הוספת קובץ קונפיגורציה config.xml</vt:lpstr>
      <vt:lpstr>שלב יב הוספת תבנית עיצוב SIMPLE FACTORY לשכבת DL 2. הוספת מחלקה DALConfig ל DLFaCADE </vt:lpstr>
      <vt:lpstr>שלב יב הוספת תבנית עיצוב SIMPLE FACTORY לשכבת DL 3. הוספת מחלקה DLFACTORY ל DLFACADE </vt:lpstr>
      <vt:lpstr>singleton</vt:lpstr>
      <vt:lpstr>תבנית עיצוב SINGLETON</vt:lpstr>
      <vt:lpstr>מבנה כללי של מחלקה שמממשת את תבנית העיצוב SINGLETON</vt:lpstr>
      <vt:lpstr>שלב יג הפיכת מחלקת DLObject לסינגלטון ובהמשך גם את מחלקת DalXML</vt:lpstr>
      <vt:lpstr>חריגות בין שכבות</vt:lpstr>
      <vt:lpstr>חריגות בין שכבות</vt:lpstr>
      <vt:lpstr>הגדרת חריגה לדוגמא – שכבת DO</vt:lpstr>
      <vt:lpstr>הגדרת חריגות לדוגמא – שכבת BO</vt:lpstr>
      <vt:lpstr>זריקת חריגה לדוגמא –  שכבת DL זורקת חריגה לשכבת BL שזורקת חריגה ל PL</vt:lpstr>
      <vt:lpstr>נסכם תהליך בקשת PL אחת</vt:lpstr>
      <vt:lpstr>בקשת PL לדוגמא – הוספת סטודנט</vt:lpstr>
      <vt:lpstr>בקשת PL לדוגמא – קבלת סטודנט לפי ID</vt:lpstr>
      <vt:lpstr>הפרויקט!!</vt:lpstr>
      <vt:lpstr>דגשים לפרויקט</vt:lpstr>
      <vt:lpstr>קצת שאלות ממבחנים על החומר עד כה...</vt:lpstr>
      <vt:lpstr>מועד א, תשע"ז, 7 נק'</vt:lpstr>
      <vt:lpstr>מועד א, תשע"ז, 7 נק'</vt:lpstr>
      <vt:lpstr>מועד ב, תשע"ז, 7 נק'</vt:lpstr>
      <vt:lpstr>מועד ב, תשע"ז, 7 נק'</vt:lpstr>
      <vt:lpstr>מועד א, תשע"ג, 7 נק'</vt:lpstr>
      <vt:lpstr>תשע"ז, מועד א, 7 נק'</vt:lpstr>
      <vt:lpstr>מועד א, תשע"ז, 7 נק'</vt:lpstr>
      <vt:lpstr>מועד א, תשע"ו, 7 נק'</vt:lpstr>
      <vt:lpstr>מועד א, תשע"ו, 7 נק'</vt:lpstr>
      <vt:lpstr>מיני פרויקט במערכות חלונות</vt:lpstr>
      <vt:lpstr>ומה היום?</vt:lpstr>
      <vt:lpstr>linq</vt:lpstr>
      <vt:lpstr>Linq – שפת אינטגרלית לביצוע שאילתות על בסיסי נתונים</vt:lpstr>
      <vt:lpstr>Linq – שפת שאילתות אינטגרלית לבסיסי נתונים</vt:lpstr>
      <vt:lpstr>Linq – שפת שאילתות אינטגרלית לבסיסי נתונים</vt:lpstr>
      <vt:lpstr>LINQ to OBJECT</vt:lpstr>
      <vt:lpstr>תזכורת - הממשק IEnumerable&lt;T&gt;</vt:lpstr>
      <vt:lpstr>המחלקה System.Linq.Enumerable</vt:lpstr>
      <vt:lpstr>המחלקה System.Linq.Enumerable</vt:lpstr>
      <vt:lpstr>מתודת ההרחבה where</vt:lpstr>
      <vt:lpstr>דוגמא WHERE  </vt:lpstr>
      <vt:lpstr>מתודת ההרחבה SELECT</vt:lpstr>
      <vt:lpstr>דוגמא SELECT  </vt:lpstr>
      <vt:lpstr>שילוב מתודות הרחבה</vt:lpstr>
      <vt:lpstr>מתודת ההרחבה SELECT שמחזירה גם את מספר האיטרציה</vt:lpstr>
      <vt:lpstr>Order By מיון – מתודת הרחבה</vt:lpstr>
      <vt:lpstr>First Or Default</vt:lpstr>
      <vt:lpstr>Distinct</vt:lpstr>
      <vt:lpstr> RANGE</vt:lpstr>
      <vt:lpstr>מתודות הרחבה שמחזירות תוצאה בודדת ולא אוסף</vt:lpstr>
      <vt:lpstr>מתודת ההרחבה SUM</vt:lpstr>
      <vt:lpstr>מתודת ההרחבה AVARAGE</vt:lpstr>
      <vt:lpstr>LINQ to OBJECT</vt:lpstr>
      <vt:lpstr>שאילתות – תחביר LINQ</vt:lpstr>
      <vt:lpstr>דוגמא לשאילתא בסיסית</vt:lpstr>
      <vt:lpstr>דוגמא – שימוש ב VAR, ובמשתנה מקומי X</vt:lpstr>
      <vt:lpstr>דוגמא נוספת מ MSDN</vt:lpstr>
      <vt:lpstr>הפעלת מתודה של אובייקט באיטרציה</vt:lpstr>
      <vt:lpstr>החזרת טיפוס אנונימי בשאילתא</vt:lpstr>
      <vt:lpstr>LET הגדרת משתנה זמני בתוך שאילתא</vt:lpstr>
      <vt:lpstr>שאילתא מקוננת</vt:lpstr>
      <vt:lpstr>LET בשילוב שאילתא מקוננת</vt:lpstr>
      <vt:lpstr> ORDER BYמיון לפי סדר עולה או יורד</vt:lpstr>
      <vt:lpstr>מיון לפי כמה פרמטרים</vt:lpstr>
      <vt:lpstr>יעילות – מה יעיל יותר?</vt:lpstr>
      <vt:lpstr>grouping</vt:lpstr>
      <vt:lpstr>דוגמא 1 -  GROUP BY</vt:lpstr>
      <vt:lpstr> דוגמא 2GROUP BY - </vt:lpstr>
      <vt:lpstr>מצגת של PowerPoint‏</vt:lpstr>
      <vt:lpstr>מצגת של PowerPoint‏</vt:lpstr>
      <vt:lpstr>מצגת של PowerPoint‏</vt:lpstr>
      <vt:lpstr>מצגת של PowerPoint‏</vt:lpstr>
      <vt:lpstr>שאילתות לעומת מתודות הרחבה</vt:lpstr>
      <vt:lpstr>שאילתא לעומת מתודת הרחבה</vt:lpstr>
      <vt:lpstr>שאילתא לעומת מתודת הרחבה</vt:lpstr>
      <vt:lpstr>שאילתא לעומת מתדות הרחבה</vt:lpstr>
      <vt:lpstr>בצורה קצת שונה</vt:lpstr>
      <vt:lpstr>שאילתת LINQ ומתודות הרחבה ביצוע מושהה או מיידי?</vt:lpstr>
      <vt:lpstr>דוגמא לשאילתת LINQ שראינו קודם - שממחישה כי שאילתות LINQ אינן מיידיות</vt:lpstr>
      <vt:lpstr>To list  מתודה שגורמת שאילתא להתבצע מיידית</vt:lpstr>
      <vt:lpstr>הדגמה של מתודות ההרחבה Select, Where שאינן מיידיות</vt:lpstr>
      <vt:lpstr>עדכון השכבות בעקבות ה LINQ</vt:lpstr>
      <vt:lpstr>בשלב זה, אפשר לעדכן את המתודות של ממשק IBL, בשכבת ה BL שיעבדו עם LINQ.  וגם קצת בשכבת  DL...  מיד נרחיב</vt:lpstr>
      <vt:lpstr>ישויות BO לעומת ישויות DO</vt:lpstr>
      <vt:lpstr>מצגת של PowerPoint‏</vt:lpstr>
      <vt:lpstr>ממשק IDL – יכיל CRUD לכל ישות DO</vt:lpstr>
      <vt:lpstr>הגדרת הממשק DLAPI.IDL מתודות עבור הישות DO.STUDENT</vt:lpstr>
      <vt:lpstr>מימוש הממשק DLAPI.IDL מימוש המתודות עבור הישות DO.STUDENT</vt:lpstr>
      <vt:lpstr>המשך - מימוש הממשק DLAPI.IDL מימוש המתודות עבור הישות DO.STUDENT</vt:lpstr>
      <vt:lpstr>המשך - מימוש הממשק DLAPI.IDL מימוש המתודות עבור הישות DO.STUDENT</vt:lpstr>
      <vt:lpstr>ממשק IBL – יכיל מתודות הנדרשות לצורך שכבת ה PL</vt:lpstr>
      <vt:lpstr>הגדרת הממשק BLAPI.IBL מתודות לדוגמא עבור הישות BO.STUDENT</vt:lpstr>
      <vt:lpstr>מימוש הממשק BLAPI.IBL מימוש המתודות לדוגמא עבור הישות BO.STUDENT</vt:lpstr>
      <vt:lpstr>המשך - מימוש הממשק BLAPI.IBL מימוש המתודות לדוגמא עבור הישות BO.STUDENT</vt:lpstr>
      <vt:lpstr>מועד ב, תשע"ז, 7 נק'</vt:lpstr>
      <vt:lpstr>מועד א תש"פ</vt:lpstr>
      <vt:lpstr>מועד א תשע"ט</vt:lpstr>
      <vt:lpstr>מועד ב תשע"ט</vt:lpstr>
      <vt:lpstr>שאלה</vt:lpstr>
      <vt:lpstr>שאלה</vt:lpstr>
      <vt:lpstr>מיני פרויקט במערכות חלונות</vt:lpstr>
      <vt:lpstr>ומה היום?</vt:lpstr>
      <vt:lpstr>Routed EVENTS</vt:lpstr>
      <vt:lpstr>Routed EVENTS</vt:lpstr>
      <vt:lpstr>Routed EVENTS</vt:lpstr>
      <vt:lpstr>דוגמא ללא שימוש (לכאורה( ב routed Events</vt:lpstr>
      <vt:lpstr>דוגמא עם שימוש מובנה ב routed Events</vt:lpstr>
      <vt:lpstr>אז מה היה קורה אם בכל זאת היינו נרשמים לאותו אירוע בכל פקד שבהיררכיה? e.Handled = true;</vt:lpstr>
      <vt:lpstr>RESOURCES</vt:lpstr>
      <vt:lpstr>משאבים RESOURCES</vt:lpstr>
      <vt:lpstr>דוגמא: שימוש חוזר באותו קוד, ללא שימוש ב Resources</vt:lpstr>
      <vt:lpstr>הפתרון – הגדרת אובייקט כ Resource</vt:lpstr>
      <vt:lpstr>הגדרת משאב סטטי מוגדר פעם אחת בלבד לשימוש חוזר</vt:lpstr>
      <vt:lpstr>היכן ניתן להגדיר משאבים?</vt:lpstr>
      <vt:lpstr>היכן ניתן להגדיר משאבים?</vt:lpstr>
      <vt:lpstr>כיצד מתבצע תהליך חיפוש המשאב?</vt:lpstr>
      <vt:lpstr>עדכון משאב בזמן ריצה</vt:lpstr>
      <vt:lpstr>שימוש במשאב לאחר שהוגדר בצורה סטטית או בצורה דינאמית</vt:lpstr>
      <vt:lpstr>שימוש במשאב לאחר שהוגדר בצורה סטטית או בצורה דינאמית</vt:lpstr>
      <vt:lpstr>STYLE</vt:lpstr>
      <vt:lpstr>Style = סגנון</vt:lpstr>
      <vt:lpstr>הגדרת style ושימוש בו</vt:lpstr>
      <vt:lpstr>Implicit Style</vt:lpstr>
      <vt:lpstr>Implicit Style</vt:lpstr>
      <vt:lpstr>ירושה של style</vt:lpstr>
      <vt:lpstr>DEPENDENCY PROPERTIES</vt:lpstr>
      <vt:lpstr>DEPENDECY PROPERTY (DP)</vt:lpstr>
      <vt:lpstr>DEPENDECY PROPERTY (DP)</vt:lpstr>
      <vt:lpstr>הגדרת מאפיין מסוג DP ורישומו במילון</vt:lpstr>
      <vt:lpstr>חיפוש ערך של מאפיין מסוג DP – getVALUE()</vt:lpstr>
      <vt:lpstr>מחלקת האב Dependency Object</vt:lpstr>
      <vt:lpstr>ערך של DP מחלחל בהיררכית ה XAML</vt:lpstr>
      <vt:lpstr>לסיכום - רשימה חלקית של יתרונות שיש למאפיינים מסוג Dependency Property</vt:lpstr>
      <vt:lpstr>הגדרת מאפיינים מסוג DP במחלקה לוגית משלנו</vt:lpstr>
      <vt:lpstr>הגדרת מאפיין מסוג DP ל- CONTROL USER</vt:lpstr>
      <vt:lpstr>DaTA BINDING</vt:lpstr>
      <vt:lpstr>סנכרון ידני חד כיווני  בין ערכי 2 תכונות של 2 אובייקטים גרפיים שונים</vt:lpstr>
      <vt:lpstr>DaTA BINDING מנגנון אוטומטי לסנכרון בין 2 תכונות</vt:lpstr>
      <vt:lpstr>Data Binding</vt:lpstr>
      <vt:lpstr>סנכרון אוטומטי בעזרת מנגנון ה DATA BINDING בין 2 תכונות של 2 אובייקטים גרפיים שונים</vt:lpstr>
      <vt:lpstr>סנכרון אוטומטי בעזרת מנגנון ה DaTA BINDING בין 2 תכונות של אותו אובייקט גרפי</vt:lpstr>
      <vt:lpstr>עקרונות ה Data Binding</vt:lpstr>
      <vt:lpstr>כיוון זרימת המידע</vt:lpstr>
      <vt:lpstr>כיוון זרימת המידע</vt:lpstr>
      <vt:lpstr>כיוון זרימת המידע</vt:lpstr>
      <vt:lpstr>מועד ביצוע הסנכרון</vt:lpstr>
      <vt:lpstr>מועד ביצוע הסנכרון</vt:lpstr>
      <vt:lpstr>מועד ביצוע הסנכרון</vt:lpstr>
      <vt:lpstr>Data Binding</vt:lpstr>
      <vt:lpstr>סנכרון אוטומטי בעזרת מנגנון ה DaTA BINDING בין 2 תכונות של 2 אובייקטים גרפיים שונים מטיפוסים שונים IValueConverter</vt:lpstr>
      <vt:lpstr>סנכרון אוטומטי בעזרת מנגנון ה DaTA BINDING בין 2 תכונות של 2 אובייקטים גרפיים שונים מטיפוסים שונים IValueConverter</vt:lpstr>
      <vt:lpstr>סנכרון אוטומטי בעזרת מנגנון ה DaTA BINDING בין 2 תכונות של 2 אובייקטים גרפיים שונים מטיפוסים שונים IValueConverter</vt:lpstr>
      <vt:lpstr>סנכרון אוטומטי בעזרת מנגנון ה DATA BINDING בין 2 תכונות של 2 אובייקטים גרפיים שונים מטיפוסים שונים IValueConverter</vt:lpstr>
      <vt:lpstr>Data Binding</vt:lpstr>
      <vt:lpstr>RelativeSource קביעת אובייקט מקור הנמצא בעץ הפקדים במיקום יחסי לפקד היעד.</vt:lpstr>
      <vt:lpstr>סנכרון אוטומטי בעזרת מנגנון ה DaTA BINDING בין 2 תכונות של אותו אובייקט גרפי RelativeSource Mode=Self</vt:lpstr>
      <vt:lpstr>סנכרון אוטומטי בעזרת מנגנון ה DaTA BINDING בין תכונה של אובייקט גרפי לתכונה של אבא שלו RelativeSource Mode=FindAncestor</vt:lpstr>
      <vt:lpstr>Data Binding</vt:lpstr>
      <vt:lpstr>סנכרון אוטומטי בעזרת מנגנון ה DaTA BINDING בין תכונה של אובייקט גרפי לבין תכונה של אובייקט לוגי</vt:lpstr>
      <vt:lpstr>סנכרון אוטומטי בעזרת מנגנון ה DaTA BINDING בין תכונה של אובייקט גרפי לבין תכונה של אובייקט לוגי Source</vt:lpstr>
      <vt:lpstr>מצגת של PowerPoint‏</vt:lpstr>
      <vt:lpstr>סנכרון אוטומטי בעזרת מנגנון ה DaTA BINDING בין תכונה של אובייקט גרפי לבין תכונה של אובייקט לוגי Source</vt:lpstr>
      <vt:lpstr>Data Binding</vt:lpstr>
      <vt:lpstr>סנכרון אוטומטי בעזרת מנגנון ה DaTA BINDING בין תכונה של אובייקט גרפי לבין תכונה של אובייקט לוגי Data Context</vt:lpstr>
      <vt:lpstr>סנכרון אוטומטי בעזרת מנגנון ה DaTA BINDING בין תכונה של אובייקט גרפי לבין תכונה של אובייקט לוגי Data Context</vt:lpstr>
      <vt:lpstr>סנכרון אוטומטי בעזרת מנגנון ה DaTA BINDING בין תכונה של אובייקט גרפי לבין תכונה של אובייקט לוגי Data Context</vt:lpstr>
      <vt:lpstr>סנכרון אוטומטי בעזרת מנגנון ה DaTA BINDING בין תכונה של אובייקט גרפי לבין תכונה של אובייקט לוגי Data Context</vt:lpstr>
      <vt:lpstr>Data Binding</vt:lpstr>
      <vt:lpstr>כיצד מנגנון ה Binding מקבל דיווח על כל שינוי בערכה של תכונה באובייקט המקור/היעד?</vt:lpstr>
      <vt:lpstr>דיווח על שינוי בערכה של תכונה 2 אפשרויות לפתרון</vt:lpstr>
      <vt:lpstr>דיווח על שינוי בערכה של תכונה אפשרות 1 – Dependency Property</vt:lpstr>
      <vt:lpstr>דיווח על שינוי בערכה של תכונה אפשרות 1 – Dependency Property</vt:lpstr>
      <vt:lpstr>מצגת של PowerPoint‏</vt:lpstr>
      <vt:lpstr>מצגת של PowerPoint‏</vt:lpstr>
      <vt:lpstr>Data Binding</vt:lpstr>
      <vt:lpstr>מצגת של PowerPoint‏</vt:lpstr>
      <vt:lpstr>מצגת של PowerPoint‏</vt:lpstr>
      <vt:lpstr>מצגת של PowerPoint‏</vt:lpstr>
      <vt:lpstr>Data Binding</vt:lpstr>
      <vt:lpstr>קישור בין פקד יעד גרפי שמייצג אוסף לרשימת מקור לוגית, באמצעות  DataContextו- ItemSource</vt:lpstr>
      <vt:lpstr>קישור בין פקד יעד גרפי שמייצג אוסף  לרשימת מקור לוגית - דוגמא</vt:lpstr>
      <vt:lpstr>קישור בין פקד יעד גרפי שמייצג אוסף  לרשימת מקור לוגית - דוגמא</vt:lpstr>
      <vt:lpstr>קישור בין פקד יעד גרפי שמייצג אוסף  לרשימת מקור לוגית - דוגמא</vt:lpstr>
      <vt:lpstr>קישור בין פקד יעד גרפי שמייצג אוסף  לרשימת מקור לוגית - דוגמא</vt:lpstr>
      <vt:lpstr>מצגת של PowerPoint‏</vt:lpstr>
      <vt:lpstr>מצגת של PowerPoint‏</vt:lpstr>
      <vt:lpstr>DATA TEMPLATES</vt:lpstr>
      <vt:lpstr>Data template</vt:lpstr>
      <vt:lpstr>Data template</vt:lpstr>
      <vt:lpstr>(EXPLICIT) Data template</vt:lpstr>
      <vt:lpstr>IMPLICIT Data template</vt:lpstr>
      <vt:lpstr>Trigger</vt:lpstr>
      <vt:lpstr>Trigger</vt:lpstr>
      <vt:lpstr>Property TRIGGER</vt:lpstr>
      <vt:lpstr>DATA TRIGGER</vt:lpstr>
      <vt:lpstr>EVENT TRIGGER</vt:lpstr>
      <vt:lpstr>MULTY TRIGGER</vt:lpstr>
      <vt:lpstr>MULTY DATA TRIGGER</vt:lpstr>
      <vt:lpstr> מועד ב, תשע"ט</vt:lpstr>
      <vt:lpstr>מועד א, תשע"ט</vt:lpstr>
      <vt:lpstr>מועד א, תשע"ט</vt:lpstr>
      <vt:lpstr>מועד א, תש"פ</vt:lpstr>
      <vt:lpstr>מועד ב, תשע"ט</vt:lpstr>
      <vt:lpstr>המשך</vt:lpstr>
      <vt:lpstr>המשך</vt:lpstr>
      <vt:lpstr>סוף סוף השאלה....</vt:lpstr>
      <vt:lpstr>ועוד שאלה...</vt:lpstr>
      <vt:lpstr>מיני פרויקט במערכות חלונות</vt:lpstr>
      <vt:lpstr>ומה היום?</vt:lpstr>
      <vt:lpstr>תהליכונים Threads</vt:lpstr>
      <vt:lpstr>תהליכונים - הצורך</vt:lpstr>
      <vt:lpstr>תהליכונים</vt:lpstr>
      <vt:lpstr>תהליך מול תהליכון</vt:lpstr>
      <vt:lpstr>תהליכונים ב C#</vt:lpstr>
      <vt:lpstr>תהליכונים ב C#</vt:lpstr>
      <vt:lpstr>מספר מזהה של תהליכון</vt:lpstr>
      <vt:lpstr>תהליכונים</vt:lpstr>
      <vt:lpstr>מחלקת Thread - איך זה עובד?</vt:lpstr>
      <vt:lpstr>מצגת של PowerPoint‏</vt:lpstr>
      <vt:lpstr>מצגת של PowerPoint‏</vt:lpstr>
      <vt:lpstr>דוגמא 1 – שימוש בתהליכון</vt:lpstr>
      <vt:lpstr>דוגמא 1 – שימוש בתהליכון.  פלט אפשרי:</vt:lpstr>
      <vt:lpstr>דוגמא 2 – שימוש בתהליכון</vt:lpstr>
      <vt:lpstr>תהליכון אנונימי – ביטוי למבדה</vt:lpstr>
      <vt:lpstr>JoIN()</vt:lpstr>
      <vt:lpstr>תהליכונים</vt:lpstr>
      <vt:lpstr>דוגמא: הצגת שעון עצר שמתקדם/מפסיק בלחיצה על כפתור start/Stop</vt:lpstr>
      <vt:lpstr>מדוע צריך Thread בדוגמא זו?</vt:lpstr>
      <vt:lpstr>דוגמא: הצגת שעון עצר שמתקדם/מפסיק בלחיצה על כפתור start/Stop</vt:lpstr>
      <vt:lpstr>דוגמא: הצגת שעון עצר שמתקדם/מפסיק בלחיצה על כפתור start/Stop</vt:lpstr>
      <vt:lpstr>דוגמא: הצגת שעון עצר שמתקדם/מפסיק בלחיצה על כפתור start/Stop</vt:lpstr>
      <vt:lpstr>מצגת של PowerPoint‏</vt:lpstr>
      <vt:lpstr>הסבר הדוגמא – מדוע צריך את ה Dispatcher ?</vt:lpstr>
      <vt:lpstr>3 אפשרויות לשגר את עדכון הטקסט מתוך התהליכון לעבר התהליכון הראשי. באמצעות ה DISPATCHER</vt:lpstr>
      <vt:lpstr>STA – Single thread apartment</vt:lpstr>
      <vt:lpstr>תהליכונים</vt:lpstr>
      <vt:lpstr>המחלקה Background Worker</vt:lpstr>
      <vt:lpstr>3 אירועים שקיימים במחלקה Background worker</vt:lpstr>
      <vt:lpstr>הגדרת המחלקה:</vt:lpstr>
      <vt:lpstr>מצגת של PowerPoint‏</vt:lpstr>
      <vt:lpstr>דוגמא 1</vt:lpstr>
      <vt:lpstr>דוגמא 1</vt:lpstr>
      <vt:lpstr>דוגמא 1</vt:lpstr>
      <vt:lpstr>דוגמא 1</vt:lpstr>
      <vt:lpstr>דוגמא 1</vt:lpstr>
      <vt:lpstr>דוגמא 2</vt:lpstr>
      <vt:lpstr>דוגמא 2</vt:lpstr>
      <vt:lpstr>דוגמא 2</vt:lpstr>
      <vt:lpstr>דוגמא נוספת - מימוש חשבון בנק עם תהליכונים</vt:lpstr>
      <vt:lpstr>שאלה</vt:lpstr>
      <vt:lpstr>שאלה</vt:lpstr>
      <vt:lpstr>המשך שאלה</vt:lpstr>
      <vt:lpstr>מיני פרויקט במערכות חלונות</vt:lpstr>
      <vt:lpstr>ומה היום?</vt:lpstr>
      <vt:lpstr>שמירת בסיס הנתונים בקבצי XML שכבת ה DL</vt:lpstr>
      <vt:lpstr>המטרה: שמירת בסיס הנתונים בקבצי XML כחלק משכבת ה DL, ולא כרשימות לוגיות</vt:lpstr>
      <vt:lpstr>שלב א – יצירת פרויקט חדש בשם DLXML</vt:lpstr>
      <vt:lpstr>שלב ב - הוספת reference לDLXML</vt:lpstr>
      <vt:lpstr>שלב ג – נקנפג את קובץ CONFIG.XML לעבוד מול DaLXml</vt:lpstr>
      <vt:lpstr>שלב ד- מימוש הממשק IDL לעבודה מול קבצי XML ולא מול רשימות לוגיות נלמד 2 דרכים</vt:lpstr>
      <vt:lpstr>המחלקה XmlSerializer</vt:lpstr>
      <vt:lpstr>המחלקה XmlSerializer</vt:lpstr>
      <vt:lpstr>המחלקה XmlSerializer</vt:lpstr>
      <vt:lpstr>שמירה אוטומטית של רשימה גנרית בקובץ XML  בעזרת המחלקה הקיימת XmlSerializer</vt:lpstr>
      <vt:lpstr>דוגמא למימוש מתודות ב IDL שימוש במתודות שעושות שימוש במחלקה XMLSERIALIZER</vt:lpstr>
      <vt:lpstr>המחלקה XELEMENT</vt:lpstr>
      <vt:lpstr>המחלקה XElement</vt:lpstr>
      <vt:lpstr>מימוש IDL ב DALXML – הדרישה בפרויקט</vt:lpstr>
      <vt:lpstr>שאלה</vt:lpstr>
      <vt:lpstr>שאלה</vt:lpstr>
      <vt:lpstr>מצגת של PowerPoint‏</vt:lpstr>
      <vt:lpstr>מצגת של PowerPoint‏</vt:lpstr>
      <vt:lpstr>שאלה</vt:lpstr>
      <vt:lpstr>מצגת של PowerPoint‏</vt:lpstr>
      <vt:lpstr>מצגת של PowerPoint‏</vt:lpstr>
      <vt:lpstr>מיני פרויקט במערכות חלונות</vt:lpstr>
      <vt:lpstr>ומה היום?</vt:lpstr>
      <vt:lpstr>פרדיגמות תיכנות</vt:lpstr>
      <vt:lpstr>AOP – ASPECT Oriented Programming</vt:lpstr>
      <vt:lpstr>Attributes vs. properties</vt:lpstr>
      <vt:lpstr>[Attribute]</vt:lpstr>
      <vt:lpstr>נניח שברצוננו להגדיר כיצד יראה אובייקט בDEBUGGER בזמן ריצה?</vt:lpstr>
      <vt:lpstr>נניח שברצוננו להגדיר כיצד יראה אובייקט בDEBUGGER בזמן ריצה?</vt:lpstr>
      <vt:lpstr>נניח שברצוננו להגדיר כיצד יראה אובייקט בDEBUGGER בזמן ריצה?</vt:lpstr>
      <vt:lpstr>דוגמא לשימוש ב ATTRIBUTE בשם:  DEBUGGER DISPLAY</vt:lpstr>
      <vt:lpstr>דוגמא לשימוש ב ATTRIBUTE בשם:  DEBUGGER DISPLAY</vt:lpstr>
      <vt:lpstr>[ATTRIBUTE]</vt:lpstr>
      <vt:lpstr>3 שלבים בעבודה עם ATTRUBUT</vt:lpstr>
      <vt:lpstr>כך מוגדרת המחלקה של ה Attribute ששמו DebuggerDisplay:</vt:lpstr>
      <vt:lpstr>ATTRIBUTE בשם OBSOLETE</vt:lpstr>
      <vt:lpstr>דוגמא לשימוש ב Attribute בשם OBSOLETE</vt:lpstr>
      <vt:lpstr>הגדרת אטריביוט משלנו וחקירתו - לא למבחן!</vt:lpstr>
      <vt:lpstr>דוגמאות נוספות ל- Attribute</vt:lpstr>
      <vt:lpstr>שאלה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מיני פרויקט במערכות חלונות</dc:title>
  <dc:creator>עמיעד קורמן</dc:creator>
  <cp:lastModifiedBy>אלעד ביבי</cp:lastModifiedBy>
  <cp:revision>4</cp:revision>
  <dcterms:created xsi:type="dcterms:W3CDTF">2022-02-03T10:45:45Z</dcterms:created>
  <dcterms:modified xsi:type="dcterms:W3CDTF">2023-12-26T14:45:43Z</dcterms:modified>
</cp:coreProperties>
</file>